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2"/>
  </p:notesMasterIdLst>
  <p:sldIdLst>
    <p:sldId id="258" r:id="rId2"/>
    <p:sldId id="2989" r:id="rId3"/>
    <p:sldId id="373" r:id="rId4"/>
    <p:sldId id="262" r:id="rId5"/>
    <p:sldId id="2987" r:id="rId6"/>
    <p:sldId id="2988" r:id="rId7"/>
    <p:sldId id="271" r:id="rId8"/>
    <p:sldId id="266" r:id="rId9"/>
    <p:sldId id="2878" r:id="rId10"/>
    <p:sldId id="2964" r:id="rId11"/>
    <p:sldId id="2965" r:id="rId12"/>
    <p:sldId id="272" r:id="rId13"/>
    <p:sldId id="374" r:id="rId14"/>
    <p:sldId id="2960" r:id="rId15"/>
    <p:sldId id="2961" r:id="rId16"/>
    <p:sldId id="2962" r:id="rId17"/>
    <p:sldId id="2963" r:id="rId18"/>
    <p:sldId id="263" r:id="rId19"/>
    <p:sldId id="276" r:id="rId20"/>
    <p:sldId id="273" r:id="rId21"/>
    <p:sldId id="2990" r:id="rId22"/>
    <p:sldId id="280" r:id="rId23"/>
    <p:sldId id="2991" r:id="rId24"/>
    <p:sldId id="281" r:id="rId25"/>
    <p:sldId id="383" r:id="rId26"/>
    <p:sldId id="264" r:id="rId27"/>
    <p:sldId id="265" r:id="rId28"/>
    <p:sldId id="282" r:id="rId29"/>
    <p:sldId id="283" r:id="rId30"/>
    <p:sldId id="284" r:id="rId31"/>
    <p:sldId id="285" r:id="rId32"/>
    <p:sldId id="286" r:id="rId33"/>
    <p:sldId id="384" r:id="rId34"/>
    <p:sldId id="267" r:id="rId35"/>
    <p:sldId id="2966" r:id="rId36"/>
    <p:sldId id="2877" r:id="rId37"/>
    <p:sldId id="2924" r:id="rId38"/>
    <p:sldId id="375" r:id="rId39"/>
    <p:sldId id="2968" r:id="rId40"/>
    <p:sldId id="2970" r:id="rId41"/>
    <p:sldId id="291" r:id="rId42"/>
    <p:sldId id="292" r:id="rId43"/>
    <p:sldId id="2992" r:id="rId44"/>
    <p:sldId id="293" r:id="rId45"/>
    <p:sldId id="277" r:id="rId46"/>
    <p:sldId id="2879" r:id="rId47"/>
    <p:sldId id="299" r:id="rId48"/>
    <p:sldId id="300" r:id="rId49"/>
    <p:sldId id="301" r:id="rId50"/>
    <p:sldId id="294" r:id="rId51"/>
    <p:sldId id="295" r:id="rId52"/>
    <p:sldId id="297" r:id="rId53"/>
    <p:sldId id="296" r:id="rId54"/>
    <p:sldId id="2974" r:id="rId55"/>
    <p:sldId id="2975" r:id="rId56"/>
    <p:sldId id="2972" r:id="rId57"/>
    <p:sldId id="2880" r:id="rId58"/>
    <p:sldId id="2934" r:id="rId59"/>
    <p:sldId id="2993" r:id="rId60"/>
    <p:sldId id="2883" r:id="rId61"/>
    <p:sldId id="288" r:id="rId62"/>
    <p:sldId id="2885" r:id="rId63"/>
    <p:sldId id="2886" r:id="rId64"/>
    <p:sldId id="289" r:id="rId65"/>
    <p:sldId id="2976" r:id="rId66"/>
    <p:sldId id="2978" r:id="rId67"/>
    <p:sldId id="2946" r:id="rId68"/>
    <p:sldId id="2979" r:id="rId69"/>
    <p:sldId id="303" r:id="rId70"/>
    <p:sldId id="2958" r:id="rId71"/>
    <p:sldId id="304" r:id="rId72"/>
    <p:sldId id="307" r:id="rId73"/>
    <p:sldId id="2986" r:id="rId74"/>
    <p:sldId id="2995" r:id="rId75"/>
    <p:sldId id="311" r:id="rId76"/>
    <p:sldId id="312" r:id="rId77"/>
    <p:sldId id="2950" r:id="rId78"/>
    <p:sldId id="2951" r:id="rId79"/>
    <p:sldId id="2952" r:id="rId80"/>
    <p:sldId id="2953" r:id="rId81"/>
    <p:sldId id="2955" r:id="rId82"/>
    <p:sldId id="314" r:id="rId83"/>
    <p:sldId id="2956" r:id="rId84"/>
    <p:sldId id="315" r:id="rId85"/>
    <p:sldId id="2957" r:id="rId86"/>
    <p:sldId id="317" r:id="rId87"/>
    <p:sldId id="318" r:id="rId88"/>
    <p:sldId id="2994" r:id="rId89"/>
    <p:sldId id="319" r:id="rId90"/>
    <p:sldId id="376" r:id="rId91"/>
    <p:sldId id="320" r:id="rId92"/>
    <p:sldId id="321" r:id="rId93"/>
    <p:sldId id="2887" r:id="rId94"/>
    <p:sldId id="322" r:id="rId95"/>
    <p:sldId id="323" r:id="rId96"/>
    <p:sldId id="2996" r:id="rId97"/>
    <p:sldId id="324" r:id="rId98"/>
    <p:sldId id="2889" r:id="rId99"/>
    <p:sldId id="2890" r:id="rId100"/>
    <p:sldId id="2998" r:id="rId101"/>
    <p:sldId id="325" r:id="rId102"/>
    <p:sldId id="2892" r:id="rId103"/>
    <p:sldId id="2997" r:id="rId104"/>
    <p:sldId id="2999" r:id="rId105"/>
    <p:sldId id="3001" r:id="rId106"/>
    <p:sldId id="3000" r:id="rId107"/>
    <p:sldId id="326" r:id="rId108"/>
    <p:sldId id="327" r:id="rId109"/>
    <p:sldId id="2982" r:id="rId110"/>
    <p:sldId id="329" r:id="rId111"/>
    <p:sldId id="330" r:id="rId112"/>
    <p:sldId id="3002" r:id="rId113"/>
    <p:sldId id="2894" r:id="rId114"/>
    <p:sldId id="331" r:id="rId115"/>
    <p:sldId id="2931" r:id="rId116"/>
    <p:sldId id="2895" r:id="rId117"/>
    <p:sldId id="332" r:id="rId118"/>
    <p:sldId id="2896" r:id="rId119"/>
    <p:sldId id="2899" r:id="rId120"/>
    <p:sldId id="2897" r:id="rId121"/>
    <p:sldId id="333" r:id="rId122"/>
    <p:sldId id="334" r:id="rId123"/>
    <p:sldId id="2900" r:id="rId124"/>
    <p:sldId id="336" r:id="rId125"/>
    <p:sldId id="3007" r:id="rId126"/>
    <p:sldId id="337" r:id="rId127"/>
    <p:sldId id="2901" r:id="rId128"/>
    <p:sldId id="3008" r:id="rId129"/>
    <p:sldId id="3009" r:id="rId130"/>
    <p:sldId id="3010" r:id="rId131"/>
    <p:sldId id="3011" r:id="rId132"/>
    <p:sldId id="338" r:id="rId133"/>
    <p:sldId id="2902" r:id="rId134"/>
    <p:sldId id="341" r:id="rId135"/>
    <p:sldId id="342" r:id="rId136"/>
    <p:sldId id="3003" r:id="rId137"/>
    <p:sldId id="343" r:id="rId138"/>
    <p:sldId id="2904" r:id="rId139"/>
    <p:sldId id="344" r:id="rId140"/>
    <p:sldId id="345" r:id="rId141"/>
    <p:sldId id="2911" r:id="rId142"/>
    <p:sldId id="2905" r:id="rId143"/>
    <p:sldId id="346" r:id="rId144"/>
    <p:sldId id="348" r:id="rId145"/>
    <p:sldId id="3012" r:id="rId146"/>
    <p:sldId id="2906" r:id="rId147"/>
    <p:sldId id="350" r:id="rId148"/>
    <p:sldId id="351" r:id="rId149"/>
    <p:sldId id="3004" r:id="rId150"/>
    <p:sldId id="2908" r:id="rId151"/>
    <p:sldId id="2912" r:id="rId152"/>
    <p:sldId id="3013" r:id="rId153"/>
    <p:sldId id="353" r:id="rId154"/>
    <p:sldId id="2913" r:id="rId155"/>
    <p:sldId id="2914" r:id="rId156"/>
    <p:sldId id="354" r:id="rId157"/>
    <p:sldId id="2916" r:id="rId158"/>
    <p:sldId id="2915" r:id="rId159"/>
    <p:sldId id="2918" r:id="rId160"/>
    <p:sldId id="2920" r:id="rId161"/>
    <p:sldId id="2922" r:id="rId162"/>
    <p:sldId id="2923" r:id="rId163"/>
    <p:sldId id="3014" r:id="rId164"/>
    <p:sldId id="2921" r:id="rId165"/>
    <p:sldId id="3015" r:id="rId166"/>
    <p:sldId id="3016" r:id="rId167"/>
    <p:sldId id="2909" r:id="rId168"/>
    <p:sldId id="358" r:id="rId169"/>
    <p:sldId id="359" r:id="rId170"/>
    <p:sldId id="3005" r:id="rId171"/>
    <p:sldId id="361" r:id="rId172"/>
    <p:sldId id="2928" r:id="rId173"/>
    <p:sldId id="2930" r:id="rId174"/>
    <p:sldId id="2929" r:id="rId175"/>
    <p:sldId id="2925" r:id="rId176"/>
    <p:sldId id="3017" r:id="rId177"/>
    <p:sldId id="268" r:id="rId178"/>
    <p:sldId id="2932" r:id="rId179"/>
    <p:sldId id="2933" r:id="rId180"/>
    <p:sldId id="3018" r:id="rId181"/>
    <p:sldId id="363" r:id="rId182"/>
    <p:sldId id="2926" r:id="rId183"/>
    <p:sldId id="366" r:id="rId184"/>
    <p:sldId id="367" r:id="rId185"/>
    <p:sldId id="3006" r:id="rId186"/>
    <p:sldId id="368" r:id="rId187"/>
    <p:sldId id="2935" r:id="rId188"/>
    <p:sldId id="370" r:id="rId189"/>
    <p:sldId id="371" r:id="rId190"/>
    <p:sldId id="2939" r:id="rId191"/>
    <p:sldId id="3019" r:id="rId192"/>
    <p:sldId id="3020" r:id="rId193"/>
    <p:sldId id="369" r:id="rId194"/>
    <p:sldId id="2945" r:id="rId195"/>
    <p:sldId id="3021" r:id="rId196"/>
    <p:sldId id="2941" r:id="rId197"/>
    <p:sldId id="3022" r:id="rId198"/>
    <p:sldId id="3023" r:id="rId199"/>
    <p:sldId id="2937" r:id="rId200"/>
    <p:sldId id="274" r:id="rId20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455A50A-51CF-4C13-BABD-42625C32CCE8}">
          <p14:sldIdLst>
            <p14:sldId id="258"/>
            <p14:sldId id="2989"/>
          </p14:sldIdLst>
        </p14:section>
        <p14:section name="Module 1" id="{62030ABC-2D67-4373-8908-20D7D4F0476D}">
          <p14:sldIdLst>
            <p14:sldId id="373"/>
            <p14:sldId id="262"/>
            <p14:sldId id="2987"/>
            <p14:sldId id="2988"/>
            <p14:sldId id="271"/>
            <p14:sldId id="266"/>
            <p14:sldId id="2878"/>
            <p14:sldId id="2964"/>
            <p14:sldId id="2965"/>
            <p14:sldId id="272"/>
            <p14:sldId id="374"/>
            <p14:sldId id="2960"/>
            <p14:sldId id="2961"/>
            <p14:sldId id="2962"/>
            <p14:sldId id="2963"/>
            <p14:sldId id="263"/>
            <p14:sldId id="276"/>
            <p14:sldId id="273"/>
          </p14:sldIdLst>
        </p14:section>
        <p14:section name="Module 2" id="{C782FFBB-4590-40F9-A508-F60E24B34F63}">
          <p14:sldIdLst>
            <p14:sldId id="2990"/>
            <p14:sldId id="280"/>
            <p14:sldId id="2991"/>
            <p14:sldId id="281"/>
            <p14:sldId id="383"/>
            <p14:sldId id="264"/>
            <p14:sldId id="265"/>
            <p14:sldId id="282"/>
            <p14:sldId id="283"/>
            <p14:sldId id="284"/>
            <p14:sldId id="285"/>
            <p14:sldId id="286"/>
            <p14:sldId id="384"/>
            <p14:sldId id="267"/>
            <p14:sldId id="2966"/>
            <p14:sldId id="2877"/>
            <p14:sldId id="2924"/>
            <p14:sldId id="375"/>
            <p14:sldId id="2968"/>
            <p14:sldId id="2970"/>
          </p14:sldIdLst>
        </p14:section>
        <p14:section name="Module 3" id="{06545F84-0FFA-4652-B7EA-7F33F29E2C84}">
          <p14:sldIdLst>
            <p14:sldId id="291"/>
            <p14:sldId id="292"/>
            <p14:sldId id="2992"/>
            <p14:sldId id="293"/>
            <p14:sldId id="277"/>
            <p14:sldId id="2879"/>
            <p14:sldId id="299"/>
            <p14:sldId id="300"/>
            <p14:sldId id="301"/>
            <p14:sldId id="294"/>
            <p14:sldId id="295"/>
            <p14:sldId id="297"/>
            <p14:sldId id="296"/>
            <p14:sldId id="2974"/>
            <p14:sldId id="2975"/>
            <p14:sldId id="2972"/>
          </p14:sldIdLst>
        </p14:section>
        <p14:section name="Module 4" id="{599A7E93-6B01-4D8F-BBB4-F006C1866CD4}">
          <p14:sldIdLst>
            <p14:sldId id="2880"/>
            <p14:sldId id="2934"/>
            <p14:sldId id="2993"/>
            <p14:sldId id="2883"/>
            <p14:sldId id="288"/>
            <p14:sldId id="2885"/>
            <p14:sldId id="2886"/>
            <p14:sldId id="289"/>
            <p14:sldId id="2976"/>
            <p14:sldId id="2978"/>
            <p14:sldId id="2946"/>
            <p14:sldId id="2979"/>
          </p14:sldIdLst>
        </p14:section>
        <p14:section name="Module 5" id="{C6627974-1961-4E87-B804-CE0EB10AE11B}">
          <p14:sldIdLst>
            <p14:sldId id="303"/>
            <p14:sldId id="2958"/>
            <p14:sldId id="304"/>
            <p14:sldId id="307"/>
            <p14:sldId id="2986"/>
            <p14:sldId id="2995"/>
            <p14:sldId id="311"/>
            <p14:sldId id="312"/>
            <p14:sldId id="2950"/>
            <p14:sldId id="2951"/>
            <p14:sldId id="2952"/>
            <p14:sldId id="2953"/>
            <p14:sldId id="2955"/>
            <p14:sldId id="314"/>
            <p14:sldId id="2956"/>
            <p14:sldId id="315"/>
            <p14:sldId id="2957"/>
          </p14:sldIdLst>
        </p14:section>
        <p14:section name="Module 6" id="{DD5C30D8-C3A3-485A-A27E-8ACF922DCACB}">
          <p14:sldIdLst>
            <p14:sldId id="317"/>
            <p14:sldId id="318"/>
            <p14:sldId id="2994"/>
            <p14:sldId id="319"/>
            <p14:sldId id="376"/>
            <p14:sldId id="320"/>
            <p14:sldId id="321"/>
            <p14:sldId id="2887"/>
            <p14:sldId id="322"/>
            <p14:sldId id="323"/>
            <p14:sldId id="2996"/>
            <p14:sldId id="324"/>
            <p14:sldId id="2889"/>
            <p14:sldId id="2890"/>
            <p14:sldId id="2998"/>
            <p14:sldId id="325"/>
            <p14:sldId id="2892"/>
            <p14:sldId id="2997"/>
            <p14:sldId id="2999"/>
            <p14:sldId id="3001"/>
            <p14:sldId id="3000"/>
            <p14:sldId id="326"/>
            <p14:sldId id="327"/>
            <p14:sldId id="2982"/>
            <p14:sldId id="329"/>
            <p14:sldId id="330"/>
            <p14:sldId id="3002"/>
            <p14:sldId id="2894"/>
            <p14:sldId id="331"/>
            <p14:sldId id="2931"/>
            <p14:sldId id="2895"/>
            <p14:sldId id="332"/>
            <p14:sldId id="2896"/>
            <p14:sldId id="2899"/>
            <p14:sldId id="2897"/>
            <p14:sldId id="333"/>
            <p14:sldId id="334"/>
            <p14:sldId id="2900"/>
            <p14:sldId id="336"/>
            <p14:sldId id="3007"/>
            <p14:sldId id="337"/>
            <p14:sldId id="2901"/>
            <p14:sldId id="3008"/>
            <p14:sldId id="3009"/>
            <p14:sldId id="3010"/>
            <p14:sldId id="3011"/>
            <p14:sldId id="338"/>
            <p14:sldId id="2902"/>
            <p14:sldId id="341"/>
            <p14:sldId id="342"/>
            <p14:sldId id="3003"/>
            <p14:sldId id="343"/>
            <p14:sldId id="2904"/>
            <p14:sldId id="344"/>
            <p14:sldId id="345"/>
            <p14:sldId id="2911"/>
            <p14:sldId id="2905"/>
            <p14:sldId id="346"/>
            <p14:sldId id="348"/>
            <p14:sldId id="3012"/>
            <p14:sldId id="2906"/>
            <p14:sldId id="350"/>
            <p14:sldId id="351"/>
            <p14:sldId id="3004"/>
            <p14:sldId id="2908"/>
            <p14:sldId id="2912"/>
            <p14:sldId id="3013"/>
            <p14:sldId id="353"/>
            <p14:sldId id="2913"/>
            <p14:sldId id="2914"/>
            <p14:sldId id="354"/>
            <p14:sldId id="2916"/>
            <p14:sldId id="2915"/>
            <p14:sldId id="2918"/>
            <p14:sldId id="2920"/>
            <p14:sldId id="2922"/>
            <p14:sldId id="2923"/>
            <p14:sldId id="3014"/>
            <p14:sldId id="2921"/>
            <p14:sldId id="3015"/>
            <p14:sldId id="3016"/>
            <p14:sldId id="2909"/>
            <p14:sldId id="358"/>
            <p14:sldId id="359"/>
            <p14:sldId id="3005"/>
            <p14:sldId id="361"/>
            <p14:sldId id="2928"/>
            <p14:sldId id="2930"/>
            <p14:sldId id="2929"/>
            <p14:sldId id="2925"/>
            <p14:sldId id="3017"/>
            <p14:sldId id="268"/>
            <p14:sldId id="2932"/>
            <p14:sldId id="2933"/>
            <p14:sldId id="3018"/>
            <p14:sldId id="363"/>
            <p14:sldId id="2926"/>
            <p14:sldId id="366"/>
            <p14:sldId id="367"/>
            <p14:sldId id="3006"/>
            <p14:sldId id="368"/>
            <p14:sldId id="2935"/>
            <p14:sldId id="370"/>
            <p14:sldId id="371"/>
            <p14:sldId id="2939"/>
            <p14:sldId id="3019"/>
            <p14:sldId id="3020"/>
            <p14:sldId id="369"/>
            <p14:sldId id="2945"/>
            <p14:sldId id="3021"/>
            <p14:sldId id="2941"/>
            <p14:sldId id="3022"/>
            <p14:sldId id="3023"/>
            <p14:sldId id="2937"/>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6A2820-D923-6E53-C312-A21723F6603F}" name="Ilse Van der Straeten" initials="IVdS" userId="S::Ilse.VanderStraeten@rescue.org::48c204e9-4447-4a09-a8d3-af2f3980ba4f"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F4B"/>
    <a:srgbClr val="D8B4D0"/>
    <a:srgbClr val="954D84"/>
    <a:srgbClr val="166996"/>
    <a:srgbClr val="6CBDEA"/>
    <a:srgbClr val="5FC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4AD2B-63C0-4C60-9F39-84F274FCFAC5}" v="1159" dt="2023-03-03T16:13:58.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4" autoAdjust="0"/>
    <p:restoredTop sz="96247" autoAdjust="0"/>
  </p:normalViewPr>
  <p:slideViewPr>
    <p:cSldViewPr snapToGrid="0">
      <p:cViewPr varScale="1">
        <p:scale>
          <a:sx n="52" d="100"/>
          <a:sy n="52" d="100"/>
        </p:scale>
        <p:origin x="2259" y="39"/>
      </p:cViewPr>
      <p:guideLst/>
    </p:cSldViewPr>
  </p:slideViewPr>
  <p:outlineViewPr>
    <p:cViewPr>
      <p:scale>
        <a:sx n="33" d="100"/>
        <a:sy n="33" d="100"/>
      </p:scale>
      <p:origin x="0" y="-6714"/>
    </p:cViewPr>
  </p:outlineViewPr>
  <p:notesTextViewPr>
    <p:cViewPr>
      <p:scale>
        <a:sx n="100" d="100"/>
        <a:sy n="100" d="100"/>
      </p:scale>
      <p:origin x="0" y="0"/>
    </p:cViewPr>
  </p:notesTextViewPr>
  <p:sorterViewPr>
    <p:cViewPr>
      <p:scale>
        <a:sx n="66" d="100"/>
        <a:sy n="66" d="100"/>
      </p:scale>
      <p:origin x="0" y="-1074"/>
    </p:cViewPr>
  </p:sorterViewPr>
  <p:notesViewPr>
    <p:cSldViewPr snapToGrid="0">
      <p:cViewPr varScale="1">
        <p:scale>
          <a:sx n="81" d="100"/>
          <a:sy n="81"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208"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F7DAA-B7A4-40AB-93E4-1BD67E4FDE49}" type="doc">
      <dgm:prSet loTypeId="urn:microsoft.com/office/officeart/2005/8/layout/pyramid1" loCatId="pyramid" qsTypeId="urn:microsoft.com/office/officeart/2005/8/quickstyle/simple1" qsCatId="simple" csTypeId="urn:microsoft.com/office/officeart/2005/8/colors/colorful2" csCatId="colorful" phldr="1"/>
      <dgm:spPr/>
    </dgm:pt>
    <dgm:pt modelId="{0F9C1983-7A06-4E2A-912D-86E9F186AB4B}">
      <dgm:prSet phldrT="[Text]" custT="1"/>
      <dgm:spPr>
        <a:solidFill>
          <a:schemeClr val="bg1"/>
        </a:solidFill>
        <a:ln w="12700">
          <a:solidFill>
            <a:schemeClr val="accent1"/>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ar-SA" sz="1100" b="1" dirty="0">
              <a:latin typeface="Calibri" panose="020F0502020204030204" pitchFamily="34" charset="0"/>
              <a:cs typeface="Calibri" panose="020F0502020204030204" pitchFamily="34" charset="0"/>
            </a:rPr>
            <a:t>الدعم المتخصص</a:t>
          </a:r>
          <a:endParaRPr lang="en-US" sz="1100" b="1" dirty="0">
            <a:latin typeface="+mn-lt"/>
            <a:cs typeface="Arial" panose="020B0604020202020204" pitchFamily="34" charset="0"/>
          </a:endParaRPr>
        </a:p>
      </dgm:t>
    </dgm:pt>
    <dgm:pt modelId="{62E63B93-0379-4315-8AB5-93ABA2CFF3D4}" type="parTrans" cxnId="{2D025C1F-EB26-4DCF-9A8A-8703E47DFE7E}">
      <dgm:prSet/>
      <dgm:spPr/>
      <dgm:t>
        <a:bodyPr/>
        <a:lstStyle/>
        <a:p>
          <a:endParaRPr lang="en-US" sz="1100">
            <a:latin typeface="+mn-lt"/>
          </a:endParaRPr>
        </a:p>
      </dgm:t>
    </dgm:pt>
    <dgm:pt modelId="{22B864B1-DC46-4EF3-90D2-26BF22B0DB0C}" type="sibTrans" cxnId="{2D025C1F-EB26-4DCF-9A8A-8703E47DFE7E}">
      <dgm:prSet/>
      <dgm:spPr/>
      <dgm:t>
        <a:bodyPr/>
        <a:lstStyle/>
        <a:p>
          <a:endParaRPr lang="en-US" sz="1100">
            <a:latin typeface="+mn-lt"/>
          </a:endParaRPr>
        </a:p>
      </dgm:t>
    </dgm:pt>
    <dgm:pt modelId="{861CD043-7D43-4D67-8725-89C21A7C896A}">
      <dgm:prSet phldrT="[Text]" custT="1"/>
      <dgm:spPr>
        <a:solidFill>
          <a:schemeClr val="bg1"/>
        </a:solidFill>
        <a:ln>
          <a:solidFill>
            <a:schemeClr val="accent4"/>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ar-SA" sz="1100" b="1" dirty="0">
              <a:latin typeface="Calibri" panose="020F0502020204030204" pitchFamily="34" charset="0"/>
              <a:cs typeface="Calibri" panose="020F0502020204030204" pitchFamily="34" charset="0"/>
            </a:rPr>
            <a:t>الدعم المركز غير المتخصص</a:t>
          </a:r>
          <a:endParaRPr lang="en-US" sz="1100" b="1" dirty="0">
            <a:latin typeface="+mn-lt"/>
            <a:cs typeface="Arial" panose="020B0604020202020204" pitchFamily="34" charset="0"/>
          </a:endParaRPr>
        </a:p>
      </dgm:t>
    </dgm:pt>
    <dgm:pt modelId="{28AFED0A-D1E9-49EF-9D1A-1FDAE6710B36}" type="parTrans" cxnId="{AD26089F-32EA-46A9-B365-CAA811BD2535}">
      <dgm:prSet/>
      <dgm:spPr/>
      <dgm:t>
        <a:bodyPr/>
        <a:lstStyle/>
        <a:p>
          <a:endParaRPr lang="en-US" sz="1100">
            <a:latin typeface="+mn-lt"/>
          </a:endParaRPr>
        </a:p>
      </dgm:t>
    </dgm:pt>
    <dgm:pt modelId="{659C1A0E-56D1-42D9-BF52-E4E5347D0357}" type="sibTrans" cxnId="{AD26089F-32EA-46A9-B365-CAA811BD2535}">
      <dgm:prSet/>
      <dgm:spPr/>
      <dgm:t>
        <a:bodyPr/>
        <a:lstStyle/>
        <a:p>
          <a:endParaRPr lang="en-US" sz="1100">
            <a:latin typeface="+mn-lt"/>
          </a:endParaRPr>
        </a:p>
      </dgm:t>
    </dgm:pt>
    <dgm:pt modelId="{AFB4DA0F-28F8-4BD3-A050-ACA2F190656D}">
      <dgm:prSet custT="1"/>
      <dgm:spPr>
        <a:solidFill>
          <a:schemeClr val="bg1"/>
        </a:solidFill>
        <a:ln>
          <a:solidFill>
            <a:schemeClr val="accent5"/>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ar-SA" sz="1100" b="1" dirty="0">
              <a:latin typeface="Calibri" panose="020F0502020204030204" pitchFamily="34" charset="0"/>
              <a:cs typeface="Calibri" panose="020F0502020204030204" pitchFamily="34" charset="0"/>
            </a:rPr>
            <a:t>دعم العائلة و المجتمع</a:t>
          </a:r>
          <a:endParaRPr lang="en-US" sz="1100" b="1" dirty="0">
            <a:latin typeface="+mn-lt"/>
            <a:cs typeface="Arial" panose="020B0604020202020204" pitchFamily="34" charset="0"/>
          </a:endParaRPr>
        </a:p>
      </dgm:t>
    </dgm:pt>
    <dgm:pt modelId="{EBEBD1C9-FB99-4C8C-BEBA-848DABE6E906}" type="parTrans" cxnId="{A90E3F5E-8707-494D-BEFB-42548BA322B4}">
      <dgm:prSet/>
      <dgm:spPr/>
      <dgm:t>
        <a:bodyPr/>
        <a:lstStyle/>
        <a:p>
          <a:endParaRPr lang="en-US" sz="1100">
            <a:latin typeface="+mn-lt"/>
          </a:endParaRPr>
        </a:p>
      </dgm:t>
    </dgm:pt>
    <dgm:pt modelId="{E9150E88-4C97-43F3-ADAF-99BBDB8A4405}" type="sibTrans" cxnId="{A90E3F5E-8707-494D-BEFB-42548BA322B4}">
      <dgm:prSet/>
      <dgm:spPr/>
      <dgm:t>
        <a:bodyPr/>
        <a:lstStyle/>
        <a:p>
          <a:endParaRPr lang="en-US" sz="1100">
            <a:latin typeface="+mn-lt"/>
          </a:endParaRPr>
        </a:p>
      </dgm:t>
    </dgm:pt>
    <dgm:pt modelId="{CF6CD97B-DC13-410E-AC5B-CAFE354F4F2A}">
      <dgm:prSet phldrT="[Text]" custT="1"/>
      <dgm:spPr>
        <a:solidFill>
          <a:schemeClr val="bg1"/>
        </a:solidFill>
        <a:ln>
          <a:solidFill>
            <a:schemeClr val="accent3"/>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ar-SA" sz="1100" b="1" dirty="0">
              <a:latin typeface="Calibri" panose="020F0502020204030204" pitchFamily="34" charset="0"/>
              <a:cs typeface="Calibri" panose="020F0502020204030204" pitchFamily="34" charset="0"/>
            </a:rPr>
            <a:t>الخدمات الأساسية و الأمن</a:t>
          </a:r>
          <a:endParaRPr lang="en-US" sz="1100" b="1" dirty="0">
            <a:latin typeface="+mn-lt"/>
            <a:cs typeface="Arial" panose="020B0604020202020204" pitchFamily="34" charset="0"/>
          </a:endParaRPr>
        </a:p>
      </dgm:t>
    </dgm:pt>
    <dgm:pt modelId="{EA061B26-A78A-4CBA-9A17-0B7193D539D4}" type="sibTrans" cxnId="{009438FA-6029-40C7-95F0-8B3324061D9A}">
      <dgm:prSet/>
      <dgm:spPr/>
      <dgm:t>
        <a:bodyPr/>
        <a:lstStyle/>
        <a:p>
          <a:endParaRPr lang="en-US" sz="1100">
            <a:latin typeface="+mn-lt"/>
          </a:endParaRPr>
        </a:p>
      </dgm:t>
    </dgm:pt>
    <dgm:pt modelId="{5179138C-F1A8-410E-9E6F-D3383C11CE69}" type="parTrans" cxnId="{009438FA-6029-40C7-95F0-8B3324061D9A}">
      <dgm:prSet/>
      <dgm:spPr/>
      <dgm:t>
        <a:bodyPr/>
        <a:lstStyle/>
        <a:p>
          <a:endParaRPr lang="en-US" sz="1100">
            <a:latin typeface="+mn-lt"/>
          </a:endParaRPr>
        </a:p>
      </dgm:t>
    </dgm:pt>
    <dgm:pt modelId="{63C416E1-72A4-4BA5-BA5A-950CD9946C79}" type="pres">
      <dgm:prSet presAssocID="{F0EF7DAA-B7A4-40AB-93E4-1BD67E4FDE49}" presName="Name0" presStyleCnt="0">
        <dgm:presLayoutVars>
          <dgm:dir/>
          <dgm:animLvl val="lvl"/>
          <dgm:resizeHandles val="exact"/>
        </dgm:presLayoutVars>
      </dgm:prSet>
      <dgm:spPr/>
    </dgm:pt>
    <dgm:pt modelId="{B10AE54D-7616-4B9F-A00A-43BBC7CA852A}" type="pres">
      <dgm:prSet presAssocID="{0F9C1983-7A06-4E2A-912D-86E9F186AB4B}" presName="Name8" presStyleCnt="0"/>
      <dgm:spPr/>
    </dgm:pt>
    <dgm:pt modelId="{232CDC56-F437-4B1B-BEF3-972969B3E205}" type="pres">
      <dgm:prSet presAssocID="{0F9C1983-7A06-4E2A-912D-86E9F186AB4B}" presName="level" presStyleLbl="node1" presStyleIdx="0" presStyleCnt="4">
        <dgm:presLayoutVars>
          <dgm:chMax val="1"/>
          <dgm:bulletEnabled val="1"/>
        </dgm:presLayoutVars>
      </dgm:prSet>
      <dgm:spPr/>
    </dgm:pt>
    <dgm:pt modelId="{16CB5799-79ED-486C-870D-39412A345345}" type="pres">
      <dgm:prSet presAssocID="{0F9C1983-7A06-4E2A-912D-86E9F186AB4B}" presName="levelTx" presStyleLbl="revTx" presStyleIdx="0" presStyleCnt="0">
        <dgm:presLayoutVars>
          <dgm:chMax val="1"/>
          <dgm:bulletEnabled val="1"/>
        </dgm:presLayoutVars>
      </dgm:prSet>
      <dgm:spPr/>
    </dgm:pt>
    <dgm:pt modelId="{4A632204-79FB-4D4D-B050-CE728136124D}" type="pres">
      <dgm:prSet presAssocID="{861CD043-7D43-4D67-8725-89C21A7C896A}" presName="Name8" presStyleCnt="0"/>
      <dgm:spPr/>
    </dgm:pt>
    <dgm:pt modelId="{FE4B076D-522A-46F2-9FD9-E9F1C2D6D43F}" type="pres">
      <dgm:prSet presAssocID="{861CD043-7D43-4D67-8725-89C21A7C896A}" presName="level" presStyleLbl="node1" presStyleIdx="1" presStyleCnt="4">
        <dgm:presLayoutVars>
          <dgm:chMax val="1"/>
          <dgm:bulletEnabled val="1"/>
        </dgm:presLayoutVars>
      </dgm:prSet>
      <dgm:spPr/>
    </dgm:pt>
    <dgm:pt modelId="{14F0A753-A367-4D9C-99EC-10709DE71A80}" type="pres">
      <dgm:prSet presAssocID="{861CD043-7D43-4D67-8725-89C21A7C896A}" presName="levelTx" presStyleLbl="revTx" presStyleIdx="0" presStyleCnt="0">
        <dgm:presLayoutVars>
          <dgm:chMax val="1"/>
          <dgm:bulletEnabled val="1"/>
        </dgm:presLayoutVars>
      </dgm:prSet>
      <dgm:spPr/>
    </dgm:pt>
    <dgm:pt modelId="{0894DCD8-424A-4044-885D-C4941F3F1B2B}" type="pres">
      <dgm:prSet presAssocID="{AFB4DA0F-28F8-4BD3-A050-ACA2F190656D}" presName="Name8" presStyleCnt="0"/>
      <dgm:spPr/>
    </dgm:pt>
    <dgm:pt modelId="{211AAA5F-9555-4459-90CE-6A1A051DF070}" type="pres">
      <dgm:prSet presAssocID="{AFB4DA0F-28F8-4BD3-A050-ACA2F190656D}" presName="level" presStyleLbl="node1" presStyleIdx="2" presStyleCnt="4">
        <dgm:presLayoutVars>
          <dgm:chMax val="1"/>
          <dgm:bulletEnabled val="1"/>
        </dgm:presLayoutVars>
      </dgm:prSet>
      <dgm:spPr/>
    </dgm:pt>
    <dgm:pt modelId="{95865F21-02FE-4425-B971-3D2EC7F11444}" type="pres">
      <dgm:prSet presAssocID="{AFB4DA0F-28F8-4BD3-A050-ACA2F190656D}" presName="levelTx" presStyleLbl="revTx" presStyleIdx="0" presStyleCnt="0">
        <dgm:presLayoutVars>
          <dgm:chMax val="1"/>
          <dgm:bulletEnabled val="1"/>
        </dgm:presLayoutVars>
      </dgm:prSet>
      <dgm:spPr/>
    </dgm:pt>
    <dgm:pt modelId="{E976DC9E-27E4-4C62-B90F-E957CBC0F94F}" type="pres">
      <dgm:prSet presAssocID="{CF6CD97B-DC13-410E-AC5B-CAFE354F4F2A}" presName="Name8" presStyleCnt="0"/>
      <dgm:spPr/>
    </dgm:pt>
    <dgm:pt modelId="{C3A3DF2B-E4C8-421A-96B5-21F21211209D}" type="pres">
      <dgm:prSet presAssocID="{CF6CD97B-DC13-410E-AC5B-CAFE354F4F2A}" presName="level" presStyleLbl="node1" presStyleIdx="3" presStyleCnt="4" custLinFactNeighborX="1142" custLinFactNeighborY="0">
        <dgm:presLayoutVars>
          <dgm:chMax val="1"/>
          <dgm:bulletEnabled val="1"/>
        </dgm:presLayoutVars>
      </dgm:prSet>
      <dgm:spPr/>
    </dgm:pt>
    <dgm:pt modelId="{E9BF1ED7-2834-4E94-8CD3-A52E14D37BAD}" type="pres">
      <dgm:prSet presAssocID="{CF6CD97B-DC13-410E-AC5B-CAFE354F4F2A}" presName="levelTx" presStyleLbl="revTx" presStyleIdx="0" presStyleCnt="0">
        <dgm:presLayoutVars>
          <dgm:chMax val="1"/>
          <dgm:bulletEnabled val="1"/>
        </dgm:presLayoutVars>
      </dgm:prSet>
      <dgm:spPr/>
    </dgm:pt>
  </dgm:ptLst>
  <dgm:cxnLst>
    <dgm:cxn modelId="{F59CBC13-AD40-4940-99C7-7D271FC02424}" type="presOf" srcId="{CF6CD97B-DC13-410E-AC5B-CAFE354F4F2A}" destId="{E9BF1ED7-2834-4E94-8CD3-A52E14D37BAD}" srcOrd="1" destOrd="0" presId="urn:microsoft.com/office/officeart/2005/8/layout/pyramid1"/>
    <dgm:cxn modelId="{2D025C1F-EB26-4DCF-9A8A-8703E47DFE7E}" srcId="{F0EF7DAA-B7A4-40AB-93E4-1BD67E4FDE49}" destId="{0F9C1983-7A06-4E2A-912D-86E9F186AB4B}" srcOrd="0" destOrd="0" parTransId="{62E63B93-0379-4315-8AB5-93ABA2CFF3D4}" sibTransId="{22B864B1-DC46-4EF3-90D2-26BF22B0DB0C}"/>
    <dgm:cxn modelId="{A90E3F5E-8707-494D-BEFB-42548BA322B4}" srcId="{F0EF7DAA-B7A4-40AB-93E4-1BD67E4FDE49}" destId="{AFB4DA0F-28F8-4BD3-A050-ACA2F190656D}" srcOrd="2" destOrd="0" parTransId="{EBEBD1C9-FB99-4C8C-BEBA-848DABE6E906}" sibTransId="{E9150E88-4C97-43F3-ADAF-99BBDB8A4405}"/>
    <dgm:cxn modelId="{7296F562-20A6-453C-9FBC-BBC18EA9DA75}" type="presOf" srcId="{CF6CD97B-DC13-410E-AC5B-CAFE354F4F2A}" destId="{C3A3DF2B-E4C8-421A-96B5-21F21211209D}" srcOrd="0" destOrd="0" presId="urn:microsoft.com/office/officeart/2005/8/layout/pyramid1"/>
    <dgm:cxn modelId="{D74C307D-9639-4853-B7CC-F9A4B30D4947}" type="presOf" srcId="{0F9C1983-7A06-4E2A-912D-86E9F186AB4B}" destId="{232CDC56-F437-4B1B-BEF3-972969B3E205}" srcOrd="0" destOrd="0" presId="urn:microsoft.com/office/officeart/2005/8/layout/pyramid1"/>
    <dgm:cxn modelId="{7E6E2F82-7E4E-40D2-B3A9-429170205FE2}" type="presOf" srcId="{861CD043-7D43-4D67-8725-89C21A7C896A}" destId="{14F0A753-A367-4D9C-99EC-10709DE71A80}" srcOrd="1" destOrd="0" presId="urn:microsoft.com/office/officeart/2005/8/layout/pyramid1"/>
    <dgm:cxn modelId="{F087A386-2DA2-4B8C-9E02-F0278E935E4B}" type="presOf" srcId="{861CD043-7D43-4D67-8725-89C21A7C896A}" destId="{FE4B076D-522A-46F2-9FD9-E9F1C2D6D43F}" srcOrd="0" destOrd="0" presId="urn:microsoft.com/office/officeart/2005/8/layout/pyramid1"/>
    <dgm:cxn modelId="{AD26089F-32EA-46A9-B365-CAA811BD2535}" srcId="{F0EF7DAA-B7A4-40AB-93E4-1BD67E4FDE49}" destId="{861CD043-7D43-4D67-8725-89C21A7C896A}" srcOrd="1" destOrd="0" parTransId="{28AFED0A-D1E9-49EF-9D1A-1FDAE6710B36}" sibTransId="{659C1A0E-56D1-42D9-BF52-E4E5347D0357}"/>
    <dgm:cxn modelId="{548DBBDA-DA75-4242-99A5-4DE507CAE316}" type="presOf" srcId="{0F9C1983-7A06-4E2A-912D-86E9F186AB4B}" destId="{16CB5799-79ED-486C-870D-39412A345345}" srcOrd="1" destOrd="0" presId="urn:microsoft.com/office/officeart/2005/8/layout/pyramid1"/>
    <dgm:cxn modelId="{50069DDB-FFCA-4EDF-8597-7484439E0A1A}" type="presOf" srcId="{AFB4DA0F-28F8-4BD3-A050-ACA2F190656D}" destId="{95865F21-02FE-4425-B971-3D2EC7F11444}" srcOrd="1" destOrd="0" presId="urn:microsoft.com/office/officeart/2005/8/layout/pyramid1"/>
    <dgm:cxn modelId="{0926C5EE-1C02-468D-9B74-6B27C6A800CD}" type="presOf" srcId="{AFB4DA0F-28F8-4BD3-A050-ACA2F190656D}" destId="{211AAA5F-9555-4459-90CE-6A1A051DF070}" srcOrd="0" destOrd="0" presId="urn:microsoft.com/office/officeart/2005/8/layout/pyramid1"/>
    <dgm:cxn modelId="{C8CBE9F4-CD92-498C-B54A-3FF0B0334C3C}" type="presOf" srcId="{F0EF7DAA-B7A4-40AB-93E4-1BD67E4FDE49}" destId="{63C416E1-72A4-4BA5-BA5A-950CD9946C79}" srcOrd="0" destOrd="0" presId="urn:microsoft.com/office/officeart/2005/8/layout/pyramid1"/>
    <dgm:cxn modelId="{009438FA-6029-40C7-95F0-8B3324061D9A}" srcId="{F0EF7DAA-B7A4-40AB-93E4-1BD67E4FDE49}" destId="{CF6CD97B-DC13-410E-AC5B-CAFE354F4F2A}" srcOrd="3" destOrd="0" parTransId="{5179138C-F1A8-410E-9E6F-D3383C11CE69}" sibTransId="{EA061B26-A78A-4CBA-9A17-0B7193D539D4}"/>
    <dgm:cxn modelId="{8795A2AC-237B-4FCD-BB34-D18F950953F2}" type="presParOf" srcId="{63C416E1-72A4-4BA5-BA5A-950CD9946C79}" destId="{B10AE54D-7616-4B9F-A00A-43BBC7CA852A}" srcOrd="0" destOrd="0" presId="urn:microsoft.com/office/officeart/2005/8/layout/pyramid1"/>
    <dgm:cxn modelId="{7714AC5C-C11C-424C-A23E-88FE17AA5D75}" type="presParOf" srcId="{B10AE54D-7616-4B9F-A00A-43BBC7CA852A}" destId="{232CDC56-F437-4B1B-BEF3-972969B3E205}" srcOrd="0" destOrd="0" presId="urn:microsoft.com/office/officeart/2005/8/layout/pyramid1"/>
    <dgm:cxn modelId="{F3BBB4E5-2363-497A-8854-32DEE7C45932}" type="presParOf" srcId="{B10AE54D-7616-4B9F-A00A-43BBC7CA852A}" destId="{16CB5799-79ED-486C-870D-39412A345345}" srcOrd="1" destOrd="0" presId="urn:microsoft.com/office/officeart/2005/8/layout/pyramid1"/>
    <dgm:cxn modelId="{5D98600D-B17F-4B6C-9BB6-8910EE70A3F9}" type="presParOf" srcId="{63C416E1-72A4-4BA5-BA5A-950CD9946C79}" destId="{4A632204-79FB-4D4D-B050-CE728136124D}" srcOrd="1" destOrd="0" presId="urn:microsoft.com/office/officeart/2005/8/layout/pyramid1"/>
    <dgm:cxn modelId="{679506FE-659A-4ADF-8310-2F888FFC706B}" type="presParOf" srcId="{4A632204-79FB-4D4D-B050-CE728136124D}" destId="{FE4B076D-522A-46F2-9FD9-E9F1C2D6D43F}" srcOrd="0" destOrd="0" presId="urn:microsoft.com/office/officeart/2005/8/layout/pyramid1"/>
    <dgm:cxn modelId="{68BB03B2-C79D-4910-A9E9-24E1270ABDEC}" type="presParOf" srcId="{4A632204-79FB-4D4D-B050-CE728136124D}" destId="{14F0A753-A367-4D9C-99EC-10709DE71A80}" srcOrd="1" destOrd="0" presId="urn:microsoft.com/office/officeart/2005/8/layout/pyramid1"/>
    <dgm:cxn modelId="{C52D2827-47F1-45A2-BBEC-703812B86E0F}" type="presParOf" srcId="{63C416E1-72A4-4BA5-BA5A-950CD9946C79}" destId="{0894DCD8-424A-4044-885D-C4941F3F1B2B}" srcOrd="2" destOrd="0" presId="urn:microsoft.com/office/officeart/2005/8/layout/pyramid1"/>
    <dgm:cxn modelId="{82F9A369-2135-4692-A05D-24B80C564140}" type="presParOf" srcId="{0894DCD8-424A-4044-885D-C4941F3F1B2B}" destId="{211AAA5F-9555-4459-90CE-6A1A051DF070}" srcOrd="0" destOrd="0" presId="urn:microsoft.com/office/officeart/2005/8/layout/pyramid1"/>
    <dgm:cxn modelId="{828BA2BA-01CE-4A4F-8F72-B012252228EE}" type="presParOf" srcId="{0894DCD8-424A-4044-885D-C4941F3F1B2B}" destId="{95865F21-02FE-4425-B971-3D2EC7F11444}" srcOrd="1" destOrd="0" presId="urn:microsoft.com/office/officeart/2005/8/layout/pyramid1"/>
    <dgm:cxn modelId="{5DB09F54-A7FC-4F33-BBC4-03CB5F69541B}" type="presParOf" srcId="{63C416E1-72A4-4BA5-BA5A-950CD9946C79}" destId="{E976DC9E-27E4-4C62-B90F-E957CBC0F94F}" srcOrd="3" destOrd="0" presId="urn:microsoft.com/office/officeart/2005/8/layout/pyramid1"/>
    <dgm:cxn modelId="{E72029FC-EA93-4DE9-958B-7DC082F14D45}" type="presParOf" srcId="{E976DC9E-27E4-4C62-B90F-E957CBC0F94F}" destId="{C3A3DF2B-E4C8-421A-96B5-21F21211209D}" srcOrd="0" destOrd="0" presId="urn:microsoft.com/office/officeart/2005/8/layout/pyramid1"/>
    <dgm:cxn modelId="{087660DF-A0A5-4B9A-A3EC-2BE860A5399F}" type="presParOf" srcId="{E976DC9E-27E4-4C62-B90F-E957CBC0F94F}" destId="{E9BF1ED7-2834-4E94-8CD3-A52E14D37BAD}" srcOrd="1" destOrd="0" presId="urn:microsoft.com/office/officeart/2005/8/layout/pyramid1"/>
  </dgm:cxnLst>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EA6FA-F471-43F9-9AFC-5FE8BB8D88F2}" type="doc">
      <dgm:prSet loTypeId="urn:microsoft.com/office/officeart/2005/8/layout/radial6" loCatId="relationship" qsTypeId="urn:microsoft.com/office/officeart/2005/8/quickstyle/simple1" qsCatId="simple" csTypeId="urn:microsoft.com/office/officeart/2005/8/colors/accent4_1" csCatId="accent4" phldr="1"/>
      <dgm:spPr/>
      <dgm:t>
        <a:bodyPr/>
        <a:lstStyle/>
        <a:p>
          <a:endParaRPr lang="en-BE"/>
        </a:p>
      </dgm:t>
    </dgm:pt>
    <dgm:pt modelId="{42FFE748-B827-41EE-8FA7-DC7C6BB35329}">
      <dgm:prSet phldrT="[Text]"/>
      <dgm:spPr>
        <a:solidFill>
          <a:schemeClr val="accent4">
            <a:lumMod val="40000"/>
            <a:lumOff val="60000"/>
          </a:schemeClr>
        </a:solidFill>
        <a:ln>
          <a:solidFill>
            <a:schemeClr val="accent4">
              <a:lumMod val="20000"/>
              <a:lumOff val="80000"/>
            </a:schemeClr>
          </a:solidFill>
        </a:ln>
      </dgm:spPr>
      <dgm:t>
        <a:bodyPr/>
        <a:lstStyle/>
        <a:p>
          <a:endParaRPr lang="en-BE"/>
        </a:p>
      </dgm:t>
    </dgm:pt>
    <dgm:pt modelId="{728C4476-3FE7-464C-BB75-9411360B8FE1}" type="parTrans" cxnId="{BFBD490B-04D3-4205-AFA2-F4D6F9244846}">
      <dgm:prSet/>
      <dgm:spPr/>
      <dgm:t>
        <a:bodyPr/>
        <a:lstStyle/>
        <a:p>
          <a:endParaRPr lang="en-BE"/>
        </a:p>
      </dgm:t>
    </dgm:pt>
    <dgm:pt modelId="{420E4ED1-4B20-4408-AF29-82D4A94F8E9C}" type="sibTrans" cxnId="{BFBD490B-04D3-4205-AFA2-F4D6F9244846}">
      <dgm:prSet/>
      <dgm:spPr/>
      <dgm:t>
        <a:bodyPr/>
        <a:lstStyle/>
        <a:p>
          <a:endParaRPr lang="en-BE"/>
        </a:p>
      </dgm:t>
    </dgm:pt>
    <dgm:pt modelId="{18A648C5-D760-4D5A-92A1-4B8F0745F3C4}">
      <dgm:prSet phldrT="[Text]" custT="1"/>
      <dgm:spPr>
        <a:solidFill>
          <a:schemeClr val="bg1"/>
        </a:solidFill>
        <a:ln w="12700">
          <a:solidFill>
            <a:schemeClr val="accent4">
              <a:lumMod val="75000"/>
            </a:schemeClr>
          </a:solidFill>
        </a:ln>
      </dgm:spPr>
      <dgm:t>
        <a:bodyPr lIns="0" tIns="0" rIns="0" bIns="0"/>
        <a:lstStyle/>
        <a:p>
          <a:endParaRPr lang="en-BE" sz="4400" dirty="0">
            <a:latin typeface="Arial" panose="020B0604020202020204" pitchFamily="34" charset="0"/>
            <a:cs typeface="Arial" panose="020B0604020202020204" pitchFamily="34" charset="0"/>
          </a:endParaRPr>
        </a:p>
      </dgm:t>
    </dgm:pt>
    <dgm:pt modelId="{154A199B-168E-42FE-B991-75DC30EB6D4D}" type="parTrans" cxnId="{E48B9B31-9904-44BB-A578-BAC123D9D180}">
      <dgm:prSet/>
      <dgm:spPr/>
      <dgm:t>
        <a:bodyPr/>
        <a:lstStyle/>
        <a:p>
          <a:endParaRPr lang="en-BE"/>
        </a:p>
      </dgm:t>
    </dgm:pt>
    <dgm:pt modelId="{40F9E8CD-F153-45AA-B9E6-1848E5F5EA87}" type="sibTrans" cxnId="{E48B9B31-9904-44BB-A578-BAC123D9D180}">
      <dgm:prSet/>
      <dgm:spPr>
        <a:solidFill>
          <a:schemeClr val="accent4">
            <a:lumMod val="75000"/>
          </a:schemeClr>
        </a:solidFill>
        <a:ln>
          <a:noFill/>
        </a:ln>
      </dgm:spPr>
      <dgm:t>
        <a:bodyPr/>
        <a:lstStyle/>
        <a:p>
          <a:endParaRPr lang="en-BE"/>
        </a:p>
      </dgm:t>
    </dgm:pt>
    <dgm:pt modelId="{C5099FF6-8F4E-4216-B55E-7B2A931D5E5B}">
      <dgm:prSet phldrT="[Text]" custT="1"/>
      <dgm:spPr>
        <a:solidFill>
          <a:schemeClr val="bg1"/>
        </a:solidFill>
        <a:ln w="12700">
          <a:solidFill>
            <a:schemeClr val="accent4">
              <a:lumMod val="75000"/>
            </a:schemeClr>
          </a:solidFill>
        </a:ln>
      </dgm:spPr>
      <dgm:t>
        <a:bodyPr lIns="0" tIns="0" rIns="0" bIns="0"/>
        <a:lstStyle/>
        <a:p>
          <a:pPr rtl="0"/>
          <a:endParaRPr lang="en-BE" sz="4400" b="1" dirty="0">
            <a:latin typeface="Arial" panose="020B0604020202020204" pitchFamily="34" charset="0"/>
            <a:cs typeface="Arial" panose="020B0604020202020204" pitchFamily="34" charset="0"/>
          </a:endParaRPr>
        </a:p>
      </dgm:t>
    </dgm:pt>
    <dgm:pt modelId="{BC25ECA4-105B-4E33-AB03-4EF51CC04D55}" type="parTrans" cxnId="{782D58D0-8C40-422D-8201-AC4291059230}">
      <dgm:prSet/>
      <dgm:spPr/>
      <dgm:t>
        <a:bodyPr/>
        <a:lstStyle/>
        <a:p>
          <a:endParaRPr lang="en-BE"/>
        </a:p>
      </dgm:t>
    </dgm:pt>
    <dgm:pt modelId="{464048F4-DCA4-4AC5-BB72-5E45CC80AE2E}" type="sibTrans" cxnId="{782D58D0-8C40-422D-8201-AC4291059230}">
      <dgm:prSet/>
      <dgm:spPr>
        <a:solidFill>
          <a:schemeClr val="accent4">
            <a:lumMod val="75000"/>
          </a:schemeClr>
        </a:solidFill>
        <a:ln>
          <a:noFill/>
        </a:ln>
      </dgm:spPr>
      <dgm:t>
        <a:bodyPr/>
        <a:lstStyle/>
        <a:p>
          <a:endParaRPr lang="en-BE"/>
        </a:p>
      </dgm:t>
    </dgm:pt>
    <dgm:pt modelId="{D3340DA3-207D-4F63-9152-469A35183147}">
      <dgm:prSet phldrT="[Text]" custT="1"/>
      <dgm:spPr>
        <a:solidFill>
          <a:schemeClr val="bg1"/>
        </a:solidFill>
        <a:ln w="12700">
          <a:solidFill>
            <a:schemeClr val="accent4">
              <a:lumMod val="75000"/>
            </a:schemeClr>
          </a:solidFill>
        </a:ln>
      </dgm:spPr>
      <dgm:t>
        <a:bodyPr lIns="0" tIns="0" rIns="0" bIns="0"/>
        <a:lstStyle/>
        <a:p>
          <a:pPr rtl="0"/>
          <a:endParaRPr lang="en-BE" sz="4400" dirty="0">
            <a:latin typeface="Arial" panose="020B0604020202020204" pitchFamily="34" charset="0"/>
            <a:cs typeface="Arial" panose="020B0604020202020204" pitchFamily="34" charset="0"/>
          </a:endParaRPr>
        </a:p>
      </dgm:t>
    </dgm:pt>
    <dgm:pt modelId="{4631D7CE-9A6E-4BD7-BBAC-0A3A420EFD49}" type="parTrans" cxnId="{DD3374F7-E216-4715-9D9C-D4A3E89B3FEA}">
      <dgm:prSet/>
      <dgm:spPr/>
      <dgm:t>
        <a:bodyPr/>
        <a:lstStyle/>
        <a:p>
          <a:endParaRPr lang="en-BE"/>
        </a:p>
      </dgm:t>
    </dgm:pt>
    <dgm:pt modelId="{6DBC9E71-D61B-4EA4-9D5C-43F23ADC05CB}" type="sibTrans" cxnId="{DD3374F7-E216-4715-9D9C-D4A3E89B3FEA}">
      <dgm:prSet/>
      <dgm:spPr>
        <a:solidFill>
          <a:schemeClr val="accent4">
            <a:lumMod val="75000"/>
          </a:schemeClr>
        </a:solidFill>
        <a:ln>
          <a:noFill/>
        </a:ln>
      </dgm:spPr>
      <dgm:t>
        <a:bodyPr/>
        <a:lstStyle/>
        <a:p>
          <a:endParaRPr lang="en-BE"/>
        </a:p>
      </dgm:t>
    </dgm:pt>
    <dgm:pt modelId="{4F719B18-0A99-4A05-9D68-4593DF4B0BC3}">
      <dgm:prSet phldrT="[Text]" custT="1"/>
      <dgm:spPr>
        <a:solidFill>
          <a:schemeClr val="bg1"/>
        </a:solidFill>
        <a:ln w="12700">
          <a:solidFill>
            <a:schemeClr val="accent4">
              <a:lumMod val="75000"/>
            </a:schemeClr>
          </a:solidFill>
        </a:ln>
      </dgm:spPr>
      <dgm:t>
        <a:bodyPr lIns="0" tIns="0" rIns="0" bIns="0"/>
        <a:lstStyle/>
        <a:p>
          <a:pPr rtl="0"/>
          <a:endParaRPr lang="en-BE" sz="4400" dirty="0">
            <a:latin typeface="Arial" panose="020B0604020202020204" pitchFamily="34" charset="0"/>
            <a:cs typeface="Arial" panose="020B0604020202020204" pitchFamily="34" charset="0"/>
          </a:endParaRPr>
        </a:p>
      </dgm:t>
    </dgm:pt>
    <dgm:pt modelId="{B084BF9B-B7EE-4E97-AD1A-4F6E00E736C1}" type="parTrans" cxnId="{A950DB33-27E4-4F15-8A27-755B77888199}">
      <dgm:prSet/>
      <dgm:spPr/>
      <dgm:t>
        <a:bodyPr/>
        <a:lstStyle/>
        <a:p>
          <a:endParaRPr lang="en-BE"/>
        </a:p>
      </dgm:t>
    </dgm:pt>
    <dgm:pt modelId="{F4627B4D-04A2-456E-8128-7BB53A63C2B4}" type="sibTrans" cxnId="{A950DB33-27E4-4F15-8A27-755B77888199}">
      <dgm:prSet/>
      <dgm:spPr>
        <a:solidFill>
          <a:schemeClr val="accent4">
            <a:lumMod val="75000"/>
          </a:schemeClr>
        </a:solidFill>
        <a:ln>
          <a:noFill/>
        </a:ln>
      </dgm:spPr>
      <dgm:t>
        <a:bodyPr/>
        <a:lstStyle/>
        <a:p>
          <a:endParaRPr lang="en-BE"/>
        </a:p>
      </dgm:t>
    </dgm:pt>
    <dgm:pt modelId="{A2696EC1-E3EC-4143-8AEA-AA40151E9AE8}">
      <dgm:prSet phldrT="[Text]" custT="1"/>
      <dgm:spPr>
        <a:solidFill>
          <a:schemeClr val="bg1"/>
        </a:solidFill>
        <a:ln w="12700">
          <a:solidFill>
            <a:schemeClr val="accent4">
              <a:lumMod val="75000"/>
            </a:schemeClr>
          </a:solidFill>
        </a:ln>
      </dgm:spPr>
      <dgm:t>
        <a:bodyPr lIns="0" tIns="0" rIns="0" bIns="0"/>
        <a:lstStyle/>
        <a:p>
          <a:endParaRPr lang="en-BE" sz="4400" dirty="0">
            <a:latin typeface="Arial" panose="020B0604020202020204" pitchFamily="34" charset="0"/>
            <a:cs typeface="Arial" panose="020B0604020202020204" pitchFamily="34" charset="0"/>
          </a:endParaRPr>
        </a:p>
      </dgm:t>
    </dgm:pt>
    <dgm:pt modelId="{70C8EB13-F3A7-4A54-9142-A2C058778068}" type="parTrans" cxnId="{DEC1D3D5-AD98-4064-8644-0F6A0904B868}">
      <dgm:prSet/>
      <dgm:spPr/>
      <dgm:t>
        <a:bodyPr/>
        <a:lstStyle/>
        <a:p>
          <a:endParaRPr lang="en-BE"/>
        </a:p>
      </dgm:t>
    </dgm:pt>
    <dgm:pt modelId="{570FD6F4-95A1-463E-A04B-6B521B701614}" type="sibTrans" cxnId="{DEC1D3D5-AD98-4064-8644-0F6A0904B868}">
      <dgm:prSet/>
      <dgm:spPr>
        <a:solidFill>
          <a:schemeClr val="accent4">
            <a:lumMod val="75000"/>
          </a:schemeClr>
        </a:solidFill>
        <a:ln>
          <a:noFill/>
        </a:ln>
      </dgm:spPr>
      <dgm:t>
        <a:bodyPr/>
        <a:lstStyle/>
        <a:p>
          <a:endParaRPr lang="en-BE"/>
        </a:p>
      </dgm:t>
    </dgm:pt>
    <dgm:pt modelId="{C7F2BA96-C4CA-4668-9FF4-0F9E259D8E4B}" type="pres">
      <dgm:prSet presAssocID="{913EA6FA-F471-43F9-9AFC-5FE8BB8D88F2}" presName="Name0" presStyleCnt="0">
        <dgm:presLayoutVars>
          <dgm:chMax val="1"/>
          <dgm:dir/>
          <dgm:animLvl val="ctr"/>
          <dgm:resizeHandles val="exact"/>
        </dgm:presLayoutVars>
      </dgm:prSet>
      <dgm:spPr/>
    </dgm:pt>
    <dgm:pt modelId="{8BA19B02-BC51-49FC-9544-0E64D87C7694}" type="pres">
      <dgm:prSet presAssocID="{42FFE748-B827-41EE-8FA7-DC7C6BB35329}" presName="centerShape" presStyleLbl="node0" presStyleIdx="0" presStyleCnt="1"/>
      <dgm:spPr/>
    </dgm:pt>
    <dgm:pt modelId="{6DA8F646-C28D-4AF8-9759-CF8B295F4CB9}" type="pres">
      <dgm:prSet presAssocID="{18A648C5-D760-4D5A-92A1-4B8F0745F3C4}" presName="node" presStyleLbl="node1" presStyleIdx="0" presStyleCnt="5" custScaleX="134568" custScaleY="131806">
        <dgm:presLayoutVars>
          <dgm:bulletEnabled val="1"/>
        </dgm:presLayoutVars>
      </dgm:prSet>
      <dgm:spPr/>
    </dgm:pt>
    <dgm:pt modelId="{776EB004-C14E-4187-ADE8-326694792F42}" type="pres">
      <dgm:prSet presAssocID="{18A648C5-D760-4D5A-92A1-4B8F0745F3C4}" presName="dummy" presStyleCnt="0"/>
      <dgm:spPr/>
    </dgm:pt>
    <dgm:pt modelId="{FF0C5364-4FA5-452D-A8CD-02AA5542728C}" type="pres">
      <dgm:prSet presAssocID="{40F9E8CD-F153-45AA-B9E6-1848E5F5EA87}" presName="sibTrans" presStyleLbl="sibTrans2D1" presStyleIdx="0" presStyleCnt="5"/>
      <dgm:spPr/>
    </dgm:pt>
    <dgm:pt modelId="{E33F2FE8-373F-4E79-937F-6CDF18EC0FFD}" type="pres">
      <dgm:prSet presAssocID="{C5099FF6-8F4E-4216-B55E-7B2A931D5E5B}" presName="node" presStyleLbl="node1" presStyleIdx="1" presStyleCnt="5" custScaleX="134568" custScaleY="131806">
        <dgm:presLayoutVars>
          <dgm:bulletEnabled val="1"/>
        </dgm:presLayoutVars>
      </dgm:prSet>
      <dgm:spPr/>
    </dgm:pt>
    <dgm:pt modelId="{34A62BA4-E510-4807-85BF-BAF21BB3A06A}" type="pres">
      <dgm:prSet presAssocID="{C5099FF6-8F4E-4216-B55E-7B2A931D5E5B}" presName="dummy" presStyleCnt="0"/>
      <dgm:spPr/>
    </dgm:pt>
    <dgm:pt modelId="{8B46AFA4-2BF2-41E9-B357-79DA3F2BDF10}" type="pres">
      <dgm:prSet presAssocID="{464048F4-DCA4-4AC5-BB72-5E45CC80AE2E}" presName="sibTrans" presStyleLbl="sibTrans2D1" presStyleIdx="1" presStyleCnt="5"/>
      <dgm:spPr/>
    </dgm:pt>
    <dgm:pt modelId="{E97F9572-9C43-43DD-872E-E2A1094E8056}" type="pres">
      <dgm:prSet presAssocID="{D3340DA3-207D-4F63-9152-469A35183147}" presName="node" presStyleLbl="node1" presStyleIdx="2" presStyleCnt="5" custScaleX="134568" custScaleY="131806">
        <dgm:presLayoutVars>
          <dgm:bulletEnabled val="1"/>
        </dgm:presLayoutVars>
      </dgm:prSet>
      <dgm:spPr/>
    </dgm:pt>
    <dgm:pt modelId="{13546397-8D58-4905-8B93-2670A4B6AA37}" type="pres">
      <dgm:prSet presAssocID="{D3340DA3-207D-4F63-9152-469A35183147}" presName="dummy" presStyleCnt="0"/>
      <dgm:spPr/>
    </dgm:pt>
    <dgm:pt modelId="{918FF2F8-7FBF-4F83-98F8-0D92E92CFB0A}" type="pres">
      <dgm:prSet presAssocID="{6DBC9E71-D61B-4EA4-9D5C-43F23ADC05CB}" presName="sibTrans" presStyleLbl="sibTrans2D1" presStyleIdx="2" presStyleCnt="5"/>
      <dgm:spPr/>
    </dgm:pt>
    <dgm:pt modelId="{9F41E906-294F-439C-B9EE-2F7D584C5406}" type="pres">
      <dgm:prSet presAssocID="{A2696EC1-E3EC-4143-8AEA-AA40151E9AE8}" presName="node" presStyleLbl="node1" presStyleIdx="3" presStyleCnt="5" custScaleX="134568" custScaleY="131806">
        <dgm:presLayoutVars>
          <dgm:bulletEnabled val="1"/>
        </dgm:presLayoutVars>
      </dgm:prSet>
      <dgm:spPr/>
    </dgm:pt>
    <dgm:pt modelId="{89744F89-E53C-446D-B81B-477D304E3534}" type="pres">
      <dgm:prSet presAssocID="{A2696EC1-E3EC-4143-8AEA-AA40151E9AE8}" presName="dummy" presStyleCnt="0"/>
      <dgm:spPr/>
    </dgm:pt>
    <dgm:pt modelId="{FB28187D-0C92-48B9-82D1-D58351485D80}" type="pres">
      <dgm:prSet presAssocID="{570FD6F4-95A1-463E-A04B-6B521B701614}" presName="sibTrans" presStyleLbl="sibTrans2D1" presStyleIdx="3" presStyleCnt="5"/>
      <dgm:spPr/>
    </dgm:pt>
    <dgm:pt modelId="{F10F28FD-31D1-4653-9E0A-FE9F340B1EB6}" type="pres">
      <dgm:prSet presAssocID="{4F719B18-0A99-4A05-9D68-4593DF4B0BC3}" presName="node" presStyleLbl="node1" presStyleIdx="4" presStyleCnt="5" custScaleX="134568" custScaleY="131806">
        <dgm:presLayoutVars>
          <dgm:bulletEnabled val="1"/>
        </dgm:presLayoutVars>
      </dgm:prSet>
      <dgm:spPr/>
    </dgm:pt>
    <dgm:pt modelId="{25BB7EC9-1512-4AE8-975A-DB92A3D27BC9}" type="pres">
      <dgm:prSet presAssocID="{4F719B18-0A99-4A05-9D68-4593DF4B0BC3}" presName="dummy" presStyleCnt="0"/>
      <dgm:spPr/>
    </dgm:pt>
    <dgm:pt modelId="{F92EC4A6-4084-497C-B2E5-DF4D7F562DCA}" type="pres">
      <dgm:prSet presAssocID="{F4627B4D-04A2-456E-8128-7BB53A63C2B4}" presName="sibTrans" presStyleLbl="sibTrans2D1" presStyleIdx="4" presStyleCnt="5"/>
      <dgm:spPr/>
    </dgm:pt>
  </dgm:ptLst>
  <dgm:cxnLst>
    <dgm:cxn modelId="{BFBD490B-04D3-4205-AFA2-F4D6F9244846}" srcId="{913EA6FA-F471-43F9-9AFC-5FE8BB8D88F2}" destId="{42FFE748-B827-41EE-8FA7-DC7C6BB35329}" srcOrd="0" destOrd="0" parTransId="{728C4476-3FE7-464C-BB75-9411360B8FE1}" sibTransId="{420E4ED1-4B20-4408-AF29-82D4A94F8E9C}"/>
    <dgm:cxn modelId="{E4A82D0D-E5DC-4C91-9F18-C2B14AC9A035}" type="presOf" srcId="{6DBC9E71-D61B-4EA4-9D5C-43F23ADC05CB}" destId="{918FF2F8-7FBF-4F83-98F8-0D92E92CFB0A}" srcOrd="0" destOrd="0" presId="urn:microsoft.com/office/officeart/2005/8/layout/radial6"/>
    <dgm:cxn modelId="{444E6A11-B068-46DD-828F-F5C8CAD16214}" type="presOf" srcId="{D3340DA3-207D-4F63-9152-469A35183147}" destId="{E97F9572-9C43-43DD-872E-E2A1094E8056}" srcOrd="0" destOrd="0" presId="urn:microsoft.com/office/officeart/2005/8/layout/radial6"/>
    <dgm:cxn modelId="{E48B9B31-9904-44BB-A578-BAC123D9D180}" srcId="{42FFE748-B827-41EE-8FA7-DC7C6BB35329}" destId="{18A648C5-D760-4D5A-92A1-4B8F0745F3C4}" srcOrd="0" destOrd="0" parTransId="{154A199B-168E-42FE-B991-75DC30EB6D4D}" sibTransId="{40F9E8CD-F153-45AA-B9E6-1848E5F5EA87}"/>
    <dgm:cxn modelId="{F231B732-06F2-434B-BCD7-4C380B278BA3}" type="presOf" srcId="{F4627B4D-04A2-456E-8128-7BB53A63C2B4}" destId="{F92EC4A6-4084-497C-B2E5-DF4D7F562DCA}" srcOrd="0" destOrd="0" presId="urn:microsoft.com/office/officeart/2005/8/layout/radial6"/>
    <dgm:cxn modelId="{A950DB33-27E4-4F15-8A27-755B77888199}" srcId="{42FFE748-B827-41EE-8FA7-DC7C6BB35329}" destId="{4F719B18-0A99-4A05-9D68-4593DF4B0BC3}" srcOrd="4" destOrd="0" parTransId="{B084BF9B-B7EE-4E97-AD1A-4F6E00E736C1}" sibTransId="{F4627B4D-04A2-456E-8128-7BB53A63C2B4}"/>
    <dgm:cxn modelId="{001FCE36-F717-42E9-868A-B14E109E6C99}" type="presOf" srcId="{464048F4-DCA4-4AC5-BB72-5E45CC80AE2E}" destId="{8B46AFA4-2BF2-41E9-B357-79DA3F2BDF10}" srcOrd="0" destOrd="0" presId="urn:microsoft.com/office/officeart/2005/8/layout/radial6"/>
    <dgm:cxn modelId="{81357873-BF5E-42B9-8915-05DED9A6169D}" type="presOf" srcId="{4F719B18-0A99-4A05-9D68-4593DF4B0BC3}" destId="{F10F28FD-31D1-4653-9E0A-FE9F340B1EB6}" srcOrd="0" destOrd="0" presId="urn:microsoft.com/office/officeart/2005/8/layout/radial6"/>
    <dgm:cxn modelId="{E3E33A89-2F89-4300-AE11-0302AB309415}" type="presOf" srcId="{A2696EC1-E3EC-4143-8AEA-AA40151E9AE8}" destId="{9F41E906-294F-439C-B9EE-2F7D584C5406}" srcOrd="0" destOrd="0" presId="urn:microsoft.com/office/officeart/2005/8/layout/radial6"/>
    <dgm:cxn modelId="{E6A4419F-51A5-4A3D-9AAE-554C8A1E6528}" type="presOf" srcId="{570FD6F4-95A1-463E-A04B-6B521B701614}" destId="{FB28187D-0C92-48B9-82D1-D58351485D80}" srcOrd="0" destOrd="0" presId="urn:microsoft.com/office/officeart/2005/8/layout/radial6"/>
    <dgm:cxn modelId="{83BD37B2-59C1-466A-89D9-F28B5AEA2116}" type="presOf" srcId="{40F9E8CD-F153-45AA-B9E6-1848E5F5EA87}" destId="{FF0C5364-4FA5-452D-A8CD-02AA5542728C}" srcOrd="0" destOrd="0" presId="urn:microsoft.com/office/officeart/2005/8/layout/radial6"/>
    <dgm:cxn modelId="{E957F7BE-E390-426C-85F2-AEB9979315B5}" type="presOf" srcId="{913EA6FA-F471-43F9-9AFC-5FE8BB8D88F2}" destId="{C7F2BA96-C4CA-4668-9FF4-0F9E259D8E4B}" srcOrd="0" destOrd="0" presId="urn:microsoft.com/office/officeart/2005/8/layout/radial6"/>
    <dgm:cxn modelId="{782D58D0-8C40-422D-8201-AC4291059230}" srcId="{42FFE748-B827-41EE-8FA7-DC7C6BB35329}" destId="{C5099FF6-8F4E-4216-B55E-7B2A931D5E5B}" srcOrd="1" destOrd="0" parTransId="{BC25ECA4-105B-4E33-AB03-4EF51CC04D55}" sibTransId="{464048F4-DCA4-4AC5-BB72-5E45CC80AE2E}"/>
    <dgm:cxn modelId="{DEC1D3D5-AD98-4064-8644-0F6A0904B868}" srcId="{42FFE748-B827-41EE-8FA7-DC7C6BB35329}" destId="{A2696EC1-E3EC-4143-8AEA-AA40151E9AE8}" srcOrd="3" destOrd="0" parTransId="{70C8EB13-F3A7-4A54-9142-A2C058778068}" sibTransId="{570FD6F4-95A1-463E-A04B-6B521B701614}"/>
    <dgm:cxn modelId="{2B977FE1-178F-45BC-AC7D-1A9A28459C8B}" type="presOf" srcId="{C5099FF6-8F4E-4216-B55E-7B2A931D5E5B}" destId="{E33F2FE8-373F-4E79-937F-6CDF18EC0FFD}" srcOrd="0" destOrd="0" presId="urn:microsoft.com/office/officeart/2005/8/layout/radial6"/>
    <dgm:cxn modelId="{2DF298E8-05F9-499E-8AB2-23C9DCAF383B}" type="presOf" srcId="{18A648C5-D760-4D5A-92A1-4B8F0745F3C4}" destId="{6DA8F646-C28D-4AF8-9759-CF8B295F4CB9}" srcOrd="0" destOrd="0" presId="urn:microsoft.com/office/officeart/2005/8/layout/radial6"/>
    <dgm:cxn modelId="{C96C95EE-C9ED-4D59-8719-36D391AB0E83}" type="presOf" srcId="{42FFE748-B827-41EE-8FA7-DC7C6BB35329}" destId="{8BA19B02-BC51-49FC-9544-0E64D87C7694}" srcOrd="0" destOrd="0" presId="urn:microsoft.com/office/officeart/2005/8/layout/radial6"/>
    <dgm:cxn modelId="{DD3374F7-E216-4715-9D9C-D4A3E89B3FEA}" srcId="{42FFE748-B827-41EE-8FA7-DC7C6BB35329}" destId="{D3340DA3-207D-4F63-9152-469A35183147}" srcOrd="2" destOrd="0" parTransId="{4631D7CE-9A6E-4BD7-BBAC-0A3A420EFD49}" sibTransId="{6DBC9E71-D61B-4EA4-9D5C-43F23ADC05CB}"/>
    <dgm:cxn modelId="{70C6F3B1-16C1-4953-84D7-96A576AA4276}" type="presParOf" srcId="{C7F2BA96-C4CA-4668-9FF4-0F9E259D8E4B}" destId="{8BA19B02-BC51-49FC-9544-0E64D87C7694}" srcOrd="0" destOrd="0" presId="urn:microsoft.com/office/officeart/2005/8/layout/radial6"/>
    <dgm:cxn modelId="{8708E6F5-8932-4E05-847A-B671FBEC04FA}" type="presParOf" srcId="{C7F2BA96-C4CA-4668-9FF4-0F9E259D8E4B}" destId="{6DA8F646-C28D-4AF8-9759-CF8B295F4CB9}" srcOrd="1" destOrd="0" presId="urn:microsoft.com/office/officeart/2005/8/layout/radial6"/>
    <dgm:cxn modelId="{CA47709F-B6EE-49D1-BF89-5946A37465C8}" type="presParOf" srcId="{C7F2BA96-C4CA-4668-9FF4-0F9E259D8E4B}" destId="{776EB004-C14E-4187-ADE8-326694792F42}" srcOrd="2" destOrd="0" presId="urn:microsoft.com/office/officeart/2005/8/layout/radial6"/>
    <dgm:cxn modelId="{A03B1ED9-91DA-4AC2-A3DC-6FB5D276C549}" type="presParOf" srcId="{C7F2BA96-C4CA-4668-9FF4-0F9E259D8E4B}" destId="{FF0C5364-4FA5-452D-A8CD-02AA5542728C}" srcOrd="3" destOrd="0" presId="urn:microsoft.com/office/officeart/2005/8/layout/radial6"/>
    <dgm:cxn modelId="{2A8440B7-1F26-4684-B702-C73B16DC38B4}" type="presParOf" srcId="{C7F2BA96-C4CA-4668-9FF4-0F9E259D8E4B}" destId="{E33F2FE8-373F-4E79-937F-6CDF18EC0FFD}" srcOrd="4" destOrd="0" presId="urn:microsoft.com/office/officeart/2005/8/layout/radial6"/>
    <dgm:cxn modelId="{2194B47E-96E7-439D-B97F-910C1254593C}" type="presParOf" srcId="{C7F2BA96-C4CA-4668-9FF4-0F9E259D8E4B}" destId="{34A62BA4-E510-4807-85BF-BAF21BB3A06A}" srcOrd="5" destOrd="0" presId="urn:microsoft.com/office/officeart/2005/8/layout/radial6"/>
    <dgm:cxn modelId="{D3E03431-3CEA-4AFB-B929-82B4CED3986B}" type="presParOf" srcId="{C7F2BA96-C4CA-4668-9FF4-0F9E259D8E4B}" destId="{8B46AFA4-2BF2-41E9-B357-79DA3F2BDF10}" srcOrd="6" destOrd="0" presId="urn:microsoft.com/office/officeart/2005/8/layout/radial6"/>
    <dgm:cxn modelId="{81D4F2BA-C975-4A13-990A-18ED75F4A1B5}" type="presParOf" srcId="{C7F2BA96-C4CA-4668-9FF4-0F9E259D8E4B}" destId="{E97F9572-9C43-43DD-872E-E2A1094E8056}" srcOrd="7" destOrd="0" presId="urn:microsoft.com/office/officeart/2005/8/layout/radial6"/>
    <dgm:cxn modelId="{EE59EBAF-C66B-4EF2-9944-FFB98AC4AD12}" type="presParOf" srcId="{C7F2BA96-C4CA-4668-9FF4-0F9E259D8E4B}" destId="{13546397-8D58-4905-8B93-2670A4B6AA37}" srcOrd="8" destOrd="0" presId="urn:microsoft.com/office/officeart/2005/8/layout/radial6"/>
    <dgm:cxn modelId="{5419A8E9-9087-4C2E-93CB-562D7124F1AF}" type="presParOf" srcId="{C7F2BA96-C4CA-4668-9FF4-0F9E259D8E4B}" destId="{918FF2F8-7FBF-4F83-98F8-0D92E92CFB0A}" srcOrd="9" destOrd="0" presId="urn:microsoft.com/office/officeart/2005/8/layout/radial6"/>
    <dgm:cxn modelId="{935F5B00-D1D3-4199-9C32-90812651D920}" type="presParOf" srcId="{C7F2BA96-C4CA-4668-9FF4-0F9E259D8E4B}" destId="{9F41E906-294F-439C-B9EE-2F7D584C5406}" srcOrd="10" destOrd="0" presId="urn:microsoft.com/office/officeart/2005/8/layout/radial6"/>
    <dgm:cxn modelId="{643D8587-BDA8-40B1-932A-7CEDEED46EFE}" type="presParOf" srcId="{C7F2BA96-C4CA-4668-9FF4-0F9E259D8E4B}" destId="{89744F89-E53C-446D-B81B-477D304E3534}" srcOrd="11" destOrd="0" presId="urn:microsoft.com/office/officeart/2005/8/layout/radial6"/>
    <dgm:cxn modelId="{C6CB7F14-BD09-452B-BD5A-37F80BB75D63}" type="presParOf" srcId="{C7F2BA96-C4CA-4668-9FF4-0F9E259D8E4B}" destId="{FB28187D-0C92-48B9-82D1-D58351485D80}" srcOrd="12" destOrd="0" presId="urn:microsoft.com/office/officeart/2005/8/layout/radial6"/>
    <dgm:cxn modelId="{0195E5BD-9585-4F3F-A576-9CD2E07E739F}" type="presParOf" srcId="{C7F2BA96-C4CA-4668-9FF4-0F9E259D8E4B}" destId="{F10F28FD-31D1-4653-9E0A-FE9F340B1EB6}" srcOrd="13" destOrd="0" presId="urn:microsoft.com/office/officeart/2005/8/layout/radial6"/>
    <dgm:cxn modelId="{2D1306FB-611A-4486-AE1E-ED43F38569E2}" type="presParOf" srcId="{C7F2BA96-C4CA-4668-9FF4-0F9E259D8E4B}" destId="{25BB7EC9-1512-4AE8-975A-DB92A3D27BC9}" srcOrd="14" destOrd="0" presId="urn:microsoft.com/office/officeart/2005/8/layout/radial6"/>
    <dgm:cxn modelId="{359FB174-F3C3-47EC-9B2C-F9598352EEC6}" type="presParOf" srcId="{C7F2BA96-C4CA-4668-9FF4-0F9E259D8E4B}" destId="{F92EC4A6-4084-497C-B2E5-DF4D7F562DC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DC56-F437-4B1B-BEF3-972969B3E205}">
      <dsp:nvSpPr>
        <dsp:cNvPr id="0" name=""/>
        <dsp:cNvSpPr/>
      </dsp:nvSpPr>
      <dsp:spPr>
        <a:xfrm>
          <a:off x="2085975" y="0"/>
          <a:ext cx="1390650" cy="1620572"/>
        </a:xfrm>
        <a:prstGeom prst="trapezoid">
          <a:avLst>
            <a:gd name="adj" fmla="val 5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ar-SA" sz="1100" b="1" kern="1200" dirty="0">
              <a:latin typeface="Calibri" panose="020F0502020204030204" pitchFamily="34" charset="0"/>
              <a:cs typeface="Calibri" panose="020F0502020204030204" pitchFamily="34" charset="0"/>
            </a:rPr>
            <a:t>الدعم المتخصص</a:t>
          </a:r>
          <a:endParaRPr lang="en-US" sz="1100" b="1" kern="1200" dirty="0">
            <a:latin typeface="+mn-lt"/>
            <a:cs typeface="Arial" panose="020B0604020202020204" pitchFamily="34" charset="0"/>
          </a:endParaRPr>
        </a:p>
      </dsp:txBody>
      <dsp:txXfrm>
        <a:off x="2085975" y="0"/>
        <a:ext cx="1390650" cy="1620572"/>
      </dsp:txXfrm>
    </dsp:sp>
    <dsp:sp modelId="{FE4B076D-522A-46F2-9FD9-E9F1C2D6D43F}">
      <dsp:nvSpPr>
        <dsp:cNvPr id="0" name=""/>
        <dsp:cNvSpPr/>
      </dsp:nvSpPr>
      <dsp:spPr>
        <a:xfrm>
          <a:off x="1390650" y="1620572"/>
          <a:ext cx="2781300" cy="1620572"/>
        </a:xfrm>
        <a:prstGeom prst="trapezoid">
          <a:avLst>
            <a:gd name="adj" fmla="val 42906"/>
          </a:avLst>
        </a:prstGeom>
        <a:solidFill>
          <a:schemeClr val="bg1"/>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ar-SA" sz="1100" b="1" kern="1200" dirty="0">
              <a:latin typeface="Calibri" panose="020F0502020204030204" pitchFamily="34" charset="0"/>
              <a:cs typeface="Calibri" panose="020F0502020204030204" pitchFamily="34" charset="0"/>
            </a:rPr>
            <a:t>الدعم المركز غير المتخصص</a:t>
          </a:r>
          <a:endParaRPr lang="en-US" sz="1100" b="1" kern="1200" dirty="0">
            <a:latin typeface="+mn-lt"/>
            <a:cs typeface="Arial" panose="020B0604020202020204" pitchFamily="34" charset="0"/>
          </a:endParaRPr>
        </a:p>
      </dsp:txBody>
      <dsp:txXfrm>
        <a:off x="1877377" y="1620572"/>
        <a:ext cx="1807845" cy="1620572"/>
      </dsp:txXfrm>
    </dsp:sp>
    <dsp:sp modelId="{211AAA5F-9555-4459-90CE-6A1A051DF070}">
      <dsp:nvSpPr>
        <dsp:cNvPr id="0" name=""/>
        <dsp:cNvSpPr/>
      </dsp:nvSpPr>
      <dsp:spPr>
        <a:xfrm>
          <a:off x="695324" y="3241145"/>
          <a:ext cx="4171950" cy="1620572"/>
        </a:xfrm>
        <a:prstGeom prst="trapezoid">
          <a:avLst>
            <a:gd name="adj" fmla="val 42906"/>
          </a:avLst>
        </a:prstGeom>
        <a:solidFill>
          <a:schemeClr val="bg1"/>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ar-SA" sz="1100" b="1" kern="1200" dirty="0">
              <a:latin typeface="Calibri" panose="020F0502020204030204" pitchFamily="34" charset="0"/>
              <a:cs typeface="Calibri" panose="020F0502020204030204" pitchFamily="34" charset="0"/>
            </a:rPr>
            <a:t>دعم العائلة و المجتمع</a:t>
          </a:r>
          <a:endParaRPr lang="en-US" sz="1100" b="1" kern="1200" dirty="0">
            <a:latin typeface="+mn-lt"/>
            <a:cs typeface="Arial" panose="020B0604020202020204" pitchFamily="34" charset="0"/>
          </a:endParaRPr>
        </a:p>
      </dsp:txBody>
      <dsp:txXfrm>
        <a:off x="1425416" y="3241145"/>
        <a:ext cx="2711767" cy="1620572"/>
      </dsp:txXfrm>
    </dsp:sp>
    <dsp:sp modelId="{C3A3DF2B-E4C8-421A-96B5-21F21211209D}">
      <dsp:nvSpPr>
        <dsp:cNvPr id="0" name=""/>
        <dsp:cNvSpPr/>
      </dsp:nvSpPr>
      <dsp:spPr>
        <a:xfrm>
          <a:off x="0" y="4861717"/>
          <a:ext cx="5562600" cy="1620572"/>
        </a:xfrm>
        <a:prstGeom prst="trapezoid">
          <a:avLst>
            <a:gd name="adj" fmla="val 42906"/>
          </a:avLst>
        </a:prstGeom>
        <a:solidFill>
          <a:schemeClr val="bg1"/>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ar-SA" sz="1100" b="1" kern="1200" dirty="0">
              <a:latin typeface="Calibri" panose="020F0502020204030204" pitchFamily="34" charset="0"/>
              <a:cs typeface="Calibri" panose="020F0502020204030204" pitchFamily="34" charset="0"/>
            </a:rPr>
            <a:t>الخدمات الأساسية و الأمن</a:t>
          </a:r>
          <a:endParaRPr lang="en-US" sz="1100" b="1" kern="1200" dirty="0">
            <a:latin typeface="+mn-lt"/>
            <a:cs typeface="Arial" panose="020B0604020202020204" pitchFamily="34" charset="0"/>
          </a:endParaRPr>
        </a:p>
      </dsp:txBody>
      <dsp:txXfrm>
        <a:off x="973454" y="4861717"/>
        <a:ext cx="3615690" cy="162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C4A6-4084-497C-B2E5-DF4D7F562DCA}">
      <dsp:nvSpPr>
        <dsp:cNvPr id="0" name=""/>
        <dsp:cNvSpPr/>
      </dsp:nvSpPr>
      <dsp:spPr>
        <a:xfrm>
          <a:off x="1627431" y="659897"/>
          <a:ext cx="4277698" cy="4277698"/>
        </a:xfrm>
        <a:prstGeom prst="blockArc">
          <a:avLst>
            <a:gd name="adj1" fmla="val 11880000"/>
            <a:gd name="adj2" fmla="val 1620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28187D-0C92-48B9-82D1-D58351485D80}">
      <dsp:nvSpPr>
        <dsp:cNvPr id="0" name=""/>
        <dsp:cNvSpPr/>
      </dsp:nvSpPr>
      <dsp:spPr>
        <a:xfrm>
          <a:off x="1627431" y="659897"/>
          <a:ext cx="4277698" cy="4277698"/>
        </a:xfrm>
        <a:prstGeom prst="blockArc">
          <a:avLst>
            <a:gd name="adj1" fmla="val 7560000"/>
            <a:gd name="adj2" fmla="val 1188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18FF2F8-7FBF-4F83-98F8-0D92E92CFB0A}">
      <dsp:nvSpPr>
        <dsp:cNvPr id="0" name=""/>
        <dsp:cNvSpPr/>
      </dsp:nvSpPr>
      <dsp:spPr>
        <a:xfrm>
          <a:off x="1627431" y="659897"/>
          <a:ext cx="4277698" cy="4277698"/>
        </a:xfrm>
        <a:prstGeom prst="blockArc">
          <a:avLst>
            <a:gd name="adj1" fmla="val 3240000"/>
            <a:gd name="adj2" fmla="val 756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46AFA4-2BF2-41E9-B357-79DA3F2BDF10}">
      <dsp:nvSpPr>
        <dsp:cNvPr id="0" name=""/>
        <dsp:cNvSpPr/>
      </dsp:nvSpPr>
      <dsp:spPr>
        <a:xfrm>
          <a:off x="1627431" y="659897"/>
          <a:ext cx="4277698" cy="4277698"/>
        </a:xfrm>
        <a:prstGeom prst="blockArc">
          <a:avLst>
            <a:gd name="adj1" fmla="val 20520000"/>
            <a:gd name="adj2" fmla="val 324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F0C5364-4FA5-452D-A8CD-02AA5542728C}">
      <dsp:nvSpPr>
        <dsp:cNvPr id="0" name=""/>
        <dsp:cNvSpPr/>
      </dsp:nvSpPr>
      <dsp:spPr>
        <a:xfrm>
          <a:off x="1627431" y="659897"/>
          <a:ext cx="4277698" cy="4277698"/>
        </a:xfrm>
        <a:prstGeom prst="blockArc">
          <a:avLst>
            <a:gd name="adj1" fmla="val 16200000"/>
            <a:gd name="adj2" fmla="val 2052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A19B02-BC51-49FC-9544-0E64D87C7694}">
      <dsp:nvSpPr>
        <dsp:cNvPr id="0" name=""/>
        <dsp:cNvSpPr/>
      </dsp:nvSpPr>
      <dsp:spPr>
        <a:xfrm>
          <a:off x="2782413" y="1814878"/>
          <a:ext cx="1967734" cy="1967734"/>
        </a:xfrm>
        <a:prstGeom prst="ellipse">
          <a:avLst/>
        </a:prstGeom>
        <a:solidFill>
          <a:schemeClr val="accent4">
            <a:lumMod val="40000"/>
            <a:lumOff val="6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BE" sz="6500" kern="1200"/>
        </a:p>
      </dsp:txBody>
      <dsp:txXfrm>
        <a:off x="3070581" y="2103046"/>
        <a:ext cx="1391398" cy="1391398"/>
      </dsp:txXfrm>
    </dsp:sp>
    <dsp:sp modelId="{6DA8F646-C28D-4AF8-9759-CF8B295F4CB9}">
      <dsp:nvSpPr>
        <dsp:cNvPr id="0" name=""/>
        <dsp:cNvSpPr/>
      </dsp:nvSpPr>
      <dsp:spPr>
        <a:xfrm>
          <a:off x="2839501" y="-198273"/>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3110948" y="67603"/>
        <a:ext cx="1310664" cy="1283762"/>
      </dsp:txXfrm>
    </dsp:sp>
    <dsp:sp modelId="{E33F2FE8-373F-4E79-937F-6CDF18EC0FFD}">
      <dsp:nvSpPr>
        <dsp:cNvPr id="0" name=""/>
        <dsp:cNvSpPr/>
      </dsp:nvSpPr>
      <dsp:spPr>
        <a:xfrm>
          <a:off x="4826508" y="1245371"/>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b="1" kern="1200" dirty="0">
            <a:latin typeface="Arial" panose="020B0604020202020204" pitchFamily="34" charset="0"/>
            <a:cs typeface="Arial" panose="020B0604020202020204" pitchFamily="34" charset="0"/>
          </a:endParaRPr>
        </a:p>
      </dsp:txBody>
      <dsp:txXfrm>
        <a:off x="5097955" y="1511247"/>
        <a:ext cx="1310664" cy="1283762"/>
      </dsp:txXfrm>
    </dsp:sp>
    <dsp:sp modelId="{E97F9572-9C43-43DD-872E-E2A1094E8056}">
      <dsp:nvSpPr>
        <dsp:cNvPr id="0" name=""/>
        <dsp:cNvSpPr/>
      </dsp:nvSpPr>
      <dsp:spPr>
        <a:xfrm>
          <a:off x="4067539" y="3581237"/>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4338986" y="3847113"/>
        <a:ext cx="1310664" cy="1283762"/>
      </dsp:txXfrm>
    </dsp:sp>
    <dsp:sp modelId="{9F41E906-294F-439C-B9EE-2F7D584C5406}">
      <dsp:nvSpPr>
        <dsp:cNvPr id="0" name=""/>
        <dsp:cNvSpPr/>
      </dsp:nvSpPr>
      <dsp:spPr>
        <a:xfrm>
          <a:off x="1611464" y="3581237"/>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1882911" y="3847113"/>
        <a:ext cx="1310664" cy="1283762"/>
      </dsp:txXfrm>
    </dsp:sp>
    <dsp:sp modelId="{F10F28FD-31D1-4653-9E0A-FE9F340B1EB6}">
      <dsp:nvSpPr>
        <dsp:cNvPr id="0" name=""/>
        <dsp:cNvSpPr/>
      </dsp:nvSpPr>
      <dsp:spPr>
        <a:xfrm>
          <a:off x="852495" y="1245371"/>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1123942" y="1511247"/>
        <a:ext cx="1310664" cy="12837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DCA4-3C05-45F9-BD4E-79B98389C4FF}" type="datetimeFigureOut">
              <a:rPr lang="en-CA" smtClean="0"/>
              <a:t>2023-04-03</a:t>
            </a:fld>
            <a:endParaRPr lang="en-CA"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08BA-3183-48D8-B306-5A3243058837}" type="slidenum">
              <a:rPr lang="en-CA" smtClean="0"/>
              <a:t>‹#›</a:t>
            </a:fld>
            <a:endParaRPr lang="en-CA" dirty="0"/>
          </a:p>
        </p:txBody>
      </p:sp>
    </p:spTree>
    <p:extLst>
      <p:ext uri="{BB962C8B-B14F-4D97-AF65-F5344CB8AC3E}">
        <p14:creationId xmlns:p14="http://schemas.microsoft.com/office/powerpoint/2010/main" val="1400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5</a:t>
            </a:fld>
            <a:endParaRPr lang="en-CA" dirty="0"/>
          </a:p>
        </p:txBody>
      </p:sp>
    </p:spTree>
    <p:extLst>
      <p:ext uri="{BB962C8B-B14F-4D97-AF65-F5344CB8AC3E}">
        <p14:creationId xmlns:p14="http://schemas.microsoft.com/office/powerpoint/2010/main" val="299119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BE"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61</a:t>
            </a:fld>
            <a:endParaRPr lang="en-CA" dirty="0"/>
          </a:p>
        </p:txBody>
      </p:sp>
    </p:spTree>
    <p:extLst>
      <p:ext uri="{BB962C8B-B14F-4D97-AF65-F5344CB8AC3E}">
        <p14:creationId xmlns:p14="http://schemas.microsoft.com/office/powerpoint/2010/main" val="401173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69</a:t>
            </a:fld>
            <a:endParaRPr lang="en-CA" dirty="0"/>
          </a:p>
        </p:txBody>
      </p:sp>
    </p:spTree>
    <p:extLst>
      <p:ext uri="{BB962C8B-B14F-4D97-AF65-F5344CB8AC3E}">
        <p14:creationId xmlns:p14="http://schemas.microsoft.com/office/powerpoint/2010/main" val="122915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124</a:t>
            </a:fld>
            <a:endParaRPr lang="en-CA" dirty="0"/>
          </a:p>
        </p:txBody>
      </p:sp>
    </p:spTree>
    <p:extLst>
      <p:ext uri="{BB962C8B-B14F-4D97-AF65-F5344CB8AC3E}">
        <p14:creationId xmlns:p14="http://schemas.microsoft.com/office/powerpoint/2010/main" val="211912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125</a:t>
            </a:fld>
            <a:endParaRPr lang="en-CA" dirty="0"/>
          </a:p>
        </p:txBody>
      </p:sp>
    </p:spTree>
    <p:extLst>
      <p:ext uri="{BB962C8B-B14F-4D97-AF65-F5344CB8AC3E}">
        <p14:creationId xmlns:p14="http://schemas.microsoft.com/office/powerpoint/2010/main" val="9934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BE"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161</a:t>
            </a:fld>
            <a:endParaRPr lang="en-CA" dirty="0"/>
          </a:p>
        </p:txBody>
      </p:sp>
    </p:spTree>
    <p:extLst>
      <p:ext uri="{BB962C8B-B14F-4D97-AF65-F5344CB8AC3E}">
        <p14:creationId xmlns:p14="http://schemas.microsoft.com/office/powerpoint/2010/main" val="405627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BE"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172</a:t>
            </a:fld>
            <a:endParaRPr lang="en-CA" dirty="0"/>
          </a:p>
        </p:txBody>
      </p:sp>
    </p:spTree>
    <p:extLst>
      <p:ext uri="{BB962C8B-B14F-4D97-AF65-F5344CB8AC3E}">
        <p14:creationId xmlns:p14="http://schemas.microsoft.com/office/powerpoint/2010/main" val="1287246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Module 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1: </a:t>
            </a:r>
            <a:r>
              <a:rPr lang="en-US" sz="900" b="1" dirty="0">
                <a:solidFill>
                  <a:schemeClr val="tx1">
                    <a:lumMod val="50000"/>
                    <a:lumOff val="50000"/>
                  </a:schemeClr>
                </a:solidFill>
                <a:latin typeface="Calibri"/>
                <a:ea typeface="Calibri"/>
                <a:cs typeface="Calibri"/>
                <a:sym typeface="Calibri"/>
              </a:rPr>
              <a:t>Foundations of Child Protection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26876792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odule 2">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2: </a:t>
            </a:r>
            <a:r>
              <a:rPr lang="en-US" sz="900" b="1" dirty="0">
                <a:solidFill>
                  <a:schemeClr val="tx1">
                    <a:lumMod val="50000"/>
                    <a:lumOff val="50000"/>
                  </a:schemeClr>
                </a:solidFill>
                <a:latin typeface="Calibri"/>
                <a:ea typeface="Calibri"/>
                <a:cs typeface="Calibri"/>
                <a:sym typeface="Calibri"/>
              </a:rPr>
              <a:t>Foundations of Case Management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2087331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Module 3">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3: </a:t>
            </a:r>
            <a:r>
              <a:rPr lang="en-US" sz="900" b="1" dirty="0">
                <a:solidFill>
                  <a:schemeClr val="tx1">
                    <a:lumMod val="50000"/>
                    <a:lumOff val="50000"/>
                  </a:schemeClr>
                </a:solidFill>
                <a:latin typeface="Calibri"/>
                <a:ea typeface="Calibri"/>
                <a:cs typeface="Calibri"/>
                <a:sym typeface="Calibri"/>
              </a:rPr>
              <a:t>Communication with Children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15777646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odule 4">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4: </a:t>
            </a:r>
            <a:r>
              <a:rPr lang="en-US" sz="900" b="1" dirty="0">
                <a:solidFill>
                  <a:schemeClr val="tx1">
                    <a:lumMod val="50000"/>
                    <a:lumOff val="50000"/>
                  </a:schemeClr>
                </a:solidFill>
                <a:latin typeface="Calibri"/>
                <a:ea typeface="Calibri"/>
                <a:cs typeface="Calibri"/>
                <a:sym typeface="Calibri"/>
              </a:rPr>
              <a:t>Mental Health and Psychosocial Support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788252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odule 5">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5: </a:t>
            </a:r>
            <a:r>
              <a:rPr lang="en-US" sz="900" b="1" dirty="0">
                <a:solidFill>
                  <a:schemeClr val="tx1">
                    <a:lumMod val="50000"/>
                    <a:lumOff val="50000"/>
                  </a:schemeClr>
                </a:solidFill>
                <a:latin typeface="Calibri"/>
                <a:ea typeface="Calibri"/>
                <a:cs typeface="Calibri"/>
                <a:sym typeface="Calibri"/>
              </a:rPr>
              <a:t>Immediate Support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0227070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odule 6">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6: </a:t>
            </a:r>
            <a:r>
              <a:rPr lang="en-US" sz="900" b="1" dirty="0">
                <a:solidFill>
                  <a:schemeClr val="tx1">
                    <a:lumMod val="50000"/>
                    <a:lumOff val="50000"/>
                  </a:schemeClr>
                </a:solidFill>
                <a:latin typeface="Calibri"/>
                <a:ea typeface="Calibri"/>
                <a:cs typeface="Calibri"/>
                <a:sym typeface="Calibri"/>
              </a:rPr>
              <a:t>Identification and Registration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6379184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Module 7">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7: </a:t>
            </a:r>
            <a:r>
              <a:rPr lang="en-US" sz="900" b="1" dirty="0">
                <a:solidFill>
                  <a:schemeClr val="tx1">
                    <a:lumMod val="50000"/>
                    <a:lumOff val="50000"/>
                  </a:schemeClr>
                </a:solidFill>
                <a:latin typeface="Calibri"/>
                <a:ea typeface="Calibri"/>
                <a:cs typeface="Calibri"/>
                <a:sym typeface="Calibri"/>
              </a:rPr>
              <a:t>Identification and Registration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651882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859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EE2592-40A0-46BA-AFD1-25A35B61C92D}" type="datetimeFigureOut">
              <a:rPr lang="en-CA" smtClean="0"/>
              <a:t>2023-04-03</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D86865-1011-49D9-8AB6-7F79F235B8AA}" type="slidenum">
              <a:rPr lang="en-CA" smtClean="0"/>
              <a:t>‹#›</a:t>
            </a:fld>
            <a:endParaRPr lang="en-CA" dirty="0"/>
          </a:p>
        </p:txBody>
      </p:sp>
    </p:spTree>
    <p:extLst>
      <p:ext uri="{BB962C8B-B14F-4D97-AF65-F5344CB8AC3E}">
        <p14:creationId xmlns:p14="http://schemas.microsoft.com/office/powerpoint/2010/main" val="914973415"/>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75" r:id="rId4"/>
    <p:sldLayoutId id="2147483676" r:id="rId5"/>
    <p:sldLayoutId id="2147483677" r:id="rId6"/>
    <p:sldLayoutId id="2147483678" r:id="rId7"/>
    <p:sldLayoutId id="2147483672"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1265" y="5163690"/>
            <a:ext cx="4595470" cy="1908215"/>
          </a:xfrm>
          <a:prstGeom prst="rect">
            <a:avLst/>
          </a:prstGeom>
          <a:noFill/>
        </p:spPr>
        <p:txBody>
          <a:bodyPr wrap="square" rtlCol="0">
            <a:spAutoFit/>
          </a:bodyPr>
          <a:lstStyle/>
          <a:p>
            <a:pPr marL="0" marR="0" lvl="0" indent="0" algn="ctr" rtl="1">
              <a:spcBef>
                <a:spcPts val="0"/>
              </a:spcBef>
              <a:spcAft>
                <a:spcPts val="1200"/>
              </a:spcAft>
              <a:buNone/>
            </a:pPr>
            <a:r>
              <a:rPr lang="en-US" sz="2800" b="1" i="0" u="none" strike="noStrike" cap="none" dirty="0" err="1">
                <a:solidFill>
                  <a:schemeClr val="dk2"/>
                </a:solidFill>
                <a:latin typeface="Calibri" panose="020F0502020204030204" pitchFamily="34" charset="0"/>
                <a:ea typeface="Garamond"/>
                <a:cs typeface="Calibri" panose="020F0502020204030204" pitchFamily="34" charset="0"/>
                <a:sym typeface="Garamond"/>
              </a:rPr>
              <a:t>المستوى</a:t>
            </a:r>
            <a:r>
              <a:rPr lang="en-US" sz="2800" b="1" i="0" u="none" strike="noStrike" cap="none" dirty="0">
                <a:solidFill>
                  <a:schemeClr val="dk2"/>
                </a:solidFill>
                <a:latin typeface="Calibri" panose="020F0502020204030204" pitchFamily="34" charset="0"/>
                <a:ea typeface="Garamond"/>
                <a:cs typeface="Calibri" panose="020F0502020204030204" pitchFamily="34" charset="0"/>
                <a:sym typeface="Garamond"/>
              </a:rPr>
              <a:t> </a:t>
            </a:r>
            <a:r>
              <a:rPr lang="ar-SA" sz="2800" b="1" i="0" u="none" strike="noStrike" cap="none" dirty="0">
                <a:solidFill>
                  <a:schemeClr val="dk2"/>
                </a:solidFill>
                <a:latin typeface="Calibri" panose="020F0502020204030204" pitchFamily="34" charset="0"/>
                <a:ea typeface="Garamond"/>
                <a:cs typeface="Calibri" panose="020F0502020204030204" pitchFamily="34" charset="0"/>
                <a:sym typeface="Garamond"/>
              </a:rPr>
              <a:t>١</a:t>
            </a:r>
            <a:endParaRPr lang="en-US" sz="3600" b="1" i="0" u="none" strike="noStrike" cap="none" dirty="0">
              <a:solidFill>
                <a:schemeClr val="dk2"/>
              </a:solidFill>
              <a:latin typeface="Calibri" panose="020F0502020204030204" pitchFamily="34" charset="0"/>
              <a:ea typeface="Garamond"/>
              <a:cs typeface="Calibri" panose="020F0502020204030204" pitchFamily="34" charset="0"/>
              <a:sym typeface="Garamond"/>
            </a:endParaRPr>
          </a:p>
          <a:p>
            <a:pPr marL="0" marR="0" lvl="0" indent="0" algn="ctr" rtl="1">
              <a:spcBef>
                <a:spcPts val="0"/>
              </a:spcBef>
              <a:spcAft>
                <a:spcPts val="0"/>
              </a:spcAft>
              <a:buNone/>
            </a:pPr>
            <a:r>
              <a:rPr lang="ar-IQ" sz="4000" b="1" i="0" u="none" strike="noStrike" cap="none" dirty="0">
                <a:solidFill>
                  <a:schemeClr val="dk2"/>
                </a:solidFill>
                <a:latin typeface="Calibri" panose="020F0502020204030204" pitchFamily="34" charset="0"/>
                <a:ea typeface="Garamond"/>
                <a:cs typeface="Calibri" panose="020F0502020204030204" pitchFamily="34" charset="0"/>
                <a:sym typeface="Garamond"/>
              </a:rPr>
              <a:t>دفتر </a:t>
            </a:r>
            <a:r>
              <a:rPr lang="en-US" sz="4000" b="1" i="0" u="none" strike="noStrike" cap="none" dirty="0" err="1">
                <a:solidFill>
                  <a:schemeClr val="dk2"/>
                </a:solidFill>
                <a:latin typeface="Calibri" panose="020F0502020204030204" pitchFamily="34" charset="0"/>
                <a:ea typeface="Garamond"/>
                <a:cs typeface="Calibri" panose="020F0502020204030204" pitchFamily="34" charset="0"/>
                <a:sym typeface="Garamond"/>
              </a:rPr>
              <a:t>التدريب</a:t>
            </a:r>
            <a:r>
              <a:rPr lang="en-US" sz="4000" b="1" i="0" u="none" strike="noStrike" cap="none" dirty="0">
                <a:solidFill>
                  <a:schemeClr val="dk2"/>
                </a:solidFill>
                <a:latin typeface="Calibri" panose="020F0502020204030204" pitchFamily="34" charset="0"/>
                <a:ea typeface="Garamond"/>
                <a:cs typeface="Calibri" panose="020F0502020204030204" pitchFamily="34" charset="0"/>
                <a:sym typeface="Garamond"/>
              </a:rPr>
              <a:t> على </a:t>
            </a:r>
            <a:r>
              <a:rPr lang="en-US" sz="4000" b="1" i="0" u="none" strike="noStrike" cap="none" dirty="0" err="1">
                <a:solidFill>
                  <a:schemeClr val="dk2"/>
                </a:solidFill>
                <a:latin typeface="Calibri" panose="020F0502020204030204" pitchFamily="34" charset="0"/>
                <a:ea typeface="Garamond"/>
                <a:cs typeface="Calibri" panose="020F0502020204030204" pitchFamily="34" charset="0"/>
                <a:sym typeface="Garamond"/>
              </a:rPr>
              <a:t>إدارة</a:t>
            </a:r>
            <a:r>
              <a:rPr lang="en-US" sz="4000" b="1" i="0" u="none" strike="noStrike" cap="none" dirty="0">
                <a:solidFill>
                  <a:schemeClr val="dk2"/>
                </a:solidFill>
                <a:latin typeface="Calibri" panose="020F0502020204030204" pitchFamily="34" charset="0"/>
                <a:ea typeface="Garamond"/>
                <a:cs typeface="Calibri" panose="020F0502020204030204" pitchFamily="34" charset="0"/>
                <a:sym typeface="Garamond"/>
              </a:rPr>
              <a:t> </a:t>
            </a:r>
            <a:r>
              <a:rPr lang="ar-SA" sz="4000" b="1" i="0" u="none" strike="noStrike" cap="none" dirty="0">
                <a:solidFill>
                  <a:schemeClr val="dk2"/>
                </a:solidFill>
                <a:latin typeface="Calibri" panose="020F0502020204030204" pitchFamily="34" charset="0"/>
                <a:ea typeface="Garamond"/>
                <a:cs typeface="Calibri" panose="020F0502020204030204" pitchFamily="34" charset="0"/>
                <a:sym typeface="Garamond"/>
              </a:rPr>
              <a:t>ال</a:t>
            </a:r>
            <a:r>
              <a:rPr lang="en-US" sz="4000" b="1" i="0" u="none" strike="noStrike" cap="none" dirty="0" err="1">
                <a:solidFill>
                  <a:schemeClr val="dk2"/>
                </a:solidFill>
                <a:latin typeface="Calibri" panose="020F0502020204030204" pitchFamily="34" charset="0"/>
                <a:ea typeface="Garamond"/>
                <a:cs typeface="Calibri" panose="020F0502020204030204" pitchFamily="34" charset="0"/>
                <a:sym typeface="Garamond"/>
              </a:rPr>
              <a:t>حالة</a:t>
            </a:r>
            <a:r>
              <a:rPr lang="en-US" sz="4000" b="1" i="0" u="none" strike="noStrike" cap="none" dirty="0">
                <a:solidFill>
                  <a:schemeClr val="dk2"/>
                </a:solidFill>
                <a:latin typeface="Calibri" panose="020F0502020204030204" pitchFamily="34" charset="0"/>
                <a:ea typeface="Garamond"/>
                <a:cs typeface="Calibri" panose="020F0502020204030204" pitchFamily="34" charset="0"/>
                <a:sym typeface="Garamond"/>
              </a:rPr>
              <a:t> </a:t>
            </a:r>
            <a:r>
              <a:rPr lang="ar-SA" sz="4000" b="1" i="0" u="none" strike="noStrike" cap="none" dirty="0">
                <a:solidFill>
                  <a:schemeClr val="dk2"/>
                </a:solidFill>
                <a:latin typeface="Calibri" panose="020F0502020204030204" pitchFamily="34" charset="0"/>
                <a:ea typeface="Garamond"/>
                <a:cs typeface="Calibri" panose="020F0502020204030204" pitchFamily="34" charset="0"/>
                <a:sym typeface="Garamond"/>
              </a:rPr>
              <a:t>ل</a:t>
            </a:r>
            <a:r>
              <a:rPr lang="en-US" sz="4000" b="1" i="0" u="none" strike="noStrike" cap="none" dirty="0" err="1">
                <a:solidFill>
                  <a:schemeClr val="dk2"/>
                </a:solidFill>
                <a:latin typeface="Calibri" panose="020F0502020204030204" pitchFamily="34" charset="0"/>
                <a:ea typeface="Garamond"/>
                <a:cs typeface="Calibri" panose="020F0502020204030204" pitchFamily="34" charset="0"/>
                <a:sym typeface="Garamond"/>
              </a:rPr>
              <a:t>حماية</a:t>
            </a:r>
            <a:r>
              <a:rPr lang="en-US" sz="4000" b="1" i="0" u="none" strike="noStrike" cap="none" dirty="0">
                <a:solidFill>
                  <a:schemeClr val="dk2"/>
                </a:solidFill>
                <a:latin typeface="Calibri" panose="020F0502020204030204" pitchFamily="34" charset="0"/>
                <a:ea typeface="Garamond"/>
                <a:cs typeface="Calibri" panose="020F0502020204030204" pitchFamily="34" charset="0"/>
                <a:sym typeface="Garamond"/>
              </a:rPr>
              <a:t> الطفل</a:t>
            </a:r>
            <a:endParaRPr lang="en-US" sz="1400" dirty="0">
              <a:latin typeface="Calibri" panose="020F0502020204030204" pitchFamily="34" charset="0"/>
              <a:cs typeface="Calibri" panose="020F0502020204030204" pitchFamily="34" charset="0"/>
            </a:endParaRPr>
          </a:p>
        </p:txBody>
      </p:sp>
      <p:pic>
        <p:nvPicPr>
          <p:cNvPr id="3" name="Picture 2" descr="Logo  Description automatically generated">
            <a:extLst>
              <a:ext uri="{FF2B5EF4-FFF2-40B4-BE49-F238E27FC236}">
                <a16:creationId xmlns:a16="http://schemas.microsoft.com/office/drawing/2014/main" id="{46E5E0E2-70D6-B1BA-9648-386D53F62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0873" y="8301894"/>
            <a:ext cx="2405008" cy="923462"/>
          </a:xfrm>
          <a:prstGeom prst="rect">
            <a:avLst/>
          </a:prstGeom>
        </p:spPr>
      </p:pic>
      <p:pic>
        <p:nvPicPr>
          <p:cNvPr id="6" name="Picture 5" descr="Text  Description automatically generated">
            <a:extLst>
              <a:ext uri="{FF2B5EF4-FFF2-40B4-BE49-F238E27FC236}">
                <a16:creationId xmlns:a16="http://schemas.microsoft.com/office/drawing/2014/main" id="{ABB83DCE-2148-93F9-F2F5-11ED4CF28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865" y="8403535"/>
            <a:ext cx="2405009" cy="685884"/>
          </a:xfrm>
          <a:prstGeom prst="rect">
            <a:avLst/>
          </a:prstGeom>
        </p:spPr>
      </p:pic>
      <p:pic>
        <p:nvPicPr>
          <p:cNvPr id="8" name="Picture 7" descr="Icon  Description automatically generated">
            <a:extLst>
              <a:ext uri="{FF2B5EF4-FFF2-40B4-BE49-F238E27FC236}">
                <a16:creationId xmlns:a16="http://schemas.microsoft.com/office/drawing/2014/main" id="{B74FF61C-6F7F-37E9-2EB2-30ABB7C1B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678" y="579003"/>
            <a:ext cx="3448643" cy="3970251"/>
          </a:xfrm>
          <a:prstGeom prst="rect">
            <a:avLst/>
          </a:prstGeom>
        </p:spPr>
      </p:pic>
    </p:spTree>
    <p:extLst>
      <p:ext uri="{BB962C8B-B14F-4D97-AF65-F5344CB8AC3E}">
        <p14:creationId xmlns:p14="http://schemas.microsoft.com/office/powerpoint/2010/main" val="241955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AF71AD1-33E5-B0BE-6FCC-3BBEE8C651F7}"/>
              </a:ext>
            </a:extLst>
          </p:cNvPr>
          <p:cNvGraphicFramePr>
            <a:graphicFrameLocks noGrp="1"/>
          </p:cNvGraphicFramePr>
          <p:nvPr>
            <p:extLst>
              <p:ext uri="{D42A27DB-BD31-4B8C-83A1-F6EECF244321}">
                <p14:modId xmlns:p14="http://schemas.microsoft.com/office/powerpoint/2010/main" val="2447053933"/>
              </p:ext>
            </p:extLst>
          </p:nvPr>
        </p:nvGraphicFramePr>
        <p:xfrm>
          <a:off x="996288" y="1162644"/>
          <a:ext cx="5254041" cy="7215623"/>
        </p:xfrm>
        <a:graphic>
          <a:graphicData uri="http://schemas.openxmlformats.org/drawingml/2006/table">
            <a:tbl>
              <a:tblPr firstRow="1" bandRow="1">
                <a:tableStyleId>{0E3FDE45-AF77-4B5C-9715-49D594BDF05E}</a:tableStyleId>
              </a:tblPr>
              <a:tblGrid>
                <a:gridCol w="527713">
                  <a:extLst>
                    <a:ext uri="{9D8B030D-6E8A-4147-A177-3AD203B41FA5}">
                      <a16:colId xmlns:a16="http://schemas.microsoft.com/office/drawing/2014/main" val="3169643805"/>
                    </a:ext>
                  </a:extLst>
                </a:gridCol>
                <a:gridCol w="4726328">
                  <a:extLst>
                    <a:ext uri="{9D8B030D-6E8A-4147-A177-3AD203B41FA5}">
                      <a16:colId xmlns:a16="http://schemas.microsoft.com/office/drawing/2014/main" val="735111484"/>
                    </a:ext>
                  </a:extLst>
                </a:gridCol>
              </a:tblGrid>
              <a:tr h="323637">
                <a:tc>
                  <a:txBody>
                    <a:bodyPr/>
                    <a:lstStyle/>
                    <a:p>
                      <a:pPr algn="ctr" rtl="1">
                        <a:lnSpc>
                          <a:spcPct val="100000"/>
                        </a:lnSpc>
                      </a:pPr>
                      <a:r>
                        <a:rPr lang="en-GB" sz="1100" dirty="0"/>
                        <a:t>#</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00000"/>
                        </a:lnSpc>
                      </a:pPr>
                      <a:r>
                        <a:rPr lang="ar-SA" sz="1100" dirty="0"/>
                        <a:t>ال</a:t>
                      </a:r>
                      <a:r>
                        <a:rPr lang="en-GB" sz="1100" dirty="0" err="1"/>
                        <a:t>دور</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377547"/>
                  </a:ext>
                </a:extLst>
              </a:tr>
              <a:tr h="323637">
                <a:tc>
                  <a:txBody>
                    <a:bodyPr/>
                    <a:lstStyle/>
                    <a:p>
                      <a:pPr algn="ctr" rtl="1">
                        <a:lnSpc>
                          <a:spcPct val="100000"/>
                        </a:lnSpc>
                      </a:pPr>
                      <a:r>
                        <a:rPr lang="en-GB" sz="1100" dirty="0"/>
                        <a:t>1</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rtl="1">
                        <a:lnSpc>
                          <a:spcPct val="100000"/>
                        </a:lnSpc>
                        <a:spcAft>
                          <a:spcPts val="1000"/>
                        </a:spcAft>
                      </a:pPr>
                      <a:r>
                        <a:rPr lang="ar-SA" sz="1100" dirty="0">
                          <a:solidFill>
                            <a:srgbClr val="000000"/>
                          </a:solidFill>
                          <a:effectLst/>
                          <a:latin typeface="Calibri" panose="020F0502020204030204" pitchFamily="34" charset="0"/>
                          <a:cs typeface="Calibri" panose="020F0502020204030204" pitchFamily="34" charset="0"/>
                        </a:rPr>
                        <a:t>موظفو المنظمات غير الحكومية الوافدون (الدوليون) القادمين من أوروبا</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356432480"/>
                  </a:ext>
                </a:extLst>
              </a:tr>
              <a:tr h="323637">
                <a:tc>
                  <a:txBody>
                    <a:bodyPr/>
                    <a:lstStyle/>
                    <a:p>
                      <a:pPr algn="ctr" rtl="1">
                        <a:lnSpc>
                          <a:spcPct val="100000"/>
                        </a:lnSpc>
                      </a:pPr>
                      <a:r>
                        <a:rPr lang="en-GB" sz="1100" dirty="0"/>
                        <a:t>2</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tabLst/>
                      </a:pPr>
                      <a:r>
                        <a:rPr lang="en-GB" sz="1100" kern="1200" dirty="0">
                          <a:solidFill>
                            <a:srgbClr val="000000"/>
                          </a:solidFill>
                          <a:effectLst/>
                          <a:latin typeface="Calibri" panose="020F0502020204030204" pitchFamily="34" charset="0"/>
                          <a:cs typeface="Calibri" panose="020F0502020204030204" pitchFamily="34" charset="0"/>
                        </a:rPr>
                        <a:t>رئيس منظمة </a:t>
                      </a:r>
                      <a:r>
                        <a:rPr lang="en-GB" sz="1100" kern="1200" dirty="0" err="1">
                          <a:solidFill>
                            <a:srgbClr val="000000"/>
                          </a:solidFill>
                          <a:effectLst/>
                          <a:latin typeface="Calibri" panose="020F0502020204030204" pitchFamily="34" charset="0"/>
                          <a:cs typeface="Calibri" panose="020F0502020204030204" pitchFamily="34" charset="0"/>
                        </a:rPr>
                        <a:t>اليونيسف</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في البلد</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593360620"/>
                  </a:ext>
                </a:extLst>
              </a:tr>
              <a:tr h="323637">
                <a:tc>
                  <a:txBody>
                    <a:bodyPr/>
                    <a:lstStyle/>
                    <a:p>
                      <a:pPr algn="ctr" rtl="1">
                        <a:lnSpc>
                          <a:spcPct val="100000"/>
                        </a:lnSpc>
                      </a:pPr>
                      <a:r>
                        <a:rPr lang="en-GB" sz="1100" dirty="0"/>
                        <a:t>3</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err="1">
                          <a:solidFill>
                            <a:srgbClr val="000000"/>
                          </a:solidFill>
                          <a:effectLst/>
                          <a:latin typeface="Calibri" panose="020F0502020204030204" pitchFamily="34" charset="0"/>
                          <a:cs typeface="Calibri" panose="020F0502020204030204" pitchFamily="34" charset="0"/>
                        </a:rPr>
                        <a:t>امرأة</a:t>
                      </a:r>
                      <a:r>
                        <a:rPr lang="en-GB" sz="1100" kern="1200" dirty="0">
                          <a:solidFill>
                            <a:srgbClr val="000000"/>
                          </a:solidFill>
                          <a:effectLst/>
                          <a:latin typeface="Calibri" panose="020F0502020204030204" pitchFamily="34" charset="0"/>
                          <a:cs typeface="Calibri" panose="020F0502020204030204" pitchFamily="34" charset="0"/>
                        </a:rPr>
                        <a:t> صماء تبلغ من </a:t>
                      </a:r>
                      <a:r>
                        <a:rPr lang="en-GB" sz="1100" kern="1200" dirty="0" err="1">
                          <a:solidFill>
                            <a:srgbClr val="000000"/>
                          </a:solidFill>
                          <a:effectLst/>
                          <a:latin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٥٨</a:t>
                      </a:r>
                      <a:r>
                        <a:rPr lang="en-GB" sz="1100" kern="1200" dirty="0">
                          <a:solidFill>
                            <a:srgbClr val="000000"/>
                          </a:solidFill>
                          <a:effectLst/>
                          <a:latin typeface="Calibri" panose="020F0502020204030204" pitchFamily="34" charset="0"/>
                          <a:cs typeface="Calibri" panose="020F0502020204030204" pitchFamily="34" charset="0"/>
                        </a:rPr>
                        <a:t> عامًا </a:t>
                      </a:r>
                      <a:r>
                        <a:rPr lang="en-GB" sz="1100" kern="1200" dirty="0" err="1">
                          <a:solidFill>
                            <a:srgbClr val="000000"/>
                          </a:solidFill>
                          <a:effectLst/>
                          <a:latin typeface="Calibri" panose="020F0502020204030204" pitchFamily="34" charset="0"/>
                          <a:cs typeface="Calibri" panose="020F0502020204030204" pitchFamily="34" charset="0"/>
                        </a:rPr>
                        <a:t>وليس</a:t>
                      </a:r>
                      <a:r>
                        <a:rPr lang="en-GB" sz="1100" kern="1200" dirty="0">
                          <a:solidFill>
                            <a:srgbClr val="000000"/>
                          </a:solidFill>
                          <a:effectLst/>
                          <a:latin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cs typeface="Calibri" panose="020F0502020204030204" pitchFamily="34" charset="0"/>
                        </a:rPr>
                        <a:t>ل</a:t>
                      </a:r>
                      <a:r>
                        <a:rPr lang="ar-SA" sz="1100" kern="1200" dirty="0">
                          <a:solidFill>
                            <a:srgbClr val="000000"/>
                          </a:solidFill>
                          <a:effectLst/>
                          <a:latin typeface="Calibri" panose="020F0502020204030204" pitchFamily="34" charset="0"/>
                          <a:cs typeface="Calibri" panose="020F0502020204030204" pitchFamily="34" charset="0"/>
                        </a:rPr>
                        <a:t>ديها</a:t>
                      </a:r>
                      <a:r>
                        <a:rPr lang="en-GB" sz="1100" kern="1200" dirty="0">
                          <a:solidFill>
                            <a:srgbClr val="000000"/>
                          </a:solidFill>
                          <a:effectLst/>
                          <a:latin typeface="Calibri" panose="020F0502020204030204" pitchFamily="34" charset="0"/>
                          <a:cs typeface="Calibri" panose="020F0502020204030204" pitchFamily="34" charset="0"/>
                        </a:rPr>
                        <a:t> منزل.</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87297529"/>
                  </a:ext>
                </a:extLst>
              </a:tr>
              <a:tr h="405691">
                <a:tc>
                  <a:txBody>
                    <a:bodyPr/>
                    <a:lstStyle/>
                    <a:p>
                      <a:pPr algn="ctr" rtl="1">
                        <a:lnSpc>
                          <a:spcPct val="100000"/>
                        </a:lnSpc>
                      </a:pPr>
                      <a:r>
                        <a:rPr lang="en-GB" sz="1100" dirty="0"/>
                        <a:t>4</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فتاة تبلغ من </a:t>
                      </a:r>
                      <a:r>
                        <a:rPr lang="en-GB" sz="1100" kern="1200" dirty="0" err="1">
                          <a:solidFill>
                            <a:srgbClr val="000000"/>
                          </a:solidFill>
                          <a:effectLst/>
                          <a:latin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١٠</a:t>
                      </a:r>
                      <a:r>
                        <a:rPr lang="en-GB" sz="1100" kern="1200" dirty="0">
                          <a:solidFill>
                            <a:srgbClr val="000000"/>
                          </a:solidFill>
                          <a:effectLst/>
                          <a:latin typeface="Calibri" panose="020F0502020204030204" pitchFamily="34" charset="0"/>
                          <a:cs typeface="Calibri" panose="020F0502020204030204" pitchFamily="34" charset="0"/>
                        </a:rPr>
                        <a:t> سنوات تجلب الماء لأسرتها وترعى الإخوة والأخوات الصغار.</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162074302"/>
                  </a:ext>
                </a:extLst>
              </a:tr>
              <a:tr h="323637">
                <a:tc>
                  <a:txBody>
                    <a:bodyPr/>
                    <a:lstStyle/>
                    <a:p>
                      <a:pPr algn="ctr" rtl="1">
                        <a:lnSpc>
                          <a:spcPct val="100000"/>
                        </a:lnSpc>
                      </a:pPr>
                      <a:r>
                        <a:rPr lang="en-GB" sz="1100" dirty="0"/>
                        <a:t>5</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ar-SA" sz="1100" kern="1200" dirty="0">
                          <a:solidFill>
                            <a:srgbClr val="000000"/>
                          </a:solidFill>
                          <a:effectLst/>
                          <a:latin typeface="Calibri" panose="020F0502020204030204" pitchFamily="34" charset="0"/>
                          <a:cs typeface="Calibri" panose="020F0502020204030204" pitchFamily="34" charset="0"/>
                        </a:rPr>
                        <a:t>ممثل عن الإدارة الحكومية المعنية بالأطفال.</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36618537"/>
                  </a:ext>
                </a:extLst>
              </a:tr>
              <a:tr h="323637">
                <a:tc>
                  <a:txBody>
                    <a:bodyPr/>
                    <a:lstStyle/>
                    <a:p>
                      <a:pPr algn="ctr" rtl="1">
                        <a:lnSpc>
                          <a:spcPct val="100000"/>
                        </a:lnSpc>
                      </a:pPr>
                      <a:r>
                        <a:rPr lang="en-GB" sz="1100" dirty="0"/>
                        <a:t>6</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مدير مدرسة ثانوية حضرية.</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916031076"/>
                  </a:ext>
                </a:extLst>
              </a:tr>
              <a:tr h="405691">
                <a:tc>
                  <a:txBody>
                    <a:bodyPr/>
                    <a:lstStyle/>
                    <a:p>
                      <a:pPr algn="ctr" rtl="1">
                        <a:lnSpc>
                          <a:spcPct val="100000"/>
                        </a:lnSpc>
                      </a:pPr>
                      <a:r>
                        <a:rPr lang="en-GB" sz="1100" dirty="0"/>
                        <a:t>7</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فتاة تبلغ من </a:t>
                      </a:r>
                      <a:r>
                        <a:rPr lang="en-GB" sz="1100" kern="1200" dirty="0" err="1">
                          <a:solidFill>
                            <a:srgbClr val="000000"/>
                          </a:solidFill>
                          <a:effectLst/>
                          <a:latin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١٥</a:t>
                      </a:r>
                      <a:r>
                        <a:rPr lang="en-GB" sz="1100" kern="1200" dirty="0">
                          <a:solidFill>
                            <a:srgbClr val="000000"/>
                          </a:solidFill>
                          <a:effectLst/>
                          <a:latin typeface="Calibri" panose="020F0502020204030204" pitchFamily="34" charset="0"/>
                          <a:cs typeface="Calibri" panose="020F0502020204030204" pitchFamily="34" charset="0"/>
                        </a:rPr>
                        <a:t> عامًا حامل في شهرها الخامس وتختبئ من عائلتها وجيرانها.</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643036237"/>
                  </a:ext>
                </a:extLst>
              </a:tr>
              <a:tr h="405691">
                <a:tc>
                  <a:txBody>
                    <a:bodyPr/>
                    <a:lstStyle/>
                    <a:p>
                      <a:pPr algn="ctr" rtl="1">
                        <a:lnSpc>
                          <a:spcPct val="100000"/>
                        </a:lnSpc>
                      </a:pPr>
                      <a:r>
                        <a:rPr lang="en-GB" sz="1100" dirty="0"/>
                        <a:t>8</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ar-SA" sz="1100" kern="1200" dirty="0">
                          <a:solidFill>
                            <a:srgbClr val="000000"/>
                          </a:solidFill>
                          <a:effectLst/>
                          <a:latin typeface="Calibri" panose="020F0502020204030204" pitchFamily="34" charset="0"/>
                          <a:cs typeface="Calibri" panose="020F0502020204030204" pitchFamily="34" charset="0"/>
                        </a:rPr>
                        <a:t>فتى</a:t>
                      </a:r>
                      <a:r>
                        <a:rPr lang="en-GB" sz="1100" kern="1200" dirty="0">
                          <a:solidFill>
                            <a:srgbClr val="000000"/>
                          </a:solidFill>
                          <a:effectLst/>
                          <a:latin typeface="Calibri" panose="020F0502020204030204" pitchFamily="34" charset="0"/>
                          <a:cs typeface="Calibri" panose="020F0502020204030204" pitchFamily="34" charset="0"/>
                        </a:rPr>
                        <a:t> يبلغ من </a:t>
                      </a:r>
                      <a:r>
                        <a:rPr lang="en-GB" sz="1100" kern="1200" dirty="0" err="1">
                          <a:solidFill>
                            <a:srgbClr val="000000"/>
                          </a:solidFill>
                          <a:effectLst/>
                          <a:latin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١٢</a:t>
                      </a:r>
                      <a:r>
                        <a:rPr lang="en-GB" sz="1100" kern="1200" dirty="0">
                          <a:solidFill>
                            <a:srgbClr val="000000"/>
                          </a:solidFill>
                          <a:effectLst/>
                          <a:latin typeface="Calibri" panose="020F0502020204030204" pitchFamily="34" charset="0"/>
                          <a:cs typeface="Calibri" panose="020F0502020204030204" pitchFamily="34" charset="0"/>
                        </a:rPr>
                        <a:t> عامًا من مجموعة أقلية عرقية في مخيم للنازحين داخليًا.</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12978693"/>
                  </a:ext>
                </a:extLst>
              </a:tr>
              <a:tr h="323637">
                <a:tc>
                  <a:txBody>
                    <a:bodyPr/>
                    <a:lstStyle/>
                    <a:p>
                      <a:pPr algn="ctr" rtl="1">
                        <a:lnSpc>
                          <a:spcPct val="100000"/>
                        </a:lnSpc>
                      </a:pPr>
                      <a:r>
                        <a:rPr lang="en-GB" sz="1100" dirty="0"/>
                        <a:t>9</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فتاة تبلغ من العمر ست </a:t>
                      </a:r>
                      <a:r>
                        <a:rPr lang="en-GB" sz="1100" kern="1200" dirty="0" err="1">
                          <a:solidFill>
                            <a:srgbClr val="000000"/>
                          </a:solidFill>
                          <a:effectLst/>
                          <a:latin typeface="Calibri" panose="020F0502020204030204" pitchFamily="34" charset="0"/>
                          <a:cs typeface="Calibri" panose="020F0502020204030204" pitchFamily="34" charset="0"/>
                        </a:rPr>
                        <a:t>سنوات</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تعاني من</a:t>
                      </a:r>
                      <a:r>
                        <a:rPr lang="en-GB" sz="1100" kern="1200" dirty="0">
                          <a:solidFill>
                            <a:srgbClr val="000000"/>
                          </a:solidFill>
                          <a:effectLst/>
                          <a:latin typeface="Calibri" panose="020F0502020204030204" pitchFamily="34" charset="0"/>
                          <a:cs typeface="Calibri" panose="020F0502020204030204" pitchFamily="34" charset="0"/>
                        </a:rPr>
                        <a:t> إعاقة وظيفية (صعوبة في المشي).</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47899310"/>
                  </a:ext>
                </a:extLst>
              </a:tr>
              <a:tr h="323637">
                <a:tc>
                  <a:txBody>
                    <a:bodyPr/>
                    <a:lstStyle/>
                    <a:p>
                      <a:pPr algn="ctr" rtl="1">
                        <a:lnSpc>
                          <a:spcPct val="100000"/>
                        </a:lnSpc>
                      </a:pPr>
                      <a:r>
                        <a:rPr lang="en-GB" sz="1100" dirty="0"/>
                        <a:t>10</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عضو في الشرطة من المجتمع المضيف.</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838497809"/>
                  </a:ext>
                </a:extLst>
              </a:tr>
              <a:tr h="326629">
                <a:tc>
                  <a:txBody>
                    <a:bodyPr/>
                    <a:lstStyle/>
                    <a:p>
                      <a:pPr algn="ctr" rtl="1">
                        <a:lnSpc>
                          <a:spcPct val="100000"/>
                        </a:lnSpc>
                      </a:pPr>
                      <a:r>
                        <a:rPr lang="en-GB" sz="1100" dirty="0"/>
                        <a:t>11</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زعيم ديني في مجتمع اللاجئين يقوم بالتدريس في مدرسة دينية.</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188372310"/>
                  </a:ext>
                </a:extLst>
              </a:tr>
              <a:tr h="405691">
                <a:tc>
                  <a:txBody>
                    <a:bodyPr/>
                    <a:lstStyle/>
                    <a:p>
                      <a:pPr algn="ctr" rtl="1">
                        <a:lnSpc>
                          <a:spcPct val="100000"/>
                        </a:lnSpc>
                      </a:pPr>
                      <a:r>
                        <a:rPr lang="en-GB" sz="1100" dirty="0"/>
                        <a:t>12</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امرأة تبلغ من </a:t>
                      </a:r>
                      <a:r>
                        <a:rPr lang="en-GB" sz="1100" kern="1200" dirty="0" err="1">
                          <a:solidFill>
                            <a:srgbClr val="000000"/>
                          </a:solidFill>
                          <a:effectLst/>
                          <a:latin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٤٢</a:t>
                      </a:r>
                      <a:r>
                        <a:rPr lang="en-GB" sz="1100" kern="1200" dirty="0">
                          <a:solidFill>
                            <a:srgbClr val="000000"/>
                          </a:solidFill>
                          <a:effectLst/>
                          <a:latin typeface="Calibri" panose="020F0502020204030204" pitchFamily="34" charset="0"/>
                          <a:cs typeface="Calibri" panose="020F0502020204030204" pitchFamily="34" charset="0"/>
                        </a:rPr>
                        <a:t> عامًا تعتني </a:t>
                      </a:r>
                      <a:r>
                        <a:rPr lang="en-GB" sz="1100" kern="1200" dirty="0" err="1">
                          <a:solidFill>
                            <a:srgbClr val="000000"/>
                          </a:solidFill>
                          <a:effectLst/>
                          <a:latin typeface="Calibri" panose="020F0502020204030204" pitchFamily="34" charset="0"/>
                          <a:cs typeface="Calibri" panose="020F0502020204030204" pitchFamily="34" charset="0"/>
                        </a:rPr>
                        <a:t>بأطفالها</a:t>
                      </a:r>
                      <a:r>
                        <a:rPr lang="en-GB" sz="1100" kern="1200" dirty="0">
                          <a:solidFill>
                            <a:srgbClr val="000000"/>
                          </a:solidFill>
                          <a:effectLst/>
                          <a:latin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cs typeface="Calibri" panose="020F0502020204030204" pitchFamily="34" charset="0"/>
                        </a:rPr>
                        <a:t>وابنة</a:t>
                      </a:r>
                      <a:r>
                        <a:rPr lang="en-GB" sz="1100" kern="1200" dirty="0">
                          <a:solidFill>
                            <a:srgbClr val="000000"/>
                          </a:solidFill>
                          <a:effectLst/>
                          <a:latin typeface="Calibri" panose="020F0502020204030204" pitchFamily="34" charset="0"/>
                          <a:cs typeface="Calibri" panose="020F0502020204030204" pitchFamily="34" charset="0"/>
                        </a:rPr>
                        <a:t> وابن </a:t>
                      </a:r>
                      <a:r>
                        <a:rPr lang="en-GB" sz="1100" kern="1200" dirty="0" err="1">
                          <a:solidFill>
                            <a:srgbClr val="000000"/>
                          </a:solidFill>
                          <a:effectLst/>
                          <a:latin typeface="Calibri" panose="020F0502020204030204" pitchFamily="34" charset="0"/>
                          <a:cs typeface="Calibri" panose="020F0502020204030204" pitchFamily="34" charset="0"/>
                        </a:rPr>
                        <a:t>أختها</a:t>
                      </a:r>
                      <a:r>
                        <a:rPr lang="en-GB" sz="1100" kern="1200" dirty="0">
                          <a:solidFill>
                            <a:srgbClr val="000000"/>
                          </a:solidFill>
                          <a:effectLst/>
                          <a:latin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cs typeface="Calibri" panose="020F0502020204030204" pitchFamily="34" charset="0"/>
                        </a:rPr>
                        <a:t>اليتيم</a:t>
                      </a:r>
                      <a:r>
                        <a:rPr lang="ar-SA" sz="1100" kern="1200" dirty="0">
                          <a:solidFill>
                            <a:srgbClr val="000000"/>
                          </a:solidFill>
                          <a:effectLst/>
                          <a:latin typeface="Calibri" panose="020F0502020204030204" pitchFamily="34" charset="0"/>
                          <a:cs typeface="Calibri" panose="020F0502020204030204" pitchFamily="34" charset="0"/>
                        </a:rPr>
                        <a:t>ين</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254442398"/>
                  </a:ext>
                </a:extLst>
              </a:tr>
              <a:tr h="405691">
                <a:tc>
                  <a:txBody>
                    <a:bodyPr/>
                    <a:lstStyle/>
                    <a:p>
                      <a:pPr algn="ctr" rtl="1">
                        <a:lnSpc>
                          <a:spcPct val="100000"/>
                        </a:lnSpc>
                      </a:pPr>
                      <a:r>
                        <a:rPr lang="en-GB" sz="1100" dirty="0"/>
                        <a:t>13</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err="1">
                          <a:solidFill>
                            <a:srgbClr val="000000"/>
                          </a:solidFill>
                          <a:effectLst/>
                          <a:latin typeface="Calibri" panose="020F0502020204030204" pitchFamily="34" charset="0"/>
                          <a:cs typeface="Calibri" panose="020F0502020204030204" pitchFamily="34" charset="0"/>
                        </a:rPr>
                        <a:t>زعيم</a:t>
                      </a:r>
                      <a:r>
                        <a:rPr lang="en-GB" sz="1100" kern="1200" dirty="0">
                          <a:solidFill>
                            <a:srgbClr val="000000"/>
                          </a:solidFill>
                          <a:effectLst/>
                          <a:latin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cs typeface="Calibri" panose="020F0502020204030204" pitchFamily="34" charset="0"/>
                        </a:rPr>
                        <a:t>مجتمع</a:t>
                      </a:r>
                      <a:r>
                        <a:rPr lang="en-GB" sz="1100" kern="1200" dirty="0">
                          <a:solidFill>
                            <a:srgbClr val="000000"/>
                          </a:solidFill>
                          <a:effectLst/>
                          <a:latin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cs typeface="Calibri" panose="020F0502020204030204" pitchFamily="34" charset="0"/>
                        </a:rPr>
                        <a:t>مسن</a:t>
                      </a:r>
                      <a:r>
                        <a:rPr lang="en-GB" sz="1100" kern="1200" dirty="0">
                          <a:solidFill>
                            <a:srgbClr val="000000"/>
                          </a:solidFill>
                          <a:effectLst/>
                          <a:latin typeface="Calibri" panose="020F0502020204030204" pitchFamily="34" charset="0"/>
                          <a:cs typeface="Calibri" panose="020F0502020204030204" pitchFamily="34" charset="0"/>
                        </a:rPr>
                        <a:t> وهو قاض في المحكمة </a:t>
                      </a:r>
                      <a:r>
                        <a:rPr lang="en-GB" sz="1100" kern="1200" dirty="0" err="1">
                          <a:solidFill>
                            <a:srgbClr val="000000"/>
                          </a:solidFill>
                          <a:effectLst/>
                          <a:latin typeface="Calibri" panose="020F0502020204030204" pitchFamily="34" charset="0"/>
                          <a:cs typeface="Calibri" panose="020F0502020204030204" pitchFamily="34" charset="0"/>
                        </a:rPr>
                        <a:t>العرفية</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 في </a:t>
                      </a:r>
                      <a:r>
                        <a:rPr lang="en-GB" sz="1100" kern="1200" dirty="0" err="1">
                          <a:solidFill>
                            <a:srgbClr val="000000"/>
                          </a:solidFill>
                          <a:effectLst/>
                          <a:latin typeface="Calibri" panose="020F0502020204030204" pitchFamily="34" charset="0"/>
                          <a:cs typeface="Calibri" panose="020F0502020204030204" pitchFamily="34" charset="0"/>
                        </a:rPr>
                        <a:t>المجتمع</a:t>
                      </a:r>
                      <a:r>
                        <a:rPr lang="en-GB" sz="1100" kern="1200" dirty="0">
                          <a:solidFill>
                            <a:srgbClr val="000000"/>
                          </a:solidFill>
                          <a:effectLst/>
                          <a:latin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cs typeface="Calibri" panose="020F0502020204030204" pitchFamily="34" charset="0"/>
                        </a:rPr>
                        <a:t>المحلي</a:t>
                      </a:r>
                      <a:r>
                        <a:rPr lang="ar-SA" sz="1100" kern="1200" dirty="0">
                          <a:solidFill>
                            <a:srgbClr val="000000"/>
                          </a:solidFill>
                          <a:effectLst/>
                          <a:latin typeface="Calibri" panose="020F0502020204030204" pitchFamily="34" charset="0"/>
                          <a:cs typeface="Calibri" panose="020F0502020204030204" pitchFamily="34" charset="0"/>
                        </a:rPr>
                        <a:t>)</a:t>
                      </a:r>
                      <a:r>
                        <a:rPr lang="en-GB" sz="1100" kern="1200" dirty="0">
                          <a:solidFill>
                            <a:srgbClr val="000000"/>
                          </a:solidFill>
                          <a:effectLst/>
                          <a:latin typeface="Calibri" panose="020F0502020204030204" pitchFamily="34" charset="0"/>
                          <a:cs typeface="Calibri" panose="020F0502020204030204" pitchFamily="34" charset="0"/>
                        </a:rPr>
                        <a:t>.</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710199069"/>
                  </a:ext>
                </a:extLst>
              </a:tr>
              <a:tr h="323637">
                <a:tc>
                  <a:txBody>
                    <a:bodyPr/>
                    <a:lstStyle/>
                    <a:p>
                      <a:pPr algn="ctr" rtl="1">
                        <a:lnSpc>
                          <a:spcPct val="100000"/>
                        </a:lnSpc>
                      </a:pPr>
                      <a:r>
                        <a:rPr lang="en-GB" sz="1100" dirty="0"/>
                        <a:t>14</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طفل </a:t>
                      </a:r>
                      <a:r>
                        <a:rPr lang="en-GB" sz="1100" kern="1200" dirty="0" err="1">
                          <a:solidFill>
                            <a:srgbClr val="000000"/>
                          </a:solidFill>
                          <a:effectLst/>
                          <a:latin typeface="Calibri" panose="020F0502020204030204" pitchFamily="34" charset="0"/>
                          <a:cs typeface="Calibri" panose="020F0502020204030204" pitchFamily="34" charset="0"/>
                        </a:rPr>
                        <a:t>عمره</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٨</a:t>
                      </a:r>
                      <a:r>
                        <a:rPr lang="en-GB" sz="1100" kern="1200" dirty="0">
                          <a:solidFill>
                            <a:srgbClr val="000000"/>
                          </a:solidFill>
                          <a:effectLst/>
                          <a:latin typeface="Calibri" panose="020F0502020204030204" pitchFamily="34" charset="0"/>
                          <a:cs typeface="Calibri" panose="020F0502020204030204" pitchFamily="34" charset="0"/>
                        </a:rPr>
                        <a:t> سنوات فقد والديه (يعيش مع أقاربه).</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005668079"/>
                  </a:ext>
                </a:extLst>
              </a:tr>
              <a:tr h="323637">
                <a:tc>
                  <a:txBody>
                    <a:bodyPr/>
                    <a:lstStyle/>
                    <a:p>
                      <a:pPr algn="ctr" rtl="1">
                        <a:lnSpc>
                          <a:spcPct val="100000"/>
                        </a:lnSpc>
                      </a:pPr>
                      <a:r>
                        <a:rPr lang="en-GB" sz="1100" dirty="0"/>
                        <a:t>15</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فتى بلا مأوى يعمل في السوق.</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919945486"/>
                  </a:ext>
                </a:extLst>
              </a:tr>
              <a:tr h="323637">
                <a:tc>
                  <a:txBody>
                    <a:bodyPr/>
                    <a:lstStyle/>
                    <a:p>
                      <a:pPr algn="ctr" rtl="1">
                        <a:lnSpc>
                          <a:spcPct val="100000"/>
                        </a:lnSpc>
                      </a:pPr>
                      <a:r>
                        <a:rPr lang="en-GB" sz="1100" dirty="0"/>
                        <a:t>16</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أم عزباء لثمانية أطفال ، تعيش في مجتمع ريفي.</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568784896"/>
                  </a:ext>
                </a:extLst>
              </a:tr>
              <a:tr h="323637">
                <a:tc>
                  <a:txBody>
                    <a:bodyPr/>
                    <a:lstStyle/>
                    <a:p>
                      <a:pPr algn="ctr" rtl="1">
                        <a:lnSpc>
                          <a:spcPct val="100000"/>
                        </a:lnSpc>
                      </a:pPr>
                      <a:r>
                        <a:rPr lang="en-GB" sz="1100" dirty="0"/>
                        <a:t>17</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ابنة رئيس المجلس المحلي.</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705128898"/>
                  </a:ext>
                </a:extLst>
              </a:tr>
              <a:tr h="323637">
                <a:tc>
                  <a:txBody>
                    <a:bodyPr/>
                    <a:lstStyle/>
                    <a:p>
                      <a:pPr algn="ctr" rtl="1">
                        <a:lnSpc>
                          <a:spcPct val="100000"/>
                        </a:lnSpc>
                      </a:pPr>
                      <a:r>
                        <a:rPr lang="en-GB" sz="1100" dirty="0"/>
                        <a:t>18</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فتاة </a:t>
                      </a:r>
                      <a:r>
                        <a:rPr lang="en-GB" sz="1100" kern="1200" dirty="0" err="1">
                          <a:solidFill>
                            <a:srgbClr val="000000"/>
                          </a:solidFill>
                          <a:effectLst/>
                          <a:latin typeface="Calibri" panose="020F0502020204030204" pitchFamily="34" charset="0"/>
                          <a:cs typeface="Calibri" panose="020F0502020204030204" pitchFamily="34" charset="0"/>
                        </a:rPr>
                        <a:t>تعمل</a:t>
                      </a:r>
                      <a:r>
                        <a:rPr lang="en-GB" sz="1100" kern="1200" dirty="0">
                          <a:solidFill>
                            <a:srgbClr val="000000"/>
                          </a:solidFill>
                          <a:effectLst/>
                          <a:latin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cs typeface="Calibri" panose="020F0502020204030204" pitchFamily="34" charset="0"/>
                        </a:rPr>
                        <a:t>كعاملة جنسية</a:t>
                      </a:r>
                      <a:r>
                        <a:rPr lang="en-GB" sz="1100" kern="1200" dirty="0">
                          <a:solidFill>
                            <a:srgbClr val="000000"/>
                          </a:solidFill>
                          <a:effectLst/>
                          <a:latin typeface="Calibri" panose="020F0502020204030204" pitchFamily="34" charset="0"/>
                          <a:cs typeface="Calibri" panose="020F0502020204030204" pitchFamily="34" charset="0"/>
                        </a:rPr>
                        <a:t>.</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022899425"/>
                  </a:ext>
                </a:extLst>
              </a:tr>
              <a:tr h="326629">
                <a:tc>
                  <a:txBody>
                    <a:bodyPr/>
                    <a:lstStyle/>
                    <a:p>
                      <a:pPr algn="ctr" rtl="1">
                        <a:lnSpc>
                          <a:spcPct val="100000"/>
                        </a:lnSpc>
                      </a:pPr>
                      <a:r>
                        <a:rPr lang="en-GB" sz="1100" dirty="0"/>
                        <a:t>19</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cs typeface="Calibri" panose="020F0502020204030204" pitchFamily="34" charset="0"/>
                        </a:rPr>
                        <a:t>أخصائي حالة من مدرسة في معسكر النازحين داخليًا.</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625618415"/>
                  </a:ext>
                </a:extLst>
              </a:tr>
              <a:tr h="326629">
                <a:tc>
                  <a:txBody>
                    <a:bodyPr/>
                    <a:lstStyle/>
                    <a:p>
                      <a:pPr algn="ctr" rtl="1">
                        <a:lnSpc>
                          <a:spcPct val="100000"/>
                        </a:lnSpc>
                      </a:pPr>
                      <a:r>
                        <a:rPr lang="en-GB" sz="1100" dirty="0">
                          <a:latin typeface="+mn-lt"/>
                        </a:rPr>
                        <a:t>20</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ناشطة في مجال حقوق المرأة في منطقة من البلاد.</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940397073"/>
                  </a:ext>
                </a:extLst>
              </a:tr>
            </a:tbl>
          </a:graphicData>
        </a:graphic>
      </p:graphicFrame>
      <p:sp>
        <p:nvSpPr>
          <p:cNvPr id="4" name="TextBox 3">
            <a:extLst>
              <a:ext uri="{FF2B5EF4-FFF2-40B4-BE49-F238E27FC236}">
                <a16:creationId xmlns:a16="http://schemas.microsoft.com/office/drawing/2014/main" id="{79041ECA-3F62-192E-197B-796C175A5FE7}"/>
              </a:ext>
            </a:extLst>
          </p:cNvPr>
          <p:cNvSpPr txBox="1"/>
          <p:nvPr/>
        </p:nvSpPr>
        <p:spPr>
          <a:xfrm>
            <a:off x="996287" y="719164"/>
            <a:ext cx="5254042" cy="276999"/>
          </a:xfrm>
          <a:prstGeom prst="rect">
            <a:avLst/>
          </a:prstGeom>
          <a:noFill/>
        </p:spPr>
        <p:txBody>
          <a:bodyPr wrap="square" rtlCol="0">
            <a:spAutoFit/>
          </a:bodyPr>
          <a:lstStyle/>
          <a:p>
            <a:pPr marL="182563" marR="0" lvl="0" indent="-182563" algn="r" defTabSz="914400" rtl="1" eaLnBrk="1" fontAlgn="auto" latinLnBrk="0" hangingPunct="1">
              <a:lnSpc>
                <a:spcPct val="100000"/>
              </a:lnSpc>
              <a:spcBef>
                <a:spcPts val="0"/>
              </a:spcBef>
              <a:spcAft>
                <a:spcPts val="0"/>
              </a:spcAft>
              <a:buClrTx/>
              <a:buSzTx/>
              <a:tabLst/>
              <a:defRPr/>
            </a:pPr>
            <a:r>
              <a:rPr lang="ar-SA" sz="1200" b="1" dirty="0" err="1">
                <a:latin typeface="Calibri" panose="020F0502020204030204" pitchFamily="34" charset="0"/>
                <a:cs typeface="Calibri" panose="020F0502020204030204" pitchFamily="34" charset="0"/>
              </a:rPr>
              <a:t>أ</a:t>
            </a:r>
            <a:r>
              <a:rPr lang="en-GB" sz="1200" b="1" dirty="0" err="1">
                <a:latin typeface="Calibri" panose="020F0502020204030204" pitchFamily="34" charset="0"/>
                <a:cs typeface="Calibri" panose="020F0502020204030204" pitchFamily="34" charset="0"/>
              </a:rPr>
              <a:t>دوار</a:t>
            </a:r>
            <a:r>
              <a:rPr lang="ar-SA" sz="1200" b="1" dirty="0">
                <a:latin typeface="Calibri" panose="020F0502020204030204" pitchFamily="34" charset="0"/>
                <a:cs typeface="Calibri" panose="020F0502020204030204" pitchFamily="34" charset="0"/>
              </a:rPr>
              <a:t> مشية القوة (السلطة)</a:t>
            </a:r>
            <a:endParaRPr lang="en-GB" sz="1200" b="1" dirty="0">
              <a:latin typeface="Calibri" panose="020F0502020204030204" pitchFamily="34" charset="0"/>
              <a:cs typeface="Calibri" panose="020F0502020204030204" pitchFamily="34" charset="0"/>
            </a:endParaRPr>
          </a:p>
        </p:txBody>
      </p:sp>
      <p:sp>
        <p:nvSpPr>
          <p:cNvPr id="2" name="Hexagon 1">
            <a:extLst>
              <a:ext uri="{FF2B5EF4-FFF2-40B4-BE49-F238E27FC236}">
                <a16:creationId xmlns:a16="http://schemas.microsoft.com/office/drawing/2014/main" id="{E216454C-54E4-68A0-1737-7B8EB7D4E40F}"/>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6DE051F9-94F3-F9FC-6A94-C427E61E3BA8}"/>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46625DF2-7059-CD72-4B55-FEA34D4FA981}"/>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2134588-3608-D5DD-2982-6D1ABFE786E2}"/>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70314E5C-ADE2-CD74-020A-95C266617D7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78AD83D5-90DB-A733-382B-EE0E16C55DC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370846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436CCD-8A5E-032C-4333-889D1B7B7509}"/>
              </a:ext>
            </a:extLst>
          </p:cNvPr>
          <p:cNvGraphicFramePr>
            <a:graphicFrameLocks noGrp="1"/>
          </p:cNvGraphicFramePr>
          <p:nvPr>
            <p:extLst>
              <p:ext uri="{D42A27DB-BD31-4B8C-83A1-F6EECF244321}">
                <p14:modId xmlns:p14="http://schemas.microsoft.com/office/powerpoint/2010/main" val="2346391775"/>
              </p:ext>
            </p:extLst>
          </p:nvPr>
        </p:nvGraphicFramePr>
        <p:xfrm>
          <a:off x="917575" y="445763"/>
          <a:ext cx="5252355" cy="8641497"/>
        </p:xfrm>
        <a:graphic>
          <a:graphicData uri="http://schemas.openxmlformats.org/drawingml/2006/table">
            <a:tbl>
              <a:tblPr firstRow="1" firstCol="1" bandRow="1">
                <a:tableStyleId>{5C22544A-7EE6-4342-B048-85BDC9FD1C3A}</a:tableStyleId>
              </a:tblPr>
              <a:tblGrid>
                <a:gridCol w="1683083">
                  <a:extLst>
                    <a:ext uri="{9D8B030D-6E8A-4147-A177-3AD203B41FA5}">
                      <a16:colId xmlns:a16="http://schemas.microsoft.com/office/drawing/2014/main" val="553704569"/>
                    </a:ext>
                  </a:extLst>
                </a:gridCol>
                <a:gridCol w="1445052">
                  <a:extLst>
                    <a:ext uri="{9D8B030D-6E8A-4147-A177-3AD203B41FA5}">
                      <a16:colId xmlns:a16="http://schemas.microsoft.com/office/drawing/2014/main" val="3806450540"/>
                    </a:ext>
                  </a:extLst>
                </a:gridCol>
                <a:gridCol w="243323">
                  <a:extLst>
                    <a:ext uri="{9D8B030D-6E8A-4147-A177-3AD203B41FA5}">
                      <a16:colId xmlns:a16="http://schemas.microsoft.com/office/drawing/2014/main" val="869824712"/>
                    </a:ext>
                  </a:extLst>
                </a:gridCol>
                <a:gridCol w="1037030">
                  <a:extLst>
                    <a:ext uri="{9D8B030D-6E8A-4147-A177-3AD203B41FA5}">
                      <a16:colId xmlns:a16="http://schemas.microsoft.com/office/drawing/2014/main" val="1529615253"/>
                    </a:ext>
                  </a:extLst>
                </a:gridCol>
                <a:gridCol w="843867">
                  <a:extLst>
                    <a:ext uri="{9D8B030D-6E8A-4147-A177-3AD203B41FA5}">
                      <a16:colId xmlns:a16="http://schemas.microsoft.com/office/drawing/2014/main" val="3926001465"/>
                    </a:ext>
                  </a:extLst>
                </a:gridCol>
              </a:tblGrid>
              <a:tr h="638629">
                <a:tc gridSpan="5">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en-ZA" sz="1000" b="0" dirty="0">
                          <a:solidFill>
                            <a:schemeClr val="tx1"/>
                          </a:solidFill>
                          <a:effectLst/>
                          <a:latin typeface="+mn-lt"/>
                        </a:rPr>
                        <a:t> </a:t>
                      </a:r>
                      <a:r>
                        <a:rPr lang="en-ZA" sz="1000" b="1" dirty="0">
                          <a:solidFill>
                            <a:schemeClr val="tx1"/>
                          </a:solidFill>
                          <a:effectLst/>
                          <a:latin typeface="Calibri" panose="020F0502020204030204" pitchFamily="34" charset="0"/>
                          <a:cs typeface="Calibri" panose="020F0502020204030204" pitchFamily="34" charset="0"/>
                        </a:rPr>
                        <a:t>أنا ___________________________ (اسم الشخص الذي يعطي الموافقة) ، </a:t>
                      </a:r>
                      <a:r>
                        <a:rPr lang="ar-SA" sz="1000" b="1" kern="1200">
                          <a:solidFill>
                            <a:schemeClr val="tx1"/>
                          </a:solidFill>
                          <a:effectLst/>
                          <a:latin typeface="Calibri" panose="020F0502020204030204" pitchFamily="34" charset="0"/>
                          <a:ea typeface="+mn-ea"/>
                          <a:cs typeface="Calibri" panose="020F0502020204030204" pitchFamily="34" charset="0"/>
                        </a:rPr>
                        <a:t>أمنح إذني لأخصائي/ة الحالة المكلف/ة بالحالة لجمع وتخزين المعلومات الشخصية حول الحالة (مثل الاسم والصورة وتفاصيل العائلة).</a:t>
                      </a:r>
                      <a:endParaRPr lang="en-FR" sz="1000" b="1" kern="1200">
                        <a:solidFill>
                          <a:schemeClr val="tx1"/>
                        </a:solidFill>
                        <a:effectLst/>
                        <a:latin typeface="Calibri" panose="020F0502020204030204" pitchFamily="34" charset="0"/>
                        <a:ea typeface="+mn-ea"/>
                        <a:cs typeface="Calibri" panose="020F0502020204030204" pitchFamily="34" charset="0"/>
                      </a:endParaRPr>
                    </a:p>
                    <a:p>
                      <a:pPr algn="r" rtl="1">
                        <a:lnSpc>
                          <a:spcPct val="107000"/>
                        </a:lnSpc>
                        <a:spcAft>
                          <a:spcPts val="800"/>
                        </a:spcAft>
                      </a:pPr>
                      <a:endParaRPr lang="en-US" sz="1000" b="0" dirty="0">
                        <a:solidFill>
                          <a:schemeClr val="tx1"/>
                        </a:solidFill>
                        <a:effectLst/>
                        <a:latin typeface="+mn-lt"/>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035051534"/>
                  </a:ext>
                </a:extLst>
              </a:tr>
              <a:tr h="875271">
                <a:tc gridSpan="5">
                  <a:txBody>
                    <a:bodyPr/>
                    <a:lstStyle/>
                    <a:p>
                      <a:pPr algn="r" rtl="1">
                        <a:lnSpc>
                          <a:spcPct val="107000"/>
                        </a:lnSpc>
                        <a:spcAft>
                          <a:spcPts val="800"/>
                        </a:spcAft>
                      </a:pPr>
                      <a:r>
                        <a:rPr lang="ar-SA" sz="1350" b="1" kern="1200">
                          <a:solidFill>
                            <a:schemeClr val="tx1"/>
                          </a:solidFill>
                          <a:effectLst/>
                          <a:latin typeface="Calibri" panose="020F0502020204030204" pitchFamily="34" charset="0"/>
                          <a:ea typeface="+mn-ea"/>
                          <a:cs typeface="Calibri" panose="020F0502020204030204" pitchFamily="34" charset="0"/>
                        </a:rPr>
                        <a:t>٣. تبادل المعلومات لتقديم الخدمة </a:t>
                      </a:r>
                    </a:p>
                    <a:p>
                      <a:pPr algn="r" rtl="1">
                        <a:lnSpc>
                          <a:spcPct val="107000"/>
                        </a:lnSpc>
                        <a:spcAft>
                          <a:spcPts val="800"/>
                        </a:spcAft>
                      </a:pPr>
                      <a:r>
                        <a:rPr lang="ar-SA" sz="900" b="0" kern="1200">
                          <a:solidFill>
                            <a:schemeClr val="tx1"/>
                          </a:solidFill>
                          <a:effectLst/>
                          <a:latin typeface="Calibri" panose="020F0502020204030204" pitchFamily="34" charset="0"/>
                          <a:ea typeface="+mn-ea"/>
                          <a:cs typeface="Calibri" panose="020F0502020204030204" pitchFamily="34" charset="0"/>
                        </a:rPr>
                        <a:t>الخدمة اشرح ما هي المعلومات ولماذا قد تحتاج إلى مشاركة المعلومات حول حالتهم وكيف سيتم مشاركتها بما يتماشى مع بروتوكولات مشاركة المعلومات من أجل احترام السرية. اشرح لهم أنهم قد يسلطون الضوء على رغباتهم المحددة فيما يتعلق بالمعلومات التي مع من لا يرغبون في مشاركتها. وضح أيضًا أنه في بعض الحالات قد يلزم مشاركة المعلومات دون موافقتهم إذا كانوا هم أو غيرهم معرضين لخطر كبير. إذا كان الأمر كذلك، اشرح أنه سيتم إبلاغه/ها بهذا الأمر.</a:t>
                      </a:r>
                      <a:r>
                        <a:rPr lang="en-FR" sz="900" b="0">
                          <a:solidFill>
                            <a:schemeClr val="tx1"/>
                          </a:solidFill>
                          <a:effectLst/>
                          <a:latin typeface="Calibri" panose="020F0502020204030204" pitchFamily="34" charset="0"/>
                          <a:cs typeface="Calibri" panose="020F0502020204030204" pitchFamily="34" charset="0"/>
                        </a:rPr>
                        <a:t> </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838077310"/>
                  </a:ext>
                </a:extLst>
              </a:tr>
              <a:tr h="457270">
                <a:tc gridSpan="5">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أنا ___________________________ (اسم الشخص الذي يعطي الموافقة) ، </a:t>
                      </a:r>
                      <a:r>
                        <a:rPr lang="ar-SA" sz="1000" b="1" kern="1200">
                          <a:solidFill>
                            <a:schemeClr val="tx1"/>
                          </a:solidFill>
                          <a:effectLst/>
                          <a:latin typeface="Calibri" panose="020F0502020204030204" pitchFamily="34" charset="0"/>
                          <a:ea typeface="+mn-ea"/>
                          <a:cs typeface="Calibri" panose="020F0502020204030204" pitchFamily="34" charset="0"/>
                        </a:rPr>
                        <a:t>أمنح إذني لأخصائي/ة الحالة المكلف/ة بالحالة لمشاركة المعلومات حول الحالة مع مقدمي الخدمة الآخرين وفقًا للتفاصيل الموضحة أدناه.</a:t>
                      </a:r>
                      <a:r>
                        <a:rPr lang="en-FR" sz="1000">
                          <a:solidFill>
                            <a:schemeClr val="tx1"/>
                          </a:solidFill>
                          <a:effectLst/>
                          <a:latin typeface="Calibri" panose="020F0502020204030204" pitchFamily="34" charset="0"/>
                          <a:cs typeface="Calibri" panose="020F0502020204030204" pitchFamily="34" charset="0"/>
                        </a:rPr>
                        <a:t> </a:t>
                      </a:r>
                      <a:endParaRPr lang="ar-SA" sz="100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3054190303"/>
                  </a:ext>
                </a:extLst>
              </a:tr>
              <a:tr h="1967360">
                <a:tc gridSpan="3">
                  <a:txBody>
                    <a:bodyPr/>
                    <a:lstStyle/>
                    <a:p>
                      <a:pPr algn="r" rtl="1"/>
                      <a:endParaRPr lang="ar-SA" sz="1350" b="0" kern="1200">
                        <a:solidFill>
                          <a:schemeClr val="tx1"/>
                        </a:solidFill>
                        <a:effectLst/>
                        <a:latin typeface="+mn-lt"/>
                        <a:ea typeface="+mn-ea"/>
                        <a:cs typeface="+mn-cs"/>
                      </a:endParaRPr>
                    </a:p>
                    <a:p>
                      <a:pPr algn="r" rtl="1"/>
                      <a:endParaRPr lang="ar-SA"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التعليم غير الرسمي</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التغذية</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الدعم النفسي الاجتماعي</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خدمات للأطفال من ذوي الاحتياجات الخاصة </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المأوى</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الصحة الجنسية والإنجابية</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الإنقاذ</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المياه والصحة والصرف الصحي</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نقل الحالة</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 غير ذلك ، </a:t>
                      </a:r>
                      <a:r>
                        <a:rPr lang="ar-SA" sz="1350" b="1" kern="1200">
                          <a:solidFill>
                            <a:schemeClr val="tx1"/>
                          </a:solidFill>
                          <a:effectLst/>
                          <a:latin typeface="Calibri" panose="020F0502020204030204" pitchFamily="34" charset="0"/>
                          <a:ea typeface="+mn-ea"/>
                          <a:cs typeface="Calibri" panose="020F0502020204030204" pitchFamily="34" charset="0"/>
                        </a:rPr>
                        <a:t>يرجى التحديد:</a:t>
                      </a:r>
                      <a:endParaRPr lang="en-FR" sz="135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b="0" dirty="0">
                          <a:solidFill>
                            <a:schemeClr val="tx1"/>
                          </a:solidFill>
                          <a:effectLst/>
                        </a:rPr>
                        <a:t> </a:t>
                      </a:r>
                      <a:r>
                        <a:rPr lang="en-ZA" sz="1000" b="1" dirty="0">
                          <a:solidFill>
                            <a:schemeClr val="tx1"/>
                          </a:solidFill>
                          <a:effectLst/>
                        </a:rPr>
                        <a:t>يمكن مشاركة المعلومات للخدمات التالية</a:t>
                      </a:r>
                      <a:endParaRPr lang="ar-SA" sz="1000" b="1" dirty="0">
                        <a:solidFill>
                          <a:schemeClr val="tx1"/>
                        </a:solidFill>
                        <a:effectLst/>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900" i="1" kern="1200">
                          <a:solidFill>
                            <a:schemeClr val="dk1"/>
                          </a:solidFill>
                          <a:effectLst/>
                          <a:latin typeface="+mn-lt"/>
                          <a:ea typeface="+mn-ea"/>
                          <a:cs typeface="+mn-cs"/>
                        </a:rPr>
                        <a:t>ضع علامة على كل ما ينطبق. </a:t>
                      </a:r>
                      <a:endParaRPr lang="en-FR" sz="900" kern="1200">
                        <a:solidFill>
                          <a:schemeClr val="dk1"/>
                        </a:solidFill>
                        <a:effectLst/>
                        <a:latin typeface="+mn-lt"/>
                        <a:ea typeface="+mn-ea"/>
                        <a:cs typeface="+mn-cs"/>
                      </a:endParaRPr>
                    </a:p>
                    <a:p>
                      <a:pPr algn="r" rtl="1"/>
                      <a:endParaRPr lang="en-US" sz="1000" b="0" dirty="0">
                        <a:solidFill>
                          <a:schemeClr val="tx1"/>
                        </a:solidFill>
                        <a:effectLst/>
                        <a:latin typeface="Calibri" panose="020F0502020204030204" pitchFamily="34" charset="0"/>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الرعاية البديلة</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المساعدة النقدية</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التعليم (الرسمي)</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تعقب الأسر ولم شملها</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الطعام</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دعم الناجين من العنف القائم على النوع الاجتماعي</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الدعم القانوني</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سبل العيش</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[الطبي</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الصحة النفسية</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ar-SA" sz="1350" kern="1200">
                          <a:solidFill>
                            <a:schemeClr val="dk1"/>
                          </a:solidFill>
                          <a:effectLst/>
                          <a:latin typeface="Calibri" panose="020F0502020204030204" pitchFamily="34" charset="0"/>
                          <a:ea typeface="+mn-ea"/>
                          <a:cs typeface="Calibri" panose="020F0502020204030204" pitchFamily="34" charset="0"/>
                        </a:rPr>
                        <a:t>[] المواد غير غذائية</a:t>
                      </a:r>
                      <a:endParaRPr lang="en-FR" sz="1350" kern="1200">
                        <a:solidFill>
                          <a:schemeClr val="dk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730751710"/>
                  </a:ext>
                </a:extLst>
              </a:tr>
              <a:tr h="590668">
                <a:tc gridSpan="5">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يمكن أيضًا مشاركة التفاصيل الشخصية للحالة مع المفوضية</a:t>
                      </a:r>
                      <a:r>
                        <a:rPr lang="ar-SA" sz="1000" b="1" dirty="0">
                          <a:solidFill>
                            <a:schemeClr val="tx1"/>
                          </a:solidFill>
                          <a:effectLst/>
                          <a:latin typeface="Calibri" panose="020F0502020204030204" pitchFamily="34" charset="0"/>
                          <a:cs typeface="Calibri" panose="020F0502020204030204" pitchFamily="34" charset="0"/>
                        </a:rPr>
                        <a:t> العليا للأمم المتحدة</a:t>
                      </a:r>
                      <a:r>
                        <a:rPr lang="en-ZA" sz="1000" b="1" dirty="0">
                          <a:solidFill>
                            <a:schemeClr val="tx1"/>
                          </a:solidFill>
                          <a:effectLst/>
                          <a:latin typeface="Calibri" panose="020F0502020204030204" pitchFamily="34" charset="0"/>
                          <a:cs typeface="Calibri" panose="020F0502020204030204" pitchFamily="34" charset="0"/>
                        </a:rPr>
                        <a:t>:</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r>
                        <a:rPr lang="en-US" sz="1000" b="0" dirty="0">
                          <a:solidFill>
                            <a:schemeClr val="tx1"/>
                          </a:solidFill>
                          <a:effectLst/>
                          <a:latin typeface="Calibri" panose="020F0502020204030204" pitchFamily="34" charset="0"/>
                          <a:cs typeface="Calibri" panose="020F0502020204030204" pitchFamily="34" charset="0"/>
                        </a:rPr>
                        <a:t>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3879630984"/>
                  </a:ext>
                </a:extLst>
              </a:tr>
              <a:tr h="569477">
                <a:tc gridSpan="3">
                  <a:txBody>
                    <a:bodyPr/>
                    <a:lstStyle/>
                    <a:p>
                      <a:pPr algn="r" rtl="1"/>
                      <a:r>
                        <a:rPr lang="ar-SA" sz="1000" b="1" kern="1200">
                          <a:solidFill>
                            <a:schemeClr val="tx1"/>
                          </a:solidFill>
                          <a:effectLst/>
                          <a:latin typeface="Calibri" panose="020F0502020204030204" pitchFamily="34" charset="0"/>
                          <a:ea typeface="+mn-ea"/>
                          <a:cs typeface="Calibri" panose="020F0502020204030204" pitchFamily="34" charset="0"/>
                        </a:rPr>
                        <a:t>ما هي المعلومات المحددة لحجبها:</a:t>
                      </a:r>
                      <a:endParaRPr lang="en-FR" sz="1000" b="1" kern="120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ar-SA" sz="1000" b="1" kern="1200">
                          <a:solidFill>
                            <a:schemeClr val="dk1"/>
                          </a:solidFill>
                          <a:effectLst/>
                          <a:latin typeface="Calibri" panose="020F0502020204030204" pitchFamily="34" charset="0"/>
                          <a:ea typeface="+mn-ea"/>
                          <a:cs typeface="Calibri" panose="020F0502020204030204" pitchFamily="34" charset="0"/>
                        </a:rPr>
                        <a:t>حجب معلومات محددة من:</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2257590238"/>
                  </a:ext>
                </a:extLst>
              </a:tr>
              <a:tr h="921767">
                <a:tc gridSpan="5">
                  <a:txBody>
                    <a:bodyPr/>
                    <a:lstStyle/>
                    <a:p>
                      <a:pPr algn="r" rtl="1"/>
                      <a:r>
                        <a:rPr lang="ar-SA" sz="1050" b="1" kern="1200">
                          <a:solidFill>
                            <a:schemeClr val="tx1"/>
                          </a:solidFill>
                          <a:effectLst/>
                          <a:latin typeface="Calibri" panose="020F0502020204030204" pitchFamily="34" charset="0"/>
                          <a:ea typeface="+mn-ea"/>
                          <a:cs typeface="Calibri" panose="020F0502020204030204" pitchFamily="34" charset="0"/>
                        </a:rPr>
                        <a:t>سبب عدم تقديم الإذن و / أو حجب المعلومات:</a:t>
                      </a:r>
                      <a:endParaRPr lang="en-FR" sz="1050" b="1" kern="1200">
                        <a:solidFill>
                          <a:schemeClr val="tx1"/>
                        </a:solidFill>
                        <a:effectLst/>
                        <a:latin typeface="Calibri" panose="020F0502020204030204" pitchFamily="34" charset="0"/>
                        <a:ea typeface="+mn-ea"/>
                        <a:cs typeface="Calibri" panose="020F0502020204030204" pitchFamily="34" charset="0"/>
                      </a:endParaRPr>
                    </a:p>
                    <a:p>
                      <a:pPr algn="r" rtl="1"/>
                      <a:r>
                        <a:rPr lang="ar-SA" sz="1050" b="0" kern="1200">
                          <a:solidFill>
                            <a:schemeClr val="tx1"/>
                          </a:solidFill>
                          <a:effectLst/>
                          <a:latin typeface="Calibri" panose="020F0502020204030204" pitchFamily="34" charset="0"/>
                          <a:ea typeface="+mn-ea"/>
                          <a:cs typeface="Calibri" panose="020F0502020204030204" pitchFamily="34" charset="0"/>
                        </a:rPr>
                        <a:t>الخوف من إيذاء أنفسهم أو الآخرين [ ]</a:t>
                      </a:r>
                      <a:endParaRPr lang="en-FR" sz="10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50" b="0" kern="1200">
                          <a:solidFill>
                            <a:schemeClr val="tx1"/>
                          </a:solidFill>
                          <a:effectLst/>
                          <a:latin typeface="Calibri" panose="020F0502020204030204" pitchFamily="34" charset="0"/>
                          <a:ea typeface="+mn-ea"/>
                          <a:cs typeface="Calibri" panose="020F0502020204030204" pitchFamily="34" charset="0"/>
                        </a:rPr>
                        <a:t>الرغبة بتوصيل المعلومات بنفسه/ بنفسها [ ]</a:t>
                      </a:r>
                      <a:endParaRPr lang="en-FR" sz="10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50" b="0" kern="1200">
                          <a:solidFill>
                            <a:schemeClr val="tx1"/>
                          </a:solidFill>
                          <a:effectLst/>
                          <a:latin typeface="Calibri" panose="020F0502020204030204" pitchFamily="34" charset="0"/>
                          <a:ea typeface="+mn-ea"/>
                          <a:cs typeface="Calibri" panose="020F0502020204030204" pitchFamily="34" charset="0"/>
                        </a:rPr>
                        <a:t>غير ذلك، يرجى التحديد (بما في ذلك مع مَن والعنوان / الموقع): [ ]</a:t>
                      </a:r>
                    </a:p>
                    <a:p>
                      <a:pPr algn="r" rtl="1"/>
                      <a:endParaRPr lang="en-FR" sz="1050" b="0" kern="120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1435822958"/>
                  </a:ext>
                </a:extLst>
              </a:tr>
              <a:tr h="623598">
                <a:tc gridSpan="5">
                  <a:txBody>
                    <a:bodyPr/>
                    <a:lstStyle/>
                    <a:p>
                      <a:pPr algn="r" rtl="1">
                        <a:lnSpc>
                          <a:spcPct val="107000"/>
                        </a:lnSpc>
                        <a:spcAft>
                          <a:spcPts val="800"/>
                        </a:spcAft>
                      </a:pPr>
                      <a:r>
                        <a:rPr lang="ar-SA" sz="900" b="1" kern="1200">
                          <a:solidFill>
                            <a:schemeClr val="tx1"/>
                          </a:solidFill>
                          <a:effectLst/>
                          <a:latin typeface="Calibri" panose="020F0502020204030204" pitchFamily="34" charset="0"/>
                          <a:ea typeface="+mn-ea"/>
                          <a:cs typeface="Calibri" panose="020F0502020204030204" pitchFamily="34" charset="0"/>
                        </a:rPr>
                        <a:t>٤. التفويض </a:t>
                      </a:r>
                      <a:r>
                        <a:rPr lang="ar-SA" sz="900" b="0" kern="1200">
                          <a:solidFill>
                            <a:schemeClr val="tx1"/>
                          </a:solidFill>
                          <a:effectLst/>
                          <a:latin typeface="Calibri" panose="020F0502020204030204" pitchFamily="34" charset="0"/>
                          <a:ea typeface="+mn-ea"/>
                          <a:cs typeface="Calibri" panose="020F0502020204030204" pitchFamily="34" charset="0"/>
                        </a:rPr>
                        <a:t>يتم جمعها من الطفل أو الوالد / الوصي على الطفل (اعتمادًا على العمر ومستوى نضج الطفل، ووجود الوالد / الوصي، والمصالح الفضلى للطفل). قد يتم تقديم التفويض من قبل مشرف/ة أخصائي/ة الحالة في المواقف التي يكون فيها الطفل بدون والد / وصي ويكون الطفل أصغر من أن يوافق بنفسه و / أو عندما يكون الطفل في خطر داهم (بما في ذلك العنف الجنسي والاعتداء الشديد).</a:t>
                      </a:r>
                      <a:r>
                        <a:rPr lang="en-FR" sz="900" b="0">
                          <a:solidFill>
                            <a:schemeClr val="tx1"/>
                          </a:solidFill>
                          <a:effectLst/>
                          <a:latin typeface="Calibri" panose="020F0502020204030204" pitchFamily="34" charset="0"/>
                          <a:cs typeface="Calibri" panose="020F0502020204030204" pitchFamily="34" charset="0"/>
                        </a:rPr>
                        <a:t> </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3766286946"/>
                  </a:ext>
                </a:extLst>
              </a:tr>
              <a:tr h="625754">
                <a:tc>
                  <a:txBody>
                    <a:bodyPr/>
                    <a:lstStyle/>
                    <a:p>
                      <a:pPr algn="r" rtl="1"/>
                      <a:r>
                        <a:rPr lang="ar-SA" sz="1100" b="1" dirty="0">
                          <a:solidFill>
                            <a:schemeClr val="tx1"/>
                          </a:solidFill>
                          <a:effectLst/>
                          <a:latin typeface="Calibri" panose="020F0502020204030204" pitchFamily="34" charset="0"/>
                          <a:cs typeface="Calibri" panose="020F0502020204030204" pitchFamily="34" charset="0"/>
                        </a:rPr>
                        <a:t>ال</a:t>
                      </a:r>
                      <a:r>
                        <a:rPr lang="en-ZA" sz="1100" b="1" dirty="0">
                          <a:solidFill>
                            <a:schemeClr val="tx1"/>
                          </a:solidFill>
                          <a:effectLst/>
                          <a:latin typeface="Calibri" panose="020F0502020204030204" pitchFamily="34" charset="0"/>
                          <a:cs typeface="Calibri" panose="020F0502020204030204" pitchFamily="34" charset="0"/>
                        </a:rPr>
                        <a:t>تاريخ:</a:t>
                      </a:r>
                      <a:endParaRPr lang="en-US" sz="1100" b="1" dirty="0">
                        <a:solidFill>
                          <a:schemeClr val="tx1"/>
                        </a:solidFill>
                        <a:effectLst/>
                        <a:latin typeface="Calibri" panose="020F0502020204030204" pitchFamily="34" charset="0"/>
                        <a:cs typeface="Calibri" panose="020F0502020204030204" pitchFamily="34" charset="0"/>
                      </a:endParaRPr>
                    </a:p>
                    <a:p>
                      <a:pPr algn="r" rtl="1"/>
                      <a:r>
                        <a:rPr lang="en-ZA" sz="800" b="0" i="1" dirty="0">
                          <a:solidFill>
                            <a:schemeClr val="tx1"/>
                          </a:solidFill>
                          <a:effectLst/>
                          <a:latin typeface="Calibri" panose="020F0502020204030204" pitchFamily="34" charset="0"/>
                          <a:cs typeface="Calibri" panose="020F0502020204030204" pitchFamily="34" charset="0"/>
                        </a:rPr>
                        <a:t>يوم / شهر / سنة</a:t>
                      </a:r>
                    </a:p>
                    <a:p>
                      <a:pPr algn="r" rtl="1"/>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1"/>
                      <a:r>
                        <a:rPr lang="ar-SA" sz="1000" b="1" kern="1200">
                          <a:solidFill>
                            <a:schemeClr val="dk1"/>
                          </a:solidFill>
                          <a:effectLst/>
                          <a:latin typeface="Calibri" panose="020F0502020204030204" pitchFamily="34" charset="0"/>
                          <a:ea typeface="+mn-ea"/>
                          <a:cs typeface="Calibri" panose="020F0502020204030204" pitchFamily="34" charset="0"/>
                        </a:rPr>
                        <a:t>أخصائي/ة الحالة</a:t>
                      </a:r>
                      <a:endParaRPr lang="en-FR" sz="1000" b="1" kern="1200">
                        <a:solidFill>
                          <a:schemeClr val="dk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ctr" rtl="1"/>
                      <a:r>
                        <a:rPr lang="ar-SA" sz="1000" b="1" kern="1200">
                          <a:solidFill>
                            <a:schemeClr val="dk1"/>
                          </a:solidFill>
                          <a:effectLst/>
                          <a:latin typeface="Calibri" panose="020F0502020204030204" pitchFamily="34" charset="0"/>
                          <a:ea typeface="+mn-ea"/>
                          <a:cs typeface="Calibri" panose="020F0502020204030204" pitchFamily="34" charset="0"/>
                        </a:rPr>
                        <a:t>العلاقة بالطفل:</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ctr" rtl="1"/>
                      <a:r>
                        <a:rPr lang="ar-SA" sz="800" kern="1200">
                          <a:solidFill>
                            <a:schemeClr val="dk1"/>
                          </a:solidFill>
                          <a:effectLst/>
                          <a:latin typeface="Calibri" panose="020F0502020204030204" pitchFamily="34" charset="0"/>
                          <a:ea typeface="+mn-ea"/>
                          <a:cs typeface="Calibri" panose="020F0502020204030204" pitchFamily="34" charset="0"/>
                        </a:rPr>
                        <a:t>إذا لم يكن الطفل هو نفسه/نفسها</a:t>
                      </a:r>
                      <a:endParaRPr lang="en-FR" sz="800" kern="1200">
                        <a:solidFill>
                          <a:schemeClr val="dk1"/>
                        </a:solidFill>
                        <a:effectLst/>
                        <a:latin typeface="Calibri" panose="020F0502020204030204" pitchFamily="34" charset="0"/>
                        <a:ea typeface="+mn-ea"/>
                        <a:cs typeface="Calibri" panose="020F0502020204030204" pitchFamily="34" charset="0"/>
                      </a:endParaRPr>
                    </a:p>
                    <a:p>
                      <a:pPr algn="ctr" rtl="1"/>
                      <a:r>
                        <a:rPr lang="en-ZA" sz="800" b="0" dirty="0">
                          <a:solidFill>
                            <a:schemeClr val="tx1"/>
                          </a:solidFill>
                          <a:effectLst/>
                          <a:latin typeface="Calibri" panose="020F0502020204030204" pitchFamily="34" charset="0"/>
                          <a:cs typeface="Calibri" panose="020F0502020204030204" pitchFamily="34" charset="0"/>
                        </a:rPr>
                        <a:t> </a:t>
                      </a:r>
                      <a:endParaRPr lang="en-US" sz="8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b="0" dirty="0">
                          <a:solidFill>
                            <a:schemeClr val="tx1"/>
                          </a:solidFill>
                          <a:effectLst/>
                        </a:rPr>
                        <a:t>المفوض:</a:t>
                      </a:r>
                      <a:endParaRPr lang="en-US" sz="1000" b="0" dirty="0">
                        <a:solidFill>
                          <a:schemeClr val="tx1"/>
                        </a:solidFill>
                        <a:effectLst/>
                      </a:endParaRPr>
                    </a:p>
                    <a:p>
                      <a:pPr algn="r" rtl="1"/>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ar-SA" sz="900" b="1" kern="1200">
                          <a:solidFill>
                            <a:schemeClr val="dk1"/>
                          </a:solidFill>
                          <a:effectLst/>
                          <a:latin typeface="Calibri" panose="020F0502020204030204" pitchFamily="34" charset="0"/>
                          <a:ea typeface="+mn-ea"/>
                          <a:cs typeface="Calibri" panose="020F0502020204030204" pitchFamily="34" charset="0"/>
                        </a:rPr>
                        <a:t>الشخص الذي يقدم الموافقة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1" kern="1200">
                          <a:solidFill>
                            <a:schemeClr val="dk1"/>
                          </a:solidFill>
                          <a:effectLst/>
                          <a:latin typeface="Calibri" panose="020F0502020204030204" pitchFamily="34" charset="0"/>
                          <a:ea typeface="+mn-ea"/>
                          <a:cs typeface="Calibri" panose="020F0502020204030204" pitchFamily="34" charset="0"/>
                        </a:rPr>
                        <a:t> (التوقيع):</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7328963"/>
                  </a:ext>
                </a:extLst>
              </a:tr>
            </a:tbl>
          </a:graphicData>
        </a:graphic>
      </p:graphicFrame>
      <p:sp>
        <p:nvSpPr>
          <p:cNvPr id="6" name="Hexagon 5">
            <a:extLst>
              <a:ext uri="{FF2B5EF4-FFF2-40B4-BE49-F238E27FC236}">
                <a16:creationId xmlns:a16="http://schemas.microsoft.com/office/drawing/2014/main" id="{F5EE879E-3DAF-0C0F-5103-DCF90B5C823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F43AAE99-8463-B366-B503-215A29E60DDF}"/>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9E4ED72C-9750-37D1-11AB-DE2313131D06}"/>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A4D4B571-3A61-B9BB-1783-8E46C245850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ED954CA4-9382-3D2C-61BF-79B8B7BD7AA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7649849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AF07C-533E-5FBE-6104-19B21D10B01F}"/>
              </a:ext>
            </a:extLst>
          </p:cNvPr>
          <p:cNvSpPr txBox="1"/>
          <p:nvPr/>
        </p:nvSpPr>
        <p:spPr>
          <a:xfrm>
            <a:off x="996287" y="726990"/>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لعب </a:t>
            </a:r>
            <a:r>
              <a:rPr lang="en-GB" sz="1200" b="1" dirty="0" err="1">
                <a:latin typeface="Calibri" panose="020F0502020204030204" pitchFamily="34" charset="0"/>
                <a:cs typeface="Calibri" panose="020F0502020204030204" pitchFamily="34" charset="0"/>
              </a:rPr>
              <a:t>الأدوار</a:t>
            </a:r>
            <a:r>
              <a:rPr lang="en-GB" sz="1200" b="1" dirty="0">
                <a:latin typeface="Calibri" panose="020F0502020204030204" pitchFamily="34" charset="0"/>
                <a:cs typeface="Calibri" panose="020F0502020204030204" pitchFamily="34" charset="0"/>
              </a:rPr>
              <a:t> – </a:t>
            </a:r>
            <a:r>
              <a:rPr lang="ar-SA" sz="1200" b="1" dirty="0">
                <a:latin typeface="Calibri" panose="020F0502020204030204" pitchFamily="34" charset="0"/>
                <a:cs typeface="Calibri" panose="020F0502020204030204" pitchFamily="34" charset="0"/>
              </a:rPr>
              <a:t> القبول/ </a:t>
            </a:r>
            <a:r>
              <a:rPr lang="en-GB" sz="1200" b="1" dirty="0" err="1">
                <a:latin typeface="Calibri" panose="020F0502020204030204" pitchFamily="34" charset="0"/>
                <a:cs typeface="Calibri" panose="020F0502020204030204" pitchFamily="34" charset="0"/>
              </a:rPr>
              <a:t>الموافقة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المستنيرة</a:t>
            </a:r>
            <a:r>
              <a:rPr lang="en-GB" sz="1200" b="1" dirty="0">
                <a:latin typeface="Calibri" panose="020F0502020204030204" pitchFamily="34" charset="0"/>
                <a:cs typeface="Calibri" panose="020F0502020204030204" pitchFamily="34" charset="0"/>
              </a:rPr>
              <a:t> </a:t>
            </a:r>
            <a:endParaRPr lang="en-CA" sz="1200" b="1" spc="300" dirty="0">
              <a:solidFill>
                <a:schemeClr val="tx1"/>
              </a:solidFill>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87A44EDF-0790-E736-3C51-D4AFB117800E}"/>
              </a:ext>
            </a:extLst>
          </p:cNvPr>
          <p:cNvGraphicFramePr>
            <a:graphicFrameLocks noGrp="1"/>
          </p:cNvGraphicFramePr>
          <p:nvPr>
            <p:extLst>
              <p:ext uri="{D42A27DB-BD31-4B8C-83A1-F6EECF244321}">
                <p14:modId xmlns:p14="http://schemas.microsoft.com/office/powerpoint/2010/main" val="1603835853"/>
              </p:ext>
            </p:extLst>
          </p:nvPr>
        </p:nvGraphicFramePr>
        <p:xfrm>
          <a:off x="996286" y="1270000"/>
          <a:ext cx="5254042" cy="5933440"/>
        </p:xfrm>
        <a:graphic>
          <a:graphicData uri="http://schemas.openxmlformats.org/drawingml/2006/table">
            <a:tbl>
              <a:tblPr firstRow="1" bandRow="1">
                <a:tableStyleId>{5C22544A-7EE6-4342-B048-85BDC9FD1C3A}</a:tableStyleId>
              </a:tblPr>
              <a:tblGrid>
                <a:gridCol w="2627021">
                  <a:extLst>
                    <a:ext uri="{9D8B030D-6E8A-4147-A177-3AD203B41FA5}">
                      <a16:colId xmlns:a16="http://schemas.microsoft.com/office/drawing/2014/main" val="4050281833"/>
                    </a:ext>
                  </a:extLst>
                </a:gridCol>
                <a:gridCol w="2627021">
                  <a:extLst>
                    <a:ext uri="{9D8B030D-6E8A-4147-A177-3AD203B41FA5}">
                      <a16:colId xmlns:a16="http://schemas.microsoft.com/office/drawing/2014/main" val="1080699493"/>
                    </a:ext>
                  </a:extLst>
                </a:gridCol>
              </a:tblGrid>
              <a:tr h="27940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bg1"/>
                          </a:solidFill>
                          <a:effectLst/>
                          <a:ea typeface="Times New Roman" panose="02020603050405020304" pitchFamily="18" charset="0"/>
                          <a:cs typeface="Times New Roman" panose="02020603050405020304" pitchFamily="18" charset="0"/>
                        </a:rPr>
                        <a:t>أخصائي الحالة</a:t>
                      </a:r>
                      <a:endParaRPr lang="en-BE" sz="1100" b="1" dirty="0">
                        <a:solidFill>
                          <a:schemeClr val="bg1"/>
                        </a:solidFill>
                        <a:effectLst/>
                        <a:ea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algn="r" rtl="1"/>
                      <a:endParaRPr lang="en-US" sz="11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03527181"/>
                  </a:ext>
                </a:extLst>
              </a:tr>
              <a:tr h="659311">
                <a:tc>
                  <a:txBody>
                    <a:bodyPr/>
                    <a:lstStyle/>
                    <a:p>
                      <a:pPr marL="226695" indent="-226695" algn="r" rtl="1"/>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a:t>
                      </a:r>
                    </a:p>
                    <a:p>
                      <a:pPr marL="285750" lvl="0" indent="-285750" algn="r" rtl="1">
                        <a:buFont typeface="Arial" panose="020B0604020202020204" pitchFamily="34" charset="0"/>
                        <a:buChar char="•"/>
                      </a:pP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قد</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 نفسك ومنظمتك</a:t>
                      </a:r>
                    </a:p>
                    <a:p>
                      <a:pPr marL="285750" lvl="0" indent="-285750" algn="r" rtl="1">
                        <a:buFont typeface="Arial" panose="020B0604020202020204" pitchFamily="34" charset="0"/>
                        <a:buChar char="•"/>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استخد</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 مهارات ال</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تواص</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ل ومهارات الصحة النفسية والدعم النفسي الاجتماعي لبناء علاقة مع الطفل ووالديه / مقدم الرعاية</a:t>
                      </a:r>
                    </a:p>
                    <a:p>
                      <a:pPr marL="285750" lvl="0" indent="-285750" algn="r" rtl="1">
                        <a:buFont typeface="Arial" panose="020B0604020202020204" pitchFamily="34" charset="0"/>
                        <a:buChar char="•"/>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الحصول على الموافقة / ال</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قبول</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على المشاركة في خدمات إدارة الحالات ، وجمع المعلومات حول الحالة وتخزينها ، ومشاركة البيانات حسب الحاجة.</a:t>
                      </a:r>
                    </a:p>
                    <a:p>
                      <a:pPr algn="r" rtl="1"/>
                      <a:endPar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rtl="1"/>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بالأمس ، اتصل بك أحد المتطوعين المجتمعيين ليخبرك أنهم قلقون على فتاة في الحي. يقول المتطوع أن الفتاة صغيرة ويتم إرسالها للعمل في منزل رجل ثري. المتطوع قلق من</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أنه يتم إساءة</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معاملة الفتاة.</a:t>
                      </a:r>
                    </a:p>
                    <a:p>
                      <a:pPr algn="r" rtl="1"/>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تذهب وتلتقي بالمتطوع المجتمعي الذي يرشدك إلى منزل الفتيات. يقوم المتطوع بتقديمك للفتاة ووالدتها ثم يغادر.</a:t>
                      </a:r>
                    </a:p>
                    <a:p>
                      <a:pPr marL="285750" lvl="0" indent="-285750" algn="r" rtl="1">
                        <a:buFont typeface="Arial" panose="020B0604020202020204" pitchFamily="34" charset="0"/>
                        <a:buChar char="•"/>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r" rtl="1"/>
                      <a:endParaRPr lang="en-US" sz="11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7344772"/>
                  </a:ext>
                </a:extLst>
              </a:tr>
              <a:tr h="195580">
                <a:tc gridSpan="2">
                  <a:txBody>
                    <a:bodyPr/>
                    <a:lstStyle/>
                    <a:p>
                      <a:pPr algn="r" rtl="1"/>
                      <a:r>
                        <a:rPr lang="en-US" sz="1100" b="1" dirty="0">
                          <a:solidFill>
                            <a:schemeClr val="bg1"/>
                          </a:solidFill>
                          <a:latin typeface="Calibri" panose="020F0502020204030204" pitchFamily="34" charset="0"/>
                          <a:cs typeface="Calibri" panose="020F0502020204030204" pitchFamily="34" charset="0"/>
                        </a:rPr>
                        <a:t>أمينة</a:t>
                      </a:r>
                      <a:endParaRPr lang="en-US" sz="110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r" rtl="1"/>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17494329"/>
                  </a:ext>
                </a:extLst>
              </a:tr>
              <a:tr h="826951">
                <a:tc>
                  <a:txBody>
                    <a:bodyPr/>
                    <a:lstStyle/>
                    <a:p>
                      <a:pPr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دع مسؤول الحالة يقدم نفسه / نفسها.</a:t>
                      </a:r>
                    </a:p>
                    <a:p>
                      <a:pPr marL="285750" lvl="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GB" sz="1100" dirty="0">
                          <a:effectLst/>
                          <a:latin typeface="Calibri" panose="020F0502020204030204" pitchFamily="34" charset="0"/>
                          <a:ea typeface="Calibri" panose="020F0502020204030204" pitchFamily="34" charset="0"/>
                          <a:cs typeface="Calibri" panose="020F0502020204030204" pitchFamily="34" charset="0"/>
                        </a:rPr>
                        <a:t>استج</a:t>
                      </a:r>
                      <a:r>
                        <a:rPr lang="ar-SA" sz="1100" dirty="0">
                          <a:effectLst/>
                          <a:latin typeface="Calibri" panose="020F0502020204030204" pitchFamily="34" charset="0"/>
                          <a:ea typeface="Calibri" panose="020F0502020204030204" pitchFamily="34" charset="0"/>
                          <a:cs typeface="Calibri" panose="020F0502020204030204" pitchFamily="34" charset="0"/>
                        </a:rPr>
                        <a:t>ابة </a:t>
                      </a:r>
                      <a:r>
                        <a:rPr lang="en-GB" sz="1100" dirty="0">
                          <a:effectLst/>
                          <a:latin typeface="Calibri" panose="020F0502020204030204" pitchFamily="34" charset="0"/>
                          <a:ea typeface="Calibri" panose="020F0502020204030204" pitchFamily="34" charset="0"/>
                          <a:cs typeface="Calibri" panose="020F0502020204030204" pitchFamily="34" charset="0"/>
                        </a:rPr>
                        <a:t>لأخصائي ال</a:t>
                      </a:r>
                      <a:r>
                        <a:rPr lang="ar-SA" sz="1100" dirty="0">
                          <a:effectLst/>
                          <a:latin typeface="Calibri" panose="020F0502020204030204" pitchFamily="34" charset="0"/>
                          <a:ea typeface="Calibri" panose="020F0502020204030204" pitchFamily="34" charset="0"/>
                          <a:cs typeface="Calibri" panose="020F0502020204030204" pitchFamily="34" charset="0"/>
                        </a:rPr>
                        <a:t>حالة</a:t>
                      </a:r>
                      <a:r>
                        <a:rPr lang="en-GB" sz="1100" dirty="0">
                          <a:effectLst/>
                          <a:latin typeface="Calibri" panose="020F0502020204030204" pitchFamily="34" charset="0"/>
                          <a:ea typeface="Calibri" panose="020F0502020204030204" pitchFamily="34" charset="0"/>
                          <a:cs typeface="Calibri" panose="020F0502020204030204" pitchFamily="34" charset="0"/>
                        </a:rPr>
                        <a:t> كما لو كنت الطفل</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قدم</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موافقتك مرة واحدة فقط / إذا كنت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مع أخصائي الحالة وتفهم</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الخدمات التي يمكنهم تقديمها وما يمكن أن يفعلوه بمعلوماتك.</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r" rtl="1">
                        <a:lnSpc>
                          <a:spcPct val="106000"/>
                        </a:lnSpc>
                      </a:pPr>
                      <a:r>
                        <a:rPr lang="en-GB" sz="1100" dirty="0">
                          <a:latin typeface="Calibri" panose="020F0502020204030204" pitchFamily="34" charset="0"/>
                          <a:ea typeface="Calibri" panose="020F0502020204030204" pitchFamily="34" charset="0"/>
                          <a:cs typeface="Calibri" panose="020F0502020204030204" pitchFamily="34" charset="0"/>
                        </a:rPr>
                        <a:t>أنت فتاة تبلغ من العمر </a:t>
                      </a:r>
                      <a:r>
                        <a:rPr lang="ar-SA" sz="1100" dirty="0">
                          <a:latin typeface="Calibri" panose="020F0502020204030204" pitchFamily="34" charset="0"/>
                          <a:ea typeface="Calibri" panose="020F0502020204030204" pitchFamily="34" charset="0"/>
                          <a:cs typeface="Calibri" panose="020F0502020204030204" pitchFamily="34" charset="0"/>
                        </a:rPr>
                        <a:t>١٢</a:t>
                      </a:r>
                      <a:r>
                        <a:rPr lang="en-GB" sz="1100" dirty="0">
                          <a:latin typeface="Calibri" panose="020F0502020204030204" pitchFamily="34" charset="0"/>
                          <a:ea typeface="Calibri" panose="020F0502020204030204" pitchFamily="34" charset="0"/>
                          <a:cs typeface="Calibri" panose="020F0502020204030204" pitchFamily="34" charset="0"/>
                        </a:rPr>
                        <a:t>عامًا تدعى أمينة. أنت تعيش</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مع والدتك وأخيك وأختك الأصغر.</a:t>
                      </a:r>
                    </a:p>
                    <a:p>
                      <a:pPr lvl="0" algn="r" rtl="1">
                        <a:lnSpc>
                          <a:spcPct val="106000"/>
                        </a:lnSpc>
                      </a:pPr>
                      <a:r>
                        <a:rPr lang="en-GB" sz="1100" dirty="0">
                          <a:latin typeface="Calibri" panose="020F0502020204030204" pitchFamily="34" charset="0"/>
                          <a:ea typeface="Calibri" panose="020F0502020204030204" pitchFamily="34" charset="0"/>
                          <a:cs typeface="Calibri" panose="020F0502020204030204" pitchFamily="34" charset="0"/>
                        </a:rPr>
                        <a:t>تعمل</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كخادمة وتواجه</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وقتًا عصيبًا. </a:t>
                      </a:r>
                      <a:r>
                        <a:rPr lang="ar-SA" sz="1100" u="sng" dirty="0">
                          <a:latin typeface="Calibri" panose="020F0502020204030204" pitchFamily="34" charset="0"/>
                          <a:ea typeface="Calibri" panose="020F0502020204030204" pitchFamily="34" charset="0"/>
                          <a:cs typeface="Calibri" panose="020F0502020204030204" pitchFamily="34" charset="0"/>
                        </a:rPr>
                        <a:t>لم تقابلين </a:t>
                      </a:r>
                      <a:r>
                        <a:rPr lang="ar-SA" sz="1100" dirty="0">
                          <a:latin typeface="Calibri" panose="020F0502020204030204" pitchFamily="34" charset="0"/>
                          <a:ea typeface="Calibri" panose="020F0502020204030204" pitchFamily="34" charset="0"/>
                          <a:cs typeface="Calibri" panose="020F0502020204030204" pitchFamily="34" charset="0"/>
                        </a:rPr>
                        <a:t>أخصائي الحالة من قبل ولا تعرفين ما هي إدارة الحالة</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466058"/>
                  </a:ext>
                </a:extLst>
              </a:tr>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Calibri" panose="020F0502020204030204" pitchFamily="34" charset="0"/>
                          <a:ea typeface="Calibri" panose="020F0502020204030204" pitchFamily="34" charset="0"/>
                          <a:cs typeface="Calibri" panose="020F0502020204030204" pitchFamily="34" charset="0"/>
                        </a:rPr>
                        <a:t>والدة أمينة</a:t>
                      </a:r>
                      <a:endParaRPr lang="en-BE"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r" rtl="1"/>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99449554"/>
                  </a:ext>
                </a:extLst>
              </a:tr>
              <a:tr h="659311">
                <a:tc>
                  <a:txBody>
                    <a:bodyPr/>
                    <a:lstStyle/>
                    <a:p>
                      <a:pPr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دع مسؤول الحالة يتدرب على مقابلتك ويعرف عن نفسه</a:t>
                      </a:r>
                      <a:r>
                        <a:rPr lang="ar-SA" sz="1100" dirty="0">
                          <a:effectLst/>
                          <a:latin typeface="Calibri" panose="020F0502020204030204" pitchFamily="34" charset="0"/>
                          <a:ea typeface="Calibri" panose="020F0502020204030204" pitchFamily="34" charset="0"/>
                          <a:cs typeface="Calibri" panose="020F0502020204030204" pitchFamily="34" charset="0"/>
                        </a:rPr>
                        <a:t>/ها</a:t>
                      </a:r>
                      <a:r>
                        <a:rPr lang="en-GB" sz="1100" dirty="0">
                          <a:effectLst/>
                          <a:latin typeface="Calibri" panose="020F0502020204030204" pitchFamily="34" charset="0"/>
                          <a:ea typeface="Calibri" panose="020F0502020204030204" pitchFamily="34" charset="0"/>
                          <a:cs typeface="Calibri" panose="020F0502020204030204" pitchFamily="34" charset="0"/>
                        </a:rPr>
                        <a:t>.</a:t>
                      </a:r>
                    </a:p>
                    <a:p>
                      <a:pPr marL="285750" lvl="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GB" sz="1100" dirty="0">
                          <a:effectLst/>
                          <a:latin typeface="Calibri" panose="020F0502020204030204" pitchFamily="34" charset="0"/>
                          <a:ea typeface="Calibri" panose="020F0502020204030204" pitchFamily="34" charset="0"/>
                          <a:cs typeface="Calibri" panose="020F0502020204030204" pitchFamily="34" charset="0"/>
                        </a:rPr>
                        <a:t>استج</a:t>
                      </a:r>
                      <a:r>
                        <a:rPr lang="ar-SA" sz="1100" dirty="0">
                          <a:effectLst/>
                          <a:latin typeface="Calibri" panose="020F0502020204030204" pitchFamily="34" charset="0"/>
                          <a:ea typeface="Calibri" panose="020F0502020204030204" pitchFamily="34" charset="0"/>
                          <a:cs typeface="Calibri" panose="020F0502020204030204" pitchFamily="34" charset="0"/>
                        </a:rPr>
                        <a:t>ابة </a:t>
                      </a:r>
                      <a:r>
                        <a:rPr lang="en-GB" sz="1100" dirty="0">
                          <a:effectLst/>
                          <a:latin typeface="Calibri" panose="020F0502020204030204" pitchFamily="34" charset="0"/>
                          <a:ea typeface="Calibri" panose="020F0502020204030204" pitchFamily="34" charset="0"/>
                          <a:cs typeface="Calibri" panose="020F0502020204030204" pitchFamily="34" charset="0"/>
                        </a:rPr>
                        <a:t>لأخصائي ال</a:t>
                      </a:r>
                      <a:r>
                        <a:rPr lang="ar-SA" sz="1100" dirty="0">
                          <a:effectLst/>
                          <a:latin typeface="Calibri" panose="020F0502020204030204" pitchFamily="34" charset="0"/>
                          <a:ea typeface="Calibri" panose="020F0502020204030204" pitchFamily="34" charset="0"/>
                          <a:cs typeface="Calibri" panose="020F0502020204030204" pitchFamily="34" charset="0"/>
                        </a:rPr>
                        <a:t>حالة</a:t>
                      </a:r>
                      <a:r>
                        <a:rPr lang="en-GB" sz="1100" dirty="0">
                          <a:effectLst/>
                          <a:latin typeface="Calibri" panose="020F0502020204030204" pitchFamily="34" charset="0"/>
                          <a:ea typeface="Calibri" panose="020F0502020204030204" pitchFamily="34" charset="0"/>
                          <a:cs typeface="Calibri" panose="020F0502020204030204" pitchFamily="34" charset="0"/>
                        </a:rPr>
                        <a:t> كما لو كنت الأم</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قدم</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موافقتك مرة واحدة فقط / إذا كنت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مع أخصائي الحالة وتفهم</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الخدمات التي يمكنهم تقديمها وما يمكن أن يفعلوه ب</a:t>
                      </a:r>
                      <a:r>
                        <a:rPr lang="ar-SA" sz="1100" dirty="0">
                          <a:effectLst/>
                          <a:latin typeface="Calibri" panose="020F0502020204030204" pitchFamily="34" charset="0"/>
                          <a:ea typeface="Calibri" panose="020F0502020204030204" pitchFamily="34" charset="0"/>
                          <a:cs typeface="Calibri" panose="020F0502020204030204" pitchFamily="34" charset="0"/>
                        </a:rPr>
                        <a:t>معلوماتك</a:t>
                      </a:r>
                      <a:r>
                        <a:rPr lang="en-GB" sz="1100" dirty="0">
                          <a:effectLst/>
                          <a:latin typeface="Calibri" panose="020F0502020204030204" pitchFamily="34" charset="0"/>
                          <a:ea typeface="Calibri" panose="020F0502020204030204" pitchFamily="34" charset="0"/>
                          <a:cs typeface="Calibri" panose="020F0502020204030204" pitchFamily="34" charset="0"/>
                        </a:rPr>
                        <a:t> وبمعلومات طفلك.</a:t>
                      </a:r>
                      <a:endParaRPr lang="en-US" sz="1100" dirty="0">
                        <a:solidFill>
                          <a:schemeClr val="tx2"/>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dirty="0">
                          <a:effectLst/>
                          <a:latin typeface="Calibri" panose="020F0502020204030204" pitchFamily="34" charset="0"/>
                          <a:ea typeface="Calibri" panose="020F0502020204030204" pitchFamily="34" charset="0"/>
                          <a:cs typeface="Calibri" panose="020F0502020204030204" pitchFamily="34" charset="0"/>
                        </a:rPr>
                        <a:t>ا</a:t>
                      </a:r>
                      <a:r>
                        <a:rPr lang="en-GB" sz="1100" dirty="0">
                          <a:effectLst/>
                          <a:latin typeface="Calibri" panose="020F0502020204030204" pitchFamily="34" charset="0"/>
                          <a:ea typeface="Calibri" panose="020F0502020204030204" pitchFamily="34" charset="0"/>
                          <a:cs typeface="Calibri" panose="020F0502020204030204" pitchFamily="34" charset="0"/>
                        </a:rPr>
                        <a:t>سمك سارة. لديك ثلاثة أطفال ، من بينهم ابنتك أمينة البالغة من العمر </a:t>
                      </a:r>
                      <a:r>
                        <a:rPr lang="ar-SA" sz="1100" dirty="0">
                          <a:effectLst/>
                          <a:latin typeface="Calibri" panose="020F0502020204030204" pitchFamily="34" charset="0"/>
                          <a:ea typeface="Calibri" panose="020F0502020204030204" pitchFamily="34" charset="0"/>
                          <a:cs typeface="Calibri" panose="020F0502020204030204" pitchFamily="34" charset="0"/>
                        </a:rPr>
                        <a:t>١٢</a:t>
                      </a:r>
                      <a:r>
                        <a:rPr lang="en-GB" sz="1100" dirty="0">
                          <a:effectLst/>
                          <a:latin typeface="Calibri" panose="020F0502020204030204" pitchFamily="34" charset="0"/>
                          <a:ea typeface="Calibri" panose="020F0502020204030204" pitchFamily="34" charset="0"/>
                          <a:cs typeface="Calibri" panose="020F0502020204030204" pitchFamily="34" charset="0"/>
                        </a:rPr>
                        <a:t> عامًا. أنت قلق</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على سلامة أمينة لكن عليك </a:t>
                      </a:r>
                      <a:r>
                        <a:rPr lang="ar-SA" sz="1100" dirty="0">
                          <a:effectLst/>
                          <a:latin typeface="Calibri" panose="020F0502020204030204" pitchFamily="34" charset="0"/>
                          <a:ea typeface="Calibri" panose="020F0502020204030204" pitchFamily="34" charset="0"/>
                          <a:cs typeface="Calibri" panose="020F0502020204030204" pitchFamily="34" charset="0"/>
                        </a:rPr>
                        <a:t>إرسالها </a:t>
                      </a:r>
                      <a:r>
                        <a:rPr lang="en-GB" sz="1100" dirty="0">
                          <a:effectLst/>
                          <a:latin typeface="Calibri" panose="020F0502020204030204" pitchFamily="34" charset="0"/>
                          <a:ea typeface="Calibri" panose="020F0502020204030204" pitchFamily="34" charset="0"/>
                          <a:cs typeface="Calibri" panose="020F0502020204030204" pitchFamily="34" charset="0"/>
                        </a:rPr>
                        <a:t>إلى العمل. لم تقابل</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 الحالة من قبل ولا تعرف</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ما هي إدارة الحالة. أنت قلق</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بشأن ما قد يفكر فيه الآخرون بشأن قيام أخصائي الحالة بزيارتك أنت وأمينة.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3183509"/>
                  </a:ext>
                </a:extLst>
              </a:tr>
            </a:tbl>
          </a:graphicData>
        </a:graphic>
      </p:graphicFrame>
      <p:sp>
        <p:nvSpPr>
          <p:cNvPr id="5" name="Hexagon 4">
            <a:extLst>
              <a:ext uri="{FF2B5EF4-FFF2-40B4-BE49-F238E27FC236}">
                <a16:creationId xmlns:a16="http://schemas.microsoft.com/office/drawing/2014/main" id="{E9CD7F4B-3BF0-07B0-0110-698603327C8B}"/>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A298B81D-5876-96B1-3203-63C6CF39D783}"/>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948A84D5-E516-E295-CC64-F5572F533B7C}"/>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606F2B3B-48EC-3644-737B-83DECE8BF0D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10B4860-F6A3-C10C-E364-4FA5C306917D}"/>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375122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EE541-BD9A-CD85-7D06-35BC9FCF3ED6}"/>
              </a:ext>
            </a:extLst>
          </p:cNvPr>
          <p:cNvSpPr txBox="1"/>
          <p:nvPr/>
        </p:nvSpPr>
        <p:spPr>
          <a:xfrm>
            <a:off x="1013261" y="716693"/>
            <a:ext cx="5254041"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D8B4D0"/>
                </a:highlight>
                <a:latin typeface="Calibri" panose="020F0502020204030204" pitchFamily="34" charset="0"/>
                <a:ea typeface="Calibri"/>
                <a:cs typeface="Calibri" panose="020F0502020204030204" pitchFamily="34" charset="0"/>
                <a:sym typeface="Calibri"/>
              </a:rPr>
              <a:t>الجلسة </a:t>
            </a:r>
            <a:r>
              <a:rPr lang="ar-SA" sz="1600" b="1" spc="300" dirty="0">
                <a:highlight>
                  <a:srgbClr val="D8B4D0"/>
                </a:highlight>
                <a:latin typeface="Calibri" panose="020F0502020204030204" pitchFamily="34" charset="0"/>
                <a:ea typeface="Calibri"/>
                <a:cs typeface="Calibri" panose="020F0502020204030204" pitchFamily="34" charset="0"/>
                <a:sym typeface="Calibri"/>
              </a:rPr>
              <a:t>٤</a:t>
            </a:r>
            <a:r>
              <a:rPr lang="en-US" sz="1600" b="1" spc="300" dirty="0">
                <a:highlight>
                  <a:srgbClr val="D8B4D0"/>
                </a:highlight>
                <a:latin typeface="Calibri" panose="020F0502020204030204" pitchFamily="34" charset="0"/>
                <a:ea typeface="Calibri"/>
                <a:cs typeface="Calibri" panose="020F0502020204030204" pitchFamily="34" charset="0"/>
                <a:sym typeface="Calibri"/>
              </a:rPr>
              <a:t>: كيف يمكنني تسجيل حالة الطفل؟</a:t>
            </a:r>
          </a:p>
        </p:txBody>
      </p:sp>
      <p:sp>
        <p:nvSpPr>
          <p:cNvPr id="5" name="TextBox 4">
            <a:extLst>
              <a:ext uri="{FF2B5EF4-FFF2-40B4-BE49-F238E27FC236}">
                <a16:creationId xmlns:a16="http://schemas.microsoft.com/office/drawing/2014/main" id="{2273F5A9-3046-AE70-A9CF-26487A001F8B}"/>
              </a:ext>
            </a:extLst>
          </p:cNvPr>
          <p:cNvSpPr txBox="1"/>
          <p:nvPr/>
        </p:nvSpPr>
        <p:spPr>
          <a:xfrm>
            <a:off x="996287" y="1463590"/>
            <a:ext cx="5254042" cy="307777"/>
          </a:xfrm>
          <a:prstGeom prst="rect">
            <a:avLst/>
          </a:prstGeom>
          <a:noFill/>
        </p:spPr>
        <p:txBody>
          <a:bodyPr wrap="square" rtlCol="0">
            <a:spAutoFit/>
          </a:bodyPr>
          <a:lstStyle/>
          <a:p>
            <a:pPr algn="r" rtl="1"/>
            <a:r>
              <a:rPr lang="ar-SA" sz="1400" b="1" dirty="0">
                <a:latin typeface="Calibri" panose="020F0502020204030204" pitchFamily="34" charset="0"/>
                <a:cs typeface="Calibri" panose="020F0502020204030204" pitchFamily="34" charset="0"/>
              </a:rPr>
              <a:t>نموذج </a:t>
            </a:r>
            <a:r>
              <a:rPr lang="en-GB" sz="1400" b="1" dirty="0" err="1">
                <a:latin typeface="Calibri" panose="020F0502020204030204" pitchFamily="34" charset="0"/>
                <a:cs typeface="Calibri" panose="020F0502020204030204" pitchFamily="34" charset="0"/>
              </a:rPr>
              <a:t>التسجيل</a:t>
            </a:r>
            <a:endParaRPr lang="en-CA" sz="1400" b="1" spc="300"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7B52C621-DD26-EB2B-0F69-87FCA96BDF7E}"/>
              </a:ext>
            </a:extLst>
          </p:cNvPr>
          <p:cNvGraphicFramePr>
            <a:graphicFrameLocks noGrp="1"/>
          </p:cNvGraphicFramePr>
          <p:nvPr>
            <p:extLst>
              <p:ext uri="{D42A27DB-BD31-4B8C-83A1-F6EECF244321}">
                <p14:modId xmlns:p14="http://schemas.microsoft.com/office/powerpoint/2010/main" val="1821364946"/>
              </p:ext>
            </p:extLst>
          </p:nvPr>
        </p:nvGraphicFramePr>
        <p:xfrm>
          <a:off x="966575" y="1834298"/>
          <a:ext cx="5271016" cy="2679170"/>
        </p:xfrm>
        <a:graphic>
          <a:graphicData uri="http://schemas.openxmlformats.org/drawingml/2006/table">
            <a:tbl>
              <a:tblPr firstRow="1" firstCol="1" bandRow="1">
                <a:tableStyleId>{5C22544A-7EE6-4342-B048-85BDC9FD1C3A}</a:tableStyleId>
              </a:tblPr>
              <a:tblGrid>
                <a:gridCol w="3932901">
                  <a:extLst>
                    <a:ext uri="{9D8B030D-6E8A-4147-A177-3AD203B41FA5}">
                      <a16:colId xmlns:a16="http://schemas.microsoft.com/office/drawing/2014/main" val="1134002526"/>
                    </a:ext>
                  </a:extLst>
                </a:gridCol>
                <a:gridCol w="1338115">
                  <a:extLst>
                    <a:ext uri="{9D8B030D-6E8A-4147-A177-3AD203B41FA5}">
                      <a16:colId xmlns:a16="http://schemas.microsoft.com/office/drawing/2014/main" val="2741478624"/>
                    </a:ext>
                  </a:extLst>
                </a:gridCol>
              </a:tblGrid>
              <a:tr h="400948">
                <a:tc gridSpan="2">
                  <a:txBody>
                    <a:bodyPr/>
                    <a:lstStyle/>
                    <a:p>
                      <a:pPr algn="r" rtl="1"/>
                      <a:r>
                        <a:rPr lang="ar-SA" sz="1350" b="1" kern="1200">
                          <a:solidFill>
                            <a:schemeClr val="lt1"/>
                          </a:solidFill>
                          <a:effectLst/>
                          <a:latin typeface="Calibri" panose="020F0502020204030204" pitchFamily="34" charset="0"/>
                          <a:ea typeface="+mn-ea"/>
                          <a:cs typeface="Calibri" panose="020F0502020204030204" pitchFamily="34" charset="0"/>
                        </a:rPr>
                        <a:t>١</a:t>
                      </a:r>
                      <a:r>
                        <a:rPr lang="ar-SA" sz="1400" b="1" kern="1200">
                          <a:solidFill>
                            <a:schemeClr val="lt1"/>
                          </a:solidFill>
                          <a:effectLst/>
                          <a:latin typeface="Calibri" panose="020F0502020204030204" pitchFamily="34" charset="0"/>
                          <a:ea typeface="+mn-ea"/>
                          <a:cs typeface="Calibri" panose="020F0502020204030204" pitchFamily="34" charset="0"/>
                        </a:rPr>
                        <a:t>.ب.نظرة عامة عن نموذج تسجيل الحالة والتقييم الأولي</a:t>
                      </a:r>
                      <a:r>
                        <a:rPr lang="en-FR" sz="140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hMerge="1">
                  <a:txBody>
                    <a:bodyPr/>
                    <a:lstStyle/>
                    <a:p>
                      <a:pPr algn="r" rtl="1"/>
                      <a:endParaRPr lang="en-US"/>
                    </a:p>
                  </a:txBody>
                  <a:tcPr/>
                </a:tc>
                <a:extLst>
                  <a:ext uri="{0D108BD9-81ED-4DB2-BD59-A6C34878D82A}">
                    <a16:rowId xmlns:a16="http://schemas.microsoft.com/office/drawing/2014/main" val="2769048504"/>
                  </a:ext>
                </a:extLst>
              </a:tr>
              <a:tr h="300210">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الخطوة ١: التحديد والتسجيل</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en-FR" sz="10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ar-SA"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خطوة إدارة الحالة</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259366303"/>
                  </a:ext>
                </a:extLst>
              </a:tr>
              <a:tr h="300210">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النموذج الأساسي</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ar-SA"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النموذج الأساسي/ الإضافي</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3417123"/>
                  </a:ext>
                </a:extLst>
              </a:tr>
              <a:tr h="300210">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مباشرة بعد الحصول على الموافقة / القبول.</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ar-SA"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متى يتم إكمالها</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21128090"/>
                  </a:ext>
                </a:extLst>
              </a:tr>
              <a:tr h="514717">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أخصائي/ة الحالة الذي/التي تم تعيينه/ ها للحالة.</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ar-SA"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من يجب أن يقوم</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578697044"/>
                  </a:ext>
                </a:extLst>
              </a:tr>
              <a:tr h="862875">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لتسجيل الحالة من أجل إدارة الحالة ولتسجيل البيانات من التقييم الأولي بعد معرفة أن الحالة مؤهلة لإدارة الحالة (بناءً على معايير الأهلية).</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ar-SA"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الغرض من النموذج                                  </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925979335"/>
                  </a:ext>
                </a:extLst>
              </a:tr>
            </a:tbl>
          </a:graphicData>
        </a:graphic>
      </p:graphicFrame>
      <p:sp>
        <p:nvSpPr>
          <p:cNvPr id="9" name="Hexagon 8">
            <a:extLst>
              <a:ext uri="{FF2B5EF4-FFF2-40B4-BE49-F238E27FC236}">
                <a16:creationId xmlns:a16="http://schemas.microsoft.com/office/drawing/2014/main" id="{C90C7551-DD4E-1BB3-E12D-344425E8A13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3ACF482E-CE86-A6AB-AED5-7D4ED2AE7F19}"/>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AB8FB49D-E22F-098A-D155-82228BA31704}"/>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EF23DB3D-A4E9-29A8-4CF0-345D32C341E2}"/>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3F5F3680-374A-B33D-7838-8BAC86EEBB7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2" name="Table 1">
            <a:extLst>
              <a:ext uri="{FF2B5EF4-FFF2-40B4-BE49-F238E27FC236}">
                <a16:creationId xmlns:a16="http://schemas.microsoft.com/office/drawing/2014/main" id="{E7D2849B-E214-BB87-0A6D-5B45FF7114BE}"/>
              </a:ext>
            </a:extLst>
          </p:cNvPr>
          <p:cNvGraphicFramePr>
            <a:graphicFrameLocks noGrp="1"/>
          </p:cNvGraphicFramePr>
          <p:nvPr>
            <p:extLst>
              <p:ext uri="{D42A27DB-BD31-4B8C-83A1-F6EECF244321}">
                <p14:modId xmlns:p14="http://schemas.microsoft.com/office/powerpoint/2010/main" val="2017668057"/>
              </p:ext>
            </p:extLst>
          </p:nvPr>
        </p:nvGraphicFramePr>
        <p:xfrm>
          <a:off x="996288" y="4605338"/>
          <a:ext cx="5241303" cy="4587974"/>
        </p:xfrm>
        <a:graphic>
          <a:graphicData uri="http://schemas.openxmlformats.org/drawingml/2006/table">
            <a:tbl>
              <a:tblPr bandRow="1">
                <a:tableStyleId>{5C22544A-7EE6-4342-B048-85BDC9FD1C3A}</a:tableStyleId>
              </a:tblPr>
              <a:tblGrid>
                <a:gridCol w="1553250">
                  <a:extLst>
                    <a:ext uri="{9D8B030D-6E8A-4147-A177-3AD203B41FA5}">
                      <a16:colId xmlns:a16="http://schemas.microsoft.com/office/drawing/2014/main" val="558835024"/>
                    </a:ext>
                  </a:extLst>
                </a:gridCol>
                <a:gridCol w="88836">
                  <a:extLst>
                    <a:ext uri="{9D8B030D-6E8A-4147-A177-3AD203B41FA5}">
                      <a16:colId xmlns:a16="http://schemas.microsoft.com/office/drawing/2014/main" val="623949022"/>
                    </a:ext>
                  </a:extLst>
                </a:gridCol>
                <a:gridCol w="88836">
                  <a:extLst>
                    <a:ext uri="{9D8B030D-6E8A-4147-A177-3AD203B41FA5}">
                      <a16:colId xmlns:a16="http://schemas.microsoft.com/office/drawing/2014/main" val="1077627348"/>
                    </a:ext>
                  </a:extLst>
                </a:gridCol>
                <a:gridCol w="424355">
                  <a:extLst>
                    <a:ext uri="{9D8B030D-6E8A-4147-A177-3AD203B41FA5}">
                      <a16:colId xmlns:a16="http://schemas.microsoft.com/office/drawing/2014/main" val="1915575957"/>
                    </a:ext>
                  </a:extLst>
                </a:gridCol>
                <a:gridCol w="619692">
                  <a:extLst>
                    <a:ext uri="{9D8B030D-6E8A-4147-A177-3AD203B41FA5}">
                      <a16:colId xmlns:a16="http://schemas.microsoft.com/office/drawing/2014/main" val="2036601092"/>
                    </a:ext>
                  </a:extLst>
                </a:gridCol>
                <a:gridCol w="2466334">
                  <a:extLst>
                    <a:ext uri="{9D8B030D-6E8A-4147-A177-3AD203B41FA5}">
                      <a16:colId xmlns:a16="http://schemas.microsoft.com/office/drawing/2014/main" val="543138589"/>
                    </a:ext>
                  </a:extLst>
                </a:gridCol>
              </a:tblGrid>
              <a:tr h="191342">
                <a:tc gridSpan="6">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نموذج تسجيل الحالة والتقييم الأولي</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accent1"/>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387328701"/>
                  </a:ext>
                </a:extLst>
              </a:tr>
              <a:tr h="191342">
                <a:tc gridSpan="3">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900" b="1">
                          <a:effectLst/>
                          <a:latin typeface="Calibri" panose="020F0502020204030204" pitchFamily="34" charset="0"/>
                          <a:cs typeface="Calibri" panose="020F0502020204030204" pitchFamily="34" charset="0"/>
                        </a:rPr>
                        <a:t>تاريخ المقابلة: </a:t>
                      </a:r>
                      <a:r>
                        <a:rPr lang="en-ZA" sz="900" b="0" i="1" dirty="0">
                          <a:solidFill>
                            <a:schemeClr val="tx1"/>
                          </a:solidFill>
                          <a:effectLst/>
                          <a:latin typeface="Calibri" panose="020F0502020204030204" pitchFamily="34" charset="0"/>
                          <a:cs typeface="Calibri" panose="020F0502020204030204" pitchFamily="34" charset="0"/>
                        </a:rPr>
                        <a:t>يوم / شهر / سنة</a:t>
                      </a: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tc gridSpan="3">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900" b="1">
                          <a:effectLst/>
                          <a:latin typeface="Calibri" panose="020F0502020204030204" pitchFamily="34" charset="0"/>
                          <a:cs typeface="Calibri" panose="020F0502020204030204" pitchFamily="34" charset="0"/>
                        </a:rPr>
                        <a:t>تاريخ تحديد الحالة / الإبلاغ عنها</a:t>
                      </a:r>
                      <a:r>
                        <a:rPr lang="ar-SA" sz="900">
                          <a:effectLst/>
                          <a:latin typeface="Calibri" panose="020F0502020204030204" pitchFamily="34" charset="0"/>
                          <a:cs typeface="Calibri" panose="020F0502020204030204" pitchFamily="34" charset="0"/>
                        </a:rPr>
                        <a:t>: </a:t>
                      </a:r>
                      <a:r>
                        <a:rPr lang="en-ZA" sz="900" b="0" i="1" dirty="0">
                          <a:solidFill>
                            <a:schemeClr val="tx1"/>
                          </a:solidFill>
                          <a:effectLst/>
                          <a:latin typeface="Calibri" panose="020F0502020204030204" pitchFamily="34" charset="0"/>
                          <a:cs typeface="Calibri" panose="020F0502020204030204" pitchFamily="34" charset="0"/>
                        </a:rPr>
                        <a:t>يوم / شهر / سنة</a:t>
                      </a: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2885131123"/>
                  </a:ext>
                </a:extLst>
              </a:tr>
              <a:tr h="191342">
                <a:tc gridSpan="3">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رقم التعريف للحالة:</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tc gridSpan="3">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900" b="1">
                          <a:effectLst/>
                          <a:latin typeface="Calibri" panose="020F0502020204030204" pitchFamily="34" charset="0"/>
                          <a:cs typeface="Calibri" panose="020F0502020204030204" pitchFamily="34" charset="0"/>
                        </a:rPr>
                        <a:t>تاريخ اكمال النموذج: </a:t>
                      </a:r>
                      <a:r>
                        <a:rPr lang="en-ZA" sz="900" b="0" i="1" dirty="0">
                          <a:solidFill>
                            <a:schemeClr val="tx1"/>
                          </a:solidFill>
                          <a:effectLst/>
                          <a:latin typeface="Calibri" panose="020F0502020204030204" pitchFamily="34" charset="0"/>
                          <a:cs typeface="Calibri" panose="020F0502020204030204" pitchFamily="34" charset="0"/>
                        </a:rPr>
                        <a:t>يوم / شهر / سنة</a:t>
                      </a: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3942089860"/>
                  </a:ext>
                </a:extLst>
              </a:tr>
              <a:tr h="191342">
                <a:tc gridSpan="3">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أخصائي/ة الحالة: </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tc gridSpan="3">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الوكالة:</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622505190"/>
                  </a:ext>
                </a:extLst>
              </a:tr>
              <a:tr h="191342">
                <a:tc gridSpan="6">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١. الأهلية والموافقة / القبول </a:t>
                      </a:r>
                      <a:r>
                        <a:rPr lang="ar-SA" sz="900">
                          <a:effectLst/>
                          <a:latin typeface="Calibri" panose="020F0502020204030204" pitchFamily="34" charset="0"/>
                          <a:cs typeface="Calibri" panose="020F0502020204030204" pitchFamily="34" charset="0"/>
                        </a:rPr>
                        <a:t>تأكد من استيفاء الحالة لمعايير الأهلية وإكمال نموذج الموافقة / القبول قبل المتابعة.</a:t>
                      </a:r>
                      <a:endParaRPr lang="en-FR" sz="900">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accent1">
                        <a:lumMod val="20000"/>
                        <a:lumOff val="80000"/>
                      </a:schemeClr>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1189539764"/>
                  </a:ext>
                </a:extLst>
              </a:tr>
              <a:tr h="332144">
                <a:tc gridSpan="3">
                  <a:txBody>
                    <a:bodyPr/>
                    <a:lstStyle/>
                    <a:p>
                      <a:pPr algn="r" rtl="1">
                        <a:lnSpc>
                          <a:spcPct val="107000"/>
                        </a:lnSpc>
                        <a:spcAft>
                          <a:spcPts val="800"/>
                        </a:spcAft>
                      </a:pPr>
                      <a:r>
                        <a:rPr lang="ar-SA" sz="900">
                          <a:effectLst/>
                          <a:latin typeface="Calibri" panose="020F0502020204030204" pitchFamily="34" charset="0"/>
                          <a:cs typeface="Calibri" panose="020F0502020204030204" pitchFamily="34" charset="0"/>
                        </a:rPr>
                        <a:t>إكمال نموذج الموافقة والقبول:</a:t>
                      </a:r>
                      <a:br>
                        <a:rPr lang="ar-SA" sz="900">
                          <a:effectLst/>
                          <a:latin typeface="Calibri" panose="020F0502020204030204" pitchFamily="34" charset="0"/>
                          <a:cs typeface="Calibri" panose="020F0502020204030204" pitchFamily="34" charset="0"/>
                        </a:rPr>
                      </a:br>
                      <a:r>
                        <a:rPr lang="ar-SA" sz="900">
                          <a:effectLst/>
                          <a:latin typeface="Calibri" panose="020F0502020204030204" pitchFamily="34" charset="0"/>
                          <a:cs typeface="Calibri" panose="020F0502020204030204" pitchFamily="34" charset="0"/>
                        </a:rPr>
                        <a:t> [] لا    [] نعم</a:t>
                      </a:r>
                      <a:endParaRPr lang="en-FR" sz="900">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tc gridSpan="3">
                  <a:txBody>
                    <a:bodyPr/>
                    <a:lstStyle/>
                    <a:p>
                      <a:pPr algn="r" rtl="1">
                        <a:lnSpc>
                          <a:spcPct val="107000"/>
                        </a:lnSpc>
                        <a:spcAft>
                          <a:spcPts val="800"/>
                        </a:spcAft>
                      </a:pPr>
                      <a:r>
                        <a:rPr lang="ar-SA" sz="900">
                          <a:effectLst/>
                          <a:latin typeface="Calibri" panose="020F0502020204030204" pitchFamily="34" charset="0"/>
                          <a:cs typeface="Calibri" panose="020F0502020204030204" pitchFamily="34" charset="0"/>
                        </a:rPr>
                        <a:t>الحالة تفي بمعايير الأهلية:</a:t>
                      </a:r>
                      <a:br>
                        <a:rPr lang="ar-SA" sz="900">
                          <a:effectLst/>
                          <a:latin typeface="Calibri" panose="020F0502020204030204" pitchFamily="34" charset="0"/>
                          <a:cs typeface="Calibri" panose="020F0502020204030204" pitchFamily="34" charset="0"/>
                        </a:rPr>
                      </a:br>
                      <a:r>
                        <a:rPr lang="ar-SA" sz="900">
                          <a:effectLst/>
                          <a:latin typeface="Calibri" panose="020F0502020204030204" pitchFamily="34" charset="0"/>
                          <a:cs typeface="Calibri" panose="020F0502020204030204" pitchFamily="34" charset="0"/>
                        </a:rPr>
                        <a:t> [] لا       [] نعم</a:t>
                      </a:r>
                      <a:endParaRPr lang="en-FR" sz="900">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bg1">
                        <a:lumMod val="95000"/>
                      </a:schemeClr>
                    </a:solidFill>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126185993"/>
                  </a:ext>
                </a:extLst>
              </a:tr>
              <a:tr h="191342">
                <a:tc gridSpan="6">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٢. تفاصيل الطفل الشخصية</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solidFill>
                      <a:schemeClr val="accent1">
                        <a:lumMod val="20000"/>
                        <a:lumOff val="80000"/>
                      </a:schemeClr>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720510451"/>
                  </a:ext>
                </a:extLst>
              </a:tr>
              <a:tr h="429627">
                <a:tc gridSpan="2">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اسم العائلة:</a:t>
                      </a:r>
                      <a:endParaRPr lang="en-FR" sz="900" b="1">
                        <a:effectLst/>
                        <a:latin typeface="Calibri" panose="020F0502020204030204" pitchFamily="34" charset="0"/>
                        <a:cs typeface="Calibri" panose="020F0502020204030204" pitchFamily="34" charset="0"/>
                      </a:endParaRPr>
                    </a:p>
                  </a:txBody>
                  <a:tcPr marL="29575" marR="29575" marT="29575" marB="29575"/>
                </a:tc>
                <a:tc hMerge="1">
                  <a:txBody>
                    <a:bodyPr/>
                    <a:lstStyle/>
                    <a:p>
                      <a:endParaRPr lang="en-FR"/>
                    </a:p>
                  </a:txBody>
                  <a:tcPr/>
                </a:tc>
                <a:tc gridSpan="3">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الاسم الأوسط:</a:t>
                      </a:r>
                      <a:endParaRPr lang="en-FR" sz="900" b="1">
                        <a:effectLst/>
                        <a:latin typeface="Calibri" panose="020F0502020204030204" pitchFamily="34" charset="0"/>
                        <a:cs typeface="Calibri" panose="020F0502020204030204" pitchFamily="34" charset="0"/>
                      </a:endParaRPr>
                    </a:p>
                  </a:txBody>
                  <a:tcPr marL="29575" marR="29575" marT="29575" marB="29575"/>
                </a:tc>
                <a:tc hMerge="1">
                  <a:txBody>
                    <a:bodyPr/>
                    <a:lstStyle/>
                    <a:p>
                      <a:endParaRPr lang="en-FR"/>
                    </a:p>
                  </a:txBody>
                  <a:tcPr/>
                </a:tc>
                <a:tc hMerge="1">
                  <a:txBody>
                    <a:bodyPr/>
                    <a:lstStyle/>
                    <a:p>
                      <a:pPr algn="r" rtl="1">
                        <a:lnSpc>
                          <a:spcPct val="107000"/>
                        </a:lnSpc>
                        <a:spcAft>
                          <a:spcPts val="800"/>
                        </a:spcAft>
                      </a:pPr>
                      <a:endParaRPr lang="en-FR" sz="900">
                        <a:effectLst/>
                        <a:latin typeface="Calibri" panose="020F0502020204030204" pitchFamily="34" charset="0"/>
                        <a:ea typeface="Calibri" panose="020F0502020204030204" pitchFamily="34" charset="0"/>
                        <a:cs typeface="Arial" panose="020B0604020202020204" pitchFamily="34" charset="0"/>
                      </a:endParaRPr>
                    </a:p>
                  </a:txBody>
                  <a:tcPr marL="29575" marR="29575" marT="29575" marB="29575"/>
                </a:tc>
                <a:tc>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الاسم الأول:</a:t>
                      </a:r>
                      <a:endParaRPr lang="en-FR" sz="900" b="1">
                        <a:effectLst/>
                        <a:latin typeface="Calibri" panose="020F0502020204030204" pitchFamily="34" charset="0"/>
                        <a:cs typeface="Calibri" panose="020F0502020204030204" pitchFamily="34" charset="0"/>
                      </a:endParaRPr>
                    </a:p>
                  </a:txBody>
                  <a:tcPr marL="29575" marR="29575" marT="29575" marB="29575"/>
                </a:tc>
                <a:extLst>
                  <a:ext uri="{0D108BD9-81ED-4DB2-BD59-A6C34878D82A}">
                    <a16:rowId xmlns:a16="http://schemas.microsoft.com/office/drawing/2014/main" val="3151431956"/>
                  </a:ext>
                </a:extLst>
              </a:tr>
              <a:tr h="429627">
                <a:tc gridSpan="6">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أسماء أو تهجئات أخرى معروفة للطفل/ة</a:t>
                      </a:r>
                      <a:r>
                        <a:rPr lang="ar-SA" sz="900">
                          <a:effectLst/>
                          <a:latin typeface="Calibri" panose="020F0502020204030204" pitchFamily="34" charset="0"/>
                          <a:cs typeface="Calibri" panose="020F0502020204030204" pitchFamily="34" charset="0"/>
                        </a:rPr>
                        <a:t>: على سبيل المثال ، اسم مستعار ، اسم العائلة الثاني.</a:t>
                      </a:r>
                      <a:endParaRPr lang="en-FR" sz="900">
                        <a:effectLst/>
                        <a:latin typeface="Calibri" panose="020F0502020204030204" pitchFamily="34" charset="0"/>
                        <a:cs typeface="Calibri" panose="020F0502020204030204" pitchFamily="34" charset="0"/>
                      </a:endParaRPr>
                    </a:p>
                    <a:p>
                      <a:pPr algn="r" rtl="1">
                        <a:lnSpc>
                          <a:spcPct val="107000"/>
                        </a:lnSpc>
                        <a:spcAft>
                          <a:spcPts val="800"/>
                        </a:spcAft>
                      </a:pPr>
                      <a:r>
                        <a:rPr lang="ar-SA" sz="900">
                          <a:effectLst/>
                          <a:latin typeface="Calibri" panose="020F0502020204030204" pitchFamily="34" charset="0"/>
                          <a:cs typeface="Calibri" panose="020F0502020204030204" pitchFamily="34" charset="0"/>
                        </a:rPr>
                        <a:t> </a:t>
                      </a:r>
                      <a:endParaRPr lang="en-FR" sz="900">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endParaRPr lang="en-FR"/>
                    </a:p>
                  </a:txBody>
                  <a:tcPr/>
                </a:tc>
                <a:extLst>
                  <a:ext uri="{0D108BD9-81ED-4DB2-BD59-A6C34878D82A}">
                    <a16:rowId xmlns:a16="http://schemas.microsoft.com/office/drawing/2014/main" val="2652044256"/>
                  </a:ext>
                </a:extLst>
              </a:tr>
              <a:tr h="949518">
                <a:tc gridSpan="2">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الجنس:</a:t>
                      </a:r>
                      <a:endParaRPr lang="en-FR" sz="9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900">
                          <a:effectLst/>
                          <a:latin typeface="Calibri" panose="020F0502020204030204" pitchFamily="34" charset="0"/>
                          <a:cs typeface="Calibri" panose="020F0502020204030204" pitchFamily="34" charset="0"/>
                        </a:rPr>
                        <a:t>[] ذكر                [] أنثى </a:t>
                      </a:r>
                      <a:endParaRPr lang="en-FR" sz="900">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tc>
                <a:tc hMerge="1">
                  <a:txBody>
                    <a:bodyPr/>
                    <a:lstStyle/>
                    <a:p>
                      <a:endParaRPr lang="en-FR"/>
                    </a:p>
                  </a:txBody>
                  <a:tcPr/>
                </a:tc>
                <a:tc gridSpan="3">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هل تم تخمين تاريخ الميلاد </a:t>
                      </a:r>
                      <a:r>
                        <a:rPr lang="ar-SA" sz="900">
                          <a:effectLst/>
                          <a:latin typeface="Calibri" panose="020F0502020204030204" pitchFamily="34" charset="0"/>
                          <a:cs typeface="Calibri" panose="020F0502020204030204" pitchFamily="34" charset="0"/>
                        </a:rPr>
                        <a:t>؟:</a:t>
                      </a:r>
                      <a:endParaRPr lang="en-FR" sz="900">
                        <a:effectLst/>
                        <a:latin typeface="Calibri" panose="020F0502020204030204" pitchFamily="34" charset="0"/>
                        <a:cs typeface="Calibri" panose="020F0502020204030204" pitchFamily="34" charset="0"/>
                      </a:endParaRPr>
                    </a:p>
                    <a:p>
                      <a:pPr algn="r" rtl="1">
                        <a:lnSpc>
                          <a:spcPct val="107000"/>
                        </a:lnSpc>
                        <a:spcAft>
                          <a:spcPts val="800"/>
                        </a:spcAft>
                      </a:pPr>
                      <a:r>
                        <a:rPr lang="ar-SA" sz="900">
                          <a:effectLst/>
                          <a:latin typeface="Calibri" panose="020F0502020204030204" pitchFamily="34" charset="0"/>
                          <a:cs typeface="Calibri" panose="020F0502020204030204" pitchFamily="34" charset="0"/>
                        </a:rPr>
                        <a:t>إذا تم تخمينه ، تاريخ الميلاد يتم تقديره= ١ كانون الأول</a:t>
                      </a:r>
                      <a:endParaRPr lang="en-FR" sz="900">
                        <a:effectLst/>
                        <a:latin typeface="Calibri" panose="020F0502020204030204" pitchFamily="34" charset="0"/>
                        <a:cs typeface="Calibri" panose="020F0502020204030204" pitchFamily="34" charset="0"/>
                      </a:endParaRPr>
                    </a:p>
                    <a:p>
                      <a:pPr algn="r" rtl="1">
                        <a:lnSpc>
                          <a:spcPct val="107000"/>
                        </a:lnSpc>
                        <a:spcAft>
                          <a:spcPts val="800"/>
                        </a:spcAft>
                      </a:pPr>
                      <a:r>
                        <a:rPr lang="ar-SA" sz="900">
                          <a:effectLst/>
                          <a:latin typeface="Calibri" panose="020F0502020204030204" pitchFamily="34" charset="0"/>
                          <a:cs typeface="Calibri" panose="020F0502020204030204" pitchFamily="34" charset="0"/>
                        </a:rPr>
                        <a:t>] لا                [] نعم</a:t>
                      </a:r>
                      <a:endParaRPr lang="en-FR" sz="900">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tc>
                <a:tc hMerge="1">
                  <a:txBody>
                    <a:bodyPr/>
                    <a:lstStyle/>
                    <a:p>
                      <a:endParaRPr lang="en-FR"/>
                    </a:p>
                  </a:txBody>
                  <a:tcPr/>
                </a:tc>
                <a:tc hMerge="1">
                  <a:txBody>
                    <a:bodyPr/>
                    <a:lstStyle/>
                    <a:p>
                      <a:pPr algn="r" rtl="1">
                        <a:lnSpc>
                          <a:spcPct val="107000"/>
                        </a:lnSpc>
                        <a:spcAft>
                          <a:spcPts val="800"/>
                        </a:spcAft>
                      </a:pPr>
                      <a:endParaRPr lang="en-FR" sz="900">
                        <a:effectLst/>
                        <a:latin typeface="Calibri" panose="020F0502020204030204" pitchFamily="34" charset="0"/>
                        <a:ea typeface="Calibri" panose="020F0502020204030204" pitchFamily="34" charset="0"/>
                        <a:cs typeface="Arial" panose="020B0604020202020204" pitchFamily="34" charset="0"/>
                      </a:endParaRPr>
                    </a:p>
                  </a:txBody>
                  <a:tcPr marL="29575" marR="29575" marT="29575" marB="29575"/>
                </a:tc>
                <a:tc>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تاريخ الميلاد:</a:t>
                      </a:r>
                      <a:endParaRPr lang="en-FR" sz="9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900">
                          <a:effectLst/>
                          <a:latin typeface="Calibri" panose="020F0502020204030204" pitchFamily="34" charset="0"/>
                          <a:cs typeface="Calibri" panose="020F0502020204030204" pitchFamily="34" charset="0"/>
                        </a:rPr>
                        <a:t>يوم / شهر / سنة </a:t>
                      </a:r>
                      <a:endParaRPr lang="en-FR" sz="900">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tc>
                <a:extLst>
                  <a:ext uri="{0D108BD9-81ED-4DB2-BD59-A6C34878D82A}">
                    <a16:rowId xmlns:a16="http://schemas.microsoft.com/office/drawing/2014/main" val="118620511"/>
                  </a:ext>
                </a:extLst>
              </a:tr>
              <a:tr h="1178259">
                <a:tc>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هوية أخرى ذات صلة:</a:t>
                      </a:r>
                      <a:endParaRPr lang="en-FR" sz="9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900" b="1">
                          <a:effectLst/>
                          <a:latin typeface="Calibri" panose="020F0502020204030204" pitchFamily="34" charset="0"/>
                          <a:cs typeface="Calibri" panose="020F0502020204030204" pitchFamily="34" charset="0"/>
                        </a:rPr>
                        <a:t> </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tc>
                <a:tc gridSpan="3">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الهوية الفردية للمفوضية السامية للاجئين:</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tc>
                <a:tc hMerge="1">
                  <a:txBody>
                    <a:bodyPr/>
                    <a:lstStyle/>
                    <a:p>
                      <a:endParaRPr lang="en-FR"/>
                    </a:p>
                  </a:txBody>
                  <a:tcPr/>
                </a:tc>
                <a:tc hMerge="1">
                  <a:txBody>
                    <a:bodyPr/>
                    <a:lstStyle/>
                    <a:p>
                      <a:pPr algn="r" rtl="1">
                        <a:lnSpc>
                          <a:spcPct val="107000"/>
                        </a:lnSpc>
                        <a:spcAft>
                          <a:spcPts val="800"/>
                        </a:spcAft>
                      </a:pPr>
                      <a:r>
                        <a:rPr lang="ar-SA" sz="800">
                          <a:effectLst/>
                        </a:rPr>
                        <a:t>الهوية الوطنية:</a:t>
                      </a:r>
                      <a:endParaRPr lang="en-FR" sz="900">
                        <a:effectLst/>
                        <a:latin typeface="Calibri" panose="020F0502020204030204" pitchFamily="34" charset="0"/>
                        <a:ea typeface="Calibri" panose="020F0502020204030204" pitchFamily="34" charset="0"/>
                        <a:cs typeface="Arial" panose="020B0604020202020204" pitchFamily="34" charset="0"/>
                      </a:endParaRPr>
                    </a:p>
                  </a:txBody>
                  <a:tcPr marL="29575" marR="29575" marT="29575" marB="29575"/>
                </a:tc>
                <a:tc>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الهوية الوطنية:</a:t>
                      </a:r>
                      <a:endParaRPr lang="en-FR" sz="900" b="1">
                        <a:effectLst/>
                        <a:latin typeface="Calibri" panose="020F0502020204030204" pitchFamily="34" charset="0"/>
                        <a:ea typeface="Calibri" panose="020F0502020204030204" pitchFamily="34" charset="0"/>
                        <a:cs typeface="Calibri" panose="020F0502020204030204" pitchFamily="34" charset="0"/>
                      </a:endParaRPr>
                    </a:p>
                  </a:txBody>
                  <a:tcPr marL="29575" marR="29575" marT="29575" marB="29575"/>
                </a:tc>
                <a:tc>
                  <a:txBody>
                    <a:bodyPr/>
                    <a:lstStyle/>
                    <a:p>
                      <a:pPr algn="r" rtl="1">
                        <a:lnSpc>
                          <a:spcPct val="107000"/>
                        </a:lnSpc>
                        <a:spcAft>
                          <a:spcPts val="800"/>
                        </a:spcAft>
                      </a:pPr>
                      <a:r>
                        <a:rPr lang="ar-SA" sz="900" b="1">
                          <a:effectLst/>
                          <a:latin typeface="Calibri" panose="020F0502020204030204" pitchFamily="34" charset="0"/>
                          <a:cs typeface="Calibri" panose="020F0502020204030204" pitchFamily="34" charset="0"/>
                        </a:rPr>
                        <a:t>رمز الحالة السابقة:</a:t>
                      </a:r>
                      <a:endParaRPr lang="en-FR" sz="9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900" b="1">
                          <a:effectLst/>
                          <a:latin typeface="Calibri" panose="020F0502020204030204" pitchFamily="34" charset="0"/>
                          <a:cs typeface="Calibri" panose="020F0502020204030204" pitchFamily="34" charset="0"/>
                        </a:rPr>
                        <a:t>إذا تم التحويل من وكالة أخرى</a:t>
                      </a:r>
                      <a:endParaRPr lang="en-FR" sz="900" b="1">
                        <a:effectLst/>
                        <a:latin typeface="Calibri" panose="020F0502020204030204" pitchFamily="34" charset="0"/>
                        <a:cs typeface="Calibri" panose="020F0502020204030204" pitchFamily="34" charset="0"/>
                      </a:endParaRPr>
                    </a:p>
                  </a:txBody>
                  <a:tcPr marL="29575" marR="29575" marT="29575" marB="29575"/>
                </a:tc>
                <a:extLst>
                  <a:ext uri="{0D108BD9-81ED-4DB2-BD59-A6C34878D82A}">
                    <a16:rowId xmlns:a16="http://schemas.microsoft.com/office/drawing/2014/main" val="4103676342"/>
                  </a:ext>
                </a:extLst>
              </a:tr>
            </a:tbl>
          </a:graphicData>
        </a:graphic>
      </p:graphicFrame>
    </p:spTree>
    <p:extLst>
      <p:ext uri="{BB962C8B-B14F-4D97-AF65-F5344CB8AC3E}">
        <p14:creationId xmlns:p14="http://schemas.microsoft.com/office/powerpoint/2010/main" val="19217346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DECEEB-84E3-0F4D-0DEC-EE6C12C0DD14}"/>
              </a:ext>
            </a:extLst>
          </p:cNvPr>
          <p:cNvGraphicFramePr>
            <a:graphicFrameLocks noGrp="1"/>
          </p:cNvGraphicFramePr>
          <p:nvPr>
            <p:extLst>
              <p:ext uri="{D42A27DB-BD31-4B8C-83A1-F6EECF244321}">
                <p14:modId xmlns:p14="http://schemas.microsoft.com/office/powerpoint/2010/main" val="753137206"/>
              </p:ext>
            </p:extLst>
          </p:nvPr>
        </p:nvGraphicFramePr>
        <p:xfrm>
          <a:off x="1003300" y="685801"/>
          <a:ext cx="5283200" cy="8733155"/>
        </p:xfrm>
        <a:graphic>
          <a:graphicData uri="http://schemas.openxmlformats.org/drawingml/2006/table">
            <a:tbl>
              <a:tblPr firstRow="1" firstCol="1" bandRow="1">
                <a:tableStyleId>{5C22544A-7EE6-4342-B048-85BDC9FD1C3A}</a:tableStyleId>
              </a:tblPr>
              <a:tblGrid>
                <a:gridCol w="1574800">
                  <a:extLst>
                    <a:ext uri="{9D8B030D-6E8A-4147-A177-3AD203B41FA5}">
                      <a16:colId xmlns:a16="http://schemas.microsoft.com/office/drawing/2014/main" val="3620226150"/>
                    </a:ext>
                  </a:extLst>
                </a:gridCol>
                <a:gridCol w="444500">
                  <a:extLst>
                    <a:ext uri="{9D8B030D-6E8A-4147-A177-3AD203B41FA5}">
                      <a16:colId xmlns:a16="http://schemas.microsoft.com/office/drawing/2014/main" val="1784635920"/>
                    </a:ext>
                  </a:extLst>
                </a:gridCol>
                <a:gridCol w="601030">
                  <a:extLst>
                    <a:ext uri="{9D8B030D-6E8A-4147-A177-3AD203B41FA5}">
                      <a16:colId xmlns:a16="http://schemas.microsoft.com/office/drawing/2014/main" val="2018692039"/>
                    </a:ext>
                  </a:extLst>
                </a:gridCol>
                <a:gridCol w="922970">
                  <a:extLst>
                    <a:ext uri="{9D8B030D-6E8A-4147-A177-3AD203B41FA5}">
                      <a16:colId xmlns:a16="http://schemas.microsoft.com/office/drawing/2014/main" val="3189877060"/>
                    </a:ext>
                  </a:extLst>
                </a:gridCol>
                <a:gridCol w="1739900">
                  <a:extLst>
                    <a:ext uri="{9D8B030D-6E8A-4147-A177-3AD203B41FA5}">
                      <a16:colId xmlns:a16="http://schemas.microsoft.com/office/drawing/2014/main" val="4097827779"/>
                    </a:ext>
                  </a:extLst>
                </a:gridCol>
              </a:tblGrid>
              <a:tr h="437544">
                <a:tc gridSpan="2">
                  <a:txBody>
                    <a:bodyPr/>
                    <a:lstStyle/>
                    <a:p>
                      <a:pPr algn="r" rtl="1"/>
                      <a:r>
                        <a:rPr lang="ar-SA" sz="1000" dirty="0">
                          <a:solidFill>
                            <a:schemeClr val="tx1"/>
                          </a:solidFill>
                          <a:effectLst/>
                          <a:latin typeface="Calibri" panose="020F0502020204030204" pitchFamily="34" charset="0"/>
                          <a:cs typeface="Calibri" panose="020F0502020204030204" pitchFamily="34" charset="0"/>
                        </a:rPr>
                        <a:t>ال</a:t>
                      </a:r>
                      <a:r>
                        <a:rPr lang="en-ZA" sz="1000" dirty="0">
                          <a:solidFill>
                            <a:schemeClr val="tx1"/>
                          </a:solidFill>
                          <a:effectLst/>
                          <a:latin typeface="Calibri" panose="020F0502020204030204" pitchFamily="34" charset="0"/>
                          <a:cs typeface="Calibri" panose="020F0502020204030204" pitchFamily="34" charset="0"/>
                        </a:rPr>
                        <a:t>جنسية: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غير ذلك </a:t>
                      </a:r>
                      <a:r>
                        <a:rPr lang="ar-SA" sz="1000" b="0" dirty="0">
                          <a:solidFill>
                            <a:schemeClr val="tx1"/>
                          </a:solidFill>
                          <a:effectLst/>
                          <a:latin typeface="Calibri" panose="020F0502020204030204" pitchFamily="34" charset="0"/>
                          <a:cs typeface="Calibri" panose="020F0502020204030204" pitchFamily="34" charset="0"/>
                        </a:rPr>
                        <a:t>،</a:t>
                      </a:r>
                      <a:r>
                        <a:rPr lang="en-ZA" sz="1000" b="0" dirty="0">
                          <a:solidFill>
                            <a:schemeClr val="tx1"/>
                          </a:solidFill>
                          <a:effectLst/>
                          <a:latin typeface="Calibri" panose="020F0502020204030204" pitchFamily="34" charset="0"/>
                          <a:cs typeface="Calibri" panose="020F0502020204030204" pitchFamily="34" charset="0"/>
                        </a:rPr>
                        <a:t>يرجى التحديد:</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gridSpan="3">
                  <a:txBody>
                    <a:bodyPr/>
                    <a:lstStyle/>
                    <a:p>
                      <a:pPr algn="r" rtl="1"/>
                      <a:r>
                        <a:rPr lang="ar-SA" sz="900" b="1" i="0" kern="1200">
                          <a:solidFill>
                            <a:schemeClr val="tx1"/>
                          </a:solidFill>
                          <a:effectLst/>
                          <a:latin typeface="+mn-lt"/>
                          <a:ea typeface="+mn-ea"/>
                          <a:cs typeface="+mn-cs"/>
                        </a:rPr>
                        <a:t>مجموعة السكان:</a:t>
                      </a:r>
                      <a:endParaRPr lang="en-FR" sz="900" b="1" i="1" kern="1200">
                        <a:solidFill>
                          <a:schemeClr val="tx1"/>
                        </a:solidFill>
                        <a:effectLst/>
                        <a:latin typeface="+mn-lt"/>
                        <a:ea typeface="+mn-ea"/>
                        <a:cs typeface="+mn-cs"/>
                      </a:endParaRPr>
                    </a:p>
                    <a:p>
                      <a:pPr algn="r" rtl="1"/>
                      <a:r>
                        <a:rPr lang="ar-SA" sz="900" b="0" i="1" kern="1200">
                          <a:solidFill>
                            <a:schemeClr val="tx1"/>
                          </a:solidFill>
                          <a:effectLst/>
                          <a:latin typeface="+mn-lt"/>
                          <a:ea typeface="+mn-ea"/>
                          <a:cs typeface="+mn-cs"/>
                        </a:rPr>
                        <a:t>راجع الإرشادات الخاصة بالسياق حول كيفية تحديد ذلك داخل البلد</a:t>
                      </a:r>
                      <a:endParaRPr lang="en-FR" sz="900" b="0" i="1"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طالب لجوء</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 لاجئ</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[]نازح داخلي</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مهاجر</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 المجتمع المضيف</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العائد</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شخص عديم الجنسية</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مواطن (غير نازح)</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مواطن أجنبي مقيم</a:t>
                      </a:r>
                      <a:endParaRPr lang="en-FR" sz="900" b="0" i="0" kern="1200">
                        <a:solidFill>
                          <a:schemeClr val="tx1"/>
                        </a:solidFill>
                        <a:effectLst/>
                        <a:latin typeface="+mn-lt"/>
                        <a:ea typeface="+mn-ea"/>
                        <a:cs typeface="+mn-cs"/>
                      </a:endParaRPr>
                    </a:p>
                    <a:p>
                      <a:pPr algn="r" rtl="1"/>
                      <a:r>
                        <a:rPr lang="ar-SA" sz="900" b="0" i="0" kern="1200">
                          <a:solidFill>
                            <a:schemeClr val="tx1"/>
                          </a:solidFill>
                          <a:effectLst/>
                          <a:latin typeface="+mn-lt"/>
                          <a:ea typeface="+mn-ea"/>
                          <a:cs typeface="+mn-cs"/>
                        </a:rPr>
                        <a:t>[ ] غير ذلك ،يرجى التحديد:</a:t>
                      </a:r>
                      <a:endParaRPr lang="en-FR" sz="900" b="0" i="0" kern="1200">
                        <a:solidFill>
                          <a:schemeClr val="tx1"/>
                        </a:solidFill>
                        <a:effectLst/>
                        <a:latin typeface="+mn-lt"/>
                        <a:ea typeface="+mn-ea"/>
                        <a:cs typeface="+mn-cs"/>
                      </a:endParaRPr>
                    </a:p>
                    <a:p>
                      <a:pPr algn="r" rtl="1"/>
                      <a:r>
                        <a:rPr lang="en-ZA" sz="900" b="0" i="0" dirty="0">
                          <a:solidFill>
                            <a:schemeClr val="tx1"/>
                          </a:solidFill>
                          <a:effectLst/>
                        </a:rPr>
                        <a:t> </a:t>
                      </a:r>
                      <a:endParaRPr lang="en-US" sz="900" b="0" i="0" dirty="0">
                        <a:solidFill>
                          <a:schemeClr val="tx1"/>
                        </a:solidFill>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pPr algn="r" rtl="1"/>
                      <a:r>
                        <a:rPr lang="en-ZA" sz="1000">
                          <a:solidFill>
                            <a:schemeClr val="tx1"/>
                          </a:solidFill>
                          <a:effectLst/>
                        </a:rPr>
                        <a:t>مجموعة السكان:</a:t>
                      </a:r>
                      <a:endParaRPr lang="en-US" sz="1000">
                        <a:solidFill>
                          <a:schemeClr val="tx1"/>
                        </a:solidFill>
                        <a:effectLst/>
                      </a:endParaRPr>
                    </a:p>
                    <a:p>
                      <a:pPr algn="r" rtl="1"/>
                      <a:r>
                        <a:rPr lang="en-ZA" sz="1000">
                          <a:solidFill>
                            <a:schemeClr val="tx1"/>
                          </a:solidFill>
                          <a:effectLst/>
                        </a:rPr>
                        <a:t>راجع الإرشادات الخاصة بالسياق حول كيفية تحديد ذلك داخل البلد</a:t>
                      </a:r>
                      <a:endParaRPr lang="en-US" sz="1000">
                        <a:solidFill>
                          <a:schemeClr val="tx1"/>
                        </a:solidFill>
                        <a:effectLst/>
                      </a:endParaRPr>
                    </a:p>
                    <a:p>
                      <a:pPr algn="r" rtl="1"/>
                      <a:r>
                        <a:rPr lang="en-ZA" sz="1000">
                          <a:solidFill>
                            <a:schemeClr val="tx1"/>
                          </a:solidFill>
                          <a:effectLst/>
                        </a:rPr>
                        <a:t>[ ] طالب لجوء</a:t>
                      </a:r>
                      <a:endParaRPr lang="en-US" sz="1000">
                        <a:solidFill>
                          <a:schemeClr val="tx1"/>
                        </a:solidFill>
                        <a:effectLst/>
                      </a:endParaRPr>
                    </a:p>
                    <a:p>
                      <a:pPr algn="r" rtl="1"/>
                      <a:r>
                        <a:rPr lang="en-ZA" sz="1000">
                          <a:solidFill>
                            <a:schemeClr val="tx1"/>
                          </a:solidFill>
                          <a:effectLst/>
                        </a:rPr>
                        <a:t>[ ] لاجئ</a:t>
                      </a:r>
                      <a:endParaRPr lang="en-US" sz="1000">
                        <a:solidFill>
                          <a:schemeClr val="tx1"/>
                        </a:solidFill>
                        <a:effectLst/>
                      </a:endParaRPr>
                    </a:p>
                    <a:p>
                      <a:pPr algn="r" rtl="1"/>
                      <a:r>
                        <a:rPr lang="en-ZA" sz="1000">
                          <a:solidFill>
                            <a:schemeClr val="tx1"/>
                          </a:solidFill>
                          <a:effectLst/>
                        </a:rPr>
                        <a:t>[] شخص نازح داخليًا (IDP)</a:t>
                      </a:r>
                      <a:endParaRPr lang="en-US" sz="1000">
                        <a:solidFill>
                          <a:schemeClr val="tx1"/>
                        </a:solidFill>
                        <a:effectLst/>
                      </a:endParaRPr>
                    </a:p>
                    <a:p>
                      <a:pPr algn="r" rtl="1"/>
                      <a:r>
                        <a:rPr lang="en-ZA" sz="1000">
                          <a:solidFill>
                            <a:schemeClr val="tx1"/>
                          </a:solidFill>
                          <a:effectLst/>
                        </a:rPr>
                        <a:t>[] مهاجر</a:t>
                      </a:r>
                      <a:endParaRPr lang="en-US" sz="1000">
                        <a:solidFill>
                          <a:schemeClr val="tx1"/>
                        </a:solidFill>
                        <a:effectLst/>
                      </a:endParaRPr>
                    </a:p>
                    <a:p>
                      <a:pPr algn="r" rtl="1"/>
                      <a:r>
                        <a:rPr lang="en-ZA" sz="1000">
                          <a:solidFill>
                            <a:schemeClr val="tx1"/>
                          </a:solidFill>
                          <a:effectLst/>
                        </a:rPr>
                        <a:t>[ ] المجتمع المضيف</a:t>
                      </a:r>
                      <a:endParaRPr lang="en-US" sz="1000">
                        <a:solidFill>
                          <a:schemeClr val="tx1"/>
                        </a:solidFill>
                        <a:effectLst/>
                      </a:endParaRPr>
                    </a:p>
                    <a:p>
                      <a:pPr algn="r" rtl="1"/>
                      <a:r>
                        <a:rPr lang="en-ZA" sz="1000">
                          <a:solidFill>
                            <a:schemeClr val="tx1"/>
                          </a:solidFill>
                          <a:effectLst/>
                        </a:rPr>
                        <a:t>[] العائد</a:t>
                      </a:r>
                      <a:endParaRPr lang="en-US" sz="1000">
                        <a:solidFill>
                          <a:schemeClr val="tx1"/>
                        </a:solidFill>
                        <a:effectLst/>
                      </a:endParaRPr>
                    </a:p>
                    <a:p>
                      <a:pPr algn="r" rtl="1"/>
                      <a:r>
                        <a:rPr lang="en-ZA" sz="1000">
                          <a:solidFill>
                            <a:schemeClr val="tx1"/>
                          </a:solidFill>
                          <a:effectLst/>
                        </a:rPr>
                        <a:t>[] شخص عديم الجنسية</a:t>
                      </a:r>
                      <a:endParaRPr lang="en-US" sz="1000">
                        <a:solidFill>
                          <a:schemeClr val="tx1"/>
                        </a:solidFill>
                        <a:effectLst/>
                      </a:endParaRPr>
                    </a:p>
                    <a:p>
                      <a:pPr algn="r" rtl="1"/>
                      <a:r>
                        <a:rPr lang="en-ZA" sz="1000">
                          <a:solidFill>
                            <a:schemeClr val="tx1"/>
                          </a:solidFill>
                          <a:effectLst/>
                        </a:rPr>
                        <a:t>[] مواطن مواطن (غير نازحين)</a:t>
                      </a:r>
                      <a:endParaRPr lang="en-US" sz="1000">
                        <a:solidFill>
                          <a:schemeClr val="tx1"/>
                        </a:solidFill>
                        <a:effectLst/>
                      </a:endParaRPr>
                    </a:p>
                    <a:p>
                      <a:pPr algn="r" rtl="1"/>
                      <a:r>
                        <a:rPr lang="en-ZA" sz="1000">
                          <a:solidFill>
                            <a:schemeClr val="tx1"/>
                          </a:solidFill>
                          <a:effectLst/>
                        </a:rPr>
                        <a:t>[] مواطن أجنبي مقيم</a:t>
                      </a:r>
                      <a:endParaRPr lang="en-US" sz="1000">
                        <a:solidFill>
                          <a:schemeClr val="tx1"/>
                        </a:solidFill>
                        <a:effectLst/>
                      </a:endParaRPr>
                    </a:p>
                    <a:p>
                      <a:pPr algn="r" rtl="1"/>
                      <a:r>
                        <a:rPr lang="en-ZA" sz="1000">
                          <a:solidFill>
                            <a:schemeClr val="tx1"/>
                          </a:solidFill>
                          <a:effectLst/>
                        </a:rPr>
                        <a:t>[ ] غير ذلك (يرجى التحديد:</a:t>
                      </a:r>
                      <a:endParaRPr lang="en-US" sz="1000">
                        <a:solidFill>
                          <a:schemeClr val="tx1"/>
                        </a:solidFill>
                        <a:effectLst/>
                      </a:endParaRPr>
                    </a:p>
                    <a:p>
                      <a:pPr algn="r" rtl="1"/>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pPr algn="r" rtl="1"/>
                      <a:endParaRPr lang="en-US" dirty="0"/>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51165936"/>
                  </a:ext>
                </a:extLst>
              </a:tr>
              <a:tr h="444174">
                <a:tc gridSpan="2">
                  <a:txBody>
                    <a:bodyPr/>
                    <a:lstStyle/>
                    <a:p>
                      <a:pPr algn="r" rtl="1"/>
                      <a:r>
                        <a:rPr lang="en-ZA" sz="1000" dirty="0">
                          <a:solidFill>
                            <a:schemeClr val="tx1"/>
                          </a:solidFill>
                          <a:effectLst/>
                        </a:rPr>
                        <a:t>الانتماء العرقي للطفل:</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vMerge="1">
                  <a:txBody>
                    <a:bodyPr/>
                    <a:lstStyle/>
                    <a:p>
                      <a:pPr algn="r" rtl="1"/>
                      <a:endParaRPr lang="en-US"/>
                    </a:p>
                  </a:txBody>
                  <a:tcPr/>
                </a:tc>
                <a:tc hMerge="1" vMerge="1">
                  <a:txBody>
                    <a:bodyPr/>
                    <a:lstStyle/>
                    <a:p>
                      <a:pPr algn="r" rtl="1"/>
                      <a:endParaRPr lang="en-US"/>
                    </a:p>
                  </a:txBody>
                  <a:tcPr/>
                </a:tc>
                <a:tc hMerge="1" vMerge="1">
                  <a:txBody>
                    <a:bodyPr/>
                    <a:lstStyle/>
                    <a:p>
                      <a:pPr algn="r" rtl="1"/>
                      <a:endParaRPr lang="en-US"/>
                    </a:p>
                  </a:txBody>
                  <a:tcPr/>
                </a:tc>
                <a:extLst>
                  <a:ext uri="{0D108BD9-81ED-4DB2-BD59-A6C34878D82A}">
                    <a16:rowId xmlns:a16="http://schemas.microsoft.com/office/drawing/2014/main" val="3083147617"/>
                  </a:ext>
                </a:extLst>
              </a:tr>
              <a:tr h="172366">
                <a:tc>
                  <a:txBody>
                    <a:bodyPr/>
                    <a:lstStyle/>
                    <a:p>
                      <a:pPr algn="r" rtl="1"/>
                      <a:r>
                        <a:rPr lang="en-ZA" sz="1000" dirty="0">
                          <a:solidFill>
                            <a:schemeClr val="tx1"/>
                          </a:solidFill>
                          <a:effectLst/>
                        </a:rPr>
                        <a:t>اللغات التي يتحدث بها الطفل:</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b="1" dirty="0">
                          <a:solidFill>
                            <a:schemeClr val="tx1"/>
                          </a:solidFill>
                          <a:effectLst/>
                        </a:rPr>
                        <a:t>احتياجات ال</a:t>
                      </a:r>
                      <a:r>
                        <a:rPr lang="ar-SA" sz="1000" b="1" dirty="0">
                          <a:solidFill>
                            <a:schemeClr val="tx1"/>
                          </a:solidFill>
                          <a:effectLst/>
                        </a:rPr>
                        <a:t>تواصل</a:t>
                      </a:r>
                      <a:r>
                        <a:rPr lang="en-ZA" sz="1000" b="1" dirty="0">
                          <a:solidFill>
                            <a:schemeClr val="tx1"/>
                          </a:solidFill>
                          <a:effectLst/>
                        </a:rPr>
                        <a:t> الخاصة:</a:t>
                      </a:r>
                      <a:endParaRPr lang="en-US"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a:txBody>
                    <a:bodyPr/>
                    <a:lstStyle/>
                    <a:p>
                      <a:pPr algn="r" rtl="1"/>
                      <a:r>
                        <a:rPr lang="en-ZA" sz="1000" b="1" dirty="0">
                          <a:solidFill>
                            <a:schemeClr val="tx1"/>
                          </a:solidFill>
                          <a:effectLst/>
                        </a:rPr>
                        <a:t>ديانة الطفل:</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67038983"/>
                  </a:ext>
                </a:extLst>
              </a:tr>
              <a:tr h="172366">
                <a:tc gridSpan="5">
                  <a:txBody>
                    <a:bodyPr/>
                    <a:lstStyle/>
                    <a:p>
                      <a:pPr algn="r" rtl="1"/>
                      <a:r>
                        <a:rPr lang="en-ZA" sz="1000" dirty="0">
                          <a:solidFill>
                            <a:schemeClr val="tx1"/>
                          </a:solidFill>
                          <a:effectLst/>
                        </a:rPr>
                        <a:t>هاتف الطفل / بيانات الاتصال الأخرى:</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0646292"/>
                  </a:ext>
                </a:extLst>
              </a:tr>
              <a:tr h="0">
                <a:tc gridSpan="5">
                  <a:txBody>
                    <a:bodyPr/>
                    <a:lstStyle/>
                    <a:p>
                      <a:pPr algn="r" rtl="1">
                        <a:lnSpc>
                          <a:spcPct val="107000"/>
                        </a:lnSpc>
                        <a:spcAft>
                          <a:spcPts val="800"/>
                        </a:spcAft>
                      </a:pPr>
                      <a:r>
                        <a:rPr lang="ar-SA" sz="1000" dirty="0">
                          <a:solidFill>
                            <a:schemeClr val="tx1"/>
                          </a:solidFill>
                          <a:effectLst/>
                        </a:rPr>
                        <a:t>٣.</a:t>
                      </a:r>
                      <a:r>
                        <a:rPr lang="en-ZA" sz="1000" dirty="0">
                          <a:solidFill>
                            <a:schemeClr val="tx1"/>
                          </a:solidFill>
                          <a:effectLst/>
                        </a:rPr>
                        <a:t> رعاية الطفل الحالية / ترتيبات المعيشة</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6223707"/>
                  </a:ext>
                </a:extLst>
              </a:tr>
              <a:tr h="570134">
                <a:tc gridSpan="3">
                  <a:txBody>
                    <a:bodyPr/>
                    <a:lstStyle/>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الكفالة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العيش المستقل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أسرة يعيلها طفل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البالغين من غير الأقارب أو ذو صلة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لا يوجد ترتيبات رعاية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ذلك ،يرجى التحديد:</a:t>
                      </a:r>
                      <a:endParaRPr lang="en-FR" sz="1000" b="0" kern="120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0" dirty="0">
                          <a:solidFill>
                            <a:schemeClr val="tx1"/>
                          </a:solidFill>
                          <a:effectLst/>
                        </a:rPr>
                        <a:t> </a:t>
                      </a:r>
                      <a:r>
                        <a:rPr lang="en-ZA" sz="1000" b="1" dirty="0">
                          <a:solidFill>
                            <a:schemeClr val="tx1"/>
                          </a:solidFill>
                          <a:effectLst/>
                          <a:latin typeface="Calibri" panose="020F0502020204030204" pitchFamily="34" charset="0"/>
                          <a:cs typeface="Calibri" panose="020F0502020204030204" pitchFamily="34" charset="0"/>
                        </a:rPr>
                        <a:t>ترتيب الرعاية:</a:t>
                      </a:r>
                      <a:endParaRPr lang="en-US" sz="1000" b="1" dirty="0">
                        <a:solidFill>
                          <a:schemeClr val="tx1"/>
                        </a:solidFill>
                        <a:effectLst/>
                        <a:latin typeface="Calibri" panose="020F0502020204030204" pitchFamily="34" charset="0"/>
                        <a:cs typeface="Calibri" panose="020F0502020204030204" pitchFamily="34" charset="0"/>
                      </a:endParaRPr>
                    </a:p>
                    <a:p>
                      <a:pPr algn="r" rtl="1"/>
                      <a:endParaRPr lang="en-US" sz="1000" b="0" dirty="0">
                        <a:solidFill>
                          <a:schemeClr val="tx1"/>
                        </a:solidFill>
                        <a:effectLst/>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الوالد/الوالدين</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زوج الأم/زوجة الأب</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]مقدم (مقدمو) الرعاية العرفيين</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الأخ البالغ</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[X] رعاية القرابة / الأسرة الممتدة</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رعاية التبني</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الرعاية الداخلية</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84910641"/>
                  </a:ext>
                </a:extLst>
              </a:tr>
              <a:tr h="265178">
                <a:tc gridSpan="5">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العنوان الحالي / الموقع الذي يعيش فيه الطفل</a:t>
                      </a:r>
                      <a:r>
                        <a:rPr lang="en-ZA" sz="800" dirty="0">
                          <a:solidFill>
                            <a:schemeClr val="tx1"/>
                          </a:solidFill>
                          <a:effectLst/>
                          <a:latin typeface="Calibri" panose="020F0502020204030204" pitchFamily="34" charset="0"/>
                          <a:cs typeface="Calibri" panose="020F0502020204030204" pitchFamily="34" charset="0"/>
                        </a:rPr>
                        <a:t>:</a:t>
                      </a:r>
                      <a:br>
                        <a:rPr lang="en-ZA" sz="800" dirty="0">
                          <a:solidFill>
                            <a:schemeClr val="tx1"/>
                          </a:solidFill>
                          <a:effectLst/>
                          <a:latin typeface="Calibri" panose="020F0502020204030204" pitchFamily="34" charset="0"/>
                          <a:cs typeface="Calibri" panose="020F0502020204030204" pitchFamily="34" charset="0"/>
                        </a:rPr>
                      </a:br>
                      <a:r>
                        <a:rPr lang="ar-SA" sz="800" b="0" kern="1200">
                          <a:solidFill>
                            <a:schemeClr val="tx1"/>
                          </a:solidFill>
                          <a:effectLst/>
                          <a:latin typeface="Calibri" panose="020F0502020204030204" pitchFamily="34" charset="0"/>
                          <a:ea typeface="+mn-ea"/>
                          <a:cs typeface="Calibri" panose="020F0502020204030204" pitchFamily="34" charset="0"/>
                        </a:rPr>
                        <a:t>تقديم أكبر قدر ممكن من التفاصيل حول الموقع حتى يتمكن الآخرون من العثور على الموقع، مثل منزل أو مَعلَم أو شارع أو مدينة / قرية أو منطقة أو مقاطعة (التكييف وفقًا للسياق)</a:t>
                      </a:r>
                      <a:endParaRPr lang="en-FR" sz="800" b="0" kern="1200">
                        <a:solidFill>
                          <a:schemeClr val="tx1"/>
                        </a:solidFill>
                        <a:effectLst/>
                        <a:latin typeface="Calibri" panose="020F0502020204030204" pitchFamily="34" charset="0"/>
                        <a:ea typeface="+mn-ea"/>
                        <a:cs typeface="Calibri" panose="020F0502020204030204" pitchFamily="34" charset="0"/>
                      </a:endParaRPr>
                    </a:p>
                    <a:p>
                      <a:pPr algn="r" rtl="1"/>
                      <a:endParaRPr lang="en-US" sz="8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75677711"/>
                  </a:ext>
                </a:extLst>
              </a:tr>
              <a:tr h="265178">
                <a:tc gridSpan="5">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800" i="0" dirty="0">
                          <a:solidFill>
                            <a:schemeClr val="tx1"/>
                          </a:solidFill>
                          <a:effectLst/>
                          <a:latin typeface="Calibri" panose="020F0502020204030204" pitchFamily="34" charset="0"/>
                          <a:cs typeface="Calibri" panose="020F0502020204030204" pitchFamily="34" charset="0"/>
                        </a:rPr>
                        <a:t>أين يخطط الطفل للانتقال إلى (إن أمكن):</a:t>
                      </a:r>
                      <a:br>
                        <a:rPr lang="en-ZA" sz="800" i="1" dirty="0">
                          <a:solidFill>
                            <a:schemeClr val="tx1"/>
                          </a:solidFill>
                          <a:effectLst/>
                          <a:latin typeface="Calibri" panose="020F0502020204030204" pitchFamily="34" charset="0"/>
                          <a:cs typeface="Calibri" panose="020F0502020204030204" pitchFamily="34" charset="0"/>
                        </a:rPr>
                      </a:br>
                      <a:r>
                        <a:rPr lang="ar-SA" sz="800" b="0" kern="1200">
                          <a:solidFill>
                            <a:schemeClr val="tx1"/>
                          </a:solidFill>
                          <a:effectLst/>
                          <a:latin typeface="Calibri" panose="020F0502020204030204" pitchFamily="34" charset="0"/>
                          <a:ea typeface="+mn-ea"/>
                          <a:cs typeface="Calibri" panose="020F0502020204030204" pitchFamily="34" charset="0"/>
                        </a:rPr>
                        <a:t>تقديم أكبر قدر ممكن من التفاصيل حول الموقع حتى يتمكن الآخرون من العثور على الموقع ، مثل منزل أو  مَعلَم أو شارع أو مدينة / قرية أو منطقة أو مقاطعة (التكييف وفقًا للسياق)</a:t>
                      </a:r>
                      <a:endParaRPr lang="en-FR" sz="800" b="0" kern="1200">
                        <a:solidFill>
                          <a:schemeClr val="tx1"/>
                        </a:solidFill>
                        <a:effectLst/>
                        <a:latin typeface="Calibri" panose="020F0502020204030204" pitchFamily="34" charset="0"/>
                        <a:ea typeface="+mn-ea"/>
                        <a:cs typeface="Calibri" panose="020F0502020204030204" pitchFamily="34" charset="0"/>
                      </a:endParaRPr>
                    </a:p>
                    <a:p>
                      <a:pPr algn="r" rtl="1"/>
                      <a:endParaRPr lang="en-US" sz="800" b="0" i="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10716723"/>
                  </a:ext>
                </a:extLst>
              </a:tr>
              <a:tr h="0">
                <a:tc gridSpan="5">
                  <a:txBody>
                    <a:bodyPr/>
                    <a:lstStyle/>
                    <a:p>
                      <a:pPr algn="r" rtl="1"/>
                      <a:r>
                        <a:rPr lang="en-ZA" sz="800" dirty="0">
                          <a:solidFill>
                            <a:schemeClr val="tx1"/>
                          </a:solidFill>
                          <a:effectLst/>
                          <a:latin typeface="Calibri" panose="020F0502020204030204" pitchFamily="34" charset="0"/>
                          <a:cs typeface="Calibri" panose="020F0502020204030204" pitchFamily="34" charset="0"/>
                        </a:rPr>
                        <a:t>إذا لم يكن مع الوالدين ، الشخص الرئيسي الذي يرعى الطفل حاليًا</a:t>
                      </a:r>
                      <a:r>
                        <a:rPr lang="ar-SA" sz="800" dirty="0">
                          <a:solidFill>
                            <a:schemeClr val="tx1"/>
                          </a:solidFill>
                          <a:effectLst/>
                          <a:latin typeface="Calibri" panose="020F0502020204030204" pitchFamily="34" charset="0"/>
                          <a:cs typeface="Calibri" panose="020F0502020204030204" pitchFamily="34" charset="0"/>
                        </a:rPr>
                        <a:t> </a:t>
                      </a:r>
                      <a:r>
                        <a:rPr lang="en-ZA" sz="800" b="0" i="1" dirty="0">
                          <a:solidFill>
                            <a:schemeClr val="tx1"/>
                          </a:solidFill>
                          <a:effectLst/>
                          <a:latin typeface="Calibri" panose="020F0502020204030204" pitchFamily="34" charset="0"/>
                          <a:cs typeface="Calibri" panose="020F0502020204030204" pitchFamily="34" charset="0"/>
                        </a:rPr>
                        <a:t>إذا كان مع الوالدين</a:t>
                      </a:r>
                      <a:r>
                        <a:rPr lang="ar-SA" sz="800" b="0" i="1" dirty="0">
                          <a:solidFill>
                            <a:schemeClr val="tx1"/>
                          </a:solidFill>
                          <a:effectLst/>
                          <a:latin typeface="Calibri" panose="020F0502020204030204" pitchFamily="34" charset="0"/>
                          <a:cs typeface="Calibri" panose="020F0502020204030204" pitchFamily="34" charset="0"/>
                        </a:rPr>
                        <a:t>، </a:t>
                      </a:r>
                      <a:r>
                        <a:rPr lang="en-ZA" sz="800" b="0" i="1" dirty="0">
                          <a:solidFill>
                            <a:schemeClr val="tx1"/>
                          </a:solidFill>
                          <a:effectLst/>
                          <a:latin typeface="Calibri" panose="020F0502020204030204" pitchFamily="34" charset="0"/>
                          <a:cs typeface="Calibri" panose="020F0502020204030204" pitchFamily="34" charset="0"/>
                        </a:rPr>
                        <a:t> فانتقل إلى تفاصيل الأسرة.</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81658235"/>
                  </a:ext>
                </a:extLst>
              </a:tr>
              <a:tr h="172366">
                <a:tc>
                  <a:txBody>
                    <a:bodyPr/>
                    <a:lstStyle/>
                    <a:p>
                      <a:pPr algn="r" rtl="1"/>
                      <a:r>
                        <a:rPr lang="en-ZA" sz="1000" dirty="0">
                          <a:solidFill>
                            <a:schemeClr val="tx1"/>
                          </a:solidFill>
                          <a:effectLst/>
                        </a:rPr>
                        <a:t>اسم ا</a:t>
                      </a:r>
                      <a:r>
                        <a:rPr lang="ar-SA" sz="1000" dirty="0">
                          <a:solidFill>
                            <a:schemeClr val="tx1"/>
                          </a:solidFill>
                          <a:effectLst/>
                        </a:rPr>
                        <a:t>لعائلة:</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b="1" dirty="0">
                          <a:solidFill>
                            <a:schemeClr val="tx1"/>
                          </a:solidFill>
                          <a:effectLst/>
                        </a:rPr>
                        <a:t>الاسم الأوسط:</a:t>
                      </a:r>
                      <a:endParaRPr lang="en-US"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r>
                        <a:rPr lang="en-ZA" sz="1000" b="1" dirty="0">
                          <a:solidFill>
                            <a:schemeClr val="tx1"/>
                          </a:solidFill>
                          <a:effectLst/>
                        </a:rPr>
                        <a:t>الاسم الأول:</a:t>
                      </a:r>
                      <a:endParaRPr lang="en-US" sz="1000" b="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03068728"/>
                  </a:ext>
                </a:extLst>
              </a:tr>
              <a:tr h="172366">
                <a:tc gridSpan="5">
                  <a:txBody>
                    <a:bodyPr/>
                    <a:lstStyle/>
                    <a:p>
                      <a:pPr algn="r" rtl="1"/>
                      <a:r>
                        <a:rPr lang="ar-SA" sz="1000" b="1" kern="1200">
                          <a:solidFill>
                            <a:schemeClr val="tx1"/>
                          </a:solidFill>
                          <a:effectLst/>
                          <a:latin typeface="+mn-lt"/>
                          <a:ea typeface="+mn-ea"/>
                          <a:cs typeface="+mn-cs"/>
                        </a:rPr>
                        <a:t>أسماء أو تهجئات أخرى معروفة لمقدم الرعاية: </a:t>
                      </a:r>
                      <a:r>
                        <a:rPr lang="en-ZA" sz="1000" dirty="0">
                          <a:solidFill>
                            <a:schemeClr val="tx1"/>
                          </a:solidFill>
                          <a:effectLst/>
                        </a:rPr>
                        <a:t>على سبيل المثال ، الاسم المستعار واسم العائلة الثاني.</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06648397"/>
                  </a:ext>
                </a:extLst>
              </a:tr>
              <a:tr h="218772">
                <a:tc>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الجنس:</a:t>
                      </a:r>
                      <a:endParaRPr lang="en-FR" sz="1000" b="1">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solidFill>
                            <a:schemeClr val="tx1"/>
                          </a:solidFill>
                          <a:effectLst/>
                          <a:latin typeface="Calibri" panose="020F0502020204030204" pitchFamily="34" charset="0"/>
                          <a:cs typeface="Calibri" panose="020F0502020204030204" pitchFamily="34" charset="0"/>
                        </a:rPr>
                        <a:t>[] ذكر                [] أنثى </a:t>
                      </a:r>
                      <a:endParaRPr lang="en-FR"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هل تم تخمين تاريخ الميلاد </a:t>
                      </a:r>
                      <a:r>
                        <a:rPr lang="ar-SA" sz="1000">
                          <a:effectLst/>
                          <a:latin typeface="Calibri" panose="020F0502020204030204" pitchFamily="34" charset="0"/>
                          <a:cs typeface="Calibri" panose="020F0502020204030204" pitchFamily="34" charset="0"/>
                        </a:rPr>
                        <a:t>؟:</a:t>
                      </a:r>
                      <a:endParaRPr lang="en-FR" sz="1000">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إذا تم تخمينه ، تاريخ الميلاد يتم تقديره= ١ كانون الأول</a:t>
                      </a:r>
                      <a:endParaRPr lang="en-FR" sz="1000">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 لا                [] نعم</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تاريخ الميلاد:</a:t>
                      </a:r>
                      <a:endParaRPr lang="en-FR" sz="10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يوم / شهر / سنة </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04627853"/>
                  </a:ext>
                </a:extLst>
              </a:tr>
              <a:tr h="172366">
                <a:tc>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هوية أخرى ذات صلة:</a:t>
                      </a:r>
                      <a:endParaRPr lang="en-FR" sz="1000" b="1">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الهوية الفردية للمفوضية:</a:t>
                      </a:r>
                      <a:endParaRPr lang="en-US" b="1"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r>
                        <a:rPr lang="ar-SA" sz="1000" b="1">
                          <a:effectLst/>
                          <a:latin typeface="Calibri" panose="020F0502020204030204" pitchFamily="34" charset="0"/>
                          <a:cs typeface="Calibri" panose="020F0502020204030204" pitchFamily="34" charset="0"/>
                        </a:rPr>
                        <a:t>الهوية الوطنية:</a:t>
                      </a: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36485911"/>
                  </a:ext>
                </a:extLst>
              </a:tr>
              <a:tr h="304955">
                <a:tc gridSpan="3">
                  <a:txBody>
                    <a:bodyPr/>
                    <a:lstStyle/>
                    <a:p>
                      <a:pPr algn="r" rtl="1"/>
                      <a:r>
                        <a:rPr lang="ar-SA" sz="900" b="1" kern="1200">
                          <a:solidFill>
                            <a:schemeClr val="tx1"/>
                          </a:solidFill>
                          <a:effectLst/>
                          <a:latin typeface="Calibri" panose="020F0502020204030204" pitchFamily="34" charset="0"/>
                          <a:ea typeface="+mn-ea"/>
                          <a:cs typeface="Calibri" panose="020F0502020204030204" pitchFamily="34" charset="0"/>
                        </a:rPr>
                        <a:t>إذا لم يكن هناك صلة قرابة، فهل يعرف مقدم الرعاية عائلة الطفل</a:t>
                      </a:r>
                      <a:r>
                        <a:rPr lang="en-FR" sz="900">
                          <a:solidFill>
                            <a:schemeClr val="tx1"/>
                          </a:solidFill>
                          <a:effectLst/>
                          <a:latin typeface="Calibri" panose="020F0502020204030204" pitchFamily="34" charset="0"/>
                          <a:cs typeface="Calibri" panose="020F0502020204030204" pitchFamily="34" charset="0"/>
                        </a:rPr>
                        <a:t> </a:t>
                      </a:r>
                      <a:r>
                        <a:rPr lang="ar-SA" sz="900" b="0" dirty="0">
                          <a:solidFill>
                            <a:schemeClr val="tx1"/>
                          </a:solidFill>
                          <a:effectLst/>
                          <a:latin typeface="Calibri" panose="020F0502020204030204" pitchFamily="34" charset="0"/>
                          <a:cs typeface="Calibri" panose="020F0502020204030204" pitchFamily="34" charset="0"/>
                        </a:rPr>
                        <a:t>؟</a:t>
                      </a:r>
                    </a:p>
                    <a:p>
                      <a:pPr algn="r" rtl="1"/>
                      <a:r>
                        <a:rPr lang="en-ZA" sz="1000" b="0" dirty="0">
                          <a:solidFill>
                            <a:schemeClr val="tx1"/>
                          </a:solidFill>
                          <a:effectLst/>
                          <a:latin typeface="Calibri" panose="020F0502020204030204" pitchFamily="34" charset="0"/>
                          <a:cs typeface="Calibri" panose="020F0502020204030204" pitchFamily="34" charset="0"/>
                        </a:rPr>
                        <a:t>[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2">
                  <a:txBody>
                    <a:bodyPr/>
                    <a:lstStyle/>
                    <a:p>
                      <a:pPr algn="r" rtl="1"/>
                      <a:r>
                        <a:rPr lang="en-ZA" sz="1000" b="1" dirty="0">
                          <a:solidFill>
                            <a:schemeClr val="tx1"/>
                          </a:solidFill>
                          <a:effectLst/>
                        </a:rPr>
                        <a:t>هل مقدم الرعاية له </a:t>
                      </a:r>
                      <a:r>
                        <a:rPr lang="ar-SA" sz="1000" b="1" dirty="0">
                          <a:solidFill>
                            <a:schemeClr val="tx1"/>
                          </a:solidFill>
                          <a:effectLst/>
                        </a:rPr>
                        <a:t>صلة قرابة</a:t>
                      </a:r>
                      <a:r>
                        <a:rPr lang="en-ZA" sz="1000" b="1" dirty="0">
                          <a:solidFill>
                            <a:schemeClr val="tx1"/>
                          </a:solidFill>
                          <a:effectLst/>
                        </a:rPr>
                        <a:t> بالطفل:</a:t>
                      </a:r>
                      <a:endParaRPr lang="en-US" sz="1000" b="1" dirty="0">
                        <a:solidFill>
                          <a:schemeClr val="tx1"/>
                        </a:solidFill>
                        <a:effectLst/>
                      </a:endParaRPr>
                    </a:p>
                    <a:p>
                      <a:pPr algn="r" rtl="1"/>
                      <a:r>
                        <a:rPr lang="en-ZA" sz="1000" b="0" dirty="0">
                          <a:solidFill>
                            <a:schemeClr val="tx1"/>
                          </a:solidFill>
                          <a:effectLst/>
                        </a:rPr>
                        <a:t>[ ] نعم</a:t>
                      </a:r>
                      <a:endParaRPr lang="en-US" sz="1000" b="0" dirty="0">
                        <a:solidFill>
                          <a:schemeClr val="tx1"/>
                        </a:solidFill>
                        <a:effectLst/>
                      </a:endParaRPr>
                    </a:p>
                    <a:p>
                      <a:pPr algn="r" rtl="1"/>
                      <a:r>
                        <a:rPr lang="en-ZA" sz="1000" b="0" dirty="0">
                          <a:solidFill>
                            <a:schemeClr val="tx1"/>
                          </a:solidFill>
                          <a:effectLst/>
                        </a:rPr>
                        <a:t>[ ] لا</a:t>
                      </a:r>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90735887"/>
                  </a:ext>
                </a:extLst>
              </a:tr>
            </a:tbl>
          </a:graphicData>
        </a:graphic>
      </p:graphicFrame>
      <p:sp>
        <p:nvSpPr>
          <p:cNvPr id="5" name="Hexagon 4">
            <a:extLst>
              <a:ext uri="{FF2B5EF4-FFF2-40B4-BE49-F238E27FC236}">
                <a16:creationId xmlns:a16="http://schemas.microsoft.com/office/drawing/2014/main" id="{7A4F4D01-9AA6-FDBD-7702-F4C42420609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3BA8E366-5E81-21C4-A35F-8885E2E0E78E}"/>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7B279A5E-9865-C132-4E3B-3052FA009CA8}"/>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95B78BD5-8582-80ED-02B4-CA0E8DAFB28E}"/>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8E9C1559-DD90-2887-82C7-7EC92B3F4CB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7180973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E8220B-F1B3-2332-81A1-FDAAC74A6C49}"/>
              </a:ext>
            </a:extLst>
          </p:cNvPr>
          <p:cNvGraphicFramePr>
            <a:graphicFrameLocks noGrp="1"/>
          </p:cNvGraphicFramePr>
          <p:nvPr>
            <p:extLst>
              <p:ext uri="{D42A27DB-BD31-4B8C-83A1-F6EECF244321}">
                <p14:modId xmlns:p14="http://schemas.microsoft.com/office/powerpoint/2010/main" val="2361795403"/>
              </p:ext>
            </p:extLst>
          </p:nvPr>
        </p:nvGraphicFramePr>
        <p:xfrm>
          <a:off x="996950" y="704850"/>
          <a:ext cx="5273221" cy="8044561"/>
        </p:xfrm>
        <a:graphic>
          <a:graphicData uri="http://schemas.openxmlformats.org/drawingml/2006/table">
            <a:tbl>
              <a:tblPr firstRow="1" firstCol="1" bandRow="1">
                <a:tableStyleId>{5C22544A-7EE6-4342-B048-85BDC9FD1C3A}</a:tableStyleId>
              </a:tblPr>
              <a:tblGrid>
                <a:gridCol w="1552673">
                  <a:extLst>
                    <a:ext uri="{9D8B030D-6E8A-4147-A177-3AD203B41FA5}">
                      <a16:colId xmlns:a16="http://schemas.microsoft.com/office/drawing/2014/main" val="3458787923"/>
                    </a:ext>
                  </a:extLst>
                </a:gridCol>
                <a:gridCol w="292955">
                  <a:extLst>
                    <a:ext uri="{9D8B030D-6E8A-4147-A177-3AD203B41FA5}">
                      <a16:colId xmlns:a16="http://schemas.microsoft.com/office/drawing/2014/main" val="2758206407"/>
                    </a:ext>
                  </a:extLst>
                </a:gridCol>
                <a:gridCol w="190422">
                  <a:extLst>
                    <a:ext uri="{9D8B030D-6E8A-4147-A177-3AD203B41FA5}">
                      <a16:colId xmlns:a16="http://schemas.microsoft.com/office/drawing/2014/main" val="46182529"/>
                    </a:ext>
                  </a:extLst>
                </a:gridCol>
                <a:gridCol w="630637">
                  <a:extLst>
                    <a:ext uri="{9D8B030D-6E8A-4147-A177-3AD203B41FA5}">
                      <a16:colId xmlns:a16="http://schemas.microsoft.com/office/drawing/2014/main" val="91751066"/>
                    </a:ext>
                  </a:extLst>
                </a:gridCol>
                <a:gridCol w="593486">
                  <a:extLst>
                    <a:ext uri="{9D8B030D-6E8A-4147-A177-3AD203B41FA5}">
                      <a16:colId xmlns:a16="http://schemas.microsoft.com/office/drawing/2014/main" val="3592022779"/>
                    </a:ext>
                  </a:extLst>
                </a:gridCol>
                <a:gridCol w="797277">
                  <a:extLst>
                    <a:ext uri="{9D8B030D-6E8A-4147-A177-3AD203B41FA5}">
                      <a16:colId xmlns:a16="http://schemas.microsoft.com/office/drawing/2014/main" val="2983291166"/>
                    </a:ext>
                  </a:extLst>
                </a:gridCol>
                <a:gridCol w="1215771">
                  <a:extLst>
                    <a:ext uri="{9D8B030D-6E8A-4147-A177-3AD203B41FA5}">
                      <a16:colId xmlns:a16="http://schemas.microsoft.com/office/drawing/2014/main" val="3440000749"/>
                    </a:ext>
                  </a:extLst>
                </a:gridCol>
              </a:tblGrid>
              <a:tr h="264584">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العلاقة بالطفل: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حجم الأسرة: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أقل من </a:t>
                      </a:r>
                      <a:r>
                        <a:rPr lang="ar-SA" sz="1000" b="0" dirty="0">
                          <a:solidFill>
                            <a:schemeClr val="tx1"/>
                          </a:solidFill>
                          <a:effectLst/>
                          <a:latin typeface="Calibri" panose="020F0502020204030204" pitchFamily="34" charset="0"/>
                          <a:cs typeface="Calibri" panose="020F0502020204030204" pitchFamily="34" charset="0"/>
                        </a:rPr>
                        <a:t>١٨</a:t>
                      </a:r>
                      <a:r>
                        <a:rPr lang="en-ZA" sz="1000" b="0" dirty="0">
                          <a:solidFill>
                            <a:schemeClr val="tx1"/>
                          </a:solidFill>
                          <a:effectLst/>
                          <a:latin typeface="Calibri" panose="020F0502020204030204" pitchFamily="34" charset="0"/>
                          <a:cs typeface="Calibri" panose="020F0502020204030204" pitchFamily="34" charset="0"/>
                        </a:rPr>
                        <a:t> عامًا: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أكبر من </a:t>
                      </a:r>
                      <a:r>
                        <a:rPr lang="ar-SA" sz="1000" b="0" dirty="0">
                          <a:solidFill>
                            <a:schemeClr val="tx1"/>
                          </a:solidFill>
                          <a:effectLst/>
                          <a:latin typeface="Calibri" panose="020F0502020204030204" pitchFamily="34" charset="0"/>
                          <a:cs typeface="Calibri" panose="020F0502020204030204" pitchFamily="34" charset="0"/>
                        </a:rPr>
                        <a:t>١٨</a:t>
                      </a:r>
                      <a:r>
                        <a:rPr lang="en-ZA" sz="1000" b="0" dirty="0">
                          <a:solidFill>
                            <a:schemeClr val="tx1"/>
                          </a:solidFill>
                          <a:effectLst/>
                          <a:latin typeface="Calibri" panose="020F0502020204030204" pitchFamily="34" charset="0"/>
                          <a:cs typeface="Calibri" panose="020F0502020204030204" pitchFamily="34" charset="0"/>
                        </a:rPr>
                        <a:t> عامًا:</a:t>
                      </a:r>
                      <a:endParaRPr lang="en-US" sz="1000" b="0"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659768945"/>
                  </a:ext>
                </a:extLst>
              </a:tr>
              <a:tr h="242535">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متى بدأ ترتيب الرعاية هذا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700" b="0" i="1" dirty="0">
                          <a:solidFill>
                            <a:schemeClr val="tx1"/>
                          </a:solidFill>
                          <a:effectLst/>
                          <a:latin typeface="Calibri" panose="020F0502020204030204" pitchFamily="34" charset="0"/>
                          <a:cs typeface="Calibri" panose="020F0502020204030204" pitchFamily="34" charset="0"/>
                        </a:rPr>
                        <a:t>يوم / شهر / سنة</a:t>
                      </a:r>
                      <a:r>
                        <a:rPr lang="en-ZA" sz="700" dirty="0">
                          <a:solidFill>
                            <a:schemeClr val="tx1"/>
                          </a:solidFill>
                          <a:effectLst/>
                          <a:latin typeface="Calibri" panose="020F0502020204030204" pitchFamily="34" charset="0"/>
                          <a:cs typeface="Calibri" panose="020F0502020204030204" pitchFamily="34" charset="0"/>
                        </a:rPr>
                        <a:t> </a:t>
                      </a:r>
                      <a:endParaRPr lang="en-US" sz="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1876371308"/>
                  </a:ext>
                </a:extLst>
              </a:tr>
              <a:tr h="338079">
                <a:tc gridSpan="4">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إذا لم تكن على استعداد لمواصلة رعاية الطفل، قدم تفاصيل:</a:t>
                      </a:r>
                    </a:p>
                    <a:p>
                      <a:pPr algn="r" rtl="1"/>
                      <a:r>
                        <a:rPr lang="ar-SA" sz="900" b="0" dirty="0">
                          <a:solidFill>
                            <a:schemeClr val="tx1"/>
                          </a:solidFill>
                          <a:effectLst/>
                          <a:latin typeface="Calibri" panose="020F0502020204030204" pitchFamily="34" charset="0"/>
                          <a:cs typeface="Calibri" panose="020F0502020204030204" pitchFamily="34" charset="0"/>
                        </a:rPr>
                        <a:t>في حالة الانتقال إلى مكان آخر، قدم أيضًا تفاصيل الموقع (مثل البلد والمقاطعة والمنطقة والمدينة/القرية والشارع والمنزل).</a:t>
                      </a:r>
                      <a:endParaRPr lang="en-US" sz="9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tc rowSpan="2"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مقدم الرعاية على استعداد لمواصلة رعاية الطفل:</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نعم ، على المدى القصير</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نعم ، على المدى الطويل</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rowSpan="2" hMerge="1">
                  <a:txBody>
                    <a:bodyPr/>
                    <a:lstStyle/>
                    <a:p>
                      <a:pPr algn="r" rtl="1"/>
                      <a:endParaRPr lang="en-US"/>
                    </a:p>
                  </a:txBody>
                  <a:tcPr/>
                </a:tc>
                <a:extLst>
                  <a:ext uri="{0D108BD9-81ED-4DB2-BD59-A6C34878D82A}">
                    <a16:rowId xmlns:a16="http://schemas.microsoft.com/office/drawing/2014/main" val="2153595214"/>
                  </a:ext>
                </a:extLst>
              </a:tr>
              <a:tr h="191088">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إذا رغبت في ذلك ، فإلى متى:</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tc gridSpan="3" vMerge="1">
                  <a:txBody>
                    <a:bodyPr/>
                    <a:lstStyle/>
                    <a:p>
                      <a:pPr algn="r" rtl="1"/>
                      <a:endParaRPr lang="en-US"/>
                    </a:p>
                  </a:txBody>
                  <a:tcPr/>
                </a:tc>
                <a:tc hMerge="1" vMerge="1">
                  <a:txBody>
                    <a:bodyPr/>
                    <a:lstStyle/>
                    <a:p>
                      <a:pPr algn="r" rtl="1"/>
                      <a:endParaRPr lang="en-US"/>
                    </a:p>
                  </a:txBody>
                  <a:tcPr/>
                </a:tc>
                <a:tc hMerge="1" vMerge="1">
                  <a:txBody>
                    <a:bodyPr/>
                    <a:lstStyle/>
                    <a:p>
                      <a:pPr algn="r" rtl="1"/>
                      <a:endParaRPr lang="en-US"/>
                    </a:p>
                  </a:txBody>
                  <a:tcPr/>
                </a:tc>
                <a:extLst>
                  <a:ext uri="{0D108BD9-81ED-4DB2-BD59-A6C34878D82A}">
                    <a16:rowId xmlns:a16="http://schemas.microsoft.com/office/drawing/2014/main" val="180589705"/>
                  </a:ext>
                </a:extLst>
              </a:tr>
              <a:tr h="191088">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هاتف مقدم الرعاية / تفاصيل الاتصال الأخرى:</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1002571123"/>
                  </a:ext>
                </a:extLst>
              </a:tr>
              <a:tr h="264584">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هل يوافق الطفل على الاتصال بمقدم الرعاية: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r>
                        <a:rPr lang="ar-SA" sz="1000" b="0" dirty="0">
                          <a:solidFill>
                            <a:schemeClr val="tx1"/>
                          </a:solidFill>
                          <a:effectLst/>
                          <a:latin typeface="Calibri" panose="020F0502020204030204" pitchFamily="34" charset="0"/>
                          <a:cs typeface="Calibri" panose="020F0502020204030204" pitchFamily="34" charset="0"/>
                        </a:rPr>
                        <a:t>، </a:t>
                      </a:r>
                      <a:r>
                        <a:rPr lang="ar-SA" sz="1000" b="1" dirty="0">
                          <a:solidFill>
                            <a:schemeClr val="tx1"/>
                          </a:solidFill>
                          <a:effectLst/>
                          <a:latin typeface="Calibri" panose="020F0502020204030204" pitchFamily="34" charset="0"/>
                          <a:cs typeface="Calibri" panose="020F0502020204030204" pitchFamily="34" charset="0"/>
                        </a:rPr>
                        <a:t>قدم </a:t>
                      </a:r>
                      <a:r>
                        <a:rPr lang="en-ZA" sz="1000" b="1" dirty="0">
                          <a:solidFill>
                            <a:schemeClr val="tx1"/>
                          </a:solidFill>
                          <a:effectLst/>
                          <a:latin typeface="Calibri" panose="020F0502020204030204" pitchFamily="34" charset="0"/>
                          <a:cs typeface="Calibri" panose="020F0502020204030204" pitchFamily="34" charset="0"/>
                        </a:rPr>
                        <a:t>التفاصيل:</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689655638"/>
                  </a:ext>
                </a:extLst>
              </a:tr>
              <a:tr h="229988">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الأشخاص الآخرون الذين يعيشون في المنزل:</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1591328963"/>
                  </a:ext>
                </a:extLst>
              </a:tr>
              <a:tr h="191088">
                <a:tc>
                  <a:txBody>
                    <a:bodyPr/>
                    <a:lstStyle/>
                    <a:p>
                      <a:pPr algn="r" rtl="1"/>
                      <a:r>
                        <a:rPr lang="ar-SA" sz="1000" dirty="0">
                          <a:solidFill>
                            <a:schemeClr val="tx1"/>
                          </a:solidFill>
                          <a:effectLst/>
                        </a:rPr>
                        <a:t>الموافقة على التواصل</a:t>
                      </a:r>
                      <a:r>
                        <a:rPr lang="en-ZA" sz="1000" b="0" dirty="0">
                          <a:solidFill>
                            <a:schemeClr val="tx1"/>
                          </a:solidFill>
                          <a:effectLst/>
                        </a:rPr>
                        <a:t>:</a:t>
                      </a:r>
                      <a:r>
                        <a:rPr lang="ar-SA" sz="1000" b="0" dirty="0">
                          <a:solidFill>
                            <a:schemeClr val="tx1"/>
                          </a:solidFill>
                          <a:effectLst/>
                        </a:rPr>
                        <a:t> نعم/لا</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تفاصيل الاتصال:</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علاقة:</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r" rtl="1"/>
                      <a:r>
                        <a:rPr lang="ar-SA"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العلاقة:</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الكامل:</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4603549"/>
                  </a:ext>
                </a:extLst>
              </a:tr>
              <a:tr h="11759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7956974"/>
                  </a:ext>
                </a:extLst>
              </a:tr>
              <a:tr h="11759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62520569"/>
                  </a:ext>
                </a:extLst>
              </a:tr>
              <a:tr h="11759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52407266"/>
                  </a:ext>
                </a:extLst>
              </a:tr>
              <a:tr h="11759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2683022"/>
                  </a:ext>
                </a:extLst>
              </a:tr>
              <a:tr h="119247">
                <a:tc gridSpan="7">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٤.</a:t>
                      </a:r>
                      <a:r>
                        <a:rPr lang="en-ZA" sz="1000" dirty="0">
                          <a:solidFill>
                            <a:schemeClr val="tx1"/>
                          </a:solidFill>
                          <a:effectLst/>
                          <a:latin typeface="Calibri" panose="020F0502020204030204" pitchFamily="34" charset="0"/>
                          <a:cs typeface="Calibri" panose="020F0502020204030204" pitchFamily="34" charset="0"/>
                        </a:rPr>
                        <a:t>تفاصيل العائلة والأشخاص المهمين الآخرين</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3514585360"/>
                  </a:ext>
                </a:extLst>
              </a:tr>
              <a:tr h="117593">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الأم</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1806590237"/>
                  </a:ext>
                </a:extLst>
              </a:tr>
              <a:tr h="191088">
                <a:tc gridSpan="2">
                  <a:txBody>
                    <a:bodyPr/>
                    <a:lstStyle/>
                    <a:p>
                      <a:pPr algn="r" rtl="1"/>
                      <a:r>
                        <a:rPr lang="en-ZA" sz="1000" dirty="0">
                          <a:solidFill>
                            <a:schemeClr val="tx1"/>
                          </a:solidFill>
                          <a:effectLst/>
                        </a:rPr>
                        <a:t>اسم ا</a:t>
                      </a:r>
                      <a:r>
                        <a:rPr lang="ar-SA" sz="1000" dirty="0">
                          <a:solidFill>
                            <a:schemeClr val="tx1"/>
                          </a:solidFill>
                          <a:effectLst/>
                        </a:rPr>
                        <a:t>لعائلة:</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الأوسط:</a:t>
                      </a:r>
                      <a:endParaRPr lang="en-US" sz="1000" b="1"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الأول:</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107458790"/>
                  </a:ext>
                </a:extLst>
              </a:tr>
              <a:tr h="191088">
                <a:tc gridSpan="7">
                  <a:txBody>
                    <a:bodyPr/>
                    <a:lstStyle/>
                    <a:p>
                      <a:pPr algn="r" rtl="1"/>
                      <a:r>
                        <a:rPr lang="ar-SA" sz="1000" b="1" kern="1200">
                          <a:solidFill>
                            <a:schemeClr val="tx1"/>
                          </a:solidFill>
                          <a:effectLst/>
                          <a:latin typeface="Calibri" panose="020F0502020204030204" pitchFamily="34" charset="0"/>
                          <a:ea typeface="+mn-ea"/>
                          <a:cs typeface="Calibri" panose="020F0502020204030204" pitchFamily="34" charset="0"/>
                        </a:rPr>
                        <a:t>أسماء أو تهجئات أخرى معروفة </a:t>
                      </a:r>
                      <a:r>
                        <a:rPr lang="en-ZA" sz="1000" dirty="0">
                          <a:solidFill>
                            <a:schemeClr val="tx1"/>
                          </a:solidFill>
                          <a:effectLst/>
                          <a:latin typeface="Calibri" panose="020F0502020204030204" pitchFamily="34" charset="0"/>
                          <a:cs typeface="Calibri" panose="020F0502020204030204" pitchFamily="34" charset="0"/>
                        </a:rPr>
                        <a:t>للأم  بـ:</a:t>
                      </a:r>
                      <a:r>
                        <a:rPr lang="en-ZA" sz="700" b="0" i="1" dirty="0">
                          <a:solidFill>
                            <a:schemeClr val="tx1"/>
                          </a:solidFill>
                          <a:effectLst/>
                          <a:latin typeface="Calibri" panose="020F0502020204030204" pitchFamily="34" charset="0"/>
                          <a:cs typeface="Calibri" panose="020F0502020204030204" pitchFamily="34" charset="0"/>
                        </a:rPr>
                        <a:t>على سبيل المثال </a:t>
                      </a:r>
                      <a:r>
                        <a:rPr lang="ar-SA" sz="700" b="0" i="1" dirty="0">
                          <a:solidFill>
                            <a:schemeClr val="tx1"/>
                          </a:solidFill>
                          <a:effectLst/>
                          <a:latin typeface="Calibri" panose="020F0502020204030204" pitchFamily="34" charset="0"/>
                          <a:cs typeface="Calibri" panose="020F0502020204030204" pitchFamily="34" charset="0"/>
                        </a:rPr>
                        <a:t>،</a:t>
                      </a:r>
                      <a:r>
                        <a:rPr lang="en-ZA" sz="700" b="0" i="1" dirty="0">
                          <a:solidFill>
                            <a:schemeClr val="tx1"/>
                          </a:solidFill>
                          <a:effectLst/>
                          <a:latin typeface="Calibri" panose="020F0502020204030204" pitchFamily="34" charset="0"/>
                          <a:cs typeface="Calibri" panose="020F0502020204030204" pitchFamily="34" charset="0"/>
                        </a:rPr>
                        <a:t>الاسم المستعار واسم العائلة الثاني.</a:t>
                      </a:r>
                      <a:endParaRPr lang="en-US" sz="700" b="0" i="1"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tc>
                <a:extLst>
                  <a:ext uri="{0D108BD9-81ED-4DB2-BD59-A6C34878D82A}">
                    <a16:rowId xmlns:a16="http://schemas.microsoft.com/office/drawing/2014/main" val="510400172"/>
                  </a:ext>
                </a:extLst>
              </a:tr>
              <a:tr h="528185">
                <a:tc>
                  <a:txBody>
                    <a:bodyPr/>
                    <a:lstStyle/>
                    <a:p>
                      <a:pPr algn="r" rtl="1"/>
                      <a:r>
                        <a:rPr lang="ar-SA" sz="1350" b="0" kern="1200">
                          <a:solidFill>
                            <a:schemeClr val="tx1"/>
                          </a:solidFill>
                          <a:effectLst/>
                          <a:latin typeface="Calibri" panose="020F0502020204030204" pitchFamily="34" charset="0"/>
                          <a:ea typeface="+mn-ea"/>
                          <a:cs typeface="Calibri" panose="020F0502020204030204" pitchFamily="34" charset="0"/>
                        </a:rPr>
                        <a:t>إذا توفيت أثناء الطوارئ، فهل تم التحقق من ذلك؟ </a:t>
                      </a:r>
                      <a:r>
                        <a:rPr lang="ar-SA" sz="800" b="0" kern="1200">
                          <a:solidFill>
                            <a:schemeClr val="tx1"/>
                          </a:solidFill>
                          <a:effectLst/>
                          <a:latin typeface="Calibri" panose="020F0502020204030204" pitchFamily="34" charset="0"/>
                          <a:ea typeface="+mn-ea"/>
                          <a:cs typeface="Calibri" panose="020F0502020204030204" pitchFamily="34" charset="0"/>
                        </a:rPr>
                        <a:t>من خلال مصدر آخر ثم الطفل، ثم تابع تفاصيل الأب</a:t>
                      </a:r>
                      <a:endParaRPr lang="en-FR" sz="8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 نعم</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ar-SA" sz="1350" b="0" kern="1200">
                          <a:solidFill>
                            <a:schemeClr val="tx1"/>
                          </a:solidFill>
                          <a:effectLst/>
                          <a:latin typeface="Calibri" panose="020F0502020204030204" pitchFamily="34" charset="0"/>
                          <a:ea typeface="+mn-ea"/>
                          <a:cs typeface="Calibri" panose="020F0502020204030204" pitchFamily="34" charset="0"/>
                        </a:rPr>
                        <a:t>[ ] لا</a:t>
                      </a:r>
                      <a:endParaRPr lang="en-FR" sz="1350" b="0"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في حالة الوفاة ، متى وكيف:</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700" i="1" dirty="0">
                          <a:solidFill>
                            <a:schemeClr val="tx1"/>
                          </a:solidFill>
                          <a:effectLst/>
                          <a:latin typeface="Calibri" panose="020F0502020204030204" pitchFamily="34" charset="0"/>
                          <a:cs typeface="Calibri" panose="020F0502020204030204" pitchFamily="34" charset="0"/>
                        </a:rPr>
                        <a:t>يوم / شهر / سنة</a:t>
                      </a:r>
                      <a:endParaRPr lang="en-US" sz="700" i="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a:solidFill>
                            <a:schemeClr val="tx1"/>
                          </a:solidFill>
                          <a:effectLst/>
                        </a:rPr>
                        <a:t>في حالة الوفاة ، متى وكيف:</a:t>
                      </a:r>
                      <a:endParaRPr lang="en-US" sz="1100">
                        <a:solidFill>
                          <a:schemeClr val="tx1"/>
                        </a:solidFill>
                        <a:effectLst/>
                      </a:endParaRPr>
                    </a:p>
                    <a:p>
                      <a:pPr algn="r" rtl="1"/>
                      <a:r>
                        <a:rPr lang="en-ZA" sz="1100">
                          <a:solidFill>
                            <a:schemeClr val="tx1"/>
                          </a:solidFill>
                          <a:effectLst/>
                        </a:rPr>
                        <a:t>يوم / شهر / سنة</a:t>
                      </a:r>
                      <a:endParaRPr lang="en-US" sz="1100">
                        <a:solidFill>
                          <a:schemeClr val="tx1"/>
                        </a:solidFill>
                        <a:effectLst/>
                      </a:endParaRPr>
                    </a:p>
                    <a:p>
                      <a:pPr algn="r" rtl="1">
                        <a:lnSpc>
                          <a:spcPct val="107000"/>
                        </a:lnSpc>
                        <a:spcAft>
                          <a:spcPts val="800"/>
                        </a:spcAft>
                      </a:pPr>
                      <a:r>
                        <a:rPr lang="en-ZA" sz="1100">
                          <a:solidFill>
                            <a:schemeClr val="tx1"/>
                          </a:solidFill>
                          <a:effectLst/>
                        </a:rPr>
                        <a:t> </a:t>
                      </a:r>
                      <a:endParaRPr lang="en-US"/>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a:solidFill>
                            <a:schemeClr val="tx1"/>
                          </a:solidFill>
                          <a:effectLst/>
                        </a:rPr>
                        <a:t>في حالة الوفاة ، متى وكيف:</a:t>
                      </a:r>
                      <a:endParaRPr lang="en-US" sz="1100">
                        <a:solidFill>
                          <a:schemeClr val="tx1"/>
                        </a:solidFill>
                        <a:effectLst/>
                      </a:endParaRPr>
                    </a:p>
                    <a:p>
                      <a:pPr algn="r" rtl="1"/>
                      <a:r>
                        <a:rPr lang="en-ZA" sz="1100">
                          <a:solidFill>
                            <a:schemeClr val="tx1"/>
                          </a:solidFill>
                          <a:effectLst/>
                        </a:rPr>
                        <a:t>يوم / شهر / سنة</a:t>
                      </a:r>
                      <a:endParaRPr lang="en-US" sz="1100">
                        <a:solidFill>
                          <a:schemeClr val="tx1"/>
                        </a:solidFill>
                        <a:effectLst/>
                      </a:endParaRPr>
                    </a:p>
                    <a:p>
                      <a:pPr algn="r" rtl="1">
                        <a:lnSpc>
                          <a:spcPct val="107000"/>
                        </a:lnSpc>
                        <a:spcAft>
                          <a:spcPts val="800"/>
                        </a:spcAft>
                      </a:pPr>
                      <a:r>
                        <a:rPr lang="en-ZA" sz="1100">
                          <a:solidFill>
                            <a:schemeClr val="tx1"/>
                          </a:solidFill>
                          <a:effectLst/>
                        </a:rPr>
                        <a:t> </a:t>
                      </a:r>
                      <a:endParaRPr lang="en-US"/>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الأم على قيد الحياة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غير معروف</a:t>
                      </a: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3745167008"/>
                  </a:ext>
                </a:extLst>
              </a:tr>
              <a:tr h="191088">
                <a:tc>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هوية أخرى ذات صلة:</a:t>
                      </a:r>
                      <a:endParaRPr lang="en-FR" sz="1000" b="1">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r" rtl="1"/>
                      <a:r>
                        <a:rPr lang="en-ZA" sz="1000" b="1" dirty="0">
                          <a:solidFill>
                            <a:schemeClr val="tx1"/>
                          </a:solidFill>
                          <a:effectLst/>
                        </a:rPr>
                        <a:t>الهوية الفردية للمفوضية:</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dirty="0">
                          <a:solidFill>
                            <a:schemeClr val="tx1"/>
                          </a:solidFill>
                          <a:effectLst/>
                        </a:rPr>
                        <a:t>الهوية الفردية للمفوضية:</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dirty="0">
                          <a:solidFill>
                            <a:schemeClr val="tx1"/>
                          </a:solidFill>
                          <a:effectLst/>
                        </a:rPr>
                        <a:t>الهوية الفردية للمفوضية:</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r" rtl="1"/>
                      <a:r>
                        <a:rPr lang="ar-SA" sz="1000" b="1">
                          <a:effectLst/>
                          <a:latin typeface="Calibri" panose="020F0502020204030204" pitchFamily="34" charset="0"/>
                          <a:cs typeface="Calibri" panose="020F0502020204030204" pitchFamily="34" charset="0"/>
                        </a:rPr>
                        <a:t>الهوية الوطنية:</a:t>
                      </a: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rtl="1"/>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167212935"/>
                  </a:ext>
                </a:extLst>
              </a:tr>
              <a:tr h="242535">
                <a:tc gridSpan="3">
                  <a:txBody>
                    <a:bodyPr/>
                    <a:lstStyle/>
                    <a:p>
                      <a:pPr algn="r" rtl="1">
                        <a:lnSpc>
                          <a:spcPct val="107000"/>
                        </a:lnSpc>
                        <a:spcAft>
                          <a:spcPts val="800"/>
                        </a:spcAft>
                      </a:pPr>
                      <a:r>
                        <a:rPr lang="ar-SA" sz="800" b="1">
                          <a:solidFill>
                            <a:schemeClr val="tx1"/>
                          </a:solidFill>
                          <a:effectLst/>
                          <a:latin typeface="Calibri" panose="020F0502020204030204" pitchFamily="34" charset="0"/>
                          <a:cs typeface="Calibri" panose="020F0502020204030204" pitchFamily="34" charset="0"/>
                        </a:rPr>
                        <a:t>هل تم تخمين تاريخ الميلاد </a:t>
                      </a:r>
                      <a:r>
                        <a:rPr lang="ar-SA" sz="800">
                          <a:solidFill>
                            <a:schemeClr val="tx1"/>
                          </a:solidFill>
                          <a:effectLst/>
                          <a:latin typeface="Calibri" panose="020F0502020204030204" pitchFamily="34" charset="0"/>
                          <a:cs typeface="Calibri" panose="020F0502020204030204" pitchFamily="34" charset="0"/>
                        </a:rPr>
                        <a:t>؟:</a:t>
                      </a:r>
                      <a:endParaRPr lang="en-FR" sz="80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800" b="0">
                          <a:solidFill>
                            <a:schemeClr val="tx1"/>
                          </a:solidFill>
                          <a:effectLst/>
                          <a:latin typeface="Calibri" panose="020F0502020204030204" pitchFamily="34" charset="0"/>
                          <a:cs typeface="Calibri" panose="020F0502020204030204" pitchFamily="34" charset="0"/>
                        </a:rPr>
                        <a:t>إذا تم تخمينه ، تاريخ الميلاد يتم تقديره= ١ كانون الأول</a:t>
                      </a:r>
                      <a:endParaRPr lang="en-FR" sz="800" b="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800">
                          <a:solidFill>
                            <a:schemeClr val="tx1"/>
                          </a:solidFill>
                          <a:effectLst/>
                          <a:latin typeface="Calibri" panose="020F0502020204030204" pitchFamily="34" charset="0"/>
                          <a:cs typeface="Calibri" panose="020F0502020204030204" pitchFamily="34" charset="0"/>
                        </a:rPr>
                        <a:t>] لا                [] نعم</a:t>
                      </a:r>
                      <a:endParaRPr lang="en-FR" sz="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4">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تاريخ الميلاد:</a:t>
                      </a:r>
                      <a:endParaRPr lang="en-FR" sz="10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يوم / شهر / سنة </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a:solidFill>
                            <a:schemeClr val="tx1"/>
                          </a:solidFill>
                          <a:effectLst/>
                        </a:rPr>
                        <a:t>هل تم تقدير DOB ؟:</a:t>
                      </a:r>
                      <a:endParaRPr lang="en-US" sz="1100">
                        <a:solidFill>
                          <a:schemeClr val="tx1"/>
                        </a:solidFill>
                        <a:effectLst/>
                      </a:endParaRPr>
                    </a:p>
                    <a:p>
                      <a:pPr algn="r" rtl="1"/>
                      <a:r>
                        <a:rPr lang="en-ZA" sz="1100">
                          <a:solidFill>
                            <a:schemeClr val="tx1"/>
                          </a:solidFill>
                          <a:effectLst/>
                        </a:rPr>
                        <a:t>إذا كان مقدرا ، DOB = 31 ديسمبر</a:t>
                      </a:r>
                      <a:endParaRPr lang="en-US" sz="1100">
                        <a:solidFill>
                          <a:schemeClr val="tx1"/>
                        </a:solidFill>
                        <a:effectLst/>
                      </a:endParaRPr>
                    </a:p>
                    <a:p>
                      <a:pPr algn="r" rtl="1"/>
                      <a:r>
                        <a:rPr lang="en-ZA" sz="1100">
                          <a:solidFill>
                            <a:schemeClr val="tx1"/>
                          </a:solidFill>
                          <a:effectLst/>
                        </a:rPr>
                        <a:t>[ ] لا نعم</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tc>
                <a:tc hMerge="1">
                  <a:txBody>
                    <a:bodyPr/>
                    <a:lstStyle/>
                    <a:p>
                      <a:pPr algn="r" rtl="1"/>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dirty="0"/>
                    </a:p>
                  </a:txBody>
                  <a:tcPr marL="31561" marR="31561" marT="0" marB="0"/>
                </a:tc>
                <a:extLst>
                  <a:ext uri="{0D108BD9-81ED-4DB2-BD59-A6C34878D82A}">
                    <a16:rowId xmlns:a16="http://schemas.microsoft.com/office/drawing/2014/main" val="3938011426"/>
                  </a:ext>
                </a:extLst>
              </a:tr>
            </a:tbl>
          </a:graphicData>
        </a:graphic>
      </p:graphicFrame>
      <p:sp>
        <p:nvSpPr>
          <p:cNvPr id="3" name="Hexagon 2">
            <a:extLst>
              <a:ext uri="{FF2B5EF4-FFF2-40B4-BE49-F238E27FC236}">
                <a16:creationId xmlns:a16="http://schemas.microsoft.com/office/drawing/2014/main" id="{76BFD162-FA0C-A1BF-2A9E-C0D4BB1A234C}"/>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2E0B4763-0075-46F5-791B-F90A4DE8CA0E}"/>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9B9A9DF4-DCC9-C11E-2A0C-2AB419E819F3}"/>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C8E3FC9-8307-300E-8E57-8384C33B96B3}"/>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5890FB22-4732-DB21-23A2-EE75A43673E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9685681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1F56A1-30BF-5B40-88C6-E4E6DC4CFBE3}"/>
              </a:ext>
            </a:extLst>
          </p:cNvPr>
          <p:cNvGraphicFramePr>
            <a:graphicFrameLocks noGrp="1"/>
          </p:cNvGraphicFramePr>
          <p:nvPr>
            <p:extLst>
              <p:ext uri="{D42A27DB-BD31-4B8C-83A1-F6EECF244321}">
                <p14:modId xmlns:p14="http://schemas.microsoft.com/office/powerpoint/2010/main" val="3380489858"/>
              </p:ext>
            </p:extLst>
          </p:nvPr>
        </p:nvGraphicFramePr>
        <p:xfrm>
          <a:off x="987426" y="445763"/>
          <a:ext cx="5239659" cy="8978022"/>
        </p:xfrm>
        <a:graphic>
          <a:graphicData uri="http://schemas.openxmlformats.org/drawingml/2006/table">
            <a:tbl>
              <a:tblPr firstRow="1" firstCol="1" bandRow="1">
                <a:tableStyleId>{5C22544A-7EE6-4342-B048-85BDC9FD1C3A}</a:tableStyleId>
              </a:tblPr>
              <a:tblGrid>
                <a:gridCol w="1098549">
                  <a:extLst>
                    <a:ext uri="{9D8B030D-6E8A-4147-A177-3AD203B41FA5}">
                      <a16:colId xmlns:a16="http://schemas.microsoft.com/office/drawing/2014/main" val="1727703040"/>
                    </a:ext>
                  </a:extLst>
                </a:gridCol>
                <a:gridCol w="514350">
                  <a:extLst>
                    <a:ext uri="{9D8B030D-6E8A-4147-A177-3AD203B41FA5}">
                      <a16:colId xmlns:a16="http://schemas.microsoft.com/office/drawing/2014/main" val="107459844"/>
                    </a:ext>
                  </a:extLst>
                </a:gridCol>
                <a:gridCol w="190500">
                  <a:extLst>
                    <a:ext uri="{9D8B030D-6E8A-4147-A177-3AD203B41FA5}">
                      <a16:colId xmlns:a16="http://schemas.microsoft.com/office/drawing/2014/main" val="3756097591"/>
                    </a:ext>
                  </a:extLst>
                </a:gridCol>
                <a:gridCol w="647700">
                  <a:extLst>
                    <a:ext uri="{9D8B030D-6E8A-4147-A177-3AD203B41FA5}">
                      <a16:colId xmlns:a16="http://schemas.microsoft.com/office/drawing/2014/main" val="1013048287"/>
                    </a:ext>
                  </a:extLst>
                </a:gridCol>
                <a:gridCol w="269493">
                  <a:extLst>
                    <a:ext uri="{9D8B030D-6E8A-4147-A177-3AD203B41FA5}">
                      <a16:colId xmlns:a16="http://schemas.microsoft.com/office/drawing/2014/main" val="3693250689"/>
                    </a:ext>
                  </a:extLst>
                </a:gridCol>
                <a:gridCol w="286786">
                  <a:extLst>
                    <a:ext uri="{9D8B030D-6E8A-4147-A177-3AD203B41FA5}">
                      <a16:colId xmlns:a16="http://schemas.microsoft.com/office/drawing/2014/main" val="3919252268"/>
                    </a:ext>
                  </a:extLst>
                </a:gridCol>
                <a:gridCol w="286786">
                  <a:extLst>
                    <a:ext uri="{9D8B030D-6E8A-4147-A177-3AD203B41FA5}">
                      <a16:colId xmlns:a16="http://schemas.microsoft.com/office/drawing/2014/main" val="1323844585"/>
                    </a:ext>
                  </a:extLst>
                </a:gridCol>
                <a:gridCol w="347560">
                  <a:extLst>
                    <a:ext uri="{9D8B030D-6E8A-4147-A177-3AD203B41FA5}">
                      <a16:colId xmlns:a16="http://schemas.microsoft.com/office/drawing/2014/main" val="2858199783"/>
                    </a:ext>
                  </a:extLst>
                </a:gridCol>
                <a:gridCol w="470535">
                  <a:extLst>
                    <a:ext uri="{9D8B030D-6E8A-4147-A177-3AD203B41FA5}">
                      <a16:colId xmlns:a16="http://schemas.microsoft.com/office/drawing/2014/main" val="618751231"/>
                    </a:ext>
                  </a:extLst>
                </a:gridCol>
                <a:gridCol w="1127400">
                  <a:extLst>
                    <a:ext uri="{9D8B030D-6E8A-4147-A177-3AD203B41FA5}">
                      <a16:colId xmlns:a16="http://schemas.microsoft.com/office/drawing/2014/main" val="2586432058"/>
                    </a:ext>
                  </a:extLst>
                </a:gridCol>
              </a:tblGrid>
              <a:tr h="984588">
                <a:tc gridSpan="5">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هل تم تخمين تاريخ الميلاد </a:t>
                      </a:r>
                      <a:r>
                        <a:rPr lang="ar-SA" sz="1000">
                          <a:solidFill>
                            <a:schemeClr val="tx1"/>
                          </a:solidFill>
                          <a:effectLst/>
                          <a:latin typeface="Calibri" panose="020F0502020204030204" pitchFamily="34" charset="0"/>
                          <a:cs typeface="Calibri" panose="020F0502020204030204" pitchFamily="34" charset="0"/>
                        </a:rPr>
                        <a:t>؟:</a:t>
                      </a:r>
                      <a:endParaRPr lang="en-FR" sz="100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800" b="0">
                          <a:solidFill>
                            <a:schemeClr val="tx1"/>
                          </a:solidFill>
                          <a:effectLst/>
                          <a:latin typeface="Calibri" panose="020F0502020204030204" pitchFamily="34" charset="0"/>
                          <a:cs typeface="Calibri" panose="020F0502020204030204" pitchFamily="34" charset="0"/>
                        </a:rPr>
                        <a:t>إذا تم تخمينه ، تاريخ الميلاد يتم تقديره= ١ كانون الأول</a:t>
                      </a:r>
                      <a:endParaRPr lang="en-FR" sz="800" b="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solidFill>
                            <a:schemeClr val="tx1"/>
                          </a:solidFill>
                          <a:effectLst/>
                          <a:latin typeface="Calibri" panose="020F0502020204030204" pitchFamily="34" charset="0"/>
                          <a:cs typeface="Calibri" panose="020F0502020204030204" pitchFamily="34" charset="0"/>
                        </a:rPr>
                        <a:t>] لا                [] نعم</a:t>
                      </a:r>
                      <a:endParaRPr lang="en-FR"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تاريخ الميلاد:</a:t>
                      </a:r>
                      <a:endParaRPr lang="en-FR" sz="1000" b="1">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solidFill>
                            <a:schemeClr val="tx1"/>
                          </a:solidFill>
                          <a:effectLst/>
                          <a:latin typeface="Calibri" panose="020F0502020204030204" pitchFamily="34" charset="0"/>
                          <a:cs typeface="Calibri" panose="020F0502020204030204" pitchFamily="34" charset="0"/>
                        </a:rPr>
                        <a:t>يوم / شهر / سنة </a:t>
                      </a:r>
                      <a:endParaRPr lang="en-FR"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a:solidFill>
                            <a:schemeClr val="tx1"/>
                          </a:solidFill>
                          <a:effectLst/>
                        </a:rPr>
                        <a:t>هل تم تقدير DOB ؟:</a:t>
                      </a:r>
                      <a:endParaRPr lang="en-US" sz="1100">
                        <a:solidFill>
                          <a:schemeClr val="tx1"/>
                        </a:solidFill>
                        <a:effectLst/>
                      </a:endParaRPr>
                    </a:p>
                    <a:p>
                      <a:pPr algn="r" rtl="1"/>
                      <a:r>
                        <a:rPr lang="en-ZA" sz="1100">
                          <a:solidFill>
                            <a:schemeClr val="tx1"/>
                          </a:solidFill>
                          <a:effectLst/>
                        </a:rPr>
                        <a:t>إذا كان مقدرا ، DOB = 31 ديسمبر</a:t>
                      </a:r>
                      <a:endParaRPr lang="en-US" sz="1100">
                        <a:solidFill>
                          <a:schemeClr val="tx1"/>
                        </a:solidFill>
                        <a:effectLst/>
                      </a:endParaRPr>
                    </a:p>
                    <a:p>
                      <a:pPr algn="r" rtl="1"/>
                      <a:r>
                        <a:rPr lang="en-ZA" sz="1100">
                          <a:solidFill>
                            <a:schemeClr val="tx1"/>
                          </a:solidFill>
                          <a:effectLst/>
                        </a:rPr>
                        <a:t>[ ] لا نعم</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25381026"/>
                  </a:ext>
                </a:extLst>
              </a:tr>
              <a:tr h="389643">
                <a:tc gridSpan="5">
                  <a:txBody>
                    <a:bodyPr/>
                    <a:lstStyle/>
                    <a:p>
                      <a:pPr algn="r" rtl="1"/>
                      <a:r>
                        <a:rPr lang="ar-SA"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مهنة الأم:</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الانتماء العرقي للأم:</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a:solidFill>
                            <a:schemeClr val="tx1"/>
                          </a:solidFill>
                          <a:effectLst/>
                        </a:rPr>
                        <a:t>بعد ذلك الوقت، سيتم إغلاق هذا السؤال:</a:t>
                      </a:r>
                      <a:endParaRPr lang="en-US" sz="1100">
                        <a:solidFill>
                          <a:schemeClr val="tx1"/>
                        </a:solidFill>
                        <a:effectLst/>
                      </a:endParaRPr>
                    </a:p>
                    <a:p>
                      <a:pPr algn="r" rtl="1"/>
                      <a:r>
                        <a:rPr lang="en-Z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13814972"/>
                  </a:ext>
                </a:extLst>
              </a:tr>
              <a:tr h="599451">
                <a:tc gridSpan="10">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العنوان الحالي / الموقع الذي تعيش فيه الأم (إذا كان مختلفًا عن الطفل):</a:t>
                      </a:r>
                      <a:r>
                        <a:rPr lang="en-ZA" sz="1000" b="0" dirty="0">
                          <a:solidFill>
                            <a:schemeClr val="tx1"/>
                          </a:solidFill>
                          <a:effectLst/>
                          <a:latin typeface="Calibri" panose="020F0502020204030204" pitchFamily="34" charset="0"/>
                          <a:cs typeface="Calibri" panose="020F0502020204030204" pitchFamily="34" charset="0"/>
                        </a:rPr>
                        <a:t> </a:t>
                      </a:r>
                      <a:r>
                        <a:rPr lang="ar-SA" sz="700" b="0" kern="1200">
                          <a:solidFill>
                            <a:schemeClr val="tx1"/>
                          </a:solidFill>
                          <a:effectLst/>
                          <a:latin typeface="Calibri" panose="020F0502020204030204" pitchFamily="34" charset="0"/>
                          <a:ea typeface="+mn-ea"/>
                          <a:cs typeface="Calibri" panose="020F0502020204030204" pitchFamily="34" charset="0"/>
                        </a:rPr>
                        <a:t>تقديم أكبر قدر ممكن من التفاصيل حول الموقع حتى يتمكن الآخرون من العثور على الموقع، مثل منزل أو مَعلَم أو شارع أو مدينة / قرية أو منطقة أو مقاطعة (التكييف وفقًا للسياق)</a:t>
                      </a:r>
                      <a:endParaRPr lang="en-FR" sz="700" b="0" kern="1200">
                        <a:solidFill>
                          <a:schemeClr val="tx1"/>
                        </a:solidFill>
                        <a:effectLst/>
                        <a:latin typeface="Calibri" panose="020F0502020204030204" pitchFamily="34" charset="0"/>
                        <a:ea typeface="+mn-ea"/>
                        <a:cs typeface="Calibri" panose="020F0502020204030204" pitchFamily="34" charset="0"/>
                      </a:endParaRPr>
                    </a:p>
                    <a:p>
                      <a:pPr algn="r" rtl="1"/>
                      <a:endParaRPr lang="en-US" sz="1000" i="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i="1" dirty="0">
                        <a:solidFill>
                          <a:schemeClr val="tx1"/>
                        </a:solidFill>
                        <a:effectLst/>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i="1" dirty="0">
                        <a:solidFill>
                          <a:schemeClr val="tx1"/>
                        </a:solidFill>
                        <a:effectLst/>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84728939"/>
                  </a:ext>
                </a:extLst>
              </a:tr>
              <a:tr h="389643">
                <a:tc gridSpan="10">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هاتف الأم / بيانات الاتصال الأخرى:</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0905082"/>
                  </a:ext>
                </a:extLst>
              </a:tr>
              <a:tr h="539505">
                <a:tc gridSpan="10">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هل يوافق الطفل على الاتصال بالأم:</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قدِّم التفاصيل:</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00244021"/>
                  </a:ext>
                </a:extLst>
              </a:tr>
              <a:tr h="239780">
                <a:tc gridSpan="10">
                  <a:txBody>
                    <a:bodyPr/>
                    <a:lstStyle/>
                    <a:p>
                      <a:pPr algn="r" rtl="1"/>
                      <a:r>
                        <a:rPr lang="ar-SA" sz="1000" dirty="0">
                          <a:solidFill>
                            <a:schemeClr val="tx1"/>
                          </a:solidFill>
                          <a:effectLst/>
                          <a:latin typeface="Calibri" panose="020F0502020204030204" pitchFamily="34" charset="0"/>
                          <a:cs typeface="Calibri" panose="020F0502020204030204" pitchFamily="34" charset="0"/>
                        </a:rPr>
                        <a:t>ال</a:t>
                      </a:r>
                      <a:r>
                        <a:rPr lang="en-ZA" sz="1000" dirty="0">
                          <a:solidFill>
                            <a:schemeClr val="tx1"/>
                          </a:solidFill>
                          <a:effectLst/>
                          <a:latin typeface="Calibri" panose="020F0502020204030204" pitchFamily="34" charset="0"/>
                          <a:cs typeface="Calibri" panose="020F0502020204030204" pitchFamily="34" charset="0"/>
                        </a:rPr>
                        <a:t>أب</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5179181"/>
                  </a:ext>
                </a:extLst>
              </a:tr>
              <a:tr h="389643">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الاسم ا</a:t>
                      </a:r>
                      <a:r>
                        <a:rPr lang="ar-SA" sz="1000" dirty="0">
                          <a:solidFill>
                            <a:schemeClr val="tx1"/>
                          </a:solidFill>
                          <a:effectLst/>
                          <a:latin typeface="Calibri" panose="020F0502020204030204" pitchFamily="34" charset="0"/>
                          <a:cs typeface="Calibri" panose="020F0502020204030204" pitchFamily="34" charset="0"/>
                        </a:rPr>
                        <a:t>لعائلة: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الأوسط:</a:t>
                      </a:r>
                      <a:endParaRPr lang="en-US" sz="1000"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r>
                        <a:rPr lang="en-ZA" sz="1100" b="1">
                          <a:solidFill>
                            <a:schemeClr val="tx1"/>
                          </a:solidFill>
                          <a:effectLst/>
                        </a:rPr>
                        <a:t>الاسم الأوسط:</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r>
                        <a:rPr lang="en-ZA" sz="1100" b="1" dirty="0">
                          <a:solidFill>
                            <a:schemeClr val="tx1"/>
                          </a:solidFill>
                          <a:effectLst/>
                        </a:rPr>
                        <a:t>اسم العائلة:</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الأول:</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65876249"/>
                  </a:ext>
                </a:extLst>
              </a:tr>
              <a:tr h="389643">
                <a:tc gridSpan="10">
                  <a:txBody>
                    <a:bodyPr/>
                    <a:lstStyle/>
                    <a:p>
                      <a:pPr algn="r" rtl="1"/>
                      <a:r>
                        <a:rPr lang="en-ZA" sz="1000" dirty="0">
                          <a:solidFill>
                            <a:schemeClr val="tx1"/>
                          </a:solidFill>
                          <a:effectLst/>
                          <a:latin typeface="Calibri" panose="020F0502020204030204" pitchFamily="34" charset="0"/>
                          <a:cs typeface="Calibri" panose="020F0502020204030204" pitchFamily="34" charset="0"/>
                        </a:rPr>
                        <a:t>ي</a:t>
                      </a:r>
                      <a:r>
                        <a:rPr lang="ar-SA" sz="1000" b="1" kern="1200">
                          <a:solidFill>
                            <a:schemeClr val="tx1"/>
                          </a:solidFill>
                          <a:effectLst/>
                          <a:latin typeface="Calibri" panose="020F0502020204030204" pitchFamily="34" charset="0"/>
                          <a:ea typeface="+mn-ea"/>
                          <a:cs typeface="Calibri" panose="020F0502020204030204" pitchFamily="34" charset="0"/>
                        </a:rPr>
                        <a:t>أسماء أو تهجئات أخرى معروفة للأب</a:t>
                      </a:r>
                      <a:r>
                        <a:rPr lang="en-ZA" sz="1000" dirty="0">
                          <a:solidFill>
                            <a:schemeClr val="tx1"/>
                          </a:solidFill>
                          <a:effectLst/>
                          <a:latin typeface="Calibri" panose="020F0502020204030204" pitchFamily="34" charset="0"/>
                          <a:cs typeface="Calibri" panose="020F0502020204030204" pitchFamily="34" charset="0"/>
                        </a:rPr>
                        <a:t>: على سبيل المثال ، الاسم المستعار واسم العائلة الثاني.</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49173665"/>
                  </a:ext>
                </a:extLst>
              </a:tr>
              <a:tr h="1015065">
                <a:tc gridSpan="3">
                  <a:txBody>
                    <a:bodyPr/>
                    <a:lstStyle/>
                    <a:p>
                      <a:pPr algn="r" rtl="1"/>
                      <a:r>
                        <a:rPr lang="ar-SA" sz="900" b="1" kern="1200">
                          <a:solidFill>
                            <a:schemeClr val="tx1"/>
                          </a:solidFill>
                          <a:effectLst/>
                          <a:latin typeface="Calibri" panose="020F0502020204030204" pitchFamily="34" charset="0"/>
                          <a:ea typeface="+mn-ea"/>
                          <a:cs typeface="Calibri" panose="020F0502020204030204" pitchFamily="34" charset="0"/>
                        </a:rPr>
                        <a:t>إذا توفي أثناء الطوارئ، فهل تم التحقق من ذلك ؟:</a:t>
                      </a:r>
                      <a:endParaRPr lang="en-FR" sz="900" b="1"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م</a:t>
                      </a:r>
                      <a:r>
                        <a:rPr lang="ar-SA" sz="800" b="0" kern="1200">
                          <a:solidFill>
                            <a:schemeClr val="tx1"/>
                          </a:solidFill>
                          <a:effectLst/>
                          <a:latin typeface="Calibri" panose="020F0502020204030204" pitchFamily="34" charset="0"/>
                          <a:ea typeface="+mn-ea"/>
                          <a:cs typeface="Calibri" panose="020F0502020204030204" pitchFamily="34" charset="0"/>
                        </a:rPr>
                        <a:t>ن خلال مصدر آخر ثم الطفل، ثم تابع مع أفراد الأسرة المهمين للطفل</a:t>
                      </a:r>
                      <a:endParaRPr lang="en-FR" sz="8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نعم</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لا</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في حالة الوفاة ، متى وكيف:</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700" i="1" dirty="0">
                          <a:solidFill>
                            <a:schemeClr val="tx1"/>
                          </a:solidFill>
                          <a:effectLst/>
                          <a:latin typeface="Calibri" panose="020F0502020204030204" pitchFamily="34" charset="0"/>
                          <a:cs typeface="Calibri" panose="020F0502020204030204" pitchFamily="34" charset="0"/>
                        </a:rPr>
                        <a:t>يوم / شهر / سنة</a:t>
                      </a:r>
                      <a:r>
                        <a:rPr lang="en-ZA" sz="700" dirty="0">
                          <a:solidFill>
                            <a:schemeClr val="tx1"/>
                          </a:solidFill>
                          <a:effectLst/>
                          <a:latin typeface="Calibri" panose="020F0502020204030204" pitchFamily="34" charset="0"/>
                          <a:cs typeface="Calibri" panose="020F0502020204030204" pitchFamily="34" charset="0"/>
                        </a:rPr>
                        <a:t> </a:t>
                      </a:r>
                      <a:endParaRPr lang="en-US" sz="700"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r>
                        <a:rPr lang="en-ZA" sz="1100" dirty="0">
                          <a:solidFill>
                            <a:schemeClr val="tx1"/>
                          </a:solidFill>
                          <a:effectLst/>
                        </a:rPr>
                        <a:t>في حالة الوفاة ، متى وكيف:</a:t>
                      </a:r>
                      <a:endParaRPr lang="en-US" sz="1100" dirty="0">
                        <a:solidFill>
                          <a:schemeClr val="tx1"/>
                        </a:solidFill>
                        <a:effectLst/>
                      </a:endParaRPr>
                    </a:p>
                    <a:p>
                      <a:pPr algn="r" rtl="1"/>
                      <a:r>
                        <a:rPr lang="en-ZA" sz="1100" dirty="0">
                          <a:solidFill>
                            <a:schemeClr val="tx1"/>
                          </a:solidFill>
                          <a:effectLst/>
                        </a:rPr>
                        <a:t>يوم / مم /</a:t>
                      </a:r>
                      <a:r>
                        <a:rPr lang="en-ZA" sz="1100" dirty="0" err="1">
                          <a:solidFill>
                            <a:schemeClr val="tx1"/>
                          </a:solidFill>
                          <a:effectLst/>
                        </a:rPr>
                        <a:t>س ص</a:t>
                      </a:r>
                      <a:endParaRPr lang="en-US" sz="1100" dirty="0">
                        <a:solidFill>
                          <a:schemeClr val="tx1"/>
                        </a:solidFill>
                        <a:effectLst/>
                      </a:endParaRPr>
                    </a:p>
                    <a:p>
                      <a:pPr algn="r" rtl="1"/>
                      <a:r>
                        <a:rPr lang="en-ZA" sz="1100" dirty="0">
                          <a:solidFill>
                            <a:schemeClr val="tx1"/>
                          </a:solidFill>
                          <a:effectLst/>
                        </a:rPr>
                        <a:t> </a:t>
                      </a:r>
                      <a:endParaRPr lang="en-US" sz="1100" dirty="0">
                        <a:solidFill>
                          <a:schemeClr val="tx1"/>
                        </a:solidFill>
                        <a:effectLst/>
                      </a:endParaRPr>
                    </a:p>
                    <a:p>
                      <a:pPr algn="r" rtl="1">
                        <a:lnSpc>
                          <a:spcPct val="107000"/>
                        </a:lnSpc>
                        <a:spcAft>
                          <a:spcPts val="800"/>
                        </a:spcAft>
                      </a:pPr>
                      <a:r>
                        <a:rPr lang="en-Z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الأب على قيد الحياة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غير معروف</a:t>
                      </a: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46037843"/>
                  </a:ext>
                </a:extLst>
              </a:tr>
              <a:tr h="389643">
                <a:tc gridSpan="3">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هوية أخرى ذات صلة:</a:t>
                      </a:r>
                      <a:endParaRPr lang="en-FR" sz="1000" b="1">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r" rtl="1"/>
                      <a:r>
                        <a:rPr lang="en-ZA" sz="1000" b="1" dirty="0">
                          <a:solidFill>
                            <a:schemeClr val="tx1"/>
                          </a:solidFill>
                          <a:effectLst/>
                        </a:rPr>
                        <a:t>الهوية الفردية للمفوضية:</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r>
                        <a:rPr lang="en-ZA" sz="1100">
                          <a:solidFill>
                            <a:schemeClr val="tx1"/>
                          </a:solidFill>
                          <a:effectLst/>
                        </a:rPr>
                        <a:t>الهوية الفردية للمفوضية:</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algn="r" rtl="1"/>
                      <a:r>
                        <a:rPr lang="en-ZA" sz="1000" b="1" dirty="0">
                          <a:solidFill>
                            <a:schemeClr val="tx1"/>
                          </a:solidFill>
                          <a:effectLst/>
                        </a:rPr>
                        <a:t>الهوية الوطنية:</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rtl="1"/>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9388415"/>
                  </a:ext>
                </a:extLst>
              </a:tr>
              <a:tr h="728707">
                <a:tc gridSpan="6">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هل تم تخمين تاريخ الميلاد </a:t>
                      </a:r>
                      <a:r>
                        <a:rPr lang="ar-SA" sz="1000">
                          <a:solidFill>
                            <a:schemeClr val="tx1"/>
                          </a:solidFill>
                          <a:effectLst/>
                          <a:latin typeface="Calibri" panose="020F0502020204030204" pitchFamily="34" charset="0"/>
                          <a:cs typeface="Calibri" panose="020F0502020204030204" pitchFamily="34" charset="0"/>
                        </a:rPr>
                        <a:t>؟:</a:t>
                      </a:r>
                      <a:endParaRPr lang="en-FR" sz="100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800" b="0">
                          <a:solidFill>
                            <a:schemeClr val="tx1"/>
                          </a:solidFill>
                          <a:effectLst/>
                          <a:latin typeface="Calibri" panose="020F0502020204030204" pitchFamily="34" charset="0"/>
                          <a:cs typeface="Calibri" panose="020F0502020204030204" pitchFamily="34" charset="0"/>
                        </a:rPr>
                        <a:t>إذا تم تخمينه ، تاريخ الميلاد يتم تقديره= ١ كانون الأول</a:t>
                      </a:r>
                      <a:endParaRPr lang="en-FR" sz="800" b="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solidFill>
                            <a:schemeClr val="tx1"/>
                          </a:solidFill>
                          <a:effectLst/>
                          <a:latin typeface="Calibri" panose="020F0502020204030204" pitchFamily="34" charset="0"/>
                          <a:cs typeface="Calibri" panose="020F0502020204030204" pitchFamily="34" charset="0"/>
                        </a:rPr>
                        <a:t>] لا                [] نعم</a:t>
                      </a:r>
                      <a:endParaRPr lang="en-FR"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4">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تاريخ الميلاد:</a:t>
                      </a:r>
                      <a:endParaRPr lang="en-FR" sz="1000" b="1">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solidFill>
                            <a:schemeClr val="tx1"/>
                          </a:solidFill>
                          <a:effectLst/>
                          <a:latin typeface="Calibri" panose="020F0502020204030204" pitchFamily="34" charset="0"/>
                          <a:cs typeface="Calibri" panose="020F0502020204030204" pitchFamily="34" charset="0"/>
                        </a:rPr>
                        <a:t>يوم / شهر / سنة </a:t>
                      </a:r>
                      <a:endParaRPr lang="en-FR"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83481906"/>
                  </a:ext>
                </a:extLst>
              </a:tr>
              <a:tr h="389643">
                <a:tc gridSpan="6">
                  <a:txBody>
                    <a:bodyPr/>
                    <a:lstStyle/>
                    <a:p>
                      <a:pPr algn="r" rtl="1"/>
                      <a:r>
                        <a:rPr lang="ar-SA" sz="1000" dirty="0">
                          <a:solidFill>
                            <a:schemeClr val="tx1"/>
                          </a:solidFill>
                          <a:effectLst/>
                          <a:latin typeface="Calibri" panose="020F0502020204030204" pitchFamily="34" charset="0"/>
                          <a:cs typeface="Calibri" panose="020F0502020204030204" pitchFamily="34" charset="0"/>
                        </a:rPr>
                        <a:t>مهنة ا</a:t>
                      </a:r>
                      <a:r>
                        <a:rPr lang="en-ZA" sz="1000" dirty="0">
                          <a:solidFill>
                            <a:schemeClr val="tx1"/>
                          </a:solidFill>
                          <a:effectLst/>
                          <a:latin typeface="Calibri" panose="020F0502020204030204" pitchFamily="34" charset="0"/>
                          <a:cs typeface="Calibri" panose="020F0502020204030204" pitchFamily="34" charset="0"/>
                        </a:rPr>
                        <a:t>لأب:</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4">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الانتماء العرقي للأب:</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1"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34953185"/>
                  </a:ext>
                </a:extLst>
              </a:tr>
              <a:tr h="494546">
                <a:tc gridSpan="10">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dirty="0">
                          <a:solidFill>
                            <a:schemeClr val="tx1"/>
                          </a:solidFill>
                          <a:effectLst/>
                          <a:latin typeface="Calibri" panose="020F0502020204030204" pitchFamily="34" charset="0"/>
                          <a:cs typeface="Calibri" panose="020F0502020204030204" pitchFamily="34" charset="0"/>
                        </a:rPr>
                        <a:t>العنوان الحالي / الموقع الذي يعيش فيه الأب (إذا كان مختلفًا عن الطفل):</a:t>
                      </a:r>
                      <a:r>
                        <a:rPr lang="ar-SA" sz="700" b="0" kern="1200">
                          <a:solidFill>
                            <a:schemeClr val="tx1"/>
                          </a:solidFill>
                          <a:effectLst/>
                          <a:latin typeface="Calibri" panose="020F0502020204030204" pitchFamily="34" charset="0"/>
                          <a:ea typeface="+mn-ea"/>
                          <a:cs typeface="Calibri" panose="020F0502020204030204" pitchFamily="34" charset="0"/>
                        </a:rPr>
                        <a:t>تقديم أكبر قدر ممكن من التفاصيل حول الموقع حتى يتمكن الآخرون من العثور على الموقع، مثل منزل أو مَعلَم أو شارع أو مدينة / قرية أو منطقة أو مقاطعة (التكييف وفقًا للسياق)</a:t>
                      </a:r>
                      <a:endParaRPr lang="en-US" sz="700" b="0" i="1"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1789562"/>
                  </a:ext>
                </a:extLst>
              </a:tr>
              <a:tr h="238839">
                <a:tc gridSpan="10">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هاتف الأب / بيانات الاتصال الأخرى:</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92374034"/>
                  </a:ext>
                </a:extLst>
              </a:tr>
              <a:tr h="539505">
                <a:tc gridSpan="10">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هل يوافق الطفل على الاتصال بالأب:</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قدِّم التفاصيل:</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90853269"/>
                  </a:ext>
                </a:extLst>
              </a:tr>
              <a:tr h="239780">
                <a:tc gridSpan="10">
                  <a:txBody>
                    <a:bodyPr/>
                    <a:lstStyle/>
                    <a:p>
                      <a:pPr algn="r" rtl="1"/>
                      <a:r>
                        <a:rPr lang="en-ZA" sz="1000" dirty="0">
                          <a:solidFill>
                            <a:schemeClr val="tx1"/>
                          </a:solidFill>
                          <a:effectLst/>
                          <a:latin typeface="Calibri" panose="020F0502020204030204" pitchFamily="34" charset="0"/>
                          <a:cs typeface="Calibri" panose="020F0502020204030204" pitchFamily="34" charset="0"/>
                        </a:rPr>
                        <a:t>أفراد الأسرة المهمون الآخرون والأشخاص (خارج الأسرة) للطفل:</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2082488"/>
                  </a:ext>
                </a:extLst>
              </a:tr>
              <a:tr h="389643">
                <a:tc>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الموافقة على التواصل</a:t>
                      </a:r>
                      <a:r>
                        <a:rPr lang="en-ZA" sz="1000" b="1" dirty="0">
                          <a:solidFill>
                            <a:schemeClr val="tx1"/>
                          </a:solidFill>
                          <a:effectLst/>
                          <a:latin typeface="Calibri" panose="020F0502020204030204" pitchFamily="34" charset="0"/>
                          <a:cs typeface="Calibri" panose="020F0502020204030204" pitchFamily="34" charset="0"/>
                        </a:rPr>
                        <a:t>:</a:t>
                      </a:r>
                      <a:r>
                        <a:rPr lang="ar-SA" sz="1000" b="1" dirty="0">
                          <a:solidFill>
                            <a:schemeClr val="tx1"/>
                          </a:solidFill>
                          <a:effectLst/>
                          <a:latin typeface="Calibri" panose="020F0502020204030204" pitchFamily="34" charset="0"/>
                          <a:cs typeface="Calibri" panose="020F0502020204030204" pitchFamily="34" charset="0"/>
                        </a:rPr>
                        <a:t> نعم/لا</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ar-SA" sz="900" b="1" dirty="0">
                          <a:solidFill>
                            <a:schemeClr val="tx1"/>
                          </a:solidFill>
                          <a:effectLst/>
                          <a:latin typeface="Calibri" panose="020F0502020204030204" pitchFamily="34" charset="0"/>
                          <a:cs typeface="Calibri" panose="020F0502020204030204" pitchFamily="34" charset="0"/>
                        </a:rPr>
                        <a:t>تفاصيل الاتصال</a:t>
                      </a:r>
                      <a:r>
                        <a:rPr lang="en-ZA" sz="1000" b="1" dirty="0">
                          <a:solidFill>
                            <a:schemeClr val="tx1"/>
                          </a:solidFill>
                          <a:effectLst/>
                          <a:latin typeface="Calibri" panose="020F0502020204030204" pitchFamily="34" charset="0"/>
                          <a:cs typeface="Calibri" panose="020F0502020204030204" pitchFamily="34" charset="0"/>
                        </a:rPr>
                        <a:t>:</a:t>
                      </a:r>
                      <a:endParaRPr lang="en-US" sz="1000" b="1"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العنوان / الموقع:</a:t>
                      </a:r>
                      <a:endParaRPr lang="en-US" sz="1000" b="1"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الع</a:t>
                      </a:r>
                      <a:r>
                        <a:rPr lang="ar-SA" sz="1000" b="1" dirty="0">
                          <a:solidFill>
                            <a:schemeClr val="tx1"/>
                          </a:solidFill>
                          <a:effectLst/>
                          <a:latin typeface="Calibri" panose="020F0502020204030204" pitchFamily="34" charset="0"/>
                          <a:cs typeface="Calibri" panose="020F0502020204030204" pitchFamily="34" charset="0"/>
                        </a:rPr>
                        <a:t>لاقة</a:t>
                      </a:r>
                      <a:r>
                        <a:rPr lang="en-ZA" sz="1000" b="1" dirty="0">
                          <a:solidFill>
                            <a:schemeClr val="tx1"/>
                          </a:solidFill>
                          <a:effectLst/>
                          <a:latin typeface="Calibri" panose="020F0502020204030204" pitchFamily="34" charset="0"/>
                          <a:cs typeface="Calibri" panose="020F0502020204030204" pitchFamily="34" charset="0"/>
                        </a:rPr>
                        <a:t>:</a:t>
                      </a:r>
                      <a:endParaRPr lang="en-US" sz="1000" b="1"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r>
                        <a:rPr lang="en-ZA" sz="1100">
                          <a:solidFill>
                            <a:schemeClr val="tx1"/>
                          </a:solidFill>
                          <a:effectLst/>
                        </a:rPr>
                        <a:t>العنوان / الموقع:</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العمر</a:t>
                      </a:r>
                      <a:r>
                        <a:rPr lang="en-ZA" sz="1000" b="1" dirty="0">
                          <a:solidFill>
                            <a:schemeClr val="tx1"/>
                          </a:solidFill>
                          <a:effectLst/>
                          <a:latin typeface="Calibri" panose="020F0502020204030204" pitchFamily="34" charset="0"/>
                          <a:cs typeface="Calibri" panose="020F0502020204030204" pitchFamily="34" charset="0"/>
                        </a:rPr>
                        <a:t>:</a:t>
                      </a:r>
                      <a:endParaRPr lang="en-US" sz="1000" b="1" dirty="0">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الكامل</a:t>
                      </a:r>
                      <a:r>
                        <a:rPr lang="ar-SA" sz="1000" b="1" dirty="0">
                          <a:solidFill>
                            <a:schemeClr val="tx1"/>
                          </a:solidFill>
                          <a:effectLst/>
                          <a:latin typeface="Calibri" panose="020F0502020204030204" pitchFamily="34" charset="0"/>
                          <a:cs typeface="Calibri" panose="020F0502020204030204" pitchFamily="34" charset="0"/>
                        </a:rPr>
                        <a:t>:</a:t>
                      </a:r>
                      <a:endParaRPr lang="en-US" sz="1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1616681"/>
                  </a:ext>
                </a:extLst>
              </a:tr>
              <a:tr h="239780">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a:solidFill>
                            <a:schemeClr val="tx1"/>
                          </a:solidFill>
                          <a:effectLst/>
                        </a:rPr>
                        <a:t> </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52452458"/>
                  </a:ext>
                </a:extLst>
              </a:tr>
              <a:tr h="239780">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100">
                          <a:solidFill>
                            <a:schemeClr val="tx1"/>
                          </a:solidFill>
                          <a:effectLst/>
                        </a:rPr>
                        <a:t> </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r" rtl="1"/>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7007786"/>
                  </a:ext>
                </a:extLst>
              </a:tr>
            </a:tbl>
          </a:graphicData>
        </a:graphic>
      </p:graphicFrame>
      <p:sp>
        <p:nvSpPr>
          <p:cNvPr id="2" name="Hexagon 1">
            <a:extLst>
              <a:ext uri="{FF2B5EF4-FFF2-40B4-BE49-F238E27FC236}">
                <a16:creationId xmlns:a16="http://schemas.microsoft.com/office/drawing/2014/main" id="{25A49C09-E7F5-EA06-0915-CB2397AAEB1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55A2E2FD-4965-3B02-10D6-3AAFA1546F6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931C5052-3A17-9FE6-F516-AE5E744C052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2C29FDE4-996E-46BC-0F15-E6C4D5B03808}"/>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897D0B9D-C0C7-3270-0FDC-FA05BB3ED55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6801766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EE1559D-3912-A21E-4E7A-5A36473FAE93}"/>
              </a:ext>
            </a:extLst>
          </p:cNvPr>
          <p:cNvGraphicFramePr>
            <a:graphicFrameLocks noGrp="1"/>
          </p:cNvGraphicFramePr>
          <p:nvPr>
            <p:extLst>
              <p:ext uri="{D42A27DB-BD31-4B8C-83A1-F6EECF244321}">
                <p14:modId xmlns:p14="http://schemas.microsoft.com/office/powerpoint/2010/main" val="4074585371"/>
              </p:ext>
            </p:extLst>
          </p:nvPr>
        </p:nvGraphicFramePr>
        <p:xfrm>
          <a:off x="988132" y="696538"/>
          <a:ext cx="5272970" cy="7593203"/>
        </p:xfrm>
        <a:graphic>
          <a:graphicData uri="http://schemas.openxmlformats.org/drawingml/2006/table">
            <a:tbl>
              <a:tblPr firstRow="1" firstCol="1" bandRow="1">
                <a:tableStyleId>{5C22544A-7EE6-4342-B048-85BDC9FD1C3A}</a:tableStyleId>
              </a:tblPr>
              <a:tblGrid>
                <a:gridCol w="1669343">
                  <a:extLst>
                    <a:ext uri="{9D8B030D-6E8A-4147-A177-3AD203B41FA5}">
                      <a16:colId xmlns:a16="http://schemas.microsoft.com/office/drawing/2014/main" val="4013663399"/>
                    </a:ext>
                  </a:extLst>
                </a:gridCol>
                <a:gridCol w="800100">
                  <a:extLst>
                    <a:ext uri="{9D8B030D-6E8A-4147-A177-3AD203B41FA5}">
                      <a16:colId xmlns:a16="http://schemas.microsoft.com/office/drawing/2014/main" val="3532009272"/>
                    </a:ext>
                  </a:extLst>
                </a:gridCol>
                <a:gridCol w="415925">
                  <a:extLst>
                    <a:ext uri="{9D8B030D-6E8A-4147-A177-3AD203B41FA5}">
                      <a16:colId xmlns:a16="http://schemas.microsoft.com/office/drawing/2014/main" val="2702739291"/>
                    </a:ext>
                  </a:extLst>
                </a:gridCol>
                <a:gridCol w="155575">
                  <a:extLst>
                    <a:ext uri="{9D8B030D-6E8A-4147-A177-3AD203B41FA5}">
                      <a16:colId xmlns:a16="http://schemas.microsoft.com/office/drawing/2014/main" val="3002800355"/>
                    </a:ext>
                  </a:extLst>
                </a:gridCol>
                <a:gridCol w="1443038">
                  <a:extLst>
                    <a:ext uri="{9D8B030D-6E8A-4147-A177-3AD203B41FA5}">
                      <a16:colId xmlns:a16="http://schemas.microsoft.com/office/drawing/2014/main" val="3547704419"/>
                    </a:ext>
                  </a:extLst>
                </a:gridCol>
                <a:gridCol w="788989">
                  <a:extLst>
                    <a:ext uri="{9D8B030D-6E8A-4147-A177-3AD203B41FA5}">
                      <a16:colId xmlns:a16="http://schemas.microsoft.com/office/drawing/2014/main" val="833078409"/>
                    </a:ext>
                  </a:extLst>
                </a:gridCol>
              </a:tblGrid>
              <a:tr h="228524">
                <a:tc gridSpan="6">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٥.</a:t>
                      </a:r>
                      <a:r>
                        <a:rPr lang="en-ZA" sz="1000" dirty="0">
                          <a:solidFill>
                            <a:schemeClr val="tx1"/>
                          </a:solidFill>
                          <a:effectLst/>
                          <a:latin typeface="Calibri" panose="020F0502020204030204" pitchFamily="34" charset="0"/>
                          <a:cs typeface="Calibri" panose="020F0502020204030204" pitchFamily="34" charset="0"/>
                        </a:rPr>
                        <a:t>التقييم ال</a:t>
                      </a:r>
                      <a:r>
                        <a:rPr lang="ar-SA" sz="1000" dirty="0">
                          <a:solidFill>
                            <a:schemeClr val="tx1"/>
                          </a:solidFill>
                          <a:effectLst/>
                          <a:latin typeface="Calibri" panose="020F0502020204030204" pitchFamily="34" charset="0"/>
                          <a:cs typeface="Calibri" panose="020F0502020204030204" pitchFamily="34" charset="0"/>
                        </a:rPr>
                        <a:t>أول</a:t>
                      </a:r>
                      <a:r>
                        <a:rPr lang="en-ZA" sz="1000" dirty="0">
                          <a:solidFill>
                            <a:schemeClr val="tx1"/>
                          </a:solidFill>
                          <a:effectLst/>
                          <a:latin typeface="Calibri" panose="020F0502020204030204" pitchFamily="34" charset="0"/>
                          <a:cs typeface="Calibri" panose="020F0502020204030204" pitchFamily="34" charset="0"/>
                        </a:rPr>
                        <a:t>ي - مخاوف تتعلق بالحماية</a:t>
                      </a:r>
                      <a:r>
                        <a:rPr lang="ar-SA" sz="1000"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ضع علامة على كل ما ينطبق - لا ينبغي طرح هذا السؤال على أنه سؤال مباشر ولكن من خلال الحوار العام أو إذا طرحه الطفل بشكل مباشر.</a:t>
                      </a: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5030144"/>
                  </a:ext>
                </a:extLst>
              </a:tr>
              <a:tr h="3388528">
                <a:tc gridSpan="3">
                  <a:txBody>
                    <a:bodyPr/>
                    <a:lstStyle/>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مصحوب</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[X] منفصل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يتيم</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الإجهاد النفسي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الاضطراب العقلي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تعاطي المخدرات والإدمان (طفل)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الانتماء إلى فئة مهمشة / معرضة للتمييز</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عدم وجود وثائق / تسجيل المواليد</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زواج الأطفال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تشويه الأعضاء التناسلية الأنثوية (ختان الإناث)</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الحمل / الوالد الطفل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الحرمان من الموارد أو الفرص أو الخدمات</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ترتيبات رعاية ضعيفة للغاية على سبيل المثال&gt; ٨ أطفال في الأسرة ، مقدم الرعاية يتعاطى المخدرات ، مقدم رعاية واحد ضعيف</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الأطفال الناجين من الذخائر المتفجرة </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ذلك ، يرجى التحديد:</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a:r>
                        <a:rPr lang="ar-SA" sz="1000" b="0" kern="1200">
                          <a:solidFill>
                            <a:schemeClr val="tx1"/>
                          </a:solidFill>
                          <a:effectLst/>
                          <a:latin typeface="Calibri" panose="020F0502020204030204" pitchFamily="34" charset="0"/>
                          <a:ea typeface="+mn-ea"/>
                          <a:cs typeface="Calibri" panose="020F0502020204030204" pitchFamily="34" charset="0"/>
                        </a:rPr>
                        <a:t>[ ]بحسب السياق</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r>
                        <a:rPr lang="ar-SA" sz="1000" kern="1200">
                          <a:solidFill>
                            <a:schemeClr val="dk1"/>
                          </a:solidFill>
                          <a:effectLst/>
                          <a:latin typeface="Calibri" panose="020F0502020204030204" pitchFamily="34" charset="0"/>
                          <a:ea typeface="+mn-ea"/>
                          <a:cs typeface="Calibri" panose="020F0502020204030204" pitchFamily="34" charset="0"/>
                        </a:rPr>
                        <a:t>[ ] الاعتداء الجسدي / العنف</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الاعتداء الجنسي / العنف</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الاغتصاب</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الإساءة العاطفية أو النفسية / العنف</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[X] الإهمال</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التخلي </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عمالة الأطفال (ليس أسوأ أشكالها)</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[X] العمل الخطير</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الاستغلال الجنسي</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العبودية / البيع / الاختطاف / الإتجار / العمل القسري</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التعارض مع القانون</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مرتبط بقوات أو جماعات مسلحة</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المحرومين من الحرية / في الاعتقال</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حالة طبية خطيرة</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صعوبة وظيفية (الرؤية ، حتى لو كانت ارتداء نظارات)</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صعوبة وظيفية (السمع ، حتى إذا كنت تستخدم المعينات السمعية)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الصعوبة الوظيفية (المشي أو استخدام أجزاء من جسده/ها)</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صعوبة وظيفية (التذكر أو التركيز)</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kern="1200">
                          <a:solidFill>
                            <a:schemeClr val="dk1"/>
                          </a:solidFill>
                          <a:effectLst/>
                          <a:latin typeface="Calibri" panose="020F0502020204030204" pitchFamily="34" charset="0"/>
                          <a:ea typeface="+mn-ea"/>
                          <a:cs typeface="Calibri" panose="020F0502020204030204" pitchFamily="34" charset="0"/>
                        </a:rPr>
                        <a:t>[ ] صعوبة الرعاية الذاتية مثل إطعام أو ارتداء الملابس بنفسه/ها (مقارنة بالأطفال الآخرين في نفس العمر)</a:t>
                      </a:r>
                      <a:endParaRPr lang="en-FR" sz="1000" kern="1200">
                        <a:solidFill>
                          <a:schemeClr val="dk1"/>
                        </a:solidFill>
                        <a:effectLst/>
                        <a:latin typeface="Calibri" panose="020F0502020204030204" pitchFamily="34" charset="0"/>
                        <a:ea typeface="+mn-ea"/>
                        <a:cs typeface="Calibri" panose="020F0502020204030204" pitchFamily="34" charset="0"/>
                      </a:endParaRPr>
                    </a:p>
                    <a:p>
                      <a:pPr algn="r"/>
                      <a:r>
                        <a:rPr lang="ar-SA" sz="1000" kern="1200">
                          <a:solidFill>
                            <a:schemeClr val="dk1"/>
                          </a:solidFill>
                          <a:effectLst/>
                          <a:latin typeface="Calibri" panose="020F0502020204030204" pitchFamily="34" charset="0"/>
                          <a:ea typeface="+mn-ea"/>
                          <a:cs typeface="Calibri" panose="020F0502020204030204" pitchFamily="34" charset="0"/>
                        </a:rPr>
                        <a:t>[ ] صعوبة في التواصل</a:t>
                      </a:r>
                      <a:r>
                        <a:rPr lang="en-FR" sz="1000">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FR"/>
                    </a:p>
                  </a:txBody>
                  <a:tcPr/>
                </a:tc>
                <a:tc hMerge="1">
                  <a:txBody>
                    <a:bodyPr/>
                    <a:lstStyle/>
                    <a:p>
                      <a:pPr algn="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3678234"/>
                  </a:ext>
                </a:extLst>
              </a:tr>
              <a:tr h="123742">
                <a:tc gridSpan="6">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٦.</a:t>
                      </a:r>
                      <a:r>
                        <a:rPr lang="en-ZA" sz="1000" dirty="0">
                          <a:solidFill>
                            <a:schemeClr val="tx1"/>
                          </a:solidFill>
                          <a:effectLst/>
                          <a:latin typeface="Calibri" panose="020F0502020204030204" pitchFamily="34" charset="0"/>
                          <a:cs typeface="Calibri" panose="020F0502020204030204" pitchFamily="34" charset="0"/>
                        </a:rPr>
                        <a:t> التقييم الأولي - مستوى المخاطر</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101284"/>
                  </a:ext>
                </a:extLst>
              </a:tr>
              <a:tr h="121019">
                <a:tc gridSpan="2">
                  <a:txBody>
                    <a:bodyPr/>
                    <a:lstStyle/>
                    <a:p>
                      <a:pPr algn="r" rtl="1"/>
                      <a:r>
                        <a:rPr lang="ar-SA" sz="1000" b="1" kern="1200">
                          <a:solidFill>
                            <a:schemeClr val="tx1"/>
                          </a:solidFill>
                          <a:effectLst/>
                          <a:latin typeface="Calibri" panose="020F0502020204030204" pitchFamily="34" charset="0"/>
                          <a:ea typeface="+mn-ea"/>
                          <a:cs typeface="Calibri" panose="020F0502020204030204" pitchFamily="34" charset="0"/>
                        </a:rPr>
                        <a:t>ملخص الأسباب</a:t>
                      </a:r>
                      <a:r>
                        <a:rPr lang="en-FR" sz="100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r>
                        <a:rPr lang="en-ZA" sz="1000" b="1" dirty="0">
                          <a:solidFill>
                            <a:schemeClr val="tx1"/>
                          </a:solidFill>
                          <a:effectLst/>
                        </a:rPr>
                        <a:t>مستوى الخطر</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lang="en-ZA" sz="1000" b="1" dirty="0">
                          <a:solidFill>
                            <a:schemeClr val="tx1"/>
                          </a:solidFill>
                          <a:effectLst/>
                          <a:latin typeface="Calibri" panose="020F0502020204030204" pitchFamily="34" charset="0"/>
                          <a:cs typeface="Calibri" panose="020F0502020204030204" pitchFamily="34" charset="0"/>
                        </a:rPr>
                        <a:t>مستوى الخطر</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ct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ctr" rtl="1"/>
                      <a:r>
                        <a:rPr lang="en-ZA" sz="1000" b="1" dirty="0">
                          <a:solidFill>
                            <a:schemeClr val="tx1"/>
                          </a:solidFill>
                          <a:effectLst/>
                          <a:latin typeface="Calibri" panose="020F0502020204030204" pitchFamily="34" charset="0"/>
                          <a:cs typeface="Calibri" panose="020F0502020204030204" pitchFamily="34" charset="0"/>
                        </a:rPr>
                        <a:t>ضع علامة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8818728"/>
                  </a:ext>
                </a:extLst>
              </a:tr>
              <a:tr h="121019">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عالي</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lang="en-ZA" sz="1000" b="1" dirty="0">
                          <a:solidFill>
                            <a:schemeClr val="tx1"/>
                          </a:solidFill>
                          <a:effectLst/>
                          <a:latin typeface="Calibri" panose="020F0502020204030204" pitchFamily="34" charset="0"/>
                          <a:cs typeface="Calibri" panose="020F0502020204030204" pitchFamily="34" charset="0"/>
                        </a:rPr>
                        <a:t>عالي</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ct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750653"/>
                  </a:ext>
                </a:extLst>
              </a:tr>
              <a:tr h="121019">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ar-SA"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متوسط</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lang="ar-SA"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متوسط</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ct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60930419"/>
                  </a:ext>
                </a:extLst>
              </a:tr>
              <a:tr h="121019">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ar-SA"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منخفض</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lang="ar-SA"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منخفض</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ct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26992693"/>
                  </a:ext>
                </a:extLst>
              </a:tr>
              <a:tr h="121019">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لا</a:t>
                      </a:r>
                      <a:r>
                        <a:rPr lang="ar-SA" sz="1000" b="1" dirty="0">
                          <a:solidFill>
                            <a:schemeClr val="tx1"/>
                          </a:solidFill>
                          <a:effectLst/>
                        </a:rPr>
                        <a:t> يوجد</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lang="en-ZA" sz="1000" b="1" dirty="0">
                          <a:solidFill>
                            <a:schemeClr val="tx1"/>
                          </a:solidFill>
                          <a:effectLst/>
                          <a:latin typeface="Calibri" panose="020F0502020204030204" pitchFamily="34" charset="0"/>
                          <a:cs typeface="Calibri" panose="020F0502020204030204" pitchFamily="34" charset="0"/>
                        </a:rPr>
                        <a:t>لا</a:t>
                      </a:r>
                      <a:r>
                        <a:rPr lang="ar-SA" sz="1000" b="1" dirty="0">
                          <a:solidFill>
                            <a:schemeClr val="tx1"/>
                          </a:solidFill>
                          <a:effectLst/>
                          <a:latin typeface="Calibri" panose="020F0502020204030204" pitchFamily="34" charset="0"/>
                          <a:cs typeface="Calibri" panose="020F0502020204030204" pitchFamily="34" charset="0"/>
                        </a:rPr>
                        <a:t> يوجد</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ct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67240953"/>
                  </a:ext>
                </a:extLst>
              </a:tr>
              <a:tr h="123742">
                <a:tc gridSpan="6">
                  <a:txBody>
                    <a:bodyPr/>
                    <a:lstStyle/>
                    <a:p>
                      <a:pPr algn="r" rtl="1">
                        <a:lnSpc>
                          <a:spcPct val="107000"/>
                        </a:lnSpc>
                        <a:spcAft>
                          <a:spcPts val="800"/>
                        </a:spcAft>
                      </a:pPr>
                      <a:r>
                        <a:rPr lang="ar-SA" sz="1000" b="1" dirty="0">
                          <a:solidFill>
                            <a:schemeClr val="tx1"/>
                          </a:solidFill>
                          <a:effectLst/>
                        </a:rPr>
                        <a:t>٧.</a:t>
                      </a:r>
                      <a:r>
                        <a:rPr lang="en-ZA" sz="1000" b="1" dirty="0">
                          <a:solidFill>
                            <a:schemeClr val="tx1"/>
                          </a:solidFill>
                          <a:effectLst/>
                        </a:rPr>
                        <a:t>المخاوف الفورية التي يجب معالجتها</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r" rtl="1">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1783721"/>
                  </a:ext>
                </a:extLst>
              </a:tr>
              <a:tr h="225609">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اتخاذ الإجراءات الفورية / إجراء الإحالة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r" rtl="1"/>
                      <a:r>
                        <a:rPr lang="ar-SA" sz="1000" b="1" kern="1200">
                          <a:solidFill>
                            <a:schemeClr val="tx1"/>
                          </a:solidFill>
                          <a:effectLst/>
                          <a:latin typeface="Calibri" panose="020F0502020204030204" pitchFamily="34" charset="0"/>
                          <a:ea typeface="+mn-ea"/>
                          <a:cs typeface="Calibri" panose="020F0502020204030204" pitchFamily="34" charset="0"/>
                        </a:rPr>
                        <a:t>ملخص الأسباب</a:t>
                      </a:r>
                      <a:r>
                        <a:rPr lang="en-FR" sz="100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المخاوف</a:t>
                      </a:r>
                      <a:r>
                        <a:rPr lang="en-ZA" sz="1000" b="1" dirty="0">
                          <a:solidFill>
                            <a:schemeClr val="tx1"/>
                          </a:solidFill>
                          <a:effectLst/>
                          <a:latin typeface="Calibri" panose="020F0502020204030204" pitchFamily="34" charset="0"/>
                          <a:cs typeface="Calibri" panose="020F0502020204030204" pitchFamily="34" charset="0"/>
                        </a:rPr>
                        <a:t> </a:t>
                      </a:r>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فوري</a:t>
                      </a:r>
                      <a:r>
                        <a:rPr lang="ar-SA" sz="1000" b="1" dirty="0">
                          <a:solidFill>
                            <a:schemeClr val="tx1"/>
                          </a:solidFill>
                          <a:effectLst/>
                          <a:latin typeface="Calibri" panose="020F0502020204030204" pitchFamily="34" charset="0"/>
                          <a:cs typeface="Calibri" panose="020F0502020204030204" pitchFamily="34" charset="0"/>
                        </a:rPr>
                        <a:t>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ضع علامة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3270841"/>
                  </a:ext>
                </a:extLst>
              </a:tr>
              <a:tr h="121019">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1"/>
                      <a:r>
                        <a:rPr lang="en-ZA" sz="1000" b="1" dirty="0">
                          <a:solidFill>
                            <a:schemeClr val="tx1"/>
                          </a:solidFill>
                          <a:effectLst/>
                          <a:latin typeface="Calibri" panose="020F0502020204030204" pitchFamily="34" charset="0"/>
                          <a:cs typeface="Calibri" panose="020F0502020204030204" pitchFamily="34" charset="0"/>
                        </a:rPr>
                        <a:t>الرعاىة الصحية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4307111"/>
                  </a:ext>
                </a:extLst>
              </a:tr>
              <a:tr h="121019">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1"/>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أمان</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92691456"/>
                  </a:ext>
                </a:extLst>
              </a:tr>
              <a:tr h="121019">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1"/>
                      <a:r>
                        <a:rPr lang="en-ZA" sz="1000" b="1" dirty="0">
                          <a:solidFill>
                            <a:schemeClr val="tx1"/>
                          </a:solidFill>
                          <a:effectLst/>
                          <a:latin typeface="Calibri" panose="020F0502020204030204" pitchFamily="34" charset="0"/>
                          <a:cs typeface="Calibri" panose="020F0502020204030204" pitchFamily="34" charset="0"/>
                        </a:rPr>
                        <a:t>رعاية مؤقتة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8298839"/>
                  </a:ext>
                </a:extLst>
              </a:tr>
              <a:tr h="121019">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1"/>
                      <a:r>
                        <a:rPr lang="en-ZA" sz="1000" b="1" dirty="0">
                          <a:solidFill>
                            <a:schemeClr val="tx1"/>
                          </a:solidFill>
                          <a:effectLst/>
                          <a:latin typeface="Calibri" panose="020F0502020204030204" pitchFamily="34" charset="0"/>
                          <a:cs typeface="Calibri" panose="020F0502020204030204" pitchFamily="34" charset="0"/>
                        </a:rPr>
                        <a:t> أخرى</a:t>
                      </a:r>
                      <a:r>
                        <a:rPr lang="ar-SA" sz="1000" b="1" dirty="0">
                          <a:solidFill>
                            <a:schemeClr val="tx1"/>
                          </a:solidFill>
                          <a:effectLst/>
                          <a:latin typeface="Calibri" panose="020F0502020204030204" pitchFamily="34" charset="0"/>
                          <a:cs typeface="Calibri" panose="020F0502020204030204" pitchFamily="34" charset="0"/>
                        </a:rPr>
                        <a:t>:حدد</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35063740"/>
                  </a:ext>
                </a:extLst>
              </a:tr>
              <a:tr h="121019">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1000" b="1" dirty="0">
                          <a:solidFill>
                            <a:schemeClr val="tx1"/>
                          </a:solidFill>
                          <a:effectLst/>
                          <a:latin typeface="Calibri" panose="020F0502020204030204" pitchFamily="34" charset="0"/>
                          <a:cs typeface="Calibri" panose="020F0502020204030204" pitchFamily="34" charset="0"/>
                        </a:rPr>
                        <a:t>ل</a:t>
                      </a:r>
                      <a:r>
                        <a:rPr lang="en-ZA" sz="1000" b="1" dirty="0">
                          <a:solidFill>
                            <a:schemeClr val="tx1"/>
                          </a:solidFill>
                          <a:effectLst/>
                          <a:latin typeface="Calibri" panose="020F0502020204030204" pitchFamily="34" charset="0"/>
                          <a:cs typeface="Calibri" panose="020F0502020204030204" pitchFamily="34" charset="0"/>
                        </a:rPr>
                        <a:t>ا</a:t>
                      </a:r>
                      <a:r>
                        <a:rPr lang="ar-SA" sz="1000" b="1" dirty="0">
                          <a:solidFill>
                            <a:schemeClr val="tx1"/>
                          </a:solidFill>
                          <a:effectLst/>
                          <a:latin typeface="Calibri" panose="020F0502020204030204" pitchFamily="34" charset="0"/>
                          <a:cs typeface="Calibri" panose="020F0502020204030204" pitchFamily="34" charset="0"/>
                        </a:rPr>
                        <a:t> يوجد</a:t>
                      </a:r>
                      <a:endParaRPr lang="en-FR" sz="1000">
                        <a:latin typeface="Calibri" panose="020F0502020204030204" pitchFamily="34" charset="0"/>
                        <a:cs typeface="Calibri" panose="020F0502020204030204" pitchFamily="34" charset="0"/>
                      </a:endParaRPr>
                    </a:p>
                    <a:p>
                      <a:pPr algn="ctr" rtl="1"/>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78732914"/>
                  </a:ext>
                </a:extLst>
              </a:tr>
            </a:tbl>
          </a:graphicData>
        </a:graphic>
      </p:graphicFrame>
      <p:sp>
        <p:nvSpPr>
          <p:cNvPr id="6" name="Hexagon 5">
            <a:extLst>
              <a:ext uri="{FF2B5EF4-FFF2-40B4-BE49-F238E27FC236}">
                <a16:creationId xmlns:a16="http://schemas.microsoft.com/office/drawing/2014/main" id="{7DC72B20-2923-530A-B3E5-6CEF8A4784C0}"/>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2BC780B2-10EB-2015-4C52-B47260AEB56D}"/>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1A931182-22B5-4975-669A-0BFD2B195652}"/>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0E515A00-6D22-AD90-5B98-7C453D623B6F}"/>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5778E266-75DC-5258-0963-102B2464F8D6}"/>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6101808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201683"/>
            <a:ext cx="5254041"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اقرأ بعناية واستخدم المعلومات </a:t>
            </a:r>
            <a:r>
              <a:rPr lang="ar-SA" sz="1100" b="1" dirty="0">
                <a:latin typeface="Calibri" panose="020F0502020204030204" pitchFamily="34" charset="0"/>
                <a:cs typeface="Calibri" panose="020F0502020204030204" pitchFamily="34" charset="0"/>
              </a:rPr>
              <a:t>التي تمت مشاركتها</a:t>
            </a:r>
            <a:r>
              <a:rPr lang="en-US" sz="1100" b="1" dirty="0">
                <a:latin typeface="Calibri" panose="020F0502020204030204" pitchFamily="34" charset="0"/>
                <a:cs typeface="Calibri" panose="020F0502020204030204" pitchFamily="34" charset="0"/>
              </a:rPr>
              <a:t> لإكمال التقييم الأولي</a:t>
            </a:r>
            <a:endParaRPr lang="en-US" sz="1100" b="1" dirty="0">
              <a:solidFill>
                <a:schemeClr val="tx2"/>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AE0D9853-2AC3-4DCE-9FD5-4511E8D1C627}"/>
              </a:ext>
            </a:extLst>
          </p:cNvPr>
          <p:cNvSpPr txBox="1"/>
          <p:nvPr/>
        </p:nvSpPr>
        <p:spPr>
          <a:xfrm>
            <a:off x="996285" y="2137527"/>
            <a:ext cx="5254042" cy="3493457"/>
          </a:xfrm>
          <a:prstGeom prst="rect">
            <a:avLst/>
          </a:prstGeom>
          <a:noFill/>
          <a:ln>
            <a:noFill/>
          </a:ln>
        </p:spPr>
        <p:txBody>
          <a:bodyPr wrap="square" rtlCol="0">
            <a:spAutoFit/>
          </a:bodyPr>
          <a:lstStyle/>
          <a:p>
            <a:pPr lvl="0" algn="r" rtl="1">
              <a:lnSpc>
                <a:spcPct val="106000"/>
              </a:lnSpc>
            </a:pPr>
            <a:r>
              <a:rPr lang="en-GB" sz="1100" dirty="0">
                <a:latin typeface="Calibri" panose="020F0502020204030204" pitchFamily="34" charset="0"/>
                <a:ea typeface="Calibri" panose="020F0502020204030204" pitchFamily="34" charset="0"/>
                <a:cs typeface="Calibri" panose="020F0502020204030204" pitchFamily="34" charset="0"/>
              </a:rPr>
              <a:t>اسم الفتاة امينة احمد علياء. تبلغ من العمر </a:t>
            </a:r>
            <a:r>
              <a:rPr lang="ar-SA" sz="1100" dirty="0">
                <a:latin typeface="Calibri" panose="020F0502020204030204" pitchFamily="34" charset="0"/>
                <a:ea typeface="Calibri" panose="020F0502020204030204" pitchFamily="34" charset="0"/>
                <a:cs typeface="Calibri" panose="020F0502020204030204" pitchFamily="34" charset="0"/>
              </a:rPr>
              <a:t>١٢</a:t>
            </a:r>
            <a:r>
              <a:rPr lang="en-GB" sz="1100" dirty="0">
                <a:latin typeface="Calibri" panose="020F0502020204030204" pitchFamily="34" charset="0"/>
                <a:ea typeface="Calibri" panose="020F0502020204030204" pitchFamily="34" charset="0"/>
                <a:cs typeface="Calibri" panose="020F0502020204030204" pitchFamily="34" charset="0"/>
              </a:rPr>
              <a:t> عامًا وولدت في </a:t>
            </a:r>
            <a:r>
              <a:rPr lang="ar-SA" sz="1100" dirty="0">
                <a:latin typeface="Calibri" panose="020F0502020204030204" pitchFamily="34" charset="0"/>
                <a:ea typeface="Calibri" panose="020F0502020204030204" pitchFamily="34" charset="0"/>
                <a:cs typeface="Calibri" panose="020F0502020204030204" pitchFamily="34" charset="0"/>
              </a:rPr>
              <a:t>٢٠</a:t>
            </a:r>
            <a:r>
              <a:rPr lang="en-GB" sz="1100" dirty="0">
                <a:latin typeface="Calibri" panose="020F0502020204030204" pitchFamily="34" charset="0"/>
                <a:ea typeface="Calibri" panose="020F0502020204030204" pitchFamily="34" charset="0"/>
                <a:cs typeface="Calibri" panose="020F0502020204030204" pitchFamily="34" charset="0"/>
              </a:rPr>
              <a:t> ديسمبر. تعيش مع والدتها وإخوتها في مبنى مدمر. أختها تبلغ من العمر </a:t>
            </a:r>
            <a:r>
              <a:rPr lang="ar-SA" sz="1100" dirty="0">
                <a:latin typeface="Calibri" panose="020F0502020204030204" pitchFamily="34" charset="0"/>
                <a:ea typeface="Calibri" panose="020F0502020204030204" pitchFamily="34" charset="0"/>
                <a:cs typeface="Calibri" panose="020F0502020204030204" pitchFamily="34" charset="0"/>
              </a:rPr>
              <a:t>١٠</a:t>
            </a:r>
            <a:r>
              <a:rPr lang="en-GB" sz="1100" dirty="0">
                <a:latin typeface="Calibri" panose="020F0502020204030204" pitchFamily="34" charset="0"/>
                <a:ea typeface="Calibri" panose="020F0502020204030204" pitchFamily="34" charset="0"/>
                <a:cs typeface="Calibri" panose="020F0502020204030204" pitchFamily="34" charset="0"/>
              </a:rPr>
              <a:t> سنوات وشقيقها يبلغ من العمر </a:t>
            </a:r>
            <a:r>
              <a:rPr lang="ar-SA" sz="1100" dirty="0">
                <a:latin typeface="Calibri" panose="020F0502020204030204" pitchFamily="34" charset="0"/>
                <a:ea typeface="Calibri" panose="020F0502020204030204" pitchFamily="34" charset="0"/>
                <a:cs typeface="Calibri" panose="020F0502020204030204" pitchFamily="34" charset="0"/>
              </a:rPr>
              <a:t>٦</a:t>
            </a:r>
            <a:r>
              <a:rPr lang="en-GB" sz="1100" dirty="0">
                <a:latin typeface="Calibri" panose="020F0502020204030204" pitchFamily="34" charset="0"/>
                <a:ea typeface="Calibri" panose="020F0502020204030204" pitchFamily="34" charset="0"/>
                <a:cs typeface="Calibri" panose="020F0502020204030204" pitchFamily="34" charset="0"/>
              </a:rPr>
              <a:t> سنوات. اسم والدتها سارة وتبلغ من العمر </a:t>
            </a:r>
            <a:r>
              <a:rPr lang="ar-SA" sz="1100" dirty="0">
                <a:latin typeface="Calibri" panose="020F0502020204030204" pitchFamily="34" charset="0"/>
                <a:ea typeface="Calibri" panose="020F0502020204030204" pitchFamily="34" charset="0"/>
                <a:cs typeface="Calibri" panose="020F0502020204030204" pitchFamily="34" charset="0"/>
              </a:rPr>
              <a:t>٢٧</a:t>
            </a:r>
            <a:r>
              <a:rPr lang="en-GB" sz="1100" dirty="0">
                <a:latin typeface="Calibri" panose="020F0502020204030204" pitchFamily="34" charset="0"/>
                <a:ea typeface="Calibri" panose="020F0502020204030204" pitchFamily="34" charset="0"/>
                <a:cs typeface="Calibri" panose="020F0502020204030204" pitchFamily="34" charset="0"/>
              </a:rPr>
              <a:t> عامًا. توفي والدها قبل حالة الطوارئ وكانت عائلتها ت</a:t>
            </a:r>
            <a:r>
              <a:rPr lang="ar-SA" sz="1100" dirty="0">
                <a:latin typeface="Calibri" panose="020F0502020204030204" pitchFamily="34" charset="0"/>
                <a:ea typeface="Calibri" panose="020F0502020204030204" pitchFamily="34" charset="0"/>
                <a:cs typeface="Calibri" panose="020F0502020204030204" pitchFamily="34" charset="0"/>
              </a:rPr>
              <a:t>عاني</a:t>
            </a:r>
            <a:r>
              <a:rPr lang="en-GB" sz="1100" dirty="0">
                <a:latin typeface="Calibri" panose="020F0502020204030204" pitchFamily="34" charset="0"/>
                <a:ea typeface="Calibri" panose="020F0502020204030204" pitchFamily="34" charset="0"/>
                <a:cs typeface="Calibri" panose="020F0502020204030204" pitchFamily="34" charset="0"/>
              </a:rPr>
              <a:t> ما</a:t>
            </a:r>
            <a:r>
              <a:rPr lang="ar-SA" sz="1100" dirty="0">
                <a:latin typeface="Calibri" panose="020F0502020204030204" pitchFamily="34" charset="0"/>
                <a:ea typeface="Calibri" panose="020F0502020204030204" pitchFamily="34" charset="0"/>
                <a:cs typeface="Calibri" panose="020F0502020204030204" pitchFamily="34" charset="0"/>
              </a:rPr>
              <a:t>د</a:t>
            </a:r>
            <a:r>
              <a:rPr lang="en-GB" sz="1100" dirty="0">
                <a:latin typeface="Calibri" panose="020F0502020204030204" pitchFamily="34" charset="0"/>
                <a:ea typeface="Calibri" panose="020F0502020204030204" pitchFamily="34" charset="0"/>
                <a:cs typeface="Calibri" panose="020F0502020204030204" pitchFamily="34" charset="0"/>
              </a:rPr>
              <a:t>يًا.</a:t>
            </a:r>
          </a:p>
          <a:p>
            <a:pPr lvl="0" algn="r" rtl="1">
              <a:lnSpc>
                <a:spcPct val="106000"/>
              </a:lnSpc>
            </a:pPr>
            <a:endParaRPr lang="en-GB" sz="11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6000"/>
              </a:lnSpc>
            </a:pPr>
            <a:r>
              <a:rPr lang="en-GB" sz="1100" dirty="0">
                <a:latin typeface="Calibri" panose="020F0502020204030204" pitchFamily="34" charset="0"/>
                <a:ea typeface="Calibri" panose="020F0502020204030204" pitchFamily="34" charset="0"/>
                <a:cs typeface="Calibri" panose="020F0502020204030204" pitchFamily="34" charset="0"/>
              </a:rPr>
              <a:t>منذ بضعة أشهر توقفت عن الذهاب إلى المدرسة وبدأت العمل. أنهت أمينة دراستها الابتدائية ، ولكن بعد ذلك اضطرت إلى القيام ببعض الأعمال لأن والدتها لم تكن قادرة على دفع تكاليف المدرسة. تتمنى والدتها أن تتمكن أمينة من مواصلة الدراسة ، لكن هذا غير ممكن.</a:t>
            </a:r>
          </a:p>
          <a:p>
            <a:pPr lvl="0" algn="r" rtl="1">
              <a:lnSpc>
                <a:spcPct val="106000"/>
              </a:lnSpc>
            </a:pPr>
            <a:endParaRPr lang="en-GB" sz="11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6000"/>
              </a:lnSpc>
            </a:pPr>
            <a:r>
              <a:rPr lang="en-GB" sz="1100" dirty="0">
                <a:latin typeface="Calibri" panose="020F0502020204030204" pitchFamily="34" charset="0"/>
                <a:ea typeface="Calibri" panose="020F0502020204030204" pitchFamily="34" charset="0"/>
                <a:cs typeface="Calibri" panose="020F0502020204030204" pitchFamily="34" charset="0"/>
              </a:rPr>
              <a:t>تقوم أمينة الآن بأعمال منزلية في منزل أرمل </a:t>
            </a:r>
            <a:r>
              <a:rPr lang="ar-SA" sz="1100" dirty="0">
                <a:latin typeface="Calibri" panose="020F0502020204030204" pitchFamily="34" charset="0"/>
                <a:ea typeface="Calibri" panose="020F0502020204030204" pitchFamily="34" charset="0"/>
                <a:cs typeface="Calibri" panose="020F0502020204030204" pitchFamily="34" charset="0"/>
              </a:rPr>
              <a:t>ي</a:t>
            </a:r>
            <a:r>
              <a:rPr lang="en-GB" sz="1100" dirty="0">
                <a:latin typeface="Calibri" panose="020F0502020204030204" pitchFamily="34" charset="0"/>
                <a:ea typeface="Calibri" panose="020F0502020204030204" pitchFamily="34" charset="0"/>
                <a:cs typeface="Calibri" panose="020F0502020204030204" pitchFamily="34" charset="0"/>
              </a:rPr>
              <a:t>عيش في الحي. إنه ثري ولديه الكثير من الاحترام داخل المجتمع. تعتقد والدة أمينة أنها محظوظة للعمل لديه.</a:t>
            </a:r>
          </a:p>
          <a:p>
            <a:pPr lvl="0" algn="r" rtl="1">
              <a:lnSpc>
                <a:spcPct val="106000"/>
              </a:lnSpc>
            </a:pPr>
            <a:endParaRPr lang="en-GB" sz="11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6000"/>
              </a:lnSpc>
            </a:pPr>
            <a:r>
              <a:rPr lang="en-GB" sz="1100" dirty="0">
                <a:latin typeface="Calibri" panose="020F0502020204030204" pitchFamily="34" charset="0"/>
                <a:ea typeface="Calibri" panose="020F0502020204030204" pitchFamily="34" charset="0"/>
                <a:cs typeface="Calibri" panose="020F0502020204030204" pitchFamily="34" charset="0"/>
              </a:rPr>
              <a:t>خلال الأسابيع القليلة الماضية ، بدأت أمينة تشعر بعدم الارتياح تجاه الرجل. تحب العمل ، لكن</a:t>
            </a:r>
            <a:r>
              <a:rPr lang="ar-SA" sz="1100" dirty="0">
                <a:latin typeface="Calibri" panose="020F0502020204030204" pitchFamily="34" charset="0"/>
                <a:ea typeface="Calibri" panose="020F0502020204030204" pitchFamily="34" charset="0"/>
                <a:cs typeface="Calibri" panose="020F0502020204030204" pitchFamily="34" charset="0"/>
              </a:rPr>
              <a:t>ها</a:t>
            </a:r>
            <a:r>
              <a:rPr lang="en-GB" sz="1100" dirty="0">
                <a:latin typeface="Calibri" panose="020F0502020204030204" pitchFamily="34" charset="0"/>
                <a:ea typeface="Calibri" panose="020F0502020204030204" pitchFamily="34" charset="0"/>
                <a:cs typeface="Calibri" panose="020F0502020204030204" pitchFamily="34" charset="0"/>
              </a:rPr>
              <a:t>  لا </a:t>
            </a:r>
            <a:r>
              <a:rPr lang="ar-SA" sz="1100" dirty="0">
                <a:latin typeface="Calibri" panose="020F0502020204030204" pitchFamily="34" charset="0"/>
                <a:ea typeface="Calibri" panose="020F0502020204030204" pitchFamily="34" charset="0"/>
                <a:cs typeface="Calibri" panose="020F0502020204030204" pitchFamily="34" charset="0"/>
              </a:rPr>
              <a:t>ت</a:t>
            </a:r>
            <a:r>
              <a:rPr lang="en-GB" sz="1100" dirty="0">
                <a:latin typeface="Calibri" panose="020F0502020204030204" pitchFamily="34" charset="0"/>
                <a:ea typeface="Calibri" panose="020F0502020204030204" pitchFamily="34" charset="0"/>
                <a:cs typeface="Calibri" panose="020F0502020204030204" pitchFamily="34" charset="0"/>
              </a:rPr>
              <a:t>حب</a:t>
            </a:r>
            <a:r>
              <a:rPr lang="ar-SA" sz="1100" dirty="0">
                <a:latin typeface="Calibri" panose="020F0502020204030204" pitchFamily="34" charset="0"/>
                <a:ea typeface="Calibri" panose="020F0502020204030204" pitchFamily="34" charset="0"/>
                <a:cs typeface="Calibri" panose="020F0502020204030204" pitchFamily="34" charset="0"/>
              </a:rPr>
              <a:t> الرجل</a:t>
            </a:r>
            <a:r>
              <a:rPr lang="en-GB" sz="1100" dirty="0">
                <a:latin typeface="Calibri" panose="020F0502020204030204" pitchFamily="34" charset="0"/>
                <a:ea typeface="Calibri" panose="020F0502020204030204" pitchFamily="34" charset="0"/>
                <a:cs typeface="Calibri" panose="020F0502020204030204" pitchFamily="34" charset="0"/>
              </a:rPr>
              <a:t>. قال إنه يريد أن يعتني بها ويمكنها أن تأتي وتعيش معه إذا أرادت. كما طلب منها عدم إخبار والدتها بهذا ، لكنها فعلت ذلك الآن. قالت والدتها إنه رجل محترم في المجتمع وإنها يجب أن تكون سعيدة لجذب انتباهه. كانت والدتها أيضًا تبلغ من العمر </a:t>
            </a:r>
            <a:r>
              <a:rPr lang="ar-SA" sz="1100" dirty="0">
                <a:latin typeface="Calibri" panose="020F0502020204030204" pitchFamily="34" charset="0"/>
                <a:ea typeface="Calibri" panose="020F0502020204030204" pitchFamily="34" charset="0"/>
                <a:cs typeface="Calibri" panose="020F0502020204030204" pitchFamily="34" charset="0"/>
              </a:rPr>
              <a:t>١٤</a:t>
            </a:r>
            <a:r>
              <a:rPr lang="en-GB" sz="1100" dirty="0">
                <a:latin typeface="Calibri" panose="020F0502020204030204" pitchFamily="34" charset="0"/>
                <a:ea typeface="Calibri" panose="020F0502020204030204" pitchFamily="34" charset="0"/>
                <a:cs typeface="Calibri" panose="020F0502020204030204" pitchFamily="34" charset="0"/>
              </a:rPr>
              <a:t> عامًا فقط عندما تزوجت! قالت والدتها إنها يجب أن تستمر في العمل هناك لأن الأسرة بحاجة إلى المال.</a:t>
            </a:r>
          </a:p>
          <a:p>
            <a:pPr lvl="0" algn="r" rtl="1">
              <a:lnSpc>
                <a:spcPct val="106000"/>
              </a:lnSpc>
            </a:pPr>
            <a:endParaRPr lang="en-GB" sz="11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6000"/>
              </a:lnSpc>
            </a:pPr>
            <a:r>
              <a:rPr lang="en-GB" sz="1100" dirty="0">
                <a:latin typeface="Calibri" panose="020F0502020204030204" pitchFamily="34" charset="0"/>
                <a:ea typeface="Calibri" panose="020F0502020204030204" pitchFamily="34" charset="0"/>
                <a:cs typeface="Calibri" panose="020F0502020204030204" pitchFamily="34" charset="0"/>
              </a:rPr>
              <a:t>أمينة تشعر بالخوف. تتوقف عند المشي إلى منزله ، وتشك في ما إذا كان ينبغي لها أن تستدير وتعود إلى المنزل مرة أخرى. لكنها لا تستطيع ذلك ، وعليها أن تعمل لأنهم بحاجة إلى المال.</a:t>
            </a:r>
          </a:p>
        </p:txBody>
      </p:sp>
      <p:sp>
        <p:nvSpPr>
          <p:cNvPr id="3" name="TextBox 2">
            <a:extLst>
              <a:ext uri="{FF2B5EF4-FFF2-40B4-BE49-F238E27FC236}">
                <a16:creationId xmlns:a16="http://schemas.microsoft.com/office/drawing/2014/main" id="{EDF602CE-10A1-15F3-DA1C-B01361F31E5F}"/>
              </a:ext>
            </a:extLst>
          </p:cNvPr>
          <p:cNvSpPr txBox="1"/>
          <p:nvPr/>
        </p:nvSpPr>
        <p:spPr>
          <a:xfrm>
            <a:off x="996287" y="726990"/>
            <a:ext cx="5254042" cy="307777"/>
          </a:xfrm>
          <a:prstGeom prst="rect">
            <a:avLst/>
          </a:prstGeom>
          <a:noFill/>
        </p:spPr>
        <p:txBody>
          <a:bodyPr wrap="square" rtlCol="0">
            <a:spAutoFit/>
          </a:bodyPr>
          <a:lstStyle/>
          <a:p>
            <a:pPr algn="r" rtl="1"/>
            <a:r>
              <a:rPr lang="en-US" sz="1400" b="1" dirty="0">
                <a:latin typeface="Calibri" panose="020F0502020204030204" pitchFamily="34" charset="0"/>
                <a:cs typeface="Calibri" panose="020F0502020204030204" pitchFamily="34" charset="0"/>
              </a:rPr>
              <a:t>دراسة حالة - تقييم أولي</a:t>
            </a:r>
            <a:endParaRPr lang="en-CA" sz="1400" b="1" spc="300" dirty="0">
              <a:solidFill>
                <a:schemeClr val="tx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CDD0A31-7739-9A37-5870-62CA8508BC95}"/>
              </a:ext>
            </a:extLst>
          </p:cNvPr>
          <p:cNvSpPr/>
          <p:nvPr/>
        </p:nvSpPr>
        <p:spPr>
          <a:xfrm>
            <a:off x="996287" y="1721176"/>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sz="1100" b="1" dirty="0">
                <a:solidFill>
                  <a:schemeClr val="bg1"/>
                </a:solidFill>
                <a:cs typeface="Arial" panose="020B0604020202020204" pitchFamily="34" charset="0"/>
              </a:rPr>
              <a:t>أمينة</a:t>
            </a:r>
          </a:p>
        </p:txBody>
      </p:sp>
      <p:sp>
        <p:nvSpPr>
          <p:cNvPr id="5" name="Hexagon 4">
            <a:extLst>
              <a:ext uri="{FF2B5EF4-FFF2-40B4-BE49-F238E27FC236}">
                <a16:creationId xmlns:a16="http://schemas.microsoft.com/office/drawing/2014/main" id="{9CF319FD-6739-AD83-B66D-6834AD38B16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92B8BC78-45F9-3E58-55EA-D078AA894FE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7A42325-670C-25A2-4A49-0FB2E26AF863}"/>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931C886F-2AF3-378A-0DF6-399478C5398A}"/>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567155BE-26D4-4180-5F64-A2DB9054335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2190808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40281" y="3734797"/>
            <a:ext cx="5310048" cy="126579"/>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chemeClr val="bg1"/>
              </a:solidFill>
            </a:endParaRPr>
          </a:p>
        </p:txBody>
      </p:sp>
      <p:grpSp>
        <p:nvGrpSpPr>
          <p:cNvPr id="9" name="Group 8">
            <a:extLst>
              <a:ext uri="{FF2B5EF4-FFF2-40B4-BE49-F238E27FC236}">
                <a16:creationId xmlns:a16="http://schemas.microsoft.com/office/drawing/2014/main" id="{DF4008DB-5E64-2155-083C-2477C94FDC0E}"/>
              </a:ext>
            </a:extLst>
          </p:cNvPr>
          <p:cNvGrpSpPr/>
          <p:nvPr/>
        </p:nvGrpSpPr>
        <p:grpSpPr>
          <a:xfrm>
            <a:off x="642295" y="4029463"/>
            <a:ext cx="1404224" cy="1212266"/>
            <a:chOff x="6259687" y="4130191"/>
            <a:chExt cx="2284022" cy="1913758"/>
          </a:xfrm>
          <a:solidFill>
            <a:schemeClr val="accent1">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40280" y="3090093"/>
            <a:ext cx="874002" cy="430887"/>
          </a:xfrm>
          <a:prstGeom prst="rect">
            <a:avLst/>
          </a:prstGeom>
          <a:noFill/>
          <a:ln>
            <a:noFill/>
          </a:ln>
        </p:spPr>
        <p:txBody>
          <a:bodyPr wrap="square" rtlCol="0">
            <a:spAutoFit/>
          </a:bodyPr>
          <a:lstStyle/>
          <a:p>
            <a:pPr algn="r" rtl="1"/>
            <a:r>
              <a:rPr lang="en-US" sz="1100" b="1" dirty="0"/>
              <a:t>عوامل الخطر</a:t>
            </a:r>
            <a:endParaRPr lang="en-CA" sz="1100" b="1" dirty="0"/>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4262769"/>
            <a:ext cx="1106238" cy="430887"/>
          </a:xfrm>
          <a:prstGeom prst="rect">
            <a:avLst/>
          </a:prstGeom>
          <a:noFill/>
          <a:ln>
            <a:noFill/>
          </a:ln>
        </p:spPr>
        <p:txBody>
          <a:bodyPr wrap="square" rtlCol="0">
            <a:spAutoFit/>
          </a:bodyPr>
          <a:lstStyle/>
          <a:p>
            <a:pPr algn="r" rtl="1"/>
            <a:r>
              <a:rPr lang="en-US" sz="1100" b="1" dirty="0"/>
              <a:t>عوامل الحماية</a:t>
            </a:r>
            <a:endParaRPr lang="en-CA" sz="1100" b="1" dirty="0"/>
          </a:p>
        </p:txBody>
      </p:sp>
      <p:sp>
        <p:nvSpPr>
          <p:cNvPr id="60" name="Cube 59">
            <a:extLst>
              <a:ext uri="{FF2B5EF4-FFF2-40B4-BE49-F238E27FC236}">
                <a16:creationId xmlns:a16="http://schemas.microsoft.com/office/drawing/2014/main" id="{BC77EFDE-A75F-7ACA-E11B-211320F00C3E}"/>
              </a:ext>
            </a:extLst>
          </p:cNvPr>
          <p:cNvSpPr/>
          <p:nvPr/>
        </p:nvSpPr>
        <p:spPr>
          <a:xfrm>
            <a:off x="2040115" y="2479824"/>
            <a:ext cx="2023992"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040115" y="1346639"/>
            <a:ext cx="2023992"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212403" y="2479824"/>
            <a:ext cx="2023992"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12403" y="1346639"/>
            <a:ext cx="2023992"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040115" y="5379177"/>
            <a:ext cx="2023992"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040115" y="4245992"/>
            <a:ext cx="2023992"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6337" y="5371982"/>
            <a:ext cx="2023992"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26337" y="4238797"/>
            <a:ext cx="2023992"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CD9E-55F9-8BD5-7904-33804FFAD555}"/>
              </a:ext>
            </a:extLst>
          </p:cNvPr>
          <p:cNvSpPr txBox="1"/>
          <p:nvPr/>
        </p:nvSpPr>
        <p:spPr>
          <a:xfrm>
            <a:off x="996287" y="714965"/>
            <a:ext cx="5254042" cy="276999"/>
          </a:xfrm>
          <a:prstGeom prst="rect">
            <a:avLst/>
          </a:prstGeom>
          <a:noFill/>
        </p:spPr>
        <p:txBody>
          <a:bodyPr wrap="square" rtlCol="0">
            <a:spAutoFit/>
          </a:bodyPr>
          <a:lstStyle/>
          <a:p>
            <a:pPr algn="r" rtl="1"/>
            <a:r>
              <a:rPr lang="en-CA" sz="1200" b="1" dirty="0">
                <a:latin typeface="Calibri" panose="020F0502020204030204" pitchFamily="34" charset="0"/>
                <a:cs typeface="Calibri" panose="020F0502020204030204" pitchFamily="34" charset="0"/>
              </a:rPr>
              <a:t>تحليل مخاطر حماية الطفل</a:t>
            </a:r>
          </a:p>
        </p:txBody>
      </p:sp>
      <p:sp>
        <p:nvSpPr>
          <p:cNvPr id="13" name="Hexagon 12">
            <a:extLst>
              <a:ext uri="{FF2B5EF4-FFF2-40B4-BE49-F238E27FC236}">
                <a16:creationId xmlns:a16="http://schemas.microsoft.com/office/drawing/2014/main" id="{21B53A39-85BA-BA4B-80E5-FD15A379930E}"/>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DDF61F6B-73B3-3E11-ABA0-B281DDB4F597}"/>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992B82E0-E7D9-E0D0-E284-55D06276EEA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CBF7C831-208E-1C43-4547-11A5A0D90454}"/>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01188183-1A7C-F44F-DA54-52C2178D3112}"/>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0613511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90F0D0EB-EE7C-1EE4-3563-51BD6A84AF19}"/>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5220E5FB-2812-3D9B-68AD-ECEC76BFD9B0}"/>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D406A084-52F7-C1B6-4B5F-887B4BA37AFD}"/>
              </a:ext>
            </a:extLst>
          </p:cNvPr>
          <p:cNvSpPr/>
          <p:nvPr/>
        </p:nvSpPr>
        <p:spPr>
          <a:xfrm>
            <a:off x="2501900" y="2149381"/>
            <a:ext cx="3745466" cy="107118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TextBox 31">
            <a:extLst>
              <a:ext uri="{FF2B5EF4-FFF2-40B4-BE49-F238E27FC236}">
                <a16:creationId xmlns:a16="http://schemas.microsoft.com/office/drawing/2014/main" id="{C12DD9B8-C00D-BE82-BAFC-B087B91390F4}"/>
              </a:ext>
            </a:extLst>
          </p:cNvPr>
          <p:cNvSpPr txBox="1"/>
          <p:nvPr/>
        </p:nvSpPr>
        <p:spPr>
          <a:xfrm>
            <a:off x="993324" y="1696523"/>
            <a:ext cx="5264812" cy="430887"/>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a:t>
            </a:r>
            <a:r>
              <a:rPr lang="en-US" sz="1100" b="1" dirty="0">
                <a:latin typeface="Calibri" panose="020F0502020204030204" pitchFamily="34" charset="0"/>
                <a:cs typeface="Calibri" panose="020F0502020204030204" pitchFamily="34" charset="0"/>
              </a:rPr>
              <a:t>ك في مربع النص</a:t>
            </a:r>
            <a:endParaRPr lang="en-US" sz="1100" b="1" dirty="0"/>
          </a:p>
          <a:p>
            <a:pPr algn="r" rtl="1"/>
            <a:endParaRPr lang="en-US" sz="1100" b="1" dirty="0"/>
          </a:p>
        </p:txBody>
      </p:sp>
      <p:sp>
        <p:nvSpPr>
          <p:cNvPr id="34" name="TextBox 33">
            <a:extLst>
              <a:ext uri="{FF2B5EF4-FFF2-40B4-BE49-F238E27FC236}">
                <a16:creationId xmlns:a16="http://schemas.microsoft.com/office/drawing/2014/main" id="{D3624BFE-9828-4498-3D4B-15267AD5EE5D}"/>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52" name="Rectangle 51">
            <a:extLst>
              <a:ext uri="{FF2B5EF4-FFF2-40B4-BE49-F238E27FC236}">
                <a16:creationId xmlns:a16="http://schemas.microsoft.com/office/drawing/2014/main" id="{845CF5C6-B8E2-8558-CC08-C17B0A088B5B}"/>
              </a:ext>
            </a:extLst>
          </p:cNvPr>
          <p:cNvSpPr/>
          <p:nvPr/>
        </p:nvSpPr>
        <p:spPr>
          <a:xfrm>
            <a:off x="2501900" y="3398040"/>
            <a:ext cx="3745466" cy="1118934"/>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BB26C8F9-354C-9D99-E80D-06FE9F0735F9}"/>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D43CF633-C219-C0F2-6E62-3518587804CC}"/>
              </a:ext>
            </a:extLst>
          </p:cNvPr>
          <p:cNvSpPr txBox="1"/>
          <p:nvPr/>
        </p:nvSpPr>
        <p:spPr>
          <a:xfrm>
            <a:off x="801979" y="1235310"/>
            <a:ext cx="5254042" cy="338554"/>
          </a:xfrm>
          <a:prstGeom prst="rect">
            <a:avLst/>
          </a:prstGeom>
          <a:noFill/>
        </p:spPr>
        <p:txBody>
          <a:bodyPr wrap="square" rtlCol="0">
            <a:spAutoFit/>
          </a:bodyPr>
          <a:lstStyle/>
          <a:p>
            <a:pPr algn="r" rtl="1"/>
            <a:r>
              <a:rPr lang="ar-SA" sz="1600" dirty="0">
                <a:latin typeface="Calibri" panose="020F0502020204030204" pitchFamily="34" charset="0"/>
                <a:cs typeface="Calibri" panose="020F0502020204030204" pitchFamily="34" charset="0"/>
              </a:rPr>
              <a:t>أهداف ا</a:t>
            </a:r>
            <a:r>
              <a:rPr lang="en-CA" sz="1600" dirty="0">
                <a:latin typeface="Calibri" panose="020F0502020204030204" pitchFamily="34" charset="0"/>
                <a:cs typeface="Calibri" panose="020F0502020204030204" pitchFamily="34" charset="0"/>
              </a:rPr>
              <a:t>لتعلم</a:t>
            </a:r>
            <a:endParaRPr lang="en-US" sz="1600" b="1" spc="300" dirty="0">
              <a:solidFill>
                <a:schemeClr val="tx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4C248FDD-01EB-3332-6DAF-6E82CF49F3BD}"/>
              </a:ext>
            </a:extLst>
          </p:cNvPr>
          <p:cNvSpPr txBox="1"/>
          <p:nvPr/>
        </p:nvSpPr>
        <p:spPr>
          <a:xfrm>
            <a:off x="996287" y="713169"/>
            <a:ext cx="5261850"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D8B4D0"/>
                </a:highlight>
                <a:latin typeface="Calibri"/>
                <a:ea typeface="Calibri"/>
                <a:cs typeface="Calibri"/>
                <a:sym typeface="Calibri"/>
              </a:rPr>
              <a:t>الجلسة</a:t>
            </a:r>
            <a:r>
              <a:rPr lang="ar-SA" sz="1400" b="1" spc="300" dirty="0">
                <a:highlight>
                  <a:srgbClr val="D8B4D0"/>
                </a:highlight>
                <a:latin typeface="Calibri"/>
                <a:ea typeface="Calibri"/>
                <a:cs typeface="Calibri"/>
                <a:sym typeface="Calibri"/>
              </a:rPr>
              <a:t>٥</a:t>
            </a:r>
            <a:r>
              <a:rPr lang="en-US" sz="1400" b="1" spc="300" dirty="0">
                <a:highlight>
                  <a:srgbClr val="D8B4D0"/>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6DBAFF26-EFA0-C46E-5388-0799538DD4B4}"/>
              </a:ext>
            </a:extLst>
          </p:cNvPr>
          <p:cNvSpPr txBox="1"/>
          <p:nvPr/>
        </p:nvSpPr>
        <p:spPr>
          <a:xfrm>
            <a:off x="993324" y="518713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a:t>
            </a:r>
            <a:r>
              <a:rPr lang="en-US" sz="1200" b="1" dirty="0">
                <a:latin typeface="Calibri" panose="020F0502020204030204" pitchFamily="34" charset="0"/>
                <a:cs typeface="Calibri" panose="020F0502020204030204" pitchFamily="34" charset="0"/>
              </a:rPr>
              <a:t>ت</a:t>
            </a:r>
            <a:r>
              <a:rPr lang="ar-SA" sz="1200" b="1" dirty="0">
                <a:latin typeface="Calibri" panose="020F0502020204030204" pitchFamily="34" charset="0"/>
                <a:cs typeface="Calibri" panose="020F0502020204030204" pitchFamily="34" charset="0"/>
              </a:rPr>
              <a:t>أمل</a:t>
            </a:r>
            <a:endParaRPr lang="en-US" sz="1200" b="1" spc="300" dirty="0">
              <a:solidFill>
                <a:schemeClr val="tx1"/>
              </a:solidFill>
            </a:endParaRPr>
          </a:p>
        </p:txBody>
      </p:sp>
      <p:sp>
        <p:nvSpPr>
          <p:cNvPr id="58" name="Rectangle 57">
            <a:extLst>
              <a:ext uri="{FF2B5EF4-FFF2-40B4-BE49-F238E27FC236}">
                <a16:creationId xmlns:a16="http://schemas.microsoft.com/office/drawing/2014/main" id="{A7705BDF-9B94-EC54-29A1-CE0C8C5C5F86}"/>
              </a:ext>
            </a:extLst>
          </p:cNvPr>
          <p:cNvSpPr/>
          <p:nvPr/>
        </p:nvSpPr>
        <p:spPr>
          <a:xfrm>
            <a:off x="2501900" y="5633117"/>
            <a:ext cx="3745466" cy="939353"/>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EE3367A8-8D6F-4E55-AA33-B3618D825C38}"/>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0" name="Rectangle 59">
            <a:extLst>
              <a:ext uri="{FF2B5EF4-FFF2-40B4-BE49-F238E27FC236}">
                <a16:creationId xmlns:a16="http://schemas.microsoft.com/office/drawing/2014/main" id="{EA53A07F-4A17-5B54-3935-BAFA05E5FE02}"/>
              </a:ext>
            </a:extLst>
          </p:cNvPr>
          <p:cNvSpPr/>
          <p:nvPr/>
        </p:nvSpPr>
        <p:spPr>
          <a:xfrm>
            <a:off x="2501900" y="6753342"/>
            <a:ext cx="3745466" cy="98123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09087F8C-1A5D-0C80-2994-38A713230FD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GB" sz="1100" dirty="0" err="1">
                <a:latin typeface="Calibri" panose="020F0502020204030204" pitchFamily="34" charset="0"/>
                <a:cs typeface="Calibri" panose="020F0502020204030204" pitchFamily="34" charset="0"/>
                <a:sym typeface="Arial"/>
              </a:rPr>
              <a:t>ما</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هو</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التحدي</a:t>
            </a:r>
            <a:r>
              <a:rPr lang="ar-SA" sz="1100" dirty="0">
                <a:latin typeface="Calibri" panose="020F0502020204030204" pitchFamily="34" charset="0"/>
                <a:cs typeface="Calibri" panose="020F0502020204030204" pitchFamily="34" charset="0"/>
                <a:sym typeface="Arial"/>
              </a:rPr>
              <a:t> بالنسبة لك</a:t>
            </a:r>
            <a:r>
              <a:rPr lang="en-GB" sz="1100" dirty="0">
                <a:latin typeface="Calibri" panose="020F0502020204030204" pitchFamily="34" charset="0"/>
                <a:cs typeface="Calibri" panose="020F0502020204030204" pitchFamily="34" charset="0"/>
                <a:sym typeface="Arial"/>
              </a:rPr>
              <a:t>؟</a:t>
            </a:r>
          </a:p>
        </p:txBody>
      </p:sp>
      <p:sp>
        <p:nvSpPr>
          <p:cNvPr id="62" name="Rectangle 61">
            <a:extLst>
              <a:ext uri="{FF2B5EF4-FFF2-40B4-BE49-F238E27FC236}">
                <a16:creationId xmlns:a16="http://schemas.microsoft.com/office/drawing/2014/main" id="{5FDD3868-4F1E-65C1-1C43-303D8059C4DC}"/>
              </a:ext>
            </a:extLst>
          </p:cNvPr>
          <p:cNvSpPr/>
          <p:nvPr/>
        </p:nvSpPr>
        <p:spPr>
          <a:xfrm>
            <a:off x="2501900" y="7928131"/>
            <a:ext cx="3745466" cy="98123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4E858F60-799A-BCFD-6F03-36BA2502E30A}"/>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 name="Hexagon 1">
            <a:extLst>
              <a:ext uri="{FF2B5EF4-FFF2-40B4-BE49-F238E27FC236}">
                <a16:creationId xmlns:a16="http://schemas.microsoft.com/office/drawing/2014/main" id="{81A50002-940D-5992-10D2-313FC876745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F0F72829-3B5B-A216-1B05-D9E1DF874F0F}"/>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BD0CCCD2-7094-8E7C-A44E-2B67ABFA6E2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C42D069F-6F65-5928-BC86-5822B74626AD}"/>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76AE5988-32A7-3C57-8792-0A7131209109}"/>
              </a:ext>
            </a:extLst>
          </p:cNvPr>
          <p:cNvSpPr/>
          <p:nvPr/>
        </p:nvSpPr>
        <p:spPr>
          <a:xfrm rot="1782986">
            <a:off x="286724" y="215249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06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528E201-1707-B7B0-3A18-1CFD2849658F}"/>
              </a:ext>
            </a:extLst>
          </p:cNvPr>
          <p:cNvSpPr/>
          <p:nvPr/>
        </p:nvSpPr>
        <p:spPr>
          <a:xfrm>
            <a:off x="4835773"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Rectangle: Rounded Corners 16">
            <a:extLst>
              <a:ext uri="{FF2B5EF4-FFF2-40B4-BE49-F238E27FC236}">
                <a16:creationId xmlns:a16="http://schemas.microsoft.com/office/drawing/2014/main" id="{968965E0-25B0-AE8C-9E54-9C5C1E8915A0}"/>
              </a:ext>
            </a:extLst>
          </p:cNvPr>
          <p:cNvSpPr/>
          <p:nvPr/>
        </p:nvSpPr>
        <p:spPr>
          <a:xfrm>
            <a:off x="3220624"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ectangle: Rounded Corners 17">
            <a:extLst>
              <a:ext uri="{FF2B5EF4-FFF2-40B4-BE49-F238E27FC236}">
                <a16:creationId xmlns:a16="http://schemas.microsoft.com/office/drawing/2014/main" id="{2B9797B6-9A71-99E4-58CB-6B5CDDB8F97B}"/>
              </a:ext>
            </a:extLst>
          </p:cNvPr>
          <p:cNvSpPr/>
          <p:nvPr/>
        </p:nvSpPr>
        <p:spPr>
          <a:xfrm>
            <a:off x="1736536"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4" name="Group 3">
            <a:extLst>
              <a:ext uri="{FF2B5EF4-FFF2-40B4-BE49-F238E27FC236}">
                <a16:creationId xmlns:a16="http://schemas.microsoft.com/office/drawing/2014/main" id="{79AF8323-582B-D114-95EE-97B64A0ADD44}"/>
              </a:ext>
            </a:extLst>
          </p:cNvPr>
          <p:cNvGrpSpPr/>
          <p:nvPr/>
        </p:nvGrpSpPr>
        <p:grpSpPr>
          <a:xfrm>
            <a:off x="1456894" y="5455332"/>
            <a:ext cx="1544511" cy="992450"/>
            <a:chOff x="724660" y="1931288"/>
            <a:chExt cx="2014598" cy="1294511"/>
          </a:xfrm>
        </p:grpSpPr>
        <p:pic>
          <p:nvPicPr>
            <p:cNvPr id="5" name="Graphic 4" descr="Boot with solid fill">
              <a:extLst>
                <a:ext uri="{FF2B5EF4-FFF2-40B4-BE49-F238E27FC236}">
                  <a16:creationId xmlns:a16="http://schemas.microsoft.com/office/drawing/2014/main" id="{24347D63-8AC7-2B89-66FC-A6D153DCF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261968">
              <a:off x="1824858" y="1931288"/>
              <a:ext cx="914400" cy="914400"/>
            </a:xfrm>
            <a:prstGeom prst="rect">
              <a:avLst/>
            </a:prstGeom>
          </p:spPr>
        </p:pic>
        <p:pic>
          <p:nvPicPr>
            <p:cNvPr id="6" name="Graphic 5" descr="Boot with solid fill">
              <a:extLst>
                <a:ext uri="{FF2B5EF4-FFF2-40B4-BE49-F238E27FC236}">
                  <a16:creationId xmlns:a16="http://schemas.microsoft.com/office/drawing/2014/main" id="{BB3DD522-5CDB-4989-0646-7CEA7E3DFC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660" y="2311399"/>
              <a:ext cx="914400" cy="914400"/>
            </a:xfrm>
            <a:prstGeom prst="rect">
              <a:avLst/>
            </a:prstGeom>
          </p:spPr>
        </p:pic>
      </p:grpSp>
      <p:grpSp>
        <p:nvGrpSpPr>
          <p:cNvPr id="7" name="Group 6">
            <a:extLst>
              <a:ext uri="{FF2B5EF4-FFF2-40B4-BE49-F238E27FC236}">
                <a16:creationId xmlns:a16="http://schemas.microsoft.com/office/drawing/2014/main" id="{878A055F-276E-F8D8-7D3E-53473CFD12EE}"/>
              </a:ext>
            </a:extLst>
          </p:cNvPr>
          <p:cNvGrpSpPr/>
          <p:nvPr/>
        </p:nvGrpSpPr>
        <p:grpSpPr>
          <a:xfrm>
            <a:off x="2829097" y="7278742"/>
            <a:ext cx="1705774" cy="941667"/>
            <a:chOff x="4396357" y="4069443"/>
            <a:chExt cx="2224942" cy="1228271"/>
          </a:xfrm>
        </p:grpSpPr>
        <p:pic>
          <p:nvPicPr>
            <p:cNvPr id="8" name="Graphic 7" descr="High heel shoe with solid fill">
              <a:extLst>
                <a:ext uri="{FF2B5EF4-FFF2-40B4-BE49-F238E27FC236}">
                  <a16:creationId xmlns:a16="http://schemas.microsoft.com/office/drawing/2014/main" id="{7BEB01AC-EED0-7B6A-4FFF-73F182E0E9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51348">
              <a:off x="5706899" y="4069443"/>
              <a:ext cx="914400" cy="914400"/>
            </a:xfrm>
            <a:prstGeom prst="rect">
              <a:avLst/>
            </a:prstGeom>
          </p:spPr>
        </p:pic>
        <p:pic>
          <p:nvPicPr>
            <p:cNvPr id="9" name="Graphic 8" descr="High heel shoe with solid fill">
              <a:extLst>
                <a:ext uri="{FF2B5EF4-FFF2-40B4-BE49-F238E27FC236}">
                  <a16:creationId xmlns:a16="http://schemas.microsoft.com/office/drawing/2014/main" id="{77D0C59F-DA00-1E40-5FE5-42D5240EB7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6357" y="4383314"/>
              <a:ext cx="914400" cy="914400"/>
            </a:xfrm>
            <a:prstGeom prst="rect">
              <a:avLst/>
            </a:prstGeom>
          </p:spPr>
        </p:pic>
      </p:grpSp>
      <p:grpSp>
        <p:nvGrpSpPr>
          <p:cNvPr id="10" name="Group 9">
            <a:extLst>
              <a:ext uri="{FF2B5EF4-FFF2-40B4-BE49-F238E27FC236}">
                <a16:creationId xmlns:a16="http://schemas.microsoft.com/office/drawing/2014/main" id="{41114650-67CB-F9D0-DADB-5BF1627BB40D}"/>
              </a:ext>
            </a:extLst>
          </p:cNvPr>
          <p:cNvGrpSpPr/>
          <p:nvPr/>
        </p:nvGrpSpPr>
        <p:grpSpPr>
          <a:xfrm>
            <a:off x="4109524" y="6126435"/>
            <a:ext cx="1587099" cy="975560"/>
            <a:chOff x="5896518" y="2613720"/>
            <a:chExt cx="2070146" cy="1272480"/>
          </a:xfrm>
        </p:grpSpPr>
        <p:pic>
          <p:nvPicPr>
            <p:cNvPr id="11" name="Graphic 10" descr="Shoe with solid fill">
              <a:extLst>
                <a:ext uri="{FF2B5EF4-FFF2-40B4-BE49-F238E27FC236}">
                  <a16:creationId xmlns:a16="http://schemas.microsoft.com/office/drawing/2014/main" id="{227EA5A3-104A-6588-7417-DA6A8301FB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6518" y="2971800"/>
              <a:ext cx="914400" cy="914400"/>
            </a:xfrm>
            <a:prstGeom prst="rect">
              <a:avLst/>
            </a:prstGeom>
          </p:spPr>
        </p:pic>
        <p:pic>
          <p:nvPicPr>
            <p:cNvPr id="12" name="Graphic 11" descr="Shoe with solid fill">
              <a:extLst>
                <a:ext uri="{FF2B5EF4-FFF2-40B4-BE49-F238E27FC236}">
                  <a16:creationId xmlns:a16="http://schemas.microsoft.com/office/drawing/2014/main" id="{8752DE22-C792-07B4-7C22-98B7C95414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439554">
              <a:off x="7052264" y="2613720"/>
              <a:ext cx="914400" cy="914400"/>
            </a:xfrm>
            <a:prstGeom prst="rect">
              <a:avLst/>
            </a:prstGeom>
          </p:spPr>
        </p:pic>
      </p:grpSp>
      <p:graphicFrame>
        <p:nvGraphicFramePr>
          <p:cNvPr id="15" name="Table 3">
            <a:extLst>
              <a:ext uri="{FF2B5EF4-FFF2-40B4-BE49-F238E27FC236}">
                <a16:creationId xmlns:a16="http://schemas.microsoft.com/office/drawing/2014/main" id="{9D040999-28E8-DB9F-9A10-D950CCB84FD0}"/>
              </a:ext>
            </a:extLst>
          </p:cNvPr>
          <p:cNvGraphicFramePr>
            <a:graphicFrameLocks noGrp="1"/>
          </p:cNvGraphicFramePr>
          <p:nvPr>
            <p:extLst>
              <p:ext uri="{D42A27DB-BD31-4B8C-83A1-F6EECF244321}">
                <p14:modId xmlns:p14="http://schemas.microsoft.com/office/powerpoint/2010/main" val="29482805"/>
              </p:ext>
            </p:extLst>
          </p:nvPr>
        </p:nvGraphicFramePr>
        <p:xfrm>
          <a:off x="996288" y="725152"/>
          <a:ext cx="5254041" cy="3909252"/>
        </p:xfrm>
        <a:graphic>
          <a:graphicData uri="http://schemas.openxmlformats.org/drawingml/2006/table">
            <a:tbl>
              <a:tblPr firstRow="1" bandRow="1">
                <a:tableStyleId>{0E3FDE45-AF77-4B5C-9715-49D594BDF05E}</a:tableStyleId>
              </a:tblPr>
              <a:tblGrid>
                <a:gridCol w="527713">
                  <a:extLst>
                    <a:ext uri="{9D8B030D-6E8A-4147-A177-3AD203B41FA5}">
                      <a16:colId xmlns:a16="http://schemas.microsoft.com/office/drawing/2014/main" val="3169643805"/>
                    </a:ext>
                  </a:extLst>
                </a:gridCol>
                <a:gridCol w="4726328">
                  <a:extLst>
                    <a:ext uri="{9D8B030D-6E8A-4147-A177-3AD203B41FA5}">
                      <a16:colId xmlns:a16="http://schemas.microsoft.com/office/drawing/2014/main" val="735111484"/>
                    </a:ext>
                  </a:extLst>
                </a:gridCol>
              </a:tblGrid>
              <a:tr h="323637">
                <a:tc>
                  <a:txBody>
                    <a:bodyPr/>
                    <a:lstStyle/>
                    <a:p>
                      <a:pPr algn="ctr" rtl="1">
                        <a:lnSpc>
                          <a:spcPct val="100000"/>
                        </a:lnSpc>
                      </a:pPr>
                      <a:r>
                        <a:rPr lang="en-GB" sz="1100" dirty="0"/>
                        <a:t>#</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00000"/>
                        </a:lnSpc>
                      </a:pPr>
                      <a:r>
                        <a:rPr lang="ar-SA" sz="1100" dirty="0"/>
                        <a:t>ال</a:t>
                      </a:r>
                      <a:r>
                        <a:rPr lang="en-GB" sz="1100" dirty="0" err="1"/>
                        <a:t>دور</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377547"/>
                  </a:ext>
                </a:extLst>
              </a:tr>
              <a:tr h="323637">
                <a:tc>
                  <a:txBody>
                    <a:bodyPr/>
                    <a:lstStyle/>
                    <a:p>
                      <a:pPr algn="ctr" rtl="1">
                        <a:lnSpc>
                          <a:spcPct val="100000"/>
                        </a:lnSpc>
                      </a:pPr>
                      <a:r>
                        <a:rPr lang="en-GB" sz="1100" dirty="0">
                          <a:latin typeface="+mn-lt"/>
                        </a:rPr>
                        <a:t>21</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فتى</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يبلغ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من</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العمر</a:t>
                      </a: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١٦</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عامًا</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يتاجر بالمخدرات للأولاد الأكبر سنًا والرجال الذين يعيش معهم.</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356432480"/>
                  </a:ext>
                </a:extLst>
              </a:tr>
              <a:tr h="323637">
                <a:tc>
                  <a:txBody>
                    <a:bodyPr/>
                    <a:lstStyle/>
                    <a:p>
                      <a:pPr algn="ctr" rtl="1"/>
                      <a:r>
                        <a:rPr lang="en-GB" sz="1100" dirty="0">
                          <a:latin typeface="+mn-lt"/>
                        </a:rPr>
                        <a:t>22</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طفل من أقلية عرقية يذهب إلى مدرسة ذات أغلبية عرقية.</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593360620"/>
                  </a:ext>
                </a:extLst>
              </a:tr>
              <a:tr h="323637">
                <a:tc>
                  <a:txBody>
                    <a:bodyPr/>
                    <a:lstStyle/>
                    <a:p>
                      <a:pPr algn="ctr" rtl="1"/>
                      <a:r>
                        <a:rPr lang="en-GB" sz="1100" dirty="0">
                          <a:latin typeface="+mn-lt"/>
                        </a:rPr>
                        <a:t>23</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طفل يبلغ من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١٠</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سنوات</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يعاني من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كوابيس</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وعدوان</a:t>
                      </a:r>
                      <a:r>
                        <a:rPr lang="ar-SA"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ية</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بسبب أشياء رآها أثناء الحرب.</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87297529"/>
                  </a:ext>
                </a:extLst>
              </a:tr>
              <a:tr h="405691">
                <a:tc>
                  <a:txBody>
                    <a:bodyPr/>
                    <a:lstStyle/>
                    <a:p>
                      <a:pPr algn="ctr" rtl="1"/>
                      <a:r>
                        <a:rPr lang="en-GB" sz="1100" dirty="0">
                          <a:latin typeface="+mn-lt"/>
                        </a:rPr>
                        <a:t>24</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الطفل الذي يعاني من إعاقة ذهنية خفيفة يذهب إلى المدرسة ولديه الكثير من الأصدقاء.</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162074302"/>
                  </a:ext>
                </a:extLst>
              </a:tr>
              <a:tr h="323637">
                <a:tc>
                  <a:txBody>
                    <a:bodyPr/>
                    <a:lstStyle/>
                    <a:p>
                      <a:pPr algn="ctr" rtl="1"/>
                      <a:r>
                        <a:rPr lang="en-GB" sz="1100" dirty="0">
                          <a:latin typeface="+mn-lt"/>
                        </a:rPr>
                        <a:t>25</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طفل يعاني من مشاكل سلوكية ويطرد باستمرار من المدرسة ويعاني من مشاكل في المنزل.</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36618537"/>
                  </a:ext>
                </a:extLst>
              </a:tr>
              <a:tr h="323637">
                <a:tc>
                  <a:txBody>
                    <a:bodyPr/>
                    <a:lstStyle/>
                    <a:p>
                      <a:pPr algn="ctr" rtl="1"/>
                      <a:r>
                        <a:rPr lang="en-GB" sz="1100" dirty="0">
                          <a:latin typeface="+mn-lt"/>
                        </a:rPr>
                        <a:t>26</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طفل ذو إعاقة ذهنية كبيرة ولا يسمح له بمغادرة المنزل.</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916031076"/>
                  </a:ext>
                </a:extLst>
              </a:tr>
              <a:tr h="405691">
                <a:tc>
                  <a:txBody>
                    <a:bodyPr/>
                    <a:lstStyle/>
                    <a:p>
                      <a:pPr algn="ctr" rtl="1"/>
                      <a:r>
                        <a:rPr lang="en-GB" sz="1100" dirty="0">
                          <a:latin typeface="+mn-lt"/>
                        </a:rPr>
                        <a:t>27</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فتاة تبلغ من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١٥</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عامًا وهي متزوجة من رجل أكبر سنًا وتعمل لدى أسرته.</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643036237"/>
                  </a:ext>
                </a:extLst>
              </a:tr>
              <a:tr h="405691">
                <a:tc>
                  <a:txBody>
                    <a:bodyPr/>
                    <a:lstStyle/>
                    <a:p>
                      <a:pPr algn="ctr" rtl="1"/>
                      <a:r>
                        <a:rPr lang="en-GB" sz="1100" dirty="0">
                          <a:latin typeface="+mn-lt"/>
                        </a:rPr>
                        <a:t>28</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فتاة تبلغ من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١٦</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عامًا تعيش مع فتاتين مراهقتين أخريين.</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12978693"/>
                  </a:ext>
                </a:extLst>
              </a:tr>
              <a:tr h="323637">
                <a:tc>
                  <a:txBody>
                    <a:bodyPr/>
                    <a:lstStyle/>
                    <a:p>
                      <a:pPr algn="ctr" rtl="1"/>
                      <a:r>
                        <a:rPr lang="en-GB" sz="1100" dirty="0">
                          <a:latin typeface="+mn-lt"/>
                        </a:rPr>
                        <a:t>29</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فتى</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ي</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يبلغ من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١٧</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عامًا يتكيف مع الحياة في قريته بعد إجباره على القتال في صفوف جماعة مسلحة.</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47899310"/>
                  </a:ext>
                </a:extLst>
              </a:tr>
              <a:tr h="323637">
                <a:tc>
                  <a:txBody>
                    <a:bodyPr/>
                    <a:lstStyle/>
                    <a:p>
                      <a:pPr algn="ctr" rtl="1"/>
                      <a:r>
                        <a:rPr lang="en-GB" sz="1100" dirty="0">
                          <a:latin typeface="+mn-lt"/>
                        </a:rPr>
                        <a:t>30</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r" defTabSz="685800" rtl="1" eaLnBrk="1" latinLnBrk="0" hangingPunct="1">
                        <a:lnSpc>
                          <a:spcPct val="100000"/>
                        </a:lnSpc>
                        <a:spcAft>
                          <a:spcPts val="10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يبلغ من </a:t>
                      </a:r>
                      <a:r>
                        <a:rPr lang="en-GB" sz="11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العمر</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٣٤</a:t>
                      </a: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عامًا وأب لطفلين يعمل مترجماً لدى منظمة غير حكومية محلية.</a:t>
                      </a:r>
                      <a:endParaRPr lang="en-BE"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838497809"/>
                  </a:ext>
                </a:extLst>
              </a:tr>
            </a:tbl>
          </a:graphicData>
        </a:graphic>
      </p:graphicFrame>
      <p:sp>
        <p:nvSpPr>
          <p:cNvPr id="2" name="Hexagon 1">
            <a:extLst>
              <a:ext uri="{FF2B5EF4-FFF2-40B4-BE49-F238E27FC236}">
                <a16:creationId xmlns:a16="http://schemas.microsoft.com/office/drawing/2014/main" id="{E6A21493-DE07-5972-8372-72FBFED292BA}"/>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59E334E6-C5E2-64F0-4678-9C5F2530A485}"/>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47EB53C8-02F3-D1A0-AB93-EF10EFE11AC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EC2B5453-5BA4-4F07-A25A-716E828081A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78350B43-9009-5CBF-95BD-3B043A240AC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98A234CE-6728-9A47-284C-74DA9F00D320}"/>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3643907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A71EB4-54B5-259D-B98D-44B5C7BB73B7}"/>
              </a:ext>
            </a:extLst>
          </p:cNvPr>
          <p:cNvSpPr/>
          <p:nvPr/>
        </p:nvSpPr>
        <p:spPr>
          <a:xfrm>
            <a:off x="0" y="0"/>
            <a:ext cx="6858000" cy="3314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3A0BC10C-E4E6-235D-37C3-036974483576}"/>
              </a:ext>
            </a:extLst>
          </p:cNvPr>
          <p:cNvSpPr txBox="1"/>
          <p:nvPr/>
        </p:nvSpPr>
        <p:spPr>
          <a:xfrm>
            <a:off x="752439" y="4817751"/>
            <a:ext cx="5061022" cy="138499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6"/>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6"/>
                </a:solidFill>
                <a:effectLst/>
                <a:uLnTx/>
                <a:uFillTx/>
                <a:latin typeface="Calibri" panose="020F0502020204030204" pitchFamily="34" charset="0"/>
                <a:cs typeface="Calibri" panose="020F0502020204030204" pitchFamily="34" charset="0"/>
              </a:rPr>
              <a:t>٧</a:t>
            </a:r>
            <a:endParaRPr kumimoji="0" lang="en-CA" sz="2000" b="1" i="0" u="none" strike="noStrike" kern="1200" cap="none" spc="30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6"/>
                </a:solidFill>
                <a:latin typeface="Calibri" panose="020F0502020204030204" pitchFamily="34" charset="0"/>
                <a:cs typeface="Calibri" panose="020F0502020204030204" pitchFamily="34" charset="0"/>
              </a:rPr>
              <a:t> </a:t>
            </a:r>
            <a:endParaRPr lang="en-CA" sz="4400" b="1" dirty="0">
              <a:solidFill>
                <a:schemeClr val="accent6"/>
              </a:solidFill>
              <a:latin typeface="Calibri" panose="020F0502020204030204" pitchFamily="34" charset="0"/>
              <a:cs typeface="Calibri" panose="020F0502020204030204" pitchFamily="34" charset="0"/>
            </a:endParaRPr>
          </a:p>
          <a:p>
            <a:pPr algn="ctr" rtl="1"/>
            <a:r>
              <a:rPr lang="ar-SA" sz="4400" b="1" dirty="0">
                <a:solidFill>
                  <a:schemeClr val="accent6"/>
                </a:solidFill>
                <a:latin typeface="Calibri" panose="020F0502020204030204" pitchFamily="34" charset="0"/>
                <a:cs typeface="Calibri" panose="020F0502020204030204" pitchFamily="34" charset="0"/>
              </a:rPr>
              <a:t>التقييم</a:t>
            </a:r>
            <a:endParaRPr lang="en-CA" sz="4400" b="1" dirty="0">
              <a:solidFill>
                <a:schemeClr val="accent6"/>
              </a:solidFill>
              <a:latin typeface="Calibri" panose="020F0502020204030204" pitchFamily="34" charset="0"/>
              <a:cs typeface="Calibri" panose="020F0502020204030204" pitchFamily="34" charset="0"/>
            </a:endParaRPr>
          </a:p>
        </p:txBody>
      </p:sp>
      <p:sp>
        <p:nvSpPr>
          <p:cNvPr id="7" name="Hexagon 6">
            <a:extLst>
              <a:ext uri="{FF2B5EF4-FFF2-40B4-BE49-F238E27FC236}">
                <a16:creationId xmlns:a16="http://schemas.microsoft.com/office/drawing/2014/main" id="{B7CC9888-B025-A5BE-65B3-8C6FB6ECE18E}"/>
              </a:ext>
            </a:extLst>
          </p:cNvPr>
          <p:cNvSpPr/>
          <p:nvPr/>
        </p:nvSpPr>
        <p:spPr>
          <a:xfrm rot="1782986">
            <a:off x="539630" y="2109486"/>
            <a:ext cx="2269827" cy="1956740"/>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0" name="Group 9">
            <a:extLst>
              <a:ext uri="{FF2B5EF4-FFF2-40B4-BE49-F238E27FC236}">
                <a16:creationId xmlns:a16="http://schemas.microsoft.com/office/drawing/2014/main" id="{22D37D7F-316E-77AD-95A3-3F48C8C36058}"/>
              </a:ext>
            </a:extLst>
          </p:cNvPr>
          <p:cNvGrpSpPr/>
          <p:nvPr/>
        </p:nvGrpSpPr>
        <p:grpSpPr>
          <a:xfrm rot="21023167">
            <a:off x="1229299" y="2519017"/>
            <a:ext cx="890487" cy="1137675"/>
            <a:chOff x="2624677" y="2611508"/>
            <a:chExt cx="1684492" cy="2042442"/>
          </a:xfrm>
        </p:grpSpPr>
        <p:sp>
          <p:nvSpPr>
            <p:cNvPr id="11" name="Rectangle: Single Corner Snipped 10">
              <a:extLst>
                <a:ext uri="{FF2B5EF4-FFF2-40B4-BE49-F238E27FC236}">
                  <a16:creationId xmlns:a16="http://schemas.microsoft.com/office/drawing/2014/main" id="{68DEF126-BD07-6178-2F4F-29A60EA4C23D}"/>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nvGrpSpPr>
            <p:cNvPr id="12" name="Group 11">
              <a:extLst>
                <a:ext uri="{FF2B5EF4-FFF2-40B4-BE49-F238E27FC236}">
                  <a16:creationId xmlns:a16="http://schemas.microsoft.com/office/drawing/2014/main" id="{F5E0C7CB-0789-10E3-B542-D986B4EAE137}"/>
                </a:ext>
              </a:extLst>
            </p:cNvPr>
            <p:cNvGrpSpPr/>
            <p:nvPr/>
          </p:nvGrpSpPr>
          <p:grpSpPr>
            <a:xfrm rot="619501">
              <a:off x="3224746" y="3087487"/>
              <a:ext cx="506112" cy="1135915"/>
              <a:chOff x="5960196" y="3632825"/>
              <a:chExt cx="324376" cy="728028"/>
            </a:xfrm>
            <a:solidFill>
              <a:schemeClr val="bg1"/>
            </a:solidFill>
          </p:grpSpPr>
          <p:sp>
            <p:nvSpPr>
              <p:cNvPr id="13" name="Round Same Side Corner Rectangle 46">
                <a:extLst>
                  <a:ext uri="{FF2B5EF4-FFF2-40B4-BE49-F238E27FC236}">
                    <a16:creationId xmlns:a16="http://schemas.microsoft.com/office/drawing/2014/main" id="{D006358A-B796-BF2B-55C8-85FBB293108A}"/>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14" name="Oval 13">
                <a:extLst>
                  <a:ext uri="{FF2B5EF4-FFF2-40B4-BE49-F238E27FC236}">
                    <a16:creationId xmlns:a16="http://schemas.microsoft.com/office/drawing/2014/main" id="{7F5BAEDF-DCAD-C0A6-DED8-4B7194C0FF2D}"/>
                  </a:ext>
                </a:extLst>
              </p:cNvPr>
              <p:cNvSpPr/>
              <p:nvPr/>
            </p:nvSpPr>
            <p:spPr>
              <a:xfrm>
                <a:off x="5960196" y="3632825"/>
                <a:ext cx="324376" cy="315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b="1"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649276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E33602-9983-CDB1-5C55-B16BC4D0EAE2}"/>
              </a:ext>
            </a:extLst>
          </p:cNvPr>
          <p:cNvSpPr txBox="1"/>
          <p:nvPr/>
        </p:nvSpPr>
        <p:spPr>
          <a:xfrm>
            <a:off x="1567786" y="1310779"/>
            <a:ext cx="4682543" cy="186204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a:t>
            </a:r>
            <a:r>
              <a:rPr lang="ar-SA" sz="1100" dirty="0">
                <a:solidFill>
                  <a:schemeClr val="tx1"/>
                </a:solidFill>
                <a:latin typeface="Calibri"/>
                <a:ea typeface="Calibri"/>
                <a:cs typeface="Calibri"/>
                <a:sym typeface="Calibri"/>
              </a:rPr>
              <a:t>ت</a:t>
            </a:r>
            <a:r>
              <a:rPr lang="en-US" sz="1100" dirty="0">
                <a:solidFill>
                  <a:schemeClr val="tx1"/>
                </a:solidFill>
                <a:latin typeface="Calibri"/>
                <a:ea typeface="Calibri"/>
                <a:cs typeface="Calibri"/>
                <a:sym typeface="Calibri"/>
              </a:rPr>
              <a:t>ت</a:t>
            </a:r>
            <a:r>
              <a:rPr lang="ar-SA" sz="1100"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أبني الثقة وأدعم الطفل في التعبير عن نفسه؟</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أقوم بتقييم ما يحتاجه الطفل؟</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يمكنني تحديد احتياجات الطفل وتحديد أولوياته؟</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 ٥</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 إغلاق</a:t>
            </a:r>
            <a:r>
              <a:rPr lang="ar-SA" sz="1100" dirty="0">
                <a:solidFill>
                  <a:schemeClr val="tx1"/>
                </a:solidFill>
                <a:latin typeface="Calibri"/>
                <a:ea typeface="Calibri"/>
                <a:cs typeface="Calibri"/>
                <a:sym typeface="Calibri"/>
              </a:rPr>
              <a:t> الرحدة</a:t>
            </a:r>
            <a:endParaRPr lang="en-US" sz="1100" dirty="0">
              <a:solidFill>
                <a:schemeClr val="tx1"/>
              </a:solidFill>
              <a:latin typeface="Calibri"/>
              <a:ea typeface="Calibri"/>
              <a:cs typeface="Calibri"/>
              <a:sym typeface="Calibri"/>
            </a:endParaRPr>
          </a:p>
        </p:txBody>
      </p:sp>
      <p:sp>
        <p:nvSpPr>
          <p:cNvPr id="4" name="TextBox 3">
            <a:extLst>
              <a:ext uri="{FF2B5EF4-FFF2-40B4-BE49-F238E27FC236}">
                <a16:creationId xmlns:a16="http://schemas.microsoft.com/office/drawing/2014/main" id="{985DA07A-C6E9-9A15-04DA-D66F53B404AC}"/>
              </a:ext>
            </a:extLst>
          </p:cNvPr>
          <p:cNvSpPr txBox="1"/>
          <p:nvPr/>
        </p:nvSpPr>
        <p:spPr>
          <a:xfrm>
            <a:off x="1064660" y="1310779"/>
            <a:ext cx="503127" cy="1862048"/>
          </a:xfrm>
          <a:prstGeom prst="rect">
            <a:avLst/>
          </a:prstGeom>
          <a:noFill/>
        </p:spPr>
        <p:txBody>
          <a:bodyPr wrap="square" rtlCol="0">
            <a:spAutoFit/>
          </a:bodyPr>
          <a:lstStyle/>
          <a:p>
            <a:pPr algn="r" rtl="1">
              <a:spcAft>
                <a:spcPts val="1800"/>
              </a:spcAft>
            </a:pPr>
            <a:r>
              <a:rPr lang="ar-SA" sz="1100" dirty="0">
                <a:solidFill>
                  <a:schemeClr val="tx1"/>
                </a:solidFill>
                <a:latin typeface="+mn-lt"/>
              </a:rPr>
              <a:t>١١٢</a:t>
            </a:r>
            <a:endParaRPr lang="en-CA" sz="1100" dirty="0">
              <a:solidFill>
                <a:schemeClr val="tx1"/>
              </a:solidFill>
              <a:latin typeface="+mn-lt"/>
            </a:endParaRPr>
          </a:p>
          <a:p>
            <a:pPr algn="r" rtl="1">
              <a:spcAft>
                <a:spcPts val="1800"/>
              </a:spcAft>
            </a:pPr>
            <a:r>
              <a:rPr lang="ar-SA" sz="1100" dirty="0"/>
              <a:t>١١٣</a:t>
            </a:r>
            <a:endParaRPr lang="en-CA" sz="1100" dirty="0"/>
          </a:p>
          <a:p>
            <a:pPr algn="r" rtl="1">
              <a:spcAft>
                <a:spcPts val="1800"/>
              </a:spcAft>
            </a:pPr>
            <a:r>
              <a:rPr lang="ar-SA" sz="1100" dirty="0"/>
              <a:t>١٢٢</a:t>
            </a:r>
            <a:endParaRPr lang="en-CA" sz="1100" dirty="0"/>
          </a:p>
          <a:p>
            <a:pPr algn="r" rtl="1">
              <a:spcAft>
                <a:spcPts val="1800"/>
              </a:spcAft>
            </a:pPr>
            <a:r>
              <a:rPr lang="ar-SA" sz="1100" dirty="0"/>
              <a:t>١٢٧</a:t>
            </a:r>
            <a:endParaRPr lang="en-CA" sz="1100" dirty="0"/>
          </a:p>
          <a:p>
            <a:pPr algn="r" rtl="1">
              <a:spcAft>
                <a:spcPts val="1800"/>
              </a:spcAft>
            </a:pPr>
            <a:r>
              <a:rPr lang="ar-SA" sz="1100" dirty="0"/>
              <a:t>١٣٣</a:t>
            </a:r>
            <a:endParaRPr lang="en-CA" sz="1100" dirty="0"/>
          </a:p>
        </p:txBody>
      </p:sp>
      <p:sp>
        <p:nvSpPr>
          <p:cNvPr id="5" name="TextBox 4">
            <a:extLst>
              <a:ext uri="{FF2B5EF4-FFF2-40B4-BE49-F238E27FC236}">
                <a16:creationId xmlns:a16="http://schemas.microsoft.com/office/drawing/2014/main" id="{A6D68F2C-B8BB-ACAD-7893-D6D45352EE87}"/>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9EAE"/>
                </a:highlight>
                <a:latin typeface="Calibri"/>
                <a:ea typeface="Calibri"/>
                <a:cs typeface="Calibri"/>
                <a:sym typeface="Calibri"/>
              </a:rPr>
              <a:t>جدول المحتويات</a:t>
            </a:r>
          </a:p>
        </p:txBody>
      </p:sp>
      <p:sp>
        <p:nvSpPr>
          <p:cNvPr id="6" name="Hexagon 5">
            <a:extLst>
              <a:ext uri="{FF2B5EF4-FFF2-40B4-BE49-F238E27FC236}">
                <a16:creationId xmlns:a16="http://schemas.microsoft.com/office/drawing/2014/main" id="{F04959F9-30C2-F2EB-A500-E4FB7802A7C9}"/>
              </a:ext>
            </a:extLst>
          </p:cNvPr>
          <p:cNvSpPr/>
          <p:nvPr/>
        </p:nvSpPr>
        <p:spPr>
          <a:xfrm rot="1782986">
            <a:off x="286724" y="30111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C7AD8583-76DD-4194-82AB-A2138337D101}"/>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2A1EACFF-6495-1DD3-51BF-ADAE8EDFE83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4E87D52A-166D-C5F7-1EE9-7C57ED9C61B3}"/>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0E83110A-660C-619F-DFB4-116E88A883A1}"/>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22E6230D-C1D6-60C2-0351-2F83B1EDE630}"/>
              </a:ext>
            </a:extLst>
          </p:cNvPr>
          <p:cNvGrpSpPr/>
          <p:nvPr/>
        </p:nvGrpSpPr>
        <p:grpSpPr>
          <a:xfrm rot="21023167">
            <a:off x="5445699" y="8026384"/>
            <a:ext cx="890487" cy="1137675"/>
            <a:chOff x="2624677" y="2611508"/>
            <a:chExt cx="1684492" cy="2042442"/>
          </a:xfrm>
        </p:grpSpPr>
        <p:sp>
          <p:nvSpPr>
            <p:cNvPr id="26" name="Rectangle: Single Corner Snipped 25">
              <a:extLst>
                <a:ext uri="{FF2B5EF4-FFF2-40B4-BE49-F238E27FC236}">
                  <a16:creationId xmlns:a16="http://schemas.microsoft.com/office/drawing/2014/main" id="{850CE277-929E-6107-5C21-8ED015628BF9}"/>
                </a:ext>
              </a:extLst>
            </p:cNvPr>
            <p:cNvSpPr/>
            <p:nvPr/>
          </p:nvSpPr>
          <p:spPr>
            <a:xfrm rot="582585">
              <a:off x="2624677" y="2611508"/>
              <a:ext cx="1684492" cy="2042442"/>
            </a:xfrm>
            <a:prstGeom prst="snip1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nvGrpSpPr>
            <p:cNvPr id="27" name="Group 26">
              <a:extLst>
                <a:ext uri="{FF2B5EF4-FFF2-40B4-BE49-F238E27FC236}">
                  <a16:creationId xmlns:a16="http://schemas.microsoft.com/office/drawing/2014/main" id="{EF928F87-DB12-0C1C-002D-53BD4C361D78}"/>
                </a:ext>
              </a:extLst>
            </p:cNvPr>
            <p:cNvGrpSpPr/>
            <p:nvPr/>
          </p:nvGrpSpPr>
          <p:grpSpPr>
            <a:xfrm rot="619501">
              <a:off x="3224746" y="3087487"/>
              <a:ext cx="506112" cy="1135915"/>
              <a:chOff x="5960196" y="3632825"/>
              <a:chExt cx="324376" cy="728028"/>
            </a:xfrm>
            <a:solidFill>
              <a:schemeClr val="bg1"/>
            </a:solidFill>
          </p:grpSpPr>
          <p:sp>
            <p:nvSpPr>
              <p:cNvPr id="28" name="Round Same Side Corner Rectangle 46">
                <a:extLst>
                  <a:ext uri="{FF2B5EF4-FFF2-40B4-BE49-F238E27FC236}">
                    <a16:creationId xmlns:a16="http://schemas.microsoft.com/office/drawing/2014/main" id="{9F7B42E0-52CC-CBD7-AC95-9522996EA3F7}"/>
                  </a:ext>
                </a:extLst>
              </p:cNvPr>
              <p:cNvSpPr/>
              <p:nvPr/>
            </p:nvSpPr>
            <p:spPr>
              <a:xfrm>
                <a:off x="5962575" y="4012912"/>
                <a:ext cx="320731" cy="34794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9" name="Oval 28">
                <a:extLst>
                  <a:ext uri="{FF2B5EF4-FFF2-40B4-BE49-F238E27FC236}">
                    <a16:creationId xmlns:a16="http://schemas.microsoft.com/office/drawing/2014/main" id="{77C109DC-D9F7-E5BB-8F63-F3E8A1C17B86}"/>
                  </a:ext>
                </a:extLst>
              </p:cNvPr>
              <p:cNvSpPr/>
              <p:nvPr/>
            </p:nvSpPr>
            <p:spPr>
              <a:xfrm>
                <a:off x="5960196" y="3632825"/>
                <a:ext cx="324376" cy="31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b="1"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009920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49623-8B84-8C21-0803-2516D2CCACAA}"/>
              </a:ext>
            </a:extLst>
          </p:cNvPr>
          <p:cNvSpPr txBox="1"/>
          <p:nvPr/>
        </p:nvSpPr>
        <p:spPr>
          <a:xfrm>
            <a:off x="1370848" y="1227237"/>
            <a:ext cx="4665478" cy="307777"/>
          </a:xfrm>
          <a:prstGeom prst="rect">
            <a:avLst/>
          </a:prstGeom>
          <a:noFill/>
        </p:spPr>
        <p:txBody>
          <a:bodyPr wrap="square" rtlCol="0">
            <a:spAutoFit/>
          </a:bodyPr>
          <a:lstStyle/>
          <a:p>
            <a:pPr algn="r" rtl="1"/>
            <a:r>
              <a:rPr lang="en-CA" sz="1400" b="1" dirty="0">
                <a:latin typeface="Calibri" panose="020F0502020204030204" pitchFamily="34" charset="0"/>
                <a:cs typeface="Calibri" panose="020F0502020204030204" pitchFamily="34" charset="0"/>
              </a:rPr>
              <a:t>هدف الوحدة</a:t>
            </a:r>
            <a:endParaRPr lang="en-CA" sz="1400" b="1" spc="300" dirty="0">
              <a:solidFill>
                <a:schemeClr val="tx1"/>
              </a:solidFill>
            </a:endParaRPr>
          </a:p>
        </p:txBody>
      </p:sp>
      <p:sp>
        <p:nvSpPr>
          <p:cNvPr id="3" name="TextBox 2">
            <a:extLst>
              <a:ext uri="{FF2B5EF4-FFF2-40B4-BE49-F238E27FC236}">
                <a16:creationId xmlns:a16="http://schemas.microsoft.com/office/drawing/2014/main" id="{69E16E1A-6412-A14B-5AA8-917FDC52E957}"/>
              </a:ext>
            </a:extLst>
          </p:cNvPr>
          <p:cNvSpPr txBox="1"/>
          <p:nvPr/>
        </p:nvSpPr>
        <p:spPr>
          <a:xfrm>
            <a:off x="996287" y="713169"/>
            <a:ext cx="4070620" cy="369332"/>
          </a:xfrm>
          <a:prstGeom prst="rect">
            <a:avLst/>
          </a:prstGeom>
          <a:noFill/>
        </p:spPr>
        <p:txBody>
          <a:bodyPr wrap="square">
            <a:spAutoFit/>
          </a:bodyPr>
          <a:lstStyle/>
          <a:p>
            <a:pPr marL="0" marR="0" lvl="0" indent="0" algn="r" rtl="1">
              <a:spcBef>
                <a:spcPts val="0"/>
              </a:spcBef>
              <a:spcAft>
                <a:spcPts val="1800"/>
              </a:spcAft>
              <a:buNone/>
            </a:pPr>
            <a:r>
              <a:rPr lang="en-US"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الجلسة</a:t>
            </a:r>
            <a:r>
              <a:rPr lang="ar-SA"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١:ا</a:t>
            </a:r>
            <a:r>
              <a:rPr lang="en-US"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فت</a:t>
            </a:r>
            <a:r>
              <a:rPr lang="ar-SA"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تا</a:t>
            </a:r>
            <a:r>
              <a:rPr lang="en-US"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ح الوحدة</a:t>
            </a:r>
          </a:p>
        </p:txBody>
      </p:sp>
      <p:sp>
        <p:nvSpPr>
          <p:cNvPr id="4" name="TextBox 3">
            <a:extLst>
              <a:ext uri="{FF2B5EF4-FFF2-40B4-BE49-F238E27FC236}">
                <a16:creationId xmlns:a16="http://schemas.microsoft.com/office/drawing/2014/main" id="{D0F2499E-3AD9-834E-0EDE-FB5FA32A6EF1}"/>
              </a:ext>
            </a:extLst>
          </p:cNvPr>
          <p:cNvSpPr txBox="1"/>
          <p:nvPr/>
        </p:nvSpPr>
        <p:spPr>
          <a:xfrm>
            <a:off x="996287" y="1599327"/>
            <a:ext cx="5254042" cy="430887"/>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تزويد المشاركين بالمعرفة والمهارات اللازمة لإجراء تقييمات تتمر</a:t>
            </a:r>
            <a:r>
              <a:rPr lang="ar-SA" sz="1100" dirty="0">
                <a:solidFill>
                  <a:schemeClr val="tx1"/>
                </a:solidFill>
                <a:latin typeface="Calibri" panose="020F0502020204030204" pitchFamily="34" charset="0"/>
                <a:ea typeface="Arial"/>
                <a:cs typeface="Calibri" panose="020F0502020204030204" pitchFamily="34" charset="0"/>
                <a:sym typeface="Arial"/>
              </a:rPr>
              <a:t>كز</a:t>
            </a:r>
            <a:r>
              <a:rPr lang="en-US" sz="1100" dirty="0">
                <a:solidFill>
                  <a:schemeClr val="tx1"/>
                </a:solidFill>
                <a:latin typeface="Calibri" panose="020F0502020204030204" pitchFamily="34" charset="0"/>
                <a:ea typeface="Arial"/>
                <a:cs typeface="Calibri" panose="020F0502020204030204" pitchFamily="34" charset="0"/>
                <a:sym typeface="Arial"/>
              </a:rPr>
              <a:t> حول الطفل ، بما يتماشى مع الإرشادات والمعايير المشتركة بين الوكالات</a:t>
            </a:r>
            <a:r>
              <a:rPr lang="en-US" sz="1100" dirty="0">
                <a:solidFill>
                  <a:schemeClr val="tx1"/>
                </a:solidFill>
                <a:latin typeface="+mn-lt"/>
                <a:ea typeface="Arial"/>
                <a:cs typeface="Arial"/>
                <a:sym typeface="Arial"/>
              </a:rPr>
              <a:t>.</a:t>
            </a:r>
          </a:p>
        </p:txBody>
      </p:sp>
      <p:sp>
        <p:nvSpPr>
          <p:cNvPr id="44" name="TextBox 43">
            <a:extLst>
              <a:ext uri="{FF2B5EF4-FFF2-40B4-BE49-F238E27FC236}">
                <a16:creationId xmlns:a16="http://schemas.microsoft.com/office/drawing/2014/main" id="{99F4B3A0-54C3-A5F1-F67A-8F80CE734E03}"/>
              </a:ext>
            </a:extLst>
          </p:cNvPr>
          <p:cNvSpPr txBox="1"/>
          <p:nvPr/>
        </p:nvSpPr>
        <p:spPr>
          <a:xfrm>
            <a:off x="1471566" y="2276577"/>
            <a:ext cx="4665478"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مراجعة التحديد</a:t>
            </a:r>
            <a:r>
              <a:rPr lang="en-US" sz="1200" b="1" dirty="0">
                <a:latin typeface="Calibri" panose="020F0502020204030204" pitchFamily="34" charset="0"/>
                <a:cs typeface="Calibri" panose="020F0502020204030204" pitchFamily="34" charset="0"/>
              </a:rPr>
              <a:t> والتسجيل</a:t>
            </a:r>
            <a:endParaRPr lang="en-CA" sz="1200" b="1" spc="300" dirty="0">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5B0412C0-D728-2770-F3E6-85A588EC4E76}"/>
              </a:ext>
            </a:extLst>
          </p:cNvPr>
          <p:cNvSpPr/>
          <p:nvPr/>
        </p:nvSpPr>
        <p:spPr>
          <a:xfrm>
            <a:off x="996288" y="3702544"/>
            <a:ext cx="2446024" cy="5372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54" name="Rectangle 53">
            <a:extLst>
              <a:ext uri="{FF2B5EF4-FFF2-40B4-BE49-F238E27FC236}">
                <a16:creationId xmlns:a16="http://schemas.microsoft.com/office/drawing/2014/main" id="{9404E529-FDE4-BC93-3978-22D908319254}"/>
              </a:ext>
            </a:extLst>
          </p:cNvPr>
          <p:cNvSpPr/>
          <p:nvPr/>
        </p:nvSpPr>
        <p:spPr>
          <a:xfrm>
            <a:off x="3804305" y="3702544"/>
            <a:ext cx="2446024" cy="5372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nvGrpSpPr>
          <p:cNvPr id="45" name="Group 44">
            <a:extLst>
              <a:ext uri="{FF2B5EF4-FFF2-40B4-BE49-F238E27FC236}">
                <a16:creationId xmlns:a16="http://schemas.microsoft.com/office/drawing/2014/main" id="{7DB2ED23-2519-1C3F-CC0F-A0E392192A18}"/>
              </a:ext>
            </a:extLst>
          </p:cNvPr>
          <p:cNvGrpSpPr/>
          <p:nvPr/>
        </p:nvGrpSpPr>
        <p:grpSpPr>
          <a:xfrm>
            <a:off x="5574537" y="3402462"/>
            <a:ext cx="574350" cy="600163"/>
            <a:chOff x="7345680" y="2484120"/>
            <a:chExt cx="904240" cy="944880"/>
          </a:xfrm>
        </p:grpSpPr>
        <p:sp>
          <p:nvSpPr>
            <p:cNvPr id="46" name="Oval 45">
              <a:extLst>
                <a:ext uri="{FF2B5EF4-FFF2-40B4-BE49-F238E27FC236}">
                  <a16:creationId xmlns:a16="http://schemas.microsoft.com/office/drawing/2014/main" id="{E01BBDC3-2FFC-90C9-C15E-B0CE218515F0}"/>
                </a:ext>
              </a:extLst>
            </p:cNvPr>
            <p:cNvSpPr/>
            <p:nvPr/>
          </p:nvSpPr>
          <p:spPr>
            <a:xfrm>
              <a:off x="7345680" y="2484120"/>
              <a:ext cx="904240" cy="944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7" name="L-Shape 46">
              <a:extLst>
                <a:ext uri="{FF2B5EF4-FFF2-40B4-BE49-F238E27FC236}">
                  <a16:creationId xmlns:a16="http://schemas.microsoft.com/office/drawing/2014/main" id="{32D304E1-7FF3-7ADD-BA7E-3D0F04DAFF6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48" name="Group 47">
            <a:extLst>
              <a:ext uri="{FF2B5EF4-FFF2-40B4-BE49-F238E27FC236}">
                <a16:creationId xmlns:a16="http://schemas.microsoft.com/office/drawing/2014/main" id="{3AF31AD5-329C-D0B6-3C20-AD0E254667A6}"/>
              </a:ext>
            </a:extLst>
          </p:cNvPr>
          <p:cNvGrpSpPr/>
          <p:nvPr/>
        </p:nvGrpSpPr>
        <p:grpSpPr>
          <a:xfrm>
            <a:off x="2487062" y="3356339"/>
            <a:ext cx="574350" cy="600163"/>
            <a:chOff x="7090831" y="3731241"/>
            <a:chExt cx="904240" cy="944880"/>
          </a:xfrm>
        </p:grpSpPr>
        <p:sp>
          <p:nvSpPr>
            <p:cNvPr id="49" name="Oval 48">
              <a:extLst>
                <a:ext uri="{FF2B5EF4-FFF2-40B4-BE49-F238E27FC236}">
                  <a16:creationId xmlns:a16="http://schemas.microsoft.com/office/drawing/2014/main" id="{F76834DB-3089-99DD-9A75-4CCB038392BD}"/>
                </a:ext>
              </a:extLst>
            </p:cNvPr>
            <p:cNvSpPr/>
            <p:nvPr/>
          </p:nvSpPr>
          <p:spPr>
            <a:xfrm>
              <a:off x="7090831" y="3731241"/>
              <a:ext cx="904240" cy="944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Plus Sign 49">
              <a:extLst>
                <a:ext uri="{FF2B5EF4-FFF2-40B4-BE49-F238E27FC236}">
                  <a16:creationId xmlns:a16="http://schemas.microsoft.com/office/drawing/2014/main" id="{E4A8F08B-83B2-288B-00B7-476A75CEC0D3}"/>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55" name="TextBox 54">
            <a:extLst>
              <a:ext uri="{FF2B5EF4-FFF2-40B4-BE49-F238E27FC236}">
                <a16:creationId xmlns:a16="http://schemas.microsoft.com/office/drawing/2014/main" id="{9C242F2B-5969-2298-9592-42A2A98749BE}"/>
              </a:ext>
            </a:extLst>
          </p:cNvPr>
          <p:cNvSpPr txBox="1"/>
          <p:nvPr/>
        </p:nvSpPr>
        <p:spPr>
          <a:xfrm>
            <a:off x="996286" y="2693276"/>
            <a:ext cx="5254041" cy="600164"/>
          </a:xfrm>
          <a:prstGeom prst="rect">
            <a:avLst/>
          </a:prstGeom>
          <a:noFill/>
          <a:ln>
            <a:noFill/>
          </a:ln>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تحديد الأطفال المعرضين للخطر</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قبول</a:t>
            </a:r>
            <a:r>
              <a:rPr lang="en-US" sz="1100" dirty="0">
                <a:latin typeface="Calibri" panose="020F0502020204030204" pitchFamily="34" charset="0"/>
                <a:cs typeface="Calibri" panose="020F0502020204030204" pitchFamily="34" charset="0"/>
              </a:rPr>
              <a:t> أو الموافقة المستنيرة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تسجيل ال</a:t>
            </a:r>
            <a:r>
              <a:rPr lang="ar-SA" sz="1100" dirty="0">
                <a:latin typeface="Calibri" panose="020F0502020204030204" pitchFamily="34" charset="0"/>
                <a:cs typeface="Calibri" panose="020F0502020204030204" pitchFamily="34" charset="0"/>
              </a:rPr>
              <a:t>حالة</a:t>
            </a:r>
            <a:endParaRPr lang="en-CA" sz="1100" dirty="0">
              <a:latin typeface="Calibri" panose="020F0502020204030204" pitchFamily="34" charset="0"/>
              <a:cs typeface="Calibri" panose="020F0502020204030204" pitchFamily="34" charset="0"/>
            </a:endParaRPr>
          </a:p>
        </p:txBody>
      </p:sp>
      <p:sp>
        <p:nvSpPr>
          <p:cNvPr id="56" name="Hexagon 55">
            <a:extLst>
              <a:ext uri="{FF2B5EF4-FFF2-40B4-BE49-F238E27FC236}">
                <a16:creationId xmlns:a16="http://schemas.microsoft.com/office/drawing/2014/main" id="{6C02F954-F5E1-F176-0349-6CDA947E9026}"/>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7" name="Hexagon 56">
            <a:extLst>
              <a:ext uri="{FF2B5EF4-FFF2-40B4-BE49-F238E27FC236}">
                <a16:creationId xmlns:a16="http://schemas.microsoft.com/office/drawing/2014/main" id="{3AEE37D6-E17F-6ECC-9A17-81BDB5DCA026}"/>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8" name="Hexagon 57">
            <a:extLst>
              <a:ext uri="{FF2B5EF4-FFF2-40B4-BE49-F238E27FC236}">
                <a16:creationId xmlns:a16="http://schemas.microsoft.com/office/drawing/2014/main" id="{46C9D02B-9A31-AA2E-455D-F5422EE647EE}"/>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Hexagon 58">
            <a:extLst>
              <a:ext uri="{FF2B5EF4-FFF2-40B4-BE49-F238E27FC236}">
                <a16:creationId xmlns:a16="http://schemas.microsoft.com/office/drawing/2014/main" id="{C5858A41-32E5-9445-7961-90D8B6EEC4EE}"/>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0" name="Hexagon 59">
            <a:extLst>
              <a:ext uri="{FF2B5EF4-FFF2-40B4-BE49-F238E27FC236}">
                <a16:creationId xmlns:a16="http://schemas.microsoft.com/office/drawing/2014/main" id="{1ADDFE20-AA37-1CDA-EC98-FC2BBAD3B370}"/>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6154206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5B905B-A4DC-3AAE-4D9E-875D6E6B7A4D}"/>
              </a:ext>
            </a:extLst>
          </p:cNvPr>
          <p:cNvSpPr txBox="1"/>
          <p:nvPr/>
        </p:nvSpPr>
        <p:spPr>
          <a:xfrm>
            <a:off x="996287" y="701671"/>
            <a:ext cx="5254042" cy="338554"/>
          </a:xfrm>
          <a:prstGeom prst="rect">
            <a:avLst/>
          </a:prstGeom>
          <a:noFill/>
        </p:spPr>
        <p:txBody>
          <a:bodyPr wrap="square" rtlCol="0">
            <a:spAutoFit/>
          </a:bodyPr>
          <a:lstStyle/>
          <a:p>
            <a:pPr algn="r" rtl="1"/>
            <a:r>
              <a:rPr lang="en-GB" sz="1600" b="1" dirty="0">
                <a:latin typeface="Calibri" panose="020F0502020204030204" pitchFamily="34" charset="0"/>
                <a:ea typeface="Arial"/>
                <a:cs typeface="Calibri" panose="020F0502020204030204" pitchFamily="34" charset="0"/>
                <a:sym typeface="Arial"/>
              </a:rPr>
              <a:t>أهداف التعلم</a:t>
            </a:r>
            <a:endParaRPr lang="en-CA" sz="1600" b="1" spc="300" dirty="0">
              <a:solidFill>
                <a:schemeClr val="tx1"/>
              </a:solidFill>
            </a:endParaRPr>
          </a:p>
        </p:txBody>
      </p:sp>
      <p:sp>
        <p:nvSpPr>
          <p:cNvPr id="8" name="TextBox 7">
            <a:extLst>
              <a:ext uri="{FF2B5EF4-FFF2-40B4-BE49-F238E27FC236}">
                <a16:creationId xmlns:a16="http://schemas.microsoft.com/office/drawing/2014/main" id="{BE507C97-8674-0E5B-9A04-86B2AE6B4C1B}"/>
              </a:ext>
            </a:extLst>
          </p:cNvPr>
          <p:cNvSpPr txBox="1"/>
          <p:nvPr/>
        </p:nvSpPr>
        <p:spPr>
          <a:xfrm>
            <a:off x="1675087" y="1254573"/>
            <a:ext cx="4575242" cy="1954381"/>
          </a:xfrm>
          <a:prstGeom prst="rect">
            <a:avLst/>
          </a:prstGeom>
          <a:noFill/>
        </p:spPr>
        <p:txBody>
          <a:bodyPr wrap="square" rtlCol="0">
            <a:spAutoFit/>
          </a:bodyPr>
          <a:lstStyle/>
          <a:p>
            <a:pPr algn="r" rtl="1"/>
            <a:r>
              <a:rPr lang="en-GB" sz="1100" dirty="0">
                <a:latin typeface="Calibri" panose="020F0502020204030204" pitchFamily="34" charset="0"/>
                <a:cs typeface="Calibri" panose="020F0502020204030204" pitchFamily="34" charset="0"/>
              </a:rPr>
              <a:t>استخد</a:t>
            </a:r>
            <a:r>
              <a:rPr lang="ar-SA" sz="1100" dirty="0">
                <a:latin typeface="Calibri" panose="020F0502020204030204" pitchFamily="34" charset="0"/>
                <a:cs typeface="Calibri" panose="020F0502020204030204" pitchFamily="34" charset="0"/>
              </a:rPr>
              <a:t>ا</a:t>
            </a:r>
            <a:r>
              <a:rPr lang="en-GB" sz="1100" dirty="0">
                <a:latin typeface="Calibri" panose="020F0502020204030204" pitchFamily="34" charset="0"/>
                <a:cs typeface="Calibri" panose="020F0502020204030204" pitchFamily="34" charset="0"/>
              </a:rPr>
              <a:t>م الأنشطة في الممارسة اليومية التي تدعم الطفل</a:t>
            </a:r>
            <a:r>
              <a:rPr lang="ar-SA" sz="1100" dirty="0">
                <a:latin typeface="Calibri" panose="020F0502020204030204" pitchFamily="34" charset="0"/>
                <a:cs typeface="Calibri" panose="020F0502020204030204" pitchFamily="34" charset="0"/>
              </a:rPr>
              <a:t> في ال</a:t>
            </a:r>
            <a:r>
              <a:rPr lang="en-GB" sz="1100" dirty="0">
                <a:latin typeface="Calibri" panose="020F0502020204030204" pitchFamily="34" charset="0"/>
                <a:cs typeface="Calibri" panose="020F0502020204030204" pitchFamily="34" charset="0"/>
              </a:rPr>
              <a:t>تعبير عن نفسه</a:t>
            </a:r>
            <a:r>
              <a:rPr lang="ar-SA" sz="1100" dirty="0">
                <a:latin typeface="Calibri" panose="020F0502020204030204" pitchFamily="34" charset="0"/>
                <a:cs typeface="Calibri" panose="020F0502020204030204" pitchFamily="34" charset="0"/>
              </a:rPr>
              <a:t>   </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ar-SA" sz="1100" dirty="0">
                <a:latin typeface="Calibri" panose="020F0502020204030204" pitchFamily="34" charset="0"/>
                <a:cs typeface="Calibri" panose="020F0502020204030204" pitchFamily="34" charset="0"/>
              </a:rPr>
              <a:t>توضيح</a:t>
            </a:r>
            <a:r>
              <a:rPr lang="en-US" sz="1100" dirty="0">
                <a:solidFill>
                  <a:schemeClr val="tx1"/>
                </a:solidFill>
                <a:latin typeface="Calibri" panose="020F0502020204030204" pitchFamily="34" charset="0"/>
                <a:ea typeface="Arial"/>
                <a:cs typeface="Calibri" panose="020F0502020204030204" pitchFamily="34" charset="0"/>
                <a:sym typeface="Arial"/>
              </a:rPr>
              <a:t> كيفية تحليل مخاطر حماية الطفل</a:t>
            </a:r>
            <a:r>
              <a:rPr lang="ar-SA" sz="1100" dirty="0">
                <a:solidFill>
                  <a:schemeClr val="tx1"/>
                </a:solidFill>
                <a:latin typeface="Calibri" panose="020F0502020204030204" pitchFamily="34" charset="0"/>
                <a:ea typeface="Arial"/>
                <a:cs typeface="Calibri" panose="020F0502020204030204" pitchFamily="34" charset="0"/>
                <a:sym typeface="Arial"/>
              </a:rPr>
              <a:t> </a:t>
            </a: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تحديد احتياجات الطفل بناءً على تقييم وتحليل مخاطر الحماية</a:t>
            </a: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ar-SA" sz="1100" dirty="0">
                <a:solidFill>
                  <a:schemeClr val="tx1"/>
                </a:solidFill>
                <a:latin typeface="Calibri" panose="020F0502020204030204" pitchFamily="34" charset="0"/>
                <a:ea typeface="Arial"/>
                <a:cs typeface="Calibri" panose="020F0502020204030204" pitchFamily="34" charset="0"/>
                <a:sym typeface="Arial"/>
              </a:rPr>
              <a:t>إكمال</a:t>
            </a:r>
            <a:r>
              <a:rPr lang="en-US" sz="1100" dirty="0">
                <a:solidFill>
                  <a:schemeClr val="tx1"/>
                </a:solidFill>
                <a:latin typeface="Calibri" panose="020F0502020204030204" pitchFamily="34" charset="0"/>
                <a:ea typeface="Arial"/>
                <a:cs typeface="Calibri" panose="020F0502020204030204" pitchFamily="34" charset="0"/>
                <a:sym typeface="Arial"/>
              </a:rPr>
              <a:t> نموذج التقييم ، بما في ذلك الملخص والاستنتاجات</a:t>
            </a:r>
          </a:p>
        </p:txBody>
      </p:sp>
      <p:grpSp>
        <p:nvGrpSpPr>
          <p:cNvPr id="9" name="Google Shape;149;p12">
            <a:extLst>
              <a:ext uri="{FF2B5EF4-FFF2-40B4-BE49-F238E27FC236}">
                <a16:creationId xmlns:a16="http://schemas.microsoft.com/office/drawing/2014/main" id="{B5A23D7E-67BD-79F3-FF02-2C3EBE8DCF59}"/>
              </a:ext>
            </a:extLst>
          </p:cNvPr>
          <p:cNvGrpSpPr/>
          <p:nvPr/>
        </p:nvGrpSpPr>
        <p:grpSpPr>
          <a:xfrm>
            <a:off x="1020268" y="1275511"/>
            <a:ext cx="559955" cy="387333"/>
            <a:chOff x="6878053" y="1156317"/>
            <a:chExt cx="1431178" cy="1039513"/>
          </a:xfrm>
          <a:solidFill>
            <a:schemeClr val="accent6"/>
          </a:solidFill>
        </p:grpSpPr>
        <p:grpSp>
          <p:nvGrpSpPr>
            <p:cNvPr id="10" name="Google Shape;150;p12">
              <a:extLst>
                <a:ext uri="{FF2B5EF4-FFF2-40B4-BE49-F238E27FC236}">
                  <a16:creationId xmlns:a16="http://schemas.microsoft.com/office/drawing/2014/main" id="{04463737-5733-C38E-B4EA-4E3777CCC9FB}"/>
                </a:ext>
              </a:extLst>
            </p:cNvPr>
            <p:cNvGrpSpPr/>
            <p:nvPr/>
          </p:nvGrpSpPr>
          <p:grpSpPr>
            <a:xfrm>
              <a:off x="7672978" y="1156317"/>
              <a:ext cx="412941" cy="436880"/>
              <a:chOff x="243840" y="1676400"/>
              <a:chExt cx="701040" cy="741680"/>
            </a:xfrm>
            <a:grpFill/>
          </p:grpSpPr>
          <p:sp>
            <p:nvSpPr>
              <p:cNvPr id="14" name="Google Shape;151;p12">
                <a:extLst>
                  <a:ext uri="{FF2B5EF4-FFF2-40B4-BE49-F238E27FC236}">
                    <a16:creationId xmlns:a16="http://schemas.microsoft.com/office/drawing/2014/main" id="{0137026B-C7F0-2A6B-0172-009DB8D38AE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152;p12">
                <a:extLst>
                  <a:ext uri="{FF2B5EF4-FFF2-40B4-BE49-F238E27FC236}">
                    <a16:creationId xmlns:a16="http://schemas.microsoft.com/office/drawing/2014/main" id="{6563BB21-1D1F-975D-B2A0-E0082FA8713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 name="Google Shape;153;p12">
              <a:extLst>
                <a:ext uri="{FF2B5EF4-FFF2-40B4-BE49-F238E27FC236}">
                  <a16:creationId xmlns:a16="http://schemas.microsoft.com/office/drawing/2014/main" id="{2D4F2935-8A7A-6BC4-37F7-C211935A5545}"/>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4;p12">
              <a:extLst>
                <a:ext uri="{FF2B5EF4-FFF2-40B4-BE49-F238E27FC236}">
                  <a16:creationId xmlns:a16="http://schemas.microsoft.com/office/drawing/2014/main" id="{4AA300E3-8E3A-2B45-450E-3111476C023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6" name="Google Shape;149;p12">
            <a:extLst>
              <a:ext uri="{FF2B5EF4-FFF2-40B4-BE49-F238E27FC236}">
                <a16:creationId xmlns:a16="http://schemas.microsoft.com/office/drawing/2014/main" id="{47AF43F8-96C5-E8BA-6D89-F5955D4AE775}"/>
              </a:ext>
            </a:extLst>
          </p:cNvPr>
          <p:cNvGrpSpPr/>
          <p:nvPr/>
        </p:nvGrpSpPr>
        <p:grpSpPr>
          <a:xfrm>
            <a:off x="1020268" y="1941489"/>
            <a:ext cx="559955" cy="387333"/>
            <a:chOff x="6878053" y="1156317"/>
            <a:chExt cx="1431178" cy="1039513"/>
          </a:xfrm>
          <a:solidFill>
            <a:schemeClr val="accent6"/>
          </a:solidFill>
        </p:grpSpPr>
        <p:grpSp>
          <p:nvGrpSpPr>
            <p:cNvPr id="17" name="Google Shape;150;p12">
              <a:extLst>
                <a:ext uri="{FF2B5EF4-FFF2-40B4-BE49-F238E27FC236}">
                  <a16:creationId xmlns:a16="http://schemas.microsoft.com/office/drawing/2014/main" id="{4046832A-0416-E1C6-B2DC-592CB62A46ED}"/>
                </a:ext>
              </a:extLst>
            </p:cNvPr>
            <p:cNvGrpSpPr/>
            <p:nvPr/>
          </p:nvGrpSpPr>
          <p:grpSpPr>
            <a:xfrm>
              <a:off x="7672978" y="1156317"/>
              <a:ext cx="412941" cy="436880"/>
              <a:chOff x="243840" y="1676400"/>
              <a:chExt cx="701040" cy="741680"/>
            </a:xfrm>
            <a:grpFill/>
          </p:grpSpPr>
          <p:sp>
            <p:nvSpPr>
              <p:cNvPr id="30" name="Google Shape;151;p12">
                <a:extLst>
                  <a:ext uri="{FF2B5EF4-FFF2-40B4-BE49-F238E27FC236}">
                    <a16:creationId xmlns:a16="http://schemas.microsoft.com/office/drawing/2014/main" id="{CC527C62-C9F5-850A-E3C1-3FFEDB32B30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2;p12">
                <a:extLst>
                  <a:ext uri="{FF2B5EF4-FFF2-40B4-BE49-F238E27FC236}">
                    <a16:creationId xmlns:a16="http://schemas.microsoft.com/office/drawing/2014/main" id="{8C92D04E-44F6-8364-D01B-5282B22DD11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BEF1F98F-01B8-E16E-3659-79059FE2A37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9" name="Google Shape;154;p12">
              <a:extLst>
                <a:ext uri="{FF2B5EF4-FFF2-40B4-BE49-F238E27FC236}">
                  <a16:creationId xmlns:a16="http://schemas.microsoft.com/office/drawing/2014/main" id="{CBA4B1A9-1E6C-474D-89AA-CE613029A0C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2" name="Google Shape;149;p12">
            <a:extLst>
              <a:ext uri="{FF2B5EF4-FFF2-40B4-BE49-F238E27FC236}">
                <a16:creationId xmlns:a16="http://schemas.microsoft.com/office/drawing/2014/main" id="{9F3E9185-D4F7-C0B5-8E8B-5FD1866E26EE}"/>
              </a:ext>
            </a:extLst>
          </p:cNvPr>
          <p:cNvGrpSpPr/>
          <p:nvPr/>
        </p:nvGrpSpPr>
        <p:grpSpPr>
          <a:xfrm>
            <a:off x="1020268" y="2543632"/>
            <a:ext cx="559955" cy="387333"/>
            <a:chOff x="6878053" y="1156317"/>
            <a:chExt cx="1431178" cy="1039513"/>
          </a:xfrm>
          <a:solidFill>
            <a:schemeClr val="accent6"/>
          </a:solidFill>
        </p:grpSpPr>
        <p:grpSp>
          <p:nvGrpSpPr>
            <p:cNvPr id="33" name="Google Shape;150;p12">
              <a:extLst>
                <a:ext uri="{FF2B5EF4-FFF2-40B4-BE49-F238E27FC236}">
                  <a16:creationId xmlns:a16="http://schemas.microsoft.com/office/drawing/2014/main" id="{3C1D0862-4580-0644-72EE-BB63EF96A1A3}"/>
                </a:ext>
              </a:extLst>
            </p:cNvPr>
            <p:cNvGrpSpPr/>
            <p:nvPr/>
          </p:nvGrpSpPr>
          <p:grpSpPr>
            <a:xfrm>
              <a:off x="7672978" y="1156317"/>
              <a:ext cx="412941" cy="436880"/>
              <a:chOff x="243840" y="1676400"/>
              <a:chExt cx="701040" cy="741680"/>
            </a:xfrm>
            <a:grpFill/>
          </p:grpSpPr>
          <p:sp>
            <p:nvSpPr>
              <p:cNvPr id="36" name="Google Shape;151;p12">
                <a:extLst>
                  <a:ext uri="{FF2B5EF4-FFF2-40B4-BE49-F238E27FC236}">
                    <a16:creationId xmlns:a16="http://schemas.microsoft.com/office/drawing/2014/main" id="{AC135924-145B-635B-3557-6C98E035B11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2;p12">
                <a:extLst>
                  <a:ext uri="{FF2B5EF4-FFF2-40B4-BE49-F238E27FC236}">
                    <a16:creationId xmlns:a16="http://schemas.microsoft.com/office/drawing/2014/main" id="{9B432C17-7DD0-B9BD-8BF1-C04629E245D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4" name="Google Shape;153;p12">
              <a:extLst>
                <a:ext uri="{FF2B5EF4-FFF2-40B4-BE49-F238E27FC236}">
                  <a16:creationId xmlns:a16="http://schemas.microsoft.com/office/drawing/2014/main" id="{05386A5B-D201-75C2-4369-A217D5A3FC3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 name="Google Shape;154;p12">
              <a:extLst>
                <a:ext uri="{FF2B5EF4-FFF2-40B4-BE49-F238E27FC236}">
                  <a16:creationId xmlns:a16="http://schemas.microsoft.com/office/drawing/2014/main" id="{0683212D-DBA9-0FE8-8555-9644BB0E6B0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8" name="Google Shape;149;p12">
            <a:extLst>
              <a:ext uri="{FF2B5EF4-FFF2-40B4-BE49-F238E27FC236}">
                <a16:creationId xmlns:a16="http://schemas.microsoft.com/office/drawing/2014/main" id="{FC77F216-095D-6D19-B262-FE077A254BAF}"/>
              </a:ext>
            </a:extLst>
          </p:cNvPr>
          <p:cNvGrpSpPr/>
          <p:nvPr/>
        </p:nvGrpSpPr>
        <p:grpSpPr>
          <a:xfrm>
            <a:off x="1020268" y="3164763"/>
            <a:ext cx="559955" cy="387333"/>
            <a:chOff x="6878053" y="1156317"/>
            <a:chExt cx="1431178" cy="1039513"/>
          </a:xfrm>
          <a:solidFill>
            <a:schemeClr val="accent6"/>
          </a:solidFill>
        </p:grpSpPr>
        <p:grpSp>
          <p:nvGrpSpPr>
            <p:cNvPr id="40" name="Google Shape;150;p12">
              <a:extLst>
                <a:ext uri="{FF2B5EF4-FFF2-40B4-BE49-F238E27FC236}">
                  <a16:creationId xmlns:a16="http://schemas.microsoft.com/office/drawing/2014/main" id="{9E93D3A8-4FE4-BFDB-A100-745AE493F84E}"/>
                </a:ext>
              </a:extLst>
            </p:cNvPr>
            <p:cNvGrpSpPr/>
            <p:nvPr/>
          </p:nvGrpSpPr>
          <p:grpSpPr>
            <a:xfrm>
              <a:off x="7672978" y="1156317"/>
              <a:ext cx="412941" cy="436880"/>
              <a:chOff x="243840" y="1676400"/>
              <a:chExt cx="701040" cy="741680"/>
            </a:xfrm>
            <a:grpFill/>
          </p:grpSpPr>
          <p:sp>
            <p:nvSpPr>
              <p:cNvPr id="43" name="Google Shape;151;p12">
                <a:extLst>
                  <a:ext uri="{FF2B5EF4-FFF2-40B4-BE49-F238E27FC236}">
                    <a16:creationId xmlns:a16="http://schemas.microsoft.com/office/drawing/2014/main" id="{1D79CD90-0602-E628-B509-B4E1A58FD45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 name="Google Shape;152;p12">
                <a:extLst>
                  <a:ext uri="{FF2B5EF4-FFF2-40B4-BE49-F238E27FC236}">
                    <a16:creationId xmlns:a16="http://schemas.microsoft.com/office/drawing/2014/main" id="{F0B0C197-FEEF-C63E-2A59-0BC9AA8C046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1" name="Google Shape;153;p12">
              <a:extLst>
                <a:ext uri="{FF2B5EF4-FFF2-40B4-BE49-F238E27FC236}">
                  <a16:creationId xmlns:a16="http://schemas.microsoft.com/office/drawing/2014/main" id="{B3F532EB-A6C3-A8FB-19FE-0CA2E998195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2" name="Google Shape;154;p12">
              <a:extLst>
                <a:ext uri="{FF2B5EF4-FFF2-40B4-BE49-F238E27FC236}">
                  <a16:creationId xmlns:a16="http://schemas.microsoft.com/office/drawing/2014/main" id="{0AC6CCA2-8AD5-ED79-AB9D-FF251ACBEA6D}"/>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5" name="Hexagon 44">
            <a:extLst>
              <a:ext uri="{FF2B5EF4-FFF2-40B4-BE49-F238E27FC236}">
                <a16:creationId xmlns:a16="http://schemas.microsoft.com/office/drawing/2014/main" id="{EA621E15-DA6E-82E9-53F8-6DB5B36D2B0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Hexagon 45">
            <a:extLst>
              <a:ext uri="{FF2B5EF4-FFF2-40B4-BE49-F238E27FC236}">
                <a16:creationId xmlns:a16="http://schemas.microsoft.com/office/drawing/2014/main" id="{CFAD97B8-F825-33B7-2516-F34B37BC01D5}"/>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Hexagon 48">
            <a:extLst>
              <a:ext uri="{FF2B5EF4-FFF2-40B4-BE49-F238E27FC236}">
                <a16:creationId xmlns:a16="http://schemas.microsoft.com/office/drawing/2014/main" id="{77B9663F-C32D-33C0-C434-87D05428DA3E}"/>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Hexagon 49">
            <a:extLst>
              <a:ext uri="{FF2B5EF4-FFF2-40B4-BE49-F238E27FC236}">
                <a16:creationId xmlns:a16="http://schemas.microsoft.com/office/drawing/2014/main" id="{27F4F3EA-8749-CA73-8ABB-0D5B1EDE1D5B}"/>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Hexagon 50">
            <a:extLst>
              <a:ext uri="{FF2B5EF4-FFF2-40B4-BE49-F238E27FC236}">
                <a16:creationId xmlns:a16="http://schemas.microsoft.com/office/drawing/2014/main" id="{744D1EDB-1E58-295A-503B-5ACE85B0347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1490547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43D25D-76EB-27FC-D867-E3813EDBC261}"/>
              </a:ext>
            </a:extLst>
          </p:cNvPr>
          <p:cNvSpPr txBox="1"/>
          <p:nvPr/>
        </p:nvSpPr>
        <p:spPr>
          <a:xfrm>
            <a:off x="981828" y="2271353"/>
            <a:ext cx="5254042" cy="1754326"/>
          </a:xfrm>
          <a:prstGeom prst="rect">
            <a:avLst/>
          </a:prstGeom>
          <a:noFill/>
        </p:spPr>
        <p:txBody>
          <a:bodyPr wrap="square">
            <a:spAutoFit/>
          </a:bodyPr>
          <a:lstStyle/>
          <a:p>
            <a:pPr algn="r" rtl="1"/>
            <a:r>
              <a:rPr lang="ar-SA" sz="1200" b="1" dirty="0">
                <a:latin typeface="Calibri" panose="020F0502020204030204" pitchFamily="34" charset="0"/>
                <a:cs typeface="Calibri" panose="020F0502020204030204" pitchFamily="34" charset="0"/>
              </a:rPr>
              <a:t>زينة</a:t>
            </a:r>
            <a:endParaRPr lang="en-US" sz="1200" b="1" dirty="0">
              <a:latin typeface="Calibri" panose="020F0502020204030204" pitchFamily="34" charset="0"/>
              <a:cs typeface="Calibri" panose="020F0502020204030204" pitchFamily="34" charset="0"/>
            </a:endParaRPr>
          </a:p>
          <a:p>
            <a:pPr algn="r" rtl="1"/>
            <a:r>
              <a:rPr lang="en-US" sz="1200" dirty="0">
                <a:latin typeface="Calibri" panose="020F0502020204030204" pitchFamily="34" charset="0"/>
                <a:cs typeface="Calibri" panose="020F0502020204030204" pitchFamily="34" charset="0"/>
              </a:rPr>
              <a:t> فتاة تبلغ من العمر </a:t>
            </a:r>
            <a:r>
              <a:rPr lang="ar-SA" sz="1200" dirty="0">
                <a:latin typeface="Calibri" panose="020F0502020204030204" pitchFamily="34" charset="0"/>
                <a:cs typeface="Calibri" panose="020F0502020204030204" pitchFamily="34" charset="0"/>
              </a:rPr>
              <a:t>٦ </a:t>
            </a:r>
            <a:r>
              <a:rPr lang="en-US" sz="1200" dirty="0">
                <a:latin typeface="Calibri" panose="020F0502020204030204" pitchFamily="34" charset="0"/>
                <a:cs typeface="Calibri" panose="020F0502020204030204" pitchFamily="34" charset="0"/>
              </a:rPr>
              <a:t> سنوات تعاني من إعاقة جسدية. جانبها الأيمن أضعف (شلل نصفي) مما يجعل من الصعب </a:t>
            </a:r>
            <a:r>
              <a:rPr lang="ar-SA" sz="1200" dirty="0">
                <a:latin typeface="Calibri" panose="020F0502020204030204" pitchFamily="34" charset="0"/>
                <a:cs typeface="Calibri" panose="020F0502020204030204" pitchFamily="34" charset="0"/>
              </a:rPr>
              <a:t> عليها </a:t>
            </a:r>
            <a:r>
              <a:rPr lang="en-US" sz="1200" dirty="0">
                <a:latin typeface="Calibri" panose="020F0502020204030204" pitchFamily="34" charset="0"/>
                <a:cs typeface="Calibri" panose="020F0502020204030204" pitchFamily="34" charset="0"/>
              </a:rPr>
              <a:t>القيام بالأنشطة اليومية مثل ارتداء الملابس أو تناول الطعام. بالنسبة لفتاة في عمرها ، فهي </a:t>
            </a:r>
            <a:r>
              <a:rPr lang="ar-SA" sz="1200" dirty="0">
                <a:latin typeface="Calibri" panose="020F0502020204030204" pitchFamily="34" charset="0"/>
                <a:cs typeface="Calibri" panose="020F0502020204030204" pitchFamily="34" charset="0"/>
              </a:rPr>
              <a:t>تحب الدردشة</a:t>
            </a:r>
            <a:r>
              <a:rPr lang="en-US" sz="1200" dirty="0">
                <a:latin typeface="Calibri" panose="020F0502020204030204" pitchFamily="34" charset="0"/>
                <a:cs typeface="Calibri" panose="020F0502020204030204" pitchFamily="34" charset="0"/>
              </a:rPr>
              <a:t> للغاية وذكية! يمكنها القراءة والكتابة وإجراء العمليات الحسابية الأساسية و</a:t>
            </a:r>
            <a:r>
              <a:rPr lang="ar-SA" sz="1200" dirty="0">
                <a:latin typeface="Calibri" panose="020F0502020204030204" pitchFamily="34" charset="0"/>
                <a:cs typeface="Calibri" panose="020F0502020204030204" pitchFamily="34" charset="0"/>
              </a:rPr>
              <a:t>إخبار</a:t>
            </a:r>
            <a:r>
              <a:rPr lang="en-US" sz="1200" dirty="0">
                <a:latin typeface="Calibri" panose="020F0502020204030204" pitchFamily="34" charset="0"/>
                <a:cs typeface="Calibri" panose="020F0502020204030204" pitchFamily="34" charset="0"/>
              </a:rPr>
              <a:t> الوقت.</a:t>
            </a:r>
          </a:p>
          <a:p>
            <a:pPr algn="r" rtl="1"/>
            <a:endParaRPr lang="en-US" sz="1200" dirty="0">
              <a:latin typeface="Calibri" panose="020F0502020204030204" pitchFamily="34" charset="0"/>
              <a:cs typeface="Calibri" panose="020F0502020204030204" pitchFamily="34" charset="0"/>
            </a:endParaRPr>
          </a:p>
          <a:p>
            <a:pPr algn="r" rtl="1"/>
            <a:r>
              <a:rPr lang="ar-SA" sz="1200" dirty="0">
                <a:latin typeface="Calibri" panose="020F0502020204030204" pitchFamily="34" charset="0"/>
                <a:cs typeface="Calibri" panose="020F0502020204030204" pitchFamily="34" charset="0"/>
              </a:rPr>
              <a:t>زينة </a:t>
            </a:r>
            <a:r>
              <a:rPr lang="en-US" sz="1200" dirty="0">
                <a:latin typeface="Calibri" panose="020F0502020204030204" pitchFamily="34" charset="0"/>
                <a:cs typeface="Calibri" panose="020F0502020204030204" pitchFamily="34" charset="0"/>
              </a:rPr>
              <a:t>نازحة داخليًا وتعيش مع عائلتها في مخيم للنازحين داخليًا. زارت والدتها المركز المجتمعي وطلبت دعم إدارة الحالة. أخبرت </a:t>
            </a:r>
            <a:r>
              <a:rPr lang="ar-SA" sz="1200" dirty="0">
                <a:latin typeface="Calibri" panose="020F0502020204030204" pitchFamily="34" charset="0"/>
                <a:cs typeface="Calibri" panose="020F0502020204030204" pitchFamily="34" charset="0"/>
              </a:rPr>
              <a:t>زينة </a:t>
            </a:r>
            <a:r>
              <a:rPr lang="en-US" sz="1200" dirty="0">
                <a:latin typeface="Calibri" panose="020F0502020204030204" pitchFamily="34" charset="0"/>
                <a:cs typeface="Calibri" panose="020F0502020204030204" pitchFamily="34" charset="0"/>
              </a:rPr>
              <a:t>والدتها أن عمها </a:t>
            </a:r>
            <a:r>
              <a:rPr lang="ar-SA" sz="1200" dirty="0">
                <a:latin typeface="Calibri" panose="020F0502020204030204" pitchFamily="34" charset="0"/>
                <a:cs typeface="Calibri" panose="020F0502020204030204" pitchFamily="34" charset="0"/>
              </a:rPr>
              <a:t>يقوم بلمسها </a:t>
            </a:r>
            <a:r>
              <a:rPr lang="en-US" sz="1200" dirty="0">
                <a:latin typeface="Calibri" panose="020F0502020204030204" pitchFamily="34" charset="0"/>
                <a:cs typeface="Calibri" panose="020F0502020204030204" pitchFamily="34" charset="0"/>
              </a:rPr>
              <a:t>أحيانًا بطريقة لا تحبه</a:t>
            </a:r>
            <a:r>
              <a:rPr lang="ar-SA" sz="1200" dirty="0">
                <a:latin typeface="Calibri" panose="020F0502020204030204" pitchFamily="34" charset="0"/>
                <a:cs typeface="Calibri" panose="020F0502020204030204" pitchFamily="34" charset="0"/>
              </a:rPr>
              <a:t>ا</a:t>
            </a:r>
            <a:r>
              <a:rPr lang="en-US" sz="1200" dirty="0">
                <a:latin typeface="Calibri" panose="020F0502020204030204" pitchFamily="34" charset="0"/>
                <a:cs typeface="Calibri" panose="020F0502020204030204" pitchFamily="34" charset="0"/>
              </a:rPr>
              <a:t>. لقد حدث هذا </a:t>
            </a:r>
            <a:r>
              <a:rPr lang="ar-SA" sz="1200" dirty="0">
                <a:latin typeface="Calibri" panose="020F0502020204030204" pitchFamily="34" charset="0"/>
                <a:cs typeface="Calibri" panose="020F0502020204030204" pitchFamily="34" charset="0"/>
              </a:rPr>
              <a:t>مسبقاً</a:t>
            </a:r>
            <a:r>
              <a:rPr lang="en-US" sz="1200" dirty="0">
                <a:latin typeface="Calibri" panose="020F0502020204030204" pitchFamily="34" charset="0"/>
                <a:cs typeface="Calibri" panose="020F0502020204030204" pitchFamily="34" charset="0"/>
              </a:rPr>
              <a:t> عدة مرات وقالت زي</a:t>
            </a:r>
            <a:r>
              <a:rPr lang="ar-SA" sz="1200" dirty="0">
                <a:latin typeface="Calibri" panose="020F0502020204030204" pitchFamily="34" charset="0"/>
                <a:cs typeface="Calibri" panose="020F0502020204030204" pitchFamily="34" charset="0"/>
              </a:rPr>
              <a:t>نة</a:t>
            </a:r>
            <a:r>
              <a:rPr lang="en-US" sz="1200" dirty="0">
                <a:latin typeface="Calibri" panose="020F0502020204030204" pitchFamily="34" charset="0"/>
                <a:cs typeface="Calibri" panose="020F0502020204030204" pitchFamily="34" charset="0"/>
              </a:rPr>
              <a:t> إنها لا تحب</a:t>
            </a:r>
            <a:r>
              <a:rPr lang="ar-SA" sz="1200" dirty="0">
                <a:latin typeface="Calibri" panose="020F0502020204030204" pitchFamily="34" charset="0"/>
                <a:cs typeface="Calibri" panose="020F0502020204030204" pitchFamily="34" charset="0"/>
              </a:rPr>
              <a:t> ذلك</a:t>
            </a:r>
            <a:r>
              <a:rPr lang="en-US" sz="1200" dirty="0">
                <a:latin typeface="Calibri" panose="020F0502020204030204" pitchFamily="34" charset="0"/>
                <a:cs typeface="Calibri" panose="020F0502020204030204" pitchFamily="34" charset="0"/>
              </a:rPr>
              <a:t>. يعيش العم في نفس مخيم النازحين.</a:t>
            </a:r>
            <a:endParaRPr lang="en-BE" sz="12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BA16C41-4BBC-E277-C116-5D424E2F2116}"/>
              </a:ext>
            </a:extLst>
          </p:cNvPr>
          <p:cNvSpPr/>
          <p:nvPr/>
        </p:nvSpPr>
        <p:spPr>
          <a:xfrm>
            <a:off x="1005625" y="5103434"/>
            <a:ext cx="5230243" cy="3728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2" name="TextBox 11">
            <a:extLst>
              <a:ext uri="{FF2B5EF4-FFF2-40B4-BE49-F238E27FC236}">
                <a16:creationId xmlns:a16="http://schemas.microsoft.com/office/drawing/2014/main" id="{8BD738E6-A6E9-22B2-57D3-3947F3DB08DC}"/>
              </a:ext>
            </a:extLst>
          </p:cNvPr>
          <p:cNvSpPr txBox="1"/>
          <p:nvPr/>
        </p:nvSpPr>
        <p:spPr>
          <a:xfrm>
            <a:off x="1005625" y="4637291"/>
            <a:ext cx="5244704"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كيف ستقدم التقييم لزي</a:t>
            </a:r>
            <a:r>
              <a:rPr lang="ar-SA" sz="1100" b="1" dirty="0">
                <a:latin typeface="Calibri" panose="020F0502020204030204" pitchFamily="34" charset="0"/>
                <a:cs typeface="Calibri" panose="020F0502020204030204" pitchFamily="34" charset="0"/>
              </a:rPr>
              <a:t>نة</a:t>
            </a:r>
            <a:r>
              <a:rPr lang="en-US" sz="1100" b="1" dirty="0">
                <a:latin typeface="Calibri" panose="020F0502020204030204" pitchFamily="34" charset="0"/>
                <a:cs typeface="Calibri" panose="020F0502020204030204" pitchFamily="34" charset="0"/>
              </a:rPr>
              <a:t> ووالدتها؟</a:t>
            </a:r>
            <a:endParaRPr lang="en-CA" sz="1100" b="1" i="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A0B6DFA-082F-02D3-62E3-B8B145B22573}"/>
              </a:ext>
            </a:extLst>
          </p:cNvPr>
          <p:cNvSpPr txBox="1"/>
          <p:nvPr/>
        </p:nvSpPr>
        <p:spPr>
          <a:xfrm>
            <a:off x="996287" y="693960"/>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الجلسة</a:t>
            </a:r>
            <a:r>
              <a:rPr lang="ar-SA"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٢</a:t>
            </a:r>
            <a:r>
              <a:rPr lang="en-US"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 كيف </a:t>
            </a:r>
            <a:r>
              <a:rPr lang="ar-SA"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يمكنني بناء</a:t>
            </a:r>
            <a:r>
              <a:rPr lang="en-US"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 الثقة ودعم الطفل في التعبير عن نفسه؟</a:t>
            </a:r>
          </a:p>
        </p:txBody>
      </p:sp>
      <p:sp>
        <p:nvSpPr>
          <p:cNvPr id="4" name="TextBox 3">
            <a:extLst>
              <a:ext uri="{FF2B5EF4-FFF2-40B4-BE49-F238E27FC236}">
                <a16:creationId xmlns:a16="http://schemas.microsoft.com/office/drawing/2014/main" id="{F1A03066-F432-0961-AB4B-65EC8AC508CE}"/>
              </a:ext>
            </a:extLst>
          </p:cNvPr>
          <p:cNvSpPr txBox="1"/>
          <p:nvPr/>
        </p:nvSpPr>
        <p:spPr>
          <a:xfrm>
            <a:off x="996287" y="1789821"/>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تقديم التقييم</a:t>
            </a:r>
            <a:endParaRPr lang="en-CA" sz="1200" b="1" spc="300" dirty="0">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D206DD4B-8137-3203-03EE-A403DBB488EB}"/>
              </a:ext>
            </a:extLst>
          </p:cNvPr>
          <p:cNvGrpSpPr/>
          <p:nvPr/>
        </p:nvGrpSpPr>
        <p:grpSpPr>
          <a:xfrm>
            <a:off x="5256321" y="8102790"/>
            <a:ext cx="870159" cy="1025544"/>
            <a:chOff x="1769035" y="1776810"/>
            <a:chExt cx="2750461" cy="3241614"/>
          </a:xfrm>
        </p:grpSpPr>
        <p:grpSp>
          <p:nvGrpSpPr>
            <p:cNvPr id="5" name="Group 4">
              <a:extLst>
                <a:ext uri="{FF2B5EF4-FFF2-40B4-BE49-F238E27FC236}">
                  <a16:creationId xmlns:a16="http://schemas.microsoft.com/office/drawing/2014/main" id="{2E01813E-45FF-7F12-C795-166A5B758DF3}"/>
                </a:ext>
              </a:extLst>
            </p:cNvPr>
            <p:cNvGrpSpPr/>
            <p:nvPr/>
          </p:nvGrpSpPr>
          <p:grpSpPr>
            <a:xfrm>
              <a:off x="3394398" y="3229471"/>
              <a:ext cx="1125098" cy="1788952"/>
              <a:chOff x="860877" y="1929282"/>
              <a:chExt cx="1053230" cy="1674679"/>
            </a:xfrm>
          </p:grpSpPr>
          <p:sp>
            <p:nvSpPr>
              <p:cNvPr id="6" name="Round Same Side Corner Rectangle 46">
                <a:extLst>
                  <a:ext uri="{FF2B5EF4-FFF2-40B4-BE49-F238E27FC236}">
                    <a16:creationId xmlns:a16="http://schemas.microsoft.com/office/drawing/2014/main" id="{81B573B4-0477-1A1B-5894-287CADFF6C40}"/>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4213FC6C-F19C-DB1A-AC96-D1A2FD75E730}"/>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sp>
            <p:nvSpPr>
              <p:cNvPr id="14" name="Trapezoid 13">
                <a:extLst>
                  <a:ext uri="{FF2B5EF4-FFF2-40B4-BE49-F238E27FC236}">
                    <a16:creationId xmlns:a16="http://schemas.microsoft.com/office/drawing/2014/main" id="{A27C84F7-3603-A3C9-B4E1-98DF5CF8B974}"/>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19213319-212D-A2F4-88D2-A7B45ABE1E97}"/>
                </a:ext>
              </a:extLst>
            </p:cNvPr>
            <p:cNvGrpSpPr/>
            <p:nvPr/>
          </p:nvGrpSpPr>
          <p:grpSpPr>
            <a:xfrm>
              <a:off x="1769035" y="1776810"/>
              <a:ext cx="1376959" cy="3241614"/>
              <a:chOff x="838200" y="1656618"/>
              <a:chExt cx="1376959" cy="3241614"/>
            </a:xfrm>
          </p:grpSpPr>
          <p:sp>
            <p:nvSpPr>
              <p:cNvPr id="16" name="Oval 15">
                <a:extLst>
                  <a:ext uri="{FF2B5EF4-FFF2-40B4-BE49-F238E27FC236}">
                    <a16:creationId xmlns:a16="http://schemas.microsoft.com/office/drawing/2014/main" id="{57B01639-B9EB-FFD1-C893-848797713737}"/>
                  </a:ext>
                </a:extLst>
              </p:cNvPr>
              <p:cNvSpPr/>
              <p:nvPr/>
            </p:nvSpPr>
            <p:spPr>
              <a:xfrm>
                <a:off x="1082512" y="1656618"/>
                <a:ext cx="888336" cy="8883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3E13A291-EE7F-EB99-E4F2-3E6D00588CA4}"/>
                  </a:ext>
                </a:extLst>
              </p:cNvPr>
              <p:cNvGrpSpPr/>
              <p:nvPr/>
            </p:nvGrpSpPr>
            <p:grpSpPr>
              <a:xfrm>
                <a:off x="838200" y="2708811"/>
                <a:ext cx="1376959" cy="2189421"/>
                <a:chOff x="838200" y="3749717"/>
                <a:chExt cx="1376959" cy="1148515"/>
              </a:xfrm>
            </p:grpSpPr>
            <p:sp>
              <p:nvSpPr>
                <p:cNvPr id="18" name="Round Same Side Corner Rectangle 46">
                  <a:extLst>
                    <a:ext uri="{FF2B5EF4-FFF2-40B4-BE49-F238E27FC236}">
                      <a16:creationId xmlns:a16="http://schemas.microsoft.com/office/drawing/2014/main" id="{FB63CC85-931C-DE41-C2A8-A78FE1C899F9}"/>
                    </a:ext>
                  </a:extLst>
                </p:cNvPr>
                <p:cNvSpPr/>
                <p:nvPr/>
              </p:nvSpPr>
              <p:spPr>
                <a:xfrm>
                  <a:off x="1089026" y="3749717"/>
                  <a:ext cx="878351" cy="114851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23" name="Trapezoid 22">
                  <a:extLst>
                    <a:ext uri="{FF2B5EF4-FFF2-40B4-BE49-F238E27FC236}">
                      <a16:creationId xmlns:a16="http://schemas.microsoft.com/office/drawing/2014/main" id="{D4562301-6B61-5F09-6833-565459063791}"/>
                    </a:ext>
                  </a:extLst>
                </p:cNvPr>
                <p:cNvSpPr/>
                <p:nvPr/>
              </p:nvSpPr>
              <p:spPr>
                <a:xfrm>
                  <a:off x="838200" y="4100424"/>
                  <a:ext cx="1376959" cy="797808"/>
                </a:xfrm>
                <a:prstGeom prst="trapezoid">
                  <a:avLst>
                    <a:gd name="adj" fmla="val 184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sp>
        <p:nvSpPr>
          <p:cNvPr id="29" name="Hexagon 28">
            <a:extLst>
              <a:ext uri="{FF2B5EF4-FFF2-40B4-BE49-F238E27FC236}">
                <a16:creationId xmlns:a16="http://schemas.microsoft.com/office/drawing/2014/main" id="{76A843F0-C0D7-BD18-2E75-446323AF3D5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F98D1F4D-6B35-CF81-8056-77409C9DCDA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Hexagon 30">
            <a:extLst>
              <a:ext uri="{FF2B5EF4-FFF2-40B4-BE49-F238E27FC236}">
                <a16:creationId xmlns:a16="http://schemas.microsoft.com/office/drawing/2014/main" id="{5BB70D18-1120-CC0E-93AC-9BFA834DBE96}"/>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Hexagon 31">
            <a:extLst>
              <a:ext uri="{FF2B5EF4-FFF2-40B4-BE49-F238E27FC236}">
                <a16:creationId xmlns:a16="http://schemas.microsoft.com/office/drawing/2014/main" id="{9AA373C2-207D-321A-6A56-ADE234AA5373}"/>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Hexagon 32">
            <a:extLst>
              <a:ext uri="{FF2B5EF4-FFF2-40B4-BE49-F238E27FC236}">
                <a16:creationId xmlns:a16="http://schemas.microsoft.com/office/drawing/2014/main" id="{A6A41B01-4F36-5FDE-FB81-56B379509B6B}"/>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2564699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A68946-7A2C-C70C-9646-4D7D07506047}"/>
              </a:ext>
            </a:extLst>
          </p:cNvPr>
          <p:cNvSpPr txBox="1"/>
          <p:nvPr/>
        </p:nvSpPr>
        <p:spPr>
          <a:xfrm>
            <a:off x="3804402" y="2414743"/>
            <a:ext cx="2432603" cy="1384995"/>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الأنشطة غير الموجهة</a:t>
            </a:r>
          </a:p>
          <a:p>
            <a:pPr algn="r" rtl="1"/>
            <a:endParaRPr lang="en-GB" sz="1200" b="1"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en-GB" sz="1200" dirty="0">
                <a:latin typeface="Calibri" panose="020F0502020204030204" pitchFamily="34" charset="0"/>
                <a:cs typeface="Calibri" panose="020F0502020204030204" pitchFamily="34" charset="0"/>
              </a:rPr>
              <a:t>يختار الطفل النشاط</a:t>
            </a:r>
          </a:p>
          <a:p>
            <a:pPr marL="285750" indent="-285750" algn="r" rtl="1">
              <a:buFont typeface="Arial" panose="020B0604020202020204" pitchFamily="34" charset="0"/>
              <a:buChar char="•"/>
            </a:pPr>
            <a:r>
              <a:rPr lang="en-GB" sz="1200" dirty="0">
                <a:latin typeface="Calibri" panose="020F0502020204030204" pitchFamily="34" charset="0"/>
                <a:cs typeface="Calibri" panose="020F0502020204030204" pitchFamily="34" charset="0"/>
              </a:rPr>
              <a:t>يمكن للطفل أن يأخذ زمام المبادرة ويتبعه أخصائي الحالة</a:t>
            </a:r>
          </a:p>
          <a:p>
            <a:pPr marL="285750" indent="-285750" algn="r" rtl="1">
              <a:buFont typeface="Arial" panose="020B0604020202020204" pitchFamily="34" charset="0"/>
              <a:buChar char="•"/>
            </a:pPr>
            <a:r>
              <a:rPr lang="en-GB" sz="1200" dirty="0">
                <a:latin typeface="Calibri" panose="020F0502020204030204" pitchFamily="34" charset="0"/>
                <a:cs typeface="Calibri" panose="020F0502020204030204" pitchFamily="34" charset="0"/>
              </a:rPr>
              <a:t>ليس لدى أخصائي الحالة </a:t>
            </a:r>
            <a:r>
              <a:rPr lang="ar-SA" sz="1200" dirty="0">
                <a:latin typeface="Calibri" panose="020F0502020204030204" pitchFamily="34" charset="0"/>
                <a:cs typeface="Calibri" panose="020F0502020204030204" pitchFamily="34" charset="0"/>
              </a:rPr>
              <a:t>أجندة ب</a:t>
            </a:r>
            <a:r>
              <a:rPr lang="en-GB" sz="1200" dirty="0">
                <a:latin typeface="Calibri" panose="020F0502020204030204" pitchFamily="34" charset="0"/>
                <a:cs typeface="Calibri" panose="020F0502020204030204" pitchFamily="34" charset="0"/>
              </a:rPr>
              <a:t>م</a:t>
            </a:r>
            <a:r>
              <a:rPr lang="ar-SA" sz="1200" dirty="0">
                <a:latin typeface="Calibri" panose="020F0502020204030204" pitchFamily="34" charset="0"/>
                <a:cs typeface="Calibri" panose="020F0502020204030204" pitchFamily="34" charset="0"/>
              </a:rPr>
              <a:t>واضيع مجهزة</a:t>
            </a:r>
            <a:endParaRPr lang="en-GB" sz="1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8A509EE-277E-7A27-A332-51DA7F665DAF}"/>
              </a:ext>
            </a:extLst>
          </p:cNvPr>
          <p:cNvSpPr txBox="1"/>
          <p:nvPr/>
        </p:nvSpPr>
        <p:spPr>
          <a:xfrm>
            <a:off x="996287" y="2412411"/>
            <a:ext cx="2404894" cy="1754326"/>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الأنشطة الموجهة</a:t>
            </a:r>
          </a:p>
          <a:p>
            <a:pPr algn="r" rtl="1"/>
            <a:endParaRPr lang="en-GB" sz="1200" b="1"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en-GB" sz="1200" dirty="0">
                <a:latin typeface="Calibri" panose="020F0502020204030204" pitchFamily="34" charset="0"/>
                <a:cs typeface="Calibri" panose="020F0502020204030204" pitchFamily="34" charset="0"/>
              </a:rPr>
              <a:t>يقوم أخصائي الحالة باختيار النشاط وإعداده</a:t>
            </a:r>
          </a:p>
          <a:p>
            <a:pPr marL="285750" indent="-285750" algn="r" rtl="1">
              <a:buFont typeface="Arial" panose="020B0604020202020204" pitchFamily="34" charset="0"/>
              <a:buChar char="•"/>
            </a:pPr>
            <a:r>
              <a:rPr lang="en-GB" sz="1200" dirty="0">
                <a:latin typeface="Calibri" panose="020F0502020204030204" pitchFamily="34" charset="0"/>
                <a:cs typeface="Calibri" panose="020F0502020204030204" pitchFamily="34" charset="0"/>
              </a:rPr>
              <a:t>يوجه أخصائي الحالة الطفل خلال النشاط</a:t>
            </a:r>
          </a:p>
          <a:p>
            <a:pPr marL="285750" indent="-285750" algn="r" rtl="1">
              <a:buFont typeface="Arial" panose="020B0604020202020204" pitchFamily="34" charset="0"/>
              <a:buChar char="•"/>
            </a:pPr>
            <a:r>
              <a:rPr lang="en-GB" sz="1200" dirty="0">
                <a:latin typeface="Calibri" panose="020F0502020204030204" pitchFamily="34" charset="0"/>
                <a:cs typeface="Calibri" panose="020F0502020204030204" pitchFamily="34" charset="0"/>
              </a:rPr>
              <a:t>يطرح أخصائي الحالة موضوعات معينة لمناقشتها مع الطفل</a:t>
            </a:r>
            <a:endParaRPr lang="en-BE" sz="1200" dirty="0">
              <a:latin typeface="Calibri" panose="020F0502020204030204" pitchFamily="34" charset="0"/>
              <a:cs typeface="Calibri" panose="020F0502020204030204" pitchFamily="34" charset="0"/>
            </a:endParaRPr>
          </a:p>
          <a:p>
            <a:pPr algn="r" rtl="1"/>
            <a:endParaRPr lang="en-BE" sz="1200" dirty="0"/>
          </a:p>
        </p:txBody>
      </p:sp>
      <p:sp>
        <p:nvSpPr>
          <p:cNvPr id="16" name="Rectangle 15">
            <a:extLst>
              <a:ext uri="{FF2B5EF4-FFF2-40B4-BE49-F238E27FC236}">
                <a16:creationId xmlns:a16="http://schemas.microsoft.com/office/drawing/2014/main" id="{21978D6F-A898-0766-7036-07403CAF5E39}"/>
              </a:ext>
            </a:extLst>
          </p:cNvPr>
          <p:cNvSpPr/>
          <p:nvPr/>
        </p:nvSpPr>
        <p:spPr>
          <a:xfrm>
            <a:off x="996287" y="4727489"/>
            <a:ext cx="2388104" cy="43354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7" name="TextBox 16">
            <a:extLst>
              <a:ext uri="{FF2B5EF4-FFF2-40B4-BE49-F238E27FC236}">
                <a16:creationId xmlns:a16="http://schemas.microsoft.com/office/drawing/2014/main" id="{98B0CFC6-6736-4DE0-70E6-0316468B3E75}"/>
              </a:ext>
            </a:extLst>
          </p:cNvPr>
          <p:cNvSpPr txBox="1"/>
          <p:nvPr/>
        </p:nvSpPr>
        <p:spPr>
          <a:xfrm>
            <a:off x="1013078" y="4345812"/>
            <a:ext cx="2388104" cy="430887"/>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أمثلة على </a:t>
            </a:r>
            <a:r>
              <a:rPr lang="en-GB" sz="1100" b="1" dirty="0">
                <a:latin typeface="Calibri" panose="020F0502020204030204" pitchFamily="34" charset="0"/>
                <a:cs typeface="Calibri" panose="020F0502020204030204" pitchFamily="34" charset="0"/>
              </a:rPr>
              <a:t>الأنشطة الموجهة</a:t>
            </a:r>
          </a:p>
          <a:p>
            <a:pPr algn="r" rtl="1"/>
            <a:endParaRPr lang="en-CA" sz="1100" b="1" dirty="0"/>
          </a:p>
        </p:txBody>
      </p:sp>
      <p:sp>
        <p:nvSpPr>
          <p:cNvPr id="7" name="TextBox 6">
            <a:extLst>
              <a:ext uri="{FF2B5EF4-FFF2-40B4-BE49-F238E27FC236}">
                <a16:creationId xmlns:a16="http://schemas.microsoft.com/office/drawing/2014/main" id="{778A97BF-E853-5BC1-AFB6-ECB0B858428A}"/>
              </a:ext>
            </a:extLst>
          </p:cNvPr>
          <p:cNvSpPr txBox="1"/>
          <p:nvPr/>
        </p:nvSpPr>
        <p:spPr>
          <a:xfrm>
            <a:off x="996287" y="701671"/>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sym typeface="Helvetica Neue"/>
              </a:rPr>
              <a:t>الأنشطة </a:t>
            </a:r>
            <a:r>
              <a:rPr lang="ar-SA" sz="1200" b="1" dirty="0">
                <a:latin typeface="Calibri" panose="020F0502020204030204" pitchFamily="34" charset="0"/>
                <a:cs typeface="Calibri" panose="020F0502020204030204" pitchFamily="34" charset="0"/>
                <a:sym typeface="Helvetica Neue"/>
              </a:rPr>
              <a:t>ال</a:t>
            </a:r>
            <a:r>
              <a:rPr lang="ar-SA" sz="1200" b="1" dirty="0">
                <a:latin typeface="Calibri" panose="020F0502020204030204" pitchFamily="34" charset="0"/>
                <a:cs typeface="Calibri" panose="020F0502020204030204" pitchFamily="34" charset="0"/>
              </a:rPr>
              <a:t>موجه</a:t>
            </a:r>
            <a:r>
              <a:rPr lang="en-GB" sz="1200" b="1" dirty="0">
                <a:latin typeface="Calibri" panose="020F0502020204030204" pitchFamily="34" charset="0"/>
                <a:cs typeface="Calibri" panose="020F0502020204030204" pitchFamily="34" charset="0"/>
              </a:rPr>
              <a:t>ة وغير ال</a:t>
            </a:r>
            <a:r>
              <a:rPr lang="ar-SA" sz="1200" b="1" dirty="0">
                <a:latin typeface="Calibri" panose="020F0502020204030204" pitchFamily="34" charset="0"/>
                <a:cs typeface="Calibri" panose="020F0502020204030204" pitchFamily="34" charset="0"/>
              </a:rPr>
              <a:t>موجه</a:t>
            </a:r>
            <a:r>
              <a:rPr lang="en-GB" sz="1200" b="1" dirty="0">
                <a:latin typeface="Calibri" panose="020F0502020204030204" pitchFamily="34" charset="0"/>
                <a:cs typeface="Calibri" panose="020F0502020204030204" pitchFamily="34" charset="0"/>
              </a:rPr>
              <a:t>ة</a:t>
            </a:r>
            <a:endParaRPr lang="ar-SA" sz="1200" b="1" dirty="0">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D4441D52-A72D-92F2-E3F6-E33C6450560C}"/>
              </a:ext>
            </a:extLst>
          </p:cNvPr>
          <p:cNvGrpSpPr/>
          <p:nvPr/>
        </p:nvGrpSpPr>
        <p:grpSpPr>
          <a:xfrm>
            <a:off x="1265129" y="1440375"/>
            <a:ext cx="1496285" cy="695260"/>
            <a:chOff x="1265129" y="1440375"/>
            <a:chExt cx="3283033" cy="1525486"/>
          </a:xfrm>
        </p:grpSpPr>
        <p:grpSp>
          <p:nvGrpSpPr>
            <p:cNvPr id="8" name="Group 7">
              <a:extLst>
                <a:ext uri="{FF2B5EF4-FFF2-40B4-BE49-F238E27FC236}">
                  <a16:creationId xmlns:a16="http://schemas.microsoft.com/office/drawing/2014/main" id="{82003766-8476-22E4-38DD-2CFF84770DE5}"/>
                </a:ext>
              </a:extLst>
            </p:cNvPr>
            <p:cNvGrpSpPr/>
            <p:nvPr/>
          </p:nvGrpSpPr>
          <p:grpSpPr>
            <a:xfrm>
              <a:off x="3938725" y="1996832"/>
              <a:ext cx="609437" cy="969029"/>
              <a:chOff x="860877" y="1929282"/>
              <a:chExt cx="1053230" cy="1674679"/>
            </a:xfrm>
          </p:grpSpPr>
          <p:sp>
            <p:nvSpPr>
              <p:cNvPr id="9" name="Round Same Side Corner Rectangle 46">
                <a:extLst>
                  <a:ext uri="{FF2B5EF4-FFF2-40B4-BE49-F238E27FC236}">
                    <a16:creationId xmlns:a16="http://schemas.microsoft.com/office/drawing/2014/main" id="{68EE2A33-C951-724D-8614-99BAEF2B8897}"/>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B34E975F-6DA2-190A-3916-145E12E94D52}"/>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sp>
            <p:nvSpPr>
              <p:cNvPr id="11" name="Trapezoid 10">
                <a:extLst>
                  <a:ext uri="{FF2B5EF4-FFF2-40B4-BE49-F238E27FC236}">
                    <a16:creationId xmlns:a16="http://schemas.microsoft.com/office/drawing/2014/main" id="{5D7C7626-D375-6E73-930D-79FCCEEEDD2F}"/>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2" name="Group 11">
              <a:extLst>
                <a:ext uri="{FF2B5EF4-FFF2-40B4-BE49-F238E27FC236}">
                  <a16:creationId xmlns:a16="http://schemas.microsoft.com/office/drawing/2014/main" id="{A74A903F-6F9A-10D3-450F-97A49853AC2D}"/>
                </a:ext>
              </a:extLst>
            </p:cNvPr>
            <p:cNvGrpSpPr/>
            <p:nvPr/>
          </p:nvGrpSpPr>
          <p:grpSpPr>
            <a:xfrm>
              <a:off x="2296319" y="1440375"/>
              <a:ext cx="521410" cy="1525486"/>
              <a:chOff x="1022970" y="2227840"/>
              <a:chExt cx="1141610" cy="3340002"/>
            </a:xfrm>
          </p:grpSpPr>
          <p:sp>
            <p:nvSpPr>
              <p:cNvPr id="18" name="Oval 17">
                <a:extLst>
                  <a:ext uri="{FF2B5EF4-FFF2-40B4-BE49-F238E27FC236}">
                    <a16:creationId xmlns:a16="http://schemas.microsoft.com/office/drawing/2014/main" id="{92E9B14F-3DD1-1D60-CD79-DB5AE0463E31}"/>
                  </a:ext>
                </a:extLst>
              </p:cNvPr>
              <p:cNvSpPr/>
              <p:nvPr/>
            </p:nvSpPr>
            <p:spPr>
              <a:xfrm>
                <a:off x="1022970" y="2227840"/>
                <a:ext cx="1141610" cy="11416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Rectangle: Top Corners Rounded 22">
                <a:extLst>
                  <a:ext uri="{FF2B5EF4-FFF2-40B4-BE49-F238E27FC236}">
                    <a16:creationId xmlns:a16="http://schemas.microsoft.com/office/drawing/2014/main" id="{B90EBD96-CDA3-CC85-6CBE-6038805D3229}"/>
                  </a:ext>
                </a:extLst>
              </p:cNvPr>
              <p:cNvSpPr/>
              <p:nvPr/>
            </p:nvSpPr>
            <p:spPr>
              <a:xfrm>
                <a:off x="1022970" y="3582437"/>
                <a:ext cx="1141610" cy="198540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cxnSp>
          <p:nvCxnSpPr>
            <p:cNvPr id="27" name="Straight Connector 26">
              <a:extLst>
                <a:ext uri="{FF2B5EF4-FFF2-40B4-BE49-F238E27FC236}">
                  <a16:creationId xmlns:a16="http://schemas.microsoft.com/office/drawing/2014/main" id="{F18C89C0-3A36-556C-1727-D22BEDDFF3DD}"/>
                </a:ext>
              </a:extLst>
            </p:cNvPr>
            <p:cNvCxnSpPr/>
            <p:nvPr/>
          </p:nvCxnSpPr>
          <p:spPr>
            <a:xfrm>
              <a:off x="1265129" y="2915757"/>
              <a:ext cx="2548335" cy="0"/>
            </a:xfrm>
            <a:prstGeom prst="line">
              <a:avLst/>
            </a:prstGeom>
            <a:ln w="12700">
              <a:solidFill>
                <a:schemeClr val="accent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79F0FD7-8365-BF31-4DC6-E651B85464CD}"/>
              </a:ext>
            </a:extLst>
          </p:cNvPr>
          <p:cNvGrpSpPr/>
          <p:nvPr/>
        </p:nvGrpSpPr>
        <p:grpSpPr>
          <a:xfrm>
            <a:off x="3794648" y="1440375"/>
            <a:ext cx="1438751" cy="695260"/>
            <a:chOff x="6989523" y="1440375"/>
            <a:chExt cx="3156797" cy="1525486"/>
          </a:xfrm>
        </p:grpSpPr>
        <p:grpSp>
          <p:nvGrpSpPr>
            <p:cNvPr id="29" name="Group 28">
              <a:extLst>
                <a:ext uri="{FF2B5EF4-FFF2-40B4-BE49-F238E27FC236}">
                  <a16:creationId xmlns:a16="http://schemas.microsoft.com/office/drawing/2014/main" id="{D6C888C8-A974-B88E-1768-DBE1998CAE4B}"/>
                </a:ext>
              </a:extLst>
            </p:cNvPr>
            <p:cNvGrpSpPr/>
            <p:nvPr/>
          </p:nvGrpSpPr>
          <p:grpSpPr>
            <a:xfrm>
              <a:off x="7958971" y="1996832"/>
              <a:ext cx="609437" cy="969029"/>
              <a:chOff x="860877" y="1929282"/>
              <a:chExt cx="1053230" cy="1674679"/>
            </a:xfrm>
          </p:grpSpPr>
          <p:sp>
            <p:nvSpPr>
              <p:cNvPr id="30" name="Round Same Side Corner Rectangle 46">
                <a:extLst>
                  <a:ext uri="{FF2B5EF4-FFF2-40B4-BE49-F238E27FC236}">
                    <a16:creationId xmlns:a16="http://schemas.microsoft.com/office/drawing/2014/main" id="{C0EB801B-8529-2209-1736-D33CE98C5E07}"/>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F792800E-E0D4-0B14-AF78-3BF822CE7178}"/>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sp>
            <p:nvSpPr>
              <p:cNvPr id="32" name="Trapezoid 31">
                <a:extLst>
                  <a:ext uri="{FF2B5EF4-FFF2-40B4-BE49-F238E27FC236}">
                    <a16:creationId xmlns:a16="http://schemas.microsoft.com/office/drawing/2014/main" id="{A61DA3E5-E151-D930-4BCE-3B19E146ADC9}"/>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33" name="Group 32">
              <a:extLst>
                <a:ext uri="{FF2B5EF4-FFF2-40B4-BE49-F238E27FC236}">
                  <a16:creationId xmlns:a16="http://schemas.microsoft.com/office/drawing/2014/main" id="{A90D7F38-0C50-F4EC-C706-91B4A334C0CF}"/>
                </a:ext>
              </a:extLst>
            </p:cNvPr>
            <p:cNvGrpSpPr/>
            <p:nvPr/>
          </p:nvGrpSpPr>
          <p:grpSpPr>
            <a:xfrm>
              <a:off x="9624910" y="1440375"/>
              <a:ext cx="521410" cy="1525486"/>
              <a:chOff x="1022970" y="2227840"/>
              <a:chExt cx="1141610" cy="3340002"/>
            </a:xfrm>
          </p:grpSpPr>
          <p:sp>
            <p:nvSpPr>
              <p:cNvPr id="34" name="Oval 33">
                <a:extLst>
                  <a:ext uri="{FF2B5EF4-FFF2-40B4-BE49-F238E27FC236}">
                    <a16:creationId xmlns:a16="http://schemas.microsoft.com/office/drawing/2014/main" id="{1E16E7FC-033B-F951-3063-B605929542D0}"/>
                  </a:ext>
                </a:extLst>
              </p:cNvPr>
              <p:cNvSpPr/>
              <p:nvPr/>
            </p:nvSpPr>
            <p:spPr>
              <a:xfrm>
                <a:off x="1022970" y="2227840"/>
                <a:ext cx="1141610" cy="11416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Rectangle: Top Corners Rounded 34">
                <a:extLst>
                  <a:ext uri="{FF2B5EF4-FFF2-40B4-BE49-F238E27FC236}">
                    <a16:creationId xmlns:a16="http://schemas.microsoft.com/office/drawing/2014/main" id="{F3D89453-C78A-2542-BB6B-2030E02C3D6F}"/>
                  </a:ext>
                </a:extLst>
              </p:cNvPr>
              <p:cNvSpPr/>
              <p:nvPr/>
            </p:nvSpPr>
            <p:spPr>
              <a:xfrm>
                <a:off x="1022970" y="3582437"/>
                <a:ext cx="1141610" cy="198540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cxnSp>
          <p:nvCxnSpPr>
            <p:cNvPr id="36" name="Straight Connector 35">
              <a:extLst>
                <a:ext uri="{FF2B5EF4-FFF2-40B4-BE49-F238E27FC236}">
                  <a16:creationId xmlns:a16="http://schemas.microsoft.com/office/drawing/2014/main" id="{A8F9C050-E18C-CCA8-E92C-1E8C8C3632AA}"/>
                </a:ext>
              </a:extLst>
            </p:cNvPr>
            <p:cNvCxnSpPr/>
            <p:nvPr/>
          </p:nvCxnSpPr>
          <p:spPr>
            <a:xfrm>
              <a:off x="6989523" y="2915757"/>
              <a:ext cx="2548335" cy="0"/>
            </a:xfrm>
            <a:prstGeom prst="line">
              <a:avLst/>
            </a:prstGeom>
            <a:ln w="12700">
              <a:solidFill>
                <a:schemeClr val="accent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A81B5D37-3357-6746-0DDB-9293C6A19693}"/>
              </a:ext>
            </a:extLst>
          </p:cNvPr>
          <p:cNvSpPr txBox="1"/>
          <p:nvPr/>
        </p:nvSpPr>
        <p:spPr>
          <a:xfrm>
            <a:off x="3862225" y="4345812"/>
            <a:ext cx="2388104" cy="430887"/>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أمثلة على </a:t>
            </a:r>
            <a:r>
              <a:rPr lang="en-GB" sz="1100" b="1" dirty="0">
                <a:latin typeface="Calibri" panose="020F0502020204030204" pitchFamily="34" charset="0"/>
                <a:cs typeface="Calibri" panose="020F0502020204030204" pitchFamily="34" charset="0"/>
              </a:rPr>
              <a:t>الأنشطة غير الموجهة</a:t>
            </a:r>
          </a:p>
          <a:p>
            <a:pPr algn="r" rtl="1"/>
            <a:endParaRPr lang="en-CA" sz="1100" b="1" dirty="0"/>
          </a:p>
        </p:txBody>
      </p:sp>
      <p:sp>
        <p:nvSpPr>
          <p:cNvPr id="39" name="Rectangle 38">
            <a:extLst>
              <a:ext uri="{FF2B5EF4-FFF2-40B4-BE49-F238E27FC236}">
                <a16:creationId xmlns:a16="http://schemas.microsoft.com/office/drawing/2014/main" id="{A795239A-D7F6-9AD7-409E-F6A1E90AF760}"/>
              </a:ext>
            </a:extLst>
          </p:cNvPr>
          <p:cNvSpPr/>
          <p:nvPr/>
        </p:nvSpPr>
        <p:spPr>
          <a:xfrm>
            <a:off x="3848901" y="4727489"/>
            <a:ext cx="2388104" cy="43354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0" name="Hexagon 39">
            <a:extLst>
              <a:ext uri="{FF2B5EF4-FFF2-40B4-BE49-F238E27FC236}">
                <a16:creationId xmlns:a16="http://schemas.microsoft.com/office/drawing/2014/main" id="{45C05A39-44CA-7F00-F593-B7D581BA5EB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94D0584F-7888-C088-F441-4B94A67C617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30254CC4-2050-4E43-2528-C3FC836A8EA0}"/>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a:extLst>
              <a:ext uri="{FF2B5EF4-FFF2-40B4-BE49-F238E27FC236}">
                <a16:creationId xmlns:a16="http://schemas.microsoft.com/office/drawing/2014/main" id="{AF5D279A-804A-96FF-2BDE-C22BA5D7EFB6}"/>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Hexagon 43">
            <a:extLst>
              <a:ext uri="{FF2B5EF4-FFF2-40B4-BE49-F238E27FC236}">
                <a16:creationId xmlns:a16="http://schemas.microsoft.com/office/drawing/2014/main" id="{B55E99BA-0178-09E7-B305-8C54FE860A7E}"/>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5917069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A99AF9-05F7-4BA1-BFE2-18FC6C0CD3DD}"/>
              </a:ext>
            </a:extLst>
          </p:cNvPr>
          <p:cNvSpPr txBox="1"/>
          <p:nvPr/>
        </p:nvSpPr>
        <p:spPr>
          <a:xfrm>
            <a:off x="996287" y="701671"/>
            <a:ext cx="5254042" cy="261610"/>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رسم العائل</a:t>
            </a:r>
            <a:r>
              <a:rPr lang="ar-SA" sz="1100" b="1" dirty="0">
                <a:latin typeface="Calibri" panose="020F0502020204030204" pitchFamily="34" charset="0"/>
                <a:cs typeface="Calibri" panose="020F0502020204030204" pitchFamily="34" charset="0"/>
              </a:rPr>
              <a:t>ة</a:t>
            </a:r>
            <a:endParaRPr lang="en-US" sz="1100" b="1" dirty="0">
              <a:latin typeface="Calibri" panose="020F0502020204030204" pitchFamily="34" charset="0"/>
              <a:cs typeface="Calibri" panose="020F0502020204030204" pitchFamily="34" charset="0"/>
            </a:endParaRPr>
          </a:p>
        </p:txBody>
      </p:sp>
      <p:graphicFrame>
        <p:nvGraphicFramePr>
          <p:cNvPr id="6" name="Table 17">
            <a:extLst>
              <a:ext uri="{FF2B5EF4-FFF2-40B4-BE49-F238E27FC236}">
                <a16:creationId xmlns:a16="http://schemas.microsoft.com/office/drawing/2014/main" id="{C470A0C0-13D5-AAEA-C44C-808338C344EB}"/>
              </a:ext>
            </a:extLst>
          </p:cNvPr>
          <p:cNvGraphicFramePr>
            <a:graphicFrameLocks noGrp="1"/>
          </p:cNvGraphicFramePr>
          <p:nvPr/>
        </p:nvGraphicFramePr>
        <p:xfrm>
          <a:off x="996287" y="1262380"/>
          <a:ext cx="5254042" cy="4836160"/>
        </p:xfrm>
        <a:graphic>
          <a:graphicData uri="http://schemas.openxmlformats.org/drawingml/2006/table">
            <a:tbl>
              <a:tblPr firstRow="1" bandRow="1">
                <a:tableStyleId>{5C22544A-7EE6-4342-B048-85BDC9FD1C3A}</a:tableStyleId>
              </a:tblPr>
              <a:tblGrid>
                <a:gridCol w="4361526">
                  <a:extLst>
                    <a:ext uri="{9D8B030D-6E8A-4147-A177-3AD203B41FA5}">
                      <a16:colId xmlns:a16="http://schemas.microsoft.com/office/drawing/2014/main" val="3910228329"/>
                    </a:ext>
                  </a:extLst>
                </a:gridCol>
                <a:gridCol w="892516">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cs typeface="Calibri" panose="020F0502020204030204" pitchFamily="34" charset="0"/>
                        </a:rPr>
                        <a:t>الرسم العائلي هو أداة لمساعدة الأطفال على </a:t>
                      </a:r>
                      <a:r>
                        <a:rPr lang="ar-SA" sz="1100" b="0" dirty="0">
                          <a:solidFill>
                            <a:schemeClr val="tx1"/>
                          </a:solidFill>
                          <a:latin typeface="Calibri" panose="020F0502020204030204" pitchFamily="34" charset="0"/>
                          <a:cs typeface="Calibri" panose="020F0502020204030204" pitchFamily="34" charset="0"/>
                        </a:rPr>
                        <a:t>تحديد</a:t>
                      </a:r>
                      <a:r>
                        <a:rPr lang="en-US" sz="1100" b="0" dirty="0">
                          <a:solidFill>
                            <a:schemeClr val="tx1"/>
                          </a:solidFill>
                          <a:latin typeface="Calibri" panose="020F0502020204030204" pitchFamily="34" charset="0"/>
                          <a:cs typeface="Calibri" panose="020F0502020204030204" pitchFamily="34" charset="0"/>
                        </a:rPr>
                        <a:t>علاقاتهم الأسرية والتحدث عن حياتهم اليومية ووضع اسم لمشاعرهم</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نظرة عامة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0" dirty="0">
                          <a:latin typeface="Calibri" panose="020F0502020204030204" pitchFamily="34" charset="0"/>
                          <a:cs typeface="Calibri" panose="020F0502020204030204" pitchFamily="34" charset="0"/>
                        </a:rPr>
                        <a:t>ت</a:t>
                      </a:r>
                      <a:r>
                        <a:rPr lang="en-US" sz="1100" b="0" dirty="0">
                          <a:latin typeface="Calibri" panose="020F0502020204030204" pitchFamily="34" charset="0"/>
                          <a:cs typeface="Calibri" panose="020F0502020204030204" pitchFamily="34" charset="0"/>
                        </a:rPr>
                        <a:t>عتمد على الطفل. طالما أن</a:t>
                      </a:r>
                      <a:r>
                        <a:rPr lang="ar-SA" sz="1100" b="0" dirty="0">
                          <a:latin typeface="Calibri" panose="020F0502020204030204" pitchFamily="34" charset="0"/>
                          <a:cs typeface="Calibri" panose="020F0502020204030204" pitchFamily="34" charset="0"/>
                        </a:rPr>
                        <a:t>ه يتم إشراكهم</a:t>
                      </a:r>
                      <a:r>
                        <a:rPr lang="en-US" sz="1100" b="0" dirty="0">
                          <a:latin typeface="Calibri" panose="020F0502020204030204" pitchFamily="34" charset="0"/>
                          <a:cs typeface="Calibri" panose="020F0502020204030204" pitchFamily="34" charset="0"/>
                        </a:rPr>
                        <a:t>. يمكن أن تتراوح بين </a:t>
                      </a:r>
                      <a:r>
                        <a:rPr lang="ar-SA" sz="1100" b="0" dirty="0">
                          <a:latin typeface="Calibri" panose="020F0502020204030204" pitchFamily="34" charset="0"/>
                          <a:cs typeface="Calibri" panose="020F0502020204030204" pitchFamily="34" charset="0"/>
                        </a:rPr>
                        <a:t>٥</a:t>
                      </a:r>
                      <a:r>
                        <a:rPr lang="en-US" sz="1100" b="0" dirty="0">
                          <a:latin typeface="Calibri" panose="020F0502020204030204" pitchFamily="34" charset="0"/>
                          <a:cs typeface="Calibri" panose="020F0502020204030204" pitchFamily="34" charset="0"/>
                        </a:rPr>
                        <a:t> دقائق إلى </a:t>
                      </a:r>
                      <a:r>
                        <a:rPr lang="ar-SA" sz="1100" b="0" dirty="0">
                          <a:latin typeface="Calibri" panose="020F0502020204030204" pitchFamily="34" charset="0"/>
                          <a:cs typeface="Calibri" panose="020F0502020204030204" pitchFamily="34" charset="0"/>
                        </a:rPr>
                        <a:t>٣٠</a:t>
                      </a:r>
                      <a:r>
                        <a:rPr lang="en-US" sz="1100" b="0" dirty="0">
                          <a:latin typeface="Calibri" panose="020F0502020204030204" pitchFamily="34" charset="0"/>
                          <a:cs typeface="Calibri" panose="020F0502020204030204" pitchFamily="34" charset="0"/>
                        </a:rPr>
                        <a:t> دقيقة</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وقت</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الذين تتراوح أعمارهم بين </a:t>
                      </a:r>
                      <a:r>
                        <a:rPr lang="ar-SA" sz="1100" b="0" dirty="0">
                          <a:latin typeface="Calibri" panose="020F0502020204030204" pitchFamily="34" charset="0"/>
                          <a:cs typeface="Calibri" panose="020F0502020204030204" pitchFamily="34" charset="0"/>
                        </a:rPr>
                        <a:t>٤-١١</a:t>
                      </a:r>
                      <a:r>
                        <a:rPr lang="en-US" sz="1100" b="0" dirty="0">
                          <a:latin typeface="Calibri" panose="020F0502020204030204" pitchFamily="34" charset="0"/>
                          <a:cs typeface="Calibri" panose="020F0502020204030204" pitchFamily="34" charset="0"/>
                        </a:rPr>
                        <a:t> عامًا (اعتمادًا على نضج الطفل / قدرته على التحدث ، قد يكون هذا مفيدًا في سن لاحقة أيضًا).</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en-GB" sz="1100" b="1" dirty="0">
                          <a:solidFill>
                            <a:schemeClr val="tx1"/>
                          </a:solidFill>
                          <a:latin typeface="Calibri" panose="020F0502020204030204" pitchFamily="34" charset="0"/>
                          <a:cs typeface="Calibri" panose="020F0502020204030204" pitchFamily="34" charset="0"/>
                        </a:rPr>
                        <a:t>الأعمار</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0" dirty="0">
                          <a:latin typeface="Calibri" panose="020F0502020204030204" pitchFamily="34" charset="0"/>
                          <a:cs typeface="Calibri" panose="020F0502020204030204" pitchFamily="34" charset="0"/>
                        </a:rPr>
                        <a:t>الورق وأقلام التحديد الملونة أو أقلام الرصاص</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مواد</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7086939"/>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يجب على </a:t>
                      </a:r>
                      <a:r>
                        <a:rPr lang="ar-SA" sz="1100" b="0" dirty="0">
                          <a:latin typeface="Calibri" panose="020F0502020204030204" pitchFamily="34" charset="0"/>
                          <a:cs typeface="Calibri" panose="020F0502020204030204" pitchFamily="34" charset="0"/>
                        </a:rPr>
                        <a:t>أخصائيي الحالة </a:t>
                      </a:r>
                      <a:r>
                        <a:rPr lang="en-US" sz="1100" b="0" dirty="0">
                          <a:latin typeface="Calibri" panose="020F0502020204030204" pitchFamily="34" charset="0"/>
                          <a:cs typeface="Calibri" panose="020F0502020204030204" pitchFamily="34" charset="0"/>
                        </a:rPr>
                        <a:t>إكمال هذا النشاط مع الأطفال على حدة. ومع ذلك ، قد يكون وجود مقدم الرعاية ضروريًا أو داعمًا إذا كان الطفل يرفض المشاركة في هذا النشاط أو غير قادر على القيام بذلك بسبب عمره أو مرحلة نموه أو </a:t>
                      </a:r>
                      <a:r>
                        <a:rPr lang="ar-SA" sz="1100" b="0" dirty="0">
                          <a:latin typeface="Calibri" panose="020F0502020204030204" pitchFamily="34" charset="0"/>
                          <a:cs typeface="Calibri" panose="020F0502020204030204" pitchFamily="34" charset="0"/>
                        </a:rPr>
                        <a:t>تفضيله أو قدرته على التواصل</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مشاركة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4097116"/>
                  </a:ext>
                </a:extLst>
              </a:tr>
              <a:tr h="370840">
                <a:tc>
                  <a:txBody>
                    <a:bodyPr/>
                    <a:lstStyle/>
                    <a:p>
                      <a:pPr algn="r" rtl="1"/>
                      <a:r>
                        <a:rPr lang="en-US" sz="1100" b="0" dirty="0">
                          <a:latin typeface="Calibri" panose="020F0502020204030204" pitchFamily="34" charset="0"/>
                          <a:cs typeface="Calibri" panose="020F0502020204030204" pitchFamily="34" charset="0"/>
                        </a:rPr>
                        <a:t>قبل إكمال الرسم العائلي ، يجب على أخصائيي الحالة أن يشرحوا للطفل الغرض من النشاط:</a:t>
                      </a:r>
                    </a:p>
                    <a:p>
                      <a:pPr marL="171450" indent="-171450" algn="r" rtl="1">
                        <a:buFont typeface="Arial" panose="020B0604020202020204" pitchFamily="34" charset="0"/>
                        <a:buChar char="•"/>
                      </a:pPr>
                      <a:r>
                        <a:rPr lang="en-US" sz="1100" b="0" dirty="0">
                          <a:latin typeface="Calibri" panose="020F0502020204030204" pitchFamily="34" charset="0"/>
                          <a:cs typeface="Calibri" panose="020F0502020204030204" pitchFamily="34" charset="0"/>
                        </a:rPr>
                        <a:t>لتسمية / </a:t>
                      </a:r>
                      <a:r>
                        <a:rPr lang="ar-SA" sz="1100" b="0" dirty="0">
                          <a:latin typeface="Calibri" panose="020F0502020204030204" pitchFamily="34" charset="0"/>
                          <a:cs typeface="Calibri" panose="020F0502020204030204" pitchFamily="34" charset="0"/>
                        </a:rPr>
                        <a:t>تحديد </a:t>
                      </a:r>
                      <a:r>
                        <a:rPr lang="en-US" sz="1100" b="0" dirty="0">
                          <a:latin typeface="Calibri" panose="020F0502020204030204" pitchFamily="34" charset="0"/>
                          <a:cs typeface="Calibri" panose="020F0502020204030204" pitchFamily="34" charset="0"/>
                        </a:rPr>
                        <a:t>أفراد عائلتهم</a:t>
                      </a:r>
                    </a:p>
                    <a:p>
                      <a:pPr marL="171450" indent="-171450" algn="r" rtl="1">
                        <a:buFont typeface="Arial" panose="020B0604020202020204" pitchFamily="34" charset="0"/>
                        <a:buChar char="•"/>
                      </a:pPr>
                      <a:r>
                        <a:rPr lang="en-US" sz="1100" b="0" dirty="0">
                          <a:latin typeface="Calibri" panose="020F0502020204030204" pitchFamily="34" charset="0"/>
                          <a:cs typeface="Calibri" panose="020F0502020204030204" pitchFamily="34" charset="0"/>
                        </a:rPr>
                        <a:t>للتعرف على حياتهم اليومية</a:t>
                      </a:r>
                    </a:p>
                    <a:p>
                      <a:pPr marL="171450" indent="-171450" algn="r" rtl="1">
                        <a:buFont typeface="Arial" panose="020B0604020202020204" pitchFamily="34" charset="0"/>
                        <a:buChar char="•"/>
                      </a:pPr>
                      <a:r>
                        <a:rPr lang="en-US" sz="1100" b="0" dirty="0">
                          <a:latin typeface="Calibri" panose="020F0502020204030204" pitchFamily="34" charset="0"/>
                          <a:cs typeface="Calibri" panose="020F0502020204030204" pitchFamily="34" charset="0"/>
                        </a:rPr>
                        <a:t>للتحدث عن مشاعرهم</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غاية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2278685"/>
                  </a:ext>
                </a:extLst>
              </a:tr>
              <a:tr h="370840">
                <a:tc>
                  <a:txBody>
                    <a:bodyPr/>
                    <a:lstStyle/>
                    <a:p>
                      <a:pPr algn="r" rtl="1"/>
                      <a:r>
                        <a:rPr lang="en-US" sz="1100" b="0" dirty="0">
                          <a:latin typeface="Calibri" panose="020F0502020204030204" pitchFamily="34" charset="0"/>
                          <a:cs typeface="Calibri" panose="020F0502020204030204" pitchFamily="34" charset="0"/>
                        </a:rPr>
                        <a:t>إذا كان الطفل لا يعرف الرسم أ</a:t>
                      </a:r>
                      <a:r>
                        <a:rPr lang="ar-SA" sz="1100" b="0" dirty="0">
                          <a:latin typeface="Calibri" panose="020F0502020204030204" pitchFamily="34" charset="0"/>
                          <a:cs typeface="Calibri" panose="020F0502020204030204" pitchFamily="34" charset="0"/>
                        </a:rPr>
                        <a:t>و</a:t>
                      </a:r>
                      <a:r>
                        <a:rPr lang="en-US" sz="1100" b="0" dirty="0">
                          <a:latin typeface="Calibri" panose="020F0502020204030204" pitchFamily="34" charset="0"/>
                          <a:cs typeface="Calibri" panose="020F0502020204030204" pitchFamily="34" charset="0"/>
                        </a:rPr>
                        <a:t> </a:t>
                      </a:r>
                      <a:r>
                        <a:rPr lang="ar-SA" sz="1100" b="0" dirty="0">
                          <a:latin typeface="Calibri" panose="020F0502020204030204" pitchFamily="34" charset="0"/>
                          <a:cs typeface="Calibri" panose="020F0502020204030204" pitchFamily="34" charset="0"/>
                        </a:rPr>
                        <a:t> لا </a:t>
                      </a:r>
                      <a:r>
                        <a:rPr lang="en-US" sz="1100" b="0" dirty="0">
                          <a:latin typeface="Calibri" panose="020F0502020204030204" pitchFamily="34" charset="0"/>
                          <a:cs typeface="Calibri" panose="020F0502020204030204" pitchFamily="34" charset="0"/>
                        </a:rPr>
                        <a:t>يرغب في الرسم ، لكنه يرغب في أن يرسم أخصائي الحالة</a:t>
                      </a:r>
                      <a:r>
                        <a:rPr lang="ar-SA" sz="1100" b="0" dirty="0">
                          <a:latin typeface="Calibri" panose="020F0502020204030204" pitchFamily="34" charset="0"/>
                          <a:cs typeface="Calibri" panose="020F0502020204030204" pitchFamily="34" charset="0"/>
                        </a:rPr>
                        <a:t> له</a:t>
                      </a:r>
                      <a:r>
                        <a:rPr lang="en-US" sz="1100" b="0" dirty="0">
                          <a:latin typeface="Calibri" panose="020F0502020204030204" pitchFamily="34" charset="0"/>
                          <a:cs typeface="Calibri" panose="020F0502020204030204" pitchFamily="34" charset="0"/>
                        </a:rPr>
                        <a:t> - فمن الممكن للطفل أن يوجه أخصائي الحالة بشأن ماذا ومن يرسم.</a:t>
                      </a:r>
                      <a:endParaRPr lang="en-US"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en-GB" sz="1100" b="1" dirty="0">
                          <a:solidFill>
                            <a:schemeClr val="tx1"/>
                          </a:solidFill>
                          <a:latin typeface="Calibri" panose="020F0502020204030204" pitchFamily="34" charset="0"/>
                          <a:cs typeface="Calibri" panose="020F0502020204030204" pitchFamily="34" charset="0"/>
                        </a:rPr>
                        <a:t>ا</a:t>
                      </a:r>
                      <a:r>
                        <a:rPr lang="ar-SA" sz="1100" b="1" dirty="0">
                          <a:solidFill>
                            <a:schemeClr val="tx1"/>
                          </a:solidFill>
                          <a:latin typeface="Calibri" panose="020F0502020204030204" pitchFamily="34" charset="0"/>
                          <a:cs typeface="Calibri" panose="020F0502020204030204" pitchFamily="34" charset="0"/>
                        </a:rPr>
                        <a:t>لنكييف</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3270237"/>
                  </a:ext>
                </a:extLst>
              </a:tr>
              <a:tr h="370840">
                <a:tc>
                  <a:txBody>
                    <a:bodyPr/>
                    <a:lstStyle/>
                    <a:p>
                      <a:pPr marL="228600" marR="44450" lvl="0" indent="-228600" algn="r" rtl="1">
                        <a:spcBef>
                          <a:spcPts val="230"/>
                        </a:spcBef>
                        <a:spcAft>
                          <a:spcPts val="0"/>
                        </a:spcAft>
                        <a:buSzPts val="1100"/>
                        <a:buFont typeface="+mj-lt"/>
                        <a:buAutoNum type="arabicPeriod"/>
                        <a:tabLst>
                          <a:tab pos="52959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اشرح الغرض من النشاط وملخصًا له.</a:t>
                      </a:r>
                      <a:endParaRPr lang="en-GB" sz="1100" dirty="0">
                        <a:latin typeface="Calibri" panose="020F0502020204030204" pitchFamily="34" charset="0"/>
                        <a:ea typeface="Calibri" panose="020F0502020204030204" pitchFamily="34" charset="0"/>
                        <a:cs typeface="Calibri" panose="020F0502020204030204" pitchFamily="34" charset="0"/>
                      </a:endParaRPr>
                    </a:p>
                    <a:p>
                      <a:pPr marL="228600" marR="44450" lvl="0" indent="-228600" algn="r" rtl="1">
                        <a:spcBef>
                          <a:spcPts val="230"/>
                        </a:spcBef>
                        <a:spcAft>
                          <a:spcPts val="0"/>
                        </a:spcAft>
                        <a:buSzPts val="1100"/>
                        <a:buFont typeface="+mj-lt"/>
                        <a:buAutoNum type="arabicPeriod"/>
                        <a:tabLst>
                          <a:tab pos="529590"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ابدأ في الرسم ودعم الطفل ليظل منخرطًا</a:t>
                      </a:r>
                      <a:r>
                        <a:rPr lang="ar-SA" sz="1100" dirty="0">
                          <a:effectLst/>
                          <a:latin typeface="Calibri" panose="020F0502020204030204" pitchFamily="34" charset="0"/>
                          <a:ea typeface="Calibri" panose="020F0502020204030204" pitchFamily="34" charset="0"/>
                          <a:cs typeface="Calibri" panose="020F0502020204030204" pitchFamily="34" charset="0"/>
                        </a:rPr>
                        <a:t>(</a:t>
                      </a:r>
                      <a:r>
                        <a:rPr lang="ar-SA" sz="1100" dirty="0">
                          <a:latin typeface="Calibri" panose="020F0502020204030204" pitchFamily="34" charset="0"/>
                          <a:cs typeface="Calibri" panose="020F0502020204030204" pitchFamily="34" charset="0"/>
                        </a:rPr>
                        <a:t>تقديم </a:t>
                      </a:r>
                      <a:r>
                        <a:rPr lang="en-GB" sz="1100" dirty="0">
                          <a:effectLst/>
                          <a:latin typeface="Calibri" panose="020F0502020204030204" pitchFamily="34" charset="0"/>
                          <a:ea typeface="Calibri" panose="020F0502020204030204" pitchFamily="34" charset="0"/>
                          <a:cs typeface="Calibri" panose="020F0502020204030204" pitchFamily="34" charset="0"/>
                        </a:rPr>
                        <a:t>أقلام الرصاص ، امدح جهوده</a:t>
                      </a:r>
                      <a:r>
                        <a:rPr lang="ar-SA" sz="1100" dirty="0">
                          <a:effectLst/>
                          <a:latin typeface="Calibri" panose="020F0502020204030204" pitchFamily="34" charset="0"/>
                          <a:ea typeface="Calibri" panose="020F0502020204030204" pitchFamily="34" charset="0"/>
                          <a:cs typeface="Calibri" panose="020F0502020204030204" pitchFamily="34" charset="0"/>
                        </a:rPr>
                        <a:t>..)</a:t>
                      </a:r>
                      <a:r>
                        <a:rPr lang="en-GB" sz="1100" dirty="0">
                          <a:effectLst/>
                          <a:latin typeface="Calibri" panose="020F0502020204030204" pitchFamily="34" charset="0"/>
                          <a:ea typeface="Calibri" panose="020F0502020204030204" pitchFamily="34" charset="0"/>
                          <a:cs typeface="Calibri" panose="020F0502020204030204" pitchFamily="34" charset="0"/>
                        </a:rPr>
                        <a:t>.</a:t>
                      </a:r>
                    </a:p>
                    <a:p>
                      <a:pPr marL="228600" indent="-228600" algn="r" rtl="1">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اطلب من الطفل</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ت</a:t>
                      </a:r>
                      <a:r>
                        <a:rPr lang="ar-SA" sz="1100" b="1" dirty="0">
                          <a:effectLst/>
                          <a:latin typeface="Calibri" panose="020F0502020204030204" pitchFamily="34" charset="0"/>
                          <a:ea typeface="Calibri" panose="020F0502020204030204" pitchFamily="34" charset="0"/>
                          <a:cs typeface="Calibri" panose="020F0502020204030204" pitchFamily="34" charset="0"/>
                        </a:rPr>
                        <a:t>حديد </a:t>
                      </a:r>
                      <a:r>
                        <a:rPr lang="en-US" sz="1100" dirty="0">
                          <a:latin typeface="Calibri" panose="020F0502020204030204" pitchFamily="34" charset="0"/>
                          <a:ea typeface="Calibri" panose="020F0502020204030204" pitchFamily="34" charset="0"/>
                          <a:cs typeface="Calibri" panose="020F0502020204030204" pitchFamily="34" charset="0"/>
                        </a:rPr>
                        <a:t>وتسمية كل شخص </a:t>
                      </a:r>
                      <a:r>
                        <a:rPr lang="ar-SA" sz="1100" dirty="0">
                          <a:latin typeface="Calibri" panose="020F0502020204030204" pitchFamily="34" charset="0"/>
                          <a:ea typeface="Calibri" panose="020F0502020204030204" pitchFamily="34" charset="0"/>
                          <a:cs typeface="Calibri" panose="020F0502020204030204" pitchFamily="34" charset="0"/>
                        </a:rPr>
                        <a:t>قام برسمه</a:t>
                      </a:r>
                      <a:r>
                        <a:rPr lang="en-US" sz="1100" dirty="0">
                          <a:latin typeface="Calibri" panose="020F0502020204030204" pitchFamily="34" charset="0"/>
                          <a:ea typeface="Calibri" panose="020F0502020204030204" pitchFamily="34" charset="0"/>
                          <a:cs typeface="Calibri" panose="020F0502020204030204" pitchFamily="34" charset="0"/>
                        </a:rPr>
                        <a:t> في صورة عائلته</a:t>
                      </a:r>
                    </a:p>
                    <a:p>
                      <a:pPr marL="228600" indent="-228600" algn="r" rtl="1">
                        <a:buFont typeface="+mj-lt"/>
                        <a:buAutoNum type="arabicPeriod"/>
                      </a:pPr>
                      <a:r>
                        <a:rPr lang="ar-SA" sz="1100" dirty="0">
                          <a:effectLst/>
                          <a:latin typeface="Calibri" panose="020F0502020204030204" pitchFamily="34" charset="0"/>
                          <a:ea typeface="Calibri" panose="020F0502020204030204" pitchFamily="34" charset="0"/>
                          <a:cs typeface="Calibri" panose="020F0502020204030204" pitchFamily="34" charset="0"/>
                        </a:rPr>
                        <a:t>ا</a:t>
                      </a:r>
                      <a:r>
                        <a:rPr lang="en-US" sz="1100" dirty="0">
                          <a:effectLst/>
                          <a:latin typeface="Calibri" panose="020F0502020204030204" pitchFamily="34" charset="0"/>
                          <a:ea typeface="Calibri" panose="020F0502020204030204" pitchFamily="34" charset="0"/>
                          <a:cs typeface="Calibri" panose="020F0502020204030204" pitchFamily="34" charset="0"/>
                        </a:rPr>
                        <a:t>سأ</a:t>
                      </a:r>
                      <a:r>
                        <a:rPr lang="ar-SA" sz="1100" dirty="0">
                          <a:effectLst/>
                          <a:latin typeface="Calibri" panose="020F0502020204030204" pitchFamily="34" charset="0"/>
                          <a:ea typeface="Calibri" panose="020F0502020204030204" pitchFamily="34" charset="0"/>
                          <a:cs typeface="Calibri" panose="020F0502020204030204" pitchFamily="34" charset="0"/>
                        </a:rPr>
                        <a:t>ل </a:t>
                      </a:r>
                      <a:r>
                        <a:rPr lang="en-US" sz="1100" dirty="0">
                          <a:latin typeface="Calibri" panose="020F0502020204030204" pitchFamily="34" charset="0"/>
                          <a:ea typeface="Calibri" panose="020F0502020204030204" pitchFamily="34" charset="0"/>
                          <a:cs typeface="Calibri" panose="020F0502020204030204" pitchFamily="34" charset="0"/>
                        </a:rPr>
                        <a:t>بعض الأسئلة الإضافية:</a:t>
                      </a:r>
                    </a:p>
                    <a:p>
                      <a:pPr marL="685800" lvl="1" indent="-228600" algn="r" rtl="1">
                        <a:buFont typeface="Arial" panose="020B0604020202020204" pitchFamily="34" charset="0"/>
                        <a:buChar char="•"/>
                      </a:pPr>
                      <a:r>
                        <a:rPr lang="en-GB" sz="1100" i="1" dirty="0">
                          <a:latin typeface="Calibri" panose="020F0502020204030204" pitchFamily="34" charset="0"/>
                          <a:cs typeface="Calibri" panose="020F0502020204030204" pitchFamily="34" charset="0"/>
                        </a:rPr>
                        <a:t>أين تأكل </a:t>
                      </a:r>
                      <a:r>
                        <a:rPr lang="ar-SA" sz="1100" i="1" dirty="0">
                          <a:latin typeface="Calibri" panose="020F0502020204030204" pitchFamily="34" charset="0"/>
                          <a:cs typeface="Calibri" panose="020F0502020204030204" pitchFamily="34" charset="0"/>
                        </a:rPr>
                        <a:t>، </a:t>
                      </a:r>
                      <a:r>
                        <a:rPr lang="en-GB" sz="1100" i="1" dirty="0">
                          <a:latin typeface="Calibri" panose="020F0502020204030204" pitchFamily="34" charset="0"/>
                          <a:cs typeface="Calibri" panose="020F0502020204030204" pitchFamily="34" charset="0"/>
                        </a:rPr>
                        <a:t>أين تنام </a:t>
                      </a:r>
                      <a:r>
                        <a:rPr lang="ar-SA" sz="1100" i="1" dirty="0">
                          <a:latin typeface="Calibri" panose="020F0502020204030204" pitchFamily="34" charset="0"/>
                          <a:cs typeface="Calibri" panose="020F0502020204030204" pitchFamily="34" charset="0"/>
                        </a:rPr>
                        <a:t>،</a:t>
                      </a:r>
                      <a:r>
                        <a:rPr lang="en-GB" sz="1100" i="1" dirty="0">
                          <a:latin typeface="Calibri" panose="020F0502020204030204" pitchFamily="34" charset="0"/>
                          <a:cs typeface="Calibri" panose="020F0502020204030204" pitchFamily="34" charset="0"/>
                        </a:rPr>
                        <a:t>أين تلعب؟</a:t>
                      </a:r>
                    </a:p>
                    <a:p>
                      <a:pPr marL="685800" lvl="1" indent="-228600" algn="r" rtl="1">
                        <a:buFont typeface="Arial" panose="020B0604020202020204" pitchFamily="34" charset="0"/>
                        <a:buChar char="•"/>
                      </a:pPr>
                      <a:r>
                        <a:rPr lang="en-GB" sz="1100" i="1" dirty="0">
                          <a:latin typeface="Calibri" panose="020F0502020204030204" pitchFamily="34" charset="0"/>
                          <a:cs typeface="Calibri" panose="020F0502020204030204" pitchFamily="34" charset="0"/>
                        </a:rPr>
                        <a:t>ما هي غرفتك المفضلة في المنزل ولماذا؟</a:t>
                      </a:r>
                    </a:p>
                    <a:p>
                      <a:pPr marL="685800" lvl="1" indent="-228600" algn="r" rtl="1">
                        <a:buFont typeface="Arial" panose="020B0604020202020204" pitchFamily="34" charset="0"/>
                        <a:buChar char="•"/>
                      </a:pPr>
                      <a:r>
                        <a:rPr lang="en-GB" sz="1100" i="1" dirty="0">
                          <a:latin typeface="Calibri" panose="020F0502020204030204" pitchFamily="34" charset="0"/>
                          <a:cs typeface="Calibri" panose="020F0502020204030204" pitchFamily="34" charset="0"/>
                        </a:rPr>
                        <a:t>ماذا تفعل عائلتك خلال النهار؟</a:t>
                      </a:r>
                    </a:p>
                    <a:p>
                      <a:pPr marL="685800" lvl="1" indent="-228600" algn="r" rtl="1">
                        <a:buFont typeface="Arial" panose="020B0604020202020204" pitchFamily="34" charset="0"/>
                        <a:buChar char="•"/>
                      </a:pPr>
                      <a:r>
                        <a:rPr lang="en-GB" sz="1100" i="1" dirty="0">
                          <a:latin typeface="Calibri" panose="020F0502020204030204" pitchFamily="34" charset="0"/>
                          <a:cs typeface="Calibri" panose="020F0502020204030204" pitchFamily="34" charset="0"/>
                        </a:rPr>
                        <a:t>هل </a:t>
                      </a:r>
                      <a:r>
                        <a:rPr lang="ar-SA" sz="1100" i="1" dirty="0">
                          <a:latin typeface="Calibri" panose="020F0502020204030204" pitchFamily="34" charset="0"/>
                          <a:cs typeface="Calibri" panose="020F0502020204030204" pitchFamily="34" charset="0"/>
                        </a:rPr>
                        <a:t>ي</a:t>
                      </a:r>
                      <a:r>
                        <a:rPr lang="en-GB" sz="1100" i="1" dirty="0">
                          <a:latin typeface="Calibri" panose="020F0502020204030204" pitchFamily="34" charset="0"/>
                          <a:cs typeface="Calibri" panose="020F0502020204030204" pitchFamily="34" charset="0"/>
                        </a:rPr>
                        <a:t>زور</a:t>
                      </a:r>
                      <a:r>
                        <a:rPr lang="ar-SA" sz="1100" i="1" dirty="0">
                          <a:latin typeface="Calibri" panose="020F0502020204030204" pitchFamily="34" charset="0"/>
                          <a:cs typeface="Calibri" panose="020F0502020204030204" pitchFamily="34" charset="0"/>
                        </a:rPr>
                        <a:t>كم</a:t>
                      </a:r>
                      <a:r>
                        <a:rPr lang="en-GB" sz="1100" i="1" dirty="0">
                          <a:latin typeface="Calibri" panose="020F0502020204030204" pitchFamily="34" charset="0"/>
                          <a:cs typeface="Calibri" panose="020F0502020204030204" pitchFamily="34" charset="0"/>
                        </a:rPr>
                        <a:t> الناس في بعض الأحيان؟ ...</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BE" sz="12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التوجيه</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1584040"/>
                  </a:ext>
                </a:extLst>
              </a:tr>
            </a:tbl>
          </a:graphicData>
        </a:graphic>
      </p:graphicFrame>
      <p:grpSp>
        <p:nvGrpSpPr>
          <p:cNvPr id="9" name="Group 8">
            <a:extLst>
              <a:ext uri="{FF2B5EF4-FFF2-40B4-BE49-F238E27FC236}">
                <a16:creationId xmlns:a16="http://schemas.microsoft.com/office/drawing/2014/main" id="{E5020806-6191-3032-0B96-87432F0A2304}"/>
              </a:ext>
            </a:extLst>
          </p:cNvPr>
          <p:cNvGrpSpPr/>
          <p:nvPr/>
        </p:nvGrpSpPr>
        <p:grpSpPr>
          <a:xfrm>
            <a:off x="5135348" y="7929845"/>
            <a:ext cx="1350508" cy="1274484"/>
            <a:chOff x="1455732" y="1705893"/>
            <a:chExt cx="2425210" cy="2288689"/>
          </a:xfrm>
        </p:grpSpPr>
        <p:grpSp>
          <p:nvGrpSpPr>
            <p:cNvPr id="10" name="Group 9">
              <a:extLst>
                <a:ext uri="{FF2B5EF4-FFF2-40B4-BE49-F238E27FC236}">
                  <a16:creationId xmlns:a16="http://schemas.microsoft.com/office/drawing/2014/main" id="{7E153E69-29FD-122C-23E2-8D996CC8D9A1}"/>
                </a:ext>
              </a:extLst>
            </p:cNvPr>
            <p:cNvGrpSpPr/>
            <p:nvPr/>
          </p:nvGrpSpPr>
          <p:grpSpPr>
            <a:xfrm>
              <a:off x="1455732" y="1768573"/>
              <a:ext cx="2425210" cy="2226009"/>
              <a:chOff x="7619849" y="5297373"/>
              <a:chExt cx="500332" cy="459236"/>
            </a:xfrm>
            <a:solidFill>
              <a:schemeClr val="accent6">
                <a:lumMod val="20000"/>
                <a:lumOff val="80000"/>
              </a:schemeClr>
            </a:solidFill>
          </p:grpSpPr>
          <p:sp>
            <p:nvSpPr>
              <p:cNvPr id="14" name="Trapezoid 13">
                <a:extLst>
                  <a:ext uri="{FF2B5EF4-FFF2-40B4-BE49-F238E27FC236}">
                    <a16:creationId xmlns:a16="http://schemas.microsoft.com/office/drawing/2014/main" id="{916F7F3F-EC04-B6E0-1EFB-4A8E99997AE0}"/>
                  </a:ext>
                </a:extLst>
              </p:cNvPr>
              <p:cNvSpPr/>
              <p:nvPr/>
            </p:nvSpPr>
            <p:spPr>
              <a:xfrm>
                <a:off x="7619849" y="5297373"/>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Rectangle 14">
                <a:extLst>
                  <a:ext uri="{FF2B5EF4-FFF2-40B4-BE49-F238E27FC236}">
                    <a16:creationId xmlns:a16="http://schemas.microsoft.com/office/drawing/2014/main" id="{B6047E53-419D-ABE2-D10F-37292B29C35E}"/>
                  </a:ext>
                </a:extLst>
              </p:cNvPr>
              <p:cNvSpPr/>
              <p:nvPr/>
            </p:nvSpPr>
            <p:spPr>
              <a:xfrm>
                <a:off x="7663186" y="5498354"/>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1" name="Group 10">
              <a:extLst>
                <a:ext uri="{FF2B5EF4-FFF2-40B4-BE49-F238E27FC236}">
                  <a16:creationId xmlns:a16="http://schemas.microsoft.com/office/drawing/2014/main" id="{24D4016B-5783-21E2-92B6-23B9A72D950A}"/>
                </a:ext>
              </a:extLst>
            </p:cNvPr>
            <p:cNvGrpSpPr/>
            <p:nvPr/>
          </p:nvGrpSpPr>
          <p:grpSpPr>
            <a:xfrm rot="13391884">
              <a:off x="3240159" y="1705893"/>
              <a:ext cx="436131" cy="1519281"/>
              <a:chOff x="6740715" y="1208988"/>
              <a:chExt cx="182192" cy="634674"/>
            </a:xfrm>
          </p:grpSpPr>
          <p:sp>
            <p:nvSpPr>
              <p:cNvPr id="12" name="Isosceles Triangle 11">
                <a:extLst>
                  <a:ext uri="{FF2B5EF4-FFF2-40B4-BE49-F238E27FC236}">
                    <a16:creationId xmlns:a16="http://schemas.microsoft.com/office/drawing/2014/main" id="{1A5BBBC8-6C74-0319-A0DA-F15CDDAD686A}"/>
                  </a:ext>
                </a:extLst>
              </p:cNvPr>
              <p:cNvSpPr/>
              <p:nvPr/>
            </p:nvSpPr>
            <p:spPr>
              <a:xfrm>
                <a:off x="6740716" y="1208988"/>
                <a:ext cx="182191" cy="132855"/>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798354C-8BF5-7ECF-FCA8-90767994EA4C}"/>
                  </a:ext>
                </a:extLst>
              </p:cNvPr>
              <p:cNvSpPr/>
              <p:nvPr/>
            </p:nvSpPr>
            <p:spPr>
              <a:xfrm>
                <a:off x="6740715" y="1341697"/>
                <a:ext cx="182191" cy="501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sp>
        <p:nvSpPr>
          <p:cNvPr id="18" name="Hexagon 17">
            <a:extLst>
              <a:ext uri="{FF2B5EF4-FFF2-40B4-BE49-F238E27FC236}">
                <a16:creationId xmlns:a16="http://schemas.microsoft.com/office/drawing/2014/main" id="{599FF4A4-A5F2-CB6B-BEB0-51176D316DE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D855F6BE-55B5-4F9B-D5F9-58442DD6D97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16B8E09B-AD2E-7BE6-0B00-1EA88FE3CCA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47CC4A5F-2D7E-986B-672C-71B7223D56A1}"/>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Hexagon 28">
            <a:extLst>
              <a:ext uri="{FF2B5EF4-FFF2-40B4-BE49-F238E27FC236}">
                <a16:creationId xmlns:a16="http://schemas.microsoft.com/office/drawing/2014/main" id="{E0C1A59A-5168-AA31-AA4E-2434496483EF}"/>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5584944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64D5C74-3430-D91E-50B7-53565A7C9D93}"/>
              </a:ext>
            </a:extLst>
          </p:cNvPr>
          <p:cNvGraphicFramePr>
            <a:graphicFrameLocks noGrp="1"/>
          </p:cNvGraphicFramePr>
          <p:nvPr/>
        </p:nvGraphicFramePr>
        <p:xfrm>
          <a:off x="996287" y="1237077"/>
          <a:ext cx="5254042" cy="1600200"/>
        </p:xfrm>
        <a:graphic>
          <a:graphicData uri="http://schemas.openxmlformats.org/drawingml/2006/table">
            <a:tbl>
              <a:tblPr firstRow="1" bandRow="1">
                <a:tableStyleId>{5C22544A-7EE6-4342-B048-85BDC9FD1C3A}</a:tableStyleId>
              </a:tblPr>
              <a:tblGrid>
                <a:gridCol w="4090063">
                  <a:extLst>
                    <a:ext uri="{9D8B030D-6E8A-4147-A177-3AD203B41FA5}">
                      <a16:colId xmlns:a16="http://schemas.microsoft.com/office/drawing/2014/main" val="2174585193"/>
                    </a:ext>
                  </a:extLst>
                </a:gridCol>
                <a:gridCol w="1163979">
                  <a:extLst>
                    <a:ext uri="{9D8B030D-6E8A-4147-A177-3AD203B41FA5}">
                      <a16:colId xmlns:a16="http://schemas.microsoft.com/office/drawing/2014/main" val="1883217888"/>
                    </a:ext>
                  </a:extLst>
                </a:gridCol>
              </a:tblGrid>
              <a:tr h="370840">
                <a:tc>
                  <a:txBody>
                    <a:bodyPr/>
                    <a:lstStyle/>
                    <a:p>
                      <a:pPr marL="342900" indent="-342900" algn="r" rtl="1">
                        <a:buAutoNum type="arabicPeriod"/>
                      </a:pPr>
                      <a:r>
                        <a:rPr lang="en-US" sz="1100" b="0" i="0" dirty="0">
                          <a:solidFill>
                            <a:schemeClr val="tx1"/>
                          </a:solidFill>
                          <a:latin typeface="Calibri" panose="020F0502020204030204" pitchFamily="34" charset="0"/>
                          <a:cs typeface="Calibri" panose="020F0502020204030204" pitchFamily="34" charset="0"/>
                        </a:rPr>
                        <a:t>اطلب من الطفل أن يرسم ما يفعله كل يوم.</a:t>
                      </a:r>
                      <a:endParaRPr lang="ar-SA" sz="1100" b="0" i="0" dirty="0">
                        <a:solidFill>
                          <a:schemeClr val="tx1"/>
                        </a:solidFill>
                        <a:latin typeface="Calibri" panose="020F0502020204030204" pitchFamily="34" charset="0"/>
                        <a:cs typeface="Calibri" panose="020F0502020204030204" pitchFamily="34" charset="0"/>
                      </a:endParaRPr>
                    </a:p>
                    <a:p>
                      <a:pPr algn="r" rtl="1"/>
                      <a:r>
                        <a:rPr lang="ar-SA" sz="1100" b="0" i="0" dirty="0">
                          <a:solidFill>
                            <a:schemeClr val="tx1"/>
                          </a:solidFill>
                          <a:latin typeface="Calibri" panose="020F0502020204030204" pitchFamily="34" charset="0"/>
                          <a:cs typeface="Calibri" panose="020F0502020204030204" pitchFamily="34" charset="0"/>
                        </a:rPr>
                        <a:t>٢.  </a:t>
                      </a:r>
                      <a:r>
                        <a:rPr lang="en-GB" sz="1100" b="0" i="0" dirty="0">
                          <a:solidFill>
                            <a:schemeClr val="tx1"/>
                          </a:solidFill>
                          <a:latin typeface="Calibri" panose="020F0502020204030204" pitchFamily="34" charset="0"/>
                          <a:cs typeface="Calibri" panose="020F0502020204030204" pitchFamily="34" charset="0"/>
                        </a:rPr>
                        <a:t>بمجرد أن يبدأ الطفل في رسم صورة ، ادعمه ليظل منخرطًا</a:t>
                      </a:r>
                      <a:r>
                        <a:rPr lang="ar-SA" sz="1100" b="0" i="0" dirty="0">
                          <a:solidFill>
                            <a:schemeClr val="tx1"/>
                          </a:solidFill>
                          <a:latin typeface="Calibri" panose="020F0502020204030204" pitchFamily="34" charset="0"/>
                          <a:cs typeface="Calibri" panose="020F0502020204030204" pitchFamily="34" charset="0"/>
                        </a:rPr>
                        <a:t> (تقديم</a:t>
                      </a:r>
                      <a:r>
                        <a:rPr lang="en-GB" sz="1100" b="0" i="0" dirty="0">
                          <a:solidFill>
                            <a:schemeClr val="tx1"/>
                          </a:solidFill>
                          <a:latin typeface="Calibri" panose="020F0502020204030204" pitchFamily="34" charset="0"/>
                          <a:cs typeface="Calibri" panose="020F0502020204030204" pitchFamily="34" charset="0"/>
                        </a:rPr>
                        <a:t> أقلام الرصاص أو قلم التحديد ، امدح جهوده</a:t>
                      </a:r>
                      <a:r>
                        <a:rPr lang="ar-SA" sz="1100" b="0" i="0" dirty="0">
                          <a:solidFill>
                            <a:schemeClr val="tx1"/>
                          </a:solidFill>
                          <a:latin typeface="Calibri" panose="020F0502020204030204" pitchFamily="34" charset="0"/>
                          <a:cs typeface="Calibri" panose="020F0502020204030204" pitchFamily="34" charset="0"/>
                        </a:rPr>
                        <a:t>م</a:t>
                      </a:r>
                      <a:r>
                        <a:rPr lang="en-GB" sz="1100" b="0" i="0" dirty="0">
                          <a:solidFill>
                            <a:schemeClr val="tx1"/>
                          </a:solidFill>
                          <a:latin typeface="Calibri" panose="020F0502020204030204" pitchFamily="34" charset="0"/>
                          <a:cs typeface="Calibri" panose="020F0502020204030204" pitchFamily="34" charset="0"/>
                        </a:rPr>
                        <a:t> ، ...</a:t>
                      </a:r>
                      <a:r>
                        <a:rPr lang="ar-SA" sz="1100" b="0" i="0" dirty="0">
                          <a:solidFill>
                            <a:schemeClr val="tx1"/>
                          </a:solidFill>
                          <a:latin typeface="Calibri" panose="020F0502020204030204" pitchFamily="34" charset="0"/>
                          <a:cs typeface="Calibri" panose="020F0502020204030204" pitchFamily="34" charset="0"/>
                        </a:rPr>
                        <a:t>)</a:t>
                      </a:r>
                    </a:p>
                    <a:p>
                      <a:pPr algn="r" rtl="1"/>
                      <a:r>
                        <a:rPr lang="ar-SA" sz="1100" b="0" i="0" dirty="0">
                          <a:solidFill>
                            <a:schemeClr val="tx1"/>
                          </a:solidFill>
                          <a:latin typeface="Calibri" panose="020F0502020204030204" pitchFamily="34" charset="0"/>
                          <a:cs typeface="Calibri" panose="020F0502020204030204" pitchFamily="34" charset="0"/>
                        </a:rPr>
                        <a:t>٣.</a:t>
                      </a:r>
                      <a:r>
                        <a:rPr lang="en-US" sz="1100" b="0" i="0" dirty="0">
                          <a:solidFill>
                            <a:schemeClr val="tx1"/>
                          </a:solidFill>
                          <a:latin typeface="Calibri" panose="020F0502020204030204" pitchFamily="34" charset="0"/>
                          <a:cs typeface="Calibri" panose="020F0502020204030204" pitchFamily="34" charset="0"/>
                        </a:rPr>
                        <a:t> اطرح أسئلة إضافية لإظهار الاهتمام:مع من تقضي معظم الوقت؟ ما هو نشاطك المفضل ولماذا؟ هل تغير ما تفعله كل يوم منذ ...؟</a:t>
                      </a:r>
                    </a:p>
                    <a:p>
                      <a:pPr algn="r" rtl="1"/>
                      <a:endParaRPr lang="en-GB" sz="1100" b="0" i="1" dirty="0">
                        <a:solidFill>
                          <a:schemeClr val="tx1"/>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en-GB" sz="1100" b="0" i="0" u="none" dirty="0">
                          <a:solidFill>
                            <a:schemeClr val="tx1"/>
                          </a:solidFill>
                          <a:latin typeface="Calibri" panose="020F0502020204030204" pitchFamily="34" charset="0"/>
                          <a:cs typeface="Calibri" panose="020F0502020204030204" pitchFamily="34" charset="0"/>
                        </a:rPr>
                        <a:t>م</a:t>
                      </a:r>
                      <a:r>
                        <a:rPr lang="ar-SA" sz="1100" b="0" i="0" u="none" dirty="0">
                          <a:solidFill>
                            <a:schemeClr val="tx1"/>
                          </a:solidFill>
                          <a:latin typeface="Calibri" panose="020F0502020204030204" pitchFamily="34" charset="0"/>
                          <a:cs typeface="Calibri" panose="020F0502020204030204" pitchFamily="34" charset="0"/>
                        </a:rPr>
                        <a:t>لاح</a:t>
                      </a:r>
                      <a:r>
                        <a:rPr lang="en-GB" sz="1100" b="0" i="0" u="none" dirty="0">
                          <a:solidFill>
                            <a:schemeClr val="tx1"/>
                          </a:solidFill>
                          <a:latin typeface="Calibri" panose="020F0502020204030204" pitchFamily="34" charset="0"/>
                          <a:cs typeface="Calibri" panose="020F0502020204030204" pitchFamily="34" charset="0"/>
                        </a:rPr>
                        <a:t>ظة:</a:t>
                      </a:r>
                      <a:r>
                        <a:rPr lang="en-GB" sz="1100" b="0" i="0" dirty="0">
                          <a:solidFill>
                            <a:schemeClr val="tx1"/>
                          </a:solidFill>
                          <a:latin typeface="Calibri" panose="020F0502020204030204" pitchFamily="34" charset="0"/>
                          <a:cs typeface="Calibri" panose="020F0502020204030204" pitchFamily="34" charset="0"/>
                        </a:rPr>
                        <a:t>يمكنك تقسيم اليوم في الصباح وبعد الظهر والمساء والليل ولكن من الجيد أن تترك الطفل يرسم بحرية</a:t>
                      </a:r>
                      <a:r>
                        <a:rPr lang="en-GB" sz="1100" b="0" i="0" dirty="0">
                          <a:solidFill>
                            <a:schemeClr val="tx1"/>
                          </a:solidFill>
                        </a:rPr>
                        <a:t>.</a:t>
                      </a:r>
                    </a:p>
                    <a:p>
                      <a:pPr algn="r" rtl="1"/>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tx1"/>
                          </a:solidFill>
                          <a:latin typeface="Calibri" panose="020F0502020204030204" pitchFamily="34" charset="0"/>
                          <a:cs typeface="Calibri" panose="020F0502020204030204" pitchFamily="34" charset="0"/>
                        </a:rPr>
                        <a:t>التوجيه</a:t>
                      </a:r>
                      <a:endParaRPr lang="en-US" sz="1100" b="1" dirty="0">
                        <a:solidFill>
                          <a:schemeClr val="tx1"/>
                        </a:solidFill>
                        <a:latin typeface="Calibri" panose="020F0502020204030204" pitchFamily="34" charset="0"/>
                        <a:cs typeface="Calibri" panose="020F0502020204030204" pitchFamily="34" charset="0"/>
                      </a:endParaRPr>
                    </a:p>
                    <a:p>
                      <a:pPr marL="342900" indent="-342900" algn="r" rtl="1">
                        <a:buAutoNum type="arabicPeriod"/>
                      </a:pPr>
                      <a:endParaRPr lang="en-GB" sz="1100" b="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287854"/>
                  </a:ext>
                </a:extLst>
              </a:tr>
            </a:tbl>
          </a:graphicData>
        </a:graphic>
      </p:graphicFrame>
      <p:sp>
        <p:nvSpPr>
          <p:cNvPr id="16" name="TextBox 15">
            <a:extLst>
              <a:ext uri="{FF2B5EF4-FFF2-40B4-BE49-F238E27FC236}">
                <a16:creationId xmlns:a16="http://schemas.microsoft.com/office/drawing/2014/main" id="{62259F7F-A7DF-9C23-B153-9F600076B86D}"/>
              </a:ext>
            </a:extLst>
          </p:cNvPr>
          <p:cNvSpPr txBox="1"/>
          <p:nvPr/>
        </p:nvSpPr>
        <p:spPr>
          <a:xfrm>
            <a:off x="996287" y="701671"/>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تنويع</a:t>
            </a:r>
            <a:r>
              <a:rPr lang="en-US" sz="1200" b="1" dirty="0">
                <a:latin typeface="Calibri" panose="020F0502020204030204" pitchFamily="34" charset="0"/>
                <a:cs typeface="Calibri" panose="020F0502020204030204" pitchFamily="34" charset="0"/>
              </a:rPr>
              <a:t> - رسم الأنشطة اليومية</a:t>
            </a:r>
            <a:endParaRPr lang="en-CA" sz="1200" b="1" spc="300" dirty="0">
              <a:latin typeface="Calibri" panose="020F0502020204030204" pitchFamily="34" charset="0"/>
              <a:cs typeface="Calibri" panose="020F0502020204030204" pitchFamily="34" charset="0"/>
            </a:endParaRPr>
          </a:p>
        </p:txBody>
      </p:sp>
      <p:graphicFrame>
        <p:nvGraphicFramePr>
          <p:cNvPr id="37" name="Table 39">
            <a:extLst>
              <a:ext uri="{FF2B5EF4-FFF2-40B4-BE49-F238E27FC236}">
                <a16:creationId xmlns:a16="http://schemas.microsoft.com/office/drawing/2014/main" id="{C2427043-BD45-6FF7-3445-15DD4D8F0CAD}"/>
              </a:ext>
            </a:extLst>
          </p:cNvPr>
          <p:cNvGraphicFramePr>
            <a:graphicFrameLocks noGrp="1"/>
          </p:cNvGraphicFramePr>
          <p:nvPr/>
        </p:nvGraphicFramePr>
        <p:xfrm>
          <a:off x="5039552" y="3315072"/>
          <a:ext cx="1104403" cy="1090671"/>
        </p:xfrm>
        <a:graphic>
          <a:graphicData uri="http://schemas.openxmlformats.org/drawingml/2006/table">
            <a:tbl>
              <a:tblPr firstRow="1" bandRow="1">
                <a:tableStyleId>{5C22544A-7EE6-4342-B048-85BDC9FD1C3A}</a:tableStyleId>
              </a:tblPr>
              <a:tblGrid>
                <a:gridCol w="1104403">
                  <a:extLst>
                    <a:ext uri="{9D8B030D-6E8A-4147-A177-3AD203B41FA5}">
                      <a16:colId xmlns:a16="http://schemas.microsoft.com/office/drawing/2014/main" val="2956921486"/>
                    </a:ext>
                  </a:extLst>
                </a:gridCol>
              </a:tblGrid>
              <a:tr h="363557">
                <a:tc>
                  <a:txBody>
                    <a:bodyPr/>
                    <a:lstStyle/>
                    <a:p>
                      <a:pPr algn="r" rtl="1"/>
                      <a:r>
                        <a:rPr lang="en-CA" sz="600" b="0" dirty="0">
                          <a:solidFill>
                            <a:schemeClr val="accent6"/>
                          </a:solidFill>
                          <a:latin typeface="+mn-lt"/>
                          <a:cs typeface="Arial" panose="020B0604020202020204" pitchFamily="34" charset="0"/>
                        </a:rPr>
                        <a:t>صباح</a:t>
                      </a:r>
                      <a:endParaRPr lang="en-US" sz="600" b="0" dirty="0">
                        <a:solidFill>
                          <a:schemeClr val="accent6"/>
                        </a:solidFill>
                        <a:latin typeface="+mn-lt"/>
                        <a:cs typeface="Arial" panose="020B0604020202020204" pitchFamily="34" charset="0"/>
                      </a:endParaRP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8399173"/>
                  </a:ext>
                </a:extLst>
              </a:tr>
              <a:tr h="363557">
                <a:tc>
                  <a:txBody>
                    <a:bodyPr/>
                    <a:lstStyle/>
                    <a:p>
                      <a:pPr algn="r" rtl="1"/>
                      <a:r>
                        <a:rPr lang="en-CA" sz="600" dirty="0">
                          <a:solidFill>
                            <a:schemeClr val="accent6"/>
                          </a:solidFill>
                          <a:latin typeface="+mn-lt"/>
                          <a:cs typeface="Arial" panose="020B0604020202020204" pitchFamily="34" charset="0"/>
                        </a:rPr>
                        <a:t>بعد الظهر</a:t>
                      </a:r>
                      <a:endParaRPr lang="en-US" sz="600" dirty="0">
                        <a:solidFill>
                          <a:schemeClr val="accent6"/>
                        </a:solidFill>
                        <a:latin typeface="+mn-lt"/>
                        <a:cs typeface="Arial" panose="020B0604020202020204" pitchFamily="34" charset="0"/>
                      </a:endParaRP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88561586"/>
                  </a:ext>
                </a:extLst>
              </a:tr>
              <a:tr h="363557">
                <a:tc>
                  <a:txBody>
                    <a:bodyPr/>
                    <a:lstStyle/>
                    <a:p>
                      <a:pPr algn="r" rtl="1"/>
                      <a:r>
                        <a:rPr lang="en-CA" sz="600" dirty="0">
                          <a:solidFill>
                            <a:schemeClr val="accent6"/>
                          </a:solidFill>
                          <a:latin typeface="+mn-lt"/>
                          <a:cs typeface="Arial" panose="020B0604020202020204" pitchFamily="34" charset="0"/>
                        </a:rPr>
                        <a:t>مساء / ليل</a:t>
                      </a:r>
                      <a:endParaRPr lang="en-US" sz="600" dirty="0">
                        <a:solidFill>
                          <a:schemeClr val="accent6"/>
                        </a:solidFill>
                        <a:latin typeface="+mn-lt"/>
                        <a:cs typeface="Arial" panose="020B0604020202020204" pitchFamily="34" charset="0"/>
                      </a:endParaRP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4574102"/>
                  </a:ext>
                </a:extLst>
              </a:tr>
            </a:tbl>
          </a:graphicData>
        </a:graphic>
      </p:graphicFrame>
      <p:grpSp>
        <p:nvGrpSpPr>
          <p:cNvPr id="38" name="Group 37">
            <a:extLst>
              <a:ext uri="{FF2B5EF4-FFF2-40B4-BE49-F238E27FC236}">
                <a16:creationId xmlns:a16="http://schemas.microsoft.com/office/drawing/2014/main" id="{A3C51702-86D3-D395-4702-ED64C64BB677}"/>
              </a:ext>
            </a:extLst>
          </p:cNvPr>
          <p:cNvGrpSpPr/>
          <p:nvPr/>
        </p:nvGrpSpPr>
        <p:grpSpPr>
          <a:xfrm rot="13391884">
            <a:off x="6026947" y="3458750"/>
            <a:ext cx="206121" cy="718032"/>
            <a:chOff x="6740715" y="1208988"/>
            <a:chExt cx="182192" cy="634674"/>
          </a:xfrm>
        </p:grpSpPr>
        <p:sp>
          <p:nvSpPr>
            <p:cNvPr id="39" name="Isosceles Triangle 38">
              <a:extLst>
                <a:ext uri="{FF2B5EF4-FFF2-40B4-BE49-F238E27FC236}">
                  <a16:creationId xmlns:a16="http://schemas.microsoft.com/office/drawing/2014/main" id="{27232424-BAE9-4DC8-2026-8683DC2370C3}"/>
                </a:ext>
              </a:extLst>
            </p:cNvPr>
            <p:cNvSpPr/>
            <p:nvPr/>
          </p:nvSpPr>
          <p:spPr>
            <a:xfrm>
              <a:off x="6740716" y="1208988"/>
              <a:ext cx="182191" cy="132855"/>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612CE38-CB28-BEAC-986F-0EF5FDB7421B}"/>
                </a:ext>
              </a:extLst>
            </p:cNvPr>
            <p:cNvSpPr/>
            <p:nvPr/>
          </p:nvSpPr>
          <p:spPr>
            <a:xfrm>
              <a:off x="6740715" y="1341697"/>
              <a:ext cx="182191" cy="501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41" name="Hexagon 40">
            <a:extLst>
              <a:ext uri="{FF2B5EF4-FFF2-40B4-BE49-F238E27FC236}">
                <a16:creationId xmlns:a16="http://schemas.microsoft.com/office/drawing/2014/main" id="{5017E244-48B5-A687-2FBB-9846D4286F30}"/>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EAB2047A-5D98-9254-F8CC-5AB79483AA0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a:extLst>
              <a:ext uri="{FF2B5EF4-FFF2-40B4-BE49-F238E27FC236}">
                <a16:creationId xmlns:a16="http://schemas.microsoft.com/office/drawing/2014/main" id="{9B5D8A6C-EB88-B02A-E553-6331F0A099A3}"/>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Hexagon 43">
            <a:extLst>
              <a:ext uri="{FF2B5EF4-FFF2-40B4-BE49-F238E27FC236}">
                <a16:creationId xmlns:a16="http://schemas.microsoft.com/office/drawing/2014/main" id="{8E179F4E-60D9-DD57-38D6-A2165C5F37CF}"/>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Hexagon 44">
            <a:extLst>
              <a:ext uri="{FF2B5EF4-FFF2-40B4-BE49-F238E27FC236}">
                <a16:creationId xmlns:a16="http://schemas.microsoft.com/office/drawing/2014/main" id="{DAF0F08C-F06A-8212-814A-53D43EBF728D}"/>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4153765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122CB-AD49-DAD4-3561-74B39D65B2D1}"/>
              </a:ext>
            </a:extLst>
          </p:cNvPr>
          <p:cNvSpPr/>
          <p:nvPr/>
        </p:nvSpPr>
        <p:spPr>
          <a:xfrm>
            <a:off x="996287" y="1371469"/>
            <a:ext cx="5254042" cy="764783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5" name="TextBox 4">
            <a:extLst>
              <a:ext uri="{FF2B5EF4-FFF2-40B4-BE49-F238E27FC236}">
                <a16:creationId xmlns:a16="http://schemas.microsoft.com/office/drawing/2014/main" id="{2F88DF86-9BDC-D3DE-0C9D-AB389153356D}"/>
              </a:ext>
            </a:extLst>
          </p:cNvPr>
          <p:cNvSpPr txBox="1"/>
          <p:nvPr/>
        </p:nvSpPr>
        <p:spPr>
          <a:xfrm>
            <a:off x="996287" y="740504"/>
            <a:ext cx="5254042" cy="276999"/>
          </a:xfrm>
          <a:prstGeom prst="rect">
            <a:avLst/>
          </a:prstGeom>
          <a:noFill/>
        </p:spPr>
        <p:txBody>
          <a:bodyPr wrap="square" rtlCol="0">
            <a:spAutoFit/>
          </a:bodyPr>
          <a:lstStyle/>
          <a:p>
            <a:pPr marL="0" algn="r" defTabSz="457200" rtl="1" eaLnBrk="1" latinLnBrk="0" hangingPunct="1"/>
            <a:r>
              <a:rPr lang="ar-SA" sz="1200" b="1" dirty="0">
                <a:latin typeface="Calibri" panose="020F0502020204030204" pitchFamily="34" charset="0"/>
                <a:cs typeface="Calibri" panose="020F0502020204030204" pitchFamily="34" charset="0"/>
              </a:rPr>
              <a:t>أنشطة </a:t>
            </a:r>
            <a:r>
              <a:rPr lang="en-GB" sz="1200" b="1" dirty="0">
                <a:latin typeface="Calibri" panose="020F0502020204030204" pitchFamily="34" charset="0"/>
                <a:cs typeface="Calibri" panose="020F0502020204030204" pitchFamily="34" charset="0"/>
              </a:rPr>
              <a:t>رسم العائل</a:t>
            </a:r>
            <a:r>
              <a:rPr lang="ar-SA" sz="1200" b="1" dirty="0">
                <a:latin typeface="Calibri" panose="020F0502020204030204" pitchFamily="34" charset="0"/>
                <a:cs typeface="Calibri" panose="020F0502020204030204" pitchFamily="34" charset="0"/>
              </a:rPr>
              <a:t>ة</a:t>
            </a:r>
            <a:r>
              <a:rPr lang="en-GB" sz="1200" b="1" dirty="0">
                <a:latin typeface="Calibri" panose="020F0502020204030204" pitchFamily="34" charset="0"/>
                <a:cs typeface="Calibri" panose="020F0502020204030204" pitchFamily="34" charset="0"/>
              </a:rPr>
              <a:t> أو رسم الأنشطة اليومية</a:t>
            </a:r>
            <a:endParaRPr lang="en-FR" sz="1200">
              <a:latin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4E60629E-F4B7-7C6A-2049-A0C9EC1F3547}"/>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8364ED4B-42A9-9712-0DC7-879FB8056B28}"/>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C628D224-F473-7FC7-9A46-3F868A28658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7AA23B24-DCDD-216F-DD52-24C3248E898A}"/>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10A829BF-5F3A-9BF6-B7E8-58AF6B17561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6247182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23AA8E-3619-20F7-8598-33C2B2314E15}"/>
              </a:ext>
            </a:extLst>
          </p:cNvPr>
          <p:cNvSpPr txBox="1"/>
          <p:nvPr/>
        </p:nvSpPr>
        <p:spPr>
          <a:xfrm>
            <a:off x="996287" y="701671"/>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سلم العواطف</a:t>
            </a:r>
          </a:p>
        </p:txBody>
      </p:sp>
      <p:graphicFrame>
        <p:nvGraphicFramePr>
          <p:cNvPr id="6" name="Table 17">
            <a:extLst>
              <a:ext uri="{FF2B5EF4-FFF2-40B4-BE49-F238E27FC236}">
                <a16:creationId xmlns:a16="http://schemas.microsoft.com/office/drawing/2014/main" id="{BA97E910-9816-526A-81A1-03C6EE68F985}"/>
              </a:ext>
            </a:extLst>
          </p:cNvPr>
          <p:cNvGraphicFramePr>
            <a:graphicFrameLocks noGrp="1"/>
          </p:cNvGraphicFramePr>
          <p:nvPr/>
        </p:nvGraphicFramePr>
        <p:xfrm>
          <a:off x="996287" y="1262380"/>
          <a:ext cx="5254042" cy="41808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pPr algn="r" rtl="1"/>
                      <a:r>
                        <a:rPr lang="ar-SA" sz="1100" b="1" dirty="0">
                          <a:solidFill>
                            <a:schemeClr val="tx1"/>
                          </a:solidFill>
                          <a:latin typeface="Calibri" panose="020F0502020204030204" pitchFamily="34" charset="0"/>
                          <a:cs typeface="Calibri" panose="020F0502020204030204" pitchFamily="34" charset="0"/>
                        </a:rPr>
                        <a:t>نظرة عامة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0" dirty="0">
                          <a:solidFill>
                            <a:schemeClr val="tx1"/>
                          </a:solidFill>
                          <a:latin typeface="Calibri" panose="020F0502020204030204" pitchFamily="34" charset="0"/>
                          <a:cs typeface="Calibri" panose="020F0502020204030204" pitchFamily="34" charset="0"/>
                        </a:rPr>
                        <a:t>سلم العواطف </a:t>
                      </a:r>
                      <a:r>
                        <a:rPr lang="en-US" sz="1100" b="0" dirty="0">
                          <a:solidFill>
                            <a:schemeClr val="tx1"/>
                          </a:solidFill>
                          <a:latin typeface="Calibri" panose="020F0502020204030204" pitchFamily="34" charset="0"/>
                          <a:cs typeface="Calibri" panose="020F0502020204030204" pitchFamily="34" charset="0"/>
                        </a:rPr>
                        <a:t>هو أداة لمساعدة الأطفال على تسمية مشاعرهم وتقييم شدتها. تساعد الوجوه المصوّرة بالألوان الأطفال على التعرف على كل عاطفة ، وتسمح لهم مقاييس التقييم البسيطة بالإشارة إلى مدى شدة شعورهم بكل واحدة. لا يجب استخدام هذا المورد لتشخيص حالة الصحة ال</a:t>
                      </a:r>
                      <a:r>
                        <a:rPr lang="ar-SA" sz="1100" b="0" dirty="0">
                          <a:solidFill>
                            <a:schemeClr val="tx1"/>
                          </a:solidFill>
                          <a:latin typeface="Calibri" panose="020F0502020204030204" pitchFamily="34" charset="0"/>
                          <a:cs typeface="Calibri" panose="020F0502020204030204" pitchFamily="34" charset="0"/>
                        </a:rPr>
                        <a:t>نفسي</a:t>
                      </a:r>
                      <a:r>
                        <a:rPr lang="en-US" sz="1100" b="0" dirty="0">
                          <a:solidFill>
                            <a:schemeClr val="tx1"/>
                          </a:solidFill>
                          <a:latin typeface="Calibri" panose="020F0502020204030204" pitchFamily="34" charset="0"/>
                          <a:cs typeface="Calibri" panose="020F0502020204030204" pitchFamily="34" charset="0"/>
                        </a:rPr>
                        <a:t>ة أو ال</a:t>
                      </a:r>
                      <a:r>
                        <a:rPr lang="ar-SA" sz="1100" b="0" dirty="0">
                          <a:solidFill>
                            <a:schemeClr val="tx1"/>
                          </a:solidFill>
                          <a:latin typeface="Calibri" panose="020F0502020204030204" pitchFamily="34" charset="0"/>
                          <a:cs typeface="Calibri" panose="020F0502020204030204" pitchFamily="34" charset="0"/>
                        </a:rPr>
                        <a:t>رفاه</a:t>
                      </a:r>
                      <a:r>
                        <a:rPr lang="en-US" sz="1100" b="0" dirty="0">
                          <a:solidFill>
                            <a:schemeClr val="tx1"/>
                          </a:solidFill>
                          <a:latin typeface="Calibri" panose="020F0502020204030204" pitchFamily="34" charset="0"/>
                          <a:cs typeface="Calibri" panose="020F0502020204030204" pitchFamily="34" charset="0"/>
                        </a:rPr>
                        <a:t> العاطفي ولكن يمكن استخدامه بعدة طرق لفهم الصحة العاطفية وال</a:t>
                      </a:r>
                      <a:r>
                        <a:rPr lang="ar-SA" sz="1100" b="0" dirty="0">
                          <a:solidFill>
                            <a:schemeClr val="tx1"/>
                          </a:solidFill>
                          <a:latin typeface="Calibri" panose="020F0502020204030204" pitchFamily="34" charset="0"/>
                          <a:cs typeface="Calibri" panose="020F0502020204030204" pitchFamily="34" charset="0"/>
                        </a:rPr>
                        <a:t>نفسي</a:t>
                      </a:r>
                      <a:r>
                        <a:rPr lang="en-US" sz="1100" b="0" dirty="0">
                          <a:solidFill>
                            <a:schemeClr val="tx1"/>
                          </a:solidFill>
                          <a:latin typeface="Calibri" panose="020F0502020204030204" pitchFamily="34" charset="0"/>
                          <a:cs typeface="Calibri" panose="020F0502020204030204" pitchFamily="34" charset="0"/>
                        </a:rPr>
                        <a:t>ة والرفاه النفسي والاجتماعي للطفل وبناء </a:t>
                      </a:r>
                      <a:r>
                        <a:rPr lang="ar-SA" sz="1100" b="0" dirty="0">
                          <a:solidFill>
                            <a:schemeClr val="tx1"/>
                          </a:solidFill>
                          <a:latin typeface="Calibri" panose="020F0502020204030204" pitchFamily="34" charset="0"/>
                          <a:cs typeface="Calibri" panose="020F0502020204030204" pitchFamily="34" charset="0"/>
                        </a:rPr>
                        <a:t>الثقافة</a:t>
                      </a:r>
                      <a:r>
                        <a:rPr lang="en-US" sz="1100" b="0" dirty="0">
                          <a:solidFill>
                            <a:schemeClr val="tx1"/>
                          </a:solidFill>
                          <a:latin typeface="Calibri" panose="020F0502020204030204" pitchFamily="34" charset="0"/>
                          <a:cs typeface="Calibri" panose="020F0502020204030204" pitchFamily="34" charset="0"/>
                        </a:rPr>
                        <a:t> العاطفية.</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وقت</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من </a:t>
                      </a:r>
                      <a:r>
                        <a:rPr lang="ar-SA" sz="1100" b="0" dirty="0">
                          <a:latin typeface="Calibri" panose="020F0502020204030204" pitchFamily="34" charset="0"/>
                          <a:cs typeface="Calibri" panose="020F0502020204030204" pitchFamily="34" charset="0"/>
                        </a:rPr>
                        <a:t>٥</a:t>
                      </a:r>
                      <a:r>
                        <a:rPr lang="en-US" sz="1100" b="0" dirty="0">
                          <a:latin typeface="Calibri" panose="020F0502020204030204" pitchFamily="34" charset="0"/>
                          <a:cs typeface="Calibri" panose="020F0502020204030204" pitchFamily="34" charset="0"/>
                        </a:rPr>
                        <a:t> إلى </a:t>
                      </a:r>
                      <a:r>
                        <a:rPr lang="ar-SA" sz="1100" b="0" dirty="0">
                          <a:latin typeface="Calibri" panose="020F0502020204030204" pitchFamily="34" charset="0"/>
                          <a:cs typeface="Calibri" panose="020F0502020204030204" pitchFamily="34" charset="0"/>
                        </a:rPr>
                        <a:t>١٥</a:t>
                      </a:r>
                      <a:r>
                        <a:rPr lang="en-US" sz="1100" b="0" dirty="0">
                          <a:latin typeface="Calibri" panose="020F0502020204030204" pitchFamily="34" charset="0"/>
                          <a:cs typeface="Calibri" panose="020F0502020204030204" pitchFamily="34" charset="0"/>
                        </a:rPr>
                        <a:t> دقيقة</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pPr algn="r" rtl="1"/>
                      <a:r>
                        <a:rPr lang="en-GB" sz="1100" b="1" dirty="0">
                          <a:solidFill>
                            <a:schemeClr val="tx1"/>
                          </a:solidFill>
                          <a:latin typeface="Calibri" panose="020F0502020204030204" pitchFamily="34" charset="0"/>
                          <a:cs typeface="Calibri" panose="020F0502020204030204" pitchFamily="34" charset="0"/>
                        </a:rPr>
                        <a:t>الأعمار</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الذين تتراوح أعمارهم بين </a:t>
                      </a:r>
                      <a:r>
                        <a:rPr lang="ar-SA" sz="1100" b="0" dirty="0">
                          <a:latin typeface="Calibri" panose="020F0502020204030204" pitchFamily="34" charset="0"/>
                          <a:cs typeface="Calibri" panose="020F0502020204030204" pitchFamily="34" charset="0"/>
                        </a:rPr>
                        <a:t>٦</a:t>
                      </a:r>
                      <a:r>
                        <a:rPr lang="en-US" sz="1100" b="0" dirty="0">
                          <a:latin typeface="Calibri" panose="020F0502020204030204" pitchFamily="34" charset="0"/>
                          <a:cs typeface="Calibri" panose="020F0502020204030204" pitchFamily="34" charset="0"/>
                        </a:rPr>
                        <a:t> و </a:t>
                      </a:r>
                      <a:r>
                        <a:rPr lang="ar-SA" sz="1100" b="0" dirty="0">
                          <a:latin typeface="Calibri" panose="020F0502020204030204" pitchFamily="34" charset="0"/>
                          <a:cs typeface="Calibri" panose="020F0502020204030204" pitchFamily="34" charset="0"/>
                        </a:rPr>
                        <a:t>١٤</a:t>
                      </a:r>
                      <a:r>
                        <a:rPr lang="en-US" sz="1100" b="0" dirty="0">
                          <a:latin typeface="Calibri" panose="020F0502020204030204" pitchFamily="34" charset="0"/>
                          <a:cs typeface="Calibri" panose="020F0502020204030204" pitchFamily="34" charset="0"/>
                        </a:rPr>
                        <a:t>عامًا. مع التعديلات ، يمكن أيضًا إكمالها مع الأطفال الذين تتراوح أعمارهم بين </a:t>
                      </a:r>
                      <a:r>
                        <a:rPr lang="ar-SA" sz="1100" b="0" dirty="0">
                          <a:latin typeface="Calibri" panose="020F0502020204030204" pitchFamily="34" charset="0"/>
                          <a:cs typeface="Calibri" panose="020F0502020204030204" pitchFamily="34" charset="0"/>
                        </a:rPr>
                        <a:t>١٥</a:t>
                      </a:r>
                      <a:r>
                        <a:rPr lang="en-US" sz="1100" b="0" dirty="0">
                          <a:latin typeface="Calibri" panose="020F0502020204030204" pitchFamily="34" charset="0"/>
                          <a:cs typeface="Calibri" panose="020F0502020204030204" pitchFamily="34" charset="0"/>
                        </a:rPr>
                        <a:t> و </a:t>
                      </a:r>
                      <a:r>
                        <a:rPr lang="ar-SA" sz="1100" b="0" dirty="0">
                          <a:latin typeface="Calibri" panose="020F0502020204030204" pitchFamily="34" charset="0"/>
                          <a:cs typeface="Calibri" panose="020F0502020204030204" pitchFamily="34" charset="0"/>
                        </a:rPr>
                        <a:t>١٧</a:t>
                      </a:r>
                      <a:r>
                        <a:rPr lang="en-US" sz="1100" b="0" dirty="0">
                          <a:latin typeface="Calibri" panose="020F0502020204030204" pitchFamily="34" charset="0"/>
                          <a:cs typeface="Calibri" panose="020F0502020204030204" pitchFamily="34" charset="0"/>
                        </a:rPr>
                        <a:t> عامًا.</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مواد</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يجب على أخصائيي الحالة إكمال هذا النشاط مع الأطفال على حدة ؛ ومع ذلك ، قد يكون وجود مقدم الرعاية ضروريًا أو داعمًا إذا كان الطفل يرفض المشاركة في هذا النشاط أو غير قادر على القيام بذلك بسبب عمره أو مرحلة نموه أو تفضيله  أو قدرته </a:t>
                      </a:r>
                      <a:r>
                        <a:rPr lang="ar-SA" sz="1100" b="0" dirty="0">
                          <a:latin typeface="Calibri" panose="020F0502020204030204" pitchFamily="34" charset="0"/>
                          <a:cs typeface="Calibri" panose="020F0502020204030204" pitchFamily="34" charset="0"/>
                        </a:rPr>
                        <a:t> في التواصل</a:t>
                      </a:r>
                      <a:r>
                        <a:rPr lang="en-US" sz="1100" b="0" dirty="0">
                          <a:latin typeface="Calibri" panose="020F0502020204030204" pitchFamily="34" charset="0"/>
                          <a:cs typeface="Calibri" panose="020F0502020204030204" pitchFamily="34" charset="0"/>
                        </a:rPr>
                        <a:t>.</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مشاركة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r" rtl="1"/>
                      <a:r>
                        <a:rPr lang="en-US" sz="1100" b="0" dirty="0">
                          <a:latin typeface="Calibri" panose="020F0502020204030204" pitchFamily="34" charset="0"/>
                          <a:cs typeface="Calibri" panose="020F0502020204030204" pitchFamily="34" charset="0"/>
                        </a:rPr>
                        <a:t>قبل إكمال </a:t>
                      </a:r>
                      <a:r>
                        <a:rPr lang="ar-SA" sz="1100" b="0" dirty="0">
                          <a:solidFill>
                            <a:schemeClr val="tx1"/>
                          </a:solidFill>
                          <a:latin typeface="Calibri" panose="020F0502020204030204" pitchFamily="34" charset="0"/>
                          <a:cs typeface="Calibri" panose="020F0502020204030204" pitchFamily="34" charset="0"/>
                        </a:rPr>
                        <a:t>سلم العواطف </a:t>
                      </a:r>
                      <a:r>
                        <a:rPr lang="en-US" sz="1100" b="0" dirty="0">
                          <a:latin typeface="Calibri" panose="020F0502020204030204" pitchFamily="34" charset="0"/>
                          <a:cs typeface="Calibri" panose="020F0502020204030204" pitchFamily="34" charset="0"/>
                        </a:rPr>
                        <a:t>، يجب على أخصائيي الحالة أن يشرحوا للطفل الغرض من النشاط:</a:t>
                      </a:r>
                    </a:p>
                    <a:p>
                      <a:pPr marL="171450" indent="-171450" algn="r" rtl="1">
                        <a:buFont typeface="Arial" panose="020B0604020202020204" pitchFamily="34" charset="0"/>
                        <a:buChar char="•"/>
                      </a:pPr>
                      <a:r>
                        <a:rPr lang="en-US" sz="1100" b="0" dirty="0">
                          <a:latin typeface="Calibri" panose="020F0502020204030204" pitchFamily="34" charset="0"/>
                          <a:cs typeface="Calibri" panose="020F0502020204030204" pitchFamily="34" charset="0"/>
                        </a:rPr>
                        <a:t>لتسمية / </a:t>
                      </a:r>
                      <a:r>
                        <a:rPr lang="ar-SA" sz="1100" b="0" dirty="0">
                          <a:latin typeface="Calibri" panose="020F0502020204030204" pitchFamily="34" charset="0"/>
                          <a:cs typeface="Calibri" panose="020F0502020204030204" pitchFamily="34" charset="0"/>
                        </a:rPr>
                        <a:t>تحديد</a:t>
                      </a:r>
                      <a:r>
                        <a:rPr lang="en-US" sz="1100" b="0" dirty="0">
                          <a:latin typeface="Calibri" panose="020F0502020204030204" pitchFamily="34" charset="0"/>
                          <a:cs typeface="Calibri" panose="020F0502020204030204" pitchFamily="34" charset="0"/>
                        </a:rPr>
                        <a:t>  مشاعرهم</a:t>
                      </a:r>
                      <a:r>
                        <a:rPr lang="ar-SA" sz="1100" b="0" dirty="0">
                          <a:latin typeface="Calibri" panose="020F0502020204030204" pitchFamily="34" charset="0"/>
                          <a:cs typeface="Calibri" panose="020F0502020204030204" pitchFamily="34" charset="0"/>
                        </a:rPr>
                        <a:t> </a:t>
                      </a:r>
                      <a:endParaRPr lang="en-US" sz="1100" b="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b="0" dirty="0">
                          <a:latin typeface="Calibri" panose="020F0502020204030204" pitchFamily="34" charset="0"/>
                          <a:cs typeface="Calibri" panose="020F0502020204030204" pitchFamily="34" charset="0"/>
                        </a:rPr>
                        <a:t>للإشارة إلى مدى شدة شعورهم تجاه كل عاطفة</a:t>
                      </a:r>
                    </a:p>
                    <a:p>
                      <a:pPr marL="171450" indent="-171450" algn="r" rtl="1">
                        <a:buFont typeface="Arial" panose="020B0604020202020204" pitchFamily="34" charset="0"/>
                        <a:buChar char="•"/>
                      </a:pPr>
                      <a:r>
                        <a:rPr lang="en-US" sz="1100" b="0" dirty="0">
                          <a:latin typeface="Calibri" panose="020F0502020204030204" pitchFamily="34" charset="0"/>
                          <a:cs typeface="Calibri" panose="020F0502020204030204" pitchFamily="34" charset="0"/>
                        </a:rPr>
                        <a:t>للتحدث عن مشاعرهم</a:t>
                      </a:r>
                    </a:p>
                    <a:p>
                      <a:pPr marL="171450" indent="-171450" algn="r" rtl="1">
                        <a:buFont typeface="Arial" panose="020B0604020202020204" pitchFamily="34" charset="0"/>
                        <a:buChar char="•"/>
                      </a:pPr>
                      <a:r>
                        <a:rPr lang="en-US" sz="1100" b="0" dirty="0">
                          <a:latin typeface="Calibri" panose="020F0502020204030204" pitchFamily="34" charset="0"/>
                          <a:cs typeface="Calibri" panose="020F0502020204030204" pitchFamily="34" charset="0"/>
                        </a:rPr>
                        <a:t>لبناء </a:t>
                      </a:r>
                      <a:r>
                        <a:rPr lang="ar-SA" sz="1100" b="0" dirty="0">
                          <a:solidFill>
                            <a:schemeClr val="tx1"/>
                          </a:solidFill>
                          <a:latin typeface="Calibri" panose="020F0502020204030204" pitchFamily="34" charset="0"/>
                          <a:cs typeface="Calibri" panose="020F0502020204030204" pitchFamily="34" charset="0"/>
                        </a:rPr>
                        <a:t>الثقافة</a:t>
                      </a:r>
                      <a:r>
                        <a:rPr lang="en-US" sz="1100" b="0" dirty="0">
                          <a:solidFill>
                            <a:schemeClr val="tx1"/>
                          </a:solidFill>
                          <a:latin typeface="Calibri" panose="020F0502020204030204" pitchFamily="34" charset="0"/>
                          <a:cs typeface="Calibri" panose="020F0502020204030204" pitchFamily="34" charset="0"/>
                        </a:rPr>
                        <a:t> العاطفية.</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pPr algn="r" rtl="1"/>
                      <a:r>
                        <a:rPr lang="ar-SA" sz="1100" b="1" dirty="0">
                          <a:solidFill>
                            <a:schemeClr val="tx1"/>
                          </a:solidFill>
                          <a:latin typeface="Calibri" panose="020F0502020204030204" pitchFamily="34" charset="0"/>
                          <a:cs typeface="Calibri" panose="020F0502020204030204" pitchFamily="34" charset="0"/>
                        </a:rPr>
                        <a:t>التكييف</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r" rtl="1"/>
                      <a:r>
                        <a:rPr lang="en-US" sz="1100" b="0" dirty="0">
                          <a:latin typeface="Calibri" panose="020F0502020204030204" pitchFamily="34" charset="0"/>
                          <a:cs typeface="Calibri" panose="020F0502020204030204" pitchFamily="34" charset="0"/>
                        </a:rPr>
                        <a:t>إذا كان الطفل </a:t>
                      </a:r>
                      <a:r>
                        <a:rPr lang="ar-SA" sz="1100" b="0" dirty="0">
                          <a:latin typeface="Calibri" panose="020F0502020204030204" pitchFamily="34" charset="0"/>
                          <a:cs typeface="Calibri" panose="020F0502020204030204" pitchFamily="34" charset="0"/>
                        </a:rPr>
                        <a:t>يعاني من الإجهاد</a:t>
                      </a:r>
                      <a:r>
                        <a:rPr lang="en-US" sz="1100" b="0" dirty="0">
                          <a:latin typeface="Calibri" panose="020F0502020204030204" pitchFamily="34" charset="0"/>
                          <a:cs typeface="Calibri" panose="020F0502020204030204" pitchFamily="34" charset="0"/>
                        </a:rPr>
                        <a:t>، يمكن لأخصائي الحالة أن يقود الطفل إلى تمرين قصير يساعده على استعادة السيطرة - إذا كان الطفل مستعدًا لذلك.</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803270237"/>
                  </a:ext>
                </a:extLst>
              </a:tr>
            </a:tbl>
          </a:graphicData>
        </a:graphic>
      </p:graphicFrame>
      <p:grpSp>
        <p:nvGrpSpPr>
          <p:cNvPr id="32" name="Group 31">
            <a:extLst>
              <a:ext uri="{FF2B5EF4-FFF2-40B4-BE49-F238E27FC236}">
                <a16:creationId xmlns:a16="http://schemas.microsoft.com/office/drawing/2014/main" id="{E83BD185-4114-59F5-E297-1A44E99AD0F2}"/>
              </a:ext>
            </a:extLst>
          </p:cNvPr>
          <p:cNvGrpSpPr/>
          <p:nvPr/>
        </p:nvGrpSpPr>
        <p:grpSpPr>
          <a:xfrm>
            <a:off x="3864266" y="7384431"/>
            <a:ext cx="2386063" cy="1819898"/>
            <a:chOff x="950190" y="1608763"/>
            <a:chExt cx="3619819" cy="2760908"/>
          </a:xfrm>
        </p:grpSpPr>
        <p:sp>
          <p:nvSpPr>
            <p:cNvPr id="15" name="Parallelogram 14">
              <a:extLst>
                <a:ext uri="{FF2B5EF4-FFF2-40B4-BE49-F238E27FC236}">
                  <a16:creationId xmlns:a16="http://schemas.microsoft.com/office/drawing/2014/main" id="{0235ED1A-7989-4DDC-34B0-18605C7910FF}"/>
                </a:ext>
              </a:extLst>
            </p:cNvPr>
            <p:cNvSpPr/>
            <p:nvPr/>
          </p:nvSpPr>
          <p:spPr>
            <a:xfrm flipH="1">
              <a:off x="3855987"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Parallelogram 15">
              <a:extLst>
                <a:ext uri="{FF2B5EF4-FFF2-40B4-BE49-F238E27FC236}">
                  <a16:creationId xmlns:a16="http://schemas.microsoft.com/office/drawing/2014/main" id="{B35B537F-0E23-9EA0-3A4F-8BBD9D716492}"/>
                </a:ext>
              </a:extLst>
            </p:cNvPr>
            <p:cNvSpPr/>
            <p:nvPr/>
          </p:nvSpPr>
          <p:spPr>
            <a:xfrm flipH="1">
              <a:off x="2990733"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pic>
          <p:nvPicPr>
            <p:cNvPr id="17" name="Graphic 16" descr="Crying face with solid fill with solid fill">
              <a:extLst>
                <a:ext uri="{FF2B5EF4-FFF2-40B4-BE49-F238E27FC236}">
                  <a16:creationId xmlns:a16="http://schemas.microsoft.com/office/drawing/2014/main" id="{7219CE6A-8BCC-F6A6-352F-53BC9D64E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4160" y="2523163"/>
              <a:ext cx="914400" cy="914400"/>
            </a:xfrm>
            <a:prstGeom prst="rect">
              <a:avLst/>
            </a:prstGeom>
          </p:spPr>
        </p:pic>
        <p:pic>
          <p:nvPicPr>
            <p:cNvPr id="18" name="Graphic 17" descr="Smiling face with solid fill with solid fill">
              <a:extLst>
                <a:ext uri="{FF2B5EF4-FFF2-40B4-BE49-F238E27FC236}">
                  <a16:creationId xmlns:a16="http://schemas.microsoft.com/office/drawing/2014/main" id="{E0B4E426-CBB0-4896-B527-1C5B6FD8D5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190" y="3455271"/>
              <a:ext cx="914400" cy="914400"/>
            </a:xfrm>
            <a:prstGeom prst="rect">
              <a:avLst/>
            </a:prstGeom>
          </p:spPr>
        </p:pic>
        <p:pic>
          <p:nvPicPr>
            <p:cNvPr id="23" name="Graphic 22" descr="Angry face with solid fill with solid fill">
              <a:extLst>
                <a:ext uri="{FF2B5EF4-FFF2-40B4-BE49-F238E27FC236}">
                  <a16:creationId xmlns:a16="http://schemas.microsoft.com/office/drawing/2014/main" id="{64D2F6DA-241F-A1DC-5312-24D14CD253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2148" y="1608763"/>
              <a:ext cx="914400" cy="914400"/>
            </a:xfrm>
            <a:prstGeom prst="rect">
              <a:avLst/>
            </a:prstGeom>
          </p:spPr>
        </p:pic>
        <p:sp>
          <p:nvSpPr>
            <p:cNvPr id="27" name="Rectangle: Rounded Corners 26">
              <a:extLst>
                <a:ext uri="{FF2B5EF4-FFF2-40B4-BE49-F238E27FC236}">
                  <a16:creationId xmlns:a16="http://schemas.microsoft.com/office/drawing/2014/main" id="{E7D0F433-A1AA-1FA4-99F6-8A510B095652}"/>
                </a:ext>
              </a:extLst>
            </p:cNvPr>
            <p:cNvSpPr/>
            <p:nvPr/>
          </p:nvSpPr>
          <p:spPr>
            <a:xfrm rot="5400000">
              <a:off x="2574519" y="3313436"/>
              <a:ext cx="186638"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Rectangle: Rounded Corners 27">
              <a:extLst>
                <a:ext uri="{FF2B5EF4-FFF2-40B4-BE49-F238E27FC236}">
                  <a16:creationId xmlns:a16="http://schemas.microsoft.com/office/drawing/2014/main" id="{752ECBCC-EB8E-071C-A421-89F6DDCC98C3}"/>
                </a:ext>
              </a:extLst>
            </p:cNvPr>
            <p:cNvSpPr/>
            <p:nvPr/>
          </p:nvSpPr>
          <p:spPr>
            <a:xfrm rot="5400000">
              <a:off x="2817911" y="2668833"/>
              <a:ext cx="186637"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9" name="Rectangle: Rounded Corners 28">
              <a:extLst>
                <a:ext uri="{FF2B5EF4-FFF2-40B4-BE49-F238E27FC236}">
                  <a16:creationId xmlns:a16="http://schemas.microsoft.com/office/drawing/2014/main" id="{0B797795-645F-8D04-53DC-6976763C0FB0}"/>
                </a:ext>
              </a:extLst>
            </p:cNvPr>
            <p:cNvSpPr/>
            <p:nvPr/>
          </p:nvSpPr>
          <p:spPr>
            <a:xfrm rot="5400000">
              <a:off x="3110308" y="2002098"/>
              <a:ext cx="186636"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0" name="Parallelogram 29">
              <a:extLst>
                <a:ext uri="{FF2B5EF4-FFF2-40B4-BE49-F238E27FC236}">
                  <a16:creationId xmlns:a16="http://schemas.microsoft.com/office/drawing/2014/main" id="{6441B142-B49C-606A-48EA-140EDCB27456}"/>
                </a:ext>
              </a:extLst>
            </p:cNvPr>
            <p:cNvSpPr/>
            <p:nvPr/>
          </p:nvSpPr>
          <p:spPr>
            <a:xfrm>
              <a:off x="2707919"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1" name="Parallelogram 30">
              <a:extLst>
                <a:ext uri="{FF2B5EF4-FFF2-40B4-BE49-F238E27FC236}">
                  <a16:creationId xmlns:a16="http://schemas.microsoft.com/office/drawing/2014/main" id="{72BF020B-A2C4-7694-1DE2-BC9687369B08}"/>
                </a:ext>
              </a:extLst>
            </p:cNvPr>
            <p:cNvSpPr/>
            <p:nvPr/>
          </p:nvSpPr>
          <p:spPr>
            <a:xfrm>
              <a:off x="1821084"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33" name="Hexagon 32">
            <a:extLst>
              <a:ext uri="{FF2B5EF4-FFF2-40B4-BE49-F238E27FC236}">
                <a16:creationId xmlns:a16="http://schemas.microsoft.com/office/drawing/2014/main" id="{24DEFB5B-1A2C-C5D4-98C3-F9B1DEB1A6BB}"/>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Hexagon 33">
            <a:extLst>
              <a:ext uri="{FF2B5EF4-FFF2-40B4-BE49-F238E27FC236}">
                <a16:creationId xmlns:a16="http://schemas.microsoft.com/office/drawing/2014/main" id="{B8559996-7B48-B1F4-D827-3FFBF5AED77F}"/>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Hexagon 34">
            <a:extLst>
              <a:ext uri="{FF2B5EF4-FFF2-40B4-BE49-F238E27FC236}">
                <a16:creationId xmlns:a16="http://schemas.microsoft.com/office/drawing/2014/main" id="{F460CFAF-1124-3A6A-929D-313EFE1A13A6}"/>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6" name="Hexagon 35">
            <a:extLst>
              <a:ext uri="{FF2B5EF4-FFF2-40B4-BE49-F238E27FC236}">
                <a16:creationId xmlns:a16="http://schemas.microsoft.com/office/drawing/2014/main" id="{FB917632-6B90-77A7-CB7A-8F35FC776BB7}"/>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Hexagon 36">
            <a:extLst>
              <a:ext uri="{FF2B5EF4-FFF2-40B4-BE49-F238E27FC236}">
                <a16:creationId xmlns:a16="http://schemas.microsoft.com/office/drawing/2014/main" id="{5900B7B4-A123-EDC5-6B70-A0D7CADD23A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00585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11789" y="1618707"/>
            <a:ext cx="1525329" cy="374914"/>
          </a:xfrm>
          <a:prstGeom prst="rect">
            <a:avLst/>
          </a:prstGeom>
          <a:noFill/>
          <a:ln>
            <a:noFill/>
          </a:ln>
        </p:spPr>
        <p:txBody>
          <a:bodyPr wrap="square" lIns="90000" tIns="90000" rIns="90000" bIns="90000" rtlCol="0" anchor="ctr">
            <a:noAutofit/>
          </a:bodyPr>
          <a:lstStyle/>
          <a:p>
            <a:pPr algn="ctr" rtl="1"/>
            <a:r>
              <a:rPr lang="en-US" sz="1400" b="1" dirty="0" err="1">
                <a:solidFill>
                  <a:schemeClr val="accent2"/>
                </a:solidFill>
                <a:latin typeface="Calibri" panose="020F0502020204030204" pitchFamily="34" charset="0"/>
                <a:cs typeface="Calibri" panose="020F0502020204030204" pitchFamily="34" charset="0"/>
              </a:rPr>
              <a:t>ا</a:t>
            </a:r>
            <a:r>
              <a:rPr lang="ar-SA" sz="1400" b="1" dirty="0">
                <a:solidFill>
                  <a:schemeClr val="accent2"/>
                </a:solidFill>
                <a:latin typeface="Calibri" panose="020F0502020204030204" pitchFamily="34" charset="0"/>
                <a:cs typeface="Calibri" panose="020F0502020204030204" pitchFamily="34" charset="0"/>
              </a:rPr>
              <a:t>لا</a:t>
            </a:r>
            <a:r>
              <a:rPr lang="en-US" sz="1400" b="1" dirty="0" err="1">
                <a:solidFill>
                  <a:schemeClr val="accent2"/>
                </a:solidFill>
                <a:latin typeface="Calibri" panose="020F0502020204030204" pitchFamily="34" charset="0"/>
                <a:cs typeface="Calibri" panose="020F0502020204030204" pitchFamily="34" charset="0"/>
              </a:rPr>
              <a:t>متياز</a:t>
            </a:r>
            <a:endParaRPr lang="en-CA" sz="1400" b="1" dirty="0">
              <a:solidFill>
                <a:schemeClr val="accent2"/>
              </a:solidFill>
              <a:latin typeface="Calibri" panose="020F0502020204030204" pitchFamily="34" charset="0"/>
              <a:cs typeface="Calibri" panose="020F0502020204030204" pitchFamily="34" charset="0"/>
            </a:endParaRPr>
          </a:p>
        </p:txBody>
      </p:sp>
      <p:sp>
        <p:nvSpPr>
          <p:cNvPr id="29" name="TextBox 28"/>
          <p:cNvSpPr txBox="1"/>
          <p:nvPr/>
        </p:nvSpPr>
        <p:spPr>
          <a:xfrm>
            <a:off x="2911789" y="8182285"/>
            <a:ext cx="1525329" cy="374914"/>
          </a:xfrm>
          <a:prstGeom prst="rect">
            <a:avLst/>
          </a:prstGeom>
          <a:noFill/>
          <a:ln>
            <a:noFill/>
          </a:ln>
        </p:spPr>
        <p:txBody>
          <a:bodyPr wrap="square" lIns="90000" tIns="90000" rIns="90000" bIns="90000" rtlCol="0" anchor="ctr">
            <a:noAutofit/>
          </a:bodyPr>
          <a:lstStyle/>
          <a:p>
            <a:pPr algn="ctr" rtl="1"/>
            <a:r>
              <a:rPr lang="ar-SA" sz="1400" b="1" dirty="0">
                <a:solidFill>
                  <a:schemeClr val="accent5"/>
                </a:solidFill>
                <a:latin typeface="Calibri" panose="020F0502020204030204" pitchFamily="34" charset="0"/>
                <a:cs typeface="Calibri" panose="020F0502020204030204" pitchFamily="34" charset="0"/>
              </a:rPr>
              <a:t>الاضطهاد</a:t>
            </a:r>
            <a:endParaRPr lang="en-CA" sz="1400" b="1" dirty="0">
              <a:solidFill>
                <a:schemeClr val="accent5"/>
              </a:solidFill>
              <a:latin typeface="Calibri" panose="020F0502020204030204" pitchFamily="34" charset="0"/>
              <a:cs typeface="Calibri" panose="020F0502020204030204" pitchFamily="34" charset="0"/>
            </a:endParaRPr>
          </a:p>
        </p:txBody>
      </p:sp>
      <p:sp>
        <p:nvSpPr>
          <p:cNvPr id="111" name="TextBox 110"/>
          <p:cNvSpPr txBox="1"/>
          <p:nvPr/>
        </p:nvSpPr>
        <p:spPr>
          <a:xfrm>
            <a:off x="659329" y="4481455"/>
            <a:ext cx="751967" cy="374914"/>
          </a:xfrm>
          <a:prstGeom prst="rect">
            <a:avLst/>
          </a:prstGeom>
          <a:noFill/>
          <a:ln>
            <a:noFill/>
          </a:ln>
        </p:spPr>
        <p:txBody>
          <a:bodyPr wrap="square" lIns="90000" tIns="90000" rIns="90000" bIns="90000" rtlCol="0" anchor="ctr">
            <a:noAutofit/>
          </a:bodyPr>
          <a:lstStyle/>
          <a:p>
            <a:pPr algn="r" rtl="1"/>
            <a:r>
              <a:rPr lang="en-US" sz="1100" dirty="0" err="1">
                <a:cs typeface="Calibri" panose="020F0502020204030204" pitchFamily="34" charset="0"/>
              </a:rPr>
              <a:t>ذكر</a:t>
            </a:r>
            <a:r>
              <a:rPr lang="en-US" sz="1100" dirty="0">
                <a:cs typeface="Calibri" panose="020F0502020204030204" pitchFamily="34" charset="0"/>
              </a:rPr>
              <a:t> </a:t>
            </a:r>
            <a:r>
              <a:rPr lang="ar-SA" sz="1100" dirty="0">
                <a:cs typeface="Calibri" panose="020F0502020204030204" pitchFamily="34" charset="0"/>
              </a:rPr>
              <a:t>، الذكورية</a:t>
            </a:r>
            <a:endParaRPr lang="en-US" sz="1100" dirty="0">
              <a:cs typeface="Calibri" panose="020F0502020204030204" pitchFamily="34" charset="0"/>
            </a:endParaRPr>
          </a:p>
          <a:p>
            <a:pPr algn="r" rtl="1"/>
            <a:r>
              <a:rPr lang="en-US" sz="1100" dirty="0" err="1">
                <a:cs typeface="Calibri" panose="020F0502020204030204" pitchFamily="34" charset="0"/>
              </a:rPr>
              <a:t>أنثوي</a:t>
            </a:r>
            <a:r>
              <a:rPr lang="en-US" sz="1100" dirty="0">
                <a:cs typeface="Calibri" panose="020F0502020204030204" pitchFamily="34" charset="0"/>
              </a:rPr>
              <a:t> </a:t>
            </a:r>
            <a:r>
              <a:rPr lang="ar-SA" sz="1100" dirty="0">
                <a:cs typeface="Calibri" panose="020F0502020204030204" pitchFamily="34" charset="0"/>
              </a:rPr>
              <a:t>، نسوية</a:t>
            </a:r>
            <a:endParaRPr lang="en-CA" sz="1100" dirty="0">
              <a:cs typeface="Calibri" panose="020F0502020204030204" pitchFamily="34" charset="0"/>
            </a:endParaRPr>
          </a:p>
        </p:txBody>
      </p:sp>
      <p:sp>
        <p:nvSpPr>
          <p:cNvPr id="112" name="TextBox 111"/>
          <p:cNvSpPr txBox="1"/>
          <p:nvPr/>
        </p:nvSpPr>
        <p:spPr>
          <a:xfrm>
            <a:off x="1113171" y="3963948"/>
            <a:ext cx="468960"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ذكر</a:t>
            </a:r>
            <a:endParaRPr lang="en-CA" sz="1100" dirty="0">
              <a:cs typeface="Calibri" panose="020F0502020204030204" pitchFamily="34" charset="0"/>
            </a:endParaRPr>
          </a:p>
        </p:txBody>
      </p:sp>
      <p:sp>
        <p:nvSpPr>
          <p:cNvPr id="115" name="TextBox 114"/>
          <p:cNvSpPr txBox="1"/>
          <p:nvPr/>
        </p:nvSpPr>
        <p:spPr>
          <a:xfrm>
            <a:off x="1097356" y="2810527"/>
            <a:ext cx="1525329"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متغاير الجنس</a:t>
            </a:r>
            <a:endParaRPr lang="en-CA" sz="1100" dirty="0">
              <a:cs typeface="Calibri" panose="020F0502020204030204" pitchFamily="34" charset="0"/>
            </a:endParaRPr>
          </a:p>
        </p:txBody>
      </p:sp>
      <p:sp>
        <p:nvSpPr>
          <p:cNvPr id="116" name="TextBox 115"/>
          <p:cNvSpPr txBox="1"/>
          <p:nvPr/>
        </p:nvSpPr>
        <p:spPr>
          <a:xfrm>
            <a:off x="2306912" y="2596723"/>
            <a:ext cx="902988" cy="374914"/>
          </a:xfrm>
          <a:prstGeom prst="rect">
            <a:avLst/>
          </a:prstGeom>
          <a:noFill/>
          <a:ln>
            <a:noFill/>
          </a:ln>
        </p:spPr>
        <p:txBody>
          <a:bodyPr wrap="square" lIns="90000" tIns="90000" rIns="90000" bIns="90000" rtlCol="0" anchor="ctr">
            <a:noAutofit/>
          </a:bodyPr>
          <a:lstStyle/>
          <a:p>
            <a:pPr algn="r" rtl="1"/>
            <a:r>
              <a:rPr lang="en-US" sz="1100" dirty="0" err="1">
                <a:cs typeface="Calibri" panose="020F0502020204030204" pitchFamily="34" charset="0"/>
              </a:rPr>
              <a:t>سليم</a:t>
            </a:r>
            <a:r>
              <a:rPr lang="ar-SA" sz="1100" dirty="0">
                <a:cs typeface="Calibri" panose="020F0502020204030204" pitchFamily="34" charset="0"/>
              </a:rPr>
              <a:t> جسدياً</a:t>
            </a:r>
            <a:endParaRPr lang="en-CA" sz="1100" dirty="0">
              <a:cs typeface="Calibri" panose="020F0502020204030204" pitchFamily="34" charset="0"/>
            </a:endParaRPr>
          </a:p>
        </p:txBody>
      </p:sp>
      <p:sp>
        <p:nvSpPr>
          <p:cNvPr id="117" name="TextBox 116"/>
          <p:cNvSpPr txBox="1"/>
          <p:nvPr/>
        </p:nvSpPr>
        <p:spPr>
          <a:xfrm>
            <a:off x="3228706" y="2351613"/>
            <a:ext cx="828088" cy="374914"/>
          </a:xfrm>
          <a:prstGeom prst="rect">
            <a:avLst/>
          </a:prstGeom>
          <a:noFill/>
          <a:ln>
            <a:noFill/>
          </a:ln>
        </p:spPr>
        <p:txBody>
          <a:bodyPr wrap="square" lIns="90000" tIns="90000" rIns="90000" bIns="90000" rtlCol="0" anchor="ctr">
            <a:noAutofit/>
          </a:bodyPr>
          <a:lstStyle/>
          <a:p>
            <a:pPr algn="ctr" rtl="1"/>
            <a:r>
              <a:rPr lang="en-US" sz="1100" dirty="0" err="1">
                <a:latin typeface="Arial" panose="020B0604020202020204" pitchFamily="34" charset="0"/>
                <a:cs typeface="Calibri" panose="020F0502020204030204" pitchFamily="34" charset="0"/>
              </a:rPr>
              <a:t>متعلم</a:t>
            </a:r>
            <a:r>
              <a:rPr lang="ar-SA" sz="1100" dirty="0">
                <a:latin typeface="Arial" panose="020B0604020202020204" pitchFamily="34" charset="0"/>
                <a:cs typeface="Calibri" panose="020F0502020204030204" pitchFamily="34" charset="0"/>
              </a:rPr>
              <a:t> بدرجة عالية</a:t>
            </a:r>
            <a:r>
              <a:rPr lang="en-US" sz="1100" dirty="0">
                <a:latin typeface="Arial" panose="020B0604020202020204" pitchFamily="34" charset="0"/>
                <a:cs typeface="Calibri" panose="020F0502020204030204" pitchFamily="34" charset="0"/>
              </a:rPr>
              <a:t> / </a:t>
            </a:r>
            <a:r>
              <a:rPr lang="en-US" sz="1100" dirty="0" err="1">
                <a:latin typeface="Arial" panose="020B0604020202020204" pitchFamily="34" charset="0"/>
                <a:cs typeface="Calibri" panose="020F0502020204030204" pitchFamily="34" charset="0"/>
              </a:rPr>
              <a:t>متعلم</a:t>
            </a:r>
            <a:endParaRPr lang="en-CA" sz="1100" dirty="0">
              <a:latin typeface="Arial" panose="020B0604020202020204" pitchFamily="34" charset="0"/>
              <a:cs typeface="Calibri" panose="020F0502020204030204" pitchFamily="34" charset="0"/>
            </a:endParaRPr>
          </a:p>
        </p:txBody>
      </p:sp>
      <p:sp>
        <p:nvSpPr>
          <p:cNvPr id="118" name="TextBox 117"/>
          <p:cNvSpPr txBox="1"/>
          <p:nvPr/>
        </p:nvSpPr>
        <p:spPr>
          <a:xfrm>
            <a:off x="3993681" y="2618040"/>
            <a:ext cx="1525329"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شاب</a:t>
            </a:r>
            <a:endParaRPr lang="en-CA" sz="1100" dirty="0">
              <a:cs typeface="Calibri" panose="020F0502020204030204" pitchFamily="34" charset="0"/>
            </a:endParaRPr>
          </a:p>
        </p:txBody>
      </p:sp>
      <p:sp>
        <p:nvSpPr>
          <p:cNvPr id="119" name="TextBox 118"/>
          <p:cNvSpPr txBox="1"/>
          <p:nvPr/>
        </p:nvSpPr>
        <p:spPr>
          <a:xfrm>
            <a:off x="4391350" y="2799687"/>
            <a:ext cx="1525329" cy="374914"/>
          </a:xfrm>
          <a:prstGeom prst="rect">
            <a:avLst/>
          </a:prstGeom>
          <a:noFill/>
          <a:ln>
            <a:noFill/>
          </a:ln>
        </p:spPr>
        <p:txBody>
          <a:bodyPr wrap="square" lIns="90000" tIns="90000" rIns="90000" bIns="90000" rtlCol="0" anchor="ctr">
            <a:noAutofit/>
          </a:bodyPr>
          <a:lstStyle/>
          <a:p>
            <a:pPr algn="r" rtl="1"/>
            <a:r>
              <a:rPr lang="ar-SA" sz="1100" dirty="0">
                <a:latin typeface="Arial" panose="020B0604020202020204" pitchFamily="34" charset="0"/>
                <a:cs typeface="Calibri" panose="020F0502020204030204" pitchFamily="34" charset="0"/>
              </a:rPr>
              <a:t>غير مشرد</a:t>
            </a:r>
            <a:endParaRPr lang="en-CA" sz="1100" dirty="0">
              <a:latin typeface="Arial" panose="020B0604020202020204" pitchFamily="34" charset="0"/>
              <a:cs typeface="Calibri" panose="020F0502020204030204" pitchFamily="34" charset="0"/>
            </a:endParaRPr>
          </a:p>
        </p:txBody>
      </p:sp>
      <p:sp>
        <p:nvSpPr>
          <p:cNvPr id="120" name="TextBox 119"/>
          <p:cNvSpPr txBox="1"/>
          <p:nvPr/>
        </p:nvSpPr>
        <p:spPr>
          <a:xfrm>
            <a:off x="4962657" y="3045106"/>
            <a:ext cx="1259096"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الأثرياء الأغنياء</a:t>
            </a:r>
            <a:endParaRPr lang="en-CA" sz="1100" dirty="0">
              <a:cs typeface="Calibri" panose="020F0502020204030204" pitchFamily="34" charset="0"/>
            </a:endParaRPr>
          </a:p>
        </p:txBody>
      </p:sp>
      <p:sp>
        <p:nvSpPr>
          <p:cNvPr id="121" name="TextBox 120"/>
          <p:cNvSpPr txBox="1"/>
          <p:nvPr/>
        </p:nvSpPr>
        <p:spPr>
          <a:xfrm>
            <a:off x="5422324" y="3437509"/>
            <a:ext cx="1168448" cy="374914"/>
          </a:xfrm>
          <a:prstGeom prst="rect">
            <a:avLst/>
          </a:prstGeom>
          <a:noFill/>
          <a:ln>
            <a:noFill/>
          </a:ln>
        </p:spPr>
        <p:txBody>
          <a:bodyPr wrap="square" lIns="90000" tIns="90000" rIns="90000" bIns="90000" rtlCol="0" anchor="ctr">
            <a:noAutofit/>
          </a:bodyPr>
          <a:lstStyle/>
          <a:p>
            <a:pPr algn="r" rtl="1"/>
            <a:r>
              <a:rPr lang="en-US" sz="1100" dirty="0" err="1">
                <a:cs typeface="Calibri" panose="020F0502020204030204" pitchFamily="34" charset="0"/>
              </a:rPr>
              <a:t>موثق</a:t>
            </a:r>
            <a:r>
              <a:rPr lang="ar-SA" sz="1100" dirty="0">
                <a:cs typeface="Calibri" panose="020F0502020204030204" pitchFamily="34" charset="0"/>
              </a:rPr>
              <a:t> ،</a:t>
            </a:r>
            <a:r>
              <a:rPr lang="en-US" sz="1100" dirty="0" err="1">
                <a:cs typeface="Calibri" panose="020F0502020204030204" pitchFamily="34" charset="0"/>
              </a:rPr>
              <a:t>إثبات</a:t>
            </a:r>
            <a:r>
              <a:rPr lang="en-US" sz="1100" dirty="0">
                <a:cs typeface="Calibri" panose="020F0502020204030204" pitchFamily="34" charset="0"/>
              </a:rPr>
              <a:t> الهوية</a:t>
            </a:r>
            <a:endParaRPr lang="en-CA" sz="1100" dirty="0">
              <a:cs typeface="Calibri" panose="020F0502020204030204" pitchFamily="34" charset="0"/>
            </a:endParaRPr>
          </a:p>
        </p:txBody>
      </p:sp>
      <p:sp>
        <p:nvSpPr>
          <p:cNvPr id="123" name="TextBox 122"/>
          <p:cNvSpPr txBox="1"/>
          <p:nvPr/>
        </p:nvSpPr>
        <p:spPr>
          <a:xfrm>
            <a:off x="5846975" y="4292549"/>
            <a:ext cx="762665" cy="415320"/>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الغالبية العرقية</a:t>
            </a:r>
            <a:endParaRPr lang="en-CA" sz="1100" dirty="0">
              <a:cs typeface="Calibri" panose="020F0502020204030204" pitchFamily="34" charset="0"/>
            </a:endParaRPr>
          </a:p>
        </p:txBody>
      </p:sp>
      <p:sp>
        <p:nvSpPr>
          <p:cNvPr id="158" name="TextBox 157"/>
          <p:cNvSpPr txBox="1"/>
          <p:nvPr/>
        </p:nvSpPr>
        <p:spPr>
          <a:xfrm>
            <a:off x="5957593" y="4783261"/>
            <a:ext cx="630272" cy="250760"/>
          </a:xfrm>
          <a:prstGeom prst="rect">
            <a:avLst/>
          </a:prstGeom>
          <a:noFill/>
          <a:ln>
            <a:noFill/>
          </a:ln>
        </p:spPr>
        <p:txBody>
          <a:bodyPr wrap="square" lIns="90000" tIns="90000" rIns="90000" bIns="90000" rtlCol="0" anchor="ctr">
            <a:noAutofit/>
          </a:bodyPr>
          <a:lstStyle/>
          <a:p>
            <a:pPr algn="r" rtl="1"/>
            <a:r>
              <a:rPr lang="ar-SA" sz="1100" dirty="0">
                <a:cs typeface="Calibri" panose="020F0502020204030204" pitchFamily="34" charset="0"/>
              </a:rPr>
              <a:t>خصوبة</a:t>
            </a:r>
            <a:endParaRPr lang="en-CA" sz="1100" dirty="0">
              <a:cs typeface="Calibri" panose="020F0502020204030204" pitchFamily="34" charset="0"/>
            </a:endParaRPr>
          </a:p>
        </p:txBody>
      </p:sp>
      <p:sp>
        <p:nvSpPr>
          <p:cNvPr id="6" name="Pie 5"/>
          <p:cNvSpPr/>
          <p:nvPr/>
        </p:nvSpPr>
        <p:spPr>
          <a:xfrm>
            <a:off x="1820570" y="3439847"/>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cs typeface="Calibri" panose="020F0502020204030204" pitchFamily="34" charset="0"/>
            </a:endParaRPr>
          </a:p>
        </p:txBody>
      </p:sp>
      <p:sp>
        <p:nvSpPr>
          <p:cNvPr id="26" name="Pie 25"/>
          <p:cNvSpPr/>
          <p:nvPr/>
        </p:nvSpPr>
        <p:spPr>
          <a:xfrm rot="10800000">
            <a:off x="1820571" y="3253780"/>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cs typeface="Calibri" panose="020F0502020204030204" pitchFamily="34" charset="0"/>
            </a:endParaRPr>
          </a:p>
        </p:txBody>
      </p:sp>
      <p:grpSp>
        <p:nvGrpSpPr>
          <p:cNvPr id="166" name="Group 165"/>
          <p:cNvGrpSpPr/>
          <p:nvPr/>
        </p:nvGrpSpPr>
        <p:grpSpPr>
          <a:xfrm>
            <a:off x="1411298" y="2943840"/>
            <a:ext cx="4526310" cy="4526310"/>
            <a:chOff x="1680696" y="2920427"/>
            <a:chExt cx="4039282" cy="4039282"/>
          </a:xfrm>
        </p:grpSpPr>
        <p:grpSp>
          <p:nvGrpSpPr>
            <p:cNvPr id="139" name="Group 138"/>
            <p:cNvGrpSpPr/>
            <p:nvPr/>
          </p:nvGrpSpPr>
          <p:grpSpPr>
            <a:xfrm>
              <a:off x="1680696" y="2920427"/>
              <a:ext cx="4039282" cy="4039282"/>
              <a:chOff x="1583337" y="2701074"/>
              <a:chExt cx="4484299" cy="4484299"/>
            </a:xfrm>
          </p:grpSpPr>
          <p:cxnSp>
            <p:nvCxnSpPr>
              <p:cNvPr id="30" name="Straight Connector 29"/>
              <p:cNvCxnSpPr/>
              <p:nvPr/>
            </p:nvCxnSpPr>
            <p:spPr>
              <a:xfrm>
                <a:off x="1583337" y="4943224"/>
                <a:ext cx="44842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777619">
              <a:off x="1680696" y="2920427"/>
              <a:ext cx="4039282" cy="4039282"/>
              <a:chOff x="1583337" y="2701074"/>
              <a:chExt cx="4484299" cy="4484299"/>
            </a:xfrm>
          </p:grpSpPr>
          <p:cxnSp>
            <p:nvCxnSpPr>
              <p:cNvPr id="141" name="Straight Connector 140"/>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rot="1536995">
              <a:off x="1680696" y="2920427"/>
              <a:ext cx="4039282" cy="4039282"/>
              <a:chOff x="1583337" y="2701074"/>
              <a:chExt cx="4484299" cy="4484299"/>
            </a:xfrm>
          </p:grpSpPr>
          <p:cxnSp>
            <p:nvCxnSpPr>
              <p:cNvPr id="144" name="Straight Connector 143"/>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2296514">
              <a:off x="1680696" y="2920427"/>
              <a:ext cx="4039282" cy="4039282"/>
              <a:chOff x="1583337" y="2701074"/>
              <a:chExt cx="4484299" cy="4484299"/>
            </a:xfrm>
          </p:grpSpPr>
          <p:cxnSp>
            <p:nvCxnSpPr>
              <p:cNvPr id="147" name="Straight Connector 146"/>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3026233">
              <a:off x="1680696" y="2920427"/>
              <a:ext cx="4039282" cy="4039282"/>
              <a:chOff x="1583337" y="2701074"/>
              <a:chExt cx="4484299" cy="4484299"/>
            </a:xfrm>
          </p:grpSpPr>
          <p:cxnSp>
            <p:nvCxnSpPr>
              <p:cNvPr id="150" name="Straight Connector 149"/>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3756700">
              <a:off x="1680696" y="2920427"/>
              <a:ext cx="4039282" cy="4039282"/>
              <a:chOff x="1583337" y="2701074"/>
              <a:chExt cx="4484299" cy="4484299"/>
            </a:xfrm>
          </p:grpSpPr>
          <p:cxnSp>
            <p:nvCxnSpPr>
              <p:cNvPr id="153" name="Straight Connector 152"/>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383840">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7" name="TextBox 166"/>
          <p:cNvSpPr txBox="1"/>
          <p:nvPr/>
        </p:nvSpPr>
        <p:spPr>
          <a:xfrm>
            <a:off x="280094" y="5291616"/>
            <a:ext cx="1073447" cy="374914"/>
          </a:xfrm>
          <a:prstGeom prst="rect">
            <a:avLst/>
          </a:prstGeom>
          <a:noFill/>
          <a:ln>
            <a:noFill/>
          </a:ln>
        </p:spPr>
        <p:txBody>
          <a:bodyPr wrap="square" lIns="90000" tIns="90000" rIns="90000" bIns="90000" rtlCol="0" anchor="ctr">
            <a:noAutofit/>
          </a:bodyPr>
          <a:lstStyle/>
          <a:p>
            <a:pPr algn="r" rtl="1"/>
            <a:r>
              <a:rPr lang="ar-SA" sz="1100" dirty="0">
                <a:cs typeface="Calibri" panose="020F0502020204030204" pitchFamily="34" charset="0"/>
              </a:rPr>
              <a:t>عدك</a:t>
            </a:r>
            <a:r>
              <a:rPr lang="en-US" sz="1100" dirty="0">
                <a:cs typeface="Calibri" panose="020F0502020204030204" pitchFamily="34" charset="0"/>
              </a:rPr>
              <a:t> </a:t>
            </a:r>
            <a:r>
              <a:rPr lang="ar-SA" sz="1100" dirty="0">
                <a:cs typeface="Calibri" panose="020F0502020204030204" pitchFamily="34" charset="0"/>
              </a:rPr>
              <a:t>ال</a:t>
            </a:r>
            <a:r>
              <a:rPr lang="en-US" sz="1100" dirty="0" err="1">
                <a:cs typeface="Calibri" panose="020F0502020204030204" pitchFamily="34" charset="0"/>
              </a:rPr>
              <a:t>خص</a:t>
            </a:r>
            <a:r>
              <a:rPr lang="ar-SA" sz="1100" dirty="0">
                <a:cs typeface="Calibri" panose="020F0502020204030204" pitchFamily="34" charset="0"/>
              </a:rPr>
              <a:t>و</a:t>
            </a:r>
            <a:r>
              <a:rPr lang="en-US" sz="1100" dirty="0" err="1">
                <a:cs typeface="Calibri" panose="020F0502020204030204" pitchFamily="34" charset="0"/>
              </a:rPr>
              <a:t>بة</a:t>
            </a:r>
            <a:r>
              <a:rPr lang="en-US" sz="1100" dirty="0">
                <a:cs typeface="Calibri" panose="020F0502020204030204" pitchFamily="34" charset="0"/>
              </a:rPr>
              <a:t> ، </a:t>
            </a:r>
            <a:r>
              <a:rPr lang="ar-SA" sz="1100" dirty="0">
                <a:cs typeface="Calibri" panose="020F0502020204030204" pitchFamily="34" charset="0"/>
              </a:rPr>
              <a:t>ال</a:t>
            </a:r>
            <a:r>
              <a:rPr lang="en-US" sz="1100" dirty="0" err="1">
                <a:cs typeface="Calibri" panose="020F0502020204030204" pitchFamily="34" charset="0"/>
              </a:rPr>
              <a:t>عق</a:t>
            </a:r>
            <a:r>
              <a:rPr lang="ar-SA" sz="1100" dirty="0" err="1">
                <a:cs typeface="Calibri" panose="020F0502020204030204" pitchFamily="34" charset="0"/>
              </a:rPr>
              <a:t>م</a:t>
            </a:r>
            <a:endParaRPr lang="en-CA" sz="1100" dirty="0">
              <a:cs typeface="Calibri" panose="020F0502020204030204" pitchFamily="34" charset="0"/>
            </a:endParaRPr>
          </a:p>
        </p:txBody>
      </p:sp>
      <p:sp>
        <p:nvSpPr>
          <p:cNvPr id="168" name="TextBox 167"/>
          <p:cNvSpPr txBox="1"/>
          <p:nvPr/>
        </p:nvSpPr>
        <p:spPr>
          <a:xfrm>
            <a:off x="371940" y="5678254"/>
            <a:ext cx="1073447"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الأقليات العرقية</a:t>
            </a:r>
            <a:endParaRPr lang="en-CA" sz="1100" dirty="0">
              <a:cs typeface="Calibri" panose="020F0502020204030204" pitchFamily="34" charset="0"/>
            </a:endParaRPr>
          </a:p>
        </p:txBody>
      </p:sp>
      <p:sp>
        <p:nvSpPr>
          <p:cNvPr id="169" name="TextBox 168"/>
          <p:cNvSpPr txBox="1"/>
          <p:nvPr/>
        </p:nvSpPr>
        <p:spPr>
          <a:xfrm>
            <a:off x="543733" y="6122285"/>
            <a:ext cx="1073447"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مشاكل </a:t>
            </a:r>
            <a:r>
              <a:rPr lang="en-US" sz="1100" dirty="0" err="1">
                <a:cs typeface="Calibri" panose="020F0502020204030204" pitchFamily="34" charset="0"/>
              </a:rPr>
              <a:t>صحية</a:t>
            </a:r>
            <a:r>
              <a:rPr lang="en-US" sz="1100" dirty="0">
                <a:cs typeface="Calibri" panose="020F0502020204030204" pitchFamily="34" charset="0"/>
              </a:rPr>
              <a:t> </a:t>
            </a:r>
            <a:r>
              <a:rPr lang="en-US" sz="1100" dirty="0" err="1">
                <a:cs typeface="Calibri" panose="020F0502020204030204" pitchFamily="34" charset="0"/>
              </a:rPr>
              <a:t>مرض</a:t>
            </a:r>
            <a:endParaRPr lang="en-CA" sz="1100" dirty="0">
              <a:cs typeface="Calibri" panose="020F0502020204030204" pitchFamily="34" charset="0"/>
            </a:endParaRPr>
          </a:p>
        </p:txBody>
      </p:sp>
      <p:sp>
        <p:nvSpPr>
          <p:cNvPr id="170" name="TextBox 169"/>
          <p:cNvSpPr txBox="1"/>
          <p:nvPr/>
        </p:nvSpPr>
        <p:spPr>
          <a:xfrm>
            <a:off x="687088" y="6547600"/>
            <a:ext cx="1191318"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غير موثق</a:t>
            </a:r>
          </a:p>
          <a:p>
            <a:pPr algn="r" rtl="1"/>
            <a:r>
              <a:rPr lang="en-US" sz="1100" dirty="0">
                <a:cs typeface="Calibri" panose="020F0502020204030204" pitchFamily="34" charset="0"/>
              </a:rPr>
              <a:t>بلا ورق</a:t>
            </a:r>
            <a:endParaRPr lang="en-CA" sz="1100" dirty="0">
              <a:cs typeface="Calibri" panose="020F0502020204030204" pitchFamily="34" charset="0"/>
            </a:endParaRPr>
          </a:p>
        </p:txBody>
      </p:sp>
      <p:sp>
        <p:nvSpPr>
          <p:cNvPr id="171" name="TextBox 170"/>
          <p:cNvSpPr txBox="1"/>
          <p:nvPr/>
        </p:nvSpPr>
        <p:spPr>
          <a:xfrm>
            <a:off x="805707" y="6952169"/>
            <a:ext cx="1397323"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فقير</a:t>
            </a:r>
            <a:endParaRPr lang="en-CA" sz="1100" dirty="0">
              <a:cs typeface="Calibri" panose="020F0502020204030204" pitchFamily="34" charset="0"/>
            </a:endParaRPr>
          </a:p>
        </p:txBody>
      </p:sp>
      <p:sp>
        <p:nvSpPr>
          <p:cNvPr id="172" name="TextBox 171"/>
          <p:cNvSpPr txBox="1"/>
          <p:nvPr/>
        </p:nvSpPr>
        <p:spPr>
          <a:xfrm>
            <a:off x="1504368" y="7214765"/>
            <a:ext cx="1191318" cy="374914"/>
          </a:xfrm>
          <a:prstGeom prst="rect">
            <a:avLst/>
          </a:prstGeom>
          <a:noFill/>
          <a:ln>
            <a:noFill/>
          </a:ln>
        </p:spPr>
        <p:txBody>
          <a:bodyPr wrap="square" lIns="90000" tIns="90000" rIns="90000" bIns="90000" rtlCol="0" anchor="ctr">
            <a:noAutofit/>
          </a:bodyPr>
          <a:lstStyle/>
          <a:p>
            <a:pPr algn="r" rtl="1"/>
            <a:r>
              <a:rPr lang="en-US" sz="1100" dirty="0" err="1">
                <a:cs typeface="Calibri" panose="020F0502020204030204" pitchFamily="34" charset="0"/>
              </a:rPr>
              <a:t>نازح</a:t>
            </a:r>
            <a:r>
              <a:rPr lang="ar-SA" sz="1100" dirty="0" err="1">
                <a:cs typeface="Calibri" panose="020F0502020204030204" pitchFamily="34" charset="0"/>
              </a:rPr>
              <a:t>ي</a:t>
            </a:r>
            <a:r>
              <a:rPr lang="en-US" sz="1100" dirty="0" err="1">
                <a:cs typeface="Calibri" panose="020F0502020204030204" pitchFamily="34" charset="0"/>
              </a:rPr>
              <a:t>ن</a:t>
            </a:r>
            <a:endParaRPr lang="en-CA" sz="1100" dirty="0">
              <a:cs typeface="Calibri" panose="020F0502020204030204" pitchFamily="34" charset="0"/>
            </a:endParaRPr>
          </a:p>
        </p:txBody>
      </p:sp>
      <p:sp>
        <p:nvSpPr>
          <p:cNvPr id="173" name="TextBox 172"/>
          <p:cNvSpPr txBox="1"/>
          <p:nvPr/>
        </p:nvSpPr>
        <p:spPr>
          <a:xfrm>
            <a:off x="2636633" y="7409786"/>
            <a:ext cx="491003" cy="374914"/>
          </a:xfrm>
          <a:prstGeom prst="rect">
            <a:avLst/>
          </a:prstGeom>
          <a:noFill/>
          <a:ln>
            <a:noFill/>
          </a:ln>
        </p:spPr>
        <p:txBody>
          <a:bodyPr wrap="square" lIns="90000" tIns="90000" rIns="90000" bIns="90000" rtlCol="0" anchor="ctr">
            <a:noAutofit/>
          </a:bodyPr>
          <a:lstStyle/>
          <a:p>
            <a:pPr algn="r" rtl="1"/>
            <a:r>
              <a:rPr lang="ar-SA" sz="1100" dirty="0">
                <a:cs typeface="Calibri" panose="020F0502020204030204" pitchFamily="34" charset="0"/>
              </a:rPr>
              <a:t>كبير بالسن</a:t>
            </a:r>
            <a:endParaRPr lang="en-CA" sz="1100" dirty="0">
              <a:cs typeface="Calibri" panose="020F0502020204030204" pitchFamily="34" charset="0"/>
            </a:endParaRPr>
          </a:p>
        </p:txBody>
      </p:sp>
      <p:sp>
        <p:nvSpPr>
          <p:cNvPr id="174" name="TextBox 173"/>
          <p:cNvSpPr txBox="1"/>
          <p:nvPr/>
        </p:nvSpPr>
        <p:spPr>
          <a:xfrm>
            <a:off x="3107141" y="7592545"/>
            <a:ext cx="1191318" cy="374914"/>
          </a:xfrm>
          <a:prstGeom prst="rect">
            <a:avLst/>
          </a:prstGeom>
          <a:noFill/>
          <a:ln>
            <a:noFill/>
          </a:ln>
        </p:spPr>
        <p:txBody>
          <a:bodyPr wrap="square" lIns="90000" tIns="90000" rIns="90000" bIns="90000" rtlCol="0" anchor="ctr">
            <a:noAutofit/>
          </a:bodyPr>
          <a:lstStyle/>
          <a:p>
            <a:pPr algn="ctr" rtl="1"/>
            <a:r>
              <a:rPr lang="en-US" sz="1100" dirty="0">
                <a:cs typeface="Calibri" panose="020F0502020204030204" pitchFamily="34" charset="0"/>
              </a:rPr>
              <a:t>غير متعلم ، </a:t>
            </a:r>
            <a:r>
              <a:rPr lang="ar-SA" sz="1100" dirty="0">
                <a:latin typeface="Arial" panose="020B0604020202020204" pitchFamily="34" charset="0"/>
                <a:cs typeface="Calibri" panose="020F0502020204030204" pitchFamily="34" charset="0"/>
              </a:rPr>
              <a:t>/ لا يعرف القراءة و الكتابة</a:t>
            </a:r>
            <a:endParaRPr lang="en-US" sz="1100" dirty="0">
              <a:cs typeface="Calibri" panose="020F0502020204030204" pitchFamily="34" charset="0"/>
            </a:endParaRPr>
          </a:p>
        </p:txBody>
      </p:sp>
      <p:sp>
        <p:nvSpPr>
          <p:cNvPr id="175" name="TextBox 174"/>
          <p:cNvSpPr txBox="1"/>
          <p:nvPr/>
        </p:nvSpPr>
        <p:spPr>
          <a:xfrm>
            <a:off x="4221367" y="7583417"/>
            <a:ext cx="1191318"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الاشخاص ذوى الاحتياجات الخاصة</a:t>
            </a:r>
          </a:p>
        </p:txBody>
      </p:sp>
      <p:sp>
        <p:nvSpPr>
          <p:cNvPr id="176" name="TextBox 175"/>
          <p:cNvSpPr txBox="1"/>
          <p:nvPr/>
        </p:nvSpPr>
        <p:spPr>
          <a:xfrm>
            <a:off x="4685884" y="7191919"/>
            <a:ext cx="1516028"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مثليه ، مثلي الجنس ، ثنائي الجنس</a:t>
            </a:r>
          </a:p>
        </p:txBody>
      </p:sp>
      <p:sp>
        <p:nvSpPr>
          <p:cNvPr id="179" name="TextBox 178"/>
          <p:cNvSpPr txBox="1"/>
          <p:nvPr/>
        </p:nvSpPr>
        <p:spPr>
          <a:xfrm>
            <a:off x="5751448" y="6062220"/>
            <a:ext cx="726534" cy="374914"/>
          </a:xfrm>
          <a:prstGeom prst="rect">
            <a:avLst/>
          </a:prstGeom>
          <a:noFill/>
          <a:ln>
            <a:noFill/>
          </a:ln>
        </p:spPr>
        <p:txBody>
          <a:bodyPr wrap="square" lIns="90000" tIns="90000" rIns="90000" bIns="90000" rtlCol="0" anchor="ctr">
            <a:noAutofit/>
          </a:bodyPr>
          <a:lstStyle/>
          <a:p>
            <a:pPr algn="r" rtl="1"/>
            <a:r>
              <a:rPr lang="en-US" sz="1100" dirty="0">
                <a:cs typeface="Calibri" panose="020F0502020204030204" pitchFamily="34" charset="0"/>
              </a:rPr>
              <a:t>أنثى</a:t>
            </a:r>
          </a:p>
        </p:txBody>
      </p:sp>
      <p:sp>
        <p:nvSpPr>
          <p:cNvPr id="180" name="TextBox 179"/>
          <p:cNvSpPr txBox="1"/>
          <p:nvPr/>
        </p:nvSpPr>
        <p:spPr>
          <a:xfrm>
            <a:off x="5884693" y="5500656"/>
            <a:ext cx="726534" cy="374914"/>
          </a:xfrm>
          <a:prstGeom prst="rect">
            <a:avLst/>
          </a:prstGeom>
          <a:noFill/>
          <a:ln>
            <a:noFill/>
          </a:ln>
        </p:spPr>
        <p:txBody>
          <a:bodyPr wrap="square" lIns="90000" tIns="90000" rIns="90000" bIns="90000" rtlCol="0" anchor="ctr">
            <a:noAutofit/>
          </a:bodyPr>
          <a:lstStyle/>
          <a:p>
            <a:pPr algn="ctr" rtl="1"/>
            <a:r>
              <a:rPr lang="ar-SA" sz="1100" dirty="0">
                <a:latin typeface="Arial" panose="020B0604020202020204" pitchFamily="34" charset="0"/>
                <a:cs typeface="Calibri" panose="020F0502020204030204" pitchFamily="34" charset="0"/>
              </a:rPr>
              <a:t>النوع الاجتماعي</a:t>
            </a:r>
          </a:p>
          <a:p>
            <a:pPr algn="ctr" rtl="1"/>
            <a:r>
              <a:rPr lang="en-US" sz="1100" dirty="0">
                <a:latin typeface="Arial" panose="020B0604020202020204" pitchFamily="34" charset="0"/>
                <a:cs typeface="Calibri" panose="020F0502020204030204" pitchFamily="34" charset="0"/>
              </a:rPr>
              <a:t>"</a:t>
            </a:r>
            <a:r>
              <a:rPr lang="en-US" sz="1100" dirty="0" err="1">
                <a:latin typeface="Arial" panose="020B0604020202020204" pitchFamily="34" charset="0"/>
                <a:cs typeface="Calibri" panose="020F0502020204030204" pitchFamily="34" charset="0"/>
              </a:rPr>
              <a:t>منحرف</a:t>
            </a:r>
            <a:r>
              <a:rPr lang="en-US" sz="1200" dirty="0">
                <a:latin typeface="Arial" panose="020B060402020202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988CE26-C430-FC56-8B35-10ADA3218DBE}"/>
              </a:ext>
            </a:extLst>
          </p:cNvPr>
          <p:cNvSpPr txBox="1"/>
          <p:nvPr/>
        </p:nvSpPr>
        <p:spPr>
          <a:xfrm>
            <a:off x="5698681" y="3913364"/>
            <a:ext cx="739944" cy="374914"/>
          </a:xfrm>
          <a:prstGeom prst="rect">
            <a:avLst/>
          </a:prstGeom>
          <a:noFill/>
          <a:ln>
            <a:noFill/>
          </a:ln>
        </p:spPr>
        <p:txBody>
          <a:bodyPr wrap="square" lIns="90000" tIns="90000" rIns="90000" bIns="90000" rtlCol="0" anchor="ctr">
            <a:noAutofit/>
          </a:bodyPr>
          <a:lstStyle/>
          <a:p>
            <a:pPr algn="r" rtl="1"/>
            <a:r>
              <a:rPr lang="en-US" sz="1100" dirty="0" err="1">
                <a:cs typeface="Calibri" panose="020F0502020204030204" pitchFamily="34" charset="0"/>
              </a:rPr>
              <a:t>صح</a:t>
            </a:r>
            <a:r>
              <a:rPr lang="ar-SA" sz="1100" dirty="0" err="1">
                <a:cs typeface="Calibri" panose="020F0502020204030204" pitchFamily="34" charset="0"/>
              </a:rPr>
              <a:t>ي</a:t>
            </a:r>
            <a:endParaRPr lang="en-CA" sz="1100" dirty="0">
              <a:cs typeface="Calibri" panose="020F0502020204030204" pitchFamily="34" charset="0"/>
            </a:endParaRPr>
          </a:p>
        </p:txBody>
      </p:sp>
      <p:sp>
        <p:nvSpPr>
          <p:cNvPr id="4" name="TextBox 3">
            <a:extLst>
              <a:ext uri="{FF2B5EF4-FFF2-40B4-BE49-F238E27FC236}">
                <a16:creationId xmlns:a16="http://schemas.microsoft.com/office/drawing/2014/main" id="{0234DD77-8446-CD4F-6A99-2779B82F42C7}"/>
              </a:ext>
            </a:extLst>
          </p:cNvPr>
          <p:cNvSpPr txBox="1"/>
          <p:nvPr/>
        </p:nvSpPr>
        <p:spPr>
          <a:xfrm>
            <a:off x="996287" y="719164"/>
            <a:ext cx="5254042" cy="400110"/>
          </a:xfrm>
          <a:prstGeom prst="rect">
            <a:avLst/>
          </a:prstGeom>
          <a:noFill/>
        </p:spPr>
        <p:txBody>
          <a:bodyPr wrap="square" rtlCol="0">
            <a:spAutoFit/>
          </a:bodyPr>
          <a:lstStyle/>
          <a:p>
            <a:pPr algn="r" rtl="1"/>
            <a:r>
              <a:rPr lang="en-US" sz="2000" dirty="0" err="1">
                <a:latin typeface="Calibri" panose="020F0502020204030204" pitchFamily="34" charset="0"/>
                <a:cs typeface="Calibri" panose="020F0502020204030204" pitchFamily="34" charset="0"/>
              </a:rPr>
              <a:t>عجلة</a:t>
            </a:r>
            <a:r>
              <a:rPr lang="en-US"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القوة (السلطة)</a:t>
            </a:r>
            <a:endParaRPr lang="en-US" sz="1200" b="1" spc="300" dirty="0">
              <a:solidFill>
                <a:schemeClr val="tx1"/>
              </a:solidFill>
              <a:cs typeface="Calibri" panose="020F0502020204030204" pitchFamily="34" charset="0"/>
            </a:endParaRPr>
          </a:p>
        </p:txBody>
      </p:sp>
      <p:sp>
        <p:nvSpPr>
          <p:cNvPr id="2" name="Hexagon 1">
            <a:extLst>
              <a:ext uri="{FF2B5EF4-FFF2-40B4-BE49-F238E27FC236}">
                <a16:creationId xmlns:a16="http://schemas.microsoft.com/office/drawing/2014/main" id="{B92F72AC-AC02-53F2-ED2A-C9D02B3B295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12" name="Hexagon 11">
            <a:extLst>
              <a:ext uri="{FF2B5EF4-FFF2-40B4-BE49-F238E27FC236}">
                <a16:creationId xmlns:a16="http://schemas.microsoft.com/office/drawing/2014/main" id="{D0BE23DD-509F-E62E-2BD2-6A57325F3C3C}"/>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13" name="Hexagon 12">
            <a:extLst>
              <a:ext uri="{FF2B5EF4-FFF2-40B4-BE49-F238E27FC236}">
                <a16:creationId xmlns:a16="http://schemas.microsoft.com/office/drawing/2014/main" id="{90D8C6C5-476B-54A6-2C88-D1180121C732}"/>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14" name="Hexagon 13">
            <a:extLst>
              <a:ext uri="{FF2B5EF4-FFF2-40B4-BE49-F238E27FC236}">
                <a16:creationId xmlns:a16="http://schemas.microsoft.com/office/drawing/2014/main" id="{69FB0389-5605-62DB-619C-F2B086C37F58}"/>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15" name="Hexagon 14">
            <a:extLst>
              <a:ext uri="{FF2B5EF4-FFF2-40B4-BE49-F238E27FC236}">
                <a16:creationId xmlns:a16="http://schemas.microsoft.com/office/drawing/2014/main" id="{779C2A33-8D68-7C5A-EBC9-FE1BE4C9EF01}"/>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16" name="Hexagon 15">
            <a:extLst>
              <a:ext uri="{FF2B5EF4-FFF2-40B4-BE49-F238E27FC236}">
                <a16:creationId xmlns:a16="http://schemas.microsoft.com/office/drawing/2014/main" id="{749E2FB7-AEB3-B024-9B52-98107A74866D}"/>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5" name="TextBox 4">
            <a:extLst>
              <a:ext uri="{FF2B5EF4-FFF2-40B4-BE49-F238E27FC236}">
                <a16:creationId xmlns:a16="http://schemas.microsoft.com/office/drawing/2014/main" id="{605FE28F-C668-2384-23F8-985BD0D48770}"/>
              </a:ext>
            </a:extLst>
          </p:cNvPr>
          <p:cNvSpPr txBox="1"/>
          <p:nvPr/>
        </p:nvSpPr>
        <p:spPr>
          <a:xfrm>
            <a:off x="1816279" y="3260481"/>
            <a:ext cx="801910" cy="276999"/>
          </a:xfrm>
          <a:prstGeom prst="rect">
            <a:avLst/>
          </a:prstGeom>
          <a:noFill/>
        </p:spPr>
        <p:txBody>
          <a:bodyPr wrap="square" rtlCol="0">
            <a:spAutoFit/>
          </a:bodyPr>
          <a:lstStyle/>
          <a:p>
            <a:r>
              <a:rPr lang="en-GB" sz="1200" dirty="0">
                <a:cs typeface="Calibri" panose="020F0502020204030204" pitchFamily="34" charset="0"/>
              </a:rPr>
              <a:t>…</a:t>
            </a:r>
            <a:endParaRPr lang="en-BE" sz="1200" dirty="0">
              <a:cs typeface="Calibri" panose="020F0502020204030204" pitchFamily="34" charset="0"/>
            </a:endParaRPr>
          </a:p>
        </p:txBody>
      </p:sp>
      <p:sp>
        <p:nvSpPr>
          <p:cNvPr id="7" name="TextBox 6">
            <a:extLst>
              <a:ext uri="{FF2B5EF4-FFF2-40B4-BE49-F238E27FC236}">
                <a16:creationId xmlns:a16="http://schemas.microsoft.com/office/drawing/2014/main" id="{9F998ACC-2FC6-FD87-AEDF-BCB2CAF5A2F9}"/>
              </a:ext>
            </a:extLst>
          </p:cNvPr>
          <p:cNvSpPr txBox="1"/>
          <p:nvPr/>
        </p:nvSpPr>
        <p:spPr>
          <a:xfrm>
            <a:off x="5257643" y="6834301"/>
            <a:ext cx="801910" cy="276999"/>
          </a:xfrm>
          <a:prstGeom prst="rect">
            <a:avLst/>
          </a:prstGeom>
          <a:noFill/>
        </p:spPr>
        <p:txBody>
          <a:bodyPr wrap="square" rtlCol="0">
            <a:spAutoFit/>
          </a:bodyPr>
          <a:lstStyle/>
          <a:p>
            <a:r>
              <a:rPr lang="en-GB" sz="1200" dirty="0">
                <a:cs typeface="Calibri" panose="020F0502020204030204" pitchFamily="34" charset="0"/>
              </a:rPr>
              <a:t>…</a:t>
            </a:r>
            <a:endParaRPr lang="en-BE" sz="1200" dirty="0">
              <a:cs typeface="Calibri" panose="020F0502020204030204" pitchFamily="34" charset="0"/>
            </a:endParaRPr>
          </a:p>
        </p:txBody>
      </p:sp>
      <p:sp>
        <p:nvSpPr>
          <p:cNvPr id="8" name="TextBox 7">
            <a:extLst>
              <a:ext uri="{FF2B5EF4-FFF2-40B4-BE49-F238E27FC236}">
                <a16:creationId xmlns:a16="http://schemas.microsoft.com/office/drawing/2014/main" id="{DBFA5965-10D2-4E96-BA04-EB92EF69038F}"/>
              </a:ext>
            </a:extLst>
          </p:cNvPr>
          <p:cNvSpPr txBox="1"/>
          <p:nvPr/>
        </p:nvSpPr>
        <p:spPr>
          <a:xfrm>
            <a:off x="1562556" y="3558956"/>
            <a:ext cx="801910" cy="276999"/>
          </a:xfrm>
          <a:prstGeom prst="rect">
            <a:avLst/>
          </a:prstGeom>
          <a:noFill/>
        </p:spPr>
        <p:txBody>
          <a:bodyPr wrap="square" rtlCol="0">
            <a:spAutoFit/>
          </a:bodyPr>
          <a:lstStyle/>
          <a:p>
            <a:r>
              <a:rPr lang="en-GB" sz="1200" dirty="0">
                <a:cs typeface="Calibri" panose="020F0502020204030204" pitchFamily="34" charset="0"/>
              </a:rPr>
              <a:t>…</a:t>
            </a:r>
            <a:endParaRPr lang="en-BE" sz="1200" dirty="0">
              <a:cs typeface="Calibri" panose="020F0502020204030204" pitchFamily="34" charset="0"/>
            </a:endParaRPr>
          </a:p>
        </p:txBody>
      </p:sp>
      <p:sp>
        <p:nvSpPr>
          <p:cNvPr id="9" name="TextBox 8">
            <a:extLst>
              <a:ext uri="{FF2B5EF4-FFF2-40B4-BE49-F238E27FC236}">
                <a16:creationId xmlns:a16="http://schemas.microsoft.com/office/drawing/2014/main" id="{884E3846-EB32-8C9B-9D55-C18BBEC8F2EF}"/>
              </a:ext>
            </a:extLst>
          </p:cNvPr>
          <p:cNvSpPr txBox="1"/>
          <p:nvPr/>
        </p:nvSpPr>
        <p:spPr>
          <a:xfrm>
            <a:off x="5567580" y="6522988"/>
            <a:ext cx="801910" cy="276999"/>
          </a:xfrm>
          <a:prstGeom prst="rect">
            <a:avLst/>
          </a:prstGeom>
          <a:noFill/>
        </p:spPr>
        <p:txBody>
          <a:bodyPr wrap="square" rtlCol="0">
            <a:spAutoFit/>
          </a:bodyPr>
          <a:lstStyle/>
          <a:p>
            <a:r>
              <a:rPr lang="en-GB" sz="1200" dirty="0">
                <a:cs typeface="Calibri" panose="020F0502020204030204" pitchFamily="34" charset="0"/>
              </a:rPr>
              <a:t>…</a:t>
            </a:r>
            <a:endParaRPr lang="en-BE" sz="1200" dirty="0">
              <a:cs typeface="Calibri" panose="020F0502020204030204" pitchFamily="34" charset="0"/>
            </a:endParaRPr>
          </a:p>
        </p:txBody>
      </p:sp>
    </p:spTree>
    <p:extLst>
      <p:ext uri="{BB962C8B-B14F-4D97-AF65-F5344CB8AC3E}">
        <p14:creationId xmlns:p14="http://schemas.microsoft.com/office/powerpoint/2010/main" val="22610872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7">
            <a:extLst>
              <a:ext uri="{FF2B5EF4-FFF2-40B4-BE49-F238E27FC236}">
                <a16:creationId xmlns:a16="http://schemas.microsoft.com/office/drawing/2014/main" id="{3A0FB672-06A2-9F93-32D3-7F1355E537E4}"/>
              </a:ext>
            </a:extLst>
          </p:cNvPr>
          <p:cNvGraphicFramePr>
            <a:graphicFrameLocks noGrp="1"/>
          </p:cNvGraphicFramePr>
          <p:nvPr/>
        </p:nvGraphicFramePr>
        <p:xfrm>
          <a:off x="1110587" y="1117417"/>
          <a:ext cx="5254042" cy="5400040"/>
        </p:xfrm>
        <a:graphic>
          <a:graphicData uri="http://schemas.openxmlformats.org/drawingml/2006/table">
            <a:tbl>
              <a:tblPr firstRow="1" bandRow="1">
                <a:tableStyleId>{5C22544A-7EE6-4342-B048-85BDC9FD1C3A}</a:tableStyleId>
              </a:tblPr>
              <a:tblGrid>
                <a:gridCol w="4232938">
                  <a:extLst>
                    <a:ext uri="{9D8B030D-6E8A-4147-A177-3AD203B41FA5}">
                      <a16:colId xmlns:a16="http://schemas.microsoft.com/office/drawing/2014/main" val="3910228329"/>
                    </a:ext>
                  </a:extLst>
                </a:gridCol>
                <a:gridCol w="1021104">
                  <a:extLst>
                    <a:ext uri="{9D8B030D-6E8A-4147-A177-3AD203B41FA5}">
                      <a16:colId xmlns:a16="http://schemas.microsoft.com/office/drawing/2014/main" val="1260457313"/>
                    </a:ext>
                  </a:extLst>
                </a:gridCol>
              </a:tblGrid>
              <a:tr h="370840">
                <a:tc>
                  <a:txBody>
                    <a:bodyPr/>
                    <a:lstStyle/>
                    <a:p>
                      <a:pPr marL="228600" marR="44450" lvl="0" indent="-228600" algn="r" rtl="1">
                        <a:spcBef>
                          <a:spcPts val="230"/>
                        </a:spcBef>
                        <a:spcAft>
                          <a:spcPts val="0"/>
                        </a:spcAft>
                        <a:buSzPts val="1100"/>
                        <a:buFont typeface="+mj-lt"/>
                        <a:buAutoNum type="arabicPeriod"/>
                        <a:tabLst>
                          <a:tab pos="529590" algn="l"/>
                        </a:tabLst>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قرر ما إذا كنت ستطلب (1) من الطفل أن يرسم أو (2) تستخدم نسخة مطبوعة من "سلم المشاعر" لهذا النشاط.</a:t>
                      </a:r>
                    </a:p>
                    <a:p>
                      <a:pPr marL="228600" marR="44450" lvl="0" indent="-228600" algn="r" rtl="1">
                        <a:spcBef>
                          <a:spcPts val="230"/>
                        </a:spcBef>
                        <a:spcAft>
                          <a:spcPts val="0"/>
                        </a:spcAft>
                        <a:buSzPts val="1100"/>
                        <a:buFont typeface="+mj-lt"/>
                        <a:buAutoNum type="arabicPeriod"/>
                        <a:tabLst>
                          <a:tab pos="529590" algn="l"/>
                        </a:tabLst>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اشرح الغرض من النشاط وملخصًا له.</a:t>
                      </a:r>
                      <a:endParaRPr lang="en-GB" sz="11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600" marR="44450" lvl="0" indent="-228600" algn="r" rtl="1">
                        <a:spcBef>
                          <a:spcPts val="230"/>
                        </a:spcBef>
                        <a:spcAft>
                          <a:spcPts val="0"/>
                        </a:spcAft>
                        <a:buSzPts val="1100"/>
                        <a:buFont typeface="+mj-lt"/>
                        <a:buAutoNum type="arabicPeriod"/>
                        <a:tabLst>
                          <a:tab pos="529590" algn="l"/>
                        </a:tabLst>
                      </a:pP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ابدأ الرسم ووضع ال</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تسميات</a:t>
                      </a:r>
                      <a:endPar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571500" marR="44450" lvl="1" indent="-228600" algn="r" rtl="1">
                        <a:spcBef>
                          <a:spcPts val="230"/>
                        </a:spcBef>
                        <a:spcAft>
                          <a:spcPts val="0"/>
                        </a:spcAft>
                        <a:buSzPts val="1100"/>
                        <a:buFont typeface="Arial" panose="020B0604020202020204" pitchFamily="34" charset="0"/>
                        <a:buChar char="•"/>
                        <a:tabLst>
                          <a:tab pos="529590" algn="l"/>
                        </a:tabLst>
                      </a:pPr>
                      <a:r>
                        <a:rPr lang="ar-SA" sz="11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GB" sz="1100" b="0" dirty="0">
                          <a:solidFill>
                            <a:schemeClr val="tx1"/>
                          </a:solidFill>
                          <a:latin typeface="Calibri" panose="020F0502020204030204" pitchFamily="34" charset="0"/>
                          <a:ea typeface="Calibri" panose="020F0502020204030204" pitchFamily="34" charset="0"/>
                          <a:cs typeface="Calibri" panose="020F0502020204030204" pitchFamily="34" charset="0"/>
                        </a:rPr>
                        <a:t>الخيار</a:t>
                      </a:r>
                      <a:r>
                        <a:rPr lang="ar-SA" sz="1100" b="0" dirty="0">
                          <a:solidFill>
                            <a:schemeClr val="tx1"/>
                          </a:solidFill>
                          <a:latin typeface="Calibri" panose="020F0502020204030204" pitchFamily="34" charset="0"/>
                          <a:ea typeface="Calibri" panose="020F0502020204030204" pitchFamily="34" charset="0"/>
                          <a:cs typeface="Calibri" panose="020F0502020204030204" pitchFamily="34" charset="0"/>
                        </a:rPr>
                        <a:t>١) اطلب من الطفل رسم سلم. </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يمكنك إظهار مثال أو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وصف لفظيًا إذا كان ذلك داعمًا. بمجرد رسم السلم ، اطلب من الطفل تسمية درجات السلم بالعواطف التالية من أعلى إلى أسفل: غاضب</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جداً</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غ</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ضب ؛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مغتاظ/ منزعج،</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حبط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/حزين</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قلق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/عصبي، </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سعيد / هادئ</a:t>
                      </a:r>
                      <a:endParaRPr lang="en-BE"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r" rtl="1">
                        <a:buFont typeface="+mj-lt"/>
                        <a:buAutoNum type="arabicPeriod"/>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اطلب من الطفل تحديد المشاعر التي يمر بها (عن طريق الرسم أو الإشارة) والإشارة إلى شدة كل شعور:</a:t>
                      </a:r>
                    </a:p>
                    <a:p>
                      <a:pPr marL="571500" lvl="1" indent="-228600" algn="r" rtl="1">
                        <a:buFont typeface="Arial" panose="020B0604020202020204" pitchFamily="34" charset="0"/>
                        <a:buChar char="•"/>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ما هي المشاعر التي شعرت بها / هل شعرت بـ _______ (على سبيل المثال ، الآن ، عندما تفكر في تلك التجربة ، ومتى حدث لك ذلك ، وما إلى ذلك)؟</a:t>
                      </a:r>
                    </a:p>
                    <a:p>
                      <a:pPr marL="571500" lvl="1" indent="-228600" algn="r" rtl="1">
                        <a:buFont typeface="Arial" panose="020B0604020202020204" pitchFamily="34" charset="0"/>
                        <a:buChar char="•"/>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أين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تقف </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على السلم الآن؟</a:t>
                      </a:r>
                      <a:r>
                        <a:rPr lang="en-US" sz="1100" b="0" dirty="0">
                          <a:solidFill>
                            <a:schemeClr val="tx1"/>
                          </a:solidFill>
                          <a:latin typeface="Calibri" panose="020F0502020204030204" pitchFamily="34" charset="0"/>
                          <a:ea typeface="Calibri" panose="020F0502020204030204" pitchFamily="34" charset="0"/>
                          <a:cs typeface="Calibri" panose="020F0502020204030204" pitchFamily="34" charset="0"/>
                        </a:rPr>
                        <a:t>ما هو الشعور الذي تشعر به الآن وما مدى شدته؟</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100" b="0" dirty="0">
                          <a:solidFill>
                            <a:schemeClr val="tx1"/>
                          </a:solidFill>
                          <a:latin typeface="Calibri" panose="020F0502020204030204" pitchFamily="34" charset="0"/>
                          <a:ea typeface="Calibri" panose="020F0502020204030204" pitchFamily="34" charset="0"/>
                          <a:cs typeface="Calibri" panose="020F0502020204030204" pitchFamily="34" charset="0"/>
                        </a:rPr>
                        <a:t>على سبيل المثال،</a:t>
                      </a:r>
                      <a:r>
                        <a:rPr lang="ar-SA" sz="11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منخفض / مرتفع أو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أخبر برقم ١-٥)</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C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571500" lvl="1" indent="-228600" algn="r" rtl="1">
                        <a:buFont typeface="Arial" panose="020B0604020202020204" pitchFamily="34" charset="0"/>
                        <a:buChar char="•"/>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مل</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حظة: إذا كان الطفل ي</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عاني</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من أجل تحديد / تسمية مشاعره أو الإشارة إلى شدتها أو التحدث عنها ، فيجب على أخصائيي الحالة المساعدة في تحديد المشاعر المختلفة قبل المضي قدمًا.</a:t>
                      </a:r>
                      <a:endParaRPr lang="en-BE"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44450" lvl="0" algn="r" rtl="1">
                        <a:spcBef>
                          <a:spcPts val="230"/>
                        </a:spcBef>
                        <a:spcAft>
                          <a:spcPts val="0"/>
                        </a:spcAft>
                        <a:buSzPts val="1100"/>
                        <a:tabLst>
                          <a:tab pos="529590" algn="l"/>
                        </a:tabLst>
                      </a:pP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اطلب من الطفل أن يتحدث عن مشاعره:</a:t>
                      </a:r>
                    </a:p>
                    <a:p>
                      <a:pPr marL="514350" marR="44450" lvl="1" indent="-171450" algn="r" rtl="1">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شكرًا لمشاركتك أنك تشعر بـ _______ (أي سعيد ، حزين ، غاضب ، محبط) ________ (أي اليوم ، عندما تفكر في تلك التجربة ، عندما حدث ذلك لك</a:t>
                      </a:r>
                      <a:r>
                        <a:rPr lang="ar-SA"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CA"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marR="44450" lvl="1" indent="-171450" algn="r" rtl="1">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هل يمكنك إخبار المزيد عن شعورك؟</a:t>
                      </a:r>
                      <a:endParaRPr lang="en-CA"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44450" lvl="0" indent="-171450" algn="r" rtl="1">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إذا قال الطفل أنه يعاني من "مشاعر صعبة" (على سبيل المثال ، الخوف واليأس والغضب والإحباط والحزن وما إلى ذلك) ، ثم ناقش الطرق التي يمكنهم من خلالها تنظيم / إدارة عواطفهم.</a:t>
                      </a:r>
                    </a:p>
                    <a:p>
                      <a:pPr marL="514350" marR="44450" lvl="1" indent="-171450" algn="r" rtl="1">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هل شعرت بهذا من قبل في الماضي؟</a:t>
                      </a:r>
                    </a:p>
                    <a:p>
                      <a:pPr marL="857250" marR="44450" lvl="2" indent="-171450" algn="r" rtl="1">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إذا كانت الإجابة بنعم ، فماذا فعلت بعد ذلك؟</a:t>
                      </a:r>
                    </a:p>
                    <a:p>
                      <a:pPr marL="857250" marR="44450" lvl="2" indent="-171450" algn="r" rtl="1">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هل ساعدك </a:t>
                      </a:r>
                      <a:r>
                        <a:rPr lang="ar-SA"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ذلك</a:t>
                      </a: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 في جعلك تشعر بتحسن أم لا؟</a:t>
                      </a:r>
                    </a:p>
                    <a:p>
                      <a:pPr marL="514350" marR="44450" lvl="1" indent="-171450" algn="r" rtl="1">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هل هناك أشياء أخرى يمكننا القيام بها تجعلك تشعر بتحسن؟</a:t>
                      </a:r>
                      <a:endParaRPr lang="en-BE"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rtl="1"/>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44450" lvl="0" indent="0" algn="r" defTabSz="685800" rtl="1" eaLnBrk="1" fontAlgn="auto" latinLnBrk="0" hangingPunct="1">
                        <a:lnSpc>
                          <a:spcPct val="100000"/>
                        </a:lnSpc>
                        <a:spcBef>
                          <a:spcPts val="230"/>
                        </a:spcBef>
                        <a:spcAft>
                          <a:spcPts val="0"/>
                        </a:spcAft>
                        <a:buClrTx/>
                        <a:buSzPts val="1100"/>
                        <a:buFont typeface="+mj-lt"/>
                        <a:buNone/>
                        <a:tabLst>
                          <a:tab pos="529590" algn="l"/>
                        </a:tabLst>
                        <a:defRPr/>
                      </a:pPr>
                      <a:r>
                        <a:rPr lang="en-CA" sz="1100" b="1" dirty="0">
                          <a:solidFill>
                            <a:schemeClr val="tx1"/>
                          </a:solidFill>
                        </a:rPr>
                        <a:t>التوجيه (تابع)</a:t>
                      </a:r>
                      <a:endParaRPr lang="en-US" sz="1100" b="1" dirty="0">
                        <a:solidFill>
                          <a:schemeClr val="tx1"/>
                        </a:solidFill>
                      </a:endParaRPr>
                    </a:p>
                    <a:p>
                      <a:pPr marL="0" marR="44450" lvl="0" indent="0" algn="r" rtl="1">
                        <a:spcBef>
                          <a:spcPts val="230"/>
                        </a:spcBef>
                        <a:spcAft>
                          <a:spcPts val="0"/>
                        </a:spcAft>
                        <a:buSzPts val="1100"/>
                        <a:buFont typeface="+mj-lt"/>
                        <a:buNone/>
                        <a:tabLst>
                          <a:tab pos="529590" algn="l"/>
                        </a:tabLst>
                      </a:pPr>
                      <a:endParaRPr lang="en-BE"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51584040"/>
                  </a:ext>
                </a:extLst>
              </a:tr>
            </a:tbl>
          </a:graphicData>
        </a:graphic>
      </p:graphicFrame>
      <p:sp>
        <p:nvSpPr>
          <p:cNvPr id="10" name="Hexagon 9">
            <a:extLst>
              <a:ext uri="{FF2B5EF4-FFF2-40B4-BE49-F238E27FC236}">
                <a16:creationId xmlns:a16="http://schemas.microsoft.com/office/drawing/2014/main" id="{36929741-414E-2794-289E-3014710A279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89681A71-7F18-FD2C-7966-DB31F6345DB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BC55536B-246C-955A-CDA5-FFC4B695523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268E2ECD-3E90-DEF8-2C61-90EDD1700D89}"/>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D413B872-9AD4-A3A3-5AEF-E52218FCE3F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0799804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D1FBF3-2321-8C94-1C5D-88E2DE370BC1}"/>
              </a:ext>
            </a:extLst>
          </p:cNvPr>
          <p:cNvGrpSpPr/>
          <p:nvPr/>
        </p:nvGrpSpPr>
        <p:grpSpPr>
          <a:xfrm>
            <a:off x="1641282" y="3274950"/>
            <a:ext cx="3783899" cy="3356099"/>
            <a:chOff x="1821084" y="1914893"/>
            <a:chExt cx="2748925" cy="2438138"/>
          </a:xfrm>
        </p:grpSpPr>
        <p:sp>
          <p:nvSpPr>
            <p:cNvPr id="5" name="Parallelogram 4">
              <a:extLst>
                <a:ext uri="{FF2B5EF4-FFF2-40B4-BE49-F238E27FC236}">
                  <a16:creationId xmlns:a16="http://schemas.microsoft.com/office/drawing/2014/main" id="{241D6842-5D2F-EC02-3672-F792857C5D0B}"/>
                </a:ext>
              </a:extLst>
            </p:cNvPr>
            <p:cNvSpPr/>
            <p:nvPr/>
          </p:nvSpPr>
          <p:spPr>
            <a:xfrm flipH="1">
              <a:off x="3855987"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Parallelogram 5">
              <a:extLst>
                <a:ext uri="{FF2B5EF4-FFF2-40B4-BE49-F238E27FC236}">
                  <a16:creationId xmlns:a16="http://schemas.microsoft.com/office/drawing/2014/main" id="{C544608C-E4E3-D265-EFC9-C9F4327AF8A7}"/>
                </a:ext>
              </a:extLst>
            </p:cNvPr>
            <p:cNvSpPr/>
            <p:nvPr/>
          </p:nvSpPr>
          <p:spPr>
            <a:xfrm flipH="1">
              <a:off x="2990733"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Rectangle: Rounded Corners 10">
              <a:extLst>
                <a:ext uri="{FF2B5EF4-FFF2-40B4-BE49-F238E27FC236}">
                  <a16:creationId xmlns:a16="http://schemas.microsoft.com/office/drawing/2014/main" id="{84CCFCC3-DECA-B2B0-0E0F-6B3B12ABF3E6}"/>
                </a:ext>
              </a:extLst>
            </p:cNvPr>
            <p:cNvSpPr/>
            <p:nvPr/>
          </p:nvSpPr>
          <p:spPr>
            <a:xfrm rot="5400000">
              <a:off x="2574519" y="3313436"/>
              <a:ext cx="186638"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Rectangle: Rounded Corners 11">
              <a:extLst>
                <a:ext uri="{FF2B5EF4-FFF2-40B4-BE49-F238E27FC236}">
                  <a16:creationId xmlns:a16="http://schemas.microsoft.com/office/drawing/2014/main" id="{77957EF4-3DAF-3CFD-E400-1362FF94B705}"/>
                </a:ext>
              </a:extLst>
            </p:cNvPr>
            <p:cNvSpPr/>
            <p:nvPr/>
          </p:nvSpPr>
          <p:spPr>
            <a:xfrm rot="5400000">
              <a:off x="2817911" y="2668833"/>
              <a:ext cx="186637"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Rectangle: Rounded Corners 12">
              <a:extLst>
                <a:ext uri="{FF2B5EF4-FFF2-40B4-BE49-F238E27FC236}">
                  <a16:creationId xmlns:a16="http://schemas.microsoft.com/office/drawing/2014/main" id="{F7968C63-5E76-486D-B68E-968273F30D5C}"/>
                </a:ext>
              </a:extLst>
            </p:cNvPr>
            <p:cNvSpPr/>
            <p:nvPr/>
          </p:nvSpPr>
          <p:spPr>
            <a:xfrm rot="5400000">
              <a:off x="3110308" y="2002098"/>
              <a:ext cx="186636"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Parallelogram 13">
              <a:extLst>
                <a:ext uri="{FF2B5EF4-FFF2-40B4-BE49-F238E27FC236}">
                  <a16:creationId xmlns:a16="http://schemas.microsoft.com/office/drawing/2014/main" id="{4C616E2C-0DCD-139C-6C5E-4904BD03A651}"/>
                </a:ext>
              </a:extLst>
            </p:cNvPr>
            <p:cNvSpPr/>
            <p:nvPr/>
          </p:nvSpPr>
          <p:spPr>
            <a:xfrm>
              <a:off x="2707919"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Parallelogram 14">
              <a:extLst>
                <a:ext uri="{FF2B5EF4-FFF2-40B4-BE49-F238E27FC236}">
                  <a16:creationId xmlns:a16="http://schemas.microsoft.com/office/drawing/2014/main" id="{7AE0A278-B540-1221-33E4-452C40772F8D}"/>
                </a:ext>
              </a:extLst>
            </p:cNvPr>
            <p:cNvSpPr/>
            <p:nvPr/>
          </p:nvSpPr>
          <p:spPr>
            <a:xfrm>
              <a:off x="1821084"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6" name="Rectangle 15">
            <a:extLst>
              <a:ext uri="{FF2B5EF4-FFF2-40B4-BE49-F238E27FC236}">
                <a16:creationId xmlns:a16="http://schemas.microsoft.com/office/drawing/2014/main" id="{F13EA30F-4CEB-7043-6EE6-2F14CFA7B171}"/>
              </a:ext>
            </a:extLst>
          </p:cNvPr>
          <p:cNvSpPr/>
          <p:nvPr/>
        </p:nvSpPr>
        <p:spPr>
          <a:xfrm>
            <a:off x="996287" y="1325881"/>
            <a:ext cx="5254042" cy="76934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7" name="TextBox 16">
            <a:extLst>
              <a:ext uri="{FF2B5EF4-FFF2-40B4-BE49-F238E27FC236}">
                <a16:creationId xmlns:a16="http://schemas.microsoft.com/office/drawing/2014/main" id="{CC78F706-FCD0-4181-48A4-093F5AA26A3D}"/>
              </a:ext>
            </a:extLst>
          </p:cNvPr>
          <p:cNvSpPr txBox="1"/>
          <p:nvPr/>
        </p:nvSpPr>
        <p:spPr>
          <a:xfrm>
            <a:off x="996287" y="74050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سلم العواطف</a:t>
            </a:r>
            <a:endParaRPr lang="en-US" sz="1200" b="1" spc="300" dirty="0">
              <a:latin typeface="Calibri" panose="020F0502020204030204" pitchFamily="34" charset="0"/>
              <a:cs typeface="Calibri" panose="020F0502020204030204" pitchFamily="34" charset="0"/>
            </a:endParaRPr>
          </a:p>
        </p:txBody>
      </p:sp>
      <p:sp>
        <p:nvSpPr>
          <p:cNvPr id="18" name="Hexagon 17">
            <a:extLst>
              <a:ext uri="{FF2B5EF4-FFF2-40B4-BE49-F238E27FC236}">
                <a16:creationId xmlns:a16="http://schemas.microsoft.com/office/drawing/2014/main" id="{3B1C160F-998A-1FAE-6D33-117A491F5AB4}"/>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D92697B5-4572-50FF-E8B1-1D4CCF38F9F4}"/>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1F21ED42-0DFD-4DBF-C62D-0327CD1B909D}"/>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5AD9B7E2-5A2F-CDC5-F72A-D9B3DFA2278A}"/>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Hexagon 28">
            <a:extLst>
              <a:ext uri="{FF2B5EF4-FFF2-40B4-BE49-F238E27FC236}">
                <a16:creationId xmlns:a16="http://schemas.microsoft.com/office/drawing/2014/main" id="{C501366D-36FF-DC7D-F921-A70373BF2FF9}"/>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271164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1EA4C6-BA19-CBEC-F652-B78608E81C3A}"/>
              </a:ext>
            </a:extLst>
          </p:cNvPr>
          <p:cNvSpPr txBox="1"/>
          <p:nvPr/>
        </p:nvSpPr>
        <p:spPr>
          <a:xfrm>
            <a:off x="996287" y="1529410"/>
            <a:ext cx="5254042" cy="276999"/>
          </a:xfrm>
          <a:prstGeom prst="rect">
            <a:avLst/>
          </a:prstGeom>
          <a:noFill/>
        </p:spPr>
        <p:txBody>
          <a:bodyPr wrap="square" rtlCol="0">
            <a:spAutoFit/>
          </a:bodyPr>
          <a:lstStyle/>
          <a:p>
            <a:pPr algn="r" rtl="1"/>
            <a:r>
              <a:rPr lang="en-US" sz="1200" b="1" dirty="0"/>
              <a:t>عناصر للتقييم</a:t>
            </a:r>
            <a:endParaRPr lang="en-US" sz="1200" b="1" spc="300" dirty="0"/>
          </a:p>
        </p:txBody>
      </p:sp>
      <p:sp>
        <p:nvSpPr>
          <p:cNvPr id="15" name="TextBox 14">
            <a:extLst>
              <a:ext uri="{FF2B5EF4-FFF2-40B4-BE49-F238E27FC236}">
                <a16:creationId xmlns:a16="http://schemas.microsoft.com/office/drawing/2014/main" id="{668A0E01-472F-47D2-A478-BC61FEBDDA35}"/>
              </a:ext>
            </a:extLst>
          </p:cNvPr>
          <p:cNvSpPr txBox="1"/>
          <p:nvPr/>
        </p:nvSpPr>
        <p:spPr>
          <a:xfrm>
            <a:off x="3765072" y="1959661"/>
            <a:ext cx="2816831" cy="261610"/>
          </a:xfrm>
          <a:prstGeom prst="rect">
            <a:avLst/>
          </a:prstGeom>
          <a:noFill/>
          <a:ln>
            <a:noFill/>
          </a:ln>
        </p:spPr>
        <p:txBody>
          <a:bodyPr wrap="square" rtlCol="0">
            <a:spAutoFit/>
          </a:bodyPr>
          <a:lstStyle/>
          <a:p>
            <a:pPr marL="533400" algn="r" rtl="1"/>
            <a:r>
              <a:rPr lang="en-US" sz="1100" b="1" dirty="0">
                <a:solidFill>
                  <a:schemeClr val="tx1"/>
                </a:solidFill>
                <a:latin typeface="Arial" panose="020B0604020202020204" pitchFamily="34" charset="0"/>
                <a:cs typeface="Arial" panose="020B0604020202020204" pitchFamily="34" charset="0"/>
              </a:rPr>
              <a:t>الصحة ال</a:t>
            </a:r>
            <a:r>
              <a:rPr lang="ar-SA" sz="1100" b="1" dirty="0">
                <a:solidFill>
                  <a:schemeClr val="tx1"/>
                </a:solidFill>
                <a:latin typeface="Arial" panose="020B0604020202020204" pitchFamily="34" charset="0"/>
                <a:cs typeface="Arial" panose="020B0604020202020204" pitchFamily="34" charset="0"/>
              </a:rPr>
              <a:t>جسدية</a:t>
            </a:r>
            <a:r>
              <a:rPr lang="en-US" sz="1100" b="1" dirty="0">
                <a:solidFill>
                  <a:schemeClr val="tx1"/>
                </a:solidFill>
                <a:latin typeface="Arial" panose="020B0604020202020204" pitchFamily="34" charset="0"/>
                <a:cs typeface="Arial" panose="020B0604020202020204" pitchFamily="34" charset="0"/>
              </a:rPr>
              <a:t> والرفاه</a:t>
            </a:r>
          </a:p>
        </p:txBody>
      </p:sp>
      <p:sp>
        <p:nvSpPr>
          <p:cNvPr id="12" name="Rectangle 11">
            <a:extLst>
              <a:ext uri="{FF2B5EF4-FFF2-40B4-BE49-F238E27FC236}">
                <a16:creationId xmlns:a16="http://schemas.microsoft.com/office/drawing/2014/main" id="{4C944BD3-7302-4ABA-B524-82F7E475F0C7}"/>
              </a:ext>
            </a:extLst>
          </p:cNvPr>
          <p:cNvSpPr/>
          <p:nvPr/>
        </p:nvSpPr>
        <p:spPr>
          <a:xfrm>
            <a:off x="995272" y="2450341"/>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dirty="0">
                <a:solidFill>
                  <a:schemeClr val="tx1"/>
                </a:solidFill>
              </a:rPr>
              <a:t>أمثلة على ما يجب ملاحظته:</a:t>
            </a:r>
            <a:endParaRPr lang="en-GB" sz="1100" dirty="0">
              <a:solidFill>
                <a:schemeClr val="tx1"/>
              </a:solidFill>
            </a:endParaRPr>
          </a:p>
        </p:txBody>
      </p:sp>
      <p:sp>
        <p:nvSpPr>
          <p:cNvPr id="8" name="Rectangle 7">
            <a:extLst>
              <a:ext uri="{FF2B5EF4-FFF2-40B4-BE49-F238E27FC236}">
                <a16:creationId xmlns:a16="http://schemas.microsoft.com/office/drawing/2014/main" id="{7559E395-4ADA-F4DF-3269-557EC01E80F3}"/>
              </a:ext>
            </a:extLst>
          </p:cNvPr>
          <p:cNvSpPr/>
          <p:nvPr/>
        </p:nvSpPr>
        <p:spPr>
          <a:xfrm>
            <a:off x="3765072" y="2450341"/>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GB" sz="1100" dirty="0">
                <a:solidFill>
                  <a:schemeClr val="tx1"/>
                </a:solidFill>
              </a:rPr>
              <a:t>أمثلة على الأسئلة:</a:t>
            </a:r>
          </a:p>
        </p:txBody>
      </p:sp>
      <p:sp>
        <p:nvSpPr>
          <p:cNvPr id="10" name="TextBox 9">
            <a:extLst>
              <a:ext uri="{FF2B5EF4-FFF2-40B4-BE49-F238E27FC236}">
                <a16:creationId xmlns:a16="http://schemas.microsoft.com/office/drawing/2014/main" id="{A5CEE3D6-4927-3C59-9D2B-FE3BFFCFF6BD}"/>
              </a:ext>
            </a:extLst>
          </p:cNvPr>
          <p:cNvSpPr txBox="1"/>
          <p:nvPr/>
        </p:nvSpPr>
        <p:spPr>
          <a:xfrm>
            <a:off x="3623308" y="4408292"/>
            <a:ext cx="2816831" cy="261610"/>
          </a:xfrm>
          <a:prstGeom prst="rect">
            <a:avLst/>
          </a:prstGeom>
          <a:noFill/>
          <a:ln>
            <a:noFill/>
          </a:ln>
        </p:spPr>
        <p:txBody>
          <a:bodyPr wrap="square" rtlCol="0">
            <a:spAutoFit/>
          </a:bodyPr>
          <a:lstStyle/>
          <a:p>
            <a:pPr marL="533400" algn="r" rtl="1"/>
            <a:r>
              <a:rPr lang="en-US" sz="1100" b="1" dirty="0">
                <a:solidFill>
                  <a:schemeClr val="tx1"/>
                </a:solidFill>
                <a:latin typeface="Arial" panose="020B0604020202020204" pitchFamily="34" charset="0"/>
                <a:cs typeface="Arial" panose="020B0604020202020204" pitchFamily="34" charset="0"/>
              </a:rPr>
              <a:t>الصحة والرفاه العاطفي</a:t>
            </a:r>
          </a:p>
        </p:txBody>
      </p:sp>
      <p:sp>
        <p:nvSpPr>
          <p:cNvPr id="11" name="Rectangle 10">
            <a:extLst>
              <a:ext uri="{FF2B5EF4-FFF2-40B4-BE49-F238E27FC236}">
                <a16:creationId xmlns:a16="http://schemas.microsoft.com/office/drawing/2014/main" id="{06CC857E-9785-C781-263C-945F35C2FF4F}"/>
              </a:ext>
            </a:extLst>
          </p:cNvPr>
          <p:cNvSpPr/>
          <p:nvPr/>
        </p:nvSpPr>
        <p:spPr>
          <a:xfrm>
            <a:off x="995272" y="4880865"/>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dirty="0">
                <a:solidFill>
                  <a:schemeClr val="tx1"/>
                </a:solidFill>
              </a:rPr>
              <a:t>أمثلة على ما يجب ملاحظته:</a:t>
            </a:r>
            <a:endParaRPr lang="en-GB" sz="1100" dirty="0">
              <a:solidFill>
                <a:schemeClr val="tx1"/>
              </a:solidFill>
            </a:endParaRPr>
          </a:p>
        </p:txBody>
      </p:sp>
      <p:sp>
        <p:nvSpPr>
          <p:cNvPr id="18" name="Rectangle 17">
            <a:extLst>
              <a:ext uri="{FF2B5EF4-FFF2-40B4-BE49-F238E27FC236}">
                <a16:creationId xmlns:a16="http://schemas.microsoft.com/office/drawing/2014/main" id="{AB99510E-DB90-3204-281D-6BF73DE5177D}"/>
              </a:ext>
            </a:extLst>
          </p:cNvPr>
          <p:cNvSpPr/>
          <p:nvPr/>
        </p:nvSpPr>
        <p:spPr>
          <a:xfrm>
            <a:off x="3765072" y="4880865"/>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GB" sz="1100" dirty="0">
                <a:solidFill>
                  <a:schemeClr val="tx1"/>
                </a:solidFill>
              </a:rPr>
              <a:t>أمثلة على الأسئلة</a:t>
            </a:r>
            <a:r>
              <a:rPr lang="ar-SA" sz="1100" dirty="0">
                <a:solidFill>
                  <a:schemeClr val="tx1"/>
                </a:solidFill>
              </a:rPr>
              <a:t>:</a:t>
            </a:r>
            <a:endParaRPr lang="en-GB" sz="1100" dirty="0">
              <a:solidFill>
                <a:schemeClr val="tx1"/>
              </a:solidFill>
            </a:endParaRPr>
          </a:p>
        </p:txBody>
      </p:sp>
      <p:sp>
        <p:nvSpPr>
          <p:cNvPr id="19" name="TextBox 18">
            <a:extLst>
              <a:ext uri="{FF2B5EF4-FFF2-40B4-BE49-F238E27FC236}">
                <a16:creationId xmlns:a16="http://schemas.microsoft.com/office/drawing/2014/main" id="{9955C1DD-A4D0-B480-C1C4-5F6752DFA458}"/>
              </a:ext>
            </a:extLst>
          </p:cNvPr>
          <p:cNvSpPr txBox="1"/>
          <p:nvPr/>
        </p:nvSpPr>
        <p:spPr>
          <a:xfrm>
            <a:off x="1258902" y="6856923"/>
            <a:ext cx="5012339" cy="261610"/>
          </a:xfrm>
          <a:prstGeom prst="rect">
            <a:avLst/>
          </a:prstGeom>
          <a:noFill/>
          <a:ln>
            <a:noFill/>
          </a:ln>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en-US" sz="1100" b="1" dirty="0">
                <a:solidFill>
                  <a:schemeClr val="tx1"/>
                </a:solidFill>
                <a:latin typeface="Arial" panose="020B0604020202020204" pitchFamily="34" charset="0"/>
                <a:cs typeface="Arial" panose="020B0604020202020204" pitchFamily="34" charset="0"/>
              </a:rPr>
              <a:t>العلاقات الاجتماعية مع الأقارب والعائلة والمجتمع</a:t>
            </a:r>
          </a:p>
        </p:txBody>
      </p:sp>
      <p:sp>
        <p:nvSpPr>
          <p:cNvPr id="20" name="Rectangle 19">
            <a:extLst>
              <a:ext uri="{FF2B5EF4-FFF2-40B4-BE49-F238E27FC236}">
                <a16:creationId xmlns:a16="http://schemas.microsoft.com/office/drawing/2014/main" id="{F884887A-0129-59EC-BF22-D09CD4BC8A97}"/>
              </a:ext>
            </a:extLst>
          </p:cNvPr>
          <p:cNvSpPr/>
          <p:nvPr/>
        </p:nvSpPr>
        <p:spPr>
          <a:xfrm>
            <a:off x="995272" y="7192968"/>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dirty="0">
                <a:solidFill>
                  <a:schemeClr val="tx1"/>
                </a:solidFill>
              </a:rPr>
              <a:t>أمثلة على ما يجب ملاحظته:</a:t>
            </a:r>
            <a:endParaRPr lang="en-GB" sz="1100" dirty="0">
              <a:solidFill>
                <a:schemeClr val="tx1"/>
              </a:solidFill>
            </a:endParaRPr>
          </a:p>
        </p:txBody>
      </p:sp>
      <p:sp>
        <p:nvSpPr>
          <p:cNvPr id="21" name="Rectangle 20">
            <a:extLst>
              <a:ext uri="{FF2B5EF4-FFF2-40B4-BE49-F238E27FC236}">
                <a16:creationId xmlns:a16="http://schemas.microsoft.com/office/drawing/2014/main" id="{CF1E858F-C192-3E27-FB06-2F36CE794683}"/>
              </a:ext>
            </a:extLst>
          </p:cNvPr>
          <p:cNvSpPr/>
          <p:nvPr/>
        </p:nvSpPr>
        <p:spPr>
          <a:xfrm>
            <a:off x="3765072" y="7192968"/>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GB" sz="1100" dirty="0">
                <a:solidFill>
                  <a:schemeClr val="tx1"/>
                </a:solidFill>
              </a:rPr>
              <a:t>أمثلة على الأسئلة:</a:t>
            </a:r>
          </a:p>
        </p:txBody>
      </p:sp>
      <p:sp>
        <p:nvSpPr>
          <p:cNvPr id="22" name="TextBox 21">
            <a:extLst>
              <a:ext uri="{FF2B5EF4-FFF2-40B4-BE49-F238E27FC236}">
                <a16:creationId xmlns:a16="http://schemas.microsoft.com/office/drawing/2014/main" id="{392C9AEC-7CF5-FDE2-3FC7-6A5AD535EF3E}"/>
              </a:ext>
            </a:extLst>
          </p:cNvPr>
          <p:cNvSpPr txBox="1"/>
          <p:nvPr/>
        </p:nvSpPr>
        <p:spPr>
          <a:xfrm>
            <a:off x="996287" y="736518"/>
            <a:ext cx="5254042"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الجلسة</a:t>
            </a:r>
            <a:r>
              <a:rPr lang="ar-SA"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٣</a:t>
            </a:r>
            <a:r>
              <a:rPr lang="en-US"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 كيف أ</a:t>
            </a:r>
            <a:r>
              <a:rPr lang="ar-SA"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قوم بتقييم</a:t>
            </a:r>
            <a:r>
              <a:rPr lang="en-US" sz="1600" b="1" spc="300" dirty="0">
                <a:solidFill>
                  <a:schemeClr val="bg1"/>
                </a:solidFill>
                <a:highlight>
                  <a:srgbClr val="8D9EAE"/>
                </a:highlight>
                <a:latin typeface="Calibri" panose="020F0502020204030204" pitchFamily="34" charset="0"/>
                <a:ea typeface="Calibri"/>
                <a:cs typeface="Calibri" panose="020F0502020204030204" pitchFamily="34" charset="0"/>
                <a:sym typeface="Calibri"/>
              </a:rPr>
              <a:t> ما يحتاجه الطفل</a:t>
            </a:r>
            <a:r>
              <a:rPr lang="en-US" sz="1400" b="1" spc="300" dirty="0">
                <a:solidFill>
                  <a:schemeClr val="bg1"/>
                </a:solidFill>
                <a:highlight>
                  <a:srgbClr val="8D9EAE"/>
                </a:highlight>
                <a:latin typeface="Calibri"/>
                <a:ea typeface="Calibri"/>
                <a:cs typeface="Calibri"/>
                <a:sym typeface="Calibri"/>
              </a:rPr>
              <a:t>؟</a:t>
            </a:r>
          </a:p>
        </p:txBody>
      </p:sp>
      <p:sp>
        <p:nvSpPr>
          <p:cNvPr id="24" name="Hexagon 23">
            <a:extLst>
              <a:ext uri="{FF2B5EF4-FFF2-40B4-BE49-F238E27FC236}">
                <a16:creationId xmlns:a16="http://schemas.microsoft.com/office/drawing/2014/main" id="{C1E2E617-D312-EA5D-ADC8-83F587C947F5}"/>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4BAEAD18-954F-E07C-71CE-708F522FB10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5231974B-EF59-C338-3996-083CB64AE03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7C075C5E-CB66-BCC7-9474-93286D130D3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Hexagon 36">
            <a:extLst>
              <a:ext uri="{FF2B5EF4-FFF2-40B4-BE49-F238E27FC236}">
                <a16:creationId xmlns:a16="http://schemas.microsoft.com/office/drawing/2014/main" id="{36B83071-5402-3A6D-FAA5-E5EDB3F45484}"/>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4793684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AB6E559-18D0-2641-A023-DFE7377415CD}"/>
              </a:ext>
            </a:extLst>
          </p:cNvPr>
          <p:cNvGrpSpPr/>
          <p:nvPr/>
        </p:nvGrpSpPr>
        <p:grpSpPr>
          <a:xfrm>
            <a:off x="995272" y="695836"/>
            <a:ext cx="5254042" cy="8371964"/>
            <a:chOff x="995272" y="690427"/>
            <a:chExt cx="5254042" cy="10056363"/>
          </a:xfrm>
        </p:grpSpPr>
        <p:sp>
          <p:nvSpPr>
            <p:cNvPr id="7" name="TextBox 6">
              <a:extLst>
                <a:ext uri="{FF2B5EF4-FFF2-40B4-BE49-F238E27FC236}">
                  <a16:creationId xmlns:a16="http://schemas.microsoft.com/office/drawing/2014/main" id="{41870501-C217-F81C-2A93-F5CEF8383686}"/>
                </a:ext>
              </a:extLst>
            </p:cNvPr>
            <p:cNvSpPr txBox="1"/>
            <p:nvPr/>
          </p:nvSpPr>
          <p:spPr>
            <a:xfrm>
              <a:off x="1422031" y="690427"/>
              <a:ext cx="4818376" cy="314245"/>
            </a:xfrm>
            <a:prstGeom prst="rect">
              <a:avLst/>
            </a:prstGeom>
            <a:noFill/>
            <a:ln>
              <a:noFill/>
            </a:ln>
          </p:spPr>
          <p:txBody>
            <a:bodyPr wrap="square" rtlCol="0">
              <a:spAutoFit/>
            </a:bodyPr>
            <a:lstStyle/>
            <a:p>
              <a:pPr marL="533400" algn="r" rtl="1"/>
              <a:r>
                <a:rPr lang="en-US" sz="1100" b="1" dirty="0">
                  <a:solidFill>
                    <a:schemeClr val="tx1"/>
                  </a:solidFill>
                  <a:latin typeface="Arial" panose="020B0604020202020204" pitchFamily="34" charset="0"/>
                  <a:cs typeface="Calibri" panose="020F0502020204030204" pitchFamily="34" charset="0"/>
                </a:rPr>
                <a:t>التعليم والعمل ووقت الفراغ والاهتمامات</a:t>
              </a:r>
            </a:p>
          </p:txBody>
        </p:sp>
        <p:sp>
          <p:nvSpPr>
            <p:cNvPr id="8" name="Rectangle 7">
              <a:extLst>
                <a:ext uri="{FF2B5EF4-FFF2-40B4-BE49-F238E27FC236}">
                  <a16:creationId xmlns:a16="http://schemas.microsoft.com/office/drawing/2014/main" id="{6CE008D9-2AEF-2B16-FE91-356AD9DBABD9}"/>
                </a:ext>
              </a:extLst>
            </p:cNvPr>
            <p:cNvSpPr/>
            <p:nvPr/>
          </p:nvSpPr>
          <p:spPr>
            <a:xfrm>
              <a:off x="995272" y="1153607"/>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dirty="0">
                  <a:solidFill>
                    <a:schemeClr val="tx1"/>
                  </a:solidFill>
                  <a:cs typeface="Calibri" panose="020F0502020204030204" pitchFamily="34" charset="0"/>
                </a:rPr>
                <a:t>أمثلة على ما يجب ملاحظته:</a:t>
              </a:r>
              <a:endParaRPr lang="en-GB" sz="1100" dirty="0">
                <a:solidFill>
                  <a:schemeClr val="tx1"/>
                </a:solidFill>
                <a:cs typeface="Calibri" panose="020F0502020204030204" pitchFamily="34" charset="0"/>
              </a:endParaRPr>
            </a:p>
          </p:txBody>
        </p:sp>
        <p:sp>
          <p:nvSpPr>
            <p:cNvPr id="9" name="Rectangle 8">
              <a:extLst>
                <a:ext uri="{FF2B5EF4-FFF2-40B4-BE49-F238E27FC236}">
                  <a16:creationId xmlns:a16="http://schemas.microsoft.com/office/drawing/2014/main" id="{3A346E1D-5F3A-7DEA-3BE5-C62ED007CC4D}"/>
                </a:ext>
              </a:extLst>
            </p:cNvPr>
            <p:cNvSpPr/>
            <p:nvPr/>
          </p:nvSpPr>
          <p:spPr>
            <a:xfrm>
              <a:off x="3765072" y="1153607"/>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GB" sz="1100" dirty="0">
                  <a:solidFill>
                    <a:schemeClr val="tx1"/>
                  </a:solidFill>
                  <a:cs typeface="Calibri" panose="020F0502020204030204" pitchFamily="34" charset="0"/>
                </a:rPr>
                <a:t>أمثلة على الأسئلة:</a:t>
              </a:r>
            </a:p>
          </p:txBody>
        </p:sp>
        <p:sp>
          <p:nvSpPr>
            <p:cNvPr id="10" name="TextBox 9">
              <a:extLst>
                <a:ext uri="{FF2B5EF4-FFF2-40B4-BE49-F238E27FC236}">
                  <a16:creationId xmlns:a16="http://schemas.microsoft.com/office/drawing/2014/main" id="{36130A17-AF20-DBF3-99C7-72D9DC72B2D3}"/>
                </a:ext>
              </a:extLst>
            </p:cNvPr>
            <p:cNvSpPr txBox="1"/>
            <p:nvPr/>
          </p:nvSpPr>
          <p:spPr>
            <a:xfrm>
              <a:off x="3209896" y="3393240"/>
              <a:ext cx="2816831" cy="314245"/>
            </a:xfrm>
            <a:prstGeom prst="rect">
              <a:avLst/>
            </a:prstGeom>
            <a:noFill/>
            <a:ln>
              <a:noFill/>
            </a:ln>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en-US" sz="1100" b="1" dirty="0">
                  <a:solidFill>
                    <a:schemeClr val="tx1"/>
                  </a:solidFill>
                  <a:latin typeface="Arial" panose="020B0604020202020204" pitchFamily="34" charset="0"/>
                  <a:cs typeface="Calibri" panose="020F0502020204030204" pitchFamily="34" charset="0"/>
                </a:rPr>
                <a:t>ال</a:t>
              </a:r>
              <a:r>
                <a:rPr lang="ar-SA" sz="1100" b="1" dirty="0">
                  <a:solidFill>
                    <a:schemeClr val="tx1"/>
                  </a:solidFill>
                  <a:latin typeface="Arial" panose="020B0604020202020204" pitchFamily="34" charset="0"/>
                  <a:cs typeface="Calibri" panose="020F0502020204030204" pitchFamily="34" charset="0"/>
                </a:rPr>
                <a:t>رعاية</a:t>
              </a:r>
              <a:r>
                <a:rPr lang="en-US" sz="1100" b="1" dirty="0">
                  <a:solidFill>
                    <a:schemeClr val="tx1"/>
                  </a:solidFill>
                  <a:latin typeface="Arial" panose="020B0604020202020204" pitchFamily="34" charset="0"/>
                  <a:cs typeface="Calibri" panose="020F0502020204030204" pitchFamily="34" charset="0"/>
                </a:rPr>
                <a:t> والعائلة والبيئة المعيشية</a:t>
              </a:r>
            </a:p>
          </p:txBody>
        </p:sp>
        <p:sp>
          <p:nvSpPr>
            <p:cNvPr id="11" name="Rectangle 10">
              <a:extLst>
                <a:ext uri="{FF2B5EF4-FFF2-40B4-BE49-F238E27FC236}">
                  <a16:creationId xmlns:a16="http://schemas.microsoft.com/office/drawing/2014/main" id="{E573B76A-F309-EEED-1D25-5C2AD0185CB3}"/>
                </a:ext>
              </a:extLst>
            </p:cNvPr>
            <p:cNvSpPr/>
            <p:nvPr/>
          </p:nvSpPr>
          <p:spPr>
            <a:xfrm>
              <a:off x="995272" y="383829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dirty="0">
                  <a:solidFill>
                    <a:schemeClr val="tx1"/>
                  </a:solidFill>
                  <a:cs typeface="Calibri" panose="020F0502020204030204" pitchFamily="34" charset="0"/>
                </a:rPr>
                <a:t>أمثلة على ما يجب ملاحظته:</a:t>
              </a:r>
              <a:endParaRPr lang="en-GB" sz="1100" dirty="0">
                <a:solidFill>
                  <a:schemeClr val="tx1"/>
                </a:solidFill>
                <a:cs typeface="Calibri" panose="020F0502020204030204" pitchFamily="34" charset="0"/>
              </a:endParaRPr>
            </a:p>
          </p:txBody>
        </p:sp>
        <p:sp>
          <p:nvSpPr>
            <p:cNvPr id="18" name="Rectangle 17">
              <a:extLst>
                <a:ext uri="{FF2B5EF4-FFF2-40B4-BE49-F238E27FC236}">
                  <a16:creationId xmlns:a16="http://schemas.microsoft.com/office/drawing/2014/main" id="{0ACB289E-4DCA-55FF-015A-DD71F959717A}"/>
                </a:ext>
              </a:extLst>
            </p:cNvPr>
            <p:cNvSpPr/>
            <p:nvPr/>
          </p:nvSpPr>
          <p:spPr>
            <a:xfrm>
              <a:off x="3765072" y="383829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GB" sz="1100" dirty="0">
                  <a:solidFill>
                    <a:schemeClr val="tx1"/>
                  </a:solidFill>
                  <a:cs typeface="Calibri" panose="020F0502020204030204" pitchFamily="34" charset="0"/>
                </a:rPr>
                <a:t>أمثلة على الأسئلة:</a:t>
              </a:r>
            </a:p>
          </p:txBody>
        </p:sp>
        <p:sp>
          <p:nvSpPr>
            <p:cNvPr id="19" name="TextBox 18">
              <a:extLst>
                <a:ext uri="{FF2B5EF4-FFF2-40B4-BE49-F238E27FC236}">
                  <a16:creationId xmlns:a16="http://schemas.microsoft.com/office/drawing/2014/main" id="{3E2F1FC1-AFEE-FA33-4BF2-CABBF866E0A1}"/>
                </a:ext>
              </a:extLst>
            </p:cNvPr>
            <p:cNvSpPr txBox="1"/>
            <p:nvPr/>
          </p:nvSpPr>
          <p:spPr>
            <a:xfrm>
              <a:off x="1014388" y="5961281"/>
              <a:ext cx="5012339" cy="314245"/>
            </a:xfrm>
            <a:prstGeom prst="rect">
              <a:avLst/>
            </a:prstGeom>
            <a:noFill/>
            <a:ln>
              <a:noFill/>
            </a:ln>
          </p:spPr>
          <p:txBody>
            <a:bodyPr wrap="square" rtlCol="0">
              <a:spAutoFit/>
            </a:bodyPr>
            <a:lstStyle/>
            <a:p>
              <a:pPr algn="r" rtl="1"/>
              <a:r>
                <a:rPr lang="ar-SA" sz="1100" b="1" dirty="0">
                  <a:cs typeface="Calibri" panose="020F0502020204030204" pitchFamily="34" charset="0"/>
                </a:rPr>
                <a:t>ال</a:t>
              </a:r>
              <a:r>
                <a:rPr lang="en-US" sz="1100" b="1" dirty="0">
                  <a:cs typeface="Calibri" panose="020F0502020204030204" pitchFamily="34" charset="0"/>
                </a:rPr>
                <a:t>مجتمع</a:t>
              </a:r>
              <a:endParaRPr lang="en-CA" sz="1100" b="1" dirty="0">
                <a:cs typeface="Calibri" panose="020F0502020204030204" pitchFamily="34" charset="0"/>
              </a:endParaRPr>
            </a:p>
          </p:txBody>
        </p:sp>
        <p:sp>
          <p:nvSpPr>
            <p:cNvPr id="20" name="Rectangle 19">
              <a:extLst>
                <a:ext uri="{FF2B5EF4-FFF2-40B4-BE49-F238E27FC236}">
                  <a16:creationId xmlns:a16="http://schemas.microsoft.com/office/drawing/2014/main" id="{A45E101E-4B0B-12F6-BB4F-BD3C3252AA04}"/>
                </a:ext>
              </a:extLst>
            </p:cNvPr>
            <p:cNvSpPr/>
            <p:nvPr/>
          </p:nvSpPr>
          <p:spPr>
            <a:xfrm>
              <a:off x="995272" y="6392168"/>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dirty="0">
                  <a:solidFill>
                    <a:schemeClr val="tx1"/>
                  </a:solidFill>
                  <a:cs typeface="Calibri" panose="020F0502020204030204" pitchFamily="34" charset="0"/>
                </a:rPr>
                <a:t>أمثلة على ما يجب ملاحظته:</a:t>
              </a:r>
              <a:endParaRPr lang="en-GB" sz="1100" dirty="0">
                <a:solidFill>
                  <a:schemeClr val="tx1"/>
                </a:solidFill>
                <a:cs typeface="Calibri" panose="020F0502020204030204" pitchFamily="34" charset="0"/>
              </a:endParaRPr>
            </a:p>
          </p:txBody>
        </p:sp>
        <p:sp>
          <p:nvSpPr>
            <p:cNvPr id="21" name="Rectangle 20">
              <a:extLst>
                <a:ext uri="{FF2B5EF4-FFF2-40B4-BE49-F238E27FC236}">
                  <a16:creationId xmlns:a16="http://schemas.microsoft.com/office/drawing/2014/main" id="{6009CE98-4F3D-A41C-A59B-FF0C4245D0F5}"/>
                </a:ext>
              </a:extLst>
            </p:cNvPr>
            <p:cNvSpPr/>
            <p:nvPr/>
          </p:nvSpPr>
          <p:spPr>
            <a:xfrm>
              <a:off x="3765072" y="6392168"/>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GB" sz="1100" dirty="0">
                  <a:solidFill>
                    <a:schemeClr val="tx1"/>
                  </a:solidFill>
                  <a:cs typeface="Calibri" panose="020F0502020204030204" pitchFamily="34" charset="0"/>
                </a:rPr>
                <a:t>أمثلة على الأسئلة:</a:t>
              </a:r>
            </a:p>
          </p:txBody>
        </p:sp>
        <p:sp>
          <p:nvSpPr>
            <p:cNvPr id="22" name="TextBox 21">
              <a:extLst>
                <a:ext uri="{FF2B5EF4-FFF2-40B4-BE49-F238E27FC236}">
                  <a16:creationId xmlns:a16="http://schemas.microsoft.com/office/drawing/2014/main" id="{24BB3626-ABFE-1A55-CBF5-EBD80F90B687}"/>
                </a:ext>
              </a:extLst>
            </p:cNvPr>
            <p:cNvSpPr txBox="1"/>
            <p:nvPr/>
          </p:nvSpPr>
          <p:spPr>
            <a:xfrm>
              <a:off x="1014388" y="8490783"/>
              <a:ext cx="5012339" cy="314245"/>
            </a:xfrm>
            <a:prstGeom prst="rect">
              <a:avLst/>
            </a:prstGeom>
            <a:noFill/>
            <a:ln>
              <a:noFill/>
            </a:ln>
          </p:spPr>
          <p:txBody>
            <a:bodyPr wrap="square" rtlCol="0">
              <a:spAutoFit/>
            </a:bodyPr>
            <a:lstStyle/>
            <a:p>
              <a:pPr algn="r" rtl="1"/>
              <a:r>
                <a:rPr lang="ar-SA" sz="1100" b="1" dirty="0">
                  <a:cs typeface="Calibri" panose="020F0502020204030204" pitchFamily="34" charset="0"/>
                </a:rPr>
                <a:t>ال</a:t>
              </a:r>
              <a:r>
                <a:rPr lang="en-US" sz="1100" b="1" dirty="0">
                  <a:cs typeface="Calibri" panose="020F0502020204030204" pitchFamily="34" charset="0"/>
                </a:rPr>
                <a:t>توثيق</a:t>
              </a:r>
              <a:endParaRPr lang="en-CA" sz="1100" b="1" dirty="0">
                <a:cs typeface="Calibri" panose="020F0502020204030204" pitchFamily="34" charset="0"/>
              </a:endParaRPr>
            </a:p>
          </p:txBody>
        </p:sp>
        <p:sp>
          <p:nvSpPr>
            <p:cNvPr id="23" name="Rectangle 22">
              <a:extLst>
                <a:ext uri="{FF2B5EF4-FFF2-40B4-BE49-F238E27FC236}">
                  <a16:creationId xmlns:a16="http://schemas.microsoft.com/office/drawing/2014/main" id="{A136E1A4-429B-5AE7-E56F-CF318E5FB6C5}"/>
                </a:ext>
              </a:extLst>
            </p:cNvPr>
            <p:cNvSpPr/>
            <p:nvPr/>
          </p:nvSpPr>
          <p:spPr>
            <a:xfrm>
              <a:off x="995272" y="892167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dirty="0">
                  <a:solidFill>
                    <a:schemeClr val="tx1"/>
                  </a:solidFill>
                  <a:cs typeface="Calibri" panose="020F0502020204030204" pitchFamily="34" charset="0"/>
                </a:rPr>
                <a:t>أمثلة على ما يجب ملاحظته:</a:t>
              </a:r>
              <a:endParaRPr lang="en-GB" sz="1100" dirty="0">
                <a:solidFill>
                  <a:schemeClr val="tx1"/>
                </a:solidFill>
                <a:cs typeface="Calibri" panose="020F0502020204030204" pitchFamily="34" charset="0"/>
              </a:endParaRPr>
            </a:p>
          </p:txBody>
        </p:sp>
        <p:sp>
          <p:nvSpPr>
            <p:cNvPr id="24" name="Rectangle 23">
              <a:extLst>
                <a:ext uri="{FF2B5EF4-FFF2-40B4-BE49-F238E27FC236}">
                  <a16:creationId xmlns:a16="http://schemas.microsoft.com/office/drawing/2014/main" id="{1CB48014-E2D4-5022-75AA-4B5803134BA5}"/>
                </a:ext>
              </a:extLst>
            </p:cNvPr>
            <p:cNvSpPr/>
            <p:nvPr/>
          </p:nvSpPr>
          <p:spPr>
            <a:xfrm>
              <a:off x="3765072" y="892167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GB" sz="1100" dirty="0">
                  <a:solidFill>
                    <a:schemeClr val="tx1"/>
                  </a:solidFill>
                  <a:cs typeface="Calibri" panose="020F0502020204030204" pitchFamily="34" charset="0"/>
                </a:rPr>
                <a:t>أمثلة على الأسئلة:</a:t>
              </a:r>
            </a:p>
          </p:txBody>
        </p:sp>
      </p:grpSp>
      <p:sp>
        <p:nvSpPr>
          <p:cNvPr id="26" name="Hexagon 25">
            <a:extLst>
              <a:ext uri="{FF2B5EF4-FFF2-40B4-BE49-F238E27FC236}">
                <a16:creationId xmlns:a16="http://schemas.microsoft.com/office/drawing/2014/main" id="{7DF38FB2-E615-CBEB-B243-7AC1206ED62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28" name="Hexagon 27">
            <a:extLst>
              <a:ext uri="{FF2B5EF4-FFF2-40B4-BE49-F238E27FC236}">
                <a16:creationId xmlns:a16="http://schemas.microsoft.com/office/drawing/2014/main" id="{9B0C81F0-6AA1-CC38-B7D4-ADC004E4160C}"/>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37" name="Hexagon 36">
            <a:extLst>
              <a:ext uri="{FF2B5EF4-FFF2-40B4-BE49-F238E27FC236}">
                <a16:creationId xmlns:a16="http://schemas.microsoft.com/office/drawing/2014/main" id="{CF12D8AB-63E2-DA1C-1927-20CFA300FEE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38" name="Hexagon 37">
            <a:extLst>
              <a:ext uri="{FF2B5EF4-FFF2-40B4-BE49-F238E27FC236}">
                <a16:creationId xmlns:a16="http://schemas.microsoft.com/office/drawing/2014/main" id="{0386F4A7-6EB7-8D55-F43A-CD2A2030FC9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48" name="Hexagon 47">
            <a:extLst>
              <a:ext uri="{FF2B5EF4-FFF2-40B4-BE49-F238E27FC236}">
                <a16:creationId xmlns:a16="http://schemas.microsoft.com/office/drawing/2014/main" id="{9E9D62C4-8ED7-4241-5E25-0256ECBBC6A9}"/>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Tree>
    <p:extLst>
      <p:ext uri="{BB962C8B-B14F-4D97-AF65-F5344CB8AC3E}">
        <p14:creationId xmlns:p14="http://schemas.microsoft.com/office/powerpoint/2010/main" val="30810587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8CE2C-7757-A651-83CC-4200C6047382}"/>
              </a:ext>
            </a:extLst>
          </p:cNvPr>
          <p:cNvSpPr txBox="1"/>
          <p:nvPr/>
        </p:nvSpPr>
        <p:spPr>
          <a:xfrm>
            <a:off x="996287" y="710024"/>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لعب الأدوار - التقييم الشامل</a:t>
            </a:r>
            <a:endParaRPr lang="en-CA" sz="1200" b="1" spc="300" dirty="0">
              <a:latin typeface="Calibri" panose="020F0502020204030204" pitchFamily="34" charset="0"/>
              <a:cs typeface="Calibri" panose="020F0502020204030204" pitchFamily="34" charset="0"/>
            </a:endParaRPr>
          </a:p>
        </p:txBody>
      </p:sp>
      <p:graphicFrame>
        <p:nvGraphicFramePr>
          <p:cNvPr id="8" name="Table 4">
            <a:extLst>
              <a:ext uri="{FF2B5EF4-FFF2-40B4-BE49-F238E27FC236}">
                <a16:creationId xmlns:a16="http://schemas.microsoft.com/office/drawing/2014/main" id="{982E6301-AA38-93B3-002C-7AF41FBAFBED}"/>
              </a:ext>
            </a:extLst>
          </p:cNvPr>
          <p:cNvGraphicFramePr>
            <a:graphicFrameLocks noGrp="1"/>
          </p:cNvGraphicFramePr>
          <p:nvPr>
            <p:extLst>
              <p:ext uri="{D42A27DB-BD31-4B8C-83A1-F6EECF244321}">
                <p14:modId xmlns:p14="http://schemas.microsoft.com/office/powerpoint/2010/main" val="4209569942"/>
              </p:ext>
            </p:extLst>
          </p:nvPr>
        </p:nvGraphicFramePr>
        <p:xfrm>
          <a:off x="996286" y="2175599"/>
          <a:ext cx="5254044" cy="5583329"/>
        </p:xfrm>
        <a:graphic>
          <a:graphicData uri="http://schemas.openxmlformats.org/drawingml/2006/table">
            <a:tbl>
              <a:tblPr firstRow="1" bandRow="1">
                <a:tableStyleId>{5C22544A-7EE6-4342-B048-85BDC9FD1C3A}</a:tableStyleId>
              </a:tblPr>
              <a:tblGrid>
                <a:gridCol w="2475577">
                  <a:extLst>
                    <a:ext uri="{9D8B030D-6E8A-4147-A177-3AD203B41FA5}">
                      <a16:colId xmlns:a16="http://schemas.microsoft.com/office/drawing/2014/main" val="4050281833"/>
                    </a:ext>
                  </a:extLst>
                </a:gridCol>
                <a:gridCol w="457200">
                  <a:extLst>
                    <a:ext uri="{9D8B030D-6E8A-4147-A177-3AD203B41FA5}">
                      <a16:colId xmlns:a16="http://schemas.microsoft.com/office/drawing/2014/main" val="734872310"/>
                    </a:ext>
                  </a:extLst>
                </a:gridCol>
                <a:gridCol w="2321267">
                  <a:extLst>
                    <a:ext uri="{9D8B030D-6E8A-4147-A177-3AD203B41FA5}">
                      <a16:colId xmlns:a16="http://schemas.microsoft.com/office/drawing/2014/main" val="2344074317"/>
                    </a:ext>
                  </a:extLst>
                </a:gridCol>
              </a:tblGrid>
              <a:tr h="277269">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أخصائي الحالة</a:t>
                      </a:r>
                      <a:endParaRPr lang="en-BE"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mpd="sng">
                      <a:noFill/>
                    </a:lnL>
                    <a:lnR w="12700" cmpd="sng">
                      <a:noFill/>
                    </a:lnR>
                    <a:lnT w="12700" cmpd="sng">
                      <a:noFill/>
                    </a:lnT>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mpd="sng">
                      <a:noFill/>
                    </a:lnL>
                    <a:lnR w="12700" cmpd="sng">
                      <a:noFill/>
                    </a:lnR>
                    <a:lnT w="12700" cmpd="sng">
                      <a:noFill/>
                    </a:lnT>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03527181"/>
                  </a:ext>
                </a:extLst>
              </a:tr>
              <a:tr h="659311">
                <a:tc>
                  <a:txBody>
                    <a:bodyPr/>
                    <a:lstStyle/>
                    <a:p>
                      <a:pPr marL="226695" indent="-226695" algn="r" rtl="1"/>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a:t>
                      </a:r>
                    </a:p>
                    <a:p>
                      <a:pPr marL="285750" lvl="0" indent="-285750" algn="r" rtl="1">
                        <a:buFont typeface="Arial" panose="020B0604020202020204" pitchFamily="34" charset="0"/>
                        <a:buChar char="•"/>
                      </a:pP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ساعد أمينة (ووالدتها) على التعبير عن نفسها.</a:t>
                      </a:r>
                    </a:p>
                    <a:p>
                      <a:pPr marL="285750" lvl="0" indent="-285750" algn="r" rtl="1">
                        <a:buFont typeface="Arial" panose="020B0604020202020204" pitchFamily="34" charset="0"/>
                        <a:buChar char="•"/>
                      </a:pP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تحديد احتياجات أمينة ، بما في ذلك المادية والعاطفية والاجتماعية والتعليمية والتوثيق.</a:t>
                      </a:r>
                    </a:p>
                    <a:p>
                      <a:pPr marL="285750" lvl="0" indent="-285750" algn="r" rtl="1">
                        <a:buFont typeface="Arial" panose="020B0604020202020204" pitchFamily="34" charset="0"/>
                        <a:buChar char="•"/>
                      </a:pP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تحليل عوامل الخطر والحماية في حياة أمينة باستخدام نموذج</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البيئة</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الاجتماع</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ية</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285750" lvl="0" indent="-285750" algn="r" rtl="1">
                        <a:buFont typeface="Arial" panose="020B0604020202020204" pitchFamily="34" charset="0"/>
                        <a:buChar char="•"/>
                      </a:pP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إعادة تقييم / تأكيد مخاوف الحماية التي تؤثر على أمينة ومستوى الخطر في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حالت</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ها.</a:t>
                      </a:r>
                    </a:p>
                    <a:p>
                      <a:pPr marL="285750" lvl="0" indent="-285750" algn="r" rtl="1">
                        <a:buFont typeface="Arial" panose="020B0604020202020204" pitchFamily="34" charset="0"/>
                        <a:buChar char="•"/>
                      </a:pP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قم بإدراج </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أي مخاوف وإجراءات فورية يجب اتخاذها.</a:t>
                      </a:r>
                    </a:p>
                    <a:p>
                      <a:pPr marL="285750" lvl="0" indent="-285750">
                        <a:buFont typeface="Arial" panose="020B0604020202020204" pitchFamily="34" charset="0"/>
                        <a:buChar char="•"/>
                      </a:pPr>
                      <a:endParaRPr lang="en-GB" sz="1100" dirty="0">
                        <a:solidFill>
                          <a:schemeClr val="tx1"/>
                        </a:solidFill>
                        <a:effectLst/>
                        <a:ea typeface="Calibri" panose="020F0502020204030204" pitchFamily="34" charset="0"/>
                        <a:cs typeface="Arial" panose="020B0604020202020204" pitchFamily="34" charset="0"/>
                      </a:endParaRPr>
                    </a:p>
                    <a:p>
                      <a:pPr algn="r" rtl="1"/>
                      <a:endPar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algn="r" rtl="1"/>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قد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قمت مسبقاً بت</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سج</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يل</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حال</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ة أمينة</a:t>
                      </a:r>
                    </a:p>
                    <a:p>
                      <a:pPr algn="r" rtl="1"/>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قم بالاستناد</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إلى المعلومات التي جمعتها أثناء </a:t>
                      </a:r>
                      <a:r>
                        <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a:t>
                      </a:r>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تحديد </a:t>
                      </a:r>
                      <a:endParaRPr lang="ar-SA"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والتسجيل لإكمال تقييم شامل لاحتياجات أمينة وأسرتها.</a:t>
                      </a: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pPr algn="r" rtl="1"/>
                      <a:endPar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7344772"/>
                  </a:ext>
                </a:extLst>
              </a:tr>
              <a:tr h="195580">
                <a:tc gridSpan="3">
                  <a:txBody>
                    <a:bodyPr/>
                    <a:lstStyle/>
                    <a:p>
                      <a:pPr algn="r" rtl="1"/>
                      <a:r>
                        <a:rPr lang="en-US" sz="1100" b="1" dirty="0">
                          <a:solidFill>
                            <a:schemeClr val="tx1"/>
                          </a:solidFill>
                        </a:rPr>
                        <a:t>أمينة</a:t>
                      </a:r>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algn="r" rtl="1"/>
                      <a:endParaRPr lang="en-US" sz="1100" dirty="0">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chemeClr val="accent6">
                        <a:lumMod val="20000"/>
                        <a:lumOff val="80000"/>
                      </a:schemeClr>
                    </a:solidFill>
                  </a:tcPr>
                </a:tc>
                <a:tc hMerge="1">
                  <a:txBody>
                    <a:bodyPr/>
                    <a:lstStyle/>
                    <a:p>
                      <a:pPr algn="r" rtl="1"/>
                      <a:endParaRPr lang="en-US" sz="1100" dirty="0">
                        <a:solidFill>
                          <a:schemeClr val="tx1"/>
                        </a:solidFill>
                      </a:endParaRPr>
                    </a:p>
                  </a:txBody>
                  <a:tcPr>
                    <a:lnL w="12700" cmpd="sng">
                      <a:noFill/>
                    </a:lnL>
                    <a:lnR w="12700" cmpd="sng">
                      <a:noFill/>
                    </a:lnR>
                    <a:lnT w="12700" cmpd="sng">
                      <a:noFill/>
                    </a:lnT>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17494329"/>
                  </a:ext>
                </a:extLst>
              </a:tr>
              <a:tr h="823913">
                <a:tc gridSpan="2">
                  <a:txBody>
                    <a:bodyPr/>
                    <a:lstStyle/>
                    <a:p>
                      <a:pPr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تريد</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الاستمرار في العمل كخادمة لأنك تريد</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العمل الجاد مثل والدتك ومساعدة الأسرة.</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في البداية </a:t>
                      </a:r>
                      <a:r>
                        <a:rPr lang="en-GB" sz="1100" dirty="0">
                          <a:effectLst/>
                          <a:latin typeface="Calibri" panose="020F0502020204030204" pitchFamily="34" charset="0"/>
                          <a:ea typeface="Calibri" panose="020F0502020204030204" pitchFamily="34" charset="0"/>
                          <a:cs typeface="Calibri" panose="020F0502020204030204" pitchFamily="34" charset="0"/>
                        </a:rPr>
                        <a:t>كان </a:t>
                      </a: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GB" sz="1100" dirty="0">
                          <a:effectLst/>
                          <a:latin typeface="Calibri" panose="020F0502020204030204" pitchFamily="34" charset="0"/>
                          <a:ea typeface="Calibri" panose="020F0502020204030204" pitchFamily="34" charset="0"/>
                          <a:cs typeface="Calibri" panose="020F0502020204030204" pitchFamily="34" charset="0"/>
                        </a:rPr>
                        <a:t>جار</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الأرمل لطيفًا. قال أشياء لطيفة عن مظهرك ، اشترى لك هدية صغيرة.</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في الآونة الأخيرة ، 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بعدم الارتياح. ظل جالسًا بجانبك ، ولمس ذراعك وكتفيك وطلب منك الحضور إلى المنزل في يوم إجازتك وعدم إخبار والدتك.</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الأسبوع المقبل ستكونين وحدك في المنزل مع هذا الرجل وهذا مخيف.</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لم  تأكل</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أو تنام</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كثيرًا و</a:t>
                      </a:r>
                      <a:r>
                        <a:rPr lang="ar-SA" sz="1100" dirty="0">
                          <a:effectLst/>
                          <a:latin typeface="Calibri" panose="020F0502020204030204" pitchFamily="34" charset="0"/>
                          <a:ea typeface="Calibri" panose="020F0502020204030204" pitchFamily="34" charset="0"/>
                          <a:cs typeface="Calibri" panose="020F0502020204030204" pitchFamily="34" charset="0"/>
                        </a:rPr>
                        <a:t>ب</a:t>
                      </a:r>
                      <a:r>
                        <a:rPr lang="en-GB" sz="1100" dirty="0">
                          <a:effectLst/>
                          <a:latin typeface="Calibri" panose="020F0502020204030204" pitchFamily="34" charset="0"/>
                          <a:ea typeface="Calibri" panose="020F0502020204030204" pitchFamily="34" charset="0"/>
                          <a:cs typeface="Calibri" panose="020F0502020204030204" pitchFamily="34" charset="0"/>
                        </a:rPr>
                        <a:t>الأمس أغمي عليك (انهار</a:t>
                      </a:r>
                      <a:r>
                        <a:rPr lang="ar-SA" sz="1100" dirty="0">
                          <a:effectLst/>
                          <a:latin typeface="Calibri" panose="020F0502020204030204" pitchFamily="34" charset="0"/>
                          <a:ea typeface="Calibri" panose="020F0502020204030204" pitchFamily="34" charset="0"/>
                          <a:cs typeface="Calibri" panose="020F0502020204030204" pitchFamily="34" charset="0"/>
                        </a:rPr>
                        <a:t>ت)</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لم تق</a:t>
                      </a:r>
                      <a:r>
                        <a:rPr lang="ar-SA" sz="1100" dirty="0">
                          <a:effectLst/>
                          <a:latin typeface="Calibri" panose="020F0502020204030204" pitchFamily="34" charset="0"/>
                          <a:ea typeface="Calibri" panose="020F0502020204030204" pitchFamily="34" charset="0"/>
                          <a:cs typeface="Calibri" panose="020F0502020204030204" pitchFamily="34" charset="0"/>
                        </a:rPr>
                        <a:t>ومي</a:t>
                      </a:r>
                      <a:r>
                        <a:rPr lang="en-GB" sz="1100" dirty="0">
                          <a:effectLst/>
                          <a:latin typeface="Calibri" panose="020F0502020204030204" pitchFamily="34" charset="0"/>
                          <a:ea typeface="Calibri" panose="020F0502020204030204" pitchFamily="34" charset="0"/>
                          <a:cs typeface="Calibri" panose="020F0502020204030204" pitchFamily="34" charset="0"/>
                        </a:rPr>
                        <a:t> بزيارة أصدقائك منذ أن تركت المدرسة.</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تحب</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زيارة </a:t>
                      </a:r>
                      <a:r>
                        <a:rPr lang="ar-SA" sz="1100" dirty="0">
                          <a:effectLst/>
                          <a:latin typeface="Calibri" panose="020F0502020204030204" pitchFamily="34" charset="0"/>
                          <a:ea typeface="Calibri" panose="020F0502020204030204" pitchFamily="34" charset="0"/>
                          <a:cs typeface="Calibri" panose="020F0502020204030204" pitchFamily="34" charset="0"/>
                        </a:rPr>
                        <a:t>خالت</a:t>
                      </a:r>
                      <a:r>
                        <a:rPr lang="en-GB" sz="1100" dirty="0">
                          <a:effectLst/>
                          <a:latin typeface="Calibri" panose="020F0502020204030204" pitchFamily="34" charset="0"/>
                          <a:ea typeface="Calibri" panose="020F0502020204030204" pitchFamily="34" charset="0"/>
                          <a:cs typeface="Calibri" panose="020F0502020204030204" pitchFamily="34" charset="0"/>
                        </a:rPr>
                        <a:t>ك لأنها لطيفة وتطبخ طعامًا جيدًا ، لكن لم يعد لديك وقت لذلك.</a:t>
                      </a:r>
                      <a:endParaRPr lang="en-GB" sz="11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6000"/>
                        </a:lnSpc>
                      </a:pPr>
                      <a:endParaRPr lang="en-GB" sz="1100" dirty="0">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285750" lvl="0" indent="-285750" algn="r" rtl="1">
                        <a:buFont typeface="Arial" panose="020B0604020202020204" pitchFamily="34" charset="0"/>
                        <a:buChar char="•"/>
                      </a:pPr>
                      <a:endParaRPr lang="en-GB" sz="1100"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r" rtl="1"/>
                      <a:r>
                        <a:rPr lang="en-GB" sz="1100" dirty="0">
                          <a:latin typeface="Calibri" panose="020F0502020204030204" pitchFamily="34" charset="0"/>
                          <a:ea typeface="Calibri" panose="020F0502020204030204" pitchFamily="34" charset="0"/>
                          <a:cs typeface="Calibri" panose="020F0502020204030204" pitchFamily="34" charset="0"/>
                        </a:rPr>
                        <a:t>تتحدث</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مع </a:t>
                      </a:r>
                      <a:r>
                        <a:rPr lang="ar-SA" sz="1100" dirty="0">
                          <a:latin typeface="Calibri" panose="020F0502020204030204" pitchFamily="34" charset="0"/>
                          <a:ea typeface="Calibri" panose="020F0502020204030204" pitchFamily="34" charset="0"/>
                          <a:cs typeface="Calibri" panose="020F0502020204030204" pitchFamily="34" charset="0"/>
                        </a:rPr>
                        <a:t>أخصائي الحالة</a:t>
                      </a:r>
                      <a:r>
                        <a:rPr lang="en-GB" sz="1100" dirty="0">
                          <a:latin typeface="Calibri" panose="020F0502020204030204" pitchFamily="34" charset="0"/>
                          <a:ea typeface="Calibri" panose="020F0502020204030204" pitchFamily="34" charset="0"/>
                          <a:cs typeface="Calibri" panose="020F0502020204030204" pitchFamily="34" charset="0"/>
                        </a:rPr>
                        <a:t> ولكنك لست متأك</a:t>
                      </a:r>
                      <a:r>
                        <a:rPr lang="ar-SA" sz="1100" dirty="0">
                          <a:latin typeface="Calibri" panose="020F0502020204030204" pitchFamily="34" charset="0"/>
                          <a:ea typeface="Calibri" panose="020F0502020204030204" pitchFamily="34" charset="0"/>
                          <a:cs typeface="Calibri" panose="020F0502020204030204" pitchFamily="34" charset="0"/>
                        </a:rPr>
                        <a:t>دة</a:t>
                      </a:r>
                      <a:r>
                        <a:rPr lang="en-GB" sz="1100" dirty="0">
                          <a:latin typeface="Calibri" panose="020F0502020204030204" pitchFamily="34" charset="0"/>
                          <a:ea typeface="Calibri" panose="020F0502020204030204" pitchFamily="34" charset="0"/>
                          <a:cs typeface="Calibri" panose="020F0502020204030204" pitchFamily="34" charset="0"/>
                        </a:rPr>
                        <a:t> </a:t>
                      </a:r>
                      <a:endParaRPr lang="ar-SA" sz="1100" dirty="0">
                        <a:latin typeface="Calibri" panose="020F0502020204030204" pitchFamily="34" charset="0"/>
                        <a:ea typeface="Calibri" panose="020F0502020204030204" pitchFamily="34" charset="0"/>
                        <a:cs typeface="Calibri" panose="020F0502020204030204" pitchFamily="34" charset="0"/>
                      </a:endParaRPr>
                    </a:p>
                    <a:p>
                      <a:pPr algn="r" rtl="1"/>
                      <a:r>
                        <a:rPr lang="en-GB" sz="1100" dirty="0">
                          <a:latin typeface="Calibri" panose="020F0502020204030204" pitchFamily="34" charset="0"/>
                          <a:ea typeface="Calibri" panose="020F0502020204030204" pitchFamily="34" charset="0"/>
                          <a:cs typeface="Calibri" panose="020F0502020204030204" pitchFamily="34" charset="0"/>
                        </a:rPr>
                        <a:t>مما إذا كان يمكنه / يمكنها مساعدتك. تشعر</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بالتوتر والقلق الشديد</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ea typeface="Calibri" panose="020F0502020204030204" pitchFamily="34" charset="0"/>
                          <a:cs typeface="Arial" panose="020B0604020202020204" pitchFamily="34" charset="0"/>
                        </a:rPr>
                        <a:t>.</a:t>
                      </a:r>
                      <a:endParaRPr lang="en-GB" sz="1100"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466058"/>
                  </a:ext>
                </a:extLst>
              </a:tr>
            </a:tbl>
          </a:graphicData>
        </a:graphic>
      </p:graphicFrame>
      <p:sp>
        <p:nvSpPr>
          <p:cNvPr id="9" name="TextBox 8">
            <a:extLst>
              <a:ext uri="{FF2B5EF4-FFF2-40B4-BE49-F238E27FC236}">
                <a16:creationId xmlns:a16="http://schemas.microsoft.com/office/drawing/2014/main" id="{8E5BD33F-9953-00EF-006A-FE584AB5F7FC}"/>
              </a:ext>
            </a:extLst>
          </p:cNvPr>
          <p:cNvSpPr txBox="1"/>
          <p:nvPr/>
        </p:nvSpPr>
        <p:spPr>
          <a:xfrm>
            <a:off x="996286" y="1260663"/>
            <a:ext cx="5391988"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حدد أحد الأدوار التالية. اقرأها بعناية واستعد</a:t>
            </a:r>
            <a:r>
              <a:rPr lang="ar-SA" sz="1100" dirty="0">
                <a:latin typeface="Calibri" panose="020F0502020204030204" pitchFamily="34" charset="0"/>
                <a:cs typeface="Calibri" panose="020F0502020204030204" pitchFamily="34" charset="0"/>
              </a:rPr>
              <a:t> لتمثيلها </a:t>
            </a:r>
            <a:r>
              <a:rPr lang="en-US" sz="1100" dirty="0">
                <a:latin typeface="Calibri" panose="020F0502020204030204" pitchFamily="34" charset="0"/>
                <a:cs typeface="Calibri" panose="020F0502020204030204" pitchFamily="34" charset="0"/>
              </a:rPr>
              <a:t> لتكون بمثابة تلك الشخصية. يمكنك البناء على ما هو مكتوب هنا واعتمادًا على كيفية تفاعل عضو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فريق</a:t>
            </a:r>
            <a:r>
              <a:rPr lang="ar-SA" sz="1100" dirty="0">
                <a:latin typeface="Calibri" panose="020F0502020204030204" pitchFamily="34" charset="0"/>
                <a:cs typeface="Calibri" panose="020F0502020204030204" pitchFamily="34" charset="0"/>
              </a:rPr>
              <a:t> معك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endParaRPr lang="en-US" sz="1100" dirty="0">
              <a:latin typeface="Calibri" panose="020F0502020204030204" pitchFamily="34" charset="0"/>
              <a:cs typeface="Calibri" panose="020F0502020204030204" pitchFamily="34" charset="0"/>
            </a:endParaRPr>
          </a:p>
        </p:txBody>
      </p:sp>
      <p:sp>
        <p:nvSpPr>
          <p:cNvPr id="10" name="Hexagon 9">
            <a:extLst>
              <a:ext uri="{FF2B5EF4-FFF2-40B4-BE49-F238E27FC236}">
                <a16:creationId xmlns:a16="http://schemas.microsoft.com/office/drawing/2014/main" id="{DF0DDFEE-FE51-E257-6F8E-DF780161E406}"/>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FEABA266-CE86-4687-39F6-676FE3740052}"/>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0A3057A7-213A-AE97-6D60-F1B9C34DA41F}"/>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E5FE8AA3-7643-840D-9F18-FA31C9DEF114}"/>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27A4DCBF-0BE8-2B3E-2B69-F67519349FA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7525818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7240763B-2B63-4289-92F0-3E18CA872F64}"/>
              </a:ext>
            </a:extLst>
          </p:cNvPr>
          <p:cNvSpPr txBox="1"/>
          <p:nvPr/>
        </p:nvSpPr>
        <p:spPr>
          <a:xfrm>
            <a:off x="-2262082" y="1744712"/>
            <a:ext cx="2442542" cy="430887"/>
          </a:xfrm>
          <a:prstGeom prst="rect">
            <a:avLst/>
          </a:prstGeom>
          <a:noFill/>
          <a:ln>
            <a:noFill/>
          </a:ln>
        </p:spPr>
        <p:txBody>
          <a:bodyPr wrap="square" rtlCol="0">
            <a:spAutoFit/>
          </a:bodyPr>
          <a:lstStyle/>
          <a:p>
            <a:pPr algn="r" rtl="1"/>
            <a:r>
              <a:rPr lang="en-GB" sz="1100" dirty="0">
                <a:effectLst/>
                <a:ea typeface="Calibri" panose="020F0502020204030204" pitchFamily="34" charset="0"/>
                <a:cs typeface="Arial" panose="020B0604020202020204" pitchFamily="34" charset="0"/>
              </a:rPr>
              <a:t> </a:t>
            </a:r>
            <a:endParaRPr lang="en-BE" sz="1100" dirty="0">
              <a:effectLst/>
              <a:ea typeface="Calibri" panose="020F0502020204030204" pitchFamily="34" charset="0"/>
              <a:cs typeface="Arial" panose="020B0604020202020204" pitchFamily="34" charset="0"/>
            </a:endParaRPr>
          </a:p>
          <a:p>
            <a:pPr marL="226695" indent="-226695" algn="r" rtl="1"/>
            <a:endParaRPr lang="en-GB" sz="1100" dirty="0">
              <a:effectLst/>
              <a:ea typeface="Calibri" panose="020F0502020204030204" pitchFamily="34" charset="0"/>
              <a:cs typeface="Arial" panose="020B0604020202020204" pitchFamily="34" charset="0"/>
            </a:endParaRPr>
          </a:p>
        </p:txBody>
      </p:sp>
      <p:graphicFrame>
        <p:nvGraphicFramePr>
          <p:cNvPr id="8" name="Table 4">
            <a:extLst>
              <a:ext uri="{FF2B5EF4-FFF2-40B4-BE49-F238E27FC236}">
                <a16:creationId xmlns:a16="http://schemas.microsoft.com/office/drawing/2014/main" id="{982E6301-AA38-93B3-002C-7AF41FBAFBED}"/>
              </a:ext>
            </a:extLst>
          </p:cNvPr>
          <p:cNvGraphicFramePr>
            <a:graphicFrameLocks noGrp="1"/>
          </p:cNvGraphicFramePr>
          <p:nvPr/>
        </p:nvGraphicFramePr>
        <p:xfrm>
          <a:off x="996286" y="694556"/>
          <a:ext cx="5259124" cy="2562479"/>
        </p:xfrm>
        <a:graphic>
          <a:graphicData uri="http://schemas.openxmlformats.org/drawingml/2006/table">
            <a:tbl>
              <a:tblPr firstRow="1" bandRow="1">
                <a:tableStyleId>{5C22544A-7EE6-4342-B048-85BDC9FD1C3A}</a:tableStyleId>
              </a:tblPr>
              <a:tblGrid>
                <a:gridCol w="2818477">
                  <a:extLst>
                    <a:ext uri="{9D8B030D-6E8A-4147-A177-3AD203B41FA5}">
                      <a16:colId xmlns:a16="http://schemas.microsoft.com/office/drawing/2014/main" val="4050281833"/>
                    </a:ext>
                  </a:extLst>
                </a:gridCol>
                <a:gridCol w="2440647">
                  <a:extLst>
                    <a:ext uri="{9D8B030D-6E8A-4147-A177-3AD203B41FA5}">
                      <a16:colId xmlns:a16="http://schemas.microsoft.com/office/drawing/2014/main" val="820531984"/>
                    </a:ext>
                  </a:extLst>
                </a:gridCol>
              </a:tblGrid>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Calibri" panose="020F0502020204030204" pitchFamily="34" charset="0"/>
                          <a:ea typeface="Calibri" panose="020F0502020204030204" pitchFamily="34" charset="0"/>
                          <a:cs typeface="Calibri" panose="020F0502020204030204" pitchFamily="34" charset="0"/>
                        </a:rPr>
                        <a:t>والدة أمينة</a:t>
                      </a:r>
                      <a:endParaRPr lang="en-BE"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99449554"/>
                  </a:ext>
                </a:extLst>
              </a:tr>
              <a:tr h="659311">
                <a:tc>
                  <a:txBody>
                    <a:bodyPr/>
                    <a:lstStyle/>
                    <a:p>
                      <a:pPr lvl="0" algn="r" rtl="1">
                        <a:lnSpc>
                          <a:spcPct val="106000"/>
                        </a:lnSpc>
                      </a:pPr>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تتمن</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أن تتمكن أمينة من إنهاء دراستها الثانوية ، لكنها مكلفة للغاية.</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ليس هناك ما يكفي من المال لتناول الطعام ثلاث مرات في اليوم ، فأنت تتخط</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وجبات الطعام ، لكن أطفالك لا يفعلون ذلك</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لا تعتقد</a:t>
                      </a:r>
                      <a:r>
                        <a:rPr lang="ar-SA" sz="1100" dirty="0">
                          <a:effectLst/>
                          <a:latin typeface="Calibri" panose="020F0502020204030204" pitchFamily="34" charset="0"/>
                          <a:ea typeface="Calibri" panose="020F0502020204030204" pitchFamily="34" charset="0"/>
                          <a:cs typeface="Calibri" panose="020F0502020204030204" pitchFamily="34" charset="0"/>
                        </a:rPr>
                        <a:t>ين بأن</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GB" sz="1100" dirty="0">
                          <a:latin typeface="Calibri" panose="020F0502020204030204" pitchFamily="34" charset="0"/>
                          <a:ea typeface="Calibri" panose="020F0502020204030204" pitchFamily="34" charset="0"/>
                          <a:cs typeface="Calibri" panose="020F0502020204030204" pitchFamily="34" charset="0"/>
                        </a:rPr>
                        <a:t>جار </a:t>
                      </a:r>
                      <a:r>
                        <a:rPr lang="ar-SA" sz="1100" dirty="0">
                          <a:latin typeface="Calibri" panose="020F0502020204030204" pitchFamily="34" charset="0"/>
                          <a:ea typeface="Calibri" panose="020F0502020204030204" pitchFamily="34" charset="0"/>
                          <a:cs typeface="Calibri" panose="020F0502020204030204" pitchFamily="34" charset="0"/>
                        </a:rPr>
                        <a:t>ال</a:t>
                      </a:r>
                      <a:r>
                        <a:rPr lang="en-GB" sz="1100" dirty="0">
                          <a:latin typeface="Calibri" panose="020F0502020204030204" pitchFamily="34" charset="0"/>
                          <a:ea typeface="Calibri" panose="020F0502020204030204" pitchFamily="34" charset="0"/>
                          <a:cs typeface="Calibri" panose="020F0502020204030204" pitchFamily="34" charset="0"/>
                        </a:rPr>
                        <a:t>أرمل</a:t>
                      </a:r>
                      <a:r>
                        <a:rPr lang="ar-SA" sz="1100" dirty="0">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يتصرف بشكل </a:t>
                      </a:r>
                      <a:r>
                        <a:rPr lang="ar-SA" sz="1100" dirty="0">
                          <a:effectLst/>
                          <a:latin typeface="Calibri" panose="020F0502020204030204" pitchFamily="34" charset="0"/>
                          <a:ea typeface="Calibri" panose="020F0502020204030204" pitchFamily="34" charset="0"/>
                          <a:cs typeface="Calibri" panose="020F0502020204030204" pitchFamily="34" charset="0"/>
                        </a:rPr>
                        <a:t>مناسب</a:t>
                      </a:r>
                      <a:r>
                        <a:rPr lang="en-GB" sz="1100" dirty="0">
                          <a:effectLst/>
                          <a:latin typeface="Calibri" panose="020F0502020204030204" pitchFamily="34" charset="0"/>
                          <a:ea typeface="Calibri" panose="020F0502020204030204" pitchFamily="34" charset="0"/>
                          <a:cs typeface="Calibri" panose="020F0502020204030204" pitchFamily="34" charset="0"/>
                        </a:rPr>
                        <a:t> ، لكنه قوي في المجتمع.</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تتمن</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أن تتوقف أمينة عن العمل و</a:t>
                      </a:r>
                      <a:r>
                        <a:rPr lang="ar-SA" sz="1100" dirty="0">
                          <a:effectLst/>
                          <a:latin typeface="Calibri" panose="020F0502020204030204" pitchFamily="34" charset="0"/>
                          <a:ea typeface="Calibri" panose="020F0502020204030204" pitchFamily="34" charset="0"/>
                          <a:cs typeface="Calibri" panose="020F0502020204030204" pitchFamily="34" charset="0"/>
                        </a:rPr>
                        <a:t> أن </a:t>
                      </a:r>
                      <a:r>
                        <a:rPr lang="en-GB" sz="1100" dirty="0">
                          <a:effectLst/>
                          <a:latin typeface="Calibri" panose="020F0502020204030204" pitchFamily="34" charset="0"/>
                          <a:ea typeface="Calibri" panose="020F0502020204030204" pitchFamily="34" charset="0"/>
                          <a:cs typeface="Calibri" panose="020F0502020204030204" pitchFamily="34" charset="0"/>
                        </a:rPr>
                        <a:t>تقضي المزيد من الوقت مع الأطفال في مثل عمرها.</a:t>
                      </a:r>
                    </a:p>
                    <a:p>
                      <a:pPr lvl="0" algn="r" rtl="1">
                        <a:lnSpc>
                          <a:spcPct val="106000"/>
                        </a:lnSpc>
                      </a:pPr>
                      <a:r>
                        <a:rPr lang="en-GB" sz="1100" dirty="0">
                          <a:effectLst/>
                          <a:latin typeface="Calibri" panose="020F0502020204030204" pitchFamily="34" charset="0"/>
                          <a:ea typeface="Calibri" panose="020F0502020204030204" pitchFamily="34" charset="0"/>
                          <a:cs typeface="Calibri" panose="020F050202020403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r" rtl="1">
                        <a:lnSpc>
                          <a:spcPct val="106000"/>
                        </a:lnSpc>
                      </a:pPr>
                      <a:r>
                        <a:rPr lang="en-GB" sz="1100" dirty="0">
                          <a:effectLst/>
                          <a:latin typeface="Calibri" panose="020F0502020204030204" pitchFamily="34" charset="0"/>
                          <a:ea typeface="Calibri" panose="020F0502020204030204" pitchFamily="34" charset="0"/>
                          <a:cs typeface="Calibri" panose="020F0502020204030204" pitchFamily="34" charset="0"/>
                        </a:rPr>
                        <a:t>سيستمر أخصائي الحالة في مناقشة حالة أمينة</a:t>
                      </a:r>
                      <a:endParaRPr lang="ar-SA" sz="1100" dirty="0">
                        <a:effectLst/>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3183509"/>
                  </a:ext>
                </a:extLst>
              </a:tr>
            </a:tbl>
          </a:graphicData>
        </a:graphic>
      </p:graphicFrame>
      <p:grpSp>
        <p:nvGrpSpPr>
          <p:cNvPr id="2" name="Group 1">
            <a:extLst>
              <a:ext uri="{FF2B5EF4-FFF2-40B4-BE49-F238E27FC236}">
                <a16:creationId xmlns:a16="http://schemas.microsoft.com/office/drawing/2014/main" id="{9A665274-E93A-C5BB-D796-49EAFF75CF63}"/>
              </a:ext>
            </a:extLst>
          </p:cNvPr>
          <p:cNvGrpSpPr/>
          <p:nvPr/>
        </p:nvGrpSpPr>
        <p:grpSpPr>
          <a:xfrm>
            <a:off x="4215360" y="7940319"/>
            <a:ext cx="1074875" cy="1271125"/>
            <a:chOff x="6846848" y="1141103"/>
            <a:chExt cx="999203" cy="1170617"/>
          </a:xfrm>
          <a:solidFill>
            <a:schemeClr val="accent6">
              <a:lumMod val="20000"/>
              <a:lumOff val="80000"/>
            </a:schemeClr>
          </a:solidFill>
        </p:grpSpPr>
        <p:sp>
          <p:nvSpPr>
            <p:cNvPr id="3" name="Rectangle: Rounded Corners 2">
              <a:extLst>
                <a:ext uri="{FF2B5EF4-FFF2-40B4-BE49-F238E27FC236}">
                  <a16:creationId xmlns:a16="http://schemas.microsoft.com/office/drawing/2014/main" id="{1A518249-1A89-95A7-1A56-4126566EC2A0}"/>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E24D815F-A54C-BC7D-2270-67E3D373020B}"/>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C530FFDA-DBB2-5361-182F-90E746C8D59F}"/>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F0BFE236-8830-6F82-16A8-F1BE6669DAE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4AAEEC1B-7C65-FB75-6179-19B34AD15423}"/>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33C162E-9D21-0CE5-FDF7-B65DAE5F268E}"/>
              </a:ext>
            </a:extLst>
          </p:cNvPr>
          <p:cNvGrpSpPr/>
          <p:nvPr/>
        </p:nvGrpSpPr>
        <p:grpSpPr>
          <a:xfrm rot="19632759">
            <a:off x="5196205" y="6947330"/>
            <a:ext cx="1074874" cy="1290829"/>
            <a:chOff x="6846848" y="1141103"/>
            <a:chExt cx="999203" cy="1188766"/>
          </a:xfrm>
          <a:solidFill>
            <a:schemeClr val="accent6">
              <a:lumMod val="20000"/>
              <a:lumOff val="80000"/>
            </a:schemeClr>
          </a:solidFill>
        </p:grpSpPr>
        <p:sp>
          <p:nvSpPr>
            <p:cNvPr id="11" name="Rectangle: Rounded Corners 10">
              <a:extLst>
                <a:ext uri="{FF2B5EF4-FFF2-40B4-BE49-F238E27FC236}">
                  <a16:creationId xmlns:a16="http://schemas.microsoft.com/office/drawing/2014/main" id="{717663C4-617F-4D6A-879C-609221B80CC4}"/>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3733184-10AC-B32E-19DA-5C29DD22091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E4934E8-0BA7-D07C-CB42-0560CB889B9B}"/>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86BE117-A7C8-643B-B5FC-95BC534445DB}"/>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5" name="Block Arc 14">
              <a:extLst>
                <a:ext uri="{FF2B5EF4-FFF2-40B4-BE49-F238E27FC236}">
                  <a16:creationId xmlns:a16="http://schemas.microsoft.com/office/drawing/2014/main" id="{2E60FE65-534F-C26D-8FDC-AD63198A9349}"/>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latin typeface="Arial" panose="020B0604020202020204" pitchFamily="34" charset="0"/>
                <a:cs typeface="Arial" panose="020B0604020202020204" pitchFamily="34" charset="0"/>
              </a:endParaRPr>
            </a:p>
          </p:txBody>
        </p:sp>
      </p:grpSp>
      <p:sp>
        <p:nvSpPr>
          <p:cNvPr id="16" name="Hexagon 15">
            <a:extLst>
              <a:ext uri="{FF2B5EF4-FFF2-40B4-BE49-F238E27FC236}">
                <a16:creationId xmlns:a16="http://schemas.microsoft.com/office/drawing/2014/main" id="{0D07F5AA-CAF5-E437-84EA-0033A899D7C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78332077-13D2-7DAC-B993-61AAAB8D1363}"/>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C7034B31-3CEC-1616-6F66-6A37EE06B97A}"/>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0828B586-C997-F15A-6E1E-2440152C47DD}"/>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BE2352BC-CBAE-0985-3222-7AF9AFE0CDD4}"/>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931676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58148" y="5532731"/>
            <a:ext cx="5111201" cy="11336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chemeClr val="bg1"/>
              </a:solidFill>
            </a:endParaRPr>
          </a:p>
        </p:txBody>
      </p:sp>
      <p:grpSp>
        <p:nvGrpSpPr>
          <p:cNvPr id="5" name="Group 4">
            <a:extLst>
              <a:ext uri="{FF2B5EF4-FFF2-40B4-BE49-F238E27FC236}">
                <a16:creationId xmlns:a16="http://schemas.microsoft.com/office/drawing/2014/main" id="{A33876CD-C48E-B478-5AC4-AFED1F347E56}"/>
              </a:ext>
            </a:extLst>
          </p:cNvPr>
          <p:cNvGrpSpPr/>
          <p:nvPr/>
        </p:nvGrpSpPr>
        <p:grpSpPr>
          <a:xfrm rot="2784497">
            <a:off x="6102026" y="5321759"/>
            <a:ext cx="270762" cy="150510"/>
            <a:chOff x="9801077" y="2069436"/>
            <a:chExt cx="528335" cy="293688"/>
          </a:xfrm>
          <a:solidFill>
            <a:schemeClr val="accent2">
              <a:lumMod val="20000"/>
              <a:lumOff val="80000"/>
            </a:schemeClr>
          </a:solidFill>
        </p:grpSpPr>
        <p:sp>
          <p:nvSpPr>
            <p:cNvPr id="6" name="Rectangle 5">
              <a:extLst>
                <a:ext uri="{FF2B5EF4-FFF2-40B4-BE49-F238E27FC236}">
                  <a16:creationId xmlns:a16="http://schemas.microsoft.com/office/drawing/2014/main" id="{8EE65E9E-D70E-EF03-8AFE-40BD7D188286}"/>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Rectangle 6">
              <a:extLst>
                <a:ext uri="{FF2B5EF4-FFF2-40B4-BE49-F238E27FC236}">
                  <a16:creationId xmlns:a16="http://schemas.microsoft.com/office/drawing/2014/main" id="{3A9B9C52-1442-7367-DCAF-3E64CCC617F4}"/>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Rectangle 7">
              <a:extLst>
                <a:ext uri="{FF2B5EF4-FFF2-40B4-BE49-F238E27FC236}">
                  <a16:creationId xmlns:a16="http://schemas.microsoft.com/office/drawing/2014/main" id="{14B289AD-8D3D-F36B-C560-039963E85832}"/>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9" name="Group 8">
            <a:extLst>
              <a:ext uri="{FF2B5EF4-FFF2-40B4-BE49-F238E27FC236}">
                <a16:creationId xmlns:a16="http://schemas.microsoft.com/office/drawing/2014/main" id="{DF4008DB-5E64-2155-083C-2477C94FDC0E}"/>
              </a:ext>
            </a:extLst>
          </p:cNvPr>
          <p:cNvGrpSpPr/>
          <p:nvPr/>
        </p:nvGrpSpPr>
        <p:grpSpPr>
          <a:xfrm flipH="1">
            <a:off x="671958" y="6016984"/>
            <a:ext cx="2019043" cy="1809273"/>
            <a:chOff x="6259687" y="4130191"/>
            <a:chExt cx="2284022" cy="1913758"/>
          </a:xfrm>
          <a:solidFill>
            <a:schemeClr val="accent6">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34345" y="5109564"/>
            <a:ext cx="1106238" cy="261610"/>
          </a:xfrm>
          <a:prstGeom prst="rect">
            <a:avLst/>
          </a:prstGeom>
          <a:noFill/>
          <a:ln>
            <a:noFill/>
          </a:ln>
        </p:spPr>
        <p:txBody>
          <a:bodyPr wrap="square" rtlCol="0">
            <a:spAutoFit/>
          </a:bodyPr>
          <a:lstStyle/>
          <a:p>
            <a:pPr algn="r" rtl="1"/>
            <a:r>
              <a:rPr lang="en-US" sz="1100" b="1" dirty="0"/>
              <a:t>عوامل الخطر</a:t>
            </a:r>
            <a:endParaRPr lang="en-CA" sz="1100" b="1" dirty="0"/>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5646937"/>
            <a:ext cx="1106238" cy="430887"/>
          </a:xfrm>
          <a:prstGeom prst="rect">
            <a:avLst/>
          </a:prstGeom>
          <a:noFill/>
          <a:ln>
            <a:noFill/>
          </a:ln>
        </p:spPr>
        <p:txBody>
          <a:bodyPr wrap="square" rtlCol="0">
            <a:spAutoFit/>
          </a:bodyPr>
          <a:lstStyle/>
          <a:p>
            <a:pPr algn="r" rtl="1"/>
            <a:r>
              <a:rPr lang="en-US" sz="1100" b="1" dirty="0"/>
              <a:t>عوامل الحماية</a:t>
            </a:r>
            <a:endParaRPr lang="en-CA" sz="1100" b="1" dirty="0"/>
          </a:p>
        </p:txBody>
      </p:sp>
      <p:sp>
        <p:nvSpPr>
          <p:cNvPr id="60" name="Cube 59">
            <a:extLst>
              <a:ext uri="{FF2B5EF4-FFF2-40B4-BE49-F238E27FC236}">
                <a16:creationId xmlns:a16="http://schemas.microsoft.com/office/drawing/2014/main" id="{BC77EFDE-A75F-7ACA-E11B-211320F00C3E}"/>
              </a:ext>
            </a:extLst>
          </p:cNvPr>
          <p:cNvSpPr/>
          <p:nvPr/>
        </p:nvSpPr>
        <p:spPr>
          <a:xfrm>
            <a:off x="2292690" y="4332113"/>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305358" y="3205595"/>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194667" y="4310769"/>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22102" y="3147201"/>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292691" y="7239851"/>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338099" y="5954218"/>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2103" y="7174942"/>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34480" y="5954218"/>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71E283D-CCDE-0483-8445-04015AEAC926}"/>
              </a:ext>
            </a:extLst>
          </p:cNvPr>
          <p:cNvSpPr txBox="1"/>
          <p:nvPr/>
        </p:nvSpPr>
        <p:spPr>
          <a:xfrm>
            <a:off x="1005909" y="1214247"/>
            <a:ext cx="5244420" cy="1277273"/>
          </a:xfrm>
          <a:prstGeom prst="rect">
            <a:avLst/>
          </a:prstGeom>
          <a:noFill/>
        </p:spPr>
        <p:txBody>
          <a:bodyPr wrap="square" rtlCol="0">
            <a:spAutoFit/>
          </a:bodyPr>
          <a:lstStyle/>
          <a:p>
            <a:pPr algn="r" rtl="1"/>
            <a:r>
              <a:rPr lang="en-GB" sz="1100" dirty="0">
                <a:latin typeface="Calibri" panose="020F0502020204030204" pitchFamily="34" charset="0"/>
                <a:cs typeface="Calibri" panose="020F0502020204030204" pitchFamily="34" charset="0"/>
              </a:rPr>
              <a:t>املأ تحليل المخاطر مرة أخرى ، بما في ذلك عوامل الحماية وعوامل الخطر المتعلقة بعناصر المصلحة الفضلى:</a:t>
            </a:r>
          </a:p>
          <a:p>
            <a:pPr algn="r" rtl="1"/>
            <a:endParaRPr lang="en-GB" sz="1100" dirty="0">
              <a:latin typeface="Calibri" panose="020F0502020204030204" pitchFamily="34" charset="0"/>
              <a:cs typeface="Calibri" panose="020F0502020204030204" pitchFamily="34" charset="0"/>
            </a:endParaRP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الصحة ال</a:t>
            </a:r>
            <a:r>
              <a:rPr lang="ar-SA" sz="1100" dirty="0">
                <a:latin typeface="Calibri" panose="020F0502020204030204" pitchFamily="34" charset="0"/>
                <a:cs typeface="Calibri" panose="020F0502020204030204" pitchFamily="34" charset="0"/>
              </a:rPr>
              <a:t>جسدية </a:t>
            </a:r>
            <a:r>
              <a:rPr lang="en-GB" sz="1100" dirty="0">
                <a:latin typeface="Calibri" panose="020F0502020204030204" pitchFamily="34" charset="0"/>
                <a:cs typeface="Calibri" panose="020F0502020204030204" pitchFamily="34" charset="0"/>
              </a:rPr>
              <a:t>والرفاه</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الرفاه والصحة العاطفية</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العلاقات الاجتماعية مع الأ</a:t>
            </a:r>
            <a:r>
              <a:rPr lang="ar-SA" sz="1100" dirty="0">
                <a:latin typeface="Calibri" panose="020F0502020204030204" pitchFamily="34" charset="0"/>
                <a:cs typeface="Calibri" panose="020F0502020204030204" pitchFamily="34" charset="0"/>
              </a:rPr>
              <a:t>قارب العائلة</a:t>
            </a:r>
            <a:r>
              <a:rPr lang="en-GB" sz="1100" dirty="0">
                <a:latin typeface="Calibri" panose="020F0502020204030204" pitchFamily="34" charset="0"/>
                <a:cs typeface="Calibri" panose="020F0502020204030204" pitchFamily="34" charset="0"/>
              </a:rPr>
              <a:t>  والمجتمع</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التعليم والعمل ووقت الفراغ</a:t>
            </a:r>
          </a:p>
          <a:p>
            <a:pPr marL="228600" indent="-228600" algn="r" rtl="1">
              <a:buFont typeface="+mj-lt"/>
              <a:buAutoNum type="arabicPeriod"/>
            </a:pPr>
            <a:r>
              <a:rPr lang="ar-SA" sz="1100" dirty="0">
                <a:latin typeface="Calibri" panose="020F0502020204030204" pitchFamily="34" charset="0"/>
                <a:cs typeface="Calibri" panose="020F0502020204030204" pitchFamily="34" charset="0"/>
              </a:rPr>
              <a:t>ال</a:t>
            </a:r>
            <a:r>
              <a:rPr lang="en-GB" sz="1100" dirty="0">
                <a:latin typeface="Calibri" panose="020F0502020204030204" pitchFamily="34" charset="0"/>
                <a:cs typeface="Calibri" panose="020F0502020204030204" pitchFamily="34" charset="0"/>
              </a:rPr>
              <a:t>توثيق</a:t>
            </a:r>
            <a:endParaRPr lang="en-BE" sz="11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1471552-BF91-09AA-C2FD-A7FB205C07A3}"/>
              </a:ext>
            </a:extLst>
          </p:cNvPr>
          <p:cNvSpPr txBox="1"/>
          <p:nvPr/>
        </p:nvSpPr>
        <p:spPr>
          <a:xfrm>
            <a:off x="996287" y="710024"/>
            <a:ext cx="5254042" cy="261610"/>
          </a:xfrm>
          <a:prstGeom prst="rect">
            <a:avLst/>
          </a:prstGeom>
          <a:noFill/>
        </p:spPr>
        <p:txBody>
          <a:bodyPr wrap="square" rtlCol="0">
            <a:spAutoFit/>
          </a:bodyPr>
          <a:lstStyle/>
          <a:p>
            <a:pPr algn="r" rtl="1"/>
            <a:r>
              <a:rPr lang="en-GB" sz="1100" b="1" dirty="0"/>
              <a:t>تحليل مخاطر حماية الطفل</a:t>
            </a:r>
            <a:endParaRPr lang="en-CA" sz="1100" b="1" spc="300" dirty="0"/>
          </a:p>
        </p:txBody>
      </p:sp>
      <p:sp>
        <p:nvSpPr>
          <p:cNvPr id="22" name="Hexagon 21">
            <a:extLst>
              <a:ext uri="{FF2B5EF4-FFF2-40B4-BE49-F238E27FC236}">
                <a16:creationId xmlns:a16="http://schemas.microsoft.com/office/drawing/2014/main" id="{5AA8C8FD-DB05-C2B8-2B92-0455342DD05B}"/>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AB52603C-7065-8643-5AD1-3E9519B458F9}"/>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68B1EFF4-523D-339F-B379-620607C811D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64141679-486C-CBA1-7468-48E647F1A9E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4E5906D1-9A86-8BE5-EBB7-9B21D7A3588D}"/>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1579960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35356-082F-9A68-9B40-37549C54D4F5}"/>
              </a:ext>
            </a:extLst>
          </p:cNvPr>
          <p:cNvSpPr txBox="1"/>
          <p:nvPr/>
        </p:nvSpPr>
        <p:spPr>
          <a:xfrm>
            <a:off x="996287" y="702649"/>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9EAE"/>
                </a:highlight>
                <a:latin typeface="Calibri"/>
                <a:ea typeface="Calibri"/>
                <a:cs typeface="Calibri"/>
                <a:sym typeface="Calibri"/>
              </a:rPr>
              <a:t>الجلسة </a:t>
            </a:r>
            <a:r>
              <a:rPr lang="ar-SA" sz="1600" b="1" spc="300" dirty="0">
                <a:solidFill>
                  <a:schemeClr val="bg1"/>
                </a:solidFill>
                <a:highlight>
                  <a:srgbClr val="8D9EAE"/>
                </a:highlight>
                <a:latin typeface="Calibri"/>
                <a:ea typeface="Calibri"/>
                <a:cs typeface="Calibri"/>
                <a:sym typeface="Calibri"/>
              </a:rPr>
              <a:t>٤</a:t>
            </a:r>
            <a:r>
              <a:rPr lang="en-US" sz="1600" b="1" spc="300" dirty="0">
                <a:solidFill>
                  <a:schemeClr val="bg1"/>
                </a:solidFill>
                <a:highlight>
                  <a:srgbClr val="8D9EAE"/>
                </a:highlight>
                <a:latin typeface="Calibri"/>
                <a:ea typeface="Calibri"/>
                <a:cs typeface="Calibri"/>
                <a:sym typeface="Calibri"/>
              </a:rPr>
              <a:t>: كيف يمكنني تحديد احتياجات الطفل وتحديد أولوياتها؟</a:t>
            </a:r>
          </a:p>
        </p:txBody>
      </p:sp>
      <p:graphicFrame>
        <p:nvGraphicFramePr>
          <p:cNvPr id="4" name="Table 3">
            <a:extLst>
              <a:ext uri="{FF2B5EF4-FFF2-40B4-BE49-F238E27FC236}">
                <a16:creationId xmlns:a16="http://schemas.microsoft.com/office/drawing/2014/main" id="{A9A4E6A1-659B-AA3F-57D7-0DADA231716B}"/>
              </a:ext>
            </a:extLst>
          </p:cNvPr>
          <p:cNvGraphicFramePr>
            <a:graphicFrameLocks noGrp="1"/>
          </p:cNvGraphicFramePr>
          <p:nvPr>
            <p:extLst>
              <p:ext uri="{D42A27DB-BD31-4B8C-83A1-F6EECF244321}">
                <p14:modId xmlns:p14="http://schemas.microsoft.com/office/powerpoint/2010/main" val="1555163621"/>
              </p:ext>
            </p:extLst>
          </p:nvPr>
        </p:nvGraphicFramePr>
        <p:xfrm>
          <a:off x="992448" y="1580262"/>
          <a:ext cx="5254043" cy="2998788"/>
        </p:xfrm>
        <a:graphic>
          <a:graphicData uri="http://schemas.openxmlformats.org/drawingml/2006/table">
            <a:tbl>
              <a:tblPr firstRow="1" firstCol="1" bandRow="1">
                <a:tableStyleId>{5C22544A-7EE6-4342-B048-85BDC9FD1C3A}</a:tableStyleId>
              </a:tblPr>
              <a:tblGrid>
                <a:gridCol w="4018627">
                  <a:extLst>
                    <a:ext uri="{9D8B030D-6E8A-4147-A177-3AD203B41FA5}">
                      <a16:colId xmlns:a16="http://schemas.microsoft.com/office/drawing/2014/main" val="3889562622"/>
                    </a:ext>
                  </a:extLst>
                </a:gridCol>
                <a:gridCol w="1235416">
                  <a:extLst>
                    <a:ext uri="{9D8B030D-6E8A-4147-A177-3AD203B41FA5}">
                      <a16:colId xmlns:a16="http://schemas.microsoft.com/office/drawing/2014/main" val="3647599566"/>
                    </a:ext>
                  </a:extLst>
                </a:gridCol>
              </a:tblGrid>
              <a:tr h="223011">
                <a:tc gridSpan="2">
                  <a:txBody>
                    <a:bodyPr/>
                    <a:lstStyle/>
                    <a:p>
                      <a:pPr algn="ctr" rtl="1"/>
                      <a:r>
                        <a:rPr lang="ar-SA" sz="1500" dirty="0">
                          <a:effectLst/>
                          <a:latin typeface="Calibri" panose="020F0502020204030204" pitchFamily="34" charset="0"/>
                          <a:cs typeface="Calibri" panose="020F0502020204030204" pitchFamily="34" charset="0"/>
                        </a:rPr>
                        <a:t>٢.أ</a:t>
                      </a:r>
                      <a:r>
                        <a:rPr lang="en-ZA" sz="1500" dirty="0">
                          <a:effectLst/>
                          <a:latin typeface="Calibri" panose="020F0502020204030204" pitchFamily="34" charset="0"/>
                          <a:cs typeface="Calibri" panose="020F0502020204030204" pitchFamily="34" charset="0"/>
                        </a:rPr>
                        <a:t>. نظرة عامة على نموذج التقييم</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hMerge="1">
                  <a:txBody>
                    <a:bodyPr/>
                    <a:lstStyle/>
                    <a:p>
                      <a:pPr algn="r" rtl="1"/>
                      <a:endParaRPr lang="en-US"/>
                    </a:p>
                  </a:txBody>
                  <a:tcPr/>
                </a:tc>
                <a:extLst>
                  <a:ext uri="{0D108BD9-81ED-4DB2-BD59-A6C34878D82A}">
                    <a16:rowId xmlns:a16="http://schemas.microsoft.com/office/drawing/2014/main" val="1761314764"/>
                  </a:ext>
                </a:extLst>
              </a:tr>
              <a:tr h="142518">
                <a:tc>
                  <a:txBody>
                    <a:bodyPr/>
                    <a:lstStyle/>
                    <a:p>
                      <a:pPr algn="r" rtl="1">
                        <a:lnSpc>
                          <a:spcPct val="107000"/>
                        </a:lnSpc>
                        <a:spcAft>
                          <a:spcPts val="800"/>
                        </a:spcAft>
                      </a:pPr>
                      <a:r>
                        <a:rPr lang="ar-SA" sz="1100" b="0" kern="1200">
                          <a:solidFill>
                            <a:schemeClr val="tx1"/>
                          </a:solidFill>
                          <a:effectLst/>
                          <a:latin typeface="Calibri" panose="020F0502020204030204" pitchFamily="34" charset="0"/>
                          <a:ea typeface="+mn-ea"/>
                          <a:cs typeface="Calibri" panose="020F0502020204030204" pitchFamily="34" charset="0"/>
                        </a:rPr>
                        <a:t>                    الخطوة ٢: التقييم</a:t>
                      </a:r>
                      <a:r>
                        <a:rPr lang="en-FR" sz="1100" b="0">
                          <a:solidFill>
                            <a:schemeClr val="tx1"/>
                          </a:solidFill>
                          <a:effectLst/>
                          <a:latin typeface="Calibri" panose="020F0502020204030204" pitchFamily="34" charset="0"/>
                          <a:cs typeface="Calibri" panose="020F0502020204030204" pitchFamily="34" charset="0"/>
                        </a:rPr>
                        <a:t> </a:t>
                      </a:r>
                      <a:r>
                        <a:rPr lang="ar-SA" sz="1100" b="0">
                          <a:solidFill>
                            <a:schemeClr val="tx1"/>
                          </a:solidFill>
                          <a:effectLst/>
                          <a:latin typeface="Calibri" panose="020F0502020204030204" pitchFamily="34" charset="0"/>
                          <a:cs typeface="Calibri" panose="020F0502020204030204" pitchFamily="34" charset="0"/>
                        </a:rPr>
                        <a:t>        </a:t>
                      </a:r>
                      <a:r>
                        <a:rPr lang="en-ZA" sz="1100" b="0" dirty="0">
                          <a:solidFill>
                            <a:schemeClr val="tx1"/>
                          </a:solidFill>
                          <a:effectLst/>
                          <a:latin typeface="Calibri" panose="020F0502020204030204" pitchFamily="34" charset="0"/>
                          <a:cs typeface="Calibri" panose="020F0502020204030204" pitchFamily="34" charset="0"/>
                        </a:rPr>
                        <a:t> </a:t>
                      </a:r>
                      <a:endPar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خطوة إدارة الحالة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564340842"/>
                  </a:ext>
                </a:extLst>
              </a:tr>
              <a:tr h="119911">
                <a:tc>
                  <a:txBody>
                    <a:bodyPr/>
                    <a:lstStyle/>
                    <a:p>
                      <a:pPr algn="r" rtl="1">
                        <a:lnSpc>
                          <a:spcPct val="107000"/>
                        </a:lnSpc>
                        <a:spcAft>
                          <a:spcPts val="800"/>
                        </a:spcAft>
                      </a:pPr>
                      <a:r>
                        <a:rPr lang="ar-SA" sz="1100" b="0" kern="1200">
                          <a:solidFill>
                            <a:schemeClr val="tx1"/>
                          </a:solidFill>
                          <a:effectLst/>
                          <a:latin typeface="Calibri" panose="020F0502020204030204" pitchFamily="34" charset="0"/>
                          <a:ea typeface="+mn-ea"/>
                          <a:cs typeface="Calibri" panose="020F0502020204030204" pitchFamily="34" charset="0"/>
                        </a:rPr>
                        <a:t>                    النموذج الأساسي</a:t>
                      </a:r>
                      <a:r>
                        <a:rPr lang="en-FR" sz="1100" b="0">
                          <a:solidFill>
                            <a:schemeClr val="tx1"/>
                          </a:solidFill>
                          <a:effectLst/>
                          <a:latin typeface="Calibri" panose="020F0502020204030204" pitchFamily="34" charset="0"/>
                          <a:cs typeface="Calibri" panose="020F0502020204030204" pitchFamily="34" charset="0"/>
                        </a:rPr>
                        <a:t> </a:t>
                      </a:r>
                      <a:r>
                        <a:rPr lang="ar-SA" sz="1100" b="0">
                          <a:solidFill>
                            <a:schemeClr val="tx1"/>
                          </a:solidFill>
                          <a:effectLst/>
                          <a:latin typeface="Calibri" panose="020F0502020204030204" pitchFamily="34" charset="0"/>
                          <a:cs typeface="Calibri" panose="020F0502020204030204" pitchFamily="34" charset="0"/>
                        </a:rPr>
                        <a:t>  </a:t>
                      </a:r>
                      <a:endPar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ar-SA" sz="1000" b="1" kern="1200">
                          <a:solidFill>
                            <a:schemeClr val="bg1"/>
                          </a:solidFill>
                          <a:effectLst/>
                          <a:latin typeface="Calibri" panose="020F0502020204030204" pitchFamily="34" charset="0"/>
                          <a:ea typeface="+mn-ea"/>
                          <a:cs typeface="Calibri" panose="020F0502020204030204" pitchFamily="34" charset="0"/>
                        </a:rPr>
                        <a:t>النموذج الأساسي/ الإضافي</a:t>
                      </a:r>
                      <a:r>
                        <a:rPr lang="ar-SA" sz="1000" kern="1200">
                          <a:solidFill>
                            <a:schemeClr val="bg1"/>
                          </a:solidFill>
                          <a:effectLst/>
                          <a:latin typeface="Calibri" panose="020F0502020204030204" pitchFamily="34" charset="0"/>
                          <a:ea typeface="+mn-ea"/>
                          <a:cs typeface="Calibri" panose="020F0502020204030204" pitchFamily="34" charset="0"/>
                        </a:rPr>
                        <a:t> </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170021604"/>
                  </a:ext>
                </a:extLst>
              </a:tr>
              <a:tr h="1074055">
                <a:tc>
                  <a:txBody>
                    <a:bodyPr/>
                    <a:lstStyle/>
                    <a:p>
                      <a:pPr algn="r" rtl="1"/>
                      <a:r>
                        <a:rPr lang="ar-SA" sz="1100" b="0" kern="1200">
                          <a:solidFill>
                            <a:schemeClr val="tx1"/>
                          </a:solidFill>
                          <a:effectLst/>
                          <a:latin typeface="Calibri" panose="020F0502020204030204" pitchFamily="34" charset="0"/>
                          <a:ea typeface="+mn-ea"/>
                          <a:cs typeface="Calibri" panose="020F0502020204030204" pitchFamily="34" charset="0"/>
                        </a:rPr>
                        <a:t>اعتمادًا على مستوى خطر الحالة (يتم وضعها بحسب السياق):</a:t>
                      </a:r>
                      <a:endParaRPr lang="en-FR" sz="11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100" b="0" u="sng" kern="1200">
                          <a:solidFill>
                            <a:schemeClr val="tx1"/>
                          </a:solidFill>
                          <a:effectLst/>
                          <a:latin typeface="Calibri" panose="020F0502020204030204" pitchFamily="34" charset="0"/>
                          <a:ea typeface="+mn-ea"/>
                          <a:cs typeface="Calibri" panose="020F0502020204030204" pitchFamily="34" charset="0"/>
                        </a:rPr>
                        <a:t>عالي:</a:t>
                      </a:r>
                      <a:r>
                        <a:rPr lang="ar-SA" sz="1100" b="0" kern="1200">
                          <a:solidFill>
                            <a:schemeClr val="tx1"/>
                          </a:solidFill>
                          <a:effectLst/>
                          <a:latin typeface="Calibri" panose="020F0502020204030204" pitchFamily="34" charset="0"/>
                          <a:ea typeface="+mn-ea"/>
                          <a:cs typeface="Calibri" panose="020F0502020204030204" pitchFamily="34" charset="0"/>
                        </a:rPr>
                        <a:t> مباشرة بعد التسجيل وقبل مغادرة الطفل.</a:t>
                      </a:r>
                      <a:endParaRPr lang="en-FR" sz="11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100" b="0" u="sng" kern="1200">
                          <a:solidFill>
                            <a:schemeClr val="tx1"/>
                          </a:solidFill>
                          <a:effectLst/>
                          <a:latin typeface="Calibri" panose="020F0502020204030204" pitchFamily="34" charset="0"/>
                          <a:ea typeface="+mn-ea"/>
                          <a:cs typeface="Calibri" panose="020F0502020204030204" pitchFamily="34" charset="0"/>
                        </a:rPr>
                        <a:t>متوسط:</a:t>
                      </a:r>
                      <a:r>
                        <a:rPr lang="ar-SA" sz="1100" b="0" kern="1200">
                          <a:solidFill>
                            <a:schemeClr val="tx1"/>
                          </a:solidFill>
                          <a:effectLst/>
                          <a:latin typeface="Calibri" panose="020F0502020204030204" pitchFamily="34" charset="0"/>
                          <a:ea typeface="+mn-ea"/>
                          <a:cs typeface="Calibri" panose="020F0502020204030204" pitchFamily="34" charset="0"/>
                        </a:rPr>
                        <a:t> في غضون 3 أيام بعد التسجيل.</a:t>
                      </a:r>
                      <a:endParaRPr lang="en-FR" sz="11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100" b="0" u="sng" kern="1200">
                          <a:solidFill>
                            <a:schemeClr val="tx1"/>
                          </a:solidFill>
                          <a:effectLst/>
                          <a:latin typeface="Calibri" panose="020F0502020204030204" pitchFamily="34" charset="0"/>
                          <a:ea typeface="+mn-ea"/>
                          <a:cs typeface="Calibri" panose="020F0502020204030204" pitchFamily="34" charset="0"/>
                        </a:rPr>
                        <a:t>منخفض:</a:t>
                      </a:r>
                      <a:r>
                        <a:rPr lang="ar-SA" sz="1100" b="0" kern="1200">
                          <a:solidFill>
                            <a:schemeClr val="tx1"/>
                          </a:solidFill>
                          <a:effectLst/>
                          <a:latin typeface="Calibri" panose="020F0502020204030204" pitchFamily="34" charset="0"/>
                          <a:ea typeface="+mn-ea"/>
                          <a:cs typeface="Calibri" panose="020F0502020204030204" pitchFamily="34" charset="0"/>
                        </a:rPr>
                        <a:t> في غضون أسبوع واحد بعد التسجيل</a:t>
                      </a:r>
                      <a:r>
                        <a:rPr lang="ar-SA" sz="1350" b="1" kern="1200">
                          <a:solidFill>
                            <a:schemeClr val="tx1"/>
                          </a:solidFill>
                          <a:effectLst/>
                          <a:latin typeface="Calibri" panose="020F0502020204030204" pitchFamily="34" charset="0"/>
                          <a:ea typeface="+mn-ea"/>
                          <a:cs typeface="Calibri" panose="020F0502020204030204" pitchFamily="34" charset="0"/>
                        </a:rPr>
                        <a:t>.</a:t>
                      </a:r>
                      <a:endParaRPr lang="en-FR" sz="1350" b="1" kern="1200">
                        <a:solidFill>
                          <a:schemeClr val="tx1"/>
                        </a:solidFill>
                        <a:effectLst/>
                        <a:latin typeface="Calibri" panose="020F0502020204030204" pitchFamily="34" charset="0"/>
                        <a:ea typeface="+mn-ea"/>
                        <a:cs typeface="Calibri" panose="020F0502020204030204" pitchFamily="34" charset="0"/>
                      </a:endParaRPr>
                    </a:p>
                    <a:p>
                      <a:pPr algn="r" rtl="1">
                        <a:lnSpc>
                          <a:spcPct val="107000"/>
                        </a:lnSpc>
                        <a:spcAft>
                          <a:spcPts val="800"/>
                        </a:spcAft>
                      </a:pPr>
                      <a:endParaRPr lang="ar-SA" sz="1350" b="0" kern="1200">
                        <a:solidFill>
                          <a:schemeClr val="tx1"/>
                        </a:solidFill>
                        <a:effectLst/>
                        <a:latin typeface="Calibri" panose="020F0502020204030204" pitchFamily="34" charset="0"/>
                        <a:ea typeface="+mn-ea"/>
                        <a:cs typeface="Calibri" panose="020F0502020204030204" pitchFamily="34" charset="0"/>
                      </a:endParaRPr>
                    </a:p>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أو بعد مراجعة الحالة وجدت تغييرًا مهمًا في سياق الطفل يستدعي تقييمًا آخر.</a:t>
                      </a:r>
                      <a:r>
                        <a:rPr lang="en-FR" sz="1000" b="0">
                          <a:solidFill>
                            <a:schemeClr val="tx1"/>
                          </a:solidFill>
                          <a:effectLst/>
                          <a:latin typeface="Calibri" panose="020F0502020204030204" pitchFamily="34" charset="0"/>
                          <a:cs typeface="Calibri" panose="020F0502020204030204" pitchFamily="34" charset="0"/>
                        </a:rPr>
                        <a:t> </a:t>
                      </a:r>
                      <a:endParaRPr lang="ar-SA"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متى</a:t>
                      </a:r>
                      <a:r>
                        <a:rPr lang="ar-SA" sz="1000" dirty="0">
                          <a:solidFill>
                            <a:schemeClr val="bg1"/>
                          </a:solidFill>
                          <a:effectLst/>
                          <a:latin typeface="Calibri" panose="020F0502020204030204" pitchFamily="34" charset="0"/>
                          <a:cs typeface="Calibri" panose="020F0502020204030204" pitchFamily="34" charset="0"/>
                        </a:rPr>
                        <a:t> يتم إكمالها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136260839"/>
                  </a:ext>
                </a:extLst>
              </a:tr>
              <a:tr h="142518">
                <a:tc>
                  <a:txBody>
                    <a:bodyPr/>
                    <a:lstStyle/>
                    <a:p>
                      <a:pPr algn="r" rtl="1">
                        <a:lnSpc>
                          <a:spcPct val="107000"/>
                        </a:lnSpc>
                        <a:spcAft>
                          <a:spcPts val="800"/>
                        </a:spcAft>
                      </a:pPr>
                      <a:r>
                        <a:rPr lang="ar-SA" sz="1350" b="1" kern="1200">
                          <a:solidFill>
                            <a:schemeClr val="lt1"/>
                          </a:solidFill>
                          <a:effectLst/>
                          <a:latin typeface="Calibri" panose="020F0502020204030204" pitchFamily="34" charset="0"/>
                          <a:ea typeface="+mn-ea"/>
                          <a:cs typeface="Calibri" panose="020F0502020204030204" pitchFamily="34" charset="0"/>
                        </a:rPr>
                        <a:t> </a:t>
                      </a:r>
                      <a:r>
                        <a:rPr lang="ar-SA" sz="1100" b="0" kern="1200">
                          <a:solidFill>
                            <a:schemeClr val="tx1"/>
                          </a:solidFill>
                          <a:effectLst/>
                          <a:latin typeface="Calibri" panose="020F0502020204030204" pitchFamily="34" charset="0"/>
                          <a:ea typeface="+mn-ea"/>
                          <a:cs typeface="Calibri" panose="020F0502020204030204" pitchFamily="34" charset="0"/>
                        </a:rPr>
                        <a:t>أخصائي/ة الحالة الذي/التي تم تعيينه/ها للحالة.</a:t>
                      </a:r>
                      <a:r>
                        <a:rPr lang="en-FR" sz="1100" b="0">
                          <a:solidFill>
                            <a:schemeClr val="tx1"/>
                          </a:solidFill>
                          <a:effectLst/>
                          <a:latin typeface="Calibri" panose="020F0502020204030204" pitchFamily="34" charset="0"/>
                          <a:cs typeface="Calibri" panose="020F0502020204030204" pitchFamily="34" charset="0"/>
                        </a:rPr>
                        <a:t> </a:t>
                      </a:r>
                      <a:endPar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من يجب أن</a:t>
                      </a:r>
                      <a:r>
                        <a:rPr lang="ar-SA" sz="1000" dirty="0">
                          <a:solidFill>
                            <a:schemeClr val="bg1"/>
                          </a:solidFill>
                          <a:effectLst/>
                          <a:latin typeface="Calibri" panose="020F0502020204030204" pitchFamily="34" charset="0"/>
                          <a:cs typeface="Calibri" panose="020F0502020204030204" pitchFamily="34" charset="0"/>
                        </a:rPr>
                        <a:t> يقوم بإكما</a:t>
                      </a:r>
                      <a:r>
                        <a:rPr lang="en-ZA" sz="1000" dirty="0">
                          <a:solidFill>
                            <a:schemeClr val="bg1"/>
                          </a:solidFill>
                          <a:effectLst/>
                          <a:latin typeface="Calibri" panose="020F0502020204030204" pitchFamily="34" charset="0"/>
                          <a:cs typeface="Calibri" panose="020F0502020204030204" pitchFamily="34" charset="0"/>
                        </a:rPr>
                        <a:t>ل</a:t>
                      </a:r>
                      <a:r>
                        <a:rPr lang="ar-SA" sz="1000" dirty="0">
                          <a:solidFill>
                            <a:schemeClr val="bg1"/>
                          </a:solidFill>
                          <a:effectLst/>
                          <a:latin typeface="Calibri" panose="020F0502020204030204" pitchFamily="34" charset="0"/>
                          <a:cs typeface="Calibri" panose="020F0502020204030204" pitchFamily="34" charset="0"/>
                        </a:rPr>
                        <a:t>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152492014"/>
                  </a:ext>
                </a:extLst>
              </a:tr>
              <a:tr h="440796">
                <a:tc>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لتسجيل المعلومات التي تم جمعها حول الحالة فيما يتعلق بكل من المخاطر والاحتياجات، وكذلك نقاط القوة والموارد. سيتم تحليل المعلومات المسجلة في هذا النموذج واستخدامها كأساس لتطوير خطة الحالة.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الغرض من ال</a:t>
                      </a:r>
                      <a:r>
                        <a:rPr lang="ar-SA" sz="1000" dirty="0">
                          <a:solidFill>
                            <a:schemeClr val="bg1"/>
                          </a:solidFill>
                          <a:effectLst/>
                          <a:latin typeface="Calibri" panose="020F0502020204030204" pitchFamily="34" charset="0"/>
                          <a:cs typeface="Calibri" panose="020F0502020204030204" pitchFamily="34" charset="0"/>
                        </a:rPr>
                        <a:t>نموذج</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157246905"/>
                  </a:ext>
                </a:extLst>
              </a:tr>
            </a:tbl>
          </a:graphicData>
        </a:graphic>
      </p:graphicFrame>
      <p:graphicFrame>
        <p:nvGraphicFramePr>
          <p:cNvPr id="5" name="Table 4">
            <a:extLst>
              <a:ext uri="{FF2B5EF4-FFF2-40B4-BE49-F238E27FC236}">
                <a16:creationId xmlns:a16="http://schemas.microsoft.com/office/drawing/2014/main" id="{E83B658A-8C04-9407-7EBF-B600DDB44336}"/>
              </a:ext>
            </a:extLst>
          </p:cNvPr>
          <p:cNvGraphicFramePr>
            <a:graphicFrameLocks noGrp="1"/>
          </p:cNvGraphicFramePr>
          <p:nvPr/>
        </p:nvGraphicFramePr>
        <p:xfrm>
          <a:off x="999058" y="4974209"/>
          <a:ext cx="5254042" cy="4396267"/>
        </p:xfrm>
        <a:graphic>
          <a:graphicData uri="http://schemas.openxmlformats.org/drawingml/2006/table">
            <a:tbl>
              <a:tblPr firstRow="1" firstCol="1" bandRow="1">
                <a:tableStyleId>{5C22544A-7EE6-4342-B048-85BDC9FD1C3A}</a:tableStyleId>
              </a:tblPr>
              <a:tblGrid>
                <a:gridCol w="2625474">
                  <a:extLst>
                    <a:ext uri="{9D8B030D-6E8A-4147-A177-3AD203B41FA5}">
                      <a16:colId xmlns:a16="http://schemas.microsoft.com/office/drawing/2014/main" val="1726522882"/>
                    </a:ext>
                  </a:extLst>
                </a:gridCol>
                <a:gridCol w="2628568">
                  <a:extLst>
                    <a:ext uri="{9D8B030D-6E8A-4147-A177-3AD203B41FA5}">
                      <a16:colId xmlns:a16="http://schemas.microsoft.com/office/drawing/2014/main" val="2524971572"/>
                    </a:ext>
                  </a:extLst>
                </a:gridCol>
              </a:tblGrid>
              <a:tr h="347490">
                <a:tc gridSpan="2">
                  <a:txBody>
                    <a:bodyPr/>
                    <a:lstStyle/>
                    <a:p>
                      <a:pPr algn="ctr" rtl="1"/>
                      <a:r>
                        <a:rPr lang="ar-SA" sz="1500" b="1" dirty="0">
                          <a:solidFill>
                            <a:schemeClr val="bg1"/>
                          </a:solidFill>
                          <a:effectLst/>
                          <a:latin typeface="Calibri" panose="020F0502020204030204" pitchFamily="34" charset="0"/>
                          <a:cs typeface="Calibri" panose="020F0502020204030204" pitchFamily="34" charset="0"/>
                        </a:rPr>
                        <a:t>نموذج</a:t>
                      </a:r>
                      <a:r>
                        <a:rPr lang="en-ZA" sz="1500" b="1" dirty="0">
                          <a:solidFill>
                            <a:schemeClr val="bg1"/>
                          </a:solidFill>
                          <a:effectLst/>
                          <a:latin typeface="Calibri" panose="020F0502020204030204" pitchFamily="34" charset="0"/>
                          <a:cs typeface="Calibri" panose="020F0502020204030204" pitchFamily="34" charset="0"/>
                        </a:rPr>
                        <a:t> التقييم</a:t>
                      </a:r>
                      <a:endParaRPr lang="en-US" sz="15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hMerge="1">
                  <a:txBody>
                    <a:bodyPr/>
                    <a:lstStyle/>
                    <a:p>
                      <a:pPr algn="r" rtl="1"/>
                      <a:endParaRPr lang="en-US"/>
                    </a:p>
                  </a:txBody>
                  <a:tcPr/>
                </a:tc>
                <a:extLst>
                  <a:ext uri="{0D108BD9-81ED-4DB2-BD59-A6C34878D82A}">
                    <a16:rowId xmlns:a16="http://schemas.microsoft.com/office/drawing/2014/main" val="324417669"/>
                  </a:ext>
                </a:extLst>
              </a:tr>
              <a:tr h="268477">
                <a:tc>
                  <a:txBody>
                    <a:bodyPr/>
                    <a:lstStyle/>
                    <a:p>
                      <a:pPr algn="r" rtl="1">
                        <a:lnSpc>
                          <a:spcPct val="107000"/>
                        </a:lnSpc>
                        <a:spcAft>
                          <a:spcPts val="800"/>
                        </a:spcAft>
                      </a:pPr>
                      <a:r>
                        <a:rPr lang="ar-SA" sz="1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رقم التعريف للحالة:</a:t>
                      </a:r>
                      <a:endParaRPr lang="en-US" sz="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807" marR="51807" marT="0" marB="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lnSpc>
                          <a:spcPct val="107000"/>
                        </a:lnSpc>
                        <a:spcAft>
                          <a:spcPts val="800"/>
                        </a:spcAft>
                      </a:pPr>
                      <a:r>
                        <a:rPr lang="en-ZA" sz="1000" b="1" i="0" dirty="0">
                          <a:solidFill>
                            <a:schemeClr val="tx1"/>
                          </a:solidFill>
                          <a:effectLst/>
                          <a:latin typeface="Calibri" panose="020F0502020204030204" pitchFamily="34" charset="0"/>
                          <a:cs typeface="Calibri" panose="020F0502020204030204" pitchFamily="34" charset="0"/>
                        </a:rPr>
                        <a:t>تاريخ اكتمال ال</a:t>
                      </a:r>
                      <a:r>
                        <a:rPr lang="ar-SA" sz="1000" b="1" i="0" dirty="0">
                          <a:solidFill>
                            <a:schemeClr val="tx1"/>
                          </a:solidFill>
                          <a:effectLst/>
                          <a:latin typeface="Calibri" panose="020F0502020204030204" pitchFamily="34" charset="0"/>
                          <a:cs typeface="Calibri" panose="020F0502020204030204" pitchFamily="34" charset="0"/>
                        </a:rPr>
                        <a:t>نموذج: </a:t>
                      </a:r>
                      <a:r>
                        <a:rPr lang="en-ZA" sz="1000" b="1" i="0" dirty="0">
                          <a:solidFill>
                            <a:schemeClr val="tx1"/>
                          </a:solidFill>
                          <a:effectLst/>
                          <a:latin typeface="Calibri" panose="020F0502020204030204" pitchFamily="34" charset="0"/>
                          <a:cs typeface="Calibri" panose="020F0502020204030204" pitchFamily="34" charset="0"/>
                        </a:rPr>
                        <a:t>:</a:t>
                      </a:r>
                      <a:r>
                        <a:rPr lang="en-ZA" sz="700" b="0" i="0" dirty="0">
                          <a:solidFill>
                            <a:schemeClr val="tx1"/>
                          </a:solidFill>
                          <a:effectLst/>
                          <a:latin typeface="Calibri" panose="020F0502020204030204" pitchFamily="34" charset="0"/>
                          <a:cs typeface="Calibri" panose="020F0502020204030204" pitchFamily="34" charset="0"/>
                        </a:rPr>
                        <a:t>يوم / شهر / سنة</a:t>
                      </a:r>
                      <a:endParaRPr lang="en-US" sz="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93727912"/>
                  </a:ext>
                </a:extLst>
              </a:tr>
              <a:tr h="955975">
                <a:tc gridSpan="2">
                  <a:txBody>
                    <a:bodyPr/>
                    <a:lstStyle/>
                    <a:p>
                      <a:pPr algn="r" rtl="1"/>
                      <a:r>
                        <a:rPr lang="ar-SA" sz="800" b="1" dirty="0">
                          <a:solidFill>
                            <a:schemeClr val="tx1"/>
                          </a:solidFill>
                          <a:effectLst/>
                          <a:latin typeface="Calibri" panose="020F0502020204030204" pitchFamily="34" charset="0"/>
                          <a:cs typeface="Calibri" panose="020F0502020204030204" pitchFamily="34" charset="0"/>
                        </a:rPr>
                        <a:t>١.</a:t>
                      </a:r>
                      <a:r>
                        <a:rPr lang="en-ZA" sz="800" b="1" dirty="0">
                          <a:solidFill>
                            <a:schemeClr val="tx1"/>
                          </a:solidFill>
                          <a:effectLst/>
                          <a:latin typeface="Calibri" panose="020F0502020204030204" pitchFamily="34" charset="0"/>
                          <a:cs typeface="Calibri" panose="020F0502020204030204" pitchFamily="34" charset="0"/>
                        </a:rPr>
                        <a:t>تقييم الاحتياجات</a:t>
                      </a:r>
                      <a:endParaRPr lang="en-US" sz="800" b="1" dirty="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ar-SA" sz="800" b="0" kern="1200">
                          <a:solidFill>
                            <a:schemeClr val="tx1"/>
                          </a:solidFill>
                          <a:effectLst/>
                          <a:latin typeface="Calibri" panose="020F0502020204030204" pitchFamily="34" charset="0"/>
                          <a:ea typeface="+mn-ea"/>
                          <a:cs typeface="Calibri" panose="020F0502020204030204" pitchFamily="34" charset="0"/>
                        </a:rPr>
                        <a:t>وصف متى وأين حصلت على معلوماتك - يمكن أن تأتي المعلومات من مجموعة متنوعة من المصادر (مثل التقارير المكتوبة عن الطفل ، والملاحظات ، والمقابلات مع الطفل والأسرة ، والأنشطة الإبداعية مثل الرسم أو سرد القصص التي يتم إجراؤها مع الطفل ، والاستبيانات وقوائم المراجعة ، المناقشات مع الوكالات الأخرى وأولئك الذين يعرفون الطفل ، والزيارات المنزلية).</a:t>
                      </a:r>
                      <a:endParaRPr lang="en-FR" sz="8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800" b="0" kern="1200">
                          <a:solidFill>
                            <a:schemeClr val="tx1"/>
                          </a:solidFill>
                          <a:effectLst/>
                          <a:latin typeface="Calibri" panose="020F0502020204030204" pitchFamily="34" charset="0"/>
                          <a:ea typeface="+mn-ea"/>
                          <a:cs typeface="Calibri" panose="020F0502020204030204" pitchFamily="34" charset="0"/>
                        </a:rPr>
                        <a:t>معلومات الاقتباس من مصادر مباشرة.</a:t>
                      </a:r>
                      <a:endParaRPr lang="en-FR" sz="8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800" b="0" kern="1200">
                          <a:solidFill>
                            <a:schemeClr val="tx1"/>
                          </a:solidFill>
                          <a:effectLst/>
                          <a:latin typeface="Calibri" panose="020F0502020204030204" pitchFamily="34" charset="0"/>
                          <a:ea typeface="+mn-ea"/>
                          <a:cs typeface="Calibri" panose="020F0502020204030204" pitchFamily="34" charset="0"/>
                        </a:rPr>
                        <a:t>وصف ما إذا كان يتم حفظ المعلومات احتياطيًا والتحقق منها بواسطة أي شيء آخر.</a:t>
                      </a:r>
                      <a:endParaRPr lang="en-FR" sz="8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800" b="0" kern="1200">
                          <a:solidFill>
                            <a:schemeClr val="tx1"/>
                          </a:solidFill>
                          <a:effectLst/>
                          <a:latin typeface="Calibri" panose="020F0502020204030204" pitchFamily="34" charset="0"/>
                          <a:ea typeface="+mn-ea"/>
                          <a:cs typeface="Calibri" panose="020F0502020204030204" pitchFamily="34" charset="0"/>
                        </a:rPr>
                        <a:t>عند الاقتضاء ، قم بوصف التاريخ والوضع الحالي.</a:t>
                      </a:r>
                      <a:endParaRPr lang="en-FR" sz="8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800" b="0" kern="1200">
                          <a:solidFill>
                            <a:schemeClr val="tx1"/>
                          </a:solidFill>
                          <a:effectLst/>
                          <a:latin typeface="Calibri" panose="020F0502020204030204" pitchFamily="34" charset="0"/>
                          <a:ea typeface="+mn-ea"/>
                          <a:cs typeface="Calibri" panose="020F0502020204030204" pitchFamily="34" charset="0"/>
                        </a:rPr>
                        <a:t>صف عدد المرات التي شاهدت فيها موقفًا أو عدد الأشخاص الذين أبلغوا عن المخاوف.</a:t>
                      </a:r>
                      <a:endParaRPr lang="en-FR" sz="8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800" b="0" kern="1200">
                          <a:solidFill>
                            <a:schemeClr val="tx1"/>
                          </a:solidFill>
                          <a:effectLst/>
                          <a:latin typeface="Calibri" panose="020F0502020204030204" pitchFamily="34" charset="0"/>
                          <a:ea typeface="+mn-ea"/>
                          <a:cs typeface="Calibri" panose="020F0502020204030204" pitchFamily="34" charset="0"/>
                        </a:rPr>
                        <a:t>قم بتقديم أسباب لتحليلك للموقف.</a:t>
                      </a:r>
                      <a:endParaRPr lang="en-FR" sz="8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800" b="0" kern="1200">
                          <a:solidFill>
                            <a:schemeClr val="tx1"/>
                          </a:solidFill>
                          <a:effectLst/>
                          <a:latin typeface="Calibri" panose="020F0502020204030204" pitchFamily="34" charset="0"/>
                          <a:ea typeface="+mn-ea"/>
                          <a:cs typeface="Calibri" panose="020F0502020204030204" pitchFamily="34" charset="0"/>
                        </a:rPr>
                        <a:t>قد يكون من المفيد لك تحديد الاحتياجات بدلاً من الخدمات المطلوبة. على سبيل المثال، يمكنك القول إن الطفل بحاجة إلى التعليم بدلاً من القول إن الطفل بحاجة إلى الذهاب إلى المدرسة، حيث توجد العديد من الطرق المختلفة لتزويد الطفل بالتعليم.</a:t>
                      </a:r>
                      <a:endParaRPr lang="en-FR" sz="800" b="0" kern="120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830293501"/>
                  </a:ext>
                </a:extLst>
              </a:tr>
              <a:tr h="0">
                <a:tc gridSpan="2">
                  <a:txBody>
                    <a:bodyPr/>
                    <a:lstStyle/>
                    <a:p>
                      <a:pPr algn="r" rtl="1">
                        <a:lnSpc>
                          <a:spcPct val="107000"/>
                        </a:lnSpc>
                        <a:spcAft>
                          <a:spcPts val="800"/>
                        </a:spcAft>
                      </a:pPr>
                      <a:r>
                        <a:rPr lang="ar-SA" sz="1000" b="1" dirty="0">
                          <a:solidFill>
                            <a:schemeClr val="tx1"/>
                          </a:solidFill>
                          <a:effectLst/>
                          <a:latin typeface="Calibri" panose="020F0502020204030204" pitchFamily="34" charset="0"/>
                          <a:cs typeface="Calibri" panose="020F0502020204030204" pitchFamily="34" charset="0"/>
                        </a:rPr>
                        <a:t>١.أ. ال</a:t>
                      </a:r>
                      <a:r>
                        <a:rPr lang="en-ZA" sz="1000" b="1" dirty="0">
                          <a:solidFill>
                            <a:schemeClr val="tx1"/>
                          </a:solidFill>
                          <a:effectLst/>
                          <a:latin typeface="Calibri" panose="020F0502020204030204" pitchFamily="34" charset="0"/>
                          <a:cs typeface="Calibri" panose="020F0502020204030204" pitchFamily="34" charset="0"/>
                        </a:rPr>
                        <a:t>طفل</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242615742"/>
                  </a:ext>
                </a:extLst>
              </a:tr>
              <a:tr h="518824">
                <a:tc gridSpan="2">
                  <a:txBody>
                    <a:bodyPr/>
                    <a:lstStyle/>
                    <a:p>
                      <a:pPr algn="r" rtl="1">
                        <a:lnSpc>
                          <a:spcPct val="107000"/>
                        </a:lnSpc>
                        <a:spcAft>
                          <a:spcPts val="800"/>
                        </a:spcAft>
                      </a:pPr>
                      <a:r>
                        <a:rPr lang="ar-SA" sz="1000" b="1" kern="1200">
                          <a:solidFill>
                            <a:schemeClr val="tx1"/>
                          </a:solidFill>
                          <a:effectLst/>
                          <a:latin typeface="Calibri" panose="020F0502020204030204" pitchFamily="34" charset="0"/>
                          <a:ea typeface="+mn-ea"/>
                          <a:cs typeface="Calibri" panose="020F0502020204030204" pitchFamily="34" charset="0"/>
                        </a:rPr>
                        <a:t>الصحة والرفاه الجسدي </a:t>
                      </a:r>
                      <a:r>
                        <a:rPr lang="ar-SA" sz="800" b="0" kern="1200">
                          <a:solidFill>
                            <a:schemeClr val="tx1"/>
                          </a:solidFill>
                          <a:effectLst/>
                          <a:latin typeface="Calibri" panose="020F0502020204030204" pitchFamily="34" charset="0"/>
                          <a:ea typeface="+mn-ea"/>
                          <a:cs typeface="Calibri" panose="020F0502020204030204" pitchFamily="34" charset="0"/>
                        </a:rPr>
                        <a:t>على سبيل المثال، هل النمو البدني للطفل كما هو متوقع وفقًا لسنه؟ هل يعاني الطفل من أي ظروف صحية؟ هل يعاني الطفل من أي إصابات؟ هل يعاني الطفل من أي قصور / إعاقات عقلية أو جسدية أو حسية؟ هل الطفلة حامل؟ هل الطفل مرهق / متعب؟</a:t>
                      </a:r>
                      <a:r>
                        <a:rPr lang="en-FR" sz="800" b="0">
                          <a:solidFill>
                            <a:schemeClr val="tx1"/>
                          </a:solidFill>
                          <a:effectLst/>
                          <a:latin typeface="Calibri" panose="020F0502020204030204" pitchFamily="34" charset="0"/>
                          <a:cs typeface="Calibri" panose="020F0502020204030204" pitchFamily="34" charset="0"/>
                        </a:rPr>
                        <a:t> </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684350363"/>
                  </a:ext>
                </a:extLst>
              </a:tr>
              <a:tr h="504842">
                <a:tc gridSpan="2">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الخطر:</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2896075140"/>
                  </a:ext>
                </a:extLst>
              </a:tr>
              <a:tr h="520958">
                <a:tc gridSpan="2">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الحماية:</a:t>
                      </a:r>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480262753"/>
                  </a:ext>
                </a:extLst>
              </a:tr>
              <a:tr h="555847">
                <a:tc gridSpan="2">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الاحتياجات:</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2677231776"/>
                  </a:ext>
                </a:extLst>
              </a:tr>
            </a:tbl>
          </a:graphicData>
        </a:graphic>
      </p:graphicFrame>
      <p:sp>
        <p:nvSpPr>
          <p:cNvPr id="6" name="TextBox 5">
            <a:extLst>
              <a:ext uri="{FF2B5EF4-FFF2-40B4-BE49-F238E27FC236}">
                <a16:creationId xmlns:a16="http://schemas.microsoft.com/office/drawing/2014/main" id="{3F2DE09F-BA15-FDCD-D329-71B4A79955EA}"/>
              </a:ext>
            </a:extLst>
          </p:cNvPr>
          <p:cNvSpPr txBox="1"/>
          <p:nvPr/>
        </p:nvSpPr>
        <p:spPr>
          <a:xfrm>
            <a:off x="996287" y="1314502"/>
            <a:ext cx="5254042" cy="276999"/>
          </a:xfrm>
          <a:prstGeom prst="rect">
            <a:avLst/>
          </a:prstGeom>
          <a:noFill/>
        </p:spPr>
        <p:txBody>
          <a:bodyPr wrap="square" rtlCol="0">
            <a:spAutoFit/>
          </a:bodyPr>
          <a:lstStyle/>
          <a:p>
            <a:pPr algn="r" rtl="1"/>
            <a:r>
              <a:rPr lang="ar-SA" sz="1200" b="1" dirty="0">
                <a:effectLst/>
                <a:latin typeface="Calibri" panose="020F0502020204030204" pitchFamily="34" charset="0"/>
                <a:cs typeface="Calibri" panose="020F0502020204030204" pitchFamily="34" charset="0"/>
              </a:rPr>
              <a:t>نموذج</a:t>
            </a:r>
            <a:r>
              <a:rPr lang="en-ZA" sz="1200" b="1" dirty="0">
                <a:effectLst/>
                <a:latin typeface="Calibri" panose="020F0502020204030204" pitchFamily="34" charset="0"/>
                <a:cs typeface="Calibri" panose="020F0502020204030204" pitchFamily="34" charset="0"/>
              </a:rPr>
              <a:t> التقييم</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Hexagon 6">
            <a:extLst>
              <a:ext uri="{FF2B5EF4-FFF2-40B4-BE49-F238E27FC236}">
                <a16:creationId xmlns:a16="http://schemas.microsoft.com/office/drawing/2014/main" id="{4F785944-B2C7-8BE4-C574-98442BE2D43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E156F897-BD53-0F28-2627-4ABA28C607F8}"/>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98BD8076-E2F3-8B55-719D-37ACD91F381F}"/>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3F373725-490D-5AAA-DD6E-B9E1AA49F7BD}"/>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390ABFF5-E335-AD97-0325-03C4BFA36C76}"/>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8616361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7509E9-1FF9-4EAA-7F9D-17AE418664FC}"/>
              </a:ext>
            </a:extLst>
          </p:cNvPr>
          <p:cNvGraphicFramePr>
            <a:graphicFrameLocks noGrp="1"/>
          </p:cNvGraphicFramePr>
          <p:nvPr/>
        </p:nvGraphicFramePr>
        <p:xfrm>
          <a:off x="997527" y="701040"/>
          <a:ext cx="5250873" cy="8424470"/>
        </p:xfrm>
        <a:graphic>
          <a:graphicData uri="http://schemas.openxmlformats.org/drawingml/2006/table">
            <a:tbl>
              <a:tblPr firstRow="1" firstCol="1" bandRow="1">
                <a:tableStyleId>{5C22544A-7EE6-4342-B048-85BDC9FD1C3A}</a:tableStyleId>
              </a:tblPr>
              <a:tblGrid>
                <a:gridCol w="5250873">
                  <a:extLst>
                    <a:ext uri="{9D8B030D-6E8A-4147-A177-3AD203B41FA5}">
                      <a16:colId xmlns:a16="http://schemas.microsoft.com/office/drawing/2014/main" val="1805602655"/>
                    </a:ext>
                  </a:extLst>
                </a:gridCol>
              </a:tblGrid>
              <a:tr h="610226">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الرفاه العاطفي</a:t>
                      </a:r>
                      <a:r>
                        <a:rPr lang="ar-SA" sz="1000" b="1" dirty="0">
                          <a:solidFill>
                            <a:schemeClr val="tx1"/>
                          </a:solidFill>
                          <a:effectLst/>
                          <a:latin typeface="Calibri" panose="020F0502020204030204" pitchFamily="34" charset="0"/>
                          <a:cs typeface="Calibri" panose="020F0502020204030204" pitchFamily="34" charset="0"/>
                        </a:rPr>
                        <a:t> </a:t>
                      </a:r>
                      <a:r>
                        <a:rPr lang="ar-SA" sz="800" b="0" kern="1200">
                          <a:solidFill>
                            <a:schemeClr val="tx1"/>
                          </a:solidFill>
                          <a:effectLst/>
                          <a:latin typeface="Calibri" panose="020F0502020204030204" pitchFamily="34" charset="0"/>
                          <a:ea typeface="+mn-ea"/>
                          <a:cs typeface="Calibri" panose="020F0502020204030204" pitchFamily="34" charset="0"/>
                        </a:rPr>
                        <a:t>على سبيل المثال، كيف يشعر الطفل بشكل عام؟ هل يعاني الطفل من الاكتئاب أو تدني احترام الذات؟ هل يشعر الطفل بالسعادة؟ هل لدى الطفل أي مخاوف و / أو كوابيس؟ هل الطفل قلق؟ هل يشعر الطفل بالخدر أو يجد نفسه منفصل؟ هل يتعامل الطفل مع الكثير من الغضب أو الذنب أو اليأس؟ هل الطفل شديد التشبث أو مستقل حسب عمره؟ صف كيف يتعامل/تتعامل مع الانتكاسات في الحياة؟</a:t>
                      </a:r>
                      <a:r>
                        <a:rPr lang="en-FR" sz="800" b="0">
                          <a:solidFill>
                            <a:schemeClr val="tx1"/>
                          </a:solidFill>
                          <a:effectLst/>
                          <a:latin typeface="Calibri" panose="020F0502020204030204" pitchFamily="34" charset="0"/>
                          <a:cs typeface="Calibri" panose="020F0502020204030204" pitchFamily="34" charset="0"/>
                        </a:rPr>
                        <a:t> </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87340129"/>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الخطر:</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593443942"/>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الحماية:</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14523918"/>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الاحتياجات:</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895016549"/>
                  </a:ext>
                </a:extLst>
              </a:tr>
              <a:tr h="492540">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العلاقات الاجتماعية مع الأقران والأسرة والمجتمع</a:t>
                      </a:r>
                      <a:r>
                        <a:rPr lang="ar-SA" sz="1000" b="1"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على سبيل المثال </a:t>
                      </a:r>
                      <a:r>
                        <a:rPr lang="ar-SA" sz="700" b="0" i="1" dirty="0">
                          <a:solidFill>
                            <a:schemeClr val="tx1"/>
                          </a:solidFill>
                          <a:effectLst/>
                          <a:latin typeface="Calibri" panose="020F0502020204030204" pitchFamily="34" charset="0"/>
                          <a:cs typeface="Calibri" panose="020F0502020204030204" pitchFamily="34" charset="0"/>
                        </a:rPr>
                        <a:t>،</a:t>
                      </a:r>
                      <a:r>
                        <a:rPr lang="en-ZA" sz="700" b="0" i="1" dirty="0">
                          <a:solidFill>
                            <a:schemeClr val="tx1"/>
                          </a:solidFill>
                          <a:effectLst/>
                          <a:latin typeface="Calibri" panose="020F0502020204030204" pitchFamily="34" charset="0"/>
                          <a:cs typeface="Calibri" panose="020F0502020204030204" pitchFamily="34" charset="0"/>
                        </a:rPr>
                        <a:t>هل يشارك الطفل في الأنشطة الاجتماعية؟ هل الطفل منعزل اجتماعيًا؟ صف نوعية ووتيرة اتصال الطفل مع أقرانه وعائلته وبالغين آخرين في حياة الطفل؟ صف كيف يؤثر ذلك على رفاهية الطفل.</a:t>
                      </a: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8433979"/>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الخطر:</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29058640"/>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الحماية:</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92493983"/>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الاحتياجات:</a:t>
                      </a:r>
                      <a:endParaRPr lang="en-US" sz="1000" b="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72481796"/>
                  </a:ext>
                </a:extLst>
              </a:tr>
              <a:tr h="610226">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التعليم والعمل ووقت الفراغ والاهتمامات</a:t>
                      </a:r>
                      <a:r>
                        <a:rPr lang="ar-SA" sz="1000" b="1" dirty="0">
                          <a:solidFill>
                            <a:schemeClr val="tx1"/>
                          </a:solidFill>
                          <a:effectLst/>
                          <a:latin typeface="Calibri" panose="020F0502020204030204" pitchFamily="34" charset="0"/>
                          <a:cs typeface="Calibri" panose="020F0502020204030204" pitchFamily="34" charset="0"/>
                        </a:rPr>
                        <a:t> </a:t>
                      </a:r>
                      <a:r>
                        <a:rPr lang="en-ZA" sz="800" b="0" i="1" dirty="0">
                          <a:solidFill>
                            <a:schemeClr val="tx1"/>
                          </a:solidFill>
                          <a:effectLst/>
                          <a:latin typeface="Calibri" panose="020F0502020204030204" pitchFamily="34" charset="0"/>
                          <a:cs typeface="Calibri" panose="020F0502020204030204" pitchFamily="34" charset="0"/>
                        </a:rPr>
                        <a:t>على سبيل المثال </a:t>
                      </a:r>
                      <a:r>
                        <a:rPr lang="ar-SA" sz="800" b="0" i="1" dirty="0">
                          <a:solidFill>
                            <a:schemeClr val="tx1"/>
                          </a:solidFill>
                          <a:effectLst/>
                          <a:latin typeface="Calibri" panose="020F0502020204030204" pitchFamily="34" charset="0"/>
                          <a:cs typeface="Calibri" panose="020F0502020204030204" pitchFamily="34" charset="0"/>
                        </a:rPr>
                        <a:t>، </a:t>
                      </a:r>
                      <a:r>
                        <a:rPr lang="en-ZA" sz="800" b="0" i="1" dirty="0">
                          <a:solidFill>
                            <a:schemeClr val="tx1"/>
                          </a:solidFill>
                          <a:effectLst/>
                          <a:latin typeface="Calibri" panose="020F0502020204030204" pitchFamily="34" charset="0"/>
                          <a:cs typeface="Calibri" panose="020F0502020204030204" pitchFamily="34" charset="0"/>
                        </a:rPr>
                        <a:t>ما هو التعليم الذي حصل عليه الطفل؟ هل التحق الطفل وهل يحضر بانتظام أي برامج تعليمية؟ صف البيئة المدرسية. هل توجد خيارات وفرص للطفل من حيث التعليم؟ ماذا يفعل الطفل في أوقات فراغه؟ صف اهتمامات الطفل؟ هل الطفل متورط في أي </a:t>
                      </a:r>
                      <a:r>
                        <a:rPr lang="ar-SA" sz="800" b="0" i="1" kern="1200">
                          <a:solidFill>
                            <a:schemeClr val="tx1"/>
                          </a:solidFill>
                          <a:effectLst/>
                          <a:latin typeface="Calibri" panose="020F0502020204030204" pitchFamily="34" charset="0"/>
                          <a:ea typeface="+mn-ea"/>
                          <a:cs typeface="Calibri" panose="020F0502020204030204" pitchFamily="34" charset="0"/>
                        </a:rPr>
                        <a:t>يمكن أنشطة اعتبارها مخالفة للقانون</a:t>
                      </a:r>
                      <a:r>
                        <a:rPr lang="en-FR" sz="800" i="1">
                          <a:effectLst/>
                          <a:latin typeface="Calibri" panose="020F0502020204030204" pitchFamily="34" charset="0"/>
                          <a:cs typeface="Calibri" panose="020F0502020204030204" pitchFamily="34" charset="0"/>
                        </a:rPr>
                        <a:t> </a:t>
                      </a:r>
                      <a:r>
                        <a:rPr lang="en-ZA" sz="800" b="0" i="1" dirty="0">
                          <a:solidFill>
                            <a:schemeClr val="tx1"/>
                          </a:solidFill>
                          <a:effectLst/>
                          <a:latin typeface="Calibri" panose="020F0502020204030204" pitchFamily="34" charset="0"/>
                          <a:cs typeface="Calibri" panose="020F0502020204030204" pitchFamily="34" charset="0"/>
                        </a:rPr>
                        <a:t>؟ هل يعمل الطفل؟ صف كيف يؤثر ذلك على رفاه الطفل.</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07204133"/>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الخطر:</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82266298"/>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الحماية:</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15008468"/>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الاحتياجات:</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74765116"/>
                  </a:ext>
                </a:extLst>
              </a:tr>
              <a:tr h="374854">
                <a:tc>
                  <a:txBody>
                    <a:bodyPr/>
                    <a:lstStyle/>
                    <a:p>
                      <a:pPr algn="r" rtl="1">
                        <a:lnSpc>
                          <a:spcPct val="107000"/>
                        </a:lnSpc>
                        <a:spcAft>
                          <a:spcPts val="800"/>
                        </a:spcAft>
                      </a:pPr>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توثيق</a:t>
                      </a:r>
                      <a:r>
                        <a:rPr lang="ar-SA" sz="1000" b="1" dirty="0">
                          <a:solidFill>
                            <a:schemeClr val="tx1"/>
                          </a:solidFill>
                          <a:effectLst/>
                          <a:latin typeface="Calibri" panose="020F0502020204030204" pitchFamily="34" charset="0"/>
                          <a:cs typeface="Calibri" panose="020F0502020204030204" pitchFamily="34" charset="0"/>
                        </a:rPr>
                        <a:t> </a:t>
                      </a:r>
                      <a:r>
                        <a:rPr lang="en-ZA" sz="800" b="0" i="1" dirty="0">
                          <a:solidFill>
                            <a:schemeClr val="tx1"/>
                          </a:solidFill>
                          <a:effectLst/>
                          <a:latin typeface="Calibri" panose="020F0502020204030204" pitchFamily="34" charset="0"/>
                          <a:cs typeface="Calibri" panose="020F0502020204030204" pitchFamily="34" charset="0"/>
                        </a:rPr>
                        <a:t>على سبيل المثال</a:t>
                      </a:r>
                      <a:r>
                        <a:rPr lang="ar-SA" sz="800" b="0" i="1" dirty="0">
                          <a:solidFill>
                            <a:schemeClr val="tx1"/>
                          </a:solidFill>
                          <a:effectLst/>
                          <a:latin typeface="Calibri" panose="020F0502020204030204" pitchFamily="34" charset="0"/>
                          <a:cs typeface="Calibri" panose="020F0502020204030204" pitchFamily="34" charset="0"/>
                        </a:rPr>
                        <a:t>،</a:t>
                      </a:r>
                      <a:r>
                        <a:rPr lang="en-ZA" sz="800" b="0" i="1" dirty="0">
                          <a:solidFill>
                            <a:schemeClr val="tx1"/>
                          </a:solidFill>
                          <a:effectLst/>
                          <a:latin typeface="Calibri" panose="020F0502020204030204" pitchFamily="34" charset="0"/>
                          <a:cs typeface="Calibri" panose="020F0502020204030204" pitchFamily="34" charset="0"/>
                        </a:rPr>
                        <a:t> هل لدى الطفل وثائق تسجيل ولادة؟ هل يفتقد الطفل لأي وثائق مطلوبة للوصول إلى الخدمات الآن أو في المستقبل؟ صف كيف يؤثر ذلك على رفاه الطفل.</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6889329"/>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الخطر:</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731765030"/>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عوامل الحماية:</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81496721"/>
                  </a:ext>
                </a:extLst>
              </a:tr>
              <a:tr h="527688">
                <a:tc>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الاحتياجات:</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09953680"/>
                  </a:ext>
                </a:extLst>
              </a:tr>
            </a:tbl>
          </a:graphicData>
        </a:graphic>
      </p:graphicFrame>
      <p:sp>
        <p:nvSpPr>
          <p:cNvPr id="7" name="Hexagon 6">
            <a:extLst>
              <a:ext uri="{FF2B5EF4-FFF2-40B4-BE49-F238E27FC236}">
                <a16:creationId xmlns:a16="http://schemas.microsoft.com/office/drawing/2014/main" id="{1A1438F3-1F86-2110-3F9D-1A9586DE791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9A5404FF-12F3-2BB5-096D-A0020CFD5ED9}"/>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53000076-A790-D627-9150-EA16B1BE2FD6}"/>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53E620CA-420A-E6C2-C173-2EC3B7EF3BD0}"/>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21FDE942-9E58-7B54-6B7F-628DBACA6CBB}"/>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8790940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2FC40C-6BB3-90CF-D7A6-354285A52CB5}"/>
              </a:ext>
            </a:extLst>
          </p:cNvPr>
          <p:cNvGraphicFramePr>
            <a:graphicFrameLocks noGrp="1"/>
          </p:cNvGraphicFramePr>
          <p:nvPr/>
        </p:nvGraphicFramePr>
        <p:xfrm>
          <a:off x="1011383" y="678873"/>
          <a:ext cx="5242460" cy="8272559"/>
        </p:xfrm>
        <a:graphic>
          <a:graphicData uri="http://schemas.openxmlformats.org/drawingml/2006/table">
            <a:tbl>
              <a:tblPr firstRow="1" firstCol="1" bandRow="1">
                <a:tableStyleId>{5C22544A-7EE6-4342-B048-85BDC9FD1C3A}</a:tableStyleId>
              </a:tblPr>
              <a:tblGrid>
                <a:gridCol w="2621230">
                  <a:extLst>
                    <a:ext uri="{9D8B030D-6E8A-4147-A177-3AD203B41FA5}">
                      <a16:colId xmlns:a16="http://schemas.microsoft.com/office/drawing/2014/main" val="4240522235"/>
                    </a:ext>
                  </a:extLst>
                </a:gridCol>
                <a:gridCol w="2621230">
                  <a:extLst>
                    <a:ext uri="{9D8B030D-6E8A-4147-A177-3AD203B41FA5}">
                      <a16:colId xmlns:a16="http://schemas.microsoft.com/office/drawing/2014/main" val="985903175"/>
                    </a:ext>
                  </a:extLst>
                </a:gridCol>
              </a:tblGrid>
              <a:tr h="236622">
                <a:tc gridSpan="2">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١.ب.</a:t>
                      </a:r>
                      <a:r>
                        <a:rPr lang="en-ZA" sz="1000" dirty="0">
                          <a:solidFill>
                            <a:schemeClr val="tx1"/>
                          </a:solidFill>
                          <a:effectLst/>
                          <a:latin typeface="Calibri" panose="020F0502020204030204" pitchFamily="34" charset="0"/>
                          <a:cs typeface="Calibri" panose="020F0502020204030204" pitchFamily="34" charset="0"/>
                        </a:rPr>
                        <a:t>. الرعاية والبيئة المعيشية والأسرة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2631417764"/>
                  </a:ext>
                </a:extLst>
              </a:tr>
              <a:tr h="894290">
                <a:tc gridSpan="2">
                  <a:txBody>
                    <a:bodyPr/>
                    <a:lstStyle/>
                    <a:p>
                      <a:pPr algn="r" rtl="1">
                        <a:lnSpc>
                          <a:spcPct val="107000"/>
                        </a:lnSpc>
                        <a:spcAft>
                          <a:spcPts val="800"/>
                        </a:spcAft>
                      </a:pPr>
                      <a:r>
                        <a:rPr lang="en-ZA" sz="1000" b="1" i="0" dirty="0">
                          <a:solidFill>
                            <a:schemeClr val="tx1"/>
                          </a:solidFill>
                          <a:effectLst/>
                          <a:latin typeface="Calibri" panose="020F0502020204030204" pitchFamily="34" charset="0"/>
                          <a:cs typeface="Calibri" panose="020F0502020204030204" pitchFamily="34" charset="0"/>
                        </a:rPr>
                        <a:t>ترتيب الرعاية والبيئة المعيشية</a:t>
                      </a:r>
                      <a:r>
                        <a:rPr lang="ar-SA" sz="1000" b="1" i="0"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على سبيل المثال </a:t>
                      </a:r>
                      <a:r>
                        <a:rPr lang="ar-SA" sz="700" b="0" i="1"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 ما هو ترتيب الرعاية الحالي وما مدى استقرار / استمرار الترتيب؟ هل ترتيب الرعاية مناسب بالنظر إلى العمر والوضع؟ صف العلاقة بين الطفل ومقدم الرعاية. صف قدرة مقدم الرعاية على حماية الطفل والاستجابة لاحتياجاته. وصف حالة سبل العيش لمقدم الرعاية / الأسرة؟ مع </a:t>
                      </a:r>
                      <a:r>
                        <a:rPr lang="ar-SA" sz="700" b="0" i="1" dirty="0">
                          <a:solidFill>
                            <a:schemeClr val="tx1"/>
                          </a:solidFill>
                          <a:effectLst/>
                          <a:latin typeface="Calibri" panose="020F0502020204030204" pitchFamily="34" charset="0"/>
                          <a:cs typeface="Calibri" panose="020F0502020204030204" pitchFamily="34" charset="0"/>
                        </a:rPr>
                        <a:t>من أيضاً </a:t>
                      </a:r>
                      <a:r>
                        <a:rPr lang="en-ZA" sz="700" b="0" i="1" dirty="0">
                          <a:solidFill>
                            <a:schemeClr val="tx1"/>
                          </a:solidFill>
                          <a:effectLst/>
                          <a:latin typeface="Calibri" panose="020F0502020204030204" pitchFamily="34" charset="0"/>
                          <a:cs typeface="Calibri" panose="020F0502020204030204" pitchFamily="34" charset="0"/>
                        </a:rPr>
                        <a:t>يعيش  الطفل وما هي الديناميات داخل البيئة المعيشية؟ من ينام في نفس الغرفة التي ينام فيها الطفل؟ صف دور الطفل وما إذا كان الطفل يعامل بشكل مختلف عن الأطفال الآخرين في البيئة المعيشية؟ صف الظروف المعيشية. هل يتمتع الطفل بوصول آمن إلى مياه الشرب وال</a:t>
                      </a:r>
                      <a:r>
                        <a:rPr lang="ar-SA" sz="700" b="0" i="1" dirty="0">
                          <a:solidFill>
                            <a:schemeClr val="tx1"/>
                          </a:solidFill>
                          <a:effectLst/>
                          <a:latin typeface="Calibri" panose="020F0502020204030204" pitchFamily="34" charset="0"/>
                          <a:cs typeface="Calibri" panose="020F0502020204030204" pitchFamily="34" charset="0"/>
                        </a:rPr>
                        <a:t>حمام</a:t>
                      </a:r>
                      <a:r>
                        <a:rPr lang="en-ZA" sz="700" b="0" i="1" dirty="0">
                          <a:solidFill>
                            <a:schemeClr val="tx1"/>
                          </a:solidFill>
                          <a:effectLst/>
                          <a:latin typeface="Calibri" panose="020F0502020204030204" pitchFamily="34" charset="0"/>
                          <a:cs typeface="Calibri" panose="020F0502020204030204" pitchFamily="34" charset="0"/>
                        </a:rPr>
                        <a:t> والمراحيض؟ هل يشعر الطفل بالأمان في مكان إقامته؟ صف كيف يؤثر ذلك على رفاه الطفل.</a:t>
                      </a: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786115499"/>
                  </a:ext>
                </a:extLst>
              </a:tr>
              <a:tr h="489893">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عوامل الخطر:</a:t>
                      </a:r>
                    </a:p>
                    <a:p>
                      <a:pPr algn="r" rtl="1">
                        <a:lnSpc>
                          <a:spcPct val="107000"/>
                        </a:lnSpc>
                        <a:spcAft>
                          <a:spcPts val="800"/>
                        </a:spcAft>
                      </a:pP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031401857"/>
                  </a:ext>
                </a:extLst>
              </a:tr>
              <a:tr h="489893">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عوامل الحماية:</a:t>
                      </a:r>
                    </a:p>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2667633175"/>
                  </a:ext>
                </a:extLst>
              </a:tr>
              <a:tr h="489893">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الاحتياجات:</a:t>
                      </a:r>
                      <a:endParaRPr lang="en-US" sz="10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3001402768"/>
                  </a:ext>
                </a:extLst>
              </a:tr>
              <a:tr h="236622">
                <a:tc gridSpan="2">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١.ج.</a:t>
                      </a:r>
                      <a:r>
                        <a:rPr lang="en-ZA" sz="1000" dirty="0">
                          <a:solidFill>
                            <a:schemeClr val="tx1"/>
                          </a:solidFill>
                          <a:effectLst/>
                          <a:latin typeface="Calibri" panose="020F0502020204030204" pitchFamily="34" charset="0"/>
                          <a:cs typeface="Calibri" panose="020F0502020204030204" pitchFamily="34" charset="0"/>
                        </a:rPr>
                        <a:t>. </a:t>
                      </a:r>
                      <a:r>
                        <a:rPr lang="ar-SA" sz="1000" dirty="0">
                          <a:solidFill>
                            <a:schemeClr val="tx1"/>
                          </a:solidFill>
                          <a:effectLst/>
                          <a:latin typeface="Calibri" panose="020F0502020204030204" pitchFamily="34" charset="0"/>
                          <a:cs typeface="Calibri" panose="020F0502020204030204" pitchFamily="34" charset="0"/>
                        </a:rPr>
                        <a:t>ال</a:t>
                      </a:r>
                      <a:r>
                        <a:rPr lang="en-ZA" sz="1000" dirty="0">
                          <a:solidFill>
                            <a:schemeClr val="tx1"/>
                          </a:solidFill>
                          <a:effectLst/>
                          <a:latin typeface="Calibri" panose="020F0502020204030204" pitchFamily="34" charset="0"/>
                          <a:cs typeface="Calibri" panose="020F0502020204030204" pitchFamily="34" charset="0"/>
                        </a:rPr>
                        <a:t>مجتمع</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2728159899"/>
                  </a:ext>
                </a:extLst>
              </a:tr>
              <a:tr h="675776">
                <a:tc gridSpan="2">
                  <a:txBody>
                    <a:bodyPr/>
                    <a:lstStyle/>
                    <a:p>
                      <a:pPr algn="r" rtl="1">
                        <a:lnSpc>
                          <a:spcPct val="107000"/>
                        </a:lnSpc>
                        <a:spcAft>
                          <a:spcPts val="800"/>
                        </a:spcAft>
                      </a:pPr>
                      <a:r>
                        <a:rPr lang="en-ZA" sz="1000" b="1" i="0" dirty="0">
                          <a:solidFill>
                            <a:schemeClr val="tx1"/>
                          </a:solidFill>
                          <a:effectLst/>
                          <a:latin typeface="Calibri" panose="020F0502020204030204" pitchFamily="34" charset="0"/>
                          <a:cs typeface="Calibri" panose="020F0502020204030204" pitchFamily="34" charset="0"/>
                        </a:rPr>
                        <a:t>سلامة المجتمع و</a:t>
                      </a:r>
                      <a:r>
                        <a:rPr lang="ar-SA" sz="1000" b="1" i="0" dirty="0">
                          <a:solidFill>
                            <a:schemeClr val="tx1"/>
                          </a:solidFill>
                          <a:effectLst/>
                          <a:latin typeface="Calibri" panose="020F0502020204030204" pitchFamily="34" charset="0"/>
                          <a:cs typeface="Calibri" panose="020F0502020204030204" pitchFamily="34" charset="0"/>
                        </a:rPr>
                        <a:t>ال</a:t>
                      </a:r>
                      <a:r>
                        <a:rPr lang="en-ZA" sz="1000" b="1" i="0" dirty="0">
                          <a:solidFill>
                            <a:schemeClr val="tx1"/>
                          </a:solidFill>
                          <a:effectLst/>
                          <a:latin typeface="Calibri" panose="020F0502020204030204" pitchFamily="34" charset="0"/>
                          <a:cs typeface="Calibri" panose="020F0502020204030204" pitchFamily="34" charset="0"/>
                        </a:rPr>
                        <a:t>أمن والتكامل والدعم</a:t>
                      </a:r>
                      <a:r>
                        <a:rPr lang="ar-SA" sz="1000" b="1" i="0"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على سبيل المثال</a:t>
                      </a:r>
                      <a:r>
                        <a:rPr lang="ar-SA" sz="700" b="0" i="1"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صف أي مخاوف بشأن سلامة وأمن الطفل داخل المجتمع (على سبيل المثال </a:t>
                      </a:r>
                      <a:r>
                        <a:rPr lang="ar-SA" sz="700" b="0" i="1"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العنف المجتمعي والممارسات التقليدية الضارة والوضع في مكان العمل وتصورات المجتمع حول العنف / الإساءة)؟ صف كيف يؤثر ذلك على رفاه الطفل. هل الطفل أو الأسرة مقبول</a:t>
                      </a:r>
                      <a:r>
                        <a:rPr lang="ar-SA" sz="700" b="0" i="1" dirty="0">
                          <a:solidFill>
                            <a:schemeClr val="tx1"/>
                          </a:solidFill>
                          <a:effectLst/>
                          <a:latin typeface="Calibri" panose="020F0502020204030204" pitchFamily="34" charset="0"/>
                          <a:cs typeface="Calibri" panose="020F0502020204030204" pitchFamily="34" charset="0"/>
                        </a:rPr>
                        <a:t>ين</a:t>
                      </a:r>
                      <a:r>
                        <a:rPr lang="en-ZA" sz="700" b="0" i="1" dirty="0">
                          <a:solidFill>
                            <a:schemeClr val="tx1"/>
                          </a:solidFill>
                          <a:effectLst/>
                          <a:latin typeface="Calibri" panose="020F0502020204030204" pitchFamily="34" charset="0"/>
                          <a:cs typeface="Calibri" panose="020F0502020204030204" pitchFamily="34" charset="0"/>
                        </a:rPr>
                        <a:t> في المجتمع / معزول</a:t>
                      </a:r>
                      <a:r>
                        <a:rPr lang="ar-SA" sz="700" b="0" i="1" dirty="0">
                          <a:solidFill>
                            <a:schemeClr val="tx1"/>
                          </a:solidFill>
                          <a:effectLst/>
                          <a:latin typeface="Calibri" panose="020F0502020204030204" pitchFamily="34" charset="0"/>
                          <a:cs typeface="Calibri" panose="020F0502020204030204" pitchFamily="34" charset="0"/>
                        </a:rPr>
                        <a:t>ين</a:t>
                      </a:r>
                      <a:r>
                        <a:rPr lang="en-ZA" sz="700" b="0" i="1" dirty="0">
                          <a:solidFill>
                            <a:schemeClr val="tx1"/>
                          </a:solidFill>
                          <a:effectLst/>
                          <a:latin typeface="Calibri" panose="020F0502020204030204" pitchFamily="34" charset="0"/>
                          <a:cs typeface="Calibri" panose="020F0502020204030204" pitchFamily="34" charset="0"/>
                        </a:rPr>
                        <a:t>؟ هل الطفل مستبعد من الأنشطة أو المجموعات في المجتمع؟ هل يعاني الطفل من أي تمييز أو تحيز أو تنمر في المجتمع؟ صف مدى توفر المساعدة / الخدمات والوصول إليها داخل المجتمع (بما في ذلك آليات حماية المجتمع).</a:t>
                      </a: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4035896587"/>
                  </a:ext>
                </a:extLst>
              </a:tr>
              <a:tr h="489893">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عوامل الخطر:</a:t>
                      </a:r>
                    </a:p>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3249866444"/>
                  </a:ext>
                </a:extLst>
              </a:tr>
              <a:tr h="489893">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عوامل الحماية:</a:t>
                      </a:r>
                      <a:endParaRPr lang="en-US" sz="10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89301770"/>
                  </a:ext>
                </a:extLst>
              </a:tr>
              <a:tr h="489893">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الاحتياجات:</a:t>
                      </a:r>
                      <a:endParaRPr lang="en-US" sz="10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889882535"/>
                  </a:ext>
                </a:extLst>
              </a:tr>
              <a:tr h="236622">
                <a:tc gridSpan="2">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٢. </a:t>
                      </a:r>
                      <a:r>
                        <a:rPr lang="en-ZA" sz="1000" dirty="0">
                          <a:solidFill>
                            <a:schemeClr val="tx1"/>
                          </a:solidFill>
                          <a:effectLst/>
                          <a:latin typeface="Calibri" panose="020F0502020204030204" pitchFamily="34" charset="0"/>
                          <a:cs typeface="Calibri" panose="020F0502020204030204" pitchFamily="34" charset="0"/>
                        </a:rPr>
                        <a:t>آراء ورغبات الطفل ومقدم (مقدمي) الرعاية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3372949716"/>
                  </a:ext>
                </a:extLst>
              </a:tr>
              <a:tr h="573428">
                <a:tc gridSpan="2">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ال</a:t>
                      </a:r>
                      <a:r>
                        <a:rPr lang="en-ZA" sz="1000" dirty="0">
                          <a:solidFill>
                            <a:schemeClr val="tx1"/>
                          </a:solidFill>
                          <a:effectLst/>
                          <a:latin typeface="Calibri" panose="020F0502020204030204" pitchFamily="34" charset="0"/>
                          <a:cs typeface="Calibri" panose="020F0502020204030204" pitchFamily="34" charset="0"/>
                        </a:rPr>
                        <a:t>طفل:</a:t>
                      </a:r>
                      <a:r>
                        <a:rPr lang="ar-SA" sz="1000"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صف آراء ورغبات الطفل فيما يتعلق بوضعه / وضعه</a:t>
                      </a:r>
                      <a:r>
                        <a:rPr lang="ar-SA" sz="700" b="0" i="1" dirty="0">
                          <a:solidFill>
                            <a:schemeClr val="tx1"/>
                          </a:solidFill>
                          <a:effectLst/>
                          <a:latin typeface="Calibri" panose="020F0502020204030204" pitchFamily="34" charset="0"/>
                          <a:cs typeface="Calibri" panose="020F0502020204030204" pitchFamily="34" charset="0"/>
                        </a:rPr>
                        <a:t>ا</a:t>
                      </a:r>
                      <a:r>
                        <a:rPr lang="en-ZA" sz="700" b="0" i="1" dirty="0">
                          <a:solidFill>
                            <a:schemeClr val="tx1"/>
                          </a:solidFill>
                          <a:effectLst/>
                          <a:latin typeface="Calibri" panose="020F0502020204030204" pitchFamily="34" charset="0"/>
                          <a:cs typeface="Calibri" panose="020F0502020204030204" pitchFamily="34" charset="0"/>
                        </a:rPr>
                        <a:t>. يمكن توسيع هذا القسم ليشمل كلمات الطفل و / أو شهادته و / أو رسمه (على سبيل المثال</a:t>
                      </a:r>
                      <a:r>
                        <a:rPr lang="ar-SA" sz="700" b="0" i="1"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عن وضعه و / أو عائلته و / أو رحلته</a:t>
                      </a:r>
                      <a:r>
                        <a:rPr lang="ar-SA" sz="700" b="0" i="1"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533081359"/>
                  </a:ext>
                </a:extLst>
              </a:tr>
              <a:tr h="489893">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مقدم </a:t>
                      </a:r>
                      <a:r>
                        <a:rPr lang="ar-SA" sz="1000" dirty="0">
                          <a:solidFill>
                            <a:schemeClr val="tx1"/>
                          </a:solidFill>
                          <a:effectLst/>
                          <a:latin typeface="Calibri" panose="020F0502020204030204" pitchFamily="34" charset="0"/>
                          <a:cs typeface="Calibri" panose="020F0502020204030204" pitchFamily="34" charset="0"/>
                        </a:rPr>
                        <a:t>/مقدمي </a:t>
                      </a:r>
                      <a:r>
                        <a:rPr lang="en-ZA" sz="1000" dirty="0">
                          <a:solidFill>
                            <a:schemeClr val="tx1"/>
                          </a:solidFill>
                          <a:effectLst/>
                          <a:latin typeface="Calibri" panose="020F0502020204030204" pitchFamily="34" charset="0"/>
                          <a:cs typeface="Calibri" panose="020F0502020204030204" pitchFamily="34" charset="0"/>
                        </a:rPr>
                        <a:t>الرعاية:</a:t>
                      </a:r>
                      <a:r>
                        <a:rPr lang="ar-SA" sz="1000"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صف آراء ورغبات مقدم (مقدمي) الرعاية فيما يتعلق بوضع الطفل.</a:t>
                      </a:r>
                    </a:p>
                    <a:p>
                      <a:pPr algn="r" rtl="1">
                        <a:lnSpc>
                          <a:spcPct val="107000"/>
                        </a:lnSpc>
                        <a:spcAft>
                          <a:spcPts val="800"/>
                        </a:spcAft>
                      </a:pPr>
                      <a:endParaRPr lang="en-ZA"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2294691532"/>
                  </a:ext>
                </a:extLst>
              </a:tr>
              <a:tr h="236622">
                <a:tc gridSpan="2">
                  <a:txBody>
                    <a:bodyPr/>
                    <a:lstStyle/>
                    <a:p>
                      <a:pPr algn="r" rtl="1">
                        <a:lnSpc>
                          <a:spcPct val="107000"/>
                        </a:lnSpc>
                        <a:spcAft>
                          <a:spcPts val="800"/>
                        </a:spcAft>
                      </a:pPr>
                      <a:r>
                        <a:rPr lang="ar-SA"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٣. </a:t>
                      </a:r>
                      <a:r>
                        <a:rPr lang="en-ZA"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ملخص واستنتاجات</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3856750790"/>
                  </a:ext>
                </a:extLst>
              </a:tr>
              <a:tr h="751758">
                <a:tc gridSpan="2">
                  <a:txBody>
                    <a:bodyPr/>
                    <a:lstStyle/>
                    <a:p>
                      <a:pPr algn="r" rtl="1">
                        <a:lnSpc>
                          <a:spcPct val="107000"/>
                        </a:lnSpc>
                        <a:spcAft>
                          <a:spcPts val="800"/>
                        </a:spcAft>
                      </a:pPr>
                      <a:r>
                        <a:rPr lang="en-ZA"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ملخص</a:t>
                      </a:r>
                      <a:r>
                        <a:rPr lang="ar-SA"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7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لخص عوامل الخطر الرئيسية وعوامل الحماية والاحتياجات بناءً على أقسام التقييم أعلاه و</a:t>
                      </a:r>
                      <a:r>
                        <a:rPr lang="ar-SA" sz="7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ال</a:t>
                      </a:r>
                      <a:r>
                        <a:rPr lang="en-ZA" sz="7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أخذ في الاعتبار آراء / رغبات الطفل (والأسرة)</a:t>
                      </a:r>
                      <a:endParaRPr lang="en-US" sz="700" b="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4273546609"/>
                  </a:ext>
                </a:extLst>
              </a:tr>
              <a:tr h="804672">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هل تم</a:t>
                      </a:r>
                      <a:r>
                        <a:rPr lang="ar-SA" sz="1000" dirty="0">
                          <a:solidFill>
                            <a:schemeClr val="tx1"/>
                          </a:solidFill>
                          <a:effectLst/>
                          <a:latin typeface="Calibri" panose="020F0502020204030204" pitchFamily="34" charset="0"/>
                          <a:cs typeface="Calibri" panose="020F0502020204030204" pitchFamily="34" charset="0"/>
                        </a:rPr>
                        <a:t>ت مقابلة الطفل بشكل فردي/لوحده؟</a:t>
                      </a: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en-ZA" sz="1000" b="0" dirty="0">
                          <a:solidFill>
                            <a:schemeClr val="tx1"/>
                          </a:solidFill>
                          <a:effectLst/>
                          <a:latin typeface="Calibri" panose="020F0502020204030204" pitchFamily="34" charset="0"/>
                          <a:cs typeface="Calibri" panose="020F0502020204030204" pitchFamily="34" charset="0"/>
                        </a:rPr>
                        <a:t>[ ] لا </a:t>
                      </a:r>
                      <a:r>
                        <a:rPr lang="ar-SA" sz="1000" b="0" dirty="0">
                          <a:solidFill>
                            <a:schemeClr val="tx1"/>
                          </a:solidFill>
                          <a:effectLst/>
                          <a:latin typeface="Calibri" panose="020F0502020204030204" pitchFamily="34" charset="0"/>
                          <a:cs typeface="Calibri" panose="020F0502020204030204" pitchFamily="34" charset="0"/>
                        </a:rPr>
                        <a:t> قدم</a:t>
                      </a:r>
                      <a:r>
                        <a:rPr lang="en-ZA" sz="1000" dirty="0">
                          <a:solidFill>
                            <a:schemeClr val="tx1"/>
                          </a:solidFill>
                          <a:effectLst/>
                          <a:latin typeface="Calibri" panose="020F0502020204030204" pitchFamily="34" charset="0"/>
                          <a:cs typeface="Calibri" panose="020F0502020204030204" pitchFamily="34" charset="0"/>
                        </a:rPr>
                        <a:t> التفاصيل: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 إجراء زيارة منزلية كجزء من التقييم؟</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 </a:t>
                      </a:r>
                      <a:r>
                        <a:rPr lang="ar-SA" sz="1000" b="0" dirty="0">
                          <a:solidFill>
                            <a:schemeClr val="tx1"/>
                          </a:solidFill>
                          <a:effectLst/>
                          <a:latin typeface="Calibri" panose="020F0502020204030204" pitchFamily="34" charset="0"/>
                          <a:cs typeface="Calibri" panose="020F0502020204030204" pitchFamily="34" charset="0"/>
                        </a:rPr>
                        <a:t>، </a:t>
                      </a:r>
                      <a:r>
                        <a:rPr lang="ar-SA" sz="1000" b="1" dirty="0">
                          <a:solidFill>
                            <a:schemeClr val="tx1"/>
                          </a:solidFill>
                          <a:effectLst/>
                          <a:latin typeface="Calibri" panose="020F0502020204030204" pitchFamily="34" charset="0"/>
                          <a:cs typeface="Calibri" panose="020F0502020204030204" pitchFamily="34" charset="0"/>
                        </a:rPr>
                        <a:t>قدم</a:t>
                      </a:r>
                      <a:r>
                        <a:rPr lang="en-ZA" sz="1000" b="1" dirty="0">
                          <a:solidFill>
                            <a:schemeClr val="tx1"/>
                          </a:solidFill>
                          <a:effectLst/>
                          <a:latin typeface="Calibri" panose="020F0502020204030204" pitchFamily="34" charset="0"/>
                          <a:cs typeface="Calibri" panose="020F0502020204030204" pitchFamily="34" charset="0"/>
                        </a:rPr>
                        <a:t> التفاصيل:</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endParaRPr lang="en-US" sz="900" b="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69460638"/>
                  </a:ext>
                </a:extLst>
              </a:tr>
            </a:tbl>
          </a:graphicData>
        </a:graphic>
      </p:graphicFrame>
      <p:sp>
        <p:nvSpPr>
          <p:cNvPr id="3" name="Hexagon 2">
            <a:extLst>
              <a:ext uri="{FF2B5EF4-FFF2-40B4-BE49-F238E27FC236}">
                <a16:creationId xmlns:a16="http://schemas.microsoft.com/office/drawing/2014/main" id="{3D345828-B688-1637-6C73-5E35743E5619}"/>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11D45ED1-4F6B-8C1F-4C25-29BF146E01DC}"/>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E7CD2F60-CC61-264D-CC28-86CEA6200D3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F9FEE9A8-1703-3F46-1A15-F94D4FB8E724}"/>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6E7EE3BD-B258-B37D-F879-B70CDA44179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63622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4D89756-D242-2C80-EBF7-0096F86B99E8}"/>
              </a:ext>
            </a:extLst>
          </p:cNvPr>
          <p:cNvSpPr/>
          <p:nvPr/>
        </p:nvSpPr>
        <p:spPr>
          <a:xfrm>
            <a:off x="996286" y="7932253"/>
            <a:ext cx="5254043" cy="11808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9" name="TextBox 8">
            <a:extLst>
              <a:ext uri="{FF2B5EF4-FFF2-40B4-BE49-F238E27FC236}">
                <a16:creationId xmlns:a16="http://schemas.microsoft.com/office/drawing/2014/main" id="{982FF6EB-1B09-0A11-D9A1-51A4EFFC8A39}"/>
              </a:ext>
            </a:extLst>
          </p:cNvPr>
          <p:cNvSpPr txBox="1"/>
          <p:nvPr/>
        </p:nvSpPr>
        <p:spPr>
          <a:xfrm>
            <a:off x="996287" y="1498181"/>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الم</a:t>
            </a:r>
            <a:r>
              <a:rPr lang="en-GB" sz="1200" b="1" dirty="0" err="1">
                <a:latin typeface="Calibri" panose="020F0502020204030204" pitchFamily="34" charset="0"/>
                <a:cs typeface="Calibri" panose="020F0502020204030204" pitchFamily="34" charset="0"/>
              </a:rPr>
              <a:t>جالات</a:t>
            </a:r>
            <a:r>
              <a:rPr lang="en-GB"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a:t>
            </a:r>
            <a:r>
              <a:rPr lang="en-GB" sz="1200" b="1" dirty="0" err="1">
                <a:latin typeface="Calibri" panose="020F0502020204030204" pitchFamily="34" charset="0"/>
                <a:cs typeface="Calibri" panose="020F0502020204030204" pitchFamily="34" charset="0"/>
              </a:rPr>
              <a:t>مختلفة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لل</a:t>
            </a:r>
            <a:r>
              <a:rPr lang="ar-SA" sz="1200" b="1" dirty="0">
                <a:latin typeface="Calibri" panose="020F0502020204030204" pitchFamily="34" charset="0"/>
                <a:cs typeface="Calibri" panose="020F0502020204030204" pitchFamily="34" charset="0"/>
              </a:rPr>
              <a:t>نمو</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و</a:t>
            </a:r>
            <a:r>
              <a:rPr lang="ar-SA" sz="1200" b="1" dirty="0">
                <a:latin typeface="Calibri" panose="020F0502020204030204" pitchFamily="34" charset="0"/>
                <a:cs typeface="Calibri" panose="020F0502020204030204" pitchFamily="34" charset="0"/>
              </a:rPr>
              <a:t>ال</a:t>
            </a:r>
            <a:r>
              <a:rPr lang="en-GB" sz="1200" b="1" dirty="0" err="1">
                <a:latin typeface="Calibri" panose="020F0502020204030204" pitchFamily="34" charset="0"/>
                <a:cs typeface="Calibri" panose="020F0502020204030204" pitchFamily="34" charset="0"/>
              </a:rPr>
              <a:t>مراحل</a:t>
            </a:r>
            <a:r>
              <a:rPr lang="ar-SA" sz="1200" b="1" dirty="0">
                <a:latin typeface="Calibri" panose="020F0502020204030204" pitchFamily="34" charset="0"/>
                <a:cs typeface="Calibri" panose="020F0502020204030204" pitchFamily="34" charset="0"/>
              </a:rPr>
              <a:t> ال</a:t>
            </a:r>
            <a:r>
              <a:rPr lang="en-GB" sz="1200" b="1" dirty="0" err="1">
                <a:latin typeface="Calibri" panose="020F0502020204030204" pitchFamily="34" charset="0"/>
                <a:cs typeface="Calibri" panose="020F0502020204030204" pitchFamily="34" charset="0"/>
              </a:rPr>
              <a:t>تنموية</a:t>
            </a:r>
            <a:r>
              <a:rPr lang="en-GB"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a:t>
            </a:r>
            <a:r>
              <a:rPr lang="en-GB" sz="1200" b="1" dirty="0" err="1">
                <a:latin typeface="Calibri" panose="020F0502020204030204" pitchFamily="34" charset="0"/>
                <a:cs typeface="Calibri" panose="020F0502020204030204" pitchFamily="34" charset="0"/>
              </a:rPr>
              <a:t>مختلفة</a:t>
            </a:r>
            <a:endParaRPr lang="en-US" sz="1200" b="1" spc="300"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6FDF739-0A19-CABD-9396-9DFA7BF7556D}"/>
              </a:ext>
            </a:extLst>
          </p:cNvPr>
          <p:cNvSpPr txBox="1"/>
          <p:nvPr/>
        </p:nvSpPr>
        <p:spPr>
          <a:xfrm>
            <a:off x="996286" y="713169"/>
            <a:ext cx="5264813"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8D607A"/>
                </a:highlight>
                <a:latin typeface="Calibri"/>
                <a:ea typeface="Calibri"/>
                <a:cs typeface="Calibri" panose="020F0502020204030204" pitchFamily="34" charset="0"/>
                <a:sym typeface="Calibri"/>
              </a:rPr>
              <a:t>الجلسة</a:t>
            </a:r>
            <a:r>
              <a:rPr lang="en-US" sz="1600" b="1" spc="300" dirty="0">
                <a:solidFill>
                  <a:schemeClr val="bg1"/>
                </a:solidFill>
                <a:highlight>
                  <a:srgbClr val="8D607A"/>
                </a:highlight>
                <a:latin typeface="Calibri"/>
                <a:ea typeface="Calibri"/>
                <a:cs typeface="Calibri" panose="020F0502020204030204" pitchFamily="34" charset="0"/>
                <a:sym typeface="Calibri"/>
              </a:rPr>
              <a:t> </a:t>
            </a:r>
            <a:r>
              <a:rPr lang="ar-SA" sz="1600" b="1" spc="300" dirty="0">
                <a:solidFill>
                  <a:schemeClr val="bg1"/>
                </a:solidFill>
                <a:highlight>
                  <a:srgbClr val="8D607A"/>
                </a:highlight>
                <a:latin typeface="Calibri"/>
                <a:ea typeface="Calibri"/>
                <a:cs typeface="Calibri" panose="020F0502020204030204" pitchFamily="34" charset="0"/>
                <a:sym typeface="Calibri"/>
              </a:rPr>
              <a:t>٤</a:t>
            </a:r>
            <a:r>
              <a:rPr lang="en-US" sz="1600" b="1" spc="300" dirty="0">
                <a:solidFill>
                  <a:schemeClr val="bg1"/>
                </a:solidFill>
                <a:highlight>
                  <a:srgbClr val="8D607A"/>
                </a:highlight>
                <a:latin typeface="Calibri"/>
                <a:ea typeface="Calibri"/>
                <a:cs typeface="Calibri" panose="020F0502020204030204" pitchFamily="34" charset="0"/>
                <a:sym typeface="Calibri"/>
              </a:rPr>
              <a:t>: كيف تتكيف مع عمر الطفل ومرحلة نموه وقدراته؟</a:t>
            </a:r>
          </a:p>
        </p:txBody>
      </p:sp>
      <p:grpSp>
        <p:nvGrpSpPr>
          <p:cNvPr id="167" name="Group 166">
            <a:extLst>
              <a:ext uri="{FF2B5EF4-FFF2-40B4-BE49-F238E27FC236}">
                <a16:creationId xmlns:a16="http://schemas.microsoft.com/office/drawing/2014/main" id="{EAD2525D-938C-5852-95E5-113A0ACDE9FA}"/>
              </a:ext>
            </a:extLst>
          </p:cNvPr>
          <p:cNvGrpSpPr/>
          <p:nvPr/>
        </p:nvGrpSpPr>
        <p:grpSpPr>
          <a:xfrm>
            <a:off x="5408185" y="2732242"/>
            <a:ext cx="487411" cy="2019807"/>
            <a:chOff x="5453625" y="3066506"/>
            <a:chExt cx="487411" cy="2019807"/>
          </a:xfrm>
        </p:grpSpPr>
        <p:sp>
          <p:nvSpPr>
            <p:cNvPr id="84" name="Round Same Side Corner Rectangle 31">
              <a:extLst>
                <a:ext uri="{FF2B5EF4-FFF2-40B4-BE49-F238E27FC236}">
                  <a16:creationId xmlns:a16="http://schemas.microsoft.com/office/drawing/2014/main" id="{C3ABA705-5FFA-6A71-213A-0088CC224A0E}"/>
                </a:ext>
              </a:extLst>
            </p:cNvPr>
            <p:cNvSpPr/>
            <p:nvPr/>
          </p:nvSpPr>
          <p:spPr>
            <a:xfrm>
              <a:off x="5453625" y="3661573"/>
              <a:ext cx="487411" cy="142474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85" name="Oval 84">
              <a:extLst>
                <a:ext uri="{FF2B5EF4-FFF2-40B4-BE49-F238E27FC236}">
                  <a16:creationId xmlns:a16="http://schemas.microsoft.com/office/drawing/2014/main" id="{37AE403A-9C1C-49B3-019A-16EE84182D54}"/>
                </a:ext>
              </a:extLst>
            </p:cNvPr>
            <p:cNvSpPr/>
            <p:nvPr/>
          </p:nvSpPr>
          <p:spPr>
            <a:xfrm>
              <a:off x="5453625" y="3066506"/>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sp>
        <p:nvSpPr>
          <p:cNvPr id="88" name="TextBox 87">
            <a:extLst>
              <a:ext uri="{FF2B5EF4-FFF2-40B4-BE49-F238E27FC236}">
                <a16:creationId xmlns:a16="http://schemas.microsoft.com/office/drawing/2014/main" id="{6B749D30-0A56-D4E1-8FE6-7E84A5B23265}"/>
              </a:ext>
            </a:extLst>
          </p:cNvPr>
          <p:cNvSpPr txBox="1"/>
          <p:nvPr/>
        </p:nvSpPr>
        <p:spPr>
          <a:xfrm>
            <a:off x="1158968" y="3268117"/>
            <a:ext cx="671227" cy="603242"/>
          </a:xfrm>
          <a:prstGeom prst="rect">
            <a:avLst/>
          </a:prstGeom>
          <a:noFill/>
        </p:spPr>
        <p:txBody>
          <a:bodyPr wrap="square">
            <a:spAutoFit/>
          </a:bodyPr>
          <a:lstStyle/>
          <a:p>
            <a:pPr lvl="0" algn="ctr" rtl="1">
              <a:lnSpc>
                <a:spcPct val="107000"/>
              </a:lnSpc>
              <a:tabLst>
                <a:tab pos="457200" algn="l"/>
              </a:tabLst>
            </a:pPr>
            <a:r>
              <a:rPr lang="ar-SA" sz="1050" b="1" dirty="0">
                <a:effectLst/>
                <a:latin typeface="Calibri" panose="020F0502020204030204" pitchFamily="34" charset="0"/>
                <a:cs typeface="Calibri" panose="020F0502020204030204" pitchFamily="34" charset="0"/>
              </a:rPr>
              <a:t>مرحلة الرضاعة</a:t>
            </a:r>
            <a:endParaRPr lang="en-GB" sz="1050" b="1" dirty="0">
              <a:effectLst/>
              <a:latin typeface="Calibri" panose="020F0502020204030204" pitchFamily="34" charset="0"/>
              <a:cs typeface="Calibri" panose="020F0502020204030204" pitchFamily="34" charset="0"/>
            </a:endParaRPr>
          </a:p>
          <a:p>
            <a:pPr lvl="0" algn="ctr" rtl="1">
              <a:lnSpc>
                <a:spcPct val="107000"/>
              </a:lnSpc>
              <a:tabLst>
                <a:tab pos="457200" algn="l"/>
              </a:tabLst>
            </a:pPr>
            <a:r>
              <a:rPr lang="ar-SA" sz="1050" dirty="0">
                <a:effectLst/>
                <a:latin typeface="Calibri" panose="020F0502020204030204" pitchFamily="34" charset="0"/>
                <a:cs typeface="Calibri" panose="020F0502020204030204" pitchFamily="34" charset="0"/>
              </a:rPr>
              <a:t>٠-١٨</a:t>
            </a:r>
            <a:r>
              <a:rPr lang="en-GB" sz="1050" dirty="0">
                <a:effectLst/>
                <a:latin typeface="Calibri" panose="020F0502020204030204" pitchFamily="34" charset="0"/>
                <a:cs typeface="Calibri" panose="020F0502020204030204" pitchFamily="34" charset="0"/>
              </a:rPr>
              <a:t> </a:t>
            </a:r>
            <a:r>
              <a:rPr lang="en-GB" sz="1050" dirty="0" err="1">
                <a:effectLst/>
                <a:latin typeface="Calibri" panose="020F0502020204030204" pitchFamily="34" charset="0"/>
                <a:cs typeface="Calibri" panose="020F0502020204030204" pitchFamily="34" charset="0"/>
              </a:rPr>
              <a:t>شهرًا</a:t>
            </a:r>
            <a:endParaRPr lang="en-US" sz="1050" b="1" dirty="0">
              <a:latin typeface="Calibri" panose="020F0502020204030204" pitchFamily="34" charset="0"/>
              <a:ea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29F074E3-75A2-83C4-7A40-0FBBF358DE1F}"/>
              </a:ext>
            </a:extLst>
          </p:cNvPr>
          <p:cNvSpPr txBox="1"/>
          <p:nvPr/>
        </p:nvSpPr>
        <p:spPr>
          <a:xfrm>
            <a:off x="1946775" y="2992631"/>
            <a:ext cx="812898" cy="627736"/>
          </a:xfrm>
          <a:prstGeom prst="rect">
            <a:avLst/>
          </a:prstGeom>
          <a:noFill/>
        </p:spPr>
        <p:txBody>
          <a:bodyPr wrap="square">
            <a:spAutoFit/>
          </a:bodyPr>
          <a:lstStyle/>
          <a:p>
            <a:pPr lvl="0" algn="ctr" rtl="1">
              <a:lnSpc>
                <a:spcPct val="107000"/>
              </a:lnSpc>
              <a:tabLst>
                <a:tab pos="457200" algn="l"/>
              </a:tabLst>
            </a:pPr>
            <a:r>
              <a:rPr lang="en-GB" sz="1100" b="1" dirty="0" err="1">
                <a:effectLst/>
                <a:latin typeface="Calibri" panose="020F0502020204030204" pitchFamily="34" charset="0"/>
                <a:cs typeface="Calibri" panose="020F0502020204030204" pitchFamily="34" charset="0"/>
              </a:rPr>
              <a:t>طفل</a:t>
            </a:r>
            <a:r>
              <a:rPr lang="en-GB" sz="1100" b="1" dirty="0">
                <a:effectLst/>
                <a:latin typeface="Calibri" panose="020F0502020204030204" pitchFamily="34" charset="0"/>
                <a:cs typeface="Calibri" panose="020F0502020204030204" pitchFamily="34" charset="0"/>
              </a:rPr>
              <a:t> </a:t>
            </a:r>
            <a:r>
              <a:rPr lang="en-GB" sz="1100" b="1" dirty="0" err="1">
                <a:effectLst/>
                <a:latin typeface="Calibri" panose="020F0502020204030204" pitchFamily="34" charset="0"/>
                <a:cs typeface="Calibri" panose="020F0502020204030204" pitchFamily="34" charset="0"/>
              </a:rPr>
              <a:t>صغير</a:t>
            </a:r>
            <a:endParaRPr lang="en-GB" sz="1100" b="1" dirty="0">
              <a:effectLst/>
              <a:latin typeface="Calibri" panose="020F0502020204030204" pitchFamily="34" charset="0"/>
              <a:cs typeface="Calibri" panose="020F0502020204030204" pitchFamily="34" charset="0"/>
            </a:endParaRPr>
          </a:p>
          <a:p>
            <a:pPr lvl="0" algn="ctr" rtl="1">
              <a:lnSpc>
                <a:spcPct val="107000"/>
              </a:lnSpc>
              <a:tabLst>
                <a:tab pos="457200" algn="l"/>
              </a:tabLst>
            </a:pPr>
            <a:r>
              <a:rPr lang="ar-SA" sz="1100" dirty="0">
                <a:effectLst/>
                <a:latin typeface="Calibri" panose="020F0502020204030204" pitchFamily="34" charset="0"/>
                <a:cs typeface="Calibri" panose="020F0502020204030204" pitchFamily="34" charset="0"/>
              </a:rPr>
              <a:t>١٨</a:t>
            </a:r>
            <a:r>
              <a:rPr lang="en-GB" sz="1100" dirty="0">
                <a:effectLst/>
                <a:latin typeface="Calibri" panose="020F0502020204030204" pitchFamily="34" charset="0"/>
                <a:cs typeface="Calibri" panose="020F0502020204030204" pitchFamily="34" charset="0"/>
              </a:rPr>
              <a:t> </a:t>
            </a:r>
            <a:r>
              <a:rPr lang="en-GB" sz="1100" dirty="0" err="1">
                <a:effectLst/>
                <a:latin typeface="Calibri" panose="020F0502020204030204" pitchFamily="34" charset="0"/>
                <a:cs typeface="Calibri" panose="020F0502020204030204" pitchFamily="34" charset="0"/>
              </a:rPr>
              <a:t>شهر</a:t>
            </a:r>
            <a:r>
              <a:rPr lang="en-GB" sz="1100" dirty="0">
                <a:effectLst/>
                <a:latin typeface="Calibri" panose="020F0502020204030204" pitchFamily="34" charset="0"/>
                <a:cs typeface="Calibri" panose="020F0502020204030204" pitchFamily="34" charset="0"/>
              </a:rPr>
              <a:t> - </a:t>
            </a:r>
            <a:r>
              <a:rPr lang="ar-SA" sz="1100" dirty="0">
                <a:effectLst/>
                <a:latin typeface="Calibri" panose="020F0502020204030204" pitchFamily="34" charset="0"/>
                <a:cs typeface="Calibri" panose="020F0502020204030204" pitchFamily="34" charset="0"/>
              </a:rPr>
              <a:t>٣</a:t>
            </a:r>
            <a:r>
              <a:rPr lang="en-GB" sz="1100" dirty="0">
                <a:effectLst/>
                <a:latin typeface="Calibri" panose="020F0502020204030204" pitchFamily="34" charset="0"/>
                <a:cs typeface="Calibri" panose="020F0502020204030204" pitchFamily="34" charset="0"/>
              </a:rPr>
              <a:t> </a:t>
            </a:r>
            <a:r>
              <a:rPr lang="en-GB" sz="1100" dirty="0" err="1">
                <a:effectLst/>
                <a:latin typeface="Calibri" panose="020F0502020204030204" pitchFamily="34" charset="0"/>
                <a:cs typeface="Calibri" panose="020F0502020204030204" pitchFamily="34" charset="0"/>
              </a:rPr>
              <a:t>سنوات</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6DD26BD1-3FED-0813-DEE6-9AC610478AD7}"/>
              </a:ext>
            </a:extLst>
          </p:cNvPr>
          <p:cNvSpPr txBox="1"/>
          <p:nvPr/>
        </p:nvSpPr>
        <p:spPr>
          <a:xfrm>
            <a:off x="2717366" y="2717145"/>
            <a:ext cx="890661" cy="627736"/>
          </a:xfrm>
          <a:prstGeom prst="rect">
            <a:avLst/>
          </a:prstGeom>
          <a:noFill/>
        </p:spPr>
        <p:txBody>
          <a:bodyPr wrap="square">
            <a:spAutoFit/>
          </a:bodyPr>
          <a:lstStyle/>
          <a:p>
            <a:pPr lvl="0" algn="ctr" rtl="1">
              <a:lnSpc>
                <a:spcPct val="107000"/>
              </a:lnSpc>
              <a:tabLst>
                <a:tab pos="457200" algn="l"/>
              </a:tabLst>
            </a:pPr>
            <a:r>
              <a:rPr lang="en-GB" sz="1100" b="1" dirty="0">
                <a:effectLst/>
                <a:cs typeface="Calibri" panose="020F0502020204030204" pitchFamily="34" charset="0"/>
              </a:rPr>
              <a:t>الطفولة المبكرة</a:t>
            </a:r>
          </a:p>
          <a:p>
            <a:pPr lvl="0" algn="ctr" rtl="1">
              <a:lnSpc>
                <a:spcPct val="107000"/>
              </a:lnSpc>
              <a:tabLst>
                <a:tab pos="457200" algn="l"/>
              </a:tabLst>
            </a:pPr>
            <a:r>
              <a:rPr lang="ar-SA" sz="1100" dirty="0">
                <a:effectLst/>
                <a:latin typeface="Calibri" panose="020F0502020204030204" pitchFamily="34" charset="0"/>
                <a:cs typeface="Calibri" panose="020F0502020204030204" pitchFamily="34" charset="0"/>
              </a:rPr>
              <a:t>٣-٥</a:t>
            </a:r>
            <a:r>
              <a:rPr lang="en-GB" sz="1100" dirty="0" err="1">
                <a:effectLst/>
                <a:latin typeface="Calibri" panose="020F0502020204030204" pitchFamily="34" charset="0"/>
                <a:cs typeface="Calibri" panose="020F0502020204030204" pitchFamily="34" charset="0"/>
              </a:rPr>
              <a:t>سن</a:t>
            </a:r>
            <a:r>
              <a:rPr lang="ar-SA" sz="1100" dirty="0">
                <a:effectLst/>
                <a:latin typeface="Calibri" panose="020F0502020204030204" pitchFamily="34" charset="0"/>
                <a:cs typeface="Calibri" panose="020F0502020204030204" pitchFamily="34" charset="0"/>
              </a:rPr>
              <a:t>وات</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1BD0546E-E5A2-99F2-E8A9-EECBCDDE3E42}"/>
              </a:ext>
            </a:extLst>
          </p:cNvPr>
          <p:cNvSpPr txBox="1"/>
          <p:nvPr/>
        </p:nvSpPr>
        <p:spPr>
          <a:xfrm>
            <a:off x="3561621" y="2441659"/>
            <a:ext cx="847386" cy="776110"/>
          </a:xfrm>
          <a:prstGeom prst="rect">
            <a:avLst/>
          </a:prstGeom>
          <a:noFill/>
        </p:spPr>
        <p:txBody>
          <a:bodyPr wrap="square">
            <a:spAutoFit/>
          </a:bodyPr>
          <a:lstStyle/>
          <a:p>
            <a:pPr lvl="0" algn="ctr" rtl="1">
              <a:lnSpc>
                <a:spcPct val="107000"/>
              </a:lnSpc>
              <a:tabLst>
                <a:tab pos="457200" algn="l"/>
              </a:tabLst>
            </a:pPr>
            <a:r>
              <a:rPr lang="ar-SA" sz="1050" b="1" dirty="0">
                <a:effectLst/>
                <a:latin typeface="Calibri" panose="020F0502020204030204" pitchFamily="34" charset="0"/>
                <a:cs typeface="Calibri" panose="020F0502020204030204" pitchFamily="34" charset="0"/>
              </a:rPr>
              <a:t>مرحلة</a:t>
            </a:r>
            <a:r>
              <a:rPr lang="en-GB" sz="1050" b="1" dirty="0">
                <a:effectLst/>
                <a:latin typeface="Calibri" panose="020F0502020204030204" pitchFamily="34" charset="0"/>
                <a:cs typeface="Calibri" panose="020F0502020204030204" pitchFamily="34" charset="0"/>
              </a:rPr>
              <a:t> </a:t>
            </a:r>
            <a:r>
              <a:rPr lang="en-GB" sz="1050" b="1" dirty="0" err="1">
                <a:effectLst/>
                <a:latin typeface="Calibri" panose="020F0502020204030204" pitchFamily="34" charset="0"/>
                <a:cs typeface="Calibri" panose="020F0502020204030204" pitchFamily="34" charset="0"/>
              </a:rPr>
              <a:t>الطفولة</a:t>
            </a:r>
            <a:r>
              <a:rPr lang="ar-SA" sz="1050" b="1" dirty="0">
                <a:effectLst/>
                <a:latin typeface="Calibri" panose="020F0502020204030204" pitchFamily="34" charset="0"/>
                <a:cs typeface="Calibri" panose="020F0502020204030204" pitchFamily="34" charset="0"/>
              </a:rPr>
              <a:t> المتوسطة</a:t>
            </a:r>
            <a:endParaRPr lang="en-GB" sz="1050" b="1" dirty="0">
              <a:effectLst/>
              <a:latin typeface="Calibri" panose="020F0502020204030204" pitchFamily="34" charset="0"/>
              <a:cs typeface="Calibri" panose="020F0502020204030204" pitchFamily="34" charset="0"/>
            </a:endParaRPr>
          </a:p>
          <a:p>
            <a:pPr lvl="0" algn="ctr" rtl="1">
              <a:lnSpc>
                <a:spcPct val="107000"/>
              </a:lnSpc>
              <a:tabLst>
                <a:tab pos="457200" algn="l"/>
              </a:tabLst>
            </a:pPr>
            <a:r>
              <a:rPr lang="ar-SA" sz="1050" dirty="0">
                <a:effectLst/>
                <a:latin typeface="Calibri" panose="020F0502020204030204" pitchFamily="34" charset="0"/>
                <a:cs typeface="Calibri" panose="020F0502020204030204" pitchFamily="34" charset="0"/>
              </a:rPr>
              <a:t>٦-١١</a:t>
            </a:r>
            <a:r>
              <a:rPr lang="en-GB" sz="1050" dirty="0" err="1">
                <a:effectLst/>
                <a:latin typeface="Calibri" panose="020F0502020204030204" pitchFamily="34" charset="0"/>
                <a:cs typeface="Calibri" panose="020F0502020204030204" pitchFamily="34" charset="0"/>
              </a:rPr>
              <a:t>سنة</a:t>
            </a:r>
            <a:endParaRPr lang="en-US" sz="1050" b="1" dirty="0">
              <a:ea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EFE703FD-D746-6761-18C1-E8E507BD40E1}"/>
              </a:ext>
            </a:extLst>
          </p:cNvPr>
          <p:cNvSpPr txBox="1"/>
          <p:nvPr/>
        </p:nvSpPr>
        <p:spPr>
          <a:xfrm>
            <a:off x="4333353" y="2167263"/>
            <a:ext cx="939923" cy="627736"/>
          </a:xfrm>
          <a:prstGeom prst="rect">
            <a:avLst/>
          </a:prstGeom>
          <a:noFill/>
        </p:spPr>
        <p:txBody>
          <a:bodyPr wrap="square">
            <a:spAutoFit/>
          </a:bodyPr>
          <a:lstStyle/>
          <a:p>
            <a:pPr lvl="0" algn="ctr" rtl="1">
              <a:lnSpc>
                <a:spcPct val="107000"/>
              </a:lnSpc>
              <a:tabLst>
                <a:tab pos="457200" algn="l"/>
              </a:tabLst>
            </a:pPr>
            <a:r>
              <a:rPr lang="en-GB" sz="1100" b="1" dirty="0">
                <a:effectLst/>
                <a:cs typeface="Calibri" panose="020F0502020204030204" pitchFamily="34" charset="0"/>
              </a:rPr>
              <a:t>المراهقة المبكرة</a:t>
            </a:r>
          </a:p>
          <a:p>
            <a:pPr lvl="0" algn="ctr" rtl="1">
              <a:lnSpc>
                <a:spcPct val="107000"/>
              </a:lnSpc>
              <a:tabLst>
                <a:tab pos="457200" algn="l"/>
              </a:tabLst>
            </a:pPr>
            <a:r>
              <a:rPr lang="ar-SA" sz="1100" dirty="0">
                <a:effectLst/>
                <a:latin typeface="Calibri" panose="020F0502020204030204" pitchFamily="34" charset="0"/>
                <a:cs typeface="Calibri" panose="020F0502020204030204" pitchFamily="34" charset="0"/>
              </a:rPr>
              <a:t>١٢-١٤</a:t>
            </a:r>
            <a:r>
              <a:rPr lang="en-GB" sz="1100" dirty="0" err="1">
                <a:effectLst/>
                <a:latin typeface="Calibri" panose="020F0502020204030204" pitchFamily="34" charset="0"/>
                <a:cs typeface="Calibri" panose="020F0502020204030204" pitchFamily="34" charset="0"/>
              </a:rPr>
              <a:t>سنة</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20EEC742-0302-8608-6417-C963EA037B51}"/>
              </a:ext>
            </a:extLst>
          </p:cNvPr>
          <p:cNvSpPr txBox="1"/>
          <p:nvPr/>
        </p:nvSpPr>
        <p:spPr>
          <a:xfrm>
            <a:off x="5145459" y="2074006"/>
            <a:ext cx="939923" cy="445507"/>
          </a:xfrm>
          <a:prstGeom prst="rect">
            <a:avLst/>
          </a:prstGeom>
          <a:noFill/>
        </p:spPr>
        <p:txBody>
          <a:bodyPr wrap="square">
            <a:spAutoFit/>
          </a:bodyPr>
          <a:lstStyle/>
          <a:p>
            <a:pPr lvl="0" algn="ctr" rtl="1">
              <a:lnSpc>
                <a:spcPct val="107000"/>
              </a:lnSpc>
              <a:tabLst>
                <a:tab pos="457200" algn="l"/>
              </a:tabLst>
            </a:pPr>
            <a:r>
              <a:rPr lang="en-GB" sz="1100" b="1" dirty="0">
                <a:effectLst/>
                <a:cs typeface="Calibri" panose="020F0502020204030204" pitchFamily="34" charset="0"/>
              </a:rPr>
              <a:t>مرحلة المراهقة</a:t>
            </a:r>
          </a:p>
          <a:p>
            <a:pPr lvl="0" algn="ctr" rtl="1">
              <a:lnSpc>
                <a:spcPct val="107000"/>
              </a:lnSpc>
              <a:tabLst>
                <a:tab pos="457200" algn="l"/>
              </a:tabLst>
            </a:pPr>
            <a:r>
              <a:rPr lang="ar-SA" sz="1100" dirty="0">
                <a:effectLst/>
                <a:latin typeface="Calibri" panose="020F0502020204030204" pitchFamily="34" charset="0"/>
                <a:cs typeface="Calibri" panose="020F0502020204030204" pitchFamily="34" charset="0"/>
              </a:rPr>
              <a:t>١٥-١٧</a:t>
            </a:r>
            <a:r>
              <a:rPr lang="en-GB" sz="1100" dirty="0" err="1">
                <a:effectLst/>
                <a:latin typeface="Calibri" panose="020F0502020204030204" pitchFamily="34" charset="0"/>
                <a:cs typeface="Calibri" panose="020F0502020204030204" pitchFamily="34" charset="0"/>
              </a:rPr>
              <a:t>سنة</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153" name="Group 152">
            <a:extLst>
              <a:ext uri="{FF2B5EF4-FFF2-40B4-BE49-F238E27FC236}">
                <a16:creationId xmlns:a16="http://schemas.microsoft.com/office/drawing/2014/main" id="{E515FC9E-482A-D8B3-003C-3CFD62A29BB9}"/>
              </a:ext>
            </a:extLst>
          </p:cNvPr>
          <p:cNvGrpSpPr/>
          <p:nvPr/>
        </p:nvGrpSpPr>
        <p:grpSpPr>
          <a:xfrm>
            <a:off x="962348" y="5324773"/>
            <a:ext cx="5254042" cy="1878630"/>
            <a:chOff x="986504" y="1785420"/>
            <a:chExt cx="9992814" cy="3573021"/>
          </a:xfrm>
        </p:grpSpPr>
        <p:sp>
          <p:nvSpPr>
            <p:cNvPr id="95" name="TextBox 94">
              <a:extLst>
                <a:ext uri="{FF2B5EF4-FFF2-40B4-BE49-F238E27FC236}">
                  <a16:creationId xmlns:a16="http://schemas.microsoft.com/office/drawing/2014/main" id="{35D1CF65-09A2-56A6-9E23-3A9819111DAD}"/>
                </a:ext>
              </a:extLst>
            </p:cNvPr>
            <p:cNvSpPr txBox="1"/>
            <p:nvPr/>
          </p:nvSpPr>
          <p:spPr>
            <a:xfrm>
              <a:off x="986504" y="1785420"/>
              <a:ext cx="2286001" cy="819517"/>
            </a:xfrm>
            <a:prstGeom prst="rect">
              <a:avLst/>
            </a:prstGeom>
            <a:noFill/>
          </p:spPr>
          <p:txBody>
            <a:bodyPr wrap="square" rtlCol="0">
              <a:spAutoFit/>
            </a:bodyPr>
            <a:lstStyle/>
            <a:p>
              <a:pPr algn="ctr" rtl="1"/>
              <a:r>
                <a:rPr lang="en-US" sz="1100" b="0" kern="1200" dirty="0" err="1">
                  <a:solidFill>
                    <a:schemeClr val="tx1"/>
                  </a:solidFill>
                  <a:effectLst/>
                  <a:latin typeface="Calibri" panose="020F0502020204030204" pitchFamily="34" charset="0"/>
                  <a:cs typeface="Calibri" panose="020F0502020204030204" pitchFamily="34" charset="0"/>
                </a:rPr>
                <a:t>ال</a:t>
              </a:r>
              <a:r>
                <a:rPr lang="ar-SA" sz="1100" b="0" kern="1200" dirty="0">
                  <a:solidFill>
                    <a:schemeClr val="tx1"/>
                  </a:solidFill>
                  <a:effectLst/>
                  <a:latin typeface="Calibri" panose="020F0502020204030204" pitchFamily="34" charset="0"/>
                  <a:cs typeface="Calibri" panose="020F0502020204030204" pitchFamily="34" charset="0"/>
                </a:rPr>
                <a:t>نمو</a:t>
              </a:r>
              <a:r>
                <a:rPr lang="en-US" sz="1100" b="0" kern="1200" dirty="0">
                  <a:solidFill>
                    <a:schemeClr val="tx1"/>
                  </a:solidFill>
                  <a:effectLst/>
                  <a:latin typeface="Calibri" panose="020F0502020204030204" pitchFamily="34" charset="0"/>
                  <a:cs typeface="Calibri" panose="020F0502020204030204" pitchFamily="34" charset="0"/>
                </a:rPr>
                <a:t> </a:t>
              </a:r>
              <a:r>
                <a:rPr lang="en-US" sz="1100" b="0" kern="1200" dirty="0" err="1">
                  <a:solidFill>
                    <a:schemeClr val="tx1"/>
                  </a:solidFill>
                  <a:effectLst/>
                  <a:latin typeface="Calibri" panose="020F0502020204030204" pitchFamily="34" charset="0"/>
                  <a:cs typeface="Calibri" panose="020F0502020204030204" pitchFamily="34" charset="0"/>
                </a:rPr>
                <a:t>ال</a:t>
              </a:r>
              <a:r>
                <a:rPr lang="ar-SA" sz="1100" b="0" kern="1200" dirty="0">
                  <a:solidFill>
                    <a:schemeClr val="tx1"/>
                  </a:solidFill>
                  <a:effectLst/>
                  <a:latin typeface="Calibri" panose="020F0502020204030204" pitchFamily="34" charset="0"/>
                  <a:cs typeface="Calibri" panose="020F0502020204030204" pitchFamily="34" charset="0"/>
                </a:rPr>
                <a:t>جسدي</a:t>
              </a:r>
              <a:r>
                <a:rPr lang="en-US" sz="1100" b="0" kern="1200" dirty="0">
                  <a:solidFill>
                    <a:schemeClr val="tx1"/>
                  </a:solidFill>
                  <a:effectLst/>
                  <a:latin typeface="Calibri" panose="020F0502020204030204" pitchFamily="34" charset="0"/>
                  <a:cs typeface="Calibri" panose="020F0502020204030204" pitchFamily="34" charset="0"/>
                </a:rPr>
                <a:t> </a:t>
              </a:r>
              <a:r>
                <a:rPr lang="ar-SA" sz="1100" b="0" kern="1200" dirty="0">
                  <a:solidFill>
                    <a:schemeClr val="tx1"/>
                  </a:solidFill>
                  <a:effectLst/>
                  <a:latin typeface="Calibri" panose="020F0502020204030204" pitchFamily="34" charset="0"/>
                  <a:cs typeface="Calibri" panose="020F0502020204030204" pitchFamily="34" charset="0"/>
                </a:rPr>
                <a:t>(الحركي)</a:t>
              </a:r>
              <a:endParaRPr lang="en-US" sz="1100" dirty="0">
                <a:latin typeface="Calibri" panose="020F0502020204030204" pitchFamily="34" charset="0"/>
                <a:cs typeface="Calibri" panose="020F0502020204030204" pitchFamily="34" charset="0"/>
              </a:endParaRPr>
            </a:p>
          </p:txBody>
        </p:sp>
        <p:sp>
          <p:nvSpPr>
            <p:cNvPr id="96" name="TextBox 95">
              <a:extLst>
                <a:ext uri="{FF2B5EF4-FFF2-40B4-BE49-F238E27FC236}">
                  <a16:creationId xmlns:a16="http://schemas.microsoft.com/office/drawing/2014/main" id="{64AFF2C6-817B-2B2B-11A6-2CDD0A337431}"/>
                </a:ext>
              </a:extLst>
            </p:cNvPr>
            <p:cNvSpPr txBox="1"/>
            <p:nvPr/>
          </p:nvSpPr>
          <p:spPr>
            <a:xfrm>
              <a:off x="3626541" y="1785420"/>
              <a:ext cx="2286001" cy="497564"/>
            </a:xfrm>
            <a:prstGeom prst="rect">
              <a:avLst/>
            </a:prstGeom>
            <a:noFill/>
          </p:spPr>
          <p:txBody>
            <a:bodyPr wrap="square" rtlCol="0">
              <a:spAutoFit/>
            </a:bodyPr>
            <a:lstStyle/>
            <a:p>
              <a:pPr algn="ctr" rtl="1"/>
              <a:r>
                <a:rPr lang="ar-SA" sz="1100" dirty="0">
                  <a:latin typeface="Calibri" panose="020F0502020204030204" pitchFamily="34" charset="0"/>
                  <a:cs typeface="Calibri" panose="020F0502020204030204" pitchFamily="34" charset="0"/>
                </a:rPr>
                <a:t>النمو المعرفي</a:t>
              </a:r>
              <a:r>
                <a:rPr lang="en-US" sz="1100" b="0" kern="1200" dirty="0">
                  <a:solidFill>
                    <a:schemeClr val="tx1"/>
                  </a:solidFill>
                  <a:effectLst/>
                  <a:latin typeface="Calibri" panose="020F0502020204030204" pitchFamily="34" charset="0"/>
                  <a:cs typeface="Calibri" panose="020F0502020204030204" pitchFamily="34" charset="0"/>
                </a:rPr>
                <a:t> </a:t>
              </a:r>
              <a:r>
                <a:rPr lang="ar-SA" sz="1100" b="0" kern="1200" dirty="0">
                  <a:solidFill>
                    <a:schemeClr val="tx1"/>
                  </a:solidFill>
                  <a:effectLst/>
                  <a:latin typeface="Calibri" panose="020F0502020204030204" pitchFamily="34" charset="0"/>
                  <a:cs typeface="Calibri" panose="020F0502020204030204" pitchFamily="34" charset="0"/>
                </a:rPr>
                <a:t>(ال</a:t>
              </a:r>
              <a:r>
                <a:rPr lang="en-US" sz="1100" b="0" kern="1200" dirty="0" err="1">
                  <a:solidFill>
                    <a:schemeClr val="tx1"/>
                  </a:solidFill>
                  <a:effectLst/>
                  <a:latin typeface="Calibri" panose="020F0502020204030204" pitchFamily="34" charset="0"/>
                  <a:cs typeface="Calibri" panose="020F0502020204030204" pitchFamily="34" charset="0"/>
                </a:rPr>
                <a:t>تفكير</a:t>
              </a:r>
              <a:r>
                <a:rPr lang="ar-SA" sz="1100" b="0" kern="1200" dirty="0">
                  <a:solidFill>
                    <a:schemeClr val="tx1"/>
                  </a:solidFill>
                  <a:effectLst/>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p:txBody>
        </p:sp>
        <p:sp>
          <p:nvSpPr>
            <p:cNvPr id="97" name="TextBox 96">
              <a:extLst>
                <a:ext uri="{FF2B5EF4-FFF2-40B4-BE49-F238E27FC236}">
                  <a16:creationId xmlns:a16="http://schemas.microsoft.com/office/drawing/2014/main" id="{19B05B70-FED7-1D4D-DA12-4FEEDD872EC2}"/>
                </a:ext>
              </a:extLst>
            </p:cNvPr>
            <p:cNvSpPr txBox="1"/>
            <p:nvPr/>
          </p:nvSpPr>
          <p:spPr>
            <a:xfrm>
              <a:off x="6005749" y="1785420"/>
              <a:ext cx="2286001" cy="497564"/>
            </a:xfrm>
            <a:prstGeom prst="rect">
              <a:avLst/>
            </a:prstGeom>
            <a:noFill/>
          </p:spPr>
          <p:txBody>
            <a:bodyPr wrap="square" rtlCol="0">
              <a:spAutoFit/>
            </a:bodyPr>
            <a:lstStyle/>
            <a:p>
              <a:pPr algn="ctr" rtl="1"/>
              <a:r>
                <a:rPr lang="ar-SA" sz="1100" dirty="0">
                  <a:latin typeface="Calibri" panose="020F0502020204030204" pitchFamily="34" charset="0"/>
                  <a:cs typeface="Calibri" panose="020F0502020204030204" pitchFamily="34" charset="0"/>
                </a:rPr>
                <a:t>النمو العاطفي</a:t>
              </a:r>
              <a:endParaRPr lang="en-US" sz="1100" dirty="0">
                <a:latin typeface="Calibri" panose="020F0502020204030204" pitchFamily="34" charset="0"/>
                <a:cs typeface="Calibri" panose="020F0502020204030204" pitchFamily="34" charset="0"/>
              </a:endParaRPr>
            </a:p>
          </p:txBody>
        </p:sp>
        <p:sp>
          <p:nvSpPr>
            <p:cNvPr id="98" name="TextBox 97">
              <a:extLst>
                <a:ext uri="{FF2B5EF4-FFF2-40B4-BE49-F238E27FC236}">
                  <a16:creationId xmlns:a16="http://schemas.microsoft.com/office/drawing/2014/main" id="{B0FCDD7E-4A04-AD52-0841-E02FA406224C}"/>
                </a:ext>
              </a:extLst>
            </p:cNvPr>
            <p:cNvSpPr txBox="1"/>
            <p:nvPr/>
          </p:nvSpPr>
          <p:spPr>
            <a:xfrm>
              <a:off x="8693317" y="1785420"/>
              <a:ext cx="2286001" cy="819517"/>
            </a:xfrm>
            <a:prstGeom prst="rect">
              <a:avLst/>
            </a:prstGeom>
            <a:noFill/>
          </p:spPr>
          <p:txBody>
            <a:bodyPr wrap="square" rtlCol="0">
              <a:spAutoFit/>
            </a:bodyPr>
            <a:lstStyle/>
            <a:p>
              <a:pPr algn="ctr" rtl="1"/>
              <a:r>
                <a:rPr lang="ar-SA" sz="1100" dirty="0">
                  <a:latin typeface="Calibri" panose="020F0502020204030204" pitchFamily="34" charset="0"/>
                  <a:cs typeface="Calibri" panose="020F0502020204030204" pitchFamily="34" charset="0"/>
                </a:rPr>
                <a:t>النمو الاجتماعي و اللغوي</a:t>
              </a:r>
              <a:endParaRPr lang="en-US" sz="1100" dirty="0">
                <a:latin typeface="Calibri" panose="020F0502020204030204" pitchFamily="34" charset="0"/>
                <a:cs typeface="Calibri" panose="020F0502020204030204" pitchFamily="34" charset="0"/>
              </a:endParaRPr>
            </a:p>
          </p:txBody>
        </p:sp>
        <p:grpSp>
          <p:nvGrpSpPr>
            <p:cNvPr id="99" name="Group 98">
              <a:extLst>
                <a:ext uri="{FF2B5EF4-FFF2-40B4-BE49-F238E27FC236}">
                  <a16:creationId xmlns:a16="http://schemas.microsoft.com/office/drawing/2014/main" id="{6605D264-8B8A-26A9-E6CB-6EFE72E207CD}"/>
                </a:ext>
              </a:extLst>
            </p:cNvPr>
            <p:cNvGrpSpPr/>
            <p:nvPr/>
          </p:nvGrpSpPr>
          <p:grpSpPr>
            <a:xfrm>
              <a:off x="1518228" y="3030169"/>
              <a:ext cx="1229397" cy="2328271"/>
              <a:chOff x="6317659" y="1028133"/>
              <a:chExt cx="950012" cy="1799163"/>
            </a:xfrm>
          </p:grpSpPr>
          <p:grpSp>
            <p:nvGrpSpPr>
              <p:cNvPr id="100" name="Group 99">
                <a:extLst>
                  <a:ext uri="{FF2B5EF4-FFF2-40B4-BE49-F238E27FC236}">
                    <a16:creationId xmlns:a16="http://schemas.microsoft.com/office/drawing/2014/main" id="{E48BCE1C-5C6F-9E25-9712-F165BF9C50BC}"/>
                  </a:ext>
                </a:extLst>
              </p:cNvPr>
              <p:cNvGrpSpPr/>
              <p:nvPr/>
            </p:nvGrpSpPr>
            <p:grpSpPr>
              <a:xfrm>
                <a:off x="6317659" y="1028133"/>
                <a:ext cx="950012" cy="1799163"/>
                <a:chOff x="7838339" y="2226754"/>
                <a:chExt cx="1969639" cy="3730164"/>
              </a:xfrm>
              <a:solidFill>
                <a:schemeClr val="accent4"/>
              </a:solidFill>
            </p:grpSpPr>
            <p:sp>
              <p:nvSpPr>
                <p:cNvPr id="108" name="Round Same Side Corner Rectangle 3">
                  <a:extLst>
                    <a:ext uri="{FF2B5EF4-FFF2-40B4-BE49-F238E27FC236}">
                      <a16:creationId xmlns:a16="http://schemas.microsoft.com/office/drawing/2014/main" id="{67E317BE-85F8-CCAC-BD84-81BCFBA97A3D}"/>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09" name="Oval 108">
                  <a:extLst>
                    <a:ext uri="{FF2B5EF4-FFF2-40B4-BE49-F238E27FC236}">
                      <a16:creationId xmlns:a16="http://schemas.microsoft.com/office/drawing/2014/main" id="{AD1FDA37-5059-5B21-6CED-7F249192A9A0}"/>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nvGrpSpPr>
                <p:cNvPr id="110" name="Group 109">
                  <a:extLst>
                    <a:ext uri="{FF2B5EF4-FFF2-40B4-BE49-F238E27FC236}">
                      <a16:creationId xmlns:a16="http://schemas.microsoft.com/office/drawing/2014/main" id="{4DBF791E-8834-E706-86F8-622EB7B03916}"/>
                    </a:ext>
                  </a:extLst>
                </p:cNvPr>
                <p:cNvGrpSpPr/>
                <p:nvPr/>
              </p:nvGrpSpPr>
              <p:grpSpPr>
                <a:xfrm rot="507905">
                  <a:off x="7838339" y="3815940"/>
                  <a:ext cx="553322" cy="1525212"/>
                  <a:chOff x="7916671" y="3937945"/>
                  <a:chExt cx="553322" cy="1525212"/>
                </a:xfrm>
                <a:grpFill/>
              </p:grpSpPr>
              <p:sp>
                <p:nvSpPr>
                  <p:cNvPr id="114" name="Round Same Side Corner Rectangle 25">
                    <a:extLst>
                      <a:ext uri="{FF2B5EF4-FFF2-40B4-BE49-F238E27FC236}">
                        <a16:creationId xmlns:a16="http://schemas.microsoft.com/office/drawing/2014/main" id="{C03B66A8-7460-2236-2B83-33D14AB867EB}"/>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15" name="Oval 114">
                    <a:extLst>
                      <a:ext uri="{FF2B5EF4-FFF2-40B4-BE49-F238E27FC236}">
                        <a16:creationId xmlns:a16="http://schemas.microsoft.com/office/drawing/2014/main" id="{7825299D-CD87-BB4D-2564-5CF41FE68CA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nvGrpSpPr>
                <p:cNvPr id="111" name="Group 110">
                  <a:extLst>
                    <a:ext uri="{FF2B5EF4-FFF2-40B4-BE49-F238E27FC236}">
                      <a16:creationId xmlns:a16="http://schemas.microsoft.com/office/drawing/2014/main" id="{A08C3E47-7C33-7FE2-6BFE-88A960B653DC}"/>
                    </a:ext>
                  </a:extLst>
                </p:cNvPr>
                <p:cNvGrpSpPr/>
                <p:nvPr/>
              </p:nvGrpSpPr>
              <p:grpSpPr>
                <a:xfrm rot="21105829" flipH="1">
                  <a:off x="9243874" y="3806245"/>
                  <a:ext cx="564104" cy="1525212"/>
                  <a:chOff x="7916671" y="3937945"/>
                  <a:chExt cx="553322" cy="1525212"/>
                </a:xfrm>
                <a:grpFill/>
              </p:grpSpPr>
              <p:sp>
                <p:nvSpPr>
                  <p:cNvPr id="112" name="Round Same Side Corner Rectangle 25">
                    <a:extLst>
                      <a:ext uri="{FF2B5EF4-FFF2-40B4-BE49-F238E27FC236}">
                        <a16:creationId xmlns:a16="http://schemas.microsoft.com/office/drawing/2014/main" id="{5925BF8D-C1EC-60CF-8931-2AF13A683DEE}"/>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13" name="Oval 112">
                    <a:extLst>
                      <a:ext uri="{FF2B5EF4-FFF2-40B4-BE49-F238E27FC236}">
                        <a16:creationId xmlns:a16="http://schemas.microsoft.com/office/drawing/2014/main" id="{1D83CD77-13AF-9DDE-00AB-3CA324B43417}"/>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grpSp>
            <p:nvGrpSpPr>
              <p:cNvPr id="101" name="Group 100">
                <a:extLst>
                  <a:ext uri="{FF2B5EF4-FFF2-40B4-BE49-F238E27FC236}">
                    <a16:creationId xmlns:a16="http://schemas.microsoft.com/office/drawing/2014/main" id="{6F0D2033-0DD2-CBCE-7CD1-E9307DD33165}"/>
                  </a:ext>
                </a:extLst>
              </p:cNvPr>
              <p:cNvGrpSpPr/>
              <p:nvPr/>
            </p:nvGrpSpPr>
            <p:grpSpPr>
              <a:xfrm>
                <a:off x="6377962" y="1829165"/>
                <a:ext cx="272348" cy="284588"/>
                <a:chOff x="8778444" y="2055653"/>
                <a:chExt cx="272348" cy="284588"/>
              </a:xfrm>
            </p:grpSpPr>
            <p:sp>
              <p:nvSpPr>
                <p:cNvPr id="106" name="Oval 105">
                  <a:extLst>
                    <a:ext uri="{FF2B5EF4-FFF2-40B4-BE49-F238E27FC236}">
                      <a16:creationId xmlns:a16="http://schemas.microsoft.com/office/drawing/2014/main" id="{45590536-F90C-5872-9409-0BCEDA650CA3}"/>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07" name="L-Shape 106">
                  <a:extLst>
                    <a:ext uri="{FF2B5EF4-FFF2-40B4-BE49-F238E27FC236}">
                      <a16:creationId xmlns:a16="http://schemas.microsoft.com/office/drawing/2014/main" id="{5A882C01-FE49-4318-35DF-CDCD3A9A6328}"/>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nvGrpSpPr>
              <p:cNvPr id="102" name="Group 101">
                <a:extLst>
                  <a:ext uri="{FF2B5EF4-FFF2-40B4-BE49-F238E27FC236}">
                    <a16:creationId xmlns:a16="http://schemas.microsoft.com/office/drawing/2014/main" id="{D05DEC14-992B-2061-B74A-49EF8AEACE32}"/>
                  </a:ext>
                </a:extLst>
              </p:cNvPr>
              <p:cNvGrpSpPr/>
              <p:nvPr/>
            </p:nvGrpSpPr>
            <p:grpSpPr>
              <a:xfrm>
                <a:off x="6879358" y="2468677"/>
                <a:ext cx="272348" cy="284588"/>
                <a:chOff x="8778444" y="2055653"/>
                <a:chExt cx="272348" cy="284588"/>
              </a:xfrm>
            </p:grpSpPr>
            <p:sp>
              <p:nvSpPr>
                <p:cNvPr id="104" name="Oval 103">
                  <a:extLst>
                    <a:ext uri="{FF2B5EF4-FFF2-40B4-BE49-F238E27FC236}">
                      <a16:creationId xmlns:a16="http://schemas.microsoft.com/office/drawing/2014/main" id="{358A0AB7-6080-FB20-067B-486E8C83996A}"/>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05" name="L-Shape 104">
                  <a:extLst>
                    <a:ext uri="{FF2B5EF4-FFF2-40B4-BE49-F238E27FC236}">
                      <a16:creationId xmlns:a16="http://schemas.microsoft.com/office/drawing/2014/main" id="{3411F0A1-54D2-01A4-44B0-1A2DDE04178C}"/>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sp>
            <p:nvSpPr>
              <p:cNvPr id="103" name="L-Shape 102">
                <a:extLst>
                  <a:ext uri="{FF2B5EF4-FFF2-40B4-BE49-F238E27FC236}">
                    <a16:creationId xmlns:a16="http://schemas.microsoft.com/office/drawing/2014/main" id="{7674B521-91A2-FD4A-314E-80140EC2F821}"/>
                  </a:ext>
                </a:extLst>
              </p:cNvPr>
              <p:cNvSpPr/>
              <p:nvPr/>
            </p:nvSpPr>
            <p:spPr>
              <a:xfrm rot="18361091">
                <a:off x="7095295" y="2715148"/>
                <a:ext cx="148010" cy="7532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nvGrpSpPr>
            <p:cNvPr id="116" name="Group 115">
              <a:extLst>
                <a:ext uri="{FF2B5EF4-FFF2-40B4-BE49-F238E27FC236}">
                  <a16:creationId xmlns:a16="http://schemas.microsoft.com/office/drawing/2014/main" id="{C78D309C-4C00-F480-93C5-BF12E51C3012}"/>
                </a:ext>
              </a:extLst>
            </p:cNvPr>
            <p:cNvGrpSpPr/>
            <p:nvPr/>
          </p:nvGrpSpPr>
          <p:grpSpPr>
            <a:xfrm>
              <a:off x="6709077" y="3030169"/>
              <a:ext cx="1229397" cy="2328271"/>
              <a:chOff x="6292281" y="3188629"/>
              <a:chExt cx="950012" cy="1799163"/>
            </a:xfrm>
          </p:grpSpPr>
          <p:grpSp>
            <p:nvGrpSpPr>
              <p:cNvPr id="117" name="Group 116">
                <a:extLst>
                  <a:ext uri="{FF2B5EF4-FFF2-40B4-BE49-F238E27FC236}">
                    <a16:creationId xmlns:a16="http://schemas.microsoft.com/office/drawing/2014/main" id="{16FEEABA-2192-6834-EB5F-00D9E3DFCA9B}"/>
                  </a:ext>
                </a:extLst>
              </p:cNvPr>
              <p:cNvGrpSpPr/>
              <p:nvPr/>
            </p:nvGrpSpPr>
            <p:grpSpPr>
              <a:xfrm>
                <a:off x="6292281" y="3188629"/>
                <a:ext cx="950012" cy="1799163"/>
                <a:chOff x="7838339" y="2226754"/>
                <a:chExt cx="1969639" cy="3730164"/>
              </a:xfrm>
              <a:solidFill>
                <a:schemeClr val="accent4"/>
              </a:solidFill>
            </p:grpSpPr>
            <p:sp>
              <p:nvSpPr>
                <p:cNvPr id="120" name="Round Same Side Corner Rectangle 3">
                  <a:extLst>
                    <a:ext uri="{FF2B5EF4-FFF2-40B4-BE49-F238E27FC236}">
                      <a16:creationId xmlns:a16="http://schemas.microsoft.com/office/drawing/2014/main" id="{6DFAAB60-D122-0572-332E-6BBF3D7D6A8C}"/>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21" name="Oval 120">
                  <a:extLst>
                    <a:ext uri="{FF2B5EF4-FFF2-40B4-BE49-F238E27FC236}">
                      <a16:creationId xmlns:a16="http://schemas.microsoft.com/office/drawing/2014/main" id="{7DDB185B-DBC8-D33F-23D9-B80E399B639C}"/>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nvGrpSpPr>
                <p:cNvPr id="122" name="Group 121">
                  <a:extLst>
                    <a:ext uri="{FF2B5EF4-FFF2-40B4-BE49-F238E27FC236}">
                      <a16:creationId xmlns:a16="http://schemas.microsoft.com/office/drawing/2014/main" id="{FAC25321-C9F4-B37B-47DF-AD78859B4BC7}"/>
                    </a:ext>
                  </a:extLst>
                </p:cNvPr>
                <p:cNvGrpSpPr/>
                <p:nvPr/>
              </p:nvGrpSpPr>
              <p:grpSpPr>
                <a:xfrm rot="507905">
                  <a:off x="7838339" y="3815940"/>
                  <a:ext cx="553322" cy="1525212"/>
                  <a:chOff x="7916671" y="3937945"/>
                  <a:chExt cx="553322" cy="1525212"/>
                </a:xfrm>
                <a:grpFill/>
              </p:grpSpPr>
              <p:sp>
                <p:nvSpPr>
                  <p:cNvPr id="126" name="Round Same Side Corner Rectangle 25">
                    <a:extLst>
                      <a:ext uri="{FF2B5EF4-FFF2-40B4-BE49-F238E27FC236}">
                        <a16:creationId xmlns:a16="http://schemas.microsoft.com/office/drawing/2014/main" id="{64346F6E-3AD0-CBBF-B3F6-A0D0ADB525C6}"/>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27" name="Oval 126">
                    <a:extLst>
                      <a:ext uri="{FF2B5EF4-FFF2-40B4-BE49-F238E27FC236}">
                        <a16:creationId xmlns:a16="http://schemas.microsoft.com/office/drawing/2014/main" id="{B9806C3A-EF1D-FC8F-514C-21CAFD4A9E0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nvGrpSpPr>
                <p:cNvPr id="123" name="Group 122">
                  <a:extLst>
                    <a:ext uri="{FF2B5EF4-FFF2-40B4-BE49-F238E27FC236}">
                      <a16:creationId xmlns:a16="http://schemas.microsoft.com/office/drawing/2014/main" id="{E5FD99E4-9066-05FA-D58F-CCF0D4BAE1DD}"/>
                    </a:ext>
                  </a:extLst>
                </p:cNvPr>
                <p:cNvGrpSpPr/>
                <p:nvPr/>
              </p:nvGrpSpPr>
              <p:grpSpPr>
                <a:xfrm rot="21105829" flipH="1">
                  <a:off x="9243874" y="3806245"/>
                  <a:ext cx="564104" cy="1525212"/>
                  <a:chOff x="7916671" y="3937945"/>
                  <a:chExt cx="553322" cy="1525212"/>
                </a:xfrm>
                <a:grpFill/>
              </p:grpSpPr>
              <p:sp>
                <p:nvSpPr>
                  <p:cNvPr id="124" name="Round Same Side Corner Rectangle 25">
                    <a:extLst>
                      <a:ext uri="{FF2B5EF4-FFF2-40B4-BE49-F238E27FC236}">
                        <a16:creationId xmlns:a16="http://schemas.microsoft.com/office/drawing/2014/main" id="{4F5DD78A-C5E6-AB4D-661B-A7D9B4360CC8}"/>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25" name="Oval 124">
                    <a:extLst>
                      <a:ext uri="{FF2B5EF4-FFF2-40B4-BE49-F238E27FC236}">
                        <a16:creationId xmlns:a16="http://schemas.microsoft.com/office/drawing/2014/main" id="{2C7BECBF-8231-3C66-98B5-E254EE2B6EF5}"/>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sp>
            <p:nvSpPr>
              <p:cNvPr id="118" name="Heart 117">
                <a:extLst>
                  <a:ext uri="{FF2B5EF4-FFF2-40B4-BE49-F238E27FC236}">
                    <a16:creationId xmlns:a16="http://schemas.microsoft.com/office/drawing/2014/main" id="{02B7D4A0-607F-C025-333B-BA46D9B9F91F}"/>
                  </a:ext>
                </a:extLst>
              </p:cNvPr>
              <p:cNvSpPr/>
              <p:nvPr/>
            </p:nvSpPr>
            <p:spPr>
              <a:xfrm>
                <a:off x="6737059" y="3959422"/>
                <a:ext cx="385258" cy="321207"/>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19" name="L-Shape 118">
                <a:extLst>
                  <a:ext uri="{FF2B5EF4-FFF2-40B4-BE49-F238E27FC236}">
                    <a16:creationId xmlns:a16="http://schemas.microsoft.com/office/drawing/2014/main" id="{7C1A555C-8E7A-A3E6-CD91-8EC55C54EF26}"/>
                  </a:ext>
                </a:extLst>
              </p:cNvPr>
              <p:cNvSpPr/>
              <p:nvPr/>
            </p:nvSpPr>
            <p:spPr>
              <a:xfrm rot="18361091">
                <a:off x="6872538" y="4086604"/>
                <a:ext cx="143017" cy="7278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nvGrpSpPr>
            <p:cNvPr id="128" name="Group 127">
              <a:extLst>
                <a:ext uri="{FF2B5EF4-FFF2-40B4-BE49-F238E27FC236}">
                  <a16:creationId xmlns:a16="http://schemas.microsoft.com/office/drawing/2014/main" id="{79E1D188-FFCD-07A7-9F6D-4980323ACB88}"/>
                </a:ext>
              </a:extLst>
            </p:cNvPr>
            <p:cNvGrpSpPr/>
            <p:nvPr/>
          </p:nvGrpSpPr>
          <p:grpSpPr>
            <a:xfrm>
              <a:off x="4153795" y="3016316"/>
              <a:ext cx="1229397" cy="2342124"/>
              <a:chOff x="8203609" y="2055653"/>
              <a:chExt cx="950012" cy="1809868"/>
            </a:xfrm>
          </p:grpSpPr>
          <p:grpSp>
            <p:nvGrpSpPr>
              <p:cNvPr id="129" name="Group 128">
                <a:extLst>
                  <a:ext uri="{FF2B5EF4-FFF2-40B4-BE49-F238E27FC236}">
                    <a16:creationId xmlns:a16="http://schemas.microsoft.com/office/drawing/2014/main" id="{46022F81-DE33-A633-4C2E-7B91769CEC5C}"/>
                  </a:ext>
                </a:extLst>
              </p:cNvPr>
              <p:cNvGrpSpPr/>
              <p:nvPr/>
            </p:nvGrpSpPr>
            <p:grpSpPr>
              <a:xfrm>
                <a:off x="8203609" y="2066358"/>
                <a:ext cx="950012" cy="1799163"/>
                <a:chOff x="7838339" y="2226754"/>
                <a:chExt cx="1969639" cy="3730164"/>
              </a:xfrm>
              <a:solidFill>
                <a:schemeClr val="accent4"/>
              </a:solidFill>
            </p:grpSpPr>
            <p:sp>
              <p:nvSpPr>
                <p:cNvPr id="133" name="Round Same Side Corner Rectangle 3">
                  <a:extLst>
                    <a:ext uri="{FF2B5EF4-FFF2-40B4-BE49-F238E27FC236}">
                      <a16:creationId xmlns:a16="http://schemas.microsoft.com/office/drawing/2014/main" id="{29984A6B-6842-C7FB-41F2-FC9A7ABD2C20}"/>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34" name="Oval 133">
                  <a:extLst>
                    <a:ext uri="{FF2B5EF4-FFF2-40B4-BE49-F238E27FC236}">
                      <a16:creationId xmlns:a16="http://schemas.microsoft.com/office/drawing/2014/main" id="{D8677A40-F71A-4ACA-9958-181A7D979659}"/>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nvGrpSpPr>
                <p:cNvPr id="135" name="Group 134">
                  <a:extLst>
                    <a:ext uri="{FF2B5EF4-FFF2-40B4-BE49-F238E27FC236}">
                      <a16:creationId xmlns:a16="http://schemas.microsoft.com/office/drawing/2014/main" id="{FC009E95-EA14-E60F-9FD8-D812A4A133F9}"/>
                    </a:ext>
                  </a:extLst>
                </p:cNvPr>
                <p:cNvGrpSpPr/>
                <p:nvPr/>
              </p:nvGrpSpPr>
              <p:grpSpPr>
                <a:xfrm rot="507905">
                  <a:off x="7838339" y="3815940"/>
                  <a:ext cx="553322" cy="1525212"/>
                  <a:chOff x="7916671" y="3937945"/>
                  <a:chExt cx="553322" cy="1525212"/>
                </a:xfrm>
                <a:grpFill/>
              </p:grpSpPr>
              <p:sp>
                <p:nvSpPr>
                  <p:cNvPr id="139" name="Round Same Side Corner Rectangle 25">
                    <a:extLst>
                      <a:ext uri="{FF2B5EF4-FFF2-40B4-BE49-F238E27FC236}">
                        <a16:creationId xmlns:a16="http://schemas.microsoft.com/office/drawing/2014/main" id="{AE96FA1C-AF82-B62A-7AAD-EC6435F5DF8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40" name="Oval 139">
                    <a:extLst>
                      <a:ext uri="{FF2B5EF4-FFF2-40B4-BE49-F238E27FC236}">
                        <a16:creationId xmlns:a16="http://schemas.microsoft.com/office/drawing/2014/main" id="{C08481C6-A007-FCF4-4BEE-94C6787AA43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nvGrpSpPr>
                <p:cNvPr id="136" name="Group 135">
                  <a:extLst>
                    <a:ext uri="{FF2B5EF4-FFF2-40B4-BE49-F238E27FC236}">
                      <a16:creationId xmlns:a16="http://schemas.microsoft.com/office/drawing/2014/main" id="{A7C3F6D5-0F5D-49BD-7731-F17AF2BA3923}"/>
                    </a:ext>
                  </a:extLst>
                </p:cNvPr>
                <p:cNvGrpSpPr/>
                <p:nvPr/>
              </p:nvGrpSpPr>
              <p:grpSpPr>
                <a:xfrm rot="21105829" flipH="1">
                  <a:off x="9243874" y="3806245"/>
                  <a:ext cx="564104" cy="1525212"/>
                  <a:chOff x="7916671" y="3937945"/>
                  <a:chExt cx="553322" cy="1525212"/>
                </a:xfrm>
                <a:grpFill/>
              </p:grpSpPr>
              <p:sp>
                <p:nvSpPr>
                  <p:cNvPr id="137" name="Round Same Side Corner Rectangle 25">
                    <a:extLst>
                      <a:ext uri="{FF2B5EF4-FFF2-40B4-BE49-F238E27FC236}">
                        <a16:creationId xmlns:a16="http://schemas.microsoft.com/office/drawing/2014/main" id="{69D472F1-4011-A063-BC30-66E717A27DAC}"/>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38" name="Oval 137">
                    <a:extLst>
                      <a:ext uri="{FF2B5EF4-FFF2-40B4-BE49-F238E27FC236}">
                        <a16:creationId xmlns:a16="http://schemas.microsoft.com/office/drawing/2014/main" id="{AEC8BF92-8B03-1DAC-56F7-25CFAAB33158}"/>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grpSp>
            <p:nvGrpSpPr>
              <p:cNvPr id="130" name="Group 129">
                <a:extLst>
                  <a:ext uri="{FF2B5EF4-FFF2-40B4-BE49-F238E27FC236}">
                    <a16:creationId xmlns:a16="http://schemas.microsoft.com/office/drawing/2014/main" id="{9E9A8358-FF86-9745-26E5-284C2CD7B65D}"/>
                  </a:ext>
                </a:extLst>
              </p:cNvPr>
              <p:cNvGrpSpPr/>
              <p:nvPr/>
            </p:nvGrpSpPr>
            <p:grpSpPr>
              <a:xfrm>
                <a:off x="8778444" y="2055653"/>
                <a:ext cx="272348" cy="284588"/>
                <a:chOff x="8778444" y="2055653"/>
                <a:chExt cx="272348" cy="284588"/>
              </a:xfrm>
            </p:grpSpPr>
            <p:sp>
              <p:nvSpPr>
                <p:cNvPr id="131" name="Oval 130">
                  <a:extLst>
                    <a:ext uri="{FF2B5EF4-FFF2-40B4-BE49-F238E27FC236}">
                      <a16:creationId xmlns:a16="http://schemas.microsoft.com/office/drawing/2014/main" id="{DCC0F92D-8AC0-729B-97AF-F63681751C2D}"/>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32" name="L-Shape 131">
                  <a:extLst>
                    <a:ext uri="{FF2B5EF4-FFF2-40B4-BE49-F238E27FC236}">
                      <a16:creationId xmlns:a16="http://schemas.microsoft.com/office/drawing/2014/main" id="{150966E3-BB6A-5271-CFDB-0310FF92D6C5}"/>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grpSp>
          <p:nvGrpSpPr>
            <p:cNvPr id="141" name="Group 140">
              <a:extLst>
                <a:ext uri="{FF2B5EF4-FFF2-40B4-BE49-F238E27FC236}">
                  <a16:creationId xmlns:a16="http://schemas.microsoft.com/office/drawing/2014/main" id="{07954333-E60F-A78E-4D5C-14AFA4A9AB69}"/>
                </a:ext>
              </a:extLst>
            </p:cNvPr>
            <p:cNvGrpSpPr/>
            <p:nvPr/>
          </p:nvGrpSpPr>
          <p:grpSpPr>
            <a:xfrm>
              <a:off x="9220572" y="3030169"/>
              <a:ext cx="1371228" cy="2328272"/>
              <a:chOff x="9220572" y="2300826"/>
              <a:chExt cx="1059611" cy="1799163"/>
            </a:xfrm>
          </p:grpSpPr>
          <p:grpSp>
            <p:nvGrpSpPr>
              <p:cNvPr id="142" name="Group 141">
                <a:extLst>
                  <a:ext uri="{FF2B5EF4-FFF2-40B4-BE49-F238E27FC236}">
                    <a16:creationId xmlns:a16="http://schemas.microsoft.com/office/drawing/2014/main" id="{95BB7086-572E-7072-ED79-AC441DDFE373}"/>
                  </a:ext>
                </a:extLst>
              </p:cNvPr>
              <p:cNvGrpSpPr/>
              <p:nvPr/>
            </p:nvGrpSpPr>
            <p:grpSpPr>
              <a:xfrm>
                <a:off x="9220572" y="2300826"/>
                <a:ext cx="950012" cy="1799163"/>
                <a:chOff x="7838339" y="2226754"/>
                <a:chExt cx="1969639" cy="3730164"/>
              </a:xfrm>
              <a:solidFill>
                <a:schemeClr val="accent4"/>
              </a:solidFill>
            </p:grpSpPr>
            <p:sp>
              <p:nvSpPr>
                <p:cNvPr id="145" name="Round Same Side Corner Rectangle 3">
                  <a:extLst>
                    <a:ext uri="{FF2B5EF4-FFF2-40B4-BE49-F238E27FC236}">
                      <a16:creationId xmlns:a16="http://schemas.microsoft.com/office/drawing/2014/main" id="{E5D0A4E8-4966-50FE-20A5-7F90D54718FB}"/>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46" name="Oval 145">
                  <a:extLst>
                    <a:ext uri="{FF2B5EF4-FFF2-40B4-BE49-F238E27FC236}">
                      <a16:creationId xmlns:a16="http://schemas.microsoft.com/office/drawing/2014/main" id="{CB10E575-5651-6851-5D76-F2FE0457184D}"/>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nvGrpSpPr>
                <p:cNvPr id="147" name="Group 146">
                  <a:extLst>
                    <a:ext uri="{FF2B5EF4-FFF2-40B4-BE49-F238E27FC236}">
                      <a16:creationId xmlns:a16="http://schemas.microsoft.com/office/drawing/2014/main" id="{0FEF2C15-6879-8A40-784E-BC67BDB3C515}"/>
                    </a:ext>
                  </a:extLst>
                </p:cNvPr>
                <p:cNvGrpSpPr/>
                <p:nvPr/>
              </p:nvGrpSpPr>
              <p:grpSpPr>
                <a:xfrm rot="507905">
                  <a:off x="7838339" y="3815940"/>
                  <a:ext cx="553322" cy="1525212"/>
                  <a:chOff x="7916671" y="3937945"/>
                  <a:chExt cx="553322" cy="1525212"/>
                </a:xfrm>
                <a:grpFill/>
              </p:grpSpPr>
              <p:sp>
                <p:nvSpPr>
                  <p:cNvPr id="151" name="Round Same Side Corner Rectangle 25">
                    <a:extLst>
                      <a:ext uri="{FF2B5EF4-FFF2-40B4-BE49-F238E27FC236}">
                        <a16:creationId xmlns:a16="http://schemas.microsoft.com/office/drawing/2014/main" id="{ED70C597-13F9-EF77-0561-2BE9A487A5F9}"/>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52" name="Oval 151">
                    <a:extLst>
                      <a:ext uri="{FF2B5EF4-FFF2-40B4-BE49-F238E27FC236}">
                        <a16:creationId xmlns:a16="http://schemas.microsoft.com/office/drawing/2014/main" id="{FD313C9A-1CAC-14D4-14B9-BA0A80DDDE0E}"/>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nvGrpSpPr>
                <p:cNvPr id="148" name="Group 147">
                  <a:extLst>
                    <a:ext uri="{FF2B5EF4-FFF2-40B4-BE49-F238E27FC236}">
                      <a16:creationId xmlns:a16="http://schemas.microsoft.com/office/drawing/2014/main" id="{E7DDEC84-6389-D0E2-A30A-DEBAE48369A1}"/>
                    </a:ext>
                  </a:extLst>
                </p:cNvPr>
                <p:cNvGrpSpPr/>
                <p:nvPr/>
              </p:nvGrpSpPr>
              <p:grpSpPr>
                <a:xfrm rot="21105829" flipH="1">
                  <a:off x="9243874" y="3806245"/>
                  <a:ext cx="564104" cy="1525212"/>
                  <a:chOff x="7916671" y="3937945"/>
                  <a:chExt cx="553322" cy="1525212"/>
                </a:xfrm>
                <a:grpFill/>
              </p:grpSpPr>
              <p:sp>
                <p:nvSpPr>
                  <p:cNvPr id="149" name="Round Same Side Corner Rectangle 25">
                    <a:extLst>
                      <a:ext uri="{FF2B5EF4-FFF2-40B4-BE49-F238E27FC236}">
                        <a16:creationId xmlns:a16="http://schemas.microsoft.com/office/drawing/2014/main" id="{E66B8330-E648-33C1-F4CB-D9B234F38F68}"/>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50" name="Oval 149">
                    <a:extLst>
                      <a:ext uri="{FF2B5EF4-FFF2-40B4-BE49-F238E27FC236}">
                        <a16:creationId xmlns:a16="http://schemas.microsoft.com/office/drawing/2014/main" id="{DAA6F5ED-9153-1CB5-194C-3458F346D39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sp>
            <p:nvSpPr>
              <p:cNvPr id="143" name="Speech Bubble: Oval 142">
                <a:extLst>
                  <a:ext uri="{FF2B5EF4-FFF2-40B4-BE49-F238E27FC236}">
                    <a16:creationId xmlns:a16="http://schemas.microsoft.com/office/drawing/2014/main" id="{736FD692-DB1E-6460-5664-3852E0341BFE}"/>
                  </a:ext>
                </a:extLst>
              </p:cNvPr>
              <p:cNvSpPr/>
              <p:nvPr/>
            </p:nvSpPr>
            <p:spPr>
              <a:xfrm>
                <a:off x="9934089" y="2438395"/>
                <a:ext cx="346094" cy="335606"/>
              </a:xfrm>
              <a:prstGeom prst="wedgeEllipseCallout">
                <a:avLst>
                  <a:gd name="adj1" fmla="val -60227"/>
                  <a:gd name="adj2" fmla="val 23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44" name="L-Shape 143">
                <a:extLst>
                  <a:ext uri="{FF2B5EF4-FFF2-40B4-BE49-F238E27FC236}">
                    <a16:creationId xmlns:a16="http://schemas.microsoft.com/office/drawing/2014/main" id="{52D614DA-758E-E595-6FB6-6BD506B81742}"/>
                  </a:ext>
                </a:extLst>
              </p:cNvPr>
              <p:cNvSpPr/>
              <p:nvPr/>
            </p:nvSpPr>
            <p:spPr>
              <a:xfrm rot="18361091">
                <a:off x="10025511" y="256185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grpSp>
      </p:grpSp>
      <p:sp>
        <p:nvSpPr>
          <p:cNvPr id="155" name="TextBox 154">
            <a:extLst>
              <a:ext uri="{FF2B5EF4-FFF2-40B4-BE49-F238E27FC236}">
                <a16:creationId xmlns:a16="http://schemas.microsoft.com/office/drawing/2014/main" id="{108A067F-B2E3-AFEE-3863-12DE93E43957}"/>
              </a:ext>
            </a:extLst>
          </p:cNvPr>
          <p:cNvSpPr txBox="1"/>
          <p:nvPr/>
        </p:nvSpPr>
        <p:spPr>
          <a:xfrm>
            <a:off x="4943367" y="7648289"/>
            <a:ext cx="1201938" cy="261610"/>
          </a:xfrm>
          <a:prstGeom prst="rect">
            <a:avLst/>
          </a:prstGeom>
          <a:noFill/>
        </p:spPr>
        <p:txBody>
          <a:bodyPr wrap="square" rtlCol="0">
            <a:spAutoFit/>
          </a:bodyPr>
          <a:lstStyle/>
          <a:p>
            <a:pPr algn="r" rtl="1"/>
            <a:r>
              <a:rPr lang="en-US" sz="1100" b="1" kern="1200" dirty="0" err="1">
                <a:solidFill>
                  <a:schemeClr val="tx1"/>
                </a:solidFill>
                <a:effectLst/>
                <a:cs typeface="Calibri" panose="020F0502020204030204" pitchFamily="34" charset="0"/>
              </a:rPr>
              <a:t>مل</a:t>
            </a:r>
            <a:r>
              <a:rPr lang="ar-SA" sz="1100" b="1" kern="1200" dirty="0" err="1">
                <a:solidFill>
                  <a:schemeClr val="tx1"/>
                </a:solidFill>
                <a:effectLst/>
                <a:cs typeface="Calibri" panose="020F0502020204030204" pitchFamily="34" charset="0"/>
              </a:rPr>
              <a:t>احظات</a:t>
            </a:r>
            <a:r>
              <a:rPr lang="en-US" sz="1100" b="1" kern="1200" dirty="0">
                <a:solidFill>
                  <a:schemeClr val="tx1"/>
                </a:solidFill>
                <a:effectLst/>
                <a:cs typeface="Calibri" panose="020F0502020204030204" pitchFamily="34" charset="0"/>
              </a:rPr>
              <a:t>:</a:t>
            </a:r>
            <a:endParaRPr lang="en-US" sz="1100" b="1" dirty="0">
              <a:cs typeface="Calibri" panose="020F0502020204030204" pitchFamily="34" charset="0"/>
            </a:endParaRPr>
          </a:p>
        </p:txBody>
      </p:sp>
      <p:sp>
        <p:nvSpPr>
          <p:cNvPr id="189" name="Round Same Side Corner Rectangle 31">
            <a:extLst>
              <a:ext uri="{FF2B5EF4-FFF2-40B4-BE49-F238E27FC236}">
                <a16:creationId xmlns:a16="http://schemas.microsoft.com/office/drawing/2014/main" id="{3A9D6E8C-6149-A168-9BE6-DB2FD2D4CD02}"/>
              </a:ext>
            </a:extLst>
          </p:cNvPr>
          <p:cNvSpPr/>
          <p:nvPr/>
        </p:nvSpPr>
        <p:spPr>
          <a:xfrm>
            <a:off x="1265236" y="4546534"/>
            <a:ext cx="487411" cy="20357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90" name="Oval 189">
            <a:extLst>
              <a:ext uri="{FF2B5EF4-FFF2-40B4-BE49-F238E27FC236}">
                <a16:creationId xmlns:a16="http://schemas.microsoft.com/office/drawing/2014/main" id="{82A98C1D-EEE6-D1DD-1C45-09D1D417A89A}"/>
              </a:ext>
            </a:extLst>
          </p:cNvPr>
          <p:cNvSpPr/>
          <p:nvPr/>
        </p:nvSpPr>
        <p:spPr>
          <a:xfrm>
            <a:off x="1265236" y="395146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92" name="Round Same Side Corner Rectangle 31">
            <a:extLst>
              <a:ext uri="{FF2B5EF4-FFF2-40B4-BE49-F238E27FC236}">
                <a16:creationId xmlns:a16="http://schemas.microsoft.com/office/drawing/2014/main" id="{81A7F704-74D9-AFF1-13EB-87F3B8378638}"/>
              </a:ext>
            </a:extLst>
          </p:cNvPr>
          <p:cNvSpPr/>
          <p:nvPr/>
        </p:nvSpPr>
        <p:spPr>
          <a:xfrm>
            <a:off x="2093826" y="4302689"/>
            <a:ext cx="487411" cy="4474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93" name="Oval 192">
            <a:extLst>
              <a:ext uri="{FF2B5EF4-FFF2-40B4-BE49-F238E27FC236}">
                <a16:creationId xmlns:a16="http://schemas.microsoft.com/office/drawing/2014/main" id="{F662B0E2-9111-4819-D202-0028FE51169F}"/>
              </a:ext>
            </a:extLst>
          </p:cNvPr>
          <p:cNvSpPr/>
          <p:nvPr/>
        </p:nvSpPr>
        <p:spPr>
          <a:xfrm>
            <a:off x="2093826" y="370762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95" name="Round Same Side Corner Rectangle 31">
            <a:extLst>
              <a:ext uri="{FF2B5EF4-FFF2-40B4-BE49-F238E27FC236}">
                <a16:creationId xmlns:a16="http://schemas.microsoft.com/office/drawing/2014/main" id="{F7741E91-59CD-478E-8268-D75257A64738}"/>
              </a:ext>
            </a:extLst>
          </p:cNvPr>
          <p:cNvSpPr/>
          <p:nvPr/>
        </p:nvSpPr>
        <p:spPr>
          <a:xfrm>
            <a:off x="3751006" y="3814999"/>
            <a:ext cx="487411" cy="93705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196" name="Oval 195">
            <a:extLst>
              <a:ext uri="{FF2B5EF4-FFF2-40B4-BE49-F238E27FC236}">
                <a16:creationId xmlns:a16="http://schemas.microsoft.com/office/drawing/2014/main" id="{FFA0782A-3750-F3D7-44BA-9B2116451132}"/>
              </a:ext>
            </a:extLst>
          </p:cNvPr>
          <p:cNvSpPr/>
          <p:nvPr/>
        </p:nvSpPr>
        <p:spPr>
          <a:xfrm>
            <a:off x="3751006" y="321993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201" name="Round Same Side Corner Rectangle 31">
            <a:extLst>
              <a:ext uri="{FF2B5EF4-FFF2-40B4-BE49-F238E27FC236}">
                <a16:creationId xmlns:a16="http://schemas.microsoft.com/office/drawing/2014/main" id="{227AB4E7-063E-CC63-007D-A843C07A415F}"/>
              </a:ext>
            </a:extLst>
          </p:cNvPr>
          <p:cNvSpPr/>
          <p:nvPr/>
        </p:nvSpPr>
        <p:spPr>
          <a:xfrm>
            <a:off x="2922416" y="4058844"/>
            <a:ext cx="487411" cy="69320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202" name="Oval 201">
            <a:extLst>
              <a:ext uri="{FF2B5EF4-FFF2-40B4-BE49-F238E27FC236}">
                <a16:creationId xmlns:a16="http://schemas.microsoft.com/office/drawing/2014/main" id="{A8165F79-9779-9484-2B11-EE620FA011DD}"/>
              </a:ext>
            </a:extLst>
          </p:cNvPr>
          <p:cNvSpPr/>
          <p:nvPr/>
        </p:nvSpPr>
        <p:spPr>
          <a:xfrm>
            <a:off x="2922416" y="346377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204" name="Round Same Side Corner Rectangle 31">
            <a:extLst>
              <a:ext uri="{FF2B5EF4-FFF2-40B4-BE49-F238E27FC236}">
                <a16:creationId xmlns:a16="http://schemas.microsoft.com/office/drawing/2014/main" id="{A56E91AA-0F02-CA0F-0E56-38EAEECABE57}"/>
              </a:ext>
            </a:extLst>
          </p:cNvPr>
          <p:cNvSpPr/>
          <p:nvPr/>
        </p:nvSpPr>
        <p:spPr>
          <a:xfrm>
            <a:off x="4579596" y="3571154"/>
            <a:ext cx="487411" cy="118089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205" name="Oval 204">
            <a:extLst>
              <a:ext uri="{FF2B5EF4-FFF2-40B4-BE49-F238E27FC236}">
                <a16:creationId xmlns:a16="http://schemas.microsoft.com/office/drawing/2014/main" id="{184D91AA-E05F-88F2-E8EF-98664FA18C15}"/>
              </a:ext>
            </a:extLst>
          </p:cNvPr>
          <p:cNvSpPr/>
          <p:nvPr/>
        </p:nvSpPr>
        <p:spPr>
          <a:xfrm>
            <a:off x="4579596" y="297608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cs typeface="Calibri" panose="020F0502020204030204" pitchFamily="34" charset="0"/>
            </a:endParaRPr>
          </a:p>
        </p:txBody>
      </p:sp>
      <p:sp>
        <p:nvSpPr>
          <p:cNvPr id="2" name="Hexagon 1">
            <a:extLst>
              <a:ext uri="{FF2B5EF4-FFF2-40B4-BE49-F238E27FC236}">
                <a16:creationId xmlns:a16="http://schemas.microsoft.com/office/drawing/2014/main" id="{ACCC9F9B-3063-93B8-90D7-9D62758674F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3" name="Hexagon 2">
            <a:extLst>
              <a:ext uri="{FF2B5EF4-FFF2-40B4-BE49-F238E27FC236}">
                <a16:creationId xmlns:a16="http://schemas.microsoft.com/office/drawing/2014/main" id="{3A97982C-F324-DDFC-D8FF-905C4D575F97}"/>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4" name="Hexagon 3">
            <a:extLst>
              <a:ext uri="{FF2B5EF4-FFF2-40B4-BE49-F238E27FC236}">
                <a16:creationId xmlns:a16="http://schemas.microsoft.com/office/drawing/2014/main" id="{5839D351-0D5F-29A2-92EB-7310C017629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5" name="Hexagon 4">
            <a:extLst>
              <a:ext uri="{FF2B5EF4-FFF2-40B4-BE49-F238E27FC236}">
                <a16:creationId xmlns:a16="http://schemas.microsoft.com/office/drawing/2014/main" id="{E9CFF5A4-E910-EE71-350C-A05FD3F8573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6" name="Hexagon 5">
            <a:extLst>
              <a:ext uri="{FF2B5EF4-FFF2-40B4-BE49-F238E27FC236}">
                <a16:creationId xmlns:a16="http://schemas.microsoft.com/office/drawing/2014/main" id="{FE56707A-370A-1608-F43A-B7D79B2CA103}"/>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7" name="Hexagon 6">
            <a:extLst>
              <a:ext uri="{FF2B5EF4-FFF2-40B4-BE49-F238E27FC236}">
                <a16:creationId xmlns:a16="http://schemas.microsoft.com/office/drawing/2014/main" id="{13556232-4B4B-9E8D-2030-7FDEB307957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Tree>
    <p:extLst>
      <p:ext uri="{BB962C8B-B14F-4D97-AF65-F5344CB8AC3E}">
        <p14:creationId xmlns:p14="http://schemas.microsoft.com/office/powerpoint/2010/main" val="16201353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82C96E-0873-83A4-0CE0-22A4C0FF4C0F}"/>
              </a:ext>
            </a:extLst>
          </p:cNvPr>
          <p:cNvGraphicFramePr>
            <a:graphicFrameLocks noGrp="1"/>
          </p:cNvGraphicFramePr>
          <p:nvPr/>
        </p:nvGraphicFramePr>
        <p:xfrm>
          <a:off x="1011381" y="692727"/>
          <a:ext cx="5242460" cy="7743807"/>
        </p:xfrm>
        <a:graphic>
          <a:graphicData uri="http://schemas.openxmlformats.org/drawingml/2006/table">
            <a:tbl>
              <a:tblPr firstRow="1" firstCol="1" bandRow="1">
                <a:tableStyleId>{5C22544A-7EE6-4342-B048-85BDC9FD1C3A}</a:tableStyleId>
              </a:tblPr>
              <a:tblGrid>
                <a:gridCol w="1965735">
                  <a:extLst>
                    <a:ext uri="{9D8B030D-6E8A-4147-A177-3AD203B41FA5}">
                      <a16:colId xmlns:a16="http://schemas.microsoft.com/office/drawing/2014/main" val="2068193735"/>
                    </a:ext>
                  </a:extLst>
                </a:gridCol>
                <a:gridCol w="478465">
                  <a:extLst>
                    <a:ext uri="{9D8B030D-6E8A-4147-A177-3AD203B41FA5}">
                      <a16:colId xmlns:a16="http://schemas.microsoft.com/office/drawing/2014/main" val="3812240696"/>
                    </a:ext>
                  </a:extLst>
                </a:gridCol>
                <a:gridCol w="382128">
                  <a:extLst>
                    <a:ext uri="{9D8B030D-6E8A-4147-A177-3AD203B41FA5}">
                      <a16:colId xmlns:a16="http://schemas.microsoft.com/office/drawing/2014/main" val="533330277"/>
                    </a:ext>
                  </a:extLst>
                </a:gridCol>
                <a:gridCol w="521640">
                  <a:extLst>
                    <a:ext uri="{9D8B030D-6E8A-4147-A177-3AD203B41FA5}">
                      <a16:colId xmlns:a16="http://schemas.microsoft.com/office/drawing/2014/main" val="3191346308"/>
                    </a:ext>
                  </a:extLst>
                </a:gridCol>
                <a:gridCol w="776177">
                  <a:extLst>
                    <a:ext uri="{9D8B030D-6E8A-4147-A177-3AD203B41FA5}">
                      <a16:colId xmlns:a16="http://schemas.microsoft.com/office/drawing/2014/main" val="937286084"/>
                    </a:ext>
                  </a:extLst>
                </a:gridCol>
                <a:gridCol w="382772">
                  <a:extLst>
                    <a:ext uri="{9D8B030D-6E8A-4147-A177-3AD203B41FA5}">
                      <a16:colId xmlns:a16="http://schemas.microsoft.com/office/drawing/2014/main" val="674568969"/>
                    </a:ext>
                  </a:extLst>
                </a:gridCol>
                <a:gridCol w="735543">
                  <a:extLst>
                    <a:ext uri="{9D8B030D-6E8A-4147-A177-3AD203B41FA5}">
                      <a16:colId xmlns:a16="http://schemas.microsoft.com/office/drawing/2014/main" val="1999395439"/>
                    </a:ext>
                  </a:extLst>
                </a:gridCol>
              </a:tblGrid>
              <a:tr h="364505">
                <a:tc gridSpan="7">
                  <a:txBody>
                    <a:bodyPr/>
                    <a:lstStyle/>
                    <a:p>
                      <a:pPr algn="r" rtl="1">
                        <a:lnSpc>
                          <a:spcPct val="107000"/>
                        </a:lnSpc>
                        <a:spcAft>
                          <a:spcPts val="800"/>
                        </a:spcAft>
                      </a:pPr>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تقييم </a:t>
                      </a:r>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شامل - مخاوف تتعلق بالحماية</a:t>
                      </a:r>
                      <a:r>
                        <a:rPr lang="ar-SA" sz="1000" b="1"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ضع علامة على كل ما ينطبق - لا ينبغي طرح هذا السؤال على أنه سؤال مباشر ولكن من خلال الحوار العام أو إذا طرحه الطفل بشكل مباشر.</a:t>
                      </a: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90104660"/>
                  </a:ext>
                </a:extLst>
              </a:tr>
              <a:tr h="3876275">
                <a:tc gridSpan="3">
                  <a:txBody>
                    <a:bodyPr/>
                    <a:lstStyle/>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مصحوب</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منفصل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يتيم</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]الإجهاد النفسي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الاضطراب العقلي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تعاطي المخدرات والإدمان (طفل)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[X] الانتماء إلى فئة مهمشة / معرضة للتمييز</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عدم وجود وثائق / تسجيل المواليد</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زواج الأطفال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تشويه الأعضاء التناسلية الأنثوية (ختان الإناث)</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الحمل / الوالد الطفل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الحرمان من الموارد أو الفرص أو الخدمات</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ترتيب رعاية ضعيف للغاية على سبيل المثال&gt; ٨ أطفال في الأسرة، مقدم الرعاية يتعاطى المخدرات ، مقدم رعاية واحد ضعيف</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الأطفال الناجين من الذخائر المتفجرة </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ذلك ، </a:t>
                      </a:r>
                      <a:r>
                        <a:rPr lang="ar-SA" sz="1000" b="1" kern="1200">
                          <a:solidFill>
                            <a:schemeClr val="tx1"/>
                          </a:solidFill>
                          <a:effectLst/>
                          <a:latin typeface="Calibri" panose="020F0502020204030204" pitchFamily="34" charset="0"/>
                          <a:ea typeface="+mn-ea"/>
                          <a:cs typeface="Calibri" panose="020F0502020204030204" pitchFamily="34" charset="0"/>
                        </a:rPr>
                        <a:t>يرجى التحديد:</a:t>
                      </a:r>
                      <a:endParaRPr lang="en-FR" sz="1000" b="1"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a:r>
                        <a:rPr lang="ar-SA" sz="1000" b="0" kern="1200">
                          <a:solidFill>
                            <a:schemeClr val="tx1"/>
                          </a:solidFill>
                          <a:effectLst/>
                          <a:latin typeface="Calibri" panose="020F0502020204030204" pitchFamily="34" charset="0"/>
                          <a:ea typeface="+mn-ea"/>
                          <a:cs typeface="Calibri" panose="020F0502020204030204" pitchFamily="34" charset="0"/>
                        </a:rPr>
                        <a:t>[ ] بحسب السياق</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noFill/>
                  </a:tcPr>
                </a:tc>
                <a:tc gridSpan="4">
                  <a:txBody>
                    <a:bodyPr/>
                    <a:lstStyle/>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الاعتداء الجسدي / العنف</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الاعتداء الجنسي / العنف</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الاغتصاب</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الإساءة العاطفية أو النفسية / العنف</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الإهمال</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التخلي </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عمالة الأطفال (ليست أسوأ أشكالها)</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[X] العمل الخطير</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الاستغلال والاعتداء الجنسي (SEA)</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الرق / البيع / الاختطاف / الإتجار / العمل القسري</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التعارض مع القانون</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مرتبط بقوات أو جماعات مسلحة</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المحرومين من الحرية / في الاعتقال</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حالة طبية خطيرة</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صعوبة وظيفية (الرؤية، حتى لو كنت ترتدي نظارات)</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صعوبة وظيفية (السمع، حتى إذا كنت تستخدم المعينات السمعية)</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الصعوبة الوظيفية (المشي أو استخدام أجزاء من جسده/ها)</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صعوبة وظيفية (التذكر أو التركيز)</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rtl="1"/>
                      <a:r>
                        <a:rPr lang="ar-SA" sz="1000" b="0" kern="1200">
                          <a:solidFill>
                            <a:schemeClr val="dk1"/>
                          </a:solidFill>
                          <a:effectLst/>
                          <a:latin typeface="Calibri" panose="020F0502020204030204" pitchFamily="34" charset="0"/>
                          <a:ea typeface="+mn-ea"/>
                          <a:cs typeface="Calibri" panose="020F0502020204030204" pitchFamily="34" charset="0"/>
                        </a:rPr>
                        <a:t>[ ] صعوبة الرعاية الذاتية مثل إطعام أو ارتداء الملابس بنفسه/ها (مقارنة بالأطفال الآخرين في نفس العمر)</a:t>
                      </a:r>
                      <a:endParaRPr lang="en-FR" sz="1000" b="0" kern="1200">
                        <a:solidFill>
                          <a:schemeClr val="dk1"/>
                        </a:solidFill>
                        <a:effectLst/>
                        <a:latin typeface="Calibri" panose="020F0502020204030204" pitchFamily="34" charset="0"/>
                        <a:ea typeface="+mn-ea"/>
                        <a:cs typeface="Calibri" panose="020F0502020204030204" pitchFamily="34" charset="0"/>
                      </a:endParaRPr>
                    </a:p>
                    <a:p>
                      <a:pPr algn="r"/>
                      <a:r>
                        <a:rPr lang="ar-SA" sz="1000" b="0" kern="1200">
                          <a:solidFill>
                            <a:schemeClr val="dk1"/>
                          </a:solidFill>
                          <a:effectLst/>
                          <a:latin typeface="Calibri" panose="020F0502020204030204" pitchFamily="34" charset="0"/>
                          <a:ea typeface="+mn-ea"/>
                          <a:cs typeface="Calibri" panose="020F0502020204030204" pitchFamily="34" charset="0"/>
                        </a:rPr>
                        <a:t>[ ] صعوبة في التواصل</a:t>
                      </a:r>
                      <a:r>
                        <a:rPr lang="en-FR" sz="1000" b="0">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p>
                  </a:txBody>
                  <a:tcPr/>
                </a:tc>
                <a:tc hMerge="1">
                  <a:txBody>
                    <a:bodyPr/>
                    <a:lstStyle/>
                    <a:p>
                      <a:pPr algn="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13869966"/>
                  </a:ext>
                </a:extLst>
              </a:tr>
              <a:tr h="247840">
                <a:tc gridSpan="7">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ال</a:t>
                      </a:r>
                      <a:r>
                        <a:rPr lang="en-ZA" sz="1000" dirty="0">
                          <a:solidFill>
                            <a:schemeClr val="tx1"/>
                          </a:solidFill>
                          <a:effectLst/>
                          <a:latin typeface="Calibri" panose="020F0502020204030204" pitchFamily="34" charset="0"/>
                          <a:cs typeface="Calibri" panose="020F0502020204030204" pitchFamily="34" charset="0"/>
                        </a:rPr>
                        <a:t>تقييم </a:t>
                      </a:r>
                      <a:r>
                        <a:rPr lang="ar-SA" sz="1000" dirty="0">
                          <a:solidFill>
                            <a:schemeClr val="tx1"/>
                          </a:solidFill>
                          <a:effectLst/>
                          <a:latin typeface="Calibri" panose="020F0502020204030204" pitchFamily="34" charset="0"/>
                          <a:cs typeface="Calibri" panose="020F0502020204030204" pitchFamily="34" charset="0"/>
                        </a:rPr>
                        <a:t>ال</a:t>
                      </a:r>
                      <a:r>
                        <a:rPr lang="en-ZA" sz="1000" dirty="0">
                          <a:solidFill>
                            <a:schemeClr val="tx1"/>
                          </a:solidFill>
                          <a:effectLst/>
                          <a:latin typeface="Calibri" panose="020F0502020204030204" pitchFamily="34" charset="0"/>
                          <a:cs typeface="Calibri" panose="020F0502020204030204" pitchFamily="34" charset="0"/>
                        </a:rPr>
                        <a:t>شامل - مستوى المخاطر</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lnT w="12700" cap="flat" cmpd="sng" algn="ctr">
                      <a:solidFill>
                        <a:schemeClr val="accent6">
                          <a:lumMod val="20000"/>
                          <a:lumOff val="80000"/>
                        </a:schemeClr>
                      </a:solidFill>
                      <a:prstDash val="solid"/>
                      <a:round/>
                      <a:headEnd type="none" w="med" len="med"/>
                      <a:tailEnd type="none" w="med" len="med"/>
                    </a:lnT>
                  </a:tcPr>
                </a:tc>
                <a:tc hMerge="1">
                  <a:txBody>
                    <a:bodyPr/>
                    <a:lstStyle/>
                    <a:p>
                      <a:pPr algn="r" rtl="1">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80457177"/>
                  </a:ext>
                </a:extLst>
              </a:tr>
              <a:tr h="238276">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ملخص الأسباب</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مستوى الخطر</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ctr"/>
                      <a:r>
                        <a:rPr lang="en-ZA" sz="1000" b="1" dirty="0">
                          <a:solidFill>
                            <a:schemeClr val="tx1"/>
                          </a:solidFill>
                          <a:effectLst/>
                          <a:latin typeface="Calibri" panose="020F0502020204030204" pitchFamily="34" charset="0"/>
                          <a:cs typeface="Calibri" panose="020F0502020204030204" pitchFamily="34" charset="0"/>
                        </a:rPr>
                        <a:t>مستوى الخطر</a:t>
                      </a:r>
                      <a:endParaRPr lang="en-FR" b="1">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ctr"/>
                      <a:endParaRPr lang="en-FR" b="1">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ضع علامة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93171598"/>
                  </a:ext>
                </a:extLst>
              </a:tr>
              <a:tr h="244403">
                <a:tc gridSpan="2">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عالي</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ctr"/>
                      <a:r>
                        <a:rPr lang="en-ZA" sz="1000" b="1" dirty="0">
                          <a:solidFill>
                            <a:schemeClr val="tx1"/>
                          </a:solidFill>
                          <a:effectLst/>
                          <a:latin typeface="Calibri" panose="020F0502020204030204" pitchFamily="34" charset="0"/>
                          <a:cs typeface="Calibri" panose="020F0502020204030204" pitchFamily="34" charset="0"/>
                        </a:rPr>
                        <a:t>عالي</a:t>
                      </a: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ct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r>
                        <a:rPr lang="en-ZA" sz="1000"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86554758"/>
                  </a:ext>
                </a:extLst>
              </a:tr>
              <a:tr h="244403">
                <a:tc gridSpan="2">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واسطة</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ctr"/>
                      <a:r>
                        <a:rPr lang="ar-SA" sz="1000" b="1" dirty="0">
                          <a:solidFill>
                            <a:schemeClr val="tx1"/>
                          </a:solidFill>
                          <a:effectLst/>
                          <a:latin typeface="Calibri" panose="020F0502020204030204" pitchFamily="34" charset="0"/>
                          <a:cs typeface="Calibri" panose="020F0502020204030204" pitchFamily="34" charset="0"/>
                        </a:rPr>
                        <a:t>متوسط</a:t>
                      </a: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ct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r>
                        <a:rPr lang="en-ZA" sz="1000"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20003527"/>
                  </a:ext>
                </a:extLst>
              </a:tr>
              <a:tr h="244403">
                <a:tc gridSpan="2">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قليل</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ctr"/>
                      <a:r>
                        <a:rPr lang="ar-SA" sz="1000" b="1" dirty="0">
                          <a:solidFill>
                            <a:schemeClr val="tx1"/>
                          </a:solidFill>
                          <a:effectLst/>
                          <a:latin typeface="Calibri" panose="020F0502020204030204" pitchFamily="34" charset="0"/>
                          <a:cs typeface="Calibri" panose="020F0502020204030204" pitchFamily="34" charset="0"/>
                        </a:rPr>
                        <a:t>منخفص</a:t>
                      </a: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ct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r>
                        <a:rPr lang="en-ZA" sz="1000"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876028883"/>
                  </a:ext>
                </a:extLst>
              </a:tr>
              <a:tr h="244403">
                <a:tc gridSpan="2">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لا</a:t>
                      </a:r>
                      <a:r>
                        <a:rPr lang="en-ZA" sz="700" b="0" i="1" dirty="0">
                          <a:solidFill>
                            <a:schemeClr val="tx1"/>
                          </a:solidFill>
                          <a:effectLst/>
                        </a:rPr>
                        <a:t>قد تكون القضية مغلقة</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ctr"/>
                      <a:r>
                        <a:rPr lang="en-ZA" sz="1000" b="1" dirty="0">
                          <a:solidFill>
                            <a:schemeClr val="tx1"/>
                          </a:solidFill>
                          <a:effectLst/>
                          <a:latin typeface="Calibri" panose="020F0502020204030204" pitchFamily="34" charset="0"/>
                          <a:cs typeface="Calibri" panose="020F0502020204030204" pitchFamily="34" charset="0"/>
                        </a:rPr>
                        <a:t>لا</a:t>
                      </a:r>
                      <a:r>
                        <a:rPr lang="ar-SA" sz="1000" b="1" dirty="0">
                          <a:solidFill>
                            <a:schemeClr val="tx1"/>
                          </a:solidFill>
                          <a:effectLst/>
                          <a:latin typeface="Calibri" panose="020F0502020204030204" pitchFamily="34" charset="0"/>
                          <a:cs typeface="Calibri" panose="020F0502020204030204" pitchFamily="34" charset="0"/>
                        </a:rPr>
                        <a:t> يوجد </a:t>
                      </a:r>
                      <a:r>
                        <a:rPr lang="en-ZA" sz="800" b="0" i="1" dirty="0">
                          <a:solidFill>
                            <a:schemeClr val="tx1"/>
                          </a:solidFill>
                          <a:effectLst/>
                          <a:latin typeface="Calibri" panose="020F0502020204030204" pitchFamily="34" charset="0"/>
                          <a:cs typeface="Calibri" panose="020F0502020204030204" pitchFamily="34" charset="0"/>
                        </a:rPr>
                        <a:t>قد تكون ال</a:t>
                      </a:r>
                      <a:r>
                        <a:rPr lang="ar-SA" sz="800" b="0" i="1" dirty="0">
                          <a:solidFill>
                            <a:schemeClr val="tx1"/>
                          </a:solidFill>
                          <a:effectLst/>
                          <a:latin typeface="Calibri" panose="020F0502020204030204" pitchFamily="34" charset="0"/>
                          <a:cs typeface="Calibri" panose="020F0502020204030204" pitchFamily="34" charset="0"/>
                        </a:rPr>
                        <a:t>حالةمغلق</a:t>
                      </a:r>
                      <a:r>
                        <a:rPr lang="en-ZA" sz="800" b="0" i="1" dirty="0">
                          <a:solidFill>
                            <a:schemeClr val="tx1"/>
                          </a:solidFill>
                          <a:effectLst/>
                          <a:latin typeface="Calibri" panose="020F0502020204030204" pitchFamily="34" charset="0"/>
                          <a:cs typeface="Calibri" panose="020F0502020204030204" pitchFamily="34" charset="0"/>
                        </a:rPr>
                        <a:t>ة</a:t>
                      </a: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ctr"/>
                      <a:endParaRPr lang="en-F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r>
                        <a:rPr lang="en-ZA" sz="1000"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79480778"/>
                  </a:ext>
                </a:extLst>
              </a:tr>
              <a:tr h="247840">
                <a:tc gridSpan="7">
                  <a:txBody>
                    <a:bodyPr/>
                    <a:lstStyle/>
                    <a:p>
                      <a:pPr algn="r" rtl="1">
                        <a:lnSpc>
                          <a:spcPct val="107000"/>
                        </a:lnSpc>
                        <a:spcAft>
                          <a:spcPts val="800"/>
                        </a:spcAft>
                      </a:pPr>
                      <a:r>
                        <a:rPr lang="en-ZA" sz="1000" dirty="0">
                          <a:solidFill>
                            <a:schemeClr val="tx1"/>
                          </a:solidFill>
                          <a:effectLst/>
                        </a:rPr>
                        <a:t>مخاوف فورية تحتاج إلى معالجة</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lnT w="12700" cap="flat" cmpd="sng" algn="ctr">
                      <a:solidFill>
                        <a:schemeClr val="accent6">
                          <a:lumMod val="20000"/>
                          <a:lumOff val="80000"/>
                        </a:schemeClr>
                      </a:solidFill>
                      <a:prstDash val="solid"/>
                      <a:round/>
                      <a:headEnd type="none" w="med" len="med"/>
                      <a:tailEnd type="none" w="med" len="med"/>
                    </a:lnT>
                  </a:tcPr>
                </a:tc>
                <a:tc hMerge="1">
                  <a:txBody>
                    <a:bodyPr/>
                    <a:lstStyle/>
                    <a:p>
                      <a:pPr algn="r" rtl="1">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solidFill>
                      <a:schemeClr val="accent6">
                        <a:lumMod val="20000"/>
                        <a:lumOff val="80000"/>
                      </a:schemeClr>
                    </a:solid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503907174"/>
                  </a:ext>
                </a:extLst>
              </a:tr>
              <a:tr h="393769">
                <a:tc>
                  <a:txBody>
                    <a:bodyPr/>
                    <a:lstStyle/>
                    <a:p>
                      <a:pPr algn="r" rtl="1"/>
                      <a:r>
                        <a:rPr lang="en-ZA" sz="1050" b="1" dirty="0">
                          <a:solidFill>
                            <a:schemeClr val="tx1"/>
                          </a:solidFill>
                          <a:effectLst/>
                          <a:latin typeface="Calibri" panose="020F0502020204030204" pitchFamily="34" charset="0"/>
                          <a:cs typeface="Calibri" panose="020F0502020204030204" pitchFamily="34" charset="0"/>
                        </a:rPr>
                        <a:t>اتخاذ الإجراءات الفورية / إجراء الإحالة</a:t>
                      </a:r>
                      <a:endParaRPr lang="en-US"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50" b="1" dirty="0">
                          <a:solidFill>
                            <a:schemeClr val="tx1"/>
                          </a:solidFill>
                          <a:effectLst/>
                          <a:latin typeface="Calibri" panose="020F0502020204030204" pitchFamily="34" charset="0"/>
                          <a:cs typeface="Calibri" panose="020F0502020204030204" pitchFamily="34" charset="0"/>
                        </a:rPr>
                        <a:t>ملخص الأسباب</a:t>
                      </a:r>
                      <a:endParaRPr lang="en-US"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50" b="1" dirty="0">
                          <a:solidFill>
                            <a:schemeClr val="tx1"/>
                          </a:solidFill>
                          <a:effectLst/>
                          <a:latin typeface="Calibri" panose="020F0502020204030204" pitchFamily="34" charset="0"/>
                          <a:cs typeface="Calibri" panose="020F0502020204030204" pitchFamily="34" charset="0"/>
                        </a:rPr>
                        <a:t>مخاوف</a:t>
                      </a:r>
                      <a:r>
                        <a:rPr lang="en-ZA" sz="1050" b="1" dirty="0">
                          <a:solidFill>
                            <a:schemeClr val="tx1"/>
                          </a:solidFill>
                          <a:effectLst/>
                          <a:latin typeface="Calibri" panose="020F0502020204030204" pitchFamily="34" charset="0"/>
                          <a:cs typeface="Calibri" panose="020F0502020204030204" pitchFamily="34" charset="0"/>
                        </a:rPr>
                        <a:t> فوري</a:t>
                      </a:r>
                      <a:r>
                        <a:rPr lang="ar-SA" sz="1050" b="1" dirty="0">
                          <a:solidFill>
                            <a:schemeClr val="tx1"/>
                          </a:solidFill>
                          <a:effectLst/>
                          <a:latin typeface="Calibri" panose="020F0502020204030204" pitchFamily="34" charset="0"/>
                          <a:cs typeface="Calibri" panose="020F0502020204030204" pitchFamily="34" charset="0"/>
                        </a:rPr>
                        <a:t>ة</a:t>
                      </a:r>
                      <a:endParaRPr lang="en-US"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r" defTabSz="685800" rtl="1" eaLnBrk="1" latinLnBrk="0" hangingPunct="1"/>
                      <a:endParaRPr lang="en-FR" sz="1050" b="1">
                        <a:latin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50" b="1" dirty="0">
                          <a:solidFill>
                            <a:schemeClr val="tx1"/>
                          </a:solidFill>
                          <a:effectLst/>
                          <a:latin typeface="Calibri" panose="020F0502020204030204" pitchFamily="34" charset="0"/>
                          <a:cs typeface="Calibri" panose="020F0502020204030204" pitchFamily="34" charset="0"/>
                        </a:rPr>
                        <a:t>ضع علامة</a:t>
                      </a:r>
                      <a:endParaRPr lang="en-US"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48396430"/>
                  </a:ext>
                </a:extLst>
              </a:tr>
              <a:tr h="24440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3">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الرعاىة الصحية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40000"/>
                        <a:lumOff val="60000"/>
                      </a:schemeClr>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140293543"/>
                  </a:ext>
                </a:extLst>
              </a:tr>
              <a:tr h="24440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3">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2">
                  <a:txBody>
                    <a:bodyPr/>
                    <a:lstStyle/>
                    <a:p>
                      <a:pPr algn="r" rtl="1"/>
                      <a:r>
                        <a:rPr lang="ar-SA" sz="1000" dirty="0">
                          <a:solidFill>
                            <a:schemeClr val="tx1"/>
                          </a:solidFill>
                          <a:effectLst/>
                          <a:latin typeface="Calibri" panose="020F0502020204030204" pitchFamily="34" charset="0"/>
                          <a:cs typeface="Calibri" panose="020F0502020204030204" pitchFamily="34" charset="0"/>
                        </a:rPr>
                        <a:t>الأ</a:t>
                      </a:r>
                      <a:r>
                        <a:rPr lang="en-ZA" sz="1000" dirty="0">
                          <a:solidFill>
                            <a:schemeClr val="tx1"/>
                          </a:solidFill>
                          <a:effectLst/>
                          <a:latin typeface="Calibri" panose="020F0502020204030204" pitchFamily="34" charset="0"/>
                          <a:cs typeface="Calibri" panose="020F0502020204030204" pitchFamily="34" charset="0"/>
                        </a:rPr>
                        <a:t>مان</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40000"/>
                        <a:lumOff val="60000"/>
                      </a:schemeClr>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58995099"/>
                  </a:ext>
                </a:extLst>
              </a:tr>
              <a:tr h="24440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3">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رعاية مؤقتة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40000"/>
                        <a:lumOff val="60000"/>
                      </a:schemeClr>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712712974"/>
                  </a:ext>
                </a:extLst>
              </a:tr>
              <a:tr h="24440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3">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أخرى</a:t>
                      </a:r>
                      <a:r>
                        <a:rPr lang="ar-SA" sz="1000" dirty="0">
                          <a:solidFill>
                            <a:schemeClr val="tx1"/>
                          </a:solidFill>
                          <a:effectLst/>
                          <a:latin typeface="Calibri" panose="020F0502020204030204" pitchFamily="34" charset="0"/>
                          <a:cs typeface="Calibri" panose="020F0502020204030204" pitchFamily="34" charset="0"/>
                        </a:rPr>
                        <a:t>: حدد</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40000"/>
                        <a:lumOff val="60000"/>
                      </a:schemeClr>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08542335"/>
                  </a:ext>
                </a:extLst>
              </a:tr>
              <a:tr h="244403">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3">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لا</a:t>
                      </a:r>
                      <a:r>
                        <a:rPr lang="ar-SA" sz="1000" dirty="0">
                          <a:solidFill>
                            <a:schemeClr val="tx1"/>
                          </a:solidFill>
                          <a:effectLst/>
                          <a:latin typeface="Calibri" panose="020F0502020204030204" pitchFamily="34" charset="0"/>
                          <a:cs typeface="Calibri" panose="020F0502020204030204" pitchFamily="34" charset="0"/>
                        </a:rPr>
                        <a:t> يوجد</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40000"/>
                        <a:lumOff val="60000"/>
                      </a:schemeClr>
                    </a:solidFill>
                  </a:tcPr>
                </a:tc>
                <a:tc hMerge="1">
                  <a:txBody>
                    <a:bodyPr/>
                    <a:lstStyle/>
                    <a:p>
                      <a:endParaRPr lang="en-FR"/>
                    </a:p>
                  </a:txBody>
                  <a:tcP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97503102"/>
                  </a:ext>
                </a:extLst>
              </a:tr>
            </a:tbl>
          </a:graphicData>
        </a:graphic>
      </p:graphicFrame>
      <p:sp>
        <p:nvSpPr>
          <p:cNvPr id="4" name="Hexagon 3">
            <a:extLst>
              <a:ext uri="{FF2B5EF4-FFF2-40B4-BE49-F238E27FC236}">
                <a16:creationId xmlns:a16="http://schemas.microsoft.com/office/drawing/2014/main" id="{CAD147E7-9A10-2941-8310-7E919C6794AA}"/>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3EFC634D-5B09-E422-EEDA-3F63B53911D2}"/>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B15CAE5E-F7AD-0459-A483-5C8FA94A13A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32D7C4BE-C565-0AE4-1253-CBB2F7196C74}"/>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9C066A21-8B6B-9511-AC5B-0B1468D04C81}"/>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173346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BD0167-FCF1-5339-E9A4-D9AEF3AB4F49}"/>
              </a:ext>
            </a:extLst>
          </p:cNvPr>
          <p:cNvGraphicFramePr>
            <a:graphicFrameLocks noGrp="1"/>
          </p:cNvGraphicFramePr>
          <p:nvPr/>
        </p:nvGraphicFramePr>
        <p:xfrm>
          <a:off x="997526" y="706583"/>
          <a:ext cx="5264728" cy="3769891"/>
        </p:xfrm>
        <a:graphic>
          <a:graphicData uri="http://schemas.openxmlformats.org/drawingml/2006/table">
            <a:tbl>
              <a:tblPr firstRow="1" firstCol="1" bandRow="1">
                <a:tableStyleId>{5C22544A-7EE6-4342-B048-85BDC9FD1C3A}</a:tableStyleId>
              </a:tblPr>
              <a:tblGrid>
                <a:gridCol w="2830195">
                  <a:extLst>
                    <a:ext uri="{9D8B030D-6E8A-4147-A177-3AD203B41FA5}">
                      <a16:colId xmlns:a16="http://schemas.microsoft.com/office/drawing/2014/main" val="189916887"/>
                    </a:ext>
                  </a:extLst>
                </a:gridCol>
                <a:gridCol w="1541721">
                  <a:extLst>
                    <a:ext uri="{9D8B030D-6E8A-4147-A177-3AD203B41FA5}">
                      <a16:colId xmlns:a16="http://schemas.microsoft.com/office/drawing/2014/main" val="1318929263"/>
                    </a:ext>
                  </a:extLst>
                </a:gridCol>
                <a:gridCol w="892812">
                  <a:extLst>
                    <a:ext uri="{9D8B030D-6E8A-4147-A177-3AD203B41FA5}">
                      <a16:colId xmlns:a16="http://schemas.microsoft.com/office/drawing/2014/main" val="3411108790"/>
                    </a:ext>
                  </a:extLst>
                </a:gridCol>
              </a:tblGrid>
              <a:tr h="257281">
                <a:tc gridSpan="3">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ه</a:t>
                      </a:r>
                      <a:r>
                        <a:rPr lang="ar-SA" sz="1000" dirty="0">
                          <a:solidFill>
                            <a:schemeClr val="tx1"/>
                          </a:solidFill>
                          <a:effectLst/>
                          <a:latin typeface="Calibri" panose="020F0502020204030204" pitchFamily="34" charset="0"/>
                          <a:cs typeface="Calibri" panose="020F0502020204030204" pitchFamily="34" charset="0"/>
                        </a:rPr>
                        <a:t>ل</a:t>
                      </a:r>
                      <a:r>
                        <a:rPr lang="en-ZA" sz="1000" dirty="0">
                          <a:solidFill>
                            <a:schemeClr val="tx1"/>
                          </a:solidFill>
                          <a:effectLst/>
                          <a:latin typeface="Calibri" panose="020F0502020204030204" pitchFamily="34" charset="0"/>
                          <a:cs typeface="Calibri" panose="020F0502020204030204" pitchFamily="34" charset="0"/>
                        </a:rPr>
                        <a:t> </a:t>
                      </a:r>
                      <a:r>
                        <a:rPr lang="ar-SA" sz="1000" dirty="0">
                          <a:solidFill>
                            <a:schemeClr val="tx1"/>
                          </a:solidFill>
                          <a:effectLst/>
                          <a:latin typeface="Calibri" panose="020F0502020204030204" pitchFamily="34" charset="0"/>
                          <a:cs typeface="Calibri" panose="020F0502020204030204" pitchFamily="34" charset="0"/>
                        </a:rPr>
                        <a:t>إجراء رسمي للمصالح الفضلى مطلوب </a:t>
                      </a:r>
                      <a:r>
                        <a:rPr lang="ar-SA" sz="1000" b="0" i="1" dirty="0">
                          <a:solidFill>
                            <a:schemeClr val="tx1"/>
                          </a:solidFill>
                          <a:effectLst/>
                          <a:latin typeface="Calibri" panose="020F0502020204030204" pitchFamily="34" charset="0"/>
                          <a:cs typeface="Calibri" panose="020F0502020204030204" pitchFamily="34" charset="0"/>
                        </a:rPr>
                        <a:t>يتحدد</a:t>
                      </a:r>
                      <a:r>
                        <a:rPr lang="en-ZA" sz="1000" b="0" i="1" dirty="0">
                          <a:solidFill>
                            <a:schemeClr val="tx1"/>
                          </a:solidFill>
                          <a:effectLst/>
                          <a:latin typeface="Calibri" panose="020F0502020204030204" pitchFamily="34" charset="0"/>
                          <a:cs typeface="Calibri" panose="020F0502020204030204" pitchFamily="34" charset="0"/>
                        </a:rPr>
                        <a:t> في السياق بالتنسيق مع المفوضية.</a:t>
                      </a:r>
                      <a:endParaRPr lang="en-US" sz="1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132878730"/>
                  </a:ext>
                </a:extLst>
              </a:tr>
              <a:tr h="144044">
                <a:tc>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تفاصيل</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متطلبات </a:t>
                      </a:r>
                      <a:r>
                        <a:rPr lang="ar-SA" sz="1000" b="1" dirty="0">
                          <a:solidFill>
                            <a:schemeClr val="tx1"/>
                          </a:solidFill>
                          <a:effectLst/>
                          <a:latin typeface="Calibri" panose="020F0502020204030204" pitchFamily="34" charset="0"/>
                          <a:cs typeface="Calibri" panose="020F0502020204030204" pitchFamily="34" charset="0"/>
                        </a:rPr>
                        <a:t>إجراء المصالح الفضلى</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ضع علامة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56746444"/>
                  </a:ext>
                </a:extLst>
              </a:tr>
              <a:tr h="144044">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لا</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56773206"/>
                  </a:ext>
                </a:extLst>
              </a:tr>
              <a:tr h="100831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0" dirty="0">
                          <a:solidFill>
                            <a:schemeClr val="tx1"/>
                          </a:solidFill>
                          <a:effectLst/>
                          <a:latin typeface="Calibri" panose="020F0502020204030204" pitchFamily="34" charset="0"/>
                          <a:cs typeface="Calibri" panose="020F0502020204030204" pitchFamily="34" charset="0"/>
                        </a:rPr>
                        <a:t> </a:t>
                      </a:r>
                      <a:r>
                        <a:rPr lang="en-ZA" sz="1000" b="0" i="1" dirty="0">
                          <a:solidFill>
                            <a:schemeClr val="tx1"/>
                          </a:solidFill>
                          <a:effectLst/>
                          <a:latin typeface="Calibri" panose="020F0502020204030204" pitchFamily="34" charset="0"/>
                          <a:cs typeface="Calibri" panose="020F0502020204030204" pitchFamily="34" charset="0"/>
                        </a:rPr>
                        <a:t>قدِّم التفاصيل ثم تابع استخدام نموذج تقييم المصالح الفضلى للمفوضية</a:t>
                      </a:r>
                      <a:endParaRPr lang="en-US" sz="1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نعم ، تحديد الحلول الدائمة والمسارات التكميلية للأطفال غير المصحوبين </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rtl="1"/>
                      <a:endParaRPr lang="en-US"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69767216"/>
                  </a:ext>
                </a:extLst>
              </a:tr>
              <a:tr h="1440443">
                <a:tc>
                  <a:txBody>
                    <a:bodyPr/>
                    <a:lstStyle/>
                    <a:p>
                      <a:pPr algn="r" rtl="1"/>
                      <a:r>
                        <a:rPr lang="en-ZA" sz="1000" b="0" dirty="0">
                          <a:solidFill>
                            <a:schemeClr val="tx1"/>
                          </a:solidFill>
                          <a:effectLst/>
                          <a:latin typeface="Calibri" panose="020F0502020204030204" pitchFamily="34" charset="0"/>
                          <a:cs typeface="Calibri" panose="020F0502020204030204" pitchFamily="34" charset="0"/>
                        </a:rPr>
                        <a:t> </a:t>
                      </a:r>
                      <a:r>
                        <a:rPr lang="en-ZA" sz="1000" b="0" i="1" dirty="0">
                          <a:solidFill>
                            <a:schemeClr val="tx1"/>
                          </a:solidFill>
                          <a:effectLst/>
                          <a:latin typeface="Calibri" panose="020F0502020204030204" pitchFamily="34" charset="0"/>
                          <a:cs typeface="Calibri" panose="020F0502020204030204" pitchFamily="34" charset="0"/>
                        </a:rPr>
                        <a:t>قدِّم التفاصيل ثم تابع استخدام نموذج تقييم المصالح الفضلى للمفوضية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نعم ، تحديد أنسب الخيارات للأطفال المعرضين للخطر في ظروف استثنائية (بما في ذلك لم شمل الأسرة والرعاية المؤقتة).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rtl="1"/>
                      <a:endParaRPr lang="en-US"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82658816"/>
                  </a:ext>
                </a:extLst>
              </a:tr>
              <a:tr h="576177">
                <a:tc>
                  <a:txBody>
                    <a:bodyPr/>
                    <a:lstStyle/>
                    <a:p>
                      <a:pPr algn="r" rtl="1"/>
                      <a:r>
                        <a:rPr lang="en-ZA" sz="1000" b="0" dirty="0">
                          <a:solidFill>
                            <a:schemeClr val="tx1"/>
                          </a:solidFill>
                          <a:effectLst/>
                          <a:latin typeface="Calibri" panose="020F0502020204030204" pitchFamily="34" charset="0"/>
                          <a:cs typeface="Calibri" panose="020F0502020204030204" pitchFamily="34" charset="0"/>
                        </a:rPr>
                        <a:t> </a:t>
                      </a:r>
                      <a:r>
                        <a:rPr lang="en-ZA" sz="1000" b="0" i="1" dirty="0">
                          <a:solidFill>
                            <a:schemeClr val="tx1"/>
                          </a:solidFill>
                          <a:effectLst/>
                          <a:latin typeface="Calibri" panose="020F0502020204030204" pitchFamily="34" charset="0"/>
                          <a:cs typeface="Calibri" panose="020F0502020204030204" pitchFamily="34" charset="0"/>
                        </a:rPr>
                        <a:t>قدِّم التفاصيل ثم تابع استخدام نموذج تقييم المصالح الفضلى للمفوضية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نعم ، يمكن فصل الطفل عن والديه رغماً عنهما.</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rtl="1"/>
                      <a:endParaRPr lang="en-US" sz="10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81131764"/>
                  </a:ext>
                </a:extLst>
              </a:tr>
            </a:tbl>
          </a:graphicData>
        </a:graphic>
      </p:graphicFrame>
      <p:sp>
        <p:nvSpPr>
          <p:cNvPr id="4" name="Hexagon 3">
            <a:extLst>
              <a:ext uri="{FF2B5EF4-FFF2-40B4-BE49-F238E27FC236}">
                <a16:creationId xmlns:a16="http://schemas.microsoft.com/office/drawing/2014/main" id="{5A71AB1A-B0D4-A7FE-85D2-A33736479E02}"/>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1CDF1EF5-74E2-FFBC-A69E-A3151ED01931}"/>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1A63A71D-6D58-2F9F-FFAC-9F62ADAD43A8}"/>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C1CD5EE6-3F28-9500-5AA1-EF584A8D0A5B}"/>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74ADAD19-1AA1-EB0D-A940-310E179AF663}"/>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108482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95877EA-8FD7-13C4-D7C6-46DE62659AF0}"/>
              </a:ext>
            </a:extLst>
          </p:cNvPr>
          <p:cNvSpPr txBox="1"/>
          <p:nvPr/>
        </p:nvSpPr>
        <p:spPr>
          <a:xfrm>
            <a:off x="1011383" y="1077436"/>
            <a:ext cx="5250872" cy="261610"/>
          </a:xfrm>
          <a:prstGeom prst="rect">
            <a:avLst/>
          </a:prstGeom>
          <a:noFill/>
        </p:spPr>
        <p:txBody>
          <a:bodyPr wrap="square">
            <a:spAutoFit/>
          </a:bodyPr>
          <a:lstStyle/>
          <a:p>
            <a:pPr algn="r" rtl="1"/>
            <a:r>
              <a:rPr lang="en-GB" sz="1100" dirty="0"/>
              <a:t>اكتب الاحتياجات الأساسية للغاية والتي يجب أن تكون ذات أولوية في الأسفل.</a:t>
            </a:r>
          </a:p>
        </p:txBody>
      </p:sp>
      <p:sp>
        <p:nvSpPr>
          <p:cNvPr id="5" name="Isosceles Triangle 4">
            <a:extLst>
              <a:ext uri="{FF2B5EF4-FFF2-40B4-BE49-F238E27FC236}">
                <a16:creationId xmlns:a16="http://schemas.microsoft.com/office/drawing/2014/main" id="{E466935B-8C18-B753-EE64-E99A09E63847}"/>
              </a:ext>
            </a:extLst>
          </p:cNvPr>
          <p:cNvSpPr/>
          <p:nvPr/>
        </p:nvSpPr>
        <p:spPr>
          <a:xfrm>
            <a:off x="996287" y="1525852"/>
            <a:ext cx="5062174" cy="3278625"/>
          </a:xfrm>
          <a:prstGeom prst="triangle">
            <a:avLst/>
          </a:prstGeom>
          <a:solidFill>
            <a:schemeClr val="accent6">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27FD31C8-7A07-A301-D90D-60D87F8CFF83}"/>
              </a:ext>
            </a:extLst>
          </p:cNvPr>
          <p:cNvSpPr/>
          <p:nvPr/>
        </p:nvSpPr>
        <p:spPr>
          <a:xfrm>
            <a:off x="3979532"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A44AF96A-5D20-2AD0-BE83-DDCA57BED408}"/>
              </a:ext>
            </a:extLst>
          </p:cNvPr>
          <p:cNvSpPr/>
          <p:nvPr/>
        </p:nvSpPr>
        <p:spPr>
          <a:xfrm>
            <a:off x="523823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5A4BF1FD-3B00-20BE-8A75-34F44170C395}"/>
              </a:ext>
            </a:extLst>
          </p:cNvPr>
          <p:cNvSpPr/>
          <p:nvPr/>
        </p:nvSpPr>
        <p:spPr>
          <a:xfrm>
            <a:off x="3117262" y="1573399"/>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387CAD41-1E04-2461-74A8-2E117BA4ED15}"/>
              </a:ext>
            </a:extLst>
          </p:cNvPr>
          <p:cNvSpPr/>
          <p:nvPr/>
        </p:nvSpPr>
        <p:spPr>
          <a:xfrm>
            <a:off x="4389982"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A20F3B2B-D380-59A9-2FA2-25D74D8EBA7D}"/>
              </a:ext>
            </a:extLst>
          </p:cNvPr>
          <p:cNvSpPr/>
          <p:nvPr/>
        </p:nvSpPr>
        <p:spPr>
          <a:xfrm>
            <a:off x="2693472"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7039E8E4-9EF9-4461-EC12-2B998C8A72E2}"/>
              </a:ext>
            </a:extLst>
          </p:cNvPr>
          <p:cNvSpPr/>
          <p:nvPr/>
        </p:nvSpPr>
        <p:spPr>
          <a:xfrm>
            <a:off x="3126271"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CDD00CAC-161B-42B8-DBF4-6EB00D51949E}"/>
              </a:ext>
            </a:extLst>
          </p:cNvPr>
          <p:cNvSpPr/>
          <p:nvPr/>
        </p:nvSpPr>
        <p:spPr>
          <a:xfrm>
            <a:off x="3541727"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0C2D6505-6F87-B103-7BF5-90A8A6F8D32A}"/>
              </a:ext>
            </a:extLst>
          </p:cNvPr>
          <p:cNvSpPr/>
          <p:nvPr/>
        </p:nvSpPr>
        <p:spPr>
          <a:xfrm>
            <a:off x="2273009"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31" name="Hexagon 30">
            <a:extLst>
              <a:ext uri="{FF2B5EF4-FFF2-40B4-BE49-F238E27FC236}">
                <a16:creationId xmlns:a16="http://schemas.microsoft.com/office/drawing/2014/main" id="{3BBD3D22-CF55-C274-F9B5-A8316B4CC90F}"/>
              </a:ext>
            </a:extLst>
          </p:cNvPr>
          <p:cNvSpPr/>
          <p:nvPr/>
        </p:nvSpPr>
        <p:spPr>
          <a:xfrm>
            <a:off x="354172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32" name="Hexagon 31">
            <a:extLst>
              <a:ext uri="{FF2B5EF4-FFF2-40B4-BE49-F238E27FC236}">
                <a16:creationId xmlns:a16="http://schemas.microsoft.com/office/drawing/2014/main" id="{AA228512-97EE-CCD6-636A-610A235D86E3}"/>
              </a:ext>
            </a:extLst>
          </p:cNvPr>
          <p:cNvSpPr/>
          <p:nvPr/>
        </p:nvSpPr>
        <p:spPr>
          <a:xfrm>
            <a:off x="184521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33" name="Hexagon 32">
            <a:extLst>
              <a:ext uri="{FF2B5EF4-FFF2-40B4-BE49-F238E27FC236}">
                <a16:creationId xmlns:a16="http://schemas.microsoft.com/office/drawing/2014/main" id="{53922DB0-DCB0-F9FA-5AD4-AB4EF1AF7C63}"/>
              </a:ext>
            </a:extLst>
          </p:cNvPr>
          <p:cNvSpPr/>
          <p:nvPr/>
        </p:nvSpPr>
        <p:spPr>
          <a:xfrm>
            <a:off x="99696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34" name="Hexagon 33">
            <a:extLst>
              <a:ext uri="{FF2B5EF4-FFF2-40B4-BE49-F238E27FC236}">
                <a16:creationId xmlns:a16="http://schemas.microsoft.com/office/drawing/2014/main" id="{50C2FF89-FCE8-DB74-44A9-743E3A279F60}"/>
              </a:ext>
            </a:extLst>
          </p:cNvPr>
          <p:cNvSpPr/>
          <p:nvPr/>
        </p:nvSpPr>
        <p:spPr>
          <a:xfrm>
            <a:off x="269347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35" name="Hexagon 34">
            <a:extLst>
              <a:ext uri="{FF2B5EF4-FFF2-40B4-BE49-F238E27FC236}">
                <a16:creationId xmlns:a16="http://schemas.microsoft.com/office/drawing/2014/main" id="{2E3E3849-73B5-78D6-33D9-79AF78D441B1}"/>
              </a:ext>
            </a:extLst>
          </p:cNvPr>
          <p:cNvSpPr/>
          <p:nvPr/>
        </p:nvSpPr>
        <p:spPr>
          <a:xfrm>
            <a:off x="1845217"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36" name="Hexagon 35">
            <a:extLst>
              <a:ext uri="{FF2B5EF4-FFF2-40B4-BE49-F238E27FC236}">
                <a16:creationId xmlns:a16="http://schemas.microsoft.com/office/drawing/2014/main" id="{9CE9E761-1102-E99E-CAE0-314ADDA5666C}"/>
              </a:ext>
            </a:extLst>
          </p:cNvPr>
          <p:cNvSpPr/>
          <p:nvPr/>
        </p:nvSpPr>
        <p:spPr>
          <a:xfrm>
            <a:off x="438998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2D0C845-5B1B-FF38-CC0D-98BE29CF836C}"/>
              </a:ext>
            </a:extLst>
          </p:cNvPr>
          <p:cNvSpPr txBox="1"/>
          <p:nvPr/>
        </p:nvSpPr>
        <p:spPr>
          <a:xfrm>
            <a:off x="1011383" y="707129"/>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تحديد أولويات الاحتياجات</a:t>
            </a:r>
            <a:endParaRPr lang="en-CA" sz="1200" b="1" spc="3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3BBA0F67-683E-B39D-891B-B463AE8F2831}"/>
              </a:ext>
            </a:extLst>
          </p:cNvPr>
          <p:cNvSpPr txBox="1"/>
          <p:nvPr/>
        </p:nvSpPr>
        <p:spPr>
          <a:xfrm>
            <a:off x="1004999" y="5899149"/>
            <a:ext cx="1463881" cy="1615827"/>
          </a:xfrm>
          <a:prstGeom prst="rect">
            <a:avLst/>
          </a:prstGeom>
          <a:noFill/>
        </p:spPr>
        <p:txBody>
          <a:bodyPr wrap="square" rtlCol="0">
            <a:spAutoFit/>
          </a:bodyPr>
          <a:lstStyle/>
          <a:p>
            <a:pPr algn="r" rtl="1"/>
            <a:r>
              <a:rPr lang="en-GB" sz="1100" dirty="0">
                <a:latin typeface="Calibri" panose="020F0502020204030204" pitchFamily="34" charset="0"/>
                <a:cs typeface="Calibri" panose="020F0502020204030204" pitchFamily="34" charset="0"/>
              </a:rPr>
              <a:t>بناءً على تقييم عناصر المصلحة الفضلى وتحليل عوامل الحماية وعوامل الخطر ؛ ما هي احتياجات أمينة؟</a:t>
            </a:r>
          </a:p>
          <a:p>
            <a:pPr algn="r" rtl="1"/>
            <a:endParaRPr lang="en-GB" sz="1100" dirty="0">
              <a:latin typeface="Calibri" panose="020F0502020204030204" pitchFamily="34" charset="0"/>
              <a:cs typeface="Calibri" panose="020F0502020204030204" pitchFamily="34" charset="0"/>
            </a:endParaRPr>
          </a:p>
          <a:p>
            <a:pPr algn="r" rtl="1"/>
            <a:r>
              <a:rPr lang="en-GB" sz="1100" dirty="0">
                <a:latin typeface="Calibri" panose="020F0502020204030204" pitchFamily="34" charset="0"/>
                <a:cs typeface="Calibri" panose="020F0502020204030204" pitchFamily="34" charset="0"/>
              </a:rPr>
              <a:t>ملاحظة: </a:t>
            </a:r>
            <a:r>
              <a:rPr lang="ar-SA" sz="1100" dirty="0">
                <a:latin typeface="Calibri" panose="020F0502020204030204" pitchFamily="34" charset="0"/>
                <a:cs typeface="Calibri" panose="020F0502020204030204" pitchFamily="34" charset="0"/>
              </a:rPr>
              <a:t>الت</a:t>
            </a:r>
            <a:r>
              <a:rPr lang="en-GB" sz="1100" dirty="0">
                <a:latin typeface="Calibri" panose="020F0502020204030204" pitchFamily="34" charset="0"/>
                <a:cs typeface="Calibri" panose="020F0502020204030204" pitchFamily="34" charset="0"/>
              </a:rPr>
              <a:t>رك</a:t>
            </a:r>
            <a:r>
              <a:rPr lang="ar-SA" sz="1100" dirty="0">
                <a:latin typeface="Calibri" panose="020F0502020204030204" pitchFamily="34" charset="0"/>
                <a:cs typeface="Calibri" panose="020F0502020204030204" pitchFamily="34" charset="0"/>
              </a:rPr>
              <a:t>ي</a:t>
            </a:r>
            <a:r>
              <a:rPr lang="en-GB" sz="1100" dirty="0">
                <a:latin typeface="Calibri" panose="020F0502020204030204" pitchFamily="34" charset="0"/>
                <a:cs typeface="Calibri" panose="020F0502020204030204" pitchFamily="34" charset="0"/>
              </a:rPr>
              <a:t>ز على الاحتياجات وليس على الخدمات التي تطلبها.</a:t>
            </a:r>
            <a:endParaRPr lang="en-BE" sz="11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E3835A66-1D97-FEA3-027C-4416FD27FA76}"/>
              </a:ext>
            </a:extLst>
          </p:cNvPr>
          <p:cNvSpPr txBox="1"/>
          <p:nvPr/>
        </p:nvSpPr>
        <p:spPr>
          <a:xfrm>
            <a:off x="1011383" y="5158739"/>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تحليل الاحتياجات بناءً على عناصر المصلحة الفضلى وتحليل مخاطر حماية الطفل</a:t>
            </a:r>
            <a:endParaRPr lang="en-US" sz="1200" b="1" spc="300" dirty="0">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0CE1D148-3C89-BC99-836A-413809292E82}"/>
              </a:ext>
            </a:extLst>
          </p:cNvPr>
          <p:cNvSpPr/>
          <p:nvPr/>
        </p:nvSpPr>
        <p:spPr>
          <a:xfrm>
            <a:off x="2693472" y="5899149"/>
            <a:ext cx="3568432" cy="319405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8" name="Hexagon 47">
            <a:extLst>
              <a:ext uri="{FF2B5EF4-FFF2-40B4-BE49-F238E27FC236}">
                <a16:creationId xmlns:a16="http://schemas.microsoft.com/office/drawing/2014/main" id="{C4518AFB-F2EF-0D62-D1E9-B1FAB29DE708}"/>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Hexagon 48">
            <a:extLst>
              <a:ext uri="{FF2B5EF4-FFF2-40B4-BE49-F238E27FC236}">
                <a16:creationId xmlns:a16="http://schemas.microsoft.com/office/drawing/2014/main" id="{984917B2-5A7F-FF70-4915-0DA7C9F59AE0}"/>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Hexagon 49">
            <a:extLst>
              <a:ext uri="{FF2B5EF4-FFF2-40B4-BE49-F238E27FC236}">
                <a16:creationId xmlns:a16="http://schemas.microsoft.com/office/drawing/2014/main" id="{D62E1D8D-1910-6A02-88E7-C93480906EA8}"/>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Hexagon 50">
            <a:extLst>
              <a:ext uri="{FF2B5EF4-FFF2-40B4-BE49-F238E27FC236}">
                <a16:creationId xmlns:a16="http://schemas.microsoft.com/office/drawing/2014/main" id="{90470733-2FE9-E9FA-5861-75A03FF53DD3}"/>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Hexagon 51">
            <a:extLst>
              <a:ext uri="{FF2B5EF4-FFF2-40B4-BE49-F238E27FC236}">
                <a16:creationId xmlns:a16="http://schemas.microsoft.com/office/drawing/2014/main" id="{8FB783AD-346E-4E73-09DC-E1591EE2D568}"/>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629882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77FDC93C-ACF3-DF00-07DA-F6C2D619BA93}"/>
              </a:ext>
            </a:extLst>
          </p:cNvPr>
          <p:cNvSpPr/>
          <p:nvPr/>
        </p:nvSpPr>
        <p:spPr>
          <a:xfrm rot="1782986">
            <a:off x="-1328855" y="5145441"/>
            <a:ext cx="3595260" cy="3099365"/>
          </a:xfrm>
          <a:prstGeom prst="hexagon">
            <a:avLst>
              <a:gd name="adj" fmla="val 28965"/>
              <a:gd name="vf" fmla="val 1154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03984D19-E6E1-09BA-4199-727D4A4CBFEA}"/>
              </a:ext>
            </a:extLst>
          </p:cNvPr>
          <p:cNvSpPr/>
          <p:nvPr/>
        </p:nvSpPr>
        <p:spPr>
          <a:xfrm rot="1782986">
            <a:off x="4678406" y="654853"/>
            <a:ext cx="3595260" cy="3099365"/>
          </a:xfrm>
          <a:prstGeom prst="hexagon">
            <a:avLst>
              <a:gd name="adj" fmla="val 28965"/>
              <a:gd name="vf" fmla="val 1154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7ED327E7-3D9A-5D98-8B7F-CD6484AFA329}"/>
              </a:ext>
            </a:extLst>
          </p:cNvPr>
          <p:cNvSpPr/>
          <p:nvPr/>
        </p:nvSpPr>
        <p:spPr>
          <a:xfrm>
            <a:off x="2501900" y="2149381"/>
            <a:ext cx="3745466" cy="107118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TextBox 31">
            <a:extLst>
              <a:ext uri="{FF2B5EF4-FFF2-40B4-BE49-F238E27FC236}">
                <a16:creationId xmlns:a16="http://schemas.microsoft.com/office/drawing/2014/main" id="{6F038A7D-9CB0-22BE-5A3C-F7F27DB117E2}"/>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a:t>
            </a:r>
            <a:r>
              <a:rPr lang="ar-SA" sz="1100" b="1" dirty="0">
                <a:latin typeface="Calibri" panose="020F0502020204030204" pitchFamily="34" charset="0"/>
                <a:cs typeface="Calibri" panose="020F0502020204030204" pitchFamily="34" charset="0"/>
              </a:rPr>
              <a:t>تأمل</a:t>
            </a:r>
            <a:r>
              <a:rPr lang="en-US" sz="1100" b="1" dirty="0">
                <a:latin typeface="Calibri" panose="020F0502020204030204" pitchFamily="34" charset="0"/>
                <a:cs typeface="Calibri" panose="020F0502020204030204" pitchFamily="34" charset="0"/>
              </a:rPr>
              <a:t>ك في مربع النص.</a:t>
            </a:r>
          </a:p>
        </p:txBody>
      </p:sp>
      <p:sp>
        <p:nvSpPr>
          <p:cNvPr id="34" name="TextBox 33">
            <a:extLst>
              <a:ext uri="{FF2B5EF4-FFF2-40B4-BE49-F238E27FC236}">
                <a16:creationId xmlns:a16="http://schemas.microsoft.com/office/drawing/2014/main" id="{41063035-25F9-BCD9-9078-06474FA96E40}"/>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r>
              <a:rPr lang="en-US" sz="1100" dirty="0"/>
              <a:t>؟</a:t>
            </a:r>
          </a:p>
        </p:txBody>
      </p:sp>
      <p:sp>
        <p:nvSpPr>
          <p:cNvPr id="52" name="Rectangle 51">
            <a:extLst>
              <a:ext uri="{FF2B5EF4-FFF2-40B4-BE49-F238E27FC236}">
                <a16:creationId xmlns:a16="http://schemas.microsoft.com/office/drawing/2014/main" id="{BE9397B7-AC3F-2C4B-892C-CE11E909B592}"/>
              </a:ext>
            </a:extLst>
          </p:cNvPr>
          <p:cNvSpPr/>
          <p:nvPr/>
        </p:nvSpPr>
        <p:spPr>
          <a:xfrm>
            <a:off x="2501900" y="3398040"/>
            <a:ext cx="3745466" cy="11189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14653B7D-440A-A0F3-691B-0E6B1061776A}"/>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BB48C837-7CF4-FEA3-C19C-562F3062C8DA}"/>
              </a:ext>
            </a:extLst>
          </p:cNvPr>
          <p:cNvSpPr txBox="1"/>
          <p:nvPr/>
        </p:nvSpPr>
        <p:spPr>
          <a:xfrm>
            <a:off x="993324" y="1264346"/>
            <a:ext cx="5254042" cy="276999"/>
          </a:xfrm>
          <a:prstGeom prst="rect">
            <a:avLst/>
          </a:prstGeom>
          <a:noFill/>
        </p:spPr>
        <p:txBody>
          <a:bodyPr wrap="square" rtlCol="0">
            <a:spAutoFit/>
          </a:bodyPr>
          <a:lstStyle/>
          <a:p>
            <a:pPr algn="r" rtl="1"/>
            <a:r>
              <a:rPr lang="en-GB" sz="1200" b="1" dirty="0">
                <a:latin typeface="Calibri" panose="020F0502020204030204" pitchFamily="34" charset="0"/>
                <a:ea typeface="Arial"/>
                <a:cs typeface="Calibri" panose="020F0502020204030204" pitchFamily="34" charset="0"/>
                <a:sym typeface="Arial"/>
              </a:rPr>
              <a:t>أهداف التعلم</a:t>
            </a:r>
            <a:endParaRPr lang="en-CA" sz="1200" b="1" spc="300" dirty="0">
              <a:solidFill>
                <a:schemeClr val="tx1"/>
              </a:solidFill>
            </a:endParaRPr>
          </a:p>
        </p:txBody>
      </p:sp>
      <p:sp>
        <p:nvSpPr>
          <p:cNvPr id="56" name="TextBox 55">
            <a:extLst>
              <a:ext uri="{FF2B5EF4-FFF2-40B4-BE49-F238E27FC236}">
                <a16:creationId xmlns:a16="http://schemas.microsoft.com/office/drawing/2014/main" id="{26A8A6CB-8986-1427-02D1-3750AAA823F5}"/>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الجلسة </a:t>
            </a:r>
            <a:r>
              <a:rPr lang="ar-SA" sz="1400" b="1" spc="300" dirty="0">
                <a:solidFill>
                  <a:schemeClr val="bg1"/>
                </a:solidFill>
                <a:highlight>
                  <a:srgbClr val="8D9EAE"/>
                </a:highlight>
                <a:latin typeface="Calibri"/>
                <a:ea typeface="Calibri"/>
                <a:cs typeface="Calibri"/>
                <a:sym typeface="Calibri"/>
              </a:rPr>
              <a:t>٥</a:t>
            </a:r>
            <a:r>
              <a:rPr lang="en-US" sz="1400" b="1" spc="300" dirty="0">
                <a:solidFill>
                  <a:schemeClr val="bg1"/>
                </a:solidFill>
                <a:highlight>
                  <a:srgbClr val="8D9EAE"/>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B3B5A3C2-6C16-CF84-51E8-BEE2D6A40796}"/>
              </a:ext>
            </a:extLst>
          </p:cNvPr>
          <p:cNvSpPr txBox="1"/>
          <p:nvPr/>
        </p:nvSpPr>
        <p:spPr>
          <a:xfrm>
            <a:off x="993324" y="5187134"/>
            <a:ext cx="5254042" cy="307777"/>
          </a:xfrm>
          <a:prstGeom prst="rect">
            <a:avLst/>
          </a:prstGeom>
          <a:noFill/>
        </p:spPr>
        <p:txBody>
          <a:bodyPr wrap="square" rtlCol="0">
            <a:spAutoFit/>
          </a:bodyPr>
          <a:lstStyle/>
          <a:p>
            <a:pPr algn="r" rtl="1"/>
            <a:r>
              <a:rPr lang="ar-SA" sz="1400" b="1" dirty="0">
                <a:sym typeface="Arial"/>
              </a:rPr>
              <a:t>التأمل</a:t>
            </a:r>
            <a:endParaRPr lang="en-US" sz="1400" b="1" spc="300" dirty="0">
              <a:solidFill>
                <a:schemeClr val="tx1"/>
              </a:solidFill>
            </a:endParaRPr>
          </a:p>
        </p:txBody>
      </p:sp>
      <p:sp>
        <p:nvSpPr>
          <p:cNvPr id="58" name="Rectangle 57">
            <a:extLst>
              <a:ext uri="{FF2B5EF4-FFF2-40B4-BE49-F238E27FC236}">
                <a16:creationId xmlns:a16="http://schemas.microsoft.com/office/drawing/2014/main" id="{22668DCB-4CF9-F957-6A1A-A92C531AADD0}"/>
              </a:ext>
            </a:extLst>
          </p:cNvPr>
          <p:cNvSpPr/>
          <p:nvPr/>
        </p:nvSpPr>
        <p:spPr>
          <a:xfrm>
            <a:off x="2501900" y="5633117"/>
            <a:ext cx="3745466" cy="93935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FB8E8A0E-11CF-2E66-FA5C-97C427737E2B}"/>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r>
              <a:rPr lang="en-US" sz="1100" dirty="0"/>
              <a:t>؟</a:t>
            </a:r>
          </a:p>
        </p:txBody>
      </p:sp>
      <p:sp>
        <p:nvSpPr>
          <p:cNvPr id="60" name="Rectangle 59">
            <a:extLst>
              <a:ext uri="{FF2B5EF4-FFF2-40B4-BE49-F238E27FC236}">
                <a16:creationId xmlns:a16="http://schemas.microsoft.com/office/drawing/2014/main" id="{DD4ACBBE-4FA8-FB33-6D1F-61612F2A4314}"/>
              </a:ext>
            </a:extLst>
          </p:cNvPr>
          <p:cNvSpPr/>
          <p:nvPr/>
        </p:nvSpPr>
        <p:spPr>
          <a:xfrm>
            <a:off x="2501900" y="6753342"/>
            <a:ext cx="3745466" cy="98123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EBFB8571-D0C5-B82E-5C9B-5E411436E5FD}"/>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a:t>
            </a:r>
            <a:r>
              <a:rPr lang="ar-SA" sz="1100" dirty="0">
                <a:latin typeface="Calibri" panose="020F0502020204030204" pitchFamily="34" charset="0"/>
                <a:cs typeface="Calibri" panose="020F0502020204030204" pitchFamily="34" charset="0"/>
              </a:rPr>
              <a:t>كان تحدياً بالنسبة لك</a:t>
            </a:r>
            <a:r>
              <a:rPr lang="en-US" sz="1100" dirty="0">
                <a:latin typeface="Calibri" panose="020F0502020204030204" pitchFamily="34" charset="0"/>
                <a:cs typeface="Calibri" panose="020F0502020204030204" pitchFamily="34" charset="0"/>
              </a:rPr>
              <a:t>؟</a:t>
            </a:r>
          </a:p>
        </p:txBody>
      </p:sp>
      <p:sp>
        <p:nvSpPr>
          <p:cNvPr id="62" name="Rectangle 61">
            <a:extLst>
              <a:ext uri="{FF2B5EF4-FFF2-40B4-BE49-F238E27FC236}">
                <a16:creationId xmlns:a16="http://schemas.microsoft.com/office/drawing/2014/main" id="{2E830282-9D25-791A-564E-DC87B4EE4EAD}"/>
              </a:ext>
            </a:extLst>
          </p:cNvPr>
          <p:cNvSpPr/>
          <p:nvPr/>
        </p:nvSpPr>
        <p:spPr>
          <a:xfrm>
            <a:off x="2501900" y="7928131"/>
            <a:ext cx="3745466" cy="98123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DB5CA540-FFC1-83EA-48CE-04FECCB61F48}"/>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70" name="Hexagon 69">
            <a:extLst>
              <a:ext uri="{FF2B5EF4-FFF2-40B4-BE49-F238E27FC236}">
                <a16:creationId xmlns:a16="http://schemas.microsoft.com/office/drawing/2014/main" id="{4DBDE72A-2A46-F715-FEEB-CAE33227103E}"/>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Hexagon 70">
            <a:extLst>
              <a:ext uri="{FF2B5EF4-FFF2-40B4-BE49-F238E27FC236}">
                <a16:creationId xmlns:a16="http://schemas.microsoft.com/office/drawing/2014/main" id="{C9ECEE7F-28F8-51B8-4CC0-3D828FDB10E1}"/>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2" name="Hexagon 71">
            <a:extLst>
              <a:ext uri="{FF2B5EF4-FFF2-40B4-BE49-F238E27FC236}">
                <a16:creationId xmlns:a16="http://schemas.microsoft.com/office/drawing/2014/main" id="{D8ACB126-419C-418D-6B7D-E8EE90CD2BB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Hexagon 72">
            <a:extLst>
              <a:ext uri="{FF2B5EF4-FFF2-40B4-BE49-F238E27FC236}">
                <a16:creationId xmlns:a16="http://schemas.microsoft.com/office/drawing/2014/main" id="{896B7453-3E66-AADE-DBAA-02572F870E08}"/>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Hexagon 73">
            <a:extLst>
              <a:ext uri="{FF2B5EF4-FFF2-40B4-BE49-F238E27FC236}">
                <a16:creationId xmlns:a16="http://schemas.microsoft.com/office/drawing/2014/main" id="{C93AFFA1-32C9-6CFA-BCD1-49FF69615082}"/>
              </a:ext>
            </a:extLst>
          </p:cNvPr>
          <p:cNvSpPr/>
          <p:nvPr/>
        </p:nvSpPr>
        <p:spPr>
          <a:xfrm rot="1782986">
            <a:off x="286724" y="215249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6686383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E6B087-5BF8-28FA-37B7-0ADBBD892F6C}"/>
              </a:ext>
            </a:extLst>
          </p:cNvPr>
          <p:cNvSpPr/>
          <p:nvPr/>
        </p:nvSpPr>
        <p:spPr>
          <a:xfrm>
            <a:off x="0" y="0"/>
            <a:ext cx="6858000" cy="33147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A82CFCA0-007A-6547-1A72-7AE4258B666C}"/>
              </a:ext>
            </a:extLst>
          </p:cNvPr>
          <p:cNvSpPr txBox="1"/>
          <p:nvPr/>
        </p:nvSpPr>
        <p:spPr>
          <a:xfrm>
            <a:off x="752439" y="4817751"/>
            <a:ext cx="5061022" cy="138499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٨</a:t>
            </a:r>
            <a:endParaRPr kumimoji="0" lang="en-CA" sz="2000" b="1" i="0" u="none" strike="noStrike" kern="1200" cap="none" spc="30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3">
                    <a:lumMod val="50000"/>
                  </a:schemeClr>
                </a:solidFill>
                <a:latin typeface="Calibri" panose="020F0502020204030204" pitchFamily="34" charset="0"/>
                <a:cs typeface="Calibri" panose="020F0502020204030204" pitchFamily="34" charset="0"/>
              </a:rPr>
              <a:t> </a:t>
            </a:r>
            <a:endParaRPr lang="en-CA" sz="4400" b="1" dirty="0">
              <a:solidFill>
                <a:schemeClr val="accent3">
                  <a:lumMod val="50000"/>
                </a:schemeClr>
              </a:solidFill>
              <a:latin typeface="Calibri" panose="020F0502020204030204" pitchFamily="34" charset="0"/>
              <a:cs typeface="Calibri" panose="020F0502020204030204" pitchFamily="34" charset="0"/>
            </a:endParaRPr>
          </a:p>
          <a:p>
            <a:pPr algn="r" rtl="1"/>
            <a:r>
              <a:rPr lang="en-CA" sz="4400" b="1" dirty="0">
                <a:solidFill>
                  <a:schemeClr val="accent3">
                    <a:lumMod val="50000"/>
                  </a:schemeClr>
                </a:solidFill>
                <a:latin typeface="Calibri" panose="020F0502020204030204" pitchFamily="34" charset="0"/>
                <a:cs typeface="Calibri" panose="020F0502020204030204" pitchFamily="34" charset="0"/>
              </a:rPr>
              <a:t>خط</a:t>
            </a:r>
            <a:r>
              <a:rPr lang="ar-SA" sz="4400" b="1" dirty="0">
                <a:solidFill>
                  <a:schemeClr val="accent3">
                    <a:lumMod val="50000"/>
                  </a:schemeClr>
                </a:solidFill>
                <a:latin typeface="Calibri" panose="020F0502020204030204" pitchFamily="34" charset="0"/>
                <a:cs typeface="Calibri" panose="020F0502020204030204" pitchFamily="34" charset="0"/>
              </a:rPr>
              <a:t>ة</a:t>
            </a:r>
            <a:r>
              <a:rPr lang="en-CA" sz="4400" b="1" dirty="0">
                <a:solidFill>
                  <a:schemeClr val="accent3">
                    <a:lumMod val="50000"/>
                  </a:schemeClr>
                </a:solidFill>
                <a:latin typeface="Calibri" panose="020F0502020204030204" pitchFamily="34" charset="0"/>
                <a:cs typeface="Calibri" panose="020F0502020204030204" pitchFamily="34" charset="0"/>
              </a:rPr>
              <a:t> الحالة</a:t>
            </a:r>
          </a:p>
        </p:txBody>
      </p:sp>
      <p:sp>
        <p:nvSpPr>
          <p:cNvPr id="7" name="Hexagon 6">
            <a:extLst>
              <a:ext uri="{FF2B5EF4-FFF2-40B4-BE49-F238E27FC236}">
                <a16:creationId xmlns:a16="http://schemas.microsoft.com/office/drawing/2014/main" id="{7FFB0D56-EB28-F0AF-F1AB-E4160B721FB7}"/>
              </a:ext>
            </a:extLst>
          </p:cNvPr>
          <p:cNvSpPr/>
          <p:nvPr/>
        </p:nvSpPr>
        <p:spPr>
          <a:xfrm rot="1782986">
            <a:off x="539630" y="2109486"/>
            <a:ext cx="2269827" cy="1956740"/>
          </a:xfrm>
          <a:prstGeom prst="hexagon">
            <a:avLst>
              <a:gd name="adj" fmla="val 28965"/>
              <a:gd name="vf" fmla="val 115470"/>
            </a:avLst>
          </a:prstGeom>
          <a:solidFill>
            <a:srgbClr val="8A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5" name="Group 14">
            <a:extLst>
              <a:ext uri="{FF2B5EF4-FFF2-40B4-BE49-F238E27FC236}">
                <a16:creationId xmlns:a16="http://schemas.microsoft.com/office/drawing/2014/main" id="{4DD24B5A-6B5A-094B-AF1E-094F06559CED}"/>
              </a:ext>
            </a:extLst>
          </p:cNvPr>
          <p:cNvGrpSpPr/>
          <p:nvPr/>
        </p:nvGrpSpPr>
        <p:grpSpPr>
          <a:xfrm>
            <a:off x="1159557" y="2545362"/>
            <a:ext cx="1029971" cy="1097166"/>
            <a:chOff x="7892902" y="1235921"/>
            <a:chExt cx="1061882" cy="1131157"/>
          </a:xfrm>
          <a:solidFill>
            <a:schemeClr val="bg1"/>
          </a:solidFill>
        </p:grpSpPr>
        <p:sp>
          <p:nvSpPr>
            <p:cNvPr id="16" name="Arrow: Down 15">
              <a:extLst>
                <a:ext uri="{FF2B5EF4-FFF2-40B4-BE49-F238E27FC236}">
                  <a16:creationId xmlns:a16="http://schemas.microsoft.com/office/drawing/2014/main" id="{CCFF53C9-C760-3056-08F3-BF3FD49E4A3F}"/>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17" name="Arrow: Bent 16">
              <a:extLst>
                <a:ext uri="{FF2B5EF4-FFF2-40B4-BE49-F238E27FC236}">
                  <a16:creationId xmlns:a16="http://schemas.microsoft.com/office/drawing/2014/main" id="{2FA65FC0-70B4-3066-4447-17DE31905C16}"/>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18" name="Arrow: Bent 17">
              <a:extLst>
                <a:ext uri="{FF2B5EF4-FFF2-40B4-BE49-F238E27FC236}">
                  <a16:creationId xmlns:a16="http://schemas.microsoft.com/office/drawing/2014/main" id="{73181F85-8D9E-5C33-D677-0657DF0E0511}"/>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19" name="Plus Sign 18">
              <a:extLst>
                <a:ext uri="{FF2B5EF4-FFF2-40B4-BE49-F238E27FC236}">
                  <a16:creationId xmlns:a16="http://schemas.microsoft.com/office/drawing/2014/main" id="{C2D6765C-6157-F2B9-46D9-3C61B54575F2}"/>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0" name="Circle: Hollow 19">
              <a:extLst>
                <a:ext uri="{FF2B5EF4-FFF2-40B4-BE49-F238E27FC236}">
                  <a16:creationId xmlns:a16="http://schemas.microsoft.com/office/drawing/2014/main" id="{F71904BF-E0D7-2ECB-1F71-54B663C64F1F}"/>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spTree>
    <p:extLst>
      <p:ext uri="{BB962C8B-B14F-4D97-AF65-F5344CB8AC3E}">
        <p14:creationId xmlns:p14="http://schemas.microsoft.com/office/powerpoint/2010/main" val="21752980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C37F99-997C-DBD7-E24B-BEE113B50C95}"/>
              </a:ext>
            </a:extLst>
          </p:cNvPr>
          <p:cNvSpPr txBox="1"/>
          <p:nvPr/>
        </p:nvSpPr>
        <p:spPr>
          <a:xfrm>
            <a:off x="1567786" y="1310779"/>
            <a:ext cx="4682543" cy="2262158"/>
          </a:xfrm>
          <a:prstGeom prst="rect">
            <a:avLst/>
          </a:prstGeom>
          <a:noFill/>
        </p:spPr>
        <p:txBody>
          <a:bodyPr wrap="square" rtlCol="0">
            <a:spAutoFit/>
          </a:bodyPr>
          <a:lstStyle/>
          <a:p>
            <a:pPr algn="r" rtl="1">
              <a:spcAft>
                <a:spcPts val="1800"/>
              </a:spcAft>
            </a:pPr>
            <a:r>
              <a:rPr lang="en-US" sz="1100" b="1" dirty="0">
                <a:latin typeface="Calibri" panose="020F0502020204030204" pitchFamily="34" charset="0"/>
                <a:cs typeface="Calibri" panose="020F0502020204030204" pitchFamily="34" charset="0"/>
                <a:sym typeface="Calibri"/>
              </a:rPr>
              <a:t>الجلسة </a:t>
            </a:r>
            <a:r>
              <a:rPr lang="ar-SA" sz="1100" b="1" dirty="0">
                <a:latin typeface="Calibri" panose="020F0502020204030204" pitchFamily="34" charset="0"/>
                <a:cs typeface="Calibri" panose="020F0502020204030204" pitchFamily="34" charset="0"/>
                <a:sym typeface="Calibri"/>
              </a:rPr>
              <a:t>١</a:t>
            </a:r>
            <a:r>
              <a:rPr lang="en-US" sz="1100" b="1" dirty="0">
                <a:latin typeface="Calibri" panose="020F0502020204030204" pitchFamily="34" charset="0"/>
                <a:cs typeface="Calibri" panose="020F0502020204030204" pitchFamily="34" charset="0"/>
                <a:sym typeface="Calibri"/>
              </a:rPr>
              <a:t>:</a:t>
            </a:r>
            <a:r>
              <a:rPr lang="ar-SA" sz="1100" b="1" dirty="0">
                <a:latin typeface="Calibri" panose="020F0502020204030204" pitchFamily="34" charset="0"/>
                <a:cs typeface="Calibri" panose="020F0502020204030204" pitchFamily="34" charset="0"/>
                <a:sym typeface="Calibri"/>
              </a:rPr>
              <a:t>ا</a:t>
            </a:r>
            <a:r>
              <a:rPr lang="en-US" sz="1100" dirty="0">
                <a:latin typeface="Calibri" panose="020F0502020204030204" pitchFamily="34" charset="0"/>
                <a:cs typeface="Calibri" panose="020F0502020204030204" pitchFamily="34" charset="0"/>
                <a:sym typeface="Calibri"/>
              </a:rPr>
              <a:t>فت</a:t>
            </a:r>
            <a:r>
              <a:rPr lang="ar-SA" sz="1100" dirty="0">
                <a:latin typeface="Calibri" panose="020F0502020204030204" pitchFamily="34" charset="0"/>
                <a:cs typeface="Calibri" panose="020F0502020204030204" pitchFamily="34" charset="0"/>
                <a:sym typeface="Calibri"/>
              </a:rPr>
              <a:t>تا</a:t>
            </a:r>
            <a:r>
              <a:rPr lang="en-US" sz="1100" dirty="0">
                <a:latin typeface="Calibri" panose="020F0502020204030204" pitchFamily="34" charset="0"/>
                <a:cs typeface="Calibri" panose="020F0502020204030204" pitchFamily="34" charset="0"/>
                <a:sym typeface="Calibri"/>
              </a:rPr>
              <a:t>ح الوحدة</a:t>
            </a:r>
          </a:p>
          <a:p>
            <a:pPr algn="r" rtl="1">
              <a:spcAft>
                <a:spcPts val="1800"/>
              </a:spcAft>
            </a:pPr>
            <a:r>
              <a:rPr lang="en-US" sz="1100" b="1" dirty="0">
                <a:latin typeface="Calibri" panose="020F0502020204030204" pitchFamily="34" charset="0"/>
                <a:cs typeface="Calibri" panose="020F0502020204030204" pitchFamily="34" charset="0"/>
                <a:sym typeface="Calibri"/>
              </a:rPr>
              <a:t>الجلسة </a:t>
            </a:r>
            <a:r>
              <a:rPr lang="ar-SA" sz="1100" b="1" dirty="0">
                <a:latin typeface="Calibri" panose="020F0502020204030204" pitchFamily="34" charset="0"/>
                <a:cs typeface="Calibri" panose="020F0502020204030204" pitchFamily="34" charset="0"/>
                <a:sym typeface="Calibri"/>
              </a:rPr>
              <a:t>٢</a:t>
            </a:r>
            <a:r>
              <a:rPr lang="en-US" sz="1100" b="1" dirty="0">
                <a:latin typeface="Calibri" panose="020F0502020204030204" pitchFamily="34" charset="0"/>
                <a:cs typeface="Calibri" panose="020F0502020204030204" pitchFamily="34" charset="0"/>
                <a:sym typeface="Calibri"/>
              </a:rPr>
              <a:t>:</a:t>
            </a:r>
            <a:r>
              <a:rPr lang="en-US" sz="1100" dirty="0">
                <a:latin typeface="Calibri" panose="020F0502020204030204" pitchFamily="34" charset="0"/>
                <a:cs typeface="Calibri" panose="020F0502020204030204" pitchFamily="34" charset="0"/>
              </a:rPr>
              <a:t>ما ه</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 خط</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الحالة ومن يجب </a:t>
            </a:r>
            <a:r>
              <a:rPr lang="ar-SA" sz="1100" dirty="0">
                <a:latin typeface="Calibri" panose="020F0502020204030204" pitchFamily="34" charset="0"/>
                <a:cs typeface="Calibri" panose="020F0502020204030204" pitchFamily="34" charset="0"/>
              </a:rPr>
              <a:t>إشراكه</a:t>
            </a:r>
            <a:r>
              <a:rPr lang="en-US" sz="1100" dirty="0">
                <a:latin typeface="Calibri" panose="020F0502020204030204" pitchFamily="34" charset="0"/>
                <a:cs typeface="Calibri" panose="020F0502020204030204" pitchFamily="34" charset="0"/>
              </a:rPr>
              <a:t>؟</a:t>
            </a:r>
          </a:p>
          <a:p>
            <a:pPr algn="r" rtl="1">
              <a:spcAft>
                <a:spcPts val="1800"/>
              </a:spcAft>
            </a:pPr>
            <a:r>
              <a:rPr lang="en-US" sz="1100" b="1" dirty="0">
                <a:latin typeface="Calibri" panose="020F0502020204030204" pitchFamily="34" charset="0"/>
                <a:cs typeface="Calibri" panose="020F0502020204030204" pitchFamily="34" charset="0"/>
                <a:sym typeface="Calibri"/>
              </a:rPr>
              <a:t>الجلسة </a:t>
            </a:r>
            <a:r>
              <a:rPr lang="ar-SA" sz="1100" b="1" dirty="0">
                <a:latin typeface="Calibri" panose="020F0502020204030204" pitchFamily="34" charset="0"/>
                <a:cs typeface="Calibri" panose="020F0502020204030204" pitchFamily="34" charset="0"/>
                <a:sym typeface="Calibri"/>
              </a:rPr>
              <a:t>٣</a:t>
            </a:r>
            <a:r>
              <a:rPr lang="en-US" sz="1100" b="1" dirty="0">
                <a:latin typeface="Calibri" panose="020F0502020204030204" pitchFamily="34" charset="0"/>
                <a:cs typeface="Calibri" panose="020F0502020204030204" pitchFamily="34" charset="0"/>
                <a:sym typeface="Calibri"/>
              </a:rPr>
              <a:t>:</a:t>
            </a:r>
            <a:r>
              <a:rPr lang="en-US" sz="1100" dirty="0">
                <a:latin typeface="Calibri" panose="020F0502020204030204" pitchFamily="34" charset="0"/>
                <a:cs typeface="Calibri" panose="020F0502020204030204" pitchFamily="34" charset="0"/>
              </a:rPr>
              <a:t>كيف أقوم بتنفيذ اجتماع خط</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الحالة ؟</a:t>
            </a:r>
          </a:p>
          <a:p>
            <a:pPr algn="r" rtl="1">
              <a:spcAft>
                <a:spcPts val="1800"/>
              </a:spcAft>
            </a:pPr>
            <a:r>
              <a:rPr lang="en-US" sz="1100" b="1" dirty="0">
                <a:latin typeface="Calibri" panose="020F0502020204030204" pitchFamily="34" charset="0"/>
                <a:cs typeface="Calibri" panose="020F0502020204030204" pitchFamily="34" charset="0"/>
                <a:sym typeface="Calibri"/>
              </a:rPr>
              <a:t>الجلسة </a:t>
            </a:r>
            <a:r>
              <a:rPr lang="ar-SA" sz="1100" b="1" dirty="0">
                <a:latin typeface="Calibri" panose="020F0502020204030204" pitchFamily="34" charset="0"/>
                <a:cs typeface="Calibri" panose="020F0502020204030204" pitchFamily="34" charset="0"/>
                <a:sym typeface="Calibri"/>
              </a:rPr>
              <a:t>٤</a:t>
            </a:r>
            <a:r>
              <a:rPr lang="en-US" sz="1100" b="1" dirty="0">
                <a:latin typeface="Calibri" panose="020F0502020204030204" pitchFamily="34" charset="0"/>
                <a:cs typeface="Calibri" panose="020F0502020204030204" pitchFamily="34" charset="0"/>
                <a:sym typeface="Calibri"/>
              </a:rPr>
              <a:t>:</a:t>
            </a:r>
            <a:r>
              <a:rPr lang="en-US" sz="1100" dirty="0">
                <a:latin typeface="Calibri" panose="020F0502020204030204" pitchFamily="34" charset="0"/>
                <a:cs typeface="Calibri" panose="020F0502020204030204" pitchFamily="34" charset="0"/>
              </a:rPr>
              <a:t>كيف يمكنني تقديم معلومات حول الخدمات المتاحة؟</a:t>
            </a:r>
          </a:p>
          <a:p>
            <a:pPr algn="r" rtl="1">
              <a:spcAft>
                <a:spcPts val="1800"/>
              </a:spcAft>
            </a:pPr>
            <a:r>
              <a:rPr lang="en-US" sz="1100" b="1" dirty="0">
                <a:latin typeface="Calibri" panose="020F0502020204030204" pitchFamily="34" charset="0"/>
                <a:cs typeface="Calibri" panose="020F0502020204030204" pitchFamily="34" charset="0"/>
                <a:sym typeface="Calibri"/>
              </a:rPr>
              <a:t>الجلسة </a:t>
            </a:r>
            <a:r>
              <a:rPr lang="ar-SA" sz="1100" b="1" dirty="0">
                <a:latin typeface="Calibri" panose="020F0502020204030204" pitchFamily="34" charset="0"/>
                <a:cs typeface="Calibri" panose="020F0502020204030204" pitchFamily="34" charset="0"/>
                <a:sym typeface="Calibri"/>
              </a:rPr>
              <a:t>٥</a:t>
            </a:r>
            <a:r>
              <a:rPr lang="en-US" sz="1100" b="1" dirty="0">
                <a:latin typeface="Calibri" panose="020F0502020204030204" pitchFamily="34" charset="0"/>
                <a:cs typeface="Calibri" panose="020F0502020204030204" pitchFamily="34" charset="0"/>
                <a:sym typeface="Calibri"/>
              </a:rPr>
              <a:t>:</a:t>
            </a:r>
            <a:r>
              <a:rPr lang="en-US" sz="1100" dirty="0">
                <a:latin typeface="Calibri" panose="020F0502020204030204" pitchFamily="34" charset="0"/>
                <a:cs typeface="Calibri" panose="020F0502020204030204" pitchFamily="34" charset="0"/>
              </a:rPr>
              <a:t>كيف </a:t>
            </a:r>
            <a:r>
              <a:rPr lang="ar-SA" sz="1100" dirty="0">
                <a:latin typeface="Calibri" panose="020F0502020204030204" pitchFamily="34" charset="0"/>
                <a:cs typeface="Calibri" panose="020F0502020204030204" pitchFamily="34" charset="0"/>
              </a:rPr>
              <a:t>يمكن صياغة</a:t>
            </a:r>
            <a:r>
              <a:rPr lang="en-US" sz="1100" dirty="0">
                <a:latin typeface="Calibri" panose="020F0502020204030204" pitchFamily="34" charset="0"/>
                <a:cs typeface="Calibri" panose="020F0502020204030204" pitchFamily="34" charset="0"/>
              </a:rPr>
              <a:t> الغايات والأهداف؟</a:t>
            </a:r>
            <a:r>
              <a:rPr lang="ar-SA" sz="1100" dirty="0">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algn="r" rtl="1">
              <a:spcAft>
                <a:spcPts val="1800"/>
              </a:spcAft>
            </a:pPr>
            <a:r>
              <a:rPr lang="en-US" sz="1100" b="1" dirty="0">
                <a:latin typeface="Calibri" panose="020F0502020204030204" pitchFamily="34" charset="0"/>
                <a:cs typeface="Calibri" panose="020F0502020204030204" pitchFamily="34" charset="0"/>
                <a:sym typeface="Calibri"/>
              </a:rPr>
              <a:t>الجلسة </a:t>
            </a:r>
            <a:r>
              <a:rPr lang="ar-SA" sz="1100" b="1" dirty="0">
                <a:latin typeface="Calibri" panose="020F0502020204030204" pitchFamily="34" charset="0"/>
                <a:cs typeface="Calibri" panose="020F0502020204030204" pitchFamily="34" charset="0"/>
                <a:sym typeface="Calibri"/>
              </a:rPr>
              <a:t>٦</a:t>
            </a:r>
            <a:r>
              <a:rPr lang="en-US" sz="1100" b="1" dirty="0">
                <a:latin typeface="Calibri" panose="020F0502020204030204" pitchFamily="34" charset="0"/>
                <a:cs typeface="Calibri" panose="020F0502020204030204" pitchFamily="34" charset="0"/>
                <a:sym typeface="Calibri"/>
              </a:rPr>
              <a:t>:</a:t>
            </a:r>
            <a:r>
              <a:rPr lang="ar-SA" sz="1100" b="1" dirty="0">
                <a:latin typeface="Calibri" panose="020F0502020204030204" pitchFamily="34" charset="0"/>
                <a:cs typeface="Calibri" panose="020F0502020204030204" pitchFamily="34" charset="0"/>
                <a:sym typeface="Calibri"/>
              </a:rPr>
              <a:t> </a:t>
            </a:r>
            <a:r>
              <a:rPr lang="en-US" sz="1100" dirty="0">
                <a:latin typeface="Calibri" panose="020F0502020204030204" pitchFamily="34" charset="0"/>
                <a:cs typeface="Calibri" panose="020F0502020204030204" pitchFamily="34" charset="0"/>
                <a:sym typeface="Calibri"/>
              </a:rPr>
              <a:t> إغلاق</a:t>
            </a:r>
            <a:r>
              <a:rPr lang="ar-SA" sz="1100" dirty="0">
                <a:latin typeface="Calibri" panose="020F0502020204030204" pitchFamily="34" charset="0"/>
                <a:cs typeface="Calibri" panose="020F0502020204030204" pitchFamily="34" charset="0"/>
                <a:sym typeface="Calibri"/>
              </a:rPr>
              <a:t> الرحدة</a:t>
            </a:r>
            <a:endParaRPr lang="en-US" sz="1100" dirty="0">
              <a:latin typeface="Calibri" panose="020F0502020204030204" pitchFamily="34" charset="0"/>
              <a:cs typeface="Calibri" panose="020F0502020204030204" pitchFamily="34" charset="0"/>
              <a:sym typeface="Calibri"/>
            </a:endParaRPr>
          </a:p>
        </p:txBody>
      </p:sp>
      <p:sp>
        <p:nvSpPr>
          <p:cNvPr id="4" name="TextBox 3">
            <a:extLst>
              <a:ext uri="{FF2B5EF4-FFF2-40B4-BE49-F238E27FC236}">
                <a16:creationId xmlns:a16="http://schemas.microsoft.com/office/drawing/2014/main" id="{15045B8C-DD84-E262-AC57-D74B7ABFA983}"/>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solidFill>
                  <a:schemeClr val="tx1"/>
                </a:solidFill>
                <a:latin typeface="+mn-lt"/>
              </a:rPr>
              <a:t>١٣٦</a:t>
            </a:r>
            <a:endParaRPr lang="en-CA" sz="1100" dirty="0">
              <a:solidFill>
                <a:schemeClr val="tx1"/>
              </a:solidFill>
              <a:latin typeface="+mn-lt"/>
            </a:endParaRPr>
          </a:p>
          <a:p>
            <a:pPr algn="r" rtl="1">
              <a:spcAft>
                <a:spcPts val="1800"/>
              </a:spcAft>
            </a:pPr>
            <a:r>
              <a:rPr lang="ar-SA" sz="1100" dirty="0"/>
              <a:t>١٣٧</a:t>
            </a:r>
            <a:endParaRPr lang="en-CA" sz="1100" dirty="0"/>
          </a:p>
          <a:p>
            <a:pPr algn="r" rtl="1">
              <a:spcAft>
                <a:spcPts val="1800"/>
              </a:spcAft>
            </a:pPr>
            <a:r>
              <a:rPr lang="ar-SA" sz="1100" dirty="0"/>
              <a:t>١٣٨</a:t>
            </a:r>
            <a:endParaRPr lang="en-CA" sz="1100" dirty="0"/>
          </a:p>
          <a:p>
            <a:pPr algn="r" rtl="1">
              <a:spcAft>
                <a:spcPts val="1800"/>
              </a:spcAft>
            </a:pPr>
            <a:r>
              <a:rPr lang="ar-SA" sz="1100" dirty="0"/>
              <a:t>١٤٠</a:t>
            </a:r>
            <a:endParaRPr lang="en-CA" sz="1100" dirty="0"/>
          </a:p>
          <a:p>
            <a:pPr algn="r" rtl="1">
              <a:spcAft>
                <a:spcPts val="1800"/>
              </a:spcAft>
            </a:pPr>
            <a:r>
              <a:rPr lang="ar-SA" sz="1100" dirty="0"/>
              <a:t>١٤٣</a:t>
            </a:r>
            <a:endParaRPr lang="en-CA" sz="1100" dirty="0"/>
          </a:p>
          <a:p>
            <a:pPr algn="r" rtl="1">
              <a:spcAft>
                <a:spcPts val="1800"/>
              </a:spcAft>
            </a:pPr>
            <a:r>
              <a:rPr lang="ar-SA" sz="1100" dirty="0"/>
              <a:t>١٤٦</a:t>
            </a:r>
            <a:endParaRPr lang="en-CA" sz="1100" dirty="0"/>
          </a:p>
        </p:txBody>
      </p:sp>
      <p:sp>
        <p:nvSpPr>
          <p:cNvPr id="5" name="TextBox 4">
            <a:extLst>
              <a:ext uri="{FF2B5EF4-FFF2-40B4-BE49-F238E27FC236}">
                <a16:creationId xmlns:a16="http://schemas.microsoft.com/office/drawing/2014/main" id="{5C9AD7A6-64A8-7672-562C-11845753C196}"/>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8ACA84"/>
                </a:highlight>
                <a:latin typeface="Calibri" panose="020F0502020204030204" pitchFamily="34" charset="0"/>
                <a:ea typeface="Calibri"/>
                <a:cs typeface="Calibri" panose="020F0502020204030204" pitchFamily="34" charset="0"/>
                <a:sym typeface="Calibri"/>
              </a:rPr>
              <a:t>جدول المحتويات</a:t>
            </a:r>
          </a:p>
        </p:txBody>
      </p:sp>
      <p:sp>
        <p:nvSpPr>
          <p:cNvPr id="6" name="Hexagon 5">
            <a:extLst>
              <a:ext uri="{FF2B5EF4-FFF2-40B4-BE49-F238E27FC236}">
                <a16:creationId xmlns:a16="http://schemas.microsoft.com/office/drawing/2014/main" id="{AB68C39C-4423-CB54-AA63-888958B20F52}"/>
              </a:ext>
            </a:extLst>
          </p:cNvPr>
          <p:cNvSpPr/>
          <p:nvPr/>
        </p:nvSpPr>
        <p:spPr>
          <a:xfrm rot="1782986">
            <a:off x="286724" y="30111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AB08CD1-C9E6-06FB-0584-B61F036C2765}"/>
              </a:ext>
            </a:extLst>
          </p:cNvPr>
          <p:cNvSpPr/>
          <p:nvPr/>
        </p:nvSpPr>
        <p:spPr>
          <a:xfrm rot="1782986">
            <a:off x="286724" y="76395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8EA0E190-017C-3358-B4F5-3054936DB7D4}"/>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22633B5D-3B0E-2A66-1167-720BDC6F16D8}"/>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5F0A3525-6092-C3A6-B90B-0B8197BAC15C}"/>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078AF3A4-4F46-15AA-88DF-F13B73DD921A}"/>
              </a:ext>
            </a:extLst>
          </p:cNvPr>
          <p:cNvGrpSpPr/>
          <p:nvPr/>
        </p:nvGrpSpPr>
        <p:grpSpPr>
          <a:xfrm>
            <a:off x="4949372" y="7831026"/>
            <a:ext cx="1434785" cy="1528390"/>
            <a:chOff x="7892902" y="1235921"/>
            <a:chExt cx="1061882" cy="1131157"/>
          </a:xfrm>
          <a:solidFill>
            <a:schemeClr val="accent3">
              <a:lumMod val="50000"/>
            </a:schemeClr>
          </a:solidFill>
        </p:grpSpPr>
        <p:sp>
          <p:nvSpPr>
            <p:cNvPr id="21" name="Arrow: Down 20">
              <a:extLst>
                <a:ext uri="{FF2B5EF4-FFF2-40B4-BE49-F238E27FC236}">
                  <a16:creationId xmlns:a16="http://schemas.microsoft.com/office/drawing/2014/main" id="{E788214B-B667-A2CB-CC43-5EC39BC54DCD}"/>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6" name="Arrow: Bent 25">
              <a:extLst>
                <a:ext uri="{FF2B5EF4-FFF2-40B4-BE49-F238E27FC236}">
                  <a16:creationId xmlns:a16="http://schemas.microsoft.com/office/drawing/2014/main" id="{6848BD56-B189-F92D-2277-7B73B94857C3}"/>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27" name="Arrow: Bent 26">
              <a:extLst>
                <a:ext uri="{FF2B5EF4-FFF2-40B4-BE49-F238E27FC236}">
                  <a16:creationId xmlns:a16="http://schemas.microsoft.com/office/drawing/2014/main" id="{3DD374FA-9A9C-0422-3414-78CA00D4ABF2}"/>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28" name="Plus Sign 27">
              <a:extLst>
                <a:ext uri="{FF2B5EF4-FFF2-40B4-BE49-F238E27FC236}">
                  <a16:creationId xmlns:a16="http://schemas.microsoft.com/office/drawing/2014/main" id="{11E1E0BD-9A4A-3D08-4890-B61D354DAC5A}"/>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9" name="Circle: Hollow 28">
              <a:extLst>
                <a:ext uri="{FF2B5EF4-FFF2-40B4-BE49-F238E27FC236}">
                  <a16:creationId xmlns:a16="http://schemas.microsoft.com/office/drawing/2014/main" id="{1DBB425B-EFF6-3BAA-C7FF-213A5DA4CCA0}"/>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sp>
        <p:nvSpPr>
          <p:cNvPr id="32" name="Hexagon 31">
            <a:extLst>
              <a:ext uri="{FF2B5EF4-FFF2-40B4-BE49-F238E27FC236}">
                <a16:creationId xmlns:a16="http://schemas.microsoft.com/office/drawing/2014/main" id="{6A2B620C-0F0E-42C1-D033-B975DFB51176}"/>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695243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1C731-1418-5479-D9E1-37714CDF5764}"/>
              </a:ext>
            </a:extLst>
          </p:cNvPr>
          <p:cNvSpPr txBox="1"/>
          <p:nvPr/>
        </p:nvSpPr>
        <p:spPr>
          <a:xfrm>
            <a:off x="1420264" y="1207238"/>
            <a:ext cx="4665478" cy="307777"/>
          </a:xfrm>
          <a:prstGeom prst="rect">
            <a:avLst/>
          </a:prstGeom>
          <a:noFill/>
        </p:spPr>
        <p:txBody>
          <a:bodyPr wrap="square" rtlCol="0">
            <a:spAutoFit/>
          </a:bodyPr>
          <a:lstStyle/>
          <a:p>
            <a:pPr algn="r" rtl="1"/>
            <a:r>
              <a:rPr lang="en-CA" sz="1400" b="1" dirty="0">
                <a:latin typeface="Calibri" panose="020F0502020204030204" pitchFamily="34" charset="0"/>
                <a:cs typeface="Calibri" panose="020F0502020204030204" pitchFamily="34" charset="0"/>
              </a:rPr>
              <a:t>هدف الوحدة</a:t>
            </a:r>
            <a:endParaRPr lang="en-CA" sz="1400" b="1" spc="300" dirty="0">
              <a:solidFill>
                <a:schemeClr val="tx1"/>
              </a:solidFill>
            </a:endParaRPr>
          </a:p>
        </p:txBody>
      </p:sp>
      <p:sp>
        <p:nvSpPr>
          <p:cNvPr id="3" name="TextBox 2">
            <a:extLst>
              <a:ext uri="{FF2B5EF4-FFF2-40B4-BE49-F238E27FC236}">
                <a16:creationId xmlns:a16="http://schemas.microsoft.com/office/drawing/2014/main" id="{9E74D607-FFC6-0417-796C-533E49DD2C16}"/>
              </a:ext>
            </a:extLst>
          </p:cNvPr>
          <p:cNvSpPr txBox="1"/>
          <p:nvPr/>
        </p:nvSpPr>
        <p:spPr>
          <a:xfrm>
            <a:off x="996287" y="713169"/>
            <a:ext cx="4070620"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8ACA84"/>
                </a:highlight>
                <a:latin typeface="Calibri"/>
                <a:ea typeface="Calibri"/>
                <a:cs typeface="Calibri"/>
                <a:sym typeface="Calibri"/>
              </a:rPr>
              <a:t>الجلسة </a:t>
            </a:r>
            <a:r>
              <a:rPr lang="ar-SA" sz="1400" b="1" spc="300" dirty="0">
                <a:highlight>
                  <a:srgbClr val="8ACA84"/>
                </a:highlight>
                <a:latin typeface="Calibri"/>
                <a:ea typeface="Calibri"/>
                <a:cs typeface="Calibri"/>
                <a:sym typeface="Calibri"/>
              </a:rPr>
              <a:t>١</a:t>
            </a:r>
            <a:r>
              <a:rPr lang="en-US" sz="1400" b="1" spc="300" dirty="0">
                <a:highlight>
                  <a:srgbClr val="8ACA84"/>
                </a:highlight>
                <a:latin typeface="Calibri"/>
                <a:ea typeface="Calibri"/>
                <a:cs typeface="Calibri"/>
                <a:sym typeface="Calibri"/>
              </a:rPr>
              <a:t>: </a:t>
            </a:r>
            <a:r>
              <a:rPr lang="ar-SA" sz="1400" b="1" spc="300" dirty="0">
                <a:highlight>
                  <a:srgbClr val="8ACA84"/>
                </a:highlight>
                <a:latin typeface="Calibri"/>
                <a:ea typeface="Calibri"/>
                <a:cs typeface="Calibri"/>
                <a:sym typeface="Calibri"/>
              </a:rPr>
              <a:t>ا</a:t>
            </a:r>
            <a:r>
              <a:rPr lang="en-US" sz="1400" b="1" spc="300" dirty="0">
                <a:highlight>
                  <a:srgbClr val="8ACA84"/>
                </a:highlight>
                <a:latin typeface="Calibri"/>
                <a:ea typeface="Calibri"/>
                <a:cs typeface="Calibri"/>
                <a:sym typeface="Calibri"/>
              </a:rPr>
              <a:t>فت</a:t>
            </a:r>
            <a:r>
              <a:rPr lang="ar-SA" sz="1400" b="1" spc="300" dirty="0">
                <a:highlight>
                  <a:srgbClr val="8ACA84"/>
                </a:highlight>
                <a:latin typeface="Calibri"/>
                <a:ea typeface="Calibri"/>
                <a:cs typeface="Calibri"/>
                <a:sym typeface="Calibri"/>
              </a:rPr>
              <a:t>تا</a:t>
            </a:r>
            <a:r>
              <a:rPr lang="en-US" sz="1400" b="1" spc="300" dirty="0">
                <a:highlight>
                  <a:srgbClr val="8ACA84"/>
                </a:highlight>
                <a:latin typeface="Calibri"/>
                <a:ea typeface="Calibri"/>
                <a:cs typeface="Calibri"/>
                <a:sym typeface="Calibri"/>
              </a:rPr>
              <a:t>ح الوحدة</a:t>
            </a:r>
          </a:p>
        </p:txBody>
      </p:sp>
      <p:sp>
        <p:nvSpPr>
          <p:cNvPr id="4" name="TextBox 3">
            <a:extLst>
              <a:ext uri="{FF2B5EF4-FFF2-40B4-BE49-F238E27FC236}">
                <a16:creationId xmlns:a16="http://schemas.microsoft.com/office/drawing/2014/main" id="{6696D8F7-9E91-3A44-6B93-30846BE8F353}"/>
              </a:ext>
            </a:extLst>
          </p:cNvPr>
          <p:cNvSpPr txBox="1"/>
          <p:nvPr/>
        </p:nvSpPr>
        <p:spPr>
          <a:xfrm>
            <a:off x="996287" y="1599327"/>
            <a:ext cx="5254042" cy="430887"/>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لتزويد المشاركين بالمعرفة والمهارات اللازمة لإكمال خطة الحالة ، بما يتماشى مع المبادئ التوجيهية والمعايير المشتركة بين الوكالات.</a:t>
            </a:r>
          </a:p>
        </p:txBody>
      </p:sp>
      <p:sp>
        <p:nvSpPr>
          <p:cNvPr id="5" name="TextBox 4">
            <a:extLst>
              <a:ext uri="{FF2B5EF4-FFF2-40B4-BE49-F238E27FC236}">
                <a16:creationId xmlns:a16="http://schemas.microsoft.com/office/drawing/2014/main" id="{7718C89F-1543-261A-3310-9FB628ABC388}"/>
              </a:ext>
            </a:extLst>
          </p:cNvPr>
          <p:cNvSpPr txBox="1"/>
          <p:nvPr/>
        </p:nvSpPr>
        <p:spPr>
          <a:xfrm>
            <a:off x="996287" y="2256442"/>
            <a:ext cx="5254042" cy="307777"/>
          </a:xfrm>
          <a:prstGeom prst="rect">
            <a:avLst/>
          </a:prstGeom>
          <a:noFill/>
        </p:spPr>
        <p:txBody>
          <a:bodyPr wrap="square" rtlCol="0">
            <a:spAutoFit/>
          </a:bodyPr>
          <a:lstStyle/>
          <a:p>
            <a:pPr algn="r" rtl="1"/>
            <a:r>
              <a:rPr lang="en-GB" sz="1400" dirty="0">
                <a:latin typeface="Calibri" panose="020F0502020204030204" pitchFamily="34" charset="0"/>
                <a:ea typeface="Arial"/>
                <a:cs typeface="Calibri" panose="020F0502020204030204" pitchFamily="34" charset="0"/>
                <a:sym typeface="Arial"/>
              </a:rPr>
              <a:t>أهداف التعلم</a:t>
            </a:r>
            <a:endParaRPr lang="en-CA" sz="1400" b="1" spc="300" dirty="0">
              <a:solidFill>
                <a:schemeClr val="tx1"/>
              </a:solidFill>
            </a:endParaRPr>
          </a:p>
        </p:txBody>
      </p:sp>
      <p:sp>
        <p:nvSpPr>
          <p:cNvPr id="6" name="TextBox 5">
            <a:extLst>
              <a:ext uri="{FF2B5EF4-FFF2-40B4-BE49-F238E27FC236}">
                <a16:creationId xmlns:a16="http://schemas.microsoft.com/office/drawing/2014/main" id="{2E380DBF-5CFE-E54C-C5BC-37F0D55282AC}"/>
              </a:ext>
            </a:extLst>
          </p:cNvPr>
          <p:cNvSpPr txBox="1"/>
          <p:nvPr/>
        </p:nvSpPr>
        <p:spPr>
          <a:xfrm>
            <a:off x="1675087" y="2821316"/>
            <a:ext cx="4575242" cy="1785104"/>
          </a:xfrm>
          <a:prstGeom prst="rect">
            <a:avLst/>
          </a:prstGeom>
          <a:noFill/>
        </p:spPr>
        <p:txBody>
          <a:bodyPr wrap="square" rtlCol="0">
            <a:spAutoFit/>
          </a:bodyPr>
          <a:lstStyle/>
          <a:p>
            <a:pPr algn="r" rtl="1"/>
            <a:r>
              <a:rPr lang="ar-SA" sz="1100" dirty="0">
                <a:latin typeface="Calibri" panose="020F0502020204030204" pitchFamily="34" charset="0"/>
                <a:cs typeface="Calibri" panose="020F0502020204030204" pitchFamily="34" charset="0"/>
              </a:rPr>
              <a:t>ش</a:t>
            </a:r>
            <a:r>
              <a:rPr lang="en-GB" sz="1100" dirty="0">
                <a:latin typeface="Calibri" panose="020F0502020204030204" pitchFamily="34" charset="0"/>
                <a:cs typeface="Calibri" panose="020F0502020204030204" pitchFamily="34" charset="0"/>
              </a:rPr>
              <a:t>رح النهج القائم على القوة والتمكين والمشاركة لخط</a:t>
            </a:r>
            <a:r>
              <a:rPr lang="ar-SA" sz="1100" dirty="0">
                <a:latin typeface="Calibri" panose="020F0502020204030204" pitchFamily="34" charset="0"/>
                <a:cs typeface="Calibri" panose="020F0502020204030204" pitchFamily="34" charset="0"/>
              </a:rPr>
              <a:t>ة</a:t>
            </a:r>
            <a:r>
              <a:rPr lang="en-GB" sz="1100" dirty="0">
                <a:latin typeface="Calibri" panose="020F0502020204030204" pitchFamily="34" charset="0"/>
                <a:cs typeface="Calibri" panose="020F0502020204030204" pitchFamily="34" charset="0"/>
              </a:rPr>
              <a:t> الحالة</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ea typeface="Arial"/>
              <a:cs typeface="Arial"/>
              <a:sym typeface="Arial"/>
            </a:endParaRPr>
          </a:p>
          <a:p>
            <a:pPr algn="r" rtl="1"/>
            <a:endParaRPr lang="en-GB" sz="1100" dirty="0">
              <a:latin typeface="Arial" panose="020B0604020202020204" pitchFamily="34" charset="0"/>
              <a:cs typeface="Arial" panose="020B0604020202020204" pitchFamily="34" charset="0"/>
            </a:endParaRPr>
          </a:p>
          <a:p>
            <a:pPr algn="r" rtl="1"/>
            <a:r>
              <a:rPr lang="ar-SA" sz="1100" dirty="0">
                <a:latin typeface="Calibri" panose="020F0502020204030204" pitchFamily="34" charset="0"/>
                <a:cs typeface="Calibri" panose="020F0502020204030204" pitchFamily="34" charset="0"/>
              </a:rPr>
              <a:t>و</a:t>
            </a:r>
            <a:r>
              <a:rPr lang="en-GB" sz="1100" dirty="0">
                <a:latin typeface="Calibri" panose="020F0502020204030204" pitchFamily="34" charset="0"/>
                <a:cs typeface="Calibri" panose="020F0502020204030204" pitchFamily="34" charset="0"/>
              </a:rPr>
              <a:t>صف كيفية التحضير لاجتماع خط</a:t>
            </a:r>
            <a:r>
              <a:rPr lang="ar-SA" sz="1100" dirty="0">
                <a:latin typeface="Calibri" panose="020F0502020204030204" pitchFamily="34" charset="0"/>
                <a:cs typeface="Calibri" panose="020F0502020204030204" pitchFamily="34" charset="0"/>
              </a:rPr>
              <a:t>ة</a:t>
            </a:r>
            <a:r>
              <a:rPr lang="en-GB" sz="1100" dirty="0">
                <a:latin typeface="Calibri" panose="020F0502020204030204" pitchFamily="34" charset="0"/>
                <a:cs typeface="Calibri" panose="020F0502020204030204" pitchFamily="34" charset="0"/>
              </a:rPr>
              <a:t> الحالة وتنفيذه</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ar-SA" sz="1100" dirty="0">
                <a:solidFill>
                  <a:schemeClr val="tx1"/>
                </a:solidFill>
                <a:latin typeface="Calibri" panose="020F0502020204030204" pitchFamily="34" charset="0"/>
                <a:ea typeface="Arial"/>
                <a:cs typeface="Calibri" panose="020F0502020204030204" pitchFamily="34" charset="0"/>
                <a:sym typeface="Arial"/>
              </a:rPr>
              <a:t>و</a:t>
            </a:r>
            <a:r>
              <a:rPr lang="en-US" sz="1100" dirty="0">
                <a:solidFill>
                  <a:schemeClr val="tx1"/>
                </a:solidFill>
                <a:latin typeface="Calibri" panose="020F0502020204030204" pitchFamily="34" charset="0"/>
                <a:ea typeface="Arial"/>
                <a:cs typeface="Calibri" panose="020F0502020204030204" pitchFamily="34" charset="0"/>
                <a:sym typeface="Arial"/>
              </a:rPr>
              <a:t>ضع قائمة بأنواع الدعم المتاحة وشرح كيف يمكن تعزيز الإحالات</a:t>
            </a: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شرح كيفية تطوير خطة حالة ذات هدف وإجراءات واضحة</a:t>
            </a:r>
          </a:p>
        </p:txBody>
      </p:sp>
      <p:grpSp>
        <p:nvGrpSpPr>
          <p:cNvPr id="7" name="Google Shape;149;p12">
            <a:extLst>
              <a:ext uri="{FF2B5EF4-FFF2-40B4-BE49-F238E27FC236}">
                <a16:creationId xmlns:a16="http://schemas.microsoft.com/office/drawing/2014/main" id="{54B0E0CF-9C4C-1FB0-5C79-205A726D9298}"/>
              </a:ext>
            </a:extLst>
          </p:cNvPr>
          <p:cNvGrpSpPr/>
          <p:nvPr/>
        </p:nvGrpSpPr>
        <p:grpSpPr>
          <a:xfrm>
            <a:off x="1020268" y="2771366"/>
            <a:ext cx="559955" cy="387333"/>
            <a:chOff x="6878053" y="1156317"/>
            <a:chExt cx="1431178" cy="1039513"/>
          </a:xfrm>
          <a:solidFill>
            <a:schemeClr val="accent3">
              <a:lumMod val="50000"/>
            </a:schemeClr>
          </a:solidFill>
        </p:grpSpPr>
        <p:grpSp>
          <p:nvGrpSpPr>
            <p:cNvPr id="8" name="Google Shape;150;p12">
              <a:extLst>
                <a:ext uri="{FF2B5EF4-FFF2-40B4-BE49-F238E27FC236}">
                  <a16:creationId xmlns:a16="http://schemas.microsoft.com/office/drawing/2014/main" id="{3EDE3918-45B6-D2FD-AFC2-43543CC2AA35}"/>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862B8A77-5FBD-C58E-EFA4-C211A271609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7B73C6E8-E6CE-92D0-4F77-002E31460F7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1AE36E16-8CB4-5EE5-F238-23B03CB324B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276E8C7E-DE36-76AB-2609-DCEAEDE7B02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054653CE-EC00-C9CD-2FDB-DF0CB604B781}"/>
              </a:ext>
            </a:extLst>
          </p:cNvPr>
          <p:cNvGrpSpPr/>
          <p:nvPr/>
        </p:nvGrpSpPr>
        <p:grpSpPr>
          <a:xfrm>
            <a:off x="1020268" y="3332844"/>
            <a:ext cx="559955" cy="387333"/>
            <a:chOff x="6878053" y="1156317"/>
            <a:chExt cx="1431178" cy="1039513"/>
          </a:xfrm>
          <a:solidFill>
            <a:schemeClr val="accent3">
              <a:lumMod val="50000"/>
            </a:schemeClr>
          </a:solidFill>
        </p:grpSpPr>
        <p:grpSp>
          <p:nvGrpSpPr>
            <p:cNvPr id="14" name="Google Shape;150;p12">
              <a:extLst>
                <a:ext uri="{FF2B5EF4-FFF2-40B4-BE49-F238E27FC236}">
                  <a16:creationId xmlns:a16="http://schemas.microsoft.com/office/drawing/2014/main" id="{7BD91A3A-8604-14AB-332D-92683BCBF48D}"/>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FA28A92A-FBEF-D5FF-A236-5B8C19C7CD3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A165E9D4-0486-E5AE-A53A-9C259D6EBBA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62C5CAD4-BEF6-5944-2003-D43874B7C85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7CDA7E8F-F968-1A87-B094-DEFE6F31909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4B0598E4-B51D-0A71-F1DE-68A0169DDB53}"/>
              </a:ext>
            </a:extLst>
          </p:cNvPr>
          <p:cNvGrpSpPr/>
          <p:nvPr/>
        </p:nvGrpSpPr>
        <p:grpSpPr>
          <a:xfrm>
            <a:off x="1020268" y="3894487"/>
            <a:ext cx="559955" cy="387333"/>
            <a:chOff x="6878053" y="1156317"/>
            <a:chExt cx="1431178" cy="1039513"/>
          </a:xfrm>
          <a:solidFill>
            <a:schemeClr val="accent3">
              <a:lumMod val="50000"/>
            </a:schemeClr>
          </a:solidFill>
        </p:grpSpPr>
        <p:grpSp>
          <p:nvGrpSpPr>
            <p:cNvPr id="20" name="Google Shape;150;p12">
              <a:extLst>
                <a:ext uri="{FF2B5EF4-FFF2-40B4-BE49-F238E27FC236}">
                  <a16:creationId xmlns:a16="http://schemas.microsoft.com/office/drawing/2014/main" id="{13E2AA31-9218-F9C0-8DB8-9002629EB428}"/>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B1EE6326-601A-A770-D3C5-6C129E9B526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FB7B06D5-514C-3916-9919-49B50254336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A2397FC1-E317-6272-EB6C-A73782CA00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BF686164-0A38-6B83-D29E-9B9DA2244B1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D644AD60-D237-5741-10C9-290C76DEC7DC}"/>
              </a:ext>
            </a:extLst>
          </p:cNvPr>
          <p:cNvGrpSpPr/>
          <p:nvPr/>
        </p:nvGrpSpPr>
        <p:grpSpPr>
          <a:xfrm>
            <a:off x="1020268" y="4465987"/>
            <a:ext cx="559955" cy="387333"/>
            <a:chOff x="6878053" y="1156317"/>
            <a:chExt cx="1431178" cy="1039513"/>
          </a:xfrm>
          <a:solidFill>
            <a:schemeClr val="accent3">
              <a:lumMod val="50000"/>
            </a:schemeClr>
          </a:solidFill>
        </p:grpSpPr>
        <p:grpSp>
          <p:nvGrpSpPr>
            <p:cNvPr id="26" name="Google Shape;150;p12">
              <a:extLst>
                <a:ext uri="{FF2B5EF4-FFF2-40B4-BE49-F238E27FC236}">
                  <a16:creationId xmlns:a16="http://schemas.microsoft.com/office/drawing/2014/main" id="{C976CB44-25A5-00AA-2A2E-D2BC05A49296}"/>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489FCA14-A954-6352-4F7A-4FF6BBEA8A6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A68289E9-885D-6794-1FDC-2ED177C4CC0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A572FA51-8EF4-10CD-1B35-2EC0BB1D644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A70A91FE-CF23-4CD3-E003-88F4AB10F75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8AAD6D5C-3566-3262-4D4B-9FD02797BA15}"/>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Hexagon 37">
            <a:extLst>
              <a:ext uri="{FF2B5EF4-FFF2-40B4-BE49-F238E27FC236}">
                <a16:creationId xmlns:a16="http://schemas.microsoft.com/office/drawing/2014/main" id="{075A3B3A-8793-F843-3736-29ACA81A3EAC}"/>
              </a:ext>
            </a:extLst>
          </p:cNvPr>
          <p:cNvSpPr/>
          <p:nvPr/>
        </p:nvSpPr>
        <p:spPr>
          <a:xfrm rot="1782986">
            <a:off x="286724" y="76395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Hexagon 38">
            <a:extLst>
              <a:ext uri="{FF2B5EF4-FFF2-40B4-BE49-F238E27FC236}">
                <a16:creationId xmlns:a16="http://schemas.microsoft.com/office/drawing/2014/main" id="{627F9575-B6D0-7D63-9A53-C66B87FEB682}"/>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Hexagon 39">
            <a:extLst>
              <a:ext uri="{FF2B5EF4-FFF2-40B4-BE49-F238E27FC236}">
                <a16:creationId xmlns:a16="http://schemas.microsoft.com/office/drawing/2014/main" id="{4F6DD1E3-F1D3-B718-6DBB-706112F7D766}"/>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FD388541-CB5C-3A63-5BE5-6393D67D9DCF}"/>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180E340F-7EC8-5140-3094-9DAD24297299}"/>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4315145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350;p7">
            <a:extLst>
              <a:ext uri="{FF2B5EF4-FFF2-40B4-BE49-F238E27FC236}">
                <a16:creationId xmlns:a16="http://schemas.microsoft.com/office/drawing/2014/main" id="{25082DEB-BBF2-4358-6C01-3A7B7026DCBE}"/>
              </a:ext>
            </a:extLst>
          </p:cNvPr>
          <p:cNvGrpSpPr/>
          <p:nvPr/>
        </p:nvGrpSpPr>
        <p:grpSpPr>
          <a:xfrm>
            <a:off x="996282" y="2721197"/>
            <a:ext cx="5288402" cy="5262642"/>
            <a:chOff x="6770634" y="1156317"/>
            <a:chExt cx="1595324" cy="1039513"/>
          </a:xfrm>
          <a:solidFill>
            <a:schemeClr val="accent3">
              <a:lumMod val="20000"/>
              <a:lumOff val="80000"/>
            </a:schemeClr>
          </a:solidFill>
        </p:grpSpPr>
        <p:grpSp>
          <p:nvGrpSpPr>
            <p:cNvPr id="6" name="Google Shape;351;p7">
              <a:extLst>
                <a:ext uri="{FF2B5EF4-FFF2-40B4-BE49-F238E27FC236}">
                  <a16:creationId xmlns:a16="http://schemas.microsoft.com/office/drawing/2014/main" id="{7FE1FA24-1DAF-FE6C-11A7-41ADFFF0724C}"/>
                </a:ext>
              </a:extLst>
            </p:cNvPr>
            <p:cNvGrpSpPr/>
            <p:nvPr/>
          </p:nvGrpSpPr>
          <p:grpSpPr>
            <a:xfrm>
              <a:off x="7672978" y="1156317"/>
              <a:ext cx="412941" cy="436880"/>
              <a:chOff x="243840" y="1676400"/>
              <a:chExt cx="701040" cy="741680"/>
            </a:xfrm>
            <a:grpFill/>
          </p:grpSpPr>
          <p:sp>
            <p:nvSpPr>
              <p:cNvPr id="9" name="Google Shape;352;p7">
                <a:extLst>
                  <a:ext uri="{FF2B5EF4-FFF2-40B4-BE49-F238E27FC236}">
                    <a16:creationId xmlns:a16="http://schemas.microsoft.com/office/drawing/2014/main" id="{BD59C1E2-B3FA-ED67-5505-E669654717EA}"/>
                  </a:ext>
                </a:extLst>
              </p:cNvPr>
              <p:cNvSpPr/>
              <p:nvPr/>
            </p:nvSpPr>
            <p:spPr>
              <a:xfrm>
                <a:off x="243840" y="1676400"/>
                <a:ext cx="116839" cy="741680"/>
              </a:xfrm>
              <a:prstGeom prst="rect">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latin typeface="Calibri"/>
                  <a:ea typeface="Calibri"/>
                  <a:cs typeface="Calibri"/>
                  <a:sym typeface="Calibri"/>
                </a:endParaRPr>
              </a:p>
            </p:txBody>
          </p:sp>
          <p:sp>
            <p:nvSpPr>
              <p:cNvPr id="10" name="Google Shape;353;p7">
                <a:extLst>
                  <a:ext uri="{FF2B5EF4-FFF2-40B4-BE49-F238E27FC236}">
                    <a16:creationId xmlns:a16="http://schemas.microsoft.com/office/drawing/2014/main" id="{E9F60995-CDD4-69CD-1585-4ECBAFBFBBB2}"/>
                  </a:ext>
                </a:extLst>
              </p:cNvPr>
              <p:cNvSpPr/>
              <p:nvPr/>
            </p:nvSpPr>
            <p:spPr>
              <a:xfrm>
                <a:off x="314960" y="1676400"/>
                <a:ext cx="629920" cy="319012"/>
              </a:xfrm>
              <a:prstGeom prst="rect">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latin typeface="Calibri"/>
                  <a:ea typeface="Calibri"/>
                  <a:cs typeface="Calibri"/>
                  <a:sym typeface="Calibri"/>
                </a:endParaRPr>
              </a:p>
            </p:txBody>
          </p:sp>
        </p:grpSp>
        <p:sp>
          <p:nvSpPr>
            <p:cNvPr id="7" name="Google Shape;354;p7">
              <a:extLst>
                <a:ext uri="{FF2B5EF4-FFF2-40B4-BE49-F238E27FC236}">
                  <a16:creationId xmlns:a16="http://schemas.microsoft.com/office/drawing/2014/main" id="{767851F6-EC59-A863-CEB3-906007FC20D9}"/>
                </a:ext>
              </a:extLst>
            </p:cNvPr>
            <p:cNvSpPr/>
            <p:nvPr/>
          </p:nvSpPr>
          <p:spPr>
            <a:xfrm>
              <a:off x="6965116" y="1517650"/>
              <a:ext cx="1400842" cy="678180"/>
            </a:xfrm>
            <a:prstGeom prst="triangle">
              <a:avLst>
                <a:gd name="adj" fmla="val 50000"/>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latin typeface="Calibri"/>
                <a:ea typeface="Calibri"/>
                <a:cs typeface="Calibri"/>
                <a:sym typeface="Calibri"/>
              </a:endParaRPr>
            </a:p>
          </p:txBody>
        </p:sp>
        <p:sp>
          <p:nvSpPr>
            <p:cNvPr id="8" name="Google Shape;355;p7">
              <a:extLst>
                <a:ext uri="{FF2B5EF4-FFF2-40B4-BE49-F238E27FC236}">
                  <a16:creationId xmlns:a16="http://schemas.microsoft.com/office/drawing/2014/main" id="{4B64DF3E-C9C0-7561-56FB-25A4CDBA7CE4}"/>
                </a:ext>
              </a:extLst>
            </p:cNvPr>
            <p:cNvSpPr/>
            <p:nvPr/>
          </p:nvSpPr>
          <p:spPr>
            <a:xfrm>
              <a:off x="6770634" y="1727035"/>
              <a:ext cx="968339" cy="468795"/>
            </a:xfrm>
            <a:prstGeom prst="triangle">
              <a:avLst>
                <a:gd name="adj" fmla="val 50000"/>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latin typeface="Calibri"/>
                <a:ea typeface="Calibri"/>
                <a:cs typeface="Calibri"/>
                <a:sym typeface="Calibri"/>
              </a:endParaRPr>
            </a:p>
          </p:txBody>
        </p:sp>
      </p:grpSp>
      <p:sp>
        <p:nvSpPr>
          <p:cNvPr id="35" name="Freeform: Shape 34">
            <a:extLst>
              <a:ext uri="{FF2B5EF4-FFF2-40B4-BE49-F238E27FC236}">
                <a16:creationId xmlns:a16="http://schemas.microsoft.com/office/drawing/2014/main" id="{E10710B4-136A-A6EE-9F2E-0CDCB361E22F}"/>
              </a:ext>
            </a:extLst>
          </p:cNvPr>
          <p:cNvSpPr/>
          <p:nvPr/>
        </p:nvSpPr>
        <p:spPr>
          <a:xfrm>
            <a:off x="2988086" y="5044555"/>
            <a:ext cx="1118250" cy="3119731"/>
          </a:xfrm>
          <a:custGeom>
            <a:avLst/>
            <a:gdLst>
              <a:gd name="connsiteX0" fmla="*/ 1012414 w 1118250"/>
              <a:gd name="connsiteY0" fmla="*/ 2841172 h 2841172"/>
              <a:gd name="connsiteX1" fmla="*/ 43 w 1118250"/>
              <a:gd name="connsiteY1" fmla="*/ 1355272 h 2841172"/>
              <a:gd name="connsiteX2" fmla="*/ 1045071 w 1118250"/>
              <a:gd name="connsiteY2" fmla="*/ 636815 h 2841172"/>
              <a:gd name="connsiteX3" fmla="*/ 947100 w 1118250"/>
              <a:gd name="connsiteY3" fmla="*/ 0 h 2841172"/>
            </a:gdLst>
            <a:ahLst/>
            <a:cxnLst>
              <a:cxn ang="0">
                <a:pos x="connsiteX0" y="connsiteY0"/>
              </a:cxn>
              <a:cxn ang="0">
                <a:pos x="connsiteX1" y="connsiteY1"/>
              </a:cxn>
              <a:cxn ang="0">
                <a:pos x="connsiteX2" y="connsiteY2"/>
              </a:cxn>
              <a:cxn ang="0">
                <a:pos x="connsiteX3" y="connsiteY3"/>
              </a:cxn>
            </a:cxnLst>
            <a:rect l="l" t="t" r="r" b="b"/>
            <a:pathLst>
              <a:path w="1118250" h="2841172">
                <a:moveTo>
                  <a:pt x="1012414" y="2841172"/>
                </a:moveTo>
                <a:cubicBezTo>
                  <a:pt x="503507" y="2281918"/>
                  <a:pt x="-5400" y="1722665"/>
                  <a:pt x="43" y="1355272"/>
                </a:cubicBezTo>
                <a:cubicBezTo>
                  <a:pt x="5486" y="987879"/>
                  <a:pt x="887228" y="862694"/>
                  <a:pt x="1045071" y="636815"/>
                </a:cubicBezTo>
                <a:cubicBezTo>
                  <a:pt x="1202914" y="410936"/>
                  <a:pt x="1075007" y="205468"/>
                  <a:pt x="947100" y="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 name="TextBox 2">
            <a:extLst>
              <a:ext uri="{FF2B5EF4-FFF2-40B4-BE49-F238E27FC236}">
                <a16:creationId xmlns:a16="http://schemas.microsoft.com/office/drawing/2014/main" id="{7354B4A0-38B7-3112-E7D2-111AF3884D23}"/>
              </a:ext>
            </a:extLst>
          </p:cNvPr>
          <p:cNvSpPr txBox="1"/>
          <p:nvPr/>
        </p:nvSpPr>
        <p:spPr>
          <a:xfrm>
            <a:off x="996286" y="1886366"/>
            <a:ext cx="5288399" cy="276999"/>
          </a:xfrm>
          <a:prstGeom prst="rect">
            <a:avLst/>
          </a:prstGeom>
          <a:noFill/>
        </p:spPr>
        <p:txBody>
          <a:bodyPr wrap="square" rtlCol="0">
            <a:spAutoFit/>
          </a:bodyPr>
          <a:lstStyle/>
          <a:p>
            <a:pPr algn="r" rtl="1"/>
            <a:r>
              <a:rPr lang="en-GB" sz="1200" dirty="0">
                <a:latin typeface="Calibri" panose="020F0502020204030204" pitchFamily="34" charset="0"/>
                <a:cs typeface="Calibri" panose="020F0502020204030204" pitchFamily="34" charset="0"/>
              </a:rPr>
              <a:t>هل يمكنك ابتكار أفكار </a:t>
            </a:r>
            <a:r>
              <a:rPr lang="ar-SA" sz="1200" dirty="0">
                <a:latin typeface="Calibri" panose="020F0502020204030204" pitchFamily="34" charset="0"/>
                <a:cs typeface="Calibri" panose="020F0502020204030204" pitchFamily="34" charset="0"/>
              </a:rPr>
              <a:t>لإجراءات</a:t>
            </a:r>
            <a:r>
              <a:rPr lang="en-GB" sz="1200" dirty="0">
                <a:latin typeface="Calibri" panose="020F0502020204030204" pitchFamily="34" charset="0"/>
                <a:cs typeface="Calibri" panose="020F0502020204030204" pitchFamily="34" charset="0"/>
              </a:rPr>
              <a:t> تمكينية؟</a:t>
            </a:r>
            <a:endParaRPr lang="en-BE"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314FE27-F200-A641-261F-7DEB25723D5A}"/>
              </a:ext>
            </a:extLst>
          </p:cNvPr>
          <p:cNvSpPr txBox="1"/>
          <p:nvPr/>
        </p:nvSpPr>
        <p:spPr>
          <a:xfrm>
            <a:off x="3456206" y="7624532"/>
            <a:ext cx="944187" cy="276999"/>
          </a:xfrm>
          <a:prstGeom prst="rect">
            <a:avLst/>
          </a:prstGeom>
          <a:noFill/>
        </p:spPr>
        <p:txBody>
          <a:bodyPr wrap="square" rtlCol="0">
            <a:spAutoFit/>
          </a:bodyPr>
          <a:lstStyle/>
          <a:p>
            <a:pPr algn="r" rtl="1"/>
            <a:r>
              <a:rPr lang="en-GB" sz="1200" b="1" dirty="0"/>
              <a:t>1.</a:t>
            </a:r>
            <a:endParaRPr lang="en-BE" sz="1200" b="1" dirty="0"/>
          </a:p>
        </p:txBody>
      </p:sp>
      <p:sp>
        <p:nvSpPr>
          <p:cNvPr id="23" name="TextBox 22">
            <a:extLst>
              <a:ext uri="{FF2B5EF4-FFF2-40B4-BE49-F238E27FC236}">
                <a16:creationId xmlns:a16="http://schemas.microsoft.com/office/drawing/2014/main" id="{9E65220E-FAA9-2E70-511A-499E8826D5A7}"/>
              </a:ext>
            </a:extLst>
          </p:cNvPr>
          <p:cNvSpPr txBox="1"/>
          <p:nvPr/>
        </p:nvSpPr>
        <p:spPr>
          <a:xfrm>
            <a:off x="3043310" y="7112349"/>
            <a:ext cx="944187" cy="276999"/>
          </a:xfrm>
          <a:prstGeom prst="rect">
            <a:avLst/>
          </a:prstGeom>
          <a:noFill/>
        </p:spPr>
        <p:txBody>
          <a:bodyPr wrap="square" rtlCol="0">
            <a:spAutoFit/>
          </a:bodyPr>
          <a:lstStyle/>
          <a:p>
            <a:pPr algn="r" rtl="1"/>
            <a:r>
              <a:rPr lang="en-GB" sz="1200" b="1" dirty="0"/>
              <a:t>2.</a:t>
            </a:r>
            <a:endParaRPr lang="en-BE" sz="1200" b="1" dirty="0"/>
          </a:p>
        </p:txBody>
      </p:sp>
      <p:sp>
        <p:nvSpPr>
          <p:cNvPr id="26" name="TextBox 25">
            <a:extLst>
              <a:ext uri="{FF2B5EF4-FFF2-40B4-BE49-F238E27FC236}">
                <a16:creationId xmlns:a16="http://schemas.microsoft.com/office/drawing/2014/main" id="{EE5294F8-F81A-1F27-EEE3-DCA2E0FDF2C6}"/>
              </a:ext>
            </a:extLst>
          </p:cNvPr>
          <p:cNvSpPr txBox="1"/>
          <p:nvPr/>
        </p:nvSpPr>
        <p:spPr>
          <a:xfrm>
            <a:off x="3345637" y="5866121"/>
            <a:ext cx="944187" cy="276999"/>
          </a:xfrm>
          <a:prstGeom prst="rect">
            <a:avLst/>
          </a:prstGeom>
          <a:noFill/>
        </p:spPr>
        <p:txBody>
          <a:bodyPr wrap="square" rtlCol="0">
            <a:spAutoFit/>
          </a:bodyPr>
          <a:lstStyle/>
          <a:p>
            <a:pPr algn="r" rtl="1"/>
            <a:r>
              <a:rPr lang="en-GB" sz="1200" b="1" dirty="0"/>
              <a:t>4.</a:t>
            </a:r>
            <a:endParaRPr lang="en-BE" sz="1200" b="1" dirty="0"/>
          </a:p>
        </p:txBody>
      </p:sp>
      <p:sp>
        <p:nvSpPr>
          <p:cNvPr id="27" name="TextBox 26">
            <a:extLst>
              <a:ext uri="{FF2B5EF4-FFF2-40B4-BE49-F238E27FC236}">
                <a16:creationId xmlns:a16="http://schemas.microsoft.com/office/drawing/2014/main" id="{7A0A1166-FA06-98A8-231C-6FB46DAF54A2}"/>
              </a:ext>
            </a:extLst>
          </p:cNvPr>
          <p:cNvSpPr txBox="1"/>
          <p:nvPr/>
        </p:nvSpPr>
        <p:spPr>
          <a:xfrm>
            <a:off x="2793960" y="6558485"/>
            <a:ext cx="944187" cy="276999"/>
          </a:xfrm>
          <a:prstGeom prst="rect">
            <a:avLst/>
          </a:prstGeom>
          <a:noFill/>
        </p:spPr>
        <p:txBody>
          <a:bodyPr wrap="square" rtlCol="0">
            <a:spAutoFit/>
          </a:bodyPr>
          <a:lstStyle/>
          <a:p>
            <a:pPr algn="r" rtl="1"/>
            <a:r>
              <a:rPr lang="en-GB" sz="1200" b="1" dirty="0"/>
              <a:t>3.</a:t>
            </a:r>
            <a:endParaRPr lang="en-BE" sz="1200" b="1" dirty="0"/>
          </a:p>
        </p:txBody>
      </p:sp>
      <p:sp>
        <p:nvSpPr>
          <p:cNvPr id="28" name="TextBox 27">
            <a:extLst>
              <a:ext uri="{FF2B5EF4-FFF2-40B4-BE49-F238E27FC236}">
                <a16:creationId xmlns:a16="http://schemas.microsoft.com/office/drawing/2014/main" id="{9923A19A-43E2-A90A-9476-5154314CC1CA}"/>
              </a:ext>
            </a:extLst>
          </p:cNvPr>
          <p:cNvSpPr txBox="1"/>
          <p:nvPr/>
        </p:nvSpPr>
        <p:spPr>
          <a:xfrm>
            <a:off x="3841592" y="5375332"/>
            <a:ext cx="944187" cy="276999"/>
          </a:xfrm>
          <a:prstGeom prst="rect">
            <a:avLst/>
          </a:prstGeom>
          <a:noFill/>
        </p:spPr>
        <p:txBody>
          <a:bodyPr wrap="square" rtlCol="0">
            <a:spAutoFit/>
          </a:bodyPr>
          <a:lstStyle/>
          <a:p>
            <a:pPr algn="r" rtl="1"/>
            <a:r>
              <a:rPr lang="en-GB" sz="1200" b="1" dirty="0"/>
              <a:t>5.</a:t>
            </a:r>
            <a:endParaRPr lang="en-BE" sz="1200" b="1" dirty="0"/>
          </a:p>
        </p:txBody>
      </p:sp>
      <p:sp>
        <p:nvSpPr>
          <p:cNvPr id="29" name="TextBox 28">
            <a:extLst>
              <a:ext uri="{FF2B5EF4-FFF2-40B4-BE49-F238E27FC236}">
                <a16:creationId xmlns:a16="http://schemas.microsoft.com/office/drawing/2014/main" id="{3436A75B-102D-C757-0A45-D7D96D688D8C}"/>
              </a:ext>
            </a:extLst>
          </p:cNvPr>
          <p:cNvSpPr txBox="1"/>
          <p:nvPr/>
        </p:nvSpPr>
        <p:spPr>
          <a:xfrm>
            <a:off x="4101570" y="2832805"/>
            <a:ext cx="1231480" cy="430887"/>
          </a:xfrm>
          <a:prstGeom prst="rect">
            <a:avLst/>
          </a:prstGeom>
          <a:noFill/>
        </p:spPr>
        <p:txBody>
          <a:bodyPr wrap="square" rtlCol="0">
            <a:spAutoFit/>
          </a:bodyPr>
          <a:lstStyle/>
          <a:p>
            <a:pPr algn="ctr" rtl="1"/>
            <a:r>
              <a:rPr lang="en-GB" sz="1100" dirty="0">
                <a:latin typeface="Calibri" panose="020F0502020204030204" pitchFamily="34" charset="0"/>
                <a:cs typeface="Calibri" panose="020F0502020204030204" pitchFamily="34" charset="0"/>
              </a:rPr>
              <a:t>أقوى وأكثر ثقة وأكثر قدرة على السيطرة</a:t>
            </a:r>
            <a:endParaRPr lang="en-BE" sz="11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4D067A0-B11C-4E32-DBF0-7ECA80842A10}"/>
              </a:ext>
            </a:extLst>
          </p:cNvPr>
          <p:cNvSpPr txBox="1"/>
          <p:nvPr/>
        </p:nvSpPr>
        <p:spPr>
          <a:xfrm>
            <a:off x="1405408" y="1534076"/>
            <a:ext cx="4665478" cy="276999"/>
          </a:xfrm>
          <a:prstGeom prst="rect">
            <a:avLst/>
          </a:prstGeom>
          <a:noFill/>
        </p:spPr>
        <p:txBody>
          <a:bodyPr wrap="square" rtlCol="0">
            <a:spAutoFit/>
          </a:bodyPr>
          <a:lstStyle/>
          <a:p>
            <a:pPr algn="r" rtl="1"/>
            <a:r>
              <a:rPr lang="ar-SA" sz="1200" b="1" i="0" dirty="0">
                <a:latin typeface="Calibri" panose="020F0502020204030204" pitchFamily="34" charset="0"/>
                <a:cs typeface="Calibri" panose="020F0502020204030204" pitchFamily="34" charset="0"/>
              </a:rPr>
              <a:t>إ</a:t>
            </a:r>
            <a:r>
              <a:rPr lang="en-GB" sz="1200" b="1" i="0" dirty="0">
                <a:latin typeface="Calibri" panose="020F0502020204030204" pitchFamily="34" charset="0"/>
                <a:cs typeface="Calibri" panose="020F0502020204030204" pitchFamily="34" charset="0"/>
              </a:rPr>
              <a:t>جراءات</a:t>
            </a:r>
            <a:r>
              <a:rPr lang="ar-SA" sz="1200" b="1" i="0" dirty="0">
                <a:latin typeface="Calibri" panose="020F0502020204030204" pitchFamily="34" charset="0"/>
                <a:cs typeface="Calibri" panose="020F0502020204030204" pitchFamily="34" charset="0"/>
              </a:rPr>
              <a:t> التمكين</a:t>
            </a:r>
            <a:endParaRPr lang="en-CA" sz="1200" b="1" spc="30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924CC2B-7E38-F3C6-749A-1D576DB9029A}"/>
              </a:ext>
            </a:extLst>
          </p:cNvPr>
          <p:cNvSpPr txBox="1"/>
          <p:nvPr/>
        </p:nvSpPr>
        <p:spPr>
          <a:xfrm>
            <a:off x="996286" y="713169"/>
            <a:ext cx="5288399"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8ACA84"/>
                </a:highlight>
                <a:latin typeface="Calibri" panose="020F0502020204030204" pitchFamily="34" charset="0"/>
                <a:ea typeface="Calibri"/>
                <a:cs typeface="Calibri" panose="020F0502020204030204" pitchFamily="34" charset="0"/>
                <a:sym typeface="Calibri"/>
              </a:rPr>
              <a:t>الجلسة </a:t>
            </a:r>
            <a:r>
              <a:rPr lang="ar-SA" sz="1600" b="1" spc="300" dirty="0">
                <a:highlight>
                  <a:srgbClr val="8ACA84"/>
                </a:highlight>
                <a:latin typeface="Calibri" panose="020F0502020204030204" pitchFamily="34" charset="0"/>
                <a:ea typeface="Calibri"/>
                <a:cs typeface="Calibri" panose="020F0502020204030204" pitchFamily="34" charset="0"/>
                <a:sym typeface="Calibri"/>
              </a:rPr>
              <a:t>٢</a:t>
            </a:r>
            <a:r>
              <a:rPr lang="en-US" sz="1600" b="1" spc="300" dirty="0">
                <a:highlight>
                  <a:srgbClr val="8ACA84"/>
                </a:highlight>
                <a:latin typeface="Calibri" panose="020F0502020204030204" pitchFamily="34" charset="0"/>
                <a:ea typeface="Calibri"/>
                <a:cs typeface="Calibri" panose="020F0502020204030204" pitchFamily="34" charset="0"/>
                <a:sym typeface="Calibri"/>
              </a:rPr>
              <a:t>: ما المقصود بخط</a:t>
            </a:r>
            <a:r>
              <a:rPr lang="ar-SA" sz="1600" b="1" spc="300" dirty="0">
                <a:highlight>
                  <a:srgbClr val="8ACA84"/>
                </a:highlight>
                <a:latin typeface="Calibri" panose="020F0502020204030204" pitchFamily="34" charset="0"/>
                <a:ea typeface="Calibri"/>
                <a:cs typeface="Calibri" panose="020F0502020204030204" pitchFamily="34" charset="0"/>
                <a:sym typeface="Calibri"/>
              </a:rPr>
              <a:t>ة</a:t>
            </a:r>
            <a:r>
              <a:rPr lang="en-US" sz="1600" b="1" spc="300" dirty="0">
                <a:highlight>
                  <a:srgbClr val="8ACA84"/>
                </a:highlight>
                <a:latin typeface="Calibri" panose="020F0502020204030204" pitchFamily="34" charset="0"/>
                <a:ea typeface="Calibri"/>
                <a:cs typeface="Calibri" panose="020F0502020204030204" pitchFamily="34" charset="0"/>
                <a:sym typeface="Calibri"/>
              </a:rPr>
              <a:t> الحالة ومن ينبغي </a:t>
            </a:r>
            <a:r>
              <a:rPr lang="ar-SA" sz="1600" b="1" spc="300" dirty="0">
                <a:highlight>
                  <a:srgbClr val="8ACA84"/>
                </a:highlight>
                <a:latin typeface="Calibri" panose="020F0502020204030204" pitchFamily="34" charset="0"/>
                <a:ea typeface="Calibri"/>
                <a:cs typeface="Calibri" panose="020F0502020204030204" pitchFamily="34" charset="0"/>
                <a:sym typeface="Calibri"/>
              </a:rPr>
              <a:t>إشراكه</a:t>
            </a:r>
            <a:r>
              <a:rPr lang="en-US" sz="1600" b="1" spc="300" dirty="0">
                <a:highlight>
                  <a:srgbClr val="8ACA84"/>
                </a:highlight>
                <a:latin typeface="Calibri" panose="020F0502020204030204" pitchFamily="34" charset="0"/>
                <a:ea typeface="Calibri"/>
                <a:cs typeface="Calibri" panose="020F0502020204030204" pitchFamily="34" charset="0"/>
                <a:sym typeface="Calibri"/>
              </a:rPr>
              <a:t>؟</a:t>
            </a:r>
          </a:p>
        </p:txBody>
      </p:sp>
      <p:sp>
        <p:nvSpPr>
          <p:cNvPr id="13" name="Hexagon 12">
            <a:extLst>
              <a:ext uri="{FF2B5EF4-FFF2-40B4-BE49-F238E27FC236}">
                <a16:creationId xmlns:a16="http://schemas.microsoft.com/office/drawing/2014/main" id="{29AE0448-9874-E313-8C65-6D19C7E0283E}"/>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457E641F-5987-7F6D-92CB-2B7E4D6C6E4F}"/>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3A9638E3-353C-3346-16DF-A4A1799DDBF0}"/>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7CD4E8E1-4662-2B98-4A68-52C5D34B101A}"/>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4423D377-86C7-6BFE-3A88-F501F4F99C40}"/>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Hexagon 30">
            <a:extLst>
              <a:ext uri="{FF2B5EF4-FFF2-40B4-BE49-F238E27FC236}">
                <a16:creationId xmlns:a16="http://schemas.microsoft.com/office/drawing/2014/main" id="{10918E55-66B4-245B-3EE6-C2B05A844947}"/>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Google Shape;315;p4">
            <a:extLst>
              <a:ext uri="{FF2B5EF4-FFF2-40B4-BE49-F238E27FC236}">
                <a16:creationId xmlns:a16="http://schemas.microsoft.com/office/drawing/2014/main" id="{E0653F66-CA12-2833-4EFB-8F775DF62120}"/>
              </a:ext>
            </a:extLst>
          </p:cNvPr>
          <p:cNvSpPr/>
          <p:nvPr/>
        </p:nvSpPr>
        <p:spPr>
          <a:xfrm>
            <a:off x="3629476" y="4133956"/>
            <a:ext cx="306444" cy="314410"/>
          </a:xfrm>
          <a:prstGeom prst="ellipse">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33" name="Google Shape;317;p4">
            <a:extLst>
              <a:ext uri="{FF2B5EF4-FFF2-40B4-BE49-F238E27FC236}">
                <a16:creationId xmlns:a16="http://schemas.microsoft.com/office/drawing/2014/main" id="{B80A7EB0-70FF-CCD1-067E-16C5662D9246}"/>
              </a:ext>
            </a:extLst>
          </p:cNvPr>
          <p:cNvSpPr/>
          <p:nvPr/>
        </p:nvSpPr>
        <p:spPr>
          <a:xfrm>
            <a:off x="3712808" y="4482405"/>
            <a:ext cx="274690" cy="500056"/>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34" name="Google Shape;317;p4">
            <a:extLst>
              <a:ext uri="{FF2B5EF4-FFF2-40B4-BE49-F238E27FC236}">
                <a16:creationId xmlns:a16="http://schemas.microsoft.com/office/drawing/2014/main" id="{8E74E106-0CDB-9DBB-0E11-9C0255C4E6C1}"/>
              </a:ext>
            </a:extLst>
          </p:cNvPr>
          <p:cNvSpPr/>
          <p:nvPr/>
        </p:nvSpPr>
        <p:spPr>
          <a:xfrm rot="3547324">
            <a:off x="3987451" y="4426375"/>
            <a:ext cx="133085" cy="275262"/>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889615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537407"/>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كيف يمكنني الاستعداد لاجتماع أو </a:t>
            </a:r>
            <a:r>
              <a:rPr lang="ar-SA" sz="1200" b="1" dirty="0">
                <a:latin typeface="Calibri" panose="020F0502020204030204" pitchFamily="34" charset="0"/>
                <a:cs typeface="Calibri" panose="020F0502020204030204" pitchFamily="34" charset="0"/>
              </a:rPr>
              <a:t>اتصال </a:t>
            </a:r>
            <a:r>
              <a:rPr lang="en-GB" sz="1200" b="1" dirty="0">
                <a:latin typeface="Calibri" panose="020F0502020204030204" pitchFamily="34" charset="0"/>
                <a:cs typeface="Calibri" panose="020F0502020204030204" pitchFamily="34" charset="0"/>
              </a:rPr>
              <a:t>خط</a:t>
            </a:r>
            <a:r>
              <a:rPr lang="ar-SA" sz="1200" b="1" dirty="0">
                <a:latin typeface="Calibri" panose="020F0502020204030204" pitchFamily="34" charset="0"/>
                <a:cs typeface="Calibri" panose="020F0502020204030204" pitchFamily="34" charset="0"/>
              </a:rPr>
              <a:t>ة</a:t>
            </a:r>
            <a:r>
              <a:rPr lang="en-GB"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a:t>
            </a:r>
            <a:r>
              <a:rPr lang="en-GB" sz="1200" b="1" dirty="0">
                <a:latin typeface="Calibri" panose="020F0502020204030204" pitchFamily="34" charset="0"/>
                <a:cs typeface="Calibri" panose="020F0502020204030204" pitchFamily="34" charset="0"/>
              </a:rPr>
              <a:t>حا</a:t>
            </a:r>
            <a:r>
              <a:rPr lang="ar-SA" sz="1200" b="1" dirty="0">
                <a:latin typeface="Calibri" panose="020F0502020204030204" pitchFamily="34" charset="0"/>
                <a:cs typeface="Calibri" panose="020F0502020204030204" pitchFamily="34" charset="0"/>
              </a:rPr>
              <a:t>لة</a:t>
            </a:r>
            <a:r>
              <a:rPr lang="en-CA" sz="1200" b="1" spc="300" dirty="0">
                <a:latin typeface="Calibri" panose="020F0502020204030204" pitchFamily="34" charset="0"/>
                <a:cs typeface="Calibri" panose="020F0502020204030204" pitchFamily="34" charset="0"/>
              </a:rPr>
              <a:t>؟</a:t>
            </a:r>
          </a:p>
        </p:txBody>
      </p:sp>
      <p:sp>
        <p:nvSpPr>
          <p:cNvPr id="13" name="Rectangle 12">
            <a:extLst>
              <a:ext uri="{FF2B5EF4-FFF2-40B4-BE49-F238E27FC236}">
                <a16:creationId xmlns:a16="http://schemas.microsoft.com/office/drawing/2014/main" id="{EE8A3282-0B64-4AF5-AC8B-506F6CD89F03}"/>
              </a:ext>
            </a:extLst>
          </p:cNvPr>
          <p:cNvSpPr/>
          <p:nvPr/>
        </p:nvSpPr>
        <p:spPr>
          <a:xfrm>
            <a:off x="996287" y="2177143"/>
            <a:ext cx="5254043" cy="686525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 name="TextBox 2">
            <a:extLst>
              <a:ext uri="{FF2B5EF4-FFF2-40B4-BE49-F238E27FC236}">
                <a16:creationId xmlns:a16="http://schemas.microsoft.com/office/drawing/2014/main" id="{26E40ABC-6929-2B67-2DD1-BEEEB64E704A}"/>
              </a:ext>
            </a:extLst>
          </p:cNvPr>
          <p:cNvSpPr txBox="1"/>
          <p:nvPr/>
        </p:nvSpPr>
        <p:spPr>
          <a:xfrm>
            <a:off x="996287" y="716359"/>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8ACA84"/>
                </a:highlight>
                <a:latin typeface="Calibri" panose="020F0502020204030204" pitchFamily="34" charset="0"/>
                <a:ea typeface="Calibri"/>
                <a:cs typeface="Calibri" panose="020F0502020204030204" pitchFamily="34" charset="0"/>
                <a:sym typeface="Calibri"/>
              </a:rPr>
              <a:t>الجلسة </a:t>
            </a:r>
            <a:r>
              <a:rPr lang="ar-SA" sz="1600" b="1" spc="300" dirty="0">
                <a:highlight>
                  <a:srgbClr val="8ACA84"/>
                </a:highlight>
                <a:latin typeface="Calibri" panose="020F0502020204030204" pitchFamily="34" charset="0"/>
                <a:ea typeface="Calibri"/>
                <a:cs typeface="Calibri" panose="020F0502020204030204" pitchFamily="34" charset="0"/>
                <a:sym typeface="Calibri"/>
              </a:rPr>
              <a:t>٣</a:t>
            </a:r>
            <a:r>
              <a:rPr lang="en-US" sz="1600" b="1" spc="300" dirty="0">
                <a:highlight>
                  <a:srgbClr val="8ACA84"/>
                </a:highlight>
                <a:latin typeface="Calibri" panose="020F0502020204030204" pitchFamily="34" charset="0"/>
                <a:ea typeface="Calibri"/>
                <a:cs typeface="Calibri" panose="020F0502020204030204" pitchFamily="34" charset="0"/>
                <a:sym typeface="Calibri"/>
              </a:rPr>
              <a:t>: كيف أقوم بتنفيذ اجتماع خط</a:t>
            </a:r>
            <a:r>
              <a:rPr lang="ar-SA" sz="1600" b="1" spc="300" dirty="0">
                <a:highlight>
                  <a:srgbClr val="8ACA84"/>
                </a:highlight>
                <a:latin typeface="Calibri" panose="020F0502020204030204" pitchFamily="34" charset="0"/>
                <a:ea typeface="Calibri"/>
                <a:cs typeface="Calibri" panose="020F0502020204030204" pitchFamily="34" charset="0"/>
                <a:sym typeface="Calibri"/>
              </a:rPr>
              <a:t>ة</a:t>
            </a:r>
            <a:r>
              <a:rPr lang="en-US" sz="1600" b="1" spc="300" dirty="0">
                <a:highlight>
                  <a:srgbClr val="8ACA84"/>
                </a:highlight>
                <a:latin typeface="Calibri" panose="020F0502020204030204" pitchFamily="34" charset="0"/>
                <a:ea typeface="Calibri"/>
                <a:cs typeface="Calibri" panose="020F0502020204030204" pitchFamily="34" charset="0"/>
                <a:sym typeface="Calibri"/>
              </a:rPr>
              <a:t> </a:t>
            </a:r>
            <a:r>
              <a:rPr lang="ar-SA" sz="1600" b="1" spc="300" dirty="0">
                <a:highlight>
                  <a:srgbClr val="8ACA84"/>
                </a:highlight>
                <a:latin typeface="Calibri" panose="020F0502020204030204" pitchFamily="34" charset="0"/>
                <a:ea typeface="Calibri"/>
                <a:cs typeface="Calibri" panose="020F0502020204030204" pitchFamily="34" charset="0"/>
                <a:sym typeface="Calibri"/>
              </a:rPr>
              <a:t>الحال</a:t>
            </a:r>
            <a:r>
              <a:rPr lang="en-US" sz="1600" b="1" spc="300" dirty="0">
                <a:highlight>
                  <a:srgbClr val="8ACA84"/>
                </a:highlight>
                <a:latin typeface="Calibri" panose="020F0502020204030204" pitchFamily="34" charset="0"/>
                <a:ea typeface="Calibri"/>
                <a:cs typeface="Calibri" panose="020F0502020204030204" pitchFamily="34" charset="0"/>
                <a:sym typeface="Calibri"/>
              </a:rPr>
              <a:t>ة</a:t>
            </a:r>
            <a:r>
              <a:rPr lang="en-US" sz="1400" b="1" spc="300" dirty="0">
                <a:highlight>
                  <a:srgbClr val="8ACA84"/>
                </a:highlight>
                <a:latin typeface="Calibri"/>
                <a:ea typeface="Calibri"/>
                <a:cs typeface="Calibri"/>
                <a:sym typeface="Calibri"/>
              </a:rPr>
              <a:t>؟</a:t>
            </a:r>
          </a:p>
        </p:txBody>
      </p:sp>
      <p:sp>
        <p:nvSpPr>
          <p:cNvPr id="5" name="L-Shape 4">
            <a:extLst>
              <a:ext uri="{FF2B5EF4-FFF2-40B4-BE49-F238E27FC236}">
                <a16:creationId xmlns:a16="http://schemas.microsoft.com/office/drawing/2014/main" id="{7F61651D-75EB-2A88-D451-B8FE7386DC20}"/>
              </a:ext>
            </a:extLst>
          </p:cNvPr>
          <p:cNvSpPr/>
          <p:nvPr/>
        </p:nvSpPr>
        <p:spPr>
          <a:xfrm rot="18361091">
            <a:off x="5211771" y="8289498"/>
            <a:ext cx="1299884" cy="661546"/>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L-Shape 5">
            <a:extLst>
              <a:ext uri="{FF2B5EF4-FFF2-40B4-BE49-F238E27FC236}">
                <a16:creationId xmlns:a16="http://schemas.microsoft.com/office/drawing/2014/main" id="{F260168E-6513-379B-3CEE-76AAFC9E9FA9}"/>
              </a:ext>
            </a:extLst>
          </p:cNvPr>
          <p:cNvSpPr/>
          <p:nvPr/>
        </p:nvSpPr>
        <p:spPr>
          <a:xfrm rot="18361091">
            <a:off x="5211771" y="7006798"/>
            <a:ext cx="1299884" cy="661546"/>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63F588E2-7C1B-2062-E216-6B327C3161BD}"/>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36565394-1A17-87CC-56ED-E31EE12228F3}"/>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FBE2A7EC-4BCB-C8FB-15BB-421818135195}"/>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E538146A-C73C-520D-F9CA-9A7B33BBD8A6}"/>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BACAAB15-146B-7C50-443E-C02CAD080B8A}"/>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C6FCF921-E614-A107-15A4-FAE109362493}"/>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7347136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52500" y="1162644"/>
            <a:ext cx="5274129"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حدد أحد الأدوار التالية. اقرأها بعناية واستعد</a:t>
            </a:r>
            <a:r>
              <a:rPr lang="ar-SA" sz="1100" dirty="0">
                <a:latin typeface="Calibri" panose="020F0502020204030204" pitchFamily="34" charset="0"/>
                <a:cs typeface="Calibri" panose="020F0502020204030204" pitchFamily="34" charset="0"/>
              </a:rPr>
              <a:t> للتمثيل</a:t>
            </a:r>
            <a:r>
              <a:rPr lang="en-US" sz="1100" dirty="0">
                <a:latin typeface="Calibri" panose="020F0502020204030204" pitchFamily="34" charset="0"/>
                <a:cs typeface="Calibri" panose="020F0502020204030204" pitchFamily="34" charset="0"/>
              </a:rPr>
              <a:t> لتكون بمثابة تلك الشخصية. يمكنك البناء على ما هو مكتوب هنا واعتمادًا على كيفية تفاعل عضو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فريق</a:t>
            </a:r>
            <a:r>
              <a:rPr lang="ar-SA" sz="1100" dirty="0">
                <a:latin typeface="Calibri" panose="020F0502020204030204" pitchFamily="34" charset="0"/>
                <a:cs typeface="Calibri" panose="020F0502020204030204" pitchFamily="34" charset="0"/>
              </a:rPr>
              <a:t> معك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endParaRPr lang="en-US"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0ABA902-B667-10C6-9A85-6FE219F641C4}"/>
              </a:ext>
            </a:extLst>
          </p:cNvPr>
          <p:cNvSpPr txBox="1"/>
          <p:nvPr/>
        </p:nvSpPr>
        <p:spPr>
          <a:xfrm>
            <a:off x="996287" y="716248"/>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لعب </a:t>
            </a:r>
            <a:r>
              <a:rPr lang="en-GB" sz="1200" b="1" dirty="0">
                <a:latin typeface="Calibri" panose="020F0502020204030204" pitchFamily="34" charset="0"/>
                <a:cs typeface="Calibri" panose="020F0502020204030204" pitchFamily="34" charset="0"/>
              </a:rPr>
              <a:t>الأدوار - خط</a:t>
            </a:r>
            <a:r>
              <a:rPr lang="ar-SA" sz="1200" b="1" dirty="0">
                <a:latin typeface="Calibri" panose="020F0502020204030204" pitchFamily="34" charset="0"/>
                <a:cs typeface="Calibri" panose="020F0502020204030204" pitchFamily="34" charset="0"/>
              </a:rPr>
              <a:t>ة</a:t>
            </a:r>
            <a:r>
              <a:rPr lang="en-GB" sz="1200" b="1" dirty="0">
                <a:latin typeface="Calibri" panose="020F0502020204030204" pitchFamily="34" charset="0"/>
                <a:cs typeface="Calibri" panose="020F0502020204030204" pitchFamily="34" charset="0"/>
              </a:rPr>
              <a:t> الحالة</a:t>
            </a:r>
            <a:endParaRPr lang="en-CA" sz="1200" b="1" spc="300" dirty="0">
              <a:latin typeface="Calibri" panose="020F0502020204030204" pitchFamily="34" charset="0"/>
              <a:cs typeface="Calibri" panose="020F0502020204030204" pitchFamily="34" charset="0"/>
            </a:endParaRPr>
          </a:p>
        </p:txBody>
      </p:sp>
      <p:graphicFrame>
        <p:nvGraphicFramePr>
          <p:cNvPr id="6" name="Table 6">
            <a:extLst>
              <a:ext uri="{FF2B5EF4-FFF2-40B4-BE49-F238E27FC236}">
                <a16:creationId xmlns:a16="http://schemas.microsoft.com/office/drawing/2014/main" id="{18F3B682-6CAC-8BAF-41C1-895DE28B5598}"/>
              </a:ext>
            </a:extLst>
          </p:cNvPr>
          <p:cNvGraphicFramePr>
            <a:graphicFrameLocks noGrp="1"/>
          </p:cNvGraphicFramePr>
          <p:nvPr/>
        </p:nvGraphicFramePr>
        <p:xfrm>
          <a:off x="996286" y="1932205"/>
          <a:ext cx="5274130" cy="7116699"/>
        </p:xfrm>
        <a:graphic>
          <a:graphicData uri="http://schemas.openxmlformats.org/drawingml/2006/table">
            <a:tbl>
              <a:tblPr firstRow="1" bandRow="1">
                <a:tableStyleId>{5C22544A-7EE6-4342-B048-85BDC9FD1C3A}</a:tableStyleId>
              </a:tblPr>
              <a:tblGrid>
                <a:gridCol w="2703844">
                  <a:extLst>
                    <a:ext uri="{9D8B030D-6E8A-4147-A177-3AD203B41FA5}">
                      <a16:colId xmlns:a16="http://schemas.microsoft.com/office/drawing/2014/main" val="2491967545"/>
                    </a:ext>
                  </a:extLst>
                </a:gridCol>
                <a:gridCol w="2570286">
                  <a:extLst>
                    <a:ext uri="{9D8B030D-6E8A-4147-A177-3AD203B41FA5}">
                      <a16:colId xmlns:a16="http://schemas.microsoft.com/office/drawing/2014/main" val="2941905094"/>
                    </a:ext>
                  </a:extLst>
                </a:gridCol>
              </a:tblGrid>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أخصائي الحالة</a:t>
                      </a:r>
                      <a:endParaRPr lang="en-BE" sz="1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401626867"/>
                  </a:ext>
                </a:extLst>
              </a:tr>
              <a:tr h="603818">
                <a:tc>
                  <a:txBody>
                    <a:bodyPr/>
                    <a:lstStyle/>
                    <a:p>
                      <a:pPr marL="226695" indent="-226695"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a:t>
                      </a:r>
                    </a:p>
                    <a:p>
                      <a:pPr marL="28575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م</a:t>
                      </a:r>
                      <a:r>
                        <a:rPr lang="en-GB" sz="1100" dirty="0">
                          <a:effectLst/>
                          <a:latin typeface="Calibri" panose="020F0502020204030204" pitchFamily="34" charset="0"/>
                          <a:ea typeface="Calibri" panose="020F0502020204030204" pitchFamily="34" charset="0"/>
                          <a:cs typeface="Calibri" panose="020F0502020204030204" pitchFamily="34" charset="0"/>
                        </a:rPr>
                        <a:t>ساعد</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أمينة (ووالدتها) على التعبير عن نفسها.</a:t>
                      </a:r>
                    </a:p>
                    <a:p>
                      <a:pPr marL="28575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دعم أمينة ووالدتها في اتخاذ القرارات.</a:t>
                      </a:r>
                    </a:p>
                    <a:p>
                      <a:pPr marL="28575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تبادل المعلومات حول ما هو ممكن.</a:t>
                      </a:r>
                    </a:p>
                    <a:p>
                      <a:pPr marL="28575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a:t>
                      </a:r>
                      <a:r>
                        <a:rPr lang="ar-SA" sz="1100" dirty="0">
                          <a:effectLst/>
                          <a:latin typeface="Calibri" panose="020F0502020204030204" pitchFamily="34" charset="0"/>
                          <a:ea typeface="Calibri" panose="020F0502020204030204" pitchFamily="34" charset="0"/>
                          <a:cs typeface="Calibri" panose="020F0502020204030204" pitchFamily="34" charset="0"/>
                        </a:rPr>
                        <a:t>لا</a:t>
                      </a:r>
                      <a:r>
                        <a:rPr lang="en-GB" sz="1100" dirty="0">
                          <a:effectLst/>
                          <a:latin typeface="Calibri" panose="020F0502020204030204" pitchFamily="34" charset="0"/>
                          <a:ea typeface="Calibri" panose="020F0502020204030204" pitchFamily="34" charset="0"/>
                          <a:cs typeface="Calibri" panose="020F0502020204030204" pitchFamily="34" charset="0"/>
                        </a:rPr>
                        <a:t>تف</a:t>
                      </a:r>
                      <a:r>
                        <a:rPr lang="ar-SA" sz="1100" dirty="0">
                          <a:effectLst/>
                          <a:latin typeface="Calibri" panose="020F0502020204030204" pitchFamily="34" charset="0"/>
                          <a:ea typeface="Calibri" panose="020F0502020204030204" pitchFamily="34" charset="0"/>
                          <a:cs typeface="Calibri" panose="020F0502020204030204" pitchFamily="34" charset="0"/>
                        </a:rPr>
                        <a:t>ا</a:t>
                      </a:r>
                      <a:r>
                        <a:rPr lang="en-GB" sz="1100" dirty="0">
                          <a:effectLst/>
                          <a:latin typeface="Calibri" panose="020F0502020204030204" pitchFamily="34" charset="0"/>
                          <a:ea typeface="Calibri" panose="020F0502020204030204" pitchFamily="34" charset="0"/>
                          <a:cs typeface="Calibri" panose="020F0502020204030204" pitchFamily="34" charset="0"/>
                        </a:rPr>
                        <a:t>ق على</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latin typeface="Calibri" panose="020F0502020204030204" pitchFamily="34" charset="0"/>
                          <a:ea typeface="Calibri" panose="020F0502020204030204" pitchFamily="34" charset="0"/>
                          <a:cs typeface="Calibri" panose="020F0502020204030204" pitchFamily="34" charset="0"/>
                        </a:rPr>
                        <a:t>الهدف العام واستكشاف الخيارات المختلفة لتحقيق هذا الهدف.</a:t>
                      </a:r>
                    </a:p>
                    <a:p>
                      <a:pPr marL="28575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a:t>
                      </a:r>
                      <a:r>
                        <a:rPr lang="ar-SA" sz="1100" dirty="0">
                          <a:effectLst/>
                          <a:latin typeface="Calibri" panose="020F0502020204030204" pitchFamily="34" charset="0"/>
                          <a:ea typeface="Calibri" panose="020F0502020204030204" pitchFamily="34" charset="0"/>
                          <a:cs typeface="Calibri" panose="020F0502020204030204" pitchFamily="34" charset="0"/>
                        </a:rPr>
                        <a:t>لا</a:t>
                      </a:r>
                      <a:r>
                        <a:rPr lang="en-GB" sz="1100" dirty="0">
                          <a:effectLst/>
                          <a:latin typeface="Calibri" panose="020F0502020204030204" pitchFamily="34" charset="0"/>
                          <a:ea typeface="Calibri" panose="020F0502020204030204" pitchFamily="34" charset="0"/>
                          <a:cs typeface="Calibri" panose="020F0502020204030204" pitchFamily="34" charset="0"/>
                        </a:rPr>
                        <a:t>تف</a:t>
                      </a:r>
                      <a:r>
                        <a:rPr lang="ar-SA" sz="1100" dirty="0">
                          <a:effectLst/>
                          <a:latin typeface="Calibri" panose="020F0502020204030204" pitchFamily="34" charset="0"/>
                          <a:ea typeface="Calibri" panose="020F0502020204030204" pitchFamily="34" charset="0"/>
                          <a:cs typeface="Calibri" panose="020F0502020204030204" pitchFamily="34" charset="0"/>
                        </a:rPr>
                        <a:t>ا</a:t>
                      </a:r>
                      <a:r>
                        <a:rPr lang="en-GB" sz="1100" dirty="0">
                          <a:effectLst/>
                          <a:latin typeface="Calibri" panose="020F0502020204030204" pitchFamily="34" charset="0"/>
                          <a:ea typeface="Calibri" panose="020F0502020204030204" pitchFamily="34" charset="0"/>
                          <a:cs typeface="Calibri" panose="020F0502020204030204" pitchFamily="34" charset="0"/>
                        </a:rPr>
                        <a:t>ق  على</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latin typeface="Calibri" panose="020F0502020204030204" pitchFamily="34" charset="0"/>
                          <a:ea typeface="Calibri" panose="020F0502020204030204" pitchFamily="34" charset="0"/>
                          <a:cs typeface="Calibri" panose="020F0502020204030204" pitchFamily="34" charset="0"/>
                        </a:rPr>
                        <a:t>الإجراءات التي يجب اتخاذها ، ومن يمكنه فعل ماذا.</a:t>
                      </a:r>
                    </a:p>
                    <a:p>
                      <a:pPr algn="r" rtl="1"/>
                      <a:endParaRPr lang="en-US" sz="11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لقد أكملت </a:t>
                      </a:r>
                      <a:r>
                        <a:rPr lang="ar-SA" sz="1100" dirty="0">
                          <a:effectLst/>
                          <a:latin typeface="Calibri" panose="020F0502020204030204" pitchFamily="34" charset="0"/>
                          <a:ea typeface="Calibri" panose="020F0502020204030204" pitchFamily="34" charset="0"/>
                          <a:cs typeface="Calibri" panose="020F0502020204030204" pitchFamily="34" charset="0"/>
                        </a:rPr>
                        <a:t>مسبقاً</a:t>
                      </a:r>
                      <a:r>
                        <a:rPr lang="en-GB" sz="1100" dirty="0">
                          <a:effectLst/>
                          <a:latin typeface="Calibri" panose="020F0502020204030204" pitchFamily="34" charset="0"/>
                          <a:ea typeface="Calibri" panose="020F0502020204030204" pitchFamily="34" charset="0"/>
                          <a:cs typeface="Calibri" panose="020F0502020204030204" pitchFamily="34" charset="0"/>
                        </a:rPr>
                        <a:t> تقييم أمينة وتلتقي بها مع والدتها لتخطيط </a:t>
                      </a:r>
                      <a:r>
                        <a:rPr lang="ar-SA" sz="1100" dirty="0">
                          <a:effectLst/>
                          <a:latin typeface="Calibri" panose="020F0502020204030204" pitchFamily="34" charset="0"/>
                          <a:ea typeface="Calibri" panose="020F0502020204030204" pitchFamily="34" charset="0"/>
                          <a:cs typeface="Calibri" panose="020F0502020204030204" pitchFamily="34" charset="0"/>
                        </a:rPr>
                        <a:t>ل</a:t>
                      </a:r>
                      <a:r>
                        <a:rPr lang="en-GB" sz="1100" dirty="0">
                          <a:effectLst/>
                          <a:latin typeface="Calibri" panose="020F0502020204030204" pitchFamily="34" charset="0"/>
                          <a:ea typeface="Calibri" panose="020F0502020204030204" pitchFamily="34" charset="0"/>
                          <a:cs typeface="Calibri" panose="020F0502020204030204" pitchFamily="34" charset="0"/>
                        </a:rPr>
                        <a:t>خطة </a:t>
                      </a: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GB" sz="1100" dirty="0">
                          <a:effectLst/>
                          <a:latin typeface="Calibri" panose="020F0502020204030204" pitchFamily="34" charset="0"/>
                          <a:ea typeface="Calibri" panose="020F0502020204030204" pitchFamily="34" charset="0"/>
                          <a:cs typeface="Calibri" panose="020F0502020204030204" pitchFamily="34" charset="0"/>
                        </a:rPr>
                        <a:t>حالة معًا</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874565"/>
                  </a:ext>
                </a:extLst>
              </a:tr>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1" dirty="0">
                          <a:solidFill>
                            <a:schemeClr val="bg1"/>
                          </a:solidFill>
                        </a:rPr>
                        <a:t>أمينة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US" sz="11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142926049"/>
                  </a:ext>
                </a:extLst>
              </a:tr>
              <a:tr h="685966">
                <a:tc>
                  <a:txBody>
                    <a:bodyPr/>
                    <a:lstStyle/>
                    <a:p>
                      <a:pPr algn="r" rtl="1"/>
                      <a:r>
                        <a:rPr lang="en-GB" sz="1100" dirty="0">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تريد</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الاستمرار في</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دعم عائلتك</a:t>
                      </a:r>
                      <a:r>
                        <a:rPr lang="ar-SA" sz="1100" dirty="0">
                          <a:effectLst/>
                          <a:latin typeface="Calibri" panose="020F0502020204030204" pitchFamily="34" charset="0"/>
                          <a:ea typeface="Calibri" panose="020F0502020204030204" pitchFamily="34" charset="0"/>
                          <a:cs typeface="Calibri" panose="020F0502020204030204" pitchFamily="34" charset="0"/>
                        </a:rPr>
                        <a:t>، لذلك </a:t>
                      </a:r>
                      <a:r>
                        <a:rPr lang="en-GB" sz="1100" dirty="0">
                          <a:latin typeface="Calibri" panose="020F0502020204030204" pitchFamily="34" charset="0"/>
                          <a:ea typeface="Calibri" panose="020F0502020204030204" pitchFamily="34" charset="0"/>
                          <a:cs typeface="Calibri" panose="020F0502020204030204" pitchFamily="34" charset="0"/>
                        </a:rPr>
                        <a:t>تريد</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الاستمرار في العمل</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لقد استمتعت بالذهاب إلى المدرسة وكنت تحب</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العودة مرة أخرى في بعض الأحيان. لكن دعم عائلتك أكثر أهمية الآن.</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ما زلت خائف</a:t>
                      </a:r>
                      <a:r>
                        <a:rPr lang="ar-SA" sz="1100" dirty="0">
                          <a:latin typeface="Calibri" panose="020F0502020204030204" pitchFamily="34" charset="0"/>
                          <a:ea typeface="Calibri" panose="020F0502020204030204" pitchFamily="34" charset="0"/>
                          <a:cs typeface="Calibri" panose="020F0502020204030204" pitchFamily="34" charset="0"/>
                        </a:rPr>
                        <a:t>ة</a:t>
                      </a:r>
                      <a:r>
                        <a:rPr lang="en-GB" sz="1100" dirty="0">
                          <a:latin typeface="Calibri" panose="020F0502020204030204" pitchFamily="34" charset="0"/>
                          <a:ea typeface="Calibri" panose="020F0502020204030204" pitchFamily="34" charset="0"/>
                          <a:cs typeface="Calibri" panose="020F0502020204030204" pitchFamily="34" charset="0"/>
                        </a:rPr>
                        <a:t> من الرجل الذي كنت </a:t>
                      </a:r>
                      <a:r>
                        <a:rPr lang="ar-SA" sz="1100" dirty="0">
                          <a:latin typeface="Calibri" panose="020F0502020204030204" pitchFamily="34" charset="0"/>
                          <a:ea typeface="Calibri" panose="020F0502020204030204" pitchFamily="34" charset="0"/>
                          <a:cs typeface="Calibri" panose="020F0502020204030204" pitchFamily="34" charset="0"/>
                        </a:rPr>
                        <a:t>تقومين بتنظيف</a:t>
                      </a:r>
                      <a:r>
                        <a:rPr lang="en-GB" sz="1100" dirty="0">
                          <a:latin typeface="Calibri" panose="020F0502020204030204" pitchFamily="34" charset="0"/>
                          <a:ea typeface="Calibri" panose="020F0502020204030204" pitchFamily="34" charset="0"/>
                          <a:cs typeface="Calibri" panose="020F0502020204030204" pitchFamily="34" charset="0"/>
                        </a:rPr>
                        <a:t> منزله</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من الصعب عليك أن تهد</a:t>
                      </a:r>
                      <a:r>
                        <a:rPr lang="ar-SA" sz="1100" dirty="0">
                          <a:latin typeface="Calibri" panose="020F0502020204030204" pitchFamily="34" charset="0"/>
                          <a:ea typeface="Calibri" panose="020F0502020204030204" pitchFamily="34" charset="0"/>
                          <a:cs typeface="Calibri" panose="020F0502020204030204" pitchFamily="34" charset="0"/>
                        </a:rPr>
                        <a:t>ئي</a:t>
                      </a:r>
                      <a:r>
                        <a:rPr lang="en-GB" sz="1100" dirty="0">
                          <a:latin typeface="Calibri" panose="020F0502020204030204" pitchFamily="34" charset="0"/>
                          <a:ea typeface="Calibri" panose="020F0502020204030204" pitchFamily="34" charset="0"/>
                          <a:cs typeface="Calibri" panose="020F0502020204030204" pitchFamily="34" charset="0"/>
                        </a:rPr>
                        <a:t>. خاصة في الليل ، تستمر</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في التفكير ولا تستطيع</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النوم. تعتقد</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أنه خطأك أن الأسرة تعاني الآن من مشاكل مالية مرة أخرى ، لأنك لا تريد</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العمل في منزل الرجل الأرمل.</a:t>
                      </a:r>
                    </a:p>
                    <a:p>
                      <a:pPr algn="r" rtl="1"/>
                      <a:endParaRPr lang="en-US" sz="11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Calibri" panose="020F0502020204030204" pitchFamily="34" charset="0"/>
                          <a:ea typeface="Calibri" panose="020F0502020204030204" pitchFamily="34" charset="0"/>
                          <a:cs typeface="Calibri" panose="020F0502020204030204" pitchFamily="34" charset="0"/>
                        </a:rPr>
                        <a:t>تتحدث</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مع </a:t>
                      </a:r>
                      <a:r>
                        <a:rPr lang="ar-SA" sz="1100" dirty="0">
                          <a:latin typeface="Calibri" panose="020F0502020204030204" pitchFamily="34" charset="0"/>
                          <a:ea typeface="Calibri" panose="020F0502020204030204" pitchFamily="34" charset="0"/>
                          <a:cs typeface="Calibri" panose="020F0502020204030204" pitchFamily="34" charset="0"/>
                        </a:rPr>
                        <a:t>أخصائي الحالة </a:t>
                      </a:r>
                      <a:r>
                        <a:rPr lang="en-GB" sz="1100" dirty="0">
                          <a:latin typeface="Calibri" panose="020F0502020204030204" pitchFamily="34" charset="0"/>
                          <a:ea typeface="Calibri" panose="020F0502020204030204" pitchFamily="34" charset="0"/>
                          <a:cs typeface="Calibri" panose="020F0502020204030204" pitchFamily="34" charset="0"/>
                        </a:rPr>
                        <a:t>عن الإجراءات التي يجب اتخاذها. لست متأكد</a:t>
                      </a:r>
                      <a:r>
                        <a:rPr lang="ar-SA" sz="1100" dirty="0">
                          <a:latin typeface="Calibri" panose="020F0502020204030204" pitchFamily="34" charset="0"/>
                          <a:ea typeface="Calibri" panose="020F0502020204030204" pitchFamily="34" charset="0"/>
                          <a:cs typeface="Calibri" panose="020F0502020204030204" pitchFamily="34" charset="0"/>
                        </a:rPr>
                        <a:t>ة</a:t>
                      </a:r>
                      <a:r>
                        <a:rPr lang="en-GB" sz="1100" dirty="0">
                          <a:latin typeface="Calibri" panose="020F0502020204030204" pitchFamily="34" charset="0"/>
                          <a:ea typeface="Calibri" panose="020F0502020204030204" pitchFamily="34" charset="0"/>
                          <a:cs typeface="Calibri" panose="020F0502020204030204" pitchFamily="34" charset="0"/>
                        </a:rPr>
                        <a:t> مما يمكن فعله لمساعدتك</a:t>
                      </a:r>
                      <a:r>
                        <a:rPr lang="ar-SA" sz="1100" dirty="0">
                          <a:latin typeface="Calibri" panose="020F0502020204030204" pitchFamily="34" charset="0"/>
                          <a:ea typeface="Calibri" panose="020F0502020204030204" pitchFamily="34" charset="0"/>
                          <a:cs typeface="Calibri" panose="020F0502020204030204" pitchFamily="34" charset="0"/>
                        </a:rPr>
                        <a:t>.</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SA" sz="1100" dirty="0">
                        <a:latin typeface="Calibri" panose="020F0502020204030204" pitchFamily="34" charset="0"/>
                        <a:cs typeface="Calibri" panose="020F0502020204030204" pitchFamily="34" charset="0"/>
                      </a:endParaRP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285750" lvl="0" indent="-285750" algn="r" rtl="1">
                        <a:buFont typeface="Arial" panose="020B0604020202020204" pitchFamily="34" charset="0"/>
                        <a:buChar char="•"/>
                      </a:pPr>
                      <a:endParaRPr lang="en-GB"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596948"/>
                  </a:ext>
                </a:extLst>
              </a:tr>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Calibri" panose="020F0502020204030204" pitchFamily="34" charset="0"/>
                          <a:ea typeface="Calibri" panose="020F0502020204030204" pitchFamily="34" charset="0"/>
                          <a:cs typeface="Calibri" panose="020F0502020204030204" pitchFamily="34" charset="0"/>
                        </a:rPr>
                        <a:t>والدة أمينة</a:t>
                      </a:r>
                      <a:endParaRPr lang="en-BE"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dirty="0">
                        <a:solidFill>
                          <a:schemeClr val="bg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246938308"/>
                  </a:ext>
                </a:extLst>
              </a:tr>
              <a:tr h="603818">
                <a:tc>
                  <a:txBody>
                    <a:bodyPr/>
                    <a:lstStyle/>
                    <a:p>
                      <a:pPr lvl="0" algn="r" rtl="1">
                        <a:lnSpc>
                          <a:spcPct val="106000"/>
                        </a:lnSpc>
                      </a:pPr>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تتمن</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أن تتمكن أمينة من إنهاء دراستها الثانوية ، لكنها مكلفة للغاية.</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إذا كنت قادر</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على العثور على وظيفة بنفسك وكسب المال بنفسك ، فستقوم</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بذلك على الفور. لكن من سيهتم بأخ وأخت أمينة</a:t>
                      </a:r>
                      <a:r>
                        <a:rPr lang="en-GB" sz="1100" dirty="0">
                          <a:latin typeface="Calibri" panose="020F0502020204030204" pitchFamily="34" charset="0"/>
                          <a:ea typeface="Calibri" panose="020F0502020204030204" pitchFamily="34" charset="0"/>
                          <a:cs typeface="Calibri" panose="020F0502020204030204" pitchFamily="34" charset="0"/>
                        </a:rPr>
                        <a:t>؟</a:t>
                      </a:r>
                      <a:r>
                        <a:rPr lang="en-GB" sz="1100" dirty="0">
                          <a:effectLst/>
                          <a:latin typeface="Calibri" panose="020F0502020204030204" pitchFamily="34" charset="0"/>
                          <a:ea typeface="Calibri" panose="020F0502020204030204" pitchFamily="34" charset="0"/>
                          <a:cs typeface="Calibri" panose="020F0502020204030204" pitchFamily="34" charset="0"/>
                        </a:rPr>
                        <a:t> </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في الماضي كنت تعمل</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في مزرعة ومخبز وكنت عامل</a:t>
                      </a:r>
                      <a:r>
                        <a:rPr lang="ar-SA" sz="1100" dirty="0">
                          <a:latin typeface="Calibri" panose="020F0502020204030204" pitchFamily="34" charset="0"/>
                          <a:ea typeface="Calibri" panose="020F0502020204030204" pitchFamily="34" charset="0"/>
                          <a:cs typeface="Calibri" panose="020F0502020204030204" pitchFamily="34" charset="0"/>
                        </a:rPr>
                        <a:t>ة</a:t>
                      </a:r>
                      <a:r>
                        <a:rPr lang="en-GB" sz="1100" dirty="0">
                          <a:latin typeface="Calibri" panose="020F0502020204030204" pitchFamily="34" charset="0"/>
                          <a:ea typeface="Calibri" panose="020F0502020204030204" pitchFamily="34" charset="0"/>
                          <a:cs typeface="Calibri" panose="020F0502020204030204" pitchFamily="34" charset="0"/>
                        </a:rPr>
                        <a:t> نظافة</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أخبر</a:t>
                      </a:r>
                      <a:r>
                        <a:rPr lang="ar-SA" sz="1100" dirty="0">
                          <a:latin typeface="Calibri" panose="020F0502020204030204" pitchFamily="34" charset="0"/>
                          <a:ea typeface="Calibri" panose="020F0502020204030204" pitchFamily="34" charset="0"/>
                          <a:cs typeface="Calibri" panose="020F0502020204030204" pitchFamily="34" charset="0"/>
                        </a:rPr>
                        <a:t>ت</a:t>
                      </a:r>
                      <a:r>
                        <a:rPr lang="en-GB" sz="1100" dirty="0">
                          <a:latin typeface="Calibri" panose="020F0502020204030204" pitchFamily="34" charset="0"/>
                          <a:ea typeface="Calibri" panose="020F0502020204030204" pitchFamily="34" charset="0"/>
                          <a:cs typeface="Calibri" panose="020F0502020204030204" pitchFamily="34" charset="0"/>
                        </a:rPr>
                        <a:t>ك أختك ، خالة أمينة ، أنها مستعدة لدعمك.</a:t>
                      </a:r>
                      <a:endParaRPr lang="en-US" sz="11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1" eaLnBrk="1" fontAlgn="auto" latinLnBrk="0" hangingPunct="1">
                        <a:lnSpc>
                          <a:spcPct val="106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يناقش أخصائي الحالة خطة حالة أمينة. ما زلت قلقة على أمينة. تريد</a:t>
                      </a:r>
                      <a:r>
                        <a:rPr lang="ar-SA" sz="1100" dirty="0">
                          <a:effectLst/>
                          <a:latin typeface="Calibri" panose="020F0502020204030204" pitchFamily="34" charset="0"/>
                          <a:ea typeface="Calibri" panose="020F0502020204030204" pitchFamily="34" charset="0"/>
                          <a:cs typeface="Calibri" panose="020F0502020204030204" pitchFamily="34" charset="0"/>
                        </a:rPr>
                        <a:t>ن</a:t>
                      </a:r>
                      <a:r>
                        <a:rPr lang="en-GB" sz="1100" dirty="0">
                          <a:effectLst/>
                          <a:latin typeface="Calibri" panose="020F0502020204030204" pitchFamily="34" charset="0"/>
                          <a:ea typeface="Calibri" panose="020F0502020204030204" pitchFamily="34" charset="0"/>
                          <a:cs typeface="Calibri" panose="020F0502020204030204" pitchFamily="34" charset="0"/>
                        </a:rPr>
                        <a:t>ها أن تتوقف عن العمل ولكن ليس لديك أي دخل آخر.</a:t>
                      </a:r>
                    </a:p>
                    <a:p>
                      <a:pPr lvl="0" algn="r" rtl="1">
                        <a:lnSpc>
                          <a:spcPct val="106000"/>
                        </a:lnSpc>
                      </a:pP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03936"/>
                  </a:ext>
                </a:extLst>
              </a:tr>
            </a:tbl>
          </a:graphicData>
        </a:graphic>
      </p:graphicFrame>
      <p:sp>
        <p:nvSpPr>
          <p:cNvPr id="9" name="Hexagon 8">
            <a:extLst>
              <a:ext uri="{FF2B5EF4-FFF2-40B4-BE49-F238E27FC236}">
                <a16:creationId xmlns:a16="http://schemas.microsoft.com/office/drawing/2014/main" id="{FB6C33C5-5E4B-5825-7783-2D15AF72F49F}"/>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E65CC491-D169-3528-301B-DDEA722A95F4}"/>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4E4A5112-C8F7-9927-C91A-44991ECC7CAD}"/>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AE13C64D-23D9-4AD4-9D34-A53F739B2D54}"/>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2A72EE7D-A8E6-9613-8F5A-34100B8600F8}"/>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4D8D3BC7-C599-08CE-0735-B5016EBB839E}"/>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99192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FB3D7-CCA5-80B7-42A1-751EDF4E1560}"/>
              </a:ext>
            </a:extLst>
          </p:cNvPr>
          <p:cNvSpPr txBox="1"/>
          <p:nvPr/>
        </p:nvSpPr>
        <p:spPr>
          <a:xfrm>
            <a:off x="996287" y="702408"/>
            <a:ext cx="5254042" cy="400110"/>
          </a:xfrm>
          <a:prstGeom prst="rect">
            <a:avLst/>
          </a:prstGeom>
          <a:noFill/>
        </p:spPr>
        <p:txBody>
          <a:bodyPr wrap="square" rtlCol="0">
            <a:spAutoFit/>
          </a:bodyPr>
          <a:lstStyle/>
          <a:p>
            <a:pPr algn="r" rtl="1"/>
            <a:r>
              <a:rPr lang="en-CA" sz="2000" dirty="0" err="1">
                <a:latin typeface="Calibri" panose="020F0502020204030204" pitchFamily="34" charset="0"/>
                <a:cs typeface="Calibri" panose="020F0502020204030204" pitchFamily="34" charset="0"/>
              </a:rPr>
              <a:t>مر</a:t>
            </a:r>
            <a:r>
              <a:rPr lang="ar-SA" sz="2000" dirty="0" err="1">
                <a:latin typeface="Calibri" panose="020F0502020204030204" pitchFamily="34" charset="0"/>
                <a:cs typeface="Calibri" panose="020F0502020204030204" pitchFamily="34" charset="0"/>
              </a:rPr>
              <a:t>ا</a:t>
            </a:r>
            <a:r>
              <a:rPr lang="en-CA" sz="2000" dirty="0" err="1">
                <a:latin typeface="Calibri" panose="020F0502020204030204" pitchFamily="34" charset="0"/>
                <a:cs typeface="Calibri" panose="020F0502020204030204" pitchFamily="34" charset="0"/>
              </a:rPr>
              <a:t>حل</a:t>
            </a:r>
            <a:r>
              <a:rPr lang="ar-S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النمو</a:t>
            </a:r>
            <a:endParaRPr lang="en-US" sz="1200" b="1" spc="300" dirty="0">
              <a:solidFill>
                <a:schemeClr val="tx1"/>
              </a:solidFill>
            </a:endParaRPr>
          </a:p>
        </p:txBody>
      </p:sp>
      <p:sp>
        <p:nvSpPr>
          <p:cNvPr id="9" name="Rectangle: Rounded Corners 8">
            <a:extLst>
              <a:ext uri="{FF2B5EF4-FFF2-40B4-BE49-F238E27FC236}">
                <a16:creationId xmlns:a16="http://schemas.microsoft.com/office/drawing/2014/main" id="{7CF3669A-EADA-B6CA-0B67-372727D98DDC}"/>
              </a:ext>
            </a:extLst>
          </p:cNvPr>
          <p:cNvSpPr/>
          <p:nvPr/>
        </p:nvSpPr>
        <p:spPr>
          <a:xfrm>
            <a:off x="801979" y="1277054"/>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tabLst>
                <a:tab pos="457200" algn="l"/>
              </a:tabLst>
            </a:pPr>
            <a:endParaRPr lang="ar-SA" sz="1100" b="1" dirty="0">
              <a:solidFill>
                <a:schemeClr val="accent1">
                  <a:lumMod val="75000"/>
                </a:schemeClr>
              </a:solidFill>
              <a:effectLst/>
              <a:latin typeface="Calibri" panose="020F0502020204030204" pitchFamily="34" charset="0"/>
              <a:cs typeface="Calibri" panose="020F0502020204030204" pitchFamily="34" charset="0"/>
            </a:endParaRPr>
          </a:p>
          <a:p>
            <a:pPr lvl="0" algn="r" rtl="1">
              <a:lnSpc>
                <a:spcPct val="107000"/>
              </a:lnSpc>
              <a:tabLst>
                <a:tab pos="457200" algn="l"/>
              </a:tabLst>
            </a:pPr>
            <a:r>
              <a:rPr lang="ar-SA" sz="1100" b="1" dirty="0">
                <a:solidFill>
                  <a:schemeClr val="accent1">
                    <a:lumMod val="75000"/>
                  </a:schemeClr>
                </a:solidFill>
                <a:effectLst/>
                <a:latin typeface="Calibri" panose="020F0502020204030204" pitchFamily="34" charset="0"/>
                <a:cs typeface="Calibri" panose="020F0502020204030204" pitchFamily="34" charset="0"/>
              </a:rPr>
              <a:t>مرحلة الرضاعة                                      ٠-١٨ شهراً</a:t>
            </a:r>
            <a:endParaRPr lang="en-GB" sz="1100" b="1" dirty="0">
              <a:solidFill>
                <a:schemeClr val="accent1">
                  <a:lumMod val="75000"/>
                </a:schemeClr>
              </a:solidFill>
              <a:effectLst/>
              <a:latin typeface="Calibri" panose="020F0502020204030204" pitchFamily="34" charset="0"/>
              <a:cs typeface="Calibri" panose="020F0502020204030204" pitchFamily="34" charset="0"/>
            </a:endParaRPr>
          </a:p>
          <a:p>
            <a:pPr lvl="0" algn="r" rtl="1">
              <a:lnSpc>
                <a:spcPct val="107000"/>
              </a:lnSpc>
              <a:tabLst>
                <a:tab pos="457200" algn="l"/>
              </a:tabLst>
            </a:pPr>
            <a:endParaRPr lang="en-US" sz="11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D8C6A9B-1656-0F2D-F8C0-5FC19D1E044D}"/>
              </a:ext>
            </a:extLst>
          </p:cNvPr>
          <p:cNvSpPr txBox="1"/>
          <p:nvPr/>
        </p:nvSpPr>
        <p:spPr>
          <a:xfrm>
            <a:off x="1011828" y="1705926"/>
            <a:ext cx="1096371" cy="261610"/>
          </a:xfrm>
          <a:prstGeom prst="rect">
            <a:avLst/>
          </a:prstGeom>
          <a:noFill/>
        </p:spPr>
        <p:txBody>
          <a:bodyPr wrap="square" rtlCol="0">
            <a:spAutoFit/>
          </a:bodyPr>
          <a:lstStyle/>
          <a:p>
            <a:pPr algn="r" rtl="1"/>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نمو</a:t>
            </a:r>
            <a:r>
              <a:rPr lang="en-US" sz="1100" b="1" kern="1200" dirty="0">
                <a:solidFill>
                  <a:schemeClr val="tx1"/>
                </a:solidFill>
                <a:effectLst/>
                <a:latin typeface="Calibri" panose="020F0502020204030204" pitchFamily="34" charset="0"/>
                <a:cs typeface="Calibri" panose="020F0502020204030204" pitchFamily="34" charset="0"/>
              </a:rPr>
              <a:t> </a:t>
            </a:r>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جسدي</a:t>
            </a:r>
            <a:endParaRPr lang="en-US" sz="1100" b="1" dirty="0">
              <a:cs typeface="Arial" panose="020B0604020202020204" pitchFamily="34" charset="0"/>
            </a:endParaRPr>
          </a:p>
        </p:txBody>
      </p:sp>
      <p:sp>
        <p:nvSpPr>
          <p:cNvPr id="78" name="TextBox 77">
            <a:extLst>
              <a:ext uri="{FF2B5EF4-FFF2-40B4-BE49-F238E27FC236}">
                <a16:creationId xmlns:a16="http://schemas.microsoft.com/office/drawing/2014/main" id="{EE6DC3FE-F9BC-5073-60BC-3BF544342BB3}"/>
              </a:ext>
            </a:extLst>
          </p:cNvPr>
          <p:cNvSpPr txBox="1"/>
          <p:nvPr/>
        </p:nvSpPr>
        <p:spPr>
          <a:xfrm>
            <a:off x="2213596" y="1705926"/>
            <a:ext cx="4036734" cy="1107996"/>
          </a:xfrm>
          <a:prstGeom prst="rect">
            <a:avLst/>
          </a:prstGeom>
          <a:noFill/>
        </p:spPr>
        <p:txBody>
          <a:bodyPr wrap="square" rtlCol="0">
            <a:spAutoFit/>
          </a:bodyPr>
          <a:lstStyle/>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تتطور الرؤية والسمع والذوق واللمس</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يبدأ في رفع رأسه ويمد </a:t>
            </a:r>
            <a:r>
              <a:rPr lang="en-GB" sz="1100" dirty="0" err="1">
                <a:latin typeface="Calibri" panose="020F0502020204030204" pitchFamily="34" charset="0"/>
                <a:cs typeface="Calibri" panose="020F0502020204030204" pitchFamily="34" charset="0"/>
              </a:rPr>
              <a:t>الساقين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والرك</a:t>
            </a:r>
            <a:r>
              <a:rPr lang="ar-SA" sz="1100" dirty="0">
                <a:latin typeface="Calibri" panose="020F0502020204030204" pitchFamily="34" charset="0"/>
                <a:cs typeface="Calibri" panose="020F0502020204030204" pitchFamily="34" charset="0"/>
              </a:rPr>
              <a:t>ل </a:t>
            </a:r>
            <a:r>
              <a:rPr lang="en-GB" sz="1100" dirty="0" err="1">
                <a:latin typeface="Calibri" panose="020F0502020204030204" pitchFamily="34" charset="0"/>
                <a:cs typeface="Calibri" panose="020F0502020204030204" pitchFamily="34" charset="0"/>
              </a:rPr>
              <a:t>عند</a:t>
            </a:r>
            <a:r>
              <a:rPr lang="en-GB" sz="1100" dirty="0">
                <a:latin typeface="Calibri" panose="020F0502020204030204" pitchFamily="34" charset="0"/>
                <a:cs typeface="Calibri" panose="020F0502020204030204" pitchFamily="34" charset="0"/>
              </a:rPr>
              <a:t> الاستلقاء على البطن أو الظهر</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قادر على الإمساك بأصابع الآخرين</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التنسيق التدريجي بين اليد والعين</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١٢</a:t>
            </a:r>
            <a:r>
              <a:rPr lang="en-GB" sz="1100" dirty="0">
                <a:latin typeface="Calibri" panose="020F0502020204030204" pitchFamily="34" charset="0"/>
                <a:cs typeface="Calibri" panose="020F0502020204030204" pitchFamily="34" charset="0"/>
              </a:rPr>
              <a:t> شهرًا: يجلس معظم الأطفال دون دعم </a:t>
            </a:r>
            <a:r>
              <a:rPr lang="en-GB" sz="1100" dirty="0" err="1">
                <a:latin typeface="Calibri" panose="020F0502020204030204" pitchFamily="34" charset="0"/>
                <a:cs typeface="Calibri" panose="020F0502020204030204" pitchFamily="34" charset="0"/>
              </a:rPr>
              <a:t>وربما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a:t>
            </a:r>
            <a:r>
              <a:rPr lang="ar-SA" sz="1100" dirty="0" err="1">
                <a:latin typeface="Calibri" panose="020F0502020204030204" pitchFamily="34" charset="0"/>
                <a:cs typeface="Calibri" panose="020F0502020204030204" pitchFamily="34" charset="0"/>
              </a:rPr>
              <a:t>حبو</a:t>
            </a:r>
            <a:r>
              <a:rPr lang="ar-SA" sz="1100" dirty="0">
                <a:latin typeface="Calibri" panose="020F0502020204030204" pitchFamily="34" charset="0"/>
                <a:cs typeface="Calibri" panose="020F0502020204030204" pitchFamily="34" charset="0"/>
              </a:rPr>
              <a:t> الطفل</a:t>
            </a:r>
            <a:endParaRPr lang="en-GB"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١٨</a:t>
            </a:r>
            <a:r>
              <a:rPr lang="en-GB" sz="1100" dirty="0">
                <a:latin typeface="Calibri" panose="020F0502020204030204" pitchFamily="34" charset="0"/>
                <a:cs typeface="Calibri" panose="020F0502020204030204" pitchFamily="34" charset="0"/>
              </a:rPr>
              <a:t> شهرًا: يصعد السلالم ويمكنه التعامل مع الأشياء الصغيرة مثل أقلام التلوين</a:t>
            </a:r>
          </a:p>
        </p:txBody>
      </p:sp>
      <p:sp>
        <p:nvSpPr>
          <p:cNvPr id="79" name="TextBox 78">
            <a:extLst>
              <a:ext uri="{FF2B5EF4-FFF2-40B4-BE49-F238E27FC236}">
                <a16:creationId xmlns:a16="http://schemas.microsoft.com/office/drawing/2014/main" id="{C82FA361-E5F1-D97B-B32E-416950113B85}"/>
              </a:ext>
            </a:extLst>
          </p:cNvPr>
          <p:cNvSpPr txBox="1"/>
          <p:nvPr/>
        </p:nvSpPr>
        <p:spPr>
          <a:xfrm>
            <a:off x="1011828" y="3439149"/>
            <a:ext cx="1096371"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النمو المعرفي</a:t>
            </a:r>
            <a:endParaRPr lang="en-US" sz="1100" b="1" kern="1200" dirty="0">
              <a:solidFill>
                <a:schemeClr val="tx1"/>
              </a:solidFill>
              <a:effectLst/>
              <a:cs typeface="Arial" panose="020B0604020202020204" pitchFamily="34" charset="0"/>
            </a:endParaRPr>
          </a:p>
        </p:txBody>
      </p:sp>
      <p:sp>
        <p:nvSpPr>
          <p:cNvPr id="80" name="TextBox 79">
            <a:extLst>
              <a:ext uri="{FF2B5EF4-FFF2-40B4-BE49-F238E27FC236}">
                <a16:creationId xmlns:a16="http://schemas.microsoft.com/office/drawing/2014/main" id="{E918F410-2B29-D014-7CCB-50A899F57710}"/>
              </a:ext>
            </a:extLst>
          </p:cNvPr>
          <p:cNvSpPr txBox="1"/>
          <p:nvPr/>
        </p:nvSpPr>
        <p:spPr>
          <a:xfrm>
            <a:off x="2213596" y="3439149"/>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يراقب الوجوه الأخرى</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يتبع الأجسام المتحركة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يتعرف على الأشياء والوجوه المألوفة</a:t>
            </a:r>
          </a:p>
        </p:txBody>
      </p:sp>
      <p:sp>
        <p:nvSpPr>
          <p:cNvPr id="84" name="TextBox 83">
            <a:extLst>
              <a:ext uri="{FF2B5EF4-FFF2-40B4-BE49-F238E27FC236}">
                <a16:creationId xmlns:a16="http://schemas.microsoft.com/office/drawing/2014/main" id="{B3494743-8BD9-5E98-86DB-83B88828971B}"/>
              </a:ext>
            </a:extLst>
          </p:cNvPr>
          <p:cNvSpPr txBox="1"/>
          <p:nvPr/>
        </p:nvSpPr>
        <p:spPr>
          <a:xfrm>
            <a:off x="1209844" y="4198970"/>
            <a:ext cx="1096371" cy="261610"/>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العاطفي</a:t>
            </a:r>
            <a:endParaRPr lang="en-US" sz="1100" b="1" dirty="0">
              <a:latin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id="{70BA72ED-AD2B-D975-6372-56DECEB89AAC}"/>
              </a:ext>
            </a:extLst>
          </p:cNvPr>
          <p:cNvSpPr txBox="1"/>
          <p:nvPr/>
        </p:nvSpPr>
        <p:spPr>
          <a:xfrm>
            <a:off x="2213596" y="4213849"/>
            <a:ext cx="4036734" cy="430887"/>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التعلق: ارتباط عاطفي قوي ودائم بمقدم </a:t>
            </a:r>
            <a:r>
              <a:rPr lang="en-US" sz="1100" dirty="0" err="1">
                <a:latin typeface="Calibri" panose="020F0502020204030204" pitchFamily="34" charset="0"/>
                <a:cs typeface="Calibri" panose="020F0502020204030204" pitchFamily="34" charset="0"/>
              </a:rPr>
              <a:t>الرعاية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له</a:t>
            </a:r>
            <a:r>
              <a:rPr lang="ar-SA" sz="1100" dirty="0">
                <a:latin typeface="Calibri" panose="020F0502020204030204" pitchFamily="34" charset="0"/>
                <a:cs typeface="Calibri" panose="020F0502020204030204" pitchFamily="34" charset="0"/>
              </a:rPr>
              <a:t>/لها/لهم</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قلق الانفصال أمر طبيعي</a:t>
            </a:r>
          </a:p>
        </p:txBody>
      </p:sp>
      <p:sp>
        <p:nvSpPr>
          <p:cNvPr id="87" name="TextBox 86">
            <a:extLst>
              <a:ext uri="{FF2B5EF4-FFF2-40B4-BE49-F238E27FC236}">
                <a16:creationId xmlns:a16="http://schemas.microsoft.com/office/drawing/2014/main" id="{ECD6C799-9EB3-95C9-AC3D-ACD08776861D}"/>
              </a:ext>
            </a:extLst>
          </p:cNvPr>
          <p:cNvSpPr txBox="1"/>
          <p:nvPr/>
        </p:nvSpPr>
        <p:spPr>
          <a:xfrm>
            <a:off x="1209844" y="4953000"/>
            <a:ext cx="1096371" cy="430887"/>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الاجتماعي و اللغوي</a:t>
            </a:r>
            <a:endParaRPr lang="en-US" sz="1100" b="1" dirty="0">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3A03F0E8-3506-5332-EC54-0CE537AAC905}"/>
              </a:ext>
            </a:extLst>
          </p:cNvPr>
          <p:cNvSpPr txBox="1"/>
          <p:nvPr/>
        </p:nvSpPr>
        <p:spPr>
          <a:xfrm>
            <a:off x="2213596" y="4927425"/>
            <a:ext cx="4036734" cy="938719"/>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يبدأ في الابتسام والثرثرة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يصبح أكثر تعبيرا بالوجه والجسم</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يستمتع باللعب مع أشخاص آخرين بعد بضعة أشهر</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١٥-١٨</a:t>
            </a:r>
            <a:r>
              <a:rPr lang="en-US" sz="1100" dirty="0">
                <a:latin typeface="Calibri" panose="020F0502020204030204" pitchFamily="34" charset="0"/>
                <a:cs typeface="Calibri" panose="020F0502020204030204" pitchFamily="34" charset="0"/>
              </a:rPr>
              <a:t> شهرًا: يقول عدة كلمات مفردة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يقلد الحركات وتعبيرات الوجه للآخرين</a:t>
            </a:r>
          </a:p>
        </p:txBody>
      </p:sp>
      <p:grpSp>
        <p:nvGrpSpPr>
          <p:cNvPr id="89" name="Group 88">
            <a:extLst>
              <a:ext uri="{FF2B5EF4-FFF2-40B4-BE49-F238E27FC236}">
                <a16:creationId xmlns:a16="http://schemas.microsoft.com/office/drawing/2014/main" id="{2578E726-F3E5-FEC5-A1C8-BB2212AB9B8A}"/>
              </a:ext>
            </a:extLst>
          </p:cNvPr>
          <p:cNvGrpSpPr/>
          <p:nvPr/>
        </p:nvGrpSpPr>
        <p:grpSpPr>
          <a:xfrm>
            <a:off x="1170072" y="1094897"/>
            <a:ext cx="261702" cy="428809"/>
            <a:chOff x="1265236" y="3951467"/>
            <a:chExt cx="487411" cy="798642"/>
          </a:xfrm>
        </p:grpSpPr>
        <p:sp>
          <p:nvSpPr>
            <p:cNvPr id="90" name="Round Same Side Corner Rectangle 31">
              <a:extLst>
                <a:ext uri="{FF2B5EF4-FFF2-40B4-BE49-F238E27FC236}">
                  <a16:creationId xmlns:a16="http://schemas.microsoft.com/office/drawing/2014/main" id="{D6677DF3-7BA0-FC53-5427-7A9482A95368}"/>
                </a:ext>
              </a:extLst>
            </p:cNvPr>
            <p:cNvSpPr/>
            <p:nvPr/>
          </p:nvSpPr>
          <p:spPr>
            <a:xfrm>
              <a:off x="1265236" y="4546534"/>
              <a:ext cx="487411" cy="20357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sp>
          <p:nvSpPr>
            <p:cNvPr id="91" name="Oval 90">
              <a:extLst>
                <a:ext uri="{FF2B5EF4-FFF2-40B4-BE49-F238E27FC236}">
                  <a16:creationId xmlns:a16="http://schemas.microsoft.com/office/drawing/2014/main" id="{3F5045E9-FB42-5A05-5C73-0A9C641D1146}"/>
                </a:ext>
              </a:extLst>
            </p:cNvPr>
            <p:cNvSpPr/>
            <p:nvPr/>
          </p:nvSpPr>
          <p:spPr>
            <a:xfrm>
              <a:off x="1265236" y="395146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grpSp>
      <p:sp>
        <p:nvSpPr>
          <p:cNvPr id="2" name="Hexagon 1">
            <a:extLst>
              <a:ext uri="{FF2B5EF4-FFF2-40B4-BE49-F238E27FC236}">
                <a16:creationId xmlns:a16="http://schemas.microsoft.com/office/drawing/2014/main" id="{73E59A42-E985-A957-E7AD-33E50DE796C1}"/>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115FE4B2-D91C-2288-2840-8034A5FEE91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EA3A2F5F-1E56-BB61-957B-75829FCAF52F}"/>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3D2B035F-D522-93A6-5611-D5D1B5CFD373}"/>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3DEA90DA-F790-187F-23B8-B1CB819DE47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813B278B-AD1F-937E-8771-824D849C0FD0}"/>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2542848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5801B3-750A-E469-F4FF-D48800049364}"/>
              </a:ext>
            </a:extLst>
          </p:cNvPr>
          <p:cNvSpPr/>
          <p:nvPr/>
        </p:nvSpPr>
        <p:spPr>
          <a:xfrm>
            <a:off x="996287" y="2165602"/>
            <a:ext cx="2445438"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 name="TextBox 2">
            <a:extLst>
              <a:ext uri="{FF2B5EF4-FFF2-40B4-BE49-F238E27FC236}">
                <a16:creationId xmlns:a16="http://schemas.microsoft.com/office/drawing/2014/main" id="{8AEF2801-FDEE-3930-6CEB-66C8576300D9}"/>
              </a:ext>
            </a:extLst>
          </p:cNvPr>
          <p:cNvSpPr txBox="1"/>
          <p:nvPr/>
        </p:nvSpPr>
        <p:spPr>
          <a:xfrm>
            <a:off x="996287" y="707341"/>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8ACA84"/>
                </a:highlight>
                <a:latin typeface="Calibri" panose="020F0502020204030204" pitchFamily="34" charset="0"/>
                <a:ea typeface="Calibri"/>
                <a:cs typeface="Calibri" panose="020F0502020204030204" pitchFamily="34" charset="0"/>
                <a:sym typeface="Calibri"/>
              </a:rPr>
              <a:t>الجلسة </a:t>
            </a:r>
            <a:r>
              <a:rPr lang="ar-SA" sz="1600" b="1" spc="300" dirty="0">
                <a:highlight>
                  <a:srgbClr val="8ACA84"/>
                </a:highlight>
                <a:latin typeface="Calibri" panose="020F0502020204030204" pitchFamily="34" charset="0"/>
                <a:ea typeface="Calibri"/>
                <a:cs typeface="Calibri" panose="020F0502020204030204" pitchFamily="34" charset="0"/>
                <a:sym typeface="Calibri"/>
              </a:rPr>
              <a:t>٤</a:t>
            </a:r>
            <a:r>
              <a:rPr lang="en-US" sz="1600" b="1" spc="300" dirty="0">
                <a:highlight>
                  <a:srgbClr val="8ACA84"/>
                </a:highlight>
                <a:latin typeface="Calibri" panose="020F0502020204030204" pitchFamily="34" charset="0"/>
                <a:ea typeface="Calibri"/>
                <a:cs typeface="Calibri" panose="020F0502020204030204" pitchFamily="34" charset="0"/>
                <a:sym typeface="Calibri"/>
              </a:rPr>
              <a:t>: كيف يمكنني تقديم معلومات حول الخدمات المتوفرة؟</a:t>
            </a:r>
          </a:p>
        </p:txBody>
      </p:sp>
      <p:sp>
        <p:nvSpPr>
          <p:cNvPr id="4" name="TextBox 3">
            <a:extLst>
              <a:ext uri="{FF2B5EF4-FFF2-40B4-BE49-F238E27FC236}">
                <a16:creationId xmlns:a16="http://schemas.microsoft.com/office/drawing/2014/main" id="{B6830AED-464A-B251-9C67-18512DDB7B1F}"/>
              </a:ext>
            </a:extLst>
          </p:cNvPr>
          <p:cNvSpPr txBox="1"/>
          <p:nvPr/>
        </p:nvSpPr>
        <p:spPr>
          <a:xfrm>
            <a:off x="996287" y="1425558"/>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أمثلة ع</a:t>
            </a:r>
            <a:r>
              <a:rPr lang="ar-SA" sz="1200" b="1" dirty="0">
                <a:latin typeface="Calibri" panose="020F0502020204030204" pitchFamily="34" charset="0"/>
                <a:cs typeface="Calibri" panose="020F0502020204030204" pitchFamily="34" charset="0"/>
              </a:rPr>
              <a:t>ن دور </a:t>
            </a:r>
            <a:r>
              <a:rPr lang="en-GB" sz="1200" b="1" dirty="0">
                <a:latin typeface="Calibri" panose="020F0502020204030204" pitchFamily="34" charset="0"/>
                <a:cs typeface="Calibri" panose="020F0502020204030204" pitchFamily="34" charset="0"/>
              </a:rPr>
              <a:t>أخصائي الحالة</a:t>
            </a:r>
            <a:endParaRPr lang="en-CA" sz="1200" b="1" spc="300" dirty="0"/>
          </a:p>
        </p:txBody>
      </p:sp>
      <p:grpSp>
        <p:nvGrpSpPr>
          <p:cNvPr id="5" name="Group 4">
            <a:extLst>
              <a:ext uri="{FF2B5EF4-FFF2-40B4-BE49-F238E27FC236}">
                <a16:creationId xmlns:a16="http://schemas.microsoft.com/office/drawing/2014/main" id="{9E9A37F8-1338-234C-5F18-F85282306277}"/>
              </a:ext>
            </a:extLst>
          </p:cNvPr>
          <p:cNvGrpSpPr/>
          <p:nvPr/>
        </p:nvGrpSpPr>
        <p:grpSpPr>
          <a:xfrm>
            <a:off x="960952" y="1947544"/>
            <a:ext cx="1086322" cy="1048582"/>
            <a:chOff x="1288125" y="2096472"/>
            <a:chExt cx="1245924" cy="1202640"/>
          </a:xfrm>
        </p:grpSpPr>
        <p:sp>
          <p:nvSpPr>
            <p:cNvPr id="6" name="Oval 5">
              <a:extLst>
                <a:ext uri="{FF2B5EF4-FFF2-40B4-BE49-F238E27FC236}">
                  <a16:creationId xmlns:a16="http://schemas.microsoft.com/office/drawing/2014/main" id="{12B0282A-A98F-AF21-EF50-965B9CF8539C}"/>
                </a:ext>
              </a:extLst>
            </p:cNvPr>
            <p:cNvSpPr/>
            <p:nvPr/>
          </p:nvSpPr>
          <p:spPr>
            <a:xfrm>
              <a:off x="1288125" y="2096472"/>
              <a:ext cx="1245924" cy="120264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grpSp>
          <p:nvGrpSpPr>
            <p:cNvPr id="7" name="Group 6">
              <a:extLst>
                <a:ext uri="{FF2B5EF4-FFF2-40B4-BE49-F238E27FC236}">
                  <a16:creationId xmlns:a16="http://schemas.microsoft.com/office/drawing/2014/main" id="{8A5E5FBB-2390-4881-FF37-E4963F856592}"/>
                </a:ext>
              </a:extLst>
            </p:cNvPr>
            <p:cNvGrpSpPr/>
            <p:nvPr/>
          </p:nvGrpSpPr>
          <p:grpSpPr>
            <a:xfrm>
              <a:off x="1509385" y="2346567"/>
              <a:ext cx="707269" cy="631305"/>
              <a:chOff x="6770748" y="1158240"/>
              <a:chExt cx="1274726" cy="1121318"/>
            </a:xfrm>
            <a:solidFill>
              <a:schemeClr val="bg1"/>
            </a:solidFill>
          </p:grpSpPr>
          <p:grpSp>
            <p:nvGrpSpPr>
              <p:cNvPr id="8" name="Group 7">
                <a:extLst>
                  <a:ext uri="{FF2B5EF4-FFF2-40B4-BE49-F238E27FC236}">
                    <a16:creationId xmlns:a16="http://schemas.microsoft.com/office/drawing/2014/main" id="{190C8B30-1264-C7FE-C22C-E28B49644C61}"/>
                  </a:ext>
                </a:extLst>
              </p:cNvPr>
              <p:cNvGrpSpPr/>
              <p:nvPr/>
            </p:nvGrpSpPr>
            <p:grpSpPr>
              <a:xfrm rot="5400000">
                <a:off x="7128520" y="1362604"/>
                <a:ext cx="559182" cy="1274726"/>
                <a:chOff x="8619006" y="1366612"/>
                <a:chExt cx="416505" cy="949476"/>
              </a:xfrm>
              <a:grpFill/>
            </p:grpSpPr>
            <p:sp>
              <p:nvSpPr>
                <p:cNvPr id="10" name="Rectangle: Rounded Corners 9">
                  <a:extLst>
                    <a:ext uri="{FF2B5EF4-FFF2-40B4-BE49-F238E27FC236}">
                      <a16:creationId xmlns:a16="http://schemas.microsoft.com/office/drawing/2014/main" id="{F2BBF3DF-5F94-6D14-9532-E3734DD489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Rectangle: Rounded Corners 10">
                  <a:extLst>
                    <a:ext uri="{FF2B5EF4-FFF2-40B4-BE49-F238E27FC236}">
                      <a16:creationId xmlns:a16="http://schemas.microsoft.com/office/drawing/2014/main" id="{A25C01E2-3F75-6D3C-66A6-B25706EB063F}"/>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Rounded Corners 11">
                  <a:extLst>
                    <a:ext uri="{FF2B5EF4-FFF2-40B4-BE49-F238E27FC236}">
                      <a16:creationId xmlns:a16="http://schemas.microsoft.com/office/drawing/2014/main" id="{B031731C-2B8B-33DB-DDF1-C9B5A1C78CFD}"/>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Flowchart: Manual Input 12">
                  <a:extLst>
                    <a:ext uri="{FF2B5EF4-FFF2-40B4-BE49-F238E27FC236}">
                      <a16:creationId xmlns:a16="http://schemas.microsoft.com/office/drawing/2014/main" id="{25BEBCC3-BFFB-02E3-8CF0-6D4131D30B47}"/>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Rectangle 13">
                  <a:extLst>
                    <a:ext uri="{FF2B5EF4-FFF2-40B4-BE49-F238E27FC236}">
                      <a16:creationId xmlns:a16="http://schemas.microsoft.com/office/drawing/2014/main" id="{B9680F6A-0EF8-5FF1-026E-2B84A108BB4F}"/>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9" name="Circle: Hollow 8">
                <a:extLst>
                  <a:ext uri="{FF2B5EF4-FFF2-40B4-BE49-F238E27FC236}">
                    <a16:creationId xmlns:a16="http://schemas.microsoft.com/office/drawing/2014/main" id="{C3D66F44-B1AC-CB5C-B50B-864853C7D3C8}"/>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grpSp>
      <p:sp>
        <p:nvSpPr>
          <p:cNvPr id="39" name="Rectangle 38">
            <a:extLst>
              <a:ext uri="{FF2B5EF4-FFF2-40B4-BE49-F238E27FC236}">
                <a16:creationId xmlns:a16="http://schemas.microsoft.com/office/drawing/2014/main" id="{2E9699E8-D580-8507-04B7-68B26296FD60}"/>
              </a:ext>
            </a:extLst>
          </p:cNvPr>
          <p:cNvSpPr/>
          <p:nvPr/>
        </p:nvSpPr>
        <p:spPr>
          <a:xfrm>
            <a:off x="3795078" y="2165602"/>
            <a:ext cx="2445438"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nvGrpSpPr>
          <p:cNvPr id="15" name="Group 14">
            <a:extLst>
              <a:ext uri="{FF2B5EF4-FFF2-40B4-BE49-F238E27FC236}">
                <a16:creationId xmlns:a16="http://schemas.microsoft.com/office/drawing/2014/main" id="{ED0A2261-D71A-6A77-D58C-45EE9DA7F112}"/>
              </a:ext>
            </a:extLst>
          </p:cNvPr>
          <p:cNvGrpSpPr/>
          <p:nvPr/>
        </p:nvGrpSpPr>
        <p:grpSpPr>
          <a:xfrm>
            <a:off x="3709102" y="1947544"/>
            <a:ext cx="1086321" cy="1048582"/>
            <a:chOff x="4791666" y="2107056"/>
            <a:chExt cx="1222764" cy="1180285"/>
          </a:xfrm>
        </p:grpSpPr>
        <p:sp>
          <p:nvSpPr>
            <p:cNvPr id="16" name="Oval 15">
              <a:extLst>
                <a:ext uri="{FF2B5EF4-FFF2-40B4-BE49-F238E27FC236}">
                  <a16:creationId xmlns:a16="http://schemas.microsoft.com/office/drawing/2014/main" id="{DFC055A7-4A2B-34F5-3C06-4CFD342D7EE9}"/>
                </a:ext>
              </a:extLst>
            </p:cNvPr>
            <p:cNvSpPr/>
            <p:nvPr/>
          </p:nvSpPr>
          <p:spPr>
            <a:xfrm>
              <a:off x="4791666" y="2107056"/>
              <a:ext cx="1222764" cy="118028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grpSp>
          <p:nvGrpSpPr>
            <p:cNvPr id="17" name="Group 16">
              <a:extLst>
                <a:ext uri="{FF2B5EF4-FFF2-40B4-BE49-F238E27FC236}">
                  <a16:creationId xmlns:a16="http://schemas.microsoft.com/office/drawing/2014/main" id="{82BC4512-2523-44A6-A647-21EDBF341323}"/>
                </a:ext>
              </a:extLst>
            </p:cNvPr>
            <p:cNvGrpSpPr/>
            <p:nvPr/>
          </p:nvGrpSpPr>
          <p:grpSpPr>
            <a:xfrm>
              <a:off x="5081636" y="2390458"/>
              <a:ext cx="642823" cy="668319"/>
              <a:chOff x="7892902" y="1235921"/>
              <a:chExt cx="1061882" cy="1131157"/>
            </a:xfrm>
            <a:solidFill>
              <a:schemeClr val="bg1"/>
            </a:solidFill>
          </p:grpSpPr>
          <p:sp>
            <p:nvSpPr>
              <p:cNvPr id="34" name="Arrow: Down 33">
                <a:extLst>
                  <a:ext uri="{FF2B5EF4-FFF2-40B4-BE49-F238E27FC236}">
                    <a16:creationId xmlns:a16="http://schemas.microsoft.com/office/drawing/2014/main" id="{F2F46DD3-3ED9-775D-3552-493128D8B70C}"/>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Arrow: Bent 34">
                <a:extLst>
                  <a:ext uri="{FF2B5EF4-FFF2-40B4-BE49-F238E27FC236}">
                    <a16:creationId xmlns:a16="http://schemas.microsoft.com/office/drawing/2014/main" id="{B796114D-A639-6F35-E876-2254849A8F9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6" name="Arrow: Bent 35">
                <a:extLst>
                  <a:ext uri="{FF2B5EF4-FFF2-40B4-BE49-F238E27FC236}">
                    <a16:creationId xmlns:a16="http://schemas.microsoft.com/office/drawing/2014/main" id="{2EB7B932-7418-3345-C065-A74084E3B9F7}"/>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7" name="Plus Sign 36">
                <a:extLst>
                  <a:ext uri="{FF2B5EF4-FFF2-40B4-BE49-F238E27FC236}">
                    <a16:creationId xmlns:a16="http://schemas.microsoft.com/office/drawing/2014/main" id="{F6628A4C-C0EA-B7A0-F422-E5C513C4345E}"/>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Circle: Hollow 37">
                <a:extLst>
                  <a:ext uri="{FF2B5EF4-FFF2-40B4-BE49-F238E27FC236}">
                    <a16:creationId xmlns:a16="http://schemas.microsoft.com/office/drawing/2014/main" id="{9C559A64-7F82-6487-C083-5758B65FADE0}"/>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grpSp>
      <p:sp>
        <p:nvSpPr>
          <p:cNvPr id="48" name="Hexagon 47">
            <a:extLst>
              <a:ext uri="{FF2B5EF4-FFF2-40B4-BE49-F238E27FC236}">
                <a16:creationId xmlns:a16="http://schemas.microsoft.com/office/drawing/2014/main" id="{DBC035E1-BC03-5212-0B69-9EF8FCB844F3}"/>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Hexagon 48">
            <a:extLst>
              <a:ext uri="{FF2B5EF4-FFF2-40B4-BE49-F238E27FC236}">
                <a16:creationId xmlns:a16="http://schemas.microsoft.com/office/drawing/2014/main" id="{1A28348A-6B0B-6AD0-3CCC-95A01C850CF8}"/>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Hexagon 49">
            <a:extLst>
              <a:ext uri="{FF2B5EF4-FFF2-40B4-BE49-F238E27FC236}">
                <a16:creationId xmlns:a16="http://schemas.microsoft.com/office/drawing/2014/main" id="{8DC851A5-56CB-E6E2-9B30-1820E25AFD20}"/>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Hexagon 50">
            <a:extLst>
              <a:ext uri="{FF2B5EF4-FFF2-40B4-BE49-F238E27FC236}">
                <a16:creationId xmlns:a16="http://schemas.microsoft.com/office/drawing/2014/main" id="{D5985526-41CA-B063-BC79-C614572AE673}"/>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Hexagon 51">
            <a:extLst>
              <a:ext uri="{FF2B5EF4-FFF2-40B4-BE49-F238E27FC236}">
                <a16:creationId xmlns:a16="http://schemas.microsoft.com/office/drawing/2014/main" id="{1BC337DE-B4E5-7CE1-4D08-5FDAD59F0B3E}"/>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Hexagon 52">
            <a:extLst>
              <a:ext uri="{FF2B5EF4-FFF2-40B4-BE49-F238E27FC236}">
                <a16:creationId xmlns:a16="http://schemas.microsoft.com/office/drawing/2014/main" id="{E593407C-A5E6-5F8A-BDA3-D5F58F96BBDD}"/>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857461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30EFD7-AEEE-3494-1D59-031EB57BEEFD}"/>
              </a:ext>
            </a:extLst>
          </p:cNvPr>
          <p:cNvSpPr txBox="1"/>
          <p:nvPr/>
        </p:nvSpPr>
        <p:spPr>
          <a:xfrm>
            <a:off x="996287" y="716248"/>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a:t>
            </a:r>
            <a:r>
              <a:rPr lang="en-US" sz="1200" b="1" dirty="0">
                <a:latin typeface="Calibri" panose="020F0502020204030204" pitchFamily="34" charset="0"/>
                <a:cs typeface="Calibri" panose="020F0502020204030204" pitchFamily="34" charset="0"/>
              </a:rPr>
              <a:t>أنواع </a:t>
            </a:r>
            <a:r>
              <a:rPr lang="ar-SA" sz="1200" b="1" dirty="0">
                <a:latin typeface="Calibri" panose="020F0502020204030204" pitchFamily="34" charset="0"/>
                <a:cs typeface="Calibri" panose="020F0502020204030204" pitchFamily="34" charset="0"/>
              </a:rPr>
              <a:t>ال</a:t>
            </a:r>
            <a:r>
              <a:rPr lang="en-US" sz="1200" b="1" dirty="0">
                <a:latin typeface="Calibri" panose="020F0502020204030204" pitchFamily="34" charset="0"/>
                <a:cs typeface="Calibri" panose="020F0502020204030204" pitchFamily="34" charset="0"/>
              </a:rPr>
              <a:t>مختلفة من الدعم</a:t>
            </a:r>
          </a:p>
        </p:txBody>
      </p:sp>
      <p:grpSp>
        <p:nvGrpSpPr>
          <p:cNvPr id="34" name="Group 33">
            <a:extLst>
              <a:ext uri="{FF2B5EF4-FFF2-40B4-BE49-F238E27FC236}">
                <a16:creationId xmlns:a16="http://schemas.microsoft.com/office/drawing/2014/main" id="{0B579448-D6DF-8542-531D-8EC31C15C0B4}"/>
              </a:ext>
            </a:extLst>
          </p:cNvPr>
          <p:cNvGrpSpPr/>
          <p:nvPr/>
        </p:nvGrpSpPr>
        <p:grpSpPr>
          <a:xfrm>
            <a:off x="2772401" y="3905854"/>
            <a:ext cx="1313198" cy="1047146"/>
            <a:chOff x="3903007" y="7335837"/>
            <a:chExt cx="1866281" cy="1488175"/>
          </a:xfrm>
        </p:grpSpPr>
        <p:grpSp>
          <p:nvGrpSpPr>
            <p:cNvPr id="23" name="Group 22">
              <a:extLst>
                <a:ext uri="{FF2B5EF4-FFF2-40B4-BE49-F238E27FC236}">
                  <a16:creationId xmlns:a16="http://schemas.microsoft.com/office/drawing/2014/main" id="{2DA3D471-0C79-9646-4374-BDAAE2730FA3}"/>
                </a:ext>
              </a:extLst>
            </p:cNvPr>
            <p:cNvGrpSpPr/>
            <p:nvPr/>
          </p:nvGrpSpPr>
          <p:grpSpPr>
            <a:xfrm>
              <a:off x="5282506" y="7335837"/>
              <a:ext cx="435510" cy="996531"/>
              <a:chOff x="977293" y="3695319"/>
              <a:chExt cx="906153" cy="2073454"/>
            </a:xfrm>
          </p:grpSpPr>
          <p:sp>
            <p:nvSpPr>
              <p:cNvPr id="26" name="Google Shape;315;p4">
                <a:extLst>
                  <a:ext uri="{FF2B5EF4-FFF2-40B4-BE49-F238E27FC236}">
                    <a16:creationId xmlns:a16="http://schemas.microsoft.com/office/drawing/2014/main" id="{99344652-DCD8-40F4-3C2F-876EEB8FC448}"/>
                  </a:ext>
                </a:extLst>
              </p:cNvPr>
              <p:cNvSpPr/>
              <p:nvPr/>
            </p:nvSpPr>
            <p:spPr>
              <a:xfrm>
                <a:off x="977293" y="3695319"/>
                <a:ext cx="906153" cy="929710"/>
              </a:xfrm>
              <a:prstGeom prst="ellipse">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317;p4">
                <a:extLst>
                  <a:ext uri="{FF2B5EF4-FFF2-40B4-BE49-F238E27FC236}">
                    <a16:creationId xmlns:a16="http://schemas.microsoft.com/office/drawing/2014/main" id="{AB9EF9D9-FF95-85A2-C756-46BF0271E49B}"/>
                  </a:ext>
                </a:extLst>
              </p:cNvPr>
              <p:cNvSpPr/>
              <p:nvPr/>
            </p:nvSpPr>
            <p:spPr>
              <a:xfrm>
                <a:off x="977293" y="4806822"/>
                <a:ext cx="857164" cy="961951"/>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28" name="Group 27">
              <a:extLst>
                <a:ext uri="{FF2B5EF4-FFF2-40B4-BE49-F238E27FC236}">
                  <a16:creationId xmlns:a16="http://schemas.microsoft.com/office/drawing/2014/main" id="{5784E0AE-0BF9-C12C-D009-FBF8FB592CD9}"/>
                </a:ext>
              </a:extLst>
            </p:cNvPr>
            <p:cNvGrpSpPr/>
            <p:nvPr/>
          </p:nvGrpSpPr>
          <p:grpSpPr>
            <a:xfrm rot="5400000">
              <a:off x="4426809" y="7481532"/>
              <a:ext cx="818678" cy="1866281"/>
              <a:chOff x="8619006" y="1366612"/>
              <a:chExt cx="416505" cy="949476"/>
            </a:xfrm>
            <a:solidFill>
              <a:schemeClr val="accent3">
                <a:lumMod val="50000"/>
              </a:schemeClr>
            </a:solidFill>
          </p:grpSpPr>
          <p:sp>
            <p:nvSpPr>
              <p:cNvPr id="29" name="Rectangle: Rounded Corners 28">
                <a:extLst>
                  <a:ext uri="{FF2B5EF4-FFF2-40B4-BE49-F238E27FC236}">
                    <a16:creationId xmlns:a16="http://schemas.microsoft.com/office/drawing/2014/main" id="{4200252E-3828-40DF-4E09-52B618E55B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Rectangle: Rounded Corners 29">
                <a:extLst>
                  <a:ext uri="{FF2B5EF4-FFF2-40B4-BE49-F238E27FC236}">
                    <a16:creationId xmlns:a16="http://schemas.microsoft.com/office/drawing/2014/main" id="{E54D22E4-6C68-9365-9BAA-017D6DFEC920}"/>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Rounded Corners 30">
                <a:extLst>
                  <a:ext uri="{FF2B5EF4-FFF2-40B4-BE49-F238E27FC236}">
                    <a16:creationId xmlns:a16="http://schemas.microsoft.com/office/drawing/2014/main" id="{726C82A9-C314-5BF7-3146-380FB57F9223}"/>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Flowchart: Manual Input 31">
                <a:extLst>
                  <a:ext uri="{FF2B5EF4-FFF2-40B4-BE49-F238E27FC236}">
                    <a16:creationId xmlns:a16="http://schemas.microsoft.com/office/drawing/2014/main" id="{281E34B3-958D-F34A-B802-AEDFF13B1D9C}"/>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Rectangle 32">
                <a:extLst>
                  <a:ext uri="{FF2B5EF4-FFF2-40B4-BE49-F238E27FC236}">
                    <a16:creationId xmlns:a16="http://schemas.microsoft.com/office/drawing/2014/main" id="{A9BF0BD5-BF40-E397-99D5-1B01868A2711}"/>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36" name="Rectangle 35">
            <a:extLst>
              <a:ext uri="{FF2B5EF4-FFF2-40B4-BE49-F238E27FC236}">
                <a16:creationId xmlns:a16="http://schemas.microsoft.com/office/drawing/2014/main" id="{5D58A359-DE06-1D47-F1F9-679BC0004B02}"/>
              </a:ext>
            </a:extLst>
          </p:cNvPr>
          <p:cNvSpPr/>
          <p:nvPr/>
        </p:nvSpPr>
        <p:spPr>
          <a:xfrm>
            <a:off x="996287" y="1156494"/>
            <a:ext cx="5254042"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7" name="Hexagon 36">
            <a:extLst>
              <a:ext uri="{FF2B5EF4-FFF2-40B4-BE49-F238E27FC236}">
                <a16:creationId xmlns:a16="http://schemas.microsoft.com/office/drawing/2014/main" id="{BDE7D8BB-678E-F539-3662-A36C9E24095C}"/>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Hexagon 37">
            <a:extLst>
              <a:ext uri="{FF2B5EF4-FFF2-40B4-BE49-F238E27FC236}">
                <a16:creationId xmlns:a16="http://schemas.microsoft.com/office/drawing/2014/main" id="{8859A546-EBB5-CB0A-CF22-4EC22A23DC6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Hexagon 38">
            <a:extLst>
              <a:ext uri="{FF2B5EF4-FFF2-40B4-BE49-F238E27FC236}">
                <a16:creationId xmlns:a16="http://schemas.microsoft.com/office/drawing/2014/main" id="{36F0995A-F543-7D3B-3917-053981143969}"/>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Hexagon 39">
            <a:extLst>
              <a:ext uri="{FF2B5EF4-FFF2-40B4-BE49-F238E27FC236}">
                <a16:creationId xmlns:a16="http://schemas.microsoft.com/office/drawing/2014/main" id="{6D1AC4E9-05B8-EB68-5175-95DA067C981E}"/>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FB069410-B033-B68D-C626-22746954C333}"/>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A6654D64-A138-A1A7-8522-4EE424B16B4A}"/>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9473444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107557B-01F4-84D6-CD9E-10A33DEE493F}"/>
              </a:ext>
            </a:extLst>
          </p:cNvPr>
          <p:cNvSpPr txBox="1"/>
          <p:nvPr/>
        </p:nvSpPr>
        <p:spPr>
          <a:xfrm>
            <a:off x="991672" y="1159099"/>
            <a:ext cx="5254041" cy="4339650"/>
          </a:xfrm>
          <a:prstGeom prst="rect">
            <a:avLst/>
          </a:prstGeom>
          <a:noFill/>
        </p:spPr>
        <p:txBody>
          <a:bodyPr wrap="square" rtlCol="0">
            <a:spAutoFit/>
          </a:bodyPr>
          <a:lstStyle/>
          <a:p>
            <a:pPr marL="171450" indent="-171450" algn="r" rtl="1">
              <a:buFont typeface="Arial" panose="020B0604020202020204" pitchFamily="34" charset="0"/>
              <a:buChar char="•"/>
            </a:pPr>
            <a:r>
              <a:rPr lang="en-GB" sz="1200" dirty="0">
                <a:latin typeface="Calibri" panose="020F0502020204030204" pitchFamily="34" charset="0"/>
                <a:cs typeface="Calibri" panose="020F0502020204030204" pitchFamily="34" charset="0"/>
              </a:rPr>
              <a:t>أنت فتى يبلغ من العمر </a:t>
            </a:r>
            <a:r>
              <a:rPr lang="ar-SA" sz="1200" dirty="0">
                <a:latin typeface="Calibri" panose="020F0502020204030204" pitchFamily="34" charset="0"/>
                <a:cs typeface="Calibri" panose="020F0502020204030204" pitchFamily="34" charset="0"/>
              </a:rPr>
              <a:t>١٤</a:t>
            </a:r>
            <a:r>
              <a:rPr lang="en-GB" sz="1200" dirty="0">
                <a:latin typeface="Calibri" panose="020F0502020204030204" pitchFamily="34" charset="0"/>
                <a:cs typeface="Calibri" panose="020F0502020204030204" pitchFamily="34" charset="0"/>
              </a:rPr>
              <a:t> عامًا و</a:t>
            </a:r>
            <a:r>
              <a:rPr lang="ar-SA" sz="1200" dirty="0">
                <a:latin typeface="Calibri" panose="020F0502020204030204" pitchFamily="34" charset="0"/>
                <a:cs typeface="Calibri" panose="020F0502020204030204" pitchFamily="34" charset="0"/>
              </a:rPr>
              <a:t>قام</a:t>
            </a:r>
            <a:r>
              <a:rPr lang="en-GB" sz="1200" dirty="0">
                <a:latin typeface="Calibri" panose="020F0502020204030204" pitchFamily="34" charset="0"/>
                <a:cs typeface="Calibri" panose="020F0502020204030204" pitchFamily="34" charset="0"/>
              </a:rPr>
              <a:t> معلمك</a:t>
            </a:r>
            <a:r>
              <a:rPr lang="ar-SA" sz="1200" dirty="0">
                <a:latin typeface="Calibri" panose="020F0502020204030204" pitchFamily="34" charset="0"/>
                <a:cs typeface="Calibri" panose="020F0502020204030204" pitchFamily="34" charset="0"/>
              </a:rPr>
              <a:t> بمعاقبتك</a:t>
            </a:r>
            <a:r>
              <a:rPr lang="en-GB" sz="1200" dirty="0">
                <a:latin typeface="Calibri" panose="020F0502020204030204" pitchFamily="34" charset="0"/>
                <a:cs typeface="Calibri" panose="020F0502020204030204" pitchFamily="34" charset="0"/>
              </a:rPr>
              <a:t> بشكل غير لائق وضربك ب</a:t>
            </a:r>
            <a:r>
              <a:rPr lang="ar-SA" sz="1200" dirty="0">
                <a:latin typeface="Calibri" panose="020F0502020204030204" pitchFamily="34" charset="0"/>
                <a:cs typeface="Calibri" panose="020F0502020204030204" pitchFamily="34" charset="0"/>
              </a:rPr>
              <a:t>ال</a:t>
            </a:r>
            <a:r>
              <a:rPr lang="en-GB" sz="1200" dirty="0">
                <a:latin typeface="Calibri" panose="020F0502020204030204" pitchFamily="34" charset="0"/>
                <a:cs typeface="Calibri" panose="020F0502020204030204" pitchFamily="34" charset="0"/>
              </a:rPr>
              <a:t>عصا على يديك ورأسك. لقد تمكنت من الخروج من حجرة الدراسة والركض.</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أنت لا تعرف ماذا تفعل ، لكن بعد المدرسة تخبر</a:t>
            </a:r>
            <a:r>
              <a:rPr lang="ar-SA" sz="1200" b="1" dirty="0">
                <a:latin typeface="Calibri" panose="020F0502020204030204" pitchFamily="34" charset="0"/>
                <a:cs typeface="Calibri" panose="020F0502020204030204" pitchFamily="34" charset="0"/>
              </a:rPr>
              <a:t>أمك</a:t>
            </a:r>
            <a:r>
              <a:rPr lang="en-GB" sz="1200" dirty="0">
                <a:latin typeface="Calibri" panose="020F0502020204030204" pitchFamily="34" charset="0"/>
                <a:cs typeface="Calibri" panose="020F0502020204030204" pitchFamily="34" charset="0"/>
              </a:rPr>
              <a:t>.</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والدتك وأنت تذهب</a:t>
            </a:r>
            <a:r>
              <a:rPr lang="ar-SA" sz="1200" dirty="0">
                <a:latin typeface="Calibri" panose="020F0502020204030204" pitchFamily="34" charset="0"/>
                <a:cs typeface="Calibri" panose="020F0502020204030204" pitchFamily="34" charset="0"/>
              </a:rPr>
              <a:t>ان</a:t>
            </a:r>
            <a:r>
              <a:rPr lang="en-GB" sz="1200" dirty="0">
                <a:latin typeface="Calibri" panose="020F0502020204030204" pitchFamily="34" charset="0"/>
                <a:cs typeface="Calibri" panose="020F0502020204030204" pitchFamily="34" charset="0"/>
              </a:rPr>
              <a:t> للتحدث إلى</a:t>
            </a:r>
            <a:r>
              <a:rPr lang="ar-SA" sz="1200"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القائد المجتمعي </a:t>
            </a:r>
            <a:r>
              <a:rPr lang="en-GB" sz="1200" dirty="0">
                <a:latin typeface="Calibri" panose="020F0502020204030204" pitchFamily="34" charset="0"/>
                <a:cs typeface="Calibri" panose="020F0502020204030204" pitchFamily="34" charset="0"/>
              </a:rPr>
              <a:t>لكنه يقول إن المدرسة لا تقع تحت مسؤوليته لذلك ي</a:t>
            </a:r>
            <a:r>
              <a:rPr lang="ar-SA" sz="1200" dirty="0">
                <a:latin typeface="Calibri" panose="020F0502020204030204" pitchFamily="34" charset="0"/>
                <a:cs typeface="Calibri" panose="020F0502020204030204" pitchFamily="34" charset="0"/>
              </a:rPr>
              <a:t>تصل</a:t>
            </a:r>
            <a:r>
              <a:rPr lang="en-GB"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ب</a:t>
            </a:r>
            <a:r>
              <a:rPr lang="en-GB" sz="1200" dirty="0">
                <a:latin typeface="Calibri" panose="020F0502020204030204" pitchFamily="34" charset="0"/>
                <a:cs typeface="Calibri" panose="020F0502020204030204" pitchFamily="34" charset="0"/>
              </a:rPr>
              <a:t>إدارة المخيم. يطلب منك قائد المجتمع الذهاب إلى إدارة المخيم والعودة إليه بعد ذلك لإخباره بما قالته إدارة المخيم.</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ar-SA" sz="1200" b="0" dirty="0">
                <a:latin typeface="Calibri" panose="020F0502020204030204" pitchFamily="34" charset="0"/>
                <a:cs typeface="Calibri" panose="020F0502020204030204" pitchFamily="34" charset="0"/>
              </a:rPr>
              <a:t>تقترح</a:t>
            </a:r>
            <a:r>
              <a:rPr lang="ar-SA" sz="1200" b="1"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إدارة المخيم</a:t>
            </a:r>
            <a:r>
              <a:rPr lang="ar-SA"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عليك</a:t>
            </a:r>
            <a:r>
              <a:rPr lang="ar-SA" sz="1200" dirty="0">
                <a:latin typeface="Calibri" panose="020F0502020204030204" pitchFamily="34" charset="0"/>
                <a:cs typeface="Calibri" panose="020F0502020204030204" pitchFamily="34" charset="0"/>
              </a:rPr>
              <a:t>م</a:t>
            </a:r>
            <a:r>
              <a:rPr lang="en-GB" sz="1200" dirty="0">
                <a:latin typeface="Calibri" panose="020F0502020204030204" pitchFamily="34" charset="0"/>
                <a:cs typeface="Calibri" panose="020F0502020204030204" pitchFamily="34" charset="0"/>
              </a:rPr>
              <a:t> الذهاب إلى المركز الصحي لت</a:t>
            </a:r>
            <a:r>
              <a:rPr lang="ar-SA" sz="1200" dirty="0">
                <a:latin typeface="Calibri" panose="020F0502020204030204" pitchFamily="34" charset="0"/>
                <a:cs typeface="Calibri" panose="020F0502020204030204" pitchFamily="34" charset="0"/>
              </a:rPr>
              <a:t>ضميد</a:t>
            </a:r>
            <a:r>
              <a:rPr lang="en-GB" sz="1200" dirty="0">
                <a:latin typeface="Calibri" panose="020F0502020204030204" pitchFamily="34" charset="0"/>
                <a:cs typeface="Calibri" panose="020F0502020204030204" pitchFamily="34" charset="0"/>
              </a:rPr>
              <a:t> الجرح فوق حاجبك ثم زيارة المركز المجتمعي للمخيم حيث يوجد عامل حماية هناك.</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تذهب إلى</a:t>
            </a:r>
            <a:r>
              <a:rPr lang="ar-SA"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مركز صحي</a:t>
            </a:r>
            <a:r>
              <a:rPr lang="ar-SA"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و</a:t>
            </a:r>
            <a:r>
              <a:rPr lang="ar-SA" sz="1200" dirty="0">
                <a:latin typeface="Calibri" panose="020F0502020204030204" pitchFamily="34" charset="0"/>
                <a:cs typeface="Calibri" panose="020F0502020204030204" pitchFamily="34" charset="0"/>
              </a:rPr>
              <a:t> يقوم </a:t>
            </a:r>
            <a:r>
              <a:rPr lang="en-GB" sz="1200" dirty="0">
                <a:latin typeface="Calibri" panose="020F0502020204030204" pitchFamily="34" charset="0"/>
                <a:cs typeface="Calibri" panose="020F0502020204030204" pitchFamily="34" charset="0"/>
              </a:rPr>
              <a:t>طبيب </a:t>
            </a:r>
            <a:r>
              <a:rPr lang="ar-SA" sz="1200" dirty="0">
                <a:latin typeface="Calibri" panose="020F0502020204030204" pitchFamily="34" charset="0"/>
                <a:cs typeface="Calibri" panose="020F0502020204030204" pitchFamily="34" charset="0"/>
              </a:rPr>
              <a:t>ب</a:t>
            </a:r>
            <a:r>
              <a:rPr lang="en-GB" sz="1200" dirty="0">
                <a:latin typeface="Calibri" panose="020F0502020204030204" pitchFamily="34" charset="0"/>
                <a:cs typeface="Calibri" panose="020F0502020204030204" pitchFamily="34" charset="0"/>
              </a:rPr>
              <a:t>فحصك ويعتني بالجرح.</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بعد ذلك تذهب إلى</a:t>
            </a:r>
            <a:r>
              <a:rPr lang="ar-SA" sz="1200" b="0" dirty="0">
                <a:latin typeface="Calibri" panose="020F0502020204030204" pitchFamily="34" charset="0"/>
                <a:cs typeface="Calibri" panose="020F0502020204030204" pitchFamily="34" charset="0"/>
              </a:rPr>
              <a:t> المركز الصديق للطفل</a:t>
            </a:r>
            <a:r>
              <a:rPr lang="en-GB" sz="1200" b="1" dirty="0">
                <a:latin typeface="Calibri" panose="020F0502020204030204" pitchFamily="34" charset="0"/>
                <a:cs typeface="Calibri" panose="020F0502020204030204" pitchFamily="34" charset="0"/>
              </a:rPr>
              <a:t> </a:t>
            </a:r>
            <a:r>
              <a:rPr lang="ar-SA" sz="1200" b="0" dirty="0">
                <a:latin typeface="Calibri" panose="020F0502020204030204" pitchFamily="34" charset="0"/>
                <a:cs typeface="Calibri" panose="020F0502020204030204" pitchFamily="34" charset="0"/>
              </a:rPr>
              <a:t>حيث يقترح </a:t>
            </a:r>
            <a:r>
              <a:rPr lang="en-GB" sz="1200" b="1" dirty="0">
                <a:latin typeface="Calibri" panose="020F0502020204030204" pitchFamily="34" charset="0"/>
                <a:cs typeface="Calibri" panose="020F0502020204030204" pitchFamily="34" charset="0"/>
              </a:rPr>
              <a:t>عامل الحماية</a:t>
            </a:r>
            <a:r>
              <a:rPr lang="ar-SA" sz="1200" b="1" dirty="0">
                <a:latin typeface="Calibri" panose="020F0502020204030204" pitchFamily="34" charset="0"/>
                <a:cs typeface="Calibri" panose="020F0502020204030204" pitchFamily="34" charset="0"/>
              </a:rPr>
              <a:t> </a:t>
            </a:r>
            <a:r>
              <a:rPr lang="ar-SA" sz="1200" b="0" dirty="0">
                <a:latin typeface="Calibri" panose="020F0502020204030204" pitchFamily="34" charset="0"/>
                <a:cs typeface="Calibri" panose="020F0502020204030204" pitchFamily="34" charset="0"/>
              </a:rPr>
              <a:t>عليك </a:t>
            </a:r>
            <a:r>
              <a:rPr lang="en-GB" sz="1200" b="0" dirty="0">
                <a:latin typeface="Calibri" panose="020F0502020204030204" pitchFamily="34" charset="0"/>
                <a:cs typeface="Calibri" panose="020F0502020204030204" pitchFamily="34" charset="0"/>
              </a:rPr>
              <a:t>ا</a:t>
            </a:r>
            <a:r>
              <a:rPr lang="en-GB" sz="1200" dirty="0">
                <a:latin typeface="Calibri" panose="020F0502020204030204" pitchFamily="34" charset="0"/>
                <a:cs typeface="Calibri" panose="020F0502020204030204" pitchFamily="34" charset="0"/>
              </a:rPr>
              <a:t>لذهاب إلى الشرطة. يتمنى أن يتمكن من مرافقتك أنت ووالدتك إلى الشرطة ، لكن ليس لديه أي وقت.</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تذهب أنت وأمك إلى</a:t>
            </a:r>
            <a:r>
              <a:rPr lang="ar-SA" sz="1200"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a:t>
            </a:r>
            <a:r>
              <a:rPr lang="en-GB" sz="1200" b="1" dirty="0">
                <a:latin typeface="Calibri" panose="020F0502020204030204" pitchFamily="34" charset="0"/>
                <a:cs typeface="Calibri" panose="020F0502020204030204" pitchFamily="34" charset="0"/>
              </a:rPr>
              <a:t>شرطة</a:t>
            </a:r>
            <a:r>
              <a:rPr lang="en-GB" sz="1200" dirty="0">
                <a:latin typeface="Calibri" panose="020F0502020204030204" pitchFamily="34" charset="0"/>
                <a:cs typeface="Calibri" panose="020F0502020204030204" pitchFamily="34" charset="0"/>
              </a:rPr>
              <a:t>. بعد الانتظار لمدة ساعة للتحدث مع ضابط </a:t>
            </a:r>
            <a:r>
              <a:rPr lang="ar-SA" sz="1200" dirty="0">
                <a:latin typeface="Calibri" panose="020F0502020204030204" pitchFamily="34" charset="0"/>
                <a:cs typeface="Calibri" panose="020F0502020204030204" pitchFamily="34" charset="0"/>
              </a:rPr>
              <a:t>ال</a:t>
            </a:r>
            <a:r>
              <a:rPr lang="en-GB" sz="1200" dirty="0">
                <a:latin typeface="Calibri" panose="020F0502020204030204" pitchFamily="34" charset="0"/>
                <a:cs typeface="Calibri" panose="020F0502020204030204" pitchFamily="34" charset="0"/>
              </a:rPr>
              <a:t>شرطة ، يخبرك أنه يمكنهم تسجيل شكوى ، ولكن إذا لم يكن هناك من يشهد على قيام المعلم بذلك ، فسيكون من الصعب إثبات ذلك. يقترحون عليك الذهاب والتحدث إلى مدير</a:t>
            </a:r>
            <a:r>
              <a:rPr lang="ar-SA" sz="1200" dirty="0">
                <a:latin typeface="Calibri" panose="020F0502020204030204" pitchFamily="34" charset="0"/>
                <a:cs typeface="Calibri" panose="020F0502020204030204" pitchFamily="34" charset="0"/>
              </a:rPr>
              <a:t>ة</a:t>
            </a:r>
            <a:r>
              <a:rPr lang="en-GB" sz="1200" dirty="0">
                <a:latin typeface="Calibri" panose="020F0502020204030204" pitchFamily="34" charset="0"/>
                <a:cs typeface="Calibri" panose="020F0502020204030204" pitchFamily="34" charset="0"/>
              </a:rPr>
              <a:t> المدرسة وتقديم شكوى في المدرسة.</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عليك أولا العودة إلى</a:t>
            </a:r>
            <a:r>
              <a:rPr lang="ar-SA" sz="1200"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القائد المجتمعي </a:t>
            </a:r>
            <a:r>
              <a:rPr lang="ar-SA" sz="1200" dirty="0">
                <a:latin typeface="Calibri" panose="020F0502020204030204" pitchFamily="34" charset="0"/>
                <a:cs typeface="Calibri" panose="020F0502020204030204" pitchFamily="34" charset="0"/>
              </a:rPr>
              <a:t>لأنه </a:t>
            </a:r>
            <a:r>
              <a:rPr lang="en-GB" sz="1200" dirty="0">
                <a:latin typeface="Calibri" panose="020F0502020204030204" pitchFamily="34" charset="0"/>
                <a:cs typeface="Calibri" panose="020F0502020204030204" pitchFamily="34" charset="0"/>
              </a:rPr>
              <a:t>اتصل بك وطلب منك المرور </a:t>
            </a:r>
            <a:r>
              <a:rPr lang="ar-SA" sz="1200" dirty="0">
                <a:latin typeface="Calibri" panose="020F0502020204030204" pitchFamily="34" charset="0"/>
                <a:cs typeface="Calibri" panose="020F0502020204030204" pitchFamily="34" charset="0"/>
              </a:rPr>
              <a:t>ل</a:t>
            </a:r>
            <a:r>
              <a:rPr lang="en-GB" sz="1200" dirty="0">
                <a:latin typeface="Calibri" panose="020F0502020204030204" pitchFamily="34" charset="0"/>
                <a:cs typeface="Calibri" panose="020F0502020204030204" pitchFamily="34" charset="0"/>
              </a:rPr>
              <a:t>شرح ما قالته الشرطة. </a:t>
            </a:r>
            <a:r>
              <a:rPr lang="en-GB" sz="1200" b="0" dirty="0">
                <a:latin typeface="Calibri" panose="020F0502020204030204" pitchFamily="34" charset="0"/>
                <a:cs typeface="Calibri" panose="020F0502020204030204" pitchFamily="34" charset="0"/>
              </a:rPr>
              <a:t>يقول </a:t>
            </a:r>
            <a:r>
              <a:rPr lang="ar-SA" sz="1200" b="0" dirty="0">
                <a:latin typeface="Calibri" panose="020F0502020204030204" pitchFamily="34" charset="0"/>
                <a:cs typeface="Calibri" panose="020F0502020204030204" pitchFamily="34" charset="0"/>
              </a:rPr>
              <a:t>القائد المجتمعي </a:t>
            </a:r>
            <a:r>
              <a:rPr lang="en-GB" sz="1200" dirty="0">
                <a:latin typeface="Calibri" panose="020F0502020204030204" pitchFamily="34" charset="0"/>
                <a:cs typeface="Calibri" panose="020F0502020204030204" pitchFamily="34" charset="0"/>
              </a:rPr>
              <a:t>إنه لم تكن هناك حاجة لإبلاغ الشرطة.</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بعد ذلك ، تذهب أنت وأمك للتحدث مع</a:t>
            </a:r>
            <a:r>
              <a:rPr lang="ar-SA"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مدير</a:t>
            </a:r>
            <a:r>
              <a:rPr lang="ar-SA" sz="1200" b="1" dirty="0">
                <a:latin typeface="Calibri" panose="020F0502020204030204" pitchFamily="34" charset="0"/>
                <a:cs typeface="Calibri" panose="020F0502020204030204" pitchFamily="34" charset="0"/>
              </a:rPr>
              <a:t>ة</a:t>
            </a:r>
            <a:r>
              <a:rPr lang="en-GB" sz="1200" b="1" dirty="0">
                <a:latin typeface="Calibri" panose="020F0502020204030204" pitchFamily="34" charset="0"/>
                <a:cs typeface="Calibri" panose="020F0502020204030204" pitchFamily="34" charset="0"/>
              </a:rPr>
              <a:t> مدرسة</a:t>
            </a:r>
            <a:r>
              <a:rPr lang="ar-SA" sz="1200" b="1" dirty="0">
                <a:latin typeface="Calibri" panose="020F0502020204030204" pitchFamily="34" charset="0"/>
                <a:cs typeface="Calibri" panose="020F0502020204030204" pitchFamily="34" charset="0"/>
              </a:rPr>
              <a:t> </a:t>
            </a:r>
            <a:r>
              <a:rPr lang="ar-SA" sz="1200" b="0" dirty="0">
                <a:latin typeface="Calibri" panose="020F0502020204030204" pitchFamily="34" charset="0"/>
                <a:cs typeface="Calibri" panose="020F0502020204030204" pitchFamily="34" charset="0"/>
              </a:rPr>
              <a:t>في</a:t>
            </a:r>
            <a:r>
              <a:rPr lang="ar-SA"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اليوم ال</a:t>
            </a:r>
            <a:r>
              <a:rPr lang="ar-SA" sz="1200" dirty="0">
                <a:latin typeface="Calibri" panose="020F0502020204030204" pitchFamily="34" charset="0"/>
                <a:cs typeface="Calibri" panose="020F0502020204030204" pitchFamily="34" charset="0"/>
              </a:rPr>
              <a:t>تالي</a:t>
            </a:r>
            <a:r>
              <a:rPr lang="en-GB"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ت</a:t>
            </a:r>
            <a:r>
              <a:rPr lang="en-GB" sz="1200" dirty="0">
                <a:latin typeface="Calibri" panose="020F0502020204030204" pitchFamily="34" charset="0"/>
                <a:cs typeface="Calibri" panose="020F0502020204030204" pitchFamily="34" charset="0"/>
              </a:rPr>
              <a:t>شعر مدير</a:t>
            </a:r>
            <a:r>
              <a:rPr lang="ar-SA" sz="1200" dirty="0">
                <a:latin typeface="Calibri" panose="020F0502020204030204" pitchFamily="34" charset="0"/>
                <a:cs typeface="Calibri" panose="020F0502020204030204" pitchFamily="34" charset="0"/>
              </a:rPr>
              <a:t>ة</a:t>
            </a:r>
            <a:r>
              <a:rPr lang="en-GB" sz="1200" dirty="0">
                <a:latin typeface="Calibri" panose="020F0502020204030204" pitchFamily="34" charset="0"/>
                <a:cs typeface="Calibri" panose="020F0502020204030204" pitchFamily="34" charset="0"/>
              </a:rPr>
              <a:t> المدرسة بالصدمة. إنها تستمع إليك لكنها تقول إنه يجب عليك تقديم شكوى إلى الشرطة. لقد أوضحت</a:t>
            </a:r>
            <a:r>
              <a:rPr lang="ar-SA" sz="1200" dirty="0">
                <a:latin typeface="Calibri" panose="020F0502020204030204" pitchFamily="34" charset="0"/>
                <a:cs typeface="Calibri" panose="020F0502020204030204" pitchFamily="34" charset="0"/>
              </a:rPr>
              <a:t> لها</a:t>
            </a:r>
            <a:r>
              <a:rPr lang="en-GB" sz="1200" dirty="0">
                <a:latin typeface="Calibri" panose="020F0502020204030204" pitchFamily="34" charset="0"/>
                <a:cs typeface="Calibri" panose="020F0502020204030204" pitchFamily="34" charset="0"/>
              </a:rPr>
              <a:t> أنك ذهبت إلى هناك بالأمس لكنهم قالوا إن عليك التحدث إلى مدير</a:t>
            </a:r>
            <a:r>
              <a:rPr lang="ar-SA" sz="1200" dirty="0">
                <a:latin typeface="Calibri" panose="020F0502020204030204" pitchFamily="34" charset="0"/>
                <a:cs typeface="Calibri" panose="020F0502020204030204" pitchFamily="34" charset="0"/>
              </a:rPr>
              <a:t>ة</a:t>
            </a:r>
            <a:r>
              <a:rPr lang="en-GB" sz="1200" dirty="0">
                <a:latin typeface="Calibri" panose="020F0502020204030204" pitchFamily="34" charset="0"/>
                <a:cs typeface="Calibri" panose="020F0502020204030204" pitchFamily="34" charset="0"/>
              </a:rPr>
              <a:t> المدرسة. تقول مديرة المدرسة إنها تأخذ الشكوى بجدية وستنظر فيها بالتأكيد. </a:t>
            </a:r>
            <a:r>
              <a:rPr lang="ar-SA" sz="1200" dirty="0">
                <a:latin typeface="Calibri" panose="020F0502020204030204" pitchFamily="34" charset="0"/>
                <a:cs typeface="Calibri" panose="020F0502020204030204" pitchFamily="34" charset="0"/>
              </a:rPr>
              <a:t>ت</a:t>
            </a:r>
            <a:r>
              <a:rPr lang="en-GB" sz="1200" dirty="0">
                <a:latin typeface="Calibri" panose="020F0502020204030204" pitchFamily="34" charset="0"/>
                <a:cs typeface="Calibri" panose="020F0502020204030204" pitchFamily="34" charset="0"/>
              </a:rPr>
              <a:t>حيلك مدير</a:t>
            </a:r>
            <a:r>
              <a:rPr lang="ar-SA" sz="1200" dirty="0">
                <a:latin typeface="Calibri" panose="020F0502020204030204" pitchFamily="34" charset="0"/>
                <a:cs typeface="Calibri" panose="020F0502020204030204" pitchFamily="34" charset="0"/>
              </a:rPr>
              <a:t>ة</a:t>
            </a:r>
            <a:r>
              <a:rPr lang="en-GB" sz="1200" dirty="0">
                <a:latin typeface="Calibri" panose="020F0502020204030204" pitchFamily="34" charset="0"/>
                <a:cs typeface="Calibri" panose="020F0502020204030204" pitchFamily="34" charset="0"/>
              </a:rPr>
              <a:t> المدرسة إلى الأخصائي الاجتماعي بالمدرسة الذي قد يكون قادرًا على التحدث معك حول ما حدث.</a:t>
            </a:r>
            <a:endParaRPr lang="ar-SA" sz="12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العامل </a:t>
            </a:r>
            <a:r>
              <a:rPr lang="ar-SA" sz="1200" b="1" dirty="0">
                <a:latin typeface="Calibri" panose="020F0502020204030204" pitchFamily="34" charset="0"/>
                <a:cs typeface="Calibri" panose="020F0502020204030204" pitchFamily="34" charset="0"/>
              </a:rPr>
              <a:t>ال</a:t>
            </a:r>
            <a:r>
              <a:rPr lang="en-GB" sz="1200" b="1" dirty="0">
                <a:latin typeface="Calibri" panose="020F0502020204030204" pitchFamily="34" charset="0"/>
                <a:cs typeface="Calibri" panose="020F0502020204030204" pitchFamily="34" charset="0"/>
              </a:rPr>
              <a:t>اجتماعي في المدرسة</a:t>
            </a:r>
            <a:r>
              <a:rPr lang="ar-SA"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لديه إجازة هذا الأسبوع ، لذا تعود إلى المنزل مرة أخرى.</a:t>
            </a:r>
          </a:p>
        </p:txBody>
      </p:sp>
      <p:sp>
        <p:nvSpPr>
          <p:cNvPr id="4" name="TextBox 3">
            <a:extLst>
              <a:ext uri="{FF2B5EF4-FFF2-40B4-BE49-F238E27FC236}">
                <a16:creationId xmlns:a16="http://schemas.microsoft.com/office/drawing/2014/main" id="{D3AD9CB3-0AC4-3927-184C-0D9E32B1A12D}"/>
              </a:ext>
            </a:extLst>
          </p:cNvPr>
          <p:cNvSpPr txBox="1"/>
          <p:nvPr/>
        </p:nvSpPr>
        <p:spPr>
          <a:xfrm>
            <a:off x="996287" y="716248"/>
            <a:ext cx="5254042" cy="338554"/>
          </a:xfrm>
          <a:prstGeom prst="rect">
            <a:avLst/>
          </a:prstGeom>
          <a:noFill/>
        </p:spPr>
        <p:txBody>
          <a:bodyPr wrap="square" rtlCol="0">
            <a:spAutoFit/>
          </a:bodyPr>
          <a:lstStyle/>
          <a:p>
            <a:pPr algn="r" rtl="1"/>
            <a:r>
              <a:rPr lang="en-GB" sz="1600" b="1" dirty="0">
                <a:latin typeface="Calibri" panose="020F0502020204030204" pitchFamily="34" charset="0"/>
                <a:cs typeface="Calibri" panose="020F0502020204030204" pitchFamily="34" charset="0"/>
              </a:rPr>
              <a:t>تمرين الإحالة</a:t>
            </a:r>
            <a:endParaRPr lang="en-CA" sz="1600" b="1" spc="300" dirty="0">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AD2D1018-6F22-14CA-C7D2-57204F9FC7D6}"/>
              </a:ext>
            </a:extLst>
          </p:cNvPr>
          <p:cNvGrpSpPr/>
          <p:nvPr/>
        </p:nvGrpSpPr>
        <p:grpSpPr>
          <a:xfrm>
            <a:off x="3847893" y="7185667"/>
            <a:ext cx="2639993" cy="2004085"/>
            <a:chOff x="2527093" y="1495280"/>
            <a:chExt cx="6217361" cy="4719755"/>
          </a:xfrm>
        </p:grpSpPr>
        <p:sp>
          <p:nvSpPr>
            <p:cNvPr id="5" name="Freeform: Shape 4">
              <a:extLst>
                <a:ext uri="{FF2B5EF4-FFF2-40B4-BE49-F238E27FC236}">
                  <a16:creationId xmlns:a16="http://schemas.microsoft.com/office/drawing/2014/main" id="{547187E9-C2C5-706F-EA23-AEB2A2792096}"/>
                </a:ext>
              </a:extLst>
            </p:cNvPr>
            <p:cNvSpPr/>
            <p:nvPr/>
          </p:nvSpPr>
          <p:spPr>
            <a:xfrm>
              <a:off x="3126183" y="1615228"/>
              <a:ext cx="5284913" cy="4337857"/>
            </a:xfrm>
            <a:custGeom>
              <a:avLst/>
              <a:gdLst>
                <a:gd name="connsiteX0" fmla="*/ 921122 w 5284913"/>
                <a:gd name="connsiteY0" fmla="*/ 1019911 h 4337857"/>
                <a:gd name="connsiteX1" fmla="*/ 2714752 w 5284913"/>
                <a:gd name="connsiteY1" fmla="*/ 3 h 4337857"/>
                <a:gd name="connsiteX2" fmla="*/ 4590445 w 5284913"/>
                <a:gd name="connsiteY2" fmla="*/ 1031634 h 4337857"/>
                <a:gd name="connsiteX3" fmla="*/ 5282106 w 5284913"/>
                <a:gd name="connsiteY3" fmla="*/ 2450126 h 4337857"/>
                <a:gd name="connsiteX4" fmla="*/ 4379429 w 5284913"/>
                <a:gd name="connsiteY4" fmla="*/ 3153511 h 4337857"/>
                <a:gd name="connsiteX5" fmla="*/ 2644414 w 5284913"/>
                <a:gd name="connsiteY5" fmla="*/ 4337541 h 4337857"/>
                <a:gd name="connsiteX6" fmla="*/ 440475 w 5284913"/>
                <a:gd name="connsiteY6" fmla="*/ 3036280 h 4337857"/>
                <a:gd name="connsiteX7" fmla="*/ 30168 w 5284913"/>
                <a:gd name="connsiteY7" fmla="*/ 1629511 h 4337857"/>
                <a:gd name="connsiteX8" fmla="*/ 921122 w 5284913"/>
                <a:gd name="connsiteY8" fmla="*/ 1019911 h 43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913" h="4337857">
                  <a:moveTo>
                    <a:pt x="921122" y="1019911"/>
                  </a:moveTo>
                  <a:cubicBezTo>
                    <a:pt x="1368553" y="748326"/>
                    <a:pt x="2103198" y="-1951"/>
                    <a:pt x="2714752" y="3"/>
                  </a:cubicBezTo>
                  <a:cubicBezTo>
                    <a:pt x="3326306" y="1957"/>
                    <a:pt x="4162553" y="623280"/>
                    <a:pt x="4590445" y="1031634"/>
                  </a:cubicBezTo>
                  <a:cubicBezTo>
                    <a:pt x="5018337" y="1439988"/>
                    <a:pt x="5317275" y="2096480"/>
                    <a:pt x="5282106" y="2450126"/>
                  </a:cubicBezTo>
                  <a:cubicBezTo>
                    <a:pt x="5246937" y="2803772"/>
                    <a:pt x="4819044" y="2838942"/>
                    <a:pt x="4379429" y="3153511"/>
                  </a:cubicBezTo>
                  <a:cubicBezTo>
                    <a:pt x="3939814" y="3468080"/>
                    <a:pt x="3300906" y="4357079"/>
                    <a:pt x="2644414" y="4337541"/>
                  </a:cubicBezTo>
                  <a:cubicBezTo>
                    <a:pt x="1987922" y="4318003"/>
                    <a:pt x="876183" y="3487618"/>
                    <a:pt x="440475" y="3036280"/>
                  </a:cubicBezTo>
                  <a:cubicBezTo>
                    <a:pt x="4767" y="2584942"/>
                    <a:pt x="-47986" y="1963619"/>
                    <a:pt x="30168" y="1629511"/>
                  </a:cubicBezTo>
                  <a:cubicBezTo>
                    <a:pt x="108322" y="1295403"/>
                    <a:pt x="473691" y="1291496"/>
                    <a:pt x="921122" y="1019911"/>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Oval 5">
              <a:extLst>
                <a:ext uri="{FF2B5EF4-FFF2-40B4-BE49-F238E27FC236}">
                  <a16:creationId xmlns:a16="http://schemas.microsoft.com/office/drawing/2014/main" id="{E0F4D477-0F6B-944E-6878-F54E400F80A2}"/>
                </a:ext>
              </a:extLst>
            </p:cNvPr>
            <p:cNvSpPr/>
            <p:nvPr/>
          </p:nvSpPr>
          <p:spPr>
            <a:xfrm>
              <a:off x="3549316" y="2129590"/>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Oval 6">
              <a:extLst>
                <a:ext uri="{FF2B5EF4-FFF2-40B4-BE49-F238E27FC236}">
                  <a16:creationId xmlns:a16="http://schemas.microsoft.com/office/drawing/2014/main" id="{E524F3F1-A03C-031A-D0FB-45E3EF9A463F}"/>
                </a:ext>
              </a:extLst>
            </p:cNvPr>
            <p:cNvSpPr/>
            <p:nvPr/>
          </p:nvSpPr>
          <p:spPr>
            <a:xfrm>
              <a:off x="5124421" y="176924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Oval 7">
              <a:extLst>
                <a:ext uri="{FF2B5EF4-FFF2-40B4-BE49-F238E27FC236}">
                  <a16:creationId xmlns:a16="http://schemas.microsoft.com/office/drawing/2014/main" id="{F8DCB7BC-8A2D-86B2-BD53-1EFB31DB8985}"/>
                </a:ext>
              </a:extLst>
            </p:cNvPr>
            <p:cNvSpPr/>
            <p:nvPr/>
          </p:nvSpPr>
          <p:spPr>
            <a:xfrm>
              <a:off x="7870601" y="2610853"/>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Oval 8">
              <a:extLst>
                <a:ext uri="{FF2B5EF4-FFF2-40B4-BE49-F238E27FC236}">
                  <a16:creationId xmlns:a16="http://schemas.microsoft.com/office/drawing/2014/main" id="{41BA9BCE-2C93-95DF-8304-F2304FBC591A}"/>
                </a:ext>
              </a:extLst>
            </p:cNvPr>
            <p:cNvSpPr/>
            <p:nvPr/>
          </p:nvSpPr>
          <p:spPr>
            <a:xfrm>
              <a:off x="7978885" y="423222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Oval 9">
              <a:extLst>
                <a:ext uri="{FF2B5EF4-FFF2-40B4-BE49-F238E27FC236}">
                  <a16:creationId xmlns:a16="http://schemas.microsoft.com/office/drawing/2014/main" id="{8ACF7B51-C83B-D041-2F8F-675A13498883}"/>
                </a:ext>
              </a:extLst>
            </p:cNvPr>
            <p:cNvSpPr/>
            <p:nvPr/>
          </p:nvSpPr>
          <p:spPr>
            <a:xfrm>
              <a:off x="5403094" y="5225050"/>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Oval 10">
              <a:extLst>
                <a:ext uri="{FF2B5EF4-FFF2-40B4-BE49-F238E27FC236}">
                  <a16:creationId xmlns:a16="http://schemas.microsoft.com/office/drawing/2014/main" id="{BFBB5271-C4E3-A9B9-C22D-DCF0103A8051}"/>
                </a:ext>
              </a:extLst>
            </p:cNvPr>
            <p:cNvSpPr/>
            <p:nvPr/>
          </p:nvSpPr>
          <p:spPr>
            <a:xfrm>
              <a:off x="3068053" y="3543526"/>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Oval 11">
              <a:extLst>
                <a:ext uri="{FF2B5EF4-FFF2-40B4-BE49-F238E27FC236}">
                  <a16:creationId xmlns:a16="http://schemas.microsoft.com/office/drawing/2014/main" id="{EECFC6B5-298E-4375-4FD8-46462444997F}"/>
                </a:ext>
              </a:extLst>
            </p:cNvPr>
            <p:cNvSpPr/>
            <p:nvPr/>
          </p:nvSpPr>
          <p:spPr>
            <a:xfrm>
              <a:off x="3789947" y="4942084"/>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Oval 12">
              <a:extLst>
                <a:ext uri="{FF2B5EF4-FFF2-40B4-BE49-F238E27FC236}">
                  <a16:creationId xmlns:a16="http://schemas.microsoft.com/office/drawing/2014/main" id="{10A7CDD7-9759-33DA-21A9-B89381695F7C}"/>
                </a:ext>
              </a:extLst>
            </p:cNvPr>
            <p:cNvSpPr/>
            <p:nvPr/>
          </p:nvSpPr>
          <p:spPr>
            <a:xfrm>
              <a:off x="7110663" y="5023409"/>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Oval 13">
              <a:extLst>
                <a:ext uri="{FF2B5EF4-FFF2-40B4-BE49-F238E27FC236}">
                  <a16:creationId xmlns:a16="http://schemas.microsoft.com/office/drawing/2014/main" id="{AC99EDA3-998F-A387-E454-95E5A6B4EA36}"/>
                </a:ext>
              </a:extLst>
            </p:cNvPr>
            <p:cNvSpPr/>
            <p:nvPr/>
          </p:nvSpPr>
          <p:spPr>
            <a:xfrm>
              <a:off x="6699527" y="176924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Oval 14">
              <a:extLst>
                <a:ext uri="{FF2B5EF4-FFF2-40B4-BE49-F238E27FC236}">
                  <a16:creationId xmlns:a16="http://schemas.microsoft.com/office/drawing/2014/main" id="{6C4554CE-8026-3CB5-0D79-49EC9736BB3C}"/>
                </a:ext>
              </a:extLst>
            </p:cNvPr>
            <p:cNvSpPr/>
            <p:nvPr/>
          </p:nvSpPr>
          <p:spPr>
            <a:xfrm>
              <a:off x="5605684" y="3302894"/>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Freeform: Shape 15">
              <a:extLst>
                <a:ext uri="{FF2B5EF4-FFF2-40B4-BE49-F238E27FC236}">
                  <a16:creationId xmlns:a16="http://schemas.microsoft.com/office/drawing/2014/main" id="{640B168B-ABB7-B994-864B-49B929402AC2}"/>
                </a:ext>
              </a:extLst>
            </p:cNvPr>
            <p:cNvSpPr/>
            <p:nvPr/>
          </p:nvSpPr>
          <p:spPr>
            <a:xfrm>
              <a:off x="2527093" y="1495280"/>
              <a:ext cx="6217361" cy="4719755"/>
            </a:xfrm>
            <a:custGeom>
              <a:avLst/>
              <a:gdLst>
                <a:gd name="connsiteX0" fmla="*/ 3368381 w 6217361"/>
                <a:gd name="connsiteY0" fmla="*/ 2547331 h 4719755"/>
                <a:gd name="connsiteX1" fmla="*/ 4764044 w 6217361"/>
                <a:gd name="connsiteY1" fmla="*/ 826815 h 4719755"/>
                <a:gd name="connsiteX2" fmla="*/ 4679823 w 6217361"/>
                <a:gd name="connsiteY2" fmla="*/ 201173 h 4719755"/>
                <a:gd name="connsiteX3" fmla="*/ 4042149 w 6217361"/>
                <a:gd name="connsiteY3" fmla="*/ 249299 h 4719755"/>
                <a:gd name="connsiteX4" fmla="*/ 2790865 w 6217361"/>
                <a:gd name="connsiteY4" fmla="*/ 2378888 h 4719755"/>
                <a:gd name="connsiteX5" fmla="*/ 4667791 w 6217361"/>
                <a:gd name="connsiteY5" fmla="*/ 4159562 h 4719755"/>
                <a:gd name="connsiteX6" fmla="*/ 5389686 w 6217361"/>
                <a:gd name="connsiteY6" fmla="*/ 3738457 h 4719755"/>
                <a:gd name="connsiteX7" fmla="*/ 3669170 w 6217361"/>
                <a:gd name="connsiteY7" fmla="*/ 1861531 h 4719755"/>
                <a:gd name="connsiteX8" fmla="*/ 2718675 w 6217361"/>
                <a:gd name="connsiteY8" fmla="*/ 1837467 h 4719755"/>
                <a:gd name="connsiteX9" fmla="*/ 998160 w 6217361"/>
                <a:gd name="connsiteY9" fmla="*/ 3678299 h 4719755"/>
                <a:gd name="connsiteX10" fmla="*/ 1407233 w 6217361"/>
                <a:gd name="connsiteY10" fmla="*/ 4231752 h 4719755"/>
                <a:gd name="connsiteX11" fmla="*/ 1972718 w 6217361"/>
                <a:gd name="connsiteY11" fmla="*/ 3846741 h 4719755"/>
                <a:gd name="connsiteX12" fmla="*/ 3789486 w 6217361"/>
                <a:gd name="connsiteY12" fmla="*/ 2017941 h 4719755"/>
                <a:gd name="connsiteX13" fmla="*/ 3224002 w 6217361"/>
                <a:gd name="connsiteY13" fmla="*/ 1512615 h 4719755"/>
                <a:gd name="connsiteX14" fmla="*/ 2574296 w 6217361"/>
                <a:gd name="connsiteY14" fmla="*/ 4388162 h 4719755"/>
                <a:gd name="connsiteX15" fmla="*/ 3681202 w 6217361"/>
                <a:gd name="connsiteY15" fmla="*/ 4364099 h 4719755"/>
                <a:gd name="connsiteX16" fmla="*/ 2538202 w 6217361"/>
                <a:gd name="connsiteY16" fmla="*/ 1753246 h 4719755"/>
                <a:gd name="connsiteX17" fmla="*/ 2405854 w 6217361"/>
                <a:gd name="connsiteY17" fmla="*/ 104920 h 4719755"/>
                <a:gd name="connsiteX18" fmla="*/ 3356349 w 6217361"/>
                <a:gd name="connsiteY18" fmla="*/ 405709 h 4719755"/>
                <a:gd name="connsiteX19" fmla="*/ 3669170 w 6217361"/>
                <a:gd name="connsiteY19" fmla="*/ 2342794 h 4719755"/>
                <a:gd name="connsiteX20" fmla="*/ 5485939 w 6217361"/>
                <a:gd name="connsiteY20" fmla="*/ 3365478 h 4719755"/>
                <a:gd name="connsiteX21" fmla="*/ 6171739 w 6217361"/>
                <a:gd name="connsiteY21" fmla="*/ 3064688 h 4719755"/>
                <a:gd name="connsiteX22" fmla="*/ 5522033 w 6217361"/>
                <a:gd name="connsiteY22" fmla="*/ 2354825 h 4719755"/>
                <a:gd name="connsiteX23" fmla="*/ 516896 w 6217361"/>
                <a:gd name="connsiteY23" fmla="*/ 2739836 h 4719755"/>
                <a:gd name="connsiteX24" fmla="*/ 432675 w 6217361"/>
                <a:gd name="connsiteY24" fmla="*/ 1909657 h 4719755"/>
                <a:gd name="connsiteX25" fmla="*/ 2935244 w 6217361"/>
                <a:gd name="connsiteY25" fmla="*/ 2174352 h 4719755"/>
                <a:gd name="connsiteX26" fmla="*/ 1214728 w 6217361"/>
                <a:gd name="connsiteY26" fmla="*/ 297425 h 4719755"/>
                <a:gd name="connsiteX27" fmla="*/ 745496 w 6217361"/>
                <a:gd name="connsiteY27" fmla="*/ 1127604 h 4719755"/>
                <a:gd name="connsiteX28" fmla="*/ 3284160 w 6217361"/>
                <a:gd name="connsiteY28" fmla="*/ 2619520 h 4719755"/>
                <a:gd name="connsiteX29" fmla="*/ 6015328 w 6217361"/>
                <a:gd name="connsiteY29" fmla="*/ 1584804 h 4719755"/>
                <a:gd name="connsiteX30" fmla="*/ 5341560 w 6217361"/>
                <a:gd name="connsiteY30" fmla="*/ 838846 h 4719755"/>
                <a:gd name="connsiteX31" fmla="*/ 3440570 w 6217361"/>
                <a:gd name="connsiteY31" fmla="*/ 2643583 h 471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17361" h="4719755">
                  <a:moveTo>
                    <a:pt x="3368381" y="2547331"/>
                  </a:moveTo>
                  <a:cubicBezTo>
                    <a:pt x="3956925" y="1882586"/>
                    <a:pt x="4545470" y="1217841"/>
                    <a:pt x="4764044" y="826815"/>
                  </a:cubicBezTo>
                  <a:cubicBezTo>
                    <a:pt x="4982618" y="435789"/>
                    <a:pt x="4800139" y="297426"/>
                    <a:pt x="4679823" y="201173"/>
                  </a:cubicBezTo>
                  <a:cubicBezTo>
                    <a:pt x="4559507" y="104920"/>
                    <a:pt x="4356975" y="-113653"/>
                    <a:pt x="4042149" y="249299"/>
                  </a:cubicBezTo>
                  <a:cubicBezTo>
                    <a:pt x="3727323" y="612251"/>
                    <a:pt x="2686591" y="1727177"/>
                    <a:pt x="2790865" y="2378888"/>
                  </a:cubicBezTo>
                  <a:cubicBezTo>
                    <a:pt x="2895139" y="3030599"/>
                    <a:pt x="4234654" y="3932967"/>
                    <a:pt x="4667791" y="4159562"/>
                  </a:cubicBezTo>
                  <a:cubicBezTo>
                    <a:pt x="5100928" y="4386157"/>
                    <a:pt x="5556123" y="4121462"/>
                    <a:pt x="5389686" y="3738457"/>
                  </a:cubicBezTo>
                  <a:cubicBezTo>
                    <a:pt x="5223249" y="3355452"/>
                    <a:pt x="4114339" y="2178363"/>
                    <a:pt x="3669170" y="1861531"/>
                  </a:cubicBezTo>
                  <a:cubicBezTo>
                    <a:pt x="3224001" y="1544699"/>
                    <a:pt x="3163843" y="1534672"/>
                    <a:pt x="2718675" y="1837467"/>
                  </a:cubicBezTo>
                  <a:cubicBezTo>
                    <a:pt x="2273507" y="2140262"/>
                    <a:pt x="1216734" y="3279252"/>
                    <a:pt x="998160" y="3678299"/>
                  </a:cubicBezTo>
                  <a:cubicBezTo>
                    <a:pt x="779586" y="4077347"/>
                    <a:pt x="1244807" y="4203678"/>
                    <a:pt x="1407233" y="4231752"/>
                  </a:cubicBezTo>
                  <a:cubicBezTo>
                    <a:pt x="1569659" y="4259826"/>
                    <a:pt x="1575676" y="4215710"/>
                    <a:pt x="1972718" y="3846741"/>
                  </a:cubicBezTo>
                  <a:cubicBezTo>
                    <a:pt x="2369760" y="3477773"/>
                    <a:pt x="3580939" y="2406962"/>
                    <a:pt x="3789486" y="2017941"/>
                  </a:cubicBezTo>
                  <a:cubicBezTo>
                    <a:pt x="3998033" y="1628920"/>
                    <a:pt x="3426534" y="1117578"/>
                    <a:pt x="3224002" y="1512615"/>
                  </a:cubicBezTo>
                  <a:cubicBezTo>
                    <a:pt x="3021470" y="1907652"/>
                    <a:pt x="2498096" y="3912915"/>
                    <a:pt x="2574296" y="4388162"/>
                  </a:cubicBezTo>
                  <a:cubicBezTo>
                    <a:pt x="2650496" y="4863409"/>
                    <a:pt x="3687218" y="4803252"/>
                    <a:pt x="3681202" y="4364099"/>
                  </a:cubicBezTo>
                  <a:cubicBezTo>
                    <a:pt x="3675186" y="3924946"/>
                    <a:pt x="2750760" y="2463109"/>
                    <a:pt x="2538202" y="1753246"/>
                  </a:cubicBezTo>
                  <a:cubicBezTo>
                    <a:pt x="2325644" y="1043383"/>
                    <a:pt x="2269496" y="329509"/>
                    <a:pt x="2405854" y="104920"/>
                  </a:cubicBezTo>
                  <a:cubicBezTo>
                    <a:pt x="2542212" y="-119669"/>
                    <a:pt x="3145796" y="32730"/>
                    <a:pt x="3356349" y="405709"/>
                  </a:cubicBezTo>
                  <a:cubicBezTo>
                    <a:pt x="3566902" y="778688"/>
                    <a:pt x="3314238" y="1849499"/>
                    <a:pt x="3669170" y="2342794"/>
                  </a:cubicBezTo>
                  <a:cubicBezTo>
                    <a:pt x="4024102" y="2836089"/>
                    <a:pt x="5068844" y="3245162"/>
                    <a:pt x="5485939" y="3365478"/>
                  </a:cubicBezTo>
                  <a:cubicBezTo>
                    <a:pt x="5903034" y="3485794"/>
                    <a:pt x="6165723" y="3233130"/>
                    <a:pt x="6171739" y="3064688"/>
                  </a:cubicBezTo>
                  <a:cubicBezTo>
                    <a:pt x="6177755" y="2896246"/>
                    <a:pt x="6464507" y="2408967"/>
                    <a:pt x="5522033" y="2354825"/>
                  </a:cubicBezTo>
                  <a:cubicBezTo>
                    <a:pt x="4579559" y="2300683"/>
                    <a:pt x="1365122" y="2814031"/>
                    <a:pt x="516896" y="2739836"/>
                  </a:cubicBezTo>
                  <a:cubicBezTo>
                    <a:pt x="-331330" y="2665641"/>
                    <a:pt x="29617" y="2003904"/>
                    <a:pt x="432675" y="1909657"/>
                  </a:cubicBezTo>
                  <a:cubicBezTo>
                    <a:pt x="835733" y="1815410"/>
                    <a:pt x="2804902" y="2443057"/>
                    <a:pt x="2935244" y="2174352"/>
                  </a:cubicBezTo>
                  <a:cubicBezTo>
                    <a:pt x="3065586" y="1905647"/>
                    <a:pt x="1579686" y="471883"/>
                    <a:pt x="1214728" y="297425"/>
                  </a:cubicBezTo>
                  <a:cubicBezTo>
                    <a:pt x="849770" y="122967"/>
                    <a:pt x="400591" y="740588"/>
                    <a:pt x="745496" y="1127604"/>
                  </a:cubicBezTo>
                  <a:cubicBezTo>
                    <a:pt x="1090401" y="1514620"/>
                    <a:pt x="2405855" y="2543320"/>
                    <a:pt x="3284160" y="2619520"/>
                  </a:cubicBezTo>
                  <a:cubicBezTo>
                    <a:pt x="4162465" y="2695720"/>
                    <a:pt x="5672428" y="1881583"/>
                    <a:pt x="6015328" y="1584804"/>
                  </a:cubicBezTo>
                  <a:cubicBezTo>
                    <a:pt x="6358228" y="1288025"/>
                    <a:pt x="5770686" y="662383"/>
                    <a:pt x="5341560" y="838846"/>
                  </a:cubicBezTo>
                  <a:cubicBezTo>
                    <a:pt x="4912434" y="1015309"/>
                    <a:pt x="4176502" y="1829446"/>
                    <a:pt x="3440570" y="264358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3" name="Hexagon 22">
            <a:extLst>
              <a:ext uri="{FF2B5EF4-FFF2-40B4-BE49-F238E27FC236}">
                <a16:creationId xmlns:a16="http://schemas.microsoft.com/office/drawing/2014/main" id="{36EB4B90-58C5-8E0D-C960-D44C064A5FE9}"/>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621DC0A1-FE0C-2DB9-9650-E15B4B1FA771}"/>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E7897E27-455A-E173-52BC-E080C2BD61FC}"/>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6655A4F4-6794-5AF4-6BBE-1C43CB703702}"/>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Hexagon 28">
            <a:extLst>
              <a:ext uri="{FF2B5EF4-FFF2-40B4-BE49-F238E27FC236}">
                <a16:creationId xmlns:a16="http://schemas.microsoft.com/office/drawing/2014/main" id="{D69B5648-47F9-9ACE-6BAF-5ECF2A397EFD}"/>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182F3117-163E-F4E6-E8CC-9D8B487742A4}"/>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0132984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B0ED17-1DDF-8719-2E93-8420F93CC0B4}"/>
              </a:ext>
            </a:extLst>
          </p:cNvPr>
          <p:cNvGraphicFramePr>
            <a:graphicFrameLocks noGrp="1"/>
          </p:cNvGraphicFramePr>
          <p:nvPr/>
        </p:nvGraphicFramePr>
        <p:xfrm>
          <a:off x="996287" y="1842829"/>
          <a:ext cx="5254042" cy="2895049"/>
        </p:xfrm>
        <a:graphic>
          <a:graphicData uri="http://schemas.openxmlformats.org/drawingml/2006/table">
            <a:tbl>
              <a:tblPr firstRow="1" bandRow="1">
                <a:tableStyleId>{F2DE63D5-997A-4646-A377-4702673A728D}</a:tableStyleId>
              </a:tblPr>
              <a:tblGrid>
                <a:gridCol w="4362522">
                  <a:extLst>
                    <a:ext uri="{9D8B030D-6E8A-4147-A177-3AD203B41FA5}">
                      <a16:colId xmlns:a16="http://schemas.microsoft.com/office/drawing/2014/main" val="2920105986"/>
                    </a:ext>
                  </a:extLst>
                </a:gridCol>
                <a:gridCol w="891520">
                  <a:extLst>
                    <a:ext uri="{9D8B030D-6E8A-4147-A177-3AD203B41FA5}">
                      <a16:colId xmlns:a16="http://schemas.microsoft.com/office/drawing/2014/main" val="1711501441"/>
                    </a:ext>
                  </a:extLst>
                </a:gridCol>
              </a:tblGrid>
              <a:tr h="480459">
                <a:tc>
                  <a:txBody>
                    <a:bodyPr/>
                    <a:lstStyle/>
                    <a:p>
                      <a:pPr algn="r" rtl="1">
                        <a:lnSpc>
                          <a:spcPct val="107000"/>
                        </a:lnSpc>
                        <a:spcAft>
                          <a:spcPts val="800"/>
                        </a:spcAft>
                      </a:pPr>
                      <a:r>
                        <a:rPr lang="ar-SA" sz="1100" b="1" dirty="0">
                          <a:effectLst/>
                          <a:latin typeface="Calibri" panose="020F0502020204030204" pitchFamily="34" charset="0"/>
                          <a:ea typeface="Helvetica Neue" panose="020B0604020202020204"/>
                          <a:cs typeface="Calibri" panose="020F0502020204030204" pitchFamily="34" charset="0"/>
                        </a:rPr>
                        <a:t>المعنى</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r" rtl="1">
                        <a:lnSpc>
                          <a:spcPct val="107000"/>
                        </a:lnSpc>
                        <a:spcAft>
                          <a:spcPts val="800"/>
                        </a:spcAft>
                      </a:pPr>
                      <a:r>
                        <a:rPr lang="en-US" sz="1100" b="1" dirty="0">
                          <a:effectLst/>
                          <a:latin typeface="Calibri" panose="020F0502020204030204" pitchFamily="34" charset="0"/>
                          <a:ea typeface="Helvetica Neue" panose="020B0604020202020204"/>
                          <a:cs typeface="Calibri" panose="020F0502020204030204" pitchFamily="34" charset="0"/>
                        </a:rPr>
                        <a:t>معايير الهدف</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724626656"/>
                  </a:ext>
                </a:extLst>
              </a:tr>
              <a:tr h="370840">
                <a:tc>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1100" dirty="0">
                          <a:latin typeface="Calibri" panose="020F0502020204030204" pitchFamily="34" charset="0"/>
                          <a:cs typeface="Calibri" panose="020F0502020204030204" pitchFamily="34" charset="0"/>
                        </a:rPr>
                        <a:t>يجب أن يكون هناك </a:t>
                      </a:r>
                      <a:r>
                        <a:rPr lang="en-GB" sz="1100" dirty="0">
                          <a:latin typeface="Calibri" panose="020F0502020204030204" pitchFamily="34" charset="0"/>
                          <a:cs typeface="Calibri" panose="020F0502020204030204" pitchFamily="34" charset="0"/>
                        </a:rPr>
                        <a:t>تركيز واضح ومحدد على "من" يفعل "ماذا"</a:t>
                      </a:r>
                      <a:endParaRPr lang="en-BE" sz="1100" dirty="0">
                        <a:latin typeface="Calibri" panose="020F0502020204030204" pitchFamily="34" charset="0"/>
                        <a:cs typeface="Calibri" panose="020F0502020204030204" pitchFamily="34" charset="0"/>
                      </a:endParaRPr>
                    </a:p>
                    <a:p>
                      <a:pPr algn="r" rtl="1">
                        <a:lnSpc>
                          <a:spcPct val="107000"/>
                        </a:lnSpc>
                        <a:spcAft>
                          <a:spcPts val="800"/>
                        </a:spcAft>
                      </a:pP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US" sz="1100" b="1" dirty="0">
                          <a:effectLst/>
                          <a:latin typeface="Calibri" panose="020F0502020204030204" pitchFamily="34" charset="0"/>
                          <a:ea typeface="Helvetica Neue" panose="020B0604020202020204"/>
                          <a:cs typeface="Calibri" panose="020F0502020204030204" pitchFamily="34" charset="0"/>
                        </a:rPr>
                        <a:t>محدد</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591290327"/>
                  </a:ext>
                </a:extLst>
              </a:tr>
              <a:tr h="365809">
                <a:tc>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en-GB" sz="1100" dirty="0">
                          <a:latin typeface="Calibri" panose="020F0502020204030204" pitchFamily="34" charset="0"/>
                          <a:cs typeface="Calibri" panose="020F0502020204030204" pitchFamily="34" charset="0"/>
                        </a:rPr>
                        <a:t>من الممكن قياس أو تحديد ما إذا كان قد تم الوصول إلى الهدف</a:t>
                      </a:r>
                      <a:r>
                        <a:rPr lang="ar-SA" sz="1100" dirty="0">
                          <a:latin typeface="Calibri" panose="020F0502020204030204" pitchFamily="34" charset="0"/>
                          <a:cs typeface="Calibri" panose="020F0502020204030204" pitchFamily="34" charset="0"/>
                        </a:rPr>
                        <a:t> بنجاح</a:t>
                      </a:r>
                      <a:endParaRPr lang="en-BE" sz="1100" dirty="0">
                        <a:latin typeface="Calibri" panose="020F0502020204030204" pitchFamily="34" charset="0"/>
                        <a:cs typeface="Calibri" panose="020F0502020204030204" pitchFamily="34" charset="0"/>
                      </a:endParaRPr>
                    </a:p>
                    <a:p>
                      <a:pPr algn="r" rtl="1">
                        <a:lnSpc>
                          <a:spcPct val="107000"/>
                        </a:lnSpc>
                        <a:spcAft>
                          <a:spcPts val="800"/>
                        </a:spcAft>
                      </a:pP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US" sz="1100" b="1" dirty="0">
                          <a:effectLst/>
                          <a:latin typeface="Calibri" panose="020F0502020204030204" pitchFamily="34" charset="0"/>
                          <a:ea typeface="Helvetica Neue" panose="020B0604020202020204"/>
                          <a:cs typeface="Calibri" panose="020F0502020204030204" pitchFamily="34" charset="0"/>
                        </a:rPr>
                        <a:t>قابل للقياس</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80806217"/>
                  </a:ext>
                </a:extLst>
              </a:tr>
              <a:tr h="370840">
                <a:tc>
                  <a:txBody>
                    <a:bodyPr/>
                    <a:lstStyle/>
                    <a:p>
                      <a:pPr algn="r" rtl="1">
                        <a:lnSpc>
                          <a:spcPct val="107000"/>
                        </a:lnSpc>
                        <a:spcAft>
                          <a:spcPts val="800"/>
                        </a:spcAft>
                      </a:pPr>
                      <a:r>
                        <a:rPr lang="ar-SA" sz="1100" dirty="0">
                          <a:effectLst/>
                          <a:latin typeface="Calibri" panose="020F0502020204030204" pitchFamily="34" charset="0"/>
                          <a:ea typeface="Calibri" panose="020F0502020204030204" pitchFamily="34" charset="0"/>
                          <a:cs typeface="Calibri" panose="020F0502020204030204" pitchFamily="34" charset="0"/>
                        </a:rPr>
                        <a:t>يتفق أخصائي الحالة والطفل والأسرة على الهدف ويمكن تحقيق الهدف من خلال الموارد والخدمات المتاحة. تجنب كلمات مثل «تأكيد» و «ضمان» الغير قابلة للتحقيق</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US" sz="1100" b="1" dirty="0">
                          <a:effectLst/>
                          <a:latin typeface="Calibri" panose="020F0502020204030204" pitchFamily="34" charset="0"/>
                          <a:ea typeface="Helvetica Neue" panose="020B0604020202020204"/>
                          <a:cs typeface="Calibri" panose="020F0502020204030204" pitchFamily="34" charset="0"/>
                        </a:rPr>
                        <a:t>قابل للتحقيق / متفق عليه</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515808680"/>
                  </a:ext>
                </a:extLst>
              </a:tr>
              <a:tr h="370840">
                <a:tc>
                  <a:txBody>
                    <a:bodyPr/>
                    <a:lstStyle/>
                    <a:p>
                      <a:pPr algn="r" rtl="1">
                        <a:lnSpc>
                          <a:spcPct val="107000"/>
                        </a:lnSpc>
                        <a:spcAft>
                          <a:spcPts val="800"/>
                        </a:spcAft>
                      </a:pPr>
                      <a:r>
                        <a:rPr lang="ar-SA" sz="1100" dirty="0">
                          <a:effectLst/>
                          <a:latin typeface="Calibri" panose="020F0502020204030204" pitchFamily="34" charset="0"/>
                          <a:ea typeface="Calibri" panose="020F0502020204030204" pitchFamily="34" charset="0"/>
                          <a:cs typeface="Calibri" panose="020F0502020204030204" pitchFamily="34" charset="0"/>
                        </a:rPr>
                        <a:t>الهدف وثيق الصلة بالاحتياجات المحددة للطفل والأسرة ويمكن تحقيقه في سياق الحالة والمجتمع والخدمات المتاحة.</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US" sz="1100" b="1" dirty="0">
                          <a:effectLst/>
                          <a:latin typeface="Calibri" panose="020F0502020204030204" pitchFamily="34" charset="0"/>
                          <a:ea typeface="Helvetica Neue" panose="020B0604020202020204"/>
                          <a:cs typeface="Calibri" panose="020F0502020204030204" pitchFamily="34" charset="0"/>
                        </a:rPr>
                        <a:t>واقعية / ذات صلة</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8261320"/>
                  </a:ext>
                </a:extLst>
              </a:tr>
              <a:tr h="370840">
                <a:tc>
                  <a:txBody>
                    <a:bodyPr/>
                    <a:lstStyle/>
                    <a:p>
                      <a:pPr algn="r" rtl="1">
                        <a:lnSpc>
                          <a:spcPct val="107000"/>
                        </a:lnSpc>
                        <a:spcAft>
                          <a:spcPts val="800"/>
                        </a:spcAft>
                      </a:pPr>
                      <a:r>
                        <a:rPr lang="ar-SA" sz="1100" dirty="0">
                          <a:effectLst/>
                          <a:latin typeface="Calibri" panose="020F0502020204030204" pitchFamily="34" charset="0"/>
                          <a:ea typeface="Calibri" panose="020F0502020204030204" pitchFamily="34" charset="0"/>
                          <a:cs typeface="Calibri" panose="020F0502020204030204" pitchFamily="34" charset="0"/>
                        </a:rPr>
                        <a:t>الهدف له إطار زمني واضح (على سبيل المثال عدد معين من الأسابيع أو الأشهر) حتى لا يتعرض الطفل للخطر والأذى إلى أجل غير مسمى</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US" sz="1100" b="1" dirty="0">
                          <a:effectLst/>
                          <a:latin typeface="Calibri" panose="020F0502020204030204" pitchFamily="34" charset="0"/>
                          <a:ea typeface="Helvetica Neue" panose="020B0604020202020204"/>
                          <a:cs typeface="Calibri" panose="020F0502020204030204" pitchFamily="34" charset="0"/>
                        </a:rPr>
                        <a:t>م</a:t>
                      </a:r>
                      <a:r>
                        <a:rPr lang="ar-SA" sz="1100" b="1" dirty="0">
                          <a:effectLst/>
                          <a:latin typeface="Calibri" panose="020F0502020204030204" pitchFamily="34" charset="0"/>
                          <a:ea typeface="Helvetica Neue" panose="020B0604020202020204"/>
                          <a:cs typeface="Calibri" panose="020F0502020204030204" pitchFamily="34" charset="0"/>
                        </a:rPr>
                        <a:t>حددة</a:t>
                      </a:r>
                      <a:r>
                        <a:rPr lang="en-US" sz="1100" b="1" dirty="0">
                          <a:effectLst/>
                          <a:latin typeface="Calibri" panose="020F0502020204030204" pitchFamily="34" charset="0"/>
                          <a:ea typeface="Helvetica Neue" panose="020B0604020202020204"/>
                          <a:cs typeface="Calibri" panose="020F0502020204030204" pitchFamily="34" charset="0"/>
                        </a:rPr>
                        <a:t> زمنيا</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91450156"/>
                  </a:ext>
                </a:extLst>
              </a:tr>
            </a:tbl>
          </a:graphicData>
        </a:graphic>
      </p:graphicFrame>
      <p:sp>
        <p:nvSpPr>
          <p:cNvPr id="4" name="TextBox 3">
            <a:extLst>
              <a:ext uri="{FF2B5EF4-FFF2-40B4-BE49-F238E27FC236}">
                <a16:creationId xmlns:a16="http://schemas.microsoft.com/office/drawing/2014/main" id="{5CA63B50-7818-0DD2-173A-E968A1352373}"/>
              </a:ext>
            </a:extLst>
          </p:cNvPr>
          <p:cNvSpPr txBox="1"/>
          <p:nvPr/>
        </p:nvSpPr>
        <p:spPr>
          <a:xfrm>
            <a:off x="996287" y="705284"/>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8ACA84"/>
                </a:highlight>
                <a:latin typeface="Calibri"/>
                <a:ea typeface="Calibri"/>
                <a:cs typeface="Calibri"/>
                <a:sym typeface="Calibri"/>
              </a:rPr>
              <a:t>الجلسة </a:t>
            </a:r>
            <a:r>
              <a:rPr lang="ar-SA" sz="1400" b="1" spc="300" dirty="0">
                <a:highlight>
                  <a:srgbClr val="8ACA84"/>
                </a:highlight>
                <a:latin typeface="Calibri"/>
                <a:ea typeface="Calibri"/>
                <a:cs typeface="Calibri"/>
                <a:sym typeface="Calibri"/>
              </a:rPr>
              <a:t>٥</a:t>
            </a:r>
            <a:r>
              <a:rPr lang="en-US" sz="1400" b="1" spc="300" dirty="0">
                <a:highlight>
                  <a:srgbClr val="8ACA84"/>
                </a:highlight>
                <a:latin typeface="Calibri"/>
                <a:ea typeface="Calibri"/>
                <a:cs typeface="Calibri"/>
                <a:sym typeface="Calibri"/>
              </a:rPr>
              <a:t>: كيفية صياغة ا</a:t>
            </a:r>
            <a:r>
              <a:rPr lang="ar-SA" sz="1400" b="1" spc="300" dirty="0">
                <a:highlight>
                  <a:srgbClr val="8ACA84"/>
                </a:highlight>
                <a:latin typeface="Calibri"/>
                <a:ea typeface="Calibri"/>
                <a:cs typeface="Calibri"/>
                <a:sym typeface="Calibri"/>
              </a:rPr>
              <a:t>لغايات</a:t>
            </a:r>
            <a:r>
              <a:rPr lang="en-US" sz="1400" b="1" spc="300" dirty="0">
                <a:highlight>
                  <a:srgbClr val="8ACA84"/>
                </a:highlight>
                <a:latin typeface="Calibri"/>
                <a:ea typeface="Calibri"/>
                <a:cs typeface="Calibri"/>
                <a:sym typeface="Calibri"/>
              </a:rPr>
              <a:t> والأهداف؟</a:t>
            </a:r>
          </a:p>
        </p:txBody>
      </p:sp>
      <p:sp>
        <p:nvSpPr>
          <p:cNvPr id="5" name="TextBox 4">
            <a:extLst>
              <a:ext uri="{FF2B5EF4-FFF2-40B4-BE49-F238E27FC236}">
                <a16:creationId xmlns:a16="http://schemas.microsoft.com/office/drawing/2014/main" id="{8F510EC5-6605-7F3D-6D66-B4591A2A219F}"/>
              </a:ext>
            </a:extLst>
          </p:cNvPr>
          <p:cNvSpPr txBox="1"/>
          <p:nvPr/>
        </p:nvSpPr>
        <p:spPr>
          <a:xfrm>
            <a:off x="996287" y="1397167"/>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الأهداف </a:t>
            </a:r>
            <a:r>
              <a:rPr lang="ar-SA" sz="1200" b="1" dirty="0">
                <a:latin typeface="Calibri" panose="020F0502020204030204" pitchFamily="34" charset="0"/>
                <a:cs typeface="Calibri" panose="020F0502020204030204" pitchFamily="34" charset="0"/>
              </a:rPr>
              <a:t>ال</a:t>
            </a:r>
            <a:r>
              <a:rPr lang="en-GB" sz="1200" b="1" dirty="0">
                <a:latin typeface="Calibri" panose="020F0502020204030204" pitchFamily="34" charset="0"/>
                <a:cs typeface="Calibri" panose="020F0502020204030204" pitchFamily="34" charset="0"/>
              </a:rPr>
              <a:t>ذكية</a:t>
            </a:r>
            <a:endParaRPr lang="en-CA" sz="1200" b="1" spc="3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0DF3853-7F91-22EA-04C8-2697646221FB}"/>
              </a:ext>
            </a:extLst>
          </p:cNvPr>
          <p:cNvSpPr txBox="1"/>
          <p:nvPr/>
        </p:nvSpPr>
        <p:spPr>
          <a:xfrm>
            <a:off x="996287" y="4986375"/>
            <a:ext cx="5254042" cy="276999"/>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هل هذه الأهداف ذكية</a:t>
            </a:r>
            <a:r>
              <a:rPr lang="en-CA" sz="1200" b="1" spc="300" dirty="0"/>
              <a:t>؟</a:t>
            </a:r>
          </a:p>
        </p:txBody>
      </p:sp>
      <p:graphicFrame>
        <p:nvGraphicFramePr>
          <p:cNvPr id="7" name="Table 6">
            <a:extLst>
              <a:ext uri="{FF2B5EF4-FFF2-40B4-BE49-F238E27FC236}">
                <a16:creationId xmlns:a16="http://schemas.microsoft.com/office/drawing/2014/main" id="{4CBB8552-7801-79E2-7E59-AB1BD5E6D883}"/>
              </a:ext>
            </a:extLst>
          </p:cNvPr>
          <p:cNvGraphicFramePr>
            <a:graphicFrameLocks noGrp="1"/>
          </p:cNvGraphicFramePr>
          <p:nvPr/>
        </p:nvGraphicFramePr>
        <p:xfrm>
          <a:off x="996288" y="5483961"/>
          <a:ext cx="5254043" cy="2489963"/>
        </p:xfrm>
        <a:graphic>
          <a:graphicData uri="http://schemas.openxmlformats.org/drawingml/2006/table">
            <a:tbl>
              <a:tblPr firstRow="1" bandRow="1">
                <a:tableStyleId>{5940675A-B579-460E-94D1-54222C63F5DA}</a:tableStyleId>
              </a:tblPr>
              <a:tblGrid>
                <a:gridCol w="871149">
                  <a:extLst>
                    <a:ext uri="{9D8B030D-6E8A-4147-A177-3AD203B41FA5}">
                      <a16:colId xmlns:a16="http://schemas.microsoft.com/office/drawing/2014/main" val="278843496"/>
                    </a:ext>
                  </a:extLst>
                </a:gridCol>
                <a:gridCol w="3544535">
                  <a:extLst>
                    <a:ext uri="{9D8B030D-6E8A-4147-A177-3AD203B41FA5}">
                      <a16:colId xmlns:a16="http://schemas.microsoft.com/office/drawing/2014/main" val="290562061"/>
                    </a:ext>
                  </a:extLst>
                </a:gridCol>
                <a:gridCol w="838359">
                  <a:extLst>
                    <a:ext uri="{9D8B030D-6E8A-4147-A177-3AD203B41FA5}">
                      <a16:colId xmlns:a16="http://schemas.microsoft.com/office/drawing/2014/main" val="4262138399"/>
                    </a:ext>
                  </a:extLst>
                </a:gridCol>
              </a:tblGrid>
              <a:tr h="319596">
                <a:tc>
                  <a:txBody>
                    <a:bodyPr/>
                    <a:lstStyle/>
                    <a:p>
                      <a:pPr algn="r" rtl="1">
                        <a:lnSpc>
                          <a:spcPct val="107000"/>
                        </a:lnSpc>
                        <a:spcAft>
                          <a:spcPts val="800"/>
                        </a:spcAft>
                      </a:pP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GB" sz="1100" b="0" dirty="0">
                          <a:latin typeface="Calibri" panose="020F0502020204030204" pitchFamily="34" charset="0"/>
                          <a:cs typeface="Calibri" panose="020F0502020204030204" pitchFamily="34" charset="0"/>
                        </a:rPr>
                        <a:t>معالجة مخاطر السلامة من والد حواء بأثر فوري وتعبئة موارد المجتمع لدعمه</a:t>
                      </a:r>
                      <a:r>
                        <a:rPr lang="ar-SA" sz="1100" b="0" dirty="0">
                          <a:latin typeface="Calibri" panose="020F0502020204030204" pitchFamily="34" charset="0"/>
                          <a:cs typeface="Calibri" panose="020F0502020204030204" pitchFamily="34" charset="0"/>
                        </a:rPr>
                        <a:t>م</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r" rtl="1">
                        <a:lnSpc>
                          <a:spcPct val="107000"/>
                        </a:lnSpc>
                        <a:spcAft>
                          <a:spcPts val="800"/>
                        </a:spcAft>
                      </a:pPr>
                      <a:r>
                        <a:rPr lang="en-US" sz="1000" b="1" i="1" dirty="0">
                          <a:solidFill>
                            <a:schemeClr val="bg1"/>
                          </a:solidFill>
                          <a:effectLst/>
                          <a:latin typeface="Calibri" panose="020F0502020204030204" pitchFamily="34" charset="0"/>
                          <a:ea typeface="Helvetica Neue" panose="020B0604020202020204"/>
                          <a:cs typeface="Calibri" panose="020F0502020204030204" pitchFamily="34" charset="0"/>
                        </a:rPr>
                        <a:t>هل هذا الهدف محدد؟</a:t>
                      </a:r>
                      <a:endParaRPr lang="en-BE" sz="1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127390665"/>
                  </a:ext>
                </a:extLst>
              </a:tr>
              <a:tr h="365809">
                <a:tc>
                  <a:txBody>
                    <a:bodyPr/>
                    <a:lstStyle/>
                    <a:p>
                      <a:pPr algn="r" rtl="1">
                        <a:lnSpc>
                          <a:spcPct val="107000"/>
                        </a:lnSpc>
                        <a:spcAft>
                          <a:spcPts val="800"/>
                        </a:spcAft>
                      </a:pP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US" sz="1100" dirty="0">
                          <a:effectLst/>
                          <a:latin typeface="Calibri" panose="020F0502020204030204" pitchFamily="34" charset="0"/>
                          <a:ea typeface="Helvetica Neue" panose="020B0604020202020204"/>
                          <a:cs typeface="Calibri" panose="020F0502020204030204" pitchFamily="34" charset="0"/>
                        </a:rPr>
                        <a:t>تقليل الإساءة العاطفية التي تتعرض لها </a:t>
                      </a:r>
                      <a:r>
                        <a:rPr lang="ar-SA" sz="1100" dirty="0">
                          <a:effectLst/>
                          <a:latin typeface="Calibri" panose="020F0502020204030204" pitchFamily="34" charset="0"/>
                          <a:ea typeface="Helvetica Neue" panose="020B0604020202020204"/>
                          <a:cs typeface="Calibri" panose="020F0502020204030204" pitchFamily="34" charset="0"/>
                        </a:rPr>
                        <a:t>ليندا</a:t>
                      </a:r>
                      <a:r>
                        <a:rPr lang="en-US" sz="1100" dirty="0">
                          <a:effectLst/>
                          <a:latin typeface="Calibri" panose="020F0502020204030204" pitchFamily="34" charset="0"/>
                          <a:ea typeface="Helvetica Neue" panose="020B0604020202020204"/>
                          <a:cs typeface="Calibri" panose="020F0502020204030204" pitchFamily="34" charset="0"/>
                        </a:rPr>
                        <a:t> في المنزل.</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r" rtl="1">
                        <a:lnSpc>
                          <a:spcPct val="107000"/>
                        </a:lnSpc>
                        <a:spcAft>
                          <a:spcPts val="800"/>
                        </a:spcAft>
                      </a:pPr>
                      <a:r>
                        <a:rPr lang="en-US" sz="1000" b="1" i="1" dirty="0">
                          <a:solidFill>
                            <a:schemeClr val="bg1"/>
                          </a:solidFill>
                          <a:effectLst/>
                          <a:latin typeface="Calibri" panose="020F0502020204030204" pitchFamily="34" charset="0"/>
                          <a:ea typeface="Helvetica Neue" panose="020B0604020202020204"/>
                          <a:cs typeface="Calibri" panose="020F0502020204030204" pitchFamily="34" charset="0"/>
                        </a:rPr>
                        <a:t>هل هذا الهدف قابل للقياس؟</a:t>
                      </a:r>
                      <a:endParaRPr lang="en-BE" sz="1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66231455"/>
                  </a:ext>
                </a:extLst>
              </a:tr>
              <a:tr h="455780">
                <a:tc>
                  <a:txBody>
                    <a:bodyPr/>
                    <a:lstStyle/>
                    <a:p>
                      <a:pPr algn="r" rtl="1">
                        <a:lnSpc>
                          <a:spcPct val="107000"/>
                        </a:lnSpc>
                        <a:spcAft>
                          <a:spcPts val="800"/>
                        </a:spcAft>
                      </a:pP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US" sz="1100" dirty="0">
                          <a:effectLst/>
                          <a:latin typeface="Calibri" panose="020F0502020204030204" pitchFamily="34" charset="0"/>
                          <a:ea typeface="Helvetica Neue" panose="020B0604020202020204"/>
                          <a:cs typeface="Calibri" panose="020F0502020204030204" pitchFamily="34" charset="0"/>
                        </a:rPr>
                        <a:t>توافق الأسرة على تقليل ساعات عمل </a:t>
                      </a:r>
                      <a:r>
                        <a:rPr lang="ar-SA" sz="1100" dirty="0">
                          <a:effectLst/>
                          <a:latin typeface="Calibri" panose="020F0502020204030204" pitchFamily="34" charset="0"/>
                          <a:ea typeface="Helvetica Neue" panose="020B0604020202020204"/>
                          <a:cs typeface="Calibri" panose="020F0502020204030204" pitchFamily="34" charset="0"/>
                        </a:rPr>
                        <a:t>راشد</a:t>
                      </a:r>
                      <a:r>
                        <a:rPr lang="en-US" sz="1100" dirty="0">
                          <a:effectLst/>
                          <a:latin typeface="Calibri" panose="020F0502020204030204" pitchFamily="34" charset="0"/>
                          <a:ea typeface="Helvetica Neue" panose="020B0604020202020204"/>
                          <a:cs typeface="Calibri" panose="020F0502020204030204" pitchFamily="34" charset="0"/>
                        </a:rPr>
                        <a:t> في السوق حتى يتمكن من حضور برنامج توظيف الشباب وقضاء المزيد من الوقت مع عائلته وأصدقائه.</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r" rtl="1">
                        <a:lnSpc>
                          <a:spcPct val="107000"/>
                        </a:lnSpc>
                        <a:spcAft>
                          <a:spcPts val="800"/>
                        </a:spcAft>
                      </a:pPr>
                      <a:r>
                        <a:rPr lang="en-US" sz="1000" b="1" i="1" dirty="0">
                          <a:solidFill>
                            <a:schemeClr val="bg1"/>
                          </a:solidFill>
                          <a:effectLst/>
                          <a:latin typeface="Calibri" panose="020F0502020204030204" pitchFamily="34" charset="0"/>
                          <a:ea typeface="Helvetica Neue" panose="020B0604020202020204"/>
                          <a:cs typeface="Calibri" panose="020F0502020204030204" pitchFamily="34" charset="0"/>
                        </a:rPr>
                        <a:t>هل هذا الهدف قابل للتحقيق / متفق عليه؟</a:t>
                      </a:r>
                      <a:endParaRPr lang="en-BE" sz="1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171109657"/>
                  </a:ext>
                </a:extLst>
              </a:tr>
              <a:tr h="370840">
                <a:tc>
                  <a:txBody>
                    <a:bodyPr/>
                    <a:lstStyle/>
                    <a:p>
                      <a:pPr algn="r" rtl="1">
                        <a:lnSpc>
                          <a:spcPct val="107000"/>
                        </a:lnSpc>
                        <a:spcAft>
                          <a:spcPts val="800"/>
                        </a:spcAft>
                      </a:pP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Helvetica Neue" panose="020B0604020202020204"/>
                          <a:cs typeface="Calibri" panose="020F0502020204030204" pitchFamily="34" charset="0"/>
                        </a:rPr>
                        <a:t>تأكد من أن ماري تشعر بتحسن من خلال تلقي الدعم النفسي والاجتماعي </a:t>
                      </a:r>
                      <a:r>
                        <a:rPr lang="ar-SA" sz="1100" dirty="0">
                          <a:effectLst/>
                          <a:latin typeface="Calibri" panose="020F0502020204030204" pitchFamily="34" charset="0"/>
                          <a:ea typeface="Helvetica Neue" panose="020B0604020202020204"/>
                          <a:cs typeface="Calibri" panose="020F0502020204030204" pitchFamily="34" charset="0"/>
                        </a:rPr>
                        <a:t> </a:t>
                      </a:r>
                      <a:r>
                        <a:rPr lang="ar-SA" sz="1100" b="0" dirty="0">
                          <a:latin typeface="Calibri" panose="020F0502020204030204" pitchFamily="34" charset="0"/>
                          <a:cs typeface="Calibri" panose="020F0502020204030204" pitchFamily="34" charset="0"/>
                        </a:rPr>
                        <a:t>بسبب مرض</a:t>
                      </a:r>
                      <a:r>
                        <a:rPr lang="en-GB" sz="1100" b="0" dirty="0">
                          <a:latin typeface="Calibri" panose="020F0502020204030204" pitchFamily="34" charset="0"/>
                          <a:cs typeface="Calibri" panose="020F0502020204030204" pitchFamily="34" charset="0"/>
                        </a:rPr>
                        <a:t> والدتها الصحي ولأنها يجب أن تعتني بإخوتها وأخواتها ، بالإضافة إلى ضمان حصول والدة ماري على الجراحة التي تحتاجها</a:t>
                      </a:r>
                      <a:r>
                        <a:rPr lang="ar-SA" sz="1100" b="0" dirty="0">
                          <a:latin typeface="Calibri" panose="020F0502020204030204" pitchFamily="34" charset="0"/>
                          <a:cs typeface="Calibri" panose="020F0502020204030204" pitchFamily="34" charset="0"/>
                        </a:rPr>
                        <a:t>.</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r" rtl="1">
                        <a:lnSpc>
                          <a:spcPct val="107000"/>
                        </a:lnSpc>
                        <a:spcAft>
                          <a:spcPts val="800"/>
                        </a:spcAft>
                      </a:pPr>
                      <a:r>
                        <a:rPr lang="en-US" sz="1000" b="1" i="1" dirty="0">
                          <a:solidFill>
                            <a:schemeClr val="bg1"/>
                          </a:solidFill>
                          <a:effectLst/>
                          <a:latin typeface="Calibri" panose="020F0502020204030204" pitchFamily="34" charset="0"/>
                          <a:ea typeface="Helvetica Neue" panose="020B0604020202020204"/>
                          <a:cs typeface="Calibri" panose="020F0502020204030204" pitchFamily="34" charset="0"/>
                        </a:rPr>
                        <a:t>هل هذا الهدف واقعي / ملائم؟</a:t>
                      </a:r>
                      <a:endParaRPr lang="en-BE" sz="1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319528328"/>
                  </a:ext>
                </a:extLst>
              </a:tr>
              <a:tr h="0">
                <a:tc>
                  <a:txBody>
                    <a:bodyPr/>
                    <a:lstStyle/>
                    <a:p>
                      <a:pPr algn="r" rtl="1">
                        <a:lnSpc>
                          <a:spcPct val="107000"/>
                        </a:lnSpc>
                        <a:spcAft>
                          <a:spcPts val="800"/>
                        </a:spcAft>
                      </a:pP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rtl="1">
                        <a:lnSpc>
                          <a:spcPct val="107000"/>
                        </a:lnSpc>
                        <a:spcAft>
                          <a:spcPts val="800"/>
                        </a:spcAft>
                      </a:pPr>
                      <a:r>
                        <a:rPr lang="en-US" sz="1100" dirty="0">
                          <a:effectLst/>
                          <a:latin typeface="Calibri" panose="020F0502020204030204" pitchFamily="34" charset="0"/>
                          <a:ea typeface="Helvetica Neue" panose="020B0604020202020204"/>
                          <a:cs typeface="Calibri" panose="020F0502020204030204" pitchFamily="34" charset="0"/>
                        </a:rPr>
                        <a:t>توفير رعاية مؤقتة لجمال لمدة </a:t>
                      </a:r>
                      <a:r>
                        <a:rPr lang="ar-SA" sz="1100" dirty="0">
                          <a:effectLst/>
                          <a:latin typeface="Calibri" panose="020F0502020204030204" pitchFamily="34" charset="0"/>
                          <a:ea typeface="Helvetica Neue" panose="020B0604020202020204"/>
                          <a:cs typeface="Calibri" panose="020F0502020204030204" pitchFamily="34" charset="0"/>
                        </a:rPr>
                        <a:t>٣</a:t>
                      </a:r>
                      <a:r>
                        <a:rPr lang="en-US" sz="1100" dirty="0">
                          <a:effectLst/>
                          <a:latin typeface="Calibri" panose="020F0502020204030204" pitchFamily="34" charset="0"/>
                          <a:ea typeface="Helvetica Neue" panose="020B0604020202020204"/>
                          <a:cs typeface="Calibri" panose="020F0502020204030204" pitchFamily="34" charset="0"/>
                        </a:rPr>
                        <a:t> أشهر حتى يؤمن شقيقه ال</a:t>
                      </a:r>
                      <a:r>
                        <a:rPr lang="ar-SA" sz="1100" dirty="0">
                          <a:effectLst/>
                          <a:latin typeface="Calibri" panose="020F0502020204030204" pitchFamily="34" charset="0"/>
                          <a:ea typeface="Helvetica Neue" panose="020B0604020202020204"/>
                          <a:cs typeface="Calibri" panose="020F0502020204030204" pitchFamily="34" charset="0"/>
                        </a:rPr>
                        <a:t>أكبر</a:t>
                      </a:r>
                      <a:r>
                        <a:rPr lang="en-US" sz="1100" dirty="0">
                          <a:effectLst/>
                          <a:latin typeface="Calibri" panose="020F0502020204030204" pitchFamily="34" charset="0"/>
                          <a:ea typeface="Helvetica Neue" panose="020B0604020202020204"/>
                          <a:cs typeface="Calibri" panose="020F0502020204030204" pitchFamily="34" charset="0"/>
                        </a:rPr>
                        <a:t> السكن لكليهما.</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r" rtl="1">
                        <a:lnSpc>
                          <a:spcPct val="107000"/>
                        </a:lnSpc>
                        <a:spcAft>
                          <a:spcPts val="800"/>
                        </a:spcAft>
                      </a:pPr>
                      <a:r>
                        <a:rPr lang="en-US" sz="1000" b="1" i="1" kern="1200" dirty="0">
                          <a:solidFill>
                            <a:schemeClr val="bg1"/>
                          </a:solidFill>
                          <a:effectLst/>
                          <a:latin typeface="Calibri" panose="020F0502020204030204" pitchFamily="34" charset="0"/>
                          <a:ea typeface="+mn-ea"/>
                          <a:cs typeface="Calibri" panose="020F0502020204030204" pitchFamily="34" charset="0"/>
                        </a:rPr>
                        <a:t>هل هذا الهدف محدد زمنيا؟</a:t>
                      </a:r>
                      <a:endParaRPr lang="en-BE" sz="1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498683275"/>
                  </a:ext>
                </a:extLst>
              </a:tr>
            </a:tbl>
          </a:graphicData>
        </a:graphic>
      </p:graphicFrame>
      <p:sp>
        <p:nvSpPr>
          <p:cNvPr id="14" name="Hexagon 13">
            <a:extLst>
              <a:ext uri="{FF2B5EF4-FFF2-40B4-BE49-F238E27FC236}">
                <a16:creationId xmlns:a16="http://schemas.microsoft.com/office/drawing/2014/main" id="{34D3B0F7-2C70-CF32-B183-99768F519CEE}"/>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5B486D74-9DD4-0D99-DCD6-2C9683ED2FC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82D207C6-D934-642D-CC79-E83A2936EA31}"/>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F5C5837E-6F68-B97E-6A79-6AD681F9FD06}"/>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7D52D396-C966-F732-64A9-CAA3395F7409}"/>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018BF548-C850-A059-F72E-FBEE11BE985B}"/>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 name="Group 1">
            <a:extLst>
              <a:ext uri="{FF2B5EF4-FFF2-40B4-BE49-F238E27FC236}">
                <a16:creationId xmlns:a16="http://schemas.microsoft.com/office/drawing/2014/main" id="{BD4709AB-560E-2CA5-DAE2-70297910371F}"/>
              </a:ext>
            </a:extLst>
          </p:cNvPr>
          <p:cNvGrpSpPr/>
          <p:nvPr/>
        </p:nvGrpSpPr>
        <p:grpSpPr>
          <a:xfrm>
            <a:off x="4250028" y="8808334"/>
            <a:ext cx="2206363" cy="339509"/>
            <a:chOff x="914397" y="2009873"/>
            <a:chExt cx="10198445" cy="1569308"/>
          </a:xfrm>
        </p:grpSpPr>
        <p:sp>
          <p:nvSpPr>
            <p:cNvPr id="19" name="Rectangle 18">
              <a:extLst>
                <a:ext uri="{FF2B5EF4-FFF2-40B4-BE49-F238E27FC236}">
                  <a16:creationId xmlns:a16="http://schemas.microsoft.com/office/drawing/2014/main" id="{D6204547-0EAE-E3E4-CC2F-18D8233A9B49}"/>
                </a:ext>
              </a:extLst>
            </p:cNvPr>
            <p:cNvSpPr/>
            <p:nvPr/>
          </p:nvSpPr>
          <p:spPr>
            <a:xfrm>
              <a:off x="914397" y="2009873"/>
              <a:ext cx="1705233" cy="1569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S</a:t>
              </a:r>
              <a:endParaRPr lang="en-BE" sz="2000"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707201F-4D3B-3CD8-937D-8CE079D3E2AA}"/>
                </a:ext>
              </a:extLst>
            </p:cNvPr>
            <p:cNvSpPr/>
            <p:nvPr/>
          </p:nvSpPr>
          <p:spPr>
            <a:xfrm>
              <a:off x="3037700" y="2009873"/>
              <a:ext cx="1705233" cy="15693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M</a:t>
              </a:r>
              <a:endParaRPr lang="en-BE" sz="2000"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D759FA1-AD40-F7F4-E193-EF7BCE6D22C7}"/>
                </a:ext>
              </a:extLst>
            </p:cNvPr>
            <p:cNvSpPr/>
            <p:nvPr/>
          </p:nvSpPr>
          <p:spPr>
            <a:xfrm>
              <a:off x="5161003" y="2009873"/>
              <a:ext cx="1705233" cy="1569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A</a:t>
              </a:r>
              <a:endParaRPr lang="en-BE" sz="20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BCEE6C0-7292-979C-A815-F0818078A121}"/>
                </a:ext>
              </a:extLst>
            </p:cNvPr>
            <p:cNvSpPr/>
            <p:nvPr/>
          </p:nvSpPr>
          <p:spPr>
            <a:xfrm>
              <a:off x="7284306" y="2009873"/>
              <a:ext cx="1705233" cy="15693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a:t>
              </a:r>
              <a:endParaRPr lang="en-BE" sz="200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2A6AECF-5ABB-5353-AFD2-25D30818F463}"/>
                </a:ext>
              </a:extLst>
            </p:cNvPr>
            <p:cNvSpPr/>
            <p:nvPr/>
          </p:nvSpPr>
          <p:spPr>
            <a:xfrm>
              <a:off x="9407609" y="2009873"/>
              <a:ext cx="1705233" cy="15693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a:t>
              </a:r>
              <a:endParaRPr lang="en-BE"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51349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4587-4B2B-E649-8541-11D21EC14885}"/>
              </a:ext>
            </a:extLst>
          </p:cNvPr>
          <p:cNvSpPr txBox="1"/>
          <p:nvPr/>
        </p:nvSpPr>
        <p:spPr>
          <a:xfrm>
            <a:off x="996287" y="716248"/>
            <a:ext cx="5254042" cy="338554"/>
          </a:xfrm>
          <a:prstGeom prst="rect">
            <a:avLst/>
          </a:prstGeom>
          <a:noFill/>
        </p:spPr>
        <p:txBody>
          <a:bodyPr wrap="square" rtlCol="0">
            <a:spAutoFit/>
          </a:bodyPr>
          <a:lstStyle/>
          <a:p>
            <a:pPr algn="r" rtl="1"/>
            <a:r>
              <a:rPr lang="en-GB" sz="1600" dirty="0">
                <a:latin typeface="Calibri" panose="020F0502020204030204" pitchFamily="34" charset="0"/>
                <a:cs typeface="Calibri" panose="020F0502020204030204" pitchFamily="34" charset="0"/>
              </a:rPr>
              <a:t>خطة حالة أمينة</a:t>
            </a:r>
            <a:endParaRPr lang="en-CA" sz="1600" b="1" spc="300" dirty="0"/>
          </a:p>
        </p:txBody>
      </p:sp>
      <p:graphicFrame>
        <p:nvGraphicFramePr>
          <p:cNvPr id="4" name="Table 3">
            <a:extLst>
              <a:ext uri="{FF2B5EF4-FFF2-40B4-BE49-F238E27FC236}">
                <a16:creationId xmlns:a16="http://schemas.microsoft.com/office/drawing/2014/main" id="{7E68DD5C-35D5-92F1-5CE2-7EAF2E7037D6}"/>
              </a:ext>
            </a:extLst>
          </p:cNvPr>
          <p:cNvGraphicFramePr>
            <a:graphicFrameLocks noGrp="1"/>
          </p:cNvGraphicFramePr>
          <p:nvPr/>
        </p:nvGraphicFramePr>
        <p:xfrm>
          <a:off x="996287" y="1107648"/>
          <a:ext cx="5254042" cy="3166640"/>
        </p:xfrm>
        <a:graphic>
          <a:graphicData uri="http://schemas.openxmlformats.org/drawingml/2006/table">
            <a:tbl>
              <a:tblPr firstRow="1" firstCol="1" bandRow="1">
                <a:tableStyleId>{5C22544A-7EE6-4342-B048-85BDC9FD1C3A}</a:tableStyleId>
              </a:tblPr>
              <a:tblGrid>
                <a:gridCol w="4309360">
                  <a:extLst>
                    <a:ext uri="{9D8B030D-6E8A-4147-A177-3AD203B41FA5}">
                      <a16:colId xmlns:a16="http://schemas.microsoft.com/office/drawing/2014/main" val="807005189"/>
                    </a:ext>
                  </a:extLst>
                </a:gridCol>
                <a:gridCol w="944682">
                  <a:extLst>
                    <a:ext uri="{9D8B030D-6E8A-4147-A177-3AD203B41FA5}">
                      <a16:colId xmlns:a16="http://schemas.microsoft.com/office/drawing/2014/main" val="2658329705"/>
                    </a:ext>
                  </a:extLst>
                </a:gridCol>
              </a:tblGrid>
              <a:tr h="331909">
                <a:tc gridSpan="2">
                  <a:txBody>
                    <a:bodyPr/>
                    <a:lstStyle/>
                    <a:p>
                      <a:pPr algn="ctr" rtl="1"/>
                      <a:r>
                        <a:rPr lang="ar-SA" sz="1500" dirty="0">
                          <a:solidFill>
                            <a:schemeClr val="bg1"/>
                          </a:solidFill>
                          <a:effectLst/>
                        </a:rPr>
                        <a:t>٣.أ.</a:t>
                      </a:r>
                      <a:r>
                        <a:rPr lang="en-ZA" sz="1500" dirty="0">
                          <a:solidFill>
                            <a:schemeClr val="bg1"/>
                          </a:solidFill>
                          <a:effectLst/>
                        </a:rPr>
                        <a:t>. نظرة عامة على خطة الحالة</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hMerge="1">
                  <a:txBody>
                    <a:bodyPr/>
                    <a:lstStyle/>
                    <a:p>
                      <a:pPr algn="r" rtl="1"/>
                      <a:endParaRPr lang="en-US"/>
                    </a:p>
                  </a:txBody>
                  <a:tcPr/>
                </a:tc>
                <a:extLst>
                  <a:ext uri="{0D108BD9-81ED-4DB2-BD59-A6C34878D82A}">
                    <a16:rowId xmlns:a16="http://schemas.microsoft.com/office/drawing/2014/main" val="760181421"/>
                  </a:ext>
                </a:extLst>
              </a:tr>
              <a:tr h="256440">
                <a:tc>
                  <a:txBody>
                    <a:bodyPr/>
                    <a:lstStyle/>
                    <a:p>
                      <a:pPr algn="r" rtl="1">
                        <a:lnSpc>
                          <a:spcPct val="107000"/>
                        </a:lnSpc>
                        <a:spcAft>
                          <a:spcPts val="800"/>
                        </a:spcAft>
                      </a:pPr>
                      <a:r>
                        <a:rPr lang="ar-SA"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الخطوة ٣: خطة الحالة</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خطوة إدارة الحالة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154391503"/>
                  </a:ext>
                </a:extLst>
              </a:tr>
              <a:tr h="436092">
                <a:tc>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1000" b="0" kern="1200">
                          <a:solidFill>
                            <a:schemeClr val="tx1"/>
                          </a:solidFill>
                          <a:effectLst/>
                          <a:latin typeface="Calibri" panose="020F0502020204030204" pitchFamily="34" charset="0"/>
                          <a:ea typeface="+mn-ea"/>
                          <a:cs typeface="Calibri" panose="020F0502020204030204" pitchFamily="34" charset="0"/>
                        </a:rPr>
                        <a:t>                           النموذج الأساسي</a:t>
                      </a:r>
                      <a:r>
                        <a:rPr lang="en-FR" sz="1000" b="0">
                          <a:solidFill>
                            <a:schemeClr val="tx1"/>
                          </a:solidFill>
                          <a:effectLst/>
                          <a:latin typeface="Calibri" panose="020F0502020204030204" pitchFamily="34" charset="0"/>
                          <a:cs typeface="Calibri" panose="020F0502020204030204" pitchFamily="34" charset="0"/>
                        </a:rPr>
                        <a:t> </a:t>
                      </a:r>
                      <a:r>
                        <a:rPr lang="ar-SA"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07000"/>
                        </a:lnSpc>
                        <a:spcAft>
                          <a:spcPts val="800"/>
                        </a:spcAft>
                      </a:pPr>
                      <a:endParaRPr lang="en-US" sz="1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lnSpc>
                          <a:spcPct val="107000"/>
                        </a:lnSpc>
                        <a:spcAft>
                          <a:spcPts val="800"/>
                        </a:spcAft>
                      </a:pPr>
                      <a:r>
                        <a:rPr lang="ar-SA" sz="1000" b="1" kern="1200">
                          <a:solidFill>
                            <a:schemeClr val="bg1"/>
                          </a:solidFill>
                          <a:effectLst/>
                          <a:latin typeface="Calibri" panose="020F0502020204030204" pitchFamily="34" charset="0"/>
                          <a:ea typeface="+mn-ea"/>
                          <a:cs typeface="Calibri" panose="020F0502020204030204" pitchFamily="34" charset="0"/>
                        </a:rPr>
                        <a:t>النموذج الأساسي/ الإضافي</a:t>
                      </a:r>
                      <a:r>
                        <a:rPr lang="ar-SA" sz="1000" kern="1200">
                          <a:solidFill>
                            <a:schemeClr val="bg1"/>
                          </a:solidFill>
                          <a:effectLst/>
                          <a:latin typeface="Calibri" panose="020F0502020204030204" pitchFamily="34" charset="0"/>
                          <a:ea typeface="+mn-ea"/>
                          <a:cs typeface="Calibri" panose="020F0502020204030204" pitchFamily="34" charset="0"/>
                        </a:rPr>
                        <a:t> </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3035613213"/>
                  </a:ext>
                </a:extLst>
              </a:tr>
              <a:tr h="991053">
                <a:tc>
                  <a:txBody>
                    <a:bodyPr/>
                    <a:lstStyle/>
                    <a:p>
                      <a:pPr algn="r" rtl="1"/>
                      <a:r>
                        <a:rPr lang="ar-SA" sz="1000" b="0" kern="1200">
                          <a:solidFill>
                            <a:schemeClr val="tx1"/>
                          </a:solidFill>
                          <a:effectLst/>
                          <a:latin typeface="Calibri" panose="020F0502020204030204" pitchFamily="34" charset="0"/>
                          <a:ea typeface="+mn-ea"/>
                          <a:cs typeface="Calibri" panose="020F0502020204030204" pitchFamily="34" charset="0"/>
                        </a:rPr>
                        <a:t>اعتمادًا على مستوى خطر الحالة (يتم وضعها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b="0" u="sng" kern="1200">
                          <a:solidFill>
                            <a:schemeClr val="tx1"/>
                          </a:solidFill>
                          <a:effectLst/>
                          <a:latin typeface="Calibri" panose="020F0502020204030204" pitchFamily="34" charset="0"/>
                          <a:ea typeface="+mn-ea"/>
                          <a:cs typeface="Calibri" panose="020F0502020204030204" pitchFamily="34" charset="0"/>
                        </a:rPr>
                        <a:t>عالي:</a:t>
                      </a:r>
                      <a:r>
                        <a:rPr lang="ar-SA" sz="1000" b="0" kern="1200">
                          <a:solidFill>
                            <a:schemeClr val="tx1"/>
                          </a:solidFill>
                          <a:effectLst/>
                          <a:latin typeface="Calibri" panose="020F0502020204030204" pitchFamily="34" charset="0"/>
                          <a:ea typeface="+mn-ea"/>
                          <a:cs typeface="Calibri" panose="020F0502020204030204" pitchFamily="34" charset="0"/>
                        </a:rPr>
                        <a:t> في غضون ٣ أيام بعد التقييم</a:t>
                      </a:r>
                      <a:r>
                        <a:rPr lang="ar-SA" sz="1350" b="1" kern="1200">
                          <a:solidFill>
                            <a:schemeClr val="lt1"/>
                          </a:solidFill>
                          <a:effectLst/>
                          <a:latin typeface="+mn-lt"/>
                          <a:ea typeface="+mn-ea"/>
                          <a:cs typeface="+mn-cs"/>
                        </a:rPr>
                        <a:t>.</a:t>
                      </a:r>
                      <a:r>
                        <a:rPr lang="en-FR" sz="1000">
                          <a:effectLst/>
                        </a:rPr>
                        <a:t> </a:t>
                      </a:r>
                      <a:endParaRPr lang="ar-SA" sz="1000">
                        <a:effectLst/>
                      </a:endParaRPr>
                    </a:p>
                    <a:p>
                      <a:pPr marL="171450" lvl="0" indent="-171450" algn="r" rtl="1">
                        <a:buFont typeface="Arial" panose="020B0604020202020204" pitchFamily="34" charset="0"/>
                        <a:buChar char="•"/>
                      </a:pPr>
                      <a:r>
                        <a:rPr lang="ar-SA" sz="1000" b="0" u="sng" kern="1200">
                          <a:solidFill>
                            <a:schemeClr val="tx1"/>
                          </a:solidFill>
                          <a:effectLst/>
                          <a:latin typeface="Calibri" panose="020F0502020204030204" pitchFamily="34" charset="0"/>
                          <a:ea typeface="+mn-ea"/>
                          <a:cs typeface="Calibri" panose="020F0502020204030204" pitchFamily="34" charset="0"/>
                        </a:rPr>
                        <a:t>متوسط:</a:t>
                      </a:r>
                      <a:r>
                        <a:rPr lang="ar-SA" sz="1000" b="0" kern="1200">
                          <a:solidFill>
                            <a:schemeClr val="tx1"/>
                          </a:solidFill>
                          <a:effectLst/>
                          <a:latin typeface="Calibri" panose="020F0502020204030204" pitchFamily="34" charset="0"/>
                          <a:ea typeface="+mn-ea"/>
                          <a:cs typeface="Calibri" panose="020F0502020204030204" pitchFamily="34" charset="0"/>
                        </a:rPr>
                        <a:t> في غضون أسبوع واحد بعد التقييم.</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b="0" u="sng" kern="1200">
                          <a:solidFill>
                            <a:schemeClr val="tx1"/>
                          </a:solidFill>
                          <a:effectLst/>
                          <a:latin typeface="Calibri" panose="020F0502020204030204" pitchFamily="34" charset="0"/>
                          <a:ea typeface="+mn-ea"/>
                          <a:cs typeface="Calibri" panose="020F0502020204030204" pitchFamily="34" charset="0"/>
                        </a:rPr>
                        <a:t>منخفض:</a:t>
                      </a:r>
                      <a:r>
                        <a:rPr lang="ar-SA" sz="1000" b="0" kern="1200">
                          <a:solidFill>
                            <a:schemeClr val="tx1"/>
                          </a:solidFill>
                          <a:effectLst/>
                          <a:latin typeface="Calibri" panose="020F0502020204030204" pitchFamily="34" charset="0"/>
                          <a:ea typeface="+mn-ea"/>
                          <a:cs typeface="Calibri" panose="020F0502020204030204" pitchFamily="34" charset="0"/>
                        </a:rPr>
                        <a:t> في غضون أسبوعين بعد التقييم.</a:t>
                      </a:r>
                    </a:p>
                    <a:p>
                      <a:pPr marL="171450" lvl="0" indent="-171450" algn="r" rtl="1">
                        <a:buFont typeface="Arial" panose="020B0604020202020204" pitchFamily="34" charset="0"/>
                        <a:buChar char="•"/>
                      </a:pP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lnSpc>
                          <a:spcPct val="107000"/>
                        </a:lnSpc>
                        <a:spcAft>
                          <a:spcPts val="800"/>
                        </a:spcAft>
                      </a:pPr>
                      <a:r>
                        <a:rPr lang="ar-SA" sz="900" b="0" kern="1200">
                          <a:solidFill>
                            <a:schemeClr val="tx1"/>
                          </a:solidFill>
                          <a:effectLst/>
                          <a:latin typeface="Calibri" panose="020F0502020204030204" pitchFamily="34" charset="0"/>
                          <a:ea typeface="+mn-ea"/>
                          <a:cs typeface="Calibri" panose="020F0502020204030204" pitchFamily="34" charset="0"/>
                        </a:rPr>
                        <a:t>أو بعد مراجعة الحالة وجدت أن خطة الحالة بحاجة إلى المراجعة</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متى</a:t>
                      </a:r>
                      <a:r>
                        <a:rPr lang="ar-SA" sz="1000" dirty="0">
                          <a:solidFill>
                            <a:schemeClr val="bg1"/>
                          </a:solidFill>
                          <a:effectLst/>
                          <a:latin typeface="Calibri" panose="020F0502020204030204" pitchFamily="34" charset="0"/>
                          <a:cs typeface="Calibri" panose="020F0502020204030204" pitchFamily="34" charset="0"/>
                        </a:rPr>
                        <a:t> يتم إكمالها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3365620701"/>
                  </a:ext>
                </a:extLst>
              </a:tr>
              <a:tr h="853481">
                <a:tc>
                  <a:txBody>
                    <a:bodyPr/>
                    <a:lstStyle/>
                    <a:p>
                      <a:pPr algn="r" rtl="1"/>
                      <a:endParaRPr lang="ar-SA"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تعيين أخصائي/ة حالة للحالة مع الطفل ومقدم (مقدمي) الرعاية (حيثما كان ذلك ممكنًا ومناسبًا).</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قد يشارك الأشخاص المهمون الآخرون في حياة الطفل بالإضافة إلى مقدمي الخدمات الآخرين والسلطات ذات الصلة في تطوير خطة الحالة إذا كان لديهم دور يلعبونه </a:t>
                      </a:r>
                      <a:r>
                        <a:rPr lang="ar-SA" sz="900" b="1" u="sng" kern="1200">
                          <a:solidFill>
                            <a:schemeClr val="tx1"/>
                          </a:solidFill>
                          <a:effectLst/>
                          <a:latin typeface="Calibri" panose="020F0502020204030204" pitchFamily="34" charset="0"/>
                          <a:ea typeface="+mn-ea"/>
                          <a:cs typeface="Calibri" panose="020F0502020204030204" pitchFamily="34" charset="0"/>
                        </a:rPr>
                        <a:t>و إذا</a:t>
                      </a:r>
                      <a:r>
                        <a:rPr lang="ar-SA" sz="900" b="0" kern="1200">
                          <a:solidFill>
                            <a:schemeClr val="tx1"/>
                          </a:solidFill>
                          <a:effectLst/>
                          <a:latin typeface="Calibri" panose="020F0502020204030204" pitchFamily="34" charset="0"/>
                          <a:ea typeface="+mn-ea"/>
                          <a:cs typeface="Calibri" panose="020F0502020204030204" pitchFamily="34" charset="0"/>
                        </a:rPr>
                        <a:t> تم إعطاء القبول / الموافقة المستنيرة لذلك.</a:t>
                      </a:r>
                    </a:p>
                    <a:p>
                      <a:pPr algn="r" rtl="1"/>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a:r>
                        <a:rPr lang="ar-SA" sz="900" b="0" kern="1200">
                          <a:solidFill>
                            <a:schemeClr val="tx1"/>
                          </a:solidFill>
                          <a:effectLst/>
                          <a:latin typeface="Calibri" panose="020F0502020204030204" pitchFamily="34" charset="0"/>
                          <a:ea typeface="+mn-ea"/>
                          <a:cs typeface="Calibri" panose="020F0502020204030204" pitchFamily="34" charset="0"/>
                        </a:rPr>
                        <a:t>بمجرد الانتهاء، يجب أن يوافق المشرف/ة على هذا النموذج.</a:t>
                      </a:r>
                      <a:r>
                        <a:rPr lang="en-FR" sz="900" b="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من يجب أن</a:t>
                      </a:r>
                      <a:r>
                        <a:rPr lang="ar-SA" sz="1000" dirty="0">
                          <a:solidFill>
                            <a:schemeClr val="bg1"/>
                          </a:solidFill>
                          <a:effectLst/>
                          <a:latin typeface="Calibri" panose="020F0502020204030204" pitchFamily="34" charset="0"/>
                          <a:cs typeface="Calibri" panose="020F0502020204030204" pitchFamily="34" charset="0"/>
                        </a:rPr>
                        <a:t> يقوم بإكما</a:t>
                      </a:r>
                      <a:r>
                        <a:rPr lang="en-ZA" sz="1000" dirty="0">
                          <a:solidFill>
                            <a:schemeClr val="bg1"/>
                          </a:solidFill>
                          <a:effectLst/>
                          <a:latin typeface="Calibri" panose="020F0502020204030204" pitchFamily="34" charset="0"/>
                          <a:cs typeface="Calibri" panose="020F0502020204030204" pitchFamily="34" charset="0"/>
                        </a:rPr>
                        <a:t>ل</a:t>
                      </a:r>
                      <a:r>
                        <a:rPr lang="ar-SA" sz="1000" dirty="0">
                          <a:solidFill>
                            <a:schemeClr val="bg1"/>
                          </a:solidFill>
                          <a:effectLst/>
                          <a:latin typeface="Calibri" panose="020F0502020204030204" pitchFamily="34" charset="0"/>
                          <a:cs typeface="Calibri" panose="020F0502020204030204" pitchFamily="34" charset="0"/>
                        </a:rPr>
                        <a:t>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4177921008"/>
                  </a:ext>
                </a:extLst>
              </a:tr>
              <a:tr h="297665">
                <a:tc>
                  <a:txBody>
                    <a:bodyPr/>
                    <a:lstStyle/>
                    <a:p>
                      <a:pPr algn="r" rtl="1">
                        <a:lnSpc>
                          <a:spcPct val="107000"/>
                        </a:lnSpc>
                        <a:spcAft>
                          <a:spcPts val="800"/>
                        </a:spcAft>
                      </a:pPr>
                      <a:r>
                        <a:rPr lang="ar-SA" sz="900" b="0" kern="1200">
                          <a:solidFill>
                            <a:schemeClr val="tx1"/>
                          </a:solidFill>
                          <a:effectLst/>
                          <a:latin typeface="Calibri" panose="020F0502020204030204" pitchFamily="34" charset="0"/>
                          <a:ea typeface="+mn-ea"/>
                          <a:cs typeface="Calibri" panose="020F0502020204030204" pitchFamily="34" charset="0"/>
                        </a:rPr>
                        <a:t>لتسجيل وتخطيط التدخلات المتفق عليها اللازمة لضمان حماية الطفل، والتأكد من دعم رعايته/ها ورفاهيته/ها، وتلبية احتياجات الطفل (على النحو المحدد في التقييم).</a:t>
                      </a:r>
                      <a:r>
                        <a:rPr lang="en-FR" sz="900" b="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الغرض من ال</a:t>
                      </a:r>
                      <a:r>
                        <a:rPr lang="ar-SA" sz="1000" dirty="0">
                          <a:solidFill>
                            <a:schemeClr val="bg1"/>
                          </a:solidFill>
                          <a:effectLst/>
                          <a:latin typeface="Calibri" panose="020F0502020204030204" pitchFamily="34" charset="0"/>
                          <a:cs typeface="Calibri" panose="020F0502020204030204" pitchFamily="34" charset="0"/>
                        </a:rPr>
                        <a:t>نموذج</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3992107269"/>
                  </a:ext>
                </a:extLst>
              </a:tr>
            </a:tbl>
          </a:graphicData>
        </a:graphic>
      </p:graphicFrame>
      <p:sp>
        <p:nvSpPr>
          <p:cNvPr id="8" name="Hexagon 7">
            <a:extLst>
              <a:ext uri="{FF2B5EF4-FFF2-40B4-BE49-F238E27FC236}">
                <a16:creationId xmlns:a16="http://schemas.microsoft.com/office/drawing/2014/main" id="{19DF3FB9-6236-5DC2-2AF1-C5162DC9FB62}"/>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F5EAC484-F031-71D4-402D-FDEEF07FD427}"/>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40DCE11C-B323-3FD7-39C5-4E88D61921A5}"/>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16E9FBD4-D59A-2AA1-72FA-0A6DCD46EB7F}"/>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ED35A7C8-D924-C1AD-A85B-99B7D88BFBF7}"/>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477B4E9C-D15F-FFCE-7649-1E0B7619E4C9}"/>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2" name="Table 1">
            <a:extLst>
              <a:ext uri="{FF2B5EF4-FFF2-40B4-BE49-F238E27FC236}">
                <a16:creationId xmlns:a16="http://schemas.microsoft.com/office/drawing/2014/main" id="{436C6353-B276-6F08-9A36-378F3D67864F}"/>
              </a:ext>
            </a:extLst>
          </p:cNvPr>
          <p:cNvGraphicFramePr>
            <a:graphicFrameLocks noGrp="1"/>
          </p:cNvGraphicFramePr>
          <p:nvPr/>
        </p:nvGraphicFramePr>
        <p:xfrm>
          <a:off x="939951" y="4538662"/>
          <a:ext cx="5433238" cy="4544048"/>
        </p:xfrm>
        <a:graphic>
          <a:graphicData uri="http://schemas.openxmlformats.org/drawingml/2006/table">
            <a:tbl>
              <a:tblPr firstRow="1" firstCol="1" bandRow="1">
                <a:tableStyleId>{5C22544A-7EE6-4342-B048-85BDC9FD1C3A}</a:tableStyleId>
              </a:tblPr>
              <a:tblGrid>
                <a:gridCol w="818346">
                  <a:extLst>
                    <a:ext uri="{9D8B030D-6E8A-4147-A177-3AD203B41FA5}">
                      <a16:colId xmlns:a16="http://schemas.microsoft.com/office/drawing/2014/main" val="2938947833"/>
                    </a:ext>
                  </a:extLst>
                </a:gridCol>
                <a:gridCol w="655506">
                  <a:extLst>
                    <a:ext uri="{9D8B030D-6E8A-4147-A177-3AD203B41FA5}">
                      <a16:colId xmlns:a16="http://schemas.microsoft.com/office/drawing/2014/main" val="1175440471"/>
                    </a:ext>
                  </a:extLst>
                </a:gridCol>
                <a:gridCol w="499079">
                  <a:extLst>
                    <a:ext uri="{9D8B030D-6E8A-4147-A177-3AD203B41FA5}">
                      <a16:colId xmlns:a16="http://schemas.microsoft.com/office/drawing/2014/main" val="2772276021"/>
                    </a:ext>
                  </a:extLst>
                </a:gridCol>
                <a:gridCol w="840510">
                  <a:extLst>
                    <a:ext uri="{9D8B030D-6E8A-4147-A177-3AD203B41FA5}">
                      <a16:colId xmlns:a16="http://schemas.microsoft.com/office/drawing/2014/main" val="599912572"/>
                    </a:ext>
                  </a:extLst>
                </a:gridCol>
                <a:gridCol w="135303">
                  <a:extLst>
                    <a:ext uri="{9D8B030D-6E8A-4147-A177-3AD203B41FA5}">
                      <a16:colId xmlns:a16="http://schemas.microsoft.com/office/drawing/2014/main" val="4009102030"/>
                    </a:ext>
                  </a:extLst>
                </a:gridCol>
                <a:gridCol w="1653667">
                  <a:extLst>
                    <a:ext uri="{9D8B030D-6E8A-4147-A177-3AD203B41FA5}">
                      <a16:colId xmlns:a16="http://schemas.microsoft.com/office/drawing/2014/main" val="617380255"/>
                    </a:ext>
                  </a:extLst>
                </a:gridCol>
                <a:gridCol w="830827">
                  <a:extLst>
                    <a:ext uri="{9D8B030D-6E8A-4147-A177-3AD203B41FA5}">
                      <a16:colId xmlns:a16="http://schemas.microsoft.com/office/drawing/2014/main" val="1420216921"/>
                    </a:ext>
                  </a:extLst>
                </a:gridCol>
              </a:tblGrid>
              <a:tr h="307728">
                <a:tc gridSpan="7">
                  <a:txBody>
                    <a:bodyPr/>
                    <a:lstStyle/>
                    <a:p>
                      <a:pPr algn="ctr" rtl="1"/>
                      <a:r>
                        <a:rPr lang="en-ZA" sz="800" dirty="0">
                          <a:solidFill>
                            <a:schemeClr val="bg1"/>
                          </a:solidFill>
                          <a:effectLst/>
                          <a:latin typeface="Calibri" panose="020F0502020204030204" pitchFamily="34" charset="0"/>
                          <a:cs typeface="Calibri" panose="020F0502020204030204" pitchFamily="34" charset="0"/>
                        </a:rPr>
                        <a:t>خطة الحالة</a:t>
                      </a:r>
                      <a:endPar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hMerge="1">
                  <a:txBody>
                    <a:bodyPr/>
                    <a:lstStyle/>
                    <a:p>
                      <a:pPr algn="r" rtl="1"/>
                      <a:endParaRPr lang="en-US"/>
                    </a:p>
                  </a:txBody>
                  <a:tcPr/>
                </a:tc>
                <a:tc hMerge="1">
                  <a:txBody>
                    <a:bodyPr/>
                    <a:lstStyle/>
                    <a:p>
                      <a:endParaRPr lang="en-FR"/>
                    </a:p>
                  </a:txBody>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936725167"/>
                  </a:ext>
                </a:extLst>
              </a:tr>
              <a:tr h="236963">
                <a:tc gridSpan="4">
                  <a:txBody>
                    <a:bodyPr/>
                    <a:lstStyle/>
                    <a:p>
                      <a:pPr algn="r" rtl="1">
                        <a:lnSpc>
                          <a:spcPct val="107000"/>
                        </a:lnSpc>
                        <a:spcAft>
                          <a:spcPts val="800"/>
                        </a:spcAft>
                      </a:pPr>
                      <a:r>
                        <a:rPr lang="ar-SA"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رقم التعريف للحالة:</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3">
                  <a:txBody>
                    <a:bodyPr/>
                    <a:lstStyle/>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تاريخ خطة الحالة المتفق عليها:</a:t>
                      </a:r>
                      <a:r>
                        <a:rPr lang="en-ZA" sz="800" b="0" i="1" dirty="0">
                          <a:solidFill>
                            <a:schemeClr val="tx1"/>
                          </a:solidFill>
                          <a:effectLst/>
                          <a:latin typeface="Calibri" panose="020F0502020204030204" pitchFamily="34" charset="0"/>
                          <a:cs typeface="Calibri" panose="020F0502020204030204" pitchFamily="34" charset="0"/>
                        </a:rPr>
                        <a:t>يوم / شهر / سنة</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3078398838"/>
                  </a:ext>
                </a:extLst>
              </a:tr>
              <a:tr h="236779">
                <a:tc gridSpan="7">
                  <a:txBody>
                    <a:bodyPr/>
                    <a:lstStyle/>
                    <a:p>
                      <a:pPr algn="r" rtl="1">
                        <a:lnSpc>
                          <a:spcPct val="107000"/>
                        </a:lnSpc>
                        <a:spcAft>
                          <a:spcPts val="800"/>
                        </a:spcAft>
                      </a:pPr>
                      <a:r>
                        <a:rPr lang="ar-SA" sz="800" dirty="0">
                          <a:solidFill>
                            <a:schemeClr val="tx1"/>
                          </a:solidFill>
                          <a:effectLst/>
                          <a:latin typeface="Calibri" panose="020F0502020204030204" pitchFamily="34" charset="0"/>
                          <a:cs typeface="Calibri" panose="020F0502020204030204" pitchFamily="34" charset="0"/>
                        </a:rPr>
                        <a:t>١.</a:t>
                      </a:r>
                      <a:r>
                        <a:rPr lang="en-ZA" sz="800" dirty="0">
                          <a:solidFill>
                            <a:schemeClr val="tx1"/>
                          </a:solidFill>
                          <a:effectLst/>
                          <a:latin typeface="Calibri" panose="020F0502020204030204" pitchFamily="34" charset="0"/>
                          <a:cs typeface="Calibri" panose="020F0502020204030204" pitchFamily="34" charset="0"/>
                        </a:rPr>
                        <a:t>. الهدف العام لخطة الحالة</a:t>
                      </a:r>
                      <a:r>
                        <a:rPr lang="ar-SA" sz="800" dirty="0">
                          <a:solidFill>
                            <a:schemeClr val="tx1"/>
                          </a:solidFill>
                          <a:effectLst/>
                          <a:latin typeface="Calibri" panose="020F0502020204030204" pitchFamily="34" charset="0"/>
                          <a:cs typeface="Calibri" panose="020F0502020204030204" pitchFamily="34" charset="0"/>
                        </a:rPr>
                        <a:t> </a:t>
                      </a: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r" rtl="1"/>
                      <a:endParaRPr lang="en-US"/>
                    </a:p>
                  </a:txBody>
                  <a:tcPr/>
                </a:tc>
                <a:tc hMerge="1">
                  <a:txBody>
                    <a:bodyPr/>
                    <a:lstStyle/>
                    <a:p>
                      <a:endParaRPr lang="en-FR"/>
                    </a:p>
                  </a:txBody>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182697127"/>
                  </a:ext>
                </a:extLst>
              </a:tr>
              <a:tr h="290755">
                <a:tc gridSpan="7">
                  <a:txBody>
                    <a:bodyPr/>
                    <a:lstStyle/>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الهدف الرئيسي:</a:t>
                      </a:r>
                      <a:r>
                        <a:rPr lang="ar-SA" sz="800" dirty="0">
                          <a:solidFill>
                            <a:schemeClr val="tx1"/>
                          </a:solidFill>
                          <a:effectLst/>
                          <a:latin typeface="Calibri" panose="020F0502020204030204" pitchFamily="34" charset="0"/>
                          <a:cs typeface="Calibri" panose="020F0502020204030204" pitchFamily="34" charset="0"/>
                        </a:rPr>
                        <a:t> تحديد هدف ذكي (محدد وقابل للقياس وقابل للتحقيق/متفق عليه وواقعي/ ومحدد زمنياً)</a:t>
                      </a: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endParaRPr lang="en-FR"/>
                    </a:p>
                  </a:txBody>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1301676660"/>
                  </a:ext>
                </a:extLst>
              </a:tr>
              <a:tr h="236779">
                <a:tc gridSpan="7">
                  <a:txBody>
                    <a:bodyPr/>
                    <a:lstStyle/>
                    <a:p>
                      <a:pPr algn="r" rtl="1">
                        <a:lnSpc>
                          <a:spcPct val="107000"/>
                        </a:lnSpc>
                        <a:spcAft>
                          <a:spcPts val="800"/>
                        </a:spcAft>
                      </a:pPr>
                      <a:r>
                        <a:rPr lang="ar-SA" sz="800" dirty="0">
                          <a:solidFill>
                            <a:schemeClr val="tx1"/>
                          </a:solidFill>
                          <a:effectLst/>
                          <a:latin typeface="Calibri" panose="020F0502020204030204" pitchFamily="34" charset="0"/>
                          <a:cs typeface="Calibri" panose="020F0502020204030204" pitchFamily="34" charset="0"/>
                        </a:rPr>
                        <a:t>٢.</a:t>
                      </a:r>
                      <a:r>
                        <a:rPr lang="en-ZA" sz="800" dirty="0">
                          <a:solidFill>
                            <a:schemeClr val="tx1"/>
                          </a:solidFill>
                          <a:effectLst/>
                          <a:latin typeface="Calibri" panose="020F0502020204030204" pitchFamily="34" charset="0"/>
                          <a:cs typeface="Calibri" panose="020F0502020204030204" pitchFamily="34" charset="0"/>
                        </a:rPr>
                        <a:t>خطة التدخل والخدمات التي سيتم توفيرها</a:t>
                      </a: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r" rtl="1"/>
                      <a:endParaRPr lang="en-US"/>
                    </a:p>
                  </a:txBody>
                  <a:tcPr/>
                </a:tc>
                <a:tc hMerge="1">
                  <a:txBody>
                    <a:bodyPr/>
                    <a:lstStyle/>
                    <a:p>
                      <a:endParaRPr lang="en-FR"/>
                    </a:p>
                  </a:txBody>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pPr algn="r" rtl="1"/>
                      <a:endParaRPr lang="en-US"/>
                    </a:p>
                  </a:txBody>
                  <a:tcPr/>
                </a:tc>
                <a:extLst>
                  <a:ext uri="{0D108BD9-81ED-4DB2-BD59-A6C34878D82A}">
                    <a16:rowId xmlns:a16="http://schemas.microsoft.com/office/drawing/2014/main" val="407964344"/>
                  </a:ext>
                </a:extLst>
              </a:tr>
              <a:tr h="1472697">
                <a:tc>
                  <a:txBody>
                    <a:bodyPr/>
                    <a:lstStyle/>
                    <a:p>
                      <a:pPr algn="r" rtl="1"/>
                      <a:r>
                        <a:rPr lang="ar-SA" sz="800" dirty="0">
                          <a:solidFill>
                            <a:schemeClr val="tx1"/>
                          </a:solidFill>
                          <a:effectLst/>
                          <a:latin typeface="Calibri" panose="020F0502020204030204" pitchFamily="34" charset="0"/>
                          <a:cs typeface="Calibri" panose="020F0502020204030204" pitchFamily="34" charset="0"/>
                        </a:rPr>
                        <a:t>ملاحظات:</a:t>
                      </a:r>
                    </a:p>
                    <a:p>
                      <a:pPr algn="r" rtl="1"/>
                      <a:r>
                        <a:rPr lang="ar-SA" sz="800" b="0" dirty="0">
                          <a:solidFill>
                            <a:schemeClr val="tx1"/>
                          </a:solidFill>
                          <a:effectLst/>
                          <a:latin typeface="Calibri" panose="020F0502020204030204" pitchFamily="34" charset="0"/>
                          <a:cs typeface="Calibri" panose="020F0502020204030204" pitchFamily="34" charset="0"/>
                        </a:rPr>
                        <a:t>على سبيل المثال، نقاط القوة والحواجز التي يمكن أن تساعد على التقدم أو تعرقل الإنجاز</a:t>
                      </a:r>
                      <a:endParaRPr lang="en-US" sz="800" b="0" dirty="0">
                        <a:solidFill>
                          <a:schemeClr val="tx1"/>
                        </a:solidFill>
                        <a:effectLst/>
                        <a:latin typeface="Calibri" panose="020F0502020204030204" pitchFamily="34" charset="0"/>
                        <a:cs typeface="Calibri" panose="020F0502020204030204" pitchFamily="34" charset="0"/>
                      </a:endParaRPr>
                    </a:p>
                    <a:p>
                      <a:pPr algn="r" rtl="1"/>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r>
                        <a:rPr lang="ar-SA" sz="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الوضع</a:t>
                      </a:r>
                    </a:p>
                    <a:p>
                      <a:pPr marL="0" marR="0" lvl="0" indent="0" algn="r" defTabSz="914400" rtl="1" eaLnBrk="1" fontAlgn="auto" latinLnBrk="0" hangingPunct="1">
                        <a:lnSpc>
                          <a:spcPct val="100000"/>
                        </a:lnSpc>
                        <a:spcBef>
                          <a:spcPts val="0"/>
                        </a:spcBef>
                        <a:spcAft>
                          <a:spcPts val="0"/>
                        </a:spcAft>
                        <a:buClrTx/>
                        <a:buSzTx/>
                        <a:buFontTx/>
                        <a:buNone/>
                        <a:tabLst/>
                        <a:defRPr/>
                      </a:pPr>
                      <a:r>
                        <a:rPr lang="en-ZA" sz="800" i="1" dirty="0">
                          <a:solidFill>
                            <a:schemeClr val="tx1"/>
                          </a:solidFill>
                          <a:effectLst/>
                          <a:latin typeface="Calibri" panose="020F0502020204030204" pitchFamily="34" charset="0"/>
                          <a:cs typeface="Calibri" panose="020F0502020204030204" pitchFamily="34" charset="0"/>
                        </a:rPr>
                        <a:t>أضف </a:t>
                      </a:r>
                      <a:r>
                        <a:rPr lang="ar-SA" sz="800" i="1" dirty="0">
                          <a:solidFill>
                            <a:schemeClr val="tx1"/>
                          </a:solidFill>
                          <a:effectLst/>
                          <a:latin typeface="Calibri" panose="020F0502020204030204" pitchFamily="34" charset="0"/>
                          <a:cs typeface="Calibri" panose="020F0502020204030204" pitchFamily="34" charset="0"/>
                        </a:rPr>
                        <a:t>علامة</a:t>
                      </a:r>
                      <a:r>
                        <a:rPr lang="en-ZA" sz="800" i="1" dirty="0">
                          <a:solidFill>
                            <a:schemeClr val="tx1"/>
                          </a:solidFill>
                          <a:effectLst/>
                          <a:latin typeface="Calibri" panose="020F0502020204030204" pitchFamily="34" charset="0"/>
                          <a:cs typeface="Calibri" panose="020F0502020204030204" pitchFamily="34" charset="0"/>
                        </a:rPr>
                        <a:t> كلما تحقق</a:t>
                      </a:r>
                      <a:r>
                        <a:rPr lang="ar-SA" sz="800" i="1" dirty="0">
                          <a:solidFill>
                            <a:schemeClr val="tx1"/>
                          </a:solidFill>
                          <a:effectLst/>
                          <a:latin typeface="Calibri" panose="020F0502020204030204" pitchFamily="34" charset="0"/>
                          <a:cs typeface="Calibri" panose="020F0502020204030204" pitchFamily="34" charset="0"/>
                        </a:rPr>
                        <a:t>ت</a:t>
                      </a:r>
                      <a:r>
                        <a:rPr lang="en-ZA" sz="800" i="1" dirty="0">
                          <a:solidFill>
                            <a:schemeClr val="tx1"/>
                          </a:solidFill>
                          <a:effectLst/>
                          <a:latin typeface="Calibri" panose="020F0502020204030204" pitchFamily="34" charset="0"/>
                          <a:cs typeface="Calibri" panose="020F0502020204030204" pitchFamily="34" charset="0"/>
                        </a:rPr>
                        <a:t> المرحلة التالية.</a:t>
                      </a:r>
                      <a:endParaRPr lang="en-US" sz="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r>
                        <a:rPr lang="en-ZA" sz="800" b="1" dirty="0">
                          <a:solidFill>
                            <a:schemeClr val="tx1"/>
                          </a:solidFill>
                          <a:effectLst/>
                          <a:latin typeface="Calibri" panose="020F0502020204030204" pitchFamily="34" charset="0"/>
                          <a:cs typeface="Calibri" panose="020F0502020204030204" pitchFamily="34" charset="0"/>
                        </a:rPr>
                        <a:t>تاريخ الاستحقاق</a:t>
                      </a:r>
                      <a:endParaRPr lang="en-US" sz="800" b="1" dirty="0">
                        <a:solidFill>
                          <a:schemeClr val="tx1"/>
                        </a:solidFill>
                        <a:effectLst/>
                        <a:latin typeface="Calibri" panose="020F0502020204030204" pitchFamily="34" charset="0"/>
                        <a:cs typeface="Calibri" panose="020F0502020204030204" pitchFamily="34" charset="0"/>
                      </a:endParaRPr>
                    </a:p>
                    <a:p>
                      <a:pPr algn="r" rtl="1"/>
                      <a:r>
                        <a:rPr lang="en-ZA" sz="800" i="1" dirty="0">
                          <a:solidFill>
                            <a:schemeClr val="tx1"/>
                          </a:solidFill>
                          <a:effectLst/>
                          <a:latin typeface="Calibri" panose="020F0502020204030204" pitchFamily="34" charset="0"/>
                          <a:cs typeface="Calibri" panose="020F0502020204030204" pitchFamily="34" charset="0"/>
                        </a:rPr>
                        <a:t>يوم / شهر / سنة</a:t>
                      </a:r>
                      <a:endParaRPr lang="en-US" sz="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r"/>
                      <a:r>
                        <a:rPr lang="ar-SA" sz="800" b="1" dirty="0">
                          <a:solidFill>
                            <a:schemeClr val="tx1"/>
                          </a:solidFill>
                          <a:effectLst/>
                          <a:latin typeface="Calibri" panose="020F0502020204030204" pitchFamily="34" charset="0"/>
                          <a:cs typeface="Calibri" panose="020F0502020204030204" pitchFamily="34" charset="0"/>
                        </a:rPr>
                        <a:t>ال</a:t>
                      </a:r>
                      <a:r>
                        <a:rPr lang="en-ZA" sz="800" b="1" dirty="0">
                          <a:solidFill>
                            <a:schemeClr val="tx1"/>
                          </a:solidFill>
                          <a:effectLst/>
                          <a:latin typeface="Calibri" panose="020F0502020204030204" pitchFamily="34" charset="0"/>
                          <a:cs typeface="Calibri" panose="020F0502020204030204" pitchFamily="34" charset="0"/>
                        </a:rPr>
                        <a:t>مسؤولية</a:t>
                      </a:r>
                      <a:endParaRPr lang="en-FR" sz="800">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r>
                        <a:rPr lang="en-ZA" sz="1000" b="1" dirty="0">
                          <a:solidFill>
                            <a:schemeClr val="tx1"/>
                          </a:solidFill>
                          <a:effectLst/>
                        </a:rPr>
                        <a:t>مسؤولية</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r>
                        <a:rPr lang="ar-SA" sz="800" b="1" dirty="0">
                          <a:solidFill>
                            <a:schemeClr val="tx1"/>
                          </a:solidFill>
                          <a:effectLst/>
                          <a:latin typeface="Calibri" panose="020F0502020204030204" pitchFamily="34" charset="0"/>
                          <a:cs typeface="Calibri" panose="020F0502020204030204" pitchFamily="34" charset="0"/>
                        </a:rPr>
                        <a:t>احتياجات </a:t>
                      </a:r>
                      <a:r>
                        <a:rPr lang="en-ZA" sz="800" b="1" dirty="0">
                          <a:solidFill>
                            <a:schemeClr val="tx1"/>
                          </a:solidFill>
                          <a:effectLst/>
                          <a:latin typeface="Calibri" panose="020F0502020204030204" pitchFamily="34" charset="0"/>
                          <a:cs typeface="Calibri" panose="020F0502020204030204" pitchFamily="34" charset="0"/>
                        </a:rPr>
                        <a:t>الاستجابة</a:t>
                      </a:r>
                    </a:p>
                    <a:p>
                      <a:pPr algn="r" rtl="1"/>
                      <a:r>
                        <a:rPr lang="en-ZA" sz="800" i="1" dirty="0">
                          <a:solidFill>
                            <a:schemeClr val="tx1"/>
                          </a:solidFill>
                          <a:effectLst/>
                          <a:latin typeface="Calibri" panose="020F0502020204030204" pitchFamily="34" charset="0"/>
                          <a:cs typeface="Calibri" panose="020F0502020204030204" pitchFamily="34" charset="0"/>
                        </a:rPr>
                        <a:t>كما هو محدد في التقييم </a:t>
                      </a:r>
                      <a:r>
                        <a:rPr lang="ar-SA" sz="800" i="1" dirty="0">
                          <a:solidFill>
                            <a:schemeClr val="tx1"/>
                          </a:solidFill>
                          <a:effectLst/>
                          <a:latin typeface="Calibri" panose="020F0502020204030204" pitchFamily="34" charset="0"/>
                          <a:cs typeface="Calibri" panose="020F0502020204030204" pitchFamily="34" charset="0"/>
                        </a:rPr>
                        <a:t>، </a:t>
                      </a:r>
                      <a:r>
                        <a:rPr lang="en-ZA" sz="800" i="1" dirty="0">
                          <a:solidFill>
                            <a:schemeClr val="tx1"/>
                          </a:solidFill>
                          <a:effectLst/>
                          <a:latin typeface="Calibri" panose="020F0502020204030204" pitchFamily="34" charset="0"/>
                          <a:cs typeface="Calibri" panose="020F0502020204030204" pitchFamily="34" charset="0"/>
                        </a:rPr>
                        <a:t>على سبيل المثال الرعاية البديلة والأمن (مثل المأوى الآمن) والتعليم (الرسمي) والتعليم غير الرسمي </a:t>
                      </a:r>
                      <a:r>
                        <a:rPr lang="ar-SA" sz="800" i="1" dirty="0">
                          <a:solidFill>
                            <a:schemeClr val="tx1"/>
                          </a:solidFill>
                          <a:effectLst/>
                          <a:latin typeface="Calibri" panose="020F0502020204030204" pitchFamily="34" charset="0"/>
                          <a:cs typeface="Calibri" panose="020F0502020204030204" pitchFamily="34" charset="0"/>
                        </a:rPr>
                        <a:t>، </a:t>
                      </a:r>
                      <a:r>
                        <a:rPr lang="en-ZA" sz="800" i="1" dirty="0">
                          <a:solidFill>
                            <a:schemeClr val="tx1"/>
                          </a:solidFill>
                          <a:effectLst/>
                          <a:latin typeface="Calibri" panose="020F0502020204030204" pitchFamily="34" charset="0"/>
                          <a:cs typeface="Calibri" panose="020F0502020204030204" pitchFamily="34" charset="0"/>
                        </a:rPr>
                        <a:t>وت</a:t>
                      </a:r>
                      <a:r>
                        <a:rPr lang="ar-SA" sz="800" i="1" dirty="0">
                          <a:solidFill>
                            <a:schemeClr val="tx1"/>
                          </a:solidFill>
                          <a:effectLst/>
                          <a:latin typeface="Calibri" panose="020F0502020204030204" pitchFamily="34" charset="0"/>
                          <a:cs typeface="Calibri" panose="020F0502020204030204" pitchFamily="34" charset="0"/>
                        </a:rPr>
                        <a:t>عقب </a:t>
                      </a:r>
                      <a:r>
                        <a:rPr lang="en-ZA" sz="800" i="1" dirty="0">
                          <a:solidFill>
                            <a:schemeClr val="tx1"/>
                          </a:solidFill>
                          <a:effectLst/>
                          <a:latin typeface="Calibri" panose="020F0502020204030204" pitchFamily="34" charset="0"/>
                          <a:cs typeface="Calibri" panose="020F0502020204030204" pitchFamily="34" charset="0"/>
                        </a:rPr>
                        <a:t>الأسرة ولم </a:t>
                      </a:r>
                      <a:r>
                        <a:rPr lang="ar-SA" sz="800" i="1" dirty="0">
                          <a:solidFill>
                            <a:schemeClr val="tx1"/>
                          </a:solidFill>
                          <a:effectLst/>
                          <a:latin typeface="Calibri" panose="020F0502020204030204" pitchFamily="34" charset="0"/>
                          <a:cs typeface="Calibri" panose="020F0502020204030204" pitchFamily="34" charset="0"/>
                        </a:rPr>
                        <a:t>ال</a:t>
                      </a:r>
                      <a:r>
                        <a:rPr lang="en-ZA" sz="800" i="1" dirty="0">
                          <a:solidFill>
                            <a:schemeClr val="tx1"/>
                          </a:solidFill>
                          <a:effectLst/>
                          <a:latin typeface="Calibri" panose="020F0502020204030204" pitchFamily="34" charset="0"/>
                          <a:cs typeface="Calibri" panose="020F0502020204030204" pitchFamily="34" charset="0"/>
                        </a:rPr>
                        <a:t>شمل </a:t>
                      </a:r>
                      <a:r>
                        <a:rPr lang="ar-SA" sz="800" i="1" dirty="0">
                          <a:solidFill>
                            <a:schemeClr val="tx1"/>
                          </a:solidFill>
                          <a:effectLst/>
                          <a:latin typeface="Calibri" panose="020F0502020204030204" pitchFamily="34" charset="0"/>
                          <a:cs typeface="Calibri" panose="020F0502020204030204" pitchFamily="34" charset="0"/>
                        </a:rPr>
                        <a:t>، </a:t>
                      </a:r>
                      <a:r>
                        <a:rPr lang="en-ZA" sz="800" i="1" dirty="0">
                          <a:solidFill>
                            <a:schemeClr val="tx1"/>
                          </a:solidFill>
                          <a:effectLst/>
                          <a:latin typeface="Calibri" panose="020F0502020204030204" pitchFamily="34" charset="0"/>
                          <a:cs typeface="Calibri" panose="020F0502020204030204" pitchFamily="34" charset="0"/>
                        </a:rPr>
                        <a:t> والدعم النفسي الاجتماعي الأساسي  والرعاية المركزة غير المتخصصة وخدمات الصحة النفسية والدعم النفسي الاجتماعي المتخصصة والغذاء - المواد </a:t>
                      </a:r>
                      <a:r>
                        <a:rPr lang="ar-SA" sz="800" i="1" dirty="0">
                          <a:solidFill>
                            <a:schemeClr val="tx1"/>
                          </a:solidFill>
                          <a:effectLst/>
                          <a:latin typeface="Calibri" panose="020F0502020204030204" pitchFamily="34" charset="0"/>
                          <a:cs typeface="Calibri" panose="020F0502020204030204" pitchFamily="34" charset="0"/>
                        </a:rPr>
                        <a:t>غير</a:t>
                      </a:r>
                      <a:r>
                        <a:rPr lang="en-ZA" sz="800" i="1" dirty="0">
                          <a:solidFill>
                            <a:schemeClr val="tx1"/>
                          </a:solidFill>
                          <a:effectLst/>
                          <a:latin typeface="Calibri" panose="020F0502020204030204" pitchFamily="34" charset="0"/>
                          <a:cs typeface="Calibri" panose="020F0502020204030204" pitchFamily="34" charset="0"/>
                        </a:rPr>
                        <a:t>الغذائية والمساعدة النقدية وسبل العيش </a:t>
                      </a:r>
                      <a:r>
                        <a:rPr lang="ar-SA" sz="800" i="1" dirty="0">
                          <a:solidFill>
                            <a:schemeClr val="tx1"/>
                          </a:solidFill>
                          <a:effectLst/>
                          <a:latin typeface="Calibri" panose="020F0502020204030204" pitchFamily="34" charset="0"/>
                          <a:cs typeface="Calibri" panose="020F0502020204030204" pitchFamily="34" charset="0"/>
                        </a:rPr>
                        <a:t> </a:t>
                      </a:r>
                      <a:r>
                        <a:rPr lang="en-ZA" sz="800" i="1" dirty="0">
                          <a:solidFill>
                            <a:schemeClr val="tx1"/>
                          </a:solidFill>
                          <a:effectLst/>
                          <a:latin typeface="Calibri" panose="020F0502020204030204" pitchFamily="34" charset="0"/>
                          <a:cs typeface="Calibri" panose="020F0502020204030204" pitchFamily="34" charset="0"/>
                        </a:rPr>
                        <a:t>و</a:t>
                      </a:r>
                      <a:r>
                        <a:rPr lang="ar-SA" sz="800" i="1" dirty="0">
                          <a:solidFill>
                            <a:schemeClr val="tx1"/>
                          </a:solidFill>
                          <a:effectLst/>
                          <a:latin typeface="Calibri" panose="020F0502020204030204" pitchFamily="34" charset="0"/>
                          <a:cs typeface="Calibri" panose="020F0502020204030204" pitchFamily="34" charset="0"/>
                        </a:rPr>
                        <a:t>المساعدة </a:t>
                      </a:r>
                      <a:r>
                        <a:rPr lang="en-ZA" sz="800" i="1" dirty="0">
                          <a:solidFill>
                            <a:schemeClr val="tx1"/>
                          </a:solidFill>
                          <a:effectLst/>
                          <a:latin typeface="Calibri" panose="020F0502020204030204" pitchFamily="34" charset="0"/>
                          <a:cs typeface="Calibri" panose="020F0502020204030204" pitchFamily="34" charset="0"/>
                        </a:rPr>
                        <a:t>الطب</a:t>
                      </a:r>
                      <a:r>
                        <a:rPr lang="ar-SA" sz="800" i="1" dirty="0">
                          <a:solidFill>
                            <a:schemeClr val="tx1"/>
                          </a:solidFill>
                          <a:effectLst/>
                          <a:latin typeface="Calibri" panose="020F0502020204030204" pitchFamily="34" charset="0"/>
                          <a:cs typeface="Calibri" panose="020F0502020204030204" pitchFamily="34" charset="0"/>
                        </a:rPr>
                        <a:t>ية</a:t>
                      </a:r>
                      <a:r>
                        <a:rPr lang="en-ZA" sz="800" i="1" dirty="0">
                          <a:solidFill>
                            <a:schemeClr val="tx1"/>
                          </a:solidFill>
                          <a:effectLst/>
                          <a:latin typeface="Calibri" panose="020F0502020204030204" pitchFamily="34" charset="0"/>
                          <a:cs typeface="Calibri" panose="020F0502020204030204" pitchFamily="34" charset="0"/>
                        </a:rPr>
                        <a:t> ،والتغذية والدعم القانوني ،والتوثيق  والخدمات للأطفال ذوي الإ</a:t>
                      </a:r>
                      <a:r>
                        <a:rPr lang="ar-SA" sz="800" i="1" dirty="0">
                          <a:solidFill>
                            <a:schemeClr val="tx1"/>
                          </a:solidFill>
                          <a:effectLst/>
                          <a:latin typeface="Calibri" panose="020F0502020204030204" pitchFamily="34" charset="0"/>
                          <a:cs typeface="Calibri" panose="020F0502020204030204" pitchFamily="34" charset="0"/>
                        </a:rPr>
                        <a:t>حتياجات الخاصة </a:t>
                      </a:r>
                      <a:r>
                        <a:rPr lang="en-ZA" sz="800" i="1" dirty="0">
                          <a:solidFill>
                            <a:schemeClr val="tx1"/>
                          </a:solidFill>
                          <a:effectLst/>
                          <a:latin typeface="Calibri" panose="020F0502020204030204" pitchFamily="34" charset="0"/>
                          <a:cs typeface="Calibri" panose="020F0502020204030204" pitchFamily="34" charset="0"/>
                        </a:rPr>
                        <a:t>والصحة الجنسية والإنجابية والمأوى والمياه والصرف الصحي والنظافة الصحية </a:t>
                      </a:r>
                      <a:endParaRPr lang="ar-SA" sz="800" i="1" dirty="0">
                        <a:solidFill>
                          <a:schemeClr val="tx1"/>
                        </a:solidFill>
                        <a:effectLst/>
                        <a:latin typeface="Calibri" panose="020F0502020204030204" pitchFamily="34" charset="0"/>
                        <a:cs typeface="Calibri" panose="020F0502020204030204" pitchFamily="34" charset="0"/>
                      </a:endParaRPr>
                    </a:p>
                    <a:p>
                      <a:pPr algn="r" rtl="1"/>
                      <a:r>
                        <a:rPr lang="en-ZA" sz="800" i="1" dirty="0">
                          <a:solidFill>
                            <a:schemeClr val="tx1"/>
                          </a:solidFill>
                          <a:effectLst/>
                          <a:latin typeface="Calibri" panose="020F0502020204030204" pitchFamily="34" charset="0"/>
                          <a:cs typeface="Calibri" panose="020F0502020204030204" pitchFamily="34" charset="0"/>
                        </a:rPr>
                        <a:t>والحل الدائم وإعادة التوطين.</a:t>
                      </a:r>
                      <a:endParaRPr lang="en-US" sz="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tc>
                  <a:txBody>
                    <a:bodyPr/>
                    <a:lstStyle/>
                    <a:p>
                      <a:pPr algn="r" rtl="1"/>
                      <a:r>
                        <a:rPr lang="en-ZA" sz="800" b="1" dirty="0">
                          <a:solidFill>
                            <a:schemeClr val="tx1"/>
                          </a:solidFill>
                          <a:effectLst/>
                          <a:latin typeface="Calibri" panose="020F0502020204030204" pitchFamily="34" charset="0"/>
                          <a:cs typeface="Calibri" panose="020F0502020204030204" pitchFamily="34" charset="0"/>
                        </a:rPr>
                        <a:t>الإجراءات الواجب اتخاذها</a:t>
                      </a:r>
                      <a:endParaRPr lang="en-US" sz="800" b="1" dirty="0">
                        <a:solidFill>
                          <a:schemeClr val="tx1"/>
                        </a:solidFill>
                        <a:effectLst/>
                        <a:latin typeface="Calibri" panose="020F0502020204030204" pitchFamily="34" charset="0"/>
                        <a:cs typeface="Calibri" panose="020F0502020204030204" pitchFamily="34" charset="0"/>
                      </a:endParaRPr>
                    </a:p>
                    <a:p>
                      <a:pPr algn="r" rtl="1"/>
                      <a:r>
                        <a:rPr lang="en-ZA" sz="800" b="0" i="1" dirty="0">
                          <a:solidFill>
                            <a:schemeClr val="tx1"/>
                          </a:solidFill>
                          <a:effectLst/>
                          <a:latin typeface="Calibri" panose="020F0502020204030204" pitchFamily="34" charset="0"/>
                          <a:cs typeface="Calibri" panose="020F0502020204030204" pitchFamily="34" charset="0"/>
                        </a:rPr>
                        <a:t>ترتيب حسب الأولوية من الأعلى إلى الأدنى</a:t>
                      </a:r>
                      <a:endParaRPr lang="en-US" sz="800" b="0" i="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55912339"/>
                  </a:ext>
                </a:extLst>
              </a:tr>
              <a:tr h="1314804">
                <a:tc>
                  <a:txBody>
                    <a:bodyPr/>
                    <a:lstStyle/>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a:t>
                      </a:r>
                      <a:endParaRPr lang="en-US" sz="8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a:t>
                      </a:r>
                      <a:endParaRPr lang="en-US" sz="8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a:t>
                      </a: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 ] قيد الانتظار</a:t>
                      </a:r>
                      <a:endParaRPr lang="en-US" sz="8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 جاري التنفيذ</a:t>
                      </a:r>
                      <a:endParaRPr lang="en-US" sz="8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 مكتمل</a:t>
                      </a: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a:t>
                      </a: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r>
                        <a:rPr lang="en-ZA" sz="800" dirty="0">
                          <a:solidFill>
                            <a:schemeClr val="tx1"/>
                          </a:solidFill>
                          <a:effectLst/>
                          <a:latin typeface="Calibri" panose="020F0502020204030204" pitchFamily="34" charset="0"/>
                          <a:cs typeface="Calibri" panose="020F0502020204030204" pitchFamily="34" charset="0"/>
                        </a:rPr>
                        <a:t> </a:t>
                      </a:r>
                      <a:endParaRPr lang="en-FR" sz="800">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ZA" sz="800" dirty="0">
                          <a:solidFill>
                            <a:schemeClr val="tx1"/>
                          </a:solidFill>
                          <a:effectLst/>
                          <a:latin typeface="Calibri" panose="020F0502020204030204" pitchFamily="34" charset="0"/>
                          <a:cs typeface="Calibri" panose="020F0502020204030204" pitchFamily="34" charset="0"/>
                        </a:rPr>
                        <a:t> </a:t>
                      </a:r>
                      <a:endParaRPr lang="en-US"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15743239"/>
                  </a:ext>
                </a:extLst>
              </a:tr>
            </a:tbl>
          </a:graphicData>
        </a:graphic>
      </p:graphicFrame>
    </p:spTree>
    <p:extLst>
      <p:ext uri="{BB962C8B-B14F-4D97-AF65-F5344CB8AC3E}">
        <p14:creationId xmlns:p14="http://schemas.microsoft.com/office/powerpoint/2010/main" val="18319686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858F2-2A4A-3DAE-D520-D4092627A2E0}"/>
              </a:ext>
            </a:extLst>
          </p:cNvPr>
          <p:cNvGraphicFramePr>
            <a:graphicFrameLocks noGrp="1"/>
          </p:cNvGraphicFramePr>
          <p:nvPr/>
        </p:nvGraphicFramePr>
        <p:xfrm>
          <a:off x="990601" y="698501"/>
          <a:ext cx="5257799" cy="8402567"/>
        </p:xfrm>
        <a:graphic>
          <a:graphicData uri="http://schemas.openxmlformats.org/drawingml/2006/table">
            <a:tbl>
              <a:tblPr firstRow="1" firstCol="1" bandRow="1">
                <a:tableStyleId>{5C22544A-7EE6-4342-B048-85BDC9FD1C3A}</a:tableStyleId>
              </a:tblPr>
              <a:tblGrid>
                <a:gridCol w="1135911">
                  <a:extLst>
                    <a:ext uri="{9D8B030D-6E8A-4147-A177-3AD203B41FA5}">
                      <a16:colId xmlns:a16="http://schemas.microsoft.com/office/drawing/2014/main" val="1398970246"/>
                    </a:ext>
                  </a:extLst>
                </a:gridCol>
                <a:gridCol w="883852">
                  <a:extLst>
                    <a:ext uri="{9D8B030D-6E8A-4147-A177-3AD203B41FA5}">
                      <a16:colId xmlns:a16="http://schemas.microsoft.com/office/drawing/2014/main" val="2684227712"/>
                    </a:ext>
                  </a:extLst>
                </a:gridCol>
                <a:gridCol w="190419">
                  <a:extLst>
                    <a:ext uri="{9D8B030D-6E8A-4147-A177-3AD203B41FA5}">
                      <a16:colId xmlns:a16="http://schemas.microsoft.com/office/drawing/2014/main" val="811439644"/>
                    </a:ext>
                  </a:extLst>
                </a:gridCol>
                <a:gridCol w="233533">
                  <a:extLst>
                    <a:ext uri="{9D8B030D-6E8A-4147-A177-3AD203B41FA5}">
                      <a16:colId xmlns:a16="http://schemas.microsoft.com/office/drawing/2014/main" val="2138911723"/>
                    </a:ext>
                  </a:extLst>
                </a:gridCol>
                <a:gridCol w="478465">
                  <a:extLst>
                    <a:ext uri="{9D8B030D-6E8A-4147-A177-3AD203B41FA5}">
                      <a16:colId xmlns:a16="http://schemas.microsoft.com/office/drawing/2014/main" val="2204298359"/>
                    </a:ext>
                  </a:extLst>
                </a:gridCol>
                <a:gridCol w="396743">
                  <a:extLst>
                    <a:ext uri="{9D8B030D-6E8A-4147-A177-3AD203B41FA5}">
                      <a16:colId xmlns:a16="http://schemas.microsoft.com/office/drawing/2014/main" val="2768309303"/>
                    </a:ext>
                  </a:extLst>
                </a:gridCol>
                <a:gridCol w="177416">
                  <a:extLst>
                    <a:ext uri="{9D8B030D-6E8A-4147-A177-3AD203B41FA5}">
                      <a16:colId xmlns:a16="http://schemas.microsoft.com/office/drawing/2014/main" val="1978880186"/>
                    </a:ext>
                  </a:extLst>
                </a:gridCol>
                <a:gridCol w="844838">
                  <a:extLst>
                    <a:ext uri="{9D8B030D-6E8A-4147-A177-3AD203B41FA5}">
                      <a16:colId xmlns:a16="http://schemas.microsoft.com/office/drawing/2014/main" val="3266106616"/>
                    </a:ext>
                  </a:extLst>
                </a:gridCol>
                <a:gridCol w="916622">
                  <a:extLst>
                    <a:ext uri="{9D8B030D-6E8A-4147-A177-3AD203B41FA5}">
                      <a16:colId xmlns:a16="http://schemas.microsoft.com/office/drawing/2014/main" val="1367470204"/>
                    </a:ext>
                  </a:extLst>
                </a:gridCol>
              </a:tblGrid>
              <a:tr h="810166">
                <a:tc>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endParaRPr>
                    </a:p>
                    <a:p>
                      <a:pPr algn="r" rtl="1">
                        <a:lnSpc>
                          <a:spcPct val="107000"/>
                        </a:lnSpc>
                        <a:spcAft>
                          <a:spcPts val="800"/>
                        </a:spcAft>
                      </a:pPr>
                      <a:r>
                        <a:rPr lang="en-ZA" sz="1000" dirty="0">
                          <a:solidFill>
                            <a:schemeClr val="tx1"/>
                          </a:solidFill>
                          <a:effectLst/>
                        </a:rPr>
                        <a:t> </a:t>
                      </a:r>
                      <a:endParaRPr lang="en-US" sz="1000" dirty="0">
                        <a:solidFill>
                          <a:schemeClr val="tx1"/>
                        </a:solidFill>
                        <a:effectLst/>
                      </a:endParaRPr>
                    </a:p>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 قيد الانتظار</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جاري التنفيذ</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مكتمل</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gridSpan="2">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endParaRPr lang="en-US"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endParaRPr lang="en-US"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980023988"/>
                  </a:ext>
                </a:extLst>
              </a:tr>
              <a:tr h="810166">
                <a:tc>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endParaRPr>
                    </a:p>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 قيد الانتظار</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جاري التنفيذ</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مكتمل</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gridSpan="2">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endParaRPr lang="en-US" sz="1000"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endParaRPr lang="en-US" sz="1000"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44661481"/>
                  </a:ext>
                </a:extLst>
              </a:tr>
              <a:tr h="810166">
                <a:tc>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 قيد الانتظار</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جاري التنفيذ</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7000"/>
                        </a:lnSpc>
                        <a:spcBef>
                          <a:spcPts val="0"/>
                        </a:spcBef>
                        <a:spcAft>
                          <a:spcPts val="80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مكتمل</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lnSpc>
                          <a:spcPct val="107000"/>
                        </a:lnSpc>
                        <a:spcAft>
                          <a:spcPts val="800"/>
                        </a:spcAft>
                      </a:pPr>
                      <a:endParaRPr lang="en-US" sz="1000"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endParaRPr lang="en-US" sz="1000"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956813002"/>
                  </a:ext>
                </a:extLst>
              </a:tr>
              <a:tr h="241726">
                <a:tc gridSpan="9">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٣. </a:t>
                      </a:r>
                      <a:r>
                        <a:rPr lang="en-ZA" sz="1000" dirty="0">
                          <a:solidFill>
                            <a:schemeClr val="tx1"/>
                          </a:solidFill>
                          <a:effectLst/>
                          <a:latin typeface="Calibri" panose="020F0502020204030204" pitchFamily="34" charset="0"/>
                          <a:cs typeface="Calibri" panose="020F0502020204030204" pitchFamily="34" charset="0"/>
                        </a:rPr>
                        <a:t>الموافقة والاتفاقات</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r" rtl="1"/>
                      <a:endParaRPr lang="en-US"/>
                    </a:p>
                  </a:txBody>
                  <a:tcPr>
                    <a:lnT w="12700" cap="flat" cmpd="sng" algn="ctr">
                      <a:solidFill>
                        <a:schemeClr val="accent3"/>
                      </a:solidFill>
                      <a:prstDash val="solid"/>
                      <a:round/>
                      <a:headEnd type="none" w="med" len="med"/>
                      <a:tailEnd type="none" w="med" len="med"/>
                    </a:lnT>
                  </a:tcPr>
                </a:tc>
                <a:tc hMerge="1">
                  <a:txBody>
                    <a:bodyPr/>
                    <a:lstStyle/>
                    <a:p>
                      <a:pPr algn="r" rtl="1"/>
                      <a:endParaRPr lang="en-US"/>
                    </a:p>
                  </a:txBody>
                  <a:tcPr/>
                </a:tc>
                <a:tc hMerge="1">
                  <a:txBody>
                    <a:bodyPr/>
                    <a:lstStyle/>
                    <a:p>
                      <a:pPr algn="r" rtl="1"/>
                      <a:endParaRPr lang="en-US"/>
                    </a:p>
                  </a:txBody>
                  <a:tcPr>
                    <a:lnT w="12700" cap="flat" cmpd="sng" algn="ctr">
                      <a:solidFill>
                        <a:schemeClr val="accent3"/>
                      </a:solidFill>
                      <a:prstDash val="solid"/>
                      <a:round/>
                      <a:headEnd type="none" w="med" len="med"/>
                      <a:tailEnd type="none" w="med" len="med"/>
                    </a:lnT>
                  </a:tcPr>
                </a:tc>
                <a:tc hMerge="1">
                  <a:txBody>
                    <a:bodyPr/>
                    <a:lstStyle/>
                    <a:p>
                      <a:endParaRPr lang="en-FR"/>
                    </a:p>
                  </a:txBody>
                  <a:tcPr/>
                </a:tc>
                <a:tc hMerge="1">
                  <a:txBody>
                    <a:bodyPr/>
                    <a:lstStyle/>
                    <a:p>
                      <a:pPr algn="r" rtl="1"/>
                      <a:endParaRPr lang="en-US"/>
                    </a:p>
                  </a:txBody>
                  <a:tcPr>
                    <a:lnT w="12700" cap="flat" cmpd="sng" algn="ctr">
                      <a:solidFill>
                        <a:schemeClr val="accent3"/>
                      </a:solidFill>
                      <a:prstDash val="solid"/>
                      <a:round/>
                      <a:headEnd type="none" w="med" len="med"/>
                      <a:tailEnd type="none" w="med" len="med"/>
                    </a:lnT>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569559382"/>
                  </a:ext>
                </a:extLst>
              </a:tr>
              <a:tr h="238374">
                <a:tc gridSpan="9">
                  <a:txBody>
                    <a:bodyPr/>
                    <a:lstStyle/>
                    <a:p>
                      <a:pPr algn="r" rtl="1"/>
                      <a:r>
                        <a:rPr lang="en-ZA" sz="1000" dirty="0">
                          <a:solidFill>
                            <a:schemeClr val="tx1"/>
                          </a:solidFill>
                          <a:effectLst/>
                          <a:latin typeface="Calibri" panose="020F0502020204030204" pitchFamily="34" charset="0"/>
                          <a:cs typeface="Calibri" panose="020F0502020204030204" pitchFamily="34" charset="0"/>
                        </a:rPr>
                        <a:t>أسماء وتوقيع الأشخاص المشاركين في وضع الخطة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34242913"/>
                  </a:ext>
                </a:extLst>
              </a:tr>
              <a:tr h="238374">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a:t>
                      </a:r>
                      <a:r>
                        <a:rPr lang="ar-SA" sz="1000" b="1" dirty="0">
                          <a:solidFill>
                            <a:schemeClr val="tx1"/>
                          </a:solidFill>
                          <a:effectLst/>
                          <a:latin typeface="Calibri" panose="020F0502020204030204" pitchFamily="34" charset="0"/>
                          <a:cs typeface="Calibri" panose="020F0502020204030204" pitchFamily="34" charset="0"/>
                        </a:rPr>
                        <a:t>لتوقيع:</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r" rtl="1"/>
                      <a:endParaRPr lang="en-US"/>
                    </a:p>
                  </a:txBody>
                  <a:tcPr/>
                </a:tc>
                <a:tc gridSpan="4">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العلاقة بالطفل:</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r" rtl="1"/>
                      <a:endParaRPr lang="en-US" dirty="0"/>
                    </a:p>
                  </a:txBody>
                  <a:tcPr>
                    <a:lnL w="12700" cap="flat" cmpd="sng" algn="ctr">
                      <a:solidFill>
                        <a:schemeClr val="accent3"/>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tc>
                <a:tc gridSpan="3">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اسم:</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493370614"/>
                  </a:ext>
                </a:extLst>
              </a:tr>
              <a:tr h="238374">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86408078"/>
                  </a:ext>
                </a:extLst>
              </a:tr>
              <a:tr h="238374">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7978072"/>
                  </a:ext>
                </a:extLst>
              </a:tr>
              <a:tr h="238374">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tc>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41236779"/>
                  </a:ext>
                </a:extLst>
              </a:tr>
              <a:tr h="238374">
                <a:tc gridSpan="2">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gridSpan="4">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tc>
                <a:tc gridSpan="3">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FR"/>
                    </a:p>
                  </a:txBody>
                  <a:tcPr/>
                </a:tc>
                <a:tc hMerge="1">
                  <a:txBody>
                    <a:bodyPr/>
                    <a:lstStyle/>
                    <a:p>
                      <a:pPr algn="r" rtl="1"/>
                      <a:endParaRPr lang="en-US"/>
                    </a:p>
                  </a:txBody>
                  <a:tcPr/>
                </a:tc>
                <a:extLst>
                  <a:ext uri="{0D108BD9-81ED-4DB2-BD59-A6C34878D82A}">
                    <a16:rowId xmlns:a16="http://schemas.microsoft.com/office/drawing/2014/main" val="3103014890"/>
                  </a:ext>
                </a:extLst>
              </a:tr>
              <a:tr h="933279">
                <a:tc gridSpan="9">
                  <a:txBody>
                    <a:bodyPr/>
                    <a:lstStyle/>
                    <a:p>
                      <a:pPr algn="r" rtl="1"/>
                      <a:r>
                        <a:rPr lang="en-ZA" sz="1000" dirty="0">
                          <a:solidFill>
                            <a:schemeClr val="tx1"/>
                          </a:solidFill>
                          <a:effectLst/>
                          <a:latin typeface="Calibri" panose="020F0502020204030204" pitchFamily="34" charset="0"/>
                          <a:cs typeface="Calibri" panose="020F0502020204030204" pitchFamily="34" charset="0"/>
                        </a:rPr>
                        <a:t>تفاصيل أي شخص لا يوافق على أجزاء من الخطة ولماذا:</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en-ZA" sz="1000" dirty="0">
                          <a:solidFill>
                            <a:schemeClr val="tx1"/>
                          </a:solidFill>
                          <a:effectLst/>
                          <a:latin typeface="Calibri" panose="020F0502020204030204" pitchFamily="34" charset="0"/>
                          <a:cs typeface="Calibri" panose="020F0502020204030204" pitchFamily="34" charset="0"/>
                        </a:rPr>
                        <a:t> </a:t>
                      </a:r>
                      <a:r>
                        <a:rPr lang="en-ZA" sz="1000" b="1" dirty="0">
                          <a:solidFill>
                            <a:schemeClr val="tx1"/>
                          </a:solidFill>
                          <a:effectLst/>
                          <a:latin typeface="Calibri" panose="020F0502020204030204" pitchFamily="34" charset="0"/>
                          <a:cs typeface="Calibri" panose="020F0502020204030204" pitchFamily="34" charset="0"/>
                        </a:rPr>
                        <a:t>إذا كانت الإجابة "لا" ، فلماذا وما الخطوات التي سيتم اتخاذها لإشراك مقدم الرعاية في المضي قدمًا ؟:</a:t>
                      </a:r>
                      <a:endParaRPr lang="en-US" sz="1000" b="1"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lnT w="12700" cap="flat" cmpd="sng" algn="ctr">
                      <a:solidFill>
                        <a:schemeClr val="accent3"/>
                      </a:solidFill>
                      <a:prstDash val="solid"/>
                      <a:round/>
                      <a:headEnd type="none" w="med" len="med"/>
                      <a:tailEnd type="none" w="med" len="med"/>
                    </a:lnT>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lnT w="12700" cap="flat" cmpd="sng" algn="ctr">
                      <a:solidFill>
                        <a:schemeClr val="accent3"/>
                      </a:solidFill>
                      <a:prstDash val="solid"/>
                      <a:round/>
                      <a:headEnd type="none" w="med" len="med"/>
                      <a:tailEnd type="none" w="med" len="med"/>
                    </a:lnT>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782386687"/>
                  </a:ext>
                </a:extLst>
              </a:tr>
              <a:tr h="659874">
                <a:tc gridSpan="4">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إذا كانت الإجابة "لا" ، فلماذا وما هي الخطوات التي سيتم اتخاذها لإشراك الطفل في المضي قدمًا ؟:</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lnSpc>
                          <a:spcPct val="107000"/>
                        </a:lnSpc>
                        <a:spcAft>
                          <a:spcPts val="800"/>
                        </a:spcAft>
                      </a:pPr>
                      <a:r>
                        <a:rPr lang="en-ZA" sz="1000" dirty="0">
                          <a:solidFill>
                            <a:schemeClr val="tx1"/>
                          </a:solidFill>
                          <a:effectLst/>
                        </a:rPr>
                        <a:t>هل شارك الطفل في تطوير خطة الحالة ؟:  </a:t>
                      </a:r>
                      <a:endParaRPr lang="en-US" sz="1000" dirty="0">
                        <a:solidFill>
                          <a:schemeClr val="tx1"/>
                        </a:solidFill>
                        <a:effectLst/>
                      </a:endParaRPr>
                    </a:p>
                    <a:p>
                      <a:pPr algn="r" rtl="1">
                        <a:lnSpc>
                          <a:spcPct val="107000"/>
                        </a:lnSpc>
                        <a:spcAft>
                          <a:spcPts val="800"/>
                        </a:spcAft>
                      </a:pPr>
                      <a:r>
                        <a:rPr lang="en-ZA" sz="1000" b="0" dirty="0">
                          <a:solidFill>
                            <a:schemeClr val="tx1"/>
                          </a:solidFill>
                          <a:effectLst/>
                        </a:rPr>
                        <a:t>[ ] نعم / لا</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rtl="1">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5">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هل شارك الطفل في تطوير خطة الحالة ؟:  </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0" dirty="0">
                          <a:solidFill>
                            <a:schemeClr val="tx1"/>
                          </a:solidFill>
                          <a:effectLst/>
                          <a:latin typeface="Calibri" panose="020F0502020204030204" pitchFamily="34" charset="0"/>
                          <a:cs typeface="Calibri" panose="020F0502020204030204" pitchFamily="34" charset="0"/>
                        </a:rPr>
                        <a:t>[ ] نعم </a:t>
                      </a:r>
                      <a:r>
                        <a:rPr lang="ar-SA" sz="1000" b="0" dirty="0">
                          <a:solidFill>
                            <a:schemeClr val="tx1"/>
                          </a:solidFill>
                          <a:effectLst/>
                          <a:latin typeface="Calibri" panose="020F0502020204030204" pitchFamily="34" charset="0"/>
                          <a:cs typeface="Calibri" panose="020F0502020204030204" pitchFamily="34" charset="0"/>
                        </a:rPr>
                        <a:t>     </a:t>
                      </a:r>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 </a:t>
                      </a:r>
                      <a:r>
                        <a:rPr lang="en-ZA" sz="1000" b="0" dirty="0">
                          <a:solidFill>
                            <a:schemeClr val="tx1"/>
                          </a:solidFill>
                          <a:effectLst/>
                          <a:latin typeface="Calibri" panose="020F0502020204030204" pitchFamily="34" charset="0"/>
                          <a:cs typeface="Calibri" panose="020F0502020204030204" pitchFamily="34" charset="0"/>
                        </a:rPr>
                        <a:t>لا</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652691410"/>
                  </a:ext>
                </a:extLst>
              </a:tr>
              <a:tr h="659874">
                <a:tc gridSpan="4">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إذا كانت الإجابة "لا" ، فلماذا وما الخطوات التي سيتم اتخاذها لإشراك مقدم الرعاية في المضي قدمًا ؟:</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lnSpc>
                          <a:spcPct val="107000"/>
                        </a:lnSpc>
                        <a:spcAft>
                          <a:spcPts val="800"/>
                        </a:spcAft>
                      </a:pPr>
                      <a:r>
                        <a:rPr lang="en-ZA" sz="1000" b="1" dirty="0">
                          <a:solidFill>
                            <a:schemeClr val="tx1"/>
                          </a:solidFill>
                          <a:effectLst/>
                        </a:rPr>
                        <a:t>إذا كانت الإجابة "لا" ، فلماذا وما الخطوات التي سيتم اتخاذها لإشراك مقدم الرعاية في المضي قدمًا ؟:</a:t>
                      </a:r>
                      <a:endParaRPr lang="en-US" sz="1000" b="1" dirty="0">
                        <a:solidFill>
                          <a:schemeClr val="tx1"/>
                        </a:solidFill>
                        <a:effectLst/>
                      </a:endParaRPr>
                    </a:p>
                    <a:p>
                      <a:pPr algn="r" rtl="1">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5">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هل شارك مقدم الرعاية في تطوير خطة الحالة ؟:</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0" dirty="0">
                          <a:solidFill>
                            <a:schemeClr val="tx1"/>
                          </a:solidFill>
                          <a:effectLst/>
                          <a:latin typeface="Calibri" panose="020F0502020204030204" pitchFamily="34" charset="0"/>
                          <a:cs typeface="Calibri" panose="020F0502020204030204" pitchFamily="34" charset="0"/>
                        </a:rPr>
                        <a:t>[ ] نعم </a:t>
                      </a:r>
                      <a:r>
                        <a:rPr lang="ar-SA" sz="1000" b="0" dirty="0">
                          <a:solidFill>
                            <a:schemeClr val="tx1"/>
                          </a:solidFill>
                          <a:effectLst/>
                          <a:latin typeface="Calibri" panose="020F0502020204030204" pitchFamily="34" charset="0"/>
                          <a:cs typeface="Calibri" panose="020F0502020204030204" pitchFamily="34" charset="0"/>
                        </a:rPr>
                        <a:t>      </a:t>
                      </a:r>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  </a:t>
                      </a:r>
                      <a:r>
                        <a:rPr lang="en-ZA" sz="1000" b="0" dirty="0">
                          <a:solidFill>
                            <a:schemeClr val="tx1"/>
                          </a:solidFill>
                          <a:effectLst/>
                          <a:latin typeface="Calibri" panose="020F0502020204030204" pitchFamily="34" charset="0"/>
                          <a:cs typeface="Calibri" panose="020F0502020204030204" pitchFamily="34" charset="0"/>
                        </a:rPr>
                        <a:t>لا</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5210908"/>
                  </a:ext>
                </a:extLst>
              </a:tr>
              <a:tr h="830391">
                <a:tc gridSpan="9">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جدول المتابعة / المراقبة:</a:t>
                      </a:r>
                      <a:r>
                        <a:rPr lang="en-ZA" sz="1000" b="1" i="1" dirty="0">
                          <a:solidFill>
                            <a:schemeClr val="tx1"/>
                          </a:solidFill>
                          <a:effectLst/>
                          <a:latin typeface="Calibri" panose="020F0502020204030204" pitchFamily="34" charset="0"/>
                          <a:cs typeface="Calibri" panose="020F0502020204030204" pitchFamily="34" charset="0"/>
                        </a:rPr>
                        <a:t> </a:t>
                      </a:r>
                      <a:r>
                        <a:rPr lang="ar-SA" sz="800" b="0" kern="1200">
                          <a:solidFill>
                            <a:schemeClr val="tx1"/>
                          </a:solidFill>
                          <a:effectLst/>
                          <a:latin typeface="Calibri" panose="020F0502020204030204" pitchFamily="34" charset="0"/>
                          <a:ea typeface="+mn-ea"/>
                          <a:cs typeface="Calibri" panose="020F0502020204030204" pitchFamily="34" charset="0"/>
                        </a:rPr>
                        <a:t>على سبيل المثال، متابعة الأسبوع المقبل يوم الاثنين تتعلق بالخدمات التي ستقدم والجمعة من الأسبوع المقبل تتعلق بحالة الطفل. المتابعة والمراقبة مرتين أسبوعياً على الأقل للشهر القادم. إذا تطور الوضع كما هو متوقع / مرغوب، فقم بتغيير جدول المتابعة والمراقبة في الشهر التالي بناءً على اجتماع المراجعة ومستوى المخاطر المعدل في نهاية هذا الشهر.</a:t>
                      </a:r>
                      <a:r>
                        <a:rPr lang="en-FR" sz="800" b="0">
                          <a:solidFill>
                            <a:schemeClr val="tx1"/>
                          </a:solidFill>
                          <a:effectLst/>
                          <a:latin typeface="Calibri" panose="020F0502020204030204" pitchFamily="34" charset="0"/>
                          <a:cs typeface="Calibri" panose="020F0502020204030204" pitchFamily="34" charset="0"/>
                        </a:rPr>
                        <a:t> </a:t>
                      </a:r>
                      <a:r>
                        <a:rPr lang="en-ZA" sz="800" b="0" dirty="0">
                          <a:solidFill>
                            <a:schemeClr val="tx1"/>
                          </a:solidFill>
                          <a:effectLst/>
                          <a:latin typeface="Calibri" panose="020F0502020204030204" pitchFamily="34" charset="0"/>
                          <a:cs typeface="Calibri" panose="020F0502020204030204" pitchFamily="34" charset="0"/>
                        </a:rPr>
                        <a:t> </a:t>
                      </a:r>
                      <a:endParaRPr lang="en-US" sz="800" b="0" dirty="0">
                        <a:solidFill>
                          <a:schemeClr val="tx1"/>
                        </a:solidFill>
                        <a:effectLst/>
                        <a:latin typeface="Calibri" panose="020F0502020204030204" pitchFamily="34" charset="0"/>
                        <a:cs typeface="Calibri" panose="020F0502020204030204" pitchFamily="34" charset="0"/>
                      </a:endParaRPr>
                    </a:p>
                    <a:p>
                      <a:pPr algn="r" rtl="1"/>
                      <a:r>
                        <a:rPr lang="en-ZA" sz="800" b="0" dirty="0">
                          <a:solidFill>
                            <a:schemeClr val="tx1"/>
                          </a:solidFill>
                          <a:effectLst/>
                          <a:latin typeface="Calibri" panose="020F0502020204030204" pitchFamily="34" charset="0"/>
                          <a:cs typeface="Calibri" panose="020F0502020204030204" pitchFamily="34" charset="0"/>
                        </a:rPr>
                        <a:t> </a:t>
                      </a:r>
                      <a:endParaRPr lang="en-US" sz="8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T w="12700" cap="flat" cmpd="sng" algn="ctr">
                      <a:solidFill>
                        <a:schemeClr val="accent3"/>
                      </a:solidFill>
                      <a:prstDash val="solid"/>
                      <a:round/>
                      <a:headEnd type="none" w="med" len="med"/>
                      <a:tailEnd type="none" w="med" len="med"/>
                    </a:lnT>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156125446"/>
                  </a:ext>
                </a:extLst>
              </a:tr>
              <a:tr h="238374">
                <a:tc gridSpan="9">
                  <a:txBody>
                    <a:bodyPr/>
                    <a:lstStyle/>
                    <a:p>
                      <a:pPr algn="r" rtl="1"/>
                      <a:r>
                        <a:rPr lang="en-ZA" sz="1000" dirty="0">
                          <a:solidFill>
                            <a:schemeClr val="tx1"/>
                          </a:solidFill>
                          <a:effectLst/>
                          <a:latin typeface="Calibri" panose="020F0502020204030204" pitchFamily="34" charset="0"/>
                          <a:cs typeface="Calibri" panose="020F0502020204030204" pitchFamily="34" charset="0"/>
                        </a:rPr>
                        <a:t>تاريخ مراجعة:</a:t>
                      </a:r>
                      <a:r>
                        <a:rPr lang="en-ZA" sz="700" b="0" i="1" dirty="0">
                          <a:solidFill>
                            <a:schemeClr val="tx1"/>
                          </a:solidFill>
                          <a:effectLst/>
                          <a:latin typeface="Calibri" panose="020F0502020204030204" pitchFamily="34" charset="0"/>
                          <a:cs typeface="Calibri" panose="020F0502020204030204" pitchFamily="34" charset="0"/>
                        </a:rPr>
                        <a:t>يوم / شهر / سنة</a:t>
                      </a: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tc>
                <a:tc hMerge="1">
                  <a:txBody>
                    <a:bodyPr/>
                    <a:lstStyle/>
                    <a:p>
                      <a:pPr algn="r" rtl="1"/>
                      <a:endParaRPr lang="en-US"/>
                    </a:p>
                  </a:txBody>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41388564"/>
                  </a:ext>
                </a:extLst>
              </a:tr>
              <a:tr h="685325">
                <a:tc gridSpan="2">
                  <a:txBody>
                    <a:bodyPr/>
                    <a:lstStyle/>
                    <a:p>
                      <a:pPr algn="r" rtl="1"/>
                      <a:r>
                        <a:rPr lang="en-ZA" sz="1000" b="0" dirty="0">
                          <a:solidFill>
                            <a:schemeClr val="tx1"/>
                          </a:solidFill>
                          <a:effectLst/>
                          <a:latin typeface="Calibri" panose="020F0502020204030204" pitchFamily="34" charset="0"/>
                          <a:cs typeface="Calibri" panose="020F0502020204030204" pitchFamily="34" charset="0"/>
                        </a:rPr>
                        <a:t> </a:t>
                      </a:r>
                      <a:r>
                        <a:rPr lang="en-ZA" sz="1000" b="1" dirty="0">
                          <a:solidFill>
                            <a:schemeClr val="tx1"/>
                          </a:solidFill>
                          <a:effectLst/>
                          <a:latin typeface="Calibri" panose="020F0502020204030204" pitchFamily="34" charset="0"/>
                          <a:cs typeface="Calibri" panose="020F0502020204030204" pitchFamily="34" charset="0"/>
                        </a:rPr>
                        <a:t>إذا كانت الإجابة "لا" ، فما الذي يجب تعديله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a:p>
                  </a:txBody>
                  <a:tcPr/>
                </a:tc>
                <a:tc gridSpan="4">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والتوقيع:</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pPr algn="r" rtl="1"/>
                      <a:endParaRPr lang="en-US" dirty="0"/>
                    </a:p>
                  </a:txBody>
                  <a:tcPr>
                    <a:lnL w="12700" cap="flat" cmpd="sng" algn="ctr">
                      <a:solidFill>
                        <a:schemeClr val="accent3"/>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تمت مراجعة خطة الحالة والموافقة عليها من قبل المشرف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FR"/>
                    </a:p>
                  </a:txBody>
                  <a:tcPr/>
                </a:tc>
                <a:tc hMerge="1">
                  <a:txBody>
                    <a:bodyPr/>
                    <a:lstStyle/>
                    <a:p>
                      <a:pPr algn="r" rtl="1"/>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0542823"/>
                  </a:ext>
                </a:extLst>
              </a:tr>
            </a:tbl>
          </a:graphicData>
        </a:graphic>
      </p:graphicFrame>
      <p:sp>
        <p:nvSpPr>
          <p:cNvPr id="5" name="Hexagon 4">
            <a:extLst>
              <a:ext uri="{FF2B5EF4-FFF2-40B4-BE49-F238E27FC236}">
                <a16:creationId xmlns:a16="http://schemas.microsoft.com/office/drawing/2014/main" id="{D67278C5-9333-8379-B893-1279FC15A24B}"/>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B742A9B0-90C2-8CD1-E624-A315D418E3C2}"/>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AABF0F86-7C4B-8B75-E3F9-FDB504CAA412}"/>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9C0AE064-0D22-7A1B-5996-5B0015582A89}"/>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1FE60DAB-39A8-1D37-459C-609F1D1EDB81}"/>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A512C579-B38C-DC74-D626-DA9C86BBF3C2}"/>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9243781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FEC2AC37-1518-17EA-7776-58F978EBA2B6}"/>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Hexagon 33">
            <a:extLst>
              <a:ext uri="{FF2B5EF4-FFF2-40B4-BE49-F238E27FC236}">
                <a16:creationId xmlns:a16="http://schemas.microsoft.com/office/drawing/2014/main" id="{13A8B484-CDD9-4979-99AE-8A39455F47B9}"/>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Rectangle 49">
            <a:extLst>
              <a:ext uri="{FF2B5EF4-FFF2-40B4-BE49-F238E27FC236}">
                <a16:creationId xmlns:a16="http://schemas.microsoft.com/office/drawing/2014/main" id="{AB44AD0D-A1E0-D2E8-D288-E463CEA890E4}"/>
              </a:ext>
            </a:extLst>
          </p:cNvPr>
          <p:cNvSpPr/>
          <p:nvPr/>
        </p:nvSpPr>
        <p:spPr>
          <a:xfrm>
            <a:off x="2501900" y="2149381"/>
            <a:ext cx="3745466" cy="1071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TextBox 50">
            <a:extLst>
              <a:ext uri="{FF2B5EF4-FFF2-40B4-BE49-F238E27FC236}">
                <a16:creationId xmlns:a16="http://schemas.microsoft.com/office/drawing/2014/main" id="{B842E89E-DB3B-AB51-1F71-F5750E734F0B}"/>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أملك</a:t>
            </a:r>
            <a:r>
              <a:rPr lang="en-US" sz="1100" b="1" dirty="0">
                <a:latin typeface="Calibri" panose="020F0502020204030204" pitchFamily="34" charset="0"/>
                <a:cs typeface="Calibri" panose="020F0502020204030204" pitchFamily="34" charset="0"/>
              </a:rPr>
              <a:t> في مربع النص.</a:t>
            </a:r>
          </a:p>
        </p:txBody>
      </p:sp>
      <p:sp>
        <p:nvSpPr>
          <p:cNvPr id="52" name="TextBox 51">
            <a:extLst>
              <a:ext uri="{FF2B5EF4-FFF2-40B4-BE49-F238E27FC236}">
                <a16:creationId xmlns:a16="http://schemas.microsoft.com/office/drawing/2014/main" id="{37DBE43F-019B-0EC3-AD58-0F8B3BAC027E}"/>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53" name="Rectangle 52">
            <a:extLst>
              <a:ext uri="{FF2B5EF4-FFF2-40B4-BE49-F238E27FC236}">
                <a16:creationId xmlns:a16="http://schemas.microsoft.com/office/drawing/2014/main" id="{AE9841A7-F2BA-0C63-9BD5-B32A7B667457}"/>
              </a:ext>
            </a:extLst>
          </p:cNvPr>
          <p:cNvSpPr/>
          <p:nvPr/>
        </p:nvSpPr>
        <p:spPr>
          <a:xfrm>
            <a:off x="2501900" y="3398040"/>
            <a:ext cx="3745466" cy="11189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FB15B80D-F11E-5B1F-388F-3C4E4C784706}"/>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6092FCA3-CB34-B745-14D9-3CB5DEBBB222}"/>
              </a:ext>
            </a:extLst>
          </p:cNvPr>
          <p:cNvSpPr txBox="1"/>
          <p:nvPr/>
        </p:nvSpPr>
        <p:spPr>
          <a:xfrm>
            <a:off x="993324" y="1264346"/>
            <a:ext cx="5254042" cy="276999"/>
          </a:xfrm>
          <a:prstGeom prst="rect">
            <a:avLst/>
          </a:prstGeom>
          <a:noFill/>
        </p:spPr>
        <p:txBody>
          <a:bodyPr wrap="square" rtlCol="0">
            <a:spAutoFit/>
          </a:bodyPr>
          <a:lstStyle/>
          <a:p>
            <a:pPr algn="r" rtl="1"/>
            <a:r>
              <a:rPr lang="en-GB" sz="1200" dirty="0">
                <a:latin typeface="Calibri" panose="020F0502020204030204" pitchFamily="34" charset="0"/>
                <a:ea typeface="Arial"/>
                <a:cs typeface="Calibri" panose="020F0502020204030204" pitchFamily="34" charset="0"/>
                <a:sym typeface="Arial"/>
              </a:rPr>
              <a:t>أهداف التعلم</a:t>
            </a:r>
            <a:endParaRPr lang="en-CA" sz="1200" b="1" spc="300" dirty="0">
              <a:solidFill>
                <a:schemeClr val="tx1"/>
              </a:solidFill>
            </a:endParaRPr>
          </a:p>
        </p:txBody>
      </p:sp>
      <p:sp>
        <p:nvSpPr>
          <p:cNvPr id="56" name="TextBox 55">
            <a:extLst>
              <a:ext uri="{FF2B5EF4-FFF2-40B4-BE49-F238E27FC236}">
                <a16:creationId xmlns:a16="http://schemas.microsoft.com/office/drawing/2014/main" id="{0FC05DFB-1238-4713-8270-7141D12146EF}"/>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8ACA84"/>
                </a:highlight>
                <a:latin typeface="Calibri"/>
                <a:ea typeface="Calibri"/>
                <a:cs typeface="Calibri"/>
                <a:sym typeface="Calibri"/>
              </a:rPr>
              <a:t>الجلسة </a:t>
            </a:r>
            <a:r>
              <a:rPr lang="ar-SA" sz="1400" b="1" spc="300" dirty="0">
                <a:highlight>
                  <a:srgbClr val="8ACA84"/>
                </a:highlight>
                <a:latin typeface="Calibri"/>
                <a:ea typeface="Calibri"/>
                <a:cs typeface="Calibri"/>
                <a:sym typeface="Calibri"/>
              </a:rPr>
              <a:t>٦</a:t>
            </a:r>
            <a:r>
              <a:rPr lang="en-US" sz="1400" b="1" spc="300" dirty="0">
                <a:highlight>
                  <a:srgbClr val="8ACA84"/>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BB130D8D-58AE-2877-23D3-A76F9461E343}"/>
              </a:ext>
            </a:extLst>
          </p:cNvPr>
          <p:cNvSpPr txBox="1"/>
          <p:nvPr/>
        </p:nvSpPr>
        <p:spPr>
          <a:xfrm>
            <a:off x="801979" y="5144925"/>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a:t>
            </a:r>
            <a:r>
              <a:rPr lang="en-US" sz="1200" b="1" dirty="0">
                <a:latin typeface="Calibri" panose="020F0502020204030204" pitchFamily="34" charset="0"/>
                <a:cs typeface="Calibri" panose="020F0502020204030204" pitchFamily="34" charset="0"/>
              </a:rPr>
              <a:t>ت</a:t>
            </a:r>
            <a:r>
              <a:rPr lang="ar-SA" sz="1200" b="1" dirty="0">
                <a:latin typeface="Calibri" panose="020F0502020204030204" pitchFamily="34" charset="0"/>
                <a:cs typeface="Calibri" panose="020F0502020204030204" pitchFamily="34" charset="0"/>
              </a:rPr>
              <a:t>أمل</a:t>
            </a:r>
            <a:endParaRPr lang="en-US" sz="1200" b="1" spc="300" dirty="0">
              <a:solidFill>
                <a:schemeClr val="tx1"/>
              </a:solidFill>
            </a:endParaRPr>
          </a:p>
        </p:txBody>
      </p:sp>
      <p:sp>
        <p:nvSpPr>
          <p:cNvPr id="58" name="Rectangle 57">
            <a:extLst>
              <a:ext uri="{FF2B5EF4-FFF2-40B4-BE49-F238E27FC236}">
                <a16:creationId xmlns:a16="http://schemas.microsoft.com/office/drawing/2014/main" id="{CB9BEC0E-963F-DE57-FD37-6CDF76DF4F99}"/>
              </a:ext>
            </a:extLst>
          </p:cNvPr>
          <p:cNvSpPr/>
          <p:nvPr/>
        </p:nvSpPr>
        <p:spPr>
          <a:xfrm>
            <a:off x="2501900" y="5633117"/>
            <a:ext cx="3745466" cy="9393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A9821130-4D60-8F17-0DF7-E837734721AD}"/>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0" name="Rectangle 59">
            <a:extLst>
              <a:ext uri="{FF2B5EF4-FFF2-40B4-BE49-F238E27FC236}">
                <a16:creationId xmlns:a16="http://schemas.microsoft.com/office/drawing/2014/main" id="{8E47FD2E-870E-985D-FB5D-40F859F12E23}"/>
              </a:ext>
            </a:extLst>
          </p:cNvPr>
          <p:cNvSpPr/>
          <p:nvPr/>
        </p:nvSpPr>
        <p:spPr>
          <a:xfrm>
            <a:off x="2501900" y="6753342"/>
            <a:ext cx="3745466" cy="9812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DB81D701-08BC-563C-D28F-7BCEF09D7404}"/>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a:t>
            </a:r>
            <a:r>
              <a:rPr lang="ar-SA" sz="1100" dirty="0">
                <a:latin typeface="Calibri" panose="020F0502020204030204" pitchFamily="34" charset="0"/>
                <a:cs typeface="Calibri" panose="020F0502020204030204" pitchFamily="34" charset="0"/>
              </a:rPr>
              <a:t>كان تحدياً بالنسبة لك</a:t>
            </a:r>
            <a:r>
              <a:rPr lang="en-US" sz="1100" dirty="0">
                <a:latin typeface="Calibri" panose="020F0502020204030204" pitchFamily="34" charset="0"/>
                <a:cs typeface="Calibri" panose="020F0502020204030204" pitchFamily="34" charset="0"/>
              </a:rPr>
              <a:t>؟</a:t>
            </a:r>
          </a:p>
        </p:txBody>
      </p:sp>
      <p:sp>
        <p:nvSpPr>
          <p:cNvPr id="62" name="Rectangle 61">
            <a:extLst>
              <a:ext uri="{FF2B5EF4-FFF2-40B4-BE49-F238E27FC236}">
                <a16:creationId xmlns:a16="http://schemas.microsoft.com/office/drawing/2014/main" id="{277E6512-512A-5499-FEBD-2E763ABA8265}"/>
              </a:ext>
            </a:extLst>
          </p:cNvPr>
          <p:cNvSpPr/>
          <p:nvPr/>
        </p:nvSpPr>
        <p:spPr>
          <a:xfrm>
            <a:off x="2501900" y="7928131"/>
            <a:ext cx="3745466" cy="9812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0434DA15-3A4B-CDE0-423B-5BC0030905DC}"/>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70" name="Hexagon 69">
            <a:extLst>
              <a:ext uri="{FF2B5EF4-FFF2-40B4-BE49-F238E27FC236}">
                <a16:creationId xmlns:a16="http://schemas.microsoft.com/office/drawing/2014/main" id="{55753A13-B15B-1026-69F7-98C22A6A3FD9}"/>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Hexagon 70">
            <a:extLst>
              <a:ext uri="{FF2B5EF4-FFF2-40B4-BE49-F238E27FC236}">
                <a16:creationId xmlns:a16="http://schemas.microsoft.com/office/drawing/2014/main" id="{91E3BB1E-B089-2F82-9A58-F9178A600CA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2" name="Hexagon 71">
            <a:extLst>
              <a:ext uri="{FF2B5EF4-FFF2-40B4-BE49-F238E27FC236}">
                <a16:creationId xmlns:a16="http://schemas.microsoft.com/office/drawing/2014/main" id="{A072F87C-5E66-ADFD-F77B-DDDF128C64DF}"/>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Hexagon 72">
            <a:extLst>
              <a:ext uri="{FF2B5EF4-FFF2-40B4-BE49-F238E27FC236}">
                <a16:creationId xmlns:a16="http://schemas.microsoft.com/office/drawing/2014/main" id="{8CC1CCC0-4C53-4106-6A3D-0F099B3AF40F}"/>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Hexagon 73">
            <a:extLst>
              <a:ext uri="{FF2B5EF4-FFF2-40B4-BE49-F238E27FC236}">
                <a16:creationId xmlns:a16="http://schemas.microsoft.com/office/drawing/2014/main" id="{ED2D5A6D-72E9-F4DE-4F71-D9511580814C}"/>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5" name="Hexagon 74">
            <a:extLst>
              <a:ext uri="{FF2B5EF4-FFF2-40B4-BE49-F238E27FC236}">
                <a16:creationId xmlns:a16="http://schemas.microsoft.com/office/drawing/2014/main" id="{D3586984-8EA3-5936-EF8C-50C3ACC91737}"/>
              </a:ext>
            </a:extLst>
          </p:cNvPr>
          <p:cNvSpPr/>
          <p:nvPr/>
        </p:nvSpPr>
        <p:spPr>
          <a:xfrm rot="1782986">
            <a:off x="286725" y="2618792"/>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3196287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CA356-BC78-0990-5576-91135CABE1BF}"/>
              </a:ext>
            </a:extLst>
          </p:cNvPr>
          <p:cNvSpPr/>
          <p:nvPr/>
        </p:nvSpPr>
        <p:spPr>
          <a:xfrm>
            <a:off x="0" y="0"/>
            <a:ext cx="6858000" cy="33147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TextBox 4">
            <a:extLst>
              <a:ext uri="{FF2B5EF4-FFF2-40B4-BE49-F238E27FC236}">
                <a16:creationId xmlns:a16="http://schemas.microsoft.com/office/drawing/2014/main" id="{E26AA880-2603-B7B7-2EA2-AD3FEF7B1FDE}"/>
              </a:ext>
            </a:extLst>
          </p:cNvPr>
          <p:cNvSpPr txBox="1"/>
          <p:nvPr/>
        </p:nvSpPr>
        <p:spPr>
          <a:xfrm>
            <a:off x="752439" y="4817751"/>
            <a:ext cx="5061022" cy="138499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300" normalizeH="0" baseline="0" noProof="0" dirty="0">
                <a:ln>
                  <a:noFill/>
                </a:ln>
                <a:solidFill>
                  <a:schemeClr val="accent2">
                    <a:lumMod val="50000"/>
                  </a:schemeClr>
                </a:solidFill>
                <a:effectLst/>
                <a:uLnTx/>
                <a:uFillTx/>
                <a:latin typeface="Calibri" panose="020F0502020204030204" pitchFamily="34" charset="0"/>
                <a:cs typeface="Calibri" panose="020F0502020204030204" pitchFamily="34" charset="0"/>
              </a:rPr>
              <a:t>ال</a:t>
            </a:r>
            <a:r>
              <a:rPr kumimoji="0" lang="en-CA" sz="2000" b="1" i="0" u="none" strike="noStrike" kern="1200" cap="none" spc="300" normalizeH="0" baseline="0" noProof="0" dirty="0">
                <a:ln>
                  <a:noFill/>
                </a:ln>
                <a:solidFill>
                  <a:schemeClr val="accent2">
                    <a:lumMod val="50000"/>
                  </a:schemeClr>
                </a:solidFill>
                <a:effectLst/>
                <a:uLnTx/>
                <a:uFillTx/>
                <a:latin typeface="Calibri" panose="020F0502020204030204" pitchFamily="34" charset="0"/>
                <a:cs typeface="Calibri" panose="020F0502020204030204" pitchFamily="34" charset="0"/>
              </a:rPr>
              <a:t>وحدة</a:t>
            </a:r>
            <a:r>
              <a:rPr lang="ar-SA" sz="2000" b="1" spc="300" dirty="0">
                <a:solidFill>
                  <a:schemeClr val="accent2">
                    <a:lumMod val="50000"/>
                  </a:schemeClr>
                </a:solidFill>
                <a:latin typeface="Calibri" panose="020F0502020204030204" pitchFamily="34" charset="0"/>
                <a:cs typeface="Calibri" panose="020F0502020204030204" pitchFamily="34" charset="0"/>
              </a:rPr>
              <a:t>٩</a:t>
            </a:r>
            <a:endParaRPr kumimoji="0" lang="en-CA" sz="2000" b="1" i="0" u="none" strike="noStrike" kern="1200" cap="none" spc="300" normalizeH="0" baseline="0" noProof="0" dirty="0">
              <a:ln>
                <a:noFill/>
              </a:ln>
              <a:solidFill>
                <a:schemeClr val="accent2">
                  <a:lumMod val="50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2">
                    <a:lumMod val="50000"/>
                  </a:schemeClr>
                </a:solidFill>
                <a:latin typeface="Garamond" panose="02020404030301010803" pitchFamily="18" charset="0"/>
              </a:rPr>
              <a:t> </a:t>
            </a:r>
            <a:endParaRPr lang="en-CA" sz="4400" b="1" dirty="0">
              <a:solidFill>
                <a:schemeClr val="accent2">
                  <a:lumMod val="50000"/>
                </a:schemeClr>
              </a:solidFill>
              <a:latin typeface="Garamond" panose="02020404030301010803" pitchFamily="18" charset="0"/>
            </a:endParaRPr>
          </a:p>
          <a:p>
            <a:pPr algn="ctr"/>
            <a:r>
              <a:rPr lang="ar-SA" sz="4400" b="1" dirty="0">
                <a:solidFill>
                  <a:schemeClr val="accent2">
                    <a:lumMod val="50000"/>
                  </a:schemeClr>
                </a:solidFill>
                <a:latin typeface="Calibri" panose="020F0502020204030204" pitchFamily="34" charset="0"/>
                <a:cs typeface="Calibri" panose="020F0502020204030204" pitchFamily="34" charset="0"/>
              </a:rPr>
              <a:t>التنفيذ</a:t>
            </a:r>
            <a:endParaRPr lang="en-CA" sz="4400" b="1" dirty="0">
              <a:solidFill>
                <a:schemeClr val="accent2">
                  <a:lumMod val="50000"/>
                </a:schemeClr>
              </a:solidFill>
              <a:latin typeface="Calibri" panose="020F0502020204030204" pitchFamily="34" charset="0"/>
              <a:cs typeface="Calibri" panose="020F0502020204030204" pitchFamily="34" charset="0"/>
            </a:endParaRPr>
          </a:p>
        </p:txBody>
      </p:sp>
      <p:sp>
        <p:nvSpPr>
          <p:cNvPr id="7" name="Hexagon 6">
            <a:extLst>
              <a:ext uri="{FF2B5EF4-FFF2-40B4-BE49-F238E27FC236}">
                <a16:creationId xmlns:a16="http://schemas.microsoft.com/office/drawing/2014/main" id="{57305051-7440-82A2-E01D-19D736CABCDC}"/>
              </a:ext>
            </a:extLst>
          </p:cNvPr>
          <p:cNvSpPr/>
          <p:nvPr/>
        </p:nvSpPr>
        <p:spPr>
          <a:xfrm rot="1782986">
            <a:off x="539630" y="2109486"/>
            <a:ext cx="2269827" cy="1956740"/>
          </a:xfrm>
          <a:prstGeom prst="hexagon">
            <a:avLst>
              <a:gd name="adj" fmla="val 28965"/>
              <a:gd name="vf" fmla="val 115470"/>
            </a:avLst>
          </a:prstGeom>
          <a:solidFill>
            <a:srgbClr val="D0B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6" name="Group 15">
            <a:extLst>
              <a:ext uri="{FF2B5EF4-FFF2-40B4-BE49-F238E27FC236}">
                <a16:creationId xmlns:a16="http://schemas.microsoft.com/office/drawing/2014/main" id="{BE7C18B7-1F63-CBBE-F72C-73BA7047A965}"/>
              </a:ext>
            </a:extLst>
          </p:cNvPr>
          <p:cNvGrpSpPr/>
          <p:nvPr/>
        </p:nvGrpSpPr>
        <p:grpSpPr>
          <a:xfrm>
            <a:off x="951639" y="2453997"/>
            <a:ext cx="1265927" cy="1113578"/>
            <a:chOff x="6770748" y="1158240"/>
            <a:chExt cx="1274726" cy="1121318"/>
          </a:xfrm>
          <a:solidFill>
            <a:schemeClr val="bg1"/>
          </a:solidFill>
        </p:grpSpPr>
        <p:grpSp>
          <p:nvGrpSpPr>
            <p:cNvPr id="17" name="Group 16">
              <a:extLst>
                <a:ext uri="{FF2B5EF4-FFF2-40B4-BE49-F238E27FC236}">
                  <a16:creationId xmlns:a16="http://schemas.microsoft.com/office/drawing/2014/main" id="{02522095-EF9D-EFF8-FA72-81ACAC8DD876}"/>
                </a:ext>
              </a:extLst>
            </p:cNvPr>
            <p:cNvGrpSpPr/>
            <p:nvPr/>
          </p:nvGrpSpPr>
          <p:grpSpPr>
            <a:xfrm rot="5400000">
              <a:off x="7128520" y="1362604"/>
              <a:ext cx="559182" cy="1274726"/>
              <a:chOff x="8619006" y="1366612"/>
              <a:chExt cx="416505" cy="949476"/>
            </a:xfrm>
            <a:grpFill/>
          </p:grpSpPr>
          <p:sp>
            <p:nvSpPr>
              <p:cNvPr id="19" name="Rectangle: Rounded Corners 18">
                <a:extLst>
                  <a:ext uri="{FF2B5EF4-FFF2-40B4-BE49-F238E27FC236}">
                    <a16:creationId xmlns:a16="http://schemas.microsoft.com/office/drawing/2014/main" id="{8E7DF9C1-2741-C3EC-7736-54ED884E757F}"/>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0" name="Rectangle: Rounded Corners 19">
                <a:extLst>
                  <a:ext uri="{FF2B5EF4-FFF2-40B4-BE49-F238E27FC236}">
                    <a16:creationId xmlns:a16="http://schemas.microsoft.com/office/drawing/2014/main" id="{765032D9-CFF5-7A40-F859-613934279403}"/>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1" name="Rectangle: Rounded Corners 20">
                <a:extLst>
                  <a:ext uri="{FF2B5EF4-FFF2-40B4-BE49-F238E27FC236}">
                    <a16:creationId xmlns:a16="http://schemas.microsoft.com/office/drawing/2014/main" id="{D6BDD782-76B3-8E2B-FB05-387FB66C08D0}"/>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2" name="Flowchart: Manual Input 21">
                <a:extLst>
                  <a:ext uri="{FF2B5EF4-FFF2-40B4-BE49-F238E27FC236}">
                    <a16:creationId xmlns:a16="http://schemas.microsoft.com/office/drawing/2014/main" id="{778B0ED2-18B9-B174-04F1-979F5CDB3140}"/>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3" name="Rectangle 22">
                <a:extLst>
                  <a:ext uri="{FF2B5EF4-FFF2-40B4-BE49-F238E27FC236}">
                    <a16:creationId xmlns:a16="http://schemas.microsoft.com/office/drawing/2014/main" id="{35E55721-2609-3CEF-FBB8-D7A40328BFD4}"/>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
          <p:nvSpPr>
            <p:cNvPr id="18" name="Circle: Hollow 17">
              <a:extLst>
                <a:ext uri="{FF2B5EF4-FFF2-40B4-BE49-F238E27FC236}">
                  <a16:creationId xmlns:a16="http://schemas.microsoft.com/office/drawing/2014/main" id="{80E85459-52C8-EEEB-EB4D-5A5F9353033A}"/>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spTree>
    <p:extLst>
      <p:ext uri="{BB962C8B-B14F-4D97-AF65-F5344CB8AC3E}">
        <p14:creationId xmlns:p14="http://schemas.microsoft.com/office/powerpoint/2010/main" val="14998882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6BB04F-D352-5ADC-5564-1416DFB358C9}"/>
              </a:ext>
            </a:extLst>
          </p:cNvPr>
          <p:cNvSpPr txBox="1"/>
          <p:nvPr/>
        </p:nvSpPr>
        <p:spPr>
          <a:xfrm>
            <a:off x="1567786" y="1310779"/>
            <a:ext cx="4682543" cy="2431435"/>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فت</a:t>
            </a:r>
            <a:r>
              <a:rPr lang="ar-SA" sz="1100" dirty="0">
                <a:solidFill>
                  <a:schemeClr val="tx1"/>
                </a:solidFill>
                <a:latin typeface="Calibri"/>
                <a:ea typeface="Calibri"/>
                <a:cs typeface="Calibri"/>
                <a:sym typeface="Calibri"/>
              </a:rPr>
              <a:t>تا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الذي يمكن أن يفعله أخصائي الحالة أثناء التنفيذ؟</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يمكنني تقديم المعلومات وال</a:t>
            </a:r>
            <a:r>
              <a:rPr lang="ar-SA" sz="1100" dirty="0">
                <a:solidFill>
                  <a:schemeClr val="tx1"/>
                </a:solidFill>
                <a:latin typeface="Calibri"/>
                <a:ea typeface="Calibri"/>
                <a:cs typeface="Calibri"/>
                <a:sym typeface="Calibri"/>
              </a:rPr>
              <a:t>مناصرة</a:t>
            </a:r>
            <a:r>
              <a:rPr lang="en-US" sz="1100" dirty="0">
                <a:solidFill>
                  <a:schemeClr val="tx1"/>
                </a:solidFill>
                <a:latin typeface="Calibri"/>
                <a:ea typeface="Calibri"/>
                <a:cs typeface="Calibri"/>
                <a:sym typeface="Calibri"/>
              </a:rPr>
              <a:t> </a:t>
            </a:r>
            <a:r>
              <a:rPr lang="ar-SA" sz="1100" dirty="0">
                <a:solidFill>
                  <a:schemeClr val="tx1"/>
                </a:solidFill>
                <a:latin typeface="Calibri"/>
                <a:ea typeface="Calibri"/>
                <a:cs typeface="Calibri"/>
                <a:sym typeface="Calibri"/>
              </a:rPr>
              <a:t>لمصلحة </a:t>
            </a:r>
            <a:r>
              <a:rPr lang="en-US" sz="1100" dirty="0">
                <a:solidFill>
                  <a:schemeClr val="tx1"/>
                </a:solidFill>
                <a:latin typeface="Calibri"/>
                <a:ea typeface="Calibri"/>
                <a:cs typeface="Calibri"/>
                <a:sym typeface="Calibri"/>
              </a:rPr>
              <a:t>الطفل؟</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يمكنني تنفيذ أنشطة مركزة وغير متخصصة للصحة النفسية والدعم النفسي الاجتماعي؟</a:t>
            </a:r>
          </a:p>
          <a:p>
            <a:pPr marL="0" marR="0" lvl="0" indent="0" algn="r" rtl="1">
              <a:spcBef>
                <a:spcPts val="0"/>
              </a:spcBef>
              <a:spcAft>
                <a:spcPts val="1800"/>
              </a:spcAft>
              <a:buNone/>
            </a:pPr>
            <a:r>
              <a:rPr lang="en-US" sz="1100" b="1" dirty="0">
                <a:latin typeface="Calibri"/>
                <a:ea typeface="Calibri"/>
                <a:cs typeface="Calibri"/>
                <a:sym typeface="Calibri"/>
              </a:rPr>
              <a:t>الجلسة </a:t>
            </a:r>
            <a:r>
              <a:rPr lang="ar-SA" sz="1100" b="1" dirty="0">
                <a:latin typeface="Calibri"/>
                <a:ea typeface="Calibri"/>
                <a:cs typeface="Calibri"/>
                <a:sym typeface="Calibri"/>
              </a:rPr>
              <a:t>٥</a:t>
            </a:r>
            <a:r>
              <a:rPr lang="en-US" sz="1100" b="1" dirty="0">
                <a:latin typeface="Calibri"/>
                <a:ea typeface="Calibri"/>
                <a:cs typeface="Calibri"/>
                <a:sym typeface="Calibri"/>
              </a:rPr>
              <a:t>:</a:t>
            </a:r>
            <a:r>
              <a:rPr lang="en-US" sz="1100" dirty="0">
                <a:latin typeface="Calibri"/>
                <a:ea typeface="Calibri"/>
                <a:cs typeface="Calibri"/>
                <a:sym typeface="Calibri"/>
              </a:rPr>
              <a:t>كيف أقوم ب</a:t>
            </a:r>
            <a:r>
              <a:rPr lang="ar-SA" sz="1100" dirty="0">
                <a:latin typeface="Calibri"/>
                <a:ea typeface="Calibri"/>
                <a:cs typeface="Calibri"/>
                <a:sym typeface="Calibri"/>
              </a:rPr>
              <a:t>ال</a:t>
            </a:r>
            <a:r>
              <a:rPr lang="en-US" sz="1100" dirty="0">
                <a:latin typeface="Calibri"/>
                <a:ea typeface="Calibri"/>
                <a:cs typeface="Calibri"/>
                <a:sym typeface="Calibri"/>
              </a:rPr>
              <a:t>إحالات بشكل فعال؟</a:t>
            </a:r>
            <a:endParaRPr lang="en-US" sz="1100" dirty="0">
              <a:solidFill>
                <a:schemeClr val="tx1"/>
              </a:solidFill>
              <a:latin typeface="Calibri"/>
              <a:ea typeface="Calibri"/>
              <a:cs typeface="Calibri"/>
              <a:sym typeface="Calibri"/>
            </a:endParaRP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a:t>
            </a:r>
            <a:r>
              <a:rPr lang="ar-SA" sz="1100" b="1" dirty="0">
                <a:solidFill>
                  <a:schemeClr val="tx1"/>
                </a:solidFill>
                <a:latin typeface="Calibri"/>
                <a:ea typeface="Calibri"/>
                <a:cs typeface="Calibri"/>
                <a:sym typeface="Calibri"/>
              </a:rPr>
              <a:t> ٦ : </a:t>
            </a:r>
            <a:r>
              <a:rPr lang="en-US" sz="1100" dirty="0">
                <a:solidFill>
                  <a:schemeClr val="tx1"/>
                </a:solidFill>
                <a:latin typeface="Calibri"/>
                <a:ea typeface="Calibri"/>
                <a:cs typeface="Calibri"/>
                <a:sym typeface="Calibri"/>
              </a:rPr>
              <a:t>إغلاق</a:t>
            </a:r>
            <a:r>
              <a:rPr lang="ar-SA" sz="1100" dirty="0">
                <a:solidFill>
                  <a:schemeClr val="tx1"/>
                </a:solidFill>
                <a:latin typeface="Calibri"/>
                <a:ea typeface="Calibri"/>
                <a:cs typeface="Calibri"/>
                <a:sym typeface="Calibri"/>
              </a:rPr>
              <a:t> الوحدة</a:t>
            </a:r>
            <a:endParaRPr lang="en-US" sz="1100" dirty="0">
              <a:solidFill>
                <a:schemeClr val="tx1"/>
              </a:solidFill>
              <a:latin typeface="Calibri"/>
              <a:ea typeface="Calibri"/>
              <a:cs typeface="Calibri"/>
              <a:sym typeface="Calibri"/>
            </a:endParaRPr>
          </a:p>
        </p:txBody>
      </p:sp>
      <p:sp>
        <p:nvSpPr>
          <p:cNvPr id="4" name="TextBox 3">
            <a:extLst>
              <a:ext uri="{FF2B5EF4-FFF2-40B4-BE49-F238E27FC236}">
                <a16:creationId xmlns:a16="http://schemas.microsoft.com/office/drawing/2014/main" id="{5D3DBDF5-A291-AE11-4D46-5CF7989EA873}"/>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solidFill>
                  <a:schemeClr val="tx1"/>
                </a:solidFill>
                <a:latin typeface="+mn-lt"/>
              </a:rPr>
              <a:t>١٤٩</a:t>
            </a:r>
            <a:endParaRPr lang="en-CA" sz="1100" dirty="0">
              <a:solidFill>
                <a:schemeClr val="tx1"/>
              </a:solidFill>
              <a:latin typeface="+mn-lt"/>
            </a:endParaRPr>
          </a:p>
          <a:p>
            <a:pPr algn="r" rtl="1">
              <a:spcAft>
                <a:spcPts val="1800"/>
              </a:spcAft>
            </a:pPr>
            <a:r>
              <a:rPr lang="ar-SA" sz="1100" dirty="0"/>
              <a:t>١٥١</a:t>
            </a:r>
            <a:endParaRPr lang="en-CA" sz="1100" dirty="0"/>
          </a:p>
          <a:p>
            <a:pPr algn="r" rtl="1">
              <a:spcAft>
                <a:spcPts val="1800"/>
              </a:spcAft>
            </a:pPr>
            <a:r>
              <a:rPr lang="ar-SA" sz="1100" dirty="0"/>
              <a:t>١٥٢</a:t>
            </a:r>
            <a:endParaRPr lang="en-CA" sz="1100" dirty="0"/>
          </a:p>
          <a:p>
            <a:pPr algn="r" rtl="1">
              <a:spcAft>
                <a:spcPts val="1800"/>
              </a:spcAft>
            </a:pPr>
            <a:r>
              <a:rPr lang="ar-SA" sz="1100" dirty="0"/>
              <a:t>١٥٣</a:t>
            </a:r>
            <a:endParaRPr lang="en-CA" sz="1100" dirty="0"/>
          </a:p>
          <a:p>
            <a:pPr algn="r" rtl="1">
              <a:spcAft>
                <a:spcPts val="1800"/>
              </a:spcAft>
            </a:pPr>
            <a:r>
              <a:rPr lang="ar-SA" sz="1100" dirty="0"/>
              <a:t>١٦١</a:t>
            </a:r>
            <a:endParaRPr lang="en-CA" sz="1100" dirty="0"/>
          </a:p>
          <a:p>
            <a:pPr algn="r" rtl="1">
              <a:spcAft>
                <a:spcPts val="1800"/>
              </a:spcAft>
            </a:pPr>
            <a:r>
              <a:rPr lang="ar-SA" sz="1100" dirty="0"/>
              <a:t>١٦٧</a:t>
            </a:r>
            <a:endParaRPr lang="en-CA" sz="1100" dirty="0"/>
          </a:p>
        </p:txBody>
      </p:sp>
      <p:sp>
        <p:nvSpPr>
          <p:cNvPr id="5" name="TextBox 4">
            <a:extLst>
              <a:ext uri="{FF2B5EF4-FFF2-40B4-BE49-F238E27FC236}">
                <a16:creationId xmlns:a16="http://schemas.microsoft.com/office/drawing/2014/main" id="{FCD8BA8D-94D6-41F7-7702-7803BAE82598}"/>
              </a:ext>
            </a:extLst>
          </p:cNvPr>
          <p:cNvSpPr txBox="1"/>
          <p:nvPr/>
        </p:nvSpPr>
        <p:spPr>
          <a:xfrm>
            <a:off x="996287" y="713169"/>
            <a:ext cx="380716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D0B9C7"/>
                </a:highlight>
                <a:latin typeface="Calibri"/>
                <a:ea typeface="Calibri"/>
                <a:cs typeface="Calibri"/>
                <a:sym typeface="Calibri"/>
              </a:rPr>
              <a:t>جدول المحتويات</a:t>
            </a:r>
          </a:p>
        </p:txBody>
      </p:sp>
      <p:sp>
        <p:nvSpPr>
          <p:cNvPr id="6" name="Hexagon 5">
            <a:extLst>
              <a:ext uri="{FF2B5EF4-FFF2-40B4-BE49-F238E27FC236}">
                <a16:creationId xmlns:a16="http://schemas.microsoft.com/office/drawing/2014/main" id="{DDCA5A17-D8D6-CF20-571F-2442DDDEC972}"/>
              </a:ext>
            </a:extLst>
          </p:cNvPr>
          <p:cNvSpPr/>
          <p:nvPr/>
        </p:nvSpPr>
        <p:spPr>
          <a:xfrm rot="1782986">
            <a:off x="286724" y="30111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DCA381AC-49E7-887E-20AC-5EC33D78301C}"/>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383F87BC-D66B-2F81-1259-45BB62D3BEBC}"/>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5B9C371-FD3B-4B3A-B2B4-02D70656856D}"/>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42221A06-9026-FD0D-9254-D7B2FA68D81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A9E7443B-50B1-5965-9D90-53CD0C9B5ACF}"/>
              </a:ext>
            </a:extLst>
          </p:cNvPr>
          <p:cNvGrpSpPr/>
          <p:nvPr/>
        </p:nvGrpSpPr>
        <p:grpSpPr>
          <a:xfrm>
            <a:off x="4488873" y="7449395"/>
            <a:ext cx="1761456" cy="1549472"/>
            <a:chOff x="6770748" y="1158240"/>
            <a:chExt cx="1274726" cy="1121318"/>
          </a:xfrm>
          <a:solidFill>
            <a:schemeClr val="accent2">
              <a:lumMod val="50000"/>
            </a:schemeClr>
          </a:solidFill>
        </p:grpSpPr>
        <p:grpSp>
          <p:nvGrpSpPr>
            <p:cNvPr id="21" name="Group 20">
              <a:extLst>
                <a:ext uri="{FF2B5EF4-FFF2-40B4-BE49-F238E27FC236}">
                  <a16:creationId xmlns:a16="http://schemas.microsoft.com/office/drawing/2014/main" id="{3E65CBFE-89E9-A6D9-6744-F9522C157E1F}"/>
                </a:ext>
              </a:extLst>
            </p:cNvPr>
            <p:cNvGrpSpPr/>
            <p:nvPr/>
          </p:nvGrpSpPr>
          <p:grpSpPr>
            <a:xfrm rot="5400000">
              <a:off x="7128520" y="1362604"/>
              <a:ext cx="559182" cy="1274726"/>
              <a:chOff x="8619006" y="1366612"/>
              <a:chExt cx="416505" cy="949476"/>
            </a:xfrm>
            <a:grpFill/>
          </p:grpSpPr>
          <p:sp>
            <p:nvSpPr>
              <p:cNvPr id="27" name="Rectangle: Rounded Corners 26">
                <a:extLst>
                  <a:ext uri="{FF2B5EF4-FFF2-40B4-BE49-F238E27FC236}">
                    <a16:creationId xmlns:a16="http://schemas.microsoft.com/office/drawing/2014/main" id="{48F47C91-F683-003E-7041-8A1418F75E9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8" name="Rectangle: Rounded Corners 27">
                <a:extLst>
                  <a:ext uri="{FF2B5EF4-FFF2-40B4-BE49-F238E27FC236}">
                    <a16:creationId xmlns:a16="http://schemas.microsoft.com/office/drawing/2014/main" id="{C9973C1F-2609-E49F-8038-BBE403D53ACC}"/>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9" name="Rectangle: Rounded Corners 28">
                <a:extLst>
                  <a:ext uri="{FF2B5EF4-FFF2-40B4-BE49-F238E27FC236}">
                    <a16:creationId xmlns:a16="http://schemas.microsoft.com/office/drawing/2014/main" id="{1951DCD6-72E9-9231-35C3-B4A76833E4F9}"/>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30" name="Flowchart: Manual Input 29">
                <a:extLst>
                  <a:ext uri="{FF2B5EF4-FFF2-40B4-BE49-F238E27FC236}">
                    <a16:creationId xmlns:a16="http://schemas.microsoft.com/office/drawing/2014/main" id="{172549B7-04AA-2A22-4FAC-E8663C23C79B}"/>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31" name="Rectangle 30">
                <a:extLst>
                  <a:ext uri="{FF2B5EF4-FFF2-40B4-BE49-F238E27FC236}">
                    <a16:creationId xmlns:a16="http://schemas.microsoft.com/office/drawing/2014/main" id="{9D33C8E2-2766-F436-8F1E-8CAFFE1B06F9}"/>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
          <p:nvSpPr>
            <p:cNvPr id="26" name="Circle: Hollow 25">
              <a:extLst>
                <a:ext uri="{FF2B5EF4-FFF2-40B4-BE49-F238E27FC236}">
                  <a16:creationId xmlns:a16="http://schemas.microsoft.com/office/drawing/2014/main" id="{1ECD144F-2763-279B-6D48-4CC5F664E4A1}"/>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sp>
        <p:nvSpPr>
          <p:cNvPr id="32" name="Hexagon 31">
            <a:extLst>
              <a:ext uri="{FF2B5EF4-FFF2-40B4-BE49-F238E27FC236}">
                <a16:creationId xmlns:a16="http://schemas.microsoft.com/office/drawing/2014/main" id="{AD25F3AD-7354-56E1-3B14-89E274382489}"/>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5055817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9874D-7DFE-A50E-A3F5-B386F6E2B5D5}"/>
              </a:ext>
            </a:extLst>
          </p:cNvPr>
          <p:cNvSpPr txBox="1"/>
          <p:nvPr/>
        </p:nvSpPr>
        <p:spPr>
          <a:xfrm>
            <a:off x="996287" y="1238738"/>
            <a:ext cx="4665478" cy="307777"/>
          </a:xfrm>
          <a:prstGeom prst="rect">
            <a:avLst/>
          </a:prstGeom>
          <a:noFill/>
        </p:spPr>
        <p:txBody>
          <a:bodyPr wrap="square" rtlCol="0">
            <a:spAutoFit/>
          </a:bodyPr>
          <a:lstStyle/>
          <a:p>
            <a:pPr algn="r" rtl="1"/>
            <a:r>
              <a:rPr lang="en-CA" sz="1400" b="1" dirty="0">
                <a:latin typeface="Calibri" panose="020F0502020204030204" pitchFamily="34" charset="0"/>
                <a:cs typeface="Calibri" panose="020F0502020204030204" pitchFamily="34" charset="0"/>
              </a:rPr>
              <a:t>هدف الوحدة</a:t>
            </a:r>
            <a:endParaRPr lang="en-CA" sz="1400" b="1" spc="300" dirty="0">
              <a:solidFill>
                <a:schemeClr val="tx1"/>
              </a:solidFill>
            </a:endParaRPr>
          </a:p>
        </p:txBody>
      </p:sp>
      <p:sp>
        <p:nvSpPr>
          <p:cNvPr id="3" name="TextBox 2">
            <a:extLst>
              <a:ext uri="{FF2B5EF4-FFF2-40B4-BE49-F238E27FC236}">
                <a16:creationId xmlns:a16="http://schemas.microsoft.com/office/drawing/2014/main" id="{7686DA99-49B0-E391-F352-BE1F249113CE}"/>
              </a:ext>
            </a:extLst>
          </p:cNvPr>
          <p:cNvSpPr txBox="1"/>
          <p:nvPr/>
        </p:nvSpPr>
        <p:spPr>
          <a:xfrm>
            <a:off x="996287" y="713169"/>
            <a:ext cx="4070620"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D0B9C7"/>
                </a:highlight>
                <a:latin typeface="Calibri"/>
                <a:ea typeface="Calibri"/>
                <a:cs typeface="Calibri"/>
                <a:sym typeface="Calibri"/>
              </a:rPr>
              <a:t>الجلسة </a:t>
            </a:r>
            <a:r>
              <a:rPr lang="ar-SA" sz="1400" b="1" spc="300" dirty="0">
                <a:highlight>
                  <a:srgbClr val="D0B9C7"/>
                </a:highlight>
                <a:latin typeface="Calibri"/>
                <a:ea typeface="Calibri"/>
                <a:cs typeface="Calibri"/>
                <a:sym typeface="Calibri"/>
              </a:rPr>
              <a:t>١</a:t>
            </a:r>
            <a:r>
              <a:rPr lang="en-US" sz="1400" b="1" spc="300" dirty="0">
                <a:highlight>
                  <a:srgbClr val="D0B9C7"/>
                </a:highlight>
                <a:latin typeface="Calibri"/>
                <a:ea typeface="Calibri"/>
                <a:cs typeface="Calibri"/>
                <a:sym typeface="Calibri"/>
              </a:rPr>
              <a:t>: </a:t>
            </a:r>
            <a:r>
              <a:rPr lang="ar-SA" sz="1400" b="1" spc="300" dirty="0">
                <a:highlight>
                  <a:srgbClr val="D0B9C7"/>
                </a:highlight>
                <a:latin typeface="Calibri"/>
                <a:ea typeface="Calibri"/>
                <a:cs typeface="Calibri"/>
                <a:sym typeface="Calibri"/>
              </a:rPr>
              <a:t>ا</a:t>
            </a:r>
            <a:r>
              <a:rPr lang="en-US" sz="1400" b="1" spc="300" dirty="0">
                <a:highlight>
                  <a:srgbClr val="D0B9C7"/>
                </a:highlight>
                <a:latin typeface="Calibri"/>
                <a:ea typeface="Calibri"/>
                <a:cs typeface="Calibri"/>
                <a:sym typeface="Calibri"/>
              </a:rPr>
              <a:t>ف</a:t>
            </a:r>
            <a:r>
              <a:rPr lang="ar-SA" sz="1400" b="1" spc="300" dirty="0">
                <a:highlight>
                  <a:srgbClr val="D0B9C7"/>
                </a:highlight>
                <a:latin typeface="Calibri"/>
                <a:ea typeface="Calibri"/>
                <a:cs typeface="Calibri"/>
                <a:sym typeface="Calibri"/>
              </a:rPr>
              <a:t>ت</a:t>
            </a:r>
            <a:r>
              <a:rPr lang="en-US" sz="1400" b="1" spc="300" dirty="0">
                <a:highlight>
                  <a:srgbClr val="D0B9C7"/>
                </a:highlight>
                <a:latin typeface="Calibri"/>
                <a:ea typeface="Calibri"/>
                <a:cs typeface="Calibri"/>
                <a:sym typeface="Calibri"/>
              </a:rPr>
              <a:t>ت</a:t>
            </a:r>
            <a:r>
              <a:rPr lang="ar-SA" sz="1400" b="1" spc="300" dirty="0">
                <a:highlight>
                  <a:srgbClr val="D0B9C7"/>
                </a:highlight>
                <a:latin typeface="Calibri"/>
                <a:ea typeface="Calibri"/>
                <a:cs typeface="Calibri"/>
                <a:sym typeface="Calibri"/>
              </a:rPr>
              <a:t>ا</a:t>
            </a:r>
            <a:r>
              <a:rPr lang="en-US" sz="1400" b="1" spc="300" dirty="0">
                <a:highlight>
                  <a:srgbClr val="D0B9C7"/>
                </a:highlight>
                <a:latin typeface="Calibri"/>
                <a:ea typeface="Calibri"/>
                <a:cs typeface="Calibri"/>
                <a:sym typeface="Calibri"/>
              </a:rPr>
              <a:t>ح الوحدة</a:t>
            </a:r>
          </a:p>
        </p:txBody>
      </p:sp>
      <p:sp>
        <p:nvSpPr>
          <p:cNvPr id="4" name="TextBox 3">
            <a:extLst>
              <a:ext uri="{FF2B5EF4-FFF2-40B4-BE49-F238E27FC236}">
                <a16:creationId xmlns:a16="http://schemas.microsoft.com/office/drawing/2014/main" id="{FD530E2B-E8B4-09B4-BCC0-DCE3EDCD9C4A}"/>
              </a:ext>
            </a:extLst>
          </p:cNvPr>
          <p:cNvSpPr txBox="1"/>
          <p:nvPr/>
        </p:nvSpPr>
        <p:spPr>
          <a:xfrm>
            <a:off x="996287" y="1599327"/>
            <a:ext cx="5254042" cy="430887"/>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لتزويد المشاركين بالمعرفة والمهارات اللازمة لتنفيذ خطة حالة ، بما يتماشى مع المبادئ التوجيهية والمعايير المشتركة بين الوكالات</a:t>
            </a:r>
          </a:p>
        </p:txBody>
      </p:sp>
      <p:sp>
        <p:nvSpPr>
          <p:cNvPr id="37" name="TextBox 36">
            <a:extLst>
              <a:ext uri="{FF2B5EF4-FFF2-40B4-BE49-F238E27FC236}">
                <a16:creationId xmlns:a16="http://schemas.microsoft.com/office/drawing/2014/main" id="{BFB319B2-E544-46EC-6B05-3C360010D967}"/>
              </a:ext>
            </a:extLst>
          </p:cNvPr>
          <p:cNvSpPr txBox="1"/>
          <p:nvPr/>
        </p:nvSpPr>
        <p:spPr>
          <a:xfrm>
            <a:off x="996287" y="2300665"/>
            <a:ext cx="5254042" cy="276999"/>
          </a:xfrm>
          <a:prstGeom prst="rect">
            <a:avLst/>
          </a:prstGeom>
          <a:noFill/>
        </p:spPr>
        <p:txBody>
          <a:bodyPr wrap="square" rtlCol="0">
            <a:spAutoFit/>
          </a:bodyPr>
          <a:lstStyle/>
          <a:p>
            <a:pPr algn="r" rtl="1"/>
            <a:r>
              <a:rPr lang="en-GB" sz="1000" b="1" dirty="0"/>
              <a:t>م</a:t>
            </a:r>
            <a:r>
              <a:rPr lang="ar-SA" sz="1000" b="1" dirty="0"/>
              <a:t>راجعة</a:t>
            </a:r>
            <a:r>
              <a:rPr lang="en-GB" sz="1000" b="1" dirty="0"/>
              <a:t> للوحدة </a:t>
            </a:r>
            <a:r>
              <a:rPr lang="ar-SA" sz="1000" b="1" dirty="0"/>
              <a:t>٨ </a:t>
            </a:r>
            <a:r>
              <a:rPr lang="en-GB" sz="1200" b="1" dirty="0">
                <a:solidFill>
                  <a:schemeClr val="tx1"/>
                </a:solidFill>
                <a:latin typeface="Calibri" panose="020F0502020204030204" pitchFamily="34" charset="0"/>
                <a:cs typeface="Calibri" panose="020F0502020204030204" pitchFamily="34" charset="0"/>
              </a:rPr>
              <a:t>خط</a:t>
            </a:r>
            <a:r>
              <a:rPr lang="ar-SA" sz="1200" b="1" dirty="0">
                <a:solidFill>
                  <a:schemeClr val="tx1"/>
                </a:solidFill>
                <a:latin typeface="Calibri" panose="020F0502020204030204" pitchFamily="34" charset="0"/>
                <a:cs typeface="Calibri" panose="020F0502020204030204" pitchFamily="34" charset="0"/>
              </a:rPr>
              <a:t>ة</a:t>
            </a:r>
            <a:r>
              <a:rPr lang="en-GB" sz="1200" b="1" dirty="0">
                <a:solidFill>
                  <a:schemeClr val="tx1"/>
                </a:solidFill>
                <a:latin typeface="Calibri" panose="020F0502020204030204" pitchFamily="34" charset="0"/>
                <a:cs typeface="Calibri" panose="020F0502020204030204" pitchFamily="34" charset="0"/>
              </a:rPr>
              <a:t> الحالة</a:t>
            </a:r>
            <a:endParaRPr lang="en-US" sz="1200" b="1" spc="300" dirty="0">
              <a:solidFill>
                <a:schemeClr val="tx1"/>
              </a:solidFill>
            </a:endParaRPr>
          </a:p>
        </p:txBody>
      </p:sp>
      <p:sp>
        <p:nvSpPr>
          <p:cNvPr id="39" name="Rectangle 38">
            <a:extLst>
              <a:ext uri="{FF2B5EF4-FFF2-40B4-BE49-F238E27FC236}">
                <a16:creationId xmlns:a16="http://schemas.microsoft.com/office/drawing/2014/main" id="{7D93ED5E-A53D-EE6E-1781-0A9B9D6D1574}"/>
              </a:ext>
            </a:extLst>
          </p:cNvPr>
          <p:cNvSpPr/>
          <p:nvPr/>
        </p:nvSpPr>
        <p:spPr>
          <a:xfrm>
            <a:off x="2743200" y="2812200"/>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0" name="TextBox 39">
            <a:extLst>
              <a:ext uri="{FF2B5EF4-FFF2-40B4-BE49-F238E27FC236}">
                <a16:creationId xmlns:a16="http://schemas.microsoft.com/office/drawing/2014/main" id="{D6C86827-259D-29D2-F603-0D470A01545A}"/>
              </a:ext>
            </a:extLst>
          </p:cNvPr>
          <p:cNvSpPr txBox="1"/>
          <p:nvPr/>
        </p:nvSpPr>
        <p:spPr>
          <a:xfrm>
            <a:off x="1015643" y="2743984"/>
            <a:ext cx="1598770" cy="643423"/>
          </a:xfrm>
          <a:prstGeom prst="rect">
            <a:avLst/>
          </a:prstGeom>
          <a:noFill/>
          <a:ln>
            <a:noFill/>
          </a:ln>
        </p:spPr>
        <p:txBody>
          <a:bodyPr wrap="square" lIns="90000" tIns="90000" rIns="90000" bIns="90000" rtlCol="0">
            <a:spAutoFit/>
          </a:bodyPr>
          <a:lstStyle/>
          <a:p>
            <a:pPr lvl="0" algn="r" rtl="1"/>
            <a:r>
              <a:rPr lang="en-GB" sz="1000" b="0" dirty="0">
                <a:latin typeface="Calibri" panose="020F0502020204030204" pitchFamily="34" charset="0"/>
                <a:cs typeface="Calibri" panose="020F0502020204030204" pitchFamily="34" charset="0"/>
              </a:rPr>
              <a:t>ما هي الأساليب التي سيستخدمها أخصائي الحالة أثناء صياغة خط</a:t>
            </a:r>
            <a:r>
              <a:rPr lang="ar-SA" sz="1000" b="0" dirty="0">
                <a:latin typeface="Calibri" panose="020F0502020204030204" pitchFamily="34" charset="0"/>
                <a:cs typeface="Calibri" panose="020F0502020204030204" pitchFamily="34" charset="0"/>
              </a:rPr>
              <a:t>ة</a:t>
            </a:r>
            <a:r>
              <a:rPr lang="en-GB" sz="1000" b="0" dirty="0">
                <a:latin typeface="Calibri" panose="020F0502020204030204" pitchFamily="34" charset="0"/>
                <a:cs typeface="Calibri" panose="020F0502020204030204" pitchFamily="34" charset="0"/>
              </a:rPr>
              <a:t> الحالة؟</a:t>
            </a:r>
          </a:p>
        </p:txBody>
      </p:sp>
      <p:sp>
        <p:nvSpPr>
          <p:cNvPr id="41" name="Rectangle 40">
            <a:extLst>
              <a:ext uri="{FF2B5EF4-FFF2-40B4-BE49-F238E27FC236}">
                <a16:creationId xmlns:a16="http://schemas.microsoft.com/office/drawing/2014/main" id="{74B2B033-9BA1-1BA4-2A85-61E75B5CD330}"/>
              </a:ext>
            </a:extLst>
          </p:cNvPr>
          <p:cNvSpPr/>
          <p:nvPr/>
        </p:nvSpPr>
        <p:spPr>
          <a:xfrm>
            <a:off x="2743200" y="4859941"/>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2" name="TextBox 41">
            <a:extLst>
              <a:ext uri="{FF2B5EF4-FFF2-40B4-BE49-F238E27FC236}">
                <a16:creationId xmlns:a16="http://schemas.microsoft.com/office/drawing/2014/main" id="{2A82BA0B-DAD1-2C51-5BE0-949F3391B282}"/>
              </a:ext>
            </a:extLst>
          </p:cNvPr>
          <p:cNvSpPr txBox="1"/>
          <p:nvPr/>
        </p:nvSpPr>
        <p:spPr>
          <a:xfrm>
            <a:off x="1015643" y="4791725"/>
            <a:ext cx="1598770" cy="551090"/>
          </a:xfrm>
          <a:prstGeom prst="rect">
            <a:avLst/>
          </a:prstGeom>
          <a:noFill/>
          <a:ln>
            <a:noFill/>
          </a:ln>
        </p:spPr>
        <p:txBody>
          <a:bodyPr wrap="square" lIns="90000" tIns="90000" rIns="90000" bIns="90000" rtlCol="0">
            <a:spAutoFit/>
          </a:bodyPr>
          <a:lstStyle/>
          <a:p>
            <a:pPr algn="r" rtl="1"/>
            <a:r>
              <a:rPr lang="en-US" sz="1200" u="none" dirty="0">
                <a:latin typeface="Calibri" panose="020F0502020204030204" pitchFamily="34" charset="0"/>
                <a:cs typeface="Calibri" panose="020F0502020204030204" pitchFamily="34" charset="0"/>
              </a:rPr>
              <a:t>هل يمكنك رسم مسار اجتماع </a:t>
            </a:r>
            <a:r>
              <a:rPr lang="en-GB" sz="1200" b="0" dirty="0">
                <a:latin typeface="Calibri" panose="020F0502020204030204" pitchFamily="34" charset="0"/>
                <a:cs typeface="Calibri" panose="020F0502020204030204" pitchFamily="34" charset="0"/>
              </a:rPr>
              <a:t>خط</a:t>
            </a:r>
            <a:r>
              <a:rPr lang="ar-SA" sz="1200" b="0" dirty="0">
                <a:latin typeface="Calibri" panose="020F0502020204030204" pitchFamily="34" charset="0"/>
                <a:cs typeface="Calibri" panose="020F0502020204030204" pitchFamily="34" charset="0"/>
              </a:rPr>
              <a:t>ة</a:t>
            </a:r>
            <a:r>
              <a:rPr lang="en-GB" sz="1200" b="0" dirty="0">
                <a:latin typeface="Calibri" panose="020F0502020204030204" pitchFamily="34" charset="0"/>
                <a:cs typeface="Calibri" panose="020F0502020204030204" pitchFamily="34" charset="0"/>
              </a:rPr>
              <a:t> الحالة؟</a:t>
            </a:r>
            <a:endParaRPr lang="en-US" sz="1200" u="none" dirty="0">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523A5C1F-1D37-2856-A09D-7A918187C10B}"/>
              </a:ext>
            </a:extLst>
          </p:cNvPr>
          <p:cNvSpPr/>
          <p:nvPr/>
        </p:nvSpPr>
        <p:spPr>
          <a:xfrm>
            <a:off x="2743200" y="6920341"/>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4" name="TextBox 43">
            <a:extLst>
              <a:ext uri="{FF2B5EF4-FFF2-40B4-BE49-F238E27FC236}">
                <a16:creationId xmlns:a16="http://schemas.microsoft.com/office/drawing/2014/main" id="{FEFE7EC8-EDFD-05E2-43EA-D2F5F83CB8E1}"/>
              </a:ext>
            </a:extLst>
          </p:cNvPr>
          <p:cNvSpPr txBox="1"/>
          <p:nvPr/>
        </p:nvSpPr>
        <p:spPr>
          <a:xfrm>
            <a:off x="1015643" y="6852125"/>
            <a:ext cx="1598770" cy="489534"/>
          </a:xfrm>
          <a:prstGeom prst="rect">
            <a:avLst/>
          </a:prstGeom>
          <a:noFill/>
          <a:ln>
            <a:noFill/>
          </a:ln>
        </p:spPr>
        <p:txBody>
          <a:bodyPr wrap="square" lIns="90000" tIns="90000" rIns="90000" bIns="90000" rtlCol="0">
            <a:spAutoFit/>
          </a:bodyPr>
          <a:lstStyle/>
          <a:p>
            <a:pPr algn="r" rtl="1"/>
            <a:r>
              <a:rPr lang="en-GB" sz="1000" dirty="0">
                <a:latin typeface="Calibri" panose="020F0502020204030204" pitchFamily="34" charset="0"/>
                <a:cs typeface="Calibri" panose="020F0502020204030204" pitchFamily="34" charset="0"/>
              </a:rPr>
              <a:t>ماذا </a:t>
            </a:r>
            <a:r>
              <a:rPr lang="ar-SA" sz="1000" dirty="0">
                <a:latin typeface="Calibri" panose="020F0502020204030204" pitchFamily="34" charset="0"/>
                <a:cs typeface="Calibri" panose="020F0502020204030204" pitchFamily="34" charset="0"/>
              </a:rPr>
              <a:t>ت</a:t>
            </a:r>
            <a:r>
              <a:rPr lang="en-GB" sz="1000" dirty="0">
                <a:latin typeface="Calibri" panose="020F0502020204030204" pitchFamily="34" charset="0"/>
                <a:cs typeface="Calibri" panose="020F0502020204030204" pitchFamily="34" charset="0"/>
              </a:rPr>
              <a:t>عني</a:t>
            </a:r>
            <a:r>
              <a:rPr lang="ar-SA" sz="1000" dirty="0">
                <a:latin typeface="Calibri" panose="020F0502020204030204" pitchFamily="34" charset="0"/>
                <a:cs typeface="Calibri" panose="020F0502020204030204" pitchFamily="34" charset="0"/>
              </a:rPr>
              <a:t> ( الأهداف الذكية) </a:t>
            </a:r>
            <a:r>
              <a:rPr lang="en-GB" sz="1000" dirty="0">
                <a:latin typeface="Calibri" panose="020F0502020204030204" pitchFamily="34" charset="0"/>
                <a:cs typeface="Calibri" panose="020F0502020204030204" pitchFamily="34" charset="0"/>
              </a:rPr>
              <a:t>SMART</a:t>
            </a:r>
            <a:r>
              <a:rPr lang="ar-SA" sz="1000" dirty="0">
                <a:latin typeface="Calibri" panose="020F0502020204030204" pitchFamily="34" charset="0"/>
                <a:cs typeface="Calibri" panose="020F0502020204030204" pitchFamily="34" charset="0"/>
              </a:rPr>
              <a:t>؟</a:t>
            </a:r>
            <a:endParaRPr lang="en-GB" sz="1200" u="none" dirty="0">
              <a:latin typeface="Calibri" panose="020F0502020204030204" pitchFamily="34" charset="0"/>
              <a:cs typeface="Calibri" panose="020F0502020204030204" pitchFamily="34" charset="0"/>
            </a:endParaRPr>
          </a:p>
        </p:txBody>
      </p:sp>
      <p:sp>
        <p:nvSpPr>
          <p:cNvPr id="45" name="Hexagon 44">
            <a:extLst>
              <a:ext uri="{FF2B5EF4-FFF2-40B4-BE49-F238E27FC236}">
                <a16:creationId xmlns:a16="http://schemas.microsoft.com/office/drawing/2014/main" id="{BB377BD1-33CE-4415-3AA0-87D7BF27A0EB}"/>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Hexagon 45">
            <a:extLst>
              <a:ext uri="{FF2B5EF4-FFF2-40B4-BE49-F238E27FC236}">
                <a16:creationId xmlns:a16="http://schemas.microsoft.com/office/drawing/2014/main" id="{0F62B0E5-A18E-AA4F-5DBF-6061153BE95F}"/>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7" name="Hexagon 46">
            <a:extLst>
              <a:ext uri="{FF2B5EF4-FFF2-40B4-BE49-F238E27FC236}">
                <a16:creationId xmlns:a16="http://schemas.microsoft.com/office/drawing/2014/main" id="{EB05B3CE-1261-A21C-E50F-0DE573A7C392}"/>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8" name="Hexagon 47">
            <a:extLst>
              <a:ext uri="{FF2B5EF4-FFF2-40B4-BE49-F238E27FC236}">
                <a16:creationId xmlns:a16="http://schemas.microsoft.com/office/drawing/2014/main" id="{4B6E185F-ECC3-ACF1-4A4B-1FBD29BB480F}"/>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Hexagon 48">
            <a:extLst>
              <a:ext uri="{FF2B5EF4-FFF2-40B4-BE49-F238E27FC236}">
                <a16:creationId xmlns:a16="http://schemas.microsoft.com/office/drawing/2014/main" id="{AE0BF0CE-8ACC-E050-4894-3F9AACBFD498}"/>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Hexagon 49">
            <a:extLst>
              <a:ext uri="{FF2B5EF4-FFF2-40B4-BE49-F238E27FC236}">
                <a16:creationId xmlns:a16="http://schemas.microsoft.com/office/drawing/2014/main" id="{E13FAEFE-AA2A-C5B9-F48B-496782FC5D1B}"/>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15741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DF3F94-7FAD-8438-53BB-E48CE8A51041}"/>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tabLst>
                <a:tab pos="1168400" algn="l"/>
              </a:tabLst>
            </a:pPr>
            <a:r>
              <a:rPr lang="en-GB" sz="1100" b="1" dirty="0" err="1">
                <a:solidFill>
                  <a:schemeClr val="tx1"/>
                </a:solidFill>
                <a:effectLst/>
                <a:latin typeface="Calibri" panose="020F0502020204030204" pitchFamily="34" charset="0"/>
                <a:cs typeface="Calibri" panose="020F0502020204030204" pitchFamily="34" charset="0"/>
              </a:rPr>
              <a:t>طفل</a:t>
            </a:r>
            <a:r>
              <a:rPr lang="en-GB" sz="1100" b="1" dirty="0">
                <a:solidFill>
                  <a:schemeClr val="tx1"/>
                </a:solidFill>
                <a:effectLst/>
                <a:latin typeface="Calibri" panose="020F0502020204030204" pitchFamily="34" charset="0"/>
                <a:cs typeface="Calibri" panose="020F0502020204030204" pitchFamily="34" charset="0"/>
              </a:rPr>
              <a:t> </a:t>
            </a:r>
            <a:r>
              <a:rPr lang="en-GB" sz="1100" b="1" dirty="0" err="1">
                <a:solidFill>
                  <a:schemeClr val="tx1"/>
                </a:solidFill>
                <a:effectLst/>
                <a:latin typeface="Calibri" panose="020F0502020204030204" pitchFamily="34" charset="0"/>
                <a:cs typeface="Calibri" panose="020F0502020204030204" pitchFamily="34" charset="0"/>
              </a:rPr>
              <a:t>صغير</a:t>
            </a:r>
            <a:r>
              <a:rPr lang="ar-SA" sz="1100" b="1" dirty="0">
                <a:solidFill>
                  <a:schemeClr val="tx1"/>
                </a:solidFill>
                <a:effectLst/>
                <a:latin typeface="Calibri" panose="020F0502020204030204" pitchFamily="34" charset="0"/>
                <a:cs typeface="Calibri" panose="020F0502020204030204" pitchFamily="34" charset="0"/>
              </a:rPr>
              <a:t>                                             </a:t>
            </a:r>
            <a:r>
              <a:rPr lang="ar-SA" sz="1100" dirty="0">
                <a:solidFill>
                  <a:schemeClr val="tx1"/>
                </a:solidFill>
                <a:latin typeface="Calibri" panose="020F0502020204030204" pitchFamily="34" charset="0"/>
                <a:cs typeface="Calibri" panose="020F0502020204030204" pitchFamily="34" charset="0"/>
              </a:rPr>
              <a:t>   من ١٨</a:t>
            </a:r>
            <a:r>
              <a:rPr lang="en-US" sz="1100" dirty="0">
                <a:solidFill>
                  <a:schemeClr val="tx1"/>
                </a:solidFill>
                <a:latin typeface="Calibri" panose="020F0502020204030204" pitchFamily="34" charset="0"/>
                <a:cs typeface="Calibri" panose="020F0502020204030204" pitchFamily="34" charset="0"/>
              </a:rPr>
              <a:t> </a:t>
            </a:r>
            <a:r>
              <a:rPr lang="en-US" sz="1100" dirty="0">
                <a:solidFill>
                  <a:schemeClr val="tx1"/>
                </a:solidFill>
                <a:effectLst/>
                <a:latin typeface="Calibri" panose="020F0502020204030204" pitchFamily="34" charset="0"/>
                <a:cs typeface="Calibri" panose="020F0502020204030204" pitchFamily="34" charset="0"/>
              </a:rPr>
              <a:t>شهرًا </a:t>
            </a:r>
            <a:r>
              <a:rPr lang="en-US" sz="1100" dirty="0" err="1">
                <a:solidFill>
                  <a:schemeClr val="tx1"/>
                </a:solidFill>
                <a:effectLst/>
                <a:latin typeface="Calibri" panose="020F0502020204030204" pitchFamily="34" charset="0"/>
                <a:cs typeface="Calibri" panose="020F0502020204030204" pitchFamily="34" charset="0"/>
              </a:rPr>
              <a:t>حتى</a:t>
            </a:r>
            <a:r>
              <a:rPr lang="en-US" sz="1100" dirty="0">
                <a:solidFill>
                  <a:schemeClr val="tx1"/>
                </a:solidFill>
                <a:effectLst/>
                <a:latin typeface="Calibri" panose="020F0502020204030204" pitchFamily="34" charset="0"/>
                <a:cs typeface="Calibri" panose="020F0502020204030204" pitchFamily="34" charset="0"/>
              </a:rPr>
              <a:t> </a:t>
            </a:r>
            <a:r>
              <a:rPr lang="ar-SA" sz="1100" dirty="0">
                <a:solidFill>
                  <a:schemeClr val="tx1"/>
                </a:solidFill>
                <a:effectLst/>
                <a:latin typeface="Calibri" panose="020F0502020204030204" pitchFamily="34" charset="0"/>
                <a:cs typeface="Calibri" panose="020F0502020204030204" pitchFamily="34" charset="0"/>
              </a:rPr>
              <a:t>٣</a:t>
            </a:r>
            <a:r>
              <a:rPr lang="en-US" sz="1100" dirty="0">
                <a:solidFill>
                  <a:schemeClr val="tx1"/>
                </a:solidFill>
                <a:effectLst/>
                <a:latin typeface="Calibri" panose="020F0502020204030204" pitchFamily="34" charset="0"/>
                <a:cs typeface="Calibri" panose="020F0502020204030204" pitchFamily="34" charset="0"/>
              </a:rPr>
              <a:t> سنوات</a:t>
            </a:r>
            <a:endParaRPr lang="en-US"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7090FB98-3EDB-DD36-CFCB-347B9542CB09}"/>
              </a:ext>
            </a:extLst>
          </p:cNvPr>
          <p:cNvGrpSpPr/>
          <p:nvPr/>
        </p:nvGrpSpPr>
        <p:grpSpPr>
          <a:xfrm>
            <a:off x="1011828" y="1134426"/>
            <a:ext cx="5238502" cy="769441"/>
            <a:chOff x="1011828" y="1134426"/>
            <a:chExt cx="5238502" cy="769441"/>
          </a:xfrm>
        </p:grpSpPr>
        <p:sp>
          <p:nvSpPr>
            <p:cNvPr id="7" name="TextBox 6">
              <a:extLst>
                <a:ext uri="{FF2B5EF4-FFF2-40B4-BE49-F238E27FC236}">
                  <a16:creationId xmlns:a16="http://schemas.microsoft.com/office/drawing/2014/main" id="{8666B6A0-84C4-B64B-7CE7-89035107031A}"/>
                </a:ext>
              </a:extLst>
            </p:cNvPr>
            <p:cNvSpPr txBox="1"/>
            <p:nvPr/>
          </p:nvSpPr>
          <p:spPr>
            <a:xfrm>
              <a:off x="1011828" y="1134426"/>
              <a:ext cx="1096371" cy="261610"/>
            </a:xfrm>
            <a:prstGeom prst="rect">
              <a:avLst/>
            </a:prstGeom>
            <a:noFill/>
          </p:spPr>
          <p:txBody>
            <a:bodyPr wrap="square" rtlCol="0">
              <a:spAutoFit/>
            </a:bodyPr>
            <a:lstStyle/>
            <a:p>
              <a:pPr algn="r" rtl="1"/>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نمو</a:t>
              </a:r>
              <a:r>
                <a:rPr lang="en-US" sz="1100" b="1" kern="1200" dirty="0">
                  <a:solidFill>
                    <a:schemeClr val="tx1"/>
                  </a:solidFill>
                  <a:effectLst/>
                  <a:latin typeface="Calibri" panose="020F0502020204030204" pitchFamily="34" charset="0"/>
                  <a:cs typeface="Calibri" panose="020F0502020204030204" pitchFamily="34" charset="0"/>
                </a:rPr>
                <a:t> </a:t>
              </a:r>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جسدي</a:t>
              </a:r>
              <a:endParaRPr lang="en-US" sz="1100" b="1" dirty="0">
                <a:cs typeface="Arial" panose="020B0604020202020204" pitchFamily="34" charset="0"/>
              </a:endParaRPr>
            </a:p>
          </p:txBody>
        </p:sp>
        <p:sp>
          <p:nvSpPr>
            <p:cNvPr id="8" name="TextBox 7">
              <a:extLst>
                <a:ext uri="{FF2B5EF4-FFF2-40B4-BE49-F238E27FC236}">
                  <a16:creationId xmlns:a16="http://schemas.microsoft.com/office/drawing/2014/main" id="{3195EF52-5B7B-C410-8D53-62C56B291AE4}"/>
                </a:ext>
              </a:extLst>
            </p:cNvPr>
            <p:cNvSpPr txBox="1"/>
            <p:nvPr/>
          </p:nvSpPr>
          <p:spPr>
            <a:xfrm>
              <a:off x="2213596" y="1134426"/>
              <a:ext cx="4036734" cy="769441"/>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١٨</a:t>
              </a:r>
              <a:r>
                <a:rPr lang="en-US" sz="1100" dirty="0">
                  <a:latin typeface="Calibri" panose="020F0502020204030204" pitchFamily="34" charset="0"/>
                  <a:cs typeface="Calibri" panose="020F0502020204030204" pitchFamily="34" charset="0"/>
                </a:rPr>
                <a:t> شهرًا: يصعد السلالم ويمكنه التعامل مع الأشياء الصغيرة مثل أقلام التلوين</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٢٤</a:t>
              </a:r>
              <a:r>
                <a:rPr lang="en-US" sz="1100" dirty="0" err="1">
                  <a:latin typeface="Calibri" panose="020F0502020204030204" pitchFamily="34" charset="0"/>
                  <a:cs typeface="Calibri" panose="020F0502020204030204" pitchFamily="34" charset="0"/>
                </a:rPr>
                <a:t>شهرًا</a:t>
              </a:r>
              <a:r>
                <a:rPr lang="en-US" sz="1100" dirty="0">
                  <a:latin typeface="Calibri" panose="020F0502020204030204" pitchFamily="34" charset="0"/>
                  <a:cs typeface="Calibri" panose="020F0502020204030204" pitchFamily="34" charset="0"/>
                </a:rPr>
                <a:t>: القدرة على </a:t>
              </a:r>
              <a:r>
                <a:rPr lang="en-US" sz="1100" dirty="0" err="1">
                  <a:latin typeface="Calibri" panose="020F0502020204030204" pitchFamily="34" charset="0"/>
                  <a:cs typeface="Calibri" panose="020F0502020204030204" pitchFamily="34" charset="0"/>
                </a:rPr>
                <a:t>المشي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صعود</a:t>
              </a:r>
              <a:r>
                <a:rPr lang="en-US" sz="1100" dirty="0">
                  <a:latin typeface="Calibri" panose="020F0502020204030204" pitchFamily="34" charset="0"/>
                  <a:cs typeface="Calibri" panose="020F0502020204030204" pitchFamily="34" charset="0"/>
                </a:rPr>
                <a:t> / نزول السلالم بشكل صحيح</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٢٤</a:t>
              </a:r>
              <a:r>
                <a:rPr lang="en-US" sz="1100" dirty="0" err="1">
                  <a:latin typeface="Calibri" panose="020F0502020204030204" pitchFamily="34" charset="0"/>
                  <a:cs typeface="Calibri" panose="020F0502020204030204" pitchFamily="34" charset="0"/>
                </a:rPr>
                <a:t>شهرًا</a:t>
              </a:r>
              <a:r>
                <a:rPr lang="en-US" sz="1100" dirty="0">
                  <a:latin typeface="Calibri" panose="020F0502020204030204" pitchFamily="34" charset="0"/>
                  <a:cs typeface="Calibri" panose="020F0502020204030204" pitchFamily="34" charset="0"/>
                </a:rPr>
                <a:t>: يطور التحكم في المثانة على الرغم من أن هذا يعتمد على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بشكل محدد</a:t>
              </a:r>
              <a:endParaRPr lang="en-US" sz="1100"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B48CE510-2A37-F9D6-A254-B56624517A90}"/>
              </a:ext>
            </a:extLst>
          </p:cNvPr>
          <p:cNvGrpSpPr/>
          <p:nvPr/>
        </p:nvGrpSpPr>
        <p:grpSpPr>
          <a:xfrm>
            <a:off x="1011828" y="2151831"/>
            <a:ext cx="5238502" cy="600164"/>
            <a:chOff x="1011828" y="2219110"/>
            <a:chExt cx="5238502" cy="600164"/>
          </a:xfrm>
        </p:grpSpPr>
        <p:sp>
          <p:nvSpPr>
            <p:cNvPr id="9" name="TextBox 8">
              <a:extLst>
                <a:ext uri="{FF2B5EF4-FFF2-40B4-BE49-F238E27FC236}">
                  <a16:creationId xmlns:a16="http://schemas.microsoft.com/office/drawing/2014/main" id="{4811DBCA-EA6B-E6B3-F3AD-DCE991ADDDDB}"/>
                </a:ext>
              </a:extLst>
            </p:cNvPr>
            <p:cNvSpPr txBox="1"/>
            <p:nvPr/>
          </p:nvSpPr>
          <p:spPr>
            <a:xfrm>
              <a:off x="1011828" y="2219110"/>
              <a:ext cx="1096371"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النمو المعرفي</a:t>
              </a:r>
              <a:endParaRPr lang="en-US" sz="1100" b="1" kern="1200" dirty="0">
                <a:solidFill>
                  <a:schemeClr val="tx1"/>
                </a:solidFill>
                <a:effectLst/>
                <a:cs typeface="Arial" panose="020B0604020202020204" pitchFamily="34" charset="0"/>
              </a:endParaRPr>
            </a:p>
          </p:txBody>
        </p:sp>
        <p:sp>
          <p:nvSpPr>
            <p:cNvPr id="10" name="TextBox 9">
              <a:extLst>
                <a:ext uri="{FF2B5EF4-FFF2-40B4-BE49-F238E27FC236}">
                  <a16:creationId xmlns:a16="http://schemas.microsoft.com/office/drawing/2014/main" id="{5DE63CC8-23A4-E000-1AF3-8B93AF4EDE39}"/>
                </a:ext>
              </a:extLst>
            </p:cNvPr>
            <p:cNvSpPr txBox="1"/>
            <p:nvPr/>
          </p:nvSpPr>
          <p:spPr>
            <a:xfrm>
              <a:off x="2213596" y="2219110"/>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١٨-٢٤</a:t>
              </a:r>
              <a:r>
                <a:rPr lang="en-US" sz="1100" dirty="0" err="1">
                  <a:latin typeface="Calibri" panose="020F0502020204030204" pitchFamily="34" charset="0"/>
                  <a:cs typeface="Calibri" panose="020F0502020204030204" pitchFamily="34" charset="0"/>
                </a:rPr>
                <a:t>شهرًا</a:t>
              </a:r>
              <a:r>
                <a:rPr lang="en-US" sz="1100" dirty="0">
                  <a:latin typeface="Calibri" panose="020F0502020204030204" pitchFamily="34" charset="0"/>
                  <a:cs typeface="Calibri" panose="020F0502020204030204" pitchFamily="34" charset="0"/>
                </a:rPr>
                <a:t>: يستخدم عبارات بسيطة ويكرر الكلمات التي سمعها في المحادثة</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٢٤</a:t>
              </a:r>
              <a:r>
                <a:rPr lang="en-US" sz="1100" dirty="0">
                  <a:latin typeface="Calibri" panose="020F0502020204030204" pitchFamily="34" charset="0"/>
                  <a:cs typeface="Calibri" panose="020F0502020204030204" pitchFamily="34" charset="0"/>
                </a:rPr>
                <a:t> شهرًا: التعرف على أسماء الأشخاص المألوفين والأشياء وأجزاء الجسم</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يبدأ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اللعب التخيلي (تمثيل الأدوار)</a:t>
              </a:r>
              <a:endParaRPr lang="en-US" sz="1100" dirty="0">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D0151566-6316-4325-DD36-94FCD974D20C}"/>
              </a:ext>
            </a:extLst>
          </p:cNvPr>
          <p:cNvGrpSpPr/>
          <p:nvPr/>
        </p:nvGrpSpPr>
        <p:grpSpPr>
          <a:xfrm>
            <a:off x="1142238" y="3161330"/>
            <a:ext cx="5108092" cy="608070"/>
            <a:chOff x="1142238" y="3263335"/>
            <a:chExt cx="5108092" cy="608070"/>
          </a:xfrm>
        </p:grpSpPr>
        <p:sp>
          <p:nvSpPr>
            <p:cNvPr id="11" name="TextBox 10">
              <a:extLst>
                <a:ext uri="{FF2B5EF4-FFF2-40B4-BE49-F238E27FC236}">
                  <a16:creationId xmlns:a16="http://schemas.microsoft.com/office/drawing/2014/main" id="{878E7598-43D9-42DE-B7B0-A032DFC41DA6}"/>
                </a:ext>
              </a:extLst>
            </p:cNvPr>
            <p:cNvSpPr txBox="1"/>
            <p:nvPr/>
          </p:nvSpPr>
          <p:spPr>
            <a:xfrm>
              <a:off x="1142238" y="3263335"/>
              <a:ext cx="1096371" cy="261610"/>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العاطفي</a:t>
              </a:r>
              <a:endParaRPr lang="en-US" sz="11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782340F-774B-B637-6BE9-969514070810}"/>
                </a:ext>
              </a:extLst>
            </p:cNvPr>
            <p:cNvSpPr txBox="1"/>
            <p:nvPr/>
          </p:nvSpPr>
          <p:spPr>
            <a:xfrm>
              <a:off x="2213596" y="3271241"/>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١٨</a:t>
              </a:r>
              <a:r>
                <a:rPr lang="en-US" sz="1100" dirty="0">
                  <a:latin typeface="Calibri" panose="020F0502020204030204" pitchFamily="34" charset="0"/>
                  <a:cs typeface="Calibri" panose="020F0502020204030204" pitchFamily="34" charset="0"/>
                </a:rPr>
                <a:t> شهرًا: </a:t>
              </a:r>
              <a:r>
                <a:rPr lang="en-US" sz="1100" dirty="0" err="1">
                  <a:latin typeface="Calibri" panose="020F0502020204030204" pitchFamily="34" charset="0"/>
                  <a:cs typeface="Calibri" panose="020F0502020204030204" pitchFamily="34" charset="0"/>
                </a:rPr>
                <a:t>يحب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ar-SA" sz="1100" dirty="0">
                  <a:latin typeface="Calibri" panose="020F0502020204030204" pitchFamily="34" charset="0"/>
                  <a:cs typeface="Calibri" panose="020F0502020204030204" pitchFamily="34" charset="0"/>
                </a:rPr>
                <a:t>/</a:t>
              </a:r>
              <a:r>
                <a:rPr lang="ar-SA" sz="1100" dirty="0" err="1">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تأكيد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نفسه</a:t>
              </a:r>
              <a:r>
                <a:rPr lang="ar-SA" sz="1100" dirty="0">
                  <a:latin typeface="Calibri" panose="020F0502020204030204" pitchFamily="34" charset="0"/>
                  <a:cs typeface="Calibri" panose="020F0502020204030204" pitchFamily="34" charset="0"/>
                </a:rPr>
                <a:t>/ها</a:t>
              </a:r>
              <a:r>
                <a:rPr lang="en-US" sz="1100" dirty="0">
                  <a:latin typeface="Calibri" panose="020F0502020204030204" pitchFamily="34" charset="0"/>
                  <a:cs typeface="Calibri" panose="020F0502020204030204" pitchFamily="34" charset="0"/>
                </a:rPr>
                <a:t> وغالبًا ما تكون الكلمة المفضلة "لا"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طوال السنة الثانية ، سيتأرجح الطفل ذهابًا وإيابًا بين الاستقلال </a:t>
              </a:r>
              <a:r>
                <a:rPr lang="en-US" sz="1100" dirty="0" err="1">
                  <a:latin typeface="Calibri" panose="020F0502020204030204" pitchFamily="34" charset="0"/>
                  <a:cs typeface="Calibri" panose="020F0502020204030204" pitchFamily="34" charset="0"/>
                </a:rPr>
                <a:t>والتشبث</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بالوالد</a:t>
              </a:r>
              <a:r>
                <a:rPr lang="ar-SA" sz="1100" dirty="0">
                  <a:latin typeface="Calibri" panose="020F0502020204030204" pitchFamily="34" charset="0"/>
                  <a:cs typeface="Calibri" panose="020F0502020204030204" pitchFamily="34" charset="0"/>
                </a:rPr>
                <a:t>/</a:t>
              </a:r>
              <a:r>
                <a:rPr lang="ar-SA" sz="1100" dirty="0" err="1">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مقدم</a:t>
              </a:r>
              <a:r>
                <a:rPr lang="ar-SA" sz="1100" dirty="0">
                  <a:latin typeface="Calibri" panose="020F0502020204030204" pitchFamily="34" charset="0"/>
                  <a:cs typeface="Calibri" panose="020F0502020204030204" pitchFamily="34" charset="0"/>
                </a:rPr>
                <a:t>/</a:t>
              </a:r>
              <a:r>
                <a:rPr lang="ar-SA" sz="1100" dirty="0" err="1">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الرعاية</a:t>
              </a:r>
            </a:p>
          </p:txBody>
        </p:sp>
      </p:grpSp>
      <p:grpSp>
        <p:nvGrpSpPr>
          <p:cNvPr id="18" name="Group 17">
            <a:extLst>
              <a:ext uri="{FF2B5EF4-FFF2-40B4-BE49-F238E27FC236}">
                <a16:creationId xmlns:a16="http://schemas.microsoft.com/office/drawing/2014/main" id="{0378CE9D-7265-6F65-0711-8004A0158189}"/>
              </a:ext>
            </a:extLst>
          </p:cNvPr>
          <p:cNvGrpSpPr/>
          <p:nvPr/>
        </p:nvGrpSpPr>
        <p:grpSpPr>
          <a:xfrm>
            <a:off x="1223083" y="4017363"/>
            <a:ext cx="5027247" cy="600165"/>
            <a:chOff x="1223083" y="4154093"/>
            <a:chExt cx="5027247" cy="600165"/>
          </a:xfrm>
        </p:grpSpPr>
        <p:sp>
          <p:nvSpPr>
            <p:cNvPr id="13" name="TextBox 12">
              <a:extLst>
                <a:ext uri="{FF2B5EF4-FFF2-40B4-BE49-F238E27FC236}">
                  <a16:creationId xmlns:a16="http://schemas.microsoft.com/office/drawing/2014/main" id="{29788CC2-156F-A39E-0E87-9886415D01F7}"/>
                </a:ext>
              </a:extLst>
            </p:cNvPr>
            <p:cNvSpPr txBox="1"/>
            <p:nvPr/>
          </p:nvSpPr>
          <p:spPr>
            <a:xfrm>
              <a:off x="1223083" y="4154093"/>
              <a:ext cx="1096371" cy="430887"/>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الاجتماعي و اللغوي</a:t>
              </a:r>
              <a:endParaRPr lang="en-US" sz="1100"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7B2B54F-2F7A-B746-CC7A-01584A9CB368}"/>
                </a:ext>
              </a:extLst>
            </p:cNvPr>
            <p:cNvSpPr txBox="1"/>
            <p:nvPr/>
          </p:nvSpPr>
          <p:spPr>
            <a:xfrm>
              <a:off x="2213596" y="4154094"/>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يقلد سلوك الآخرين</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٣</a:t>
              </a:r>
              <a:r>
                <a:rPr lang="en-US" sz="1100" dirty="0">
                  <a:latin typeface="Calibri" panose="020F0502020204030204" pitchFamily="34" charset="0"/>
                  <a:cs typeface="Calibri" panose="020F0502020204030204" pitchFamily="34" charset="0"/>
                </a:rPr>
                <a:t> سنوات: </a:t>
              </a:r>
              <a:r>
                <a:rPr lang="en-US" sz="1100" dirty="0" err="1">
                  <a:latin typeface="Calibri" panose="020F0502020204030204" pitchFamily="34" charset="0"/>
                  <a:cs typeface="Calibri" panose="020F0502020204030204" pitchFamily="34" charset="0"/>
                </a:rPr>
                <a:t>زيادة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وعي</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a:t>
              </a:r>
              <a:r>
                <a:rPr lang="en-US" sz="1100" dirty="0" err="1">
                  <a:latin typeface="Calibri" panose="020F0502020204030204" pitchFamily="34" charset="0"/>
                  <a:cs typeface="Calibri" panose="020F0502020204030204" pitchFamily="34" charset="0"/>
                </a:rPr>
                <a:t>الذات</a:t>
              </a:r>
              <a:r>
                <a:rPr lang="en-US" sz="1100" dirty="0">
                  <a:latin typeface="Calibri" panose="020F0502020204030204" pitchFamily="34" charset="0"/>
                  <a:cs typeface="Calibri" panose="020F0502020204030204" pitchFamily="34" charset="0"/>
                </a:rPr>
                <a:t> على أنها منفصلة عن الآخرين</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٣</a:t>
              </a:r>
              <a:r>
                <a:rPr lang="en-US" sz="1100" dirty="0">
                  <a:latin typeface="Calibri" panose="020F0502020204030204" pitchFamily="34" charset="0"/>
                  <a:cs typeface="Calibri" panose="020F0502020204030204" pitchFamily="34" charset="0"/>
                </a:rPr>
                <a:t> سنوات: حماسة متزايدة برفقة أطفال آخرين</a:t>
              </a:r>
            </a:p>
          </p:txBody>
        </p:sp>
      </p:grpSp>
      <p:sp>
        <p:nvSpPr>
          <p:cNvPr id="19" name="Rectangle: Rounded Corners 18">
            <a:extLst>
              <a:ext uri="{FF2B5EF4-FFF2-40B4-BE49-F238E27FC236}">
                <a16:creationId xmlns:a16="http://schemas.microsoft.com/office/drawing/2014/main" id="{1A7E0777-3E4E-F577-A2A9-78CC63ABCA17}"/>
              </a:ext>
            </a:extLst>
          </p:cNvPr>
          <p:cNvSpPr/>
          <p:nvPr/>
        </p:nvSpPr>
        <p:spPr>
          <a:xfrm>
            <a:off x="996288" y="5119195"/>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tabLst>
                <a:tab pos="1168400" algn="l"/>
              </a:tabLst>
            </a:pPr>
            <a:r>
              <a:rPr lang="en-GB" sz="1100" b="1" dirty="0" err="1">
                <a:solidFill>
                  <a:schemeClr val="tx1"/>
                </a:solidFill>
                <a:effectLst/>
                <a:latin typeface="Calibri" panose="020F0502020204030204" pitchFamily="34" charset="0"/>
                <a:cs typeface="Calibri" panose="020F0502020204030204" pitchFamily="34" charset="0"/>
              </a:rPr>
              <a:t>الطفولة</a:t>
            </a:r>
            <a:r>
              <a:rPr lang="en-GB" sz="1100" b="1" dirty="0">
                <a:solidFill>
                  <a:schemeClr val="tx1"/>
                </a:solidFill>
                <a:effectLst/>
                <a:latin typeface="Calibri" panose="020F0502020204030204" pitchFamily="34" charset="0"/>
                <a:cs typeface="Calibri" panose="020F0502020204030204" pitchFamily="34" charset="0"/>
              </a:rPr>
              <a:t> </a:t>
            </a:r>
            <a:r>
              <a:rPr lang="en-GB" sz="1100" b="1" dirty="0" err="1">
                <a:solidFill>
                  <a:schemeClr val="tx1"/>
                </a:solidFill>
                <a:effectLst/>
                <a:latin typeface="Calibri" panose="020F0502020204030204" pitchFamily="34" charset="0"/>
                <a:cs typeface="Calibri" panose="020F0502020204030204" pitchFamily="34" charset="0"/>
              </a:rPr>
              <a:t>المبكرة</a:t>
            </a:r>
            <a:r>
              <a:rPr lang="ar-SA" sz="1100" b="1" dirty="0">
                <a:solidFill>
                  <a:schemeClr val="tx1"/>
                </a:solidFill>
                <a:latin typeface="Calibri" panose="020F0502020204030204" pitchFamily="34" charset="0"/>
                <a:cs typeface="Calibri" panose="020F0502020204030204" pitchFamily="34" charset="0"/>
              </a:rPr>
              <a:t>                                  </a:t>
            </a:r>
            <a:r>
              <a:rPr lang="en-US" sz="1100" dirty="0">
                <a:solidFill>
                  <a:schemeClr val="tx1"/>
                </a:solidFill>
                <a:effectLst/>
                <a:latin typeface="Calibri" panose="020F0502020204030204" pitchFamily="34" charset="0"/>
                <a:cs typeface="Calibri" panose="020F0502020204030204" pitchFamily="34" charset="0"/>
              </a:rPr>
              <a:t> </a:t>
            </a:r>
            <a:r>
              <a:rPr lang="ar-SA" sz="1100" dirty="0">
                <a:solidFill>
                  <a:schemeClr val="tx1"/>
                </a:solidFill>
                <a:effectLst/>
                <a:latin typeface="Calibri" panose="020F0502020204030204" pitchFamily="34" charset="0"/>
                <a:cs typeface="Calibri" panose="020F0502020204030204" pitchFamily="34" charset="0"/>
              </a:rPr>
              <a:t>من ٣- ٥</a:t>
            </a:r>
            <a:r>
              <a:rPr lang="en-US" sz="1100" dirty="0">
                <a:solidFill>
                  <a:schemeClr val="tx1"/>
                </a:solidFill>
                <a:effectLst/>
                <a:latin typeface="Calibri" panose="020F0502020204030204" pitchFamily="34" charset="0"/>
                <a:cs typeface="Calibri" panose="020F0502020204030204" pitchFamily="34" charset="0"/>
              </a:rPr>
              <a:t> سنوات</a:t>
            </a:r>
            <a:endParaRPr lang="en-US"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40EFD6BA-B613-6F78-C1B9-33B86EA299FC}"/>
              </a:ext>
            </a:extLst>
          </p:cNvPr>
          <p:cNvGrpSpPr/>
          <p:nvPr/>
        </p:nvGrpSpPr>
        <p:grpSpPr>
          <a:xfrm>
            <a:off x="1011828" y="5548004"/>
            <a:ext cx="5238502" cy="769441"/>
            <a:chOff x="1011828" y="1134426"/>
            <a:chExt cx="5238502" cy="769441"/>
          </a:xfrm>
        </p:grpSpPr>
        <p:sp>
          <p:nvSpPr>
            <p:cNvPr id="21" name="TextBox 20">
              <a:extLst>
                <a:ext uri="{FF2B5EF4-FFF2-40B4-BE49-F238E27FC236}">
                  <a16:creationId xmlns:a16="http://schemas.microsoft.com/office/drawing/2014/main" id="{207046FE-8ED9-FCEE-F5B3-B96414A25DED}"/>
                </a:ext>
              </a:extLst>
            </p:cNvPr>
            <p:cNvSpPr txBox="1"/>
            <p:nvPr/>
          </p:nvSpPr>
          <p:spPr>
            <a:xfrm>
              <a:off x="1011828" y="1134426"/>
              <a:ext cx="1096371" cy="261610"/>
            </a:xfrm>
            <a:prstGeom prst="rect">
              <a:avLst/>
            </a:prstGeom>
            <a:noFill/>
          </p:spPr>
          <p:txBody>
            <a:bodyPr wrap="square" rtlCol="0">
              <a:spAutoFit/>
            </a:bodyPr>
            <a:lstStyle/>
            <a:p>
              <a:pPr algn="r" rtl="1"/>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نمو</a:t>
              </a:r>
              <a:r>
                <a:rPr lang="en-US" sz="1100" b="1" kern="1200" dirty="0">
                  <a:solidFill>
                    <a:schemeClr val="tx1"/>
                  </a:solidFill>
                  <a:effectLst/>
                  <a:latin typeface="Calibri" panose="020F0502020204030204" pitchFamily="34" charset="0"/>
                  <a:cs typeface="Calibri" panose="020F0502020204030204" pitchFamily="34" charset="0"/>
                </a:rPr>
                <a:t> </a:t>
              </a:r>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جسدي</a:t>
              </a:r>
              <a:endParaRPr lang="en-US" sz="1100" b="1" dirty="0">
                <a:cs typeface="Arial" panose="020B0604020202020204" pitchFamily="34" charset="0"/>
              </a:endParaRPr>
            </a:p>
          </p:txBody>
        </p:sp>
        <p:sp>
          <p:nvSpPr>
            <p:cNvPr id="22" name="TextBox 21">
              <a:extLst>
                <a:ext uri="{FF2B5EF4-FFF2-40B4-BE49-F238E27FC236}">
                  <a16:creationId xmlns:a16="http://schemas.microsoft.com/office/drawing/2014/main" id="{2D49F3B1-7E3B-5B2A-1818-7F7A1012B3F6}"/>
                </a:ext>
              </a:extLst>
            </p:cNvPr>
            <p:cNvSpPr txBox="1"/>
            <p:nvPr/>
          </p:nvSpPr>
          <p:spPr>
            <a:xfrm>
              <a:off x="2213596" y="1134426"/>
              <a:ext cx="4036734" cy="769441"/>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قادرعلى</a:t>
              </a:r>
              <a:r>
                <a:rPr lang="en-US" sz="1100" dirty="0">
                  <a:latin typeface="Calibri" panose="020F0502020204030204" pitchFamily="34" charset="0"/>
                  <a:cs typeface="Calibri" panose="020F0502020204030204" pitchFamily="34" charset="0"/>
                </a:rPr>
                <a:t> التعامل مع الأجهزة مثل المقص</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ينحني دون الوقوع</a:t>
              </a:r>
            </a:p>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قادرعلى</a:t>
              </a:r>
              <a:r>
                <a:rPr lang="en-US" sz="1100" dirty="0">
                  <a:latin typeface="Calibri" panose="020F0502020204030204" pitchFamily="34" charset="0"/>
                  <a:cs typeface="Calibri" panose="020F0502020204030204" pitchFamily="34" charset="0"/>
                </a:rPr>
                <a:t> ارتداء </a:t>
              </a:r>
              <a:r>
                <a:rPr lang="en-US" sz="1100" dirty="0" err="1">
                  <a:latin typeface="Calibri" panose="020F0502020204030204" pitchFamily="34" charset="0"/>
                  <a:cs typeface="Calibri" panose="020F0502020204030204" pitchFamily="34" charset="0"/>
                </a:rPr>
                <a:t>الملابس</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a:t>
              </a:r>
              <a:r>
                <a:rPr lang="en-US" sz="1100" dirty="0" err="1">
                  <a:latin typeface="Calibri" panose="020F0502020204030204" pitchFamily="34" charset="0"/>
                  <a:cs typeface="Calibri" panose="020F0502020204030204" pitchFamily="34" charset="0"/>
                </a:rPr>
                <a:t>نفسه</a:t>
              </a:r>
              <a:r>
                <a:rPr lang="ar-SA" sz="1100" dirty="0">
                  <a:latin typeface="Calibri" panose="020F0502020204030204" pitchFamily="34" charset="0"/>
                  <a:cs typeface="Calibri" panose="020F0502020204030204" pitchFamily="34" charset="0"/>
                </a:rPr>
                <a:t>/ه</a:t>
              </a:r>
              <a:r>
                <a:rPr lang="en-US" sz="1100" dirty="0" err="1">
                  <a:latin typeface="Calibri" panose="020F0502020204030204" pitchFamily="34" charset="0"/>
                  <a:cs typeface="Calibri" panose="020F0502020204030204" pitchFamily="34" charset="0"/>
                </a:rPr>
                <a:t>ا</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قادرةعلى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الجري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والدور</a:t>
              </a:r>
              <a:r>
                <a:rPr lang="ar-SA" sz="1100" dirty="0">
                  <a:latin typeface="Calibri" panose="020F0502020204030204" pitchFamily="34" charset="0"/>
                  <a:cs typeface="Calibri" panose="020F0502020204030204" pitchFamily="34" charset="0"/>
                </a:rPr>
                <a:t>ان</a:t>
              </a:r>
              <a:endParaRPr lang="en-US" sz="1100"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54B9D87F-6938-610F-A43F-BD9C429CFABF}"/>
              </a:ext>
            </a:extLst>
          </p:cNvPr>
          <p:cNvGrpSpPr/>
          <p:nvPr/>
        </p:nvGrpSpPr>
        <p:grpSpPr>
          <a:xfrm>
            <a:off x="1011828" y="6396131"/>
            <a:ext cx="5238502" cy="769441"/>
            <a:chOff x="1011828" y="2219110"/>
            <a:chExt cx="5238502" cy="769441"/>
          </a:xfrm>
        </p:grpSpPr>
        <p:sp>
          <p:nvSpPr>
            <p:cNvPr id="24" name="TextBox 23">
              <a:extLst>
                <a:ext uri="{FF2B5EF4-FFF2-40B4-BE49-F238E27FC236}">
                  <a16:creationId xmlns:a16="http://schemas.microsoft.com/office/drawing/2014/main" id="{A0C4A400-4FFD-5665-29C1-EEB31E9ECF98}"/>
                </a:ext>
              </a:extLst>
            </p:cNvPr>
            <p:cNvSpPr txBox="1"/>
            <p:nvPr/>
          </p:nvSpPr>
          <p:spPr>
            <a:xfrm>
              <a:off x="1011828" y="2219110"/>
              <a:ext cx="1096371"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النمو المعرفي</a:t>
              </a:r>
              <a:endParaRPr lang="en-US" sz="1100" b="1" kern="1200" dirty="0">
                <a:solidFill>
                  <a:schemeClr val="tx1"/>
                </a:solidFill>
                <a:effectLst/>
                <a:cs typeface="Arial" panose="020B0604020202020204" pitchFamily="34" charset="0"/>
              </a:endParaRPr>
            </a:p>
          </p:txBody>
        </p:sp>
        <p:sp>
          <p:nvSpPr>
            <p:cNvPr id="25" name="TextBox 24">
              <a:extLst>
                <a:ext uri="{FF2B5EF4-FFF2-40B4-BE49-F238E27FC236}">
                  <a16:creationId xmlns:a16="http://schemas.microsoft.com/office/drawing/2014/main" id="{B9259E55-DA04-2869-692A-96CE83A80C83}"/>
                </a:ext>
              </a:extLst>
            </p:cNvPr>
            <p:cNvSpPr txBox="1"/>
            <p:nvPr/>
          </p:nvSpPr>
          <p:spPr>
            <a:xfrm>
              <a:off x="2213596" y="2219110"/>
              <a:ext cx="4036734" cy="769441"/>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إكمال لعب ال</a:t>
              </a:r>
              <a:r>
                <a:rPr lang="en-US" sz="1100" dirty="0" err="1">
                  <a:latin typeface="Calibri" panose="020F0502020204030204" pitchFamily="34" charset="0"/>
                  <a:cs typeface="Calibri" panose="020F0502020204030204" pitchFamily="34" charset="0"/>
                </a:rPr>
                <a:t>ألغاز</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بقطع</a:t>
              </a:r>
              <a:r>
                <a:rPr lang="en-US" sz="1100" dirty="0">
                  <a:latin typeface="Calibri" panose="020F0502020204030204" pitchFamily="34" charset="0"/>
                  <a:cs typeface="Calibri" panose="020F0502020204030204" pitchFamily="34" charset="0"/>
                </a:rPr>
                <a:t> قليلة</a:t>
              </a:r>
            </a:p>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فرز</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أشياء بحسب </a:t>
              </a:r>
              <a:r>
                <a:rPr lang="en-US" sz="1100" dirty="0" err="1">
                  <a:latin typeface="Calibri" panose="020F0502020204030204" pitchFamily="34" charset="0"/>
                  <a:cs typeface="Calibri" panose="020F0502020204030204" pitchFamily="34" charset="0"/>
                </a:rPr>
                <a:t>الشكل</a:t>
              </a:r>
              <a:r>
                <a:rPr lang="en-US" sz="1100" dirty="0">
                  <a:latin typeface="Calibri" panose="020F0502020204030204" pitchFamily="34" charset="0"/>
                  <a:cs typeface="Calibri" panose="020F0502020204030204" pitchFamily="34" charset="0"/>
                </a:rPr>
                <a:t> والأحجام والألوان</a:t>
              </a:r>
            </a:p>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فهم</a:t>
              </a:r>
              <a:r>
                <a:rPr lang="en-US" sz="1100" dirty="0">
                  <a:latin typeface="Calibri" panose="020F0502020204030204" pitchFamily="34" charset="0"/>
                  <a:cs typeface="Calibri" panose="020F0502020204030204" pitchFamily="34" charset="0"/>
                </a:rPr>
                <a:t> المفاهيم الأساسية مثل "نفس الشيء" و "مختلف"</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الفهم الأساسي لمفهوم الوقت</a:t>
              </a:r>
            </a:p>
          </p:txBody>
        </p:sp>
      </p:grpSp>
      <p:grpSp>
        <p:nvGrpSpPr>
          <p:cNvPr id="26" name="Group 25">
            <a:extLst>
              <a:ext uri="{FF2B5EF4-FFF2-40B4-BE49-F238E27FC236}">
                <a16:creationId xmlns:a16="http://schemas.microsoft.com/office/drawing/2014/main" id="{28B5BE6B-5C72-BB94-1000-3EB014210D18}"/>
              </a:ext>
            </a:extLst>
          </p:cNvPr>
          <p:cNvGrpSpPr/>
          <p:nvPr/>
        </p:nvGrpSpPr>
        <p:grpSpPr>
          <a:xfrm>
            <a:off x="1154563" y="7413536"/>
            <a:ext cx="5095767" cy="769441"/>
            <a:chOff x="1154563" y="3271241"/>
            <a:chExt cx="5095767" cy="769441"/>
          </a:xfrm>
        </p:grpSpPr>
        <p:sp>
          <p:nvSpPr>
            <p:cNvPr id="27" name="TextBox 26">
              <a:extLst>
                <a:ext uri="{FF2B5EF4-FFF2-40B4-BE49-F238E27FC236}">
                  <a16:creationId xmlns:a16="http://schemas.microsoft.com/office/drawing/2014/main" id="{7730A506-FF6B-8DDF-DBE0-9556B0D3D0CB}"/>
                </a:ext>
              </a:extLst>
            </p:cNvPr>
            <p:cNvSpPr txBox="1"/>
            <p:nvPr/>
          </p:nvSpPr>
          <p:spPr>
            <a:xfrm>
              <a:off x="1154563" y="3271241"/>
              <a:ext cx="1096371" cy="261610"/>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العاطفي</a:t>
              </a:r>
              <a:endParaRPr lang="en-US" sz="1100" b="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D5C0AF83-9606-F9F2-7701-7CA30C0DD855}"/>
                </a:ext>
              </a:extLst>
            </p:cNvPr>
            <p:cNvSpPr txBox="1"/>
            <p:nvPr/>
          </p:nvSpPr>
          <p:spPr>
            <a:xfrm>
              <a:off x="2213596" y="3271241"/>
              <a:ext cx="4036734" cy="769441"/>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err="1">
                  <a:latin typeface="Calibri" panose="020F0502020204030204" pitchFamily="34" charset="0"/>
                  <a:cs typeface="Calibri" panose="020F0502020204030204" pitchFamily="34" charset="0"/>
                </a:rPr>
                <a:t>إ</a:t>
              </a:r>
              <a:r>
                <a:rPr lang="en-US" sz="1100" dirty="0" err="1">
                  <a:latin typeface="Calibri" panose="020F0502020204030204" pitchFamily="34" charset="0"/>
                  <a:cs typeface="Calibri" panose="020F0502020204030204" pitchFamily="34" charset="0"/>
                </a:rPr>
                <a:t>ظه</a:t>
              </a:r>
              <a:r>
                <a:rPr lang="ar-SA" sz="1100" dirty="0" err="1">
                  <a:latin typeface="Calibri" panose="020F0502020204030204" pitchFamily="34" charset="0"/>
                  <a:cs typeface="Calibri" panose="020F0502020204030204" pitchFamily="34" charset="0"/>
                </a:rPr>
                <a:t>ا</a:t>
              </a:r>
              <a:r>
                <a:rPr lang="en-US" sz="1100" dirty="0" err="1">
                  <a:latin typeface="Calibri" panose="020F0502020204030204" pitchFamily="34" charset="0"/>
                  <a:cs typeface="Calibri" panose="020F0502020204030204" pitchFamily="34" charset="0"/>
                </a:rPr>
                <a:t>ر</a:t>
              </a:r>
              <a:r>
                <a:rPr lang="en-US" sz="1100" dirty="0">
                  <a:latin typeface="Calibri" panose="020F0502020204030204" pitchFamily="34" charset="0"/>
                  <a:cs typeface="Calibri" panose="020F0502020204030204" pitchFamily="34" charset="0"/>
                </a:rPr>
                <a:t> المودة لرفاق </a:t>
              </a:r>
              <a:r>
                <a:rPr lang="en-US" sz="1100" dirty="0" err="1">
                  <a:latin typeface="Calibri" panose="020F0502020204030204" pitchFamily="34" charset="0"/>
                  <a:cs typeface="Calibri" panose="020F0502020204030204" pitchFamily="34" charset="0"/>
                </a:rPr>
                <a:t>اللعب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المألوف</a:t>
              </a:r>
              <a:r>
                <a:rPr lang="ar-SA" sz="1100" dirty="0">
                  <a:latin typeface="Calibri" panose="020F0502020204030204" pitchFamily="34" charset="0"/>
                  <a:cs typeface="Calibri" panose="020F0502020204030204" pitchFamily="34" charset="0"/>
                </a:rPr>
                <a:t>ين</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الا</a:t>
              </a:r>
              <a:r>
                <a:rPr lang="en-US" sz="1100" dirty="0" err="1">
                  <a:latin typeface="Calibri" panose="020F0502020204030204" pitchFamily="34" charset="0"/>
                  <a:cs typeface="Calibri" panose="020F0502020204030204" pitchFamily="34" charset="0"/>
                </a:rPr>
                <a:t>هت</a:t>
              </a:r>
              <a:r>
                <a:rPr lang="ar-SA" sz="1100" dirty="0">
                  <a:latin typeface="Calibri" panose="020F0502020204030204" pitchFamily="34" charset="0"/>
                  <a:cs typeface="Calibri" panose="020F0502020204030204" pitchFamily="34" charset="0"/>
                </a:rPr>
                <a:t>ما</a:t>
              </a:r>
              <a:r>
                <a:rPr lang="en-US" sz="1100" dirty="0" err="1">
                  <a:latin typeface="Calibri" panose="020F0502020204030204" pitchFamily="34" charset="0"/>
                  <a:cs typeface="Calibri" panose="020F0502020204030204" pitchFamily="34" charset="0"/>
                </a:rPr>
                <a:t>م</a:t>
              </a:r>
              <a:r>
                <a:rPr lang="en-US" sz="1100" dirty="0">
                  <a:latin typeface="Calibri" panose="020F0502020204030204" pitchFamily="34" charset="0"/>
                  <a:cs typeface="Calibri" panose="020F0502020204030204" pitchFamily="34" charset="0"/>
                </a:rPr>
                <a:t> بالتجارب</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يبدأ في تطوير رؤية الذات كشخص كامل يشمل الجسد والعقل والمشاعر</a:t>
              </a:r>
            </a:p>
            <a:p>
              <a:pPr marL="171450" indent="-171450" algn="r" rtl="1">
                <a:buFont typeface="Arial" panose="020B0604020202020204" pitchFamily="34" charset="0"/>
                <a:buChar char="•"/>
              </a:pPr>
              <a:r>
                <a:rPr lang="ar-SA" sz="1100" dirty="0" err="1">
                  <a:latin typeface="Calibri" panose="020F0502020204030204" pitchFamily="34" charset="0"/>
                  <a:cs typeface="Calibri" panose="020F0502020204030204" pitchFamily="34" charset="0"/>
                </a:rPr>
                <a:t>إ</a:t>
              </a:r>
              <a:r>
                <a:rPr lang="en-US" sz="1100" dirty="0" err="1">
                  <a:latin typeface="Calibri" panose="020F0502020204030204" pitchFamily="34" charset="0"/>
                  <a:cs typeface="Calibri" panose="020F0502020204030204" pitchFamily="34" charset="0"/>
                </a:rPr>
                <a:t>ظه</a:t>
              </a:r>
              <a:r>
                <a:rPr lang="ar-SA" sz="1100" dirty="0" err="1">
                  <a:latin typeface="Calibri" panose="020F0502020204030204" pitchFamily="34" charset="0"/>
                  <a:cs typeface="Calibri" panose="020F0502020204030204" pitchFamily="34" charset="0"/>
                </a:rPr>
                <a:t>ا</a:t>
              </a:r>
              <a:r>
                <a:rPr lang="en-US" sz="1100" dirty="0" err="1">
                  <a:latin typeface="Calibri" panose="020F0502020204030204" pitchFamily="34" charset="0"/>
                  <a:cs typeface="Calibri" panose="020F0502020204030204" pitchFamily="34" charset="0"/>
                </a:rPr>
                <a:t>ر</a:t>
              </a:r>
              <a:r>
                <a:rPr lang="en-US" sz="1100" dirty="0">
                  <a:latin typeface="Calibri" panose="020F0502020204030204" pitchFamily="34" charset="0"/>
                  <a:cs typeface="Calibri" panose="020F0502020204030204" pitchFamily="34" charset="0"/>
                </a:rPr>
                <a:t> المزيد من </a:t>
              </a:r>
              <a:r>
                <a:rPr lang="en-US" sz="1100" dirty="0" err="1">
                  <a:latin typeface="Calibri" panose="020F0502020204030204" pitchFamily="34" charset="0"/>
                  <a:cs typeface="Calibri" panose="020F0502020204030204" pitchFamily="34" charset="0"/>
                </a:rPr>
                <a:t>الاستقلال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ذه</a:t>
              </a:r>
              <a:r>
                <a:rPr lang="ar-SA" sz="1100" dirty="0" err="1">
                  <a:latin typeface="Calibri" panose="020F0502020204030204" pitchFamily="34" charset="0"/>
                  <a:cs typeface="Calibri" panose="020F0502020204030204" pitchFamily="34" charset="0"/>
                </a:rPr>
                <a:t>ا</a:t>
              </a:r>
              <a:r>
                <a:rPr lang="en-US" sz="1100" dirty="0" err="1">
                  <a:latin typeface="Calibri" panose="020F0502020204030204" pitchFamily="34" charset="0"/>
                  <a:cs typeface="Calibri" panose="020F0502020204030204" pitchFamily="34" charset="0"/>
                </a:rPr>
                <a:t>ب</a:t>
              </a:r>
              <a:r>
                <a:rPr lang="en-US" sz="1100" dirty="0">
                  <a:latin typeface="Calibri" panose="020F0502020204030204" pitchFamily="34" charset="0"/>
                  <a:cs typeface="Calibri" panose="020F0502020204030204" pitchFamily="34" charset="0"/>
                </a:rPr>
                <a:t> للعب مع الأصدقاء</a:t>
              </a:r>
            </a:p>
          </p:txBody>
        </p:sp>
      </p:grpSp>
      <p:grpSp>
        <p:nvGrpSpPr>
          <p:cNvPr id="29" name="Group 28">
            <a:extLst>
              <a:ext uri="{FF2B5EF4-FFF2-40B4-BE49-F238E27FC236}">
                <a16:creationId xmlns:a16="http://schemas.microsoft.com/office/drawing/2014/main" id="{2C6AC04F-3C60-143A-488E-6BA319731390}"/>
              </a:ext>
            </a:extLst>
          </p:cNvPr>
          <p:cNvGrpSpPr/>
          <p:nvPr/>
        </p:nvGrpSpPr>
        <p:grpSpPr>
          <a:xfrm>
            <a:off x="1154563" y="8430941"/>
            <a:ext cx="5095767" cy="600165"/>
            <a:chOff x="1154563" y="4154093"/>
            <a:chExt cx="5095767" cy="600165"/>
          </a:xfrm>
        </p:grpSpPr>
        <p:sp>
          <p:nvSpPr>
            <p:cNvPr id="30" name="TextBox 29">
              <a:extLst>
                <a:ext uri="{FF2B5EF4-FFF2-40B4-BE49-F238E27FC236}">
                  <a16:creationId xmlns:a16="http://schemas.microsoft.com/office/drawing/2014/main" id="{54A81B54-A5D3-C447-2A54-1A8CE0CDB590}"/>
                </a:ext>
              </a:extLst>
            </p:cNvPr>
            <p:cNvSpPr txBox="1"/>
            <p:nvPr/>
          </p:nvSpPr>
          <p:spPr>
            <a:xfrm>
              <a:off x="1154563" y="4154093"/>
              <a:ext cx="1096371" cy="430887"/>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الاجتماعي و اللغوي</a:t>
              </a:r>
              <a:endParaRPr lang="en-US" sz="1100" b="1"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8FFF1E1-1789-9C22-1D28-A8E53FF92096}"/>
                </a:ext>
              </a:extLst>
            </p:cNvPr>
            <p:cNvSpPr txBox="1"/>
            <p:nvPr/>
          </p:nvSpPr>
          <p:spPr>
            <a:xfrm>
              <a:off x="2213596" y="4154094"/>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err="1">
                  <a:latin typeface="Calibri" panose="020F0502020204030204" pitchFamily="34" charset="0"/>
                  <a:cs typeface="Calibri" panose="020F0502020204030204" pitchFamily="34" charset="0"/>
                </a:rPr>
                <a:t>إ</a:t>
              </a:r>
              <a:r>
                <a:rPr lang="en-US" sz="1100" dirty="0" err="1">
                  <a:latin typeface="Calibri" panose="020F0502020204030204" pitchFamily="34" charset="0"/>
                  <a:cs typeface="Calibri" panose="020F0502020204030204" pitchFamily="34" charset="0"/>
                </a:rPr>
                <a:t>تق</a:t>
              </a:r>
              <a:r>
                <a:rPr lang="ar-SA" sz="1100" dirty="0" err="1">
                  <a:latin typeface="Calibri" panose="020F0502020204030204" pitchFamily="34" charset="0"/>
                  <a:cs typeface="Calibri" panose="020F0502020204030204" pitchFamily="34" charset="0"/>
                </a:rPr>
                <a:t>ا</a:t>
              </a:r>
              <a:r>
                <a:rPr lang="en-US" sz="1100" dirty="0" err="1">
                  <a:latin typeface="Calibri" panose="020F0502020204030204" pitchFamily="34" charset="0"/>
                  <a:cs typeface="Calibri" panose="020F0502020204030204" pitchFamily="34" charset="0"/>
                </a:rPr>
                <a:t>ن</a:t>
              </a:r>
              <a:r>
                <a:rPr lang="en-US" sz="1100" dirty="0">
                  <a:latin typeface="Calibri" panose="020F0502020204030204" pitchFamily="34" charset="0"/>
                  <a:cs typeface="Calibri" panose="020F0502020204030204" pitchFamily="34" charset="0"/>
                </a:rPr>
                <a:t> بعض القواعد الأساسية للقواعد</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تحدث</a:t>
              </a:r>
              <a:r>
                <a:rPr lang="en-US" sz="1100" dirty="0">
                  <a:latin typeface="Calibri" panose="020F0502020204030204" pitchFamily="34" charset="0"/>
                  <a:cs typeface="Calibri" panose="020F0502020204030204" pitchFamily="34" charset="0"/>
                </a:rPr>
                <a:t> بجمل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٥</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٦</a:t>
              </a:r>
              <a:r>
                <a:rPr lang="en-US" sz="1100" dirty="0">
                  <a:latin typeface="Calibri" panose="020F0502020204030204" pitchFamily="34" charset="0"/>
                  <a:cs typeface="Calibri" panose="020F0502020204030204" pitchFamily="34" charset="0"/>
                </a:rPr>
                <a:t> كلمات</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يروي القصص</a:t>
              </a:r>
            </a:p>
          </p:txBody>
        </p:sp>
      </p:grpSp>
      <p:grpSp>
        <p:nvGrpSpPr>
          <p:cNvPr id="40" name="Group 39">
            <a:extLst>
              <a:ext uri="{FF2B5EF4-FFF2-40B4-BE49-F238E27FC236}">
                <a16:creationId xmlns:a16="http://schemas.microsoft.com/office/drawing/2014/main" id="{0265E745-91F9-B787-0079-AC71C8B24D7C}"/>
              </a:ext>
            </a:extLst>
          </p:cNvPr>
          <p:cNvGrpSpPr/>
          <p:nvPr/>
        </p:nvGrpSpPr>
        <p:grpSpPr>
          <a:xfrm>
            <a:off x="1290755" y="411851"/>
            <a:ext cx="269258" cy="575896"/>
            <a:chOff x="2093826" y="3707622"/>
            <a:chExt cx="487411" cy="1042487"/>
          </a:xfrm>
        </p:grpSpPr>
        <p:sp>
          <p:nvSpPr>
            <p:cNvPr id="38" name="Round Same Side Corner Rectangle 31">
              <a:extLst>
                <a:ext uri="{FF2B5EF4-FFF2-40B4-BE49-F238E27FC236}">
                  <a16:creationId xmlns:a16="http://schemas.microsoft.com/office/drawing/2014/main" id="{3457CBE3-03D0-BA4B-09A4-FB04CB435160}"/>
                </a:ext>
              </a:extLst>
            </p:cNvPr>
            <p:cNvSpPr/>
            <p:nvPr/>
          </p:nvSpPr>
          <p:spPr>
            <a:xfrm>
              <a:off x="2093826" y="4302689"/>
              <a:ext cx="487411" cy="4474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sp>
          <p:nvSpPr>
            <p:cNvPr id="39" name="Oval 38">
              <a:extLst>
                <a:ext uri="{FF2B5EF4-FFF2-40B4-BE49-F238E27FC236}">
                  <a16:creationId xmlns:a16="http://schemas.microsoft.com/office/drawing/2014/main" id="{95F939CC-7A14-B313-0D84-D8B1BE03966C}"/>
                </a:ext>
              </a:extLst>
            </p:cNvPr>
            <p:cNvSpPr/>
            <p:nvPr/>
          </p:nvSpPr>
          <p:spPr>
            <a:xfrm>
              <a:off x="2093826" y="370762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grpSp>
      <p:grpSp>
        <p:nvGrpSpPr>
          <p:cNvPr id="41" name="Group 40">
            <a:extLst>
              <a:ext uri="{FF2B5EF4-FFF2-40B4-BE49-F238E27FC236}">
                <a16:creationId xmlns:a16="http://schemas.microsoft.com/office/drawing/2014/main" id="{1303B7B6-52B1-CD82-324D-0505B2DA5B79}"/>
              </a:ext>
            </a:extLst>
          </p:cNvPr>
          <p:cNvGrpSpPr/>
          <p:nvPr/>
        </p:nvGrpSpPr>
        <p:grpSpPr>
          <a:xfrm>
            <a:off x="1640417" y="4800874"/>
            <a:ext cx="261701" cy="691700"/>
            <a:chOff x="2922416" y="3463777"/>
            <a:chExt cx="487411" cy="1288272"/>
          </a:xfrm>
        </p:grpSpPr>
        <p:sp>
          <p:nvSpPr>
            <p:cNvPr id="42" name="Round Same Side Corner Rectangle 31">
              <a:extLst>
                <a:ext uri="{FF2B5EF4-FFF2-40B4-BE49-F238E27FC236}">
                  <a16:creationId xmlns:a16="http://schemas.microsoft.com/office/drawing/2014/main" id="{68EA1EA3-2E9A-6627-0407-743EE0B4D283}"/>
                </a:ext>
              </a:extLst>
            </p:cNvPr>
            <p:cNvSpPr/>
            <p:nvPr/>
          </p:nvSpPr>
          <p:spPr>
            <a:xfrm>
              <a:off x="2922416" y="4058844"/>
              <a:ext cx="487411" cy="69320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sp>
          <p:nvSpPr>
            <p:cNvPr id="52" name="Oval 51">
              <a:extLst>
                <a:ext uri="{FF2B5EF4-FFF2-40B4-BE49-F238E27FC236}">
                  <a16:creationId xmlns:a16="http://schemas.microsoft.com/office/drawing/2014/main" id="{BC18BFB0-A1C2-C31F-6CC3-FE39569F2320}"/>
                </a:ext>
              </a:extLst>
            </p:cNvPr>
            <p:cNvSpPr/>
            <p:nvPr/>
          </p:nvSpPr>
          <p:spPr>
            <a:xfrm>
              <a:off x="2922416" y="346377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grpSp>
      <p:sp>
        <p:nvSpPr>
          <p:cNvPr id="2" name="Hexagon 1">
            <a:extLst>
              <a:ext uri="{FF2B5EF4-FFF2-40B4-BE49-F238E27FC236}">
                <a16:creationId xmlns:a16="http://schemas.microsoft.com/office/drawing/2014/main" id="{796210C9-F6C2-DE7F-698D-E3C929E99064}"/>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D3A6252D-9935-AF07-1997-322F4AC2ABD8}"/>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F2FBDFC2-7575-EA60-D932-D2AC4497AECE}"/>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FD27D8DC-69CB-CDF8-AAE3-92A8F09038F5}"/>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Hexagon 31">
            <a:extLst>
              <a:ext uri="{FF2B5EF4-FFF2-40B4-BE49-F238E27FC236}">
                <a16:creationId xmlns:a16="http://schemas.microsoft.com/office/drawing/2014/main" id="{92885A43-050D-0DE8-F792-1BB904A516B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Hexagon 32">
            <a:extLst>
              <a:ext uri="{FF2B5EF4-FFF2-40B4-BE49-F238E27FC236}">
                <a16:creationId xmlns:a16="http://schemas.microsoft.com/office/drawing/2014/main" id="{6B3BA0C2-B55E-2181-F22E-684AFD12063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2611859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C44930-3C67-A2E6-A125-718CB5E69B72}"/>
              </a:ext>
            </a:extLst>
          </p:cNvPr>
          <p:cNvSpPr txBox="1"/>
          <p:nvPr/>
        </p:nvSpPr>
        <p:spPr>
          <a:xfrm>
            <a:off x="996287" y="712658"/>
            <a:ext cx="5254042" cy="338554"/>
          </a:xfrm>
          <a:prstGeom prst="rect">
            <a:avLst/>
          </a:prstGeom>
          <a:noFill/>
        </p:spPr>
        <p:txBody>
          <a:bodyPr wrap="square" rtlCol="0">
            <a:spAutoFit/>
          </a:bodyPr>
          <a:lstStyle/>
          <a:p>
            <a:pPr algn="r" rtl="1"/>
            <a:r>
              <a:rPr lang="en-GB" sz="1600" dirty="0">
                <a:latin typeface="Calibri" panose="020F0502020204030204" pitchFamily="34" charset="0"/>
                <a:ea typeface="Arial"/>
                <a:cs typeface="Calibri" panose="020F0502020204030204" pitchFamily="34" charset="0"/>
                <a:sym typeface="Arial"/>
              </a:rPr>
              <a:t>أهداف التعلم</a:t>
            </a:r>
            <a:endParaRPr lang="en-CA" sz="1600" b="1" spc="300" dirty="0">
              <a:solidFill>
                <a:schemeClr val="tx1"/>
              </a:solidFill>
            </a:endParaRPr>
          </a:p>
        </p:txBody>
      </p:sp>
      <p:sp>
        <p:nvSpPr>
          <p:cNvPr id="10" name="TextBox 9">
            <a:extLst>
              <a:ext uri="{FF2B5EF4-FFF2-40B4-BE49-F238E27FC236}">
                <a16:creationId xmlns:a16="http://schemas.microsoft.com/office/drawing/2014/main" id="{B7184FDB-5530-B802-B212-D245574AD784}"/>
              </a:ext>
            </a:extLst>
          </p:cNvPr>
          <p:cNvSpPr txBox="1"/>
          <p:nvPr/>
        </p:nvSpPr>
        <p:spPr>
          <a:xfrm>
            <a:off x="1675087" y="1265560"/>
            <a:ext cx="4575242" cy="1785104"/>
          </a:xfrm>
          <a:prstGeom prst="rect">
            <a:avLst/>
          </a:prstGeom>
          <a:noFill/>
        </p:spPr>
        <p:txBody>
          <a:bodyPr wrap="square" rtlCol="0">
            <a:spAutoFit/>
          </a:bodyPr>
          <a:lstStyle/>
          <a:p>
            <a:pPr algn="r" rtl="1"/>
            <a:r>
              <a:rPr lang="ar-SA" sz="1100" dirty="0">
                <a:latin typeface="Calibri" panose="020F0502020204030204" pitchFamily="34" charset="0"/>
                <a:cs typeface="Calibri" panose="020F0502020204030204" pitchFamily="34" charset="0"/>
              </a:rPr>
              <a:t>ت</a:t>
            </a:r>
            <a:r>
              <a:rPr lang="en-GB" sz="1100" dirty="0">
                <a:latin typeface="Calibri" panose="020F0502020204030204" pitchFamily="34" charset="0"/>
                <a:cs typeface="Calibri" panose="020F0502020204030204" pitchFamily="34" charset="0"/>
              </a:rPr>
              <a:t>حد</a:t>
            </a:r>
            <a:r>
              <a:rPr lang="ar-SA" sz="1100" dirty="0">
                <a:latin typeface="Calibri" panose="020F0502020204030204" pitchFamily="34" charset="0"/>
                <a:cs typeface="Calibri" panose="020F0502020204030204" pitchFamily="34" charset="0"/>
              </a:rPr>
              <a:t>ي</a:t>
            </a:r>
            <a:r>
              <a:rPr lang="en-GB" sz="1100" dirty="0">
                <a:latin typeface="Calibri" panose="020F0502020204030204" pitchFamily="34" charset="0"/>
                <a:cs typeface="Calibri" panose="020F0502020204030204" pitchFamily="34" charset="0"/>
              </a:rPr>
              <a:t>د متى يجب على أخصائي الحالة مشاركة المعلومات أو ال</a:t>
            </a:r>
            <a:r>
              <a:rPr lang="ar-SA" sz="1100" dirty="0">
                <a:latin typeface="Calibri" panose="020F0502020204030204" pitchFamily="34" charset="0"/>
                <a:cs typeface="Calibri" panose="020F0502020204030204" pitchFamily="34" charset="0"/>
              </a:rPr>
              <a:t>مناصرة</a:t>
            </a:r>
            <a:r>
              <a:rPr lang="en-GB" sz="1100" dirty="0">
                <a:latin typeface="Calibri" panose="020F0502020204030204" pitchFamily="34" charset="0"/>
                <a:cs typeface="Calibri" panose="020F0502020204030204" pitchFamily="34" charset="0"/>
              </a:rPr>
              <a:t> نيابة عن الطفل</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ea typeface="Arial"/>
              <a:cs typeface="Arial"/>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تنفيذ أنشطة مركزة غير متخصصة في مجال الصحة النفسية والدعم النفسي الاجتماعي</a:t>
            </a: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تحديد الحلول للتحديات المشتركة عند إدارة الإحالات</a:t>
            </a: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شرح أفضل الممارسات لحماية البيانات وتبادل المعلومات</a:t>
            </a:r>
          </a:p>
        </p:txBody>
      </p:sp>
      <p:grpSp>
        <p:nvGrpSpPr>
          <p:cNvPr id="11" name="Google Shape;149;p12">
            <a:extLst>
              <a:ext uri="{FF2B5EF4-FFF2-40B4-BE49-F238E27FC236}">
                <a16:creationId xmlns:a16="http://schemas.microsoft.com/office/drawing/2014/main" id="{26F289E6-CE3B-40A2-8D3E-B386245000A9}"/>
              </a:ext>
            </a:extLst>
          </p:cNvPr>
          <p:cNvGrpSpPr/>
          <p:nvPr/>
        </p:nvGrpSpPr>
        <p:grpSpPr>
          <a:xfrm>
            <a:off x="1020268" y="1215610"/>
            <a:ext cx="559955" cy="387333"/>
            <a:chOff x="6878053" y="1156317"/>
            <a:chExt cx="1431178" cy="1039513"/>
          </a:xfrm>
          <a:solidFill>
            <a:schemeClr val="accent2">
              <a:lumMod val="50000"/>
            </a:schemeClr>
          </a:solidFill>
        </p:grpSpPr>
        <p:grpSp>
          <p:nvGrpSpPr>
            <p:cNvPr id="12" name="Google Shape;150;p12">
              <a:extLst>
                <a:ext uri="{FF2B5EF4-FFF2-40B4-BE49-F238E27FC236}">
                  <a16:creationId xmlns:a16="http://schemas.microsoft.com/office/drawing/2014/main" id="{FAE7552D-3E1C-DBCA-5FB4-29B856EDF050}"/>
                </a:ext>
              </a:extLst>
            </p:cNvPr>
            <p:cNvGrpSpPr/>
            <p:nvPr/>
          </p:nvGrpSpPr>
          <p:grpSpPr>
            <a:xfrm>
              <a:off x="7672978" y="1156317"/>
              <a:ext cx="412941" cy="436880"/>
              <a:chOff x="243840" y="1676400"/>
              <a:chExt cx="701040" cy="741680"/>
            </a:xfrm>
            <a:grpFill/>
          </p:grpSpPr>
          <p:sp>
            <p:nvSpPr>
              <p:cNvPr id="21" name="Google Shape;151;p12">
                <a:extLst>
                  <a:ext uri="{FF2B5EF4-FFF2-40B4-BE49-F238E27FC236}">
                    <a16:creationId xmlns:a16="http://schemas.microsoft.com/office/drawing/2014/main" id="{386B006D-FFC4-66F3-D380-E777C535B81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2;p12">
                <a:extLst>
                  <a:ext uri="{FF2B5EF4-FFF2-40B4-BE49-F238E27FC236}">
                    <a16:creationId xmlns:a16="http://schemas.microsoft.com/office/drawing/2014/main" id="{8905987C-E45D-A37E-BC63-CD214085ACE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3" name="Google Shape;153;p12">
              <a:extLst>
                <a:ext uri="{FF2B5EF4-FFF2-40B4-BE49-F238E27FC236}">
                  <a16:creationId xmlns:a16="http://schemas.microsoft.com/office/drawing/2014/main" id="{FA2379B0-9017-A16A-5BCC-0199016874D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154;p12">
              <a:extLst>
                <a:ext uri="{FF2B5EF4-FFF2-40B4-BE49-F238E27FC236}">
                  <a16:creationId xmlns:a16="http://schemas.microsoft.com/office/drawing/2014/main" id="{80D7A822-0D6C-9B03-6184-4469DF42DF3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3" name="Google Shape;149;p12">
            <a:extLst>
              <a:ext uri="{FF2B5EF4-FFF2-40B4-BE49-F238E27FC236}">
                <a16:creationId xmlns:a16="http://schemas.microsoft.com/office/drawing/2014/main" id="{96DA6CF6-8AE1-C14B-28A0-4BC95346C65C}"/>
              </a:ext>
            </a:extLst>
          </p:cNvPr>
          <p:cNvGrpSpPr/>
          <p:nvPr/>
        </p:nvGrpSpPr>
        <p:grpSpPr>
          <a:xfrm>
            <a:off x="1020268" y="1777088"/>
            <a:ext cx="559955" cy="387333"/>
            <a:chOff x="6878053" y="1156317"/>
            <a:chExt cx="1431178" cy="1039513"/>
          </a:xfrm>
          <a:solidFill>
            <a:schemeClr val="accent2">
              <a:lumMod val="50000"/>
            </a:schemeClr>
          </a:solidFill>
        </p:grpSpPr>
        <p:grpSp>
          <p:nvGrpSpPr>
            <p:cNvPr id="24" name="Google Shape;150;p12">
              <a:extLst>
                <a:ext uri="{FF2B5EF4-FFF2-40B4-BE49-F238E27FC236}">
                  <a16:creationId xmlns:a16="http://schemas.microsoft.com/office/drawing/2014/main" id="{553637AE-77AF-C82B-D329-19F0A5BE9C25}"/>
                </a:ext>
              </a:extLst>
            </p:cNvPr>
            <p:cNvGrpSpPr/>
            <p:nvPr/>
          </p:nvGrpSpPr>
          <p:grpSpPr>
            <a:xfrm>
              <a:off x="7672978" y="1156317"/>
              <a:ext cx="412941" cy="436880"/>
              <a:chOff x="243840" y="1676400"/>
              <a:chExt cx="701040" cy="741680"/>
            </a:xfrm>
            <a:grpFill/>
          </p:grpSpPr>
          <p:sp>
            <p:nvSpPr>
              <p:cNvPr id="27" name="Google Shape;151;p12">
                <a:extLst>
                  <a:ext uri="{FF2B5EF4-FFF2-40B4-BE49-F238E27FC236}">
                    <a16:creationId xmlns:a16="http://schemas.microsoft.com/office/drawing/2014/main" id="{FEE8B9DA-C879-4154-CB4D-E501C8BBE1F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2;p12">
                <a:extLst>
                  <a:ext uri="{FF2B5EF4-FFF2-40B4-BE49-F238E27FC236}">
                    <a16:creationId xmlns:a16="http://schemas.microsoft.com/office/drawing/2014/main" id="{25F25D40-295E-2A58-7DEC-E488B326988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5" name="Google Shape;153;p12">
              <a:extLst>
                <a:ext uri="{FF2B5EF4-FFF2-40B4-BE49-F238E27FC236}">
                  <a16:creationId xmlns:a16="http://schemas.microsoft.com/office/drawing/2014/main" id="{B9CCFDBD-D5C8-B701-E511-3BB02630383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154;p12">
              <a:extLst>
                <a:ext uri="{FF2B5EF4-FFF2-40B4-BE49-F238E27FC236}">
                  <a16:creationId xmlns:a16="http://schemas.microsoft.com/office/drawing/2014/main" id="{002CE757-50DF-032D-09BC-7461F95912D5}"/>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9" name="Google Shape;149;p12">
            <a:extLst>
              <a:ext uri="{FF2B5EF4-FFF2-40B4-BE49-F238E27FC236}">
                <a16:creationId xmlns:a16="http://schemas.microsoft.com/office/drawing/2014/main" id="{724CD84B-0BEE-8FA9-F168-E1611B759A92}"/>
              </a:ext>
            </a:extLst>
          </p:cNvPr>
          <p:cNvGrpSpPr/>
          <p:nvPr/>
        </p:nvGrpSpPr>
        <p:grpSpPr>
          <a:xfrm>
            <a:off x="1020268" y="2338731"/>
            <a:ext cx="559955" cy="387333"/>
            <a:chOff x="6878053" y="1156317"/>
            <a:chExt cx="1431178" cy="1039513"/>
          </a:xfrm>
          <a:solidFill>
            <a:schemeClr val="accent2">
              <a:lumMod val="50000"/>
            </a:schemeClr>
          </a:solidFill>
        </p:grpSpPr>
        <p:grpSp>
          <p:nvGrpSpPr>
            <p:cNvPr id="30" name="Google Shape;150;p12">
              <a:extLst>
                <a:ext uri="{FF2B5EF4-FFF2-40B4-BE49-F238E27FC236}">
                  <a16:creationId xmlns:a16="http://schemas.microsoft.com/office/drawing/2014/main" id="{69C2D01E-D114-52D3-8578-FC3D2CF69C91}"/>
                </a:ext>
              </a:extLst>
            </p:cNvPr>
            <p:cNvGrpSpPr/>
            <p:nvPr/>
          </p:nvGrpSpPr>
          <p:grpSpPr>
            <a:xfrm>
              <a:off x="7672978" y="1156317"/>
              <a:ext cx="412941" cy="436880"/>
              <a:chOff x="243840" y="1676400"/>
              <a:chExt cx="701040" cy="741680"/>
            </a:xfrm>
            <a:grpFill/>
          </p:grpSpPr>
          <p:sp>
            <p:nvSpPr>
              <p:cNvPr id="33" name="Google Shape;151;p12">
                <a:extLst>
                  <a:ext uri="{FF2B5EF4-FFF2-40B4-BE49-F238E27FC236}">
                    <a16:creationId xmlns:a16="http://schemas.microsoft.com/office/drawing/2014/main" id="{D2C73585-0B24-D3C1-4A16-53771F441AE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 name="Google Shape;152;p12">
                <a:extLst>
                  <a:ext uri="{FF2B5EF4-FFF2-40B4-BE49-F238E27FC236}">
                    <a16:creationId xmlns:a16="http://schemas.microsoft.com/office/drawing/2014/main" id="{77C2FB3C-65F0-80AD-1284-F78218495B6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1" name="Google Shape;153;p12">
              <a:extLst>
                <a:ext uri="{FF2B5EF4-FFF2-40B4-BE49-F238E27FC236}">
                  <a16:creationId xmlns:a16="http://schemas.microsoft.com/office/drawing/2014/main" id="{43A9EBFC-80C4-48A9-B4DB-C291AA226AA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 name="Google Shape;154;p12">
              <a:extLst>
                <a:ext uri="{FF2B5EF4-FFF2-40B4-BE49-F238E27FC236}">
                  <a16:creationId xmlns:a16="http://schemas.microsoft.com/office/drawing/2014/main" id="{FE179EF1-552C-B0A3-B76B-5F2E6FC50CC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5" name="Google Shape;149;p12">
            <a:extLst>
              <a:ext uri="{FF2B5EF4-FFF2-40B4-BE49-F238E27FC236}">
                <a16:creationId xmlns:a16="http://schemas.microsoft.com/office/drawing/2014/main" id="{63336DC1-83CD-3A03-D9DE-B50B3C73E6A7}"/>
              </a:ext>
            </a:extLst>
          </p:cNvPr>
          <p:cNvGrpSpPr/>
          <p:nvPr/>
        </p:nvGrpSpPr>
        <p:grpSpPr>
          <a:xfrm>
            <a:off x="1020268" y="2910231"/>
            <a:ext cx="559955" cy="387333"/>
            <a:chOff x="6878053" y="1156317"/>
            <a:chExt cx="1431178" cy="1039513"/>
          </a:xfrm>
          <a:solidFill>
            <a:schemeClr val="accent2">
              <a:lumMod val="50000"/>
            </a:schemeClr>
          </a:solidFill>
        </p:grpSpPr>
        <p:grpSp>
          <p:nvGrpSpPr>
            <p:cNvPr id="36" name="Google Shape;150;p12">
              <a:extLst>
                <a:ext uri="{FF2B5EF4-FFF2-40B4-BE49-F238E27FC236}">
                  <a16:creationId xmlns:a16="http://schemas.microsoft.com/office/drawing/2014/main" id="{1E021B08-126F-0091-D5DA-D39B8D4A79D3}"/>
                </a:ext>
              </a:extLst>
            </p:cNvPr>
            <p:cNvGrpSpPr/>
            <p:nvPr/>
          </p:nvGrpSpPr>
          <p:grpSpPr>
            <a:xfrm>
              <a:off x="7672978" y="1156317"/>
              <a:ext cx="412941" cy="436880"/>
              <a:chOff x="243840" y="1676400"/>
              <a:chExt cx="701040" cy="741680"/>
            </a:xfrm>
            <a:grpFill/>
          </p:grpSpPr>
          <p:sp>
            <p:nvSpPr>
              <p:cNvPr id="39" name="Google Shape;151;p12">
                <a:extLst>
                  <a:ext uri="{FF2B5EF4-FFF2-40B4-BE49-F238E27FC236}">
                    <a16:creationId xmlns:a16="http://schemas.microsoft.com/office/drawing/2014/main" id="{95321A87-AFDA-56E2-AAE1-BC2923A6ABC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0" name="Google Shape;152;p12">
                <a:extLst>
                  <a:ext uri="{FF2B5EF4-FFF2-40B4-BE49-F238E27FC236}">
                    <a16:creationId xmlns:a16="http://schemas.microsoft.com/office/drawing/2014/main" id="{3B48423C-3029-85C3-ACFB-4D1A23F3082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Google Shape;153;p12">
              <a:extLst>
                <a:ext uri="{FF2B5EF4-FFF2-40B4-BE49-F238E27FC236}">
                  <a16:creationId xmlns:a16="http://schemas.microsoft.com/office/drawing/2014/main" id="{4EAC7470-CC6E-07D5-E242-4808D2FB967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8" name="Google Shape;154;p12">
              <a:extLst>
                <a:ext uri="{FF2B5EF4-FFF2-40B4-BE49-F238E27FC236}">
                  <a16:creationId xmlns:a16="http://schemas.microsoft.com/office/drawing/2014/main" id="{97D8F0FD-3BB1-CD7E-CCBD-E2C704211F3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1" name="Hexagon 40">
            <a:extLst>
              <a:ext uri="{FF2B5EF4-FFF2-40B4-BE49-F238E27FC236}">
                <a16:creationId xmlns:a16="http://schemas.microsoft.com/office/drawing/2014/main" id="{4886291A-7B86-2057-D6EE-F4D3621BD45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1D85DDFE-D628-F2DE-4CEC-329232C2EFC1}"/>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a:extLst>
              <a:ext uri="{FF2B5EF4-FFF2-40B4-BE49-F238E27FC236}">
                <a16:creationId xmlns:a16="http://schemas.microsoft.com/office/drawing/2014/main" id="{6C84A125-FCCB-FF2D-EDCF-A06E67234D14}"/>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Hexagon 43">
            <a:extLst>
              <a:ext uri="{FF2B5EF4-FFF2-40B4-BE49-F238E27FC236}">
                <a16:creationId xmlns:a16="http://schemas.microsoft.com/office/drawing/2014/main" id="{2C6E8C2F-AB9E-C39D-DAED-00E1FCF36E0B}"/>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Hexagon 44">
            <a:extLst>
              <a:ext uri="{FF2B5EF4-FFF2-40B4-BE49-F238E27FC236}">
                <a16:creationId xmlns:a16="http://schemas.microsoft.com/office/drawing/2014/main" id="{EAF39E15-620A-C86A-EBC8-E0C93872849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Hexagon 45">
            <a:extLst>
              <a:ext uri="{FF2B5EF4-FFF2-40B4-BE49-F238E27FC236}">
                <a16:creationId xmlns:a16="http://schemas.microsoft.com/office/drawing/2014/main" id="{0899E20A-53E5-DD4C-8834-4B9844C1F87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9067226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5883D7-FCCA-E32A-998E-17E31658E961}"/>
              </a:ext>
            </a:extLst>
          </p:cNvPr>
          <p:cNvSpPr txBox="1"/>
          <p:nvPr/>
        </p:nvSpPr>
        <p:spPr>
          <a:xfrm>
            <a:off x="996287" y="1509195"/>
            <a:ext cx="4665478" cy="338554"/>
          </a:xfrm>
          <a:prstGeom prst="rect">
            <a:avLst/>
          </a:prstGeom>
          <a:noFill/>
        </p:spPr>
        <p:txBody>
          <a:bodyPr wrap="square" rtlCol="0">
            <a:spAutoFit/>
          </a:bodyPr>
          <a:lstStyle/>
          <a:p>
            <a:pPr algn="r" rtl="1"/>
            <a:r>
              <a:rPr lang="ar-SA" sz="1600" b="1" spc="300" dirty="0">
                <a:latin typeface="Calibri" panose="020F0502020204030204" pitchFamily="34" charset="0"/>
                <a:cs typeface="Calibri" panose="020F0502020204030204" pitchFamily="34" charset="0"/>
              </a:rPr>
              <a:t>ملاحظات</a:t>
            </a:r>
            <a:endParaRPr lang="en-CA" sz="1600" b="1" spc="3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AA02D71-216D-D9DB-BADF-5892CDA17C59}"/>
              </a:ext>
            </a:extLst>
          </p:cNvPr>
          <p:cNvSpPr txBox="1"/>
          <p:nvPr/>
        </p:nvSpPr>
        <p:spPr>
          <a:xfrm>
            <a:off x="996287" y="713169"/>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D0B9C7"/>
                </a:highlight>
                <a:latin typeface="Calibri" panose="020F0502020204030204" pitchFamily="34" charset="0"/>
                <a:ea typeface="Calibri"/>
                <a:cs typeface="Calibri" panose="020F0502020204030204" pitchFamily="34" charset="0"/>
                <a:sym typeface="Calibri"/>
              </a:rPr>
              <a:t>الجلسة </a:t>
            </a:r>
            <a:r>
              <a:rPr lang="ar-SA" sz="1600" b="1" spc="300" dirty="0">
                <a:highlight>
                  <a:srgbClr val="D0B9C7"/>
                </a:highlight>
                <a:latin typeface="Calibri" panose="020F0502020204030204" pitchFamily="34" charset="0"/>
                <a:ea typeface="Calibri"/>
                <a:cs typeface="Calibri" panose="020F0502020204030204" pitchFamily="34" charset="0"/>
                <a:sym typeface="Calibri"/>
              </a:rPr>
              <a:t>٢</a:t>
            </a:r>
            <a:r>
              <a:rPr lang="en-US" sz="1600" b="1" spc="300" dirty="0">
                <a:highlight>
                  <a:srgbClr val="D0B9C7"/>
                </a:highlight>
                <a:latin typeface="Calibri" panose="020F0502020204030204" pitchFamily="34" charset="0"/>
                <a:ea typeface="Calibri"/>
                <a:cs typeface="Calibri" panose="020F0502020204030204" pitchFamily="34" charset="0"/>
                <a:sym typeface="Calibri"/>
              </a:rPr>
              <a:t>: ما الذي يمكن ل</a:t>
            </a:r>
            <a:r>
              <a:rPr lang="ar-SA" sz="1600" b="1" spc="300" dirty="0">
                <a:highlight>
                  <a:srgbClr val="D0B9C7"/>
                </a:highlight>
                <a:latin typeface="Calibri" panose="020F0502020204030204" pitchFamily="34" charset="0"/>
                <a:ea typeface="Calibri"/>
                <a:cs typeface="Calibri" panose="020F0502020204030204" pitchFamily="34" charset="0"/>
                <a:sym typeface="Calibri"/>
              </a:rPr>
              <a:t>أخصائي</a:t>
            </a:r>
            <a:r>
              <a:rPr lang="en-US" sz="1600" b="1" spc="300" dirty="0">
                <a:highlight>
                  <a:srgbClr val="D0B9C7"/>
                </a:highlight>
                <a:latin typeface="Calibri" panose="020F0502020204030204" pitchFamily="34" charset="0"/>
                <a:ea typeface="Calibri"/>
                <a:cs typeface="Calibri" panose="020F0502020204030204" pitchFamily="34" charset="0"/>
                <a:sym typeface="Calibri"/>
              </a:rPr>
              <a:t> الحالة القيام به أثناء التنفيذ؟</a:t>
            </a:r>
          </a:p>
        </p:txBody>
      </p:sp>
      <p:sp>
        <p:nvSpPr>
          <p:cNvPr id="7" name="Rectangle 6">
            <a:extLst>
              <a:ext uri="{FF2B5EF4-FFF2-40B4-BE49-F238E27FC236}">
                <a16:creationId xmlns:a16="http://schemas.microsoft.com/office/drawing/2014/main" id="{7229DC92-4D0C-C011-94D3-F2D9A4ACB74F}"/>
              </a:ext>
            </a:extLst>
          </p:cNvPr>
          <p:cNvSpPr/>
          <p:nvPr/>
        </p:nvSpPr>
        <p:spPr>
          <a:xfrm>
            <a:off x="996288" y="1918952"/>
            <a:ext cx="5254042" cy="717353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8" name="Hexagon 7">
            <a:extLst>
              <a:ext uri="{FF2B5EF4-FFF2-40B4-BE49-F238E27FC236}">
                <a16:creationId xmlns:a16="http://schemas.microsoft.com/office/drawing/2014/main" id="{AABEBECF-529B-BF4D-52E5-0C76A0A7DF1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8D9DF901-AEB0-9D06-76E4-5BD19F6F199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43B2B249-FC3D-8C7E-C875-02A20549BEBE}"/>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F5832161-1219-C059-E277-3625222DD554}"/>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ADB0A0D1-77B6-BC38-1CD4-5E321C1DB2E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B8E07B18-4B7E-8FA9-B4F5-EA0B5C1FFE75}"/>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6720623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480737"/>
            <a:ext cx="5254041" cy="307777"/>
          </a:xfrm>
          <a:prstGeom prst="rect">
            <a:avLst/>
          </a:prstGeom>
          <a:noFill/>
        </p:spPr>
        <p:txBody>
          <a:bodyPr wrap="square" rtlCol="0">
            <a:spAutoFit/>
          </a:bodyPr>
          <a:lstStyle/>
          <a:p>
            <a:pPr algn="r" rtl="1"/>
            <a:r>
              <a:rPr lang="en-GB" sz="1400" b="1" dirty="0">
                <a:latin typeface="Calibri" panose="020F0502020204030204" pitchFamily="34" charset="0"/>
                <a:cs typeface="Calibri" panose="020F0502020204030204" pitchFamily="34" charset="0"/>
              </a:rPr>
              <a:t>دراسة حالة - أمثلة على جهود المناصرة</a:t>
            </a:r>
            <a:endParaRPr lang="en-CA" sz="1400" b="1" spc="3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8CC53DB-7C03-66C0-1E19-AD915C07956B}"/>
              </a:ext>
            </a:extLst>
          </p:cNvPr>
          <p:cNvSpPr txBox="1"/>
          <p:nvPr/>
        </p:nvSpPr>
        <p:spPr>
          <a:xfrm>
            <a:off x="996287" y="1894279"/>
            <a:ext cx="5254041" cy="351035"/>
          </a:xfrm>
          <a:prstGeom prst="rect">
            <a:avLst/>
          </a:prstGeom>
          <a:noFill/>
          <a:ln>
            <a:noFill/>
          </a:ln>
        </p:spPr>
        <p:txBody>
          <a:bodyPr wrap="square" lIns="90000" tIns="90000" rIns="90000" bIns="90000" rtlCol="0">
            <a:spAutoFit/>
          </a:bodyPr>
          <a:lstStyle/>
          <a:p>
            <a:pPr algn="r" rtl="1"/>
            <a:r>
              <a:rPr lang="en-GB" sz="1100" u="none" dirty="0">
                <a:latin typeface="Calibri" panose="020F0502020204030204" pitchFamily="34" charset="0"/>
                <a:cs typeface="Calibri" panose="020F0502020204030204" pitchFamily="34" charset="0"/>
              </a:rPr>
              <a:t>يرجى ذكر جهود المناصرة المحتملة التي يمكن أن يقوم بها أخصائي الحالة </a:t>
            </a:r>
            <a:r>
              <a:rPr lang="ar-SA" sz="1100" u="none" dirty="0">
                <a:latin typeface="Calibri" panose="020F0502020204030204" pitchFamily="34" charset="0"/>
                <a:cs typeface="Calibri" panose="020F0502020204030204" pitchFamily="34" charset="0"/>
              </a:rPr>
              <a:t>لمصلحة</a:t>
            </a:r>
            <a:r>
              <a:rPr lang="en-GB" sz="1100" u="none" dirty="0">
                <a:latin typeface="Calibri" panose="020F0502020204030204" pitchFamily="34" charset="0"/>
                <a:cs typeface="Calibri" panose="020F0502020204030204" pitchFamily="34" charset="0"/>
              </a:rPr>
              <a:t> أمينة.</a:t>
            </a:r>
            <a:endParaRPr lang="en-US" sz="11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4870E4E-7F8C-B471-9F86-1BC71ACCDEC1}"/>
              </a:ext>
            </a:extLst>
          </p:cNvPr>
          <p:cNvSpPr txBox="1"/>
          <p:nvPr/>
        </p:nvSpPr>
        <p:spPr>
          <a:xfrm>
            <a:off x="996287" y="713169"/>
            <a:ext cx="5254042" cy="523220"/>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D0B9C7"/>
                </a:highlight>
                <a:latin typeface="Calibri"/>
                <a:ea typeface="Calibri"/>
                <a:cs typeface="Calibri"/>
                <a:sym typeface="Calibri"/>
              </a:rPr>
              <a:t>الجلسة </a:t>
            </a:r>
            <a:r>
              <a:rPr lang="ar-SA" sz="1400" b="1" spc="300" dirty="0">
                <a:highlight>
                  <a:srgbClr val="D0B9C7"/>
                </a:highlight>
                <a:latin typeface="Calibri"/>
                <a:ea typeface="Calibri"/>
                <a:cs typeface="Calibri"/>
                <a:sym typeface="Calibri"/>
              </a:rPr>
              <a:t>٣</a:t>
            </a:r>
            <a:r>
              <a:rPr lang="en-US" sz="1400" b="1" spc="300" dirty="0">
                <a:highlight>
                  <a:srgbClr val="D0B9C7"/>
                </a:highlight>
                <a:latin typeface="Calibri"/>
                <a:ea typeface="Calibri"/>
                <a:cs typeface="Calibri"/>
                <a:sym typeface="Calibri"/>
              </a:rPr>
              <a:t>: كيف يمكنني تقديم المعلومات وال</a:t>
            </a:r>
            <a:r>
              <a:rPr lang="ar-SA" sz="1400" b="1" spc="300" dirty="0">
                <a:highlight>
                  <a:srgbClr val="D0B9C7"/>
                </a:highlight>
                <a:latin typeface="Calibri"/>
                <a:ea typeface="Calibri"/>
                <a:cs typeface="Calibri"/>
                <a:sym typeface="Calibri"/>
              </a:rPr>
              <a:t>مناصر</a:t>
            </a:r>
            <a:r>
              <a:rPr lang="en-US" sz="1400" b="1" spc="300" dirty="0">
                <a:highlight>
                  <a:srgbClr val="D0B9C7"/>
                </a:highlight>
                <a:latin typeface="Calibri"/>
                <a:ea typeface="Calibri"/>
                <a:cs typeface="Calibri"/>
                <a:sym typeface="Calibri"/>
              </a:rPr>
              <a:t>ة ل</a:t>
            </a:r>
            <a:r>
              <a:rPr lang="ar-SA" sz="1400" b="1" spc="300" dirty="0">
                <a:highlight>
                  <a:srgbClr val="D0B9C7"/>
                </a:highlight>
                <a:latin typeface="Calibri"/>
                <a:ea typeface="Calibri"/>
                <a:cs typeface="Calibri"/>
                <a:sym typeface="Calibri"/>
              </a:rPr>
              <a:t>مصلحة</a:t>
            </a:r>
            <a:r>
              <a:rPr lang="en-US" sz="1400" b="1" spc="300" dirty="0">
                <a:highlight>
                  <a:srgbClr val="D0B9C7"/>
                </a:highlight>
                <a:latin typeface="Calibri"/>
                <a:ea typeface="Calibri"/>
                <a:cs typeface="Calibri"/>
                <a:sym typeface="Calibri"/>
              </a:rPr>
              <a:t> الطفل؟</a:t>
            </a:r>
          </a:p>
        </p:txBody>
      </p:sp>
      <p:sp>
        <p:nvSpPr>
          <p:cNvPr id="6" name="Rectangle 5">
            <a:extLst>
              <a:ext uri="{FF2B5EF4-FFF2-40B4-BE49-F238E27FC236}">
                <a16:creationId xmlns:a16="http://schemas.microsoft.com/office/drawing/2014/main" id="{3BC3C78A-919F-CC9C-F81B-DCE462028A5D}"/>
              </a:ext>
            </a:extLst>
          </p:cNvPr>
          <p:cNvSpPr/>
          <p:nvPr/>
        </p:nvSpPr>
        <p:spPr>
          <a:xfrm>
            <a:off x="996288" y="2381857"/>
            <a:ext cx="5254042" cy="6556082"/>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nvGrpSpPr>
          <p:cNvPr id="7" name="Group 6">
            <a:extLst>
              <a:ext uri="{FF2B5EF4-FFF2-40B4-BE49-F238E27FC236}">
                <a16:creationId xmlns:a16="http://schemas.microsoft.com/office/drawing/2014/main" id="{CB742FC9-2A4E-02AD-F93F-60EC25D36EF2}"/>
              </a:ext>
            </a:extLst>
          </p:cNvPr>
          <p:cNvGrpSpPr/>
          <p:nvPr/>
        </p:nvGrpSpPr>
        <p:grpSpPr>
          <a:xfrm>
            <a:off x="4958818" y="7536642"/>
            <a:ext cx="1805788" cy="1537841"/>
            <a:chOff x="7371080" y="4395215"/>
            <a:chExt cx="1917615" cy="1416305"/>
          </a:xfrm>
          <a:solidFill>
            <a:schemeClr val="accent2">
              <a:lumMod val="50000"/>
            </a:schemeClr>
          </a:solidFill>
        </p:grpSpPr>
        <p:sp>
          <p:nvSpPr>
            <p:cNvPr id="8" name="Trapezoid 7">
              <a:extLst>
                <a:ext uri="{FF2B5EF4-FFF2-40B4-BE49-F238E27FC236}">
                  <a16:creationId xmlns:a16="http://schemas.microsoft.com/office/drawing/2014/main" id="{11DB2B2B-45C0-77B3-2A49-AE26218C7F84}"/>
                </a:ext>
              </a:extLst>
            </p:cNvPr>
            <p:cNvSpPr/>
            <p:nvPr/>
          </p:nvSpPr>
          <p:spPr>
            <a:xfrm rot="16200000">
              <a:off x="7467600" y="4704080"/>
              <a:ext cx="822960" cy="101600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B5E1A1-0073-9BEB-0670-EB5A03CACC9B}"/>
                </a:ext>
              </a:extLst>
            </p:cNvPr>
            <p:cNvSpPr/>
            <p:nvPr/>
          </p:nvSpPr>
          <p:spPr>
            <a:xfrm rot="1578344">
              <a:off x="7538720" y="5313680"/>
              <a:ext cx="194894" cy="497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0" name="Arc 9">
              <a:extLst>
                <a:ext uri="{FF2B5EF4-FFF2-40B4-BE49-F238E27FC236}">
                  <a16:creationId xmlns:a16="http://schemas.microsoft.com/office/drawing/2014/main" id="{1589496F-69EB-D552-843A-2C0FFE725A2B}"/>
                </a:ext>
              </a:extLst>
            </p:cNvPr>
            <p:cNvSpPr/>
            <p:nvPr/>
          </p:nvSpPr>
          <p:spPr>
            <a:xfrm>
              <a:off x="8307172" y="4395215"/>
              <a:ext cx="810768" cy="810768"/>
            </a:xfrm>
            <a:prstGeom prst="arc">
              <a:avLst>
                <a:gd name="adj1" fmla="val 2568393"/>
                <a:gd name="adj2" fmla="val 6686864"/>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1" name="Arc 10">
              <a:extLst>
                <a:ext uri="{FF2B5EF4-FFF2-40B4-BE49-F238E27FC236}">
                  <a16:creationId xmlns:a16="http://schemas.microsoft.com/office/drawing/2014/main" id="{5933BD93-193B-578E-145E-7ED0CABE1779}"/>
                </a:ext>
              </a:extLst>
            </p:cNvPr>
            <p:cNvSpPr/>
            <p:nvPr/>
          </p:nvSpPr>
          <p:spPr>
            <a:xfrm>
              <a:off x="8477927" y="4651085"/>
              <a:ext cx="810768" cy="810768"/>
            </a:xfrm>
            <a:prstGeom prst="arc">
              <a:avLst>
                <a:gd name="adj1" fmla="val 3433714"/>
                <a:gd name="adj2" fmla="val 8630925"/>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12" name="Hexagon 11">
            <a:extLst>
              <a:ext uri="{FF2B5EF4-FFF2-40B4-BE49-F238E27FC236}">
                <a16:creationId xmlns:a16="http://schemas.microsoft.com/office/drawing/2014/main" id="{5E382405-78CF-4C99-CA13-CC6922370AE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75A7E9E7-908B-5222-9336-A7C6B4436D9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08ABCBFC-E8BF-9952-1E3B-84BC3155715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0BB5AA1B-F7DC-AC7A-BA3E-2BA053ABC2DE}"/>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23D0D1AA-CB0D-33A9-AA46-B092BF552EE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6994F9B0-2479-BF34-8409-9A9854185311}"/>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050334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B9DDD-9DB9-0A00-523F-5C36ED783318}"/>
              </a:ext>
            </a:extLst>
          </p:cNvPr>
          <p:cNvSpPr/>
          <p:nvPr/>
        </p:nvSpPr>
        <p:spPr>
          <a:xfrm>
            <a:off x="996288" y="2103518"/>
            <a:ext cx="5254040" cy="494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شجع الطفل على التعبير عن نفسه كيفما يشعر بالراحة.</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لا توجه سلوك الطفل أو حديثه. اتبع قيادة الطفل في اللعب.</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اقبل الطفل كما هو تمامًا ، لا تتمنى أن يكون الطفل مختلفًا أو يتصرف بطريقة مختلفة.</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انضم إلى الطفل في </a:t>
            </a:r>
            <a:r>
              <a:rPr lang="ar-SA" sz="1100" dirty="0">
                <a:solidFill>
                  <a:schemeClr val="tx1"/>
                </a:solidFill>
                <a:latin typeface="Calibri" panose="020F0502020204030204" pitchFamily="34" charset="0"/>
                <a:cs typeface="Calibri" panose="020F0502020204030204" pitchFamily="34" charset="0"/>
              </a:rPr>
              <a:t>لعبه</a:t>
            </a:r>
            <a:r>
              <a:rPr lang="en-GB" sz="1100" dirty="0">
                <a:solidFill>
                  <a:schemeClr val="tx1"/>
                </a:solidFill>
                <a:latin typeface="Calibri" panose="020F0502020204030204" pitchFamily="34" charset="0"/>
                <a:cs typeface="Calibri" panose="020F0502020204030204" pitchFamily="34" charset="0"/>
              </a:rPr>
              <a:t> إذا دُعيت لذلك.</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اخلق حضورًا مريحًا و</a:t>
            </a:r>
            <a:r>
              <a:rPr lang="ar-SA" sz="1100" dirty="0">
                <a:solidFill>
                  <a:schemeClr val="tx1"/>
                </a:solidFill>
                <a:latin typeface="Calibri" panose="020F0502020204030204" pitchFamily="34" charset="0"/>
                <a:cs typeface="Calibri" panose="020F0502020204030204" pitchFamily="34" charset="0"/>
              </a:rPr>
              <a:t>هادئاً </a:t>
            </a:r>
            <a:r>
              <a:rPr lang="en-GB" sz="1100" dirty="0">
                <a:solidFill>
                  <a:schemeClr val="tx1"/>
                </a:solidFill>
                <a:latin typeface="Calibri" panose="020F0502020204030204" pitchFamily="34" charset="0"/>
                <a:cs typeface="Calibri" panose="020F0502020204030204" pitchFamily="34" charset="0"/>
              </a:rPr>
              <a:t>ودافئًا وودودًا.</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قابل الطفل في مستواه (على سبيل المثال ، اجلس على الأرض بجانبه</a:t>
            </a:r>
            <a:r>
              <a:rPr lang="ar-SA" sz="1100" dirty="0">
                <a:solidFill>
                  <a:schemeClr val="tx1"/>
                </a:solidFill>
                <a:latin typeface="Calibri" panose="020F0502020204030204" pitchFamily="34" charset="0"/>
                <a:cs typeface="Calibri" panose="020F0502020204030204" pitchFamily="34" charset="0"/>
              </a:rPr>
              <a:t>،</a:t>
            </a:r>
            <a:r>
              <a:rPr lang="en-GB" sz="1100" dirty="0">
                <a:solidFill>
                  <a:schemeClr val="tx1"/>
                </a:solidFill>
                <a:latin typeface="Calibri" panose="020F0502020204030204" pitchFamily="34" charset="0"/>
                <a:cs typeface="Calibri" panose="020F0502020204030204" pitchFamily="34" charset="0"/>
              </a:rPr>
              <a:t> </a:t>
            </a:r>
            <a:r>
              <a:rPr lang="ar-SA" sz="1100" dirty="0">
                <a:solidFill>
                  <a:schemeClr val="tx1"/>
                </a:solidFill>
                <a:latin typeface="Calibri" panose="020F0502020204030204" pitchFamily="34" charset="0"/>
                <a:cs typeface="Calibri" panose="020F0502020204030204" pitchFamily="34" charset="0"/>
              </a:rPr>
              <a:t>وإحضار</a:t>
            </a:r>
            <a:r>
              <a:rPr lang="en-GB" sz="1100" dirty="0">
                <a:solidFill>
                  <a:schemeClr val="tx1"/>
                </a:solidFill>
                <a:latin typeface="Calibri" panose="020F0502020204030204" pitchFamily="34" charset="0"/>
                <a:cs typeface="Calibri" panose="020F0502020204030204" pitchFamily="34" charset="0"/>
              </a:rPr>
              <a:t> الطفل إلى مستوى المكتب ، وما إلى ذلك</a:t>
            </a:r>
            <a:r>
              <a:rPr lang="ar-SA" sz="1100" dirty="0">
                <a:solidFill>
                  <a:schemeClr val="tx1"/>
                </a:solidFill>
                <a:latin typeface="Calibri" panose="020F0502020204030204" pitchFamily="34" charset="0"/>
                <a:cs typeface="Calibri" panose="020F0502020204030204" pitchFamily="34" charset="0"/>
              </a:rPr>
              <a:t>)</a:t>
            </a:r>
            <a:endParaRPr lang="en-GB" sz="1100" dirty="0">
              <a:solidFill>
                <a:schemeClr val="tx1"/>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استخدم تقنيات ال</a:t>
            </a:r>
            <a:r>
              <a:rPr lang="ar-SA" sz="1100" dirty="0">
                <a:solidFill>
                  <a:schemeClr val="tx1"/>
                </a:solidFill>
                <a:latin typeface="Calibri" panose="020F0502020204030204" pitchFamily="34" charset="0"/>
                <a:cs typeface="Calibri" panose="020F0502020204030204" pitchFamily="34" charset="0"/>
              </a:rPr>
              <a:t>تواصل</a:t>
            </a:r>
            <a:r>
              <a:rPr lang="en-GB" sz="1100" dirty="0">
                <a:solidFill>
                  <a:schemeClr val="tx1"/>
                </a:solidFill>
                <a:latin typeface="Calibri" panose="020F0502020204030204" pitchFamily="34" charset="0"/>
                <a:cs typeface="Calibri" panose="020F0502020204030204" pitchFamily="34" charset="0"/>
              </a:rPr>
              <a:t> اللفظي وغير اللفظي للتعبير عن أنك منفتح ومهتم </a:t>
            </a:r>
            <a:r>
              <a:rPr lang="ar-SA" sz="1100" dirty="0">
                <a:solidFill>
                  <a:schemeClr val="tx1"/>
                </a:solidFill>
                <a:latin typeface="Calibri" panose="020F0502020204030204" pitchFamily="34" charset="0"/>
                <a:cs typeface="Calibri" panose="020F0502020204030204" pitchFamily="34" charset="0"/>
              </a:rPr>
              <a:t>ومتفاعل مع الطفل. </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كن على </a:t>
            </a:r>
            <a:r>
              <a:rPr lang="ar-SA" sz="1100" dirty="0">
                <a:solidFill>
                  <a:schemeClr val="tx1"/>
                </a:solidFill>
                <a:latin typeface="Calibri" panose="020F0502020204030204" pitchFamily="34" charset="0"/>
                <a:cs typeface="Calibri" panose="020F0502020204030204" pitchFamily="34" charset="0"/>
              </a:rPr>
              <a:t>دراية</a:t>
            </a:r>
            <a:r>
              <a:rPr lang="en-GB" sz="1100" dirty="0">
                <a:solidFill>
                  <a:schemeClr val="tx1"/>
                </a:solidFill>
                <a:latin typeface="Calibri" panose="020F0502020204030204" pitchFamily="34" charset="0"/>
                <a:cs typeface="Calibri" panose="020F0502020204030204" pitchFamily="34" charset="0"/>
              </a:rPr>
              <a:t> بنبرة صوتك. </a:t>
            </a:r>
            <a:r>
              <a:rPr lang="ar-SA" sz="1100" dirty="0">
                <a:solidFill>
                  <a:schemeClr val="tx1"/>
                </a:solidFill>
                <a:latin typeface="Calibri" panose="020F0502020204030204" pitchFamily="34" charset="0"/>
                <a:cs typeface="Calibri" panose="020F0502020204030204" pitchFamily="34" charset="0"/>
              </a:rPr>
              <a:t>قم بمطابقة</a:t>
            </a:r>
            <a:r>
              <a:rPr lang="en-GB" sz="1100" dirty="0">
                <a:solidFill>
                  <a:schemeClr val="tx1"/>
                </a:solidFill>
                <a:latin typeface="Calibri" panose="020F0502020204030204" pitchFamily="34" charset="0"/>
                <a:cs typeface="Calibri" panose="020F0502020204030204" pitchFamily="34" charset="0"/>
              </a:rPr>
              <a:t> لهجتك مع تأثير الطفل</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كن متسامحًا مع الضوضاء / الفوضى / النشاط المكثف ؛ </a:t>
            </a:r>
            <a:r>
              <a:rPr lang="ar-SA" sz="1100" dirty="0">
                <a:solidFill>
                  <a:schemeClr val="tx1"/>
                </a:solidFill>
                <a:latin typeface="Calibri" panose="020F0502020204030204" pitchFamily="34" charset="0"/>
                <a:cs typeface="Calibri" panose="020F0502020204030204" pitchFamily="34" charset="0"/>
              </a:rPr>
              <a:t>ي</a:t>
            </a:r>
            <a:r>
              <a:rPr lang="en-GB" sz="1100" dirty="0">
                <a:solidFill>
                  <a:schemeClr val="tx1"/>
                </a:solidFill>
                <a:latin typeface="Calibri" panose="020F0502020204030204" pitchFamily="34" charset="0"/>
                <a:cs typeface="Calibri" panose="020F0502020204030204" pitchFamily="34" charset="0"/>
              </a:rPr>
              <a:t>عتبر هذ</a:t>
            </a:r>
            <a:r>
              <a:rPr lang="ar-SA" sz="1100" dirty="0">
                <a:solidFill>
                  <a:schemeClr val="tx1"/>
                </a:solidFill>
                <a:latin typeface="Calibri" panose="020F0502020204030204" pitchFamily="34" charset="0"/>
                <a:cs typeface="Calibri" panose="020F0502020204030204" pitchFamily="34" charset="0"/>
              </a:rPr>
              <a:t>ا </a:t>
            </a:r>
            <a:r>
              <a:rPr lang="en-GB" sz="1100" dirty="0">
                <a:solidFill>
                  <a:schemeClr val="tx1"/>
                </a:solidFill>
                <a:latin typeface="Calibri" panose="020F0502020204030204" pitchFamily="34" charset="0"/>
                <a:cs typeface="Calibri" panose="020F0502020204030204" pitchFamily="34" charset="0"/>
              </a:rPr>
              <a:t>جزء من العملية.</a:t>
            </a: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تتبع سلوك الطفل (على سبيل المثال ، اذكر ما تراه أو تلاحظه مثل قول "أرى أنك تنتقل إلى النافذة وتلعب بالكرة")</a:t>
            </a:r>
          </a:p>
          <a:p>
            <a:pPr marL="285750" indent="-285750" algn="r" rtl="1">
              <a:buFont typeface="Arial" panose="020B0604020202020204" pitchFamily="34" charset="0"/>
              <a:buChar char="•"/>
              <a:tabLst>
                <a:tab pos="631825" algn="l"/>
              </a:tabLst>
            </a:pPr>
            <a:r>
              <a:rPr lang="ar-SA" sz="1100" dirty="0">
                <a:solidFill>
                  <a:schemeClr val="tx1"/>
                </a:solidFill>
                <a:latin typeface="Calibri" panose="020F0502020204030204" pitchFamily="34" charset="0"/>
                <a:cs typeface="Calibri" panose="020F0502020204030204" pitchFamily="34" charset="0"/>
              </a:rPr>
              <a:t>قم ب</a:t>
            </a:r>
            <a:r>
              <a:rPr lang="en-GB" sz="1100" dirty="0">
                <a:solidFill>
                  <a:schemeClr val="tx1"/>
                </a:solidFill>
                <a:latin typeface="Calibri" panose="020F0502020204030204" pitchFamily="34" charset="0"/>
                <a:cs typeface="Calibri" panose="020F0502020204030204" pitchFamily="34" charset="0"/>
              </a:rPr>
              <a:t>عكس المحتوى (أي ما يقوله الطفل لك) وعكس المشاعر </a:t>
            </a:r>
            <a:r>
              <a:rPr lang="ar-SA" sz="1100" dirty="0">
                <a:solidFill>
                  <a:schemeClr val="tx1"/>
                </a:solidFill>
                <a:latin typeface="Calibri" panose="020F0502020204030204" pitchFamily="34" charset="0"/>
                <a:cs typeface="Calibri" panose="020F0502020204030204" pitchFamily="34" charset="0"/>
              </a:rPr>
              <a:t>(أ</a:t>
            </a:r>
            <a:r>
              <a:rPr lang="en-GB" sz="1100" dirty="0">
                <a:solidFill>
                  <a:schemeClr val="tx1"/>
                </a:solidFill>
                <a:latin typeface="Calibri" panose="020F0502020204030204" pitchFamily="34" charset="0"/>
                <a:cs typeface="Calibri" panose="020F0502020204030204" pitchFamily="34" charset="0"/>
              </a:rPr>
              <a:t>ي ال</a:t>
            </a:r>
            <a:r>
              <a:rPr lang="ar-SA" sz="1100" dirty="0">
                <a:solidFill>
                  <a:schemeClr val="tx1"/>
                </a:solidFill>
                <a:latin typeface="Calibri" panose="020F0502020204030204" pitchFamily="34" charset="0"/>
                <a:cs typeface="Calibri" panose="020F0502020204030204" pitchFamily="34" charset="0"/>
              </a:rPr>
              <a:t>تأكيد على</a:t>
            </a:r>
            <a:r>
              <a:rPr lang="en-GB" sz="1100" dirty="0">
                <a:solidFill>
                  <a:schemeClr val="tx1"/>
                </a:solidFill>
                <a:latin typeface="Calibri" panose="020F0502020204030204" pitchFamily="34" charset="0"/>
                <a:cs typeface="Calibri" panose="020F0502020204030204" pitchFamily="34" charset="0"/>
              </a:rPr>
              <a:t> مشاعر الطفل والاستجابة لها بناءً على تعبيره اللفظي وغير اللفظي</a:t>
            </a:r>
            <a:r>
              <a:rPr lang="ar-SA" sz="1100" dirty="0">
                <a:solidFill>
                  <a:schemeClr val="tx1"/>
                </a:solidFill>
                <a:latin typeface="Calibri" panose="020F0502020204030204" pitchFamily="34" charset="0"/>
                <a:cs typeface="Calibri" panose="020F0502020204030204" pitchFamily="34" charset="0"/>
              </a:rPr>
              <a:t>)</a:t>
            </a:r>
            <a:endParaRPr lang="en-GB" sz="1100" dirty="0">
              <a:solidFill>
                <a:schemeClr val="tx1"/>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tabLst>
                <a:tab pos="631825" algn="l"/>
              </a:tabLst>
            </a:pPr>
            <a:r>
              <a:rPr lang="en-GB" sz="1100" dirty="0">
                <a:solidFill>
                  <a:schemeClr val="tx1"/>
                </a:solidFill>
                <a:latin typeface="Calibri" panose="020F0502020204030204" pitchFamily="34" charset="0"/>
                <a:cs typeface="Calibri" panose="020F0502020204030204" pitchFamily="34" charset="0"/>
              </a:rPr>
              <a:t>لا تستعجل النشاط. من المهم إعطاء وقت لأنشطة اللعب غير ال</a:t>
            </a:r>
            <a:r>
              <a:rPr lang="ar-SA" sz="1100" dirty="0">
                <a:solidFill>
                  <a:schemeClr val="tx1"/>
                </a:solidFill>
                <a:latin typeface="Calibri" panose="020F0502020204030204" pitchFamily="34" charset="0"/>
                <a:cs typeface="Calibri" panose="020F0502020204030204" pitchFamily="34" charset="0"/>
              </a:rPr>
              <a:t>موجه</a:t>
            </a:r>
            <a:r>
              <a:rPr lang="en-GB" sz="1100" dirty="0">
                <a:solidFill>
                  <a:schemeClr val="tx1"/>
                </a:solidFill>
                <a:latin typeface="Calibri" panose="020F0502020204030204" pitchFamily="34" charset="0"/>
                <a:cs typeface="Calibri" panose="020F0502020204030204" pitchFamily="34" charset="0"/>
              </a:rPr>
              <a:t>ة والتعرف على الطبيعة التدريجية للعملية.</a:t>
            </a:r>
          </a:p>
        </p:txBody>
      </p:sp>
      <p:sp>
        <p:nvSpPr>
          <p:cNvPr id="4" name="TextBox 3">
            <a:extLst>
              <a:ext uri="{FF2B5EF4-FFF2-40B4-BE49-F238E27FC236}">
                <a16:creationId xmlns:a16="http://schemas.microsoft.com/office/drawing/2014/main" id="{10EA850E-3BD7-13BA-C24B-B0AB11E6CC89}"/>
              </a:ext>
            </a:extLst>
          </p:cNvPr>
          <p:cNvSpPr txBox="1"/>
          <p:nvPr/>
        </p:nvSpPr>
        <p:spPr>
          <a:xfrm>
            <a:off x="1174237" y="1695798"/>
            <a:ext cx="5254041"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نصائح</a:t>
            </a:r>
            <a:r>
              <a:rPr lang="en-GB" sz="1200" b="1" dirty="0">
                <a:latin typeface="Calibri" panose="020F0502020204030204" pitchFamily="34" charset="0"/>
                <a:cs typeface="Calibri" panose="020F0502020204030204" pitchFamily="34" charset="0"/>
              </a:rPr>
              <a:t> للأنشطة غير </a:t>
            </a:r>
            <a:r>
              <a:rPr lang="ar-SA" sz="1200" b="1" dirty="0">
                <a:latin typeface="Calibri" panose="020F0502020204030204" pitchFamily="34" charset="0"/>
                <a:cs typeface="Calibri" panose="020F0502020204030204" pitchFamily="34" charset="0"/>
              </a:rPr>
              <a:t>الموجه</a:t>
            </a:r>
            <a:r>
              <a:rPr lang="en-GB" sz="1200" b="1" dirty="0">
                <a:latin typeface="Calibri" panose="020F0502020204030204" pitchFamily="34" charset="0"/>
                <a:cs typeface="Calibri" panose="020F0502020204030204" pitchFamily="34" charset="0"/>
              </a:rPr>
              <a:t>ة مع الأطفال</a:t>
            </a:r>
            <a:endParaRPr lang="en-US" sz="1200" b="1" spc="3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E2BD0E6-7742-813E-B2E6-FFCA5792D85E}"/>
              </a:ext>
            </a:extLst>
          </p:cNvPr>
          <p:cNvSpPr txBox="1"/>
          <p:nvPr/>
        </p:nvSpPr>
        <p:spPr>
          <a:xfrm>
            <a:off x="996287" y="723552"/>
            <a:ext cx="5254042" cy="830997"/>
          </a:xfrm>
          <a:prstGeom prst="rect">
            <a:avLst/>
          </a:prstGeom>
          <a:noFill/>
        </p:spPr>
        <p:txBody>
          <a:bodyPr wrap="square" lIns="91440" tIns="45720" rIns="91440" bIns="45720" anchor="t">
            <a:spAutoFit/>
          </a:bodyPr>
          <a:lstStyle/>
          <a:p>
            <a:pPr marL="0" marR="0" lvl="0" indent="0" algn="r" rtl="1">
              <a:spcBef>
                <a:spcPts val="0"/>
              </a:spcBef>
              <a:spcAft>
                <a:spcPts val="1800"/>
              </a:spcAft>
              <a:buNone/>
            </a:pPr>
            <a:r>
              <a:rPr lang="en-US" sz="1600" b="1" spc="300" dirty="0">
                <a:highlight>
                  <a:srgbClr val="D0B9C7"/>
                </a:highlight>
                <a:latin typeface="Calibri" panose="020F0502020204030204" pitchFamily="34" charset="0"/>
                <a:ea typeface="Calibri"/>
                <a:cs typeface="Calibri" panose="020F0502020204030204" pitchFamily="34" charset="0"/>
                <a:sym typeface="Calibri"/>
              </a:rPr>
              <a:t>الجلسة </a:t>
            </a:r>
            <a:r>
              <a:rPr lang="ar-SA" sz="1600" b="1" spc="300" dirty="0">
                <a:highlight>
                  <a:srgbClr val="D0B9C7"/>
                </a:highlight>
                <a:latin typeface="Calibri" panose="020F0502020204030204" pitchFamily="34" charset="0"/>
                <a:ea typeface="Calibri"/>
                <a:cs typeface="Calibri" panose="020F0502020204030204" pitchFamily="34" charset="0"/>
                <a:sym typeface="Calibri"/>
              </a:rPr>
              <a:t>٤</a:t>
            </a:r>
            <a:r>
              <a:rPr lang="en-US" sz="1600" b="1" spc="300" dirty="0">
                <a:highlight>
                  <a:srgbClr val="D0B9C7"/>
                </a:highlight>
                <a:latin typeface="Calibri" panose="020F0502020204030204" pitchFamily="34" charset="0"/>
                <a:ea typeface="Calibri"/>
                <a:cs typeface="Calibri" panose="020F0502020204030204" pitchFamily="34" charset="0"/>
                <a:sym typeface="Calibri"/>
              </a:rPr>
              <a:t>: كيف يمكنني تنفيذ </a:t>
            </a:r>
            <a:r>
              <a:rPr lang="ar-SA" sz="1600" b="1" spc="300" dirty="0">
                <a:highlight>
                  <a:srgbClr val="D0B9C7"/>
                </a:highlight>
                <a:latin typeface="Calibri" panose="020F0502020204030204" pitchFamily="34" charset="0"/>
                <a:ea typeface="Calibri"/>
                <a:cs typeface="Calibri" panose="020F0502020204030204" pitchFamily="34" charset="0"/>
                <a:sym typeface="Calibri"/>
              </a:rPr>
              <a:t>أنشطة</a:t>
            </a:r>
            <a:r>
              <a:rPr lang="en-US" sz="1600" b="1" spc="300" dirty="0">
                <a:highlight>
                  <a:srgbClr val="D0B9C7"/>
                </a:highlight>
                <a:latin typeface="Calibri" panose="020F0502020204030204" pitchFamily="34" charset="0"/>
                <a:ea typeface="Calibri"/>
                <a:cs typeface="Calibri" panose="020F0502020204030204" pitchFamily="34" charset="0"/>
                <a:sym typeface="Calibri"/>
              </a:rPr>
              <a:t>مركزة وغير</a:t>
            </a:r>
            <a:r>
              <a:rPr lang="ar-SA" sz="1600" b="1" spc="300" dirty="0">
                <a:highlight>
                  <a:srgbClr val="D0B9C7"/>
                </a:highlight>
                <a:latin typeface="Calibri" panose="020F0502020204030204" pitchFamily="34" charset="0"/>
                <a:ea typeface="Calibri"/>
                <a:cs typeface="Calibri" panose="020F0502020204030204" pitchFamily="34" charset="0"/>
                <a:sym typeface="Calibri"/>
              </a:rPr>
              <a:t> </a:t>
            </a:r>
            <a:r>
              <a:rPr lang="en-US" sz="1600" b="1" spc="300" dirty="0">
                <a:highlight>
                  <a:srgbClr val="D0B9C7"/>
                </a:highlight>
                <a:latin typeface="Calibri" panose="020F0502020204030204" pitchFamily="34" charset="0"/>
                <a:ea typeface="Calibri"/>
                <a:cs typeface="Calibri" panose="020F0502020204030204" pitchFamily="34" charset="0"/>
                <a:sym typeface="Calibri"/>
              </a:rPr>
              <a:t>متخصصة</a:t>
            </a:r>
            <a:r>
              <a:rPr lang="ar-SA" sz="1600" b="1" spc="300" dirty="0">
                <a:highlight>
                  <a:srgbClr val="D0B9C7"/>
                </a:highlight>
                <a:latin typeface="Calibri" panose="020F0502020204030204" pitchFamily="34" charset="0"/>
                <a:ea typeface="Calibri"/>
                <a:cs typeface="Calibri" panose="020F0502020204030204" pitchFamily="34" charset="0"/>
                <a:sym typeface="Calibri"/>
              </a:rPr>
              <a:t> للصحة النفسية و الدعم النفسي الاجتماعي</a:t>
            </a:r>
            <a:r>
              <a:rPr lang="en-US" sz="1600" b="1" spc="300" dirty="0">
                <a:highlight>
                  <a:srgbClr val="D0B9C7"/>
                </a:highlight>
                <a:latin typeface="Calibri" panose="020F0502020204030204" pitchFamily="34" charset="0"/>
                <a:ea typeface="Calibri"/>
                <a:cs typeface="Calibri" panose="020F0502020204030204" pitchFamily="34" charset="0"/>
                <a:sym typeface="Calibri"/>
              </a:rPr>
              <a:t>؟</a:t>
            </a:r>
          </a:p>
        </p:txBody>
      </p:sp>
      <p:grpSp>
        <p:nvGrpSpPr>
          <p:cNvPr id="35" name="Group 34">
            <a:extLst>
              <a:ext uri="{FF2B5EF4-FFF2-40B4-BE49-F238E27FC236}">
                <a16:creationId xmlns:a16="http://schemas.microsoft.com/office/drawing/2014/main" id="{88E285FA-AAF0-DBE4-8D2F-662D8FA201C0}"/>
              </a:ext>
            </a:extLst>
          </p:cNvPr>
          <p:cNvGrpSpPr/>
          <p:nvPr/>
        </p:nvGrpSpPr>
        <p:grpSpPr>
          <a:xfrm>
            <a:off x="4040697" y="7523714"/>
            <a:ext cx="2371632" cy="1101997"/>
            <a:chOff x="1265129" y="1575992"/>
            <a:chExt cx="3283033" cy="1525486"/>
          </a:xfrm>
        </p:grpSpPr>
        <p:grpSp>
          <p:nvGrpSpPr>
            <p:cNvPr id="27" name="Group 26">
              <a:extLst>
                <a:ext uri="{FF2B5EF4-FFF2-40B4-BE49-F238E27FC236}">
                  <a16:creationId xmlns:a16="http://schemas.microsoft.com/office/drawing/2014/main" id="{36E4CEBC-8B33-9E51-0437-C7EB2655C56C}"/>
                </a:ext>
              </a:extLst>
            </p:cNvPr>
            <p:cNvGrpSpPr/>
            <p:nvPr/>
          </p:nvGrpSpPr>
          <p:grpSpPr>
            <a:xfrm>
              <a:off x="3938725" y="2132449"/>
              <a:ext cx="609437" cy="969029"/>
              <a:chOff x="860877" y="1929282"/>
              <a:chExt cx="1053230" cy="1674679"/>
            </a:xfrm>
            <a:solidFill>
              <a:schemeClr val="accent2">
                <a:lumMod val="50000"/>
              </a:schemeClr>
            </a:solidFill>
          </p:grpSpPr>
          <p:sp>
            <p:nvSpPr>
              <p:cNvPr id="28" name="Round Same Side Corner Rectangle 46">
                <a:extLst>
                  <a:ext uri="{FF2B5EF4-FFF2-40B4-BE49-F238E27FC236}">
                    <a16:creationId xmlns:a16="http://schemas.microsoft.com/office/drawing/2014/main" id="{DD5509AB-AEBB-0F56-239E-4915C9B7DE53}"/>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55CF275-BE77-DDEC-4137-EB2DBD0B4236}"/>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sp>
            <p:nvSpPr>
              <p:cNvPr id="30" name="Trapezoid 29">
                <a:extLst>
                  <a:ext uri="{FF2B5EF4-FFF2-40B4-BE49-F238E27FC236}">
                    <a16:creationId xmlns:a16="http://schemas.microsoft.com/office/drawing/2014/main" id="{3F1E3C57-42B5-CE59-EB75-293455240C39}"/>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31" name="Group 30">
              <a:extLst>
                <a:ext uri="{FF2B5EF4-FFF2-40B4-BE49-F238E27FC236}">
                  <a16:creationId xmlns:a16="http://schemas.microsoft.com/office/drawing/2014/main" id="{6DAAA0E2-70D2-A535-FBF8-71EF8C5FDA64}"/>
                </a:ext>
              </a:extLst>
            </p:cNvPr>
            <p:cNvGrpSpPr/>
            <p:nvPr/>
          </p:nvGrpSpPr>
          <p:grpSpPr>
            <a:xfrm>
              <a:off x="2296319" y="1575992"/>
              <a:ext cx="521410" cy="1525486"/>
              <a:chOff x="1022970" y="2227840"/>
              <a:chExt cx="1141610" cy="3340002"/>
            </a:xfrm>
            <a:solidFill>
              <a:schemeClr val="accent2">
                <a:lumMod val="50000"/>
              </a:schemeClr>
            </a:solidFill>
          </p:grpSpPr>
          <p:sp>
            <p:nvSpPr>
              <p:cNvPr id="32" name="Oval 31">
                <a:extLst>
                  <a:ext uri="{FF2B5EF4-FFF2-40B4-BE49-F238E27FC236}">
                    <a16:creationId xmlns:a16="http://schemas.microsoft.com/office/drawing/2014/main" id="{AD38B8B9-4DA0-041B-E433-BB8433EAB788}"/>
                  </a:ext>
                </a:extLst>
              </p:cNvPr>
              <p:cNvSpPr/>
              <p:nvPr/>
            </p:nvSpPr>
            <p:spPr>
              <a:xfrm>
                <a:off x="1022970" y="2227840"/>
                <a:ext cx="1141610" cy="1141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Rectangle: Top Corners Rounded 32">
                <a:extLst>
                  <a:ext uri="{FF2B5EF4-FFF2-40B4-BE49-F238E27FC236}">
                    <a16:creationId xmlns:a16="http://schemas.microsoft.com/office/drawing/2014/main" id="{936B1218-E4E0-C101-FE1B-2E725DAA991F}"/>
                  </a:ext>
                </a:extLst>
              </p:cNvPr>
              <p:cNvSpPr/>
              <p:nvPr/>
            </p:nvSpPr>
            <p:spPr>
              <a:xfrm>
                <a:off x="1022970" y="3582437"/>
                <a:ext cx="1141610" cy="198540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cxnSp>
          <p:nvCxnSpPr>
            <p:cNvPr id="34" name="Straight Connector 33">
              <a:extLst>
                <a:ext uri="{FF2B5EF4-FFF2-40B4-BE49-F238E27FC236}">
                  <a16:creationId xmlns:a16="http://schemas.microsoft.com/office/drawing/2014/main" id="{6873ED46-4DA9-E707-5DB5-BA41AFC1B5BC}"/>
                </a:ext>
              </a:extLst>
            </p:cNvPr>
            <p:cNvCxnSpPr/>
            <p:nvPr/>
          </p:nvCxnSpPr>
          <p:spPr>
            <a:xfrm>
              <a:off x="1265129" y="3051374"/>
              <a:ext cx="2548335" cy="0"/>
            </a:xfrm>
            <a:prstGeom prst="line">
              <a:avLst/>
            </a:prstGeom>
            <a:ln w="38100">
              <a:solidFill>
                <a:schemeClr val="accent2">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6" name="Hexagon 35">
            <a:extLst>
              <a:ext uri="{FF2B5EF4-FFF2-40B4-BE49-F238E27FC236}">
                <a16:creationId xmlns:a16="http://schemas.microsoft.com/office/drawing/2014/main" id="{BB1610F3-196C-4279-7F11-250DAD028539}"/>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Hexagon 36">
            <a:extLst>
              <a:ext uri="{FF2B5EF4-FFF2-40B4-BE49-F238E27FC236}">
                <a16:creationId xmlns:a16="http://schemas.microsoft.com/office/drawing/2014/main" id="{E50F5382-CB30-2860-F000-B794DBB2921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Hexagon 37">
            <a:extLst>
              <a:ext uri="{FF2B5EF4-FFF2-40B4-BE49-F238E27FC236}">
                <a16:creationId xmlns:a16="http://schemas.microsoft.com/office/drawing/2014/main" id="{C674201B-F4E7-4AD5-EC46-D136A46EEA28}"/>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Hexagon 38">
            <a:extLst>
              <a:ext uri="{FF2B5EF4-FFF2-40B4-BE49-F238E27FC236}">
                <a16:creationId xmlns:a16="http://schemas.microsoft.com/office/drawing/2014/main" id="{3D91C282-E4E2-EBC1-5E83-40EDB326E91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Hexagon 39">
            <a:extLst>
              <a:ext uri="{FF2B5EF4-FFF2-40B4-BE49-F238E27FC236}">
                <a16:creationId xmlns:a16="http://schemas.microsoft.com/office/drawing/2014/main" id="{B5CB970E-D7A6-73C0-6D62-F7722E2051B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CE061317-0B71-865F-1806-3FEA0AE83F8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8271536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7">
            <a:extLst>
              <a:ext uri="{FF2B5EF4-FFF2-40B4-BE49-F238E27FC236}">
                <a16:creationId xmlns:a16="http://schemas.microsoft.com/office/drawing/2014/main" id="{B878E109-E849-CA3B-8285-848ABAB1827A}"/>
              </a:ext>
            </a:extLst>
          </p:cNvPr>
          <p:cNvGraphicFramePr>
            <a:graphicFrameLocks noGrp="1"/>
          </p:cNvGraphicFramePr>
          <p:nvPr/>
        </p:nvGraphicFramePr>
        <p:xfrm>
          <a:off x="996287" y="1262380"/>
          <a:ext cx="5254042" cy="4663440"/>
        </p:xfrm>
        <a:graphic>
          <a:graphicData uri="http://schemas.openxmlformats.org/drawingml/2006/table">
            <a:tbl>
              <a:tblPr firstRow="1" bandRow="1">
                <a:tableStyleId>{5C22544A-7EE6-4342-B048-85BDC9FD1C3A}</a:tableStyleId>
              </a:tblPr>
              <a:tblGrid>
                <a:gridCol w="4468848">
                  <a:extLst>
                    <a:ext uri="{9D8B030D-6E8A-4147-A177-3AD203B41FA5}">
                      <a16:colId xmlns:a16="http://schemas.microsoft.com/office/drawing/2014/main" val="3910228329"/>
                    </a:ext>
                  </a:extLst>
                </a:gridCol>
                <a:gridCol w="785194">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cs typeface="Calibri" panose="020F0502020204030204" pitchFamily="34" charset="0"/>
                        </a:rPr>
                        <a:t>تعتبر عجلة المشاعر أداة مفيدة يمكن أن تساعد الطفل على تحديد المشاعر وتسميتها.</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نظرة عامة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يمكن أن تتراوح بين </a:t>
                      </a:r>
                      <a:r>
                        <a:rPr lang="ar-SA" sz="1100" b="0" dirty="0">
                          <a:latin typeface="Calibri" panose="020F0502020204030204" pitchFamily="34" charset="0"/>
                          <a:cs typeface="Calibri" panose="020F0502020204030204" pitchFamily="34" charset="0"/>
                        </a:rPr>
                        <a:t>٥</a:t>
                      </a:r>
                      <a:r>
                        <a:rPr lang="en-US" sz="1100" b="0" dirty="0">
                          <a:latin typeface="Calibri" panose="020F0502020204030204" pitchFamily="34" charset="0"/>
                          <a:cs typeface="Calibri" panose="020F0502020204030204" pitchFamily="34" charset="0"/>
                        </a:rPr>
                        <a:t> دقائق إلى </a:t>
                      </a:r>
                      <a:r>
                        <a:rPr lang="ar-SA" sz="1100" b="0" dirty="0">
                          <a:latin typeface="Calibri" panose="020F0502020204030204" pitchFamily="34" charset="0"/>
                          <a:cs typeface="Calibri" panose="020F0502020204030204" pitchFamily="34" charset="0"/>
                        </a:rPr>
                        <a:t>١٥</a:t>
                      </a:r>
                      <a:r>
                        <a:rPr lang="en-US" sz="1100" b="0" dirty="0">
                          <a:latin typeface="Calibri" panose="020F0502020204030204" pitchFamily="34" charset="0"/>
                          <a:cs typeface="Calibri" panose="020F0502020204030204" pitchFamily="34" charset="0"/>
                        </a:rPr>
                        <a:t> دقيقة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وقت</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الذين تتراوح أعمارهم بين </a:t>
                      </a:r>
                      <a:r>
                        <a:rPr lang="ar-SA" sz="1100" b="0" dirty="0">
                          <a:latin typeface="Calibri" panose="020F0502020204030204" pitchFamily="34" charset="0"/>
                          <a:cs typeface="Calibri" panose="020F0502020204030204" pitchFamily="34" charset="0"/>
                        </a:rPr>
                        <a:t>٦</a:t>
                      </a:r>
                      <a:r>
                        <a:rPr lang="en-US" sz="1100" b="0" dirty="0">
                          <a:latin typeface="Calibri" panose="020F0502020204030204" pitchFamily="34" charset="0"/>
                          <a:cs typeface="Calibri" panose="020F0502020204030204" pitchFamily="34" charset="0"/>
                        </a:rPr>
                        <a:t> و </a:t>
                      </a:r>
                      <a:r>
                        <a:rPr lang="ar-SA" sz="1100" b="0" dirty="0">
                          <a:latin typeface="Calibri" panose="020F0502020204030204" pitchFamily="34" charset="0"/>
                          <a:cs typeface="Calibri" panose="020F0502020204030204" pitchFamily="34" charset="0"/>
                        </a:rPr>
                        <a:t>١٨</a:t>
                      </a:r>
                      <a:r>
                        <a:rPr lang="en-US" sz="1100" b="0" dirty="0">
                          <a:latin typeface="Calibri" panose="020F0502020204030204" pitchFamily="34" charset="0"/>
                          <a:cs typeface="Calibri" panose="020F0502020204030204" pitchFamily="34" charset="0"/>
                        </a:rPr>
                        <a:t> عامًا</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en-GB" sz="1100" b="1" dirty="0">
                          <a:solidFill>
                            <a:schemeClr val="bg1"/>
                          </a:solidFill>
                          <a:latin typeface="Calibri" panose="020F0502020204030204" pitchFamily="34" charset="0"/>
                          <a:cs typeface="Calibri" panose="020F0502020204030204" pitchFamily="34" charset="0"/>
                        </a:rPr>
                        <a:t>الأعمار</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يجب على أخصائيي الحالة إكمال هذا النشاط مع الأطفال على حدة ؛ ومع ذلك ، قد يكون وجود مقدم الرعاية ضروريًا أو داعمًا إذا كان الطفل يرفض المشاركة في هذا النشاط أو غير قادر على القيام بذلك بسبب عمره أو مرحلة نموه أو تفضيله أو قدرته</a:t>
                      </a:r>
                      <a:r>
                        <a:rPr lang="ar-SA" sz="1100" b="0" dirty="0">
                          <a:latin typeface="Calibri" panose="020F0502020204030204" pitchFamily="34" charset="0"/>
                          <a:cs typeface="Calibri" panose="020F0502020204030204" pitchFamily="34" charset="0"/>
                        </a:rPr>
                        <a:t> على التواصل</a:t>
                      </a:r>
                      <a:r>
                        <a:rPr lang="en-US" sz="1100" b="0" dirty="0">
                          <a:latin typeface="Calibri" panose="020F0502020204030204" pitchFamily="34" charset="0"/>
                          <a:cs typeface="Calibri" panose="020F0502020204030204" pitchFamily="34" charset="0"/>
                        </a:rPr>
                        <a:t>.</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مشاركة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624097116"/>
                  </a:ext>
                </a:extLst>
              </a:tr>
              <a:tr h="370840">
                <a:tc>
                  <a:txBody>
                    <a:bodyPr/>
                    <a:lstStyle/>
                    <a:p>
                      <a:pPr algn="r" rtl="1"/>
                      <a:r>
                        <a:rPr lang="en-US" sz="1100" b="0" dirty="0">
                          <a:latin typeface="Calibri" panose="020F0502020204030204" pitchFamily="34" charset="0"/>
                          <a:cs typeface="Calibri" panose="020F0502020204030204" pitchFamily="34" charset="0"/>
                        </a:rPr>
                        <a:t>للتعرف على مجموعة متنوعة من المشاعر وال</a:t>
                      </a:r>
                      <a:r>
                        <a:rPr lang="ar-SA" sz="1100" b="0" dirty="0">
                          <a:latin typeface="Calibri" panose="020F0502020204030204" pitchFamily="34" charset="0"/>
                          <a:cs typeface="Calibri" panose="020F0502020204030204" pitchFamily="34" charset="0"/>
                        </a:rPr>
                        <a:t>عواطف</a:t>
                      </a:r>
                      <a:r>
                        <a:rPr lang="en-US" sz="1100" b="0" dirty="0">
                          <a:latin typeface="Calibri" panose="020F0502020204030204" pitchFamily="34" charset="0"/>
                          <a:cs typeface="Calibri" panose="020F0502020204030204" pitchFamily="34" charset="0"/>
                        </a:rPr>
                        <a:t> الموجودة ، وكيفية ارتباطها (العواطف الأساسية والمشاعر الأكثر تحديدًا) واللغة المستخدمة لتسمية هذه المشاعر.</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الغرض</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912278685"/>
                  </a:ext>
                </a:extLst>
              </a:tr>
              <a:tr h="370840">
                <a:tc>
                  <a:txBody>
                    <a:bodyPr/>
                    <a:lstStyle/>
                    <a:p>
                      <a:pPr algn="r" rtl="1"/>
                      <a:r>
                        <a:rPr lang="en-US" sz="1100" b="0" dirty="0">
                          <a:latin typeface="Calibri" panose="020F0502020204030204" pitchFamily="34" charset="0"/>
                          <a:cs typeface="Calibri" panose="020F0502020204030204" pitchFamily="34" charset="0"/>
                        </a:rPr>
                        <a:t>إذا كان الطفل لا يستطيع القراءة أو الكتابة ، فيمكنك إنشاء عجلة مشاعر مبسطة (بناءً على الأصل) عن طريق رسم الابتسامات بدلاً من ذلك مع الطفل لتسمية المشاعر.</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التكييف</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803270237"/>
                  </a:ext>
                </a:extLst>
              </a:tr>
              <a:tr h="370840">
                <a:tc>
                  <a:txBody>
                    <a:bodyPr/>
                    <a:lstStyle/>
                    <a:p>
                      <a:pPr marL="228600" marR="44450" lvl="0" indent="-228600" algn="r" rtl="1">
                        <a:spcBef>
                          <a:spcPts val="230"/>
                        </a:spcBef>
                        <a:spcAft>
                          <a:spcPts val="0"/>
                        </a:spcAft>
                        <a:buSzPts val="1100"/>
                        <a:buFont typeface="+mj-lt"/>
                        <a:buAutoNum type="arabicPeriod"/>
                        <a:tabLst>
                          <a:tab pos="529590" algn="l"/>
                        </a:tabLst>
                      </a:pPr>
                      <a:r>
                        <a:rPr lang="en-GB" sz="1100" b="0" kern="1200" dirty="0">
                          <a:solidFill>
                            <a:schemeClr val="dk1"/>
                          </a:solidFill>
                          <a:latin typeface="Calibri" panose="020F0502020204030204" pitchFamily="34" charset="0"/>
                          <a:ea typeface="+mn-ea"/>
                          <a:cs typeface="Calibri" panose="020F0502020204030204" pitchFamily="34" charset="0"/>
                        </a:rPr>
                        <a:t>اسأل الطفل عن المشاعر أو العواطف التي يعرفها وما إذا كان بإمكانه </a:t>
                      </a:r>
                      <a:r>
                        <a:rPr lang="ar-SA" sz="1100" b="0" kern="1200" dirty="0">
                          <a:solidFill>
                            <a:schemeClr val="dk1"/>
                          </a:solidFill>
                          <a:latin typeface="Calibri" panose="020F0502020204030204" pitchFamily="34" charset="0"/>
                          <a:ea typeface="+mn-ea"/>
                          <a:cs typeface="Calibri" panose="020F0502020204030204" pitchFamily="34" charset="0"/>
                        </a:rPr>
                        <a:t>إدراج</a:t>
                      </a:r>
                      <a:r>
                        <a:rPr lang="en-GB" sz="1100" b="0" kern="1200" dirty="0">
                          <a:solidFill>
                            <a:schemeClr val="dk1"/>
                          </a:solidFill>
                          <a:latin typeface="Calibri" panose="020F0502020204030204" pitchFamily="34" charset="0"/>
                          <a:ea typeface="+mn-ea"/>
                          <a:cs typeface="Calibri" panose="020F0502020204030204" pitchFamily="34" charset="0"/>
                        </a:rPr>
                        <a:t> كل تلك التي يعرفها. سيعطيك هذا فكرة عن معرفتهم الحالية بالمشاعر والعواطف.</a:t>
                      </a:r>
                    </a:p>
                    <a:p>
                      <a:pPr marL="228600" marR="44450" lvl="0" indent="-228600" algn="r" rtl="1">
                        <a:spcBef>
                          <a:spcPts val="230"/>
                        </a:spcBef>
                        <a:spcAft>
                          <a:spcPts val="0"/>
                        </a:spcAft>
                        <a:buSzPts val="1100"/>
                        <a:buFont typeface="+mj-lt"/>
                        <a:buAutoNum type="arabicPeriod"/>
                        <a:tabLst>
                          <a:tab pos="529590" algn="l"/>
                        </a:tabLst>
                      </a:pPr>
                      <a:r>
                        <a:rPr lang="en-GB" sz="1100" b="0" kern="1200" dirty="0">
                          <a:solidFill>
                            <a:schemeClr val="dk1"/>
                          </a:solidFill>
                          <a:latin typeface="Calibri" panose="020F0502020204030204" pitchFamily="34" charset="0"/>
                          <a:ea typeface="+mn-ea"/>
                          <a:cs typeface="Calibri" panose="020F0502020204030204" pitchFamily="34" charset="0"/>
                        </a:rPr>
                        <a:t>بعد الانتهاء من</a:t>
                      </a:r>
                      <a:r>
                        <a:rPr lang="ar-SA" sz="1100" b="0" kern="1200" dirty="0">
                          <a:solidFill>
                            <a:schemeClr val="dk1"/>
                          </a:solidFill>
                          <a:latin typeface="Calibri" panose="020F0502020204030204" pitchFamily="34" charset="0"/>
                          <a:ea typeface="+mn-ea"/>
                          <a:cs typeface="Calibri" panose="020F0502020204030204" pitchFamily="34" charset="0"/>
                        </a:rPr>
                        <a:t> إدراج </a:t>
                      </a:r>
                      <a:r>
                        <a:rPr lang="en-GB" sz="1100" b="0" kern="1200" dirty="0">
                          <a:solidFill>
                            <a:schemeClr val="dk1"/>
                          </a:solidFill>
                          <a:latin typeface="Calibri" panose="020F0502020204030204" pitchFamily="34" charset="0"/>
                          <a:ea typeface="+mn-ea"/>
                          <a:cs typeface="Calibri" panose="020F0502020204030204" pitchFamily="34" charset="0"/>
                        </a:rPr>
                        <a:t>المشاعر ، خذ نسخة من عجلة المشاعر (الصفحة التالية). قم بمراجعة عجلة المشاعر معًا ، بدءًا أولاً من العاطفة التي يعرفها الطفل </a:t>
                      </a:r>
                      <a:r>
                        <a:rPr lang="ar-SA" sz="1100" b="0" kern="1200" dirty="0">
                          <a:solidFill>
                            <a:schemeClr val="dk1"/>
                          </a:solidFill>
                          <a:latin typeface="Calibri" panose="020F0502020204030204" pitchFamily="34" charset="0"/>
                          <a:ea typeface="+mn-ea"/>
                          <a:cs typeface="Calibri" panose="020F0502020204030204" pitchFamily="34" charset="0"/>
                        </a:rPr>
                        <a:t>مسبقاً</a:t>
                      </a:r>
                      <a:r>
                        <a:rPr lang="en-GB" sz="1100" b="0" kern="1200" dirty="0">
                          <a:solidFill>
                            <a:schemeClr val="dk1"/>
                          </a:solidFill>
                          <a:latin typeface="Calibri" panose="020F0502020204030204" pitchFamily="34" charset="0"/>
                          <a:ea typeface="+mn-ea"/>
                          <a:cs typeface="Calibri" panose="020F0502020204030204" pitchFamily="34" charset="0"/>
                        </a:rPr>
                        <a:t> و</a:t>
                      </a:r>
                      <a:r>
                        <a:rPr lang="ar-SA" sz="1100" b="0" kern="1200" dirty="0">
                          <a:solidFill>
                            <a:schemeClr val="dk1"/>
                          </a:solidFill>
                          <a:latin typeface="Calibri" panose="020F0502020204030204" pitchFamily="34" charset="0"/>
                          <a:ea typeface="+mn-ea"/>
                          <a:cs typeface="Calibri" panose="020F0502020204030204" pitchFamily="34" charset="0"/>
                        </a:rPr>
                        <a:t>قام بإ</a:t>
                      </a:r>
                      <a:r>
                        <a:rPr lang="en-GB" sz="1100" b="0" kern="1200" dirty="0">
                          <a:solidFill>
                            <a:schemeClr val="dk1"/>
                          </a:solidFill>
                          <a:latin typeface="Calibri" panose="020F0502020204030204" pitchFamily="34" charset="0"/>
                          <a:ea typeface="+mn-ea"/>
                          <a:cs typeface="Calibri" panose="020F0502020204030204" pitchFamily="34" charset="0"/>
                        </a:rPr>
                        <a:t>در</a:t>
                      </a:r>
                      <a:r>
                        <a:rPr lang="ar-SA" sz="1100" b="0" kern="1200" dirty="0">
                          <a:solidFill>
                            <a:schemeClr val="dk1"/>
                          </a:solidFill>
                          <a:latin typeface="Calibri" panose="020F0502020204030204" pitchFamily="34" charset="0"/>
                          <a:ea typeface="+mn-ea"/>
                          <a:cs typeface="Calibri" panose="020F0502020204030204" pitchFamily="34" charset="0"/>
                        </a:rPr>
                        <a:t>ا</a:t>
                      </a:r>
                      <a:r>
                        <a:rPr lang="en-GB" sz="1100" b="0" kern="1200" dirty="0">
                          <a:solidFill>
                            <a:schemeClr val="dk1"/>
                          </a:solidFill>
                          <a:latin typeface="Calibri" panose="020F0502020204030204" pitchFamily="34" charset="0"/>
                          <a:ea typeface="+mn-ea"/>
                          <a:cs typeface="Calibri" panose="020F0502020204030204" pitchFamily="34" charset="0"/>
                        </a:rPr>
                        <a:t>جها ، ثم </a:t>
                      </a:r>
                      <a:r>
                        <a:rPr lang="ar-SA" sz="1100" b="0" kern="1200" dirty="0">
                          <a:solidFill>
                            <a:schemeClr val="dk1"/>
                          </a:solidFill>
                          <a:latin typeface="Calibri" panose="020F0502020204030204" pitchFamily="34" charset="0"/>
                          <a:ea typeface="+mn-ea"/>
                          <a:cs typeface="Calibri" panose="020F0502020204030204" pitchFamily="34" charset="0"/>
                        </a:rPr>
                        <a:t>الانتقال</a:t>
                      </a:r>
                      <a:r>
                        <a:rPr lang="en-GB" sz="1100" b="0" kern="1200" dirty="0">
                          <a:solidFill>
                            <a:schemeClr val="dk1"/>
                          </a:solidFill>
                          <a:latin typeface="Calibri" panose="020F0502020204030204" pitchFamily="34" charset="0"/>
                          <a:ea typeface="+mn-ea"/>
                          <a:cs typeface="Calibri" panose="020F0502020204030204" pitchFamily="34" charset="0"/>
                        </a:rPr>
                        <a:t> إلى المشاعر المتبقية.</a:t>
                      </a:r>
                      <a:endParaRPr lang="en-BE" sz="1100" b="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التوجيه</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951584040"/>
                  </a:ext>
                </a:extLst>
              </a:tr>
              <a:tr h="370840">
                <a:tc>
                  <a:txBody>
                    <a:bodyPr/>
                    <a:lstStyle/>
                    <a:p>
                      <a:pPr marL="0" marR="44450" lvl="0" indent="0" algn="r" defTabSz="685800" rtl="1" eaLnBrk="1" fontAlgn="auto" latinLnBrk="0" hangingPunct="1">
                        <a:lnSpc>
                          <a:spcPct val="100000"/>
                        </a:lnSpc>
                        <a:spcBef>
                          <a:spcPts val="230"/>
                        </a:spcBef>
                        <a:spcAft>
                          <a:spcPts val="0"/>
                        </a:spcAft>
                        <a:buClrTx/>
                        <a:buSzPts val="1100"/>
                        <a:buFont typeface="+mj-lt"/>
                        <a:buNone/>
                        <a:tabLst>
                          <a:tab pos="529590" algn="l"/>
                        </a:tabLst>
                        <a:defRPr/>
                      </a:pPr>
                      <a:r>
                        <a:rPr lang="en-GB" sz="1100" dirty="0">
                          <a:solidFill>
                            <a:schemeClr val="tx1"/>
                          </a:solidFill>
                          <a:latin typeface="Calibri" panose="020F0502020204030204" pitchFamily="34" charset="0"/>
                          <a:cs typeface="Calibri" panose="020F0502020204030204" pitchFamily="34" charset="0"/>
                        </a:rPr>
                        <a:t>من الممكن استخدام عجلة المشاعر ليس فقط لاستكشاف المشاعر المختلفة الموجودة ، ولكن أيضًا لتشجيع الطفل على التحدث عن عواطفه.</a:t>
                      </a:r>
                    </a:p>
                    <a:p>
                      <a:pPr marL="0" marR="44450" lvl="0" indent="0" algn="r" defTabSz="685800" rtl="1" eaLnBrk="1" fontAlgn="auto" latinLnBrk="0" hangingPunct="1">
                        <a:lnSpc>
                          <a:spcPct val="100000"/>
                        </a:lnSpc>
                        <a:spcBef>
                          <a:spcPts val="230"/>
                        </a:spcBef>
                        <a:spcAft>
                          <a:spcPts val="0"/>
                        </a:spcAft>
                        <a:buClrTx/>
                        <a:buSzPts val="1100"/>
                        <a:buFont typeface="+mj-lt"/>
                        <a:buNone/>
                        <a:tabLst>
                          <a:tab pos="529590" algn="l"/>
                        </a:tabLst>
                        <a:defRPr/>
                      </a:pPr>
                      <a:endParaRPr lang="en-GB" sz="1100" dirty="0">
                        <a:solidFill>
                          <a:schemeClr val="tx1"/>
                        </a:solidFill>
                        <a:latin typeface="Calibri" panose="020F0502020204030204" pitchFamily="34" charset="0"/>
                        <a:cs typeface="Calibri" panose="020F0502020204030204" pitchFamily="34" charset="0"/>
                      </a:endParaRPr>
                    </a:p>
                    <a:p>
                      <a:pPr marL="0" marR="44450" lvl="0" indent="0" algn="r" defTabSz="685800" rtl="1" eaLnBrk="1" fontAlgn="auto" latinLnBrk="0" hangingPunct="1">
                        <a:lnSpc>
                          <a:spcPct val="100000"/>
                        </a:lnSpc>
                        <a:spcBef>
                          <a:spcPts val="230"/>
                        </a:spcBef>
                        <a:spcAft>
                          <a:spcPts val="0"/>
                        </a:spcAft>
                        <a:buClrTx/>
                        <a:buSzPts val="1100"/>
                        <a:buFont typeface="+mj-lt"/>
                        <a:buNone/>
                        <a:tabLst>
                          <a:tab pos="529590" algn="l"/>
                        </a:tabLst>
                        <a:defRPr/>
                      </a:pPr>
                      <a:r>
                        <a:rPr lang="en-GB" sz="1100" dirty="0">
                          <a:solidFill>
                            <a:schemeClr val="tx1"/>
                          </a:solidFill>
                          <a:latin typeface="Calibri" panose="020F0502020204030204" pitchFamily="34" charset="0"/>
                          <a:cs typeface="Calibri" panose="020F0502020204030204" pitchFamily="34" charset="0"/>
                        </a:rPr>
                        <a:t>ثم يصبح </a:t>
                      </a:r>
                      <a:r>
                        <a:rPr lang="ar-SA" sz="1100" dirty="0">
                          <a:solidFill>
                            <a:schemeClr val="tx1"/>
                          </a:solidFill>
                          <a:latin typeface="Calibri" panose="020F0502020204030204" pitchFamily="34" charset="0"/>
                          <a:cs typeface="Calibri" panose="020F0502020204030204" pitchFamily="34" charset="0"/>
                        </a:rPr>
                        <a:t>ذلك</a:t>
                      </a:r>
                      <a:r>
                        <a:rPr lang="en-GB" sz="1100" dirty="0">
                          <a:solidFill>
                            <a:schemeClr val="tx1"/>
                          </a:solidFill>
                          <a:latin typeface="Calibri" panose="020F0502020204030204" pitchFamily="34" charset="0"/>
                          <a:cs typeface="Calibri" panose="020F0502020204030204" pitchFamily="34" charset="0"/>
                        </a:rPr>
                        <a:t> </a:t>
                      </a:r>
                      <a:r>
                        <a:rPr lang="en-GB" sz="1100" b="1" dirty="0">
                          <a:solidFill>
                            <a:schemeClr val="tx1"/>
                          </a:solidFill>
                          <a:latin typeface="Calibri" panose="020F0502020204030204" pitchFamily="34" charset="0"/>
                          <a:cs typeface="Calibri" panose="020F0502020204030204" pitchFamily="34" charset="0"/>
                        </a:rPr>
                        <a:t>نشاط تعبيري.</a:t>
                      </a:r>
                      <a:r>
                        <a:rPr lang="ar-SA" sz="1100" b="1"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يمكن القيام بذلك على سبيل المثال من خلال السؤال عن المشاعر التي يشعرون بها حاليًا أو المشاعر التي شعروا بها كثيرًا هذا الأسبوع. ثم يمكنكما معًا مناقشة الأسباب المحتملة لهذا الشعور والنظر فيها.</a:t>
                      </a:r>
                      <a:endParaRPr lang="en-BE"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en-CA" sz="1100" b="1" dirty="0">
                          <a:solidFill>
                            <a:schemeClr val="bg1"/>
                          </a:solidFill>
                          <a:latin typeface="Calibri" panose="020F0502020204030204" pitchFamily="34" charset="0"/>
                          <a:cs typeface="Calibri" panose="020F0502020204030204" pitchFamily="34" charset="0"/>
                        </a:rPr>
                        <a:t>مل</a:t>
                      </a:r>
                      <a:r>
                        <a:rPr lang="ar-SA" sz="1100" b="1" dirty="0">
                          <a:solidFill>
                            <a:schemeClr val="bg1"/>
                          </a:solidFill>
                          <a:latin typeface="Calibri" panose="020F0502020204030204" pitchFamily="34" charset="0"/>
                          <a:cs typeface="Calibri" panose="020F0502020204030204" pitchFamily="34" charset="0"/>
                        </a:rPr>
                        <a:t>اح</a:t>
                      </a:r>
                      <a:r>
                        <a:rPr lang="en-CA" sz="1100" b="1" dirty="0">
                          <a:solidFill>
                            <a:schemeClr val="bg1"/>
                          </a:solidFill>
                          <a:latin typeface="Calibri" panose="020F0502020204030204" pitchFamily="34" charset="0"/>
                          <a:cs typeface="Calibri" panose="020F0502020204030204" pitchFamily="34" charset="0"/>
                        </a:rPr>
                        <a:t>ظة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821500199"/>
                  </a:ext>
                </a:extLst>
              </a:tr>
            </a:tbl>
          </a:graphicData>
        </a:graphic>
      </p:graphicFrame>
      <p:sp>
        <p:nvSpPr>
          <p:cNvPr id="6" name="TextBox 5">
            <a:extLst>
              <a:ext uri="{FF2B5EF4-FFF2-40B4-BE49-F238E27FC236}">
                <a16:creationId xmlns:a16="http://schemas.microsoft.com/office/drawing/2014/main" id="{DE0544AD-E963-C67C-2A03-E0646199804C}"/>
              </a:ext>
            </a:extLst>
          </p:cNvPr>
          <p:cNvSpPr txBox="1"/>
          <p:nvPr/>
        </p:nvSpPr>
        <p:spPr>
          <a:xfrm>
            <a:off x="996287" y="712658"/>
            <a:ext cx="5254042" cy="307777"/>
          </a:xfrm>
          <a:prstGeom prst="rect">
            <a:avLst/>
          </a:prstGeom>
          <a:noFill/>
        </p:spPr>
        <p:txBody>
          <a:bodyPr wrap="square" rtlCol="0">
            <a:spAutoFit/>
          </a:bodyPr>
          <a:lstStyle/>
          <a:p>
            <a:pPr algn="r" rtl="1"/>
            <a:r>
              <a:rPr lang="en-CA" sz="1400" b="1" dirty="0">
                <a:latin typeface="Calibri" panose="020F0502020204030204" pitchFamily="34" charset="0"/>
                <a:cs typeface="Calibri" panose="020F0502020204030204" pitchFamily="34" charset="0"/>
              </a:rPr>
              <a:t>عجلة المشاعر</a:t>
            </a:r>
            <a:endParaRPr lang="en-CA" sz="1400" b="1" spc="300" dirty="0">
              <a:latin typeface="Calibri" panose="020F0502020204030204" pitchFamily="34" charset="0"/>
              <a:cs typeface="Calibri" panose="020F0502020204030204" pitchFamily="34" charset="0"/>
            </a:endParaRPr>
          </a:p>
        </p:txBody>
      </p:sp>
      <p:pic>
        <p:nvPicPr>
          <p:cNvPr id="7" name="Graphic 6" descr="Scientific Thought with solid fill">
            <a:extLst>
              <a:ext uri="{FF2B5EF4-FFF2-40B4-BE49-F238E27FC236}">
                <a16:creationId xmlns:a16="http://schemas.microsoft.com/office/drawing/2014/main" id="{94C3335F-AA03-303F-700E-AB9F11B8A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3360" y="7919192"/>
            <a:ext cx="1448856" cy="1448856"/>
          </a:xfrm>
          <a:prstGeom prst="rect">
            <a:avLst/>
          </a:prstGeom>
        </p:spPr>
      </p:pic>
      <p:sp>
        <p:nvSpPr>
          <p:cNvPr id="9" name="Hexagon 8">
            <a:extLst>
              <a:ext uri="{FF2B5EF4-FFF2-40B4-BE49-F238E27FC236}">
                <a16:creationId xmlns:a16="http://schemas.microsoft.com/office/drawing/2014/main" id="{B547226D-847C-50B5-4ECC-8A70C025E9D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80416B90-6E39-656F-97B2-7CE94BC4749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2271AF07-F9F9-BB9E-AD6C-B14DF91067E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D4F2F47B-0E9A-FE6F-A735-6A891089DD92}"/>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ACD914FC-7E08-2825-03B1-570789F3CC0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24FC8415-B9E4-4F1D-3F70-751F383B24C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824422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B4C7B4-C627-DF9E-F071-224342029F4B}"/>
              </a:ext>
            </a:extLst>
          </p:cNvPr>
          <p:cNvSpPr txBox="1"/>
          <p:nvPr/>
        </p:nvSpPr>
        <p:spPr>
          <a:xfrm>
            <a:off x="1219384" y="7080473"/>
            <a:ext cx="4736916" cy="261610"/>
          </a:xfrm>
          <a:prstGeom prst="rect">
            <a:avLst/>
          </a:prstGeom>
          <a:noFill/>
        </p:spPr>
        <p:txBody>
          <a:bodyPr wrap="square" rtlCol="0">
            <a:spAutoFit/>
          </a:bodyPr>
          <a:lstStyle/>
          <a:p>
            <a:pPr algn="ctr" rtl="1"/>
            <a:r>
              <a:rPr lang="en-GB" sz="1100" i="1" dirty="0">
                <a:solidFill>
                  <a:schemeClr val="accent1">
                    <a:lumMod val="50000"/>
                  </a:schemeClr>
                </a:solidFill>
              </a:rPr>
              <a:t>المصدر: Calm.com</a:t>
            </a:r>
            <a:endParaRPr lang="en-BE" sz="1100" i="1" dirty="0">
              <a:solidFill>
                <a:schemeClr val="accent1">
                  <a:lumMod val="50000"/>
                </a:schemeClr>
              </a:solidFill>
            </a:endParaRPr>
          </a:p>
        </p:txBody>
      </p:sp>
      <p:pic>
        <p:nvPicPr>
          <p:cNvPr id="3" name="Picture 2">
            <a:extLst>
              <a:ext uri="{FF2B5EF4-FFF2-40B4-BE49-F238E27FC236}">
                <a16:creationId xmlns:a16="http://schemas.microsoft.com/office/drawing/2014/main" id="{E9207A98-1B46-BB5D-6B1B-CEF4B50558A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302" y="596769"/>
            <a:ext cx="6372698" cy="6265374"/>
          </a:xfrm>
          <a:prstGeom prst="rect">
            <a:avLst/>
          </a:prstGeom>
          <a:noFill/>
          <a:extLst>
            <a:ext uri="{909E8E84-426E-40DD-AFC4-6F175D3DCCD1}">
              <a14:hiddenFill xmlns:a14="http://schemas.microsoft.com/office/drawing/2010/main">
                <a:solidFill>
                  <a:srgbClr val="FFFFFF"/>
                </a:solidFill>
              </a14:hiddenFill>
            </a:ext>
          </a:extLst>
        </p:spPr>
      </p:pic>
      <p:sp>
        <p:nvSpPr>
          <p:cNvPr id="4" name="Hexagon 3">
            <a:extLst>
              <a:ext uri="{FF2B5EF4-FFF2-40B4-BE49-F238E27FC236}">
                <a16:creationId xmlns:a16="http://schemas.microsoft.com/office/drawing/2014/main" id="{B86987BC-2A5B-B73B-4686-5357903959D3}"/>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537A8FF4-5007-7BA0-4A06-1D6CFC765D18}"/>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8B267889-87C0-8592-1A26-907981AE183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E8F7B90C-FAE9-BC50-3CB3-47DFFF850A58}"/>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92555567-EFDC-BF09-0D3A-92797894263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01BDD0ED-064A-25C9-4497-D61FB477044E}"/>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3759946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F24EDD-E24A-1246-C135-E6C01FB63AB9}"/>
              </a:ext>
            </a:extLst>
          </p:cNvPr>
          <p:cNvSpPr txBox="1"/>
          <p:nvPr/>
        </p:nvSpPr>
        <p:spPr>
          <a:xfrm>
            <a:off x="996287" y="712658"/>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عندما أشعر ... أ</a:t>
            </a:r>
            <a:r>
              <a:rPr lang="ar-SA" sz="1100" b="1" dirty="0">
                <a:latin typeface="Calibri" panose="020F0502020204030204" pitchFamily="34" charset="0"/>
                <a:cs typeface="Calibri" panose="020F0502020204030204" pitchFamily="34" charset="0"/>
              </a:rPr>
              <a:t>قوم ب .....</a:t>
            </a:r>
            <a:endParaRPr lang="en-CA" sz="1100" b="1" spc="300" dirty="0">
              <a:solidFill>
                <a:schemeClr val="tx1"/>
              </a:solidFill>
              <a:latin typeface="Calibri" panose="020F0502020204030204" pitchFamily="34" charset="0"/>
              <a:cs typeface="Calibri" panose="020F0502020204030204" pitchFamily="34" charset="0"/>
            </a:endParaRPr>
          </a:p>
        </p:txBody>
      </p:sp>
      <p:graphicFrame>
        <p:nvGraphicFramePr>
          <p:cNvPr id="6" name="Table 17">
            <a:extLst>
              <a:ext uri="{FF2B5EF4-FFF2-40B4-BE49-F238E27FC236}">
                <a16:creationId xmlns:a16="http://schemas.microsoft.com/office/drawing/2014/main" id="{B3B55EC7-E10D-9789-FC63-14B3511B436B}"/>
              </a:ext>
            </a:extLst>
          </p:cNvPr>
          <p:cNvGraphicFramePr>
            <a:graphicFrameLocks noGrp="1"/>
          </p:cNvGraphicFramePr>
          <p:nvPr/>
        </p:nvGraphicFramePr>
        <p:xfrm>
          <a:off x="996287" y="1262380"/>
          <a:ext cx="5254042" cy="4394200"/>
        </p:xfrm>
        <a:graphic>
          <a:graphicData uri="http://schemas.openxmlformats.org/drawingml/2006/table">
            <a:tbl>
              <a:tblPr firstRow="1" bandRow="1">
                <a:tableStyleId>{5C22544A-7EE6-4342-B048-85BDC9FD1C3A}</a:tableStyleId>
              </a:tblPr>
              <a:tblGrid>
                <a:gridCol w="4511378">
                  <a:extLst>
                    <a:ext uri="{9D8B030D-6E8A-4147-A177-3AD203B41FA5}">
                      <a16:colId xmlns:a16="http://schemas.microsoft.com/office/drawing/2014/main" val="3910228329"/>
                    </a:ext>
                  </a:extLst>
                </a:gridCol>
                <a:gridCol w="742664">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cs typeface="Calibri" panose="020F0502020204030204" pitchFamily="34" charset="0"/>
                        </a:rPr>
                        <a:t>هذا النشاط مفيد لتحديد السلوكيات وآليات التكيف التي يطبقها الطفل عند مواجهة بعض المشاعر أو ال</a:t>
                      </a:r>
                      <a:r>
                        <a:rPr lang="ar-SA" sz="1100" b="0" dirty="0">
                          <a:solidFill>
                            <a:schemeClr val="tx1"/>
                          </a:solidFill>
                          <a:latin typeface="Calibri" panose="020F0502020204030204" pitchFamily="34" charset="0"/>
                          <a:cs typeface="Calibri" panose="020F0502020204030204" pitchFamily="34" charset="0"/>
                        </a:rPr>
                        <a:t>عواطف</a:t>
                      </a:r>
                      <a:r>
                        <a:rPr lang="en-US" sz="1100" b="0" dirty="0">
                          <a:solidFill>
                            <a:schemeClr val="tx1"/>
                          </a:solidFill>
                          <a:latin typeface="Calibri" panose="020F0502020204030204" pitchFamily="34" charset="0"/>
                          <a:cs typeface="Calibri" panose="020F0502020204030204" pitchFamily="34" charset="0"/>
                        </a:rPr>
                        <a:t> السلبية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نظرة عامة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يمكن أن </a:t>
                      </a:r>
                      <a:r>
                        <a:rPr lang="ar-SA" sz="1100" b="0" dirty="0">
                          <a:latin typeface="Calibri" panose="020F0502020204030204" pitchFamily="34" charset="0"/>
                          <a:cs typeface="Calibri" panose="020F0502020204030204" pitchFamily="34" charset="0"/>
                        </a:rPr>
                        <a:t>ي</a:t>
                      </a:r>
                      <a:r>
                        <a:rPr lang="en-US" sz="1100" b="0" dirty="0">
                          <a:latin typeface="Calibri" panose="020F0502020204030204" pitchFamily="34" charset="0"/>
                          <a:cs typeface="Calibri" panose="020F0502020204030204" pitchFamily="34" charset="0"/>
                        </a:rPr>
                        <a:t>تراوح بين </a:t>
                      </a:r>
                      <a:r>
                        <a:rPr lang="ar-SA" sz="1100" b="0" dirty="0">
                          <a:latin typeface="Calibri" panose="020F0502020204030204" pitchFamily="34" charset="0"/>
                          <a:cs typeface="Calibri" panose="020F0502020204030204" pitchFamily="34" charset="0"/>
                        </a:rPr>
                        <a:t>١٥</a:t>
                      </a:r>
                      <a:r>
                        <a:rPr lang="en-US" sz="1100" b="0" dirty="0">
                          <a:latin typeface="Calibri" panose="020F0502020204030204" pitchFamily="34" charset="0"/>
                          <a:cs typeface="Calibri" panose="020F0502020204030204" pitchFamily="34" charset="0"/>
                        </a:rPr>
                        <a:t> دقيقة إلى </a:t>
                      </a:r>
                      <a:r>
                        <a:rPr lang="ar-SA" sz="1100" b="0" dirty="0">
                          <a:latin typeface="Calibri" panose="020F0502020204030204" pitchFamily="34" charset="0"/>
                          <a:cs typeface="Calibri" panose="020F0502020204030204" pitchFamily="34" charset="0"/>
                        </a:rPr>
                        <a:t>٢٥</a:t>
                      </a:r>
                      <a:r>
                        <a:rPr lang="en-US" sz="1100" b="0" dirty="0">
                          <a:latin typeface="Calibri" panose="020F0502020204030204" pitchFamily="34" charset="0"/>
                          <a:cs typeface="Calibri" panose="020F0502020204030204" pitchFamily="34" charset="0"/>
                        </a:rPr>
                        <a:t> دقيقة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وقت</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الذين تتراوح أعمارهم بين </a:t>
                      </a:r>
                      <a:r>
                        <a:rPr lang="ar-SA" sz="1100" b="0" dirty="0">
                          <a:latin typeface="Calibri" panose="020F0502020204030204" pitchFamily="34" charset="0"/>
                          <a:cs typeface="Calibri" panose="020F0502020204030204" pitchFamily="34" charset="0"/>
                        </a:rPr>
                        <a:t>١٠</a:t>
                      </a:r>
                      <a:r>
                        <a:rPr lang="en-US" sz="1100" b="0" dirty="0">
                          <a:latin typeface="Calibri" panose="020F0502020204030204" pitchFamily="34" charset="0"/>
                          <a:cs typeface="Calibri" panose="020F0502020204030204" pitchFamily="34" charset="0"/>
                        </a:rPr>
                        <a:t> و </a:t>
                      </a:r>
                      <a:r>
                        <a:rPr lang="ar-SA" sz="1100" b="0" dirty="0">
                          <a:latin typeface="Calibri" panose="020F0502020204030204" pitchFamily="34" charset="0"/>
                          <a:cs typeface="Calibri" panose="020F0502020204030204" pitchFamily="34" charset="0"/>
                        </a:rPr>
                        <a:t>١٨</a:t>
                      </a:r>
                      <a:r>
                        <a:rPr lang="en-US" sz="1100" b="0" dirty="0">
                          <a:latin typeface="Calibri" panose="020F0502020204030204" pitchFamily="34" charset="0"/>
                          <a:cs typeface="Calibri" panose="020F0502020204030204" pitchFamily="34" charset="0"/>
                        </a:rPr>
                        <a:t> عامًا</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en-GB" sz="1100" b="1" dirty="0">
                          <a:solidFill>
                            <a:schemeClr val="bg1"/>
                          </a:solidFill>
                          <a:latin typeface="Calibri" panose="020F0502020204030204" pitchFamily="34" charset="0"/>
                          <a:cs typeface="Calibri" panose="020F0502020204030204" pitchFamily="34" charset="0"/>
                        </a:rPr>
                        <a:t>الأعمار</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يجب على أخصائيي الحالة إكمال هذا النشاط مع الأطفال على حدة ؛ ومع ذلك ، قد يكون وجود مقدم الرعاية ضروريًا أو داعمًا إذا كان الطفل يرفض المشاركة في هذا النشاط أو غير قادر على القيام بذلك بسبب عمره أو مرحلة نموه أو تفضيله أو قدرته</a:t>
                      </a:r>
                      <a:r>
                        <a:rPr lang="ar-SA" sz="1100" b="0" dirty="0">
                          <a:latin typeface="Calibri" panose="020F0502020204030204" pitchFamily="34" charset="0"/>
                          <a:cs typeface="Calibri" panose="020F0502020204030204" pitchFamily="34" charset="0"/>
                        </a:rPr>
                        <a:t> على التواصل</a:t>
                      </a:r>
                      <a:r>
                        <a:rPr lang="en-US" sz="1100" b="0" dirty="0">
                          <a:latin typeface="Calibri" panose="020F0502020204030204" pitchFamily="34" charset="0"/>
                          <a:cs typeface="Calibri" panose="020F0502020204030204" pitchFamily="34" charset="0"/>
                        </a:rPr>
                        <a:t>.</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مشاركة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624097116"/>
                  </a:ext>
                </a:extLst>
              </a:tr>
              <a:tr h="370840">
                <a:tc>
                  <a:txBody>
                    <a:bodyPr/>
                    <a:lstStyle/>
                    <a:p>
                      <a:pPr algn="r" rtl="1"/>
                      <a:r>
                        <a:rPr lang="en-US" sz="1100" b="0" dirty="0">
                          <a:latin typeface="Calibri" panose="020F0502020204030204" pitchFamily="34" charset="0"/>
                          <a:cs typeface="Calibri" panose="020F0502020204030204" pitchFamily="34" charset="0"/>
                        </a:rPr>
                        <a:t>ل</a:t>
                      </a:r>
                      <a:r>
                        <a:rPr lang="ar-SA" sz="1100" b="0" dirty="0">
                          <a:latin typeface="Calibri" panose="020F0502020204030204" pitchFamily="34" charset="0"/>
                          <a:cs typeface="Calibri" panose="020F0502020204030204" pitchFamily="34" charset="0"/>
                        </a:rPr>
                        <a:t>تحديد</a:t>
                      </a:r>
                      <a:r>
                        <a:rPr lang="en-US" sz="1100" b="0" dirty="0">
                          <a:latin typeface="Calibri" panose="020F0502020204030204" pitchFamily="34" charset="0"/>
                          <a:cs typeface="Calibri" panose="020F0502020204030204" pitchFamily="34" charset="0"/>
                        </a:rPr>
                        <a:t> </a:t>
                      </a:r>
                      <a:r>
                        <a:rPr lang="ar-SA" sz="1100" b="0" dirty="0">
                          <a:latin typeface="Calibri" panose="020F0502020204030204" pitchFamily="34" charset="0"/>
                          <a:cs typeface="Calibri" panose="020F0502020204030204" pitchFamily="34" charset="0"/>
                        </a:rPr>
                        <a:t>ال</a:t>
                      </a:r>
                      <a:r>
                        <a:rPr lang="en-US" sz="1100" b="0" dirty="0">
                          <a:latin typeface="Calibri" panose="020F0502020204030204" pitchFamily="34" charset="0"/>
                          <a:cs typeface="Calibri" panose="020F0502020204030204" pitchFamily="34" charset="0"/>
                        </a:rPr>
                        <a:t>سلوكيات الموجودة عند الشعور بالعواطف أو المشاعر السلبية ، وتحديد كيف يشعرون بعد ذلك. الغرض من النشاط هو تحديد السلوكيات أو الأفعال المفيدة أو التي توفر إحساسًا بالراحة وأيها لا تفعل ذلك ، لتشجيع الطرق الإيجابية للتكيف في المستقبل</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الغرض</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912278685"/>
                  </a:ext>
                </a:extLst>
              </a:tr>
              <a:tr h="370840">
                <a:tc>
                  <a:txBody>
                    <a:bodyPr/>
                    <a:lstStyle/>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اطلب من الطفل أن يختار عاطفة سلبية يختبرها أحيانًا / كثيرًا. على سبيل المثال</a:t>
                      </a:r>
                      <a:r>
                        <a:rPr lang="ar-SA" sz="1100" b="0" kern="1200" dirty="0">
                          <a:solidFill>
                            <a:schemeClr val="dk1"/>
                          </a:solidFill>
                          <a:latin typeface="Calibri" panose="020F0502020204030204" pitchFamily="34" charset="0"/>
                          <a:ea typeface="+mn-ea"/>
                          <a:cs typeface="Calibri" panose="020F0502020204030204" pitchFamily="34" charset="0"/>
                        </a:rPr>
                        <a:t>،</a:t>
                      </a:r>
                      <a:r>
                        <a:rPr lang="en-US" sz="1100" b="0" kern="1200" dirty="0">
                          <a:solidFill>
                            <a:schemeClr val="dk1"/>
                          </a:solidFill>
                          <a:latin typeface="Calibri" panose="020F0502020204030204" pitchFamily="34" charset="0"/>
                          <a:ea typeface="+mn-ea"/>
                          <a:cs typeface="Calibri" panose="020F0502020204030204" pitchFamily="34" charset="0"/>
                        </a:rPr>
                        <a:t> الشعور بالغضب ، الشعور بالحزن ، الشعور بالسوء.</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اكتب المشاعر أو ارسم وجهًا مبتسمًا يطابق هذه المشاعر في منتصف الورقة.</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اطلب من الطفل أن </a:t>
                      </a:r>
                      <a:r>
                        <a:rPr lang="ar-SA" sz="1100" b="0" kern="1200" dirty="0">
                          <a:solidFill>
                            <a:schemeClr val="dk1"/>
                          </a:solidFill>
                          <a:latin typeface="Calibri" panose="020F0502020204030204" pitchFamily="34" charset="0"/>
                          <a:ea typeface="+mn-ea"/>
                          <a:cs typeface="Calibri" panose="020F0502020204030204" pitchFamily="34" charset="0"/>
                        </a:rPr>
                        <a:t>يقوم بإدراج</a:t>
                      </a:r>
                      <a:r>
                        <a:rPr lang="en-US" sz="1100" b="0" kern="1200" dirty="0">
                          <a:solidFill>
                            <a:schemeClr val="dk1"/>
                          </a:solidFill>
                          <a:latin typeface="Calibri" panose="020F0502020204030204" pitchFamily="34" charset="0"/>
                          <a:ea typeface="+mn-ea"/>
                          <a:cs typeface="Calibri" panose="020F0502020204030204" pitchFamily="34" charset="0"/>
                        </a:rPr>
                        <a:t> ما هي الأشياء التي يفعلها أحيانًا عندما يشعر بذلك. اكتب كل السلوكيات التي ذكرها الطفل حول المشاعر السلبية المركزية.</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بمجرد صياغة هذه النظرة العامة ، ناقش مع الطفل 1. الشيء الذي يجعله يشعر بتحسن بعد ذلك. 2. الشيء الذي يفعلونه</a:t>
                      </a:r>
                      <a:r>
                        <a:rPr lang="ar-SA" sz="1100" b="0" kern="1200" dirty="0">
                          <a:solidFill>
                            <a:schemeClr val="dk1"/>
                          </a:solidFill>
                          <a:latin typeface="Calibri" panose="020F0502020204030204" pitchFamily="34" charset="0"/>
                          <a:ea typeface="+mn-ea"/>
                          <a:cs typeface="Calibri" panose="020F0502020204030204" pitchFamily="34" charset="0"/>
                        </a:rPr>
                        <a:t> و الذي</a:t>
                      </a:r>
                      <a:r>
                        <a:rPr lang="en-US" sz="1100" b="0" kern="1200" dirty="0">
                          <a:solidFill>
                            <a:schemeClr val="dk1"/>
                          </a:solidFill>
                          <a:latin typeface="Calibri" panose="020F0502020204030204" pitchFamily="34" charset="0"/>
                          <a:ea typeface="+mn-ea"/>
                          <a:cs typeface="Calibri" panose="020F0502020204030204" pitchFamily="34" charset="0"/>
                        </a:rPr>
                        <a:t> لا يسبب لهم المزيد من المتاعب.</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بناءً على هذه الأسئلة ، حدد معًا أي السلوكيات مفيدة وأيها ليست كذلك. ناقش معًا إمكانية محاولة اللجوء إلى السلوكيات المفيدة عندما يواجهون هذه المشاعر السلبية المحددة. افعل ذلك دون زيادة التوقعات بأنه يجب على الطفل من الآن أن يتعامل دائمًا بطريقة إيجابية. بدلاً من ذلك ، قل أنه يمكنهم المحاولة وأن هذا كثير بالفعل.</a:t>
                      </a:r>
                      <a:endParaRPr lang="en-BE" sz="1100" b="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التوجيه</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951584040"/>
                  </a:ext>
                </a:extLst>
              </a:tr>
            </a:tbl>
          </a:graphicData>
        </a:graphic>
      </p:graphicFrame>
      <p:sp>
        <p:nvSpPr>
          <p:cNvPr id="7" name="Hexagon 6">
            <a:extLst>
              <a:ext uri="{FF2B5EF4-FFF2-40B4-BE49-F238E27FC236}">
                <a16:creationId xmlns:a16="http://schemas.microsoft.com/office/drawing/2014/main" id="{B30DEC34-5C4B-B4ED-FC70-2D26721C7A4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E2465006-5F91-50E9-BC96-16CE5A09B4E6}"/>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90F29D45-10B2-BBB3-A829-866131688CDB}"/>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218A4298-D4C9-4E67-864A-E39B6A8CB39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21E55A38-9ACA-82CA-8BA3-A3967051294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66185007-EDB8-F6FC-31C5-8585A1C191A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0547501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4437ED-11D7-DBF7-A2C2-591BC208B9B3}"/>
              </a:ext>
            </a:extLst>
          </p:cNvPr>
          <p:cNvSpPr/>
          <p:nvPr/>
        </p:nvSpPr>
        <p:spPr>
          <a:xfrm>
            <a:off x="1001486" y="696686"/>
            <a:ext cx="5254171" cy="79248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nvGrpSpPr>
          <p:cNvPr id="4" name="Group 3">
            <a:extLst>
              <a:ext uri="{FF2B5EF4-FFF2-40B4-BE49-F238E27FC236}">
                <a16:creationId xmlns:a16="http://schemas.microsoft.com/office/drawing/2014/main" id="{FD913BE2-EFD7-5134-920D-5BD2ED643589}"/>
              </a:ext>
            </a:extLst>
          </p:cNvPr>
          <p:cNvGrpSpPr/>
          <p:nvPr/>
        </p:nvGrpSpPr>
        <p:grpSpPr>
          <a:xfrm>
            <a:off x="4985138" y="7623021"/>
            <a:ext cx="1742751" cy="1379748"/>
            <a:chOff x="8886140" y="2128856"/>
            <a:chExt cx="2458554" cy="1946452"/>
          </a:xfrm>
        </p:grpSpPr>
        <p:grpSp>
          <p:nvGrpSpPr>
            <p:cNvPr id="5" name="Group 4">
              <a:extLst>
                <a:ext uri="{FF2B5EF4-FFF2-40B4-BE49-F238E27FC236}">
                  <a16:creationId xmlns:a16="http://schemas.microsoft.com/office/drawing/2014/main" id="{AD2AC935-44D2-15A2-0E6F-BE8703DD3D09}"/>
                </a:ext>
              </a:extLst>
            </p:cNvPr>
            <p:cNvGrpSpPr/>
            <p:nvPr/>
          </p:nvGrpSpPr>
          <p:grpSpPr>
            <a:xfrm>
              <a:off x="9892149" y="2128856"/>
              <a:ext cx="1452545" cy="1452545"/>
              <a:chOff x="9854276" y="2446764"/>
              <a:chExt cx="1691138" cy="1691138"/>
            </a:xfrm>
          </p:grpSpPr>
          <p:pic>
            <p:nvPicPr>
              <p:cNvPr id="8" name="Graphic 7" descr="Head with gears with solid fill">
                <a:extLst>
                  <a:ext uri="{FF2B5EF4-FFF2-40B4-BE49-F238E27FC236}">
                    <a16:creationId xmlns:a16="http://schemas.microsoft.com/office/drawing/2014/main" id="{F7326025-E019-8BCF-E3BF-867A932F5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276" y="2446764"/>
                <a:ext cx="1691138" cy="1691138"/>
              </a:xfrm>
              <a:prstGeom prst="rect">
                <a:avLst/>
              </a:prstGeom>
            </p:spPr>
          </p:pic>
          <p:sp>
            <p:nvSpPr>
              <p:cNvPr id="9" name="Oval 8">
                <a:extLst>
                  <a:ext uri="{FF2B5EF4-FFF2-40B4-BE49-F238E27FC236}">
                    <a16:creationId xmlns:a16="http://schemas.microsoft.com/office/drawing/2014/main" id="{A45D52F8-3307-F3D8-F27B-3B83AB1F5CDD}"/>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6" name="Heart 5">
              <a:extLst>
                <a:ext uri="{FF2B5EF4-FFF2-40B4-BE49-F238E27FC236}">
                  <a16:creationId xmlns:a16="http://schemas.microsoft.com/office/drawing/2014/main" id="{14B19CD8-CA81-2809-80F4-B23353845835}"/>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Freeform: Shape 6">
              <a:extLst>
                <a:ext uri="{FF2B5EF4-FFF2-40B4-BE49-F238E27FC236}">
                  <a16:creationId xmlns:a16="http://schemas.microsoft.com/office/drawing/2014/main" id="{1C9BCB75-CAE3-6E2B-264E-9D1485084E05}"/>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0" name="Hexagon 9">
            <a:extLst>
              <a:ext uri="{FF2B5EF4-FFF2-40B4-BE49-F238E27FC236}">
                <a16:creationId xmlns:a16="http://schemas.microsoft.com/office/drawing/2014/main" id="{5C328E03-99E4-4CCD-B869-18A65095B7A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AFAB7F66-BA10-039B-C42C-3692359BC769}"/>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1DC12FBB-6071-08F6-8353-60EC3A720ED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D8A2F032-BB29-0612-D70E-216AA471F94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FF1F7B21-1FAB-1489-B318-A0AFDC044F85}"/>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5B92567B-5EEB-C31E-E021-712C92E8E3F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527469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9E909B-A264-4314-7B64-66C6B4BB8A9B}"/>
              </a:ext>
            </a:extLst>
          </p:cNvPr>
          <p:cNvSpPr txBox="1"/>
          <p:nvPr/>
        </p:nvSpPr>
        <p:spPr>
          <a:xfrm>
            <a:off x="1253507" y="2816285"/>
            <a:ext cx="1661886" cy="369332"/>
          </a:xfrm>
          <a:prstGeom prst="rect">
            <a:avLst/>
          </a:prstGeom>
          <a:noFill/>
        </p:spPr>
        <p:txBody>
          <a:bodyPr wrap="square" rtlCol="0">
            <a:spAutoFit/>
          </a:bodyPr>
          <a:lstStyle/>
          <a:p>
            <a:pPr algn="ctr" rtl="1"/>
            <a:r>
              <a:rPr lang="en-GB" dirty="0">
                <a:cs typeface="Calibri" panose="020F0502020204030204" pitchFamily="34" charset="0"/>
              </a:rPr>
              <a:t>لا </a:t>
            </a:r>
            <a:r>
              <a:rPr lang="ar-SA" dirty="0">
                <a:cs typeface="Calibri" panose="020F0502020204030204" pitchFamily="34" charset="0"/>
              </a:rPr>
              <a:t>أتناول الطعام</a:t>
            </a:r>
            <a:endParaRPr lang="en-BE" dirty="0">
              <a:cs typeface="Calibri" panose="020F0502020204030204" pitchFamily="34" charset="0"/>
            </a:endParaRPr>
          </a:p>
        </p:txBody>
      </p:sp>
      <p:sp>
        <p:nvSpPr>
          <p:cNvPr id="9" name="TextBox 8">
            <a:extLst>
              <a:ext uri="{FF2B5EF4-FFF2-40B4-BE49-F238E27FC236}">
                <a16:creationId xmlns:a16="http://schemas.microsoft.com/office/drawing/2014/main" id="{1C23A45B-C156-93D1-D6A3-B0CDF10EDB23}"/>
              </a:ext>
            </a:extLst>
          </p:cNvPr>
          <p:cNvSpPr txBox="1"/>
          <p:nvPr/>
        </p:nvSpPr>
        <p:spPr>
          <a:xfrm>
            <a:off x="4182026" y="2890158"/>
            <a:ext cx="1661886" cy="369332"/>
          </a:xfrm>
          <a:prstGeom prst="rect">
            <a:avLst/>
          </a:prstGeom>
          <a:noFill/>
        </p:spPr>
        <p:txBody>
          <a:bodyPr wrap="square" rtlCol="0">
            <a:spAutoFit/>
          </a:bodyPr>
          <a:lstStyle/>
          <a:p>
            <a:pPr algn="ctr" rtl="1"/>
            <a:r>
              <a:rPr lang="ar-SA" dirty="0">
                <a:cs typeface="Calibri" panose="020F0502020204030204" pitchFamily="34" charset="0"/>
              </a:rPr>
              <a:t>أبتع</a:t>
            </a:r>
            <a:r>
              <a:rPr lang="en-GB" dirty="0">
                <a:cs typeface="Calibri" panose="020F0502020204030204" pitchFamily="34" charset="0"/>
              </a:rPr>
              <a:t>د</a:t>
            </a:r>
            <a:endParaRPr lang="en-BE" dirty="0">
              <a:cs typeface="Calibri" panose="020F0502020204030204" pitchFamily="34" charset="0"/>
            </a:endParaRPr>
          </a:p>
        </p:txBody>
      </p:sp>
      <p:sp>
        <p:nvSpPr>
          <p:cNvPr id="10" name="TextBox 9">
            <a:extLst>
              <a:ext uri="{FF2B5EF4-FFF2-40B4-BE49-F238E27FC236}">
                <a16:creationId xmlns:a16="http://schemas.microsoft.com/office/drawing/2014/main" id="{421403D3-6B0F-555D-F554-B3CB2F277927}"/>
              </a:ext>
            </a:extLst>
          </p:cNvPr>
          <p:cNvSpPr txBox="1"/>
          <p:nvPr/>
        </p:nvSpPr>
        <p:spPr>
          <a:xfrm>
            <a:off x="4635339" y="5209868"/>
            <a:ext cx="1661886" cy="369332"/>
          </a:xfrm>
          <a:prstGeom prst="rect">
            <a:avLst/>
          </a:prstGeom>
          <a:noFill/>
        </p:spPr>
        <p:txBody>
          <a:bodyPr wrap="square" rtlCol="0">
            <a:spAutoFit/>
          </a:bodyPr>
          <a:lstStyle/>
          <a:p>
            <a:pPr algn="ctr" rtl="1"/>
            <a:r>
              <a:rPr lang="en-GB" dirty="0">
                <a:cs typeface="Calibri" panose="020F0502020204030204" pitchFamily="34" charset="0"/>
              </a:rPr>
              <a:t>الصراخ والصياح</a:t>
            </a:r>
            <a:endParaRPr lang="en-BE" dirty="0">
              <a:cs typeface="Calibri" panose="020F0502020204030204" pitchFamily="34" charset="0"/>
            </a:endParaRPr>
          </a:p>
        </p:txBody>
      </p:sp>
      <p:sp>
        <p:nvSpPr>
          <p:cNvPr id="11" name="TextBox 10">
            <a:extLst>
              <a:ext uri="{FF2B5EF4-FFF2-40B4-BE49-F238E27FC236}">
                <a16:creationId xmlns:a16="http://schemas.microsoft.com/office/drawing/2014/main" id="{3AD87A16-6AAD-6B90-8914-8BFCF4284707}"/>
              </a:ext>
            </a:extLst>
          </p:cNvPr>
          <p:cNvSpPr txBox="1"/>
          <p:nvPr/>
        </p:nvSpPr>
        <p:spPr>
          <a:xfrm>
            <a:off x="4079461" y="5991912"/>
            <a:ext cx="1661886" cy="646331"/>
          </a:xfrm>
          <a:prstGeom prst="rect">
            <a:avLst/>
          </a:prstGeom>
          <a:noFill/>
        </p:spPr>
        <p:txBody>
          <a:bodyPr wrap="square" rtlCol="0">
            <a:spAutoFit/>
          </a:bodyPr>
          <a:lstStyle/>
          <a:p>
            <a:pPr algn="ctr" rtl="1"/>
            <a:r>
              <a:rPr lang="en-GB" dirty="0">
                <a:cs typeface="Calibri" panose="020F0502020204030204" pitchFamily="34" charset="0"/>
              </a:rPr>
              <a:t>لا اريد التحدث مع احد</a:t>
            </a:r>
            <a:endParaRPr lang="en-BE" dirty="0">
              <a:cs typeface="Calibri" panose="020F0502020204030204" pitchFamily="34" charset="0"/>
            </a:endParaRPr>
          </a:p>
        </p:txBody>
      </p:sp>
      <p:sp>
        <p:nvSpPr>
          <p:cNvPr id="12" name="TextBox 11">
            <a:extLst>
              <a:ext uri="{FF2B5EF4-FFF2-40B4-BE49-F238E27FC236}">
                <a16:creationId xmlns:a16="http://schemas.microsoft.com/office/drawing/2014/main" id="{AB701FD2-6DEB-33D4-E0E1-2B3447188922}"/>
              </a:ext>
            </a:extLst>
          </p:cNvPr>
          <p:cNvSpPr txBox="1"/>
          <p:nvPr/>
        </p:nvSpPr>
        <p:spPr>
          <a:xfrm>
            <a:off x="1127130" y="5517043"/>
            <a:ext cx="1218435" cy="646331"/>
          </a:xfrm>
          <a:prstGeom prst="rect">
            <a:avLst/>
          </a:prstGeom>
          <a:noFill/>
        </p:spPr>
        <p:txBody>
          <a:bodyPr wrap="square" rtlCol="0">
            <a:spAutoFit/>
          </a:bodyPr>
          <a:lstStyle/>
          <a:p>
            <a:pPr algn="ctr" rtl="1"/>
            <a:r>
              <a:rPr lang="en-GB" dirty="0">
                <a:cs typeface="Calibri" panose="020F0502020204030204" pitchFamily="34" charset="0"/>
              </a:rPr>
              <a:t>لا أريد أن أفعل أي شيء</a:t>
            </a:r>
            <a:endParaRPr lang="en-BE" dirty="0">
              <a:cs typeface="Calibri" panose="020F0502020204030204" pitchFamily="34" charset="0"/>
            </a:endParaRPr>
          </a:p>
        </p:txBody>
      </p:sp>
      <p:sp>
        <p:nvSpPr>
          <p:cNvPr id="19" name="TextBox 18">
            <a:extLst>
              <a:ext uri="{FF2B5EF4-FFF2-40B4-BE49-F238E27FC236}">
                <a16:creationId xmlns:a16="http://schemas.microsoft.com/office/drawing/2014/main" id="{85A702E6-B492-001B-EFC2-2F8FA8AADFCC}"/>
              </a:ext>
            </a:extLst>
          </p:cNvPr>
          <p:cNvSpPr txBox="1"/>
          <p:nvPr/>
        </p:nvSpPr>
        <p:spPr>
          <a:xfrm>
            <a:off x="795705" y="3814115"/>
            <a:ext cx="1228739" cy="646331"/>
          </a:xfrm>
          <a:prstGeom prst="rect">
            <a:avLst/>
          </a:prstGeom>
          <a:noFill/>
        </p:spPr>
        <p:txBody>
          <a:bodyPr wrap="square" rtlCol="0">
            <a:spAutoFit/>
          </a:bodyPr>
          <a:lstStyle/>
          <a:p>
            <a:pPr algn="ctr" rtl="1"/>
            <a:r>
              <a:rPr lang="en-GB" dirty="0">
                <a:cs typeface="Calibri" panose="020F0502020204030204" pitchFamily="34" charset="0"/>
              </a:rPr>
              <a:t>أ</a:t>
            </a:r>
            <a:r>
              <a:rPr lang="ar-SA" dirty="0">
                <a:cs typeface="Calibri" panose="020F0502020204030204" pitchFamily="34" charset="0"/>
              </a:rPr>
              <a:t>قوم بشجار </a:t>
            </a:r>
            <a:r>
              <a:rPr lang="en-GB" dirty="0">
                <a:cs typeface="Calibri" panose="020F0502020204030204" pitchFamily="34" charset="0"/>
              </a:rPr>
              <a:t>وأركل شيئًا</a:t>
            </a:r>
            <a:endParaRPr lang="en-BE" dirty="0">
              <a:cs typeface="Calibri" panose="020F0502020204030204" pitchFamily="34" charset="0"/>
            </a:endParaRPr>
          </a:p>
        </p:txBody>
      </p:sp>
      <p:sp>
        <p:nvSpPr>
          <p:cNvPr id="20" name="TextBox 19">
            <a:extLst>
              <a:ext uri="{FF2B5EF4-FFF2-40B4-BE49-F238E27FC236}">
                <a16:creationId xmlns:a16="http://schemas.microsoft.com/office/drawing/2014/main" id="{E57E39AC-F348-8478-266D-02CBE7E5C241}"/>
              </a:ext>
            </a:extLst>
          </p:cNvPr>
          <p:cNvSpPr txBox="1"/>
          <p:nvPr/>
        </p:nvSpPr>
        <p:spPr>
          <a:xfrm>
            <a:off x="2979163" y="2436501"/>
            <a:ext cx="1052475" cy="646331"/>
          </a:xfrm>
          <a:prstGeom prst="rect">
            <a:avLst/>
          </a:prstGeom>
          <a:noFill/>
        </p:spPr>
        <p:txBody>
          <a:bodyPr wrap="square" rtlCol="0">
            <a:spAutoFit/>
          </a:bodyPr>
          <a:lstStyle/>
          <a:p>
            <a:pPr algn="ctr" rtl="1"/>
            <a:r>
              <a:rPr lang="en-GB" dirty="0">
                <a:cs typeface="Calibri" panose="020F0502020204030204" pitchFamily="34" charset="0"/>
              </a:rPr>
              <a:t>استمع إلى الموسيقى</a:t>
            </a:r>
            <a:endParaRPr lang="en-BE" dirty="0">
              <a:cs typeface="Calibri" panose="020F0502020204030204" pitchFamily="34" charset="0"/>
            </a:endParaRPr>
          </a:p>
        </p:txBody>
      </p:sp>
      <p:sp>
        <p:nvSpPr>
          <p:cNvPr id="21" name="TextBox 20">
            <a:extLst>
              <a:ext uri="{FF2B5EF4-FFF2-40B4-BE49-F238E27FC236}">
                <a16:creationId xmlns:a16="http://schemas.microsoft.com/office/drawing/2014/main" id="{817E5E42-23DC-2DF7-E90C-8B5409353AE7}"/>
              </a:ext>
            </a:extLst>
          </p:cNvPr>
          <p:cNvSpPr txBox="1"/>
          <p:nvPr/>
        </p:nvSpPr>
        <p:spPr>
          <a:xfrm>
            <a:off x="2445925" y="6682110"/>
            <a:ext cx="1661886" cy="369332"/>
          </a:xfrm>
          <a:prstGeom prst="rect">
            <a:avLst/>
          </a:prstGeom>
          <a:noFill/>
        </p:spPr>
        <p:txBody>
          <a:bodyPr wrap="square" rtlCol="0">
            <a:spAutoFit/>
          </a:bodyPr>
          <a:lstStyle/>
          <a:p>
            <a:pPr algn="ctr" rtl="1"/>
            <a:r>
              <a:rPr lang="en-GB" dirty="0">
                <a:cs typeface="Calibri" panose="020F0502020204030204" pitchFamily="34" charset="0"/>
              </a:rPr>
              <a:t>اتصل بصديقي</a:t>
            </a:r>
            <a:endParaRPr lang="en-BE" dirty="0">
              <a:cs typeface="Calibri" panose="020F0502020204030204" pitchFamily="34" charset="0"/>
            </a:endParaRPr>
          </a:p>
        </p:txBody>
      </p:sp>
      <p:sp>
        <p:nvSpPr>
          <p:cNvPr id="24" name="TextBox 23">
            <a:extLst>
              <a:ext uri="{FF2B5EF4-FFF2-40B4-BE49-F238E27FC236}">
                <a16:creationId xmlns:a16="http://schemas.microsoft.com/office/drawing/2014/main" id="{F03EE407-48B5-FC94-82F1-3197906993E0}"/>
              </a:ext>
            </a:extLst>
          </p:cNvPr>
          <p:cNvSpPr txBox="1"/>
          <p:nvPr/>
        </p:nvSpPr>
        <p:spPr>
          <a:xfrm>
            <a:off x="5012969" y="3488152"/>
            <a:ext cx="1200991" cy="646331"/>
          </a:xfrm>
          <a:prstGeom prst="rect">
            <a:avLst/>
          </a:prstGeom>
          <a:noFill/>
        </p:spPr>
        <p:txBody>
          <a:bodyPr wrap="square" rtlCol="0">
            <a:spAutoFit/>
          </a:bodyPr>
          <a:lstStyle/>
          <a:p>
            <a:pPr algn="ctr" rtl="1"/>
            <a:r>
              <a:rPr lang="en-GB" dirty="0">
                <a:cs typeface="Calibri" panose="020F0502020204030204" pitchFamily="34" charset="0"/>
              </a:rPr>
              <a:t>أقول أشياء غبية</a:t>
            </a:r>
            <a:endParaRPr lang="en-BE" dirty="0">
              <a:cs typeface="Calibri" panose="020F0502020204030204" pitchFamily="34" charset="0"/>
            </a:endParaRPr>
          </a:p>
        </p:txBody>
      </p:sp>
      <p:sp>
        <p:nvSpPr>
          <p:cNvPr id="36" name="TextBox 35">
            <a:extLst>
              <a:ext uri="{FF2B5EF4-FFF2-40B4-BE49-F238E27FC236}">
                <a16:creationId xmlns:a16="http://schemas.microsoft.com/office/drawing/2014/main" id="{B94607BC-88F1-05F8-6584-DA699D4A4148}"/>
              </a:ext>
            </a:extLst>
          </p:cNvPr>
          <p:cNvSpPr txBox="1"/>
          <p:nvPr/>
        </p:nvSpPr>
        <p:spPr>
          <a:xfrm>
            <a:off x="998737" y="710165"/>
            <a:ext cx="4436861" cy="261610"/>
          </a:xfrm>
          <a:prstGeom prst="rect">
            <a:avLst/>
          </a:prstGeom>
          <a:noFill/>
        </p:spPr>
        <p:txBody>
          <a:bodyPr wrap="square" rtlCol="0">
            <a:spAutoFit/>
          </a:bodyPr>
          <a:lstStyle/>
          <a:p>
            <a:pPr algn="r" rtl="1"/>
            <a:r>
              <a:rPr lang="en-GB" sz="1100" dirty="0">
                <a:latin typeface="Calibri" panose="020F0502020204030204" pitchFamily="34" charset="0"/>
                <a:cs typeface="Calibri" panose="020F0502020204030204" pitchFamily="34" charset="0"/>
              </a:rPr>
              <a:t>مثال على عندما أشعر… ، أفعل… نشاطًا</a:t>
            </a:r>
            <a:endParaRPr lang="en-BE" sz="1100" dirty="0">
              <a:latin typeface="Calibri" panose="020F0502020204030204" pitchFamily="34" charset="0"/>
              <a:cs typeface="Calibri" panose="020F0502020204030204" pitchFamily="34" charset="0"/>
            </a:endParaRPr>
          </a:p>
        </p:txBody>
      </p:sp>
      <p:sp>
        <p:nvSpPr>
          <p:cNvPr id="37" name="Heart 36">
            <a:extLst>
              <a:ext uri="{FF2B5EF4-FFF2-40B4-BE49-F238E27FC236}">
                <a16:creationId xmlns:a16="http://schemas.microsoft.com/office/drawing/2014/main" id="{5709FF42-C808-6190-5496-F806E547B9AF}"/>
              </a:ext>
            </a:extLst>
          </p:cNvPr>
          <p:cNvSpPr/>
          <p:nvPr/>
        </p:nvSpPr>
        <p:spPr>
          <a:xfrm>
            <a:off x="2213204" y="3791394"/>
            <a:ext cx="2212638" cy="1976813"/>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cs typeface="Calibri" panose="020F0502020204030204" pitchFamily="34" charset="0"/>
            </a:endParaRPr>
          </a:p>
          <a:p>
            <a:pPr algn="ctr" rtl="1"/>
            <a:endParaRPr lang="en-CA" b="1" dirty="0">
              <a:cs typeface="Calibri" panose="020F0502020204030204" pitchFamily="34" charset="0"/>
            </a:endParaRPr>
          </a:p>
          <a:p>
            <a:pPr algn="ctr" rtl="1"/>
            <a:endParaRPr lang="en-CA" b="1" dirty="0">
              <a:cs typeface="Calibri" panose="020F0502020204030204" pitchFamily="34" charset="0"/>
            </a:endParaRPr>
          </a:p>
          <a:p>
            <a:pPr algn="ctr" rtl="1"/>
            <a:endParaRPr lang="en-CA" b="1" dirty="0">
              <a:cs typeface="Calibri" panose="020F0502020204030204" pitchFamily="34" charset="0"/>
            </a:endParaRPr>
          </a:p>
          <a:p>
            <a:pPr algn="ctr" rtl="1"/>
            <a:r>
              <a:rPr lang="en-CA" b="1" dirty="0">
                <a:cs typeface="Calibri" panose="020F0502020204030204" pitchFamily="34" charset="0"/>
              </a:rPr>
              <a:t>غاضب</a:t>
            </a:r>
          </a:p>
        </p:txBody>
      </p:sp>
      <p:cxnSp>
        <p:nvCxnSpPr>
          <p:cNvPr id="38" name="Straight Arrow Connector 37">
            <a:extLst>
              <a:ext uri="{FF2B5EF4-FFF2-40B4-BE49-F238E27FC236}">
                <a16:creationId xmlns:a16="http://schemas.microsoft.com/office/drawing/2014/main" id="{16B89BF9-BDCD-F95B-AB4A-01C622120737}"/>
              </a:ext>
            </a:extLst>
          </p:cNvPr>
          <p:cNvCxnSpPr>
            <a:cxnSpLocks/>
          </p:cNvCxnSpPr>
          <p:nvPr/>
        </p:nvCxnSpPr>
        <p:spPr>
          <a:xfrm flipV="1">
            <a:off x="4234144" y="3233422"/>
            <a:ext cx="282249" cy="39031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F2B33EC-9E3F-D6DB-8EE1-510E849C56DB}"/>
              </a:ext>
            </a:extLst>
          </p:cNvPr>
          <p:cNvCxnSpPr>
            <a:cxnSpLocks/>
          </p:cNvCxnSpPr>
          <p:nvPr/>
        </p:nvCxnSpPr>
        <p:spPr>
          <a:xfrm flipV="1">
            <a:off x="3319523" y="3170068"/>
            <a:ext cx="20199" cy="446854"/>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Plus Sign 42">
            <a:extLst>
              <a:ext uri="{FF2B5EF4-FFF2-40B4-BE49-F238E27FC236}">
                <a16:creationId xmlns:a16="http://schemas.microsoft.com/office/drawing/2014/main" id="{85C5E41B-8530-2DF7-C916-DB6373FEE01D}"/>
              </a:ext>
            </a:extLst>
          </p:cNvPr>
          <p:cNvSpPr/>
          <p:nvPr/>
        </p:nvSpPr>
        <p:spPr>
          <a:xfrm rot="2700000">
            <a:off x="1819382" y="2290699"/>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cxnSp>
        <p:nvCxnSpPr>
          <p:cNvPr id="44" name="Straight Arrow Connector 43">
            <a:extLst>
              <a:ext uri="{FF2B5EF4-FFF2-40B4-BE49-F238E27FC236}">
                <a16:creationId xmlns:a16="http://schemas.microsoft.com/office/drawing/2014/main" id="{2820402B-F650-2E42-0323-5CB768DC24F4}"/>
              </a:ext>
            </a:extLst>
          </p:cNvPr>
          <p:cNvCxnSpPr>
            <a:cxnSpLocks/>
          </p:cNvCxnSpPr>
          <p:nvPr/>
        </p:nvCxnSpPr>
        <p:spPr>
          <a:xfrm flipH="1" flipV="1">
            <a:off x="2277985" y="3239443"/>
            <a:ext cx="170981" cy="413211"/>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L-Shape 48">
            <a:extLst>
              <a:ext uri="{FF2B5EF4-FFF2-40B4-BE49-F238E27FC236}">
                <a16:creationId xmlns:a16="http://schemas.microsoft.com/office/drawing/2014/main" id="{A1CC864D-E37C-5E65-BFD9-BE1CF00797C7}"/>
              </a:ext>
            </a:extLst>
          </p:cNvPr>
          <p:cNvSpPr/>
          <p:nvPr/>
        </p:nvSpPr>
        <p:spPr>
          <a:xfrm rot="18361091">
            <a:off x="3395003" y="1887421"/>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cxnSp>
        <p:nvCxnSpPr>
          <p:cNvPr id="52" name="Straight Arrow Connector 51">
            <a:extLst>
              <a:ext uri="{FF2B5EF4-FFF2-40B4-BE49-F238E27FC236}">
                <a16:creationId xmlns:a16="http://schemas.microsoft.com/office/drawing/2014/main" id="{88410DA8-1BD7-3E4E-F17F-3F7BDAD153C6}"/>
              </a:ext>
            </a:extLst>
          </p:cNvPr>
          <p:cNvCxnSpPr>
            <a:cxnSpLocks/>
          </p:cNvCxnSpPr>
          <p:nvPr/>
        </p:nvCxnSpPr>
        <p:spPr>
          <a:xfrm flipV="1">
            <a:off x="4673944" y="4048403"/>
            <a:ext cx="474635" cy="5355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E849BB0-F1D3-D8CC-2B8F-F625C5E7E1C7}"/>
              </a:ext>
            </a:extLst>
          </p:cNvPr>
          <p:cNvCxnSpPr>
            <a:cxnSpLocks/>
          </p:cNvCxnSpPr>
          <p:nvPr/>
        </p:nvCxnSpPr>
        <p:spPr>
          <a:xfrm>
            <a:off x="4552331" y="4997988"/>
            <a:ext cx="395306" cy="220146"/>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E50AA3D-3F4B-A6B2-8478-5E9E2C8D1A20}"/>
              </a:ext>
            </a:extLst>
          </p:cNvPr>
          <p:cNvCxnSpPr>
            <a:cxnSpLocks/>
          </p:cNvCxnSpPr>
          <p:nvPr/>
        </p:nvCxnSpPr>
        <p:spPr>
          <a:xfrm>
            <a:off x="4088609" y="5554937"/>
            <a:ext cx="291070" cy="34898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7509FF4-AC00-8613-A88F-A6FE03A64323}"/>
              </a:ext>
            </a:extLst>
          </p:cNvPr>
          <p:cNvCxnSpPr>
            <a:cxnSpLocks/>
          </p:cNvCxnSpPr>
          <p:nvPr/>
        </p:nvCxnSpPr>
        <p:spPr>
          <a:xfrm flipH="1">
            <a:off x="3319523" y="6076151"/>
            <a:ext cx="44140" cy="431487"/>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41C68D7-F65E-1157-0DFA-1D86B3A4EAA9}"/>
              </a:ext>
            </a:extLst>
          </p:cNvPr>
          <p:cNvCxnSpPr>
            <a:cxnSpLocks/>
          </p:cNvCxnSpPr>
          <p:nvPr/>
        </p:nvCxnSpPr>
        <p:spPr>
          <a:xfrm flipH="1">
            <a:off x="2391728" y="5487478"/>
            <a:ext cx="330275" cy="311975"/>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39C2D28-25A8-C2E0-0AC1-CFFE3CE932D4}"/>
              </a:ext>
            </a:extLst>
          </p:cNvPr>
          <p:cNvCxnSpPr>
            <a:cxnSpLocks/>
          </p:cNvCxnSpPr>
          <p:nvPr/>
        </p:nvCxnSpPr>
        <p:spPr>
          <a:xfrm flipH="1" flipV="1">
            <a:off x="1840413" y="4809542"/>
            <a:ext cx="472496" cy="111468"/>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Plus Sign 67">
            <a:extLst>
              <a:ext uri="{FF2B5EF4-FFF2-40B4-BE49-F238E27FC236}">
                <a16:creationId xmlns:a16="http://schemas.microsoft.com/office/drawing/2014/main" id="{2DF932DE-6EEA-2A2E-F841-A2C3903FCBCC}"/>
              </a:ext>
            </a:extLst>
          </p:cNvPr>
          <p:cNvSpPr/>
          <p:nvPr/>
        </p:nvSpPr>
        <p:spPr>
          <a:xfrm rot="2700000">
            <a:off x="5592029" y="4292653"/>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69" name="Plus Sign 68">
            <a:extLst>
              <a:ext uri="{FF2B5EF4-FFF2-40B4-BE49-F238E27FC236}">
                <a16:creationId xmlns:a16="http://schemas.microsoft.com/office/drawing/2014/main" id="{1062108E-EDED-1C22-9FAD-33BF220AF286}"/>
              </a:ext>
            </a:extLst>
          </p:cNvPr>
          <p:cNvSpPr/>
          <p:nvPr/>
        </p:nvSpPr>
        <p:spPr>
          <a:xfrm rot="2700000">
            <a:off x="1097578" y="3278564"/>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70" name="L-Shape 69">
            <a:extLst>
              <a:ext uri="{FF2B5EF4-FFF2-40B4-BE49-F238E27FC236}">
                <a16:creationId xmlns:a16="http://schemas.microsoft.com/office/drawing/2014/main" id="{DBD38D69-49B9-0EB8-9E1C-71480C065D66}"/>
              </a:ext>
            </a:extLst>
          </p:cNvPr>
          <p:cNvSpPr/>
          <p:nvPr/>
        </p:nvSpPr>
        <p:spPr>
          <a:xfrm rot="18361091">
            <a:off x="3109977" y="7189099"/>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pic>
        <p:nvPicPr>
          <p:cNvPr id="74" name="Graphic 73" descr="Angry face with solid fill with solid fill">
            <a:extLst>
              <a:ext uri="{FF2B5EF4-FFF2-40B4-BE49-F238E27FC236}">
                <a16:creationId xmlns:a16="http://schemas.microsoft.com/office/drawing/2014/main" id="{C06A3069-6B5F-6E7E-9555-FDFF4C56E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8374" y="4346296"/>
            <a:ext cx="782298" cy="782298"/>
          </a:xfrm>
          <a:prstGeom prst="rect">
            <a:avLst/>
          </a:prstGeom>
        </p:spPr>
      </p:pic>
      <p:sp>
        <p:nvSpPr>
          <p:cNvPr id="78" name="Hexagon 77">
            <a:extLst>
              <a:ext uri="{FF2B5EF4-FFF2-40B4-BE49-F238E27FC236}">
                <a16:creationId xmlns:a16="http://schemas.microsoft.com/office/drawing/2014/main" id="{BB6DCDE5-F7A1-AB23-52A5-69E4B207508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79" name="Hexagon 78">
            <a:extLst>
              <a:ext uri="{FF2B5EF4-FFF2-40B4-BE49-F238E27FC236}">
                <a16:creationId xmlns:a16="http://schemas.microsoft.com/office/drawing/2014/main" id="{D4C304E1-7B86-6085-D43E-0599A9FC86F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80" name="Hexagon 79">
            <a:extLst>
              <a:ext uri="{FF2B5EF4-FFF2-40B4-BE49-F238E27FC236}">
                <a16:creationId xmlns:a16="http://schemas.microsoft.com/office/drawing/2014/main" id="{D54688DC-D3EB-B18B-6B66-748480F1687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81" name="Hexagon 80">
            <a:extLst>
              <a:ext uri="{FF2B5EF4-FFF2-40B4-BE49-F238E27FC236}">
                <a16:creationId xmlns:a16="http://schemas.microsoft.com/office/drawing/2014/main" id="{B254B5AD-892B-8403-F989-2D65F62F4844}"/>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82" name="Hexagon 81">
            <a:extLst>
              <a:ext uri="{FF2B5EF4-FFF2-40B4-BE49-F238E27FC236}">
                <a16:creationId xmlns:a16="http://schemas.microsoft.com/office/drawing/2014/main" id="{94B21CD5-9E41-135D-A2A9-7447929FEC7E}"/>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
        <p:nvSpPr>
          <p:cNvPr id="83" name="Hexagon 82">
            <a:extLst>
              <a:ext uri="{FF2B5EF4-FFF2-40B4-BE49-F238E27FC236}">
                <a16:creationId xmlns:a16="http://schemas.microsoft.com/office/drawing/2014/main" id="{051B1036-CDAB-8878-1187-690F5936F924}"/>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cs typeface="Calibri" panose="020F0502020204030204" pitchFamily="34" charset="0"/>
            </a:endParaRPr>
          </a:p>
        </p:txBody>
      </p:sp>
    </p:spTree>
    <p:extLst>
      <p:ext uri="{BB962C8B-B14F-4D97-AF65-F5344CB8AC3E}">
        <p14:creationId xmlns:p14="http://schemas.microsoft.com/office/powerpoint/2010/main" val="7298247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E6AE8C34-935A-3FB5-486D-2A4D0375CB2B}"/>
              </a:ext>
            </a:extLst>
          </p:cNvPr>
          <p:cNvGraphicFramePr>
            <a:graphicFrameLocks noGrp="1"/>
          </p:cNvGraphicFramePr>
          <p:nvPr/>
        </p:nvGraphicFramePr>
        <p:xfrm>
          <a:off x="996287" y="1155410"/>
          <a:ext cx="5254042" cy="5313680"/>
        </p:xfrm>
        <a:graphic>
          <a:graphicData uri="http://schemas.openxmlformats.org/drawingml/2006/table">
            <a:tbl>
              <a:tblPr firstRow="1" bandRow="1">
                <a:tableStyleId>{5C22544A-7EE6-4342-B048-85BDC9FD1C3A}</a:tableStyleId>
              </a:tblPr>
              <a:tblGrid>
                <a:gridCol w="4585806">
                  <a:extLst>
                    <a:ext uri="{9D8B030D-6E8A-4147-A177-3AD203B41FA5}">
                      <a16:colId xmlns:a16="http://schemas.microsoft.com/office/drawing/2014/main" val="3910228329"/>
                    </a:ext>
                  </a:extLst>
                </a:gridCol>
                <a:gridCol w="668236">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cs typeface="Calibri" panose="020F0502020204030204" pitchFamily="34" charset="0"/>
                        </a:rPr>
                        <a:t>في هذا التمرين ، تتم مناقشة الفرق بين التوتر وا</a:t>
                      </a:r>
                      <a:r>
                        <a:rPr lang="ar-SA" sz="1100" b="0" dirty="0">
                          <a:solidFill>
                            <a:schemeClr val="tx1"/>
                          </a:solidFill>
                          <a:latin typeface="Calibri" panose="020F0502020204030204" pitchFamily="34" charset="0"/>
                          <a:cs typeface="Calibri" panose="020F0502020204030204" pitchFamily="34" charset="0"/>
                        </a:rPr>
                        <a:t>لإجهاد</a:t>
                      </a:r>
                      <a:r>
                        <a:rPr lang="en-US" sz="1100" b="0" dirty="0">
                          <a:solidFill>
                            <a:schemeClr val="tx1"/>
                          </a:solidFill>
                          <a:latin typeface="Calibri" panose="020F0502020204030204" pitchFamily="34" charset="0"/>
                          <a:cs typeface="Calibri" panose="020F0502020204030204" pitchFamily="34" charset="0"/>
                        </a:rPr>
                        <a:t> مع الطفل أو أحد الوالدين أو مقدم الرعاية.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نظرة عامة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يمكن أن </a:t>
                      </a:r>
                      <a:r>
                        <a:rPr lang="ar-SA" sz="1100" b="0" dirty="0">
                          <a:latin typeface="Calibri" panose="020F0502020204030204" pitchFamily="34" charset="0"/>
                          <a:cs typeface="Calibri" panose="020F0502020204030204" pitchFamily="34" charset="0"/>
                        </a:rPr>
                        <a:t>ي</a:t>
                      </a:r>
                      <a:r>
                        <a:rPr lang="en-US" sz="1100" b="0" dirty="0">
                          <a:latin typeface="Calibri" panose="020F0502020204030204" pitchFamily="34" charset="0"/>
                          <a:cs typeface="Calibri" panose="020F0502020204030204" pitchFamily="34" charset="0"/>
                        </a:rPr>
                        <a:t>تراوح بين </a:t>
                      </a:r>
                      <a:r>
                        <a:rPr lang="ar-SA" sz="1100" b="0" dirty="0">
                          <a:latin typeface="Calibri" panose="020F0502020204030204" pitchFamily="34" charset="0"/>
                          <a:cs typeface="Calibri" panose="020F0502020204030204" pitchFamily="34" charset="0"/>
                        </a:rPr>
                        <a:t>١٥</a:t>
                      </a:r>
                      <a:r>
                        <a:rPr lang="en-US" sz="1100" b="0" dirty="0">
                          <a:latin typeface="Calibri" panose="020F0502020204030204" pitchFamily="34" charset="0"/>
                          <a:cs typeface="Calibri" panose="020F0502020204030204" pitchFamily="34" charset="0"/>
                        </a:rPr>
                        <a:t> دقيقة إلى </a:t>
                      </a:r>
                      <a:r>
                        <a:rPr lang="ar-SA" sz="1100" b="0" dirty="0">
                          <a:latin typeface="Calibri" panose="020F0502020204030204" pitchFamily="34" charset="0"/>
                          <a:cs typeface="Calibri" panose="020F0502020204030204" pitchFamily="34" charset="0"/>
                        </a:rPr>
                        <a:t>٢٥</a:t>
                      </a:r>
                      <a:r>
                        <a:rPr lang="en-US" sz="1100" b="0" dirty="0">
                          <a:latin typeface="Calibri" panose="020F0502020204030204" pitchFamily="34" charset="0"/>
                          <a:cs typeface="Calibri" panose="020F0502020204030204" pitchFamily="34" charset="0"/>
                        </a:rPr>
                        <a:t> دقيقة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وقت</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الذين تزيد أعمارهم عن </a:t>
                      </a:r>
                      <a:r>
                        <a:rPr lang="ar-SA" sz="1100" b="0" dirty="0">
                          <a:latin typeface="Calibri" panose="020F0502020204030204" pitchFamily="34" charset="0"/>
                          <a:cs typeface="Calibri" panose="020F0502020204030204" pitchFamily="34" charset="0"/>
                        </a:rPr>
                        <a:t>١٠</a:t>
                      </a:r>
                      <a:r>
                        <a:rPr lang="en-US" sz="1100" b="0" dirty="0">
                          <a:latin typeface="Calibri" panose="020F0502020204030204" pitchFamily="34" charset="0"/>
                          <a:cs typeface="Calibri" panose="020F0502020204030204" pitchFamily="34" charset="0"/>
                        </a:rPr>
                        <a:t> سنوات ، وكذلك الوالد أو مقدم الرعاية.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en-GB" sz="1100" b="1" dirty="0">
                          <a:solidFill>
                            <a:schemeClr val="bg1"/>
                          </a:solidFill>
                          <a:latin typeface="Calibri" panose="020F0502020204030204" pitchFamily="34" charset="0"/>
                          <a:cs typeface="Calibri" panose="020F0502020204030204" pitchFamily="34" charset="0"/>
                        </a:rPr>
                        <a:t>الأعمار</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يمكن لأخصائيي الحالة إكمال هذا النشاط مع الأطفال أو </a:t>
                      </a:r>
                      <a:r>
                        <a:rPr lang="en-US" sz="1100" b="0" dirty="0">
                          <a:solidFill>
                            <a:schemeClr val="tx1"/>
                          </a:solidFill>
                          <a:latin typeface="Calibri" panose="020F0502020204030204" pitchFamily="34" charset="0"/>
                          <a:cs typeface="Calibri" panose="020F0502020204030204" pitchFamily="34" charset="0"/>
                        </a:rPr>
                        <a:t>الوالدين</a:t>
                      </a:r>
                      <a:r>
                        <a:rPr lang="en-US" sz="1100" b="0" dirty="0">
                          <a:latin typeface="Calibri" panose="020F0502020204030204" pitchFamily="34" charset="0"/>
                          <a:cs typeface="Calibri" panose="020F0502020204030204" pitchFamily="34" charset="0"/>
                        </a:rPr>
                        <a:t> أو مقدمي الرعاية بشكل فردي أو في مجموعات صغيرة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مشاركة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624097116"/>
                  </a:ext>
                </a:extLst>
              </a:tr>
              <a:tr h="370840">
                <a:tc>
                  <a:txBody>
                    <a:bodyPr/>
                    <a:lstStyle/>
                    <a:p>
                      <a:pPr algn="r" rtl="1"/>
                      <a:r>
                        <a:rPr lang="en-US" sz="1100" b="0" dirty="0">
                          <a:latin typeface="Calibri" panose="020F0502020204030204" pitchFamily="34" charset="0"/>
                          <a:cs typeface="Calibri" panose="020F0502020204030204" pitchFamily="34" charset="0"/>
                        </a:rPr>
                        <a:t>استكشاف الضغوطات الشائعة والتعرف على التوتر الجيد مقابل ال</a:t>
                      </a:r>
                      <a:r>
                        <a:rPr lang="ar-SA" sz="1100" b="0" dirty="0">
                          <a:latin typeface="Calibri" panose="020F0502020204030204" pitchFamily="34" charset="0"/>
                          <a:cs typeface="Calibri" panose="020F0502020204030204" pitchFamily="34" charset="0"/>
                        </a:rPr>
                        <a:t>توتر</a:t>
                      </a:r>
                      <a:r>
                        <a:rPr lang="en-US" sz="1100" b="0" dirty="0">
                          <a:latin typeface="Calibri" panose="020F0502020204030204" pitchFamily="34" charset="0"/>
                          <a:cs typeface="Calibri" panose="020F0502020204030204" pitchFamily="34" charset="0"/>
                        </a:rPr>
                        <a:t> السيئ.</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الغرض</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912278685"/>
                  </a:ext>
                </a:extLst>
              </a:tr>
              <a:tr h="370840">
                <a:tc>
                  <a:txBody>
                    <a:bodyPr/>
                    <a:lstStyle/>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اطلب من الطفل أو الوالد أو مقدم الرعاية شرح معنى ا</a:t>
                      </a:r>
                      <a:r>
                        <a:rPr lang="ar-SA" sz="1100" b="0" kern="1200" dirty="0">
                          <a:solidFill>
                            <a:schemeClr val="dk1"/>
                          </a:solidFill>
                          <a:latin typeface="Calibri" panose="020F0502020204030204" pitchFamily="34" charset="0"/>
                          <a:ea typeface="+mn-ea"/>
                          <a:cs typeface="Calibri" panose="020F0502020204030204" pitchFamily="34" charset="0"/>
                        </a:rPr>
                        <a:t>لتوتر</a:t>
                      </a:r>
                      <a:r>
                        <a:rPr lang="en-US" sz="1100" b="0" kern="1200" dirty="0">
                          <a:solidFill>
                            <a:schemeClr val="dk1"/>
                          </a:solidFill>
                          <a:latin typeface="Calibri" panose="020F0502020204030204" pitchFamily="34" charset="0"/>
                          <a:ea typeface="+mn-ea"/>
                          <a:cs typeface="Calibri" panose="020F0502020204030204" pitchFamily="34" charset="0"/>
                        </a:rPr>
                        <a:t> وما إذا كان</a:t>
                      </a:r>
                      <a:r>
                        <a:rPr lang="ar-SA" sz="1100" b="0" kern="1200" dirty="0">
                          <a:solidFill>
                            <a:schemeClr val="dk1"/>
                          </a:solidFill>
                          <a:latin typeface="Calibri" panose="020F0502020204030204" pitchFamily="34" charset="0"/>
                          <a:ea typeface="+mn-ea"/>
                          <a:cs typeface="Calibri" panose="020F0502020204030204" pitchFamily="34" charset="0"/>
                        </a:rPr>
                        <a:t>وا</a:t>
                      </a:r>
                      <a:r>
                        <a:rPr lang="en-US" sz="1100" b="0" kern="1200" dirty="0">
                          <a:solidFill>
                            <a:schemeClr val="dk1"/>
                          </a:solidFill>
                          <a:latin typeface="Calibri" panose="020F0502020204030204" pitchFamily="34" charset="0"/>
                          <a:ea typeface="+mn-ea"/>
                          <a:cs typeface="Calibri" panose="020F0502020204030204" pitchFamily="34" charset="0"/>
                        </a:rPr>
                        <a:t> قد تعرض</a:t>
                      </a:r>
                      <a:r>
                        <a:rPr lang="ar-SA" sz="1100" b="0" kern="1200" dirty="0">
                          <a:solidFill>
                            <a:schemeClr val="dk1"/>
                          </a:solidFill>
                          <a:latin typeface="Calibri" panose="020F0502020204030204" pitchFamily="34" charset="0"/>
                          <a:ea typeface="+mn-ea"/>
                          <a:cs typeface="Calibri" panose="020F0502020204030204" pitchFamily="34" charset="0"/>
                        </a:rPr>
                        <a:t>وا</a:t>
                      </a:r>
                      <a:r>
                        <a:rPr lang="en-US" sz="1100" b="0" kern="1200" dirty="0">
                          <a:solidFill>
                            <a:schemeClr val="dk1"/>
                          </a:solidFill>
                          <a:latin typeface="Calibri" panose="020F0502020204030204" pitchFamily="34" charset="0"/>
                          <a:ea typeface="+mn-ea"/>
                          <a:cs typeface="Calibri" panose="020F0502020204030204" pitchFamily="34" charset="0"/>
                        </a:rPr>
                        <a:t> له من قبل.</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امنح الطفل أو الوالد أو مقدم الرعاية بضع دقائق للتفكير والتوصل إلى وصف للتوتر و</a:t>
                      </a:r>
                      <a:r>
                        <a:rPr lang="ar-SA" sz="1100" b="0" kern="1200" dirty="0">
                          <a:solidFill>
                            <a:schemeClr val="dk1"/>
                          </a:solidFill>
                          <a:latin typeface="Calibri" panose="020F0502020204030204" pitchFamily="34" charset="0"/>
                          <a:ea typeface="+mn-ea"/>
                          <a:cs typeface="Calibri" panose="020F0502020204030204" pitchFamily="34" charset="0"/>
                        </a:rPr>
                        <a:t>متى </a:t>
                      </a:r>
                      <a:r>
                        <a:rPr lang="en-US" sz="1100" b="0" kern="1200" dirty="0">
                          <a:solidFill>
                            <a:schemeClr val="dk1"/>
                          </a:solidFill>
                          <a:latin typeface="Calibri" panose="020F0502020204030204" pitchFamily="34" charset="0"/>
                          <a:ea typeface="+mn-ea"/>
                          <a:cs typeface="Calibri" panose="020F0502020204030204" pitchFamily="34" charset="0"/>
                        </a:rPr>
                        <a:t>يواجهون ذلك.</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اشرح له</a:t>
                      </a:r>
                      <a:r>
                        <a:rPr lang="ar-SA" sz="1100" b="0" kern="1200" dirty="0">
                          <a:solidFill>
                            <a:schemeClr val="dk1"/>
                          </a:solidFill>
                          <a:latin typeface="Calibri" panose="020F0502020204030204" pitchFamily="34" charset="0"/>
                          <a:ea typeface="+mn-ea"/>
                          <a:cs typeface="Calibri" panose="020F0502020204030204" pitchFamily="34" charset="0"/>
                        </a:rPr>
                        <a:t>م</a:t>
                      </a:r>
                      <a:r>
                        <a:rPr lang="en-US" sz="1100" b="0" kern="1200" dirty="0">
                          <a:solidFill>
                            <a:schemeClr val="dk1"/>
                          </a:solidFill>
                          <a:latin typeface="Calibri" panose="020F0502020204030204" pitchFamily="34" charset="0"/>
                          <a:ea typeface="+mn-ea"/>
                          <a:cs typeface="Calibri" panose="020F0502020204030204" pitchFamily="34" charset="0"/>
                        </a:rPr>
                        <a:t> أن هناك أنواعًا مختلفة من التوتر</a:t>
                      </a:r>
                      <a:r>
                        <a:rPr lang="ar-SA" sz="1100" b="0" kern="1200" dirty="0">
                          <a:solidFill>
                            <a:schemeClr val="dk1"/>
                          </a:solidFill>
                          <a:latin typeface="Calibri" panose="020F0502020204030204" pitchFamily="34" charset="0"/>
                          <a:ea typeface="+mn-ea"/>
                          <a:cs typeface="Calibri" panose="020F0502020204030204" pitchFamily="34" charset="0"/>
                        </a:rPr>
                        <a:t>، و قم بال</a:t>
                      </a:r>
                      <a:r>
                        <a:rPr lang="en-US" sz="1100" b="0" kern="1200" dirty="0">
                          <a:solidFill>
                            <a:schemeClr val="dk1"/>
                          </a:solidFill>
                          <a:latin typeface="Calibri" panose="020F0502020204030204" pitchFamily="34" charset="0"/>
                          <a:ea typeface="+mn-ea"/>
                          <a:cs typeface="Calibri" panose="020F0502020204030204" pitchFamily="34" charset="0"/>
                        </a:rPr>
                        <a:t>تفر</a:t>
                      </a:r>
                      <a:r>
                        <a:rPr lang="ar-SA" sz="1100" b="0" kern="1200" dirty="0">
                          <a:solidFill>
                            <a:schemeClr val="dk1"/>
                          </a:solidFill>
                          <a:latin typeface="Calibri" panose="020F0502020204030204" pitchFamily="34" charset="0"/>
                          <a:ea typeface="+mn-ea"/>
                          <a:cs typeface="Calibri" panose="020F0502020204030204" pitchFamily="34" charset="0"/>
                        </a:rPr>
                        <a:t>ي</a:t>
                      </a:r>
                      <a:r>
                        <a:rPr lang="en-US" sz="1100" b="0" kern="1200" dirty="0">
                          <a:solidFill>
                            <a:schemeClr val="dk1"/>
                          </a:solidFill>
                          <a:latin typeface="Calibri" panose="020F0502020204030204" pitchFamily="34" charset="0"/>
                          <a:ea typeface="+mn-ea"/>
                          <a:cs typeface="Calibri" panose="020F0502020204030204" pitchFamily="34" charset="0"/>
                        </a:rPr>
                        <a:t>ق بين التوتر وال</a:t>
                      </a:r>
                      <a:r>
                        <a:rPr lang="ar-SA" sz="1100" b="0" kern="1200" dirty="0">
                          <a:solidFill>
                            <a:schemeClr val="dk1"/>
                          </a:solidFill>
                          <a:latin typeface="Calibri" panose="020F0502020204030204" pitchFamily="34" charset="0"/>
                          <a:ea typeface="+mn-ea"/>
                          <a:cs typeface="Calibri" panose="020F0502020204030204" pitchFamily="34" charset="0"/>
                        </a:rPr>
                        <a:t>إجهاد</a:t>
                      </a:r>
                      <a:r>
                        <a:rPr lang="en-US" sz="1100" b="0" kern="1200" dirty="0">
                          <a:solidFill>
                            <a:schemeClr val="dk1"/>
                          </a:solidFill>
                          <a:latin typeface="Calibri" panose="020F0502020204030204" pitchFamily="34" charset="0"/>
                          <a:ea typeface="+mn-ea"/>
                          <a:cs typeface="Calibri" panose="020F0502020204030204" pitchFamily="34" charset="0"/>
                        </a:rPr>
                        <a:t>. </a:t>
                      </a:r>
                      <a:r>
                        <a:rPr lang="ar-SA" sz="1100" b="0" kern="1200" dirty="0">
                          <a:solidFill>
                            <a:schemeClr val="dk1"/>
                          </a:solidFill>
                          <a:latin typeface="Calibri" panose="020F0502020204030204" pitchFamily="34" charset="0"/>
                          <a:ea typeface="+mn-ea"/>
                          <a:cs typeface="Calibri" panose="020F0502020204030204" pitchFamily="34" charset="0"/>
                        </a:rPr>
                        <a:t>(</a:t>
                      </a:r>
                      <a:r>
                        <a:rPr lang="en-US" sz="1100" b="0" kern="1200" dirty="0">
                          <a:solidFill>
                            <a:schemeClr val="dk1"/>
                          </a:solidFill>
                          <a:latin typeface="Calibri" panose="020F0502020204030204" pitchFamily="34" charset="0"/>
                          <a:ea typeface="+mn-ea"/>
                          <a:cs typeface="Calibri" panose="020F0502020204030204" pitchFamily="34" charset="0"/>
                        </a:rPr>
                        <a:t>انظر الصفحة التالية للحصول على معلومات</a:t>
                      </a:r>
                      <a:r>
                        <a:rPr lang="ar-SA" sz="1100" b="0" kern="1200" dirty="0">
                          <a:solidFill>
                            <a:schemeClr val="dk1"/>
                          </a:solidFill>
                          <a:latin typeface="Calibri" panose="020F0502020204030204" pitchFamily="34" charset="0"/>
                          <a:ea typeface="+mn-ea"/>
                          <a:cs typeface="Calibri" panose="020F0502020204030204" pitchFamily="34" charset="0"/>
                        </a:rPr>
                        <a:t>).</a:t>
                      </a:r>
                      <a:endParaRPr lang="en-US" sz="1100" b="0" kern="1200" dirty="0">
                        <a:solidFill>
                          <a:schemeClr val="dk1"/>
                        </a:solidFill>
                        <a:latin typeface="Calibri" panose="020F0502020204030204" pitchFamily="34" charset="0"/>
                        <a:ea typeface="+mn-ea"/>
                        <a:cs typeface="Calibri" panose="020F0502020204030204" pitchFamily="34" charset="0"/>
                      </a:endParaRP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ارسم عمودين على قطعة من الورق (واحد لواحد) أو لوح ورقي (مجموعة صغيرة) واطلب </a:t>
                      </a:r>
                      <a:r>
                        <a:rPr lang="ar-SA" sz="1100" b="0" kern="1200" dirty="0">
                          <a:solidFill>
                            <a:schemeClr val="dk1"/>
                          </a:solidFill>
                          <a:latin typeface="Calibri" panose="020F0502020204030204" pitchFamily="34" charset="0"/>
                          <a:ea typeface="+mn-ea"/>
                          <a:cs typeface="Calibri" panose="020F0502020204030204" pitchFamily="34" charset="0"/>
                        </a:rPr>
                        <a:t>إدراج</a:t>
                      </a:r>
                      <a:r>
                        <a:rPr lang="en-US" sz="1100" b="0" kern="1200" dirty="0">
                          <a:solidFill>
                            <a:schemeClr val="dk1"/>
                          </a:solidFill>
                          <a:latin typeface="Calibri" panose="020F0502020204030204" pitchFamily="34" charset="0"/>
                          <a:ea typeface="+mn-ea"/>
                          <a:cs typeface="Calibri" panose="020F0502020204030204" pitchFamily="34" charset="0"/>
                        </a:rPr>
                        <a:t> ثلاثة أمثلة تسبب الإجهاد وثلاثة أمثلة يمكن أن تسبب ال</a:t>
                      </a:r>
                      <a:r>
                        <a:rPr lang="ar-SA" sz="1100" b="0" kern="1200" dirty="0">
                          <a:solidFill>
                            <a:schemeClr val="dk1"/>
                          </a:solidFill>
                          <a:latin typeface="Calibri" panose="020F0502020204030204" pitchFamily="34" charset="0"/>
                          <a:ea typeface="+mn-ea"/>
                          <a:cs typeface="Calibri" panose="020F0502020204030204" pitchFamily="34" charset="0"/>
                        </a:rPr>
                        <a:t>توتر</a:t>
                      </a:r>
                      <a:r>
                        <a:rPr lang="en-US" sz="1100" b="0" kern="1200" dirty="0">
                          <a:solidFill>
                            <a:schemeClr val="dk1"/>
                          </a:solidFill>
                          <a:latin typeface="Calibri" panose="020F0502020204030204" pitchFamily="34" charset="0"/>
                          <a:ea typeface="+mn-ea"/>
                          <a:cs typeface="Calibri" panose="020F0502020204030204" pitchFamily="34" charset="0"/>
                        </a:rPr>
                        <a:t>.</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اشرح أن كل شخص سيتفاعل بشكل مختلف مع ال</a:t>
                      </a:r>
                      <a:r>
                        <a:rPr lang="ar-SA" sz="1100" b="0" kern="1200" dirty="0">
                          <a:solidFill>
                            <a:schemeClr val="dk1"/>
                          </a:solidFill>
                          <a:latin typeface="Calibri" panose="020F0502020204030204" pitchFamily="34" charset="0"/>
                          <a:ea typeface="+mn-ea"/>
                          <a:cs typeface="Calibri" panose="020F0502020204030204" pitchFamily="34" charset="0"/>
                        </a:rPr>
                        <a:t>توتر</a:t>
                      </a:r>
                      <a:r>
                        <a:rPr lang="en-US" sz="1100" b="0" kern="1200" dirty="0">
                          <a:solidFill>
                            <a:schemeClr val="dk1"/>
                          </a:solidFill>
                          <a:latin typeface="Calibri" panose="020F0502020204030204" pitchFamily="34" charset="0"/>
                          <a:ea typeface="+mn-ea"/>
                          <a:cs typeface="Calibri" panose="020F0502020204030204" pitchFamily="34" charset="0"/>
                        </a:rPr>
                        <a:t> ، لذلك</a:t>
                      </a:r>
                      <a:r>
                        <a:rPr lang="ar-SA" sz="1100" b="0" kern="1200" dirty="0">
                          <a:solidFill>
                            <a:schemeClr val="dk1"/>
                          </a:solidFill>
                          <a:latin typeface="Calibri" panose="020F0502020204030204" pitchFamily="34" charset="0"/>
                          <a:ea typeface="+mn-ea"/>
                          <a:cs typeface="Calibri" panose="020F0502020204030204" pitchFamily="34" charset="0"/>
                        </a:rPr>
                        <a:t> يمكن أن</a:t>
                      </a:r>
                      <a:r>
                        <a:rPr lang="en-US" sz="1100" b="0" kern="1200" dirty="0">
                          <a:solidFill>
                            <a:schemeClr val="dk1"/>
                          </a:solidFill>
                          <a:latin typeface="Calibri" panose="020F0502020204030204" pitchFamily="34" charset="0"/>
                          <a:ea typeface="+mn-ea"/>
                          <a:cs typeface="Calibri" panose="020F0502020204030204" pitchFamily="34" charset="0"/>
                        </a:rPr>
                        <a:t> يواجه شخصان نفس التحدي أو التغيير الذي يسبب التوتر ولكنهما سيتفاعلان بشكل مختلف</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ناقش هذه الأمثلة مع الطفل أو الوالد أو مقدم الرعاية.</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كيف يمكنك التمييز بين التوتر الجيد وال</a:t>
                      </a:r>
                      <a:r>
                        <a:rPr lang="ar-SA" sz="1100" b="0" kern="1200" dirty="0">
                          <a:solidFill>
                            <a:schemeClr val="dk1"/>
                          </a:solidFill>
                          <a:latin typeface="Calibri" panose="020F0502020204030204" pitchFamily="34" charset="0"/>
                          <a:ea typeface="+mn-ea"/>
                          <a:cs typeface="Calibri" panose="020F0502020204030204" pitchFamily="34" charset="0"/>
                        </a:rPr>
                        <a:t>توتر</a:t>
                      </a:r>
                      <a:r>
                        <a:rPr lang="en-US" sz="1100" b="0" kern="1200" dirty="0">
                          <a:solidFill>
                            <a:schemeClr val="dk1"/>
                          </a:solidFill>
                          <a:latin typeface="Calibri" panose="020F0502020204030204" pitchFamily="34" charset="0"/>
                          <a:ea typeface="+mn-ea"/>
                          <a:cs typeface="Calibri" panose="020F0502020204030204" pitchFamily="34" charset="0"/>
                        </a:rPr>
                        <a:t> أو ال</a:t>
                      </a:r>
                      <a:r>
                        <a:rPr lang="ar-SA" sz="1100" b="0" kern="1200" dirty="0">
                          <a:solidFill>
                            <a:schemeClr val="dk1"/>
                          </a:solidFill>
                          <a:latin typeface="Calibri" panose="020F0502020204030204" pitchFamily="34" charset="0"/>
                          <a:ea typeface="+mn-ea"/>
                          <a:cs typeface="Calibri" panose="020F0502020204030204" pitchFamily="34" charset="0"/>
                        </a:rPr>
                        <a:t>إجهاد</a:t>
                      </a:r>
                      <a:r>
                        <a:rPr lang="en-US" sz="1100" b="0" kern="1200" dirty="0">
                          <a:solidFill>
                            <a:schemeClr val="dk1"/>
                          </a:solidFill>
                          <a:latin typeface="Calibri" panose="020F0502020204030204" pitchFamily="34" charset="0"/>
                          <a:ea typeface="+mn-ea"/>
                          <a:cs typeface="Calibri" panose="020F0502020204030204" pitchFamily="34" charset="0"/>
                        </a:rPr>
                        <a:t> السيئ؟</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بالنسبة للمجموعات: ما الأسباب الشائعة للتوتر (الضغوطات) التي لاحظتها من هذا النشاط؟</a:t>
                      </a:r>
                    </a:p>
                    <a:p>
                      <a:pPr marL="228600" marR="44450" lvl="0" indent="-228600" algn="r" rtl="1">
                        <a:spcBef>
                          <a:spcPts val="230"/>
                        </a:spcBef>
                        <a:spcAft>
                          <a:spcPts val="0"/>
                        </a:spcAft>
                        <a:buSzPts val="1100"/>
                        <a:buFont typeface="+mj-lt"/>
                        <a:buAutoNum type="arabicPeriod"/>
                        <a:tabLst>
                          <a:tab pos="529590" algn="l"/>
                        </a:tabLst>
                      </a:pPr>
                      <a:r>
                        <a:rPr lang="en-US" sz="1100" b="0" kern="1200" dirty="0">
                          <a:solidFill>
                            <a:schemeClr val="dk1"/>
                          </a:solidFill>
                          <a:latin typeface="Calibri" panose="020F0502020204030204" pitchFamily="34" charset="0"/>
                          <a:ea typeface="+mn-ea"/>
                          <a:cs typeface="Calibri" panose="020F0502020204030204" pitchFamily="34" charset="0"/>
                        </a:rPr>
                        <a:t>كيف يمكن أن يساعدك فهم الضغوط الجيدة والسيئة على التأقلم بشكل أكثر فعالية؟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التوجيه</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951584040"/>
                  </a:ext>
                </a:extLst>
              </a:tr>
              <a:tr h="370840">
                <a:tc>
                  <a:txBody>
                    <a:bodyPr/>
                    <a:lstStyle/>
                    <a:p>
                      <a:pPr marL="0" marR="44450" lvl="0" indent="0" algn="r" defTabSz="685800" rtl="1" eaLnBrk="1" fontAlgn="auto" latinLnBrk="0" hangingPunct="1">
                        <a:lnSpc>
                          <a:spcPct val="100000"/>
                        </a:lnSpc>
                        <a:spcBef>
                          <a:spcPts val="230"/>
                        </a:spcBef>
                        <a:spcAft>
                          <a:spcPts val="0"/>
                        </a:spcAft>
                        <a:buClrTx/>
                        <a:buSzPts val="1100"/>
                        <a:buFont typeface="+mj-lt"/>
                        <a:buNone/>
                        <a:tabLst>
                          <a:tab pos="529590" algn="l"/>
                        </a:tabLst>
                        <a:defRPr/>
                      </a:pPr>
                      <a:r>
                        <a:rPr lang="en-US" sz="1100" dirty="0">
                          <a:solidFill>
                            <a:schemeClr val="tx1"/>
                          </a:solidFill>
                          <a:latin typeface="Calibri" panose="020F0502020204030204" pitchFamily="34" charset="0"/>
                          <a:cs typeface="Calibri" panose="020F0502020204030204" pitchFamily="34" charset="0"/>
                        </a:rPr>
                        <a:t>إذا كنت تقوم بنشاط جماعي وكان الأطفال أو ال</a:t>
                      </a:r>
                      <a:r>
                        <a:rPr lang="ar-SA" sz="1100" dirty="0">
                          <a:solidFill>
                            <a:schemeClr val="tx1"/>
                          </a:solidFill>
                          <a:latin typeface="Calibri" panose="020F0502020204030204" pitchFamily="34" charset="0"/>
                          <a:cs typeface="Calibri" panose="020F0502020204030204" pitchFamily="34" charset="0"/>
                        </a:rPr>
                        <a:t>والدين</a:t>
                      </a:r>
                      <a:r>
                        <a:rPr lang="en-US" sz="1100" dirty="0">
                          <a:solidFill>
                            <a:schemeClr val="tx1"/>
                          </a:solidFill>
                          <a:latin typeface="Calibri" panose="020F0502020204030204" pitchFamily="34" charset="0"/>
                          <a:cs typeface="Calibri" panose="020F0502020204030204" pitchFamily="34" charset="0"/>
                        </a:rPr>
                        <a:t> أو مقدمو الرعاية مترددون في مناقشة ضغوطهم الشخصية ، ف</a:t>
                      </a:r>
                      <a:r>
                        <a:rPr lang="ar-SA" sz="1100" dirty="0">
                          <a:solidFill>
                            <a:schemeClr val="tx1"/>
                          </a:solidFill>
                          <a:latin typeface="Calibri" panose="020F0502020204030204" pitchFamily="34" charset="0"/>
                          <a:cs typeface="Calibri" panose="020F0502020204030204" pitchFamily="34" charset="0"/>
                        </a:rPr>
                        <a:t>قم ب</a:t>
                      </a:r>
                      <a:r>
                        <a:rPr lang="en-US" sz="1100" dirty="0">
                          <a:solidFill>
                            <a:schemeClr val="tx1"/>
                          </a:solidFill>
                          <a:latin typeface="Calibri" panose="020F0502020204030204" pitchFamily="34" charset="0"/>
                          <a:cs typeface="Calibri" panose="020F0502020204030204" pitchFamily="34" charset="0"/>
                        </a:rPr>
                        <a:t>جمع أمثلة م</a:t>
                      </a:r>
                      <a:r>
                        <a:rPr lang="ar-SA" sz="1100" dirty="0">
                          <a:solidFill>
                            <a:schemeClr val="tx1"/>
                          </a:solidFill>
                          <a:latin typeface="Calibri" panose="020F0502020204030204" pitchFamily="34" charset="0"/>
                          <a:cs typeface="Calibri" panose="020F0502020204030204" pitchFamily="34" charset="0"/>
                        </a:rPr>
                        <a:t>ن غير تحديد أسماء</a:t>
                      </a:r>
                      <a:r>
                        <a:rPr lang="en-US" sz="1100" dirty="0">
                          <a:solidFill>
                            <a:schemeClr val="tx1"/>
                          </a:solidFill>
                          <a:latin typeface="Calibri" panose="020F0502020204030204" pitchFamily="34" charset="0"/>
                          <a:cs typeface="Calibri" panose="020F0502020204030204" pitchFamily="34" charset="0"/>
                        </a:rPr>
                        <a:t> واطلب من المراهق (المراهقين) تصنيفها.</a:t>
                      </a:r>
                      <a:endParaRPr lang="en-BE"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ملاحظة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821500199"/>
                  </a:ext>
                </a:extLst>
              </a:tr>
            </a:tbl>
          </a:graphicData>
        </a:graphic>
      </p:graphicFrame>
      <p:sp>
        <p:nvSpPr>
          <p:cNvPr id="6" name="TextBox 5">
            <a:extLst>
              <a:ext uri="{FF2B5EF4-FFF2-40B4-BE49-F238E27FC236}">
                <a16:creationId xmlns:a16="http://schemas.microsoft.com/office/drawing/2014/main" id="{D330618C-6806-487B-13F2-E6F7ECEBDDED}"/>
              </a:ext>
            </a:extLst>
          </p:cNvPr>
          <p:cNvSpPr txBox="1"/>
          <p:nvPr/>
        </p:nvSpPr>
        <p:spPr>
          <a:xfrm>
            <a:off x="996287" y="712658"/>
            <a:ext cx="5254042" cy="246221"/>
          </a:xfrm>
          <a:prstGeom prst="rect">
            <a:avLst/>
          </a:prstGeom>
          <a:noFill/>
        </p:spPr>
        <p:txBody>
          <a:bodyPr wrap="square" rtlCol="0">
            <a:spAutoFit/>
          </a:bodyPr>
          <a:lstStyle/>
          <a:p>
            <a:pPr algn="r" rtl="1"/>
            <a:r>
              <a:rPr lang="ar-SA" sz="1000" b="1" dirty="0">
                <a:latin typeface="Calibri" panose="020F0502020204030204" pitchFamily="34" charset="0"/>
                <a:cs typeface="Calibri" panose="020F0502020204030204" pitchFamily="34" charset="0"/>
              </a:rPr>
              <a:t>ال</a:t>
            </a:r>
            <a:r>
              <a:rPr lang="en-GB" sz="1000" b="1" dirty="0">
                <a:latin typeface="Calibri" panose="020F0502020204030204" pitchFamily="34" charset="0"/>
                <a:cs typeface="Calibri" panose="020F0502020204030204" pitchFamily="34" charset="0"/>
              </a:rPr>
              <a:t>أشكال </a:t>
            </a:r>
            <a:r>
              <a:rPr lang="ar-SA" sz="1000" b="1" dirty="0">
                <a:latin typeface="Calibri" panose="020F0502020204030204" pitchFamily="34" charset="0"/>
                <a:cs typeface="Calibri" panose="020F0502020204030204" pitchFamily="34" charset="0"/>
              </a:rPr>
              <a:t>ال</a:t>
            </a:r>
            <a:r>
              <a:rPr lang="en-GB" sz="1000" b="1" dirty="0">
                <a:latin typeface="Calibri" panose="020F0502020204030204" pitchFamily="34" charset="0"/>
                <a:cs typeface="Calibri" panose="020F0502020204030204" pitchFamily="34" charset="0"/>
              </a:rPr>
              <a:t>مختلفة من التوتر</a:t>
            </a:r>
          </a:p>
        </p:txBody>
      </p:sp>
      <p:sp>
        <p:nvSpPr>
          <p:cNvPr id="7" name="TextBox 6">
            <a:extLst>
              <a:ext uri="{FF2B5EF4-FFF2-40B4-BE49-F238E27FC236}">
                <a16:creationId xmlns:a16="http://schemas.microsoft.com/office/drawing/2014/main" id="{57890321-5B8E-76AD-2235-235BF457C301}"/>
              </a:ext>
            </a:extLst>
          </p:cNvPr>
          <p:cNvSpPr txBox="1"/>
          <p:nvPr/>
        </p:nvSpPr>
        <p:spPr>
          <a:xfrm>
            <a:off x="4205739" y="7852806"/>
            <a:ext cx="2067703" cy="1277273"/>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الإجهاد</a:t>
            </a:r>
            <a:endParaRPr lang="en-GB" sz="1100" b="1" dirty="0">
              <a:latin typeface="Calibri" panose="020F0502020204030204" pitchFamily="34" charset="0"/>
              <a:cs typeface="Calibri" panose="020F0502020204030204" pitchFamily="34" charset="0"/>
            </a:endParaRPr>
          </a:p>
          <a:p>
            <a:pPr algn="r" rtl="1"/>
            <a:endParaRPr lang="en-GB" sz="1100" b="1"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إجهاد شديد</a:t>
            </a:r>
            <a:r>
              <a:rPr lang="ar-SA" sz="110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على سبيل المثال في أزمة عنيفة</a:t>
            </a:r>
            <a:r>
              <a:rPr lang="ar-SA" sz="1100" dirty="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المعاناة من ال</a:t>
            </a:r>
            <a:r>
              <a:rPr lang="ar-SA" sz="1100" dirty="0">
                <a:latin typeface="Calibri" panose="020F0502020204030204" pitchFamily="34" charset="0"/>
                <a:cs typeface="Calibri" panose="020F0502020204030204" pitchFamily="34" charset="0"/>
              </a:rPr>
              <a:t>توتر</a:t>
            </a:r>
            <a:r>
              <a:rPr lang="en-GB" sz="1100" dirty="0">
                <a:latin typeface="Calibri" panose="020F0502020204030204" pitchFamily="34" charset="0"/>
                <a:cs typeface="Calibri" panose="020F0502020204030204" pitchFamily="34" charset="0"/>
              </a:rPr>
              <a:t> على مدى فترة زمنية أطول(مثل سنوات النزوح والفقر)</a:t>
            </a:r>
          </a:p>
        </p:txBody>
      </p:sp>
      <p:sp>
        <p:nvSpPr>
          <p:cNvPr id="8" name="TextBox 7">
            <a:extLst>
              <a:ext uri="{FF2B5EF4-FFF2-40B4-BE49-F238E27FC236}">
                <a16:creationId xmlns:a16="http://schemas.microsoft.com/office/drawing/2014/main" id="{72BCBE87-38B0-9078-858D-BADDC218DE89}"/>
              </a:ext>
            </a:extLst>
          </p:cNvPr>
          <p:cNvSpPr txBox="1"/>
          <p:nvPr/>
        </p:nvSpPr>
        <p:spPr>
          <a:xfrm>
            <a:off x="1621462" y="7852806"/>
            <a:ext cx="1393527" cy="1107996"/>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التوتر</a:t>
            </a:r>
            <a:endParaRPr lang="en-GB" sz="1100" b="1" dirty="0">
              <a:latin typeface="Calibri" panose="020F0502020204030204" pitchFamily="34" charset="0"/>
              <a:cs typeface="Calibri" panose="020F0502020204030204" pitchFamily="34" charset="0"/>
            </a:endParaRPr>
          </a:p>
          <a:p>
            <a:pPr algn="r" rtl="1"/>
            <a:endParaRPr lang="en-GB" sz="1100" b="1"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رد فعل طبيعي لتغيير أو</a:t>
            </a:r>
            <a:r>
              <a:rPr lang="ar-SA" sz="1100" dirty="0">
                <a:latin typeface="Calibri" panose="020F0502020204030204" pitchFamily="34" charset="0"/>
                <a:cs typeface="Calibri" panose="020F0502020204030204" pitchFamily="34" charset="0"/>
              </a:rPr>
              <a:t>صعوبة/تحدي (</a:t>
            </a:r>
            <a:r>
              <a:rPr lang="en-GB" sz="1100" dirty="0">
                <a:latin typeface="Calibri" panose="020F0502020204030204" pitchFamily="34" charset="0"/>
                <a:cs typeface="Calibri" panose="020F0502020204030204" pitchFamily="34" charset="0"/>
              </a:rPr>
              <a:t>على سبيل المثال اليوم الأول في المدرسة</a:t>
            </a:r>
            <a:r>
              <a:rPr lang="ar-SA" sz="1100" dirty="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sp>
        <p:nvSpPr>
          <p:cNvPr id="9" name="Trapezoid 8">
            <a:extLst>
              <a:ext uri="{FF2B5EF4-FFF2-40B4-BE49-F238E27FC236}">
                <a16:creationId xmlns:a16="http://schemas.microsoft.com/office/drawing/2014/main" id="{779DC4FA-A2A4-C0D5-CDC6-24D4867459D9}"/>
              </a:ext>
            </a:extLst>
          </p:cNvPr>
          <p:cNvSpPr/>
          <p:nvPr/>
        </p:nvSpPr>
        <p:spPr>
          <a:xfrm rot="10800000">
            <a:off x="1142160" y="7852806"/>
            <a:ext cx="452465" cy="393908"/>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0" name="Group 9">
            <a:extLst>
              <a:ext uri="{FF2B5EF4-FFF2-40B4-BE49-F238E27FC236}">
                <a16:creationId xmlns:a16="http://schemas.microsoft.com/office/drawing/2014/main" id="{E4663282-3495-E362-EA84-A4259B35C91A}"/>
              </a:ext>
            </a:extLst>
          </p:cNvPr>
          <p:cNvGrpSpPr/>
          <p:nvPr/>
        </p:nvGrpSpPr>
        <p:grpSpPr>
          <a:xfrm>
            <a:off x="3484713" y="7798743"/>
            <a:ext cx="716599" cy="502033"/>
            <a:chOff x="8137790" y="1537622"/>
            <a:chExt cx="2308537" cy="1617309"/>
          </a:xfrm>
        </p:grpSpPr>
        <p:sp>
          <p:nvSpPr>
            <p:cNvPr id="11" name="Cloud 10">
              <a:extLst>
                <a:ext uri="{FF2B5EF4-FFF2-40B4-BE49-F238E27FC236}">
                  <a16:creationId xmlns:a16="http://schemas.microsoft.com/office/drawing/2014/main" id="{CA57DEDE-28F7-3163-DCFB-C802D410AADA}"/>
                </a:ext>
              </a:extLst>
            </p:cNvPr>
            <p:cNvSpPr/>
            <p:nvPr/>
          </p:nvSpPr>
          <p:spPr>
            <a:xfrm>
              <a:off x="8469774" y="1537622"/>
              <a:ext cx="1177901" cy="914540"/>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Oval 11">
              <a:extLst>
                <a:ext uri="{FF2B5EF4-FFF2-40B4-BE49-F238E27FC236}">
                  <a16:creationId xmlns:a16="http://schemas.microsoft.com/office/drawing/2014/main" id="{DBAF5787-8C7B-998A-3A2A-014BADBE06D1}"/>
                </a:ext>
              </a:extLst>
            </p:cNvPr>
            <p:cNvSpPr/>
            <p:nvPr/>
          </p:nvSpPr>
          <p:spPr>
            <a:xfrm>
              <a:off x="9543151" y="1720755"/>
              <a:ext cx="104524" cy="135772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Oval 18">
              <a:extLst>
                <a:ext uri="{FF2B5EF4-FFF2-40B4-BE49-F238E27FC236}">
                  <a16:creationId xmlns:a16="http://schemas.microsoft.com/office/drawing/2014/main" id="{14FE99AD-C782-B613-0C60-029ABFC02B19}"/>
                </a:ext>
              </a:extLst>
            </p:cNvPr>
            <p:cNvSpPr/>
            <p:nvPr/>
          </p:nvSpPr>
          <p:spPr>
            <a:xfrm>
              <a:off x="9156845" y="2986050"/>
              <a:ext cx="1289482" cy="16888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Trapezoid 19">
              <a:extLst>
                <a:ext uri="{FF2B5EF4-FFF2-40B4-BE49-F238E27FC236}">
                  <a16:creationId xmlns:a16="http://schemas.microsoft.com/office/drawing/2014/main" id="{EC8970CD-2292-CA87-C986-8804C02645E3}"/>
                </a:ext>
              </a:extLst>
            </p:cNvPr>
            <p:cNvSpPr/>
            <p:nvPr/>
          </p:nvSpPr>
          <p:spPr>
            <a:xfrm rot="10800000">
              <a:off x="8137790" y="1885950"/>
              <a:ext cx="1457623" cy="1268981"/>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1" name="Hexagon 20">
            <a:extLst>
              <a:ext uri="{FF2B5EF4-FFF2-40B4-BE49-F238E27FC236}">
                <a16:creationId xmlns:a16="http://schemas.microsoft.com/office/drawing/2014/main" id="{518CB00C-708E-718F-BECF-CF037EDE9455}"/>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AA146BF1-4147-6DCC-8B44-BA4B11BCF28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E0FCB6AA-E108-7B28-01EA-02F315C5E17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F89E530A-A178-51A7-AE64-8A4EE974C17D}"/>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BD946F19-3CA4-B93D-1701-183BC1740226}"/>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E4DF5B3E-7D7A-CF88-AF41-4D3803D59D87}"/>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55072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950DC2-3FF5-005E-657E-C091FF10B458}"/>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tabLst>
                <a:tab pos="1168400" algn="l"/>
              </a:tabLst>
            </a:pPr>
            <a:r>
              <a:rPr lang="ar-SA" sz="1100" b="1" dirty="0">
                <a:solidFill>
                  <a:schemeClr val="accent1">
                    <a:lumMod val="75000"/>
                  </a:schemeClr>
                </a:solidFill>
                <a:effectLst/>
                <a:latin typeface="Calibri" panose="020F0502020204030204" pitchFamily="34" charset="0"/>
                <a:cs typeface="Calibri" panose="020F0502020204030204" pitchFamily="34" charset="0"/>
              </a:rPr>
              <a:t>مرحلة</a:t>
            </a:r>
            <a:r>
              <a:rPr lang="en-GB" sz="1100" b="1" dirty="0">
                <a:solidFill>
                  <a:schemeClr val="accent1">
                    <a:lumMod val="75000"/>
                  </a:schemeClr>
                </a:solidFill>
                <a:effectLst/>
                <a:latin typeface="Calibri" panose="020F0502020204030204" pitchFamily="34" charset="0"/>
                <a:cs typeface="Calibri" panose="020F0502020204030204" pitchFamily="34" charset="0"/>
              </a:rPr>
              <a:t> </a:t>
            </a:r>
            <a:r>
              <a:rPr lang="en-GB" sz="1100" b="1" dirty="0" err="1">
                <a:solidFill>
                  <a:schemeClr val="accent1">
                    <a:lumMod val="75000"/>
                  </a:schemeClr>
                </a:solidFill>
                <a:effectLst/>
                <a:latin typeface="Calibri" panose="020F0502020204030204" pitchFamily="34" charset="0"/>
                <a:cs typeface="Calibri" panose="020F0502020204030204" pitchFamily="34" charset="0"/>
              </a:rPr>
              <a:t>الطفولة</a:t>
            </a:r>
            <a:r>
              <a:rPr lang="ar-SA" sz="1100" b="1" dirty="0">
                <a:solidFill>
                  <a:schemeClr val="accent1">
                    <a:lumMod val="75000"/>
                  </a:schemeClr>
                </a:solidFill>
                <a:effectLst/>
                <a:latin typeface="Calibri" panose="020F0502020204030204" pitchFamily="34" charset="0"/>
                <a:cs typeface="Calibri" panose="020F0502020204030204" pitchFamily="34" charset="0"/>
              </a:rPr>
              <a:t> المتوسطة                              من ٦-١١ سنة</a:t>
            </a:r>
            <a:endParaRPr lang="en-GB" sz="1100" b="1" dirty="0">
              <a:solidFill>
                <a:schemeClr val="accent1">
                  <a:lumMod val="75000"/>
                </a:schemeClr>
              </a:solidFill>
              <a:effectLst/>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958DC311-C8DD-8447-75A0-CB5F5F97BA6F}"/>
              </a:ext>
            </a:extLst>
          </p:cNvPr>
          <p:cNvGrpSpPr/>
          <p:nvPr/>
        </p:nvGrpSpPr>
        <p:grpSpPr>
          <a:xfrm>
            <a:off x="1011828" y="1134426"/>
            <a:ext cx="5238502" cy="430887"/>
            <a:chOff x="1011828" y="1134426"/>
            <a:chExt cx="5238502" cy="430887"/>
          </a:xfrm>
        </p:grpSpPr>
        <p:sp>
          <p:nvSpPr>
            <p:cNvPr id="8" name="TextBox 7">
              <a:extLst>
                <a:ext uri="{FF2B5EF4-FFF2-40B4-BE49-F238E27FC236}">
                  <a16:creationId xmlns:a16="http://schemas.microsoft.com/office/drawing/2014/main" id="{D6B55780-293D-F758-CE76-B44C9F2DA574}"/>
                </a:ext>
              </a:extLst>
            </p:cNvPr>
            <p:cNvSpPr txBox="1"/>
            <p:nvPr/>
          </p:nvSpPr>
          <p:spPr>
            <a:xfrm>
              <a:off x="1011828" y="1134426"/>
              <a:ext cx="1096371" cy="261610"/>
            </a:xfrm>
            <a:prstGeom prst="rect">
              <a:avLst/>
            </a:prstGeom>
            <a:noFill/>
          </p:spPr>
          <p:txBody>
            <a:bodyPr wrap="square" rtlCol="0">
              <a:spAutoFit/>
            </a:bodyPr>
            <a:lstStyle/>
            <a:p>
              <a:pPr algn="r" rtl="1"/>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نمو</a:t>
              </a:r>
              <a:r>
                <a:rPr lang="en-US" sz="1100" b="1" kern="1200" dirty="0">
                  <a:solidFill>
                    <a:schemeClr val="tx1"/>
                  </a:solidFill>
                  <a:effectLst/>
                  <a:latin typeface="Calibri" panose="020F0502020204030204" pitchFamily="34" charset="0"/>
                  <a:cs typeface="Calibri" panose="020F0502020204030204" pitchFamily="34" charset="0"/>
                </a:rPr>
                <a:t> </a:t>
              </a:r>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جسدي</a:t>
              </a:r>
              <a:endParaRPr lang="en-US" sz="1100" b="1" dirty="0">
                <a:cs typeface="Arial" panose="020B0604020202020204" pitchFamily="34" charset="0"/>
              </a:endParaRPr>
            </a:p>
          </p:txBody>
        </p:sp>
        <p:sp>
          <p:nvSpPr>
            <p:cNvPr id="9" name="TextBox 8">
              <a:extLst>
                <a:ext uri="{FF2B5EF4-FFF2-40B4-BE49-F238E27FC236}">
                  <a16:creationId xmlns:a16="http://schemas.microsoft.com/office/drawing/2014/main" id="{03653DB7-0C75-2F6E-D227-5044A9561CEB}"/>
                </a:ext>
              </a:extLst>
            </p:cNvPr>
            <p:cNvSpPr txBox="1"/>
            <p:nvPr/>
          </p:nvSpPr>
          <p:spPr>
            <a:xfrm>
              <a:off x="2213596" y="1134426"/>
              <a:ext cx="4036734" cy="430887"/>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قدرة</a:t>
              </a:r>
              <a:r>
                <a:rPr lang="en-US" sz="1100" dirty="0">
                  <a:latin typeface="Calibri" panose="020F0502020204030204" pitchFamily="34" charset="0"/>
                  <a:cs typeface="Calibri" panose="020F0502020204030204" pitchFamily="34" charset="0"/>
                </a:rPr>
                <a:t> على ممارسة الرياضة </a:t>
              </a:r>
              <a:r>
                <a:rPr lang="en-US" sz="1100" dirty="0" err="1">
                  <a:latin typeface="Calibri" panose="020F0502020204030204" pitchFamily="34" charset="0"/>
                  <a:cs typeface="Calibri" panose="020F0502020204030204" pitchFamily="34" charset="0"/>
                </a:rPr>
                <a:t>الأساسية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 تحسن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السيطرة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والتنسيق</a:t>
              </a:r>
              <a:endParaRPr lang="ar-SA"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 أكثر </a:t>
              </a:r>
              <a:r>
                <a:rPr lang="en-US" sz="1100" dirty="0" err="1">
                  <a:latin typeface="Calibri" panose="020F0502020204030204" pitchFamily="34" charset="0"/>
                  <a:cs typeface="Calibri" panose="020F0502020204030204" pitchFamily="34" charset="0"/>
                </a:rPr>
                <a:t>وعيًا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بجسمه</a:t>
              </a:r>
              <a:r>
                <a:rPr lang="ar-SA" sz="1100" dirty="0">
                  <a:latin typeface="Calibri" panose="020F0502020204030204" pitchFamily="34" charset="0"/>
                  <a:cs typeface="Calibri" panose="020F0502020204030204" pitchFamily="34" charset="0"/>
                </a:rPr>
                <a:t>/ها</a:t>
              </a:r>
              <a:r>
                <a:rPr lang="en-US" sz="1100" dirty="0">
                  <a:latin typeface="Calibri" panose="020F0502020204030204" pitchFamily="34" charset="0"/>
                  <a:cs typeface="Calibri" panose="020F0502020204030204" pitchFamily="34" charset="0"/>
                </a:rPr>
                <a:t> مع اقتراب سن البلوغ من </a:t>
              </a:r>
              <a:r>
                <a:rPr lang="en-US" sz="1100" dirty="0" err="1">
                  <a:latin typeface="Calibri" panose="020F0502020204030204" pitchFamily="34" charset="0"/>
                  <a:cs typeface="Calibri" panose="020F0502020204030204" pitchFamily="34" charset="0"/>
                </a:rPr>
                <a:t>سن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١١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١٢</a:t>
              </a:r>
              <a:r>
                <a:rPr lang="en-US" sz="1100" dirty="0">
                  <a:latin typeface="Calibri" panose="020F0502020204030204" pitchFamily="34" charset="0"/>
                  <a:cs typeface="Calibri" panose="020F0502020204030204" pitchFamily="34" charset="0"/>
                </a:rPr>
                <a:t> عامًا</a:t>
              </a:r>
            </a:p>
          </p:txBody>
        </p:sp>
      </p:grpSp>
      <p:grpSp>
        <p:nvGrpSpPr>
          <p:cNvPr id="10" name="Group 9">
            <a:extLst>
              <a:ext uri="{FF2B5EF4-FFF2-40B4-BE49-F238E27FC236}">
                <a16:creationId xmlns:a16="http://schemas.microsoft.com/office/drawing/2014/main" id="{C9568918-F1AE-13E0-6FD6-03CD4D945F9B}"/>
              </a:ext>
            </a:extLst>
          </p:cNvPr>
          <p:cNvGrpSpPr/>
          <p:nvPr/>
        </p:nvGrpSpPr>
        <p:grpSpPr>
          <a:xfrm>
            <a:off x="1011828" y="1995059"/>
            <a:ext cx="5238502" cy="769441"/>
            <a:chOff x="1011828" y="2219110"/>
            <a:chExt cx="5238502" cy="769441"/>
          </a:xfrm>
        </p:grpSpPr>
        <p:sp>
          <p:nvSpPr>
            <p:cNvPr id="11" name="TextBox 10">
              <a:extLst>
                <a:ext uri="{FF2B5EF4-FFF2-40B4-BE49-F238E27FC236}">
                  <a16:creationId xmlns:a16="http://schemas.microsoft.com/office/drawing/2014/main" id="{BBDED91E-5B42-6E8F-C8E1-903DD3D73A76}"/>
                </a:ext>
              </a:extLst>
            </p:cNvPr>
            <p:cNvSpPr txBox="1"/>
            <p:nvPr/>
          </p:nvSpPr>
          <p:spPr>
            <a:xfrm>
              <a:off x="1011828" y="2219110"/>
              <a:ext cx="1096371"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النمو المعرفي</a:t>
              </a:r>
              <a:endParaRPr lang="en-US" sz="1100" b="1" kern="1200" dirty="0">
                <a:solidFill>
                  <a:schemeClr val="tx1"/>
                </a:solidFill>
                <a:effectLst/>
                <a:cs typeface="Arial" panose="020B0604020202020204" pitchFamily="34" charset="0"/>
              </a:endParaRPr>
            </a:p>
          </p:txBody>
        </p:sp>
        <p:sp>
          <p:nvSpPr>
            <p:cNvPr id="12" name="TextBox 11">
              <a:extLst>
                <a:ext uri="{FF2B5EF4-FFF2-40B4-BE49-F238E27FC236}">
                  <a16:creationId xmlns:a16="http://schemas.microsoft.com/office/drawing/2014/main" id="{0B07828B-1DED-E3B6-A17C-0345B85E5C7D}"/>
                </a:ext>
              </a:extLst>
            </p:cNvPr>
            <p:cNvSpPr txBox="1"/>
            <p:nvPr/>
          </p:nvSpPr>
          <p:spPr>
            <a:xfrm>
              <a:off x="2213596" y="2219110"/>
              <a:ext cx="4036734" cy="769441"/>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مهتم</a:t>
              </a:r>
              <a:r>
                <a:rPr lang="ar-SA" sz="1100" dirty="0">
                  <a:latin typeface="Calibri" panose="020F0502020204030204" pitchFamily="34" charset="0"/>
                  <a:cs typeface="Calibri" panose="020F0502020204030204" pitchFamily="34" charset="0"/>
                </a:rPr>
                <a:t>/</a:t>
              </a:r>
              <a:r>
                <a:rPr lang="ar-SA" sz="1100" dirty="0" err="1">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بالحقائق</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البدء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فهم وجهات النظر المختلفة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يمكن استخدام المنطق من أجل حل المشاكل</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يطور القدرة على استخدام معلومات أو ملاحظات محددة ثم استخلاص النتائج</a:t>
              </a:r>
            </a:p>
          </p:txBody>
        </p:sp>
      </p:grpSp>
      <p:grpSp>
        <p:nvGrpSpPr>
          <p:cNvPr id="13" name="Group 12">
            <a:extLst>
              <a:ext uri="{FF2B5EF4-FFF2-40B4-BE49-F238E27FC236}">
                <a16:creationId xmlns:a16="http://schemas.microsoft.com/office/drawing/2014/main" id="{3250E576-73CF-DDE7-81B0-F62A732AF723}"/>
              </a:ext>
            </a:extLst>
          </p:cNvPr>
          <p:cNvGrpSpPr/>
          <p:nvPr/>
        </p:nvGrpSpPr>
        <p:grpSpPr>
          <a:xfrm>
            <a:off x="1142677" y="2988101"/>
            <a:ext cx="5107653" cy="467756"/>
            <a:chOff x="1142677" y="3234372"/>
            <a:chExt cx="5107653" cy="467756"/>
          </a:xfrm>
        </p:grpSpPr>
        <p:sp>
          <p:nvSpPr>
            <p:cNvPr id="14" name="TextBox 13">
              <a:extLst>
                <a:ext uri="{FF2B5EF4-FFF2-40B4-BE49-F238E27FC236}">
                  <a16:creationId xmlns:a16="http://schemas.microsoft.com/office/drawing/2014/main" id="{7BD025F3-CF76-AEA9-9685-D02CADFDB414}"/>
                </a:ext>
              </a:extLst>
            </p:cNvPr>
            <p:cNvSpPr txBox="1"/>
            <p:nvPr/>
          </p:nvSpPr>
          <p:spPr>
            <a:xfrm>
              <a:off x="1142677" y="3234372"/>
              <a:ext cx="1096371" cy="261610"/>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العاطفي</a:t>
              </a:r>
              <a:endParaRPr lang="en-US" sz="11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D932F02-E535-3AF6-83A8-185D2E7A5D71}"/>
                </a:ext>
              </a:extLst>
            </p:cNvPr>
            <p:cNvSpPr txBox="1"/>
            <p:nvPr/>
          </p:nvSpPr>
          <p:spPr>
            <a:xfrm>
              <a:off x="2213596" y="3271241"/>
              <a:ext cx="4036734" cy="430887"/>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اكتساب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السيطرة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العاطفية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تدريجيًا</a:t>
              </a:r>
              <a:r>
                <a:rPr lang="en-US" sz="1100" dirty="0">
                  <a:latin typeface="Calibri" panose="020F0502020204030204" pitchFamily="34" charset="0"/>
                  <a:cs typeface="Calibri" panose="020F0502020204030204" pitchFamily="34" charset="0"/>
                </a:rPr>
                <a:t> </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ت</a:t>
              </a:r>
              <a:r>
                <a:rPr lang="en-US" sz="1100" dirty="0" err="1">
                  <a:latin typeface="Calibri" panose="020F0502020204030204" pitchFamily="34" charset="0"/>
                  <a:cs typeface="Calibri" panose="020F0502020204030204" pitchFamily="34" charset="0"/>
                </a:rPr>
                <a:t>وسع</a:t>
              </a:r>
              <a:r>
                <a:rPr lang="en-US" sz="1100" dirty="0">
                  <a:latin typeface="Calibri" panose="020F0502020204030204" pitchFamily="34" charset="0"/>
                  <a:cs typeface="Calibri" panose="020F0502020204030204" pitchFamily="34" charset="0"/>
                </a:rPr>
                <a:t> المفردات لتسمية المشاعر والتعبير عنها</a:t>
              </a:r>
            </a:p>
          </p:txBody>
        </p:sp>
      </p:grpSp>
      <p:grpSp>
        <p:nvGrpSpPr>
          <p:cNvPr id="16" name="Group 15">
            <a:extLst>
              <a:ext uri="{FF2B5EF4-FFF2-40B4-BE49-F238E27FC236}">
                <a16:creationId xmlns:a16="http://schemas.microsoft.com/office/drawing/2014/main" id="{99DA48AB-92CF-E709-90F6-AB6D908CCC80}"/>
              </a:ext>
            </a:extLst>
          </p:cNvPr>
          <p:cNvGrpSpPr/>
          <p:nvPr/>
        </p:nvGrpSpPr>
        <p:grpSpPr>
          <a:xfrm>
            <a:off x="1122913" y="3547049"/>
            <a:ext cx="5127417" cy="769441"/>
            <a:chOff x="1122913" y="4154094"/>
            <a:chExt cx="5127417" cy="769441"/>
          </a:xfrm>
        </p:grpSpPr>
        <p:sp>
          <p:nvSpPr>
            <p:cNvPr id="17" name="TextBox 16">
              <a:extLst>
                <a:ext uri="{FF2B5EF4-FFF2-40B4-BE49-F238E27FC236}">
                  <a16:creationId xmlns:a16="http://schemas.microsoft.com/office/drawing/2014/main" id="{1E99B484-9BD6-BD29-0DDD-6DF17E6949A9}"/>
                </a:ext>
              </a:extLst>
            </p:cNvPr>
            <p:cNvSpPr txBox="1"/>
            <p:nvPr/>
          </p:nvSpPr>
          <p:spPr>
            <a:xfrm>
              <a:off x="1122913" y="4183990"/>
              <a:ext cx="1096371" cy="430887"/>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الاجتماعي و اللغوي</a:t>
              </a:r>
              <a:endParaRPr lang="en-US" sz="11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09FA49A-035F-D166-0349-71CADB9D7DA5}"/>
                </a:ext>
              </a:extLst>
            </p:cNvPr>
            <p:cNvSpPr txBox="1"/>
            <p:nvPr/>
          </p:nvSpPr>
          <p:spPr>
            <a:xfrm>
              <a:off x="2213596" y="4154094"/>
              <a:ext cx="4036734" cy="769441"/>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err="1">
                  <a:latin typeface="Calibri" panose="020F0502020204030204" pitchFamily="34" charset="0"/>
                  <a:cs typeface="Calibri" panose="020F0502020204030204" pitchFamily="34" charset="0"/>
                </a:rPr>
                <a:t>ت</a:t>
              </a:r>
              <a:r>
                <a:rPr lang="en-US" sz="1100" dirty="0" err="1">
                  <a:latin typeface="Calibri" panose="020F0502020204030204" pitchFamily="34" charset="0"/>
                  <a:cs typeface="Calibri" panose="020F0502020204030204" pitchFamily="34" charset="0"/>
                </a:rPr>
                <a:t>طو</a:t>
              </a:r>
              <a:r>
                <a:rPr lang="ar-SA" sz="1100" dirty="0" err="1">
                  <a:latin typeface="Calibri" panose="020F0502020204030204" pitchFamily="34" charset="0"/>
                  <a:cs typeface="Calibri" panose="020F0502020204030204" pitchFamily="34" charset="0"/>
                </a:rPr>
                <a:t>ي</a:t>
              </a:r>
              <a:r>
                <a:rPr lang="en-US" sz="1100" dirty="0" err="1">
                  <a:latin typeface="Calibri" panose="020F0502020204030204" pitchFamily="34" charset="0"/>
                  <a:cs typeface="Calibri" panose="020F0502020204030204" pitchFamily="34" charset="0"/>
                </a:rPr>
                <a:t>ر</a:t>
              </a:r>
              <a:r>
                <a:rPr lang="en-US" sz="1100" dirty="0">
                  <a:latin typeface="Calibri" panose="020F0502020204030204" pitchFamily="34" charset="0"/>
                  <a:cs typeface="Calibri" panose="020F0502020204030204" pitchFamily="34" charset="0"/>
                </a:rPr>
                <a:t> علاقات الصداقة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يمكن للطفل التعرف بشكل أفضل على التواصل غير اللفظي</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يعرف أن كلمة واحدة يمكن أن يكون لها معاني مختلفة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يمكن أن يفرق عند التحدث باللهجة الرسمية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المحلية</a:t>
              </a:r>
              <a:endParaRPr lang="en-US" sz="1100" dirty="0">
                <a:latin typeface="Calibri" panose="020F0502020204030204" pitchFamily="34" charset="0"/>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6953FFB0-989B-03A7-7529-0FDFB18FF715}"/>
              </a:ext>
            </a:extLst>
          </p:cNvPr>
          <p:cNvSpPr/>
          <p:nvPr/>
        </p:nvSpPr>
        <p:spPr>
          <a:xfrm>
            <a:off x="1044190" y="4698726"/>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tabLst>
                <a:tab pos="1168400" algn="l"/>
              </a:tabLst>
            </a:pPr>
            <a:r>
              <a:rPr lang="en-GB" sz="1100" b="1" dirty="0" err="1">
                <a:solidFill>
                  <a:schemeClr val="tx1"/>
                </a:solidFill>
                <a:effectLst/>
                <a:latin typeface="Calibri" panose="020F0502020204030204" pitchFamily="34" charset="0"/>
                <a:cs typeface="Calibri" panose="020F0502020204030204" pitchFamily="34" charset="0"/>
              </a:rPr>
              <a:t>المراهقة</a:t>
            </a:r>
            <a:r>
              <a:rPr lang="en-GB" sz="1100" b="1" dirty="0">
                <a:solidFill>
                  <a:schemeClr val="tx1"/>
                </a:solidFill>
                <a:effectLst/>
                <a:latin typeface="Calibri" panose="020F0502020204030204" pitchFamily="34" charset="0"/>
                <a:cs typeface="Calibri" panose="020F0502020204030204" pitchFamily="34" charset="0"/>
              </a:rPr>
              <a:t> </a:t>
            </a:r>
            <a:r>
              <a:rPr lang="en-GB" sz="1100" b="1" dirty="0" err="1">
                <a:solidFill>
                  <a:schemeClr val="tx1"/>
                </a:solidFill>
                <a:effectLst/>
                <a:latin typeface="Calibri" panose="020F0502020204030204" pitchFamily="34" charset="0"/>
                <a:cs typeface="Calibri" panose="020F0502020204030204" pitchFamily="34" charset="0"/>
              </a:rPr>
              <a:t>المبكرة</a:t>
            </a:r>
            <a:r>
              <a:rPr lang="ar-SA" sz="1100" b="1" dirty="0">
                <a:solidFill>
                  <a:schemeClr val="tx1"/>
                </a:solidFill>
                <a:effectLst/>
                <a:latin typeface="Calibri" panose="020F0502020204030204" pitchFamily="34" charset="0"/>
                <a:cs typeface="Calibri" panose="020F0502020204030204" pitchFamily="34" charset="0"/>
              </a:rPr>
              <a:t>                                     </a:t>
            </a:r>
            <a:r>
              <a:rPr lang="ar-SA" sz="1100" dirty="0">
                <a:solidFill>
                  <a:schemeClr val="tx1"/>
                </a:solidFill>
                <a:effectLst/>
                <a:latin typeface="Calibri" panose="020F0502020204030204" pitchFamily="34" charset="0"/>
                <a:cs typeface="Calibri" panose="020F0502020204030204" pitchFamily="34" charset="0"/>
              </a:rPr>
              <a:t>من١٢-١٤سنة</a:t>
            </a:r>
            <a:endPar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9F1E4327-4340-EF8D-39BE-D1857C057CE8}"/>
              </a:ext>
            </a:extLst>
          </p:cNvPr>
          <p:cNvGrpSpPr/>
          <p:nvPr/>
        </p:nvGrpSpPr>
        <p:grpSpPr>
          <a:xfrm>
            <a:off x="1044190" y="5127535"/>
            <a:ext cx="5206140" cy="938719"/>
            <a:chOff x="1044190" y="1134426"/>
            <a:chExt cx="5206140" cy="938719"/>
          </a:xfrm>
        </p:grpSpPr>
        <p:sp>
          <p:nvSpPr>
            <p:cNvPr id="21" name="TextBox 20">
              <a:extLst>
                <a:ext uri="{FF2B5EF4-FFF2-40B4-BE49-F238E27FC236}">
                  <a16:creationId xmlns:a16="http://schemas.microsoft.com/office/drawing/2014/main" id="{2BEA72FD-940D-C8A6-8FA2-CC06A8749916}"/>
                </a:ext>
              </a:extLst>
            </p:cNvPr>
            <p:cNvSpPr txBox="1"/>
            <p:nvPr/>
          </p:nvSpPr>
          <p:spPr>
            <a:xfrm>
              <a:off x="1044190" y="1196252"/>
              <a:ext cx="1096371" cy="261610"/>
            </a:xfrm>
            <a:prstGeom prst="rect">
              <a:avLst/>
            </a:prstGeom>
            <a:noFill/>
          </p:spPr>
          <p:txBody>
            <a:bodyPr wrap="square" rtlCol="0">
              <a:spAutoFit/>
            </a:bodyPr>
            <a:lstStyle/>
            <a:p>
              <a:pPr algn="r" rtl="1"/>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نمو</a:t>
              </a:r>
              <a:r>
                <a:rPr lang="en-US" sz="1100" b="1" kern="1200" dirty="0">
                  <a:solidFill>
                    <a:schemeClr val="tx1"/>
                  </a:solidFill>
                  <a:effectLst/>
                  <a:latin typeface="Calibri" panose="020F0502020204030204" pitchFamily="34" charset="0"/>
                  <a:cs typeface="Calibri" panose="020F0502020204030204" pitchFamily="34" charset="0"/>
                </a:rPr>
                <a:t> </a:t>
              </a:r>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جسدي</a:t>
              </a:r>
              <a:endParaRPr lang="en-US" sz="1100" b="1" dirty="0">
                <a:cs typeface="Arial" panose="020B0604020202020204" pitchFamily="34" charset="0"/>
              </a:endParaRPr>
            </a:p>
          </p:txBody>
        </p:sp>
        <p:sp>
          <p:nvSpPr>
            <p:cNvPr id="22" name="TextBox 21">
              <a:extLst>
                <a:ext uri="{FF2B5EF4-FFF2-40B4-BE49-F238E27FC236}">
                  <a16:creationId xmlns:a16="http://schemas.microsoft.com/office/drawing/2014/main" id="{D12B435C-6321-729F-49D9-53C4A547450E}"/>
                </a:ext>
              </a:extLst>
            </p:cNvPr>
            <p:cNvSpPr txBox="1"/>
            <p:nvPr/>
          </p:nvSpPr>
          <p:spPr>
            <a:xfrm>
              <a:off x="2213596" y="1134426"/>
              <a:ext cx="4036734" cy="938719"/>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يمكنه</a:t>
              </a:r>
              <a:r>
                <a:rPr lang="ar-SA" sz="1100" dirty="0">
                  <a:latin typeface="Calibri" panose="020F0502020204030204" pitchFamily="34" charset="0"/>
                  <a:cs typeface="Calibri" panose="020F0502020204030204" pitchFamily="34" charset="0"/>
                </a:rPr>
                <a:t>/ها</a:t>
              </a:r>
              <a:r>
                <a:rPr lang="en-US" sz="1100" dirty="0">
                  <a:latin typeface="Calibri" panose="020F0502020204030204" pitchFamily="34" charset="0"/>
                  <a:cs typeface="Calibri" panose="020F0502020204030204" pitchFamily="34" charset="0"/>
                </a:rPr>
                <a:t> القيام بأي نوع من النشاط البدني (كرة القدم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السباحة وركوب الدراجات </a:t>
              </a:r>
              <a:r>
                <a:rPr lang="en-US" sz="1100" dirty="0" err="1">
                  <a:latin typeface="Calibri" panose="020F0502020204030204" pitchFamily="34" charset="0"/>
                  <a:cs typeface="Calibri" panose="020F0502020204030204" pitchFamily="34" charset="0"/>
                </a:rPr>
                <a:t>والرقص</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البلوغ والتغيرات في الهرمونات</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التغييرات في الحبال الصوتية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التطور الجنسي</a:t>
              </a:r>
            </a:p>
          </p:txBody>
        </p:sp>
      </p:grpSp>
      <p:grpSp>
        <p:nvGrpSpPr>
          <p:cNvPr id="23" name="Group 22">
            <a:extLst>
              <a:ext uri="{FF2B5EF4-FFF2-40B4-BE49-F238E27FC236}">
                <a16:creationId xmlns:a16="http://schemas.microsoft.com/office/drawing/2014/main" id="{0B4ED3BC-6947-BD5C-C759-DF2BE174BE80}"/>
              </a:ext>
            </a:extLst>
          </p:cNvPr>
          <p:cNvGrpSpPr/>
          <p:nvPr/>
        </p:nvGrpSpPr>
        <p:grpSpPr>
          <a:xfrm>
            <a:off x="1011828" y="6153615"/>
            <a:ext cx="5238502" cy="600164"/>
            <a:chOff x="1011828" y="2219110"/>
            <a:chExt cx="5238502" cy="600164"/>
          </a:xfrm>
        </p:grpSpPr>
        <p:sp>
          <p:nvSpPr>
            <p:cNvPr id="24" name="TextBox 23">
              <a:extLst>
                <a:ext uri="{FF2B5EF4-FFF2-40B4-BE49-F238E27FC236}">
                  <a16:creationId xmlns:a16="http://schemas.microsoft.com/office/drawing/2014/main" id="{D1B3EC53-4597-03E8-C758-1CD1EA38E909}"/>
                </a:ext>
              </a:extLst>
            </p:cNvPr>
            <p:cNvSpPr txBox="1"/>
            <p:nvPr/>
          </p:nvSpPr>
          <p:spPr>
            <a:xfrm>
              <a:off x="1011828" y="2219110"/>
              <a:ext cx="1096371"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النمو المعرفي</a:t>
              </a:r>
              <a:endParaRPr lang="en-US" sz="1100" b="1" kern="1200" dirty="0">
                <a:solidFill>
                  <a:schemeClr val="tx1"/>
                </a:solidFill>
                <a:effectLst/>
                <a:cs typeface="Arial" panose="020B0604020202020204" pitchFamily="34" charset="0"/>
              </a:endParaRPr>
            </a:p>
          </p:txBody>
        </p:sp>
        <p:sp>
          <p:nvSpPr>
            <p:cNvPr id="25" name="TextBox 24">
              <a:extLst>
                <a:ext uri="{FF2B5EF4-FFF2-40B4-BE49-F238E27FC236}">
                  <a16:creationId xmlns:a16="http://schemas.microsoft.com/office/drawing/2014/main" id="{364795BA-6016-BBEA-33D5-1B948E3BB4E7}"/>
                </a:ext>
              </a:extLst>
            </p:cNvPr>
            <p:cNvSpPr txBox="1"/>
            <p:nvPr/>
          </p:nvSpPr>
          <p:spPr>
            <a:xfrm>
              <a:off x="2213596" y="2219110"/>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ق</a:t>
              </a:r>
              <a:r>
                <a:rPr lang="ar-SA" sz="1100" dirty="0">
                  <a:latin typeface="Calibri" panose="020F0502020204030204" pitchFamily="34" charset="0"/>
                  <a:cs typeface="Calibri" panose="020F0502020204030204" pitchFamily="34" charset="0"/>
                </a:rPr>
                <a:t>درة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التفكير بشكل تجريدي ومنطقي</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تطور</a:t>
              </a:r>
              <a:r>
                <a:rPr lang="en-US" sz="1100" dirty="0">
                  <a:latin typeface="Calibri" panose="020F0502020204030204" pitchFamily="34" charset="0"/>
                  <a:cs typeface="Calibri" panose="020F0502020204030204" pitchFamily="34" charset="0"/>
                </a:rPr>
                <a:t> التفكير الاستنتاجي ، أي القدرة على استخدام المعلومات أو الملاحظات العامة ثم اختزال العام إلى مثال معين</a:t>
              </a:r>
            </a:p>
          </p:txBody>
        </p:sp>
      </p:grpSp>
      <p:grpSp>
        <p:nvGrpSpPr>
          <p:cNvPr id="26" name="Group 25">
            <a:extLst>
              <a:ext uri="{FF2B5EF4-FFF2-40B4-BE49-F238E27FC236}">
                <a16:creationId xmlns:a16="http://schemas.microsoft.com/office/drawing/2014/main" id="{A78EB5E4-92AB-3AAE-31AC-959C6089D8C8}"/>
              </a:ext>
            </a:extLst>
          </p:cNvPr>
          <p:cNvGrpSpPr/>
          <p:nvPr/>
        </p:nvGrpSpPr>
        <p:grpSpPr>
          <a:xfrm>
            <a:off x="1117225" y="7010417"/>
            <a:ext cx="5133105" cy="430887"/>
            <a:chOff x="1117225" y="3271241"/>
            <a:chExt cx="5133105" cy="430887"/>
          </a:xfrm>
        </p:grpSpPr>
        <p:sp>
          <p:nvSpPr>
            <p:cNvPr id="27" name="TextBox 26">
              <a:extLst>
                <a:ext uri="{FF2B5EF4-FFF2-40B4-BE49-F238E27FC236}">
                  <a16:creationId xmlns:a16="http://schemas.microsoft.com/office/drawing/2014/main" id="{9F89752F-9898-41AF-99B6-77119B683745}"/>
                </a:ext>
              </a:extLst>
            </p:cNvPr>
            <p:cNvSpPr txBox="1"/>
            <p:nvPr/>
          </p:nvSpPr>
          <p:spPr>
            <a:xfrm>
              <a:off x="1117225" y="3277733"/>
              <a:ext cx="1096371" cy="261610"/>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العاطفي</a:t>
              </a:r>
              <a:endParaRPr lang="en-US" sz="1100" b="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8F07B65A-EC4F-563C-FCB7-72C65336528F}"/>
                </a:ext>
              </a:extLst>
            </p:cNvPr>
            <p:cNvSpPr txBox="1"/>
            <p:nvPr/>
          </p:nvSpPr>
          <p:spPr>
            <a:xfrm>
              <a:off x="2213596" y="3271241"/>
              <a:ext cx="4036734" cy="430887"/>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عادة ما </a:t>
              </a:r>
              <a:r>
                <a:rPr lang="en-US" sz="1100" dirty="0" err="1">
                  <a:latin typeface="Calibri" panose="020F0502020204030204" pitchFamily="34" charset="0"/>
                  <a:cs typeface="Calibri" panose="020F0502020204030204" pitchFamily="34" charset="0"/>
                </a:rPr>
                <a:t>تنخفض</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خلافات</a:t>
              </a:r>
              <a:r>
                <a:rPr lang="en-US" sz="1100" dirty="0">
                  <a:latin typeface="Calibri" panose="020F0502020204030204" pitchFamily="34" charset="0"/>
                  <a:cs typeface="Calibri" panose="020F0502020204030204" pitchFamily="34" charset="0"/>
                </a:rPr>
                <a:t> القوية مع مقدمي الرعاية في مرحلة البلوغ ، لكن تقلبات المزاج وتغيرات السلوك غالبًا ما تكون جزءًا من العملية</a:t>
              </a:r>
            </a:p>
          </p:txBody>
        </p:sp>
      </p:grpSp>
      <p:grpSp>
        <p:nvGrpSpPr>
          <p:cNvPr id="29" name="Group 28">
            <a:extLst>
              <a:ext uri="{FF2B5EF4-FFF2-40B4-BE49-F238E27FC236}">
                <a16:creationId xmlns:a16="http://schemas.microsoft.com/office/drawing/2014/main" id="{39DECA33-5E15-1F8A-1DEB-90B49778E646}"/>
              </a:ext>
            </a:extLst>
          </p:cNvPr>
          <p:cNvGrpSpPr/>
          <p:nvPr/>
        </p:nvGrpSpPr>
        <p:grpSpPr>
          <a:xfrm>
            <a:off x="1142677" y="7682008"/>
            <a:ext cx="5107653" cy="785375"/>
            <a:chOff x="1142677" y="4138160"/>
            <a:chExt cx="5107653" cy="785375"/>
          </a:xfrm>
        </p:grpSpPr>
        <p:sp>
          <p:nvSpPr>
            <p:cNvPr id="30" name="TextBox 29">
              <a:extLst>
                <a:ext uri="{FF2B5EF4-FFF2-40B4-BE49-F238E27FC236}">
                  <a16:creationId xmlns:a16="http://schemas.microsoft.com/office/drawing/2014/main" id="{0A20EA6A-E6EF-845C-450B-A8109ABDD76B}"/>
                </a:ext>
              </a:extLst>
            </p:cNvPr>
            <p:cNvSpPr txBox="1"/>
            <p:nvPr/>
          </p:nvSpPr>
          <p:spPr>
            <a:xfrm>
              <a:off x="1142677" y="4138160"/>
              <a:ext cx="1096371" cy="430887"/>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الاجتماعي و اللغوي</a:t>
              </a:r>
              <a:endParaRPr lang="en-US" sz="1100" b="1"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979E3640-6009-513B-E655-6537DC751991}"/>
                </a:ext>
              </a:extLst>
            </p:cNvPr>
            <p:cNvSpPr txBox="1"/>
            <p:nvPr/>
          </p:nvSpPr>
          <p:spPr>
            <a:xfrm>
              <a:off x="2213596" y="4154094"/>
              <a:ext cx="4036734" cy="769441"/>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تزداد أهمية هوية مجموعة الأقران تدريجياً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الخوف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عزلة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الاجتماعي</a:t>
              </a:r>
              <a:r>
                <a:rPr lang="ar-SA" sz="1100" dirty="0" err="1">
                  <a:latin typeface="Calibri" panose="020F0502020204030204" pitchFamily="34" charset="0"/>
                  <a:cs typeface="Calibri" panose="020F0502020204030204" pitchFamily="34" charset="0"/>
                </a:rPr>
                <a:t>ة</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فهم</a:t>
              </a:r>
              <a:r>
                <a:rPr lang="en-US" sz="1100" dirty="0">
                  <a:latin typeface="Calibri" panose="020F0502020204030204" pitchFamily="34" charset="0"/>
                  <a:cs typeface="Calibri" panose="020F0502020204030204" pitchFamily="34" charset="0"/>
                </a:rPr>
                <a:t> بعض الأعراف الثقافية والاجتماعية</a:t>
              </a:r>
            </a:p>
            <a:p>
              <a:pPr marL="171450" indent="-171450" algn="r" rtl="1">
                <a:buFont typeface="Arial" panose="020B0604020202020204" pitchFamily="34" charset="0"/>
                <a:buChar char="•"/>
              </a:pP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١٣</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١٤</a:t>
              </a:r>
              <a:r>
                <a:rPr lang="en-US" sz="1100" dirty="0" err="1">
                  <a:latin typeface="Calibri" panose="020F0502020204030204" pitchFamily="34" charset="0"/>
                  <a:cs typeface="Calibri" panose="020F0502020204030204" pitchFamily="34" charset="0"/>
                </a:rPr>
                <a:t>عامًا</a:t>
              </a:r>
              <a:r>
                <a:rPr lang="en-US" sz="1100" dirty="0">
                  <a:latin typeface="Calibri" panose="020F0502020204030204" pitchFamily="34" charset="0"/>
                  <a:cs typeface="Calibri" panose="020F0502020204030204" pitchFamily="34" charset="0"/>
                </a:rPr>
                <a:t>: قد يعتقدون أنهم محصنون ضد أي شيء يحدث لهم</a:t>
              </a:r>
            </a:p>
          </p:txBody>
        </p:sp>
      </p:grpSp>
      <p:grpSp>
        <p:nvGrpSpPr>
          <p:cNvPr id="40" name="Group 39">
            <a:extLst>
              <a:ext uri="{FF2B5EF4-FFF2-40B4-BE49-F238E27FC236}">
                <a16:creationId xmlns:a16="http://schemas.microsoft.com/office/drawing/2014/main" id="{74E79B46-A205-66F3-3B49-0FF063D7985E}"/>
              </a:ext>
            </a:extLst>
          </p:cNvPr>
          <p:cNvGrpSpPr/>
          <p:nvPr/>
        </p:nvGrpSpPr>
        <p:grpSpPr>
          <a:xfrm>
            <a:off x="1560013" y="227999"/>
            <a:ext cx="261701" cy="822626"/>
            <a:chOff x="3751006" y="3219932"/>
            <a:chExt cx="487411" cy="1532117"/>
          </a:xfrm>
        </p:grpSpPr>
        <p:sp>
          <p:nvSpPr>
            <p:cNvPr id="38" name="Round Same Side Corner Rectangle 31">
              <a:extLst>
                <a:ext uri="{FF2B5EF4-FFF2-40B4-BE49-F238E27FC236}">
                  <a16:creationId xmlns:a16="http://schemas.microsoft.com/office/drawing/2014/main" id="{E2D0EA09-AEE4-2E09-92C1-9CB8C080CA3B}"/>
                </a:ext>
              </a:extLst>
            </p:cNvPr>
            <p:cNvSpPr/>
            <p:nvPr/>
          </p:nvSpPr>
          <p:spPr>
            <a:xfrm>
              <a:off x="3751006" y="3814999"/>
              <a:ext cx="487411" cy="93705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sp>
          <p:nvSpPr>
            <p:cNvPr id="39" name="Oval 38">
              <a:extLst>
                <a:ext uri="{FF2B5EF4-FFF2-40B4-BE49-F238E27FC236}">
                  <a16:creationId xmlns:a16="http://schemas.microsoft.com/office/drawing/2014/main" id="{3DC37F55-FE9E-9720-ABFA-5C2B2B3BED71}"/>
                </a:ext>
              </a:extLst>
            </p:cNvPr>
            <p:cNvSpPr/>
            <p:nvPr/>
          </p:nvSpPr>
          <p:spPr>
            <a:xfrm>
              <a:off x="3751006" y="321993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grpSp>
      <p:grpSp>
        <p:nvGrpSpPr>
          <p:cNvPr id="52" name="Group 51">
            <a:extLst>
              <a:ext uri="{FF2B5EF4-FFF2-40B4-BE49-F238E27FC236}">
                <a16:creationId xmlns:a16="http://schemas.microsoft.com/office/drawing/2014/main" id="{FF6A0746-BF9A-43BD-0CC5-900707B41486}"/>
              </a:ext>
            </a:extLst>
          </p:cNvPr>
          <p:cNvGrpSpPr/>
          <p:nvPr/>
        </p:nvGrpSpPr>
        <p:grpSpPr>
          <a:xfrm>
            <a:off x="1592376" y="4160563"/>
            <a:ext cx="261701" cy="953551"/>
            <a:chOff x="4579596" y="2976087"/>
            <a:chExt cx="487411" cy="1775962"/>
          </a:xfrm>
        </p:grpSpPr>
        <p:sp>
          <p:nvSpPr>
            <p:cNvPr id="41" name="Round Same Side Corner Rectangle 31">
              <a:extLst>
                <a:ext uri="{FF2B5EF4-FFF2-40B4-BE49-F238E27FC236}">
                  <a16:creationId xmlns:a16="http://schemas.microsoft.com/office/drawing/2014/main" id="{B2862BF4-9236-1118-D944-FA4062C0EF87}"/>
                </a:ext>
              </a:extLst>
            </p:cNvPr>
            <p:cNvSpPr/>
            <p:nvPr/>
          </p:nvSpPr>
          <p:spPr>
            <a:xfrm>
              <a:off x="4579596" y="3571154"/>
              <a:ext cx="487411" cy="118089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sp>
          <p:nvSpPr>
            <p:cNvPr id="42" name="Oval 41">
              <a:extLst>
                <a:ext uri="{FF2B5EF4-FFF2-40B4-BE49-F238E27FC236}">
                  <a16:creationId xmlns:a16="http://schemas.microsoft.com/office/drawing/2014/main" id="{0C8A2D6F-5188-5516-E3E0-5E923165CBEB}"/>
                </a:ext>
              </a:extLst>
            </p:cNvPr>
            <p:cNvSpPr/>
            <p:nvPr/>
          </p:nvSpPr>
          <p:spPr>
            <a:xfrm>
              <a:off x="4579596" y="297608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grpSp>
      <p:sp>
        <p:nvSpPr>
          <p:cNvPr id="2" name="Hexagon 1">
            <a:extLst>
              <a:ext uri="{FF2B5EF4-FFF2-40B4-BE49-F238E27FC236}">
                <a16:creationId xmlns:a16="http://schemas.microsoft.com/office/drawing/2014/main" id="{FE5370AE-EF38-E36D-6923-9E3B6B352023}"/>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109A098D-FE5B-656D-A2E5-A61C0341BDB0}"/>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2C748BF1-C088-175D-279C-87F21F426C4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9BDCFEC6-9F15-6771-A6F7-38DDD42F779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Hexagon 31">
            <a:extLst>
              <a:ext uri="{FF2B5EF4-FFF2-40B4-BE49-F238E27FC236}">
                <a16:creationId xmlns:a16="http://schemas.microsoft.com/office/drawing/2014/main" id="{1016EBBB-B38E-5577-4F6A-63428C06B43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Hexagon 32">
            <a:extLst>
              <a:ext uri="{FF2B5EF4-FFF2-40B4-BE49-F238E27FC236}">
                <a16:creationId xmlns:a16="http://schemas.microsoft.com/office/drawing/2014/main" id="{795116FF-C894-AC79-5C36-6AC03789CBF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335600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C5B44929-0761-40E4-A97C-77D8B4FFF50A}"/>
              </a:ext>
            </a:extLst>
          </p:cNvPr>
          <p:cNvGraphicFramePr>
            <a:graphicFrameLocks noGrp="1"/>
          </p:cNvGraphicFramePr>
          <p:nvPr/>
        </p:nvGraphicFramePr>
        <p:xfrm>
          <a:off x="996287" y="1262380"/>
          <a:ext cx="5254042" cy="5074920"/>
        </p:xfrm>
        <a:graphic>
          <a:graphicData uri="http://schemas.openxmlformats.org/drawingml/2006/table">
            <a:tbl>
              <a:tblPr firstRow="1" bandRow="1">
                <a:tableStyleId>{5C22544A-7EE6-4342-B048-85BDC9FD1C3A}</a:tableStyleId>
              </a:tblPr>
              <a:tblGrid>
                <a:gridCol w="4490113">
                  <a:extLst>
                    <a:ext uri="{9D8B030D-6E8A-4147-A177-3AD203B41FA5}">
                      <a16:colId xmlns:a16="http://schemas.microsoft.com/office/drawing/2014/main" val="3910228329"/>
                    </a:ext>
                  </a:extLst>
                </a:gridCol>
                <a:gridCol w="763929">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cs typeface="Calibri" panose="020F0502020204030204" pitchFamily="34" charset="0"/>
                        </a:rPr>
                        <a:t>هذا تمرين يقوم فيه أخصائي الحالة بممارسة تمرين تنفس بسيط لممارسة الوعي بالجسم وإ</a:t>
                      </a:r>
                      <a:r>
                        <a:rPr lang="ar-SA" sz="1100" b="0" dirty="0">
                          <a:solidFill>
                            <a:schemeClr val="tx1"/>
                          </a:solidFill>
                          <a:latin typeface="Calibri" panose="020F0502020204030204" pitchFamily="34" charset="0"/>
                          <a:cs typeface="Calibri" panose="020F0502020204030204" pitchFamily="34" charset="0"/>
                        </a:rPr>
                        <a:t>ست</a:t>
                      </a:r>
                      <a:r>
                        <a:rPr lang="en-US" sz="1100" b="0" dirty="0">
                          <a:solidFill>
                            <a:schemeClr val="tx1"/>
                          </a:solidFill>
                          <a:latin typeface="Calibri" panose="020F0502020204030204" pitchFamily="34" charset="0"/>
                          <a:cs typeface="Calibri" panose="020F0502020204030204" pitchFamily="34" charset="0"/>
                        </a:rPr>
                        <a:t>رخاء الجسم وال</a:t>
                      </a:r>
                      <a:r>
                        <a:rPr lang="ar-SA" sz="1100" b="0" dirty="0">
                          <a:solidFill>
                            <a:schemeClr val="tx1"/>
                          </a:solidFill>
                          <a:latin typeface="Calibri" panose="020F0502020204030204" pitchFamily="34" charset="0"/>
                          <a:cs typeface="Calibri" panose="020F0502020204030204" pitchFamily="34" charset="0"/>
                        </a:rPr>
                        <a:t>ذهن</a:t>
                      </a:r>
                      <a:r>
                        <a:rPr lang="en-US" sz="1100" b="0" dirty="0">
                          <a:solidFill>
                            <a:schemeClr val="tx1"/>
                          </a:solidFill>
                          <a:latin typeface="Calibri" panose="020F0502020204030204" pitchFamily="34" charset="0"/>
                          <a:cs typeface="Calibri" panose="020F0502020204030204" pitchFamily="34" charset="0"/>
                        </a:rPr>
                        <a:t>.</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نظرة عامة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من </a:t>
                      </a:r>
                      <a:r>
                        <a:rPr lang="ar-SA" sz="1100" b="0" dirty="0">
                          <a:latin typeface="Calibri" panose="020F0502020204030204" pitchFamily="34" charset="0"/>
                          <a:cs typeface="Calibri" panose="020F0502020204030204" pitchFamily="34" charset="0"/>
                        </a:rPr>
                        <a:t>١٠</a:t>
                      </a:r>
                      <a:r>
                        <a:rPr lang="en-US" sz="1100" b="0" dirty="0">
                          <a:latin typeface="Calibri" panose="020F0502020204030204" pitchFamily="34" charset="0"/>
                          <a:cs typeface="Calibri" panose="020F0502020204030204" pitchFamily="34" charset="0"/>
                        </a:rPr>
                        <a:t> دقائق إلى </a:t>
                      </a:r>
                      <a:r>
                        <a:rPr lang="ar-SA" sz="1100" b="0" dirty="0">
                          <a:latin typeface="Calibri" panose="020F0502020204030204" pitchFamily="34" charset="0"/>
                          <a:cs typeface="Calibri" panose="020F0502020204030204" pitchFamily="34" charset="0"/>
                        </a:rPr>
                        <a:t>١٥</a:t>
                      </a:r>
                      <a:r>
                        <a:rPr lang="en-US" sz="1100" b="0" dirty="0">
                          <a:latin typeface="Calibri" panose="020F0502020204030204" pitchFamily="34" charset="0"/>
                          <a:cs typeface="Calibri" panose="020F0502020204030204" pitchFamily="34" charset="0"/>
                        </a:rPr>
                        <a:t> دقيقة</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وقت</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بعمر </a:t>
                      </a:r>
                      <a:r>
                        <a:rPr lang="ar-SA" sz="1100" b="0" dirty="0">
                          <a:latin typeface="Calibri" panose="020F0502020204030204" pitchFamily="34" charset="0"/>
                          <a:cs typeface="Calibri" panose="020F0502020204030204" pitchFamily="34" charset="0"/>
                        </a:rPr>
                        <a:t>السنتين و ما فوق</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en-GB" sz="1100" b="1" dirty="0">
                          <a:solidFill>
                            <a:schemeClr val="bg1"/>
                          </a:solidFill>
                          <a:latin typeface="Calibri" panose="020F0502020204030204" pitchFamily="34" charset="0"/>
                          <a:cs typeface="Calibri" panose="020F0502020204030204" pitchFamily="34" charset="0"/>
                        </a:rPr>
                        <a:t>الأعمار</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يجب على أخصائيي الحالة إكمال هذا النشاط مع الأطفال على حدة ؛ ومع ذلك ، قد يكون وجود مقدم الرعاية ضروريًا أو داعمًا إذا كان الطفل يرفض المشاركة في هذا النشاط أو غير قادر على القيام بذلك بسبب عمره أو مرحلة نموه أو تفضيله أو قدرته</a:t>
                      </a:r>
                      <a:r>
                        <a:rPr lang="ar-SA" sz="1100" b="0" dirty="0">
                          <a:latin typeface="Calibri" panose="020F0502020204030204" pitchFamily="34" charset="0"/>
                          <a:cs typeface="Calibri" panose="020F0502020204030204" pitchFamily="34" charset="0"/>
                        </a:rPr>
                        <a:t> على التواصل</a:t>
                      </a:r>
                      <a:r>
                        <a:rPr lang="en-US" sz="1100" b="0" dirty="0">
                          <a:latin typeface="Calibri" panose="020F0502020204030204" pitchFamily="34" charset="0"/>
                          <a:cs typeface="Calibri" panose="020F0502020204030204" pitchFamily="34" charset="0"/>
                        </a:rPr>
                        <a:t>.</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a:t>
                      </a:r>
                      <a:r>
                        <a:rPr lang="en-GB" sz="1100" b="1" dirty="0">
                          <a:solidFill>
                            <a:schemeClr val="bg1"/>
                          </a:solidFill>
                          <a:latin typeface="Calibri" panose="020F0502020204030204" pitchFamily="34" charset="0"/>
                          <a:cs typeface="Calibri" panose="020F0502020204030204" pitchFamily="34" charset="0"/>
                        </a:rPr>
                        <a:t>مشاركة</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624097116"/>
                  </a:ext>
                </a:extLst>
              </a:tr>
              <a:tr h="370840">
                <a:tc>
                  <a:txBody>
                    <a:bodyPr/>
                    <a:lstStyle/>
                    <a:p>
                      <a:pPr algn="r" rtl="1"/>
                      <a:r>
                        <a:rPr lang="ar-SA" sz="1100" b="0" dirty="0">
                          <a:latin typeface="Calibri" panose="020F0502020204030204" pitchFamily="34" charset="0"/>
                          <a:cs typeface="Calibri" panose="020F0502020204030204" pitchFamily="34" charset="0"/>
                        </a:rPr>
                        <a:t>م</a:t>
                      </a:r>
                      <a:r>
                        <a:rPr lang="en-US" sz="1100" b="0" dirty="0">
                          <a:latin typeface="Calibri" panose="020F0502020204030204" pitchFamily="34" charset="0"/>
                          <a:cs typeface="Calibri" panose="020F0502020204030204" pitchFamily="34" charset="0"/>
                        </a:rPr>
                        <a:t>ساعد</a:t>
                      </a:r>
                      <a:r>
                        <a:rPr lang="ar-SA" sz="1100" b="0" dirty="0">
                          <a:latin typeface="Calibri" panose="020F0502020204030204" pitchFamily="34" charset="0"/>
                          <a:cs typeface="Calibri" panose="020F0502020204030204" pitchFamily="34" charset="0"/>
                        </a:rPr>
                        <a:t>ة</a:t>
                      </a:r>
                      <a:r>
                        <a:rPr lang="en-US" sz="1100" b="0" dirty="0">
                          <a:latin typeface="Calibri" panose="020F0502020204030204" pitchFamily="34" charset="0"/>
                          <a:cs typeface="Calibri" panose="020F0502020204030204" pitchFamily="34" charset="0"/>
                        </a:rPr>
                        <a:t> الطفل على اكتشاف كيفية </a:t>
                      </a:r>
                      <a:r>
                        <a:rPr lang="ar-SA" sz="1100" b="0" dirty="0">
                          <a:latin typeface="Calibri" panose="020F0502020204030204" pitchFamily="34" charset="0"/>
                          <a:cs typeface="Calibri" panose="020F0502020204030204" pitchFamily="34" charset="0"/>
                        </a:rPr>
                        <a:t>ا</a:t>
                      </a:r>
                      <a:r>
                        <a:rPr lang="ar-SA" sz="1100" b="0" dirty="0">
                          <a:solidFill>
                            <a:schemeClr val="tx1"/>
                          </a:solidFill>
                          <a:latin typeface="Calibri" panose="020F0502020204030204" pitchFamily="34" charset="0"/>
                          <a:cs typeface="Calibri" panose="020F0502020204030204" pitchFamily="34" charset="0"/>
                        </a:rPr>
                        <a:t>ست</a:t>
                      </a:r>
                      <a:r>
                        <a:rPr lang="en-US" sz="1100" b="0" dirty="0">
                          <a:solidFill>
                            <a:schemeClr val="tx1"/>
                          </a:solidFill>
                          <a:latin typeface="Calibri" panose="020F0502020204030204" pitchFamily="34" charset="0"/>
                          <a:cs typeface="Calibri" panose="020F0502020204030204" pitchFamily="34" charset="0"/>
                        </a:rPr>
                        <a:t>رخاء الجسم وال</a:t>
                      </a:r>
                      <a:r>
                        <a:rPr lang="ar-SA" sz="1100" b="0" dirty="0">
                          <a:solidFill>
                            <a:schemeClr val="tx1"/>
                          </a:solidFill>
                          <a:latin typeface="Calibri" panose="020F0502020204030204" pitchFamily="34" charset="0"/>
                          <a:cs typeface="Calibri" panose="020F0502020204030204" pitchFamily="34" charset="0"/>
                        </a:rPr>
                        <a:t>ذهن</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الغرض</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912278685"/>
                  </a:ext>
                </a:extLst>
              </a:tr>
              <a:tr h="370840">
                <a:tc>
                  <a:txBody>
                    <a:bodyPr/>
                    <a:lstStyle/>
                    <a:p>
                      <a:pPr marL="228600" indent="-228600" algn="r" rtl="1">
                        <a:buFont typeface="+mj-lt"/>
                        <a:buAutoNum type="arabicPeriod"/>
                      </a:pPr>
                      <a:r>
                        <a:rPr lang="ar-SA" sz="1100" dirty="0">
                          <a:latin typeface="Calibri" panose="020F0502020204030204" pitchFamily="34" charset="0"/>
                          <a:cs typeface="Calibri" panose="020F0502020204030204" pitchFamily="34" charset="0"/>
                        </a:rPr>
                        <a:t>قم بت</a:t>
                      </a:r>
                      <a:r>
                        <a:rPr lang="en-GB" sz="1100" dirty="0">
                          <a:latin typeface="Calibri" panose="020F0502020204030204" pitchFamily="34" charset="0"/>
                          <a:cs typeface="Calibri" panose="020F0502020204030204" pitchFamily="34" charset="0"/>
                        </a:rPr>
                        <a:t>قد</a:t>
                      </a:r>
                      <a:r>
                        <a:rPr lang="ar-SA" sz="1100" dirty="0">
                          <a:latin typeface="Calibri" panose="020F0502020204030204" pitchFamily="34" charset="0"/>
                          <a:cs typeface="Calibri" panose="020F0502020204030204" pitchFamily="34" charset="0"/>
                        </a:rPr>
                        <a:t>ي</a:t>
                      </a:r>
                      <a:r>
                        <a:rPr lang="en-GB" sz="1100" dirty="0">
                          <a:latin typeface="Calibri" panose="020F0502020204030204" pitchFamily="34" charset="0"/>
                          <a:cs typeface="Calibri" panose="020F0502020204030204" pitchFamily="34" charset="0"/>
                        </a:rPr>
                        <a:t>م النشاط "</a:t>
                      </a:r>
                      <a:r>
                        <a:rPr lang="en-GB" sz="1100" i="1" dirty="0">
                          <a:latin typeface="Calibri" panose="020F0502020204030204" pitchFamily="34" charset="0"/>
                          <a:cs typeface="Calibri" panose="020F0502020204030204" pitchFamily="34" charset="0"/>
                        </a:rPr>
                        <a:t>اليوم سوف نتعلم طريقة لمساعدة أنفسنا على الهدوء والتحكم في توترنا ومشاعرنا المزعجة. سنقوم بنشاط تنفس يمكن أن يساعدك على تهدئة عقلك وجسمك. عندما نشعر بال</a:t>
                      </a:r>
                      <a:r>
                        <a:rPr lang="ar-SA" sz="1100" i="1" dirty="0">
                          <a:latin typeface="Calibri" panose="020F0502020204030204" pitchFamily="34" charset="0"/>
                          <a:cs typeface="Calibri" panose="020F0502020204030204" pitchFamily="34" charset="0"/>
                        </a:rPr>
                        <a:t>انزعاج، </a:t>
                      </a:r>
                      <a:r>
                        <a:rPr lang="en-GB" sz="1100" i="1" dirty="0">
                          <a:latin typeface="Calibri" panose="020F0502020204030204" pitchFamily="34" charset="0"/>
                          <a:cs typeface="Calibri" panose="020F0502020204030204" pitchFamily="34" charset="0"/>
                        </a:rPr>
                        <a:t>نميل إلى التنفس بشكل أسرع وليس بعمق. هذا لا يسمح بدخول ما يكفي من الهواء إلى رئتينا</a:t>
                      </a:r>
                      <a:r>
                        <a:rPr lang="ar-SA" sz="1100" i="1" dirty="0">
                          <a:latin typeface="Calibri" panose="020F0502020204030204" pitchFamily="34" charset="0"/>
                          <a:cs typeface="Calibri" panose="020F0502020204030204" pitchFamily="34" charset="0"/>
                        </a:rPr>
                        <a:t>، </a:t>
                      </a:r>
                      <a:r>
                        <a:rPr lang="en-GB" sz="1100" i="1" dirty="0">
                          <a:latin typeface="Calibri" panose="020F0502020204030204" pitchFamily="34" charset="0"/>
                          <a:cs typeface="Calibri" panose="020F0502020204030204" pitchFamily="34" charset="0"/>
                        </a:rPr>
                        <a:t>مما يجعل أجسامنا تشعر بأنها خارجة عن السيطرة. سيساعدك القيام بتمرين التنفس هذا عندما تشعر بال</a:t>
                      </a:r>
                      <a:r>
                        <a:rPr lang="ar-SA" sz="1100" i="1" dirty="0">
                          <a:latin typeface="Calibri" panose="020F0502020204030204" pitchFamily="34" charset="0"/>
                          <a:cs typeface="Calibri" panose="020F0502020204030204" pitchFamily="34" charset="0"/>
                        </a:rPr>
                        <a:t>توتر</a:t>
                      </a:r>
                      <a:r>
                        <a:rPr lang="en-GB" sz="1100" i="1" dirty="0">
                          <a:latin typeface="Calibri" panose="020F0502020204030204" pitchFamily="34" charset="0"/>
                          <a:cs typeface="Calibri" panose="020F0502020204030204" pitchFamily="34" charset="0"/>
                        </a:rPr>
                        <a:t> على إدخال المزيد من الهواء إلى رئتيك وسيساعد جسمك وعقلك على الاسترخاء. إنه أيضًا شيء يمكنك القيام به في أي وقت وفي أي مكان ".</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اجعل الطفل يقف أمامك. يمكنك الوقوف أمامهم بمسافة معقولة.</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وضح لهم كيفية وضع يد واحدة على بطنهم بوضع يدك على بطنك.</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أخبرهم أن يأخذوا أكبر قدر ممكن من التنفس العميق ، وصولاً إلى بطنهم ومعرفة ما إذا كان بإمكانهم دفع بطنهم لرفع أيديهم. أظهر لهم كيف </a:t>
                      </a:r>
                      <a:r>
                        <a:rPr lang="ar-SA" sz="1100" dirty="0">
                          <a:latin typeface="Calibri" panose="020F0502020204030204" pitchFamily="34" charset="0"/>
                          <a:cs typeface="Calibri" panose="020F0502020204030204" pitchFamily="34" charset="0"/>
                        </a:rPr>
                        <a:t>ت</a:t>
                      </a:r>
                      <a:r>
                        <a:rPr lang="en-GB" sz="1100" dirty="0">
                          <a:latin typeface="Calibri" panose="020F0502020204030204" pitchFamily="34" charset="0"/>
                          <a:cs typeface="Calibri" panose="020F0502020204030204" pitchFamily="34" charset="0"/>
                        </a:rPr>
                        <a:t>تحرك</a:t>
                      </a:r>
                      <a:r>
                        <a:rPr lang="ar-SA" sz="1100" dirty="0">
                          <a:latin typeface="Calibri" panose="020F0502020204030204" pitchFamily="34" charset="0"/>
                          <a:cs typeface="Calibri" panose="020F0502020204030204" pitchFamily="34" charset="0"/>
                        </a:rPr>
                        <a:t> يديك للأعلى </a:t>
                      </a:r>
                      <a:r>
                        <a:rPr lang="en-GB" sz="1100" dirty="0">
                          <a:latin typeface="Calibri" panose="020F0502020204030204" pitchFamily="34" charset="0"/>
                          <a:cs typeface="Calibri" panose="020F0502020204030204" pitchFamily="34" charset="0"/>
                        </a:rPr>
                        <a:t>.</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إذا لم تتحرك يده في المرة الأولى ، فكن إيجابيًا ، وقل شيئًا مثل ، "أوه ، لقد كان هذا قريبًا. هذه المرة ، حاول أن تتخيل </a:t>
                      </a:r>
                      <a:r>
                        <a:rPr lang="ar-SA" sz="1100" dirty="0">
                          <a:latin typeface="Calibri" panose="020F0502020204030204" pitchFamily="34" charset="0"/>
                          <a:cs typeface="Calibri" panose="020F0502020204030204" pitchFamily="34" charset="0"/>
                        </a:rPr>
                        <a:t>أن </a:t>
                      </a:r>
                      <a:r>
                        <a:rPr lang="en-GB" sz="1100" dirty="0">
                          <a:latin typeface="Calibri" panose="020F0502020204030204" pitchFamily="34" charset="0"/>
                          <a:cs typeface="Calibri" panose="020F0502020204030204" pitchFamily="34" charset="0"/>
                        </a:rPr>
                        <a:t>الهواء يملأ بطنك بالكامل ". استمر في المحاولات حتى ترى أنهم قد أخذوا نفسا عميقا من البطن.</a:t>
                      </a:r>
                    </a:p>
                    <a:p>
                      <a:pPr marL="228600" indent="-228600" algn="r" rtl="1">
                        <a:buFont typeface="+mj-lt"/>
                        <a:buAutoNum type="arabicPeriod"/>
                      </a:pPr>
                      <a:r>
                        <a:rPr lang="ar-SA" sz="1100" dirty="0">
                          <a:latin typeface="Calibri" panose="020F0502020204030204" pitchFamily="34" charset="0"/>
                          <a:cs typeface="Calibri" panose="020F0502020204030204" pitchFamily="34" charset="0"/>
                        </a:rPr>
                        <a:t>عندما ي</a:t>
                      </a:r>
                      <a:r>
                        <a:rPr lang="en-GB" sz="1100" dirty="0">
                          <a:latin typeface="Calibri" panose="020F0502020204030204" pitchFamily="34" charset="0"/>
                          <a:cs typeface="Calibri" panose="020F0502020204030204" pitchFamily="34" charset="0"/>
                        </a:rPr>
                        <a:t>كتشفوا كيفية التنفس </a:t>
                      </a:r>
                      <a:r>
                        <a:rPr lang="ar-SA" sz="1100" dirty="0">
                          <a:latin typeface="Calibri" panose="020F0502020204030204" pitchFamily="34" charset="0"/>
                          <a:cs typeface="Calibri" panose="020F0502020204030204" pitchFamily="34" charset="0"/>
                        </a:rPr>
                        <a:t>من</a:t>
                      </a:r>
                      <a:r>
                        <a:rPr lang="en-GB" sz="1100" dirty="0">
                          <a:latin typeface="Calibri" panose="020F0502020204030204" pitchFamily="34" charset="0"/>
                          <a:cs typeface="Calibri" panose="020F0502020204030204" pitchFamily="34" charset="0"/>
                        </a:rPr>
                        <a:t> بطنهم ، شجعهم أيضًا على نفخ كل أنفاسهم مرة أخرى حتى </a:t>
                      </a:r>
                      <a:r>
                        <a:rPr lang="ar-SA" sz="1100" dirty="0">
                          <a:latin typeface="Calibri" panose="020F0502020204030204" pitchFamily="34" charset="0"/>
                          <a:cs typeface="Calibri" panose="020F0502020204030204" pitchFamily="34" charset="0"/>
                        </a:rPr>
                        <a:t>يتقلص</a:t>
                      </a:r>
                      <a:r>
                        <a:rPr lang="en-GB" sz="1100" dirty="0">
                          <a:latin typeface="Calibri" panose="020F0502020204030204" pitchFamily="34" charset="0"/>
                          <a:cs typeface="Calibri" panose="020F0502020204030204" pitchFamily="34" charset="0"/>
                        </a:rPr>
                        <a:t> بطنهم مرة أخرى.</a:t>
                      </a:r>
                    </a:p>
                    <a:p>
                      <a:pPr marL="228600" indent="-228600" algn="r" rtl="1">
                        <a:buFont typeface="+mj-lt"/>
                        <a:buAutoNum type="arabicPeriod"/>
                      </a:pPr>
                      <a:r>
                        <a:rPr lang="en-GB" sz="1100" dirty="0">
                          <a:latin typeface="Calibri" panose="020F0502020204030204" pitchFamily="34" charset="0"/>
                          <a:cs typeface="Calibri" panose="020F0502020204030204" pitchFamily="34" charset="0"/>
                        </a:rPr>
                        <a:t>خذ أنفاسًا قليلة أخرى بهذه الطريقة.</a:t>
                      </a:r>
                      <a:endParaRPr lang="en-BE" sz="1100" b="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algn="r" rtl="1"/>
                      <a:r>
                        <a:rPr lang="ar-SA" sz="1100" b="1" dirty="0">
                          <a:solidFill>
                            <a:schemeClr val="bg1"/>
                          </a:solidFill>
                          <a:latin typeface="Calibri" panose="020F0502020204030204" pitchFamily="34" charset="0"/>
                          <a:cs typeface="Calibri" panose="020F0502020204030204" pitchFamily="34" charset="0"/>
                        </a:rPr>
                        <a:t>التوجيه</a:t>
                      </a:r>
                      <a:endParaRPr lang="en-US" sz="11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951584040"/>
                  </a:ext>
                </a:extLst>
              </a:tr>
            </a:tbl>
          </a:graphicData>
        </a:graphic>
      </p:graphicFrame>
      <p:sp>
        <p:nvSpPr>
          <p:cNvPr id="7" name="TextBox 6">
            <a:extLst>
              <a:ext uri="{FF2B5EF4-FFF2-40B4-BE49-F238E27FC236}">
                <a16:creationId xmlns:a16="http://schemas.microsoft.com/office/drawing/2014/main" id="{A0CE66A0-9919-F8D2-AAFF-E1B897950CA5}"/>
              </a:ext>
            </a:extLst>
          </p:cNvPr>
          <p:cNvSpPr txBox="1"/>
          <p:nvPr/>
        </p:nvSpPr>
        <p:spPr>
          <a:xfrm>
            <a:off x="996287" y="712658"/>
            <a:ext cx="5254042" cy="261610"/>
          </a:xfrm>
          <a:prstGeom prst="rect">
            <a:avLst/>
          </a:prstGeom>
          <a:noFill/>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ar-SA" sz="1100" b="1" dirty="0">
                <a:latin typeface="Calibri" panose="020F0502020204030204" pitchFamily="34" charset="0"/>
                <a:cs typeface="Calibri" panose="020F0502020204030204" pitchFamily="34" charset="0"/>
              </a:rPr>
              <a:t>التنفس من </a:t>
            </a:r>
            <a:r>
              <a:rPr lang="en-GB" sz="1100" b="1" dirty="0">
                <a:latin typeface="Calibri" panose="020F0502020204030204" pitchFamily="34" charset="0"/>
                <a:cs typeface="Calibri" panose="020F0502020204030204" pitchFamily="34" charset="0"/>
              </a:rPr>
              <a:t>البطن</a:t>
            </a:r>
          </a:p>
        </p:txBody>
      </p:sp>
      <p:grpSp>
        <p:nvGrpSpPr>
          <p:cNvPr id="8" name="Group 7">
            <a:extLst>
              <a:ext uri="{FF2B5EF4-FFF2-40B4-BE49-F238E27FC236}">
                <a16:creationId xmlns:a16="http://schemas.microsoft.com/office/drawing/2014/main" id="{B089E4B1-6981-D91C-9E5A-C61FDF4F12CE}"/>
              </a:ext>
            </a:extLst>
          </p:cNvPr>
          <p:cNvGrpSpPr/>
          <p:nvPr/>
        </p:nvGrpSpPr>
        <p:grpSpPr>
          <a:xfrm>
            <a:off x="4724400" y="7569060"/>
            <a:ext cx="1942326" cy="1537753"/>
            <a:chOff x="8886140" y="2128856"/>
            <a:chExt cx="2458554" cy="1946452"/>
          </a:xfrm>
        </p:grpSpPr>
        <p:grpSp>
          <p:nvGrpSpPr>
            <p:cNvPr id="9" name="Group 8">
              <a:extLst>
                <a:ext uri="{FF2B5EF4-FFF2-40B4-BE49-F238E27FC236}">
                  <a16:creationId xmlns:a16="http://schemas.microsoft.com/office/drawing/2014/main" id="{21BD24A3-E055-A6E4-820D-6238D0482286}"/>
                </a:ext>
              </a:extLst>
            </p:cNvPr>
            <p:cNvGrpSpPr/>
            <p:nvPr/>
          </p:nvGrpSpPr>
          <p:grpSpPr>
            <a:xfrm>
              <a:off x="9892149" y="2128856"/>
              <a:ext cx="1452545" cy="1452545"/>
              <a:chOff x="9854276" y="2446764"/>
              <a:chExt cx="1691138" cy="1691138"/>
            </a:xfrm>
          </p:grpSpPr>
          <p:pic>
            <p:nvPicPr>
              <p:cNvPr id="12" name="Graphic 11" descr="Head with gears with solid fill">
                <a:extLst>
                  <a:ext uri="{FF2B5EF4-FFF2-40B4-BE49-F238E27FC236}">
                    <a16:creationId xmlns:a16="http://schemas.microsoft.com/office/drawing/2014/main" id="{3BD6EEA7-92FB-3198-8F08-A4A46B934A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276" y="2446764"/>
                <a:ext cx="1691138" cy="1691138"/>
              </a:xfrm>
              <a:prstGeom prst="rect">
                <a:avLst/>
              </a:prstGeom>
            </p:spPr>
          </p:pic>
          <p:sp>
            <p:nvSpPr>
              <p:cNvPr id="19" name="Oval 18">
                <a:extLst>
                  <a:ext uri="{FF2B5EF4-FFF2-40B4-BE49-F238E27FC236}">
                    <a16:creationId xmlns:a16="http://schemas.microsoft.com/office/drawing/2014/main" id="{CBB78A0D-F707-AFC3-A74C-4FEE6CDD01D0}"/>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0" name="Heart 9">
              <a:extLst>
                <a:ext uri="{FF2B5EF4-FFF2-40B4-BE49-F238E27FC236}">
                  <a16:creationId xmlns:a16="http://schemas.microsoft.com/office/drawing/2014/main" id="{EA155247-BC7E-C03C-25F1-8F355DB2B165}"/>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Freeform: Shape 10">
              <a:extLst>
                <a:ext uri="{FF2B5EF4-FFF2-40B4-BE49-F238E27FC236}">
                  <a16:creationId xmlns:a16="http://schemas.microsoft.com/office/drawing/2014/main" id="{2DB1B628-7541-E1B3-919F-71325FC2BF49}"/>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0" name="Hexagon 19">
            <a:extLst>
              <a:ext uri="{FF2B5EF4-FFF2-40B4-BE49-F238E27FC236}">
                <a16:creationId xmlns:a16="http://schemas.microsoft.com/office/drawing/2014/main" id="{DF633945-CB57-F770-AAA8-BEE8C6BDD2E0}"/>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D21468E5-91ED-7835-7D25-05BA6D54B75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E7E1DEFC-1F3F-B76F-7F75-605B11E21F54}"/>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FCB205CF-3FA5-8812-F61B-9643DF1D709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A398EC85-970E-E9F6-9568-67378EB62A4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738F0ABE-A65A-1C7F-2AEE-0FE8A919DCD2}"/>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8077212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2F8F0B-E214-46E9-B4A5-E106CB6E129A}"/>
              </a:ext>
            </a:extLst>
          </p:cNvPr>
          <p:cNvSpPr txBox="1"/>
          <p:nvPr/>
        </p:nvSpPr>
        <p:spPr>
          <a:xfrm>
            <a:off x="1007058" y="2060934"/>
            <a:ext cx="5254042" cy="2462213"/>
          </a:xfrm>
          <a:prstGeom prst="rect">
            <a:avLst/>
          </a:prstGeom>
          <a:noFill/>
        </p:spPr>
        <p:txBody>
          <a:bodyPr wrap="square">
            <a:spAutoFit/>
          </a:bodyPr>
          <a:lstStyle/>
          <a:p>
            <a:pPr marL="812800" algn="r" rtl="1"/>
            <a:r>
              <a:rPr lang="en-US" sz="1100" b="1" dirty="0">
                <a:latin typeface="Calibri" panose="020F0502020204030204" pitchFamily="34" charset="0"/>
                <a:cs typeface="Calibri" panose="020F0502020204030204" pitchFamily="34" charset="0"/>
              </a:rPr>
              <a:t>سليم</a:t>
            </a:r>
            <a:r>
              <a:rPr lang="ar-SA" sz="1100" b="1"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فتى</a:t>
            </a:r>
            <a:r>
              <a:rPr lang="en-US" sz="1100" dirty="0">
                <a:latin typeface="Calibri" panose="020F0502020204030204" pitchFamily="34" charset="0"/>
                <a:cs typeface="Calibri" panose="020F0502020204030204" pitchFamily="34" charset="0"/>
              </a:rPr>
              <a:t> لاجئ يبلغ من العمر </a:t>
            </a:r>
            <a:r>
              <a:rPr lang="ar-SA" sz="1100" dirty="0">
                <a:latin typeface="Calibri" panose="020F0502020204030204" pitchFamily="34" charset="0"/>
                <a:cs typeface="Calibri" panose="020F0502020204030204" pitchFamily="34" charset="0"/>
              </a:rPr>
              <a:t>١٦</a:t>
            </a:r>
            <a:r>
              <a:rPr lang="en-US" sz="1100" dirty="0">
                <a:latin typeface="Calibri" panose="020F0502020204030204" pitchFamily="34" charset="0"/>
                <a:cs typeface="Calibri" panose="020F0502020204030204" pitchFamily="34" charset="0"/>
              </a:rPr>
              <a:t> عامًا يعيش بمفرده في مركز اللاجئين الضخم. نظرًا لأن جميع مراكز الأطفال والمراهقين كانت ممتلئة ، يتم إيواؤه في مركز للاجئين البالغين حيث لا يوجد مكان آمن للأطفال أو المراهقين. أحاله موظفو المركز لتلقي دعم إدارة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حالة </a:t>
            </a:r>
            <a:r>
              <a:rPr lang="ar-SA" sz="1100" dirty="0">
                <a:latin typeface="Calibri" panose="020F0502020204030204" pitchFamily="34" charset="0"/>
                <a:cs typeface="Calibri" panose="020F0502020204030204" pitchFamily="34" charset="0"/>
              </a:rPr>
              <a:t>ل</a:t>
            </a:r>
            <a:r>
              <a:rPr lang="en-US" sz="1100" dirty="0">
                <a:latin typeface="Calibri" panose="020F0502020204030204" pitchFamily="34" charset="0"/>
                <a:cs typeface="Calibri" panose="020F0502020204030204" pitchFamily="34" charset="0"/>
              </a:rPr>
              <a:t>حماية الطفل لأنه لا يزال قاصرًا وغير مصحوب . لا يزال والديه في بلده الأصلي ، ويأمل أن يتمكنوا من القدوم والانضمام إليه بمجرد حصوله على وضع اللاجئ والإقامة في هذا البلد الجديد.</a:t>
            </a:r>
          </a:p>
          <a:p>
            <a:pPr algn="r" rtl="1"/>
            <a:endParaRPr lang="ar-SA" sz="1100" dirty="0">
              <a:latin typeface="Calibri" panose="020F0502020204030204" pitchFamily="34" charset="0"/>
              <a:cs typeface="Calibri" panose="020F0502020204030204" pitchFamily="34" charset="0"/>
            </a:endParaRP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كليمنت هو أخصائي حالة سليم </a:t>
            </a:r>
            <a:r>
              <a:rPr lang="ar-SA" sz="1100" dirty="0">
                <a:latin typeface="Calibri" panose="020F0502020204030204" pitchFamily="34" charset="0"/>
                <a:cs typeface="Calibri" panose="020F0502020204030204" pitchFamily="34" charset="0"/>
              </a:rPr>
              <a:t>و </a:t>
            </a:r>
            <a:r>
              <a:rPr lang="en-US" sz="1100" dirty="0">
                <a:latin typeface="Calibri" panose="020F0502020204030204" pitchFamily="34" charset="0"/>
                <a:cs typeface="Calibri" panose="020F0502020204030204" pitchFamily="34" charset="0"/>
              </a:rPr>
              <a:t>منذ بضعة أسابيع تمكن من الحصول على موافقة من والديه بعد إجراء عدة محادثات معهم عبر الهاتف. أولوية كليمنت وسليم هي إيجاد ترتيب رعاية آمنة. أحال كليمنت سليم إلى وكالة تُدعى "أعط العالم منزلاً" والتي تنظم رعاية مؤقتة رسمية للأطفال غير المصحوبين . لا يعرف كليمنت حقًا كيف يفعلون ذلك </a:t>
            </a:r>
            <a:r>
              <a:rPr lang="ar-SA" sz="1100" dirty="0">
                <a:latin typeface="Calibri" panose="020F0502020204030204" pitchFamily="34" charset="0"/>
                <a:cs typeface="Calibri" panose="020F0502020204030204" pitchFamily="34" charset="0"/>
              </a:rPr>
              <a:t>ولا عدد الأسابيع التي يمكن فيها توفير الرعاية المؤقتة</a:t>
            </a:r>
            <a:r>
              <a:rPr lang="en-US" sz="1100" dirty="0">
                <a:latin typeface="Calibri" panose="020F0502020204030204" pitchFamily="34" charset="0"/>
                <a:cs typeface="Calibri" panose="020F0502020204030204" pitchFamily="34" charset="0"/>
              </a:rPr>
              <a:t>. و</a:t>
            </a:r>
            <a:r>
              <a:rPr lang="ar-SA" sz="1100" dirty="0">
                <a:latin typeface="Calibri" panose="020F0502020204030204" pitchFamily="34" charset="0"/>
                <a:cs typeface="Calibri" panose="020F0502020204030204" pitchFamily="34" charset="0"/>
              </a:rPr>
              <a:t>قام بإحالة</a:t>
            </a:r>
            <a:r>
              <a:rPr lang="en-US" sz="1100" dirty="0">
                <a:latin typeface="Calibri" panose="020F0502020204030204" pitchFamily="34" charset="0"/>
                <a:cs typeface="Calibri" panose="020F0502020204030204" pitchFamily="34" charset="0"/>
              </a:rPr>
              <a:t> سليم على أي حال </a:t>
            </a:r>
            <a:r>
              <a:rPr lang="ar-SA" sz="1100" dirty="0">
                <a:latin typeface="Calibri" panose="020F0502020204030204" pitchFamily="34" charset="0"/>
                <a:cs typeface="Calibri" panose="020F0502020204030204" pitchFamily="34" charset="0"/>
              </a:rPr>
              <a:t>حيث بدأ المشروع للتو وسيتم تسجيل الحجوزات بالكامل قريبًا</a:t>
            </a:r>
            <a:r>
              <a:rPr lang="en-US" sz="1100" dirty="0">
                <a:latin typeface="Calibri" panose="020F0502020204030204" pitchFamily="34" charset="0"/>
                <a:cs typeface="Calibri" panose="020F0502020204030204" pitchFamily="34" charset="0"/>
              </a:rPr>
              <a:t>. إنه متأكد من </a:t>
            </a:r>
            <a:r>
              <a:rPr lang="ar-SA" sz="1100" dirty="0">
                <a:latin typeface="Calibri" panose="020F0502020204030204" pitchFamily="34" charset="0"/>
                <a:cs typeface="Calibri" panose="020F0502020204030204" pitchFamily="34" charset="0"/>
              </a:rPr>
              <a:t>ذلك</a:t>
            </a:r>
            <a:r>
              <a:rPr lang="en-US" sz="1100" dirty="0">
                <a:latin typeface="Calibri" panose="020F0502020204030204" pitchFamily="34" charset="0"/>
                <a:cs typeface="Calibri" panose="020F0502020204030204" pitchFamily="34" charset="0"/>
              </a:rPr>
              <a:t> ، لذا من الأفضل ال</a:t>
            </a:r>
            <a:r>
              <a:rPr lang="ar-SA" sz="1100" dirty="0">
                <a:latin typeface="Calibri" panose="020F0502020204030204" pitchFamily="34" charset="0"/>
                <a:cs typeface="Calibri" panose="020F0502020204030204" pitchFamily="34" charset="0"/>
              </a:rPr>
              <a:t>إحالة</a:t>
            </a:r>
            <a:r>
              <a:rPr lang="en-US" sz="1100" dirty="0">
                <a:latin typeface="Calibri" panose="020F0502020204030204" pitchFamily="34" charset="0"/>
                <a:cs typeface="Calibri" panose="020F0502020204030204" pitchFamily="34" charset="0"/>
              </a:rPr>
              <a:t> على الفور. وهو يخطط لإبلاغ سليم بشأن الإحالة التي قام بها خلال زيارته غدا. لا ينسى أن يطلب من سليم إبلاغ والديه بهذا الأمر أيضًا. من الأسهل أن يتصل سليم بوالديه ، لأن كليمنت لا يتحدث لغتهما.</a:t>
            </a:r>
          </a:p>
        </p:txBody>
      </p:sp>
      <p:sp>
        <p:nvSpPr>
          <p:cNvPr id="7" name="Rectangle 6">
            <a:extLst>
              <a:ext uri="{FF2B5EF4-FFF2-40B4-BE49-F238E27FC236}">
                <a16:creationId xmlns:a16="http://schemas.microsoft.com/office/drawing/2014/main" id="{3E90D5B9-6270-4A5E-B047-E695CF18718F}"/>
              </a:ext>
            </a:extLst>
          </p:cNvPr>
          <p:cNvSpPr/>
          <p:nvPr/>
        </p:nvSpPr>
        <p:spPr>
          <a:xfrm>
            <a:off x="1007058" y="6053389"/>
            <a:ext cx="5243271" cy="27056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8" name="TextBox 7">
            <a:extLst>
              <a:ext uri="{FF2B5EF4-FFF2-40B4-BE49-F238E27FC236}">
                <a16:creationId xmlns:a16="http://schemas.microsoft.com/office/drawing/2014/main" id="{C6B265A9-68FA-3551-8D5F-8C9FC50A4E32}"/>
              </a:ext>
            </a:extLst>
          </p:cNvPr>
          <p:cNvSpPr txBox="1"/>
          <p:nvPr/>
        </p:nvSpPr>
        <p:spPr>
          <a:xfrm>
            <a:off x="972285" y="5668668"/>
            <a:ext cx="5264813" cy="261610"/>
          </a:xfrm>
          <a:prstGeom prst="rect">
            <a:avLst/>
          </a:prstGeom>
          <a:noFill/>
          <a:ln>
            <a:noFill/>
          </a:ln>
        </p:spPr>
        <p:txBody>
          <a:bodyPr wrap="square" rtlCol="0">
            <a:spAutoFit/>
          </a:bodyPr>
          <a:lstStyle/>
          <a:p>
            <a:pPr algn="r" rtl="1"/>
            <a:r>
              <a:rPr lang="en-GB" sz="1100" b="1" dirty="0">
                <a:latin typeface="Calibri" panose="020F0502020204030204" pitchFamily="34" charset="0"/>
                <a:cs typeface="Calibri" panose="020F0502020204030204" pitchFamily="34" charset="0"/>
              </a:rPr>
              <a:t>ما هي الأخطاء التي ارتكبها </a:t>
            </a:r>
            <a:r>
              <a:rPr lang="en-US" sz="1100" b="1" dirty="0">
                <a:latin typeface="Calibri" panose="020F0502020204030204" pitchFamily="34" charset="0"/>
                <a:cs typeface="Calibri" panose="020F0502020204030204" pitchFamily="34" charset="0"/>
              </a:rPr>
              <a:t>أخصائي حالة سليم </a:t>
            </a:r>
            <a:r>
              <a:rPr lang="en-GB" sz="1100" b="1"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741CE48-5B3F-C1BF-6909-BF5C281ED7F1}"/>
              </a:ext>
            </a:extLst>
          </p:cNvPr>
          <p:cNvSpPr txBox="1"/>
          <p:nvPr/>
        </p:nvSpPr>
        <p:spPr>
          <a:xfrm>
            <a:off x="996286" y="713169"/>
            <a:ext cx="526481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D0B9C7"/>
                </a:highlight>
                <a:latin typeface="Calibri"/>
                <a:ea typeface="Calibri"/>
                <a:cs typeface="Calibri"/>
                <a:sym typeface="Calibri"/>
              </a:rPr>
              <a:t>الجلسة </a:t>
            </a:r>
            <a:r>
              <a:rPr lang="ar-SA" sz="1600" b="1" spc="300" dirty="0">
                <a:highlight>
                  <a:srgbClr val="D0B9C7"/>
                </a:highlight>
                <a:latin typeface="Calibri"/>
                <a:ea typeface="Calibri"/>
                <a:cs typeface="Calibri"/>
                <a:sym typeface="Calibri"/>
              </a:rPr>
              <a:t>٥</a:t>
            </a:r>
            <a:r>
              <a:rPr lang="en-US" sz="1600" b="1" spc="300" dirty="0">
                <a:highlight>
                  <a:srgbClr val="D0B9C7"/>
                </a:highlight>
                <a:latin typeface="Calibri"/>
                <a:ea typeface="Calibri"/>
                <a:cs typeface="Calibri"/>
                <a:sym typeface="Calibri"/>
              </a:rPr>
              <a:t>: كيف </a:t>
            </a:r>
            <a:r>
              <a:rPr lang="ar-SA" sz="1600" b="1" spc="300" dirty="0">
                <a:highlight>
                  <a:srgbClr val="D0B9C7"/>
                </a:highlight>
                <a:latin typeface="Calibri"/>
                <a:ea typeface="Calibri"/>
                <a:cs typeface="Calibri"/>
                <a:sym typeface="Calibri"/>
              </a:rPr>
              <a:t>أقوم ب</a:t>
            </a:r>
            <a:r>
              <a:rPr lang="en-US" sz="1600" b="1" spc="300" dirty="0">
                <a:highlight>
                  <a:srgbClr val="D0B9C7"/>
                </a:highlight>
                <a:latin typeface="Calibri"/>
                <a:ea typeface="Calibri"/>
                <a:cs typeface="Calibri"/>
                <a:sym typeface="Calibri"/>
              </a:rPr>
              <a:t>الإحالات بشكل فعال؟</a:t>
            </a:r>
          </a:p>
        </p:txBody>
      </p:sp>
      <p:sp>
        <p:nvSpPr>
          <p:cNvPr id="10" name="TextBox 9">
            <a:extLst>
              <a:ext uri="{FF2B5EF4-FFF2-40B4-BE49-F238E27FC236}">
                <a16:creationId xmlns:a16="http://schemas.microsoft.com/office/drawing/2014/main" id="{F5CFA029-DC2C-C98B-A0F0-145801D3A650}"/>
              </a:ext>
            </a:extLst>
          </p:cNvPr>
          <p:cNvSpPr txBox="1"/>
          <p:nvPr/>
        </p:nvSpPr>
        <p:spPr>
          <a:xfrm>
            <a:off x="996287" y="1484799"/>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دراسة حالة - </a:t>
            </a:r>
            <a:r>
              <a:rPr lang="ar-SA" sz="1100" b="1" dirty="0">
                <a:latin typeface="Calibri" panose="020F0502020204030204" pitchFamily="34" charset="0"/>
                <a:cs typeface="Calibri" panose="020F0502020204030204" pitchFamily="34" charset="0"/>
              </a:rPr>
              <a:t>ال</a:t>
            </a:r>
            <a:r>
              <a:rPr lang="en-GB" sz="1100" b="1" dirty="0">
                <a:latin typeface="Calibri" panose="020F0502020204030204" pitchFamily="34" charset="0"/>
                <a:cs typeface="Calibri" panose="020F0502020204030204" pitchFamily="34" charset="0"/>
              </a:rPr>
              <a:t>إحالات</a:t>
            </a:r>
            <a:endParaRPr lang="en-CA" sz="1100" b="1" spc="300" dirty="0">
              <a:solidFill>
                <a:schemeClr val="tx1"/>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867246B8-564A-3B8E-90F3-63019D4B97D9}"/>
              </a:ext>
            </a:extLst>
          </p:cNvPr>
          <p:cNvGrpSpPr/>
          <p:nvPr/>
        </p:nvGrpSpPr>
        <p:grpSpPr>
          <a:xfrm>
            <a:off x="5645651" y="1834298"/>
            <a:ext cx="410582" cy="1328007"/>
            <a:chOff x="996286" y="2100993"/>
            <a:chExt cx="529119" cy="1711408"/>
          </a:xfrm>
        </p:grpSpPr>
        <p:grpSp>
          <p:nvGrpSpPr>
            <p:cNvPr id="3" name="Group 2">
              <a:extLst>
                <a:ext uri="{FF2B5EF4-FFF2-40B4-BE49-F238E27FC236}">
                  <a16:creationId xmlns:a16="http://schemas.microsoft.com/office/drawing/2014/main" id="{4DF4B164-64EA-78BD-2239-D08B290C77F3}"/>
                </a:ext>
              </a:extLst>
            </p:cNvPr>
            <p:cNvGrpSpPr/>
            <p:nvPr/>
          </p:nvGrpSpPr>
          <p:grpSpPr>
            <a:xfrm>
              <a:off x="996286" y="2100993"/>
              <a:ext cx="529119" cy="1711408"/>
              <a:chOff x="3162162" y="3570608"/>
              <a:chExt cx="327409" cy="813622"/>
            </a:xfrm>
            <a:solidFill>
              <a:schemeClr val="accent2">
                <a:lumMod val="50000"/>
              </a:schemeClr>
            </a:solidFill>
          </p:grpSpPr>
          <p:sp>
            <p:nvSpPr>
              <p:cNvPr id="4" name="Round Same Side Corner Rectangle 46">
                <a:extLst>
                  <a:ext uri="{FF2B5EF4-FFF2-40B4-BE49-F238E27FC236}">
                    <a16:creationId xmlns:a16="http://schemas.microsoft.com/office/drawing/2014/main" id="{D9B707FC-D9C4-7136-7303-F4691AF7F8FB}"/>
                  </a:ext>
                </a:extLst>
              </p:cNvPr>
              <p:cNvSpPr/>
              <p:nvPr/>
            </p:nvSpPr>
            <p:spPr>
              <a:xfrm>
                <a:off x="3162162" y="3848289"/>
                <a:ext cx="327409" cy="535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5" name="Oval 4">
                <a:extLst>
                  <a:ext uri="{FF2B5EF4-FFF2-40B4-BE49-F238E27FC236}">
                    <a16:creationId xmlns:a16="http://schemas.microsoft.com/office/drawing/2014/main" id="{AD573383-8F13-1D46-94FC-2EE7701DAA00}"/>
                  </a:ext>
                </a:extLst>
              </p:cNvPr>
              <p:cNvSpPr/>
              <p:nvPr/>
            </p:nvSpPr>
            <p:spPr>
              <a:xfrm>
                <a:off x="3162162" y="3570608"/>
                <a:ext cx="327409" cy="245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tx1"/>
                  </a:solidFill>
                  <a:latin typeface="Arial" panose="020B0604020202020204" pitchFamily="34" charset="0"/>
                  <a:cs typeface="Arial" panose="020B0604020202020204" pitchFamily="34" charset="0"/>
                </a:endParaRPr>
              </a:p>
            </p:txBody>
          </p:sp>
        </p:grpSp>
        <p:sp>
          <p:nvSpPr>
            <p:cNvPr id="11" name="Round Same Side Corner Rectangle 46">
              <a:extLst>
                <a:ext uri="{FF2B5EF4-FFF2-40B4-BE49-F238E27FC236}">
                  <a16:creationId xmlns:a16="http://schemas.microsoft.com/office/drawing/2014/main" id="{0C0C716E-B9A0-FAB3-E233-E5D8A5EB8F3E}"/>
                </a:ext>
              </a:extLst>
            </p:cNvPr>
            <p:cNvSpPr/>
            <p:nvPr/>
          </p:nvSpPr>
          <p:spPr>
            <a:xfrm>
              <a:off x="1219238" y="3373280"/>
              <a:ext cx="83214" cy="4391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sp>
        <p:nvSpPr>
          <p:cNvPr id="19" name="Hexagon 18">
            <a:extLst>
              <a:ext uri="{FF2B5EF4-FFF2-40B4-BE49-F238E27FC236}">
                <a16:creationId xmlns:a16="http://schemas.microsoft.com/office/drawing/2014/main" id="{90F91F42-DB1E-9687-FAEE-98BB854CC3A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548B44E1-BB9E-A0E2-4AE4-453ABDCAD585}"/>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B2678D71-8D9F-1D5C-7770-B19EE34874C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D3A20F00-53E0-E781-77E7-F4C8AC139B1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E2309D3A-9FC9-23AC-A54B-B6CE1678F3E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4ED7F189-90D8-3057-2765-7F05AC17510B}"/>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6811997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C1ABE-9686-B145-D76F-94D026ACB37A}"/>
              </a:ext>
            </a:extLst>
          </p:cNvPr>
          <p:cNvSpPr txBox="1"/>
          <p:nvPr/>
        </p:nvSpPr>
        <p:spPr>
          <a:xfrm>
            <a:off x="996287" y="712658"/>
            <a:ext cx="5254042" cy="338554"/>
          </a:xfrm>
          <a:prstGeom prst="rect">
            <a:avLst/>
          </a:prstGeom>
          <a:noFill/>
        </p:spPr>
        <p:txBody>
          <a:bodyPr wrap="square" rtlCol="0">
            <a:spAutoFit/>
          </a:bodyPr>
          <a:lstStyle/>
          <a:p>
            <a:pPr algn="r" rtl="1"/>
            <a:r>
              <a:rPr lang="en-CA" sz="1600" dirty="0"/>
              <a:t>نموذج الخدمات المقدمة</a:t>
            </a:r>
            <a:endParaRPr lang="en-CA" sz="1600" b="1" spc="300" dirty="0">
              <a:solidFill>
                <a:schemeClr val="tx1"/>
              </a:solidFill>
            </a:endParaRPr>
          </a:p>
        </p:txBody>
      </p:sp>
      <p:sp>
        <p:nvSpPr>
          <p:cNvPr id="4" name="Hexagon 3">
            <a:extLst>
              <a:ext uri="{FF2B5EF4-FFF2-40B4-BE49-F238E27FC236}">
                <a16:creationId xmlns:a16="http://schemas.microsoft.com/office/drawing/2014/main" id="{BD6331AD-8584-B8D5-B09E-3268F5B3692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301629B0-1B4C-9D63-67DA-A56F2FD5AB1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6A452926-A925-FF66-0EC4-0A1405CC236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40440A70-61EF-3F3C-92A8-D7076707CD4C}"/>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A1ABEC77-A201-FE9B-0247-17AF97856D00}"/>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D5325E3-7BC6-C936-944A-2EDCB11E43B0}"/>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CA65F011-95DC-A1CD-8B7F-F9093E99A17C}"/>
              </a:ext>
            </a:extLst>
          </p:cNvPr>
          <p:cNvGraphicFramePr>
            <a:graphicFrameLocks noGrp="1"/>
          </p:cNvGraphicFramePr>
          <p:nvPr/>
        </p:nvGraphicFramePr>
        <p:xfrm>
          <a:off x="996287" y="1162644"/>
          <a:ext cx="5254044" cy="7864043"/>
        </p:xfrm>
        <a:graphic>
          <a:graphicData uri="http://schemas.openxmlformats.org/drawingml/2006/table">
            <a:tbl>
              <a:tblPr firstRow="1" firstCol="1" bandRow="1">
                <a:tableStyleId>{5C22544A-7EE6-4342-B048-85BDC9FD1C3A}</a:tableStyleId>
              </a:tblPr>
              <a:tblGrid>
                <a:gridCol w="1938173">
                  <a:extLst>
                    <a:ext uri="{9D8B030D-6E8A-4147-A177-3AD203B41FA5}">
                      <a16:colId xmlns:a16="http://schemas.microsoft.com/office/drawing/2014/main" val="1268033967"/>
                    </a:ext>
                  </a:extLst>
                </a:gridCol>
                <a:gridCol w="297838">
                  <a:extLst>
                    <a:ext uri="{9D8B030D-6E8A-4147-A177-3AD203B41FA5}">
                      <a16:colId xmlns:a16="http://schemas.microsoft.com/office/drawing/2014/main" val="2985578750"/>
                    </a:ext>
                  </a:extLst>
                </a:gridCol>
                <a:gridCol w="322271">
                  <a:extLst>
                    <a:ext uri="{9D8B030D-6E8A-4147-A177-3AD203B41FA5}">
                      <a16:colId xmlns:a16="http://schemas.microsoft.com/office/drawing/2014/main" val="3342209542"/>
                    </a:ext>
                  </a:extLst>
                </a:gridCol>
                <a:gridCol w="1580957">
                  <a:extLst>
                    <a:ext uri="{9D8B030D-6E8A-4147-A177-3AD203B41FA5}">
                      <a16:colId xmlns:a16="http://schemas.microsoft.com/office/drawing/2014/main" val="2503322532"/>
                    </a:ext>
                  </a:extLst>
                </a:gridCol>
                <a:gridCol w="1114805">
                  <a:extLst>
                    <a:ext uri="{9D8B030D-6E8A-4147-A177-3AD203B41FA5}">
                      <a16:colId xmlns:a16="http://schemas.microsoft.com/office/drawing/2014/main" val="440063295"/>
                    </a:ext>
                  </a:extLst>
                </a:gridCol>
              </a:tblGrid>
              <a:tr h="188435">
                <a:tc gridSpan="5">
                  <a:txBody>
                    <a:bodyPr/>
                    <a:lstStyle/>
                    <a:p>
                      <a:pPr algn="ctr" rtl="1"/>
                      <a:r>
                        <a:rPr lang="ar-SA" sz="1500" dirty="0">
                          <a:solidFill>
                            <a:schemeClr val="bg1"/>
                          </a:solidFill>
                          <a:effectLst/>
                          <a:latin typeface="Calibri" panose="020F0502020204030204" pitchFamily="34" charset="0"/>
                          <a:cs typeface="Calibri" panose="020F0502020204030204" pitchFamily="34" charset="0"/>
                        </a:rPr>
                        <a:t>٤.أ.</a:t>
                      </a:r>
                      <a:r>
                        <a:rPr lang="en-ZA" sz="1500" dirty="0">
                          <a:solidFill>
                            <a:schemeClr val="bg1"/>
                          </a:solidFill>
                          <a:effectLst/>
                          <a:latin typeface="Calibri" panose="020F0502020204030204" pitchFamily="34" charset="0"/>
                          <a:cs typeface="Calibri" panose="020F0502020204030204" pitchFamily="34" charset="0"/>
                        </a:rPr>
                        <a:t>انظرة عامة على نموذج</a:t>
                      </a:r>
                      <a:r>
                        <a:rPr lang="ar-SA" sz="1500" dirty="0">
                          <a:solidFill>
                            <a:schemeClr val="bg1"/>
                          </a:solidFill>
                          <a:effectLst/>
                          <a:latin typeface="Calibri" panose="020F0502020204030204" pitchFamily="34" charset="0"/>
                          <a:cs typeface="Calibri" panose="020F0502020204030204" pitchFamily="34" charset="0"/>
                        </a:rPr>
                        <a:t> الخدمات المقدمة</a:t>
                      </a: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ctr" rtl="1"/>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223873093"/>
                  </a:ext>
                </a:extLst>
              </a:tr>
              <a:tr h="129325">
                <a:tc gridSpan="4">
                  <a:txBody>
                    <a:bodyPr/>
                    <a:lstStyle/>
                    <a:p>
                      <a:pPr algn="r" rtl="1">
                        <a:lnSpc>
                          <a:spcPct val="107000"/>
                        </a:lnSpc>
                        <a:spcAft>
                          <a:spcPts val="800"/>
                        </a:spcAft>
                      </a:pPr>
                      <a:r>
                        <a:rPr lang="ar-SA"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الخطوة ٤: تنفيذ خطة الحالة</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خطوة إدارة الحالة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821381388"/>
                  </a:ext>
                </a:extLst>
              </a:tr>
              <a:tr h="129325">
                <a:tc gridSpan="4">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                      النموذج الأساسي</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a:txBody>
                    <a:bodyPr/>
                    <a:lstStyle/>
                    <a:p>
                      <a:pPr algn="r" rtl="1">
                        <a:lnSpc>
                          <a:spcPct val="107000"/>
                        </a:lnSpc>
                        <a:spcAft>
                          <a:spcPts val="800"/>
                        </a:spcAft>
                      </a:pPr>
                      <a:r>
                        <a:rPr lang="ar-SA" sz="1000" b="1" kern="1200">
                          <a:solidFill>
                            <a:schemeClr val="bg1"/>
                          </a:solidFill>
                          <a:effectLst/>
                          <a:latin typeface="Calibri" panose="020F0502020204030204" pitchFamily="34" charset="0"/>
                          <a:ea typeface="+mn-ea"/>
                          <a:cs typeface="Calibri" panose="020F0502020204030204" pitchFamily="34" charset="0"/>
                        </a:rPr>
                        <a:t>النموذج الأساسي/ الإضافي</a:t>
                      </a:r>
                      <a:r>
                        <a:rPr lang="ar-SA" sz="1000" kern="1200">
                          <a:solidFill>
                            <a:schemeClr val="bg1"/>
                          </a:solidFill>
                          <a:effectLst/>
                          <a:latin typeface="Calibri" panose="020F0502020204030204" pitchFamily="34" charset="0"/>
                          <a:ea typeface="+mn-ea"/>
                          <a:cs typeface="Calibri" panose="020F0502020204030204" pitchFamily="34" charset="0"/>
                        </a:rPr>
                        <a:t> </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628613130"/>
                  </a:ext>
                </a:extLst>
              </a:tr>
              <a:tr h="129325">
                <a:tc gridSpan="4">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متى تم تقديم خدمة للطفل و / أو العائلة.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متى</a:t>
                      </a:r>
                      <a:r>
                        <a:rPr lang="ar-SA" sz="1000" dirty="0">
                          <a:solidFill>
                            <a:schemeClr val="bg1"/>
                          </a:solidFill>
                          <a:effectLst/>
                          <a:latin typeface="Calibri" panose="020F0502020204030204" pitchFamily="34" charset="0"/>
                          <a:cs typeface="Calibri" panose="020F0502020204030204" pitchFamily="34" charset="0"/>
                        </a:rPr>
                        <a:t> يتم إكمالها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131015932"/>
                  </a:ext>
                </a:extLst>
              </a:tr>
              <a:tr h="129325">
                <a:tc gridSpan="4">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أخصائي/ة الحالة الذي/التي تم تعيينه/ها للحالة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من يجب أن</a:t>
                      </a:r>
                      <a:r>
                        <a:rPr lang="ar-SA" sz="1000" dirty="0">
                          <a:solidFill>
                            <a:schemeClr val="bg1"/>
                          </a:solidFill>
                          <a:effectLst/>
                          <a:latin typeface="Calibri" panose="020F0502020204030204" pitchFamily="34" charset="0"/>
                          <a:cs typeface="Calibri" panose="020F0502020204030204" pitchFamily="34" charset="0"/>
                        </a:rPr>
                        <a:t> يقوم بإكما</a:t>
                      </a:r>
                      <a:r>
                        <a:rPr lang="en-ZA" sz="1000" dirty="0">
                          <a:solidFill>
                            <a:schemeClr val="bg1"/>
                          </a:solidFill>
                          <a:effectLst/>
                          <a:latin typeface="Calibri" panose="020F0502020204030204" pitchFamily="34" charset="0"/>
                          <a:cs typeface="Calibri" panose="020F0502020204030204" pitchFamily="34" charset="0"/>
                        </a:rPr>
                        <a:t>ل</a:t>
                      </a:r>
                      <a:r>
                        <a:rPr lang="ar-SA" sz="1000" dirty="0">
                          <a:solidFill>
                            <a:schemeClr val="bg1"/>
                          </a:solidFill>
                          <a:effectLst/>
                          <a:latin typeface="Calibri" panose="020F0502020204030204" pitchFamily="34" charset="0"/>
                          <a:cs typeface="Calibri" panose="020F0502020204030204" pitchFamily="34" charset="0"/>
                        </a:rPr>
                        <a:t>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650546000"/>
                  </a:ext>
                </a:extLst>
              </a:tr>
              <a:tr h="129325">
                <a:tc gridSpan="4">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سجيل المعلومات عن الخدمات المقدمة للطفل و / أو الأسرة.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الغرض من ال</a:t>
                      </a:r>
                      <a:r>
                        <a:rPr lang="ar-SA" sz="1000" dirty="0">
                          <a:solidFill>
                            <a:schemeClr val="bg1"/>
                          </a:solidFill>
                          <a:effectLst/>
                          <a:latin typeface="Calibri" panose="020F0502020204030204" pitchFamily="34" charset="0"/>
                          <a:cs typeface="Calibri" panose="020F0502020204030204" pitchFamily="34" charset="0"/>
                        </a:rPr>
                        <a:t>نموذج</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386148047"/>
                  </a:ext>
                </a:extLst>
              </a:tr>
              <a:tr h="129325">
                <a:tc>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FR"/>
                    </a:p>
                  </a:txBody>
                  <a:tcPr/>
                </a:tc>
                <a:tc hMerge="1">
                  <a:txBody>
                    <a:bodyPr/>
                    <a:lstStyle/>
                    <a:p>
                      <a:pPr algn="r" rtl="1"/>
                      <a:endParaRPr lang="en-US"/>
                    </a:p>
                  </a:txBody>
                  <a:tcPr>
                    <a:lnL w="12700" cmpd="sng">
                      <a:noFill/>
                    </a:ln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2969797"/>
                  </a:ext>
                </a:extLst>
              </a:tr>
              <a:tr h="188435">
                <a:tc gridSpan="5">
                  <a:txBody>
                    <a:bodyPr/>
                    <a:lstStyle/>
                    <a:p>
                      <a:pPr algn="r" rtl="1"/>
                      <a:r>
                        <a:rPr lang="en-ZA" sz="1500" dirty="0">
                          <a:solidFill>
                            <a:schemeClr val="bg1"/>
                          </a:solidFill>
                          <a:effectLst/>
                        </a:rPr>
                        <a:t>نموذج الخدمات المقدمة</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T w="12700" cmpd="sng">
                      <a:noFill/>
                    </a:lnT>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56658478"/>
                  </a:ext>
                </a:extLst>
              </a:tr>
              <a:tr h="129325">
                <a:tc>
                  <a:txBody>
                    <a:bodyPr/>
                    <a:lstStyle/>
                    <a:p>
                      <a:pPr algn="r" rtl="1">
                        <a:lnSpc>
                          <a:spcPct val="107000"/>
                        </a:lnSpc>
                        <a:spcAft>
                          <a:spcPts val="800"/>
                        </a:spcAft>
                      </a:pPr>
                      <a:r>
                        <a:rPr lang="ar-SA" sz="1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رقم التعريف للحالة:</a:t>
                      </a:r>
                      <a:endParaRPr lang="en-US" sz="1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4">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en-ZA" sz="1000" b="1" dirty="0">
                          <a:solidFill>
                            <a:schemeClr val="tx1"/>
                          </a:solidFill>
                          <a:effectLst/>
                        </a:rPr>
                        <a:t>تاريخ اكمال الاستمارة</a:t>
                      </a:r>
                      <a:r>
                        <a:rPr lang="en-ZA" sz="1000" dirty="0">
                          <a:solidFill>
                            <a:schemeClr val="tx1"/>
                          </a:solidFill>
                          <a:effectLst/>
                        </a:rPr>
                        <a:t>:</a:t>
                      </a:r>
                      <a:r>
                        <a:rPr lang="en-ZA" sz="800" b="0" i="1" dirty="0">
                          <a:solidFill>
                            <a:schemeClr val="tx1"/>
                          </a:solidFill>
                          <a:effectLst/>
                        </a:rPr>
                        <a:t>يوم / شهر / سنة</a:t>
                      </a:r>
                      <a:endParaRPr lang="en-US" sz="800" b="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68769527"/>
                  </a:ext>
                </a:extLst>
              </a:tr>
              <a:tr h="129325">
                <a:tc gridSpan="5">
                  <a:txBody>
                    <a:bodyPr/>
                    <a:lstStyle/>
                    <a:p>
                      <a:pPr algn="r" rtl="1">
                        <a:lnSpc>
                          <a:spcPct val="107000"/>
                        </a:lnSpc>
                        <a:spcAft>
                          <a:spcPts val="800"/>
                        </a:spcAft>
                      </a:pPr>
                      <a:r>
                        <a:rPr lang="ar-SA" sz="1000" dirty="0">
                          <a:solidFill>
                            <a:schemeClr val="tx1"/>
                          </a:solidFill>
                          <a:effectLst/>
                        </a:rPr>
                        <a:t>١.</a:t>
                      </a:r>
                      <a:r>
                        <a:rPr lang="en-ZA" sz="1000" dirty="0">
                          <a:solidFill>
                            <a:schemeClr val="tx1"/>
                          </a:solidFill>
                          <a:effectLst/>
                        </a:rPr>
                        <a:t>تفاصيل الخدمات المقدمة</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9888251"/>
                  </a:ext>
                </a:extLst>
              </a:tr>
              <a:tr h="2022247">
                <a:tc gridSpan="2">
                  <a:txBody>
                    <a:bodyPr/>
                    <a:lstStyle/>
                    <a:p>
                      <a:pPr algn="r" rtl="1"/>
                      <a:endParaRPr lang="en-US" sz="800" b="0" dirty="0">
                        <a:solidFill>
                          <a:schemeClr val="tx1"/>
                        </a:solidFill>
                        <a:effectLst/>
                        <a:latin typeface="Calibri" panose="020F0502020204030204" pitchFamily="34" charset="0"/>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الدعم القانوني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التوثيق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خدمات للأطفال ذوي الاحتياجات الخاصة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الصحة الجنسية والإنجابية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المَأوى</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الصرف الصحي والنظافة الصحية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حل مستدام (بالتنسيق مع مفوضية الأمم المتحدة لشؤون اللاجئين)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إعادة التوطين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ذلك ، يرجى التحديد:</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latin typeface="Calibri" panose="020F0502020204030204" pitchFamily="34" charset="0"/>
                        <a:cs typeface="Calibri" panose="020F0502020204030204" pitchFamily="34" charset="0"/>
                      </a:endParaRPr>
                    </a:p>
                    <a:p>
                      <a:pPr algn="r" rtl="1"/>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dirty="0">
                          <a:solidFill>
                            <a:schemeClr val="tx1"/>
                          </a:solidFill>
                          <a:effectLst/>
                        </a:rPr>
                        <a:t> نوع الخدمة المطلوبة:</a:t>
                      </a:r>
                      <a:endParaRPr lang="en-US" sz="1000" dirty="0">
                        <a:solidFill>
                          <a:schemeClr val="tx1"/>
                        </a:solidFill>
                        <a:effectLst/>
                      </a:endParaRPr>
                    </a:p>
                    <a:p>
                      <a:pPr algn="r" rtl="1"/>
                      <a:endParaRPr lang="en-US" sz="1000" dirty="0">
                        <a:solidFill>
                          <a:schemeClr val="tx1"/>
                        </a:solidFill>
                        <a:effectLst/>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البديلة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الأمن (مثل المأوى الآمن)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غير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تعقب الأسرة ولم الشمل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الدعم النفسي الاجتماعي الأساسي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المركزة غير المتخصصة للصحة النفسية والدعم النفسي الاجتماعي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خدمات الصحة النفسية والدعم النفسي الاجتماعي المتخصصة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الطعام</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المواد غير الغذائية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[X] المساعدة النقدية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سبل العيش</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الطب</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a:r>
                        <a:rPr lang="ar-SA" sz="1000" b="0" kern="1200">
                          <a:solidFill>
                            <a:schemeClr val="tx1"/>
                          </a:solidFill>
                          <a:effectLst/>
                          <a:latin typeface="Calibri" panose="020F0502020204030204" pitchFamily="34" charset="0"/>
                          <a:ea typeface="+mn-ea"/>
                          <a:cs typeface="Calibri" panose="020F0502020204030204" pitchFamily="34" charset="0"/>
                        </a:rPr>
                        <a:t>[ ] التَغذِيَة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dirty="0">
                          <a:solidFill>
                            <a:schemeClr val="tx1"/>
                          </a:solidFill>
                          <a:effectLst/>
                        </a:rPr>
                        <a:t> نوع الخدمة المطلوبة:</a:t>
                      </a:r>
                      <a:endParaRPr lang="en-US" sz="1000" dirty="0">
                        <a:solidFill>
                          <a:schemeClr val="tx1"/>
                        </a:solidFill>
                        <a:effectLst/>
                      </a:endParaRPr>
                    </a:p>
                    <a:p>
                      <a:pPr algn="r" rtl="1"/>
                      <a:endParaRPr lang="en-US" sz="1000" dirty="0">
                        <a:solidFill>
                          <a:schemeClr val="tx1"/>
                        </a:solidFill>
                        <a:effectLst/>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البديلة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الأمن (مثل المأوى الآمن)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غير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تعقب الأسرة ولم الشمل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الدعم النفسي الاجتماعي الأساسي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المركزة غير المتخصصة للصحة النفسية والدعم النفسي الاجتماعي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خدمات الصحة النفسية والدعم النفسي الاجتماعي المتخصصة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الطعام</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المواد غير الغذائية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[X] المساعدة النقدية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سبل العيش</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الطب</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a:r>
                        <a:rPr lang="ar-SA" sz="1000" b="0" kern="1200">
                          <a:solidFill>
                            <a:schemeClr val="tx1"/>
                          </a:solidFill>
                          <a:effectLst/>
                          <a:latin typeface="Calibri" panose="020F0502020204030204" pitchFamily="34" charset="0"/>
                          <a:ea typeface="+mn-ea"/>
                          <a:cs typeface="Calibri" panose="020F0502020204030204" pitchFamily="34" charset="0"/>
                        </a:rPr>
                        <a:t>[ ] التَغذِيَة</a:t>
                      </a:r>
                      <a:r>
                        <a:rPr lang="en-FR" sz="1000" b="0">
                          <a:solidFill>
                            <a:schemeClr val="tx1"/>
                          </a:solidFill>
                          <a:effectLst/>
                          <a:latin typeface="Calibri" panose="020F0502020204030204" pitchFamily="34" charset="0"/>
                          <a:cs typeface="Calibri" panose="020F0502020204030204" pitchFamily="34" charset="0"/>
                        </a:rPr>
                        <a:t> </a:t>
                      </a:r>
                      <a:endParaRPr lang="en-F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63970063"/>
                  </a:ext>
                </a:extLst>
              </a:tr>
              <a:tr h="379171">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إذا كان الأمر كذلك ، تاريخ الإحالة:</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800" i="1" dirty="0">
                          <a:solidFill>
                            <a:schemeClr val="tx1"/>
                          </a:solidFill>
                          <a:effectLst/>
                          <a:latin typeface="Calibri" panose="020F0502020204030204" pitchFamily="34" charset="0"/>
                          <a:cs typeface="Calibri" panose="020F0502020204030204" pitchFamily="34" charset="0"/>
                        </a:rPr>
                        <a:t>يوم / شهر / سنة</a:t>
                      </a:r>
                      <a:endParaRPr lang="en-US" sz="800"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r>
                        <a:rPr lang="en-ZA" sz="1000">
                          <a:solidFill>
                            <a:schemeClr val="tx1"/>
                          </a:solidFill>
                          <a:effectLst/>
                        </a:rPr>
                        <a:t>إذا كان الأمر كذلك ، تاريخ الإحالة:</a:t>
                      </a:r>
                      <a:endParaRPr lang="en-US" sz="1000">
                        <a:solidFill>
                          <a:schemeClr val="tx1"/>
                        </a:solidFill>
                        <a:effectLst/>
                      </a:endParaRPr>
                    </a:p>
                    <a:p>
                      <a:pPr algn="r" rtl="1"/>
                      <a:r>
                        <a:rPr lang="en-ZA" sz="1000">
                          <a:solidFill>
                            <a:schemeClr val="tx1"/>
                          </a:solidFill>
                          <a:effectLst/>
                        </a:rPr>
                        <a:t>يوم / شهر / سنة</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800"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 تقديم الخدمة من خلال إحالة داخلية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 / لا</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80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00515818"/>
                  </a:ext>
                </a:extLst>
              </a:tr>
              <a:tr h="379171">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إذا كان الأمر كذلك ، تاريخ الإحالة:</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800" i="1" dirty="0">
                          <a:solidFill>
                            <a:schemeClr val="tx1"/>
                          </a:solidFill>
                          <a:effectLst/>
                          <a:latin typeface="Calibri" panose="020F0502020204030204" pitchFamily="34" charset="0"/>
                          <a:cs typeface="Calibri" panose="020F0502020204030204" pitchFamily="34" charset="0"/>
                        </a:rPr>
                        <a:t>يوم / شهر / سنة</a:t>
                      </a:r>
                      <a:endParaRPr lang="en-US" sz="800"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r>
                        <a:rPr lang="en-ZA" sz="1000">
                          <a:solidFill>
                            <a:schemeClr val="tx1"/>
                          </a:solidFill>
                          <a:effectLst/>
                        </a:rPr>
                        <a:t>إذا كان الأمر كذلك ، تاريخ الإحالة:</a:t>
                      </a:r>
                      <a:endParaRPr lang="en-US" sz="1000">
                        <a:solidFill>
                          <a:schemeClr val="tx1"/>
                        </a:solidFill>
                        <a:effectLst/>
                      </a:endParaRPr>
                    </a:p>
                    <a:p>
                      <a:pPr algn="r" rtl="1"/>
                      <a:r>
                        <a:rPr lang="en-ZA" sz="1000">
                          <a:solidFill>
                            <a:schemeClr val="tx1"/>
                          </a:solidFill>
                          <a:effectLst/>
                        </a:rPr>
                        <a:t>يوم / شهر / سنة</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800"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إذا كان الأمر كذلك ، تاريخ الإحالة:</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800" i="1" dirty="0">
                          <a:solidFill>
                            <a:schemeClr val="tx1"/>
                          </a:solidFill>
                          <a:effectLst/>
                          <a:latin typeface="Calibri" panose="020F0502020204030204" pitchFamily="34" charset="0"/>
                          <a:cs typeface="Calibri" panose="020F0502020204030204" pitchFamily="34" charset="0"/>
                        </a:rPr>
                        <a:t>يوم / شهر / سنة</a:t>
                      </a:r>
                      <a:endParaRPr lang="en-US" sz="800"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80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25852489"/>
                  </a:ext>
                </a:extLst>
              </a:tr>
              <a:tr h="216669">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تاريخ </a:t>
                      </a:r>
                      <a:r>
                        <a:rPr lang="ar-SA" sz="1000" dirty="0">
                          <a:solidFill>
                            <a:schemeClr val="tx1"/>
                          </a:solidFill>
                          <a:effectLst/>
                          <a:latin typeface="Calibri" panose="020F0502020204030204" pitchFamily="34" charset="0"/>
                          <a:cs typeface="Calibri" panose="020F0502020204030204" pitchFamily="34" charset="0"/>
                        </a:rPr>
                        <a:t>انتهاء</a:t>
                      </a:r>
                      <a:r>
                        <a:rPr lang="en-ZA" sz="1000" dirty="0">
                          <a:solidFill>
                            <a:schemeClr val="tx1"/>
                          </a:solidFill>
                          <a:effectLst/>
                          <a:latin typeface="Calibri" panose="020F0502020204030204" pitchFamily="34" charset="0"/>
                          <a:cs typeface="Calibri" panose="020F0502020204030204" pitchFamily="34" charset="0"/>
                        </a:rPr>
                        <a:t> الخدمة: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800" b="0" i="1" dirty="0">
                          <a:solidFill>
                            <a:schemeClr val="tx1"/>
                          </a:solidFill>
                          <a:effectLst/>
                          <a:latin typeface="Calibri" panose="020F0502020204030204" pitchFamily="34" charset="0"/>
                          <a:cs typeface="Calibri" panose="020F0502020204030204" pitchFamily="34" charset="0"/>
                        </a:rPr>
                        <a:t>يوم / شهر / سنة</a:t>
                      </a:r>
                      <a:endParaRPr lang="en-US" sz="800" b="0"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r>
                        <a:rPr lang="en-ZA" sz="1000">
                          <a:solidFill>
                            <a:schemeClr val="tx1"/>
                          </a:solidFill>
                          <a:effectLst/>
                        </a:rPr>
                        <a:t>تاريخ انتهاء الخدمة:</a:t>
                      </a:r>
                      <a:endParaRPr lang="en-US" sz="1000">
                        <a:solidFill>
                          <a:schemeClr val="tx1"/>
                        </a:solidFill>
                        <a:effectLst/>
                      </a:endParaRPr>
                    </a:p>
                    <a:p>
                      <a:pPr algn="r" rtl="1"/>
                      <a:r>
                        <a:rPr lang="en-ZA" sz="1000">
                          <a:solidFill>
                            <a:schemeClr val="tx1"/>
                          </a:solidFill>
                          <a:effectLst/>
                        </a:rPr>
                        <a:t>يوم / شهر / سنة</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800" b="0"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تاريخ بدء  الخدمة:</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700" b="1" i="1" dirty="0">
                          <a:solidFill>
                            <a:schemeClr val="tx1"/>
                          </a:solidFill>
                          <a:effectLst/>
                          <a:latin typeface="Calibri" panose="020F0502020204030204" pitchFamily="34" charset="0"/>
                          <a:cs typeface="Calibri" panose="020F0502020204030204" pitchFamily="34" charset="0"/>
                        </a:rPr>
                        <a:t>يوم / شهر / سنة</a:t>
                      </a:r>
                      <a:endParaRPr lang="en-US" sz="700" b="1" i="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70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19013328"/>
                  </a:ext>
                </a:extLst>
              </a:tr>
              <a:tr h="379171">
                <a:tc gridSpan="5">
                  <a:txBody>
                    <a:bodyPr/>
                    <a:lstStyle/>
                    <a:p>
                      <a:pPr algn="r" rtl="1"/>
                      <a:r>
                        <a:rPr lang="en-ZA" sz="1000" dirty="0">
                          <a:solidFill>
                            <a:schemeClr val="tx1"/>
                          </a:solidFill>
                          <a:effectLst/>
                          <a:latin typeface="Calibri" panose="020F0502020204030204" pitchFamily="34" charset="0"/>
                          <a:cs typeface="Calibri" panose="020F0502020204030204" pitchFamily="34" charset="0"/>
                        </a:rPr>
                        <a:t>تفاصيل / تعليقات على الخدمة المقدمة: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63581878"/>
                  </a:ext>
                </a:extLst>
              </a:tr>
              <a:tr h="379171">
                <a:tc gridSpan="5">
                  <a:txBody>
                    <a:bodyPr/>
                    <a:lstStyle/>
                    <a:p>
                      <a:pPr algn="r" rtl="1"/>
                      <a:r>
                        <a:rPr lang="en-ZA" sz="1000" dirty="0">
                          <a:solidFill>
                            <a:schemeClr val="tx1"/>
                          </a:solidFill>
                          <a:effectLst/>
                          <a:latin typeface="Calibri" panose="020F0502020204030204" pitchFamily="34" charset="0"/>
                          <a:cs typeface="Calibri" panose="020F0502020204030204" pitchFamily="34" charset="0"/>
                        </a:rPr>
                        <a:t>توصيات للمتابعة: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41338909"/>
                  </a:ext>
                </a:extLst>
              </a:tr>
            </a:tbl>
          </a:graphicData>
        </a:graphic>
      </p:graphicFrame>
    </p:spTree>
    <p:extLst>
      <p:ext uri="{BB962C8B-B14F-4D97-AF65-F5344CB8AC3E}">
        <p14:creationId xmlns:p14="http://schemas.microsoft.com/office/powerpoint/2010/main" val="23013844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0654C-B362-12A4-227A-2FB7D094C478}"/>
              </a:ext>
            </a:extLst>
          </p:cNvPr>
          <p:cNvGraphicFramePr>
            <a:graphicFrameLocks noGrp="1"/>
          </p:cNvGraphicFramePr>
          <p:nvPr/>
        </p:nvGraphicFramePr>
        <p:xfrm>
          <a:off x="998538" y="712788"/>
          <a:ext cx="5254044" cy="2932938"/>
        </p:xfrm>
        <a:graphic>
          <a:graphicData uri="http://schemas.openxmlformats.org/drawingml/2006/table">
            <a:tbl>
              <a:tblPr firstRow="1" firstCol="1" bandRow="1">
                <a:tableStyleId>{5C22544A-7EE6-4342-B048-85BDC9FD1C3A}</a:tableStyleId>
              </a:tblPr>
              <a:tblGrid>
                <a:gridCol w="1012817">
                  <a:extLst>
                    <a:ext uri="{9D8B030D-6E8A-4147-A177-3AD203B41FA5}">
                      <a16:colId xmlns:a16="http://schemas.microsoft.com/office/drawing/2014/main" val="2692098435"/>
                    </a:ext>
                  </a:extLst>
                </a:gridCol>
                <a:gridCol w="809504">
                  <a:extLst>
                    <a:ext uri="{9D8B030D-6E8A-4147-A177-3AD203B41FA5}">
                      <a16:colId xmlns:a16="http://schemas.microsoft.com/office/drawing/2014/main" val="2027838937"/>
                    </a:ext>
                  </a:extLst>
                </a:gridCol>
                <a:gridCol w="115852">
                  <a:extLst>
                    <a:ext uri="{9D8B030D-6E8A-4147-A177-3AD203B41FA5}">
                      <a16:colId xmlns:a16="http://schemas.microsoft.com/office/drawing/2014/main" val="2612871417"/>
                    </a:ext>
                  </a:extLst>
                </a:gridCol>
                <a:gridCol w="800413">
                  <a:extLst>
                    <a:ext uri="{9D8B030D-6E8A-4147-A177-3AD203B41FA5}">
                      <a16:colId xmlns:a16="http://schemas.microsoft.com/office/drawing/2014/main" val="984336731"/>
                    </a:ext>
                  </a:extLst>
                </a:gridCol>
                <a:gridCol w="910752">
                  <a:extLst>
                    <a:ext uri="{9D8B030D-6E8A-4147-A177-3AD203B41FA5}">
                      <a16:colId xmlns:a16="http://schemas.microsoft.com/office/drawing/2014/main" val="3696380802"/>
                    </a:ext>
                  </a:extLst>
                </a:gridCol>
                <a:gridCol w="1604706">
                  <a:extLst>
                    <a:ext uri="{9D8B030D-6E8A-4147-A177-3AD203B41FA5}">
                      <a16:colId xmlns:a16="http://schemas.microsoft.com/office/drawing/2014/main" val="1858846097"/>
                    </a:ext>
                  </a:extLst>
                </a:gridCol>
              </a:tblGrid>
              <a:tr h="129325">
                <a:tc gridSpan="6">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٢.</a:t>
                      </a:r>
                      <a:r>
                        <a:rPr lang="en-ZA" sz="1000" dirty="0">
                          <a:solidFill>
                            <a:schemeClr val="tx1"/>
                          </a:solidFill>
                          <a:effectLst/>
                          <a:latin typeface="Calibri" panose="020F0502020204030204" pitchFamily="34" charset="0"/>
                          <a:cs typeface="Calibri" panose="020F0502020204030204" pitchFamily="34" charset="0"/>
                        </a:rPr>
                        <a:t> تفاصيل </a:t>
                      </a:r>
                      <a:r>
                        <a:rPr lang="ar-SA" sz="1000" dirty="0">
                          <a:solidFill>
                            <a:schemeClr val="tx1"/>
                          </a:solidFill>
                          <a:effectLst/>
                          <a:latin typeface="Calibri" panose="020F0502020204030204" pitchFamily="34" charset="0"/>
                          <a:cs typeface="Calibri" panose="020F0502020204030204" pitchFamily="34" charset="0"/>
                        </a:rPr>
                        <a:t>نقطة التواصل </a:t>
                      </a:r>
                      <a:r>
                        <a:rPr lang="en-ZA" sz="1000" dirty="0">
                          <a:solidFill>
                            <a:schemeClr val="tx1"/>
                          </a:solidFill>
                          <a:effectLst/>
                          <a:latin typeface="Calibri" panose="020F0502020204030204" pitchFamily="34" charset="0"/>
                          <a:cs typeface="Calibri" panose="020F0502020204030204" pitchFamily="34" charset="0"/>
                        </a:rPr>
                        <a:t>في الوكالة التي تقدم الخدمة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537853252"/>
                  </a:ext>
                </a:extLst>
              </a:tr>
              <a:tr h="284543">
                <a:tc>
                  <a:txBody>
                    <a:bodyPr/>
                    <a:lstStyle/>
                    <a:p>
                      <a:pPr algn="r" rtl="1"/>
                      <a:r>
                        <a:rPr lang="ar-SA"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الموقع</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بيانات ال</a:t>
                      </a:r>
                      <a:r>
                        <a:rPr lang="ar-SA" sz="1000" b="1" dirty="0">
                          <a:solidFill>
                            <a:schemeClr val="tx1"/>
                          </a:solidFill>
                          <a:effectLst/>
                          <a:latin typeface="Calibri" panose="020F0502020204030204" pitchFamily="34" charset="0"/>
                          <a:cs typeface="Calibri" panose="020F0502020204030204" pitchFamily="34" charset="0"/>
                        </a:rPr>
                        <a:t>تواصل</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المنصب / الوظيفة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الوكالة/المنظمة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اسم</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72889082"/>
                  </a:ext>
                </a:extLst>
              </a:tr>
              <a:tr h="126390">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0918858"/>
                  </a:ext>
                </a:extLst>
              </a:tr>
              <a:tr h="126390">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97121544"/>
                  </a:ext>
                </a:extLst>
              </a:tr>
              <a:tr h="129325">
                <a:tc gridSpan="6">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٣.</a:t>
                      </a:r>
                      <a:r>
                        <a:rPr lang="en-ZA" sz="1000" dirty="0">
                          <a:solidFill>
                            <a:schemeClr val="tx1"/>
                          </a:solidFill>
                          <a:effectLst/>
                          <a:latin typeface="Calibri" panose="020F0502020204030204" pitchFamily="34" charset="0"/>
                          <a:cs typeface="Calibri" panose="020F0502020204030204" pitchFamily="34" charset="0"/>
                        </a:rPr>
                        <a:t>المساءلة</a:t>
                      </a:r>
                      <a:r>
                        <a:rPr lang="en-ZA" sz="700" dirty="0">
                          <a:solidFill>
                            <a:schemeClr val="tx1"/>
                          </a:solidFill>
                          <a:effectLst/>
                          <a:latin typeface="Calibri" panose="020F0502020204030204" pitchFamily="34" charset="0"/>
                          <a:cs typeface="Calibri" panose="020F0502020204030204" pitchFamily="34" charset="0"/>
                        </a:rPr>
                        <a:t> </a:t>
                      </a:r>
                      <a:r>
                        <a:rPr lang="ar-SA" sz="700" dirty="0">
                          <a:solidFill>
                            <a:schemeClr val="tx1"/>
                          </a:solidFill>
                          <a:effectLst/>
                          <a:latin typeface="Calibri" panose="020F0502020204030204" pitchFamily="34" charset="0"/>
                          <a:cs typeface="Calibri" panose="020F0502020204030204" pitchFamily="34" charset="0"/>
                        </a:rPr>
                        <a:t> </a:t>
                      </a:r>
                      <a:r>
                        <a:rPr lang="en-ZA" sz="700" b="0" i="1" dirty="0">
                          <a:solidFill>
                            <a:schemeClr val="tx1"/>
                          </a:solidFill>
                          <a:effectLst/>
                          <a:latin typeface="Calibri" panose="020F0502020204030204" pitchFamily="34" charset="0"/>
                          <a:cs typeface="Calibri" panose="020F0502020204030204" pitchFamily="34" charset="0"/>
                        </a:rPr>
                        <a:t>مسؤول الحالة يسأل الطفل عن شعوره تجاه الخدمة المقدمة (بطريقة تتناسب مع عمره مثل اختيار الوجوه المبتسمة)</a:t>
                      </a:r>
                      <a:endParaRPr lang="en-US" sz="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120303011"/>
                  </a:ext>
                </a:extLst>
              </a:tr>
              <a:tr h="631952">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اقتراحات الطفل للتحسين:</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مستوى رضا الطفل عن الخدمة المقدمة:</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عالي</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متوسط</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منخفض</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907368159"/>
                  </a:ext>
                </a:extLst>
              </a:tr>
              <a:tr h="631952">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اقتراحات مقدم الرعاية للتحسين:</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مستوى رضا مقدم الرعاية عن الخدمة المقدمة</a:t>
                      </a:r>
                      <a:endParaRPr lang="ar-SA"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عالي</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متوسط</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a:t>
                      </a:r>
                      <a:r>
                        <a:rPr lang="ar-SA" sz="1000" b="0" dirty="0">
                          <a:solidFill>
                            <a:schemeClr val="tx1"/>
                          </a:solidFill>
                          <a:effectLst/>
                          <a:latin typeface="Calibri" panose="020F0502020204030204" pitchFamily="34" charset="0"/>
                          <a:cs typeface="Calibri" panose="020F0502020204030204" pitchFamily="34" charset="0"/>
                        </a:rPr>
                        <a:t>منخفض</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611553715"/>
                  </a:ext>
                </a:extLst>
              </a:tr>
            </a:tbl>
          </a:graphicData>
        </a:graphic>
      </p:graphicFrame>
      <p:sp>
        <p:nvSpPr>
          <p:cNvPr id="3" name="Hexagon 2">
            <a:extLst>
              <a:ext uri="{FF2B5EF4-FFF2-40B4-BE49-F238E27FC236}">
                <a16:creationId xmlns:a16="http://schemas.microsoft.com/office/drawing/2014/main" id="{A5C59F6D-7880-7B4F-1371-AF5E05634A2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19A62A54-945C-130F-6502-671BB9035635}"/>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834F8DE9-A73D-669B-0C23-77BA2F0666E7}"/>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865C215D-AFCE-5ADF-43F5-64C410340C98}"/>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74C28835-428E-74B6-37EF-4B22C8D59358}"/>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C8BB2642-E322-E9EF-15BF-13F77B16B1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9865994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64AF3-F6EE-42C4-8B77-E338ED04759A}"/>
              </a:ext>
            </a:extLst>
          </p:cNvPr>
          <p:cNvSpPr txBox="1"/>
          <p:nvPr/>
        </p:nvSpPr>
        <p:spPr>
          <a:xfrm>
            <a:off x="996287" y="712658"/>
            <a:ext cx="5254042" cy="276999"/>
          </a:xfrm>
          <a:prstGeom prst="rect">
            <a:avLst/>
          </a:prstGeom>
          <a:noFill/>
        </p:spPr>
        <p:txBody>
          <a:bodyPr wrap="square" rtlCol="0">
            <a:spAutoFit/>
          </a:bodyPr>
          <a:lstStyle/>
          <a:p>
            <a:pPr algn="r" rtl="1"/>
            <a:r>
              <a:rPr lang="en-ZA" sz="1200" b="1" dirty="0">
                <a:effectLst/>
                <a:latin typeface="Calibri" panose="020F0502020204030204" pitchFamily="34" charset="0"/>
                <a:cs typeface="Calibri" panose="020F0502020204030204" pitchFamily="34" charset="0"/>
              </a:rPr>
              <a:t>نموذج الإحالة</a:t>
            </a:r>
            <a:endParaRPr lang="en-CA" sz="1200" b="1" spc="300" dirty="0">
              <a:latin typeface="Calibri" panose="020F0502020204030204" pitchFamily="34" charset="0"/>
              <a:cs typeface="Calibri" panose="020F0502020204030204" pitchFamily="34" charset="0"/>
            </a:endParaRPr>
          </a:p>
        </p:txBody>
      </p:sp>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1" name="Table 10">
            <a:extLst>
              <a:ext uri="{FF2B5EF4-FFF2-40B4-BE49-F238E27FC236}">
                <a16:creationId xmlns:a16="http://schemas.microsoft.com/office/drawing/2014/main" id="{1AA79739-5D78-E257-6015-1AF2A1037161}"/>
              </a:ext>
            </a:extLst>
          </p:cNvPr>
          <p:cNvGraphicFramePr>
            <a:graphicFrameLocks noGrp="1"/>
          </p:cNvGraphicFramePr>
          <p:nvPr/>
        </p:nvGraphicFramePr>
        <p:xfrm>
          <a:off x="1051036" y="958880"/>
          <a:ext cx="5144543" cy="2676525"/>
        </p:xfrm>
        <a:graphic>
          <a:graphicData uri="http://schemas.openxmlformats.org/drawingml/2006/table">
            <a:tbl>
              <a:tblPr firstRow="1" firstCol="1" bandRow="1">
                <a:tableStyleId>{5C22544A-7EE6-4342-B048-85BDC9FD1C3A}</a:tableStyleId>
              </a:tblPr>
              <a:tblGrid>
                <a:gridCol w="4177904">
                  <a:extLst>
                    <a:ext uri="{9D8B030D-6E8A-4147-A177-3AD203B41FA5}">
                      <a16:colId xmlns:a16="http://schemas.microsoft.com/office/drawing/2014/main" val="3221005880"/>
                    </a:ext>
                  </a:extLst>
                </a:gridCol>
                <a:gridCol w="966639">
                  <a:extLst>
                    <a:ext uri="{9D8B030D-6E8A-4147-A177-3AD203B41FA5}">
                      <a16:colId xmlns:a16="http://schemas.microsoft.com/office/drawing/2014/main" val="1044010871"/>
                    </a:ext>
                  </a:extLst>
                </a:gridCol>
              </a:tblGrid>
              <a:tr h="297307">
                <a:tc gridSpan="2">
                  <a:txBody>
                    <a:bodyPr/>
                    <a:lstStyle/>
                    <a:p>
                      <a:pPr algn="r" rtl="1"/>
                      <a:r>
                        <a:rPr lang="en-ZA" sz="1500" dirty="0">
                          <a:solidFill>
                            <a:schemeClr val="bg1"/>
                          </a:solidFill>
                          <a:effectLst/>
                        </a:rPr>
                        <a:t>أ. نظرة عامة على نموذج الإحالة</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pPr algn="r" rtl="1"/>
                      <a:endParaRPr lang="en-US"/>
                    </a:p>
                  </a:txBody>
                  <a:tcPr/>
                </a:tc>
                <a:extLst>
                  <a:ext uri="{0D108BD9-81ED-4DB2-BD59-A6C34878D82A}">
                    <a16:rowId xmlns:a16="http://schemas.microsoft.com/office/drawing/2014/main" val="2967132972"/>
                  </a:ext>
                </a:extLst>
              </a:tr>
              <a:tr h="229705">
                <a:tc>
                  <a:txBody>
                    <a:bodyPr/>
                    <a:lstStyle/>
                    <a:p>
                      <a:pPr algn="r" rtl="1">
                        <a:lnSpc>
                          <a:spcPct val="107000"/>
                        </a:lnSpc>
                        <a:spcAft>
                          <a:spcPts val="800"/>
                        </a:spcAft>
                      </a:pPr>
                      <a:r>
                        <a:rPr lang="en-ZA" sz="1000" b="0" dirty="0">
                          <a:solidFill>
                            <a:schemeClr val="tx1"/>
                          </a:solidFill>
                          <a:effectLst/>
                          <a:latin typeface="Calibri" panose="020F0502020204030204" pitchFamily="34" charset="0"/>
                          <a:cs typeface="Calibri" panose="020F0502020204030204" pitchFamily="34" charset="0"/>
                        </a:rPr>
                        <a:t>يمكن البدء في</a:t>
                      </a:r>
                      <a:r>
                        <a:rPr lang="ar-SA" sz="1000" b="0" dirty="0">
                          <a:solidFill>
                            <a:schemeClr val="tx1"/>
                          </a:solidFill>
                          <a:effectLst/>
                          <a:latin typeface="Calibri" panose="020F0502020204030204" pitchFamily="34" charset="0"/>
                          <a:cs typeface="Calibri" panose="020F0502020204030204" pitchFamily="34" charset="0"/>
                        </a:rPr>
                        <a:t>ها</a:t>
                      </a:r>
                      <a:r>
                        <a:rPr lang="en-ZA" sz="1000" b="0" dirty="0">
                          <a:solidFill>
                            <a:schemeClr val="tx1"/>
                          </a:solidFill>
                          <a:effectLst/>
                          <a:latin typeface="Calibri" panose="020F0502020204030204" pitchFamily="34" charset="0"/>
                          <a:cs typeface="Calibri" panose="020F0502020204030204" pitchFamily="34" charset="0"/>
                        </a:rPr>
                        <a:t> </a:t>
                      </a:r>
                      <a:r>
                        <a:rPr lang="ar-SA" sz="1000" b="0" dirty="0">
                          <a:solidFill>
                            <a:schemeClr val="tx1"/>
                          </a:solidFill>
                          <a:effectLst/>
                          <a:latin typeface="Calibri" panose="020F0502020204030204" pitchFamily="34" charset="0"/>
                          <a:cs typeface="Calibri" panose="020F0502020204030204" pitchFamily="34" charset="0"/>
                        </a:rPr>
                        <a:t>ضمن أي</a:t>
                      </a:r>
                      <a:r>
                        <a:rPr lang="en-ZA" sz="1000" b="0" dirty="0">
                          <a:solidFill>
                            <a:schemeClr val="tx1"/>
                          </a:solidFill>
                          <a:effectLst/>
                          <a:latin typeface="Calibri" panose="020F0502020204030204" pitchFamily="34" charset="0"/>
                          <a:cs typeface="Calibri" panose="020F0502020204030204" pitchFamily="34" charset="0"/>
                        </a:rPr>
                        <a:t> خطوة</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خطوة إدارة الحالة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584075618"/>
                  </a:ext>
                </a:extLst>
              </a:tr>
              <a:tr h="381189">
                <a:tc>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النموذج الأساسي</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r" rtl="1">
                        <a:lnSpc>
                          <a:spcPct val="107000"/>
                        </a:lnSpc>
                        <a:spcAft>
                          <a:spcPts val="800"/>
                        </a:spcAft>
                      </a:pPr>
                      <a:r>
                        <a:rPr lang="ar-SA" sz="1000" b="1" kern="1200">
                          <a:solidFill>
                            <a:schemeClr val="bg1"/>
                          </a:solidFill>
                          <a:effectLst/>
                          <a:latin typeface="Calibri" panose="020F0502020204030204" pitchFamily="34" charset="0"/>
                          <a:ea typeface="+mn-ea"/>
                          <a:cs typeface="Calibri" panose="020F0502020204030204" pitchFamily="34" charset="0"/>
                        </a:rPr>
                        <a:t>النموذج الأساسي/ الإضافي</a:t>
                      </a:r>
                      <a:r>
                        <a:rPr lang="ar-SA" sz="1000" kern="1200">
                          <a:solidFill>
                            <a:schemeClr val="bg1"/>
                          </a:solidFill>
                          <a:effectLst/>
                          <a:latin typeface="Calibri" panose="020F0502020204030204" pitchFamily="34" charset="0"/>
                          <a:ea typeface="+mn-ea"/>
                          <a:cs typeface="Calibri" panose="020F0502020204030204" pitchFamily="34" charset="0"/>
                        </a:rPr>
                        <a:t> </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843596770"/>
                  </a:ext>
                </a:extLst>
              </a:tr>
              <a:tr h="475572">
                <a:tc>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1000" b="0" dirty="0">
                          <a:solidFill>
                            <a:schemeClr val="tx1"/>
                          </a:solidFill>
                          <a:effectLst/>
                          <a:latin typeface="Calibri" panose="020F0502020204030204" pitchFamily="34" charset="0"/>
                          <a:cs typeface="Calibri" panose="020F0502020204030204" pitchFamily="34" charset="0"/>
                        </a:rPr>
                        <a:t>عندما</a:t>
                      </a:r>
                      <a:r>
                        <a:rPr lang="en-ZA" sz="1000" b="0" dirty="0">
                          <a:solidFill>
                            <a:schemeClr val="tx1"/>
                          </a:solidFill>
                          <a:effectLst/>
                          <a:latin typeface="Calibri" panose="020F0502020204030204" pitchFamily="34" charset="0"/>
                          <a:cs typeface="Calibri" panose="020F0502020204030204" pitchFamily="34" charset="0"/>
                        </a:rPr>
                        <a:t> يتم </a:t>
                      </a:r>
                      <a:r>
                        <a:rPr lang="ar-SA" sz="1000" b="0" dirty="0">
                          <a:solidFill>
                            <a:schemeClr val="tx1"/>
                          </a:solidFill>
                          <a:effectLst/>
                          <a:latin typeface="Calibri" panose="020F0502020204030204" pitchFamily="34" charset="0"/>
                          <a:cs typeface="Calibri" panose="020F0502020204030204" pitchFamily="34" charset="0"/>
                        </a:rPr>
                        <a:t>ال</a:t>
                      </a:r>
                      <a:r>
                        <a:rPr lang="en-ZA" sz="1000" b="0" dirty="0">
                          <a:solidFill>
                            <a:schemeClr val="tx1"/>
                          </a:solidFill>
                          <a:effectLst/>
                          <a:latin typeface="Calibri" panose="020F0502020204030204" pitchFamily="34" charset="0"/>
                          <a:cs typeface="Calibri" panose="020F0502020204030204" pitchFamily="34" charset="0"/>
                        </a:rPr>
                        <a:t>إحالة لتقديم الخدمة.</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endParaRPr lang="en-US" sz="1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متى</a:t>
                      </a:r>
                      <a:r>
                        <a:rPr lang="ar-SA" sz="1000" dirty="0">
                          <a:solidFill>
                            <a:schemeClr val="bg1"/>
                          </a:solidFill>
                          <a:effectLst/>
                          <a:latin typeface="Calibri" panose="020F0502020204030204" pitchFamily="34" charset="0"/>
                          <a:cs typeface="Calibri" panose="020F0502020204030204" pitchFamily="34" charset="0"/>
                        </a:rPr>
                        <a:t> يتم إكمالها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79345054"/>
                  </a:ext>
                </a:extLst>
              </a:tr>
              <a:tr h="475572">
                <a:tc>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1000" b="0" kern="1200">
                          <a:solidFill>
                            <a:schemeClr val="tx1"/>
                          </a:solidFill>
                          <a:effectLst/>
                          <a:latin typeface="Calibri" panose="020F0502020204030204" pitchFamily="34" charset="0"/>
                          <a:ea typeface="+mn-ea"/>
                          <a:cs typeface="Calibri" panose="020F0502020204030204" pitchFamily="34" charset="0"/>
                        </a:rPr>
                        <a:t>أخصائي/ة الحالة الذي/التي تم تعيينه/ها للحالة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endParaRPr lang="en-US" sz="1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من يجب أن</a:t>
                      </a:r>
                      <a:r>
                        <a:rPr lang="ar-SA" sz="1000" dirty="0">
                          <a:solidFill>
                            <a:schemeClr val="bg1"/>
                          </a:solidFill>
                          <a:effectLst/>
                          <a:latin typeface="Calibri" panose="020F0502020204030204" pitchFamily="34" charset="0"/>
                          <a:cs typeface="Calibri" panose="020F0502020204030204" pitchFamily="34" charset="0"/>
                        </a:rPr>
                        <a:t> يقوم بإكما</a:t>
                      </a:r>
                      <a:r>
                        <a:rPr lang="en-ZA" sz="1000" dirty="0">
                          <a:solidFill>
                            <a:schemeClr val="bg1"/>
                          </a:solidFill>
                          <a:effectLst/>
                          <a:latin typeface="Calibri" panose="020F0502020204030204" pitchFamily="34" charset="0"/>
                          <a:cs typeface="Calibri" panose="020F0502020204030204" pitchFamily="34" charset="0"/>
                        </a:rPr>
                        <a:t>ل</a:t>
                      </a:r>
                      <a:r>
                        <a:rPr lang="ar-SA" sz="1000" dirty="0">
                          <a:solidFill>
                            <a:schemeClr val="bg1"/>
                          </a:solidFill>
                          <a:effectLst/>
                          <a:latin typeface="Calibri" panose="020F0502020204030204" pitchFamily="34" charset="0"/>
                          <a:cs typeface="Calibri" panose="020F0502020204030204" pitchFamily="34" charset="0"/>
                        </a:rPr>
                        <a:t>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770042588"/>
                  </a:ext>
                </a:extLst>
              </a:tr>
              <a:tr h="270223">
                <a:tc>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en-ZA" sz="1000" b="0" dirty="0">
                          <a:solidFill>
                            <a:schemeClr val="tx1"/>
                          </a:solidFill>
                          <a:effectLst/>
                          <a:latin typeface="Calibri" panose="020F0502020204030204" pitchFamily="34" charset="0"/>
                          <a:cs typeface="Calibri" panose="020F0502020204030204" pitchFamily="34" charset="0"/>
                        </a:rPr>
                        <a:t>لتسجيل المعلومات الأساسية لمقدمي الخدمة حيث تتم الإحالة إليهم ولكي يتمكنوا من تقديم الخدمة المطلوبة.</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endParaRPr lang="en-US" sz="1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الغرض من ال</a:t>
                      </a:r>
                      <a:r>
                        <a:rPr lang="ar-SA" sz="1000" dirty="0">
                          <a:solidFill>
                            <a:schemeClr val="bg1"/>
                          </a:solidFill>
                          <a:effectLst/>
                          <a:latin typeface="Calibri" panose="020F0502020204030204" pitchFamily="34" charset="0"/>
                          <a:cs typeface="Calibri" panose="020F0502020204030204" pitchFamily="34" charset="0"/>
                        </a:rPr>
                        <a:t>نموذج</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580212481"/>
                  </a:ext>
                </a:extLst>
              </a:tr>
            </a:tbl>
          </a:graphicData>
        </a:graphic>
      </p:graphicFrame>
      <p:graphicFrame>
        <p:nvGraphicFramePr>
          <p:cNvPr id="12" name="Table 11">
            <a:extLst>
              <a:ext uri="{FF2B5EF4-FFF2-40B4-BE49-F238E27FC236}">
                <a16:creationId xmlns:a16="http://schemas.microsoft.com/office/drawing/2014/main" id="{83340C0F-D644-333C-93E3-6969FF4EFFB1}"/>
              </a:ext>
            </a:extLst>
          </p:cNvPr>
          <p:cNvGraphicFramePr>
            <a:graphicFrameLocks noGrp="1"/>
          </p:cNvGraphicFramePr>
          <p:nvPr/>
        </p:nvGraphicFramePr>
        <p:xfrm>
          <a:off x="996287" y="3721460"/>
          <a:ext cx="5254040" cy="4734561"/>
        </p:xfrm>
        <a:graphic>
          <a:graphicData uri="http://schemas.openxmlformats.org/drawingml/2006/table">
            <a:tbl>
              <a:tblPr firstRow="1" firstCol="1" bandRow="1">
                <a:tableStyleId>{5C22544A-7EE6-4342-B048-85BDC9FD1C3A}</a:tableStyleId>
              </a:tblPr>
              <a:tblGrid>
                <a:gridCol w="1557857">
                  <a:extLst>
                    <a:ext uri="{9D8B030D-6E8A-4147-A177-3AD203B41FA5}">
                      <a16:colId xmlns:a16="http://schemas.microsoft.com/office/drawing/2014/main" val="3021545456"/>
                    </a:ext>
                  </a:extLst>
                </a:gridCol>
                <a:gridCol w="1067425">
                  <a:extLst>
                    <a:ext uri="{9D8B030D-6E8A-4147-A177-3AD203B41FA5}">
                      <a16:colId xmlns:a16="http://schemas.microsoft.com/office/drawing/2014/main" val="808372770"/>
                    </a:ext>
                  </a:extLst>
                </a:gridCol>
                <a:gridCol w="702783">
                  <a:extLst>
                    <a:ext uri="{9D8B030D-6E8A-4147-A177-3AD203B41FA5}">
                      <a16:colId xmlns:a16="http://schemas.microsoft.com/office/drawing/2014/main" val="2780927616"/>
                    </a:ext>
                  </a:extLst>
                </a:gridCol>
                <a:gridCol w="1925975">
                  <a:extLst>
                    <a:ext uri="{9D8B030D-6E8A-4147-A177-3AD203B41FA5}">
                      <a16:colId xmlns:a16="http://schemas.microsoft.com/office/drawing/2014/main" val="2944532631"/>
                    </a:ext>
                  </a:extLst>
                </a:gridCol>
              </a:tblGrid>
              <a:tr h="0">
                <a:tc gridSpan="4">
                  <a:txBody>
                    <a:bodyPr/>
                    <a:lstStyle/>
                    <a:p>
                      <a:pPr algn="r" rtl="1"/>
                      <a:r>
                        <a:rPr lang="en-ZA" sz="1500" dirty="0">
                          <a:solidFill>
                            <a:schemeClr val="bg1"/>
                          </a:solidFill>
                          <a:effectLst/>
                          <a:latin typeface="Calibri" panose="020F0502020204030204" pitchFamily="34" charset="0"/>
                          <a:cs typeface="Calibri" panose="020F0502020204030204" pitchFamily="34" charset="0"/>
                        </a:rPr>
                        <a:t>نموذج الإحالة</a:t>
                      </a: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ctr" rtl="1"/>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963386297"/>
                  </a:ext>
                </a:extLst>
              </a:tr>
              <a:tr h="309405">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تم تقديم الموافقة / ال</a:t>
                      </a:r>
                      <a:r>
                        <a:rPr lang="ar-SA" sz="900" b="1" dirty="0">
                          <a:solidFill>
                            <a:schemeClr val="tx1"/>
                          </a:solidFill>
                          <a:effectLst/>
                          <a:latin typeface="Calibri" panose="020F0502020204030204" pitchFamily="34" charset="0"/>
                          <a:cs typeface="Calibri" panose="020F0502020204030204" pitchFamily="34" charset="0"/>
                        </a:rPr>
                        <a:t>قبول</a:t>
                      </a:r>
                      <a:r>
                        <a:rPr lang="en-ZA" sz="900" b="1" dirty="0">
                          <a:solidFill>
                            <a:schemeClr val="tx1"/>
                          </a:solidFill>
                          <a:effectLst/>
                          <a:latin typeface="Calibri" panose="020F0502020204030204" pitchFamily="34" charset="0"/>
                          <a:cs typeface="Calibri" panose="020F0502020204030204" pitchFamily="34" charset="0"/>
                        </a:rPr>
                        <a:t> على هذه الإحالة من قبل الشخص الذي تمت إحالته للحصول على الخدمات:</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نعم</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لا </a:t>
                      </a:r>
                      <a:r>
                        <a:rPr lang="ar-SA" sz="900" b="0" dirty="0">
                          <a:solidFill>
                            <a:schemeClr val="tx1"/>
                          </a:solidFill>
                          <a:effectLst/>
                          <a:latin typeface="Calibri" panose="020F0502020204030204" pitchFamily="34" charset="0"/>
                          <a:cs typeface="Calibri" panose="020F0502020204030204" pitchFamily="34" charset="0"/>
                        </a:rPr>
                        <a:t>،</a:t>
                      </a:r>
                      <a:r>
                        <a:rPr lang="en-ZA" sz="900" b="0" dirty="0">
                          <a:solidFill>
                            <a:schemeClr val="tx1"/>
                          </a:solidFill>
                          <a:effectLst/>
                          <a:latin typeface="Calibri" panose="020F0502020204030204" pitchFamily="34" charset="0"/>
                          <a:cs typeface="Calibri" panose="020F0502020204030204" pitchFamily="34" charset="0"/>
                        </a:rPr>
                        <a:t>حدد السبب:</a:t>
                      </a:r>
                      <a:endParaRPr lang="en-US" sz="9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ar-SA"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رقم تعريف الحالة (الوكالة التي قامت بالإحالة):</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16010437"/>
                  </a:ext>
                </a:extLst>
              </a:tr>
              <a:tr h="308603">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نوع الإحالة:</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داخلي</a:t>
                      </a:r>
                      <a:r>
                        <a:rPr lang="ar-SA" sz="900" b="0" dirty="0">
                          <a:solidFill>
                            <a:schemeClr val="tx1"/>
                          </a:solidFill>
                          <a:effectLst/>
                          <a:latin typeface="Calibri" panose="020F0502020204030204" pitchFamily="34" charset="0"/>
                          <a:cs typeface="Calibri" panose="020F0502020204030204" pitchFamily="34" charset="0"/>
                        </a:rPr>
                        <a:t>ة</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خارجي</a:t>
                      </a:r>
                      <a:r>
                        <a:rPr lang="ar-SA" sz="900" b="0" dirty="0">
                          <a:solidFill>
                            <a:schemeClr val="tx1"/>
                          </a:solidFill>
                          <a:effectLst/>
                          <a:latin typeface="Calibri" panose="020F0502020204030204" pitchFamily="34" charset="0"/>
                          <a:cs typeface="Calibri" panose="020F0502020204030204" pitchFamily="34" charset="0"/>
                        </a:rPr>
                        <a:t>ة</a:t>
                      </a:r>
                      <a:endParaRPr lang="en-US" sz="9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تاريخ الإحالة</a:t>
                      </a:r>
                      <a:r>
                        <a:rPr lang="en-ZA" sz="900" dirty="0">
                          <a:solidFill>
                            <a:schemeClr val="tx1"/>
                          </a:solidFill>
                          <a:effectLst/>
                          <a:latin typeface="Calibri" panose="020F0502020204030204" pitchFamily="34" charset="0"/>
                          <a:cs typeface="Calibri" panose="020F0502020204030204" pitchFamily="34" charset="0"/>
                        </a:rPr>
                        <a:t>: يوم / شهر / سنة</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19949939"/>
                  </a:ext>
                </a:extLst>
              </a:tr>
              <a:tr h="309405">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يشار إليه</a:t>
                      </a:r>
                      <a:r>
                        <a:rPr lang="ar-SA" sz="900" b="1" dirty="0">
                          <a:solidFill>
                            <a:schemeClr val="tx1"/>
                          </a:solidFill>
                          <a:effectLst/>
                          <a:latin typeface="Calibri" panose="020F0502020204030204" pitchFamily="34" charset="0"/>
                          <a:cs typeface="Calibri" panose="020F0502020204030204" pitchFamily="34" charset="0"/>
                        </a:rPr>
                        <a:t>ا</a:t>
                      </a:r>
                      <a:r>
                        <a:rPr lang="en-ZA" sz="900" b="1" dirty="0">
                          <a:solidFill>
                            <a:schemeClr val="tx1"/>
                          </a:solidFill>
                          <a:effectLst/>
                          <a:latin typeface="Calibri" panose="020F0502020204030204" pitchFamily="34" charset="0"/>
                          <a:cs typeface="Calibri" panose="020F0502020204030204" pitchFamily="34" charset="0"/>
                        </a:rPr>
                        <a:t> من خلال:</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a:t>
                      </a:r>
                      <a:r>
                        <a:rPr lang="en-ZA" sz="800" dirty="0">
                          <a:solidFill>
                            <a:schemeClr val="tx1"/>
                          </a:solidFill>
                          <a:effectLst/>
                          <a:latin typeface="Calibri" panose="020F0502020204030204" pitchFamily="34" charset="0"/>
                          <a:cs typeface="Calibri" panose="020F0502020204030204" pitchFamily="34" charset="0"/>
                        </a:rPr>
                        <a:t> ] </a:t>
                      </a:r>
                      <a:r>
                        <a:rPr lang="ar-SA" sz="800" dirty="0">
                          <a:solidFill>
                            <a:schemeClr val="tx1"/>
                          </a:solidFill>
                          <a:effectLst/>
                          <a:latin typeface="Calibri" panose="020F0502020204030204" pitchFamily="34" charset="0"/>
                          <a:cs typeface="Calibri" panose="020F0502020204030204" pitchFamily="34" charset="0"/>
                        </a:rPr>
                        <a:t>ال</a:t>
                      </a:r>
                      <a:r>
                        <a:rPr lang="en-ZA" sz="800" dirty="0">
                          <a:solidFill>
                            <a:schemeClr val="tx1"/>
                          </a:solidFill>
                          <a:effectLst/>
                          <a:latin typeface="Calibri" panose="020F0502020204030204" pitchFamily="34" charset="0"/>
                          <a:cs typeface="Calibri" panose="020F0502020204030204" pitchFamily="34" charset="0"/>
                        </a:rPr>
                        <a:t>هاتف</a:t>
                      </a:r>
                      <a:r>
                        <a:rPr lang="ar-SA" sz="800" dirty="0">
                          <a:solidFill>
                            <a:schemeClr val="tx1"/>
                          </a:solidFill>
                          <a:effectLst/>
                          <a:latin typeface="Calibri" panose="020F0502020204030204" pitchFamily="34" charset="0"/>
                          <a:cs typeface="Calibri" panose="020F0502020204030204" pitchFamily="34" charset="0"/>
                        </a:rPr>
                        <a:t> </a:t>
                      </a:r>
                      <a:r>
                        <a:rPr lang="en-ZA" sz="800" b="0" i="1" kern="1200" dirty="0">
                          <a:solidFill>
                            <a:schemeClr val="tx1"/>
                          </a:solidFill>
                          <a:effectLst/>
                          <a:latin typeface="Calibri" panose="020F0502020204030204" pitchFamily="34" charset="0"/>
                          <a:ea typeface="+mn-ea"/>
                          <a:cs typeface="Calibri" panose="020F0502020204030204" pitchFamily="34" charset="0"/>
                        </a:rPr>
                        <a:t>فقط الحالات عالية الخطورة</a:t>
                      </a:r>
                      <a:endParaRPr lang="en-US" sz="8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800" dirty="0">
                          <a:solidFill>
                            <a:schemeClr val="tx1"/>
                          </a:solidFill>
                          <a:effectLst/>
                          <a:latin typeface="Calibri" panose="020F0502020204030204" pitchFamily="34" charset="0"/>
                          <a:cs typeface="Calibri" panose="020F0502020204030204" pitchFamily="34" charset="0"/>
                        </a:rPr>
                        <a:t>[ ] </a:t>
                      </a:r>
                      <a:r>
                        <a:rPr lang="ar-SA" sz="800" dirty="0">
                          <a:solidFill>
                            <a:schemeClr val="tx1"/>
                          </a:solidFill>
                          <a:effectLst/>
                          <a:latin typeface="Calibri" panose="020F0502020204030204" pitchFamily="34" charset="0"/>
                          <a:cs typeface="Calibri" panose="020F0502020204030204" pitchFamily="34" charset="0"/>
                        </a:rPr>
                        <a:t>ال</a:t>
                      </a:r>
                      <a:r>
                        <a:rPr lang="en-ZA" sz="800" dirty="0">
                          <a:solidFill>
                            <a:schemeClr val="tx1"/>
                          </a:solidFill>
                          <a:effectLst/>
                          <a:latin typeface="Calibri" panose="020F0502020204030204" pitchFamily="34" charset="0"/>
                          <a:cs typeface="Calibri" panose="020F0502020204030204" pitchFamily="34" charset="0"/>
                        </a:rPr>
                        <a:t>بريد إلكتروني</a:t>
                      </a:r>
                      <a:r>
                        <a:rPr lang="en-ZA" sz="800" b="0" i="1" kern="1200" dirty="0">
                          <a:solidFill>
                            <a:schemeClr val="tx1"/>
                          </a:solidFill>
                          <a:effectLst/>
                          <a:latin typeface="Calibri" panose="020F0502020204030204" pitchFamily="34" charset="0"/>
                          <a:ea typeface="+mn-ea"/>
                          <a:cs typeface="Calibri" panose="020F0502020204030204" pitchFamily="34" charset="0"/>
                        </a:rPr>
                        <a:t>كمستند محمي بكلمة مرور</a:t>
                      </a:r>
                      <a:endParaRPr lang="en-US" sz="8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800" dirty="0">
                          <a:solidFill>
                            <a:schemeClr val="tx1"/>
                          </a:solidFill>
                          <a:effectLst/>
                          <a:latin typeface="Calibri" panose="020F0502020204030204" pitchFamily="34" charset="0"/>
                          <a:cs typeface="Calibri" panose="020F0502020204030204" pitchFamily="34" charset="0"/>
                        </a:rPr>
                        <a:t>[ ] </a:t>
                      </a:r>
                      <a:r>
                        <a:rPr lang="ar-SA" sz="800" dirty="0">
                          <a:solidFill>
                            <a:schemeClr val="tx1"/>
                          </a:solidFill>
                          <a:effectLst/>
                          <a:latin typeface="Calibri" panose="020F0502020204030204" pitchFamily="34" charset="0"/>
                          <a:cs typeface="Calibri" panose="020F0502020204030204" pitchFamily="34" charset="0"/>
                        </a:rPr>
                        <a:t>بشكل </a:t>
                      </a:r>
                      <a:r>
                        <a:rPr lang="en-ZA" sz="800" dirty="0">
                          <a:solidFill>
                            <a:schemeClr val="tx1"/>
                          </a:solidFill>
                          <a:effectLst/>
                          <a:latin typeface="Calibri" panose="020F0502020204030204" pitchFamily="34" charset="0"/>
                          <a:cs typeface="Calibri" panose="020F0502020204030204" pitchFamily="34" charset="0"/>
                        </a:rPr>
                        <a:t>شخصي</a:t>
                      </a:r>
                      <a:r>
                        <a:rPr lang="ar-SA" sz="800" dirty="0">
                          <a:solidFill>
                            <a:schemeClr val="tx1"/>
                          </a:solidFill>
                          <a:effectLst/>
                          <a:latin typeface="Calibri" panose="020F0502020204030204" pitchFamily="34" charset="0"/>
                          <a:cs typeface="Calibri" panose="020F0502020204030204" pitchFamily="34" charset="0"/>
                        </a:rPr>
                        <a:t> </a:t>
                      </a:r>
                      <a:r>
                        <a:rPr lang="en-ZA" sz="800" b="0" i="1" kern="1200" dirty="0">
                          <a:solidFill>
                            <a:schemeClr val="tx1"/>
                          </a:solidFill>
                          <a:effectLst/>
                          <a:latin typeface="Calibri" panose="020F0502020204030204" pitchFamily="34" charset="0"/>
                          <a:ea typeface="+mn-ea"/>
                          <a:cs typeface="Calibri" panose="020F0502020204030204" pitchFamily="34" charset="0"/>
                        </a:rPr>
                        <a:t>في </a:t>
                      </a:r>
                      <a:r>
                        <a:rPr lang="ar-SA" sz="800" b="0" i="1" kern="1200" dirty="0">
                          <a:solidFill>
                            <a:schemeClr val="tx1"/>
                          </a:solidFill>
                          <a:effectLst/>
                          <a:latin typeface="Calibri" panose="020F0502020204030204" pitchFamily="34" charset="0"/>
                          <a:ea typeface="+mn-ea"/>
                          <a:cs typeface="Calibri" panose="020F0502020204030204" pitchFamily="34" charset="0"/>
                        </a:rPr>
                        <a:t>ظرف</a:t>
                      </a:r>
                      <a:r>
                        <a:rPr lang="en-ZA" sz="800" b="0" i="1" kern="1200" dirty="0">
                          <a:solidFill>
                            <a:schemeClr val="tx1"/>
                          </a:solidFill>
                          <a:effectLst/>
                          <a:latin typeface="Calibri" panose="020F0502020204030204" pitchFamily="34" charset="0"/>
                          <a:ea typeface="+mn-ea"/>
                          <a:cs typeface="Calibri" panose="020F0502020204030204" pitchFamily="34" charset="0"/>
                        </a:rPr>
                        <a:t> مختوم</a:t>
                      </a:r>
                      <a:endParaRPr lang="en-US" sz="8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800" dirty="0">
                          <a:solidFill>
                            <a:schemeClr val="tx1"/>
                          </a:solidFill>
                          <a:effectLst/>
                          <a:latin typeface="Calibri" panose="020F0502020204030204" pitchFamily="34" charset="0"/>
                          <a:cs typeface="Calibri" panose="020F0502020204030204" pitchFamily="34" charset="0"/>
                        </a:rPr>
                        <a:t>[] نظام إدارة الحالة الرقمي</a:t>
                      </a:r>
                      <a:endParaRPr lang="en-US" sz="8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مستوى الأولوية للاستجابة:</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عالي</a:t>
                      </a:r>
                      <a:r>
                        <a:rPr lang="ar-SA" sz="900" b="0" dirty="0">
                          <a:solidFill>
                            <a:schemeClr val="tx1"/>
                          </a:solidFill>
                          <a:effectLst/>
                          <a:latin typeface="Calibri" panose="020F0502020204030204" pitchFamily="34" charset="0"/>
                          <a:cs typeface="Calibri" panose="020F0502020204030204" pitchFamily="34" charset="0"/>
                        </a:rPr>
                        <a:t> </a:t>
                      </a:r>
                      <a:r>
                        <a:rPr lang="en-ZA" sz="900" b="0" i="1" dirty="0">
                          <a:solidFill>
                            <a:schemeClr val="tx1"/>
                          </a:solidFill>
                          <a:effectLst/>
                          <a:latin typeface="Calibri" panose="020F0502020204030204" pitchFamily="34" charset="0"/>
                          <a:cs typeface="Calibri" panose="020F0502020204030204" pitchFamily="34" charset="0"/>
                        </a:rPr>
                        <a:t>لل</a:t>
                      </a:r>
                      <a:r>
                        <a:rPr lang="ar-SA" sz="900" b="0" i="1" dirty="0">
                          <a:solidFill>
                            <a:schemeClr val="tx1"/>
                          </a:solidFill>
                          <a:effectLst/>
                          <a:latin typeface="Calibri" panose="020F0502020204030204" pitchFamily="34" charset="0"/>
                          <a:cs typeface="Calibri" panose="020F0502020204030204" pitchFamily="34" charset="0"/>
                        </a:rPr>
                        <a:t>استجابة</a:t>
                      </a:r>
                      <a:r>
                        <a:rPr lang="en-ZA" sz="900" b="0" i="1" dirty="0">
                          <a:solidFill>
                            <a:schemeClr val="tx1"/>
                          </a:solidFill>
                          <a:effectLst/>
                          <a:latin typeface="Calibri" panose="020F0502020204030204" pitchFamily="34" charset="0"/>
                          <a:cs typeface="Calibri" panose="020F0502020204030204" pitchFamily="34" charset="0"/>
                        </a:rPr>
                        <a:t> في غضون </a:t>
                      </a:r>
                      <a:r>
                        <a:rPr lang="ar-SA" sz="900" b="0" i="1" dirty="0">
                          <a:solidFill>
                            <a:schemeClr val="tx1"/>
                          </a:solidFill>
                          <a:effectLst/>
                          <a:latin typeface="Calibri" panose="020F0502020204030204" pitchFamily="34" charset="0"/>
                          <a:cs typeface="Calibri" panose="020F0502020204030204" pitchFamily="34" charset="0"/>
                        </a:rPr>
                        <a:t>٢٤</a:t>
                      </a:r>
                      <a:r>
                        <a:rPr lang="en-ZA" sz="900" b="0" i="1" dirty="0">
                          <a:solidFill>
                            <a:schemeClr val="tx1"/>
                          </a:solidFill>
                          <a:effectLst/>
                          <a:latin typeface="Calibri" panose="020F0502020204030204" pitchFamily="34" charset="0"/>
                          <a:cs typeface="Calibri" panose="020F0502020204030204" pitchFamily="34" charset="0"/>
                        </a:rPr>
                        <a:t>ساعة</a:t>
                      </a:r>
                      <a:endParaRPr lang="en-US" sz="900" b="0" i="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a:t>
                      </a:r>
                      <a:r>
                        <a:rPr lang="ar-SA" sz="900" b="0" dirty="0">
                          <a:solidFill>
                            <a:schemeClr val="tx1"/>
                          </a:solidFill>
                          <a:effectLst/>
                          <a:latin typeface="Calibri" panose="020F0502020204030204" pitchFamily="34" charset="0"/>
                          <a:cs typeface="Calibri" panose="020F0502020204030204" pitchFamily="34" charset="0"/>
                        </a:rPr>
                        <a:t>متوسط </a:t>
                      </a:r>
                      <a:r>
                        <a:rPr lang="ar-SA" sz="900" b="0" i="1" kern="1200" dirty="0">
                          <a:solidFill>
                            <a:schemeClr val="tx1"/>
                          </a:solidFill>
                          <a:effectLst/>
                          <a:latin typeface="Calibri" panose="020F0502020204030204" pitchFamily="34" charset="0"/>
                          <a:ea typeface="+mn-ea"/>
                          <a:cs typeface="Calibri" panose="020F0502020204030204" pitchFamily="34" charset="0"/>
                        </a:rPr>
                        <a:t> للاستجابة</a:t>
                      </a:r>
                      <a:r>
                        <a:rPr lang="en-ZA" sz="900" b="0" i="1" kern="1200" dirty="0">
                          <a:solidFill>
                            <a:schemeClr val="tx1"/>
                          </a:solidFill>
                          <a:effectLst/>
                          <a:latin typeface="Calibri" panose="020F0502020204030204" pitchFamily="34" charset="0"/>
                          <a:ea typeface="+mn-ea"/>
                          <a:cs typeface="Calibri" panose="020F0502020204030204" pitchFamily="34" charset="0"/>
                        </a:rPr>
                        <a:t> في غضون </a:t>
                      </a:r>
                      <a:r>
                        <a:rPr lang="ar-SA" sz="900" b="0" i="1" kern="1200" dirty="0">
                          <a:solidFill>
                            <a:schemeClr val="tx1"/>
                          </a:solidFill>
                          <a:effectLst/>
                          <a:latin typeface="Calibri" panose="020F0502020204030204" pitchFamily="34" charset="0"/>
                          <a:ea typeface="+mn-ea"/>
                          <a:cs typeface="Calibri" panose="020F0502020204030204" pitchFamily="34" charset="0"/>
                        </a:rPr>
                        <a:t>٣</a:t>
                      </a:r>
                      <a:r>
                        <a:rPr lang="en-ZA" sz="900" b="0" i="1" kern="1200" dirty="0">
                          <a:solidFill>
                            <a:schemeClr val="tx1"/>
                          </a:solidFill>
                          <a:effectLst/>
                          <a:latin typeface="Calibri" panose="020F0502020204030204" pitchFamily="34" charset="0"/>
                          <a:ea typeface="+mn-ea"/>
                          <a:cs typeface="Calibri" panose="020F0502020204030204" pitchFamily="34" charset="0"/>
                        </a:rPr>
                        <a:t> أيام</a:t>
                      </a:r>
                      <a:endParaRPr lang="en-US" sz="9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a:t>
                      </a:r>
                      <a:r>
                        <a:rPr lang="ar-SA" sz="900" b="0" dirty="0">
                          <a:solidFill>
                            <a:schemeClr val="tx1"/>
                          </a:solidFill>
                          <a:effectLst/>
                          <a:latin typeface="Calibri" panose="020F0502020204030204" pitchFamily="34" charset="0"/>
                          <a:cs typeface="Calibri" panose="020F0502020204030204" pitchFamily="34" charset="0"/>
                        </a:rPr>
                        <a:t>منخفض </a:t>
                      </a:r>
                      <a:r>
                        <a:rPr lang="ar-SA" sz="900" b="0" i="1" kern="1200" dirty="0">
                          <a:solidFill>
                            <a:schemeClr val="tx1"/>
                          </a:solidFill>
                          <a:effectLst/>
                          <a:latin typeface="Calibri" panose="020F0502020204030204" pitchFamily="34" charset="0"/>
                          <a:ea typeface="+mn-ea"/>
                          <a:cs typeface="Calibri" panose="020F0502020204030204" pitchFamily="34" charset="0"/>
                        </a:rPr>
                        <a:t>للاستجابة</a:t>
                      </a:r>
                      <a:r>
                        <a:rPr lang="en-ZA" sz="900" b="0" i="1" kern="1200" dirty="0">
                          <a:solidFill>
                            <a:schemeClr val="tx1"/>
                          </a:solidFill>
                          <a:effectLst/>
                          <a:latin typeface="Calibri" panose="020F0502020204030204" pitchFamily="34" charset="0"/>
                          <a:ea typeface="+mn-ea"/>
                          <a:cs typeface="Calibri" panose="020F0502020204030204" pitchFamily="34" charset="0"/>
                        </a:rPr>
                        <a:t> خلال أسبوع واحد</a:t>
                      </a:r>
                      <a:endParaRPr lang="en-US" sz="9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945144"/>
                  </a:ext>
                </a:extLst>
              </a:tr>
              <a:tr h="0">
                <a:tc gridSpan="2">
                  <a:txBody>
                    <a:bodyPr/>
                    <a:lstStyle/>
                    <a:p>
                      <a:pPr algn="r" rtl="1">
                        <a:lnSpc>
                          <a:spcPct val="107000"/>
                        </a:lnSpc>
                        <a:spcAft>
                          <a:spcPts val="800"/>
                        </a:spcAft>
                      </a:pPr>
                      <a:r>
                        <a:rPr lang="ar-SA" sz="900" b="1" dirty="0">
                          <a:solidFill>
                            <a:schemeClr val="tx1"/>
                          </a:solidFill>
                          <a:effectLst/>
                          <a:latin typeface="Calibri" panose="020F0502020204030204" pitchFamily="34" charset="0"/>
                          <a:cs typeface="Calibri" panose="020F0502020204030204" pitchFamily="34" charset="0"/>
                        </a:rPr>
                        <a:t>٢. تمت الإحالة إلى</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gridSpan="2">
                  <a:txBody>
                    <a:bodyPr/>
                    <a:lstStyle/>
                    <a:p>
                      <a:pPr algn="r" rtl="1">
                        <a:lnSpc>
                          <a:spcPct val="107000"/>
                        </a:lnSpc>
                        <a:spcAft>
                          <a:spcPts val="800"/>
                        </a:spcAft>
                      </a:pPr>
                      <a:r>
                        <a:rPr lang="ar-SA" sz="900" b="1" dirty="0">
                          <a:solidFill>
                            <a:schemeClr val="tx1"/>
                          </a:solidFill>
                          <a:effectLst/>
                          <a:latin typeface="Calibri" panose="020F0502020204030204" pitchFamily="34" charset="0"/>
                          <a:cs typeface="Calibri" panose="020F0502020204030204" pitchFamily="34" charset="0"/>
                        </a:rPr>
                        <a:t>١. تمت الإحالة من قبل</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lnSpc>
                          <a:spcPct val="107000"/>
                        </a:lnSpc>
                        <a:spcAft>
                          <a:spcPts val="800"/>
                        </a:spcAft>
                      </a:pP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01267524"/>
                  </a:ext>
                </a:extLst>
              </a:tr>
              <a:tr h="0">
                <a:tc gridSpan="2">
                  <a:txBody>
                    <a:bodyPr/>
                    <a:lstStyle/>
                    <a:p>
                      <a:pPr algn="r" rtl="1"/>
                      <a:r>
                        <a:rPr lang="ar-SA" sz="900" dirty="0">
                          <a:solidFill>
                            <a:schemeClr val="tx1"/>
                          </a:solidFill>
                          <a:effectLst/>
                          <a:latin typeface="Calibri" panose="020F0502020204030204" pitchFamily="34" charset="0"/>
                          <a:cs typeface="Calibri" panose="020F0502020204030204" pitchFamily="34" charset="0"/>
                        </a:rPr>
                        <a:t>ال</a:t>
                      </a:r>
                      <a:r>
                        <a:rPr lang="en-ZA" sz="900" dirty="0">
                          <a:solidFill>
                            <a:schemeClr val="tx1"/>
                          </a:solidFill>
                          <a:effectLst/>
                          <a:latin typeface="Calibri" panose="020F0502020204030204" pitchFamily="34" charset="0"/>
                          <a:cs typeface="Calibri" panose="020F0502020204030204" pitchFamily="34" charset="0"/>
                        </a:rPr>
                        <a:t>اسم:</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ar-SA" sz="900" b="1" dirty="0">
                          <a:solidFill>
                            <a:schemeClr val="tx1"/>
                          </a:solidFill>
                          <a:effectLst/>
                          <a:latin typeface="Calibri" panose="020F0502020204030204" pitchFamily="34" charset="0"/>
                          <a:cs typeface="Calibri" panose="020F0502020204030204" pitchFamily="34" charset="0"/>
                        </a:rPr>
                        <a:t>ال</a:t>
                      </a:r>
                      <a:r>
                        <a:rPr lang="en-ZA" sz="900" b="1" dirty="0">
                          <a:solidFill>
                            <a:schemeClr val="tx1"/>
                          </a:solidFill>
                          <a:effectLst/>
                          <a:latin typeface="Calibri" panose="020F0502020204030204" pitchFamily="34" charset="0"/>
                          <a:cs typeface="Calibri" panose="020F0502020204030204" pitchFamily="34" charset="0"/>
                        </a:rPr>
                        <a:t>اسم:</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18263249"/>
                  </a:ext>
                </a:extLst>
              </a:tr>
              <a:tr h="0">
                <a:tc gridSpan="2">
                  <a:txBody>
                    <a:bodyPr/>
                    <a:lstStyle/>
                    <a:p>
                      <a:pPr algn="r" rtl="1"/>
                      <a:r>
                        <a:rPr lang="en-ZA" sz="900" dirty="0">
                          <a:solidFill>
                            <a:schemeClr val="tx1"/>
                          </a:solidFill>
                          <a:effectLst/>
                          <a:latin typeface="Calibri" panose="020F0502020204030204" pitchFamily="34" charset="0"/>
                          <a:cs typeface="Calibri" panose="020F0502020204030204" pitchFamily="34" charset="0"/>
                        </a:rPr>
                        <a:t>الوكالة / المؤسسة:</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الوكالة / المؤسسة:</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90825252"/>
                  </a:ext>
                </a:extLst>
              </a:tr>
              <a:tr h="0">
                <a:tc gridSpan="2">
                  <a:txBody>
                    <a:bodyPr/>
                    <a:lstStyle/>
                    <a:p>
                      <a:pPr algn="r" rtl="1"/>
                      <a:r>
                        <a:rPr lang="en-ZA" sz="900" dirty="0">
                          <a:solidFill>
                            <a:schemeClr val="tx1"/>
                          </a:solidFill>
                          <a:effectLst/>
                          <a:latin typeface="Calibri" panose="020F0502020204030204" pitchFamily="34" charset="0"/>
                          <a:cs typeface="Calibri" panose="020F0502020204030204" pitchFamily="34" charset="0"/>
                        </a:rPr>
                        <a:t>المنصب / الوظيفة:</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المنصب / الوظيفة:</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53310631"/>
                  </a:ext>
                </a:extLst>
              </a:tr>
              <a:tr h="0">
                <a:tc gridSpan="2">
                  <a:txBody>
                    <a:bodyPr/>
                    <a:lstStyle/>
                    <a:p>
                      <a:pPr algn="r" rtl="1"/>
                      <a:r>
                        <a:rPr lang="en-ZA" sz="900" dirty="0">
                          <a:solidFill>
                            <a:schemeClr val="tx1"/>
                          </a:solidFill>
                          <a:effectLst/>
                          <a:latin typeface="Calibri" panose="020F0502020204030204" pitchFamily="34" charset="0"/>
                          <a:cs typeface="Calibri" panose="020F0502020204030204" pitchFamily="34" charset="0"/>
                        </a:rPr>
                        <a:t>هاتف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هاتف #:</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91436445"/>
                  </a:ext>
                </a:extLst>
              </a:tr>
              <a:tr h="0">
                <a:tc gridSpan="2">
                  <a:txBody>
                    <a:bodyPr/>
                    <a:lstStyle/>
                    <a:p>
                      <a:pPr algn="r" rtl="1"/>
                      <a:r>
                        <a:rPr lang="en-ZA" sz="900" dirty="0">
                          <a:solidFill>
                            <a:schemeClr val="tx1"/>
                          </a:solidFill>
                          <a:effectLst/>
                          <a:latin typeface="Calibri" panose="020F0502020204030204" pitchFamily="34" charset="0"/>
                          <a:cs typeface="Calibri" panose="020F0502020204030204" pitchFamily="34" charset="0"/>
                        </a:rPr>
                        <a:t>بريد إلكتروني:</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بريد إلكتروني:</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80290365"/>
                  </a:ext>
                </a:extLst>
              </a:tr>
              <a:tr h="0">
                <a:tc gridSpan="2">
                  <a:txBody>
                    <a:bodyPr/>
                    <a:lstStyle/>
                    <a:p>
                      <a:pPr algn="r" rtl="1"/>
                      <a:r>
                        <a:rPr lang="en-ZA" sz="900" dirty="0">
                          <a:solidFill>
                            <a:schemeClr val="tx1"/>
                          </a:solidFill>
                          <a:effectLst/>
                          <a:latin typeface="Calibri" panose="020F0502020204030204" pitchFamily="34" charset="0"/>
                          <a:cs typeface="Calibri" panose="020F0502020204030204" pitchFamily="34" charset="0"/>
                        </a:rPr>
                        <a:t>العنوان / الموقع:</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العنوان / الموقع:</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44983117"/>
                  </a:ext>
                </a:extLst>
              </a:tr>
              <a:tr h="185643">
                <a:tc gridSpan="4">
                  <a:txBody>
                    <a:bodyPr/>
                    <a:lstStyle/>
                    <a:p>
                      <a:pPr algn="r" rtl="1">
                        <a:lnSpc>
                          <a:spcPct val="107000"/>
                        </a:lnSpc>
                        <a:spcAft>
                          <a:spcPts val="800"/>
                        </a:spcAft>
                      </a:pPr>
                      <a:r>
                        <a:rPr lang="ar-SA" sz="900" dirty="0">
                          <a:solidFill>
                            <a:schemeClr val="tx1"/>
                          </a:solidFill>
                          <a:effectLst/>
                          <a:latin typeface="Calibri" panose="020F0502020204030204" pitchFamily="34" charset="0"/>
                          <a:cs typeface="Calibri" panose="020F0502020204030204" pitchFamily="34" charset="0"/>
                        </a:rPr>
                        <a:t>٣. </a:t>
                      </a:r>
                      <a:r>
                        <a:rPr lang="en-ZA" sz="900" dirty="0">
                          <a:solidFill>
                            <a:schemeClr val="tx1"/>
                          </a:solidFill>
                          <a:effectLst/>
                          <a:latin typeface="Calibri" panose="020F0502020204030204" pitchFamily="34" charset="0"/>
                          <a:cs typeface="Calibri" panose="020F0502020204030204" pitchFamily="34" charset="0"/>
                        </a:rPr>
                        <a:t>معلومات أساسية عن ال</a:t>
                      </a:r>
                      <a:r>
                        <a:rPr lang="ar-SA" sz="900" dirty="0">
                          <a:solidFill>
                            <a:schemeClr val="tx1"/>
                          </a:solidFill>
                          <a:effectLst/>
                          <a:latin typeface="Calibri" panose="020F0502020204030204" pitchFamily="34" charset="0"/>
                          <a:cs typeface="Calibri" panose="020F0502020204030204" pitchFamily="34" charset="0"/>
                        </a:rPr>
                        <a:t>حالة</a:t>
                      </a:r>
                      <a:r>
                        <a:rPr lang="en-ZA" sz="900" i="1" dirty="0">
                          <a:solidFill>
                            <a:schemeClr val="tx1"/>
                          </a:solidFill>
                          <a:effectLst/>
                          <a:latin typeface="Calibri" panose="020F0502020204030204" pitchFamily="34" charset="0"/>
                          <a:cs typeface="Calibri" panose="020F0502020204030204" pitchFamily="34" charset="0"/>
                        </a:rPr>
                        <a:t> </a:t>
                      </a:r>
                      <a:r>
                        <a:rPr lang="en-ZA" sz="900" b="0" i="1" dirty="0">
                          <a:solidFill>
                            <a:schemeClr val="tx1"/>
                          </a:solidFill>
                          <a:effectLst/>
                          <a:latin typeface="Calibri" panose="020F0502020204030204" pitchFamily="34" charset="0"/>
                          <a:cs typeface="Calibri" panose="020F0502020204030204" pitchFamily="34" charset="0"/>
                        </a:rPr>
                        <a:t>جميع المعلومات الشخصية اختيارية وتعتمد على تقييد المعلومات التي تعتبر حساسة ومشاركة تلك المعلومات المطلوبة فقط ل</a:t>
                      </a:r>
                      <a:r>
                        <a:rPr lang="ar-SA" sz="900" b="0" i="1" dirty="0">
                          <a:solidFill>
                            <a:schemeClr val="tx1"/>
                          </a:solidFill>
                          <a:effectLst/>
                          <a:latin typeface="Calibri" panose="020F0502020204030204" pitchFamily="34" charset="0"/>
                          <a:cs typeface="Calibri" panose="020F0502020204030204" pitchFamily="34" charset="0"/>
                        </a:rPr>
                        <a:t>مقدم </a:t>
                      </a:r>
                      <a:r>
                        <a:rPr lang="en-ZA" sz="900" b="0" i="1" dirty="0">
                          <a:solidFill>
                            <a:schemeClr val="tx1"/>
                          </a:solidFill>
                          <a:effectLst/>
                          <a:latin typeface="Calibri" panose="020F0502020204030204" pitchFamily="34" charset="0"/>
                          <a:cs typeface="Calibri" panose="020F0502020204030204" pitchFamily="34" charset="0"/>
                        </a:rPr>
                        <a:t> الخدمة لتقديم الخدمة</a:t>
                      </a:r>
                      <a:r>
                        <a:rPr lang="en-ZA" sz="900" b="0" i="1" u="sng" dirty="0">
                          <a:solidFill>
                            <a:schemeClr val="tx1"/>
                          </a:solidFill>
                          <a:effectLst/>
                          <a:latin typeface="Calibri" panose="020F0502020204030204" pitchFamily="34" charset="0"/>
                          <a:cs typeface="Calibri" panose="020F0502020204030204" pitchFamily="34" charset="0"/>
                        </a:rPr>
                        <a:t>و</a:t>
                      </a:r>
                      <a:r>
                        <a:rPr lang="en-ZA" sz="900" b="0" i="1" dirty="0">
                          <a:solidFill>
                            <a:schemeClr val="tx1"/>
                          </a:solidFill>
                          <a:effectLst/>
                          <a:latin typeface="Calibri" panose="020F0502020204030204" pitchFamily="34" charset="0"/>
                          <a:cs typeface="Calibri" panose="020F0502020204030204" pitchFamily="34" charset="0"/>
                        </a:rPr>
                        <a:t>بناءً على ال</a:t>
                      </a:r>
                      <a:r>
                        <a:rPr lang="ar-SA" sz="900" b="0" i="1" dirty="0">
                          <a:solidFill>
                            <a:schemeClr val="tx1"/>
                          </a:solidFill>
                          <a:effectLst/>
                          <a:latin typeface="Calibri" panose="020F0502020204030204" pitchFamily="34" charset="0"/>
                          <a:cs typeface="Calibri" panose="020F0502020204030204" pitchFamily="34" charset="0"/>
                        </a:rPr>
                        <a:t>قبول</a:t>
                      </a:r>
                      <a:r>
                        <a:rPr lang="en-ZA" sz="900" b="0" i="1" dirty="0">
                          <a:solidFill>
                            <a:schemeClr val="tx1"/>
                          </a:solidFill>
                          <a:effectLst/>
                          <a:latin typeface="Calibri" panose="020F0502020204030204" pitchFamily="34" charset="0"/>
                          <a:cs typeface="Calibri" panose="020F0502020204030204" pitchFamily="34" charset="0"/>
                        </a:rPr>
                        <a:t> / الموافقة المقدمة من الشخص الذي تتم إحالته بشأن المعلومات التي يمكن الكشف عنها</a:t>
                      </a:r>
                      <a:endParaRPr lang="en-US" sz="9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26713667"/>
                  </a:ext>
                </a:extLst>
              </a:tr>
              <a:tr h="309405">
                <a:tc>
                  <a:txBody>
                    <a:bodyPr/>
                    <a:lstStyle/>
                    <a:p>
                      <a:pPr algn="r" rtl="1"/>
                      <a:r>
                        <a:rPr lang="en-ZA" sz="900" dirty="0">
                          <a:solidFill>
                            <a:schemeClr val="tx1"/>
                          </a:solidFill>
                          <a:effectLst/>
                          <a:latin typeface="Calibri" panose="020F0502020204030204" pitchFamily="34" charset="0"/>
                          <a:cs typeface="Calibri" panose="020F0502020204030204" pitchFamily="34" charset="0"/>
                        </a:rPr>
                        <a:t>اسم ال</a:t>
                      </a:r>
                      <a:r>
                        <a:rPr lang="ar-SA" sz="900" dirty="0">
                          <a:solidFill>
                            <a:schemeClr val="tx1"/>
                          </a:solidFill>
                          <a:effectLst/>
                          <a:latin typeface="Calibri" panose="020F0502020204030204" pitchFamily="34" charset="0"/>
                          <a:cs typeface="Calibri" panose="020F0502020204030204" pitchFamily="34" charset="0"/>
                        </a:rPr>
                        <a:t>عائلة</a:t>
                      </a:r>
                      <a:r>
                        <a:rPr lang="en-ZA" sz="900" dirty="0">
                          <a:solidFill>
                            <a:schemeClr val="tx1"/>
                          </a:solidFill>
                          <a:effectLst/>
                          <a:latin typeface="Calibri" panose="020F0502020204030204" pitchFamily="34" charset="0"/>
                          <a:cs typeface="Calibri" panose="020F0502020204030204" pitchFamily="34" charset="0"/>
                        </a:rPr>
                        <a:t>:</a:t>
                      </a:r>
                      <a:endParaRPr lang="en-US" sz="90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الاسم الأوسط:</a:t>
                      </a:r>
                      <a:endParaRPr lang="en-US" sz="900" b="1"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الاسم الأول:</a:t>
                      </a:r>
                      <a:endParaRPr lang="en-US" sz="9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80961860"/>
                  </a:ext>
                </a:extLst>
              </a:tr>
            </a:tbl>
          </a:graphicData>
        </a:graphic>
      </p:graphicFrame>
    </p:spTree>
    <p:extLst>
      <p:ext uri="{BB962C8B-B14F-4D97-AF65-F5344CB8AC3E}">
        <p14:creationId xmlns:p14="http://schemas.microsoft.com/office/powerpoint/2010/main" val="38918588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2" name="Table 1">
            <a:extLst>
              <a:ext uri="{FF2B5EF4-FFF2-40B4-BE49-F238E27FC236}">
                <a16:creationId xmlns:a16="http://schemas.microsoft.com/office/drawing/2014/main" id="{62108D18-E067-FA7D-46CE-2D8F11ABAD4E}"/>
              </a:ext>
            </a:extLst>
          </p:cNvPr>
          <p:cNvGraphicFramePr>
            <a:graphicFrameLocks noGrp="1"/>
          </p:cNvGraphicFramePr>
          <p:nvPr/>
        </p:nvGraphicFramePr>
        <p:xfrm>
          <a:off x="1016000" y="699800"/>
          <a:ext cx="5233165" cy="7360207"/>
        </p:xfrm>
        <a:graphic>
          <a:graphicData uri="http://schemas.openxmlformats.org/drawingml/2006/table">
            <a:tbl>
              <a:tblPr firstRow="1" firstCol="1" bandRow="1">
                <a:tableStyleId>{5C22544A-7EE6-4342-B048-85BDC9FD1C3A}</a:tableStyleId>
              </a:tblPr>
              <a:tblGrid>
                <a:gridCol w="1956702">
                  <a:extLst>
                    <a:ext uri="{9D8B030D-6E8A-4147-A177-3AD203B41FA5}">
                      <a16:colId xmlns:a16="http://schemas.microsoft.com/office/drawing/2014/main" val="2083085492"/>
                    </a:ext>
                  </a:extLst>
                </a:gridCol>
                <a:gridCol w="263489">
                  <a:extLst>
                    <a:ext uri="{9D8B030D-6E8A-4147-A177-3AD203B41FA5}">
                      <a16:colId xmlns:a16="http://schemas.microsoft.com/office/drawing/2014/main" val="4070492167"/>
                    </a:ext>
                  </a:extLst>
                </a:gridCol>
                <a:gridCol w="958682">
                  <a:extLst>
                    <a:ext uri="{9D8B030D-6E8A-4147-A177-3AD203B41FA5}">
                      <a16:colId xmlns:a16="http://schemas.microsoft.com/office/drawing/2014/main" val="1537494472"/>
                    </a:ext>
                  </a:extLst>
                </a:gridCol>
                <a:gridCol w="531379">
                  <a:extLst>
                    <a:ext uri="{9D8B030D-6E8A-4147-A177-3AD203B41FA5}">
                      <a16:colId xmlns:a16="http://schemas.microsoft.com/office/drawing/2014/main" val="2842721798"/>
                    </a:ext>
                  </a:extLst>
                </a:gridCol>
                <a:gridCol w="139718">
                  <a:extLst>
                    <a:ext uri="{9D8B030D-6E8A-4147-A177-3AD203B41FA5}">
                      <a16:colId xmlns:a16="http://schemas.microsoft.com/office/drawing/2014/main" val="1782648182"/>
                    </a:ext>
                  </a:extLst>
                </a:gridCol>
                <a:gridCol w="460809">
                  <a:extLst>
                    <a:ext uri="{9D8B030D-6E8A-4147-A177-3AD203B41FA5}">
                      <a16:colId xmlns:a16="http://schemas.microsoft.com/office/drawing/2014/main" val="2383405971"/>
                    </a:ext>
                  </a:extLst>
                </a:gridCol>
                <a:gridCol w="922386">
                  <a:extLst>
                    <a:ext uri="{9D8B030D-6E8A-4147-A177-3AD203B41FA5}">
                      <a16:colId xmlns:a16="http://schemas.microsoft.com/office/drawing/2014/main" val="2179560762"/>
                    </a:ext>
                  </a:extLst>
                </a:gridCol>
              </a:tblGrid>
              <a:tr h="183791">
                <a:tc gridSpan="7">
                  <a:txBody>
                    <a:bodyPr/>
                    <a:lstStyle/>
                    <a:p>
                      <a:pPr algn="r" rtl="1"/>
                      <a:r>
                        <a:rPr lang="ar-SA" sz="1000" b="1">
                          <a:solidFill>
                            <a:schemeClr val="tx1"/>
                          </a:solidFill>
                          <a:effectLst/>
                          <a:latin typeface="Calibri" panose="020F0502020204030204" pitchFamily="34" charset="0"/>
                          <a:cs typeface="Calibri" panose="020F0502020204030204" pitchFamily="34" charset="0"/>
                        </a:rPr>
                        <a:t>أسماء أو تهجئات أخرى معروفة</a:t>
                      </a:r>
                      <a:r>
                        <a:rPr lang="ar-SA" sz="1000" b="1" dirty="0">
                          <a:solidFill>
                            <a:schemeClr val="tx1"/>
                          </a:solidFill>
                          <a:effectLst/>
                          <a:latin typeface="Calibri" panose="020F0502020204030204" pitchFamily="34" charset="0"/>
                          <a:cs typeface="Calibri" panose="020F0502020204030204" pitchFamily="34" charset="0"/>
                        </a:rPr>
                        <a:t> للشخص الذي تمت إحالته</a:t>
                      </a:r>
                      <a:r>
                        <a:rPr lang="en-ZA" sz="1000" dirty="0">
                          <a:solidFill>
                            <a:schemeClr val="tx1"/>
                          </a:solidFill>
                          <a:effectLst/>
                        </a:rPr>
                        <a:t>: على سبيل المثال ، الاسم المستعار واسم العائلة الثاني.</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817040019"/>
                  </a:ext>
                </a:extLst>
              </a:tr>
              <a:tr h="661645">
                <a:tc gridSpan="2">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الجنس:</a:t>
                      </a:r>
                      <a:endParaRPr lang="en-FR" sz="1000" b="1">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solidFill>
                            <a:schemeClr val="tx1"/>
                          </a:solidFill>
                          <a:effectLst/>
                          <a:latin typeface="Calibri" panose="020F0502020204030204" pitchFamily="34" charset="0"/>
                          <a:cs typeface="Calibri" panose="020F0502020204030204" pitchFamily="34" charset="0"/>
                        </a:rPr>
                        <a:t>[] ذكر                [] أنثى </a:t>
                      </a:r>
                      <a:endParaRPr lang="en-FR"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ZA" sz="700" b="0" i="1" dirty="0">
                          <a:solidFill>
                            <a:schemeClr val="tx1"/>
                          </a:solidFill>
                          <a:effectLst/>
                        </a:rPr>
                        <a:t>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4">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هل تم تخمين تاريخ الميلاد </a:t>
                      </a:r>
                      <a:r>
                        <a:rPr lang="ar-SA" sz="1000">
                          <a:effectLst/>
                          <a:latin typeface="Calibri" panose="020F0502020204030204" pitchFamily="34" charset="0"/>
                          <a:cs typeface="Calibri" panose="020F0502020204030204" pitchFamily="34" charset="0"/>
                        </a:rPr>
                        <a:t>؟:</a:t>
                      </a:r>
                      <a:endParaRPr lang="en-FR" sz="1000">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إذا تم تخمينه ، تاريخ الميلاد يتم تقديره= ١ كانون الأول</a:t>
                      </a:r>
                      <a:endParaRPr lang="en-FR" sz="1000">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 لا                [] نعم</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a:p>
                  </a:txBody>
                  <a:tcPr/>
                </a:tc>
                <a:tc>
                  <a:txBody>
                    <a:bodyPr/>
                    <a:lstStyle/>
                    <a:p>
                      <a:pPr algn="r" rtl="1"/>
                      <a:r>
                        <a:rPr lang="en-ZA" sz="1100" b="1" dirty="0">
                          <a:solidFill>
                            <a:schemeClr val="tx1"/>
                          </a:solidFill>
                          <a:effectLst/>
                          <a:latin typeface="Calibri" panose="020F0502020204030204" pitchFamily="34" charset="0"/>
                          <a:cs typeface="Calibri" panose="020F0502020204030204" pitchFamily="34" charset="0"/>
                        </a:rPr>
                        <a:t>تاريخ الميلاد</a:t>
                      </a:r>
                      <a:r>
                        <a:rPr lang="ar-SA" sz="1100" b="1" dirty="0">
                          <a:solidFill>
                            <a:schemeClr val="tx1"/>
                          </a:solidFill>
                          <a:effectLst/>
                          <a:latin typeface="Calibri" panose="020F0502020204030204" pitchFamily="34" charset="0"/>
                          <a:cs typeface="Calibri" panose="020F0502020204030204" pitchFamily="34" charset="0"/>
                        </a:rPr>
                        <a:t>:</a:t>
                      </a:r>
                      <a:endParaRPr lang="en-US" sz="1100" b="1" dirty="0">
                        <a:solidFill>
                          <a:schemeClr val="tx1"/>
                        </a:solidFill>
                        <a:effectLst/>
                        <a:latin typeface="Calibri" panose="020F0502020204030204" pitchFamily="34" charset="0"/>
                        <a:cs typeface="Calibri" panose="020F0502020204030204" pitchFamily="34" charset="0"/>
                      </a:endParaRPr>
                    </a:p>
                    <a:p>
                      <a:pPr algn="r" rtl="1"/>
                      <a:r>
                        <a:rPr lang="en-ZA" sz="800" b="0" i="1" dirty="0">
                          <a:solidFill>
                            <a:schemeClr val="tx1"/>
                          </a:solidFill>
                          <a:effectLst/>
                          <a:latin typeface="Calibri" panose="020F0502020204030204" pitchFamily="34" charset="0"/>
                          <a:cs typeface="Calibri" panose="020F0502020204030204" pitchFamily="34" charset="0"/>
                        </a:rPr>
                        <a:t>يوم / شهر / سنة</a:t>
                      </a:r>
                      <a:endParaRPr lang="en-US" sz="800" b="0" i="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12078736"/>
                  </a:ext>
                </a:extLst>
              </a:tr>
              <a:tr h="120893">
                <a:tc gridSpan="2">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هوية أخرى ذات صلة:</a:t>
                      </a:r>
                      <a:endParaRPr lang="en-FR" sz="1000" b="1">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 </a:t>
                      </a:r>
                      <a:endParaRPr lang="en-FR" sz="1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b="1">
                          <a:effectLst/>
                          <a:latin typeface="Calibri" panose="020F0502020204030204" pitchFamily="34" charset="0"/>
                          <a:cs typeface="Calibri" panose="020F0502020204030204" pitchFamily="34" charset="0"/>
                        </a:rPr>
                        <a:t>الهوية الفردية للمفوضية السامية للاجئين:</a:t>
                      </a:r>
                      <a:endParaRPr lang="en-FR" sz="1000" b="1">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الهوية الوطنية:</a:t>
                      </a:r>
                      <a:endParaRPr lang="en-FR" sz="1000" b="1">
                        <a:effectLst/>
                        <a:latin typeface="Calibri" panose="020F0502020204030204" pitchFamily="34" charset="0"/>
                        <a:ea typeface="Calibri" panose="020F0502020204030204" pitchFamily="34" charset="0"/>
                        <a:cs typeface="Calibri" panose="020F0502020204030204" pitchFamily="34" charset="0"/>
                      </a:endParaRPr>
                    </a:p>
                    <a:p>
                      <a:pPr algn="r" rtl="1"/>
                      <a:r>
                        <a:rPr lang="en-ZA" sz="1000" b="1" dirty="0">
                          <a:solidFill>
                            <a:schemeClr val="tx1"/>
                          </a:solidFill>
                          <a:effectLst/>
                          <a:latin typeface="Calibri" panose="020F0502020204030204" pitchFamily="34" charset="0"/>
                          <a:cs typeface="Calibri" panose="020F0502020204030204" pitchFamily="34" charset="0"/>
                        </a:rPr>
                        <a:t> </a:t>
                      </a: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819635719"/>
                  </a:ext>
                </a:extLst>
              </a:tr>
              <a:tr h="397753">
                <a:tc gridSpan="5">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احتياجات ال</a:t>
                      </a:r>
                      <a:r>
                        <a:rPr lang="ar-SA" sz="1000" b="1" dirty="0">
                          <a:solidFill>
                            <a:schemeClr val="tx1"/>
                          </a:solidFill>
                          <a:effectLst/>
                          <a:latin typeface="Calibri" panose="020F0502020204030204" pitchFamily="34" charset="0"/>
                          <a:cs typeface="Calibri" panose="020F0502020204030204" pitchFamily="34" charset="0"/>
                        </a:rPr>
                        <a:t>تواصل</a:t>
                      </a:r>
                      <a:r>
                        <a:rPr lang="en-ZA" sz="1000" b="1" dirty="0">
                          <a:solidFill>
                            <a:schemeClr val="tx1"/>
                          </a:solidFill>
                          <a:effectLst/>
                          <a:latin typeface="Calibri" panose="020F0502020204030204" pitchFamily="34" charset="0"/>
                          <a:cs typeface="Calibri" panose="020F0502020204030204" pitchFamily="34" charset="0"/>
                        </a:rPr>
                        <a:t> الخاصة:</a:t>
                      </a:r>
                      <a:endParaRPr lang="en-US" sz="1000" b="1" dirty="0">
                        <a:solidFill>
                          <a:schemeClr val="tx1"/>
                        </a:solidFill>
                        <a:effectLst/>
                        <a:latin typeface="Calibri" panose="020F0502020204030204" pitchFamily="34" charset="0"/>
                        <a:cs typeface="Calibri" panose="020F0502020204030204" pitchFamily="34" charset="0"/>
                      </a:endParaRPr>
                    </a:p>
                    <a:p>
                      <a:pPr algn="r" rtl="1"/>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اللغات التي تتكلمها:</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860935780"/>
                  </a:ext>
                </a:extLst>
              </a:tr>
              <a:tr h="507679">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العنوان الحالي / الموقع الذي يعيش فيه الشخص:</a:t>
                      </a:r>
                      <a:r>
                        <a:rPr lang="ar-SA" sz="700" b="0" kern="1200">
                          <a:solidFill>
                            <a:schemeClr val="tx1"/>
                          </a:solidFill>
                          <a:effectLst/>
                          <a:latin typeface="Calibri" panose="020F0502020204030204" pitchFamily="34" charset="0"/>
                          <a:ea typeface="+mn-ea"/>
                          <a:cs typeface="Calibri" panose="020F0502020204030204" pitchFamily="34" charset="0"/>
                        </a:rPr>
                        <a:t>تقديم أكبر قدر ممكن من التفاصيل حول الموقع حتى يتمكن الآخرون من العثور على الموقع، مثل منزل أو مَعلَم أو شارع أو مدينة / قرية أو منطقة أو مقاطعة (التكييف وفقًا للسياق)</a:t>
                      </a:r>
                      <a:endParaRPr lang="en-FR" sz="700" b="0" kern="1200">
                        <a:solidFill>
                          <a:schemeClr val="tx1"/>
                        </a:solidFill>
                        <a:effectLst/>
                        <a:latin typeface="Calibri" panose="020F0502020204030204" pitchFamily="34" charset="0"/>
                        <a:ea typeface="+mn-ea"/>
                        <a:cs typeface="Calibri" panose="020F0502020204030204" pitchFamily="34" charset="0"/>
                      </a:endParaRPr>
                    </a:p>
                    <a:p>
                      <a:pPr algn="r" rtl="1"/>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909572435"/>
                  </a:ext>
                </a:extLst>
              </a:tr>
              <a:tr h="0">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الهاتف / تفاصيل الاتصال الأخرى:</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3586268314"/>
                  </a:ext>
                </a:extLst>
              </a:tr>
              <a:tr h="0">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تفاصيل مقدم الرعاية الأساسي</a:t>
                      </a:r>
                      <a:r>
                        <a:rPr lang="ar-SA" sz="1000" dirty="0">
                          <a:solidFill>
                            <a:schemeClr val="tx1"/>
                          </a:solidFill>
                          <a:effectLst/>
                          <a:latin typeface="Calibri" panose="020F0502020204030204" pitchFamily="34" charset="0"/>
                          <a:cs typeface="Calibri" panose="020F0502020204030204" pitchFamily="34" charset="0"/>
                        </a:rPr>
                        <a:t> </a:t>
                      </a:r>
                      <a:r>
                        <a:rPr lang="ar-SA" sz="700" b="0" i="1" kern="1200" dirty="0">
                          <a:solidFill>
                            <a:schemeClr val="tx1"/>
                          </a:solidFill>
                          <a:effectLst/>
                          <a:latin typeface="Calibri" panose="020F0502020204030204" pitchFamily="34" charset="0"/>
                          <a:ea typeface="+mn-ea"/>
                          <a:cs typeface="Calibri" panose="020F0502020204030204" pitchFamily="34" charset="0"/>
                        </a:rPr>
                        <a:t>يتم إكمال ذلك</a:t>
                      </a:r>
                      <a:r>
                        <a:rPr lang="en-ZA" sz="700" b="0" i="1" kern="1200" dirty="0">
                          <a:solidFill>
                            <a:schemeClr val="tx1"/>
                          </a:solidFill>
                          <a:effectLst/>
                          <a:latin typeface="Calibri" panose="020F0502020204030204" pitchFamily="34" charset="0"/>
                          <a:ea typeface="+mn-ea"/>
                          <a:cs typeface="Calibri" panose="020F0502020204030204" pitchFamily="34" charset="0"/>
                        </a:rPr>
                        <a:t> فقط في حالة كون الشخص المُحال طفلًا</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1624325413"/>
                  </a:ext>
                </a:extLst>
              </a:tr>
              <a:tr h="245054">
                <a:tc gridSpan="4">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إذا كانت الإجابة "لا" ، فشرح السبب:</a:t>
                      </a:r>
                      <a:endParaRPr lang="en-US" sz="1000" b="1" dirty="0">
                        <a:solidFill>
                          <a:schemeClr val="tx1"/>
                        </a:solidFill>
                        <a:effectLst/>
                        <a:latin typeface="Calibri" panose="020F0502020204030204" pitchFamily="34" charset="0"/>
                        <a:cs typeface="Calibri" panose="020F0502020204030204" pitchFamily="34" charset="0"/>
                      </a:endParaRPr>
                    </a:p>
                    <a:p>
                      <a:pPr algn="l"/>
                      <a:r>
                        <a:rPr lang="en-ZA" sz="1000" b="1"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 إبلاغ مقدم الرعاية عن الإحالة</a:t>
                      </a:r>
                      <a:r>
                        <a:rPr lang="en-ZA"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إذا كانت الإجابة "لا" ، فشرح السبب:</a:t>
                      </a:r>
                      <a:endParaRPr lang="en-US" sz="1000" b="1" dirty="0">
                        <a:solidFill>
                          <a:schemeClr val="tx1"/>
                        </a:solidFill>
                        <a:effectLst/>
                      </a:endParaRPr>
                    </a:p>
                    <a:p>
                      <a:pPr algn="r" rtl="1"/>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3603952838"/>
                  </a:ext>
                </a:extLst>
              </a:tr>
              <a:tr h="183791">
                <a:tc>
                  <a:txBody>
                    <a:bodyPr/>
                    <a:lstStyle/>
                    <a:p>
                      <a:pPr algn="r" rtl="1"/>
                      <a:r>
                        <a:rPr lang="en-ZA" sz="1000" b="1" dirty="0">
                          <a:solidFill>
                            <a:schemeClr val="tx1"/>
                          </a:solidFill>
                          <a:effectLst/>
                        </a:rPr>
                        <a:t>اسم العائلة:</a:t>
                      </a:r>
                      <a:endParaRPr lang="en-US" sz="1000" dirty="0"/>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الأوسط:</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الأول:</a:t>
                      </a:r>
                      <a:endParaRPr lang="en-US" sz="10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r>
                        <a:rPr lang="en-ZA" sz="1000" b="1" dirty="0">
                          <a:solidFill>
                            <a:schemeClr val="tx1"/>
                          </a:solidFill>
                          <a:effectLst/>
                        </a:rPr>
                        <a:t>اسم العائلة:</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04564295"/>
                  </a:ext>
                </a:extLst>
              </a:tr>
              <a:tr h="171538">
                <a:tc gridSpan="7">
                  <a:txBody>
                    <a:bodyPr/>
                    <a:lstStyle/>
                    <a:p>
                      <a:pPr algn="r" rtl="1"/>
                      <a:r>
                        <a:rPr lang="ar-SA" sz="1000" b="1">
                          <a:solidFill>
                            <a:schemeClr val="tx1"/>
                          </a:solidFill>
                          <a:effectLst/>
                          <a:latin typeface="Calibri" panose="020F0502020204030204" pitchFamily="34" charset="0"/>
                          <a:cs typeface="Calibri" panose="020F0502020204030204" pitchFamily="34" charset="0"/>
                        </a:rPr>
                        <a:t>أسماء أو تهجئات أخرى معروفة</a:t>
                      </a:r>
                      <a:r>
                        <a:rPr lang="ar-SA" sz="1000" b="1" dirty="0">
                          <a:solidFill>
                            <a:schemeClr val="tx1"/>
                          </a:solidFill>
                          <a:effectLst/>
                          <a:latin typeface="Calibri" panose="020F0502020204030204" pitchFamily="34" charset="0"/>
                          <a:cs typeface="Calibri" panose="020F0502020204030204" pitchFamily="34" charset="0"/>
                        </a:rPr>
                        <a:t> </a:t>
                      </a:r>
                      <a:r>
                        <a:rPr lang="en-ZA" sz="1000" dirty="0">
                          <a:solidFill>
                            <a:schemeClr val="tx1"/>
                          </a:solidFill>
                          <a:effectLst/>
                          <a:latin typeface="Calibri" panose="020F0502020204030204" pitchFamily="34" charset="0"/>
                          <a:cs typeface="Calibri" panose="020F0502020204030204" pitchFamily="34" charset="0"/>
                        </a:rPr>
                        <a:t>لمقدم الرعاية :</a:t>
                      </a:r>
                      <a:r>
                        <a:rPr lang="en-ZA" sz="800" dirty="0">
                          <a:solidFill>
                            <a:schemeClr val="tx1"/>
                          </a:solidFill>
                          <a:effectLst/>
                          <a:latin typeface="Calibri" panose="020F0502020204030204" pitchFamily="34" charset="0"/>
                          <a:cs typeface="Calibri" panose="020F0502020204030204" pitchFamily="34" charset="0"/>
                        </a:rPr>
                        <a:t>على سبيل المثال ، الاسم المستعار واسم العائلة الثاني.</a:t>
                      </a:r>
                      <a:endParaRPr lang="en-US" sz="8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1868385032"/>
                  </a:ext>
                </a:extLst>
              </a:tr>
              <a:tr h="141043">
                <a:tc gridSpan="2">
                  <a:txBody>
                    <a:bodyPr/>
                    <a:lstStyle/>
                    <a:p>
                      <a:pPr algn="r" rtl="1">
                        <a:lnSpc>
                          <a:spcPct val="107000"/>
                        </a:lnSpc>
                        <a:spcAft>
                          <a:spcPts val="800"/>
                        </a:spcAft>
                      </a:pPr>
                      <a:r>
                        <a:rPr lang="ar-SA" sz="1000" b="1">
                          <a:solidFill>
                            <a:schemeClr val="tx1"/>
                          </a:solidFill>
                          <a:effectLst/>
                          <a:latin typeface="Calibri" panose="020F0502020204030204" pitchFamily="34" charset="0"/>
                          <a:cs typeface="Calibri" panose="020F0502020204030204" pitchFamily="34" charset="0"/>
                        </a:rPr>
                        <a:t>الجنس:</a:t>
                      </a:r>
                      <a:endParaRPr lang="en-FR" sz="1000" b="1">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solidFill>
                            <a:schemeClr val="tx1"/>
                          </a:solidFill>
                          <a:effectLst/>
                          <a:latin typeface="Calibri" panose="020F0502020204030204" pitchFamily="34" charset="0"/>
                          <a:cs typeface="Calibri" panose="020F0502020204030204" pitchFamily="34" charset="0"/>
                        </a:rPr>
                        <a:t>[] ذكر                [] أنثى </a:t>
                      </a:r>
                      <a:endParaRPr lang="en-FR"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ZA" sz="700" b="0" i="1" dirty="0">
                          <a:solidFill>
                            <a:schemeClr val="tx1"/>
                          </a:solidFill>
                          <a:effectLst/>
                        </a:rPr>
                        <a:t>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هل تم تخمين تاريخ الميلاد </a:t>
                      </a:r>
                      <a:r>
                        <a:rPr lang="ar-SA" sz="1000">
                          <a:effectLst/>
                          <a:latin typeface="Calibri" panose="020F0502020204030204" pitchFamily="34" charset="0"/>
                          <a:cs typeface="Calibri" panose="020F0502020204030204" pitchFamily="34" charset="0"/>
                        </a:rPr>
                        <a:t>؟:</a:t>
                      </a:r>
                      <a:endParaRPr lang="en-FR" sz="1000">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إذا تم تخمينه ، تاريخ الميلاد يتم تقديره= ١ كانون الأول</a:t>
                      </a:r>
                      <a:endParaRPr lang="en-FR" sz="1000">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a:effectLst/>
                          <a:latin typeface="Calibri" panose="020F0502020204030204" pitchFamily="34" charset="0"/>
                          <a:cs typeface="Calibri" panose="020F0502020204030204" pitchFamily="34" charset="0"/>
                        </a:rPr>
                        <a:t>] لا                [] نعم</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3">
                  <a:txBody>
                    <a:bodyPr/>
                    <a:lstStyle/>
                    <a:p>
                      <a:pPr algn="r" rtl="1"/>
                      <a:r>
                        <a:rPr lang="en-ZA" sz="900" dirty="0">
                          <a:solidFill>
                            <a:schemeClr val="tx1"/>
                          </a:solidFill>
                          <a:effectLst/>
                          <a:latin typeface="Calibri" panose="020F0502020204030204" pitchFamily="34" charset="0"/>
                          <a:cs typeface="Calibri" panose="020F0502020204030204" pitchFamily="34" charset="0"/>
                        </a:rPr>
                        <a:t>تاريخ الميلاد</a:t>
                      </a:r>
                      <a:r>
                        <a:rPr lang="ar-SA" sz="900" dirty="0">
                          <a:solidFill>
                            <a:schemeClr val="tx1"/>
                          </a:solidFill>
                          <a:effectLst/>
                          <a:latin typeface="Calibri" panose="020F0502020204030204" pitchFamily="34" charset="0"/>
                          <a:cs typeface="Calibri" panose="020F0502020204030204" pitchFamily="34" charset="0"/>
                        </a:rPr>
                        <a:t>:</a:t>
                      </a:r>
                      <a:endParaRPr lang="en-US" sz="900" dirty="0">
                        <a:solidFill>
                          <a:schemeClr val="tx1"/>
                        </a:solidFill>
                        <a:effectLst/>
                        <a:latin typeface="Calibri" panose="020F0502020204030204" pitchFamily="34" charset="0"/>
                        <a:cs typeface="Calibri" panose="020F0502020204030204" pitchFamily="34" charset="0"/>
                      </a:endParaRPr>
                    </a:p>
                    <a:p>
                      <a:pPr algn="r" rtl="1"/>
                      <a:r>
                        <a:rPr lang="en-ZA" sz="900" b="0" i="1" dirty="0">
                          <a:solidFill>
                            <a:schemeClr val="tx1"/>
                          </a:solidFill>
                          <a:effectLst/>
                          <a:latin typeface="Calibri" panose="020F0502020204030204" pitchFamily="34" charset="0"/>
                          <a:cs typeface="Calibri" panose="020F0502020204030204" pitchFamily="34" charset="0"/>
                        </a:rPr>
                        <a:t>يوم / شهر / سنة</a:t>
                      </a:r>
                      <a:endParaRPr lang="en-US" sz="900" b="0" i="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r>
                        <a:rPr lang="en-ZA" sz="1000" b="1" dirty="0">
                          <a:solidFill>
                            <a:schemeClr val="tx1"/>
                          </a:solidFill>
                          <a:effectLst/>
                        </a:rPr>
                        <a:t>الجنس:</a:t>
                      </a:r>
                      <a:endParaRPr lang="en-US" sz="1000" b="1" dirty="0">
                        <a:solidFill>
                          <a:schemeClr val="tx1"/>
                        </a:solidFill>
                        <a:effectLst/>
                      </a:endParaRPr>
                    </a:p>
                    <a:p>
                      <a:pPr algn="r" rtl="1"/>
                      <a:r>
                        <a:rPr lang="en-ZA" sz="1000" dirty="0">
                          <a:solidFill>
                            <a:schemeClr val="tx1"/>
                          </a:solidFill>
                          <a:effectLst/>
                        </a:rPr>
                        <a:t>[ ] الذكور الإناث</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268871488"/>
                  </a:ext>
                </a:extLst>
              </a:tr>
              <a:tr h="0">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العلاقة بالطفل: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4">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العنوان الحالي / الموقع:</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العنوان الحالي / الموقع:</a:t>
                      </a:r>
                      <a:endParaRPr lang="en-US" sz="1000" b="1" dirty="0">
                        <a:solidFill>
                          <a:schemeClr val="tx1"/>
                        </a:solidFill>
                        <a:effectLst/>
                      </a:endParaRPr>
                    </a:p>
                    <a:p>
                      <a:pPr algn="r" rtl="1"/>
                      <a:r>
                        <a:rPr lang="en-ZA" sz="1000" dirty="0">
                          <a:solidFill>
                            <a:schemeClr val="tx1"/>
                          </a:solidFill>
                          <a:effectLst/>
                        </a:rPr>
                        <a:t> </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2177552012"/>
                  </a:ext>
                </a:extLst>
              </a:tr>
              <a:tr h="122527">
                <a:tc gridSpan="7">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هاتف مقدم الرعاية / تفاصيل الاتصال الأخرى:</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05381412"/>
                  </a:ext>
                </a:extLst>
              </a:tr>
              <a:tr h="0">
                <a:tc gridSpan="7">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٤.</a:t>
                      </a:r>
                      <a:r>
                        <a:rPr lang="en-ZA" sz="1000" dirty="0">
                          <a:solidFill>
                            <a:schemeClr val="tx1"/>
                          </a:solidFill>
                          <a:effectLst/>
                          <a:latin typeface="Calibri" panose="020F0502020204030204" pitchFamily="34" charset="0"/>
                          <a:cs typeface="Calibri" panose="020F0502020204030204" pitchFamily="34" charset="0"/>
                        </a:rPr>
                        <a:t>تفاصيل الإحالة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623678620"/>
                  </a:ext>
                </a:extLst>
              </a:tr>
              <a:tr h="453350">
                <a:tc gridSpan="7">
                  <a:txBody>
                    <a:bodyPr/>
                    <a:lstStyle/>
                    <a:p>
                      <a:pPr marL="0" algn="r" defTabSz="685800" rtl="1" eaLnBrk="1" latinLnBrk="0" hangingPunct="1"/>
                      <a:r>
                        <a:rPr lang="en-ZA" sz="1000" dirty="0">
                          <a:solidFill>
                            <a:schemeClr val="tx1"/>
                          </a:solidFill>
                          <a:effectLst/>
                          <a:latin typeface="Calibri" panose="020F0502020204030204" pitchFamily="34" charset="0"/>
                          <a:cs typeface="Calibri" panose="020F0502020204030204" pitchFamily="34" charset="0"/>
                        </a:rPr>
                        <a:t>سبب </a:t>
                      </a:r>
                      <a:r>
                        <a:rPr lang="ar-SA" sz="1000" dirty="0">
                          <a:solidFill>
                            <a:schemeClr val="tx1"/>
                          </a:solidFill>
                          <a:effectLst/>
                          <a:latin typeface="Calibri" panose="020F0502020204030204" pitchFamily="34" charset="0"/>
                          <a:cs typeface="Calibri" panose="020F0502020204030204" pitchFamily="34" charset="0"/>
                        </a:rPr>
                        <a:t>الإحالة</a:t>
                      </a:r>
                      <a:r>
                        <a:rPr lang="en-ZA" sz="1000" dirty="0">
                          <a:solidFill>
                            <a:schemeClr val="tx1"/>
                          </a:solidFill>
                          <a:effectLst/>
                          <a:latin typeface="Calibri" panose="020F0502020204030204" pitchFamily="34" charset="0"/>
                          <a:cs typeface="Calibri" panose="020F0502020204030204" pitchFamily="34" charset="0"/>
                        </a:rPr>
                        <a:t>:</a:t>
                      </a:r>
                      <a:r>
                        <a:rPr lang="en-ZA" sz="700" b="0" i="1" kern="1200" dirty="0">
                          <a:solidFill>
                            <a:schemeClr val="tx1"/>
                          </a:solidFill>
                          <a:effectLst/>
                          <a:latin typeface="Calibri" panose="020F0502020204030204" pitchFamily="34" charset="0"/>
                          <a:ea typeface="+mn-ea"/>
                          <a:cs typeface="Calibri" panose="020F0502020204030204" pitchFamily="34" charset="0"/>
                        </a:rPr>
                        <a:t>صف المشكلة </a:t>
                      </a:r>
                      <a:r>
                        <a:rPr lang="ar-SA" sz="700" b="0" i="1" kern="1200" dirty="0">
                          <a:solidFill>
                            <a:schemeClr val="tx1"/>
                          </a:solidFill>
                          <a:effectLst/>
                          <a:latin typeface="Calibri" panose="020F0502020204030204" pitchFamily="34" charset="0"/>
                          <a:ea typeface="+mn-ea"/>
                          <a:cs typeface="Calibri" panose="020F0502020204030204" pitchFamily="34" charset="0"/>
                        </a:rPr>
                        <a:t>،</a:t>
                      </a:r>
                      <a:r>
                        <a:rPr lang="en-ZA" sz="700" b="0" i="1" kern="1200" dirty="0">
                          <a:solidFill>
                            <a:schemeClr val="tx1"/>
                          </a:solidFill>
                          <a:effectLst/>
                          <a:latin typeface="Calibri" panose="020F0502020204030204" pitchFamily="34" charset="0"/>
                          <a:ea typeface="+mn-ea"/>
                          <a:cs typeface="Calibri" panose="020F0502020204030204" pitchFamily="34" charset="0"/>
                        </a:rPr>
                        <a:t>ومدة وتكرار المشكلة وتاريخ المشكلة والخدمات ذات الصلة المقدمة </a:t>
                      </a:r>
                      <a:r>
                        <a:rPr lang="ar-SA" sz="700" b="0" i="1" kern="1200" dirty="0">
                          <a:solidFill>
                            <a:schemeClr val="tx1"/>
                          </a:solidFill>
                          <a:effectLst/>
                          <a:latin typeface="Calibri" panose="020F0502020204030204" pitchFamily="34" charset="0"/>
                          <a:ea typeface="+mn-ea"/>
                          <a:cs typeface="Calibri" panose="020F0502020204030204" pitchFamily="34" charset="0"/>
                        </a:rPr>
                        <a:t>مسبقاً</a:t>
                      </a:r>
                      <a:r>
                        <a:rPr lang="en-ZA" sz="700" b="0" i="1" kern="1200" dirty="0">
                          <a:solidFill>
                            <a:schemeClr val="tx1"/>
                          </a:solidFill>
                          <a:effectLst/>
                          <a:latin typeface="Calibri" panose="020F0502020204030204" pitchFamily="34" charset="0"/>
                          <a:ea typeface="+mn-ea"/>
                          <a:cs typeface="Calibri" panose="020F0502020204030204" pitchFamily="34" charset="0"/>
                        </a:rPr>
                        <a:t> / التدخلات التي تم إجراؤها وأي تفاصيل أخرى ذات صلة لمقدم الخدمة.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r>
                        <a:rPr lang="en-ZA" sz="700" b="0" i="1" kern="1200" dirty="0">
                          <a:solidFill>
                            <a:schemeClr val="tx1"/>
                          </a:solidFill>
                          <a:effectLst/>
                          <a:latin typeface="Calibri" panose="020F0502020204030204" pitchFamily="34" charset="0"/>
                          <a:ea typeface="+mn-ea"/>
                          <a:cs typeface="Calibri" panose="020F0502020204030204" pitchFamily="34" charset="0"/>
                        </a:rPr>
                        <a:t> </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3764168304"/>
                  </a:ext>
                </a:extLst>
              </a:tr>
            </a:tbl>
          </a:graphicData>
        </a:graphic>
      </p:graphicFrame>
    </p:spTree>
    <p:extLst>
      <p:ext uri="{BB962C8B-B14F-4D97-AF65-F5344CB8AC3E}">
        <p14:creationId xmlns:p14="http://schemas.microsoft.com/office/powerpoint/2010/main" val="10499720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2" name="Table 1">
            <a:extLst>
              <a:ext uri="{FF2B5EF4-FFF2-40B4-BE49-F238E27FC236}">
                <a16:creationId xmlns:a16="http://schemas.microsoft.com/office/drawing/2014/main" id="{62108D18-E067-FA7D-46CE-2D8F11ABAD4E}"/>
              </a:ext>
            </a:extLst>
          </p:cNvPr>
          <p:cNvGraphicFramePr>
            <a:graphicFrameLocks noGrp="1"/>
          </p:cNvGraphicFramePr>
          <p:nvPr/>
        </p:nvGraphicFramePr>
        <p:xfrm>
          <a:off x="1003301" y="699800"/>
          <a:ext cx="5245100" cy="5444109"/>
        </p:xfrm>
        <a:graphic>
          <a:graphicData uri="http://schemas.openxmlformats.org/drawingml/2006/table">
            <a:tbl>
              <a:tblPr firstRow="1" firstCol="1" bandRow="1">
                <a:tableStyleId>{5C22544A-7EE6-4342-B048-85BDC9FD1C3A}</a:tableStyleId>
              </a:tblPr>
              <a:tblGrid>
                <a:gridCol w="2651211">
                  <a:extLst>
                    <a:ext uri="{9D8B030D-6E8A-4147-A177-3AD203B41FA5}">
                      <a16:colId xmlns:a16="http://schemas.microsoft.com/office/drawing/2014/main" val="2083085492"/>
                    </a:ext>
                  </a:extLst>
                </a:gridCol>
                <a:gridCol w="161533">
                  <a:extLst>
                    <a:ext uri="{9D8B030D-6E8A-4147-A177-3AD203B41FA5}">
                      <a16:colId xmlns:a16="http://schemas.microsoft.com/office/drawing/2014/main" val="2213016703"/>
                    </a:ext>
                  </a:extLst>
                </a:gridCol>
                <a:gridCol w="122716">
                  <a:extLst>
                    <a:ext uri="{9D8B030D-6E8A-4147-A177-3AD203B41FA5}">
                      <a16:colId xmlns:a16="http://schemas.microsoft.com/office/drawing/2014/main" val="3554640693"/>
                    </a:ext>
                  </a:extLst>
                </a:gridCol>
                <a:gridCol w="2309640">
                  <a:extLst>
                    <a:ext uri="{9D8B030D-6E8A-4147-A177-3AD203B41FA5}">
                      <a16:colId xmlns:a16="http://schemas.microsoft.com/office/drawing/2014/main" val="3354690582"/>
                    </a:ext>
                  </a:extLst>
                </a:gridCol>
              </a:tblGrid>
              <a:tr h="2156474">
                <a:tc>
                  <a:txBody>
                    <a:bodyPr/>
                    <a:lstStyle/>
                    <a:p>
                      <a:pPr algn="r" rtl="1"/>
                      <a:endParaRPr lang="en-US" sz="800" b="0" dirty="0">
                        <a:solidFill>
                          <a:schemeClr val="tx1"/>
                        </a:solidFill>
                        <a:effectLst/>
                        <a:latin typeface="Calibri" panose="020F0502020204030204" pitchFamily="34" charset="0"/>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الدعم القانوني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التوثيق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خدمات للأطفال ذوي الاحتياجات الخاصة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الصحة الجنسية والإنجابية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المَأوى</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الصرف الصحي والنظافة الصحية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حل مستدام (بالتنسيق مع مفوضية الأمم المتحدة لشؤون اللاجئين)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إعادة التوطين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ذلك ، يرجى التحديد:</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latin typeface="Calibri" panose="020F0502020204030204" pitchFamily="34" charset="0"/>
                        <a:cs typeface="Calibri" panose="020F0502020204030204" pitchFamily="34" charset="0"/>
                      </a:endParaRPr>
                    </a:p>
                    <a:p>
                      <a:pPr algn="r" rtl="1"/>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dirty="0">
                          <a:solidFill>
                            <a:schemeClr val="tx1"/>
                          </a:solidFill>
                          <a:effectLst/>
                        </a:rPr>
                        <a:t> نوع الخدمة المطلوبة:</a:t>
                      </a:r>
                      <a:endParaRPr lang="en-US" sz="1000" dirty="0">
                        <a:solidFill>
                          <a:schemeClr val="tx1"/>
                        </a:solidFill>
                        <a:effectLst/>
                      </a:endParaRPr>
                    </a:p>
                    <a:p>
                      <a:pPr algn="r" rtl="1"/>
                      <a:endParaRPr lang="en-US" sz="1000" dirty="0">
                        <a:solidFill>
                          <a:schemeClr val="tx1"/>
                        </a:solidFill>
                        <a:effectLst/>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البديلة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الأمن (مثل المأوى الآمن)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غير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تعقب الأسرة ولم الشمل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الدعم النفسي الاجتماعي الأساسي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المركزة غير المتخصصة للصحة النفسية والدعم النفسي الاجتماعي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خدمات الصحة النفسية والدعم النفسي الاجتماعي المتخصصة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الطعام</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المواد غير الغذائية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[X] المساعدة النقدية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سبل العيش</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الطب</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a:r>
                        <a:rPr lang="ar-SA" sz="1000" b="0" kern="1200">
                          <a:solidFill>
                            <a:schemeClr val="tx1"/>
                          </a:solidFill>
                          <a:effectLst/>
                          <a:latin typeface="Calibri" panose="020F0502020204030204" pitchFamily="34" charset="0"/>
                          <a:ea typeface="+mn-ea"/>
                          <a:cs typeface="Calibri" panose="020F0502020204030204" pitchFamily="34" charset="0"/>
                        </a:rPr>
                        <a:t>[ ] التَغذِيَة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91541914"/>
                  </a:ext>
                </a:extLst>
              </a:tr>
              <a:tr h="0">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النتيجة المتوقعة للخدمة المطلوبة:</a:t>
                      </a:r>
                      <a:r>
                        <a:rPr lang="en-ZA" sz="700" b="0" i="1" kern="1200" dirty="0">
                          <a:solidFill>
                            <a:schemeClr val="tx1"/>
                          </a:solidFill>
                          <a:effectLst/>
                          <a:latin typeface="Calibri" panose="020F0502020204030204" pitchFamily="34" charset="0"/>
                          <a:ea typeface="+mn-ea"/>
                          <a:cs typeface="Calibri" panose="020F0502020204030204" pitchFamily="34" charset="0"/>
                        </a:rPr>
                        <a:t>صف ما تأمل أنت والشخص الذي تتم إحالته إلى تحقيقه من خلال الإحالة.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1443988137"/>
                  </a:ext>
                </a:extLst>
              </a:tr>
              <a:tr h="490108">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إذا لم يتم قبول الإحالة من قبل مزود الخدمة ، فاذكر الأسباب:</a:t>
                      </a:r>
                      <a:endParaRPr lang="en-US" sz="1000" b="1" dirty="0">
                        <a:solidFill>
                          <a:schemeClr val="tx1"/>
                        </a:solidFill>
                        <a:effectLst/>
                        <a:latin typeface="Calibri" panose="020F0502020204030204" pitchFamily="34" charset="0"/>
                        <a:cs typeface="Calibri" panose="020F0502020204030204" pitchFamily="34" charset="0"/>
                      </a:endParaRPr>
                    </a:p>
                    <a:p>
                      <a:pPr algn="l"/>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 قبول الإحالة من قبل م</a:t>
                      </a:r>
                      <a:r>
                        <a:rPr lang="ar-SA" sz="1000" b="1" dirty="0">
                          <a:solidFill>
                            <a:schemeClr val="tx1"/>
                          </a:solidFill>
                          <a:effectLst/>
                          <a:latin typeface="Calibri" panose="020F0502020204030204" pitchFamily="34" charset="0"/>
                          <a:cs typeface="Calibri" panose="020F0502020204030204" pitchFamily="34" charset="0"/>
                        </a:rPr>
                        <a:t>قدم</a:t>
                      </a:r>
                      <a:r>
                        <a:rPr lang="en-ZA" sz="1000" b="1" dirty="0">
                          <a:solidFill>
                            <a:schemeClr val="tx1"/>
                          </a:solidFill>
                          <a:effectLst/>
                          <a:latin typeface="Calibri" panose="020F0502020204030204" pitchFamily="34" charset="0"/>
                          <a:cs typeface="Calibri" panose="020F0502020204030204" pitchFamily="34" charset="0"/>
                        </a:rPr>
                        <a:t> الخدمة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510793168"/>
                  </a:ext>
                </a:extLst>
              </a:tr>
              <a:tr h="128194">
                <a:tc gridSpan="4">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٥.</a:t>
                      </a:r>
                      <a:r>
                        <a:rPr lang="en-ZA" sz="1000" dirty="0">
                          <a:solidFill>
                            <a:schemeClr val="tx1"/>
                          </a:solidFill>
                          <a:effectLst/>
                          <a:latin typeface="Calibri" panose="020F0502020204030204" pitchFamily="34" charset="0"/>
                          <a:cs typeface="Calibri" panose="020F0502020204030204" pitchFamily="34" charset="0"/>
                        </a:rPr>
                        <a:t>ترتيبات الاتصال</a:t>
                      </a:r>
                      <a:r>
                        <a:rPr lang="ar-SA" sz="1000" dirty="0">
                          <a:solidFill>
                            <a:schemeClr val="tx1"/>
                          </a:solidFill>
                          <a:effectLst/>
                          <a:latin typeface="Calibri" panose="020F0502020204030204" pitchFamily="34" charset="0"/>
                          <a:cs typeface="Calibri" panose="020F0502020204030204" pitchFamily="34" charset="0"/>
                        </a:rPr>
                        <a:t>، التعليقات </a:t>
                      </a:r>
                      <a:r>
                        <a:rPr lang="en-ZA" sz="1000" dirty="0">
                          <a:solidFill>
                            <a:schemeClr val="tx1"/>
                          </a:solidFill>
                          <a:effectLst/>
                          <a:latin typeface="Calibri" panose="020F0502020204030204" pitchFamily="34" charset="0"/>
                          <a:cs typeface="Calibri" panose="020F0502020204030204" pitchFamily="34" charset="0"/>
                        </a:rPr>
                        <a:t>والمتابعة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extLst>
                  <a:ext uri="{0D108BD9-81ED-4DB2-BD59-A6C34878D82A}">
                    <a16:rowId xmlns:a16="http://schemas.microsoft.com/office/drawing/2014/main" val="2758494493"/>
                  </a:ext>
                </a:extLst>
              </a:tr>
              <a:tr h="784172">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كيف سيتابع أخصائي الحالة الإحالة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700" b="0" i="1" kern="1200" dirty="0">
                          <a:solidFill>
                            <a:schemeClr val="tx1"/>
                          </a:solidFill>
                          <a:effectLst/>
                          <a:latin typeface="Calibri" panose="020F0502020204030204" pitchFamily="34" charset="0"/>
                          <a:ea typeface="+mn-ea"/>
                          <a:cs typeface="Calibri" panose="020F0502020204030204" pitchFamily="34" charset="0"/>
                        </a:rPr>
                        <a:t>ضع علامة على كل ما ينطبق</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هاتف</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بريد إلكتروني</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اجتماع </a:t>
                      </a:r>
                      <a:r>
                        <a:rPr lang="ar-SA" sz="1000" b="0" dirty="0">
                          <a:solidFill>
                            <a:schemeClr val="tx1"/>
                          </a:solidFill>
                          <a:effectLst/>
                          <a:latin typeface="Calibri" panose="020F0502020204030204" pitchFamily="34" charset="0"/>
                          <a:cs typeface="Calibri" panose="020F0502020204030204" pitchFamily="34" charset="0"/>
                        </a:rPr>
                        <a:t>شخصي(</a:t>
                      </a:r>
                      <a:r>
                        <a:rPr lang="en-ZA" sz="1000" b="0" dirty="0">
                          <a:solidFill>
                            <a:schemeClr val="tx1"/>
                          </a:solidFill>
                          <a:effectLst/>
                          <a:latin typeface="Calibri" panose="020F0502020204030204" pitchFamily="34" charset="0"/>
                          <a:cs typeface="Calibri" panose="020F0502020204030204" pitchFamily="34" charset="0"/>
                        </a:rPr>
                        <a:t>مقدم </a:t>
                      </a:r>
                      <a:r>
                        <a:rPr lang="ar-SA" sz="1000" b="0" dirty="0">
                          <a:solidFill>
                            <a:schemeClr val="tx1"/>
                          </a:solidFill>
                          <a:effectLst/>
                          <a:latin typeface="Calibri" panose="020F0502020204030204" pitchFamily="34" charset="0"/>
                          <a:cs typeface="Calibri" panose="020F0502020204030204" pitchFamily="34" charset="0"/>
                        </a:rPr>
                        <a:t>ال</a:t>
                      </a:r>
                      <a:r>
                        <a:rPr lang="en-ZA" sz="1000" b="0" dirty="0">
                          <a:solidFill>
                            <a:schemeClr val="tx1"/>
                          </a:solidFill>
                          <a:effectLst/>
                          <a:latin typeface="Calibri" panose="020F0502020204030204" pitchFamily="34" charset="0"/>
                          <a:cs typeface="Calibri" panose="020F0502020204030204" pitchFamily="34" charset="0"/>
                        </a:rPr>
                        <a:t>خدمة</a:t>
                      </a:r>
                      <a:r>
                        <a:rPr lang="ar-SA" sz="1000" b="0" dirty="0">
                          <a:solidFill>
                            <a:schemeClr val="tx1"/>
                          </a:solidFill>
                          <a:effectLst/>
                          <a:latin typeface="Calibri" panose="020F0502020204030204" pitchFamily="34" charset="0"/>
                          <a:cs typeface="Calibri" panose="020F0502020204030204" pitchFamily="34" charset="0"/>
                        </a:rPr>
                        <a:t>)</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أخرى ، </a:t>
                      </a:r>
                      <a:r>
                        <a:rPr lang="ar-SA" sz="1000" b="0" dirty="0">
                          <a:solidFill>
                            <a:schemeClr val="tx1"/>
                          </a:solidFill>
                          <a:effectLst/>
                          <a:latin typeface="Calibri" panose="020F0502020204030204" pitchFamily="34" charset="0"/>
                          <a:cs typeface="Calibri" panose="020F0502020204030204" pitchFamily="34" charset="0"/>
                        </a:rPr>
                        <a:t>يرجى التحديد</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كيف يمكن بدء الاتصال </a:t>
                      </a:r>
                      <a:r>
                        <a:rPr lang="ar-SA" sz="1000" b="1" dirty="0">
                          <a:solidFill>
                            <a:schemeClr val="tx1"/>
                          </a:solidFill>
                          <a:effectLst/>
                          <a:latin typeface="Calibri" panose="020F0502020204030204" pitchFamily="34" charset="0"/>
                          <a:cs typeface="Calibri" panose="020F0502020204030204" pitchFamily="34" charset="0"/>
                        </a:rPr>
                        <a:t>بشأن الحالة</a:t>
                      </a:r>
                      <a:r>
                        <a:rPr lang="en-ZA" sz="1000" b="1" dirty="0">
                          <a:solidFill>
                            <a:schemeClr val="tx1"/>
                          </a:solidFill>
                          <a:effectLst/>
                          <a:latin typeface="Calibri" panose="020F0502020204030204" pitchFamily="34" charset="0"/>
                          <a:cs typeface="Calibri" panose="020F0502020204030204" pitchFamily="34" charset="0"/>
                        </a:rPr>
                        <a:t> وكيف يمكن تقديم الملاحظات على الخدمة المقدمة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a:t>
                      </a:r>
                      <a:r>
                        <a:rPr lang="ar-SA" sz="1000" b="0" dirty="0">
                          <a:solidFill>
                            <a:schemeClr val="tx1"/>
                          </a:solidFill>
                          <a:effectLst/>
                          <a:latin typeface="Calibri" panose="020F0502020204030204" pitchFamily="34" charset="0"/>
                          <a:cs typeface="Calibri" panose="020F0502020204030204" pitchFamily="34" charset="0"/>
                        </a:rPr>
                        <a:t>ل</a:t>
                      </a:r>
                      <a:r>
                        <a:rPr lang="en-ZA" sz="1000" b="0" dirty="0">
                          <a:solidFill>
                            <a:schemeClr val="tx1"/>
                          </a:solidFill>
                          <a:effectLst/>
                          <a:latin typeface="Calibri" panose="020F0502020204030204" pitchFamily="34" charset="0"/>
                          <a:cs typeface="Calibri" panose="020F0502020204030204" pitchFamily="34" charset="0"/>
                        </a:rPr>
                        <a:t>ت</a:t>
                      </a:r>
                      <a:r>
                        <a:rPr lang="ar-SA" sz="1000" b="0" dirty="0">
                          <a:solidFill>
                            <a:schemeClr val="tx1"/>
                          </a:solidFill>
                          <a:effectLst/>
                          <a:latin typeface="Calibri" panose="020F0502020204030204" pitchFamily="34" charset="0"/>
                          <a:cs typeface="Calibri" panose="020F0502020204030204" pitchFamily="34" charset="0"/>
                        </a:rPr>
                        <a:t>وا</a:t>
                      </a:r>
                      <a:r>
                        <a:rPr lang="en-ZA" sz="1000" b="0" dirty="0">
                          <a:solidFill>
                            <a:schemeClr val="tx1"/>
                          </a:solidFill>
                          <a:effectLst/>
                          <a:latin typeface="Calibri" panose="020F0502020204030204" pitchFamily="34" charset="0"/>
                          <a:cs typeface="Calibri" panose="020F0502020204030204" pitchFamily="34" charset="0"/>
                        </a:rPr>
                        <a:t>صل </a:t>
                      </a:r>
                      <a:r>
                        <a:rPr lang="ar-SA" sz="1000" b="0" dirty="0">
                          <a:solidFill>
                            <a:schemeClr val="tx1"/>
                          </a:solidFill>
                          <a:effectLst/>
                          <a:latin typeface="Calibri" panose="020F0502020204030204" pitchFamily="34" charset="0"/>
                          <a:cs typeface="Calibri" panose="020F0502020204030204" pitchFamily="34" charset="0"/>
                        </a:rPr>
                        <a:t>من خلال </a:t>
                      </a:r>
                      <a:r>
                        <a:rPr lang="en-ZA" sz="1000" b="0" dirty="0">
                          <a:solidFill>
                            <a:schemeClr val="tx1"/>
                          </a:solidFill>
                          <a:effectLst/>
                          <a:latin typeface="Calibri" panose="020F0502020204030204" pitchFamily="34" charset="0"/>
                          <a:cs typeface="Calibri" panose="020F0502020204030204" pitchFamily="34" charset="0"/>
                        </a:rPr>
                        <a:t>أخصائي الحالة</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a:t>
                      </a:r>
                      <a:r>
                        <a:rPr lang="ar-SA" sz="1000" b="0" dirty="0">
                          <a:solidFill>
                            <a:schemeClr val="tx1"/>
                          </a:solidFill>
                          <a:effectLst/>
                          <a:latin typeface="Calibri" panose="020F0502020204030204" pitchFamily="34" charset="0"/>
                          <a:cs typeface="Calibri" panose="020F0502020204030204" pitchFamily="34" charset="0"/>
                        </a:rPr>
                        <a:t>ل</a:t>
                      </a:r>
                      <a:r>
                        <a:rPr lang="en-ZA" sz="1000" b="0" dirty="0">
                          <a:solidFill>
                            <a:schemeClr val="tx1"/>
                          </a:solidFill>
                          <a:effectLst/>
                          <a:latin typeface="Calibri" panose="020F0502020204030204" pitchFamily="34" charset="0"/>
                          <a:cs typeface="Calibri" panose="020F0502020204030204" pitchFamily="34" charset="0"/>
                        </a:rPr>
                        <a:t>ت</a:t>
                      </a:r>
                      <a:r>
                        <a:rPr lang="ar-SA" sz="1000" b="0" dirty="0">
                          <a:solidFill>
                            <a:schemeClr val="tx1"/>
                          </a:solidFill>
                          <a:effectLst/>
                          <a:latin typeface="Calibri" panose="020F0502020204030204" pitchFamily="34" charset="0"/>
                          <a:cs typeface="Calibri" panose="020F0502020204030204" pitchFamily="34" charset="0"/>
                        </a:rPr>
                        <a:t>وا</a:t>
                      </a:r>
                      <a:r>
                        <a:rPr lang="en-ZA" sz="1000" b="0" dirty="0">
                          <a:solidFill>
                            <a:schemeClr val="tx1"/>
                          </a:solidFill>
                          <a:effectLst/>
                          <a:latin typeface="Calibri" panose="020F0502020204030204" pitchFamily="34" charset="0"/>
                          <a:cs typeface="Calibri" panose="020F0502020204030204" pitchFamily="34" charset="0"/>
                        </a:rPr>
                        <a:t>صل </a:t>
                      </a:r>
                      <a:r>
                        <a:rPr lang="ar-SA" sz="1000" b="0" dirty="0">
                          <a:solidFill>
                            <a:schemeClr val="tx1"/>
                          </a:solidFill>
                          <a:effectLst/>
                          <a:latin typeface="Calibri" panose="020F0502020204030204" pitchFamily="34" charset="0"/>
                          <a:cs typeface="Calibri" panose="020F0502020204030204" pitchFamily="34" charset="0"/>
                        </a:rPr>
                        <a:t>مع </a:t>
                      </a:r>
                      <a:r>
                        <a:rPr lang="en-ZA" sz="1000" b="0" dirty="0">
                          <a:solidFill>
                            <a:schemeClr val="tx1"/>
                          </a:solidFill>
                          <a:effectLst/>
                          <a:latin typeface="Calibri" panose="020F0502020204030204" pitchFamily="34" charset="0"/>
                          <a:cs typeface="Calibri" panose="020F0502020204030204" pitchFamily="34" charset="0"/>
                        </a:rPr>
                        <a:t>الشخص الذي ت</a:t>
                      </a:r>
                      <a:r>
                        <a:rPr lang="ar-SA" sz="1000" b="0" dirty="0">
                          <a:solidFill>
                            <a:schemeClr val="tx1"/>
                          </a:solidFill>
                          <a:effectLst/>
                          <a:latin typeface="Calibri" panose="020F0502020204030204" pitchFamily="34" charset="0"/>
                          <a:cs typeface="Calibri" panose="020F0502020204030204" pitchFamily="34" charset="0"/>
                        </a:rPr>
                        <a:t>مت</a:t>
                      </a:r>
                      <a:r>
                        <a:rPr lang="en-ZA" sz="1000" b="0" dirty="0">
                          <a:solidFill>
                            <a:schemeClr val="tx1"/>
                          </a:solidFill>
                          <a:effectLst/>
                          <a:latin typeface="Calibri" panose="020F0502020204030204" pitchFamily="34" charset="0"/>
                          <a:cs typeface="Calibri" panose="020F0502020204030204" pitchFamily="34" charset="0"/>
                        </a:rPr>
                        <a:t> إحالته مباشرة</a:t>
                      </a:r>
                      <a:endParaRPr lang="en-US" sz="1000" b="0" dirty="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694904251"/>
                  </a:ext>
                </a:extLst>
              </a:tr>
            </a:tbl>
          </a:graphicData>
        </a:graphic>
      </p:graphicFrame>
    </p:spTree>
    <p:extLst>
      <p:ext uri="{BB962C8B-B14F-4D97-AF65-F5344CB8AC3E}">
        <p14:creationId xmlns:p14="http://schemas.microsoft.com/office/powerpoint/2010/main" val="18957579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0152D2FA-0BAB-0B91-ACDE-548A44CB94B7}"/>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0F591EB9-022B-60B0-3F69-EF68B02203C7}"/>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1EDFF83D-E527-1797-2087-B52FEED26165}"/>
              </a:ext>
            </a:extLst>
          </p:cNvPr>
          <p:cNvSpPr/>
          <p:nvPr/>
        </p:nvSpPr>
        <p:spPr>
          <a:xfrm>
            <a:off x="2501900" y="2149381"/>
            <a:ext cx="3745466" cy="107118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TextBox 31">
            <a:extLst>
              <a:ext uri="{FF2B5EF4-FFF2-40B4-BE49-F238E27FC236}">
                <a16:creationId xmlns:a16="http://schemas.microsoft.com/office/drawing/2014/main" id="{D0E0E062-AAC9-E832-BD46-E14915C5FB5C}"/>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أملك</a:t>
            </a:r>
            <a:r>
              <a:rPr lang="en-US" sz="1100" b="1" dirty="0">
                <a:latin typeface="Calibri" panose="020F0502020204030204" pitchFamily="34" charset="0"/>
                <a:cs typeface="Calibri" panose="020F0502020204030204" pitchFamily="34" charset="0"/>
              </a:rPr>
              <a:t> في مربع النص.</a:t>
            </a:r>
          </a:p>
        </p:txBody>
      </p:sp>
      <p:sp>
        <p:nvSpPr>
          <p:cNvPr id="34" name="TextBox 33">
            <a:extLst>
              <a:ext uri="{FF2B5EF4-FFF2-40B4-BE49-F238E27FC236}">
                <a16:creationId xmlns:a16="http://schemas.microsoft.com/office/drawing/2014/main" id="{87AF2A6F-F632-3AE8-4125-DAB395577DC0}"/>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r>
              <a:rPr lang="en-US" sz="1100" dirty="0"/>
              <a:t>؟</a:t>
            </a:r>
          </a:p>
        </p:txBody>
      </p:sp>
      <p:sp>
        <p:nvSpPr>
          <p:cNvPr id="52" name="Rectangle 51">
            <a:extLst>
              <a:ext uri="{FF2B5EF4-FFF2-40B4-BE49-F238E27FC236}">
                <a16:creationId xmlns:a16="http://schemas.microsoft.com/office/drawing/2014/main" id="{666E8E3B-97BA-3864-2BFF-3220C8612B84}"/>
              </a:ext>
            </a:extLst>
          </p:cNvPr>
          <p:cNvSpPr/>
          <p:nvPr/>
        </p:nvSpPr>
        <p:spPr>
          <a:xfrm>
            <a:off x="2501900" y="3398040"/>
            <a:ext cx="3745466" cy="111893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E50FC075-2072-6808-D2B7-D725826E7902}"/>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CCD7BAFE-AB2D-2E30-8793-0623012EFAD3}"/>
              </a:ext>
            </a:extLst>
          </p:cNvPr>
          <p:cNvSpPr txBox="1"/>
          <p:nvPr/>
        </p:nvSpPr>
        <p:spPr>
          <a:xfrm>
            <a:off x="993324" y="1264346"/>
            <a:ext cx="5254042" cy="276999"/>
          </a:xfrm>
          <a:prstGeom prst="rect">
            <a:avLst/>
          </a:prstGeom>
          <a:noFill/>
        </p:spPr>
        <p:txBody>
          <a:bodyPr wrap="square" rtlCol="0">
            <a:spAutoFit/>
          </a:bodyPr>
          <a:lstStyle/>
          <a:p>
            <a:pPr algn="r" rtl="1"/>
            <a:r>
              <a:rPr lang="en-US" sz="1200" b="1" spc="300" dirty="0">
                <a:solidFill>
                  <a:schemeClr val="tx1"/>
                </a:solidFill>
              </a:rPr>
              <a:t>أهداف التعلم</a:t>
            </a:r>
          </a:p>
        </p:txBody>
      </p:sp>
      <p:sp>
        <p:nvSpPr>
          <p:cNvPr id="56" name="TextBox 55">
            <a:extLst>
              <a:ext uri="{FF2B5EF4-FFF2-40B4-BE49-F238E27FC236}">
                <a16:creationId xmlns:a16="http://schemas.microsoft.com/office/drawing/2014/main" id="{8F58A139-821B-6029-E218-0B947903BE59}"/>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D0B9C7"/>
                </a:highlight>
                <a:latin typeface="Calibri"/>
                <a:ea typeface="Calibri"/>
                <a:cs typeface="Calibri"/>
                <a:sym typeface="Calibri"/>
              </a:rPr>
              <a:t>الجلسة </a:t>
            </a:r>
            <a:r>
              <a:rPr lang="ar-SA" sz="1400" b="1" spc="300" dirty="0">
                <a:highlight>
                  <a:srgbClr val="D0B9C7"/>
                </a:highlight>
                <a:latin typeface="Calibri"/>
                <a:ea typeface="Calibri"/>
                <a:cs typeface="Calibri"/>
                <a:sym typeface="Calibri"/>
              </a:rPr>
              <a:t>٦</a:t>
            </a:r>
            <a:r>
              <a:rPr lang="en-US" sz="1400" b="1" spc="300" dirty="0">
                <a:highlight>
                  <a:srgbClr val="D0B9C7"/>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E55250F1-7D8C-FDC6-79CA-06896130F45E}"/>
              </a:ext>
            </a:extLst>
          </p:cNvPr>
          <p:cNvSpPr txBox="1"/>
          <p:nvPr/>
        </p:nvSpPr>
        <p:spPr>
          <a:xfrm>
            <a:off x="993324" y="518713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a:t>
            </a:r>
            <a:r>
              <a:rPr lang="en-US" sz="1200" b="1" dirty="0">
                <a:latin typeface="Calibri" panose="020F0502020204030204" pitchFamily="34" charset="0"/>
                <a:cs typeface="Calibri" panose="020F0502020204030204" pitchFamily="34" charset="0"/>
              </a:rPr>
              <a:t>ت</a:t>
            </a:r>
            <a:r>
              <a:rPr lang="ar-SA" sz="1200" b="1" dirty="0">
                <a:latin typeface="Calibri" panose="020F0502020204030204" pitchFamily="34" charset="0"/>
                <a:cs typeface="Calibri" panose="020F0502020204030204" pitchFamily="34" charset="0"/>
              </a:rPr>
              <a:t>أمل</a:t>
            </a:r>
            <a:endParaRPr lang="en-US" sz="1200" b="1" spc="300" dirty="0">
              <a:solidFill>
                <a:schemeClr val="tx1"/>
              </a:solidFill>
            </a:endParaRPr>
          </a:p>
        </p:txBody>
      </p:sp>
      <p:sp>
        <p:nvSpPr>
          <p:cNvPr id="58" name="Rectangle 57">
            <a:extLst>
              <a:ext uri="{FF2B5EF4-FFF2-40B4-BE49-F238E27FC236}">
                <a16:creationId xmlns:a16="http://schemas.microsoft.com/office/drawing/2014/main" id="{074105B9-B4E1-3424-91BD-B4462E17816B}"/>
              </a:ext>
            </a:extLst>
          </p:cNvPr>
          <p:cNvSpPr/>
          <p:nvPr/>
        </p:nvSpPr>
        <p:spPr>
          <a:xfrm>
            <a:off x="2501900" y="5633117"/>
            <a:ext cx="3745466" cy="93935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4BD61160-90B9-27DA-2950-E0121D8B2E5E}"/>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0" name="Rectangle 59">
            <a:extLst>
              <a:ext uri="{FF2B5EF4-FFF2-40B4-BE49-F238E27FC236}">
                <a16:creationId xmlns:a16="http://schemas.microsoft.com/office/drawing/2014/main" id="{BD79E8E4-5452-0F29-EC85-82F30E159711}"/>
              </a:ext>
            </a:extLst>
          </p:cNvPr>
          <p:cNvSpPr/>
          <p:nvPr/>
        </p:nvSpPr>
        <p:spPr>
          <a:xfrm>
            <a:off x="2501900" y="6753342"/>
            <a:ext cx="3745466" cy="98123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1F3EC7C3-CBDA-73AF-5EE1-782725FB419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a:t>
            </a:r>
            <a:r>
              <a:rPr lang="ar-SA" sz="1100" dirty="0">
                <a:latin typeface="Calibri" panose="020F0502020204030204" pitchFamily="34" charset="0"/>
                <a:cs typeface="Calibri" panose="020F0502020204030204" pitchFamily="34" charset="0"/>
              </a:rPr>
              <a:t>كان تحدياً بالنسبة لك</a:t>
            </a:r>
            <a:r>
              <a:rPr lang="en-US" sz="1100" dirty="0">
                <a:latin typeface="Calibri" panose="020F0502020204030204" pitchFamily="34" charset="0"/>
                <a:cs typeface="Calibri" panose="020F0502020204030204" pitchFamily="34" charset="0"/>
              </a:rPr>
              <a:t>؟</a:t>
            </a:r>
          </a:p>
        </p:txBody>
      </p:sp>
      <p:sp>
        <p:nvSpPr>
          <p:cNvPr id="62" name="Rectangle 61">
            <a:extLst>
              <a:ext uri="{FF2B5EF4-FFF2-40B4-BE49-F238E27FC236}">
                <a16:creationId xmlns:a16="http://schemas.microsoft.com/office/drawing/2014/main" id="{9B9C25DA-426F-E7DA-FA74-22B2D3770EC6}"/>
              </a:ext>
            </a:extLst>
          </p:cNvPr>
          <p:cNvSpPr/>
          <p:nvPr/>
        </p:nvSpPr>
        <p:spPr>
          <a:xfrm>
            <a:off x="2501900" y="7928131"/>
            <a:ext cx="3745466" cy="98123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2DFA2927-B5FB-BCDA-57C8-CE6272293F82}"/>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70" name="Hexagon 69">
            <a:extLst>
              <a:ext uri="{FF2B5EF4-FFF2-40B4-BE49-F238E27FC236}">
                <a16:creationId xmlns:a16="http://schemas.microsoft.com/office/drawing/2014/main" id="{AA1DCA40-80C2-8816-F655-83F7261B7ABE}"/>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Hexagon 70">
            <a:extLst>
              <a:ext uri="{FF2B5EF4-FFF2-40B4-BE49-F238E27FC236}">
                <a16:creationId xmlns:a16="http://schemas.microsoft.com/office/drawing/2014/main" id="{937F8806-504E-2975-B5F3-4FB2B1BF9FD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2" name="Hexagon 71">
            <a:extLst>
              <a:ext uri="{FF2B5EF4-FFF2-40B4-BE49-F238E27FC236}">
                <a16:creationId xmlns:a16="http://schemas.microsoft.com/office/drawing/2014/main" id="{013E6564-AC11-3B83-6A0C-55468752E45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Hexagon 72">
            <a:extLst>
              <a:ext uri="{FF2B5EF4-FFF2-40B4-BE49-F238E27FC236}">
                <a16:creationId xmlns:a16="http://schemas.microsoft.com/office/drawing/2014/main" id="{CC485D1A-61F3-B2D4-7746-ABF478462D9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Hexagon 73">
            <a:extLst>
              <a:ext uri="{FF2B5EF4-FFF2-40B4-BE49-F238E27FC236}">
                <a16:creationId xmlns:a16="http://schemas.microsoft.com/office/drawing/2014/main" id="{DF43FA50-C53D-5FB5-25D6-4629BA969E29}"/>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5" name="Hexagon 74">
            <a:extLst>
              <a:ext uri="{FF2B5EF4-FFF2-40B4-BE49-F238E27FC236}">
                <a16:creationId xmlns:a16="http://schemas.microsoft.com/office/drawing/2014/main" id="{53CDD1EF-7E73-868B-89C8-3D7FDEB7EBB8}"/>
              </a:ext>
            </a:extLst>
          </p:cNvPr>
          <p:cNvSpPr/>
          <p:nvPr/>
        </p:nvSpPr>
        <p:spPr>
          <a:xfrm rot="1782986">
            <a:off x="286725" y="2615334"/>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9742439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9E0E4A-84DC-1577-B19C-03544DF39E71}"/>
              </a:ext>
            </a:extLst>
          </p:cNvPr>
          <p:cNvSpPr/>
          <p:nvPr/>
        </p:nvSpPr>
        <p:spPr>
          <a:xfrm>
            <a:off x="0" y="0"/>
            <a:ext cx="6858000" cy="3314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TextBox 15">
            <a:extLst>
              <a:ext uri="{FF2B5EF4-FFF2-40B4-BE49-F238E27FC236}">
                <a16:creationId xmlns:a16="http://schemas.microsoft.com/office/drawing/2014/main" id="{BBC35BD1-8F50-D24F-BD7F-4A2A36A0560C}"/>
              </a:ext>
            </a:extLst>
          </p:cNvPr>
          <p:cNvSpPr txBox="1"/>
          <p:nvPr/>
        </p:nvSpPr>
        <p:spPr>
          <a:xfrm>
            <a:off x="805601" y="5104830"/>
            <a:ext cx="5061022" cy="138499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rPr>
              <a:t>١٠</a:t>
            </a:r>
            <a:endParaRPr kumimoji="0" lang="en-CA"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1"/>
                </a:solidFill>
                <a:latin typeface="Calibri" panose="020F0502020204030204" pitchFamily="34" charset="0"/>
                <a:cs typeface="Calibri" panose="020F0502020204030204" pitchFamily="34" charset="0"/>
              </a:rPr>
              <a:t> </a:t>
            </a:r>
            <a:endParaRPr lang="en-CA" sz="4400" b="1" dirty="0">
              <a:solidFill>
                <a:schemeClr val="accent1"/>
              </a:solidFill>
              <a:latin typeface="Calibri" panose="020F0502020204030204" pitchFamily="34" charset="0"/>
              <a:cs typeface="Calibri" panose="020F0502020204030204" pitchFamily="34" charset="0"/>
            </a:endParaRPr>
          </a:p>
          <a:p>
            <a:pPr algn="r" rtl="1"/>
            <a:r>
              <a:rPr lang="en-CA" sz="4400" b="1" dirty="0">
                <a:solidFill>
                  <a:schemeClr val="accent1"/>
                </a:solidFill>
                <a:latin typeface="Calibri" panose="020F0502020204030204" pitchFamily="34" charset="0"/>
                <a:cs typeface="Calibri" panose="020F0502020204030204" pitchFamily="34" charset="0"/>
              </a:rPr>
              <a:t>المتابعة والمراجعة</a:t>
            </a:r>
          </a:p>
        </p:txBody>
      </p:sp>
      <p:sp>
        <p:nvSpPr>
          <p:cNvPr id="17" name="Hexagon 16">
            <a:extLst>
              <a:ext uri="{FF2B5EF4-FFF2-40B4-BE49-F238E27FC236}">
                <a16:creationId xmlns:a16="http://schemas.microsoft.com/office/drawing/2014/main" id="{0694FE89-343C-7A6D-6381-E3FB5E40AB27}"/>
              </a:ext>
            </a:extLst>
          </p:cNvPr>
          <p:cNvSpPr/>
          <p:nvPr/>
        </p:nvSpPr>
        <p:spPr>
          <a:xfrm rot="1782986">
            <a:off x="539630" y="2109486"/>
            <a:ext cx="2269827" cy="1956740"/>
          </a:xfrm>
          <a:prstGeom prst="hexagon">
            <a:avLst>
              <a:gd name="adj" fmla="val 28965"/>
              <a:gd name="vf" fmla="val 115470"/>
            </a:avLst>
          </a:pr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1" name="Group 30">
            <a:extLst>
              <a:ext uri="{FF2B5EF4-FFF2-40B4-BE49-F238E27FC236}">
                <a16:creationId xmlns:a16="http://schemas.microsoft.com/office/drawing/2014/main" id="{21037762-4641-E516-8EA0-B485FE314617}"/>
              </a:ext>
            </a:extLst>
          </p:cNvPr>
          <p:cNvGrpSpPr/>
          <p:nvPr/>
        </p:nvGrpSpPr>
        <p:grpSpPr>
          <a:xfrm>
            <a:off x="1011015" y="2425532"/>
            <a:ext cx="1327056" cy="1324648"/>
            <a:chOff x="4052274" y="2368244"/>
            <a:chExt cx="1327056" cy="1324648"/>
          </a:xfrm>
        </p:grpSpPr>
        <p:cxnSp>
          <p:nvCxnSpPr>
            <p:cNvPr id="28" name="Straight Arrow Connector 27">
              <a:extLst>
                <a:ext uri="{FF2B5EF4-FFF2-40B4-BE49-F238E27FC236}">
                  <a16:creationId xmlns:a16="http://schemas.microsoft.com/office/drawing/2014/main" id="{4A2C6BD9-DC2C-6FC9-C4B9-80DEC26E259F}"/>
                </a:ext>
              </a:extLst>
            </p:cNvPr>
            <p:cNvCxnSpPr>
              <a:cxnSpLocks/>
            </p:cNvCxnSpPr>
            <p:nvPr/>
          </p:nvCxnSpPr>
          <p:spPr>
            <a:xfrm flipV="1">
              <a:off x="4667014" y="2368244"/>
              <a:ext cx="0" cy="1323372"/>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E77E34B5-3FE9-8D5C-8068-FE904FCDE640}"/>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30" name="Freeform: Shape 29">
              <a:extLst>
                <a:ext uri="{FF2B5EF4-FFF2-40B4-BE49-F238E27FC236}">
                  <a16:creationId xmlns:a16="http://schemas.microsoft.com/office/drawing/2014/main" id="{03D4B15C-3B29-E79A-4335-D2C9C58C7B78}"/>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Tree>
    <p:extLst>
      <p:ext uri="{BB962C8B-B14F-4D97-AF65-F5344CB8AC3E}">
        <p14:creationId xmlns:p14="http://schemas.microsoft.com/office/powerpoint/2010/main" val="11983209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4AC49-6EA0-71A7-A6FB-7B3F9E074347}"/>
              </a:ext>
            </a:extLst>
          </p:cNvPr>
          <p:cNvSpPr txBox="1"/>
          <p:nvPr/>
        </p:nvSpPr>
        <p:spPr>
          <a:xfrm>
            <a:off x="1567786" y="1310779"/>
            <a:ext cx="4682543" cy="1862048"/>
          </a:xfrm>
          <a:prstGeom prst="rect">
            <a:avLst/>
          </a:prstGeom>
          <a:noFill/>
        </p:spPr>
        <p:txBody>
          <a:bodyPr wrap="square" rtlCol="0">
            <a:spAutoFit/>
          </a:bodyPr>
          <a:lstStyle/>
          <a:p>
            <a:pPr marL="0" marR="0" lvl="0" indent="0" algn="r" rtl="1">
              <a:spcBef>
                <a:spcPts val="0"/>
              </a:spcBef>
              <a:spcAft>
                <a:spcPts val="1800"/>
              </a:spcAft>
              <a:buNone/>
            </a:pPr>
            <a:r>
              <a:rPr lang="en-US" sz="1100"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dirty="0">
                <a:solidFill>
                  <a:schemeClr val="tx1"/>
                </a:solidFill>
                <a:latin typeface="Calibri" panose="020F0502020204030204" pitchFamily="34" charset="0"/>
                <a:ea typeface="Calibri"/>
                <a:cs typeface="Calibri" panose="020F0502020204030204" pitchFamily="34" charset="0"/>
                <a:sym typeface="Calibri"/>
              </a:rPr>
              <a:t>١</a:t>
            </a:r>
            <a:r>
              <a:rPr lang="en-US" sz="1100" dirty="0">
                <a:solidFill>
                  <a:schemeClr val="tx1"/>
                </a:solidFill>
                <a:latin typeface="Calibri" panose="020F0502020204030204" pitchFamily="34" charset="0"/>
                <a:ea typeface="Calibri"/>
                <a:cs typeface="Calibri" panose="020F0502020204030204" pitchFamily="34" charset="0"/>
                <a:sym typeface="Calibri"/>
              </a:rPr>
              <a:t>:</a:t>
            </a:r>
            <a:r>
              <a:rPr lang="ar-SA" sz="1100" dirty="0">
                <a:solidFill>
                  <a:schemeClr val="tx1"/>
                </a:solidFill>
                <a:latin typeface="Calibri" panose="020F0502020204030204" pitchFamily="34" charset="0"/>
                <a:ea typeface="Calibri"/>
                <a:cs typeface="Calibri" panose="020F0502020204030204" pitchFamily="34" charset="0"/>
                <a:sym typeface="Calibri"/>
              </a:rPr>
              <a:t>ا</a:t>
            </a:r>
            <a:r>
              <a:rPr lang="en-US" sz="1100" dirty="0">
                <a:solidFill>
                  <a:schemeClr val="tx1"/>
                </a:solidFill>
                <a:latin typeface="Calibri" panose="020F0502020204030204" pitchFamily="34" charset="0"/>
                <a:ea typeface="Calibri"/>
                <a:cs typeface="Calibri" panose="020F0502020204030204" pitchFamily="34" charset="0"/>
                <a:sym typeface="Calibri"/>
              </a:rPr>
              <a:t>فت</a:t>
            </a:r>
            <a:r>
              <a:rPr lang="ar-SA" sz="1100" dirty="0">
                <a:latin typeface="Calibri" panose="020F0502020204030204" pitchFamily="34" charset="0"/>
                <a:ea typeface="Calibri"/>
                <a:cs typeface="Calibri" panose="020F0502020204030204" pitchFamily="34" charset="0"/>
                <a:sym typeface="Calibri"/>
              </a:rPr>
              <a:t>تا</a:t>
            </a:r>
            <a:r>
              <a:rPr lang="en-US" sz="1100" dirty="0">
                <a:solidFill>
                  <a:schemeClr val="tx1"/>
                </a:solidFill>
                <a:latin typeface="Calibri" panose="020F0502020204030204" pitchFamily="34" charset="0"/>
                <a:ea typeface="Calibri"/>
                <a:cs typeface="Calibri" panose="020F0502020204030204" pitchFamily="34" charset="0"/>
                <a:sym typeface="Calibri"/>
              </a:rPr>
              <a:t>ح الوحدة</a:t>
            </a:r>
          </a:p>
          <a:p>
            <a:pPr marL="0" marR="0" lvl="0" indent="0" algn="r" rtl="1">
              <a:spcBef>
                <a:spcPts val="0"/>
              </a:spcBef>
              <a:spcAft>
                <a:spcPts val="1800"/>
              </a:spcAft>
              <a:buNone/>
            </a:pPr>
            <a:r>
              <a:rPr lang="en-US" sz="1100"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dirty="0">
                <a:solidFill>
                  <a:schemeClr val="tx1"/>
                </a:solidFill>
                <a:latin typeface="Calibri" panose="020F0502020204030204" pitchFamily="34" charset="0"/>
                <a:ea typeface="Calibri"/>
                <a:cs typeface="Calibri" panose="020F0502020204030204" pitchFamily="34" charset="0"/>
                <a:sym typeface="Calibri"/>
              </a:rPr>
              <a:t>٢</a:t>
            </a:r>
            <a:r>
              <a:rPr lang="en-US" sz="1100" dirty="0">
                <a:solidFill>
                  <a:schemeClr val="tx1"/>
                </a:solidFill>
                <a:latin typeface="Calibri" panose="020F0502020204030204" pitchFamily="34" charset="0"/>
                <a:ea typeface="Calibri"/>
                <a:cs typeface="Calibri" panose="020F0502020204030204" pitchFamily="34" charset="0"/>
                <a:sym typeface="Calibri"/>
              </a:rPr>
              <a:t>:لماذا </a:t>
            </a:r>
            <a:r>
              <a:rPr lang="en-US" sz="1100" dirty="0">
                <a:latin typeface="Calibri" panose="020F0502020204030204" pitchFamily="34" charset="0"/>
                <a:ea typeface="Calibri"/>
                <a:cs typeface="Calibri" panose="020F0502020204030204" pitchFamily="34" charset="0"/>
                <a:sym typeface="Calibri"/>
              </a:rPr>
              <a:t>يجب </a:t>
            </a:r>
            <a:r>
              <a:rPr lang="ar-SA" sz="1100" dirty="0">
                <a:latin typeface="Calibri" panose="020F0502020204030204" pitchFamily="34" charset="0"/>
                <a:ea typeface="Helvetica Neue"/>
                <a:cs typeface="Calibri" panose="020F0502020204030204" pitchFamily="34" charset="0"/>
                <a:sym typeface="Helvetica Neue"/>
              </a:rPr>
              <a:t>القيام</a:t>
            </a:r>
            <a:r>
              <a:rPr lang="en-GB" sz="1100" dirty="0">
                <a:latin typeface="Calibri" panose="020F0502020204030204" pitchFamily="34" charset="0"/>
                <a:ea typeface="Helvetica Neue"/>
                <a:cs typeface="Calibri" panose="020F0502020204030204" pitchFamily="34" charset="0"/>
                <a:sym typeface="Helvetica Neue"/>
              </a:rPr>
              <a:t> </a:t>
            </a:r>
            <a:r>
              <a:rPr lang="ar-SA" sz="1100" dirty="0">
                <a:latin typeface="Calibri" panose="020F0502020204030204" pitchFamily="34" charset="0"/>
                <a:ea typeface="Helvetica Neue"/>
                <a:cs typeface="Calibri" panose="020F0502020204030204" pitchFamily="34" charset="0"/>
                <a:sym typeface="Helvetica Neue"/>
              </a:rPr>
              <a:t>ب</a:t>
            </a:r>
            <a:r>
              <a:rPr lang="en-GB" sz="1100" dirty="0">
                <a:latin typeface="Calibri" panose="020F0502020204030204" pitchFamily="34" charset="0"/>
                <a:ea typeface="Helvetica Neue"/>
                <a:cs typeface="Calibri" panose="020F0502020204030204" pitchFamily="34" charset="0"/>
                <a:sym typeface="Helvetica Neue"/>
              </a:rPr>
              <a:t>متابعة الحالات</a:t>
            </a:r>
            <a:r>
              <a:rPr lang="en-US" sz="1100" dirty="0">
                <a:latin typeface="Calibri" panose="020F0502020204030204" pitchFamily="34" charset="0"/>
                <a:ea typeface="Calibri"/>
                <a:cs typeface="Calibri" panose="020F0502020204030204" pitchFamily="34" charset="0"/>
                <a:sym typeface="Calibri"/>
              </a:rPr>
              <a:t>؟</a:t>
            </a:r>
          </a:p>
          <a:p>
            <a:pPr marL="0" marR="0" lvl="0" indent="0" algn="r" rtl="1">
              <a:spcBef>
                <a:spcPts val="0"/>
              </a:spcBef>
              <a:spcAft>
                <a:spcPts val="1800"/>
              </a:spcAft>
              <a:buNone/>
            </a:pPr>
            <a:r>
              <a:rPr lang="en-US" sz="1100"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dirty="0">
                <a:solidFill>
                  <a:schemeClr val="tx1"/>
                </a:solidFill>
                <a:latin typeface="Calibri" panose="020F0502020204030204" pitchFamily="34" charset="0"/>
                <a:ea typeface="Calibri"/>
                <a:cs typeface="Calibri" panose="020F0502020204030204" pitchFamily="34" charset="0"/>
                <a:sym typeface="Calibri"/>
              </a:rPr>
              <a:t>٣</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a:t>
            </a:r>
            <a:r>
              <a:rPr lang="ar-SA" sz="1100" dirty="0">
                <a:solidFill>
                  <a:schemeClr val="tx1"/>
                </a:solidFill>
                <a:latin typeface="Calibri" panose="020F0502020204030204" pitchFamily="34" charset="0"/>
                <a:ea typeface="Calibri"/>
                <a:cs typeface="Calibri" panose="020F0502020204030204" pitchFamily="34" charset="0"/>
                <a:sym typeface="Calibri"/>
              </a:rPr>
              <a:t> تقديم</a:t>
            </a:r>
            <a:r>
              <a:rPr lang="en-US" sz="1100" dirty="0">
                <a:solidFill>
                  <a:schemeClr val="tx1"/>
                </a:solidFill>
                <a:latin typeface="Calibri" panose="020F0502020204030204" pitchFamily="34" charset="0"/>
                <a:ea typeface="Calibri"/>
                <a:cs typeface="Calibri" panose="020F0502020204030204" pitchFamily="34" charset="0"/>
                <a:sym typeface="Calibri"/>
              </a:rPr>
              <a:t> المتابعة؟</a:t>
            </a:r>
          </a:p>
          <a:p>
            <a:pPr marL="0" marR="0" lvl="0" indent="0" algn="r" rtl="1">
              <a:spcBef>
                <a:spcPts val="0"/>
              </a:spcBef>
              <a:spcAft>
                <a:spcPts val="1800"/>
              </a:spcAft>
              <a:buNone/>
            </a:pPr>
            <a:r>
              <a:rPr lang="en-US" sz="1100"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dirty="0">
                <a:solidFill>
                  <a:schemeClr val="tx1"/>
                </a:solidFill>
                <a:latin typeface="Calibri" panose="020F0502020204030204" pitchFamily="34" charset="0"/>
                <a:ea typeface="Calibri"/>
                <a:cs typeface="Calibri" panose="020F0502020204030204" pitchFamily="34" charset="0"/>
                <a:sym typeface="Calibri"/>
              </a:rPr>
              <a:t>٤</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معالجة التغييرات؟</a:t>
            </a:r>
          </a:p>
          <a:p>
            <a:pPr marL="0" marR="0" lvl="0" indent="0" algn="r" rtl="1">
              <a:spcBef>
                <a:spcPts val="0"/>
              </a:spcBef>
              <a:spcAft>
                <a:spcPts val="1800"/>
              </a:spcAft>
              <a:buNone/>
            </a:pPr>
            <a:r>
              <a:rPr lang="ar-SA" sz="1100" dirty="0">
                <a:solidFill>
                  <a:schemeClr val="tx1"/>
                </a:solidFill>
                <a:latin typeface="Calibri" panose="020F0502020204030204" pitchFamily="34" charset="0"/>
                <a:ea typeface="Calibri"/>
                <a:cs typeface="Calibri" panose="020F0502020204030204" pitchFamily="34" charset="0"/>
                <a:sym typeface="Calibri"/>
              </a:rPr>
              <a:t>الجلسة٥ </a:t>
            </a:r>
            <a:r>
              <a:rPr lang="en-US" sz="1100" dirty="0">
                <a:solidFill>
                  <a:schemeClr val="tx1"/>
                </a:solidFill>
                <a:latin typeface="Calibri" panose="020F0502020204030204" pitchFamily="34" charset="0"/>
                <a:ea typeface="Calibri"/>
                <a:cs typeface="Calibri" panose="020F0502020204030204" pitchFamily="34" charset="0"/>
                <a:sym typeface="Calibri"/>
              </a:rPr>
              <a:t>:</a:t>
            </a:r>
            <a:r>
              <a:rPr lang="ar-SA" sz="1100" dirty="0">
                <a:solidFill>
                  <a:schemeClr val="tx1"/>
                </a:solidFill>
                <a:latin typeface="Calibri" panose="020F0502020204030204" pitchFamily="34" charset="0"/>
                <a:ea typeface="Calibri"/>
                <a:cs typeface="Calibri" panose="020F0502020204030204" pitchFamily="34" charset="0"/>
                <a:sym typeface="Calibri"/>
              </a:rPr>
              <a:t> </a:t>
            </a:r>
            <a:r>
              <a:rPr lang="en-US" sz="1100" dirty="0">
                <a:solidFill>
                  <a:schemeClr val="tx1"/>
                </a:solidFill>
                <a:latin typeface="Calibri" panose="020F0502020204030204" pitchFamily="34" charset="0"/>
                <a:ea typeface="Calibri"/>
                <a:cs typeface="Calibri" panose="020F0502020204030204" pitchFamily="34" charset="0"/>
                <a:sym typeface="Calibri"/>
              </a:rPr>
              <a:t>إغلاق</a:t>
            </a:r>
            <a:r>
              <a:rPr lang="ar-SA" sz="1100" dirty="0">
                <a:solidFill>
                  <a:schemeClr val="tx1"/>
                </a:solidFill>
                <a:latin typeface="Calibri" panose="020F0502020204030204" pitchFamily="34" charset="0"/>
                <a:ea typeface="Calibri"/>
                <a:cs typeface="Calibri" panose="020F0502020204030204" pitchFamily="34" charset="0"/>
                <a:sym typeface="Calibri"/>
              </a:rPr>
              <a:t> الوحدة</a:t>
            </a:r>
            <a:endParaRPr lang="en-US" sz="11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TextBox 3">
            <a:extLst>
              <a:ext uri="{FF2B5EF4-FFF2-40B4-BE49-F238E27FC236}">
                <a16:creationId xmlns:a16="http://schemas.microsoft.com/office/drawing/2014/main" id="{C660C934-6CCC-69D5-3230-734AAF4963BB}"/>
              </a:ext>
            </a:extLst>
          </p:cNvPr>
          <p:cNvSpPr txBox="1"/>
          <p:nvPr/>
        </p:nvSpPr>
        <p:spPr>
          <a:xfrm>
            <a:off x="1064660" y="1310779"/>
            <a:ext cx="503127" cy="1862048"/>
          </a:xfrm>
          <a:prstGeom prst="rect">
            <a:avLst/>
          </a:prstGeom>
          <a:noFill/>
        </p:spPr>
        <p:txBody>
          <a:bodyPr wrap="square" rtlCol="0">
            <a:spAutoFit/>
          </a:bodyPr>
          <a:lstStyle/>
          <a:p>
            <a:pPr algn="r" rtl="1">
              <a:spcAft>
                <a:spcPts val="1800"/>
              </a:spcAft>
            </a:pPr>
            <a:r>
              <a:rPr lang="ar-SA" sz="1100" dirty="0">
                <a:solidFill>
                  <a:schemeClr val="tx1"/>
                </a:solidFill>
                <a:latin typeface="+mn-lt"/>
              </a:rPr>
              <a:t>١٧٠</a:t>
            </a:r>
            <a:endParaRPr lang="en-CA" sz="1100" dirty="0">
              <a:solidFill>
                <a:schemeClr val="tx1"/>
              </a:solidFill>
              <a:latin typeface="+mn-lt"/>
            </a:endParaRPr>
          </a:p>
          <a:p>
            <a:pPr algn="r" rtl="1">
              <a:spcAft>
                <a:spcPts val="1800"/>
              </a:spcAft>
            </a:pPr>
            <a:r>
              <a:rPr lang="ar-SA" sz="1100" dirty="0"/>
              <a:t>١٧١</a:t>
            </a:r>
            <a:endParaRPr lang="en-CA" sz="1100" dirty="0"/>
          </a:p>
          <a:p>
            <a:pPr algn="r" rtl="1">
              <a:spcAft>
                <a:spcPts val="1800"/>
              </a:spcAft>
            </a:pPr>
            <a:r>
              <a:rPr lang="ar-SA" sz="1100" dirty="0"/>
              <a:t>١٧٢</a:t>
            </a:r>
            <a:endParaRPr lang="en-CA" sz="1100" dirty="0"/>
          </a:p>
          <a:p>
            <a:pPr algn="r" rtl="1">
              <a:spcAft>
                <a:spcPts val="1800"/>
              </a:spcAft>
            </a:pPr>
            <a:r>
              <a:rPr lang="ar-SA" sz="1100" dirty="0"/>
              <a:t>١٧٧</a:t>
            </a:r>
            <a:endParaRPr lang="en-CA" sz="1100" dirty="0"/>
          </a:p>
          <a:p>
            <a:pPr algn="r" rtl="1">
              <a:spcAft>
                <a:spcPts val="1800"/>
              </a:spcAft>
            </a:pPr>
            <a:r>
              <a:rPr lang="ar-SA" sz="1100" dirty="0"/>
              <a:t>١٨٢</a:t>
            </a:r>
            <a:endParaRPr lang="en-CA" sz="1100" dirty="0"/>
          </a:p>
        </p:txBody>
      </p:sp>
      <p:sp>
        <p:nvSpPr>
          <p:cNvPr id="5" name="TextBox 4">
            <a:extLst>
              <a:ext uri="{FF2B5EF4-FFF2-40B4-BE49-F238E27FC236}">
                <a16:creationId xmlns:a16="http://schemas.microsoft.com/office/drawing/2014/main" id="{7C26D498-D252-A92C-5823-8FDE082CFAE3}"/>
              </a:ext>
            </a:extLst>
          </p:cNvPr>
          <p:cNvSpPr txBox="1"/>
          <p:nvPr/>
        </p:nvSpPr>
        <p:spPr>
          <a:xfrm>
            <a:off x="996287" y="713169"/>
            <a:ext cx="380716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جدول المحتويات</a:t>
            </a:r>
          </a:p>
        </p:txBody>
      </p:sp>
      <p:sp>
        <p:nvSpPr>
          <p:cNvPr id="6" name="Hexagon 5">
            <a:extLst>
              <a:ext uri="{FF2B5EF4-FFF2-40B4-BE49-F238E27FC236}">
                <a16:creationId xmlns:a16="http://schemas.microsoft.com/office/drawing/2014/main" id="{F2BF1BBE-2823-EEAB-97F3-529F69A175CD}"/>
              </a:ext>
            </a:extLst>
          </p:cNvPr>
          <p:cNvSpPr/>
          <p:nvPr/>
        </p:nvSpPr>
        <p:spPr>
          <a:xfrm rot="1782986">
            <a:off x="286724" y="30111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18B69B8-DD45-76C2-D5A5-203AEAA73F41}"/>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505FF90D-2BCC-4257-E6B3-A0A1CC8FEB27}"/>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2F625FFC-C4CC-D2A1-EAAE-61C397B263E7}"/>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E0F5B4CD-30B4-5416-ACC3-227AC3B9510C}"/>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2848A176-7667-E47D-7D74-5FEDD8973E44}"/>
              </a:ext>
            </a:extLst>
          </p:cNvPr>
          <p:cNvGrpSpPr/>
          <p:nvPr/>
        </p:nvGrpSpPr>
        <p:grpSpPr>
          <a:xfrm>
            <a:off x="5042687" y="7676405"/>
            <a:ext cx="1327056" cy="1324648"/>
            <a:chOff x="4052274" y="2368244"/>
            <a:chExt cx="1327056" cy="1324648"/>
          </a:xfrm>
        </p:grpSpPr>
        <p:cxnSp>
          <p:nvCxnSpPr>
            <p:cNvPr id="20" name="Straight Arrow Connector 19">
              <a:extLst>
                <a:ext uri="{FF2B5EF4-FFF2-40B4-BE49-F238E27FC236}">
                  <a16:creationId xmlns:a16="http://schemas.microsoft.com/office/drawing/2014/main" id="{162A093A-95CC-67D2-905E-B69B4F9622B5}"/>
                </a:ext>
              </a:extLst>
            </p:cNvPr>
            <p:cNvCxnSpPr>
              <a:cxnSpLocks/>
            </p:cNvCxnSpPr>
            <p:nvPr/>
          </p:nvCxnSpPr>
          <p:spPr>
            <a:xfrm flipV="1">
              <a:off x="4667014" y="2368244"/>
              <a:ext cx="0" cy="1323372"/>
            </a:xfrm>
            <a:prstGeom prst="straightConnector1">
              <a:avLst/>
            </a:prstGeom>
            <a:ln w="1079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9A52F7C9-5E69-182E-B179-50730E7FFC61}"/>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9" name="Freeform: Shape 28">
              <a:extLst>
                <a:ext uri="{FF2B5EF4-FFF2-40B4-BE49-F238E27FC236}">
                  <a16:creationId xmlns:a16="http://schemas.microsoft.com/office/drawing/2014/main" id="{873A26E2-2668-618F-4E2D-44454B441E82}"/>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Tree>
    <p:extLst>
      <p:ext uri="{BB962C8B-B14F-4D97-AF65-F5344CB8AC3E}">
        <p14:creationId xmlns:p14="http://schemas.microsoft.com/office/powerpoint/2010/main" val="42896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97140-F1D8-8AEC-4234-9A9A5795D5A2}"/>
              </a:ext>
            </a:extLst>
          </p:cNvPr>
          <p:cNvSpPr txBox="1"/>
          <p:nvPr/>
        </p:nvSpPr>
        <p:spPr>
          <a:xfrm>
            <a:off x="977055" y="5247640"/>
            <a:ext cx="5286586" cy="400110"/>
          </a:xfrm>
          <a:prstGeom prst="rect">
            <a:avLst/>
          </a:prstGeom>
          <a:noFill/>
        </p:spPr>
        <p:txBody>
          <a:bodyPr wrap="square">
            <a:spAutoFit/>
          </a:bodyPr>
          <a:lstStyle/>
          <a:p>
            <a:pPr algn="r" rtl="1"/>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التحالف</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من</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أجل</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حماية</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الطفل</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في</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العمل</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الإنسان</a:t>
            </a:r>
            <a:r>
              <a:rPr lang="ar-SA" sz="10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ي</a:t>
            </a:r>
            <a:r>
              <a:rPr lang="ar-SA"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(٢٠٢١)</a:t>
            </a:r>
            <a:r>
              <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ar-SA"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حزمة بداية تعلم العاملين الميدانيين لحماية الطفل في العمل الإنساني</a:t>
            </a:r>
            <a:endParaRPr lang="en-US" sz="10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8078193-08C3-90FA-0DFC-9F2A7D5AD472}"/>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tabLst>
                <a:tab pos="1168400" algn="l"/>
              </a:tabLst>
            </a:pPr>
            <a:r>
              <a:rPr lang="en-GB" sz="1100" b="1" dirty="0" err="1">
                <a:solidFill>
                  <a:schemeClr val="tx1"/>
                </a:solidFill>
                <a:effectLst/>
                <a:latin typeface="Calibri" panose="020F0502020204030204" pitchFamily="34" charset="0"/>
                <a:cs typeface="Calibri" panose="020F0502020204030204" pitchFamily="34" charset="0"/>
              </a:rPr>
              <a:t>مرحلة</a:t>
            </a:r>
            <a:r>
              <a:rPr lang="en-GB" sz="1100" b="1" dirty="0">
                <a:solidFill>
                  <a:schemeClr val="tx1"/>
                </a:solidFill>
                <a:effectLst/>
                <a:latin typeface="Calibri" panose="020F0502020204030204" pitchFamily="34" charset="0"/>
                <a:cs typeface="Calibri" panose="020F0502020204030204" pitchFamily="34" charset="0"/>
              </a:rPr>
              <a:t> </a:t>
            </a:r>
            <a:r>
              <a:rPr lang="en-GB" sz="1100" b="1" dirty="0" err="1">
                <a:solidFill>
                  <a:schemeClr val="tx1"/>
                </a:solidFill>
                <a:effectLst/>
                <a:latin typeface="Calibri" panose="020F0502020204030204" pitchFamily="34" charset="0"/>
                <a:cs typeface="Calibri" panose="020F0502020204030204" pitchFamily="34" charset="0"/>
              </a:rPr>
              <a:t>المراهقة</a:t>
            </a:r>
            <a:r>
              <a:rPr lang="ar-SA" sz="1100" b="1" dirty="0">
                <a:solidFill>
                  <a:schemeClr val="tx1"/>
                </a:solidFill>
                <a:latin typeface="Calibri" panose="020F0502020204030204" pitchFamily="34" charset="0"/>
                <a:cs typeface="Calibri" panose="020F0502020204030204" pitchFamily="34" charset="0"/>
              </a:rPr>
              <a:t>                                        من ١٥</a:t>
            </a:r>
            <a:r>
              <a:rPr lang="ar-SA" sz="1100" dirty="0">
                <a:solidFill>
                  <a:schemeClr val="tx1"/>
                </a:solidFill>
                <a:latin typeface="Calibri" panose="020F0502020204030204" pitchFamily="34" charset="0"/>
                <a:cs typeface="Calibri" panose="020F0502020204030204" pitchFamily="34" charset="0"/>
              </a:rPr>
              <a:t> حتى </a:t>
            </a:r>
            <a:r>
              <a:rPr lang="ar-SA" sz="1100" dirty="0">
                <a:solidFill>
                  <a:schemeClr val="tx1"/>
                </a:solidFill>
                <a:effectLst/>
                <a:latin typeface="Calibri" panose="020F0502020204030204" pitchFamily="34" charset="0"/>
                <a:cs typeface="Calibri" panose="020F0502020204030204" pitchFamily="34" charset="0"/>
              </a:rPr>
              <a:t>١٨ </a:t>
            </a:r>
            <a:r>
              <a:rPr lang="en-US" sz="1100" dirty="0">
                <a:solidFill>
                  <a:schemeClr val="tx1"/>
                </a:solidFill>
                <a:effectLst/>
                <a:latin typeface="Calibri" panose="020F0502020204030204" pitchFamily="34" charset="0"/>
                <a:cs typeface="Calibri" panose="020F0502020204030204" pitchFamily="34" charset="0"/>
              </a:rPr>
              <a:t> سنة</a:t>
            </a:r>
            <a:endParaRPr lang="en-US" sz="1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01205311-A3CE-4C9E-ACF9-4A4BE799753F}"/>
              </a:ext>
            </a:extLst>
          </p:cNvPr>
          <p:cNvGrpSpPr/>
          <p:nvPr/>
        </p:nvGrpSpPr>
        <p:grpSpPr>
          <a:xfrm>
            <a:off x="1011828" y="1134426"/>
            <a:ext cx="5238502" cy="600164"/>
            <a:chOff x="1011828" y="1134426"/>
            <a:chExt cx="5238502" cy="600164"/>
          </a:xfrm>
        </p:grpSpPr>
        <p:sp>
          <p:nvSpPr>
            <p:cNvPr id="8" name="TextBox 7">
              <a:extLst>
                <a:ext uri="{FF2B5EF4-FFF2-40B4-BE49-F238E27FC236}">
                  <a16:creationId xmlns:a16="http://schemas.microsoft.com/office/drawing/2014/main" id="{6561E96A-5019-D880-3CA8-5053A8E9A474}"/>
                </a:ext>
              </a:extLst>
            </p:cNvPr>
            <p:cNvSpPr txBox="1"/>
            <p:nvPr/>
          </p:nvSpPr>
          <p:spPr>
            <a:xfrm>
              <a:off x="1011828" y="1134426"/>
              <a:ext cx="1096371" cy="261610"/>
            </a:xfrm>
            <a:prstGeom prst="rect">
              <a:avLst/>
            </a:prstGeom>
            <a:noFill/>
          </p:spPr>
          <p:txBody>
            <a:bodyPr wrap="square" rtlCol="0">
              <a:spAutoFit/>
            </a:bodyPr>
            <a:lstStyle/>
            <a:p>
              <a:pPr algn="r" rtl="1"/>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نمو</a:t>
              </a:r>
              <a:r>
                <a:rPr lang="en-US" sz="1100" b="1" kern="1200" dirty="0">
                  <a:solidFill>
                    <a:schemeClr val="tx1"/>
                  </a:solidFill>
                  <a:effectLst/>
                  <a:latin typeface="Calibri" panose="020F0502020204030204" pitchFamily="34" charset="0"/>
                  <a:cs typeface="Calibri" panose="020F0502020204030204" pitchFamily="34" charset="0"/>
                </a:rPr>
                <a:t> </a:t>
              </a:r>
              <a:r>
                <a:rPr lang="en-US" sz="1100" b="1" kern="1200" dirty="0" err="1">
                  <a:solidFill>
                    <a:schemeClr val="tx1"/>
                  </a:solidFill>
                  <a:effectLst/>
                  <a:latin typeface="Calibri" panose="020F0502020204030204" pitchFamily="34" charset="0"/>
                  <a:cs typeface="Calibri" panose="020F0502020204030204" pitchFamily="34" charset="0"/>
                </a:rPr>
                <a:t>ال</a:t>
              </a:r>
              <a:r>
                <a:rPr lang="ar-SA" sz="1100" b="1" kern="1200" dirty="0">
                  <a:solidFill>
                    <a:schemeClr val="tx1"/>
                  </a:solidFill>
                  <a:effectLst/>
                  <a:latin typeface="Calibri" panose="020F0502020204030204" pitchFamily="34" charset="0"/>
                  <a:cs typeface="Calibri" panose="020F0502020204030204" pitchFamily="34" charset="0"/>
                </a:rPr>
                <a:t>جسدي</a:t>
              </a:r>
              <a:endParaRPr lang="en-US" sz="1100" b="1" dirty="0">
                <a:cs typeface="Arial" panose="020B0604020202020204" pitchFamily="34" charset="0"/>
              </a:endParaRPr>
            </a:p>
          </p:txBody>
        </p:sp>
        <p:sp>
          <p:nvSpPr>
            <p:cNvPr id="9" name="TextBox 8">
              <a:extLst>
                <a:ext uri="{FF2B5EF4-FFF2-40B4-BE49-F238E27FC236}">
                  <a16:creationId xmlns:a16="http://schemas.microsoft.com/office/drawing/2014/main" id="{BF629A8A-68D1-5CF5-4DF2-9B7C0FFD9F72}"/>
                </a:ext>
              </a:extLst>
            </p:cNvPr>
            <p:cNvSpPr txBox="1"/>
            <p:nvPr/>
          </p:nvSpPr>
          <p:spPr>
            <a:xfrm>
              <a:off x="2213596" y="1134426"/>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الوصول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طول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البالغ</a:t>
              </a:r>
              <a:r>
                <a:rPr lang="ar-SA" sz="1100" dirty="0">
                  <a:latin typeface="Calibri" panose="020F0502020204030204" pitchFamily="34" charset="0"/>
                  <a:cs typeface="Calibri" panose="020F0502020204030204" pitchFamily="34" charset="0"/>
                </a:rPr>
                <a:t>ين</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أكثر قوة</a:t>
              </a:r>
              <a:r>
                <a:rPr lang="en-US" sz="1100" dirty="0">
                  <a:latin typeface="Calibri" panose="020F0502020204030204" pitchFamily="34" charset="0"/>
                  <a:cs typeface="Calibri" panose="020F0502020204030204" pitchFamily="34" charset="0"/>
                </a:rPr>
                <a:t> واكتساب الوزن</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مزيد من التطور الجنسي</a:t>
              </a:r>
            </a:p>
          </p:txBody>
        </p:sp>
      </p:grpSp>
      <p:grpSp>
        <p:nvGrpSpPr>
          <p:cNvPr id="10" name="Group 9">
            <a:extLst>
              <a:ext uri="{FF2B5EF4-FFF2-40B4-BE49-F238E27FC236}">
                <a16:creationId xmlns:a16="http://schemas.microsoft.com/office/drawing/2014/main" id="{08979110-C473-8D67-0155-9B58880830D4}"/>
              </a:ext>
            </a:extLst>
          </p:cNvPr>
          <p:cNvGrpSpPr/>
          <p:nvPr/>
        </p:nvGrpSpPr>
        <p:grpSpPr>
          <a:xfrm>
            <a:off x="1011828" y="1819506"/>
            <a:ext cx="5238502" cy="600164"/>
            <a:chOff x="1011828" y="2219110"/>
            <a:chExt cx="5238502" cy="600164"/>
          </a:xfrm>
        </p:grpSpPr>
        <p:sp>
          <p:nvSpPr>
            <p:cNvPr id="11" name="TextBox 10">
              <a:extLst>
                <a:ext uri="{FF2B5EF4-FFF2-40B4-BE49-F238E27FC236}">
                  <a16:creationId xmlns:a16="http://schemas.microsoft.com/office/drawing/2014/main" id="{57B8C3D8-30D7-C6ED-9CBC-3B20356FC132}"/>
                </a:ext>
              </a:extLst>
            </p:cNvPr>
            <p:cNvSpPr txBox="1"/>
            <p:nvPr/>
          </p:nvSpPr>
          <p:spPr>
            <a:xfrm>
              <a:off x="1011828" y="2219110"/>
              <a:ext cx="1096371"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النمو المعرفي</a:t>
              </a:r>
              <a:endParaRPr lang="en-US" sz="1100" b="1" kern="1200" dirty="0">
                <a:solidFill>
                  <a:schemeClr val="tx1"/>
                </a:solidFill>
                <a:effectLst/>
                <a:cs typeface="Arial" panose="020B0604020202020204" pitchFamily="34" charset="0"/>
              </a:endParaRPr>
            </a:p>
          </p:txBody>
        </p:sp>
        <p:sp>
          <p:nvSpPr>
            <p:cNvPr id="12" name="TextBox 11">
              <a:extLst>
                <a:ext uri="{FF2B5EF4-FFF2-40B4-BE49-F238E27FC236}">
                  <a16:creationId xmlns:a16="http://schemas.microsoft.com/office/drawing/2014/main" id="{A05DCEFD-2C2F-60D7-70C7-677DAE3B6EB5}"/>
                </a:ext>
              </a:extLst>
            </p:cNvPr>
            <p:cNvSpPr txBox="1"/>
            <p:nvPr/>
          </p:nvSpPr>
          <p:spPr>
            <a:xfrm>
              <a:off x="2213596" y="2219110"/>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يمكن معالجة وتذكر كميات أكبر من المعلومات</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تنمية القدرة على التفكير المجرد والتعامل مع المفاهيم الغامضة</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قدرة</a:t>
              </a:r>
              <a:r>
                <a:rPr lang="en-US" sz="1100" dirty="0">
                  <a:latin typeface="Calibri" panose="020F0502020204030204" pitchFamily="34" charset="0"/>
                  <a:cs typeface="Calibri" panose="020F0502020204030204" pitchFamily="34" charset="0"/>
                </a:rPr>
                <a:t> على تشكيل الأفكار الخاصة والتشكيك في الأفكار الموجودة</a:t>
              </a:r>
            </a:p>
          </p:txBody>
        </p:sp>
      </p:grpSp>
      <p:grpSp>
        <p:nvGrpSpPr>
          <p:cNvPr id="13" name="Group 12">
            <a:extLst>
              <a:ext uri="{FF2B5EF4-FFF2-40B4-BE49-F238E27FC236}">
                <a16:creationId xmlns:a16="http://schemas.microsoft.com/office/drawing/2014/main" id="{35998D39-CAE2-79F6-F4CD-C42504531DC2}"/>
              </a:ext>
            </a:extLst>
          </p:cNvPr>
          <p:cNvGrpSpPr/>
          <p:nvPr/>
        </p:nvGrpSpPr>
        <p:grpSpPr>
          <a:xfrm>
            <a:off x="1011828" y="2547519"/>
            <a:ext cx="5238502" cy="600164"/>
            <a:chOff x="1011828" y="3271241"/>
            <a:chExt cx="5238502" cy="600164"/>
          </a:xfrm>
        </p:grpSpPr>
        <p:sp>
          <p:nvSpPr>
            <p:cNvPr id="14" name="TextBox 13">
              <a:extLst>
                <a:ext uri="{FF2B5EF4-FFF2-40B4-BE49-F238E27FC236}">
                  <a16:creationId xmlns:a16="http://schemas.microsoft.com/office/drawing/2014/main" id="{413E0AC1-8BC3-C70E-82A4-2BC5BC858917}"/>
                </a:ext>
              </a:extLst>
            </p:cNvPr>
            <p:cNvSpPr txBox="1"/>
            <p:nvPr/>
          </p:nvSpPr>
          <p:spPr>
            <a:xfrm>
              <a:off x="1011828" y="3271241"/>
              <a:ext cx="1096371" cy="261610"/>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العاطفي</a:t>
              </a:r>
              <a:endParaRPr lang="en-US" sz="11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936F16E-1DBF-1548-4AF1-8273B981B274}"/>
                </a:ext>
              </a:extLst>
            </p:cNvPr>
            <p:cNvSpPr txBox="1"/>
            <p:nvPr/>
          </p:nvSpPr>
          <p:spPr>
            <a:xfrm>
              <a:off x="2213596" y="3271241"/>
              <a:ext cx="4036734" cy="600164"/>
            </a:xfrm>
            <a:prstGeom prst="rect">
              <a:avLst/>
            </a:prstGeom>
            <a:noFill/>
          </p:spPr>
          <p:txBody>
            <a:bodyPr wrap="square" rtlCol="0">
              <a:spAutoFit/>
            </a:bodyPr>
            <a:lstStyle/>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البدء</a:t>
              </a:r>
              <a:r>
                <a:rPr lang="en-US" sz="1100" dirty="0">
                  <a:latin typeface="Calibri" panose="020F0502020204030204" pitchFamily="34" charset="0"/>
                  <a:cs typeface="Calibri" panose="020F0502020204030204" pitchFamily="34" charset="0"/>
                </a:rPr>
                <a:t> في رؤية مستقبلهم ويمكن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يشعر</a:t>
              </a:r>
              <a:r>
                <a:rPr lang="ar-SA" sz="1100" dirty="0" err="1">
                  <a:latin typeface="Calibri" panose="020F0502020204030204" pitchFamily="34" charset="0"/>
                  <a:cs typeface="Calibri" panose="020F0502020204030204" pitchFamily="34" charset="0"/>
                </a:rPr>
                <a:t>وا</a:t>
              </a:r>
              <a:r>
                <a:rPr lang="en-US" sz="1100" dirty="0">
                  <a:latin typeface="Calibri" panose="020F0502020204030204" pitchFamily="34" charset="0"/>
                  <a:cs typeface="Calibri" panose="020F0502020204030204" pitchFamily="34" charset="0"/>
                </a:rPr>
                <a:t> بالحماس والقلق بشأنه</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زيادة القدرة تدريجيًا على إدراك وتقييم وإدارة المشاعر.</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يتأثر احترام الذات بالنجاح في المدرسة والرياضة والصداقات</a:t>
              </a:r>
            </a:p>
          </p:txBody>
        </p:sp>
      </p:grpSp>
      <p:grpSp>
        <p:nvGrpSpPr>
          <p:cNvPr id="16" name="Group 15">
            <a:extLst>
              <a:ext uri="{FF2B5EF4-FFF2-40B4-BE49-F238E27FC236}">
                <a16:creationId xmlns:a16="http://schemas.microsoft.com/office/drawing/2014/main" id="{27B5E313-777D-46AD-B23F-823AC27CD120}"/>
              </a:ext>
            </a:extLst>
          </p:cNvPr>
          <p:cNvGrpSpPr/>
          <p:nvPr/>
        </p:nvGrpSpPr>
        <p:grpSpPr>
          <a:xfrm>
            <a:off x="1011828" y="3741479"/>
            <a:ext cx="5238502" cy="938719"/>
            <a:chOff x="1011828" y="4154094"/>
            <a:chExt cx="5238502" cy="938719"/>
          </a:xfrm>
        </p:grpSpPr>
        <p:sp>
          <p:nvSpPr>
            <p:cNvPr id="17" name="TextBox 16">
              <a:extLst>
                <a:ext uri="{FF2B5EF4-FFF2-40B4-BE49-F238E27FC236}">
                  <a16:creationId xmlns:a16="http://schemas.microsoft.com/office/drawing/2014/main" id="{0528F875-CFE8-5140-0F8B-46FF21BDF29C}"/>
                </a:ext>
              </a:extLst>
            </p:cNvPr>
            <p:cNvSpPr txBox="1"/>
            <p:nvPr/>
          </p:nvSpPr>
          <p:spPr>
            <a:xfrm>
              <a:off x="1011828" y="4154094"/>
              <a:ext cx="1096371" cy="430887"/>
            </a:xfrm>
            <a:prstGeom prst="rect">
              <a:avLst/>
            </a:prstGeom>
            <a:noFill/>
          </p:spPr>
          <p:txBody>
            <a:bodyPr wrap="square" rtlCol="0">
              <a:spAutoFit/>
            </a:bodyPr>
            <a:lstStyle/>
            <a:p>
              <a:pPr algn="ctr" rtl="1"/>
              <a:r>
                <a:rPr lang="ar-SA" sz="1100" b="1" dirty="0">
                  <a:latin typeface="Calibri" panose="020F0502020204030204" pitchFamily="34" charset="0"/>
                  <a:cs typeface="Calibri" panose="020F0502020204030204" pitchFamily="34" charset="0"/>
                </a:rPr>
                <a:t>النمو الاجتماعي و اللغوي</a:t>
              </a:r>
              <a:endParaRPr lang="en-US" sz="11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3FFAD6E-5D65-4370-ED12-1869EC07481B}"/>
                </a:ext>
              </a:extLst>
            </p:cNvPr>
            <p:cNvSpPr txBox="1"/>
            <p:nvPr/>
          </p:nvSpPr>
          <p:spPr>
            <a:xfrm>
              <a:off x="2213596" y="4154094"/>
              <a:ext cx="4036734" cy="938719"/>
            </a:xfrm>
            <a:prstGeom prst="rect">
              <a:avLst/>
            </a:prstGeom>
            <a:noFill/>
          </p:spPr>
          <p:txBody>
            <a:bodyPr wrap="square" rtlCol="0">
              <a:spAutoFit/>
            </a:bodyPr>
            <a:lstStyle/>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الهوية الخاصة لا تزال أكثر أهمية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تحديد </a:t>
              </a:r>
              <a:r>
                <a:rPr lang="en-US" sz="1100" dirty="0" err="1">
                  <a:latin typeface="Calibri" panose="020F0502020204030204" pitchFamily="34" charset="0"/>
                  <a:cs typeface="Calibri" panose="020F0502020204030204" pitchFamily="34" charset="0"/>
                </a:rPr>
                <a:t>قوي</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a:t>
              </a:r>
              <a:r>
                <a:rPr lang="en-US" sz="1100" dirty="0" err="1">
                  <a:latin typeface="Calibri" panose="020F0502020204030204" pitchFamily="34" charset="0"/>
                  <a:cs typeface="Calibri" panose="020F0502020204030204" pitchFamily="34" charset="0"/>
                </a:rPr>
                <a:t>مجموعات</a:t>
              </a:r>
              <a:r>
                <a:rPr lang="en-US" sz="1100" dirty="0">
                  <a:latin typeface="Calibri" panose="020F0502020204030204" pitchFamily="34" charset="0"/>
                  <a:cs typeface="Calibri" panose="020F0502020204030204" pitchFamily="34" charset="0"/>
                </a:rPr>
                <a:t> الأقران والثقافة الفرعية ونماذج يحتذى بها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قد ينخرط في سلوكيات محفوفة بالمخاطر</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تعلم كيفية التعامل مع التوقعات الاجتماعية</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تطوير قدرة أكبر على تكوين علاقات أقوى مع البالغين خارج عائلاتهم</a:t>
              </a:r>
            </a:p>
          </p:txBody>
        </p:sp>
      </p:grpSp>
      <p:grpSp>
        <p:nvGrpSpPr>
          <p:cNvPr id="25" name="Group 24">
            <a:extLst>
              <a:ext uri="{FF2B5EF4-FFF2-40B4-BE49-F238E27FC236}">
                <a16:creationId xmlns:a16="http://schemas.microsoft.com/office/drawing/2014/main" id="{1F7134D3-1FA5-A3BD-9CEF-0D8A169267DD}"/>
              </a:ext>
            </a:extLst>
          </p:cNvPr>
          <p:cNvGrpSpPr/>
          <p:nvPr/>
        </p:nvGrpSpPr>
        <p:grpSpPr>
          <a:xfrm>
            <a:off x="1260811" y="236953"/>
            <a:ext cx="434873" cy="925691"/>
            <a:chOff x="5453625" y="3066506"/>
            <a:chExt cx="487411" cy="2019807"/>
          </a:xfrm>
        </p:grpSpPr>
        <p:sp>
          <p:nvSpPr>
            <p:cNvPr id="26" name="Round Same Side Corner Rectangle 31">
              <a:extLst>
                <a:ext uri="{FF2B5EF4-FFF2-40B4-BE49-F238E27FC236}">
                  <a16:creationId xmlns:a16="http://schemas.microsoft.com/office/drawing/2014/main" id="{EF489928-BAB0-9EAE-593C-10FB9187D52B}"/>
                </a:ext>
              </a:extLst>
            </p:cNvPr>
            <p:cNvSpPr/>
            <p:nvPr/>
          </p:nvSpPr>
          <p:spPr>
            <a:xfrm>
              <a:off x="5453625" y="3661573"/>
              <a:ext cx="487411" cy="142474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sp>
          <p:nvSpPr>
            <p:cNvPr id="27" name="Oval 26">
              <a:extLst>
                <a:ext uri="{FF2B5EF4-FFF2-40B4-BE49-F238E27FC236}">
                  <a16:creationId xmlns:a16="http://schemas.microsoft.com/office/drawing/2014/main" id="{31FEA410-B38E-48EF-5693-0128DAADF2F3}"/>
                </a:ext>
              </a:extLst>
            </p:cNvPr>
            <p:cNvSpPr/>
            <p:nvPr/>
          </p:nvSpPr>
          <p:spPr>
            <a:xfrm>
              <a:off x="5453625" y="3066506"/>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p>
          </p:txBody>
        </p:sp>
      </p:grpSp>
      <p:sp>
        <p:nvSpPr>
          <p:cNvPr id="2" name="Hexagon 1">
            <a:extLst>
              <a:ext uri="{FF2B5EF4-FFF2-40B4-BE49-F238E27FC236}">
                <a16:creationId xmlns:a16="http://schemas.microsoft.com/office/drawing/2014/main" id="{0D1B189E-12D9-D1A1-873A-C6A30EC14B59}"/>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F6AFE7EE-1089-17CB-00DF-753645F5D35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C8DF61AF-BC7F-C4BA-5C67-26AAF77D2017}"/>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208E2732-8B6A-7D26-5D8E-72A0858A0E7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38EE76F0-1B6B-AC1F-D9AA-B039A35E2B22}"/>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8F897B07-78D8-9053-7ECB-FCC27513A67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1801652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3CEB2-17E1-EAEC-7504-C1873E707546}"/>
              </a:ext>
            </a:extLst>
          </p:cNvPr>
          <p:cNvSpPr txBox="1"/>
          <p:nvPr/>
        </p:nvSpPr>
        <p:spPr>
          <a:xfrm>
            <a:off x="1436672" y="1217564"/>
            <a:ext cx="4665478" cy="307777"/>
          </a:xfrm>
          <a:prstGeom prst="rect">
            <a:avLst/>
          </a:prstGeom>
          <a:noFill/>
        </p:spPr>
        <p:txBody>
          <a:bodyPr wrap="square" rtlCol="0">
            <a:spAutoFit/>
          </a:bodyPr>
          <a:lstStyle/>
          <a:p>
            <a:pPr algn="r" rtl="1"/>
            <a:r>
              <a:rPr lang="en-GB" sz="1400" b="1" dirty="0">
                <a:latin typeface="Calibri" panose="020F0502020204030204" pitchFamily="34" charset="0"/>
                <a:cs typeface="Calibri" panose="020F0502020204030204" pitchFamily="34" charset="0"/>
              </a:rPr>
              <a:t>هدف الوحدة</a:t>
            </a:r>
            <a:endParaRPr lang="en-CA" sz="1400" b="1" spc="300" dirty="0">
              <a:solidFill>
                <a:schemeClr val="tx1"/>
              </a:solidFill>
            </a:endParaRPr>
          </a:p>
        </p:txBody>
      </p:sp>
      <p:sp>
        <p:nvSpPr>
          <p:cNvPr id="3" name="TextBox 2">
            <a:extLst>
              <a:ext uri="{FF2B5EF4-FFF2-40B4-BE49-F238E27FC236}">
                <a16:creationId xmlns:a16="http://schemas.microsoft.com/office/drawing/2014/main" id="{9775F694-9B65-140B-1B7F-8BCDEBD4C3B7}"/>
              </a:ext>
            </a:extLst>
          </p:cNvPr>
          <p:cNvSpPr txBox="1"/>
          <p:nvPr/>
        </p:nvSpPr>
        <p:spPr>
          <a:xfrm>
            <a:off x="996287" y="713169"/>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الجلسة</a:t>
            </a:r>
            <a:r>
              <a:rPr lang="ar-SA" sz="1400" b="1" spc="300" dirty="0">
                <a:solidFill>
                  <a:schemeClr val="bg1"/>
                </a:solidFill>
                <a:highlight>
                  <a:srgbClr val="954D84"/>
                </a:highlight>
                <a:latin typeface="Calibri"/>
                <a:ea typeface="Calibri"/>
                <a:cs typeface="Calibri"/>
                <a:sym typeface="Calibri"/>
              </a:rPr>
              <a:t>١</a:t>
            </a:r>
            <a:r>
              <a:rPr lang="en-US" sz="1400" b="1" spc="300" dirty="0">
                <a:solidFill>
                  <a:schemeClr val="bg1"/>
                </a:solidFill>
                <a:highlight>
                  <a:srgbClr val="954D84"/>
                </a:highlight>
                <a:latin typeface="Calibri"/>
                <a:ea typeface="Calibri"/>
                <a:cs typeface="Calibri"/>
                <a:sym typeface="Calibri"/>
              </a:rPr>
              <a:t> : </a:t>
            </a:r>
            <a:r>
              <a:rPr lang="ar-SA" sz="1400" b="1" spc="300" dirty="0">
                <a:solidFill>
                  <a:schemeClr val="bg1"/>
                </a:solidFill>
                <a:highlight>
                  <a:srgbClr val="954D84"/>
                </a:highlight>
                <a:latin typeface="Calibri"/>
                <a:ea typeface="Calibri"/>
                <a:cs typeface="Calibri"/>
                <a:sym typeface="Calibri"/>
              </a:rPr>
              <a:t>ا</a:t>
            </a:r>
            <a:r>
              <a:rPr lang="en-US" sz="1400" b="1" spc="300" dirty="0">
                <a:solidFill>
                  <a:schemeClr val="bg1"/>
                </a:solidFill>
                <a:highlight>
                  <a:srgbClr val="954D84"/>
                </a:highlight>
                <a:latin typeface="Calibri"/>
                <a:ea typeface="Calibri"/>
                <a:cs typeface="Calibri"/>
                <a:sym typeface="Calibri"/>
              </a:rPr>
              <a:t>فت</a:t>
            </a:r>
            <a:r>
              <a:rPr lang="ar-SA" sz="1400" b="1" spc="300" dirty="0">
                <a:solidFill>
                  <a:schemeClr val="bg1"/>
                </a:solidFill>
                <a:highlight>
                  <a:srgbClr val="954D84"/>
                </a:highlight>
                <a:latin typeface="Calibri"/>
                <a:ea typeface="Calibri"/>
                <a:cs typeface="Calibri"/>
                <a:sym typeface="Calibri"/>
              </a:rPr>
              <a:t>تا</a:t>
            </a:r>
            <a:r>
              <a:rPr lang="en-US" sz="1400" b="1" spc="300" dirty="0">
                <a:solidFill>
                  <a:schemeClr val="bg1"/>
                </a:solidFill>
                <a:highlight>
                  <a:srgbClr val="954D84"/>
                </a:highlight>
                <a:latin typeface="Calibri"/>
                <a:ea typeface="Calibri"/>
                <a:cs typeface="Calibri"/>
                <a:sym typeface="Calibri"/>
              </a:rPr>
              <a:t>ح الوحدة</a:t>
            </a:r>
          </a:p>
        </p:txBody>
      </p:sp>
      <p:sp>
        <p:nvSpPr>
          <p:cNvPr id="4" name="TextBox 3">
            <a:extLst>
              <a:ext uri="{FF2B5EF4-FFF2-40B4-BE49-F238E27FC236}">
                <a16:creationId xmlns:a16="http://schemas.microsoft.com/office/drawing/2014/main" id="{081624BE-2BA5-E9CF-2F5D-8FB2CC860B62}"/>
              </a:ext>
            </a:extLst>
          </p:cNvPr>
          <p:cNvSpPr txBox="1"/>
          <p:nvPr/>
        </p:nvSpPr>
        <p:spPr>
          <a:xfrm>
            <a:off x="996287" y="1599327"/>
            <a:ext cx="5254042" cy="430887"/>
          </a:xfrm>
          <a:prstGeom prst="rect">
            <a:avLst/>
          </a:prstGeom>
          <a:noFill/>
        </p:spPr>
        <p:txBody>
          <a:bodyPr wrap="square" rtlCol="0">
            <a:spAutoFit/>
          </a:bodyPr>
          <a:lstStyle/>
          <a:p>
            <a:pPr marL="0" marR="0" lvl="0" indent="0" algn="r" rtl="1">
              <a:spcBef>
                <a:spcPts val="0"/>
              </a:spcBef>
              <a:spcAft>
                <a:spcPts val="0"/>
              </a:spcAft>
              <a:buNone/>
            </a:pPr>
            <a:r>
              <a:rPr lang="ar-SA" sz="1100" dirty="0">
                <a:solidFill>
                  <a:schemeClr val="tx1"/>
                </a:solidFill>
                <a:latin typeface="Calibri" panose="020F0502020204030204" pitchFamily="34" charset="0"/>
                <a:ea typeface="Arial"/>
                <a:cs typeface="Calibri" panose="020F0502020204030204" pitchFamily="34" charset="0"/>
                <a:sym typeface="Arial"/>
              </a:rPr>
              <a:t>تزويد المشاركين بالمعارف والمهارات اللازمة لمتابعة و مراجعة الحالات بما يتماشى مع المبادئ التوجيهية والمعايير المشتركة بين الوكالات.</a:t>
            </a:r>
            <a:endParaRPr lang="en-US" sz="1100" dirty="0">
              <a:solidFill>
                <a:schemeClr val="tx1"/>
              </a:solidFill>
              <a:latin typeface="Calibri" panose="020F0502020204030204" pitchFamily="34" charset="0"/>
              <a:ea typeface="Arial"/>
              <a:cs typeface="Calibri" panose="020F0502020204030204" pitchFamily="34" charset="0"/>
              <a:sym typeface="Arial"/>
            </a:endParaRPr>
          </a:p>
        </p:txBody>
      </p:sp>
      <p:sp>
        <p:nvSpPr>
          <p:cNvPr id="5" name="TextBox 4">
            <a:extLst>
              <a:ext uri="{FF2B5EF4-FFF2-40B4-BE49-F238E27FC236}">
                <a16:creationId xmlns:a16="http://schemas.microsoft.com/office/drawing/2014/main" id="{D55A2C08-41E4-2D66-7F72-E624435D5C32}"/>
              </a:ext>
            </a:extLst>
          </p:cNvPr>
          <p:cNvSpPr txBox="1"/>
          <p:nvPr/>
        </p:nvSpPr>
        <p:spPr>
          <a:xfrm>
            <a:off x="996287" y="2268414"/>
            <a:ext cx="5254042" cy="338554"/>
          </a:xfrm>
          <a:prstGeom prst="rect">
            <a:avLst/>
          </a:prstGeom>
          <a:noFill/>
        </p:spPr>
        <p:txBody>
          <a:bodyPr wrap="square" rtlCol="0">
            <a:spAutoFit/>
          </a:bodyPr>
          <a:lstStyle/>
          <a:p>
            <a:pPr algn="r" rtl="1"/>
            <a:r>
              <a:rPr lang="en-GB" sz="1600" b="1" dirty="0">
                <a:latin typeface="Calibri" panose="020F0502020204030204" pitchFamily="34" charset="0"/>
                <a:cs typeface="Calibri" panose="020F0502020204030204" pitchFamily="34" charset="0"/>
              </a:rPr>
              <a:t>أهداف التعلم</a:t>
            </a:r>
            <a:endParaRPr lang="en-CA" sz="1600" b="1" spc="300" dirty="0">
              <a:solidFill>
                <a:schemeClr val="tx1"/>
              </a:solidFill>
            </a:endParaRPr>
          </a:p>
        </p:txBody>
      </p:sp>
      <p:sp>
        <p:nvSpPr>
          <p:cNvPr id="6" name="TextBox 5">
            <a:extLst>
              <a:ext uri="{FF2B5EF4-FFF2-40B4-BE49-F238E27FC236}">
                <a16:creationId xmlns:a16="http://schemas.microsoft.com/office/drawing/2014/main" id="{681CE2AB-DF85-FEB7-1303-C3DC416478CA}"/>
              </a:ext>
            </a:extLst>
          </p:cNvPr>
          <p:cNvSpPr txBox="1"/>
          <p:nvPr/>
        </p:nvSpPr>
        <p:spPr>
          <a:xfrm>
            <a:off x="1675087" y="2821316"/>
            <a:ext cx="4575242" cy="1785104"/>
          </a:xfrm>
          <a:prstGeom prst="rect">
            <a:avLst/>
          </a:prstGeom>
          <a:noFill/>
        </p:spPr>
        <p:txBody>
          <a:bodyPr wrap="square" rtlCol="0">
            <a:spAutoFit/>
          </a:bodyPr>
          <a:lstStyle/>
          <a:p>
            <a:pPr algn="r" rtl="1"/>
            <a:r>
              <a:rPr lang="ar-SA" sz="1100" dirty="0">
                <a:solidFill>
                  <a:schemeClr val="dk1"/>
                </a:solidFill>
                <a:latin typeface="Calibri" panose="020F0502020204030204" pitchFamily="34" charset="0"/>
                <a:ea typeface="Arial"/>
                <a:cs typeface="Calibri" panose="020F0502020204030204" pitchFamily="34" charset="0"/>
                <a:sym typeface="Arial"/>
              </a:rPr>
              <a:t>تحديد السبل والطرق الملائمة لمتابعة الحالة</a:t>
            </a: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algn="r" rtl="1"/>
            <a:r>
              <a:rPr lang="ar-SA" sz="1100" dirty="0">
                <a:solidFill>
                  <a:schemeClr val="dk1"/>
                </a:solidFill>
                <a:latin typeface="Calibri" panose="020F0502020204030204" pitchFamily="34" charset="0"/>
                <a:cs typeface="Calibri" panose="020F0502020204030204" pitchFamily="34" charset="0"/>
              </a:rPr>
              <a:t>ممارسة تقنيات إبداعية للتواصل مع الأطفال أثناء متابعة الحالة</a:t>
            </a:r>
            <a:endParaRPr lang="ar-SA" sz="110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تحديد علامات تقدم الحالة وعلامات زيادة المخاطر</a:t>
            </a: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lnSpc>
                <a:spcPct val="107000"/>
              </a:lnSpc>
              <a:spcBef>
                <a:spcPts val="0"/>
              </a:spcBef>
              <a:spcAft>
                <a:spcPts val="0"/>
              </a:spcAft>
              <a:buNone/>
            </a:pPr>
            <a:r>
              <a:rPr lang="ar-SA" sz="1100" dirty="0">
                <a:solidFill>
                  <a:schemeClr val="dk1"/>
                </a:solidFill>
                <a:latin typeface="Calibri" panose="020F0502020204030204" pitchFamily="34" charset="0"/>
                <a:ea typeface="Arial"/>
                <a:cs typeface="Calibri" panose="020F0502020204030204" pitchFamily="34" charset="0"/>
                <a:sym typeface="Arial"/>
              </a:rPr>
              <a:t>إظهار كيفية مراجعة الحالة</a:t>
            </a:r>
          </a:p>
        </p:txBody>
      </p:sp>
      <p:grpSp>
        <p:nvGrpSpPr>
          <p:cNvPr id="7" name="Google Shape;149;p12">
            <a:extLst>
              <a:ext uri="{FF2B5EF4-FFF2-40B4-BE49-F238E27FC236}">
                <a16:creationId xmlns:a16="http://schemas.microsoft.com/office/drawing/2014/main" id="{818CFC5A-8AEB-E395-BF56-E3D9748C3B8F}"/>
              </a:ext>
            </a:extLst>
          </p:cNvPr>
          <p:cNvGrpSpPr/>
          <p:nvPr/>
        </p:nvGrpSpPr>
        <p:grpSpPr>
          <a:xfrm>
            <a:off x="1020268" y="2771366"/>
            <a:ext cx="559955" cy="387333"/>
            <a:chOff x="6878053" y="1156317"/>
            <a:chExt cx="1431178" cy="1039513"/>
          </a:xfrm>
          <a:solidFill>
            <a:srgbClr val="954D84"/>
          </a:solidFill>
        </p:grpSpPr>
        <p:grpSp>
          <p:nvGrpSpPr>
            <p:cNvPr id="8" name="Google Shape;150;p12">
              <a:extLst>
                <a:ext uri="{FF2B5EF4-FFF2-40B4-BE49-F238E27FC236}">
                  <a16:creationId xmlns:a16="http://schemas.microsoft.com/office/drawing/2014/main" id="{4951C47F-4293-198E-0037-53A22E10F706}"/>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EA81B06B-0D2F-28BD-3518-78601A4E297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6D17BBB8-2973-578A-F7E6-B463952E50C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3B349EDC-CB3D-D91C-4222-B6E92C71354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3233332F-9553-24F0-72FE-B2454FAF9D4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451B45E7-7147-455B-25FE-5335B773BCE1}"/>
              </a:ext>
            </a:extLst>
          </p:cNvPr>
          <p:cNvGrpSpPr/>
          <p:nvPr/>
        </p:nvGrpSpPr>
        <p:grpSpPr>
          <a:xfrm>
            <a:off x="1020268" y="3332844"/>
            <a:ext cx="559955" cy="387333"/>
            <a:chOff x="6878053" y="1156317"/>
            <a:chExt cx="1431178" cy="1039513"/>
          </a:xfrm>
          <a:solidFill>
            <a:srgbClr val="954D84"/>
          </a:solidFill>
        </p:grpSpPr>
        <p:grpSp>
          <p:nvGrpSpPr>
            <p:cNvPr id="14" name="Google Shape;150;p12">
              <a:extLst>
                <a:ext uri="{FF2B5EF4-FFF2-40B4-BE49-F238E27FC236}">
                  <a16:creationId xmlns:a16="http://schemas.microsoft.com/office/drawing/2014/main" id="{8E024553-1B26-279B-995A-F3225125DCF9}"/>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CE6AB149-8F82-9C6D-C44B-FB5656041CC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05D18C84-D450-BFD8-6F85-E179811EA1C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5EFF546D-556F-532C-9A74-85324B8B39B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7602FC2-92E0-4DCE-03D5-A315CAA2239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78ADC829-ED53-18F2-2755-D29C77C17F2C}"/>
              </a:ext>
            </a:extLst>
          </p:cNvPr>
          <p:cNvGrpSpPr/>
          <p:nvPr/>
        </p:nvGrpSpPr>
        <p:grpSpPr>
          <a:xfrm>
            <a:off x="1020268" y="3894487"/>
            <a:ext cx="559955" cy="387333"/>
            <a:chOff x="6878053" y="1156317"/>
            <a:chExt cx="1431178" cy="1039513"/>
          </a:xfrm>
          <a:solidFill>
            <a:srgbClr val="954D84"/>
          </a:solidFill>
        </p:grpSpPr>
        <p:grpSp>
          <p:nvGrpSpPr>
            <p:cNvPr id="20" name="Google Shape;150;p12">
              <a:extLst>
                <a:ext uri="{FF2B5EF4-FFF2-40B4-BE49-F238E27FC236}">
                  <a16:creationId xmlns:a16="http://schemas.microsoft.com/office/drawing/2014/main" id="{1AA88105-CA5C-2A9D-465F-A8E1BD60E7B6}"/>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0CA39A4D-456D-4E44-1620-86DF4B77D3D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6B3EB761-0871-82D5-62E4-3A07A5791D6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32D8F615-25D1-8CC8-3E66-AB10F838081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91128748-9D20-B61C-9E89-98B2D610304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5DEACB25-953F-414F-2FE9-9EF2686C69CD}"/>
              </a:ext>
            </a:extLst>
          </p:cNvPr>
          <p:cNvGrpSpPr/>
          <p:nvPr/>
        </p:nvGrpSpPr>
        <p:grpSpPr>
          <a:xfrm>
            <a:off x="1020268" y="4465987"/>
            <a:ext cx="559955" cy="387333"/>
            <a:chOff x="6878053" y="1156317"/>
            <a:chExt cx="1431178" cy="1039513"/>
          </a:xfrm>
          <a:solidFill>
            <a:srgbClr val="954D84"/>
          </a:solidFill>
        </p:grpSpPr>
        <p:grpSp>
          <p:nvGrpSpPr>
            <p:cNvPr id="26" name="Google Shape;150;p12">
              <a:extLst>
                <a:ext uri="{FF2B5EF4-FFF2-40B4-BE49-F238E27FC236}">
                  <a16:creationId xmlns:a16="http://schemas.microsoft.com/office/drawing/2014/main" id="{406CC31C-AD5B-EFC5-3E3F-EDABBA49AD12}"/>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956C71EB-0719-9F3C-F8DC-2BB2F1CDDD3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25DFE385-E7F7-8878-0424-EE750587D15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2BABB084-DFCC-6791-308C-5B89AB4279E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36B538D-1FD1-0FD3-9B90-FF2715F9FA5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431CE81C-9B7F-64A7-1CAA-9BBD3C91B85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Hexagon 37">
            <a:extLst>
              <a:ext uri="{FF2B5EF4-FFF2-40B4-BE49-F238E27FC236}">
                <a16:creationId xmlns:a16="http://schemas.microsoft.com/office/drawing/2014/main" id="{57E995CA-53BE-9BEE-B833-023C0CE36ECE}"/>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Hexagon 38">
            <a:extLst>
              <a:ext uri="{FF2B5EF4-FFF2-40B4-BE49-F238E27FC236}">
                <a16:creationId xmlns:a16="http://schemas.microsoft.com/office/drawing/2014/main" id="{5463AE01-DB55-7991-5411-C5F83A34979C}"/>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Hexagon 39">
            <a:extLst>
              <a:ext uri="{FF2B5EF4-FFF2-40B4-BE49-F238E27FC236}">
                <a16:creationId xmlns:a16="http://schemas.microsoft.com/office/drawing/2014/main" id="{10258B6D-DC7E-6418-25DD-02BD845CE82E}"/>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124C3053-D264-D2BA-4485-CE1AACF2211D}"/>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959967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B2BE9-6451-1E0C-BB14-E4D36BAD146F}"/>
              </a:ext>
            </a:extLst>
          </p:cNvPr>
          <p:cNvSpPr txBox="1"/>
          <p:nvPr/>
        </p:nvSpPr>
        <p:spPr>
          <a:xfrm>
            <a:off x="996287" y="1462809"/>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عناصر رفاه الطفل</a:t>
            </a:r>
            <a:r>
              <a:rPr lang="ar-SA" sz="1100" b="1" dirty="0">
                <a:latin typeface="Calibri" panose="020F0502020204030204" pitchFamily="34" charset="0"/>
                <a:cs typeface="Calibri" panose="020F0502020204030204" pitchFamily="34" charset="0"/>
              </a:rPr>
              <a:t> </a:t>
            </a:r>
            <a:endParaRPr lang="en-US" sz="1100" b="1" spc="300" dirty="0">
              <a:solidFill>
                <a:schemeClr val="tx1"/>
              </a:solidFill>
              <a:latin typeface="Calibri" panose="020F0502020204030204" pitchFamily="34" charset="0"/>
              <a:cs typeface="Calibri" panose="020F0502020204030204" pitchFamily="34" charset="0"/>
            </a:endParaRPr>
          </a:p>
        </p:txBody>
      </p:sp>
      <p:grpSp>
        <p:nvGrpSpPr>
          <p:cNvPr id="13" name="Google Shape;604;p20">
            <a:extLst>
              <a:ext uri="{FF2B5EF4-FFF2-40B4-BE49-F238E27FC236}">
                <a16:creationId xmlns:a16="http://schemas.microsoft.com/office/drawing/2014/main" id="{0F3FD578-2760-9F79-1038-64CE26E2BA6A}"/>
              </a:ext>
            </a:extLst>
          </p:cNvPr>
          <p:cNvGrpSpPr/>
          <p:nvPr/>
        </p:nvGrpSpPr>
        <p:grpSpPr>
          <a:xfrm>
            <a:off x="1861424" y="2150720"/>
            <a:ext cx="3523768" cy="6156101"/>
            <a:chOff x="7729092" y="2226754"/>
            <a:chExt cx="2185223" cy="3730164"/>
          </a:xfrm>
          <a:solidFill>
            <a:schemeClr val="accent1">
              <a:lumMod val="20000"/>
              <a:lumOff val="80000"/>
            </a:schemeClr>
          </a:solidFill>
        </p:grpSpPr>
        <p:sp>
          <p:nvSpPr>
            <p:cNvPr id="14" name="Google Shape;605;p20">
              <a:extLst>
                <a:ext uri="{FF2B5EF4-FFF2-40B4-BE49-F238E27FC236}">
                  <a16:creationId xmlns:a16="http://schemas.microsoft.com/office/drawing/2014/main" id="{86659F9D-5D12-D825-BE2B-D7C564D87444}"/>
                </a:ext>
              </a:extLst>
            </p:cNvPr>
            <p:cNvSpPr/>
            <p:nvPr/>
          </p:nvSpPr>
          <p:spPr>
            <a:xfrm>
              <a:off x="8212525" y="3545356"/>
              <a:ext cx="1224623" cy="2411562"/>
            </a:xfrm>
            <a:prstGeom prst="round2SameRect">
              <a:avLst>
                <a:gd name="adj1" fmla="val 41871"/>
                <a:gd name="adj2" fmla="val 0"/>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15" name="Google Shape;606;p20">
              <a:extLst>
                <a:ext uri="{FF2B5EF4-FFF2-40B4-BE49-F238E27FC236}">
                  <a16:creationId xmlns:a16="http://schemas.microsoft.com/office/drawing/2014/main" id="{88F37B96-D75D-8CE0-0B0E-5D3FBBFA30E7}"/>
                </a:ext>
              </a:extLst>
            </p:cNvPr>
            <p:cNvSpPr/>
            <p:nvPr/>
          </p:nvSpPr>
          <p:spPr>
            <a:xfrm>
              <a:off x="8212539" y="2226754"/>
              <a:ext cx="1238543" cy="1238543"/>
            </a:xfrm>
            <a:prstGeom prst="ellipse">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nvGrpSpPr>
            <p:cNvPr id="16" name="Google Shape;607;p20">
              <a:extLst>
                <a:ext uri="{FF2B5EF4-FFF2-40B4-BE49-F238E27FC236}">
                  <a16:creationId xmlns:a16="http://schemas.microsoft.com/office/drawing/2014/main" id="{9DDEA43E-D945-A7D3-4A66-828E40F64FDA}"/>
                </a:ext>
              </a:extLst>
            </p:cNvPr>
            <p:cNvGrpSpPr/>
            <p:nvPr/>
          </p:nvGrpSpPr>
          <p:grpSpPr>
            <a:xfrm rot="507905">
              <a:off x="7839580" y="3799168"/>
              <a:ext cx="669658" cy="1550686"/>
              <a:chOff x="7916671" y="3912471"/>
              <a:chExt cx="669658" cy="1550686"/>
            </a:xfrm>
            <a:grpFill/>
          </p:grpSpPr>
          <p:sp>
            <p:nvSpPr>
              <p:cNvPr id="21" name="Google Shape;608;p20">
                <a:extLst>
                  <a:ext uri="{FF2B5EF4-FFF2-40B4-BE49-F238E27FC236}">
                    <a16:creationId xmlns:a16="http://schemas.microsoft.com/office/drawing/2014/main" id="{36BE870C-D9C0-D6D0-AEE4-1279B5035CA1}"/>
                  </a:ext>
                </a:extLst>
              </p:cNvPr>
              <p:cNvSpPr/>
              <p:nvPr/>
            </p:nvSpPr>
            <p:spPr>
              <a:xfrm rot="-10029813">
                <a:off x="8118418" y="3937945"/>
                <a:ext cx="351575" cy="1086828"/>
              </a:xfrm>
              <a:prstGeom prst="round2SameRect">
                <a:avLst>
                  <a:gd name="adj1" fmla="val 49300"/>
                  <a:gd name="adj2" fmla="val 0"/>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2" name="Google Shape;609;p20">
                <a:extLst>
                  <a:ext uri="{FF2B5EF4-FFF2-40B4-BE49-F238E27FC236}">
                    <a16:creationId xmlns:a16="http://schemas.microsoft.com/office/drawing/2014/main" id="{569767BF-23F5-0F4C-5EA0-0AC27CABC048}"/>
                  </a:ext>
                </a:extLst>
              </p:cNvPr>
              <p:cNvSpPr/>
              <p:nvPr/>
            </p:nvSpPr>
            <p:spPr>
              <a:xfrm>
                <a:off x="7916671" y="5050247"/>
                <a:ext cx="412910" cy="412910"/>
              </a:xfrm>
              <a:prstGeom prst="ellipse">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18" name="Google Shape;610;p20">
              <a:extLst>
                <a:ext uri="{FF2B5EF4-FFF2-40B4-BE49-F238E27FC236}">
                  <a16:creationId xmlns:a16="http://schemas.microsoft.com/office/drawing/2014/main" id="{CF3784DA-56B8-8F62-F68B-95A8AFF7EAE3}"/>
                </a:ext>
              </a:extLst>
            </p:cNvPr>
            <p:cNvGrpSpPr/>
            <p:nvPr/>
          </p:nvGrpSpPr>
          <p:grpSpPr>
            <a:xfrm rot="-494171" flipH="1">
              <a:off x="9124058" y="3789398"/>
              <a:ext cx="682707" cy="1550686"/>
              <a:chOff x="7916671" y="3912471"/>
              <a:chExt cx="669658" cy="1550686"/>
            </a:xfrm>
            <a:grpFill/>
          </p:grpSpPr>
          <p:sp>
            <p:nvSpPr>
              <p:cNvPr id="19" name="Google Shape;611;p20">
                <a:extLst>
                  <a:ext uri="{FF2B5EF4-FFF2-40B4-BE49-F238E27FC236}">
                    <a16:creationId xmlns:a16="http://schemas.microsoft.com/office/drawing/2014/main" id="{8145502F-CD5F-4B89-6058-4DB24116EF80}"/>
                  </a:ext>
                </a:extLst>
              </p:cNvPr>
              <p:cNvSpPr/>
              <p:nvPr/>
            </p:nvSpPr>
            <p:spPr>
              <a:xfrm rot="-10029813">
                <a:off x="8118418" y="3937945"/>
                <a:ext cx="351575" cy="1086828"/>
              </a:xfrm>
              <a:prstGeom prst="round2SameRect">
                <a:avLst>
                  <a:gd name="adj1" fmla="val 49300"/>
                  <a:gd name="adj2" fmla="val 0"/>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 name="Google Shape;612;p20">
                <a:extLst>
                  <a:ext uri="{FF2B5EF4-FFF2-40B4-BE49-F238E27FC236}">
                    <a16:creationId xmlns:a16="http://schemas.microsoft.com/office/drawing/2014/main" id="{1A23F38B-0DF2-E4A0-6777-A4ACD883B4C3}"/>
                  </a:ext>
                </a:extLst>
              </p:cNvPr>
              <p:cNvSpPr/>
              <p:nvPr/>
            </p:nvSpPr>
            <p:spPr>
              <a:xfrm>
                <a:off x="7916671" y="5050247"/>
                <a:ext cx="412910" cy="412910"/>
              </a:xfrm>
              <a:prstGeom prst="ellipse">
                <a:avLst/>
              </a:prstGeom>
              <a:grpFill/>
              <a:ln w="76200">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sp>
        <p:nvSpPr>
          <p:cNvPr id="23" name="TextBox 22">
            <a:extLst>
              <a:ext uri="{FF2B5EF4-FFF2-40B4-BE49-F238E27FC236}">
                <a16:creationId xmlns:a16="http://schemas.microsoft.com/office/drawing/2014/main" id="{B43C3133-A2DF-E743-44A5-6693209A1A64}"/>
              </a:ext>
            </a:extLst>
          </p:cNvPr>
          <p:cNvSpPr txBox="1"/>
          <p:nvPr/>
        </p:nvSpPr>
        <p:spPr>
          <a:xfrm>
            <a:off x="996287" y="713169"/>
            <a:ext cx="5254042"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954D84"/>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954D84"/>
                </a:highlight>
                <a:latin typeface="Calibri" panose="020F0502020204030204" pitchFamily="34" charset="0"/>
                <a:ea typeface="Calibri"/>
                <a:cs typeface="Calibri" panose="020F0502020204030204" pitchFamily="34" charset="0"/>
                <a:sym typeface="Calibri"/>
              </a:rPr>
              <a:t>٢</a:t>
            </a:r>
            <a:r>
              <a:rPr lang="en-US" sz="1600" b="1" spc="300" dirty="0">
                <a:solidFill>
                  <a:schemeClr val="bg1"/>
                </a:solidFill>
                <a:highlight>
                  <a:srgbClr val="954D84"/>
                </a:highlight>
                <a:latin typeface="Calibri" panose="020F0502020204030204" pitchFamily="34" charset="0"/>
                <a:ea typeface="Calibri"/>
                <a:cs typeface="Calibri" panose="020F0502020204030204" pitchFamily="34" charset="0"/>
                <a:sym typeface="Calibri"/>
              </a:rPr>
              <a:t>: لماذا يجب </a:t>
            </a:r>
            <a:r>
              <a:rPr lang="ar-SA" sz="1600" b="1" spc="300" dirty="0">
                <a:solidFill>
                  <a:schemeClr val="bg1"/>
                </a:solidFill>
                <a:highlight>
                  <a:srgbClr val="954D84"/>
                </a:highlight>
                <a:latin typeface="Calibri" panose="020F0502020204030204" pitchFamily="34" charset="0"/>
                <a:ea typeface="Calibri"/>
                <a:cs typeface="Calibri" panose="020F0502020204030204" pitchFamily="34" charset="0"/>
                <a:sym typeface="Calibri"/>
              </a:rPr>
              <a:t>القيام بمتابعة الحالات</a:t>
            </a:r>
            <a:r>
              <a:rPr lang="en-US" sz="1600" b="1" spc="300" dirty="0">
                <a:solidFill>
                  <a:schemeClr val="bg1"/>
                </a:solidFill>
                <a:highlight>
                  <a:srgbClr val="954D84"/>
                </a:highlight>
                <a:latin typeface="Calibri" panose="020F0502020204030204" pitchFamily="34" charset="0"/>
                <a:ea typeface="Calibri"/>
                <a:cs typeface="Calibri" panose="020F0502020204030204" pitchFamily="34" charset="0"/>
                <a:sym typeface="Calibri"/>
              </a:rPr>
              <a:t>؟</a:t>
            </a:r>
          </a:p>
        </p:txBody>
      </p:sp>
      <p:sp>
        <p:nvSpPr>
          <p:cNvPr id="24" name="Hexagon 23">
            <a:extLst>
              <a:ext uri="{FF2B5EF4-FFF2-40B4-BE49-F238E27FC236}">
                <a16:creationId xmlns:a16="http://schemas.microsoft.com/office/drawing/2014/main" id="{62CBDB43-FA3E-939B-D8E8-E5E9798D85FB}"/>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F105B0AA-4BE2-C2DF-F175-BBE32DCDC72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156675FB-35D0-89EB-FE46-3B8E7775DD74}"/>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3ABFB3F2-A6B2-592E-410A-2C9247504194}"/>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40B76614-0602-E19B-B985-9D22DD1824B6}"/>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7016930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281572-FF3A-7492-0796-DD241377AE26}"/>
              </a:ext>
            </a:extLst>
          </p:cNvPr>
          <p:cNvSpPr txBox="1"/>
          <p:nvPr/>
        </p:nvSpPr>
        <p:spPr>
          <a:xfrm>
            <a:off x="1479400" y="1244125"/>
            <a:ext cx="5254042" cy="276999"/>
          </a:xfrm>
          <a:prstGeom prst="rect">
            <a:avLst/>
          </a:prstGeom>
          <a:noFill/>
        </p:spPr>
        <p:txBody>
          <a:bodyPr wrap="square" rtlCol="0">
            <a:spAutoFit/>
          </a:bodyPr>
          <a:lstStyle/>
          <a:p>
            <a:pPr lvl="1" algn="r" rtl="1"/>
            <a:r>
              <a:rPr lang="ar-SA" sz="1200" b="1" dirty="0">
                <a:sym typeface="Arial"/>
              </a:rPr>
              <a:t>دراسة حالة</a:t>
            </a:r>
            <a:r>
              <a:rPr lang="en-US" sz="1200" b="1" dirty="0">
                <a:sym typeface="Arial"/>
              </a:rPr>
              <a:t>- </a:t>
            </a:r>
            <a:r>
              <a:rPr lang="ar-SA" sz="1200" b="1" dirty="0">
                <a:sym typeface="Arial"/>
              </a:rPr>
              <a:t> </a:t>
            </a:r>
            <a:r>
              <a:rPr lang="en-US" sz="1200" b="1" dirty="0">
                <a:sym typeface="Arial"/>
              </a:rPr>
              <a:t> المتابعة</a:t>
            </a:r>
            <a:r>
              <a:rPr lang="ar-SA" sz="1200" b="1" dirty="0">
                <a:sym typeface="Arial"/>
              </a:rPr>
              <a:t>   </a:t>
            </a:r>
            <a:endParaRPr lang="en-US" sz="1200" b="1" dirty="0">
              <a:sym typeface="Arial"/>
            </a:endParaRPr>
          </a:p>
        </p:txBody>
      </p:sp>
      <p:sp>
        <p:nvSpPr>
          <p:cNvPr id="10" name="TextBox 9">
            <a:extLst>
              <a:ext uri="{FF2B5EF4-FFF2-40B4-BE49-F238E27FC236}">
                <a16:creationId xmlns:a16="http://schemas.microsoft.com/office/drawing/2014/main" id="{3A470E93-8455-A7C5-F002-3B1B7F23C639}"/>
              </a:ext>
            </a:extLst>
          </p:cNvPr>
          <p:cNvSpPr txBox="1"/>
          <p:nvPr/>
        </p:nvSpPr>
        <p:spPr>
          <a:xfrm>
            <a:off x="996287" y="713169"/>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الجلسة </a:t>
            </a:r>
            <a:r>
              <a:rPr lang="ar-SA" sz="1400" b="1" spc="300" dirty="0">
                <a:solidFill>
                  <a:schemeClr val="bg1"/>
                </a:solidFill>
                <a:highlight>
                  <a:srgbClr val="954D84"/>
                </a:highlight>
                <a:latin typeface="Calibri"/>
                <a:ea typeface="Calibri"/>
                <a:cs typeface="Calibri"/>
                <a:sym typeface="Calibri"/>
              </a:rPr>
              <a:t>٣</a:t>
            </a:r>
            <a:r>
              <a:rPr lang="en-US" sz="1400" b="1" spc="300" dirty="0">
                <a:solidFill>
                  <a:schemeClr val="bg1"/>
                </a:solidFill>
                <a:highlight>
                  <a:srgbClr val="954D84"/>
                </a:highlight>
                <a:latin typeface="Calibri"/>
                <a:ea typeface="Calibri"/>
                <a:cs typeface="Calibri"/>
                <a:sym typeface="Calibri"/>
              </a:rPr>
              <a:t>: كيف يمكنني تقديم المتابعة؟</a:t>
            </a:r>
          </a:p>
        </p:txBody>
      </p:sp>
      <p:sp>
        <p:nvSpPr>
          <p:cNvPr id="11" name="TextBox 10">
            <a:extLst>
              <a:ext uri="{FF2B5EF4-FFF2-40B4-BE49-F238E27FC236}">
                <a16:creationId xmlns:a16="http://schemas.microsoft.com/office/drawing/2014/main" id="{0525702B-9634-A0B5-0687-AEC3E43C3B3A}"/>
              </a:ext>
            </a:extLst>
          </p:cNvPr>
          <p:cNvSpPr txBox="1"/>
          <p:nvPr/>
        </p:nvSpPr>
        <p:spPr>
          <a:xfrm>
            <a:off x="1007058" y="1730551"/>
            <a:ext cx="5254042" cy="3139321"/>
          </a:xfrm>
          <a:prstGeom prst="rect">
            <a:avLst/>
          </a:prstGeom>
          <a:noFill/>
        </p:spPr>
        <p:txBody>
          <a:bodyPr wrap="square">
            <a:spAutoFit/>
          </a:bodyPr>
          <a:lstStyle/>
          <a:p>
            <a:pPr marL="901700" algn="r" rtl="1"/>
            <a:r>
              <a:rPr lang="en-US" sz="1100" dirty="0">
                <a:latin typeface="Calibri" panose="020F0502020204030204" pitchFamily="34" charset="0"/>
                <a:cs typeface="Calibri" panose="020F0502020204030204" pitchFamily="34" charset="0"/>
              </a:rPr>
              <a:t>سليم </a:t>
            </a:r>
            <a:r>
              <a:rPr lang="ar-SA" sz="1100" dirty="0">
                <a:latin typeface="Calibri" panose="020F0502020204030204" pitchFamily="34" charset="0"/>
                <a:cs typeface="Calibri" panose="020F0502020204030204" pitchFamily="34" charset="0"/>
              </a:rPr>
              <a:t>فتى</a:t>
            </a:r>
            <a:r>
              <a:rPr lang="en-US" sz="1100" dirty="0">
                <a:latin typeface="Calibri" panose="020F0502020204030204" pitchFamily="34" charset="0"/>
                <a:cs typeface="Calibri" panose="020F0502020204030204" pitchFamily="34" charset="0"/>
              </a:rPr>
              <a:t> يبلغ من العمر </a:t>
            </a:r>
            <a:r>
              <a:rPr lang="ar-SA" sz="1100" dirty="0">
                <a:latin typeface="Calibri" panose="020F0502020204030204" pitchFamily="34" charset="0"/>
                <a:cs typeface="Calibri" panose="020F0502020204030204" pitchFamily="34" charset="0"/>
              </a:rPr>
              <a:t>١٦</a:t>
            </a:r>
            <a:r>
              <a:rPr lang="en-US" sz="1100" dirty="0">
                <a:latin typeface="Calibri" panose="020F0502020204030204" pitchFamily="34" charset="0"/>
                <a:cs typeface="Calibri" panose="020F0502020204030204" pitchFamily="34" charset="0"/>
              </a:rPr>
              <a:t> عامًا غير مصحوب </a:t>
            </a:r>
            <a:r>
              <a:rPr lang="ar-SA" sz="1100" dirty="0">
                <a:latin typeface="Calibri" panose="020F0502020204030204" pitchFamily="34" charset="0"/>
                <a:cs typeface="Calibri" panose="020F0502020204030204" pitchFamily="34" charset="0"/>
              </a:rPr>
              <a:t>و لقد</a:t>
            </a:r>
            <a:r>
              <a:rPr lang="en-US" sz="1100" dirty="0">
                <a:latin typeface="Calibri" panose="020F0502020204030204" pitchFamily="34" charset="0"/>
                <a:cs typeface="Calibri" panose="020F0502020204030204" pitchFamily="34" charset="0"/>
              </a:rPr>
              <a:t> فر من بلده الأصلي وتقدم بطلب للحصول على وضع لاجئ في هذا البلد الذي وصل إليه منذ </a:t>
            </a:r>
            <a:r>
              <a:rPr lang="ar-SA" sz="1100" dirty="0">
                <a:latin typeface="Calibri" panose="020F0502020204030204" pitchFamily="34" charset="0"/>
                <a:cs typeface="Calibri" panose="020F0502020204030204" pitchFamily="34" charset="0"/>
              </a:rPr>
              <a:t>٦</a:t>
            </a:r>
            <a:r>
              <a:rPr lang="en-US" sz="1100" dirty="0">
                <a:latin typeface="Calibri" panose="020F0502020204030204" pitchFamily="34" charset="0"/>
                <a:cs typeface="Calibri" panose="020F0502020204030204" pitchFamily="34" charset="0"/>
              </a:rPr>
              <a:t> أشهر. لا </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زال عملية تحديد</a:t>
            </a:r>
            <a:r>
              <a:rPr lang="ar-SA" sz="1100" dirty="0">
                <a:latin typeface="Calibri" panose="020F0502020204030204" pitchFamily="34" charset="0"/>
                <a:cs typeface="Calibri" panose="020F0502020204030204" pitchFamily="34" charset="0"/>
              </a:rPr>
              <a:t> وضع اللاجئ </a:t>
            </a:r>
            <a:r>
              <a:rPr lang="en-US" sz="1100" dirty="0">
                <a:latin typeface="Calibri" panose="020F0502020204030204" pitchFamily="34" charset="0"/>
                <a:cs typeface="Calibri" panose="020F0502020204030204" pitchFamily="34" charset="0"/>
              </a:rPr>
              <a:t>جارية وسليم ينتظر دعوة لإجراء المقابلة النهائية.</a:t>
            </a:r>
          </a:p>
          <a:p>
            <a:pPr marL="901700" algn="r" rtl="1"/>
            <a:endParaRPr lang="en-US" sz="1100" dirty="0">
              <a:latin typeface="Calibri" panose="020F0502020204030204" pitchFamily="34" charset="0"/>
              <a:cs typeface="Calibri" panose="020F0502020204030204" pitchFamily="34" charset="0"/>
            </a:endParaRPr>
          </a:p>
          <a:p>
            <a:pPr marL="901700" algn="r" rtl="1"/>
            <a:r>
              <a:rPr lang="en-US" sz="1100" dirty="0">
                <a:latin typeface="Calibri" panose="020F0502020204030204" pitchFamily="34" charset="0"/>
                <a:cs typeface="Calibri" panose="020F0502020204030204" pitchFamily="34" charset="0"/>
              </a:rPr>
              <a:t>أحاله أخصائي الحالة الخاص به إلى مشروع يوفر رعاية بديلة للأطفال غير المصحوبي</a:t>
            </a:r>
            <a:r>
              <a:rPr lang="ar-SA" sz="1100" dirty="0">
                <a:latin typeface="Calibri" panose="020F0502020204030204" pitchFamily="34" charset="0"/>
                <a:cs typeface="Calibri" panose="020F0502020204030204" pitchFamily="34" charset="0"/>
              </a:rPr>
              <a:t>ن</a:t>
            </a:r>
            <a:r>
              <a:rPr lang="en-US" sz="1100" dirty="0">
                <a:latin typeface="Calibri" panose="020F0502020204030204" pitchFamily="34" charset="0"/>
                <a:cs typeface="Calibri" panose="020F0502020204030204" pitchFamily="34" charset="0"/>
              </a:rPr>
              <a:t> ، ومنذ شهر واحد ، لم يعد سليم يعيش في مركز الاستقبال ال</a:t>
            </a:r>
            <a:r>
              <a:rPr lang="ar-SA" sz="1100" dirty="0">
                <a:latin typeface="Calibri" panose="020F0502020204030204" pitchFamily="34" charset="0"/>
                <a:cs typeface="Calibri" panose="020F0502020204030204" pitchFamily="34" charset="0"/>
              </a:rPr>
              <a:t>ضخم</a:t>
            </a:r>
            <a:r>
              <a:rPr lang="en-US" sz="1100" dirty="0">
                <a:latin typeface="Calibri" panose="020F0502020204030204" pitchFamily="34" charset="0"/>
                <a:cs typeface="Calibri" panose="020F0502020204030204" pitchFamily="34" charset="0"/>
              </a:rPr>
              <a:t> هذا ، لكن</a:t>
            </a:r>
            <a:r>
              <a:rPr lang="ar-SA" sz="1100" dirty="0">
                <a:latin typeface="Calibri" panose="020F0502020204030204" pitchFamily="34" charset="0"/>
                <a:cs typeface="Calibri" panose="020F0502020204030204" pitchFamily="34" charset="0"/>
              </a:rPr>
              <a:t>تم</a:t>
            </a:r>
            <a:r>
              <a:rPr lang="en-US" sz="1100" dirty="0">
                <a:latin typeface="Calibri" panose="020F0502020204030204" pitchFamily="34" charset="0"/>
                <a:cs typeface="Calibri" panose="020F0502020204030204" pitchFamily="34" charset="0"/>
              </a:rPr>
              <a:t> استقب</a:t>
            </a:r>
            <a:r>
              <a:rPr lang="ar-SA" sz="1100" dirty="0">
                <a:latin typeface="Calibri" panose="020F0502020204030204" pitchFamily="34" charset="0"/>
                <a:cs typeface="Calibri" panose="020F0502020204030204" pitchFamily="34" charset="0"/>
              </a:rPr>
              <a:t>ا</a:t>
            </a:r>
            <a:r>
              <a:rPr lang="en-US" sz="1100" dirty="0">
                <a:latin typeface="Calibri" panose="020F0502020204030204" pitchFamily="34" charset="0"/>
                <a:cs typeface="Calibri" panose="020F0502020204030204" pitchFamily="34" charset="0"/>
              </a:rPr>
              <a:t>له</a:t>
            </a:r>
            <a:r>
              <a:rPr lang="ar-SA" sz="1100" dirty="0">
                <a:latin typeface="Calibri" panose="020F0502020204030204" pitchFamily="34" charset="0"/>
                <a:cs typeface="Calibri" panose="020F0502020204030204" pitchFamily="34" charset="0"/>
              </a:rPr>
              <a:t> من قبل</a:t>
            </a:r>
            <a:r>
              <a:rPr lang="en-US" sz="1100" dirty="0">
                <a:latin typeface="Calibri" panose="020F0502020204030204" pitchFamily="34" charset="0"/>
                <a:cs typeface="Calibri" panose="020F0502020204030204" pitchFamily="34" charset="0"/>
              </a:rPr>
              <a:t> أسرة محلية.</a:t>
            </a:r>
          </a:p>
          <a:p>
            <a:pPr marL="901700"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كان سليم خائفًا بعض الشيء من الانتقال في البداية ، ولكن عندما أخبره والديه أنهما يعتقدان أيضًا أنه سيكون من الأفضل له أن يعيش مؤقتًا مع عائلة بدلاً من مركز ، اكتسب الشجاعة للموافقة على ال</a:t>
            </a:r>
            <a:r>
              <a:rPr lang="ar-SA" sz="1100" dirty="0">
                <a:latin typeface="Calibri" panose="020F0502020204030204" pitchFamily="34" charset="0"/>
                <a:cs typeface="Calibri" panose="020F0502020204030204" pitchFamily="34" charset="0"/>
              </a:rPr>
              <a:t>انتقا</a:t>
            </a:r>
            <a:r>
              <a:rPr lang="en-US" sz="1100" dirty="0">
                <a:latin typeface="Calibri" panose="020F0502020204030204" pitchFamily="34" charset="0"/>
                <a:cs typeface="Calibri" panose="020F0502020204030204" pitchFamily="34" charset="0"/>
              </a:rPr>
              <a:t>ل. الآن بعد أسبوعين ، هو سعيد للغاية لأنه انتقل. لديه غرفته الخاصة والعائلة لطيفة للغاية ومتعاونة و</a:t>
            </a:r>
            <a:r>
              <a:rPr lang="ar-SA" sz="1100" dirty="0">
                <a:latin typeface="Calibri" panose="020F0502020204030204" pitchFamily="34" charset="0"/>
                <a:cs typeface="Calibri" panose="020F0502020204030204" pitchFamily="34" charset="0"/>
              </a:rPr>
              <a:t>مرنة</a:t>
            </a:r>
            <a:r>
              <a:rPr lang="en-US" sz="1100" dirty="0">
                <a:latin typeface="Calibri" panose="020F0502020204030204" pitchFamily="34" charset="0"/>
                <a:cs typeface="Calibri" panose="020F0502020204030204" pitchFamily="34" charset="0"/>
              </a:rPr>
              <a:t>. يشعر براحة أكبر وحرية أكبر معهم. في ال</a:t>
            </a:r>
            <a:r>
              <a:rPr lang="ar-SA" sz="1100" dirty="0">
                <a:latin typeface="Calibri" panose="020F0502020204030204" pitchFamily="34" charset="0"/>
                <a:cs typeface="Calibri" panose="020F0502020204030204" pitchFamily="34" charset="0"/>
              </a:rPr>
              <a:t>مركز الذي</a:t>
            </a:r>
            <a:r>
              <a:rPr lang="en-US" sz="1100" dirty="0">
                <a:latin typeface="Calibri" panose="020F0502020204030204" pitchFamily="34" charset="0"/>
                <a:cs typeface="Calibri" panose="020F0502020204030204" pitchFamily="34" charset="0"/>
              </a:rPr>
              <a:t> كان </a:t>
            </a:r>
            <a:r>
              <a:rPr lang="ar-SA" sz="1100" dirty="0">
                <a:latin typeface="Calibri" panose="020F0502020204030204" pitchFamily="34" charset="0"/>
                <a:cs typeface="Calibri" panose="020F0502020204030204" pitchFamily="34" charset="0"/>
              </a:rPr>
              <a:t>يعيش فيه كان </a:t>
            </a:r>
            <a:r>
              <a:rPr lang="en-US" sz="1100" dirty="0">
                <a:latin typeface="Calibri" panose="020F0502020204030204" pitchFamily="34" charset="0"/>
                <a:cs typeface="Calibri" panose="020F0502020204030204" pitchFamily="34" charset="0"/>
              </a:rPr>
              <a:t>يتبع العديد من القواعد المختلفة ، مما دفعه إلى الجنون.</a:t>
            </a: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هذا الأسبوع هو يوم عطلة مدرسية ، لكن أخصائي الحالة </a:t>
            </a:r>
            <a:r>
              <a:rPr lang="ar-SA" sz="1100" dirty="0">
                <a:latin typeface="Calibri" panose="020F0502020204030204" pitchFamily="34" charset="0"/>
                <a:cs typeface="Calibri" panose="020F0502020204030204" pitchFamily="34" charset="0"/>
              </a:rPr>
              <a:t>ل</a:t>
            </a:r>
            <a:r>
              <a:rPr lang="en-US" sz="1100" dirty="0">
                <a:latin typeface="Calibri" panose="020F0502020204030204" pitchFamily="34" charset="0"/>
                <a:cs typeface="Calibri" panose="020F0502020204030204" pitchFamily="34" charset="0"/>
              </a:rPr>
              <a:t>سليم والأم الحاضنة اتصلوا بالمدرسة المحلية لتسجيل سليم. إنه ينتظر الرد منهم ويأمل أن يبدأ بدروس اللغة بعد انتهاء العطلة المدرسية. أولاً ، سيحتاج إلى تعلم اللغة المحلية قبل أن يتمكن من مواصلة تعليمه وإنهاء المرحلة الثانوية.</a:t>
            </a: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كليمن</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 هو مسؤول حالة سليم ويخطط لمتابعته.</a:t>
            </a:r>
          </a:p>
        </p:txBody>
      </p:sp>
      <p:sp>
        <p:nvSpPr>
          <p:cNvPr id="12" name="Rectangle 11">
            <a:extLst>
              <a:ext uri="{FF2B5EF4-FFF2-40B4-BE49-F238E27FC236}">
                <a16:creationId xmlns:a16="http://schemas.microsoft.com/office/drawing/2014/main" id="{02C480BC-ED7F-2385-9D84-9A8D7769ED22}"/>
              </a:ext>
            </a:extLst>
          </p:cNvPr>
          <p:cNvSpPr/>
          <p:nvPr/>
        </p:nvSpPr>
        <p:spPr>
          <a:xfrm>
            <a:off x="1007058" y="6439615"/>
            <a:ext cx="5243271" cy="24974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9" name="TextBox 18">
            <a:extLst>
              <a:ext uri="{FF2B5EF4-FFF2-40B4-BE49-F238E27FC236}">
                <a16:creationId xmlns:a16="http://schemas.microsoft.com/office/drawing/2014/main" id="{8EDDB94C-5E2D-1BB0-7613-9D3074FFB75F}"/>
              </a:ext>
            </a:extLst>
          </p:cNvPr>
          <p:cNvSpPr txBox="1"/>
          <p:nvPr/>
        </p:nvSpPr>
        <p:spPr>
          <a:xfrm>
            <a:off x="972285" y="5846739"/>
            <a:ext cx="5264813" cy="430887"/>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ما هي الإجراءات المختلفة التي يمكن أن يقوم بها كليمنت لمتابعة احتياجات سليم ورفاهه وسلامته والمخاطر التي يتعرض لها؟</a:t>
            </a:r>
          </a:p>
        </p:txBody>
      </p:sp>
      <p:grpSp>
        <p:nvGrpSpPr>
          <p:cNvPr id="21" name="Group 20">
            <a:extLst>
              <a:ext uri="{FF2B5EF4-FFF2-40B4-BE49-F238E27FC236}">
                <a16:creationId xmlns:a16="http://schemas.microsoft.com/office/drawing/2014/main" id="{4789CED9-6479-42B1-96E7-942DE3B625A7}"/>
              </a:ext>
            </a:extLst>
          </p:cNvPr>
          <p:cNvGrpSpPr/>
          <p:nvPr/>
        </p:nvGrpSpPr>
        <p:grpSpPr>
          <a:xfrm>
            <a:off x="5645651" y="1600069"/>
            <a:ext cx="410582" cy="1328007"/>
            <a:chOff x="996286" y="2100993"/>
            <a:chExt cx="529119" cy="1711408"/>
          </a:xfrm>
        </p:grpSpPr>
        <p:grpSp>
          <p:nvGrpSpPr>
            <p:cNvPr id="22" name="Group 21">
              <a:extLst>
                <a:ext uri="{FF2B5EF4-FFF2-40B4-BE49-F238E27FC236}">
                  <a16:creationId xmlns:a16="http://schemas.microsoft.com/office/drawing/2014/main" id="{A6E04D37-C740-EF46-3439-738FF9D4C940}"/>
                </a:ext>
              </a:extLst>
            </p:cNvPr>
            <p:cNvGrpSpPr/>
            <p:nvPr/>
          </p:nvGrpSpPr>
          <p:grpSpPr>
            <a:xfrm>
              <a:off x="996286" y="2100993"/>
              <a:ext cx="529119" cy="1711408"/>
              <a:chOff x="3162162" y="3570608"/>
              <a:chExt cx="327409" cy="813622"/>
            </a:xfrm>
            <a:solidFill>
              <a:schemeClr val="accent2">
                <a:lumMod val="50000"/>
              </a:schemeClr>
            </a:solidFill>
          </p:grpSpPr>
          <p:sp>
            <p:nvSpPr>
              <p:cNvPr id="25" name="Round Same Side Corner Rectangle 46">
                <a:extLst>
                  <a:ext uri="{FF2B5EF4-FFF2-40B4-BE49-F238E27FC236}">
                    <a16:creationId xmlns:a16="http://schemas.microsoft.com/office/drawing/2014/main" id="{C398FEEC-F6CC-390E-2855-BACA18D31CCA}"/>
                  </a:ext>
                </a:extLst>
              </p:cNvPr>
              <p:cNvSpPr/>
              <p:nvPr/>
            </p:nvSpPr>
            <p:spPr>
              <a:xfrm>
                <a:off x="3162162" y="3848289"/>
                <a:ext cx="327409" cy="535941"/>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26" name="Oval 25">
                <a:extLst>
                  <a:ext uri="{FF2B5EF4-FFF2-40B4-BE49-F238E27FC236}">
                    <a16:creationId xmlns:a16="http://schemas.microsoft.com/office/drawing/2014/main" id="{B8E77D4A-97CA-6252-6EF2-AD7F0ADA5286}"/>
                  </a:ext>
                </a:extLst>
              </p:cNvPr>
              <p:cNvSpPr/>
              <p:nvPr/>
            </p:nvSpPr>
            <p:spPr>
              <a:xfrm>
                <a:off x="3162162" y="3570608"/>
                <a:ext cx="327409" cy="24567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tx1"/>
                  </a:solidFill>
                  <a:latin typeface="Arial" panose="020B0604020202020204" pitchFamily="34" charset="0"/>
                  <a:cs typeface="Arial" panose="020B0604020202020204" pitchFamily="34" charset="0"/>
                </a:endParaRPr>
              </a:p>
            </p:txBody>
          </p:sp>
        </p:grpSp>
        <p:sp>
          <p:nvSpPr>
            <p:cNvPr id="24" name="Round Same Side Corner Rectangle 46">
              <a:extLst>
                <a:ext uri="{FF2B5EF4-FFF2-40B4-BE49-F238E27FC236}">
                  <a16:creationId xmlns:a16="http://schemas.microsoft.com/office/drawing/2014/main" id="{2C980797-FC34-09FD-BD0F-1962862A6B43}"/>
                </a:ext>
              </a:extLst>
            </p:cNvPr>
            <p:cNvSpPr/>
            <p:nvPr/>
          </p:nvSpPr>
          <p:spPr>
            <a:xfrm>
              <a:off x="1219238" y="3373280"/>
              <a:ext cx="83214" cy="4391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sp>
        <p:nvSpPr>
          <p:cNvPr id="27" name="Hexagon 26">
            <a:extLst>
              <a:ext uri="{FF2B5EF4-FFF2-40B4-BE49-F238E27FC236}">
                <a16:creationId xmlns:a16="http://schemas.microsoft.com/office/drawing/2014/main" id="{EFBC9C0D-AF8B-0317-C9C8-EBA372BCF7BB}"/>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06ADF0B3-FCA8-9C80-83BA-D90703862502}"/>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Hexagon 30">
            <a:extLst>
              <a:ext uri="{FF2B5EF4-FFF2-40B4-BE49-F238E27FC236}">
                <a16:creationId xmlns:a16="http://schemas.microsoft.com/office/drawing/2014/main" id="{908E77D5-AEF6-D72F-0AB1-4A53B7F15BF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Hexagon 31">
            <a:extLst>
              <a:ext uri="{FF2B5EF4-FFF2-40B4-BE49-F238E27FC236}">
                <a16:creationId xmlns:a16="http://schemas.microsoft.com/office/drawing/2014/main" id="{FD988B7C-CE6B-864D-BAC1-B1DB57CDF3E2}"/>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Hexagon 32">
            <a:extLst>
              <a:ext uri="{FF2B5EF4-FFF2-40B4-BE49-F238E27FC236}">
                <a16:creationId xmlns:a16="http://schemas.microsoft.com/office/drawing/2014/main" id="{4FA8CE99-D9D9-ABA5-F9C1-C519B169A10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7795163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7" y="1162644"/>
            <a:ext cx="5254041"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حدد أحد الأدوار التالية. اقرأها بعناية واستعد</a:t>
            </a:r>
            <a:r>
              <a:rPr lang="ar-SA" sz="1100" dirty="0">
                <a:latin typeface="Calibri" panose="020F0502020204030204" pitchFamily="34" charset="0"/>
                <a:cs typeface="Calibri" panose="020F0502020204030204" pitchFamily="34" charset="0"/>
              </a:rPr>
              <a:t> للتمثيل</a:t>
            </a:r>
            <a:r>
              <a:rPr lang="en-US" sz="1100" dirty="0">
                <a:latin typeface="Calibri" panose="020F0502020204030204" pitchFamily="34" charset="0"/>
                <a:cs typeface="Calibri" panose="020F0502020204030204" pitchFamily="34" charset="0"/>
              </a:rPr>
              <a:t> لتكون بمثابة تلك الشخصية. يمكنك البناء على ما هو مكتوب هنا واعتمادًا على كيفية تفاعل عضو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فريق</a:t>
            </a:r>
            <a:r>
              <a:rPr lang="ar-SA" sz="1100" dirty="0">
                <a:latin typeface="Calibri" panose="020F0502020204030204" pitchFamily="34" charset="0"/>
                <a:cs typeface="Calibri" panose="020F0502020204030204" pitchFamily="34" charset="0"/>
              </a:rPr>
              <a:t> معك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endParaRPr lang="en-US" sz="11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7B1312D-E1D5-65C5-3AC7-D27B176D9EE8}"/>
              </a:ext>
            </a:extLst>
          </p:cNvPr>
          <p:cNvSpPr/>
          <p:nvPr/>
        </p:nvSpPr>
        <p:spPr>
          <a:xfrm>
            <a:off x="996287" y="6130452"/>
            <a:ext cx="5254041" cy="29233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7" name="TextBox 6">
            <a:extLst>
              <a:ext uri="{FF2B5EF4-FFF2-40B4-BE49-F238E27FC236}">
                <a16:creationId xmlns:a16="http://schemas.microsoft.com/office/drawing/2014/main" id="{3D72F1DA-4758-4512-C15E-E8E73820EAE3}"/>
              </a:ext>
            </a:extLst>
          </p:cNvPr>
          <p:cNvSpPr txBox="1"/>
          <p:nvPr/>
        </p:nvSpPr>
        <p:spPr>
          <a:xfrm>
            <a:off x="996287" y="5703786"/>
            <a:ext cx="5254042" cy="261610"/>
          </a:xfrm>
          <a:prstGeom prst="rect">
            <a:avLst/>
          </a:prstGeom>
          <a:noFill/>
          <a:ln>
            <a:noFill/>
          </a:ln>
        </p:spPr>
        <p:txBody>
          <a:bodyPr wrap="square" rtlCol="0">
            <a:spAutoFit/>
          </a:bodyPr>
          <a:lstStyle/>
          <a:p>
            <a:pPr algn="r" rtl="1"/>
            <a:r>
              <a:rPr lang="en-GB" sz="1100" b="1" dirty="0">
                <a:latin typeface="Calibri" panose="020F0502020204030204" pitchFamily="34" charset="0"/>
                <a:cs typeface="Calibri" panose="020F0502020204030204" pitchFamily="34" charset="0"/>
              </a:rPr>
              <a:t>ما</a:t>
            </a:r>
            <a:r>
              <a:rPr lang="ar-SA" sz="1100" b="1" dirty="0">
                <a:latin typeface="Calibri" panose="020F0502020204030204" pitchFamily="34" charset="0"/>
                <a:cs typeface="Calibri" panose="020F0502020204030204" pitchFamily="34" charset="0"/>
              </a:rPr>
              <a:t>الذي قمت بملاحظته؟</a:t>
            </a:r>
            <a:endParaRPr lang="en-GB" sz="11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9E48508-49CE-9A1F-8E33-178A15EB12FC}"/>
              </a:ext>
            </a:extLst>
          </p:cNvPr>
          <p:cNvSpPr txBox="1"/>
          <p:nvPr/>
        </p:nvSpPr>
        <p:spPr>
          <a:xfrm>
            <a:off x="996287" y="712658"/>
            <a:ext cx="5254042" cy="276999"/>
          </a:xfrm>
          <a:prstGeom prst="rect">
            <a:avLst/>
          </a:prstGeom>
          <a:noFill/>
        </p:spPr>
        <p:txBody>
          <a:bodyPr wrap="square" rtlCol="0">
            <a:spAutoFit/>
          </a:bodyPr>
          <a:lstStyle/>
          <a:p>
            <a:pPr lvl="1" algn="r" rtl="1"/>
            <a:r>
              <a:rPr lang="en-US" sz="1200" b="1" dirty="0">
                <a:latin typeface="Calibri" panose="020F0502020204030204" pitchFamily="34" charset="0"/>
                <a:cs typeface="Calibri" panose="020F0502020204030204" pitchFamily="34" charset="0"/>
                <a:sym typeface="Arial"/>
              </a:rPr>
              <a:t>لعب الأدوار - زيارة المتابعة</a:t>
            </a:r>
          </a:p>
        </p:txBody>
      </p:sp>
      <p:graphicFrame>
        <p:nvGraphicFramePr>
          <p:cNvPr id="9" name="Table 8">
            <a:extLst>
              <a:ext uri="{FF2B5EF4-FFF2-40B4-BE49-F238E27FC236}">
                <a16:creationId xmlns:a16="http://schemas.microsoft.com/office/drawing/2014/main" id="{EFA01F75-7B4A-03BD-99D4-A067E12998CE}"/>
              </a:ext>
            </a:extLst>
          </p:cNvPr>
          <p:cNvGraphicFramePr>
            <a:graphicFrameLocks noGrp="1"/>
          </p:cNvGraphicFramePr>
          <p:nvPr/>
        </p:nvGraphicFramePr>
        <p:xfrm>
          <a:off x="996287" y="1935795"/>
          <a:ext cx="5274130" cy="3383280"/>
        </p:xfrm>
        <a:graphic>
          <a:graphicData uri="http://schemas.openxmlformats.org/drawingml/2006/table">
            <a:tbl>
              <a:tblPr firstRow="1" bandRow="1">
                <a:tableStyleId>{5C22544A-7EE6-4342-B048-85BDC9FD1C3A}</a:tableStyleId>
              </a:tblPr>
              <a:tblGrid>
                <a:gridCol w="2746373">
                  <a:extLst>
                    <a:ext uri="{9D8B030D-6E8A-4147-A177-3AD203B41FA5}">
                      <a16:colId xmlns:a16="http://schemas.microsoft.com/office/drawing/2014/main" val="2204509398"/>
                    </a:ext>
                  </a:extLst>
                </a:gridCol>
                <a:gridCol w="478466">
                  <a:extLst>
                    <a:ext uri="{9D8B030D-6E8A-4147-A177-3AD203B41FA5}">
                      <a16:colId xmlns:a16="http://schemas.microsoft.com/office/drawing/2014/main" val="2619428098"/>
                    </a:ext>
                  </a:extLst>
                </a:gridCol>
                <a:gridCol w="2049291">
                  <a:extLst>
                    <a:ext uri="{9D8B030D-6E8A-4147-A177-3AD203B41FA5}">
                      <a16:colId xmlns:a16="http://schemas.microsoft.com/office/drawing/2014/main" val="2629786564"/>
                    </a:ext>
                  </a:extLst>
                </a:gridCol>
              </a:tblGrid>
              <a:tr h="0">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أخصائي الحالة</a:t>
                      </a:r>
                      <a:endParaRPr lang="en-BE"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0663777"/>
                  </a:ext>
                </a:extLst>
              </a:tr>
              <a:tr h="603818">
                <a:tc gridSpan="2">
                  <a:txBody>
                    <a:bodyPr/>
                    <a:lstStyle/>
                    <a:p>
                      <a:pPr marL="226695" indent="-226695" algn="r" rtl="1"/>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a:t>
                      </a:r>
                    </a:p>
                    <a:p>
                      <a:pPr marL="285750" lvl="0" indent="-285750" algn="r" rtl="1">
                        <a:buFont typeface="Arial" panose="020B0604020202020204" pitchFamily="34" charset="0"/>
                        <a:buChar char="•"/>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rPr>
                        <a:t>اسأله عن حاله الآن وهو يعيش مع الأسرة الحاضنة المؤقتة</a:t>
                      </a:r>
                    </a:p>
                    <a:p>
                      <a:pPr marL="285750" lvl="0" indent="-285750" algn="r" rtl="1">
                        <a:buFont typeface="Arial" panose="020B0604020202020204" pitchFamily="34" charset="0"/>
                        <a:buChar char="•"/>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تحقق مما إذا كان قد سمع </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أي شيئ </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من المدرسة.</a:t>
                      </a:r>
                    </a:p>
                    <a:p>
                      <a:pPr marL="285750" lvl="0" indent="-285750" algn="r" rtl="1">
                        <a:buFont typeface="Arial" panose="020B0604020202020204" pitchFamily="34" charset="0"/>
                        <a:buChar char="•"/>
                      </a:pP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أبلغه أنك لا تعرف حتى الآن متى ستجرى مقابلة تحديد وضع اللاجئ.</a:t>
                      </a:r>
                      <a:endPar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lvl="0" indent="-285750" algn="r" rtl="1">
                        <a:buFont typeface="Arial" panose="020B0604020202020204" pitchFamily="34" charset="0"/>
                        <a:buChar char="•"/>
                      </a:pPr>
                      <a:endPar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ar-SA" sz="1100" dirty="0">
                          <a:solidFill>
                            <a:schemeClr val="tx1"/>
                          </a:solidFill>
                          <a:latin typeface="Calibri" panose="020F0502020204030204" pitchFamily="34" charset="0"/>
                          <a:ea typeface="Calibri" panose="020F0502020204030204" pitchFamily="34" charset="0"/>
                          <a:cs typeface="Calibri" panose="020F0502020204030204" pitchFamily="34" charset="0"/>
                        </a:rPr>
                        <a:t>أنت تتابع مع سليم وتزوره في منزل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rPr>
                        <a:t>الأسرة الحاضنة المؤقتة</a:t>
                      </a:r>
                      <a:endPar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3">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3882924"/>
                  </a:ext>
                </a:extLst>
              </a:tr>
              <a:tr h="685966">
                <a:tc>
                  <a:txBody>
                    <a:bodyPr/>
                    <a:lstStyle/>
                    <a:p>
                      <a:pPr algn="r" rtl="1"/>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 بالراحة والأمان:</a:t>
                      </a:r>
                      <a:endParaRPr lang="en-BE"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أردت أن تشكره على إحالتك إلى مشروع رعاية ال</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رعاية</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المؤقت هذا</a:t>
                      </a:r>
                    </a:p>
                    <a:p>
                      <a:pPr marL="285750" lvl="0" indent="-285750" algn="r" rtl="1">
                        <a:buFont typeface="Arial" panose="020B0604020202020204" pitchFamily="34" charset="0"/>
                        <a:buChar char="•"/>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أردت أن تخبره أنك قلق بشأن أسرتك في بلدك الأصلي وأن إجراءات </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تحديد وضع اللجوء </a:t>
                      </a: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تستغرق وقتًا طويلاً.</a:t>
                      </a:r>
                    </a:p>
                    <a:p>
                      <a:pPr marL="285750" lvl="0" indent="-285750" algn="r" rtl="1">
                        <a:buFont typeface="Arial" panose="020B0604020202020204" pitchFamily="34" charset="0"/>
                        <a:buChar char="•"/>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لم تسمع أي رد من المدرسة حتى الآن</a:t>
                      </a:r>
                    </a:p>
                    <a:p>
                      <a:pPr algn="r" rtl="1"/>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1"/>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تتحدث مع </a:t>
                      </a:r>
                      <a:r>
                        <a:rPr kumimoji="0" lang="ar-S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أخصائي الحالة </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الذي يزورك في منزلك الجديد مع العائلة الحاضنة المؤقتة</a:t>
                      </a:r>
                      <a:endParaRPr lang="en-GB"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rtl="1"/>
                      <a:endParaRPr lang="en-GB"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bl>
          </a:graphicData>
        </a:graphic>
      </p:graphicFrame>
      <p:sp>
        <p:nvSpPr>
          <p:cNvPr id="10" name="Hexagon 9">
            <a:extLst>
              <a:ext uri="{FF2B5EF4-FFF2-40B4-BE49-F238E27FC236}">
                <a16:creationId xmlns:a16="http://schemas.microsoft.com/office/drawing/2014/main" id="{B0E3EDB9-2401-E839-152A-433D459804B1}"/>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A0AE2391-F840-712E-7BC1-9AFE40BFAC11}"/>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47DA2A1A-66E0-8D1A-E3E4-69CF64180967}"/>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9B46D245-9383-B4DA-3BD0-46C75E81E99B}"/>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A26C3F0F-4292-9396-625C-EEDD8FFF69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743746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50A0A-21DE-93C4-F1B1-AC2D2FB56F97}"/>
              </a:ext>
            </a:extLst>
          </p:cNvPr>
          <p:cNvSpPr txBox="1"/>
          <p:nvPr/>
        </p:nvSpPr>
        <p:spPr>
          <a:xfrm>
            <a:off x="996287" y="712658"/>
            <a:ext cx="5254042" cy="246221"/>
          </a:xfrm>
          <a:prstGeom prst="rect">
            <a:avLst/>
          </a:prstGeom>
          <a:noFill/>
        </p:spPr>
        <p:txBody>
          <a:bodyPr wrap="square" rtlCol="0">
            <a:spAutoFit/>
          </a:bodyPr>
          <a:lstStyle/>
          <a:p>
            <a:pPr algn="r" rtl="1"/>
            <a:r>
              <a:rPr lang="en-GB" sz="1000" b="1" dirty="0"/>
              <a:t>طرق إبداعية للتواصل مع الطفل أثناء المتابعة</a:t>
            </a:r>
          </a:p>
        </p:txBody>
      </p:sp>
      <p:grpSp>
        <p:nvGrpSpPr>
          <p:cNvPr id="5" name="Group 4">
            <a:extLst>
              <a:ext uri="{FF2B5EF4-FFF2-40B4-BE49-F238E27FC236}">
                <a16:creationId xmlns:a16="http://schemas.microsoft.com/office/drawing/2014/main" id="{20E82CC9-8C3A-54C4-0B64-C86D37EFA01B}"/>
              </a:ext>
            </a:extLst>
          </p:cNvPr>
          <p:cNvGrpSpPr/>
          <p:nvPr/>
        </p:nvGrpSpPr>
        <p:grpSpPr>
          <a:xfrm>
            <a:off x="1140302" y="1368032"/>
            <a:ext cx="4949298" cy="6409139"/>
            <a:chOff x="1176217" y="2558203"/>
            <a:chExt cx="4949298" cy="6409139"/>
          </a:xfrm>
          <a:solidFill>
            <a:schemeClr val="accent1">
              <a:lumMod val="20000"/>
              <a:lumOff val="80000"/>
            </a:schemeClr>
          </a:solidFill>
        </p:grpSpPr>
        <p:sp>
          <p:nvSpPr>
            <p:cNvPr id="17" name="Oval 16">
              <a:extLst>
                <a:ext uri="{FF2B5EF4-FFF2-40B4-BE49-F238E27FC236}">
                  <a16:creationId xmlns:a16="http://schemas.microsoft.com/office/drawing/2014/main" id="{27E4D553-4373-B9E0-77C1-E0299D671299}"/>
                </a:ext>
              </a:extLst>
            </p:cNvPr>
            <p:cNvSpPr/>
            <p:nvPr/>
          </p:nvSpPr>
          <p:spPr>
            <a:xfrm>
              <a:off x="3076495" y="7982390"/>
              <a:ext cx="984952" cy="984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1" name="Group 20">
              <a:extLst>
                <a:ext uri="{FF2B5EF4-FFF2-40B4-BE49-F238E27FC236}">
                  <a16:creationId xmlns:a16="http://schemas.microsoft.com/office/drawing/2014/main" id="{FB4E9F64-E739-29DA-11F4-2E5967772074}"/>
                </a:ext>
              </a:extLst>
            </p:cNvPr>
            <p:cNvGrpSpPr/>
            <p:nvPr/>
          </p:nvGrpSpPr>
          <p:grpSpPr>
            <a:xfrm>
              <a:off x="1176217" y="2558203"/>
              <a:ext cx="4949298" cy="6090959"/>
              <a:chOff x="1176217" y="2558203"/>
              <a:chExt cx="4949298" cy="6090959"/>
            </a:xfrm>
            <a:grpFill/>
          </p:grpSpPr>
          <p:sp>
            <p:nvSpPr>
              <p:cNvPr id="22" name="Oval 21">
                <a:extLst>
                  <a:ext uri="{FF2B5EF4-FFF2-40B4-BE49-F238E27FC236}">
                    <a16:creationId xmlns:a16="http://schemas.microsoft.com/office/drawing/2014/main" id="{7D6FE9AA-8AB3-797C-E3CC-D88A9F4AA337}"/>
                  </a:ext>
                </a:extLst>
              </p:cNvPr>
              <p:cNvSpPr/>
              <p:nvPr/>
            </p:nvSpPr>
            <p:spPr>
              <a:xfrm>
                <a:off x="4923212" y="7048001"/>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Oval 22">
                <a:extLst>
                  <a:ext uri="{FF2B5EF4-FFF2-40B4-BE49-F238E27FC236}">
                    <a16:creationId xmlns:a16="http://schemas.microsoft.com/office/drawing/2014/main" id="{6EE3F4BB-AA19-1D88-4A9B-FAD1E9563F03}"/>
                  </a:ext>
                </a:extLst>
              </p:cNvPr>
              <p:cNvSpPr/>
              <p:nvPr/>
            </p:nvSpPr>
            <p:spPr>
              <a:xfrm>
                <a:off x="2183793" y="29259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Oval 26">
                <a:extLst>
                  <a:ext uri="{FF2B5EF4-FFF2-40B4-BE49-F238E27FC236}">
                    <a16:creationId xmlns:a16="http://schemas.microsoft.com/office/drawing/2014/main" id="{831DD603-C337-56A7-3702-F410D95E496A}"/>
                  </a:ext>
                </a:extLst>
              </p:cNvPr>
              <p:cNvSpPr/>
              <p:nvPr/>
            </p:nvSpPr>
            <p:spPr>
              <a:xfrm>
                <a:off x="1827668" y="3335424"/>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Oval 27">
                <a:extLst>
                  <a:ext uri="{FF2B5EF4-FFF2-40B4-BE49-F238E27FC236}">
                    <a16:creationId xmlns:a16="http://schemas.microsoft.com/office/drawing/2014/main" id="{91D504BF-D82D-6B6B-0A1A-83233A521AF4}"/>
                  </a:ext>
                </a:extLst>
              </p:cNvPr>
              <p:cNvSpPr/>
              <p:nvPr/>
            </p:nvSpPr>
            <p:spPr>
              <a:xfrm>
                <a:off x="3916203" y="407787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Oval 30">
                <a:extLst>
                  <a:ext uri="{FF2B5EF4-FFF2-40B4-BE49-F238E27FC236}">
                    <a16:creationId xmlns:a16="http://schemas.microsoft.com/office/drawing/2014/main" id="{857B0FDF-4B3D-096A-2E64-D1B798E47326}"/>
                  </a:ext>
                </a:extLst>
              </p:cNvPr>
              <p:cNvSpPr/>
              <p:nvPr/>
            </p:nvSpPr>
            <p:spPr>
              <a:xfrm>
                <a:off x="1639210" y="46759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Oval 31">
                <a:extLst>
                  <a:ext uri="{FF2B5EF4-FFF2-40B4-BE49-F238E27FC236}">
                    <a16:creationId xmlns:a16="http://schemas.microsoft.com/office/drawing/2014/main" id="{925330AE-62D2-8130-C215-A08B64CCCC9D}"/>
                  </a:ext>
                </a:extLst>
              </p:cNvPr>
              <p:cNvSpPr/>
              <p:nvPr/>
            </p:nvSpPr>
            <p:spPr>
              <a:xfrm>
                <a:off x="4150118" y="5329160"/>
                <a:ext cx="1465791" cy="1465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Oval 32">
                <a:extLst>
                  <a:ext uri="{FF2B5EF4-FFF2-40B4-BE49-F238E27FC236}">
                    <a16:creationId xmlns:a16="http://schemas.microsoft.com/office/drawing/2014/main" id="{16107D06-126D-EC52-8142-6AE33A8AD7E1}"/>
                  </a:ext>
                </a:extLst>
              </p:cNvPr>
              <p:cNvSpPr/>
              <p:nvPr/>
            </p:nvSpPr>
            <p:spPr>
              <a:xfrm>
                <a:off x="3611944" y="5664293"/>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Oval 39">
                <a:extLst>
                  <a:ext uri="{FF2B5EF4-FFF2-40B4-BE49-F238E27FC236}">
                    <a16:creationId xmlns:a16="http://schemas.microsoft.com/office/drawing/2014/main" id="{CEF15D34-4BAE-4677-1DEB-05FE3E3F697E}"/>
                  </a:ext>
                </a:extLst>
              </p:cNvPr>
              <p:cNvSpPr/>
              <p:nvPr/>
            </p:nvSpPr>
            <p:spPr>
              <a:xfrm>
                <a:off x="4203113" y="2805187"/>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Oval 40">
                <a:extLst>
                  <a:ext uri="{FF2B5EF4-FFF2-40B4-BE49-F238E27FC236}">
                    <a16:creationId xmlns:a16="http://schemas.microsoft.com/office/drawing/2014/main" id="{B855FD2A-5A41-254F-E03B-55A006B7DE42}"/>
                  </a:ext>
                </a:extLst>
              </p:cNvPr>
              <p:cNvSpPr/>
              <p:nvPr/>
            </p:nvSpPr>
            <p:spPr>
              <a:xfrm>
                <a:off x="3179783" y="3798965"/>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Oval 50">
                <a:extLst>
                  <a:ext uri="{FF2B5EF4-FFF2-40B4-BE49-F238E27FC236}">
                    <a16:creationId xmlns:a16="http://schemas.microsoft.com/office/drawing/2014/main" id="{41CA1FC4-035A-8B25-BEE5-362C348A18BB}"/>
                  </a:ext>
                </a:extLst>
              </p:cNvPr>
              <p:cNvSpPr/>
              <p:nvPr/>
            </p:nvSpPr>
            <p:spPr>
              <a:xfrm>
                <a:off x="1622972" y="41058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Oval 51">
                <a:extLst>
                  <a:ext uri="{FF2B5EF4-FFF2-40B4-BE49-F238E27FC236}">
                    <a16:creationId xmlns:a16="http://schemas.microsoft.com/office/drawing/2014/main" id="{0F9D2412-7FE9-D48B-A2EF-39D4BF3A2027}"/>
                  </a:ext>
                </a:extLst>
              </p:cNvPr>
              <p:cNvSpPr/>
              <p:nvPr/>
            </p:nvSpPr>
            <p:spPr>
              <a:xfrm>
                <a:off x="4536665" y="6328187"/>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Oval 52">
                <a:extLst>
                  <a:ext uri="{FF2B5EF4-FFF2-40B4-BE49-F238E27FC236}">
                    <a16:creationId xmlns:a16="http://schemas.microsoft.com/office/drawing/2014/main" id="{AA91B59A-819F-A2B5-846B-0EE2372EC870}"/>
                  </a:ext>
                </a:extLst>
              </p:cNvPr>
              <p:cNvSpPr/>
              <p:nvPr/>
            </p:nvSpPr>
            <p:spPr>
              <a:xfrm>
                <a:off x="5019119" y="48166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Oval 53">
                <a:extLst>
                  <a:ext uri="{FF2B5EF4-FFF2-40B4-BE49-F238E27FC236}">
                    <a16:creationId xmlns:a16="http://schemas.microsoft.com/office/drawing/2014/main" id="{4B05C789-D4D0-4B86-8F28-119B974E52E6}"/>
                  </a:ext>
                </a:extLst>
              </p:cNvPr>
              <p:cNvSpPr/>
              <p:nvPr/>
            </p:nvSpPr>
            <p:spPr>
              <a:xfrm>
                <a:off x="2047421" y="563551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3000" dirty="0">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BE15C79F-41E9-221E-70D5-631DB5722F4A}"/>
                  </a:ext>
                </a:extLst>
              </p:cNvPr>
              <p:cNvSpPr/>
              <p:nvPr/>
            </p:nvSpPr>
            <p:spPr>
              <a:xfrm>
                <a:off x="1242277" y="5603626"/>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8" name="Oval 57">
                <a:extLst>
                  <a:ext uri="{FF2B5EF4-FFF2-40B4-BE49-F238E27FC236}">
                    <a16:creationId xmlns:a16="http://schemas.microsoft.com/office/drawing/2014/main" id="{74F9344B-BF51-6411-292C-F288E758AC63}"/>
                  </a:ext>
                </a:extLst>
              </p:cNvPr>
              <p:cNvSpPr/>
              <p:nvPr/>
            </p:nvSpPr>
            <p:spPr>
              <a:xfrm>
                <a:off x="2940060" y="25582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Oval 58">
                <a:extLst>
                  <a:ext uri="{FF2B5EF4-FFF2-40B4-BE49-F238E27FC236}">
                    <a16:creationId xmlns:a16="http://schemas.microsoft.com/office/drawing/2014/main" id="{D4272AA7-E96A-27D7-BA7B-90252A79DC9B}"/>
                  </a:ext>
                </a:extLst>
              </p:cNvPr>
              <p:cNvSpPr/>
              <p:nvPr/>
            </p:nvSpPr>
            <p:spPr>
              <a:xfrm>
                <a:off x="1536683" y="6495685"/>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0" name="Oval 59">
                <a:extLst>
                  <a:ext uri="{FF2B5EF4-FFF2-40B4-BE49-F238E27FC236}">
                    <a16:creationId xmlns:a16="http://schemas.microsoft.com/office/drawing/2014/main" id="{9DF3CC5C-F66D-2E56-4F60-874320BE7307}"/>
                  </a:ext>
                </a:extLst>
              </p:cNvPr>
              <p:cNvSpPr/>
              <p:nvPr/>
            </p:nvSpPr>
            <p:spPr>
              <a:xfrm>
                <a:off x="3672769" y="4893679"/>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Oval 60">
                <a:extLst>
                  <a:ext uri="{FF2B5EF4-FFF2-40B4-BE49-F238E27FC236}">
                    <a16:creationId xmlns:a16="http://schemas.microsoft.com/office/drawing/2014/main" id="{AD5CDA5D-07CD-89AD-DFDB-32D1360C4CC4}"/>
                  </a:ext>
                </a:extLst>
              </p:cNvPr>
              <p:cNvSpPr/>
              <p:nvPr/>
            </p:nvSpPr>
            <p:spPr>
              <a:xfrm>
                <a:off x="2610236" y="4409728"/>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3000" dirty="0">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016CB3AF-504B-75DD-CD4A-4B5B39A6FA99}"/>
                  </a:ext>
                </a:extLst>
              </p:cNvPr>
              <p:cNvSpPr/>
              <p:nvPr/>
            </p:nvSpPr>
            <p:spPr>
              <a:xfrm>
                <a:off x="3164269" y="585513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3000" dirty="0">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69AC3EE1-DE87-641D-3645-A8F5CFAF7F95}"/>
                  </a:ext>
                </a:extLst>
              </p:cNvPr>
              <p:cNvSpPr/>
              <p:nvPr/>
            </p:nvSpPr>
            <p:spPr>
              <a:xfrm>
                <a:off x="5159042" y="4423486"/>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4" name="Oval 63">
                <a:extLst>
                  <a:ext uri="{FF2B5EF4-FFF2-40B4-BE49-F238E27FC236}">
                    <a16:creationId xmlns:a16="http://schemas.microsoft.com/office/drawing/2014/main" id="{ECE7A11B-ED37-E6F7-BB25-C158E66B47B9}"/>
                  </a:ext>
                </a:extLst>
              </p:cNvPr>
              <p:cNvSpPr/>
              <p:nvPr/>
            </p:nvSpPr>
            <p:spPr>
              <a:xfrm>
                <a:off x="4164735" y="3000870"/>
                <a:ext cx="1922219" cy="19222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5" name="Oval 64">
                <a:extLst>
                  <a:ext uri="{FF2B5EF4-FFF2-40B4-BE49-F238E27FC236}">
                    <a16:creationId xmlns:a16="http://schemas.microsoft.com/office/drawing/2014/main" id="{259A2193-1377-5DB0-AA6D-53D763598253}"/>
                  </a:ext>
                </a:extLst>
              </p:cNvPr>
              <p:cNvSpPr/>
              <p:nvPr/>
            </p:nvSpPr>
            <p:spPr>
              <a:xfrm>
                <a:off x="1176217" y="286789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6" name="Oval 65">
                <a:extLst>
                  <a:ext uri="{FF2B5EF4-FFF2-40B4-BE49-F238E27FC236}">
                    <a16:creationId xmlns:a16="http://schemas.microsoft.com/office/drawing/2014/main" id="{C6C9525B-0A56-A571-D6B0-C7AC6A857A80}"/>
                  </a:ext>
                </a:extLst>
              </p:cNvPr>
              <p:cNvSpPr/>
              <p:nvPr/>
            </p:nvSpPr>
            <p:spPr>
              <a:xfrm>
                <a:off x="3429000" y="6628873"/>
                <a:ext cx="2020289" cy="20202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7" name="Oval 66">
                <a:extLst>
                  <a:ext uri="{FF2B5EF4-FFF2-40B4-BE49-F238E27FC236}">
                    <a16:creationId xmlns:a16="http://schemas.microsoft.com/office/drawing/2014/main" id="{927F898E-3399-A14A-7FA6-4BD13D302AF8}"/>
                  </a:ext>
                </a:extLst>
              </p:cNvPr>
              <p:cNvSpPr/>
              <p:nvPr/>
            </p:nvSpPr>
            <p:spPr>
              <a:xfrm>
                <a:off x="2007816" y="6881385"/>
                <a:ext cx="1722043" cy="1722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68" name="Hexagon 67">
            <a:extLst>
              <a:ext uri="{FF2B5EF4-FFF2-40B4-BE49-F238E27FC236}">
                <a16:creationId xmlns:a16="http://schemas.microsoft.com/office/drawing/2014/main" id="{692591E3-C029-F786-8B5D-8DBEDFE71E4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9" name="Hexagon 68">
            <a:extLst>
              <a:ext uri="{FF2B5EF4-FFF2-40B4-BE49-F238E27FC236}">
                <a16:creationId xmlns:a16="http://schemas.microsoft.com/office/drawing/2014/main" id="{581556E0-2715-0BE8-66DA-D997808EB6C9}"/>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0" name="Hexagon 69">
            <a:extLst>
              <a:ext uri="{FF2B5EF4-FFF2-40B4-BE49-F238E27FC236}">
                <a16:creationId xmlns:a16="http://schemas.microsoft.com/office/drawing/2014/main" id="{21EB5A74-0034-FFAC-AD17-903F7155387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Hexagon 70">
            <a:extLst>
              <a:ext uri="{FF2B5EF4-FFF2-40B4-BE49-F238E27FC236}">
                <a16:creationId xmlns:a16="http://schemas.microsoft.com/office/drawing/2014/main" id="{CA3C922E-96A9-46FB-B106-D461B6263BF9}"/>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2" name="Hexagon 71">
            <a:extLst>
              <a:ext uri="{FF2B5EF4-FFF2-40B4-BE49-F238E27FC236}">
                <a16:creationId xmlns:a16="http://schemas.microsoft.com/office/drawing/2014/main" id="{5D55E8FA-CEB5-80EF-FFF1-4C5FEB4C9904}"/>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8236516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33991-2E86-0D76-EE98-07BA851C6943}"/>
              </a:ext>
            </a:extLst>
          </p:cNvPr>
          <p:cNvSpPr txBox="1"/>
          <p:nvPr/>
        </p:nvSpPr>
        <p:spPr>
          <a:xfrm>
            <a:off x="996287" y="712658"/>
            <a:ext cx="5254042" cy="307777"/>
          </a:xfrm>
          <a:prstGeom prst="rect">
            <a:avLst/>
          </a:prstGeom>
          <a:noFill/>
        </p:spPr>
        <p:txBody>
          <a:bodyPr wrap="square" rtlCol="0">
            <a:spAutoFit/>
          </a:bodyPr>
          <a:lstStyle/>
          <a:p>
            <a:pPr algn="r" rtl="1"/>
            <a:r>
              <a:rPr lang="en-ZA" sz="1400" b="1" dirty="0">
                <a:effectLst/>
                <a:latin typeface="Calibri" panose="020F0502020204030204" pitchFamily="34" charset="0"/>
                <a:cs typeface="Calibri" panose="020F0502020204030204" pitchFamily="34" charset="0"/>
              </a:rPr>
              <a:t>نموذج المتابعة</a:t>
            </a:r>
            <a:endParaRPr lang="en-US" sz="1400" b="1" spc="300" dirty="0">
              <a:latin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0039D9EA-29C4-DFD9-8E0E-9AAA12E4199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0C0DC4C-186B-A9EC-04CD-9CECC2864F0F}"/>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61CC2724-5BFC-2779-A35E-3E81E89DC41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5F176C30-C814-052A-AEF9-FF35CA184A5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2BD462A1-82D5-4731-C8CC-E624507B96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1" name="Table 10">
            <a:extLst>
              <a:ext uri="{FF2B5EF4-FFF2-40B4-BE49-F238E27FC236}">
                <a16:creationId xmlns:a16="http://schemas.microsoft.com/office/drawing/2014/main" id="{89544EE1-7E1A-7834-99B7-BA6833B8769A}"/>
              </a:ext>
            </a:extLst>
          </p:cNvPr>
          <p:cNvGraphicFramePr>
            <a:graphicFrameLocks noGrp="1"/>
          </p:cNvGraphicFramePr>
          <p:nvPr/>
        </p:nvGraphicFramePr>
        <p:xfrm>
          <a:off x="996287" y="1162645"/>
          <a:ext cx="5254042" cy="7920176"/>
        </p:xfrm>
        <a:graphic>
          <a:graphicData uri="http://schemas.openxmlformats.org/drawingml/2006/table">
            <a:tbl>
              <a:tblPr firstRow="1" firstCol="1" bandRow="1">
                <a:tableStyleId>{5C22544A-7EE6-4342-B048-85BDC9FD1C3A}</a:tableStyleId>
              </a:tblPr>
              <a:tblGrid>
                <a:gridCol w="1986720">
                  <a:extLst>
                    <a:ext uri="{9D8B030D-6E8A-4147-A177-3AD203B41FA5}">
                      <a16:colId xmlns:a16="http://schemas.microsoft.com/office/drawing/2014/main" val="3895541623"/>
                    </a:ext>
                  </a:extLst>
                </a:gridCol>
                <a:gridCol w="270556">
                  <a:extLst>
                    <a:ext uri="{9D8B030D-6E8A-4147-A177-3AD203B41FA5}">
                      <a16:colId xmlns:a16="http://schemas.microsoft.com/office/drawing/2014/main" val="2547689314"/>
                    </a:ext>
                  </a:extLst>
                </a:gridCol>
                <a:gridCol w="1945758">
                  <a:extLst>
                    <a:ext uri="{9D8B030D-6E8A-4147-A177-3AD203B41FA5}">
                      <a16:colId xmlns:a16="http://schemas.microsoft.com/office/drawing/2014/main" val="2716598797"/>
                    </a:ext>
                  </a:extLst>
                </a:gridCol>
                <a:gridCol w="1051008">
                  <a:extLst>
                    <a:ext uri="{9D8B030D-6E8A-4147-A177-3AD203B41FA5}">
                      <a16:colId xmlns:a16="http://schemas.microsoft.com/office/drawing/2014/main" val="830356881"/>
                    </a:ext>
                  </a:extLst>
                </a:gridCol>
              </a:tblGrid>
              <a:tr h="297141">
                <a:tc gridSpan="4">
                  <a:txBody>
                    <a:bodyPr/>
                    <a:lstStyle/>
                    <a:p>
                      <a:pPr algn="r" rtl="1"/>
                      <a:r>
                        <a:rPr lang="ar-SA" sz="1500" dirty="0">
                          <a:solidFill>
                            <a:schemeClr val="bg1"/>
                          </a:solidFill>
                          <a:effectLst/>
                        </a:rPr>
                        <a:t>٥.أ.</a:t>
                      </a:r>
                      <a:r>
                        <a:rPr lang="en-ZA" sz="1500" dirty="0">
                          <a:solidFill>
                            <a:schemeClr val="bg1"/>
                          </a:solidFill>
                          <a:effectLst/>
                        </a:rPr>
                        <a:t>نظرة عامة على نموذج المتابعة</a:t>
                      </a:r>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876206388"/>
                  </a:ext>
                </a:extLst>
              </a:tr>
              <a:tr h="229577">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                الخطوة٥: المتابعة والمراجعة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خطوة إدارة الحالة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113507594"/>
                  </a:ext>
                </a:extLst>
              </a:tr>
              <a:tr h="229577">
                <a:tc gridSpan="3">
                  <a:txBody>
                    <a:bodyPr/>
                    <a:lstStyle/>
                    <a:p>
                      <a:pPr algn="r" rtl="1">
                        <a:lnSpc>
                          <a:spcPct val="107000"/>
                        </a:lnSpc>
                        <a:spcAft>
                          <a:spcPts val="800"/>
                        </a:spcAft>
                      </a:pPr>
                      <a:r>
                        <a:rPr lang="en-FR" sz="1000" b="0" kern="1200">
                          <a:solidFill>
                            <a:schemeClr val="tx1"/>
                          </a:solidFill>
                          <a:effectLst/>
                          <a:latin typeface="Calibri" panose="020F0502020204030204" pitchFamily="34" charset="0"/>
                          <a:ea typeface="+mn-ea"/>
                          <a:cs typeface="Calibri" panose="020F0502020204030204" pitchFamily="34" charset="0"/>
                        </a:rPr>
                        <a:t> </a:t>
                      </a:r>
                      <a:r>
                        <a:rPr lang="ar-SA" sz="1000" b="0" kern="1200">
                          <a:solidFill>
                            <a:schemeClr val="tx1"/>
                          </a:solidFill>
                          <a:effectLst/>
                          <a:latin typeface="Calibri" panose="020F0502020204030204" pitchFamily="34" charset="0"/>
                          <a:ea typeface="+mn-ea"/>
                          <a:cs typeface="Calibri" panose="020F0502020204030204" pitchFamily="34" charset="0"/>
                        </a:rPr>
                        <a:t>                النموذج الأساسي</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07000"/>
                        </a:lnSpc>
                        <a:spcAft>
                          <a:spcPts val="800"/>
                        </a:spcAft>
                      </a:pPr>
                      <a:r>
                        <a:rPr lang="ar-SA" sz="1000" b="1" kern="1200">
                          <a:solidFill>
                            <a:schemeClr val="bg1"/>
                          </a:solidFill>
                          <a:effectLst/>
                          <a:latin typeface="Calibri" panose="020F0502020204030204" pitchFamily="34" charset="0"/>
                          <a:ea typeface="+mn-ea"/>
                          <a:cs typeface="Calibri" panose="020F0502020204030204" pitchFamily="34" charset="0"/>
                        </a:rPr>
                        <a:t>النموذج الأساسي/ الإضافي</a:t>
                      </a:r>
                      <a:r>
                        <a:rPr lang="ar-SA" sz="1000" kern="1200">
                          <a:solidFill>
                            <a:schemeClr val="bg1"/>
                          </a:solidFill>
                          <a:effectLst/>
                          <a:latin typeface="Calibri" panose="020F0502020204030204" pitchFamily="34" charset="0"/>
                          <a:ea typeface="+mn-ea"/>
                          <a:cs typeface="Calibri" panose="020F0502020204030204" pitchFamily="34" charset="0"/>
                        </a:rPr>
                        <a:t> </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437472083"/>
                  </a:ext>
                </a:extLst>
              </a:tr>
              <a:tr h="1629442">
                <a:tc gridSpan="3">
                  <a:txBody>
                    <a:bodyPr/>
                    <a:lstStyle/>
                    <a:p>
                      <a:pPr algn="r" rtl="1"/>
                      <a:r>
                        <a:rPr lang="ar-SA" sz="1000" b="0" kern="1200">
                          <a:solidFill>
                            <a:schemeClr val="tx1"/>
                          </a:solidFill>
                          <a:effectLst/>
                          <a:latin typeface="Calibri" panose="020F0502020204030204" pitchFamily="34" charset="0"/>
                          <a:ea typeface="+mn-ea"/>
                          <a:cs typeface="Calibri" panose="020F0502020204030204" pitchFamily="34" charset="0"/>
                        </a:rPr>
                        <a:t>عندما تتم المتابعة في أي وقت خلال عملية إدارة الحالة من وقت تسجيل الطفل لأول مرة وبدء الدعم (أي الاستجابة لاحتياجات الطفل الفورية) حتى إغلاق الحالة.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من اللحظة التي يبدأ فيها تنفيذ خطة الحالة، فإنه يعتمد على مستوى الخطر للحالة (بحسب السياق):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b="0" u="sng" kern="1200">
                          <a:solidFill>
                            <a:schemeClr val="tx1"/>
                          </a:solidFill>
                          <a:effectLst/>
                          <a:latin typeface="Calibri" panose="020F0502020204030204" pitchFamily="34" charset="0"/>
                          <a:ea typeface="+mn-ea"/>
                          <a:cs typeface="Calibri" panose="020F0502020204030204" pitchFamily="34" charset="0"/>
                        </a:rPr>
                        <a:t>عالي: </a:t>
                      </a:r>
                      <a:r>
                        <a:rPr lang="ar-SA" sz="1000" b="0" kern="1200">
                          <a:solidFill>
                            <a:schemeClr val="tx1"/>
                          </a:solidFill>
                          <a:effectLst/>
                          <a:latin typeface="Calibri" panose="020F0502020204030204" pitchFamily="34" charset="0"/>
                          <a:ea typeface="+mn-ea"/>
                          <a:cs typeface="Calibri" panose="020F0502020204030204" pitchFamily="34" charset="0"/>
                        </a:rPr>
                        <a:t>مرتين في الأسبوع على الأقل.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b="0" u="sng" kern="1200">
                          <a:solidFill>
                            <a:schemeClr val="tx1"/>
                          </a:solidFill>
                          <a:effectLst/>
                          <a:latin typeface="Calibri" panose="020F0502020204030204" pitchFamily="34" charset="0"/>
                          <a:ea typeface="+mn-ea"/>
                          <a:cs typeface="Calibri" panose="020F0502020204030204" pitchFamily="34" charset="0"/>
                        </a:rPr>
                        <a:t>متوسط:</a:t>
                      </a:r>
                      <a:r>
                        <a:rPr lang="ar-SA" sz="1000" b="0" kern="1200">
                          <a:solidFill>
                            <a:schemeClr val="tx1"/>
                          </a:solidFill>
                          <a:effectLst/>
                          <a:latin typeface="Calibri" panose="020F0502020204030204" pitchFamily="34" charset="0"/>
                          <a:ea typeface="+mn-ea"/>
                          <a:cs typeface="Calibri" panose="020F0502020204030204" pitchFamily="34" charset="0"/>
                        </a:rPr>
                        <a:t> مرة واحدة على الأقل في الأسبوع.</a:t>
                      </a:r>
                    </a:p>
                    <a:p>
                      <a:pPr marL="171450" lvl="0" indent="-171450" algn="r" rtl="1">
                        <a:buFont typeface="Arial" panose="020B0604020202020204" pitchFamily="34" charset="0"/>
                        <a:buChar char="•"/>
                      </a:pPr>
                      <a:r>
                        <a:rPr lang="ar-SA" sz="1000" b="0" kern="1200">
                          <a:solidFill>
                            <a:schemeClr val="tx1"/>
                          </a:solidFill>
                          <a:effectLst/>
                          <a:latin typeface="Calibri" panose="020F0502020204030204" pitchFamily="34" charset="0"/>
                          <a:ea typeface="+mn-ea"/>
                          <a:cs typeface="Calibri" panose="020F0502020204030204" pitchFamily="34" charset="0"/>
                        </a:rPr>
                        <a:t> </a:t>
                      </a:r>
                      <a:r>
                        <a:rPr lang="ar-SA" sz="1000" b="0" u="sng" kern="1200">
                          <a:solidFill>
                            <a:schemeClr val="tx1"/>
                          </a:solidFill>
                          <a:effectLst/>
                          <a:latin typeface="Calibri" panose="020F0502020204030204" pitchFamily="34" charset="0"/>
                          <a:ea typeface="+mn-ea"/>
                          <a:cs typeface="Calibri" panose="020F0502020204030204" pitchFamily="34" charset="0"/>
                        </a:rPr>
                        <a:t>منخفض:</a:t>
                      </a:r>
                      <a:r>
                        <a:rPr lang="ar-SA" sz="1000" b="0" kern="1200">
                          <a:solidFill>
                            <a:schemeClr val="tx1"/>
                          </a:solidFill>
                          <a:effectLst/>
                          <a:latin typeface="Calibri" panose="020F0502020204030204" pitchFamily="34" charset="0"/>
                          <a:ea typeface="+mn-ea"/>
                          <a:cs typeface="Calibri" panose="020F0502020204030204" pitchFamily="34" charset="0"/>
                        </a:rPr>
                        <a:t> مرة واحدة على الأقل كل أسبوعين.</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marL="171450" lvl="0" indent="-171450" algn="r" rtl="1">
                        <a:buFont typeface="Arial" panose="020B0604020202020204" pitchFamily="34" charset="0"/>
                        <a:buChar char="•"/>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متى</a:t>
                      </a:r>
                      <a:r>
                        <a:rPr lang="ar-SA" sz="1000" dirty="0">
                          <a:solidFill>
                            <a:schemeClr val="bg1"/>
                          </a:solidFill>
                          <a:effectLst/>
                          <a:latin typeface="Calibri" panose="020F0502020204030204" pitchFamily="34" charset="0"/>
                          <a:cs typeface="Calibri" panose="020F0502020204030204" pitchFamily="34" charset="0"/>
                        </a:rPr>
                        <a:t> يتم إكمالها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068163693"/>
                  </a:ext>
                </a:extLst>
              </a:tr>
              <a:tr h="229577">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أخصائي/ة الحالة الذي/التي تم تعيينه/ها للحالة.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من يجب أن</a:t>
                      </a:r>
                      <a:r>
                        <a:rPr lang="ar-SA" sz="1000" dirty="0">
                          <a:solidFill>
                            <a:schemeClr val="bg1"/>
                          </a:solidFill>
                          <a:effectLst/>
                          <a:latin typeface="Calibri" panose="020F0502020204030204" pitchFamily="34" charset="0"/>
                          <a:cs typeface="Calibri" panose="020F0502020204030204" pitchFamily="34" charset="0"/>
                        </a:rPr>
                        <a:t> يقوم بإكما</a:t>
                      </a:r>
                      <a:r>
                        <a:rPr lang="en-ZA" sz="1000" dirty="0">
                          <a:solidFill>
                            <a:schemeClr val="bg1"/>
                          </a:solidFill>
                          <a:effectLst/>
                          <a:latin typeface="Calibri" panose="020F0502020204030204" pitchFamily="34" charset="0"/>
                          <a:cs typeface="Calibri" panose="020F0502020204030204" pitchFamily="34" charset="0"/>
                        </a:rPr>
                        <a:t>ل</a:t>
                      </a:r>
                      <a:r>
                        <a:rPr lang="ar-SA" sz="1000" dirty="0">
                          <a:solidFill>
                            <a:schemeClr val="bg1"/>
                          </a:solidFill>
                          <a:effectLst/>
                          <a:latin typeface="Calibri" panose="020F0502020204030204" pitchFamily="34" charset="0"/>
                          <a:cs typeface="Calibri" panose="020F0502020204030204" pitchFamily="34" charset="0"/>
                        </a:rPr>
                        <a:t>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24198805"/>
                  </a:ext>
                </a:extLst>
              </a:tr>
              <a:tr h="835179">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لتسجيل المعلومات المتعلقة بالمتابعة بهدف تأكيد اتخاذ إجراءات محددة وتقديم الخدمات (أو لتحديد ومعالجة العوائق في الوصول إلى الخدمات) ومراقبة حالة الطفل وتنفيذ خطة الحالة.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الغرض من ال</a:t>
                      </a:r>
                      <a:r>
                        <a:rPr lang="ar-SA" sz="1000" dirty="0">
                          <a:solidFill>
                            <a:schemeClr val="bg1"/>
                          </a:solidFill>
                          <a:effectLst/>
                          <a:latin typeface="Calibri" panose="020F0502020204030204" pitchFamily="34" charset="0"/>
                          <a:cs typeface="Calibri" panose="020F0502020204030204" pitchFamily="34" charset="0"/>
                        </a:rPr>
                        <a:t>نموذج</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892524193"/>
                  </a:ext>
                </a:extLst>
              </a:tr>
              <a:tr h="297141">
                <a:tc gridSpan="4">
                  <a:txBody>
                    <a:bodyPr/>
                    <a:lstStyle/>
                    <a:p>
                      <a:pPr algn="r" rtl="1"/>
                      <a:r>
                        <a:rPr lang="en-ZA" sz="1500" dirty="0">
                          <a:solidFill>
                            <a:schemeClr val="bg1"/>
                          </a:solidFill>
                          <a:effectLst/>
                          <a:latin typeface="Calibri" panose="020F0502020204030204" pitchFamily="34" charset="0"/>
                          <a:cs typeface="Calibri" panose="020F0502020204030204" pitchFamily="34" charset="0"/>
                        </a:rPr>
                        <a:t>نموذج المتابعة</a:t>
                      </a: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64678993"/>
                  </a:ext>
                </a:extLst>
              </a:tr>
              <a:tr h="229577">
                <a:tc>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رقم التعريف للحالة:</a:t>
                      </a:r>
                      <a:r>
                        <a:rPr lang="en-FR" sz="1000" b="0">
                          <a:solidFill>
                            <a:schemeClr val="tx1"/>
                          </a:solidFill>
                          <a:effectLst/>
                          <a:latin typeface="Calibri" panose="020F0502020204030204" pitchFamily="34" charset="0"/>
                          <a:cs typeface="Calibri" panose="020F0502020204030204" pitchFamily="34" charset="0"/>
                        </a:rPr>
                        <a:t> </a:t>
                      </a:r>
                      <a:r>
                        <a:rPr lang="en-ZA" sz="1000" b="1" dirty="0">
                          <a:solidFill>
                            <a:schemeClr val="accent1"/>
                          </a:solidFill>
                          <a:effectLst/>
                          <a:latin typeface="Calibri" panose="020F0502020204030204" pitchFamily="34" charset="0"/>
                          <a:cs typeface="Calibri" panose="020F0502020204030204" pitchFamily="34" charset="0"/>
                        </a:rPr>
                        <a:t>IRC/KCH/CW12_076</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gridSpan="3">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تاريخ اكمال الاستمارة:</a:t>
                      </a:r>
                      <a:r>
                        <a:rPr lang="en-ZA" sz="1000" dirty="0">
                          <a:solidFill>
                            <a:schemeClr val="accent1"/>
                          </a:solidFill>
                          <a:effectLst/>
                          <a:latin typeface="Calibri" panose="020F0502020204030204" pitchFamily="34" charset="0"/>
                          <a:cs typeface="Calibri" panose="020F0502020204030204" pitchFamily="34" charset="0"/>
                        </a:rPr>
                        <a:t>31/03/2023</a:t>
                      </a:r>
                      <a:endParaRPr lang="en-US" sz="1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1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74923741"/>
                  </a:ext>
                </a:extLst>
              </a:tr>
              <a:tr h="229577">
                <a:tc gridSpan="4">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١.</a:t>
                      </a:r>
                      <a:r>
                        <a:rPr lang="en-ZA" sz="1000" dirty="0">
                          <a:solidFill>
                            <a:schemeClr val="tx1"/>
                          </a:solidFill>
                          <a:effectLst/>
                          <a:latin typeface="Calibri" panose="020F0502020204030204" pitchFamily="34" charset="0"/>
                          <a:cs typeface="Calibri" panose="020F0502020204030204" pitchFamily="34" charset="0"/>
                        </a:rPr>
                        <a:t>تفاصيل المتابعة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tcPr>
                </a:tc>
                <a:tc hMerge="1">
                  <a:txBody>
                    <a:bodyPr/>
                    <a:lstStyle/>
                    <a:p>
                      <a:endParaRPr lang="en-FR"/>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2202898"/>
                  </a:ext>
                </a:extLst>
              </a:tr>
              <a:tr h="229577">
                <a:tc gridSpan="2">
                  <a:txBody>
                    <a:bodyPr/>
                    <a:lstStyle/>
                    <a:p>
                      <a:pPr algn="r" rtl="1">
                        <a:lnSpc>
                          <a:spcPct val="107000"/>
                        </a:lnSpc>
                        <a:spcAft>
                          <a:spcPts val="800"/>
                        </a:spcAft>
                      </a:pPr>
                      <a:r>
                        <a:rPr lang="en-ZA" sz="900" b="1" dirty="0">
                          <a:solidFill>
                            <a:schemeClr val="tx1"/>
                          </a:solidFill>
                          <a:effectLst/>
                          <a:latin typeface="Calibri" panose="020F0502020204030204" pitchFamily="34" charset="0"/>
                          <a:cs typeface="Calibri" panose="020F0502020204030204" pitchFamily="34" charset="0"/>
                        </a:rPr>
                        <a:t>تاريخ المتابعة السابقة (إن وجدت):</a:t>
                      </a:r>
                      <a:r>
                        <a:rPr lang="en-ZA" sz="900" b="1" dirty="0">
                          <a:solidFill>
                            <a:schemeClr val="accent1"/>
                          </a:solidFill>
                          <a:effectLst/>
                          <a:latin typeface="Calibri" panose="020F0502020204030204" pitchFamily="34" charset="0"/>
                          <a:cs typeface="Calibri" panose="020F0502020204030204" pitchFamily="34" charset="0"/>
                        </a:rPr>
                        <a:t>2.01.2023</a:t>
                      </a:r>
                      <a:r>
                        <a:rPr lang="ar-SA" sz="900" b="1" dirty="0">
                          <a:solidFill>
                            <a:schemeClr val="accent1"/>
                          </a:solidFill>
                          <a:effectLst/>
                          <a:latin typeface="Calibri" panose="020F0502020204030204" pitchFamily="34" charset="0"/>
                          <a:cs typeface="Calibri" panose="020F0502020204030204" pitchFamily="34" charset="0"/>
                        </a:rPr>
                        <a:t> </a:t>
                      </a:r>
                      <a:endParaRPr lang="en-US" sz="9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r>
                        <a:rPr lang="en-ZA" sz="900" b="1" dirty="0">
                          <a:solidFill>
                            <a:schemeClr val="tx1"/>
                          </a:solidFill>
                          <a:effectLst/>
                        </a:rPr>
                        <a:t>تاريخ المتابعة</a:t>
                      </a:r>
                      <a:r>
                        <a:rPr lang="en-ZA" sz="900" dirty="0">
                          <a:solidFill>
                            <a:schemeClr val="tx1"/>
                          </a:solidFill>
                          <a:effectLst/>
                        </a:rPr>
                        <a:t>:</a:t>
                      </a:r>
                      <a:r>
                        <a:rPr lang="en-ZA" sz="900" dirty="0">
                          <a:solidFill>
                            <a:schemeClr val="accent1"/>
                          </a:solidFill>
                          <a:effectLst/>
                        </a:rPr>
                        <a:t>31/03/2023</a:t>
                      </a:r>
                      <a:endParaRPr lang="en-US" sz="9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noFill/>
                  </a:tcPr>
                </a:tc>
                <a:tc gridSpan="2">
                  <a:txBody>
                    <a:bodyPr/>
                    <a:lstStyle/>
                    <a:p>
                      <a:pPr algn="r"/>
                      <a:r>
                        <a:rPr lang="en-ZA" sz="900" b="1" dirty="0">
                          <a:solidFill>
                            <a:schemeClr val="tx1"/>
                          </a:solidFill>
                          <a:effectLst/>
                          <a:latin typeface="Calibri" panose="020F0502020204030204" pitchFamily="34" charset="0"/>
                          <a:cs typeface="Calibri" panose="020F0502020204030204" pitchFamily="34" charset="0"/>
                        </a:rPr>
                        <a:t>تاريخ المتابعة</a:t>
                      </a:r>
                      <a:r>
                        <a:rPr lang="en-ZA" sz="900" dirty="0">
                          <a:solidFill>
                            <a:schemeClr val="tx1"/>
                          </a:solidFill>
                          <a:effectLst/>
                          <a:latin typeface="Calibri" panose="020F0502020204030204" pitchFamily="34" charset="0"/>
                          <a:cs typeface="Calibri" panose="020F0502020204030204" pitchFamily="34" charset="0"/>
                        </a:rPr>
                        <a:t>:</a:t>
                      </a:r>
                      <a:r>
                        <a:rPr lang="en-ZA" sz="900" dirty="0">
                          <a:solidFill>
                            <a:schemeClr val="accent1"/>
                          </a:solidFill>
                          <a:effectLst/>
                          <a:latin typeface="Calibri" panose="020F0502020204030204" pitchFamily="34" charset="0"/>
                          <a:cs typeface="Calibri" panose="020F0502020204030204" pitchFamily="34" charset="0"/>
                        </a:rPr>
                        <a:t>31/03/2023</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endParaRPr lang="en-US" sz="1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553645566"/>
                  </a:ext>
                </a:extLst>
              </a:tr>
              <a:tr h="2065838">
                <a:tc gridSpan="2">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ar-SA" sz="900" b="1" kern="1200">
                          <a:solidFill>
                            <a:schemeClr val="tx1"/>
                          </a:solidFill>
                          <a:effectLst/>
                          <a:latin typeface="+mn-lt"/>
                          <a:ea typeface="+mn-ea"/>
                          <a:cs typeface="+mn-cs"/>
                        </a:rPr>
                        <a:t>المتابعة مع: </a:t>
                      </a:r>
                      <a:endParaRPr lang="en-FR" sz="900" b="1" kern="1200">
                        <a:solidFill>
                          <a:schemeClr val="tx1"/>
                        </a:solidFill>
                        <a:effectLst/>
                        <a:latin typeface="+mn-lt"/>
                        <a:ea typeface="+mn-ea"/>
                        <a:cs typeface="+mn-cs"/>
                      </a:endParaRPr>
                    </a:p>
                    <a:p>
                      <a:pPr algn="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الطفل</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[X] </a:t>
                      </a:r>
                      <a:r>
                        <a:rPr lang="ar-SA" sz="900" b="0" kern="1200">
                          <a:solidFill>
                            <a:schemeClr val="tx1"/>
                          </a:solidFill>
                          <a:effectLst/>
                          <a:latin typeface="Calibri" panose="020F0502020204030204" pitchFamily="34" charset="0"/>
                          <a:ea typeface="+mn-ea"/>
                          <a:cs typeface="Calibri" panose="020F0502020204030204" pitchFamily="34" charset="0"/>
                        </a:rPr>
                        <a:t> مقدم (مقدمي) الرعاية / الأسرة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a:r>
                        <a:rPr lang="ar-SA" sz="900" b="0" kern="1200">
                          <a:solidFill>
                            <a:schemeClr val="tx1"/>
                          </a:solidFill>
                          <a:effectLst/>
                          <a:latin typeface="Calibri" panose="020F0502020204030204" pitchFamily="34" charset="0"/>
                          <a:ea typeface="+mn-ea"/>
                          <a:cs typeface="Calibri" panose="020F0502020204030204" pitchFamily="34" charset="0"/>
                        </a:rPr>
                        <a:t>[  ] مقدم الخدمة (منظمتي)</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a:r>
                        <a:rPr lang="ar-SA" sz="900" b="0" kern="1200">
                          <a:solidFill>
                            <a:schemeClr val="tx1"/>
                          </a:solidFill>
                          <a:effectLst/>
                          <a:latin typeface="Calibri" panose="020F0502020204030204" pitchFamily="34" charset="0"/>
                          <a:ea typeface="+mn-ea"/>
                          <a:cs typeface="Calibri" panose="020F0502020204030204" pitchFamily="34" charset="0"/>
                        </a:rPr>
                        <a:t>[  ] مقدم الخدمة (الإحالة)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غير ذلك ،يرجى التحديد:</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r>
                        <a:rPr lang="ar-SA" sz="900" b="1" kern="1200">
                          <a:solidFill>
                            <a:schemeClr val="dk1"/>
                          </a:solidFill>
                          <a:effectLst/>
                          <a:latin typeface="Calibri" panose="020F0502020204030204" pitchFamily="34" charset="0"/>
                          <a:ea typeface="+mn-ea"/>
                          <a:cs typeface="Calibri" panose="020F0502020204030204" pitchFamily="34" charset="0"/>
                        </a:rPr>
                        <a:t>المتابعة من خلال:</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مكالمة هاتفية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رسالة فورية / واتساب/ رسالة هاتفية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بريد إلكتروني</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وسائل التواصل الاجتماعي</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زيارة منزلية مخصصة (للطفل / للأسرة)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[X] زيارة منزلية مجدولة (للطفل / للأسرة)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اجتماع شخصي خارج المنزل (الطفل / الأسرة)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اجتماع شخصي (مقدم الخدمة والطفل / الأسرة)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اجتماع شخصي (مقدمي الخدمة فقط)</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مجموعة مجتمعية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السلطات</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غير ذلك ،يرجى </a:t>
                      </a:r>
                      <a:r>
                        <a:rPr lang="ar-SA" sz="900" b="1" kern="1200">
                          <a:solidFill>
                            <a:schemeClr val="dk1"/>
                          </a:solidFill>
                          <a:effectLst/>
                          <a:latin typeface="Calibri" panose="020F0502020204030204" pitchFamily="34" charset="0"/>
                          <a:ea typeface="+mn-ea"/>
                          <a:cs typeface="Calibri" panose="020F0502020204030204" pitchFamily="34" charset="0"/>
                        </a:rPr>
                        <a:t>التحديد:</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gridSpan="2">
                  <a:txBody>
                    <a:bodyPr/>
                    <a:lstStyle/>
                    <a:p>
                      <a:pPr algn="r" rtl="1"/>
                      <a:r>
                        <a:rPr lang="ar-SA" sz="900" b="1" kern="1200">
                          <a:solidFill>
                            <a:schemeClr val="dk1"/>
                          </a:solidFill>
                          <a:effectLst/>
                          <a:latin typeface="Calibri" panose="020F0502020204030204" pitchFamily="34" charset="0"/>
                          <a:ea typeface="+mn-ea"/>
                          <a:cs typeface="Calibri" panose="020F0502020204030204" pitchFamily="34" charset="0"/>
                        </a:rPr>
                        <a:t>المتابعة من خلال:</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مكالمة هاتفية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رسالة فورية / واتساب/ رسالة هاتفية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بريد إلكتروني</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وسائل التواصل الاجتماعي</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زيارة منزلية مخصصة (للطفل / للأسرة)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[X] زيارة منزلية مجدولة (للطفل / للأسرة)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اجتماع شخصي خارج المنزل (الطفل / الأسرة)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اجتماع شخصي (مقدم الخدمة والطفل / الأسرة)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اجتماع شخصي (مقدمي الخدمة فقط)</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مجموعة مجتمعية</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السلطات</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غير ذلك ،يرجى </a:t>
                      </a:r>
                      <a:r>
                        <a:rPr lang="ar-SA" sz="900" b="1" kern="1200">
                          <a:solidFill>
                            <a:schemeClr val="dk1"/>
                          </a:solidFill>
                          <a:effectLst/>
                          <a:latin typeface="Calibri" panose="020F0502020204030204" pitchFamily="34" charset="0"/>
                          <a:ea typeface="+mn-ea"/>
                          <a:cs typeface="Calibri" panose="020F0502020204030204" pitchFamily="34" charset="0"/>
                        </a:rPr>
                        <a:t>التحديد:</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F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57767197"/>
                  </a:ext>
                </a:extLst>
              </a:tr>
              <a:tr h="792376">
                <a:tc gridSpan="2">
                  <a:txBody>
                    <a:bodyPr/>
                    <a:lstStyle/>
                    <a:p>
                      <a:pPr algn="r" rtl="1"/>
                      <a:r>
                        <a:rPr lang="ar-SA" sz="900" b="1" kern="1200">
                          <a:solidFill>
                            <a:schemeClr val="tx1"/>
                          </a:solidFill>
                          <a:effectLst/>
                          <a:latin typeface="Calibri" panose="020F0502020204030204" pitchFamily="34" charset="0"/>
                          <a:ea typeface="+mn-ea"/>
                          <a:cs typeface="Calibri" panose="020F0502020204030204" pitchFamily="34" charset="0"/>
                        </a:rPr>
                        <a:t>حدد الإجراء / الخدمة (من خطة الحالة) الذي تمت متابعته </a:t>
                      </a:r>
                      <a:r>
                        <a:rPr lang="ar-SA" sz="900" b="1" u="sng" kern="1200">
                          <a:solidFill>
                            <a:schemeClr val="tx1"/>
                          </a:solidFill>
                          <a:effectLst/>
                          <a:latin typeface="Calibri" panose="020F0502020204030204" pitchFamily="34" charset="0"/>
                          <a:ea typeface="+mn-ea"/>
                          <a:cs typeface="Calibri" panose="020F0502020204030204" pitchFamily="34" charset="0"/>
                        </a:rPr>
                        <a:t>أو</a:t>
                      </a:r>
                      <a:r>
                        <a:rPr lang="ar-SA" sz="900" b="1" kern="1200">
                          <a:solidFill>
                            <a:schemeClr val="tx1"/>
                          </a:solidFill>
                          <a:effectLst/>
                          <a:latin typeface="Calibri" panose="020F0502020204030204" pitchFamily="34" charset="0"/>
                          <a:ea typeface="+mn-ea"/>
                          <a:cs typeface="Calibri" panose="020F0502020204030204" pitchFamily="34" charset="0"/>
                        </a:rPr>
                        <a:t> العنصر الآخر الذي تمت متابعته:</a:t>
                      </a:r>
                      <a:endParaRPr lang="en-FR" sz="900" b="1" kern="120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r>
                        <a:rPr lang="ar-SA" sz="900" b="1" kern="1200">
                          <a:solidFill>
                            <a:schemeClr val="dk1"/>
                          </a:solidFill>
                          <a:effectLst/>
                          <a:latin typeface="Calibri" panose="020F0502020204030204" pitchFamily="34" charset="0"/>
                          <a:ea typeface="+mn-ea"/>
                          <a:cs typeface="Calibri" panose="020F0502020204030204" pitchFamily="34" charset="0"/>
                        </a:rPr>
                        <a:t>متابعة إجراء / خدمة محددة من خطة الحالة ؟:</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[X] نعم</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لا</a:t>
                      </a:r>
                      <a:r>
                        <a:rPr lang="en-FR" sz="900">
                          <a:effectLst/>
                          <a:latin typeface="Calibri" panose="020F0502020204030204" pitchFamily="34" charset="0"/>
                          <a:cs typeface="Calibri" panose="020F0502020204030204" pitchFamily="34" charset="0"/>
                        </a:rPr>
                        <a:t> </a:t>
                      </a:r>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gridSpan="2">
                  <a:txBody>
                    <a:bodyPr/>
                    <a:lstStyle/>
                    <a:p>
                      <a:pPr algn="r" rtl="1"/>
                      <a:r>
                        <a:rPr lang="ar-SA" sz="900" b="1" kern="1200">
                          <a:solidFill>
                            <a:schemeClr val="dk1"/>
                          </a:solidFill>
                          <a:effectLst/>
                          <a:latin typeface="Calibri" panose="020F0502020204030204" pitchFamily="34" charset="0"/>
                          <a:ea typeface="+mn-ea"/>
                          <a:cs typeface="Calibri" panose="020F0502020204030204" pitchFamily="34" charset="0"/>
                        </a:rPr>
                        <a:t>متابعة إجراء / خدمة محددة من خطة الحالة ؟:</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[X] نعم</a:t>
                      </a:r>
                      <a:endParaRPr lang="en-FR" sz="900" kern="1200">
                        <a:solidFill>
                          <a:schemeClr val="dk1"/>
                        </a:solidFill>
                        <a:effectLst/>
                        <a:latin typeface="Calibri" panose="020F0502020204030204" pitchFamily="34" charset="0"/>
                        <a:ea typeface="+mn-ea"/>
                        <a:cs typeface="Calibri" panose="020F0502020204030204" pitchFamily="34" charset="0"/>
                      </a:endParaRPr>
                    </a:p>
                    <a:p>
                      <a:pPr algn="r" rtl="1"/>
                      <a:r>
                        <a:rPr lang="ar-SA" sz="900" kern="1200">
                          <a:solidFill>
                            <a:schemeClr val="dk1"/>
                          </a:solidFill>
                          <a:effectLst/>
                          <a:latin typeface="Calibri" panose="020F0502020204030204" pitchFamily="34" charset="0"/>
                          <a:ea typeface="+mn-ea"/>
                          <a:cs typeface="Calibri" panose="020F0502020204030204" pitchFamily="34" charset="0"/>
                        </a:rPr>
                        <a:t>[ ] لا</a:t>
                      </a:r>
                      <a:r>
                        <a:rPr lang="en-FR" sz="900">
                          <a:effectLst/>
                          <a:latin typeface="Calibri" panose="020F0502020204030204" pitchFamily="34" charset="0"/>
                          <a:cs typeface="Calibri" panose="020F0502020204030204" pitchFamily="34" charset="0"/>
                        </a:rPr>
                        <a:t> </a:t>
                      </a:r>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F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16882539"/>
                  </a:ext>
                </a:extLst>
              </a:tr>
            </a:tbl>
          </a:graphicData>
        </a:graphic>
      </p:graphicFrame>
    </p:spTree>
    <p:extLst>
      <p:ext uri="{BB962C8B-B14F-4D97-AF65-F5344CB8AC3E}">
        <p14:creationId xmlns:p14="http://schemas.microsoft.com/office/powerpoint/2010/main" val="18284786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0039D9EA-29C4-DFD9-8E0E-9AAA12E4199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0C0DC4C-186B-A9EC-04CD-9CECC2864F0F}"/>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61CC2724-5BFC-2779-A35E-3E81E89DC41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5F176C30-C814-052A-AEF9-FF35CA184A5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2BD462A1-82D5-4731-C8CC-E624507B96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1" name="Table 10">
            <a:extLst>
              <a:ext uri="{FF2B5EF4-FFF2-40B4-BE49-F238E27FC236}">
                <a16:creationId xmlns:a16="http://schemas.microsoft.com/office/drawing/2014/main" id="{89544EE1-7E1A-7834-99B7-BA6833B8769A}"/>
              </a:ext>
            </a:extLst>
          </p:cNvPr>
          <p:cNvGraphicFramePr>
            <a:graphicFrameLocks noGrp="1"/>
          </p:cNvGraphicFramePr>
          <p:nvPr/>
        </p:nvGraphicFramePr>
        <p:xfrm>
          <a:off x="996287" y="699799"/>
          <a:ext cx="5254042" cy="5304233"/>
        </p:xfrm>
        <a:graphic>
          <a:graphicData uri="http://schemas.openxmlformats.org/drawingml/2006/table">
            <a:tbl>
              <a:tblPr firstRow="1" firstCol="1" bandRow="1">
                <a:tableStyleId>{5C22544A-7EE6-4342-B048-85BDC9FD1C3A}</a:tableStyleId>
              </a:tblPr>
              <a:tblGrid>
                <a:gridCol w="1986720">
                  <a:extLst>
                    <a:ext uri="{9D8B030D-6E8A-4147-A177-3AD203B41FA5}">
                      <a16:colId xmlns:a16="http://schemas.microsoft.com/office/drawing/2014/main" val="3895541623"/>
                    </a:ext>
                  </a:extLst>
                </a:gridCol>
                <a:gridCol w="3267322">
                  <a:extLst>
                    <a:ext uri="{9D8B030D-6E8A-4147-A177-3AD203B41FA5}">
                      <a16:colId xmlns:a16="http://schemas.microsoft.com/office/drawing/2014/main" val="2547689314"/>
                    </a:ext>
                  </a:extLst>
                </a:gridCol>
              </a:tblGrid>
              <a:tr h="965669">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الغرض من المتابعة: وصف سبب متابعة هذا الإجراء / الخدمة / العنصر المحدد.</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accent1"/>
                          </a:solidFill>
                          <a:effectLst/>
                          <a:latin typeface="Calibri" panose="020F0502020204030204" pitchFamily="34" charset="0"/>
                          <a:cs typeface="Calibri" panose="020F0502020204030204" pitchFamily="34" charset="0"/>
                        </a:rPr>
                        <a:t>لنرى كيف </a:t>
                      </a:r>
                      <a:r>
                        <a:rPr lang="ar-SA" sz="1000" dirty="0">
                          <a:solidFill>
                            <a:schemeClr val="accent1"/>
                          </a:solidFill>
                          <a:effectLst/>
                          <a:latin typeface="Calibri" panose="020F0502020204030204" pitchFamily="34" charset="0"/>
                          <a:cs typeface="Calibri" panose="020F0502020204030204" pitchFamily="34" charset="0"/>
                        </a:rPr>
                        <a:t>هو وضع</a:t>
                      </a:r>
                      <a:r>
                        <a:rPr lang="en-ZA" sz="1000" dirty="0">
                          <a:solidFill>
                            <a:schemeClr val="accent1"/>
                          </a:solidFill>
                          <a:effectLst/>
                          <a:latin typeface="Calibri" panose="020F0502020204030204" pitchFamily="34" charset="0"/>
                          <a:cs typeface="Calibri" panose="020F0502020204030204" pitchFamily="34" charset="0"/>
                        </a:rPr>
                        <a:t> أمينة</a:t>
                      </a:r>
                      <a:endParaRPr lang="en-US" sz="1000" dirty="0">
                        <a:solidFill>
                          <a:schemeClr val="accent1"/>
                        </a:solidFill>
                        <a:effectLst/>
                        <a:latin typeface="Calibri" panose="020F0502020204030204" pitchFamily="34" charset="0"/>
                        <a:cs typeface="Calibri" panose="020F0502020204030204" pitchFamily="34" charset="0"/>
                      </a:endParaRPr>
                    </a:p>
                    <a:p>
                      <a:pPr algn="r" rtl="1"/>
                      <a:r>
                        <a:rPr lang="ar-SA" sz="1000" dirty="0">
                          <a:solidFill>
                            <a:schemeClr val="accent1"/>
                          </a:solidFill>
                          <a:effectLst/>
                          <a:latin typeface="Calibri" panose="020F0502020204030204" pitchFamily="34" charset="0"/>
                          <a:cs typeface="Calibri" panose="020F0502020204030204" pitchFamily="34" charset="0"/>
                        </a:rPr>
                        <a:t>ال</a:t>
                      </a:r>
                      <a:r>
                        <a:rPr lang="en-ZA" sz="1000" dirty="0">
                          <a:solidFill>
                            <a:schemeClr val="accent1"/>
                          </a:solidFill>
                          <a:effectLst/>
                          <a:latin typeface="Calibri" panose="020F0502020204030204" pitchFamily="34" charset="0"/>
                          <a:cs typeface="Calibri" panose="020F0502020204030204" pitchFamily="34" charset="0"/>
                        </a:rPr>
                        <a:t>تحقق مما إذا كانت قد بدأت في الانضمام إلى جلسة مهارات الحياة في المركز المحلي</a:t>
                      </a:r>
                      <a:endParaRPr lang="en-US" sz="1000" dirty="0">
                        <a:solidFill>
                          <a:schemeClr val="accent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037991509"/>
                  </a:ext>
                </a:extLst>
              </a:tr>
              <a:tr h="237394">
                <a:tc gridSpan="2">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٢. </a:t>
                      </a:r>
                      <a:r>
                        <a:rPr lang="en-ZA" sz="1000" dirty="0">
                          <a:solidFill>
                            <a:schemeClr val="tx1"/>
                          </a:solidFill>
                          <a:effectLst/>
                          <a:latin typeface="Calibri" panose="020F0502020204030204" pitchFamily="34" charset="0"/>
                          <a:cs typeface="Calibri" panose="020F0502020204030204" pitchFamily="34" charset="0"/>
                        </a:rPr>
                        <a:t>نتيجة المتابعة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222188493"/>
                  </a:ext>
                </a:extLst>
              </a:tr>
              <a:tr h="838158">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نتيجة المتابعة: على سبيل المثال تفاصيل حول الإجراء المتخذ / الخدمة المقدمة ، ونتائج الإجراء المتخذ / الخدمة المقدمة ، وتفاصيل حول التغيير في وضع الطفل</a:t>
                      </a:r>
                      <a:r>
                        <a:rPr lang="ar-SA" sz="1000" dirty="0">
                          <a:solidFill>
                            <a:schemeClr val="tx1"/>
                          </a:solidFill>
                          <a:effectLst/>
                          <a:latin typeface="Calibri" panose="020F0502020204030204" pitchFamily="34" charset="0"/>
                          <a:cs typeface="Calibri" panose="020F0502020204030204" pitchFamily="34" charset="0"/>
                        </a:rPr>
                        <a:t>/ة</a:t>
                      </a:r>
                      <a:r>
                        <a:rPr lang="en-ZA"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accent1"/>
                          </a:solidFill>
                          <a:effectLst/>
                          <a:latin typeface="Calibri" panose="020F0502020204030204" pitchFamily="34" charset="0"/>
                          <a:cs typeface="Calibri" panose="020F0502020204030204" pitchFamily="34" charset="0"/>
                        </a:rPr>
                        <a:t>إنها جيد</a:t>
                      </a:r>
                      <a:r>
                        <a:rPr lang="ar-SA" sz="1000" dirty="0">
                          <a:solidFill>
                            <a:schemeClr val="accent1"/>
                          </a:solidFill>
                          <a:effectLst/>
                          <a:latin typeface="Calibri" panose="020F0502020204030204" pitchFamily="34" charset="0"/>
                          <a:cs typeface="Calibri" panose="020F0502020204030204" pitchFamily="34" charset="0"/>
                        </a:rPr>
                        <a:t>ة</a:t>
                      </a:r>
                      <a:r>
                        <a:rPr lang="en-ZA" sz="1000" dirty="0">
                          <a:solidFill>
                            <a:schemeClr val="accent1"/>
                          </a:solidFill>
                          <a:effectLst/>
                          <a:latin typeface="Calibri" panose="020F0502020204030204" pitchFamily="34" charset="0"/>
                          <a:cs typeface="Calibri" panose="020F0502020204030204" pitchFamily="34" charset="0"/>
                        </a:rPr>
                        <a:t> وتنضم إلى جلسات مهارات الحياة</a:t>
                      </a:r>
                      <a:endParaRPr lang="en-US" sz="1000" dirty="0">
                        <a:solidFill>
                          <a:schemeClr val="accent1"/>
                        </a:solidFill>
                        <a:effectLst/>
                        <a:latin typeface="Calibri" panose="020F0502020204030204" pitchFamily="34" charset="0"/>
                        <a:cs typeface="Calibri" panose="020F0502020204030204" pitchFamily="34" charset="0"/>
                      </a:endParaRPr>
                    </a:p>
                    <a:p>
                      <a:pPr algn="r" rtl="1"/>
                      <a:r>
                        <a:rPr lang="en-ZA" sz="1000" dirty="0">
                          <a:solidFill>
                            <a:schemeClr val="accent1"/>
                          </a:solidFill>
                          <a:effectLst/>
                          <a:latin typeface="Calibri" panose="020F0502020204030204" pitchFamily="34" charset="0"/>
                          <a:cs typeface="Calibri" panose="020F0502020204030204" pitchFamily="34" charset="0"/>
                        </a:rPr>
                        <a:t> </a:t>
                      </a:r>
                      <a:endParaRPr lang="en-US" sz="1000" dirty="0">
                        <a:solidFill>
                          <a:schemeClr val="accent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3347876333"/>
                  </a:ext>
                </a:extLst>
              </a:tr>
              <a:tr h="1111982">
                <a:tc>
                  <a:txBody>
                    <a:bodyPr/>
                    <a:lstStyle/>
                    <a:p>
                      <a:pPr algn="r" rtl="1"/>
                      <a:r>
                        <a:rPr lang="ar-SA" sz="900" b="1" kern="1200">
                          <a:solidFill>
                            <a:schemeClr val="tx1"/>
                          </a:solidFill>
                          <a:effectLst/>
                          <a:latin typeface="Calibri" panose="020F0502020204030204" pitchFamily="34" charset="0"/>
                          <a:ea typeface="+mn-ea"/>
                          <a:cs typeface="Calibri" panose="020F0502020204030204" pitchFamily="34" charset="0"/>
                        </a:rPr>
                        <a:t>في حالة المتابعة، هل تغير وضع الطفل بشكل كبير ؟:</a:t>
                      </a:r>
                      <a:endParaRPr lang="en-FR" sz="900" b="1"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[X] نعم ، تحسن</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نعم ، رفض</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لا</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a:r>
                        <a:rPr lang="ar-SA" sz="900" b="0" kern="1200">
                          <a:solidFill>
                            <a:schemeClr val="tx1"/>
                          </a:solidFill>
                          <a:effectLst/>
                          <a:latin typeface="Calibri" panose="020F0502020204030204" pitchFamily="34" charset="0"/>
                          <a:ea typeface="+mn-ea"/>
                          <a:cs typeface="Calibri" panose="020F0502020204030204" pitchFamily="34" charset="0"/>
                        </a:rPr>
                        <a:t>[] غير قادر على التحديد</a:t>
                      </a:r>
                      <a:r>
                        <a:rPr lang="en-FR" sz="1000">
                          <a:effectLst/>
                          <a:latin typeface="Calibri" panose="020F0502020204030204" pitchFamily="34" charset="0"/>
                          <a:cs typeface="Calibri" panose="020F0502020204030204" pitchFamily="34" charset="0"/>
                        </a:rPr>
                        <a:t> </a:t>
                      </a:r>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rtl="1"/>
                      <a:r>
                        <a:rPr lang="ar-SA" sz="900" b="1" kern="1200">
                          <a:solidFill>
                            <a:schemeClr val="dk1"/>
                          </a:solidFill>
                          <a:effectLst/>
                          <a:latin typeface="Calibri" panose="020F0502020204030204" pitchFamily="34" charset="0"/>
                          <a:ea typeface="+mn-ea"/>
                          <a:cs typeface="Calibri" panose="020F0502020204030204" pitchFamily="34" charset="0"/>
                        </a:rPr>
                        <a:t>في حالة المتابعة، هل تم تنفيذ الإجراء / الخدمة المحددة من خطة الحالة ؟:</a:t>
                      </a:r>
                      <a:endParaRPr lang="en-FR" sz="900" b="1"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a:t>
                      </a:r>
                      <a:r>
                        <a:rPr lang="en-ZA" sz="900" b="1" dirty="0">
                          <a:solidFill>
                            <a:schemeClr val="accent1"/>
                          </a:solidFill>
                          <a:effectLst/>
                          <a:latin typeface="Calibri" panose="020F0502020204030204" pitchFamily="34" charset="0"/>
                          <a:cs typeface="Calibri" panose="020F0502020204030204" pitchFamily="34" charset="0"/>
                        </a:rPr>
                        <a:t>X</a:t>
                      </a:r>
                      <a:r>
                        <a:rPr lang="ar-SA" sz="900" b="0" kern="1200">
                          <a:solidFill>
                            <a:schemeClr val="dk1"/>
                          </a:solidFill>
                          <a:effectLst/>
                          <a:latin typeface="Calibri" panose="020F0502020204030204" pitchFamily="34" charset="0"/>
                          <a:ea typeface="+mn-ea"/>
                          <a:cs typeface="Calibri" panose="020F0502020204030204" pitchFamily="34" charset="0"/>
                        </a:rPr>
                        <a:t>] نعم</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 لا</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غير قادر على التحديد</a:t>
                      </a:r>
                      <a:endParaRPr lang="en-FR" sz="900" b="0" kern="1200">
                        <a:solidFill>
                          <a:schemeClr val="dk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2908979"/>
                  </a:ext>
                </a:extLst>
              </a:tr>
              <a:tr h="237394">
                <a:tc gridSpan="2">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٣. </a:t>
                      </a:r>
                      <a:r>
                        <a:rPr lang="en-ZA" sz="1000" dirty="0">
                          <a:solidFill>
                            <a:schemeClr val="tx1"/>
                          </a:solidFill>
                          <a:effectLst/>
                          <a:latin typeface="Calibri" panose="020F0502020204030204" pitchFamily="34" charset="0"/>
                          <a:cs typeface="Calibri" panose="020F0502020204030204" pitchFamily="34" charset="0"/>
                        </a:rPr>
                        <a:t>الخطوات التالية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635181216"/>
                  </a:ext>
                </a:extLst>
              </a:tr>
              <a:tr h="819355">
                <a:tc>
                  <a:txBody>
                    <a:bodyPr/>
                    <a:lstStyle/>
                    <a:p>
                      <a:pPr algn="r" rtl="1"/>
                      <a:r>
                        <a:rPr lang="ar-SA" sz="900" b="1" kern="1200">
                          <a:solidFill>
                            <a:schemeClr val="tx1"/>
                          </a:solidFill>
                          <a:effectLst/>
                          <a:latin typeface="Calibri" panose="020F0502020204030204" pitchFamily="34" charset="0"/>
                          <a:ea typeface="+mn-ea"/>
                          <a:cs typeface="Calibri" panose="020F0502020204030204" pitchFamily="34" charset="0"/>
                        </a:rPr>
                        <a:t>إذا كان الأمر كذلك، تاريخ المتابعة القادمة</a:t>
                      </a:r>
                      <a:r>
                        <a:rPr lang="en-FR" sz="900" b="1">
                          <a:solidFill>
                            <a:schemeClr val="tx1"/>
                          </a:solidFill>
                          <a:effectLst/>
                          <a:latin typeface="Calibri" panose="020F0502020204030204" pitchFamily="34" charset="0"/>
                          <a:cs typeface="Calibri" panose="020F0502020204030204" pitchFamily="34" charset="0"/>
                        </a:rPr>
                        <a:t> </a:t>
                      </a:r>
                      <a:r>
                        <a:rPr lang="ar-SA" sz="900" b="1" dirty="0">
                          <a:solidFill>
                            <a:schemeClr val="tx1"/>
                          </a:solidFill>
                          <a:effectLst/>
                          <a:latin typeface="Calibri" panose="020F0502020204030204" pitchFamily="34" charset="0"/>
                          <a:cs typeface="Calibri" panose="020F0502020204030204" pitchFamily="34" charset="0"/>
                        </a:rPr>
                        <a:t>: </a:t>
                      </a:r>
                    </a:p>
                    <a:p>
                      <a:pPr algn="r" rtl="1"/>
                      <a:r>
                        <a:rPr lang="ar-SA"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يحدد لاحقاً</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هناك حاجة لمزيد من المتابعة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a:t>
                      </a:r>
                      <a:r>
                        <a:rPr lang="en-ZA" sz="1000" b="1" dirty="0">
                          <a:solidFill>
                            <a:schemeClr val="accent1"/>
                          </a:solidFill>
                          <a:effectLst/>
                          <a:latin typeface="Calibri" panose="020F0502020204030204" pitchFamily="34" charset="0"/>
                          <a:cs typeface="Calibri" panose="020F0502020204030204" pitchFamily="34" charset="0"/>
                        </a:rPr>
                        <a:t>X</a:t>
                      </a:r>
                      <a:r>
                        <a:rPr lang="en-ZA" sz="1000" b="0" dirty="0">
                          <a:solidFill>
                            <a:schemeClr val="tx1"/>
                          </a:solidFill>
                          <a:effectLst/>
                          <a:latin typeface="Calibri" panose="020F0502020204030204" pitchFamily="34" charset="0"/>
                          <a:cs typeface="Calibri" panose="020F0502020204030204" pitchFamily="34" charset="0"/>
                        </a:rPr>
                        <a:t>]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775762595"/>
                  </a:ext>
                </a:extLst>
              </a:tr>
              <a:tr h="1059249">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هل هناك توصيات أخرى مبنية على المتابعة التي أجريت؟</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r>
                        <a:rPr lang="en-ZA" sz="1000" dirty="0">
                          <a:solidFill>
                            <a:schemeClr val="accent1"/>
                          </a:solidFill>
                          <a:effectLst/>
                          <a:latin typeface="Calibri" panose="020F0502020204030204" pitchFamily="34" charset="0"/>
                          <a:cs typeface="Calibri" panose="020F0502020204030204" pitchFamily="34" charset="0"/>
                        </a:rPr>
                        <a:t>نعم</a:t>
                      </a:r>
                      <a:endParaRPr lang="en-US" sz="1000" dirty="0">
                        <a:solidFill>
                          <a:schemeClr val="accent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521474486"/>
                  </a:ext>
                </a:extLst>
              </a:tr>
            </a:tbl>
          </a:graphicData>
        </a:graphic>
      </p:graphicFrame>
    </p:spTree>
    <p:extLst>
      <p:ext uri="{BB962C8B-B14F-4D97-AF65-F5344CB8AC3E}">
        <p14:creationId xmlns:p14="http://schemas.microsoft.com/office/powerpoint/2010/main" val="34189122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805318"/>
            <a:ext cx="5254042" cy="3046988"/>
          </a:xfrm>
          <a:prstGeom prst="rect">
            <a:avLst/>
          </a:prstGeom>
          <a:noFill/>
        </p:spPr>
        <p:txBody>
          <a:bodyPr wrap="square" lIns="91440" tIns="45720" rIns="91440" bIns="45720" rtlCol="0" anchor="t">
            <a:spAutoFit/>
          </a:bodyPr>
          <a:lstStyle/>
          <a:p>
            <a:pPr algn="r" rtl="1"/>
            <a:r>
              <a:rPr lang="ar-SA" sz="1200" dirty="0">
                <a:latin typeface="Calibri" panose="020F0502020204030204" pitchFamily="34" charset="0"/>
                <a:ea typeface="Calibri" panose="020F0502020204030204" pitchFamily="34" charset="0"/>
                <a:cs typeface="Calibri" panose="020F0502020204030204" pitchFamily="34" charset="0"/>
              </a:rPr>
              <a:t>ت</a:t>
            </a:r>
            <a:r>
              <a:rPr lang="en-GB" sz="1200" dirty="0">
                <a:effectLst/>
                <a:latin typeface="Calibri" panose="020F0502020204030204" pitchFamily="34" charset="0"/>
                <a:ea typeface="Calibri" panose="020F0502020204030204" pitchFamily="34" charset="0"/>
                <a:cs typeface="Calibri" panose="020F0502020204030204" pitchFamily="34" charset="0"/>
              </a:rPr>
              <a:t>زور أخصائي</a:t>
            </a:r>
            <a:r>
              <a:rPr lang="ar-SA" sz="1200" dirty="0">
                <a:effectLst/>
                <a:latin typeface="Calibri" panose="020F0502020204030204" pitchFamily="34" charset="0"/>
                <a:ea typeface="Calibri" panose="020F0502020204030204" pitchFamily="34" charset="0"/>
                <a:cs typeface="Calibri" panose="020F0502020204030204" pitchFamily="34" charset="0"/>
              </a:rPr>
              <a:t>ة </a:t>
            </a:r>
            <a:r>
              <a:rPr lang="en-GB" sz="1200" dirty="0">
                <a:effectLst/>
                <a:latin typeface="Calibri" panose="020F0502020204030204" pitchFamily="34" charset="0"/>
                <a:ea typeface="Calibri" panose="020F0502020204030204" pitchFamily="34" charset="0"/>
                <a:cs typeface="Calibri" panose="020F0502020204030204" pitchFamily="34" charset="0"/>
              </a:rPr>
              <a:t>الحالة أمينة وعائلتها بانتظام ل</a:t>
            </a:r>
            <a:r>
              <a:rPr lang="ar-SA" sz="1200" dirty="0">
                <a:effectLst/>
                <a:latin typeface="Calibri" panose="020F0502020204030204" pitchFamily="34" charset="0"/>
                <a:ea typeface="Calibri" panose="020F0502020204030204" pitchFamily="34" charset="0"/>
                <a:cs typeface="Calibri" panose="020F0502020204030204" pitchFamily="34" charset="0"/>
              </a:rPr>
              <a:t>مراقبة</a:t>
            </a:r>
            <a:r>
              <a:rPr lang="en-GB" sz="1200" dirty="0">
                <a:effectLst/>
                <a:latin typeface="Calibri" panose="020F0502020204030204" pitchFamily="34" charset="0"/>
                <a:ea typeface="Calibri" panose="020F0502020204030204" pitchFamily="34" charset="0"/>
                <a:cs typeface="Calibri" panose="020F0502020204030204" pitchFamily="34" charset="0"/>
              </a:rPr>
              <a:t> حالتها و</a:t>
            </a:r>
            <a:r>
              <a:rPr lang="ar-SA" sz="1200" dirty="0">
                <a:effectLst/>
                <a:latin typeface="Calibri" panose="020F0502020204030204" pitchFamily="34" charset="0"/>
                <a:ea typeface="Calibri" panose="020F0502020204030204" pitchFamily="34" charset="0"/>
                <a:cs typeface="Calibri" panose="020F0502020204030204" pitchFamily="34" charset="0"/>
              </a:rPr>
              <a:t>الاطمئنان عليها وال</a:t>
            </a:r>
            <a:r>
              <a:rPr lang="en-GB" sz="1200" dirty="0">
                <a:latin typeface="Calibri" panose="020F0502020204030204" pitchFamily="34" charset="0"/>
                <a:ea typeface="Calibri" panose="020F0502020204030204" pitchFamily="34" charset="0"/>
                <a:cs typeface="Calibri" panose="020F0502020204030204" pitchFamily="34" charset="0"/>
              </a:rPr>
              <a:t>تحقق مما إذا كانت خطة الحالة تعمل. </a:t>
            </a:r>
            <a:r>
              <a:rPr lang="ar-SA" sz="1200" dirty="0">
                <a:latin typeface="Calibri" panose="020F0502020204030204" pitchFamily="34" charset="0"/>
                <a:ea typeface="Calibri" panose="020F0502020204030204" pitchFamily="34" charset="0"/>
                <a:cs typeface="Calibri" panose="020F0502020204030204" pitchFamily="34" charset="0"/>
              </a:rPr>
              <a:t>ت</a:t>
            </a:r>
            <a:r>
              <a:rPr lang="en-GB" sz="1200" dirty="0">
                <a:latin typeface="Calibri" panose="020F0502020204030204" pitchFamily="34" charset="0"/>
                <a:ea typeface="Calibri" panose="020F0502020204030204" pitchFamily="34" charset="0"/>
                <a:cs typeface="Calibri" panose="020F0502020204030204" pitchFamily="34" charset="0"/>
              </a:rPr>
              <a:t>عتقد أخصائي</a:t>
            </a:r>
            <a:r>
              <a:rPr lang="ar-SA" sz="1200" dirty="0">
                <a:latin typeface="Calibri" panose="020F0502020204030204" pitchFamily="34" charset="0"/>
                <a:ea typeface="Calibri" panose="020F0502020204030204" pitchFamily="34" charset="0"/>
                <a:cs typeface="Calibri" panose="020F0502020204030204" pitchFamily="34" charset="0"/>
              </a:rPr>
              <a:t>ة</a:t>
            </a:r>
            <a:r>
              <a:rPr lang="en-GB" sz="1200" dirty="0">
                <a:latin typeface="Calibri" panose="020F0502020204030204" pitchFamily="34" charset="0"/>
                <a:ea typeface="Calibri" panose="020F0502020204030204" pitchFamily="34" charset="0"/>
                <a:cs typeface="Calibri" panose="020F0502020204030204" pitchFamily="34" charset="0"/>
              </a:rPr>
              <a:t> الحالة أن</a:t>
            </a:r>
            <a:r>
              <a:rPr lang="ar-SA" sz="1200" dirty="0">
                <a:latin typeface="Calibri" panose="020F0502020204030204" pitchFamily="34" charset="0"/>
                <a:ea typeface="Calibri" panose="020F0502020204030204" pitchFamily="34" charset="0"/>
                <a:cs typeface="Calibri" panose="020F0502020204030204" pitchFamily="34" charset="0"/>
              </a:rPr>
              <a:t> وضع أمينة</a:t>
            </a:r>
            <a:r>
              <a:rPr lang="en-GB" sz="1200" dirty="0">
                <a:latin typeface="Calibri" panose="020F0502020204030204" pitchFamily="34" charset="0"/>
                <a:ea typeface="Calibri" panose="020F0502020204030204" pitchFamily="34" charset="0"/>
                <a:cs typeface="Calibri" panose="020F0502020204030204" pitchFamily="34" charset="0"/>
              </a:rPr>
              <a:t> </a:t>
            </a:r>
            <a:r>
              <a:rPr lang="ar-SA" sz="1200">
                <a:latin typeface="Calibri" panose="020F0502020204030204" pitchFamily="34" charset="0"/>
                <a:ea typeface="Calibri" panose="020F0502020204030204" pitchFamily="34" charset="0"/>
                <a:cs typeface="Calibri" panose="020F0502020204030204" pitchFamily="34" charset="0"/>
              </a:rPr>
              <a:t>ي</a:t>
            </a:r>
            <a:r>
              <a:rPr lang="en-GB" sz="1200">
                <a:latin typeface="Calibri" panose="020F0502020204030204" pitchFamily="34" charset="0"/>
                <a:ea typeface="Calibri" panose="020F0502020204030204" pitchFamily="34" charset="0"/>
                <a:cs typeface="Calibri" panose="020F0502020204030204" pitchFamily="34" charset="0"/>
              </a:rPr>
              <a:t>تحسن.</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en-GB" sz="1200">
                <a:effectLst/>
                <a:latin typeface="Calibri" panose="020F0502020204030204" pitchFamily="34" charset="0"/>
                <a:ea typeface="Calibri" panose="020F0502020204030204" pitchFamily="34" charset="0"/>
                <a:cs typeface="Calibri" panose="020F0502020204030204" pitchFamily="34" charset="0"/>
              </a:rPr>
              <a:t> </a:t>
            </a:r>
            <a:r>
              <a:rPr lang="en-GB" sz="1200">
                <a:latin typeface="Calibri" panose="020F0502020204030204" pitchFamily="34" charset="0"/>
                <a:ea typeface="Calibri" panose="020F0502020204030204" pitchFamily="34" charset="0"/>
                <a:cs typeface="Calibri" panose="020F0502020204030204" pitchFamily="34" charset="0"/>
              </a:rPr>
              <a:t> </a:t>
            </a:r>
            <a:endParaRPr lang="en-BE" sz="12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en-GB" sz="1200" dirty="0">
                <a:effectLst/>
                <a:latin typeface="Calibri" panose="020F0502020204030204" pitchFamily="34" charset="0"/>
                <a:ea typeface="Calibri" panose="020F0502020204030204" pitchFamily="34" charset="0"/>
                <a:cs typeface="Calibri" panose="020F0502020204030204" pitchFamily="34" charset="0"/>
              </a:rPr>
              <a:t>وافقت </a:t>
            </a:r>
            <a:r>
              <a:rPr lang="ar-SA" sz="1200" dirty="0">
                <a:effectLst/>
                <a:latin typeface="Calibri" panose="020F0502020204030204" pitchFamily="34" charset="0"/>
                <a:ea typeface="Calibri" panose="020F0502020204030204" pitchFamily="34" charset="0"/>
                <a:cs typeface="Calibri" panose="020F0502020204030204" pitchFamily="34" charset="0"/>
              </a:rPr>
              <a:t>خالة</a:t>
            </a:r>
            <a:r>
              <a:rPr lang="en-GB" sz="1200" dirty="0">
                <a:effectLst/>
                <a:latin typeface="Calibri" panose="020F0502020204030204" pitchFamily="34" charset="0"/>
                <a:ea typeface="Calibri" panose="020F0502020204030204" pitchFamily="34" charset="0"/>
                <a:cs typeface="Calibri" panose="020F0502020204030204" pitchFamily="34" charset="0"/>
              </a:rPr>
              <a:t> أمينة التي تعيش بالقرب منها على رعاية إخوتها بينما تنظف والدتها في مخبز محلي. إنها</a:t>
            </a:r>
            <a:r>
              <a:rPr lang="ar-SA" sz="1200" dirty="0">
                <a:effectLst/>
                <a:latin typeface="Calibri" panose="020F0502020204030204" pitchFamily="34" charset="0"/>
                <a:ea typeface="Calibri" panose="020F0502020204030204" pitchFamily="34" charset="0"/>
                <a:cs typeface="Calibri" panose="020F0502020204030204" pitchFamily="34" charset="0"/>
              </a:rPr>
              <a:t> تعمل</a:t>
            </a:r>
            <a:r>
              <a:rPr lang="en-GB" sz="1200" dirty="0">
                <a:effectLst/>
                <a:latin typeface="Calibri" panose="020F0502020204030204" pitchFamily="34" charset="0"/>
                <a:ea typeface="Calibri" panose="020F0502020204030204" pitchFamily="34" charset="0"/>
                <a:cs typeface="Calibri" panose="020F0502020204030204" pitchFamily="34" charset="0"/>
              </a:rPr>
              <a:t> بضع ساعات فقط في اليوم ولكن الأموال الإضافية كانت مفيدة جدًا للعائلة. توقفت أمينة عن العمل في منزل الج</a:t>
            </a:r>
            <a:r>
              <a:rPr lang="ar-SA" sz="1200" dirty="0">
                <a:effectLst/>
                <a:latin typeface="Calibri" panose="020F0502020204030204" pitchFamily="34" charset="0"/>
                <a:ea typeface="Calibri" panose="020F0502020204030204" pitchFamily="34" charset="0"/>
                <a:cs typeface="Calibri" panose="020F0502020204030204" pitchFamily="34" charset="0"/>
              </a:rPr>
              <a:t>ار</a:t>
            </a:r>
            <a:r>
              <a:rPr lang="en-GB" sz="1200" dirty="0">
                <a:effectLst/>
                <a:latin typeface="Calibri" panose="020F0502020204030204" pitchFamily="34" charset="0"/>
                <a:ea typeface="Calibri" panose="020F0502020204030204" pitchFamily="34" charset="0"/>
                <a:cs typeface="Calibri" panose="020F0502020204030204" pitchFamily="34" charset="0"/>
              </a:rPr>
              <a:t> ويمكنها الآن الانضمام إلى فصول مهارات الحياة في </a:t>
            </a:r>
            <a:r>
              <a:rPr lang="ar-SA" sz="1200" dirty="0">
                <a:effectLst/>
                <a:latin typeface="Calibri" panose="020F0502020204030204" pitchFamily="34" charset="0"/>
                <a:ea typeface="Calibri" panose="020F0502020204030204" pitchFamily="34" charset="0"/>
                <a:cs typeface="Calibri" panose="020F0502020204030204" pitchFamily="34" charset="0"/>
              </a:rPr>
              <a:t>الم</a:t>
            </a:r>
            <a:r>
              <a:rPr lang="ar-SA" sz="1200">
                <a:effectLst/>
                <a:latin typeface="Calibri" panose="020F0502020204030204" pitchFamily="34" charset="0"/>
                <a:ea typeface="Calibri" panose="020F0502020204030204" pitchFamily="34" charset="0"/>
                <a:cs typeface="Calibri" panose="020F0502020204030204" pitchFamily="34" charset="0"/>
              </a:rPr>
              <a:t>ر</a:t>
            </a:r>
            <a:r>
              <a:rPr lang="en-GB" sz="1200">
                <a:latin typeface="Calibri" panose="020F0502020204030204" pitchFamily="34" charset="0"/>
                <a:ea typeface="Calibri" panose="020F0502020204030204" pitchFamily="34" charset="0"/>
                <a:cs typeface="Calibri" panose="020F0502020204030204" pitchFamily="34" charset="0"/>
              </a:rPr>
              <a:t>كز</a:t>
            </a:r>
            <a:r>
              <a:rPr lang="ar-SA" sz="1200">
                <a:latin typeface="Calibri" panose="020F0502020204030204" pitchFamily="34" charset="0"/>
                <a:ea typeface="Calibri" panose="020F0502020204030204" pitchFamily="34" charset="0"/>
                <a:cs typeface="Calibri" panose="020F0502020204030204" pitchFamily="34" charset="0"/>
              </a:rPr>
              <a:t> المجتمعي</a:t>
            </a:r>
            <a:r>
              <a:rPr lang="en-GB" sz="1200">
                <a:latin typeface="Calibri" panose="020F0502020204030204" pitchFamily="34" charset="0"/>
                <a:ea typeface="Calibri" panose="020F0502020204030204" pitchFamily="34" charset="0"/>
                <a:cs typeface="Calibri" panose="020F0502020204030204" pitchFamily="34" charset="0"/>
              </a:rPr>
              <a:t> </a:t>
            </a:r>
            <a:r>
              <a:rPr lang="ar-SA" sz="1200">
                <a:latin typeface="Calibri" panose="020F0502020204030204" pitchFamily="34" charset="0"/>
                <a:ea typeface="Calibri" panose="020F0502020204030204" pitchFamily="34" charset="0"/>
                <a:cs typeface="Calibri" panose="020F0502020204030204" pitchFamily="34" charset="0"/>
              </a:rPr>
              <a:t>بجوارها.</a:t>
            </a:r>
            <a:endParaRPr lang="en-BE" sz="12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BE" sz="12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ar-SA" sz="1200" dirty="0">
                <a:effectLst/>
                <a:latin typeface="Calibri" panose="020F0502020204030204" pitchFamily="34" charset="0"/>
                <a:ea typeface="Calibri" panose="020F0502020204030204" pitchFamily="34" charset="0"/>
                <a:cs typeface="Calibri" panose="020F0502020204030204" pitchFamily="34" charset="0"/>
              </a:rPr>
              <a:t>خلال زيارة منزلية، أخبرت أمينة أخصائي حالتها أنه في وقت سابق من هذا الأسبوع، جاء الجار الذي عملت لديه في الماضي إلى منزلها وأخبر والدتها أنه يريد الزواج من أمينة. ردت والدتها بأنها لا توافق على الزواج لأن ابنتها لا تزال صغيرة جدًا. في الأسابيع القليلة الماضية، أجرت أخصائية الحالة عدة محادثات مع والدة أمينة حول تأثير زواج الأطفال على رفاهها ومستقبلها، وتعتقد والدتها أيضًا أنه من الأفضل لأمينة الانتظار حتى تكبر.</a:t>
            </a:r>
            <a:endParaRPr lang="en-BE" sz="12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ar-SA" sz="1200" dirty="0">
                <a:latin typeface="Calibri" panose="020F0502020204030204" pitchFamily="34" charset="0"/>
                <a:ea typeface="Calibri" panose="020F0502020204030204" pitchFamily="34" charset="0"/>
                <a:cs typeface="Calibri" panose="020F0502020204030204" pitchFamily="34" charset="0"/>
              </a:rPr>
              <a:t>غضب الجار </a:t>
            </a:r>
            <a:r>
              <a:rPr lang="en-GB" sz="1200" dirty="0">
                <a:effectLst/>
                <a:latin typeface="Calibri" panose="020F0502020204030204" pitchFamily="34" charset="0"/>
                <a:ea typeface="Calibri" panose="020F0502020204030204" pitchFamily="34" charset="0"/>
                <a:cs typeface="Calibri" panose="020F0502020204030204" pitchFamily="34" charset="0"/>
              </a:rPr>
              <a:t>للغاية بعد أن رفضت والدتها عرضه وقال إنه يمكن أن يجعل حياة أمينة وعائلتها صعبة للغاية. الجار هو ابن عم</a:t>
            </a:r>
            <a:r>
              <a:rPr lang="ar-SA" sz="1200" dirty="0">
                <a:effectLst/>
                <a:latin typeface="Calibri" panose="020F0502020204030204" pitchFamily="34" charset="0"/>
                <a:ea typeface="Calibri" panose="020F0502020204030204" pitchFamily="34" charset="0"/>
                <a:cs typeface="Calibri" panose="020F0502020204030204" pitchFamily="34" charset="0"/>
              </a:rPr>
              <a:t> </a:t>
            </a:r>
            <a:r>
              <a:rPr lang="ar-SA" sz="1200" dirty="0">
                <a:latin typeface="Calibri" panose="020F0502020204030204" pitchFamily="34" charset="0"/>
                <a:ea typeface="Calibri" panose="020F0502020204030204" pitchFamily="34" charset="0"/>
                <a:cs typeface="Calibri" panose="020F0502020204030204" pitchFamily="34" charset="0"/>
              </a:rPr>
              <a:t>القائد المجتمعي</a:t>
            </a:r>
            <a:r>
              <a:rPr lang="en-GB" sz="1200" dirty="0">
                <a:latin typeface="Calibri" panose="020F0502020204030204" pitchFamily="34" charset="0"/>
                <a:ea typeface="Calibri" panose="020F0502020204030204" pitchFamily="34" charset="0"/>
                <a:cs typeface="Calibri" panose="020F0502020204030204" pitchFamily="34" charset="0"/>
              </a:rPr>
              <a:t>.</a:t>
            </a:r>
            <a:r>
              <a:rPr lang="ar-SA" sz="1200" dirty="0">
                <a:effectLst/>
                <a:latin typeface="Calibri" panose="020F0502020204030204" pitchFamily="34" charset="0"/>
                <a:ea typeface="Calibri" panose="020F0502020204030204" pitchFamily="34" charset="0"/>
                <a:cs typeface="Calibri" panose="020F0502020204030204" pitchFamily="34" charset="0"/>
              </a:rPr>
              <a:t> تقول أمينة إنها تشعر بالقلق أكثر من ذي قبل وهي خائفة من الخروج لأنها لا تعرف ما الذي سيفعله هذا الرجل الآن بعد أن تم رفضه، ومن الواضح أنه كان غاضبًا جدًا.</a:t>
            </a:r>
            <a:endParaRPr lang="en-BE" sz="1200">
              <a:effectLst/>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A9C3FB20-BFEF-CA3C-3DD5-067B016E5B14}"/>
              </a:ext>
            </a:extLst>
          </p:cNvPr>
          <p:cNvSpPr txBox="1"/>
          <p:nvPr/>
        </p:nvSpPr>
        <p:spPr>
          <a:xfrm>
            <a:off x="996287" y="1322258"/>
            <a:ext cx="5254042" cy="246221"/>
          </a:xfrm>
          <a:prstGeom prst="rect">
            <a:avLst/>
          </a:prstGeom>
          <a:noFill/>
        </p:spPr>
        <p:txBody>
          <a:bodyPr wrap="square" rtlCol="0">
            <a:spAutoFit/>
          </a:bodyPr>
          <a:lstStyle/>
          <a:p>
            <a:pPr algn="r" rtl="1"/>
            <a:r>
              <a:rPr lang="en-GB" sz="1000" b="1" dirty="0"/>
              <a:t>دراسة حالة - اجتماع مراجعة الحالة</a:t>
            </a:r>
          </a:p>
        </p:txBody>
      </p:sp>
      <p:sp>
        <p:nvSpPr>
          <p:cNvPr id="6" name="TextBox 5">
            <a:extLst>
              <a:ext uri="{FF2B5EF4-FFF2-40B4-BE49-F238E27FC236}">
                <a16:creationId xmlns:a16="http://schemas.microsoft.com/office/drawing/2014/main" id="{9FF6B64A-5520-509A-5926-17E262BC205D}"/>
              </a:ext>
            </a:extLst>
          </p:cNvPr>
          <p:cNvSpPr txBox="1"/>
          <p:nvPr/>
        </p:nvSpPr>
        <p:spPr>
          <a:xfrm>
            <a:off x="996287" y="713169"/>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الجلسة </a:t>
            </a:r>
            <a:r>
              <a:rPr lang="ar-SA" sz="1400" b="1" spc="300" dirty="0">
                <a:solidFill>
                  <a:schemeClr val="bg1"/>
                </a:solidFill>
                <a:highlight>
                  <a:srgbClr val="954D84"/>
                </a:highlight>
                <a:latin typeface="Calibri"/>
                <a:ea typeface="Calibri"/>
                <a:cs typeface="Calibri"/>
                <a:sym typeface="Calibri"/>
              </a:rPr>
              <a:t>٤</a:t>
            </a:r>
            <a:r>
              <a:rPr lang="en-US" sz="1400" b="1" spc="300" dirty="0">
                <a:solidFill>
                  <a:schemeClr val="bg1"/>
                </a:solidFill>
                <a:highlight>
                  <a:srgbClr val="954D84"/>
                </a:highlight>
                <a:latin typeface="Calibri"/>
                <a:ea typeface="Calibri"/>
                <a:cs typeface="Calibri"/>
                <a:sym typeface="Calibri"/>
              </a:rPr>
              <a:t>: كيف يمكنني معالجة التغييرات؟</a:t>
            </a:r>
          </a:p>
        </p:txBody>
      </p:sp>
      <p:grpSp>
        <p:nvGrpSpPr>
          <p:cNvPr id="16" name="Group 15">
            <a:extLst>
              <a:ext uri="{FF2B5EF4-FFF2-40B4-BE49-F238E27FC236}">
                <a16:creationId xmlns:a16="http://schemas.microsoft.com/office/drawing/2014/main" id="{DA351311-9DEE-16DC-C544-36FE6B5C354D}"/>
              </a:ext>
            </a:extLst>
          </p:cNvPr>
          <p:cNvGrpSpPr/>
          <p:nvPr/>
        </p:nvGrpSpPr>
        <p:grpSpPr>
          <a:xfrm>
            <a:off x="4974079" y="7217553"/>
            <a:ext cx="1276250" cy="1567218"/>
            <a:chOff x="4974079" y="7144984"/>
            <a:chExt cx="1335346" cy="1639787"/>
          </a:xfrm>
          <a:solidFill>
            <a:schemeClr val="accent1">
              <a:lumMod val="20000"/>
              <a:lumOff val="80000"/>
            </a:schemeClr>
          </a:solidFill>
        </p:grpSpPr>
        <p:grpSp>
          <p:nvGrpSpPr>
            <p:cNvPr id="7" name="Group 6">
              <a:extLst>
                <a:ext uri="{FF2B5EF4-FFF2-40B4-BE49-F238E27FC236}">
                  <a16:creationId xmlns:a16="http://schemas.microsoft.com/office/drawing/2014/main" id="{AB1AC01E-2C21-03CD-F36B-DE6CC3B6B43E}"/>
                </a:ext>
              </a:extLst>
            </p:cNvPr>
            <p:cNvGrpSpPr/>
            <p:nvPr/>
          </p:nvGrpSpPr>
          <p:grpSpPr>
            <a:xfrm>
              <a:off x="5038504" y="7144984"/>
              <a:ext cx="1206497" cy="1639787"/>
              <a:chOff x="5438539" y="7646118"/>
              <a:chExt cx="814830" cy="1093633"/>
            </a:xfrm>
            <a:grpFill/>
          </p:grpSpPr>
          <p:sp>
            <p:nvSpPr>
              <p:cNvPr id="8" name="Round Same Side Corner Rectangle 21">
                <a:extLst>
                  <a:ext uri="{FF2B5EF4-FFF2-40B4-BE49-F238E27FC236}">
                    <a16:creationId xmlns:a16="http://schemas.microsoft.com/office/drawing/2014/main" id="{BF7FCCBE-614F-1347-1B98-0B8BBDFC527B}"/>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883BB397-983A-BE56-F85A-367A0B5AA20C}"/>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0" name="Round Same Side Corner Rectangle 23">
                <a:extLst>
                  <a:ext uri="{FF2B5EF4-FFF2-40B4-BE49-F238E27FC236}">
                    <a16:creationId xmlns:a16="http://schemas.microsoft.com/office/drawing/2014/main" id="{AAD42946-BA1E-8C53-3F30-12A6C4868CD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35AC1B7-8808-2A16-7F0C-600903415501}"/>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2" name="Round Same Side Corner Rectangle 25">
                <a:extLst>
                  <a:ext uri="{FF2B5EF4-FFF2-40B4-BE49-F238E27FC236}">
                    <a16:creationId xmlns:a16="http://schemas.microsoft.com/office/drawing/2014/main" id="{ED6C52EB-68F7-82D4-6EB9-26C2B385139A}"/>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Round Same Side Corner Rectangle 26">
                <a:extLst>
                  <a:ext uri="{FF2B5EF4-FFF2-40B4-BE49-F238E27FC236}">
                    <a16:creationId xmlns:a16="http://schemas.microsoft.com/office/drawing/2014/main" id="{32B8255B-25F6-1A6C-06FD-4C8459228245}"/>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14" name="Trapezoid 13">
              <a:extLst>
                <a:ext uri="{FF2B5EF4-FFF2-40B4-BE49-F238E27FC236}">
                  <a16:creationId xmlns:a16="http://schemas.microsoft.com/office/drawing/2014/main" id="{5CF40CAE-4BA9-7984-3AE7-505F50B0496D}"/>
                </a:ext>
              </a:extLst>
            </p:cNvPr>
            <p:cNvSpPr/>
            <p:nvPr/>
          </p:nvSpPr>
          <p:spPr>
            <a:xfrm>
              <a:off x="5695789" y="8184447"/>
              <a:ext cx="613636" cy="600096"/>
            </a:xfrm>
            <a:prstGeom prst="trapezoid">
              <a:avLst>
                <a:gd name="adj" fmla="val 161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Trapezoid 14">
              <a:extLst>
                <a:ext uri="{FF2B5EF4-FFF2-40B4-BE49-F238E27FC236}">
                  <a16:creationId xmlns:a16="http://schemas.microsoft.com/office/drawing/2014/main" id="{B938C5EB-51C5-F474-EB50-08C5BA8716BB}"/>
                </a:ext>
              </a:extLst>
            </p:cNvPr>
            <p:cNvSpPr/>
            <p:nvPr/>
          </p:nvSpPr>
          <p:spPr>
            <a:xfrm>
              <a:off x="4974079" y="8450351"/>
              <a:ext cx="613636" cy="33419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7" name="Hexagon 16">
            <a:extLst>
              <a:ext uri="{FF2B5EF4-FFF2-40B4-BE49-F238E27FC236}">
                <a16:creationId xmlns:a16="http://schemas.microsoft.com/office/drawing/2014/main" id="{376D533A-7C1D-96A3-C927-C1CFE00E6BA1}"/>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FD560A05-8342-C1DC-3E66-958B80DBF1B2}"/>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44B4DB4C-C496-CB37-FDE3-04F7B2EA4F92}"/>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874024CF-CE8F-2B4D-C136-16684E1B30FE}"/>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21438396-C1C8-C54D-ED1D-EAD93B06973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0948584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58148" y="5583159"/>
            <a:ext cx="5111201" cy="113364"/>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chemeClr val="tx1"/>
              </a:solidFill>
            </a:endParaRPr>
          </a:p>
        </p:txBody>
      </p:sp>
      <p:grpSp>
        <p:nvGrpSpPr>
          <p:cNvPr id="5" name="Group 4">
            <a:extLst>
              <a:ext uri="{FF2B5EF4-FFF2-40B4-BE49-F238E27FC236}">
                <a16:creationId xmlns:a16="http://schemas.microsoft.com/office/drawing/2014/main" id="{A33876CD-C48E-B478-5AC4-AFED1F347E56}"/>
              </a:ext>
            </a:extLst>
          </p:cNvPr>
          <p:cNvGrpSpPr/>
          <p:nvPr/>
        </p:nvGrpSpPr>
        <p:grpSpPr>
          <a:xfrm rot="2784497">
            <a:off x="6102026" y="5372187"/>
            <a:ext cx="270762" cy="150510"/>
            <a:chOff x="9801077" y="2069436"/>
            <a:chExt cx="528335" cy="293688"/>
          </a:xfrm>
          <a:solidFill>
            <a:schemeClr val="accent2">
              <a:lumMod val="20000"/>
              <a:lumOff val="80000"/>
            </a:schemeClr>
          </a:solidFill>
        </p:grpSpPr>
        <p:sp>
          <p:nvSpPr>
            <p:cNvPr id="6" name="Rectangle 5">
              <a:extLst>
                <a:ext uri="{FF2B5EF4-FFF2-40B4-BE49-F238E27FC236}">
                  <a16:creationId xmlns:a16="http://schemas.microsoft.com/office/drawing/2014/main" id="{8EE65E9E-D70E-EF03-8AFE-40BD7D188286}"/>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7" name="Rectangle 6">
              <a:extLst>
                <a:ext uri="{FF2B5EF4-FFF2-40B4-BE49-F238E27FC236}">
                  <a16:creationId xmlns:a16="http://schemas.microsoft.com/office/drawing/2014/main" id="{3A9B9C52-1442-7367-DCAF-3E64CCC617F4}"/>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8" name="Rectangle 7">
              <a:extLst>
                <a:ext uri="{FF2B5EF4-FFF2-40B4-BE49-F238E27FC236}">
                  <a16:creationId xmlns:a16="http://schemas.microsoft.com/office/drawing/2014/main" id="{14B289AD-8D3D-F36B-C560-039963E85832}"/>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grpSp>
        <p:nvGrpSpPr>
          <p:cNvPr id="9" name="Group 8">
            <a:extLst>
              <a:ext uri="{FF2B5EF4-FFF2-40B4-BE49-F238E27FC236}">
                <a16:creationId xmlns:a16="http://schemas.microsoft.com/office/drawing/2014/main" id="{DF4008DB-5E64-2155-083C-2477C94FDC0E}"/>
              </a:ext>
            </a:extLst>
          </p:cNvPr>
          <p:cNvGrpSpPr/>
          <p:nvPr/>
        </p:nvGrpSpPr>
        <p:grpSpPr>
          <a:xfrm flipH="1">
            <a:off x="671958" y="6067412"/>
            <a:ext cx="2019043" cy="1809273"/>
            <a:chOff x="6259687" y="4130191"/>
            <a:chExt cx="2284022" cy="1913758"/>
          </a:xfrm>
          <a:solidFill>
            <a:schemeClr val="accent2">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34345" y="5159992"/>
            <a:ext cx="1106238" cy="261610"/>
          </a:xfrm>
          <a:prstGeom prst="rect">
            <a:avLst/>
          </a:prstGeom>
          <a:noFill/>
          <a:ln>
            <a:noFill/>
          </a:ln>
        </p:spPr>
        <p:txBody>
          <a:bodyPr wrap="square" rtlCol="0">
            <a:spAutoFit/>
          </a:bodyPr>
          <a:lstStyle/>
          <a:p>
            <a:pPr algn="r" rtl="1"/>
            <a:r>
              <a:rPr lang="en-US" sz="1100" b="1" dirty="0"/>
              <a:t>عوامل الخطر</a:t>
            </a:r>
            <a:endParaRPr lang="en-CA" sz="1100" b="1" dirty="0"/>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5697365"/>
            <a:ext cx="1106238" cy="430887"/>
          </a:xfrm>
          <a:prstGeom prst="rect">
            <a:avLst/>
          </a:prstGeom>
          <a:noFill/>
          <a:ln>
            <a:noFill/>
          </a:ln>
        </p:spPr>
        <p:txBody>
          <a:bodyPr wrap="square" rtlCol="0">
            <a:spAutoFit/>
          </a:bodyPr>
          <a:lstStyle/>
          <a:p>
            <a:pPr algn="r" rtl="1"/>
            <a:r>
              <a:rPr lang="en-US" sz="1100" b="1" dirty="0"/>
              <a:t>عوامل الحماية</a:t>
            </a:r>
            <a:endParaRPr lang="en-CA" sz="1100" b="1" dirty="0"/>
          </a:p>
        </p:txBody>
      </p:sp>
      <p:sp>
        <p:nvSpPr>
          <p:cNvPr id="60" name="Cube 59">
            <a:extLst>
              <a:ext uri="{FF2B5EF4-FFF2-40B4-BE49-F238E27FC236}">
                <a16:creationId xmlns:a16="http://schemas.microsoft.com/office/drawing/2014/main" id="{BC77EFDE-A75F-7ACA-E11B-211320F00C3E}"/>
              </a:ext>
            </a:extLst>
          </p:cNvPr>
          <p:cNvSpPr/>
          <p:nvPr/>
        </p:nvSpPr>
        <p:spPr>
          <a:xfrm>
            <a:off x="2292690" y="4382541"/>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305358" y="3256023"/>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194667" y="4361197"/>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22102" y="3197629"/>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292691" y="7290279"/>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338099" y="6004646"/>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2103" y="7225370"/>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34480" y="6004646"/>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71E283D-CCDE-0483-8445-04015AEAC926}"/>
              </a:ext>
            </a:extLst>
          </p:cNvPr>
          <p:cNvSpPr txBox="1"/>
          <p:nvPr/>
        </p:nvSpPr>
        <p:spPr>
          <a:xfrm>
            <a:off x="1012477" y="1234081"/>
            <a:ext cx="5254042" cy="1277273"/>
          </a:xfrm>
          <a:prstGeom prst="rect">
            <a:avLst/>
          </a:prstGeom>
          <a:noFill/>
        </p:spPr>
        <p:txBody>
          <a:bodyPr wrap="square" rtlCol="0">
            <a:spAutoFit/>
          </a:bodyPr>
          <a:lstStyle/>
          <a:p>
            <a:pPr algn="r" rtl="1"/>
            <a:r>
              <a:rPr lang="en-GB" sz="1100" dirty="0"/>
              <a:t>املأ تحليل المخاطر مرة أخرى ، بما في ذلك عوامل الحماية وعوامل الخطر المتعلقة بعناصر المصلحة الفضلى:</a:t>
            </a:r>
          </a:p>
          <a:p>
            <a:pPr algn="r" rtl="1"/>
            <a:endParaRPr lang="en-GB" sz="1100" dirty="0"/>
          </a:p>
          <a:p>
            <a:pPr marL="228600" indent="-228600" algn="r" rtl="1">
              <a:buFont typeface="+mj-lt"/>
              <a:buAutoNum type="arabicPeriod"/>
            </a:pPr>
            <a:r>
              <a:rPr lang="en-GB" sz="1100" dirty="0"/>
              <a:t>الصحة ال</a:t>
            </a:r>
            <a:r>
              <a:rPr lang="ar-SA" sz="1100" dirty="0"/>
              <a:t>جسدية</a:t>
            </a:r>
            <a:r>
              <a:rPr lang="en-GB" sz="1100" dirty="0"/>
              <a:t> والرفاه</a:t>
            </a:r>
          </a:p>
          <a:p>
            <a:pPr marL="228600" indent="-228600" algn="r" rtl="1">
              <a:buFont typeface="+mj-lt"/>
              <a:buAutoNum type="arabicPeriod"/>
            </a:pPr>
            <a:r>
              <a:rPr lang="en-GB" sz="1100" dirty="0"/>
              <a:t>الرفاه</a:t>
            </a:r>
            <a:r>
              <a:rPr lang="ar-SA" sz="1100" dirty="0"/>
              <a:t> العاطفي</a:t>
            </a:r>
            <a:r>
              <a:rPr lang="en-GB" sz="1100" dirty="0"/>
              <a:t> والصحة العاطفية</a:t>
            </a:r>
          </a:p>
          <a:p>
            <a:pPr marL="228600" indent="-228600" algn="r" rtl="1">
              <a:buFont typeface="+mj-lt"/>
              <a:buAutoNum type="arabicPeriod"/>
            </a:pPr>
            <a:r>
              <a:rPr lang="en-GB" sz="1100" dirty="0"/>
              <a:t>العلاقات الاجتماعية مع الأسرة والأقران والمجتمع</a:t>
            </a:r>
          </a:p>
          <a:p>
            <a:pPr marL="228600" indent="-228600" algn="r" rtl="1">
              <a:buFont typeface="+mj-lt"/>
              <a:buAutoNum type="arabicPeriod"/>
            </a:pPr>
            <a:r>
              <a:rPr lang="en-GB" sz="1100" dirty="0"/>
              <a:t>التعليم والعمل ووقت الفراغ</a:t>
            </a:r>
          </a:p>
          <a:p>
            <a:pPr marL="228600" indent="-228600" algn="r" rtl="1">
              <a:buFont typeface="+mj-lt"/>
              <a:buAutoNum type="arabicPeriod"/>
            </a:pPr>
            <a:r>
              <a:rPr lang="ar-SA" sz="1100" dirty="0"/>
              <a:t>ال</a:t>
            </a:r>
            <a:r>
              <a:rPr lang="en-GB" sz="1100" dirty="0"/>
              <a:t>توثيق</a:t>
            </a:r>
            <a:endParaRPr lang="en-BE" sz="1100" dirty="0"/>
          </a:p>
        </p:txBody>
      </p:sp>
      <p:sp>
        <p:nvSpPr>
          <p:cNvPr id="11" name="TextBox 10">
            <a:extLst>
              <a:ext uri="{FF2B5EF4-FFF2-40B4-BE49-F238E27FC236}">
                <a16:creationId xmlns:a16="http://schemas.microsoft.com/office/drawing/2014/main" id="{B7FA1229-239F-F6DF-E12F-8A281061B51D}"/>
              </a:ext>
            </a:extLst>
          </p:cNvPr>
          <p:cNvSpPr txBox="1"/>
          <p:nvPr/>
        </p:nvSpPr>
        <p:spPr>
          <a:xfrm>
            <a:off x="996287" y="712658"/>
            <a:ext cx="5254042" cy="261610"/>
          </a:xfrm>
          <a:prstGeom prst="rect">
            <a:avLst/>
          </a:prstGeom>
          <a:noFill/>
        </p:spPr>
        <p:txBody>
          <a:bodyPr wrap="square" rtlCol="0">
            <a:spAutoFit/>
          </a:bodyPr>
          <a:lstStyle/>
          <a:p>
            <a:pPr lvl="1" algn="r" rtl="1"/>
            <a:r>
              <a:rPr lang="en-US" sz="1100" b="1" dirty="0"/>
              <a:t>تحليل مخاطر حماية الطفل</a:t>
            </a:r>
            <a:endParaRPr lang="en-US" sz="1100" dirty="0"/>
          </a:p>
        </p:txBody>
      </p:sp>
      <p:sp>
        <p:nvSpPr>
          <p:cNvPr id="13" name="Hexagon 12">
            <a:extLst>
              <a:ext uri="{FF2B5EF4-FFF2-40B4-BE49-F238E27FC236}">
                <a16:creationId xmlns:a16="http://schemas.microsoft.com/office/drawing/2014/main" id="{765F68E7-8F4B-D211-93C5-7915D444B8D4}"/>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C3BDA6A1-DBC3-586B-AAAD-94CF8644E6D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5A677F21-C9CD-B32F-2385-D1CE8904CD6B}"/>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68EB21E2-F861-F3EA-4DF0-2A4AE718C43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72794034-058C-932F-24EB-BE52D162E08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4921161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A1E4259-AD01-517D-FE2B-965E2950E2AC}"/>
              </a:ext>
            </a:extLst>
          </p:cNvPr>
          <p:cNvSpPr txBox="1"/>
          <p:nvPr/>
        </p:nvSpPr>
        <p:spPr>
          <a:xfrm>
            <a:off x="996287" y="712658"/>
            <a:ext cx="5254042" cy="276999"/>
          </a:xfrm>
          <a:prstGeom prst="rect">
            <a:avLst/>
          </a:prstGeom>
          <a:noFill/>
        </p:spPr>
        <p:txBody>
          <a:bodyPr wrap="square" rtlCol="0">
            <a:spAutoFit/>
          </a:bodyPr>
          <a:lstStyle/>
          <a:p>
            <a:pPr algn="r" rtl="1"/>
            <a:r>
              <a:rPr lang="ar-SA" sz="1200" b="1" dirty="0"/>
              <a:t>لعب أدوار- </a:t>
            </a:r>
            <a:r>
              <a:rPr lang="en-GB" sz="1200" b="1" dirty="0"/>
              <a:t>اجتماع مراجعة الحالة</a:t>
            </a:r>
            <a:endParaRPr lang="en-US" sz="1200" b="1" spc="300" dirty="0">
              <a:solidFill>
                <a:schemeClr val="tx1"/>
              </a:solidFill>
            </a:endParaRPr>
          </a:p>
        </p:txBody>
      </p:sp>
      <p:sp>
        <p:nvSpPr>
          <p:cNvPr id="11" name="TextBox 10">
            <a:extLst>
              <a:ext uri="{FF2B5EF4-FFF2-40B4-BE49-F238E27FC236}">
                <a16:creationId xmlns:a16="http://schemas.microsoft.com/office/drawing/2014/main" id="{0043FF9A-FFB7-2E9A-2421-EFDE8B2B68BC}"/>
              </a:ext>
            </a:extLst>
          </p:cNvPr>
          <p:cNvSpPr txBox="1"/>
          <p:nvPr/>
        </p:nvSpPr>
        <p:spPr>
          <a:xfrm>
            <a:off x="996287" y="1162644"/>
            <a:ext cx="5254041"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حدد أحد الأدوار التالية. اقرأها بعناية واستعد</a:t>
            </a:r>
            <a:r>
              <a:rPr lang="ar-SA" sz="1100" dirty="0">
                <a:latin typeface="Calibri" panose="020F0502020204030204" pitchFamily="34" charset="0"/>
                <a:cs typeface="Calibri" panose="020F0502020204030204" pitchFamily="34" charset="0"/>
              </a:rPr>
              <a:t> للتمثيل</a:t>
            </a:r>
            <a:r>
              <a:rPr lang="en-US" sz="1100" dirty="0">
                <a:latin typeface="Calibri" panose="020F0502020204030204" pitchFamily="34" charset="0"/>
                <a:cs typeface="Calibri" panose="020F0502020204030204" pitchFamily="34" charset="0"/>
              </a:rPr>
              <a:t> لتكون بمثابة تلك الشخصية. يمكنك البناء على ما هو مكتوب هنا واعتمادًا على كيفية تفاعل عضو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فريق</a:t>
            </a:r>
            <a:r>
              <a:rPr lang="ar-SA" sz="1100" dirty="0">
                <a:latin typeface="Calibri" panose="020F0502020204030204" pitchFamily="34" charset="0"/>
                <a:cs typeface="Calibri" panose="020F0502020204030204" pitchFamily="34" charset="0"/>
              </a:rPr>
              <a:t> معك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r>
              <a:rPr lang="en-US" sz="1100" dirty="0"/>
              <a:t>.</a:t>
            </a:r>
          </a:p>
        </p:txBody>
      </p:sp>
      <p:graphicFrame>
        <p:nvGraphicFramePr>
          <p:cNvPr id="12" name="Table 11">
            <a:extLst>
              <a:ext uri="{FF2B5EF4-FFF2-40B4-BE49-F238E27FC236}">
                <a16:creationId xmlns:a16="http://schemas.microsoft.com/office/drawing/2014/main" id="{BE7A1C53-09F3-FF0C-CF23-F5BD71A6875C}"/>
              </a:ext>
            </a:extLst>
          </p:cNvPr>
          <p:cNvGraphicFramePr>
            <a:graphicFrameLocks noGrp="1"/>
          </p:cNvGraphicFramePr>
          <p:nvPr/>
        </p:nvGraphicFramePr>
        <p:xfrm>
          <a:off x="996287" y="1935795"/>
          <a:ext cx="5274130" cy="6751320"/>
        </p:xfrm>
        <a:graphic>
          <a:graphicData uri="http://schemas.openxmlformats.org/drawingml/2006/table">
            <a:tbl>
              <a:tblPr firstRow="1" bandRow="1">
                <a:tableStyleId>{5C22544A-7EE6-4342-B048-85BDC9FD1C3A}</a:tableStyleId>
              </a:tblPr>
              <a:tblGrid>
                <a:gridCol w="2863332">
                  <a:extLst>
                    <a:ext uri="{9D8B030D-6E8A-4147-A177-3AD203B41FA5}">
                      <a16:colId xmlns:a16="http://schemas.microsoft.com/office/drawing/2014/main" val="2204509398"/>
                    </a:ext>
                  </a:extLst>
                </a:gridCol>
                <a:gridCol w="2410798">
                  <a:extLst>
                    <a:ext uri="{9D8B030D-6E8A-4147-A177-3AD203B41FA5}">
                      <a16:colId xmlns:a16="http://schemas.microsoft.com/office/drawing/2014/main" val="2923774215"/>
                    </a:ext>
                  </a:extLst>
                </a:gridCol>
              </a:tblGrid>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tx1"/>
                          </a:solidFill>
                          <a:effectLst/>
                          <a:ea typeface="Times New Roman" panose="02020603050405020304" pitchFamily="18" charset="0"/>
                          <a:cs typeface="Times New Roman" panose="02020603050405020304" pitchFamily="18" charset="0"/>
                        </a:rPr>
                        <a:t>أخصائي الحالة</a:t>
                      </a:r>
                      <a:endParaRPr lang="en-BE"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r" rtl="1"/>
                      <a:endParaRPr lang="en-US" sz="11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a:txBody>
                    <a:bodyPr/>
                    <a:lstStyle/>
                    <a:p>
                      <a:pPr marL="226695" indent="-226695"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a:t>
                      </a:r>
                    </a:p>
                    <a:p>
                      <a:pPr marL="285750" lvl="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قد</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م لمحة عامة عن الوضع الحالي ، مع إبراز التقدم المحرز والتغييرات التي تم تحديدها.</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إتاحة الفرصة لأمينة ووالدتها لمشاركة ما يعتقدون </a:t>
                      </a:r>
                      <a:r>
                        <a:rPr lang="ar-SA" sz="1100" dirty="0">
                          <a:latin typeface="Calibri" panose="020F0502020204030204" pitchFamily="34" charset="0"/>
                          <a:ea typeface="Calibri" panose="020F0502020204030204" pitchFamily="34" charset="0"/>
                          <a:cs typeface="Calibri" panose="020F0502020204030204" pitchFamily="34" charset="0"/>
                        </a:rPr>
                        <a:t>ب</a:t>
                      </a:r>
                      <a:r>
                        <a:rPr lang="en-GB" sz="1100" dirty="0">
                          <a:latin typeface="Calibri" panose="020F0502020204030204" pitchFamily="34" charset="0"/>
                          <a:ea typeface="Calibri" panose="020F0502020204030204" pitchFamily="34" charset="0"/>
                          <a:cs typeface="Calibri" panose="020F0502020204030204" pitchFamily="34" charset="0"/>
                        </a:rPr>
                        <a:t>أنه المشكلة وما يحتاجون إليه.</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تبادل الأفكار بشأن الإجراءات المحتملة ، و</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شج</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ع أمينة ووالدتها على تبادل الأفكار.</a:t>
                      </a:r>
                    </a:p>
                    <a:p>
                      <a:pPr marL="285750" lvl="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تي</a:t>
                      </a:r>
                      <a:r>
                        <a:rPr lang="en-GB" sz="1100" dirty="0">
                          <a:effectLst/>
                          <a:latin typeface="Calibri" panose="020F0502020204030204" pitchFamily="34" charset="0"/>
                          <a:ea typeface="Calibri" panose="020F0502020204030204" pitchFamily="34" charset="0"/>
                          <a:cs typeface="Calibri" panose="020F0502020204030204" pitchFamily="34" charset="0"/>
                        </a:rPr>
                        <a:t>س</a:t>
                      </a:r>
                      <a:r>
                        <a:rPr lang="ar-SA" sz="1100" dirty="0">
                          <a:effectLst/>
                          <a:latin typeface="Calibri" panose="020F0502020204030204" pitchFamily="34" charset="0"/>
                          <a:ea typeface="Calibri" panose="020F0502020204030204" pitchFamily="34" charset="0"/>
                          <a:cs typeface="Calibri" panose="020F0502020204030204" pitchFamily="34" charset="0"/>
                        </a:rPr>
                        <a:t>ير</a:t>
                      </a:r>
                      <a:r>
                        <a:rPr lang="en-GB" sz="1100" dirty="0">
                          <a:effectLst/>
                          <a:latin typeface="Calibri" panose="020F0502020204030204" pitchFamily="34" charset="0"/>
                          <a:ea typeface="Calibri" panose="020F0502020204030204" pitchFamily="34" charset="0"/>
                          <a:cs typeface="Calibri" panose="020F0502020204030204" pitchFamily="34" charset="0"/>
                        </a:rPr>
                        <a:t> المناقشة للاتفاق على الخطوات التالية مع أمينة ووالدتها.</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en-GB" sz="1100" dirty="0">
                          <a:latin typeface="Calibri" panose="020F0502020204030204" pitchFamily="34" charset="0"/>
                          <a:ea typeface="Calibri" panose="020F0502020204030204" pitchFamily="34" charset="0"/>
                          <a:cs typeface="Calibri" panose="020F0502020204030204" pitchFamily="34" charset="0"/>
                        </a:rPr>
                        <a:t>لقد قمت بزيارة أمينة في منزلها وخلال تلك الزيارة حددت مخاطر جديدة لحماية الطفل (انظر الصفحة السابقة). قررت تنظيم اجتماع لمراجعة الحالة مع أمينة ووالدتها.</a:t>
                      </a:r>
                    </a:p>
                    <a:p>
                      <a:pPr algn="r" rtl="1"/>
                      <a:endParaRPr lang="en-US" sz="1100" dirty="0">
                        <a:solidFill>
                          <a:schemeClr val="tx1"/>
                        </a:solidFill>
                        <a:latin typeface="Calibri" panose="020F0502020204030204" pitchFamily="34" charset="0"/>
                        <a:cs typeface="Calibri" panose="020F0502020204030204" pitchFamily="34" charset="0"/>
                      </a:endParaRP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Calibri" panose="020F0502020204030204" pitchFamily="34" charset="0"/>
                          <a:cs typeface="Calibri" panose="020F0502020204030204" pitchFamily="34" charset="0"/>
                        </a:rPr>
                        <a:t>أمينة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r" rtl="1"/>
                      <a:endParaRPr lang="en-US" sz="1100" dirty="0"/>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الحالة </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دع</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latin typeface="Calibri" panose="020F0502020204030204" pitchFamily="34" charset="0"/>
                          <a:ea typeface="Calibri" panose="020F0502020204030204" pitchFamily="34" charset="0"/>
                          <a:cs typeface="Calibri" panose="020F0502020204030204" pitchFamily="34" charset="0"/>
                        </a:rPr>
                        <a:t>أخصائية الحالة ت</a:t>
                      </a:r>
                      <a:r>
                        <a:rPr lang="en-GB" sz="1100" dirty="0">
                          <a:effectLst/>
                          <a:latin typeface="Calibri" panose="020F0502020204030204" pitchFamily="34" charset="0"/>
                          <a:ea typeface="Calibri" panose="020F0502020204030204" pitchFamily="34" charset="0"/>
                          <a:cs typeface="Calibri" panose="020F0502020204030204" pitchFamily="34" charset="0"/>
                        </a:rPr>
                        <a:t>قدم نظرة عامة على ما أنجزت</a:t>
                      </a:r>
                      <a:r>
                        <a:rPr lang="ar-SA" sz="1100" dirty="0">
                          <a:effectLst/>
                          <a:latin typeface="Calibri" panose="020F0502020204030204" pitchFamily="34" charset="0"/>
                          <a:ea typeface="Calibri" panose="020F0502020204030204" pitchFamily="34" charset="0"/>
                          <a:cs typeface="Calibri" panose="020F0502020204030204" pitchFamily="34" charset="0"/>
                        </a:rPr>
                        <a:t>مو</a:t>
                      </a:r>
                      <a:r>
                        <a:rPr lang="en-GB" sz="1100" dirty="0">
                          <a:effectLst/>
                          <a:latin typeface="Calibri" panose="020F0502020204030204" pitchFamily="34" charset="0"/>
                          <a:ea typeface="Calibri" panose="020F0502020204030204" pitchFamily="34" charset="0"/>
                          <a:cs typeface="Calibri" panose="020F0502020204030204" pitchFamily="34" charset="0"/>
                        </a:rPr>
                        <a:t>ه معًا في الأشهر القليلة الماضية وشرح ما تغير</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اشرح</a:t>
                      </a:r>
                      <a:r>
                        <a:rPr lang="ar-SA" sz="1100" dirty="0">
                          <a:latin typeface="Calibri" panose="020F0502020204030204" pitchFamily="34" charset="0"/>
                          <a:ea typeface="Calibri" panose="020F0502020204030204" pitchFamily="34" charset="0"/>
                          <a:cs typeface="Calibri" panose="020F0502020204030204" pitchFamily="34" charset="0"/>
                        </a:rPr>
                        <a:t>ي</a:t>
                      </a:r>
                      <a:r>
                        <a:rPr lang="en-GB" sz="1100" dirty="0">
                          <a:latin typeface="Calibri" panose="020F0502020204030204" pitchFamily="34" charset="0"/>
                          <a:ea typeface="Calibri" panose="020F0502020204030204" pitchFamily="34" charset="0"/>
                          <a:cs typeface="Calibri" panose="020F0502020204030204" pitchFamily="34" charset="0"/>
                        </a:rPr>
                        <a:t> لأخصائي</a:t>
                      </a:r>
                      <a:r>
                        <a:rPr lang="ar-SA" sz="1100" dirty="0">
                          <a:latin typeface="Calibri" panose="020F0502020204030204" pitchFamily="34" charset="0"/>
                          <a:ea typeface="Calibri" panose="020F0502020204030204" pitchFamily="34" charset="0"/>
                          <a:cs typeface="Calibri" panose="020F0502020204030204" pitchFamily="34" charset="0"/>
                        </a:rPr>
                        <a:t>ة</a:t>
                      </a:r>
                      <a:r>
                        <a:rPr lang="en-GB" sz="1100" dirty="0">
                          <a:latin typeface="Calibri" panose="020F0502020204030204" pitchFamily="34" charset="0"/>
                          <a:ea typeface="Calibri" panose="020F0502020204030204" pitchFamily="34" charset="0"/>
                          <a:cs typeface="Calibri" panose="020F0502020204030204" pitchFamily="34" charset="0"/>
                        </a:rPr>
                        <a:t> ال</a:t>
                      </a:r>
                      <a:r>
                        <a:rPr lang="ar-SA" sz="1100" dirty="0">
                          <a:latin typeface="Calibri" panose="020F0502020204030204" pitchFamily="34" charset="0"/>
                          <a:ea typeface="Calibri" panose="020F0502020204030204" pitchFamily="34" charset="0"/>
                          <a:cs typeface="Calibri" panose="020F0502020204030204" pitchFamily="34" charset="0"/>
                        </a:rPr>
                        <a:t>حالة</a:t>
                      </a:r>
                      <a:r>
                        <a:rPr lang="en-GB" sz="1100" dirty="0">
                          <a:latin typeface="Calibri" panose="020F0502020204030204" pitchFamily="34" charset="0"/>
                          <a:ea typeface="Calibri" panose="020F0502020204030204" pitchFamily="34" charset="0"/>
                          <a:cs typeface="Calibri" panose="020F0502020204030204" pitchFamily="34" charset="0"/>
                        </a:rPr>
                        <a:t> أنك تخاف</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حقًا من الجار ولا تعرف</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 ماذا تفعل</a:t>
                      </a:r>
                      <a:r>
                        <a:rPr lang="ar-SA" sz="1100" dirty="0">
                          <a:latin typeface="Calibri" panose="020F0502020204030204" pitchFamily="34" charset="0"/>
                          <a:ea typeface="Calibri" panose="020F0502020204030204" pitchFamily="34" charset="0"/>
                          <a:cs typeface="Calibri" panose="020F0502020204030204" pitchFamily="34" charset="0"/>
                        </a:rPr>
                        <a:t>ين</a:t>
                      </a:r>
                      <a:r>
                        <a:rPr lang="en-GB" sz="1100" dirty="0">
                          <a:latin typeface="Calibri" panose="020F0502020204030204" pitchFamily="34" charset="0"/>
                          <a:ea typeface="Calibri" panose="020F0502020204030204" pitchFamily="34" charset="0"/>
                          <a:cs typeface="Calibri" panose="020F0502020204030204" pitchFamily="34" charset="0"/>
                        </a:rPr>
                        <a:t>.</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لا تجر</a:t>
                      </a:r>
                      <a:r>
                        <a:rPr lang="ar-SA" sz="1100" dirty="0">
                          <a:effectLst/>
                          <a:latin typeface="Calibri" panose="020F0502020204030204" pitchFamily="34" charset="0"/>
                          <a:ea typeface="Calibri" panose="020F0502020204030204" pitchFamily="34" charset="0"/>
                          <a:cs typeface="Calibri" panose="020F0502020204030204" pitchFamily="34" charset="0"/>
                        </a:rPr>
                        <a:t>أين</a:t>
                      </a:r>
                      <a:r>
                        <a:rPr lang="en-GB" sz="1100" dirty="0">
                          <a:effectLst/>
                          <a:latin typeface="Calibri" panose="020F0502020204030204" pitchFamily="34" charset="0"/>
                          <a:ea typeface="Calibri" panose="020F0502020204030204" pitchFamily="34" charset="0"/>
                          <a:cs typeface="Calibri" panose="020F0502020204030204" pitchFamily="34" charset="0"/>
                        </a:rPr>
                        <a:t> على الخروج من المنزل بمفردك.</a:t>
                      </a:r>
                    </a:p>
                    <a:p>
                      <a:pPr marL="285750" lvl="0" indent="-2857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تبادل</a:t>
                      </a:r>
                      <a:r>
                        <a:rPr lang="ar-SA" sz="1100" dirty="0">
                          <a:latin typeface="Calibri" panose="020F0502020204030204" pitchFamily="34" charset="0"/>
                          <a:ea typeface="Calibri" panose="020F0502020204030204" pitchFamily="34" charset="0"/>
                          <a:cs typeface="Calibri" panose="020F0502020204030204" pitchFamily="34" charset="0"/>
                        </a:rPr>
                        <a:t>ي</a:t>
                      </a:r>
                      <a:r>
                        <a:rPr lang="en-GB" sz="1100" dirty="0">
                          <a:latin typeface="Calibri" panose="020F0502020204030204" pitchFamily="34" charset="0"/>
                          <a:ea typeface="Calibri" panose="020F0502020204030204" pitchFamily="34" charset="0"/>
                          <a:cs typeface="Calibri" panose="020F0502020204030204" pitchFamily="34" charset="0"/>
                        </a:rPr>
                        <a:t> الأفكار مع أخصائي</a:t>
                      </a:r>
                      <a:r>
                        <a:rPr lang="ar-SA" sz="1100" dirty="0">
                          <a:latin typeface="Calibri" panose="020F0502020204030204" pitchFamily="34" charset="0"/>
                          <a:ea typeface="Calibri" panose="020F0502020204030204" pitchFamily="34" charset="0"/>
                          <a:cs typeface="Calibri" panose="020F0502020204030204" pitchFamily="34" charset="0"/>
                        </a:rPr>
                        <a:t>ة</a:t>
                      </a:r>
                      <a:r>
                        <a:rPr lang="en-GB" sz="1100" dirty="0">
                          <a:latin typeface="Calibri" panose="020F0502020204030204" pitchFamily="34" charset="0"/>
                          <a:ea typeface="Calibri" panose="020F0502020204030204" pitchFamily="34" charset="0"/>
                          <a:cs typeface="Calibri" panose="020F0502020204030204" pitchFamily="34" charset="0"/>
                        </a:rPr>
                        <a:t> الحالة ووالدتك بشأن ما يمكنك القيام به.</a:t>
                      </a:r>
                    </a:p>
                    <a:p>
                      <a:pPr marL="285750" lvl="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GB" sz="1100" dirty="0">
                          <a:effectLst/>
                          <a:latin typeface="Calibri" panose="020F0502020204030204" pitchFamily="34" charset="0"/>
                          <a:ea typeface="Calibri" panose="020F0502020204030204" pitchFamily="34" charset="0"/>
                          <a:cs typeface="Calibri" panose="020F0502020204030204" pitchFamily="34" charset="0"/>
                        </a:rPr>
                        <a:t>اتف</a:t>
                      </a:r>
                      <a:r>
                        <a:rPr lang="ar-SA" sz="1100" dirty="0">
                          <a:effectLst/>
                          <a:latin typeface="Calibri" panose="020F0502020204030204" pitchFamily="34" charset="0"/>
                          <a:ea typeface="Calibri" panose="020F0502020204030204" pitchFamily="34" charset="0"/>
                          <a:cs typeface="Calibri" panose="020F0502020204030204" pitchFamily="34" charset="0"/>
                        </a:rPr>
                        <a:t>ا</a:t>
                      </a:r>
                      <a:r>
                        <a:rPr lang="en-GB" sz="1100" dirty="0">
                          <a:effectLst/>
                          <a:latin typeface="Calibri" panose="020F0502020204030204" pitchFamily="34" charset="0"/>
                          <a:ea typeface="Calibri" panose="020F0502020204030204" pitchFamily="34" charset="0"/>
                          <a:cs typeface="Calibri" panose="020F0502020204030204" pitchFamily="34" charset="0"/>
                        </a:rPr>
                        <a:t>ق</a:t>
                      </a:r>
                      <a:r>
                        <a:rPr lang="ar-SA" sz="1100" dirty="0">
                          <a:effectLst/>
                          <a:latin typeface="Calibri" panose="020F0502020204030204" pitchFamily="34" charset="0"/>
                          <a:ea typeface="Calibri" panose="020F0502020204030204" pitchFamily="34" charset="0"/>
                          <a:cs typeface="Calibri" panose="020F0502020204030204" pitchFamily="34" charset="0"/>
                        </a:rPr>
                        <a:t> على </a:t>
                      </a:r>
                      <a:r>
                        <a:rPr lang="en-GB" sz="1100" dirty="0">
                          <a:effectLst/>
                          <a:latin typeface="Calibri" panose="020F0502020204030204" pitchFamily="34" charset="0"/>
                          <a:ea typeface="Calibri" panose="020F0502020204030204" pitchFamily="34" charset="0"/>
                          <a:cs typeface="Calibri" panose="020F0502020204030204" pitchFamily="34" charset="0"/>
                        </a:rPr>
                        <a:t>أي خطوات </a:t>
                      </a:r>
                      <a:r>
                        <a:rPr lang="ar-SA" sz="1100" dirty="0">
                          <a:effectLst/>
                          <a:latin typeface="Calibri" panose="020F0502020204030204" pitchFamily="34" charset="0"/>
                          <a:ea typeface="Calibri" panose="020F0502020204030204" pitchFamily="34" charset="0"/>
                          <a:cs typeface="Calibri" panose="020F0502020204030204" pitchFamily="34" charset="0"/>
                        </a:rPr>
                        <a:t>قادمة</a:t>
                      </a:r>
                      <a:r>
                        <a:rPr lang="en-GB" sz="1100" dirty="0">
                          <a:effectLst/>
                          <a:latin typeface="Calibri" panose="020F0502020204030204" pitchFamily="34" charset="0"/>
                          <a:ea typeface="Calibri" panose="020F0502020204030204" pitchFamily="34" charset="0"/>
                          <a:cs typeface="Calibri" panose="020F0502020204030204" pitchFamily="34" charset="0"/>
                        </a:rPr>
                        <a:t> فقط إذا كنت تعتقد</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أنها يمكن أن تساعدك.</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ar-SA" sz="1100" dirty="0">
                          <a:effectLst/>
                          <a:latin typeface="Calibri" panose="020F0502020204030204" pitchFamily="34" charset="0"/>
                          <a:ea typeface="Calibri" panose="020F0502020204030204" pitchFamily="34" charset="0"/>
                          <a:cs typeface="Calibri" panose="020F0502020204030204" pitchFamily="34" charset="0"/>
                        </a:rPr>
                        <a:t>تقوم أخصائية الحالة الخاص بك بزيارتك في منزلك وستقومان معًا بمراجعة خطة الحالة</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Calibri" panose="020F0502020204030204" pitchFamily="34" charset="0"/>
                          <a:cs typeface="Calibri" panose="020F0502020204030204" pitchFamily="34" charset="0"/>
                        </a:rPr>
                        <a:t>والدة أمينة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r" rtl="1"/>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617338"/>
                  </a:ext>
                </a:extLst>
              </a:tr>
              <a:tr h="685966">
                <a:tc>
                  <a:txBody>
                    <a:bodyPr/>
                    <a:lstStyle/>
                    <a:p>
                      <a:pPr algn="r" rtl="1"/>
                      <a:r>
                        <a:rPr lang="en-US"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a:t>
                      </a:r>
                      <a:r>
                        <a:rPr lang="en-GB" sz="1100" dirty="0">
                          <a:effectLst/>
                          <a:latin typeface="Calibri" panose="020F0502020204030204" pitchFamily="34" charset="0"/>
                          <a:ea typeface="Calibri" panose="020F0502020204030204" pitchFamily="34" charset="0"/>
                          <a:cs typeface="Calibri" panose="020F0502020204030204" pitchFamily="34" charset="0"/>
                        </a:rPr>
                        <a:t>كان</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الحالة </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p>
                    <a:p>
                      <a:pPr marL="171450" indent="-1714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دع</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latin typeface="Calibri" panose="020F0502020204030204" pitchFamily="34" charset="0"/>
                          <a:ea typeface="Calibri" panose="020F0502020204030204" pitchFamily="34" charset="0"/>
                          <a:cs typeface="Calibri" panose="020F0502020204030204" pitchFamily="34" charset="0"/>
                        </a:rPr>
                        <a:t>أخصائية الحالة ت</a:t>
                      </a:r>
                      <a:r>
                        <a:rPr lang="en-GB" sz="1100" dirty="0">
                          <a:effectLst/>
                          <a:latin typeface="Calibri" panose="020F0502020204030204" pitchFamily="34" charset="0"/>
                          <a:ea typeface="Calibri" panose="020F0502020204030204" pitchFamily="34" charset="0"/>
                          <a:cs typeface="Calibri" panose="020F0502020204030204" pitchFamily="34" charset="0"/>
                        </a:rPr>
                        <a:t>قدم نظرة عامة على ما أنجزت</a:t>
                      </a:r>
                      <a:r>
                        <a:rPr lang="ar-SA" sz="1100" dirty="0">
                          <a:effectLst/>
                          <a:latin typeface="Calibri" panose="020F0502020204030204" pitchFamily="34" charset="0"/>
                          <a:ea typeface="Calibri" panose="020F0502020204030204" pitchFamily="34" charset="0"/>
                          <a:cs typeface="Calibri" panose="020F0502020204030204" pitchFamily="34" charset="0"/>
                        </a:rPr>
                        <a:t>مو</a:t>
                      </a:r>
                      <a:r>
                        <a:rPr lang="en-GB" sz="1100" dirty="0">
                          <a:effectLst/>
                          <a:latin typeface="Calibri" panose="020F0502020204030204" pitchFamily="34" charset="0"/>
                          <a:ea typeface="Calibri" panose="020F0502020204030204" pitchFamily="34" charset="0"/>
                          <a:cs typeface="Calibri" panose="020F0502020204030204" pitchFamily="34" charset="0"/>
                        </a:rPr>
                        <a:t>ه </a:t>
                      </a:r>
                      <a:r>
                        <a:rPr lang="en-US" sz="1100" dirty="0">
                          <a:effectLst/>
                          <a:latin typeface="Calibri" panose="020F0502020204030204" pitchFamily="34" charset="0"/>
                          <a:ea typeface="Calibri" panose="020F0502020204030204" pitchFamily="34" charset="0"/>
                          <a:cs typeface="Calibri" panose="020F0502020204030204" pitchFamily="34" charset="0"/>
                        </a:rPr>
                        <a:t> معًا في الأشهر القليلة الماضية وشرح ما تغير.</a:t>
                      </a:r>
                    </a:p>
                    <a:p>
                      <a:pPr marL="171450" indent="-1714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اشرح</a:t>
                      </a:r>
                      <a:r>
                        <a:rPr lang="ar-SA" sz="1100" dirty="0">
                          <a:latin typeface="Calibri" panose="020F0502020204030204" pitchFamily="34" charset="0"/>
                          <a:ea typeface="Calibri" panose="020F0502020204030204" pitchFamily="34" charset="0"/>
                          <a:cs typeface="Calibri" panose="020F0502020204030204" pitchFamily="34" charset="0"/>
                        </a:rPr>
                        <a:t>ي</a:t>
                      </a:r>
                      <a:r>
                        <a:rPr lang="en-GB" sz="1100" dirty="0">
                          <a:latin typeface="Calibri" panose="020F0502020204030204" pitchFamily="34" charset="0"/>
                          <a:ea typeface="Calibri" panose="020F0502020204030204" pitchFamily="34" charset="0"/>
                          <a:cs typeface="Calibri" panose="020F0502020204030204" pitchFamily="34" charset="0"/>
                        </a:rPr>
                        <a:t> لأخصائي</a:t>
                      </a:r>
                      <a:r>
                        <a:rPr lang="ar-SA" sz="1100" dirty="0">
                          <a:latin typeface="Calibri" panose="020F0502020204030204" pitchFamily="34" charset="0"/>
                          <a:ea typeface="Calibri" panose="020F0502020204030204" pitchFamily="34" charset="0"/>
                          <a:cs typeface="Calibri" panose="020F0502020204030204" pitchFamily="34" charset="0"/>
                        </a:rPr>
                        <a:t>ة</a:t>
                      </a:r>
                      <a:r>
                        <a:rPr lang="en-GB" sz="1100" dirty="0">
                          <a:latin typeface="Calibri" panose="020F0502020204030204" pitchFamily="34" charset="0"/>
                          <a:ea typeface="Calibri" panose="020F0502020204030204" pitchFamily="34" charset="0"/>
                          <a:cs typeface="Calibri" panose="020F0502020204030204" pitchFamily="34" charset="0"/>
                        </a:rPr>
                        <a:t> ال</a:t>
                      </a:r>
                      <a:r>
                        <a:rPr lang="ar-SA" sz="1100" dirty="0">
                          <a:latin typeface="Calibri" panose="020F0502020204030204" pitchFamily="34" charset="0"/>
                          <a:ea typeface="Calibri" panose="020F0502020204030204" pitchFamily="34" charset="0"/>
                          <a:cs typeface="Calibri" panose="020F0502020204030204" pitchFamily="34" charset="0"/>
                        </a:rPr>
                        <a:t>حالة </a:t>
                      </a:r>
                      <a:r>
                        <a:rPr lang="en-US" sz="1100" dirty="0">
                          <a:effectLst/>
                          <a:latin typeface="Calibri" panose="020F0502020204030204" pitchFamily="34" charset="0"/>
                          <a:ea typeface="Calibri" panose="020F0502020204030204" pitchFamily="34" charset="0"/>
                          <a:cs typeface="Calibri" panose="020F0502020204030204" pitchFamily="34" charset="0"/>
                        </a:rPr>
                        <a:t>أنك قلق</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حقًا بشأن أمينة ولا تعرف</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US" sz="1100" dirty="0">
                          <a:effectLst/>
                          <a:latin typeface="Calibri" panose="020F0502020204030204" pitchFamily="34" charset="0"/>
                          <a:ea typeface="Calibri" panose="020F0502020204030204" pitchFamily="34" charset="0"/>
                          <a:cs typeface="Calibri" panose="020F0502020204030204" pitchFamily="34" charset="0"/>
                        </a:rPr>
                        <a:t> ماذا تفعل</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marL="171450" indent="-171450" algn="r" rtl="1">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أنت ممتن</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لأن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الحالة قد جاء</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US" sz="1100" dirty="0">
                          <a:effectLst/>
                          <a:latin typeface="Calibri" panose="020F0502020204030204" pitchFamily="34" charset="0"/>
                          <a:ea typeface="Calibri" panose="020F0502020204030204" pitchFamily="34" charset="0"/>
                          <a:cs typeface="Calibri" panose="020F0502020204030204" pitchFamily="34" charset="0"/>
                        </a:rPr>
                        <a:t> إلى منزلك وتأمل</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US" sz="1100" dirty="0">
                          <a:effectLst/>
                          <a:latin typeface="Calibri" panose="020F0502020204030204" pitchFamily="34" charset="0"/>
                          <a:ea typeface="Calibri" panose="020F0502020204030204" pitchFamily="34" charset="0"/>
                          <a:cs typeface="Calibri" panose="020F0502020204030204" pitchFamily="34" charset="0"/>
                        </a:rPr>
                        <a:t> أن </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US" sz="1100" dirty="0">
                          <a:effectLst/>
                          <a:latin typeface="Calibri" panose="020F0502020204030204" pitchFamily="34" charset="0"/>
                          <a:ea typeface="Calibri" panose="020F0502020204030204" pitchFamily="34" charset="0"/>
                          <a:cs typeface="Calibri" panose="020F0502020204030204" pitchFamily="34" charset="0"/>
                        </a:rPr>
                        <a:t>قدم لك </a:t>
                      </a:r>
                      <a:endParaRPr lang="ar-SA"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تبادل</a:t>
                      </a:r>
                      <a:r>
                        <a:rPr lang="ar-SA" sz="1100" dirty="0">
                          <a:latin typeface="Calibri" panose="020F0502020204030204" pitchFamily="34" charset="0"/>
                          <a:ea typeface="Calibri" panose="020F0502020204030204" pitchFamily="34" charset="0"/>
                          <a:cs typeface="Calibri" panose="020F0502020204030204" pitchFamily="34" charset="0"/>
                        </a:rPr>
                        <a:t>ي</a:t>
                      </a:r>
                      <a:r>
                        <a:rPr lang="en-GB" sz="1100" dirty="0">
                          <a:latin typeface="Calibri" panose="020F0502020204030204" pitchFamily="34" charset="0"/>
                          <a:ea typeface="Calibri" panose="020F0502020204030204" pitchFamily="34" charset="0"/>
                          <a:cs typeface="Calibri" panose="020F0502020204030204" pitchFamily="34" charset="0"/>
                        </a:rPr>
                        <a:t> الأفكار مع أخصائي</a:t>
                      </a:r>
                      <a:r>
                        <a:rPr lang="ar-SA" sz="1100" dirty="0">
                          <a:latin typeface="Calibri" panose="020F0502020204030204" pitchFamily="34" charset="0"/>
                          <a:ea typeface="Calibri" panose="020F0502020204030204" pitchFamily="34" charset="0"/>
                          <a:cs typeface="Calibri" panose="020F0502020204030204" pitchFamily="34" charset="0"/>
                        </a:rPr>
                        <a:t>ة</a:t>
                      </a:r>
                      <a:r>
                        <a:rPr lang="en-GB" sz="1100" dirty="0">
                          <a:latin typeface="Calibri" panose="020F0502020204030204" pitchFamily="34" charset="0"/>
                          <a:ea typeface="Calibri" panose="020F0502020204030204" pitchFamily="34" charset="0"/>
                          <a:cs typeface="Calibri" panose="020F0502020204030204" pitchFamily="34" charset="0"/>
                        </a:rPr>
                        <a:t> الحالة </a:t>
                      </a:r>
                      <a:r>
                        <a:rPr lang="en-US" sz="1100" dirty="0">
                          <a:effectLst/>
                          <a:latin typeface="Calibri" panose="020F0502020204030204" pitchFamily="34" charset="0"/>
                          <a:ea typeface="Calibri" panose="020F0502020204030204" pitchFamily="34" charset="0"/>
                          <a:cs typeface="Calibri" panose="020F0502020204030204" pitchFamily="34" charset="0"/>
                        </a:rPr>
                        <a:t>بشأن ما يمكن القيام به.</a:t>
                      </a:r>
                    </a:p>
                    <a:p>
                      <a:pPr marL="285750" lvl="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GB" sz="1100" dirty="0">
                          <a:effectLst/>
                          <a:latin typeface="Calibri" panose="020F0502020204030204" pitchFamily="34" charset="0"/>
                          <a:ea typeface="Calibri" panose="020F0502020204030204" pitchFamily="34" charset="0"/>
                          <a:cs typeface="Calibri" panose="020F0502020204030204" pitchFamily="34" charset="0"/>
                        </a:rPr>
                        <a:t>اتف</a:t>
                      </a:r>
                      <a:r>
                        <a:rPr lang="ar-SA" sz="1100" dirty="0">
                          <a:effectLst/>
                          <a:latin typeface="Calibri" panose="020F0502020204030204" pitchFamily="34" charset="0"/>
                          <a:ea typeface="Calibri" panose="020F0502020204030204" pitchFamily="34" charset="0"/>
                          <a:cs typeface="Calibri" panose="020F0502020204030204" pitchFamily="34" charset="0"/>
                        </a:rPr>
                        <a:t>ا</a:t>
                      </a:r>
                      <a:r>
                        <a:rPr lang="en-GB" sz="1100" dirty="0">
                          <a:effectLst/>
                          <a:latin typeface="Calibri" panose="020F0502020204030204" pitchFamily="34" charset="0"/>
                          <a:ea typeface="Calibri" panose="020F0502020204030204" pitchFamily="34" charset="0"/>
                          <a:cs typeface="Calibri" panose="020F0502020204030204" pitchFamily="34" charset="0"/>
                        </a:rPr>
                        <a:t>ق</a:t>
                      </a:r>
                      <a:r>
                        <a:rPr lang="ar-SA" sz="1100" dirty="0">
                          <a:effectLst/>
                          <a:latin typeface="Calibri" panose="020F0502020204030204" pitchFamily="34" charset="0"/>
                          <a:ea typeface="Calibri" panose="020F0502020204030204" pitchFamily="34" charset="0"/>
                          <a:cs typeface="Calibri" panose="020F0502020204030204" pitchFamily="34" charset="0"/>
                        </a:rPr>
                        <a:t> على </a:t>
                      </a:r>
                      <a:r>
                        <a:rPr lang="en-GB" sz="1100" dirty="0">
                          <a:effectLst/>
                          <a:latin typeface="Calibri" panose="020F0502020204030204" pitchFamily="34" charset="0"/>
                          <a:ea typeface="Calibri" panose="020F0502020204030204" pitchFamily="34" charset="0"/>
                          <a:cs typeface="Calibri" panose="020F0502020204030204" pitchFamily="34" charset="0"/>
                        </a:rPr>
                        <a:t>أي خطوات </a:t>
                      </a:r>
                      <a:r>
                        <a:rPr lang="ar-SA" sz="1100" dirty="0">
                          <a:effectLst/>
                          <a:latin typeface="Calibri" panose="020F0502020204030204" pitchFamily="34" charset="0"/>
                          <a:ea typeface="Calibri" panose="020F0502020204030204" pitchFamily="34" charset="0"/>
                          <a:cs typeface="Calibri" panose="020F0502020204030204" pitchFamily="34" charset="0"/>
                        </a:rPr>
                        <a:t>قادمة</a:t>
                      </a:r>
                      <a:r>
                        <a:rPr lang="en-GB" sz="1100" dirty="0">
                          <a:effectLst/>
                          <a:latin typeface="Calibri" panose="020F0502020204030204" pitchFamily="34" charset="0"/>
                          <a:ea typeface="Calibri" panose="020F0502020204030204" pitchFamily="34" charset="0"/>
                          <a:cs typeface="Calibri" panose="020F0502020204030204" pitchFamily="34" charset="0"/>
                        </a:rPr>
                        <a:t> فقط إذا كنت تعتقد</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أنها يمكن أن تساعدك</a:t>
                      </a:r>
                      <a:r>
                        <a:rPr lang="ar-SA" sz="1100" dirty="0">
                          <a:effectLst/>
                          <a:latin typeface="Calibri" panose="020F0502020204030204" pitchFamily="34" charset="0"/>
                          <a:ea typeface="Calibri" panose="020F0502020204030204" pitchFamily="34" charset="0"/>
                          <a:cs typeface="Calibri" panose="020F0502020204030204" pitchFamily="34" charset="0"/>
                        </a:rPr>
                        <a:t>ن</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dirty="0">
                          <a:latin typeface="Calibri" panose="020F0502020204030204" pitchFamily="34" charset="0"/>
                          <a:ea typeface="Calibri" panose="020F0502020204030204" pitchFamily="34" charset="0"/>
                          <a:cs typeface="Calibri" panose="020F0502020204030204" pitchFamily="34" charset="0"/>
                        </a:rPr>
                        <a:t>ت</a:t>
                      </a:r>
                      <a:r>
                        <a:rPr lang="en-GB" sz="1100" dirty="0">
                          <a:latin typeface="Calibri" panose="020F0502020204030204" pitchFamily="34" charset="0"/>
                          <a:ea typeface="Calibri" panose="020F0502020204030204" pitchFamily="34" charset="0"/>
                          <a:cs typeface="Calibri" panose="020F0502020204030204" pitchFamily="34" charset="0"/>
                        </a:rPr>
                        <a:t>قوم </a:t>
                      </a:r>
                      <a:r>
                        <a:rPr lang="ar-SA" sz="1100" dirty="0">
                          <a:latin typeface="Calibri" panose="020F0502020204030204" pitchFamily="34" charset="0"/>
                          <a:ea typeface="Calibri" panose="020F0502020204030204" pitchFamily="34" charset="0"/>
                          <a:cs typeface="Calibri" panose="020F0502020204030204" pitchFamily="34" charset="0"/>
                        </a:rPr>
                        <a:t>أخصائية الحالة لأمينة</a:t>
                      </a:r>
                      <a:r>
                        <a:rPr lang="en-US" sz="1100" dirty="0">
                          <a:latin typeface="Calibri" panose="020F0502020204030204" pitchFamily="34" charset="0"/>
                          <a:ea typeface="Calibri" panose="020F0502020204030204" pitchFamily="34" charset="0"/>
                          <a:cs typeface="Calibri" panose="020F0502020204030204" pitchFamily="34" charset="0"/>
                        </a:rPr>
                        <a:t> بزيارتك في منزلك وستقومان معًا بمراجعة خطة </a:t>
                      </a:r>
                      <a:r>
                        <a:rPr lang="ar-SA" sz="1100" dirty="0">
                          <a:latin typeface="Calibri" panose="020F0502020204030204" pitchFamily="34" charset="0"/>
                          <a:ea typeface="Calibri" panose="020F0502020204030204" pitchFamily="34" charset="0"/>
                          <a:cs typeface="Calibri" panose="020F0502020204030204" pitchFamily="34" charset="0"/>
                        </a:rPr>
                        <a:t>ال</a:t>
                      </a:r>
                      <a:r>
                        <a:rPr lang="en-US" sz="1100" dirty="0">
                          <a:latin typeface="Calibri" panose="020F0502020204030204" pitchFamily="34" charset="0"/>
                          <a:ea typeface="Calibri" panose="020F0502020204030204" pitchFamily="34" charset="0"/>
                          <a:cs typeface="Calibri" panose="020F0502020204030204" pitchFamily="34" charset="0"/>
                        </a:rPr>
                        <a:t>حال</a:t>
                      </a:r>
                      <a:r>
                        <a:rPr lang="ar-SA" sz="1100" dirty="0">
                          <a:latin typeface="Calibri" panose="020F0502020204030204" pitchFamily="34" charset="0"/>
                          <a:ea typeface="Calibri" panose="020F0502020204030204" pitchFamily="34" charset="0"/>
                          <a:cs typeface="Calibri" panose="020F0502020204030204" pitchFamily="34" charset="0"/>
                        </a:rPr>
                        <a:t>ة</a:t>
                      </a:r>
                      <a:r>
                        <a:rPr lang="en-US" sz="1100" dirty="0">
                          <a:latin typeface="Calibri" panose="020F0502020204030204" pitchFamily="34" charset="0"/>
                          <a:ea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446660"/>
                  </a:ext>
                </a:extLst>
              </a:tr>
            </a:tbl>
          </a:graphicData>
        </a:graphic>
      </p:graphicFrame>
      <p:sp>
        <p:nvSpPr>
          <p:cNvPr id="13" name="Hexagon 12">
            <a:extLst>
              <a:ext uri="{FF2B5EF4-FFF2-40B4-BE49-F238E27FC236}">
                <a16:creationId xmlns:a16="http://schemas.microsoft.com/office/drawing/2014/main" id="{89815584-702B-780F-B620-B3596DAA6C2E}"/>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8003EB40-A602-1081-6DEC-0FFAA4895D0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9E49564F-DBFC-350F-880C-449500457F2F}"/>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9DF00772-C56F-C5A2-1852-070D20970E27}"/>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F8F01753-7A3A-2226-2133-DE9CBBAE7D31}"/>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29380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E1FEB69-D1FA-6FAE-802A-C630EC79D8A4}"/>
              </a:ext>
            </a:extLst>
          </p:cNvPr>
          <p:cNvGraphicFramePr>
            <a:graphicFrameLocks noGrp="1"/>
          </p:cNvGraphicFramePr>
          <p:nvPr>
            <p:extLst>
              <p:ext uri="{D42A27DB-BD31-4B8C-83A1-F6EECF244321}">
                <p14:modId xmlns:p14="http://schemas.microsoft.com/office/powerpoint/2010/main" val="2566804263"/>
              </p:ext>
            </p:extLst>
          </p:nvPr>
        </p:nvGraphicFramePr>
        <p:xfrm>
          <a:off x="986129" y="1432560"/>
          <a:ext cx="5254041" cy="6796903"/>
        </p:xfrm>
        <a:graphic>
          <a:graphicData uri="http://schemas.openxmlformats.org/drawingml/2006/table">
            <a:tbl>
              <a:tblPr firstRow="1" bandRow="1">
                <a:tableStyleId>{5940675A-B579-460E-94D1-54222C63F5DA}</a:tableStyleId>
              </a:tblPr>
              <a:tblGrid>
                <a:gridCol w="3128050">
                  <a:extLst>
                    <a:ext uri="{9D8B030D-6E8A-4147-A177-3AD203B41FA5}">
                      <a16:colId xmlns:a16="http://schemas.microsoft.com/office/drawing/2014/main" val="1779201371"/>
                    </a:ext>
                  </a:extLst>
                </a:gridCol>
                <a:gridCol w="2125991">
                  <a:extLst>
                    <a:ext uri="{9D8B030D-6E8A-4147-A177-3AD203B41FA5}">
                      <a16:colId xmlns:a16="http://schemas.microsoft.com/office/drawing/2014/main" val="2993327383"/>
                    </a:ext>
                  </a:extLst>
                </a:gridCol>
              </a:tblGrid>
              <a:tr h="454113">
                <a:tc>
                  <a:txBody>
                    <a:bodyPr/>
                    <a:lstStyle/>
                    <a:p>
                      <a:pPr algn="r" rtl="1"/>
                      <a:r>
                        <a:rPr lang="ar-SA" sz="1100" b="1" dirty="0">
                          <a:solidFill>
                            <a:schemeClr val="tx1"/>
                          </a:solidFill>
                          <a:latin typeface="Calibri" panose="020F0502020204030204" pitchFamily="34" charset="0"/>
                          <a:cs typeface="Calibri" panose="020F0502020204030204" pitchFamily="34" charset="0"/>
                        </a:rPr>
                        <a:t>نوع العوائق</a:t>
                      </a:r>
                      <a:endParaRPr lang="en-BE" sz="11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rtl="1"/>
                      <a:r>
                        <a:rPr lang="en-GB" sz="1100" b="1" dirty="0" err="1">
                          <a:solidFill>
                            <a:schemeClr val="tx1"/>
                          </a:solidFill>
                          <a:latin typeface="Calibri" panose="020F0502020204030204" pitchFamily="34" charset="0"/>
                          <a:cs typeface="Calibri" panose="020F0502020204030204" pitchFamily="34" charset="0"/>
                        </a:rPr>
                        <a:t>أمثلة</a:t>
                      </a:r>
                      <a:r>
                        <a:rPr lang="en-GB" sz="1100" b="1" dirty="0">
                          <a:solidFill>
                            <a:schemeClr val="tx1"/>
                          </a:solidFill>
                          <a:latin typeface="Calibri" panose="020F0502020204030204" pitchFamily="34" charset="0"/>
                          <a:cs typeface="Calibri" panose="020F0502020204030204" pitchFamily="34" charset="0"/>
                        </a:rPr>
                        <a:t> </a:t>
                      </a:r>
                      <a:r>
                        <a:rPr lang="en-GB" sz="1100" b="1" dirty="0" err="1">
                          <a:solidFill>
                            <a:schemeClr val="tx1"/>
                          </a:solidFill>
                          <a:latin typeface="Calibri" panose="020F0502020204030204" pitchFamily="34" charset="0"/>
                          <a:cs typeface="Calibri" panose="020F0502020204030204" pitchFamily="34" charset="0"/>
                        </a:rPr>
                        <a:t>ع</a:t>
                      </a:r>
                      <a:r>
                        <a:rPr lang="ar-SA" sz="1100" b="1" dirty="0">
                          <a:solidFill>
                            <a:schemeClr val="tx1"/>
                          </a:solidFill>
                          <a:latin typeface="Calibri" panose="020F0502020204030204" pitchFamily="34" charset="0"/>
                          <a:cs typeface="Calibri" panose="020F0502020204030204" pitchFamily="34" charset="0"/>
                        </a:rPr>
                        <a:t>ن العوائق</a:t>
                      </a:r>
                      <a:endParaRPr lang="en-BE" sz="11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24227811"/>
                  </a:ext>
                </a:extLst>
              </a:tr>
              <a:tr h="1268558">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80383"/>
                  </a:ext>
                </a:extLst>
              </a:tr>
              <a:tr h="1268558">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75584"/>
                  </a:ext>
                </a:extLst>
              </a:tr>
              <a:tr h="1268558">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239259"/>
                  </a:ext>
                </a:extLst>
              </a:tr>
              <a:tr h="1268558">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4784"/>
                  </a:ext>
                </a:extLst>
              </a:tr>
              <a:tr h="1268558">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7027122"/>
                  </a:ext>
                </a:extLst>
              </a:tr>
            </a:tbl>
          </a:graphicData>
        </a:graphic>
      </p:graphicFrame>
      <p:sp>
        <p:nvSpPr>
          <p:cNvPr id="5" name="TextBox 4">
            <a:extLst>
              <a:ext uri="{FF2B5EF4-FFF2-40B4-BE49-F238E27FC236}">
                <a16:creationId xmlns:a16="http://schemas.microsoft.com/office/drawing/2014/main" id="{F8183DE4-32AF-3D62-58D5-CFF698C65B7A}"/>
              </a:ext>
            </a:extLst>
          </p:cNvPr>
          <p:cNvSpPr txBox="1"/>
          <p:nvPr/>
        </p:nvSpPr>
        <p:spPr>
          <a:xfrm>
            <a:off x="986129" y="700979"/>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العوائق</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التي</a:t>
            </a:r>
            <a:r>
              <a:rPr lang="en-GB"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تحد من قدرات </a:t>
            </a:r>
            <a:r>
              <a:rPr lang="en-GB" sz="1200" b="1" dirty="0" err="1">
                <a:latin typeface="Calibri" panose="020F0502020204030204" pitchFamily="34" charset="0"/>
                <a:cs typeface="Calibri" panose="020F0502020204030204" pitchFamily="34" charset="0"/>
              </a:rPr>
              <a:t>الأطفال</a:t>
            </a:r>
            <a:r>
              <a:rPr lang="ar-SA" sz="1200" b="1" dirty="0">
                <a:latin typeface="Calibri" panose="020F0502020204030204" pitchFamily="34" charset="0"/>
                <a:cs typeface="Calibri" panose="020F0502020204030204" pitchFamily="34" charset="0"/>
              </a:rPr>
              <a:t> من</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ذوي</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a:t>
            </a:r>
            <a:r>
              <a:rPr lang="ar-SA" sz="1200" b="1" dirty="0">
                <a:latin typeface="Calibri" panose="020F0502020204030204" pitchFamily="34" charset="0"/>
                <a:cs typeface="Calibri" panose="020F0502020204030204" pitchFamily="34" charset="0"/>
              </a:rPr>
              <a:t>احتياجات الخاصة</a:t>
            </a:r>
            <a:endParaRPr lang="en-US" sz="1200" b="1" spc="300" dirty="0">
              <a:solidFill>
                <a:schemeClr val="tx1"/>
              </a:solidFill>
            </a:endParaRPr>
          </a:p>
        </p:txBody>
      </p:sp>
      <p:sp>
        <p:nvSpPr>
          <p:cNvPr id="2" name="Hexagon 1">
            <a:extLst>
              <a:ext uri="{FF2B5EF4-FFF2-40B4-BE49-F238E27FC236}">
                <a16:creationId xmlns:a16="http://schemas.microsoft.com/office/drawing/2014/main" id="{EBB2F112-3823-C57B-28EF-B2691A25767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1664AD8D-64BC-946D-63EA-902DCA07683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969883B0-151F-4EA9-817C-766AECB2CC3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3DA584E0-424C-8E96-AE64-289DF00032E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A4A51AD7-7033-4C34-9BB8-EC451383ADD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49A31D3C-AF0F-2BF4-8FF7-1683095FBD8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705303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95B93F-7094-5BBF-48CC-B177593E0BF7}"/>
              </a:ext>
            </a:extLst>
          </p:cNvPr>
          <p:cNvSpPr txBox="1"/>
          <p:nvPr/>
        </p:nvSpPr>
        <p:spPr>
          <a:xfrm>
            <a:off x="996287" y="712658"/>
            <a:ext cx="5254042" cy="276999"/>
          </a:xfrm>
          <a:prstGeom prst="rect">
            <a:avLst/>
          </a:prstGeom>
          <a:noFill/>
        </p:spPr>
        <p:txBody>
          <a:bodyPr wrap="square" rtlCol="0">
            <a:spAutoFit/>
          </a:bodyPr>
          <a:lstStyle/>
          <a:p>
            <a:pPr algn="r" rtl="1"/>
            <a:r>
              <a:rPr lang="en-ZA" sz="1200" dirty="0">
                <a:effectLst/>
                <a:latin typeface="Calibri" panose="020F0502020204030204" pitchFamily="34" charset="0"/>
                <a:cs typeface="Calibri" panose="020F0502020204030204" pitchFamily="34" charset="0"/>
              </a:rPr>
              <a:t>نموذج المراجعة</a:t>
            </a:r>
            <a:endParaRPr lang="en-US" sz="1200" b="1" spc="300" dirty="0">
              <a:latin typeface="Calibri" panose="020F0502020204030204" pitchFamily="34" charset="0"/>
              <a:cs typeface="Calibri" panose="020F0502020204030204" pitchFamily="34" charset="0"/>
            </a:endParaRPr>
          </a:p>
        </p:txBody>
      </p:sp>
      <p:sp>
        <p:nvSpPr>
          <p:cNvPr id="5" name="Hexagon 4">
            <a:extLst>
              <a:ext uri="{FF2B5EF4-FFF2-40B4-BE49-F238E27FC236}">
                <a16:creationId xmlns:a16="http://schemas.microsoft.com/office/drawing/2014/main" id="{F50DC37E-44C8-C563-57ED-F9B3B846941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5A3AEA06-46DE-98CD-288A-10F5353911C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790681D3-066B-F055-A895-531245B9901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0B0F991-E87F-0DC5-D640-6A9AEEDBDED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50F35095-DCC3-1190-FD93-C7BE8B8BC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D8C84D68-01E3-D5B6-4EB4-84297B1FE3E6}"/>
              </a:ext>
            </a:extLst>
          </p:cNvPr>
          <p:cNvGraphicFramePr>
            <a:graphicFrameLocks noGrp="1"/>
          </p:cNvGraphicFramePr>
          <p:nvPr/>
        </p:nvGraphicFramePr>
        <p:xfrm>
          <a:off x="996286" y="1320801"/>
          <a:ext cx="5254042" cy="7948103"/>
        </p:xfrm>
        <a:graphic>
          <a:graphicData uri="http://schemas.openxmlformats.org/drawingml/2006/table">
            <a:tbl>
              <a:tblPr firstRow="1" firstCol="1" bandRow="1">
                <a:tableStyleId>{5C22544A-7EE6-4342-B048-85BDC9FD1C3A}</a:tableStyleId>
              </a:tblPr>
              <a:tblGrid>
                <a:gridCol w="1992813">
                  <a:extLst>
                    <a:ext uri="{9D8B030D-6E8A-4147-A177-3AD203B41FA5}">
                      <a16:colId xmlns:a16="http://schemas.microsoft.com/office/drawing/2014/main" val="3892222544"/>
                    </a:ext>
                  </a:extLst>
                </a:gridCol>
                <a:gridCol w="243199">
                  <a:extLst>
                    <a:ext uri="{9D8B030D-6E8A-4147-A177-3AD203B41FA5}">
                      <a16:colId xmlns:a16="http://schemas.microsoft.com/office/drawing/2014/main" val="3611503029"/>
                    </a:ext>
                  </a:extLst>
                </a:gridCol>
                <a:gridCol w="1775637">
                  <a:extLst>
                    <a:ext uri="{9D8B030D-6E8A-4147-A177-3AD203B41FA5}">
                      <a16:colId xmlns:a16="http://schemas.microsoft.com/office/drawing/2014/main" val="4034113328"/>
                    </a:ext>
                  </a:extLst>
                </a:gridCol>
                <a:gridCol w="1242393">
                  <a:extLst>
                    <a:ext uri="{9D8B030D-6E8A-4147-A177-3AD203B41FA5}">
                      <a16:colId xmlns:a16="http://schemas.microsoft.com/office/drawing/2014/main" val="239929007"/>
                    </a:ext>
                  </a:extLst>
                </a:gridCol>
              </a:tblGrid>
              <a:tr h="0">
                <a:tc gridSpan="4">
                  <a:txBody>
                    <a:bodyPr/>
                    <a:lstStyle/>
                    <a:p>
                      <a:pPr algn="r" rtl="1"/>
                      <a:r>
                        <a:rPr lang="ar-SA" sz="1000" dirty="0">
                          <a:solidFill>
                            <a:schemeClr val="bg1"/>
                          </a:solidFill>
                          <a:effectLst/>
                        </a:rPr>
                        <a:t>٥.ب.</a:t>
                      </a:r>
                      <a:r>
                        <a:rPr lang="en-ZA" sz="1000" dirty="0">
                          <a:solidFill>
                            <a:schemeClr val="bg1"/>
                          </a:solidFill>
                          <a:effectLst/>
                        </a:rPr>
                        <a:t>نظرة عامة على نموذج المراجعة</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583998835"/>
                  </a:ext>
                </a:extLst>
              </a:tr>
              <a:tr h="0">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                الخطوة٥: المتابعة والمراجعة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خطوة إدارة الحالة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377269331"/>
                  </a:ext>
                </a:extLst>
              </a:tr>
              <a:tr h="0">
                <a:tc gridSpan="3">
                  <a:txBody>
                    <a:bodyPr/>
                    <a:lstStyle/>
                    <a:p>
                      <a:pPr algn="r" rtl="1">
                        <a:lnSpc>
                          <a:spcPct val="107000"/>
                        </a:lnSpc>
                        <a:spcAft>
                          <a:spcPts val="800"/>
                        </a:spcAft>
                      </a:pPr>
                      <a:r>
                        <a:rPr lang="en-FR" sz="1000" b="0" kern="1200">
                          <a:solidFill>
                            <a:schemeClr val="tx1"/>
                          </a:solidFill>
                          <a:effectLst/>
                          <a:latin typeface="Calibri" panose="020F0502020204030204" pitchFamily="34" charset="0"/>
                          <a:ea typeface="+mn-ea"/>
                          <a:cs typeface="Calibri" panose="020F0502020204030204" pitchFamily="34" charset="0"/>
                        </a:rPr>
                        <a:t> </a:t>
                      </a:r>
                      <a:r>
                        <a:rPr lang="ar-SA" sz="1000" b="0" kern="1200">
                          <a:solidFill>
                            <a:schemeClr val="tx1"/>
                          </a:solidFill>
                          <a:effectLst/>
                          <a:latin typeface="Calibri" panose="020F0502020204030204" pitchFamily="34" charset="0"/>
                          <a:ea typeface="+mn-ea"/>
                          <a:cs typeface="Calibri" panose="020F0502020204030204" pitchFamily="34" charset="0"/>
                        </a:rPr>
                        <a:t>                النموذج الأساسي</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ar-SA" sz="1000" b="1" kern="1200">
                          <a:solidFill>
                            <a:schemeClr val="bg1"/>
                          </a:solidFill>
                          <a:effectLst/>
                          <a:latin typeface="Calibri" panose="020F0502020204030204" pitchFamily="34" charset="0"/>
                          <a:ea typeface="+mn-ea"/>
                          <a:cs typeface="Calibri" panose="020F0502020204030204" pitchFamily="34" charset="0"/>
                        </a:rPr>
                        <a:t>النموذج الأساسي/ الإضافي</a:t>
                      </a:r>
                      <a:r>
                        <a:rPr lang="ar-SA" sz="1000" kern="1200">
                          <a:solidFill>
                            <a:schemeClr val="bg1"/>
                          </a:solidFill>
                          <a:effectLst/>
                          <a:latin typeface="Calibri" panose="020F0502020204030204" pitchFamily="34" charset="0"/>
                          <a:ea typeface="+mn-ea"/>
                          <a:cs typeface="Calibri" panose="020F0502020204030204" pitchFamily="34" charset="0"/>
                        </a:rPr>
                        <a:t> </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604580883"/>
                  </a:ext>
                </a:extLst>
              </a:tr>
              <a:tr h="574692">
                <a:tc gridSpan="3">
                  <a:txBody>
                    <a:bodyPr/>
                    <a:lstStyle/>
                    <a:p>
                      <a:pPr algn="r" rtl="1">
                        <a:lnSpc>
                          <a:spcPct val="107000"/>
                        </a:lnSpc>
                        <a:spcAft>
                          <a:spcPts val="800"/>
                        </a:spcAft>
                      </a:pPr>
                      <a:r>
                        <a:rPr lang="ar-SA"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كلما عقد اجتماع لمراجعة الحالة. منذ اللحظة التي يبدأ فيها تنفيذ خطة الحالة، تعتمد على مستوى المخاطر في الحالة (ليتم وضعها في السياق):</a:t>
                      </a:r>
                    </a:p>
                    <a:p>
                      <a:pPr marL="171450" lvl="0" indent="-171450" algn="r" rtl="1">
                        <a:buFont typeface="Arial" panose="020B0604020202020204" pitchFamily="34" charset="0"/>
                        <a:buChar char="•"/>
                      </a:pPr>
                      <a:r>
                        <a:rPr lang="ar-SA" sz="1000" b="0" u="sng" kern="1200">
                          <a:solidFill>
                            <a:schemeClr val="tx1"/>
                          </a:solidFill>
                          <a:effectLst/>
                          <a:latin typeface="Calibri" panose="020F0502020204030204" pitchFamily="34" charset="0"/>
                          <a:ea typeface="+mn-ea"/>
                          <a:cs typeface="Calibri" panose="020F0502020204030204" pitchFamily="34" charset="0"/>
                        </a:rPr>
                        <a:t>عالي: </a:t>
                      </a:r>
                      <a:r>
                        <a:rPr lang="ar-SA" sz="1000" b="0" kern="1200">
                          <a:solidFill>
                            <a:schemeClr val="tx1"/>
                          </a:solidFill>
                          <a:effectLst/>
                          <a:latin typeface="Calibri" panose="020F0502020204030204" pitchFamily="34" charset="0"/>
                          <a:ea typeface="+mn-ea"/>
                          <a:cs typeface="Calibri" panose="020F0502020204030204" pitchFamily="34" charset="0"/>
                        </a:rPr>
                        <a:t>مرة في الـشهر على الأقل.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b="0" u="sng" kern="1200">
                          <a:solidFill>
                            <a:schemeClr val="tx1"/>
                          </a:solidFill>
                          <a:effectLst/>
                          <a:latin typeface="Calibri" panose="020F0502020204030204" pitchFamily="34" charset="0"/>
                          <a:ea typeface="+mn-ea"/>
                          <a:cs typeface="Calibri" panose="020F0502020204030204" pitchFamily="34" charset="0"/>
                        </a:rPr>
                        <a:t>متوسط:</a:t>
                      </a:r>
                      <a:r>
                        <a:rPr lang="ar-SA" sz="1000" b="0" kern="1200">
                          <a:solidFill>
                            <a:schemeClr val="tx1"/>
                          </a:solidFill>
                          <a:effectLst/>
                          <a:latin typeface="Calibri" panose="020F0502020204030204" pitchFamily="34" charset="0"/>
                          <a:ea typeface="+mn-ea"/>
                          <a:cs typeface="Calibri" panose="020F0502020204030204" pitchFamily="34" charset="0"/>
                        </a:rPr>
                        <a:t> مرة واحدة على الأقل كل شهرين</a:t>
                      </a:r>
                    </a:p>
                    <a:p>
                      <a:pPr marL="171450" lvl="0" indent="-171450" algn="r" rtl="1">
                        <a:buFont typeface="Arial" panose="020B0604020202020204" pitchFamily="34" charset="0"/>
                        <a:buChar char="•"/>
                      </a:pPr>
                      <a:r>
                        <a:rPr lang="ar-SA" sz="1000" b="0" kern="1200">
                          <a:solidFill>
                            <a:schemeClr val="tx1"/>
                          </a:solidFill>
                          <a:effectLst/>
                          <a:latin typeface="Calibri" panose="020F0502020204030204" pitchFamily="34" charset="0"/>
                          <a:ea typeface="+mn-ea"/>
                          <a:cs typeface="Calibri" panose="020F0502020204030204" pitchFamily="34" charset="0"/>
                        </a:rPr>
                        <a:t> </a:t>
                      </a:r>
                      <a:r>
                        <a:rPr lang="ar-SA" sz="1000" b="0" u="sng" kern="1200">
                          <a:solidFill>
                            <a:schemeClr val="tx1"/>
                          </a:solidFill>
                          <a:effectLst/>
                          <a:latin typeface="Calibri" panose="020F0502020204030204" pitchFamily="34" charset="0"/>
                          <a:ea typeface="+mn-ea"/>
                          <a:cs typeface="Calibri" panose="020F0502020204030204" pitchFamily="34" charset="0"/>
                        </a:rPr>
                        <a:t>منخفض:</a:t>
                      </a:r>
                      <a:r>
                        <a:rPr lang="ar-SA" sz="1000" b="0" kern="1200">
                          <a:solidFill>
                            <a:schemeClr val="tx1"/>
                          </a:solidFill>
                          <a:effectLst/>
                          <a:latin typeface="Calibri" panose="020F0502020204030204" pitchFamily="34" charset="0"/>
                          <a:ea typeface="+mn-ea"/>
                          <a:cs typeface="Calibri" panose="020F0502020204030204" pitchFamily="34" charset="0"/>
                        </a:rPr>
                        <a:t> مرة واحدة على الأقل كل ٣ أشهر</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متى</a:t>
                      </a:r>
                      <a:r>
                        <a:rPr lang="ar-SA" sz="1000" dirty="0">
                          <a:solidFill>
                            <a:schemeClr val="bg1"/>
                          </a:solidFill>
                          <a:effectLst/>
                          <a:latin typeface="Calibri" panose="020F0502020204030204" pitchFamily="34" charset="0"/>
                          <a:cs typeface="Calibri" panose="020F0502020204030204" pitchFamily="34" charset="0"/>
                        </a:rPr>
                        <a:t> يتم إكمالها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551611703"/>
                  </a:ext>
                </a:extLst>
              </a:tr>
              <a:tr h="574692">
                <a:tc gridSpan="3">
                  <a:txBody>
                    <a:bodyPr/>
                    <a:lstStyle/>
                    <a:p>
                      <a:pPr algn="r" rtl="1">
                        <a:lnSpc>
                          <a:spcPct val="107000"/>
                        </a:lnSpc>
                        <a:spcAft>
                          <a:spcPts val="800"/>
                        </a:spcAft>
                      </a:pPr>
                      <a:r>
                        <a:rPr lang="ar-SA"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ar-SA"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أخصائي حالة المخصص للحالة مع الطفل ومقدم الرعاية (حيثما كان ذلك ممكنا ومناسبا).</a:t>
                      </a:r>
                    </a:p>
                    <a:p>
                      <a:pPr algn="r" rtl="1">
                        <a:lnSpc>
                          <a:spcPct val="107000"/>
                        </a:lnSpc>
                        <a:spcAft>
                          <a:spcPts val="800"/>
                        </a:spcAft>
                      </a:pPr>
                      <a:r>
                        <a:rPr lang="ar-SA"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يمكن للأشخاص المهمين الآخرين في حياة الطفل وكذلك مقدمي الخدمات الآخرين والسلطات ذات الصلة المشاركة في اجتماع مراجعة الحالة إذا كان لهم دور يلعبونه فيه وإذا تم منح القبول/الموافقة المستنيرة على ذلك.</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من يجب أن</a:t>
                      </a:r>
                      <a:r>
                        <a:rPr lang="ar-SA" sz="1000" dirty="0">
                          <a:solidFill>
                            <a:schemeClr val="bg1"/>
                          </a:solidFill>
                          <a:effectLst/>
                          <a:latin typeface="Calibri" panose="020F0502020204030204" pitchFamily="34" charset="0"/>
                          <a:cs typeface="Calibri" panose="020F0502020204030204" pitchFamily="34" charset="0"/>
                        </a:rPr>
                        <a:t> يقوم بإكما</a:t>
                      </a:r>
                      <a:r>
                        <a:rPr lang="en-ZA" sz="1000" dirty="0">
                          <a:solidFill>
                            <a:schemeClr val="bg1"/>
                          </a:solidFill>
                          <a:effectLst/>
                          <a:latin typeface="Calibri" panose="020F0502020204030204" pitchFamily="34" charset="0"/>
                          <a:cs typeface="Calibri" panose="020F0502020204030204" pitchFamily="34" charset="0"/>
                        </a:rPr>
                        <a:t>ل</a:t>
                      </a:r>
                      <a:r>
                        <a:rPr lang="ar-SA" sz="1000" dirty="0">
                          <a:solidFill>
                            <a:schemeClr val="bg1"/>
                          </a:solidFill>
                          <a:effectLst/>
                          <a:latin typeface="Calibri" panose="020F0502020204030204" pitchFamily="34" charset="0"/>
                          <a:cs typeface="Calibri" panose="020F0502020204030204" pitchFamily="34" charset="0"/>
                        </a:rPr>
                        <a:t>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864561709"/>
                  </a:ext>
                </a:extLst>
              </a:tr>
              <a:tr h="302576">
                <a:tc gridSpan="3">
                  <a:txBody>
                    <a:bodyPr/>
                    <a:lstStyle/>
                    <a:p>
                      <a:pPr algn="r" rtl="1">
                        <a:lnSpc>
                          <a:spcPct val="107000"/>
                        </a:lnSpc>
                        <a:spcAft>
                          <a:spcPts val="800"/>
                        </a:spcAft>
                      </a:pPr>
                      <a:r>
                        <a:rPr lang="ar-SA"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لتسجيل المعلومات التي تم التقاطها خلال اجتماع المراجعة والتي تبحث في كيفية تقدم الحالة وما إذا كان يمكن إغلاقها أو ما إذا كانت هناك حاجة للعودة إلى خطوات تقييم إدارة الحالة أو خطة الحالة.</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solidFill>
                      <a:schemeClr val="accent1">
                        <a:lumMod val="20000"/>
                        <a:lumOff val="80000"/>
                      </a:schemeClr>
                    </a:solidFill>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الغرض من ال</a:t>
                      </a:r>
                      <a:r>
                        <a:rPr lang="ar-SA" sz="1000" dirty="0">
                          <a:solidFill>
                            <a:schemeClr val="bg1"/>
                          </a:solidFill>
                          <a:effectLst/>
                          <a:latin typeface="Calibri" panose="020F0502020204030204" pitchFamily="34" charset="0"/>
                          <a:cs typeface="Calibri" panose="020F0502020204030204" pitchFamily="34" charset="0"/>
                        </a:rPr>
                        <a:t>نموذج</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09031402"/>
                  </a:ext>
                </a:extLst>
              </a:tr>
              <a:tr h="0">
                <a:tc>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gridSpan="3">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697790763"/>
                  </a:ext>
                </a:extLst>
              </a:tr>
              <a:tr h="0">
                <a:tc gridSpan="4">
                  <a:txBody>
                    <a:bodyPr/>
                    <a:lstStyle/>
                    <a:p>
                      <a:pPr algn="r" rtl="1"/>
                      <a:r>
                        <a:rPr lang="en-ZA" sz="1000" dirty="0">
                          <a:solidFill>
                            <a:schemeClr val="bg1"/>
                          </a:solidFill>
                          <a:effectLst/>
                          <a:latin typeface="Calibri" panose="020F0502020204030204" pitchFamily="34" charset="0"/>
                          <a:cs typeface="Calibri" panose="020F0502020204030204" pitchFamily="34" charset="0"/>
                        </a:rPr>
                        <a:t>نموذج المراجعة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tcPr>
                </a:tc>
                <a:tc hMerge="1">
                  <a:txBody>
                    <a:bodyPr/>
                    <a:lstStyle/>
                    <a:p>
                      <a:endParaRPr lang="en-FR"/>
                    </a:p>
                  </a:txBody>
                  <a:tcPr/>
                </a:tc>
                <a:tc hMerge="1">
                  <a:txBody>
                    <a:bodyPr/>
                    <a:lstStyle/>
                    <a:p>
                      <a:pPr algn="r" rtl="1"/>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519425346"/>
                  </a:ext>
                </a:extLst>
              </a:tr>
              <a:tr h="0">
                <a:tc>
                  <a:txBody>
                    <a:bodyPr/>
                    <a:lstStyle/>
                    <a:p>
                      <a:pPr algn="r" rtl="1">
                        <a:lnSpc>
                          <a:spcPct val="107000"/>
                        </a:lnSpc>
                        <a:spcAft>
                          <a:spcPts val="800"/>
                        </a:spcAft>
                      </a:pPr>
                      <a:r>
                        <a:rPr lang="ar-SA" sz="1000" b="1" kern="1200">
                          <a:solidFill>
                            <a:schemeClr val="tx1"/>
                          </a:solidFill>
                          <a:effectLst/>
                          <a:latin typeface="Calibri" panose="020F0502020204030204" pitchFamily="34" charset="0"/>
                          <a:ea typeface="+mn-ea"/>
                          <a:cs typeface="Calibri" panose="020F0502020204030204" pitchFamily="34" charset="0"/>
                        </a:rPr>
                        <a:t>رقم التعريف للحالة:</a:t>
                      </a:r>
                      <a:r>
                        <a:rPr lang="en-FR" sz="1000" b="1">
                          <a:solidFill>
                            <a:schemeClr val="tx1"/>
                          </a:solidFill>
                          <a:effectLst/>
                          <a:latin typeface="Calibri" panose="020F0502020204030204" pitchFamily="34" charset="0"/>
                          <a:cs typeface="Calibri" panose="020F0502020204030204" pitchFamily="34" charset="0"/>
                        </a:rPr>
                        <a:t> </a:t>
                      </a:r>
                      <a:endParaRPr lang="en-US" sz="700" b="1" i="1" kern="1200" dirty="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gridSpan="3">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تاريخ اكمال الاستمارة</a:t>
                      </a:r>
                      <a:r>
                        <a:rPr lang="en-ZA" sz="1000" dirty="0">
                          <a:solidFill>
                            <a:schemeClr val="tx1"/>
                          </a:solidFill>
                          <a:effectLst/>
                          <a:latin typeface="Calibri" panose="020F0502020204030204" pitchFamily="34" charset="0"/>
                          <a:cs typeface="Calibri" panose="020F0502020204030204" pitchFamily="34" charset="0"/>
                        </a:rPr>
                        <a:t>:</a:t>
                      </a:r>
                      <a:r>
                        <a:rPr lang="en-ZA" sz="700" b="0" i="1" kern="1200" dirty="0">
                          <a:solidFill>
                            <a:schemeClr val="tx1"/>
                          </a:solidFill>
                          <a:effectLst/>
                          <a:latin typeface="Calibri" panose="020F0502020204030204" pitchFamily="34" charset="0"/>
                          <a:ea typeface="+mn-ea"/>
                          <a:cs typeface="Calibri" panose="020F0502020204030204" pitchFamily="34" charset="0"/>
                        </a:rPr>
                        <a:t>يوم / شهر / سنة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FR"/>
                    </a:p>
                  </a:txBody>
                  <a:tcPr/>
                </a:tc>
                <a:tc hMerge="1">
                  <a:txBody>
                    <a:bodyPr/>
                    <a:lstStyle/>
                    <a:p>
                      <a:pPr algn="r" rtl="1">
                        <a:lnSpc>
                          <a:spcPct val="107000"/>
                        </a:lnSpc>
                        <a:spcAft>
                          <a:spcPts val="800"/>
                        </a:spcAft>
                      </a:pP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81035057"/>
                  </a:ext>
                </a:extLst>
              </a:tr>
              <a:tr h="0">
                <a:tc gridSpan="4">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١. </a:t>
                      </a:r>
                      <a:r>
                        <a:rPr lang="en-ZA" sz="1000" dirty="0">
                          <a:solidFill>
                            <a:schemeClr val="tx1"/>
                          </a:solidFill>
                          <a:effectLst/>
                          <a:latin typeface="Calibri" panose="020F0502020204030204" pitchFamily="34" charset="0"/>
                          <a:cs typeface="Calibri" panose="020F0502020204030204" pitchFamily="34" charset="0"/>
                        </a:rPr>
                        <a:t>تفاصيل اجتماع المراجعة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tcPr>
                </a:tc>
                <a:tc hMerge="1">
                  <a:txBody>
                    <a:bodyPr/>
                    <a:lstStyle/>
                    <a:p>
                      <a:endParaRPr lang="en-FR"/>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9878529"/>
                  </a:ext>
                </a:extLst>
              </a:tr>
              <a:tr h="0">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تاريخ اجتماع المراجعة السابق (إذا كان ذلك مناسبًا):</a:t>
                      </a:r>
                      <a:r>
                        <a:rPr lang="en-ZA" sz="700" b="0" i="1" kern="1200" dirty="0">
                          <a:solidFill>
                            <a:schemeClr val="tx1"/>
                          </a:solidFill>
                          <a:effectLst/>
                          <a:latin typeface="Calibri" panose="020F0502020204030204" pitchFamily="34" charset="0"/>
                          <a:ea typeface="+mn-ea"/>
                          <a:cs typeface="Calibri" panose="020F0502020204030204" pitchFamily="34" charset="0"/>
                        </a:rPr>
                        <a:t>يوم / شهر / سنة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r>
                        <a:rPr lang="en-ZA" sz="1000" dirty="0">
                          <a:solidFill>
                            <a:schemeClr val="tx1"/>
                          </a:solidFill>
                          <a:effectLst/>
                        </a:rPr>
                        <a:t>تاريخ اجتماع المراجعة:</a:t>
                      </a:r>
                      <a:r>
                        <a:rPr lang="en-ZA" sz="700" b="0" i="1" dirty="0">
                          <a:solidFill>
                            <a:schemeClr val="tx1"/>
                          </a:solidFill>
                          <a:effectLst/>
                        </a:rPr>
                        <a:t>يوم / شهر / سنة</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noFill/>
                  </a:tcPr>
                </a:tc>
                <a:tc gridSpan="2">
                  <a:txBody>
                    <a:bodyPr/>
                    <a:lstStyle/>
                    <a:p>
                      <a:pPr algn="r"/>
                      <a:r>
                        <a:rPr lang="en-ZA" sz="1000" dirty="0">
                          <a:solidFill>
                            <a:schemeClr val="tx1"/>
                          </a:solidFill>
                          <a:effectLst/>
                          <a:latin typeface="Calibri" panose="020F0502020204030204" pitchFamily="34" charset="0"/>
                          <a:cs typeface="Calibri" panose="020F0502020204030204" pitchFamily="34" charset="0"/>
                        </a:rPr>
                        <a:t>تاريخ اجتماع المراجعة:</a:t>
                      </a:r>
                      <a:r>
                        <a:rPr lang="en-ZA" sz="700" b="0" i="1" dirty="0">
                          <a:solidFill>
                            <a:schemeClr val="tx1"/>
                          </a:solidFill>
                          <a:effectLst/>
                          <a:latin typeface="Calibri" panose="020F0502020204030204" pitchFamily="34" charset="0"/>
                          <a:cs typeface="Calibri" panose="020F0502020204030204" pitchFamily="34" charset="0"/>
                        </a:rPr>
                        <a:t>يوم / شهر / سنة</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endParaRPr lang="en-US" sz="700" b="0" i="1" kern="1200" dirty="0">
                        <a:solidFill>
                          <a:schemeClr val="tx1"/>
                        </a:solidFill>
                        <a:effectLst/>
                        <a:latin typeface="+mn-lt"/>
                        <a:ea typeface="+mn-ea"/>
                        <a:cs typeface="+mn-cs"/>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935031646"/>
                  </a:ext>
                </a:extLst>
              </a:tr>
              <a:tr h="268766">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إذا كانت الإجابة "لا" ، كيف </a:t>
                      </a:r>
                      <a:r>
                        <a:rPr lang="ar-SA" sz="1000" dirty="0">
                          <a:solidFill>
                            <a:schemeClr val="tx1"/>
                          </a:solidFill>
                          <a:effectLst/>
                          <a:latin typeface="Calibri" panose="020F0502020204030204" pitchFamily="34" charset="0"/>
                          <a:cs typeface="Calibri" panose="020F0502020204030204" pitchFamily="34" charset="0"/>
                        </a:rPr>
                        <a:t>تم إشراك </a:t>
                      </a:r>
                      <a:r>
                        <a:rPr lang="en-ZA" sz="1000" dirty="0">
                          <a:solidFill>
                            <a:schemeClr val="tx1"/>
                          </a:solidFill>
                          <a:effectLst/>
                          <a:latin typeface="Calibri" panose="020F0502020204030204" pitchFamily="34" charset="0"/>
                          <a:cs typeface="Calibri" panose="020F0502020204030204" pitchFamily="34" charset="0"/>
                        </a:rPr>
                        <a:t> الطفل في المراجعة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r>
                        <a:rPr lang="en-ZA" sz="1000" dirty="0">
                          <a:solidFill>
                            <a:schemeClr val="tx1"/>
                          </a:solidFill>
                          <a:effectLst/>
                        </a:rPr>
                        <a:t>إذا كانت الإجابة "لا" ، كيف شارك الطفل في المراجعة ؟:</a:t>
                      </a:r>
                      <a:endParaRPr lang="en-US" sz="1000" dirty="0">
                        <a:solidFill>
                          <a:schemeClr val="tx1"/>
                        </a:solidFill>
                        <a:effectLst/>
                      </a:endParaRPr>
                    </a:p>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gridSpan="2">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هل كان الطفل حاضرا ؟:</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b="0" dirty="0">
                          <a:solidFill>
                            <a:schemeClr val="tx1"/>
                          </a:solidFill>
                          <a:effectLst/>
                          <a:latin typeface="Calibri" panose="020F0502020204030204" pitchFamily="34" charset="0"/>
                          <a:cs typeface="Calibri" panose="020F0502020204030204" pitchFamily="34" charset="0"/>
                        </a:rPr>
                        <a:t>[ ] نعم / لا</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18447235"/>
                  </a:ext>
                </a:extLst>
              </a:tr>
              <a:tr h="268766">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إذا كانت الإجابة "لا" ، كيف </a:t>
                      </a:r>
                      <a:r>
                        <a:rPr lang="ar-SA" sz="1000" dirty="0">
                          <a:solidFill>
                            <a:schemeClr val="tx1"/>
                          </a:solidFill>
                          <a:effectLst/>
                          <a:latin typeface="Calibri" panose="020F0502020204030204" pitchFamily="34" charset="0"/>
                          <a:cs typeface="Calibri" panose="020F0502020204030204" pitchFamily="34" charset="0"/>
                        </a:rPr>
                        <a:t>تم إشراك مقدم الرعاية </a:t>
                      </a:r>
                      <a:r>
                        <a:rPr lang="en-ZA" sz="1000" dirty="0">
                          <a:solidFill>
                            <a:schemeClr val="tx1"/>
                          </a:solidFill>
                          <a:effectLst/>
                          <a:latin typeface="Calibri" panose="020F0502020204030204" pitchFamily="34" charset="0"/>
                          <a:cs typeface="Calibri" panose="020F0502020204030204" pitchFamily="34" charset="0"/>
                        </a:rPr>
                        <a:t>في المراجعة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r>
                        <a:rPr lang="en-ZA" sz="1000" dirty="0">
                          <a:solidFill>
                            <a:schemeClr val="tx1"/>
                          </a:solidFill>
                          <a:effectLst/>
                        </a:rPr>
                        <a:t>إذا كانت الإجابة "لا" ، فكيف شارك مقدم الرعاية في المراجعة ؟:</a:t>
                      </a:r>
                      <a:endParaRPr lang="en-US" sz="1000" dirty="0">
                        <a:solidFill>
                          <a:schemeClr val="tx1"/>
                        </a:solidFill>
                        <a:effectLst/>
                      </a:endParaRPr>
                    </a:p>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gridSpan="2">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هل كان مقدم الرعاية حاضرًا ؟:</a:t>
                      </a:r>
                      <a:endParaRPr lang="en-US" sz="10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 ] نعم / لا</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 </a:t>
                      </a:r>
                      <a:endParaRPr lang="en-FR">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63769791"/>
                  </a:ext>
                </a:extLst>
              </a:tr>
              <a:tr h="0">
                <a:tc gridSpan="4">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٢. </a:t>
                      </a:r>
                      <a:r>
                        <a:rPr lang="en-ZA" sz="1000" dirty="0">
                          <a:solidFill>
                            <a:schemeClr val="tx1"/>
                          </a:solidFill>
                          <a:effectLst/>
                          <a:latin typeface="Calibri" panose="020F0502020204030204" pitchFamily="34" charset="0"/>
                          <a:cs typeface="Calibri" panose="020F0502020204030204" pitchFamily="34" charset="0"/>
                        </a:rPr>
                        <a:t>نتائج اجتماع المراجعة</a:t>
                      </a:r>
                      <a:r>
                        <a:rPr lang="ar-S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tcPr>
                </a:tc>
                <a:tc hMerge="1">
                  <a:txBody>
                    <a:bodyPr/>
                    <a:lstStyle/>
                    <a:p>
                      <a:endParaRPr lang="en-FR"/>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85052119"/>
                  </a:ext>
                </a:extLst>
              </a:tr>
              <a:tr h="571936">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مراجعة الوضع الحالي للطفل</a:t>
                      </a:r>
                      <a:r>
                        <a:rPr lang="ar-SA" sz="1000" dirty="0">
                          <a:solidFill>
                            <a:schemeClr val="tx1"/>
                          </a:solidFill>
                          <a:effectLst/>
                          <a:latin typeface="Calibri" panose="020F0502020204030204" pitchFamily="34" charset="0"/>
                          <a:cs typeface="Calibri" panose="020F0502020204030204" pitchFamily="34" charset="0"/>
                        </a:rPr>
                        <a:t> </a:t>
                      </a:r>
                      <a:r>
                        <a:rPr lang="en-ZA" sz="1000" dirty="0">
                          <a:solidFill>
                            <a:schemeClr val="tx1"/>
                          </a:solidFill>
                          <a:effectLst/>
                          <a:latin typeface="Calibri" panose="020F0502020204030204" pitchFamily="34" charset="0"/>
                          <a:cs typeface="Calibri" panose="020F0502020204030204" pitchFamily="34" charset="0"/>
                        </a:rPr>
                        <a:t>:</a:t>
                      </a:r>
                      <a:r>
                        <a:rPr lang="en-ZA" sz="700" b="0" i="1" kern="1200" dirty="0">
                          <a:solidFill>
                            <a:schemeClr val="tx1"/>
                          </a:solidFill>
                          <a:effectLst/>
                          <a:latin typeface="Calibri" panose="020F0502020204030204" pitchFamily="34" charset="0"/>
                          <a:ea typeface="+mn-ea"/>
                          <a:cs typeface="Calibri" panose="020F0502020204030204" pitchFamily="34" charset="0"/>
                        </a:rPr>
                        <a:t>صف الوضع الحالي العام للطفل كما تمت مناقشته في اجتماع المراجعة.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22443791"/>
                  </a:ext>
                </a:extLst>
              </a:tr>
              <a:tr h="768539">
                <a:tc gridSpan="4">
                  <a:txBody>
                    <a:bodyPr/>
                    <a:lstStyle/>
                    <a:p>
                      <a:pPr marL="0" algn="r" defTabSz="685800" rtl="1" eaLnBrk="1" latinLnBrk="0" hangingPunct="1"/>
                      <a:r>
                        <a:rPr lang="en-ZA" sz="1000" dirty="0">
                          <a:solidFill>
                            <a:schemeClr val="tx1"/>
                          </a:solidFill>
                          <a:effectLst/>
                          <a:latin typeface="Calibri" panose="020F0502020204030204" pitchFamily="34" charset="0"/>
                          <a:cs typeface="Calibri" panose="020F0502020204030204" pitchFamily="34" charset="0"/>
                        </a:rPr>
                        <a:t>مراجعة تنفيذ خطة الحالة:</a:t>
                      </a:r>
                      <a:r>
                        <a:rPr lang="en-ZA" sz="700" b="0" i="1" kern="1200" dirty="0">
                          <a:solidFill>
                            <a:schemeClr val="tx1"/>
                          </a:solidFill>
                          <a:effectLst/>
                          <a:latin typeface="Calibri" panose="020F0502020204030204" pitchFamily="34" charset="0"/>
                          <a:ea typeface="+mn-ea"/>
                          <a:cs typeface="Calibri" panose="020F0502020204030204" pitchFamily="34" charset="0"/>
                        </a:rPr>
                        <a:t>قم بتقييم حالة الإجراءات المتخذة والخدمات المقدمة على النحو المبين في خطة الحالة ومناقشتها خلال اجتماع المراجعة.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1">
                          <a:lumMod val="20000"/>
                          <a:lumOff val="80000"/>
                        </a:schemeClr>
                      </a:solidFill>
                      <a:prstDash val="solid"/>
                      <a:round/>
                      <a:headEnd type="none" w="med" len="med"/>
                      <a:tailEnd type="none" w="med" len="med"/>
                    </a:lnL>
                  </a:tcPr>
                </a:tc>
                <a:tc hMerge="1">
                  <a:txBody>
                    <a:bodyPr/>
                    <a:lstStyle/>
                    <a:p>
                      <a:endParaRPr lang="en-FR"/>
                    </a:p>
                  </a:txBody>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68952427"/>
                  </a:ext>
                </a:extLst>
              </a:tr>
            </a:tbl>
          </a:graphicData>
        </a:graphic>
      </p:graphicFrame>
    </p:spTree>
    <p:extLst>
      <p:ext uri="{BB962C8B-B14F-4D97-AF65-F5344CB8AC3E}">
        <p14:creationId xmlns:p14="http://schemas.microsoft.com/office/powerpoint/2010/main" val="211031145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F50DC37E-44C8-C563-57ED-F9B3B846941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5A3AEA06-46DE-98CD-288A-10F5353911C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790681D3-066B-F055-A895-531245B9901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0B0F991-E87F-0DC5-D640-6A9AEEDBDED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50F35095-DCC3-1190-FD93-C7BE8B8BC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D8C84D68-01E3-D5B6-4EB4-84297B1FE3E6}"/>
              </a:ext>
            </a:extLst>
          </p:cNvPr>
          <p:cNvGraphicFramePr>
            <a:graphicFrameLocks noGrp="1"/>
          </p:cNvGraphicFramePr>
          <p:nvPr/>
        </p:nvGraphicFramePr>
        <p:xfrm>
          <a:off x="996286" y="699799"/>
          <a:ext cx="5254042" cy="5253728"/>
        </p:xfrm>
        <a:graphic>
          <a:graphicData uri="http://schemas.openxmlformats.org/drawingml/2006/table">
            <a:tbl>
              <a:tblPr firstRow="1" firstCol="1" bandRow="1">
                <a:tableStyleId>{5C22544A-7EE6-4342-B048-85BDC9FD1C3A}</a:tableStyleId>
              </a:tblPr>
              <a:tblGrid>
                <a:gridCol w="1992813">
                  <a:extLst>
                    <a:ext uri="{9D8B030D-6E8A-4147-A177-3AD203B41FA5}">
                      <a16:colId xmlns:a16="http://schemas.microsoft.com/office/drawing/2014/main" val="3892222544"/>
                    </a:ext>
                  </a:extLst>
                </a:gridCol>
                <a:gridCol w="3261229">
                  <a:extLst>
                    <a:ext uri="{9D8B030D-6E8A-4147-A177-3AD203B41FA5}">
                      <a16:colId xmlns:a16="http://schemas.microsoft.com/office/drawing/2014/main" val="3611503029"/>
                    </a:ext>
                  </a:extLst>
                </a:gridCol>
              </a:tblGrid>
              <a:tr h="625555">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مراجعة التقدم المحرز نحو الهدف العام لخطة الحالة:</a:t>
                      </a:r>
                      <a:r>
                        <a:rPr lang="en-ZA" sz="700" b="0" i="1" kern="1200" dirty="0">
                          <a:solidFill>
                            <a:schemeClr val="tx1"/>
                          </a:solidFill>
                          <a:effectLst/>
                          <a:latin typeface="Calibri" panose="020F0502020204030204" pitchFamily="34" charset="0"/>
                          <a:ea typeface="+mn-ea"/>
                          <a:cs typeface="Calibri" panose="020F0502020204030204" pitchFamily="34" charset="0"/>
                        </a:rPr>
                        <a:t>قم بتقييم التقدم نحو تحقيق الهدف العام لخطة الحالة كما تمت مناقشته خلال اجتماع المراجعة.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1178554012"/>
                  </a:ext>
                </a:extLst>
              </a:tr>
              <a:tr h="571936">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ملاحظات / ملاحظات أخرى خلال اجتماع المراجعة: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585350859"/>
                  </a:ext>
                </a:extLst>
              </a:tr>
              <a:tr h="0">
                <a:tc gridSpan="2">
                  <a:txBody>
                    <a:bodyPr/>
                    <a:lstStyle/>
                    <a:p>
                      <a:pPr algn="r" rtl="1">
                        <a:lnSpc>
                          <a:spcPct val="107000"/>
                        </a:lnSpc>
                        <a:spcAft>
                          <a:spcPts val="800"/>
                        </a:spcAft>
                      </a:pPr>
                      <a:r>
                        <a:rPr lang="ar-SA" sz="900" dirty="0">
                          <a:solidFill>
                            <a:schemeClr val="tx1"/>
                          </a:solidFill>
                          <a:effectLst/>
                          <a:latin typeface="Calibri" panose="020F0502020204030204" pitchFamily="34" charset="0"/>
                          <a:cs typeface="Calibri" panose="020F0502020204030204" pitchFamily="34" charset="0"/>
                        </a:rPr>
                        <a:t>٣. </a:t>
                      </a:r>
                      <a:r>
                        <a:rPr lang="en-ZA" sz="900" dirty="0">
                          <a:solidFill>
                            <a:schemeClr val="tx1"/>
                          </a:solidFill>
                          <a:effectLst/>
                          <a:latin typeface="Calibri" panose="020F0502020204030204" pitchFamily="34" charset="0"/>
                          <a:cs typeface="Calibri" panose="020F0502020204030204" pitchFamily="34" charset="0"/>
                        </a:rPr>
                        <a:t>الخطوات التالية</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2516864511"/>
                  </a:ext>
                </a:extLst>
              </a:tr>
              <a:tr h="428952">
                <a:tc>
                  <a:txBody>
                    <a:bodyPr/>
                    <a:lstStyle/>
                    <a:p>
                      <a:pPr algn="r" rtl="1"/>
                      <a:r>
                        <a:rPr lang="en-ZA" sz="900" b="0" dirty="0">
                          <a:solidFill>
                            <a:schemeClr val="tx1"/>
                          </a:solidFill>
                          <a:effectLst/>
                          <a:latin typeface="Calibri" panose="020F0502020204030204" pitchFamily="34" charset="0"/>
                          <a:cs typeface="Calibri" panose="020F0502020204030204" pitchFamily="34" charset="0"/>
                        </a:rPr>
                        <a:t>يرجى تقديم تفاصيل:</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هل تغير وضع الطفل بطريقة تتطلب إجراء تقييم آخر ؟:</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نعم</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لا</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604583352"/>
                  </a:ext>
                </a:extLst>
              </a:tr>
              <a:tr h="357460">
                <a:tc>
                  <a:txBody>
                    <a:bodyPr/>
                    <a:lstStyle/>
                    <a:p>
                      <a:pPr algn="r" rtl="1"/>
                      <a:r>
                        <a:rPr lang="en-ZA" sz="900" b="0" dirty="0">
                          <a:solidFill>
                            <a:schemeClr val="tx1"/>
                          </a:solidFill>
                          <a:effectLst/>
                          <a:latin typeface="Calibri" panose="020F0502020204030204" pitchFamily="34" charset="0"/>
                          <a:cs typeface="Calibri" panose="020F0502020204030204" pitchFamily="34" charset="0"/>
                        </a:rPr>
                        <a:t>يرجى تقديم تفاصيل:</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هل هناك حاجة إلى أي تعديلات في خطة الحالة ؟:</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نعم</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لا</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26728295"/>
                  </a:ext>
                </a:extLst>
              </a:tr>
              <a:tr h="941788">
                <a:tc>
                  <a:txBody>
                    <a:bodyPr/>
                    <a:lstStyle/>
                    <a:p>
                      <a:pPr algn="r" rtl="1"/>
                      <a:r>
                        <a:rPr lang="en-ZA" sz="900" b="0" dirty="0">
                          <a:solidFill>
                            <a:schemeClr val="tx1"/>
                          </a:solidFill>
                          <a:effectLst/>
                          <a:latin typeface="Calibri" panose="020F0502020204030204" pitchFamily="34" charset="0"/>
                          <a:cs typeface="Calibri" panose="020F0502020204030204" pitchFamily="34" charset="0"/>
                        </a:rPr>
                        <a:t>إذا كانت الإجابة بنعم ، مستوى</a:t>
                      </a:r>
                      <a:r>
                        <a:rPr lang="ar-SA" sz="900" b="0" dirty="0">
                          <a:solidFill>
                            <a:schemeClr val="tx1"/>
                          </a:solidFill>
                          <a:effectLst/>
                          <a:latin typeface="Calibri" panose="020F0502020204030204" pitchFamily="34" charset="0"/>
                          <a:cs typeface="Calibri" panose="020F0502020204030204" pitchFamily="34" charset="0"/>
                        </a:rPr>
                        <a:t> المخاطر</a:t>
                      </a:r>
                      <a:r>
                        <a:rPr lang="en-ZA" sz="900" b="0" dirty="0">
                          <a:solidFill>
                            <a:schemeClr val="tx1"/>
                          </a:solidFill>
                          <a:effectLst/>
                          <a:latin typeface="Calibri" panose="020F0502020204030204" pitchFamily="34" charset="0"/>
                          <a:cs typeface="Calibri" panose="020F0502020204030204" pitchFamily="34" charset="0"/>
                        </a:rPr>
                        <a:t> </a:t>
                      </a:r>
                      <a:r>
                        <a:rPr lang="ar-SA" sz="900" b="0" dirty="0">
                          <a:solidFill>
                            <a:schemeClr val="tx1"/>
                          </a:solidFill>
                          <a:effectLst/>
                          <a:latin typeface="Calibri" panose="020F0502020204030204" pitchFamily="34" charset="0"/>
                          <a:cs typeface="Calibri" panose="020F0502020204030204" pitchFamily="34" charset="0"/>
                        </a:rPr>
                        <a:t>ال</a:t>
                      </a:r>
                      <a:r>
                        <a:rPr lang="en-ZA" sz="900" b="0" dirty="0">
                          <a:solidFill>
                            <a:schemeClr val="tx1"/>
                          </a:solidFill>
                          <a:effectLst/>
                          <a:latin typeface="Calibri" panose="020F0502020204030204" pitchFamily="34" charset="0"/>
                          <a:cs typeface="Calibri" panose="020F0502020204030204" pitchFamily="34" charset="0"/>
                        </a:rPr>
                        <a:t>جديد </a:t>
                      </a:r>
                      <a:r>
                        <a:rPr lang="ar-SA" sz="900" b="0" dirty="0">
                          <a:solidFill>
                            <a:schemeClr val="tx1"/>
                          </a:solidFill>
                          <a:effectLst/>
                          <a:latin typeface="Calibri" panose="020F0502020204030204" pitchFamily="34" charset="0"/>
                          <a:cs typeface="Calibri" panose="020F0502020204030204" pitchFamily="34" charset="0"/>
                        </a:rPr>
                        <a:t>ة</a:t>
                      </a:r>
                    </a:p>
                    <a:p>
                      <a:pPr algn="r" rtl="1"/>
                      <a:r>
                        <a:rPr lang="en-ZA" sz="900" b="0" dirty="0">
                          <a:solidFill>
                            <a:schemeClr val="tx1"/>
                          </a:solidFill>
                          <a:effectLst/>
                          <a:latin typeface="Calibri" panose="020F0502020204030204" pitchFamily="34" charset="0"/>
                          <a:cs typeface="Calibri" panose="020F0502020204030204" pitchFamily="34" charset="0"/>
                        </a:rPr>
                        <a:t>[] عالية ، يرجى تقديم التفاصيل:</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متوسطة ، يرجى تقديم التفاصيل:</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منخفض</a:t>
                      </a:r>
                      <a:r>
                        <a:rPr lang="ar-SA" sz="900" b="0" dirty="0">
                          <a:solidFill>
                            <a:schemeClr val="tx1"/>
                          </a:solidFill>
                          <a:effectLst/>
                          <a:latin typeface="Calibri" panose="020F0502020204030204" pitchFamily="34" charset="0"/>
                          <a:cs typeface="Calibri" panose="020F0502020204030204" pitchFamily="34" charset="0"/>
                        </a:rPr>
                        <a:t>ة</a:t>
                      </a:r>
                      <a:r>
                        <a:rPr lang="en-ZA" sz="900" b="0" dirty="0">
                          <a:solidFill>
                            <a:schemeClr val="tx1"/>
                          </a:solidFill>
                          <a:effectLst/>
                          <a:latin typeface="Calibri" panose="020F0502020204030204" pitchFamily="34" charset="0"/>
                          <a:cs typeface="Calibri" panose="020F0502020204030204" pitchFamily="34" charset="0"/>
                        </a:rPr>
                        <a:t> ، يرجى تقديم التفاصيل:</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لا</a:t>
                      </a:r>
                      <a:r>
                        <a:rPr lang="ar-SA" sz="900" b="0" dirty="0">
                          <a:solidFill>
                            <a:schemeClr val="tx1"/>
                          </a:solidFill>
                          <a:effectLst/>
                          <a:latin typeface="Calibri" panose="020F0502020204030204" pitchFamily="34" charset="0"/>
                          <a:cs typeface="Calibri" panose="020F0502020204030204" pitchFamily="34" charset="0"/>
                        </a:rPr>
                        <a:t> يوجد</a:t>
                      </a:r>
                      <a:r>
                        <a:rPr lang="en-ZA" sz="900" b="0" dirty="0">
                          <a:solidFill>
                            <a:schemeClr val="tx1"/>
                          </a:solidFill>
                          <a:effectLst/>
                          <a:latin typeface="Calibri" panose="020F0502020204030204" pitchFamily="34" charset="0"/>
                          <a:cs typeface="Calibri" panose="020F0502020204030204" pitchFamily="34" charset="0"/>
                        </a:rPr>
                        <a:t> ، يرجى تقديم التفاصيل:</a:t>
                      </a:r>
                      <a:endParaRPr lang="en-US" sz="9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هل تغير مستوى خطورة الحالة ؟:</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لا</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نعم</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11872975"/>
                  </a:ext>
                </a:extLst>
              </a:tr>
              <a:tr h="285968">
                <a:tc>
                  <a:txBody>
                    <a:bodyPr/>
                    <a:lstStyle/>
                    <a:p>
                      <a:pPr algn="r" rtl="1"/>
                      <a:r>
                        <a:rPr lang="en-ZA" sz="900" b="0" dirty="0">
                          <a:solidFill>
                            <a:schemeClr val="tx1"/>
                          </a:solidFill>
                          <a:effectLst/>
                          <a:latin typeface="Calibri" panose="020F0502020204030204" pitchFamily="34" charset="0"/>
                          <a:cs typeface="Calibri" panose="020F0502020204030204" pitchFamily="34" charset="0"/>
                        </a:rPr>
                        <a:t>يرجى تقديم تفاصيل:</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هل تنصح بإغلاق ال</a:t>
                      </a:r>
                      <a:r>
                        <a:rPr lang="ar-SA" sz="900" b="1" dirty="0">
                          <a:solidFill>
                            <a:schemeClr val="tx1"/>
                          </a:solidFill>
                          <a:effectLst/>
                          <a:latin typeface="Calibri" panose="020F0502020204030204" pitchFamily="34" charset="0"/>
                          <a:cs typeface="Calibri" panose="020F0502020204030204" pitchFamily="34" charset="0"/>
                        </a:rPr>
                        <a:t>حالة</a:t>
                      </a:r>
                      <a:r>
                        <a:rPr lang="en-ZA" sz="900" b="1" dirty="0">
                          <a:solidFill>
                            <a:schemeClr val="tx1"/>
                          </a:solidFill>
                          <a:effectLst/>
                          <a:latin typeface="Calibri" panose="020F0502020204030204" pitchFamily="34" charset="0"/>
                          <a:cs typeface="Calibri" panose="020F0502020204030204" pitchFamily="34" charset="0"/>
                        </a:rPr>
                        <a:t>؟:</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نعم</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لا</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49575828"/>
                  </a:ext>
                </a:extLst>
              </a:tr>
              <a:tr h="285968">
                <a:tc>
                  <a:txBody>
                    <a:bodyPr/>
                    <a:lstStyle/>
                    <a:p>
                      <a:pPr algn="r" rtl="1"/>
                      <a:r>
                        <a:rPr lang="en-ZA" sz="900" b="0" dirty="0">
                          <a:solidFill>
                            <a:schemeClr val="tx1"/>
                          </a:solidFill>
                          <a:effectLst/>
                          <a:latin typeface="Calibri" panose="020F0502020204030204" pitchFamily="34" charset="0"/>
                          <a:cs typeface="Calibri" panose="020F0502020204030204" pitchFamily="34" charset="0"/>
                        </a:rPr>
                        <a:t>إذا كان الأمر كذلك ، فتاريخ اجتماع المراجعة التالي</a:t>
                      </a:r>
                      <a:r>
                        <a:rPr lang="ar-SA" sz="900" b="0" dirty="0">
                          <a:solidFill>
                            <a:schemeClr val="tx1"/>
                          </a:solidFill>
                          <a:effectLst/>
                          <a:latin typeface="Calibri" panose="020F0502020204030204" pitchFamily="34" charset="0"/>
                          <a:cs typeface="Calibri" panose="020F0502020204030204" pitchFamily="34" charset="0"/>
                        </a:rPr>
                        <a:t> </a:t>
                      </a:r>
                      <a:r>
                        <a:rPr lang="en-ZA" sz="900" dirty="0">
                          <a:solidFill>
                            <a:schemeClr val="tx1"/>
                          </a:solidFill>
                          <a:effectLst/>
                          <a:latin typeface="Calibri" panose="020F0502020204030204" pitchFamily="34" charset="0"/>
                          <a:cs typeface="Calibri" panose="020F0502020204030204" pitchFamily="34" charset="0"/>
                        </a:rPr>
                        <a:t>:</a:t>
                      </a:r>
                      <a:r>
                        <a:rPr lang="en-ZA" sz="900" b="0" i="1" kern="1200" dirty="0">
                          <a:solidFill>
                            <a:schemeClr val="tx1"/>
                          </a:solidFill>
                          <a:effectLst/>
                          <a:latin typeface="Calibri" panose="020F0502020204030204" pitchFamily="34" charset="0"/>
                          <a:ea typeface="+mn-ea"/>
                          <a:cs typeface="Calibri" panose="020F0502020204030204" pitchFamily="34" charset="0"/>
                        </a:rPr>
                        <a:t>يوم / شهر / سنة</a:t>
                      </a:r>
                      <a:endParaRPr lang="en-US" sz="9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هل هناك حاجة لمراجعة الحالة ال</a:t>
                      </a:r>
                      <a:r>
                        <a:rPr lang="ar-SA" sz="900" b="1" dirty="0">
                          <a:solidFill>
                            <a:schemeClr val="tx1"/>
                          </a:solidFill>
                          <a:effectLst/>
                          <a:latin typeface="Calibri" panose="020F0502020204030204" pitchFamily="34" charset="0"/>
                          <a:cs typeface="Calibri" panose="020F0502020204030204" pitchFamily="34" charset="0"/>
                        </a:rPr>
                        <a:t>قادم</a:t>
                      </a:r>
                      <a:r>
                        <a:rPr lang="en-ZA" sz="900" b="1" dirty="0">
                          <a:solidFill>
                            <a:schemeClr val="tx1"/>
                          </a:solidFill>
                          <a:effectLst/>
                          <a:latin typeface="Calibri" panose="020F0502020204030204" pitchFamily="34" charset="0"/>
                          <a:cs typeface="Calibri" panose="020F0502020204030204" pitchFamily="34" charset="0"/>
                        </a:rPr>
                        <a:t> ؟:</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نعم</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 لا</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71308593"/>
                  </a:ext>
                </a:extLst>
              </a:tr>
            </a:tbl>
          </a:graphicData>
        </a:graphic>
      </p:graphicFrame>
    </p:spTree>
    <p:extLst>
      <p:ext uri="{BB962C8B-B14F-4D97-AF65-F5344CB8AC3E}">
        <p14:creationId xmlns:p14="http://schemas.microsoft.com/office/powerpoint/2010/main" val="21876975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46C36D7C-8C32-B24B-33ED-C8EE51B36AD5}"/>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4150585F-00B9-9A77-B5D2-9D9D00656F7B}"/>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6370205E-D389-9F01-D046-3A61CA769D23}"/>
              </a:ext>
            </a:extLst>
          </p:cNvPr>
          <p:cNvSpPr/>
          <p:nvPr/>
        </p:nvSpPr>
        <p:spPr>
          <a:xfrm>
            <a:off x="2501900" y="2149381"/>
            <a:ext cx="3745466" cy="1071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TextBox 31">
            <a:extLst>
              <a:ext uri="{FF2B5EF4-FFF2-40B4-BE49-F238E27FC236}">
                <a16:creationId xmlns:a16="http://schemas.microsoft.com/office/drawing/2014/main" id="{2E95044E-A0D7-647F-331C-5368FC8700FB}"/>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t>يرجى مراجعة أهداف التعلم وكتابة ت</a:t>
            </a:r>
            <a:r>
              <a:rPr lang="ar-SA" sz="1100" b="1" dirty="0"/>
              <a:t>أملك</a:t>
            </a:r>
            <a:r>
              <a:rPr lang="en-US" sz="1100" b="1" dirty="0"/>
              <a:t> في مربع النص.</a:t>
            </a:r>
          </a:p>
        </p:txBody>
      </p:sp>
      <p:sp>
        <p:nvSpPr>
          <p:cNvPr id="34" name="TextBox 33">
            <a:extLst>
              <a:ext uri="{FF2B5EF4-FFF2-40B4-BE49-F238E27FC236}">
                <a16:creationId xmlns:a16="http://schemas.microsoft.com/office/drawing/2014/main" id="{9063A5AA-E4E2-D142-5264-5FED9EC97F59}"/>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52" name="Rectangle 51">
            <a:extLst>
              <a:ext uri="{FF2B5EF4-FFF2-40B4-BE49-F238E27FC236}">
                <a16:creationId xmlns:a16="http://schemas.microsoft.com/office/drawing/2014/main" id="{21199991-EAD7-2E5C-99F6-D48277CDAD41}"/>
              </a:ext>
            </a:extLst>
          </p:cNvPr>
          <p:cNvSpPr/>
          <p:nvPr/>
        </p:nvSpPr>
        <p:spPr>
          <a:xfrm>
            <a:off x="2501900" y="3398040"/>
            <a:ext cx="3745466" cy="1118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A7A2DAAB-CE1D-57F1-E0AB-2D00997A536C}"/>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8206C1E7-5249-9392-E91E-2B428C4D3A87}"/>
              </a:ext>
            </a:extLst>
          </p:cNvPr>
          <p:cNvSpPr txBox="1"/>
          <p:nvPr/>
        </p:nvSpPr>
        <p:spPr>
          <a:xfrm>
            <a:off x="993324" y="1264346"/>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أهداف التعلم</a:t>
            </a:r>
            <a:endParaRPr lang="en-CA" sz="1200" b="1" spc="300" dirty="0">
              <a:solidFill>
                <a:schemeClr val="tx1"/>
              </a:solidFill>
            </a:endParaRPr>
          </a:p>
        </p:txBody>
      </p:sp>
      <p:sp>
        <p:nvSpPr>
          <p:cNvPr id="56" name="TextBox 55">
            <a:extLst>
              <a:ext uri="{FF2B5EF4-FFF2-40B4-BE49-F238E27FC236}">
                <a16:creationId xmlns:a16="http://schemas.microsoft.com/office/drawing/2014/main" id="{36A974EF-E8E3-5849-05C2-9BBA1A1DF6BE}"/>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الجلسة </a:t>
            </a:r>
            <a:r>
              <a:rPr lang="ar-SA" sz="1400" b="1" spc="300" dirty="0">
                <a:solidFill>
                  <a:schemeClr val="bg1"/>
                </a:solidFill>
                <a:highlight>
                  <a:srgbClr val="954D84"/>
                </a:highlight>
                <a:latin typeface="Calibri"/>
                <a:ea typeface="Calibri"/>
                <a:cs typeface="Calibri"/>
                <a:sym typeface="Calibri"/>
              </a:rPr>
              <a:t>٥</a:t>
            </a:r>
            <a:r>
              <a:rPr lang="en-US" sz="1400" b="1" spc="300" dirty="0">
                <a:solidFill>
                  <a:schemeClr val="bg1"/>
                </a:solidFill>
                <a:highlight>
                  <a:srgbClr val="954D84"/>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26701962-9C7F-45E5-D20B-BD085D09A4AA}"/>
              </a:ext>
            </a:extLst>
          </p:cNvPr>
          <p:cNvSpPr txBox="1"/>
          <p:nvPr/>
        </p:nvSpPr>
        <p:spPr>
          <a:xfrm>
            <a:off x="993324" y="5187134"/>
            <a:ext cx="5254042" cy="276999"/>
          </a:xfrm>
          <a:prstGeom prst="rect">
            <a:avLst/>
          </a:prstGeom>
          <a:noFill/>
        </p:spPr>
        <p:txBody>
          <a:bodyPr wrap="square" rtlCol="0">
            <a:spAutoFit/>
          </a:bodyPr>
          <a:lstStyle/>
          <a:p>
            <a:pPr algn="r" rtl="1"/>
            <a:r>
              <a:rPr lang="en-US" sz="1200" b="1" dirty="0"/>
              <a:t> </a:t>
            </a:r>
            <a:r>
              <a:rPr lang="ar-SA" sz="1200" b="1" dirty="0"/>
              <a:t>ال</a:t>
            </a:r>
            <a:r>
              <a:rPr lang="en-US" sz="1200" b="1" dirty="0"/>
              <a:t>ت</a:t>
            </a:r>
            <a:r>
              <a:rPr lang="ar-SA" sz="1200" b="1" dirty="0"/>
              <a:t>أمل</a:t>
            </a:r>
            <a:endParaRPr lang="en-US" sz="1200" b="1" spc="300" dirty="0">
              <a:solidFill>
                <a:schemeClr val="tx1"/>
              </a:solidFill>
            </a:endParaRPr>
          </a:p>
        </p:txBody>
      </p:sp>
      <p:sp>
        <p:nvSpPr>
          <p:cNvPr id="58" name="Rectangle 57">
            <a:extLst>
              <a:ext uri="{FF2B5EF4-FFF2-40B4-BE49-F238E27FC236}">
                <a16:creationId xmlns:a16="http://schemas.microsoft.com/office/drawing/2014/main" id="{282F6901-51C3-81C4-BDD3-612140265099}"/>
              </a:ext>
            </a:extLst>
          </p:cNvPr>
          <p:cNvSpPr/>
          <p:nvPr/>
        </p:nvSpPr>
        <p:spPr>
          <a:xfrm>
            <a:off x="2501900" y="5633117"/>
            <a:ext cx="3745466" cy="939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374A7B16-07D8-CD24-05E1-7C53793E65E6}"/>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0" name="Rectangle 59">
            <a:extLst>
              <a:ext uri="{FF2B5EF4-FFF2-40B4-BE49-F238E27FC236}">
                <a16:creationId xmlns:a16="http://schemas.microsoft.com/office/drawing/2014/main" id="{854DEDBB-A3EF-8879-1E2E-E24966985DD2}"/>
              </a:ext>
            </a:extLst>
          </p:cNvPr>
          <p:cNvSpPr/>
          <p:nvPr/>
        </p:nvSpPr>
        <p:spPr>
          <a:xfrm>
            <a:off x="2501900" y="6753342"/>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22D05556-3038-8773-D70E-9F7836B45B0B}"/>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a:t>
            </a:r>
            <a:r>
              <a:rPr lang="ar-SA" sz="1100" dirty="0">
                <a:latin typeface="Calibri" panose="020F0502020204030204" pitchFamily="34" charset="0"/>
                <a:cs typeface="Calibri" panose="020F0502020204030204" pitchFamily="34" charset="0"/>
              </a:rPr>
              <a:t>كان تحدياً بالنسبة لك</a:t>
            </a:r>
            <a:r>
              <a:rPr lang="en-US" sz="1100" dirty="0">
                <a:latin typeface="Calibri" panose="020F0502020204030204" pitchFamily="34" charset="0"/>
                <a:cs typeface="Calibri" panose="020F0502020204030204" pitchFamily="34" charset="0"/>
              </a:rPr>
              <a:t>؟</a:t>
            </a:r>
          </a:p>
        </p:txBody>
      </p:sp>
      <p:sp>
        <p:nvSpPr>
          <p:cNvPr id="62" name="Rectangle 61">
            <a:extLst>
              <a:ext uri="{FF2B5EF4-FFF2-40B4-BE49-F238E27FC236}">
                <a16:creationId xmlns:a16="http://schemas.microsoft.com/office/drawing/2014/main" id="{B10A9152-8FA2-1F51-9AB0-DA887F5DCE10}"/>
              </a:ext>
            </a:extLst>
          </p:cNvPr>
          <p:cNvSpPr/>
          <p:nvPr/>
        </p:nvSpPr>
        <p:spPr>
          <a:xfrm>
            <a:off x="2501900" y="7928131"/>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A2C27A08-8FD1-7C52-0FC3-ACD8DC30EE4D}"/>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70" name="Hexagon 69">
            <a:extLst>
              <a:ext uri="{FF2B5EF4-FFF2-40B4-BE49-F238E27FC236}">
                <a16:creationId xmlns:a16="http://schemas.microsoft.com/office/drawing/2014/main" id="{BA726FE6-A755-A36F-D5DB-362333A96439}"/>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Hexagon 70">
            <a:extLst>
              <a:ext uri="{FF2B5EF4-FFF2-40B4-BE49-F238E27FC236}">
                <a16:creationId xmlns:a16="http://schemas.microsoft.com/office/drawing/2014/main" id="{DFACE2FD-8DE6-5E72-FAEA-058C186C08F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2" name="Hexagon 71">
            <a:extLst>
              <a:ext uri="{FF2B5EF4-FFF2-40B4-BE49-F238E27FC236}">
                <a16:creationId xmlns:a16="http://schemas.microsoft.com/office/drawing/2014/main" id="{99B91997-8366-6815-0E66-BDC3C1E5F3C0}"/>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Hexagon 72">
            <a:extLst>
              <a:ext uri="{FF2B5EF4-FFF2-40B4-BE49-F238E27FC236}">
                <a16:creationId xmlns:a16="http://schemas.microsoft.com/office/drawing/2014/main" id="{1687B0A6-6006-DD0B-391F-4364A14F147D}"/>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Hexagon 73">
            <a:extLst>
              <a:ext uri="{FF2B5EF4-FFF2-40B4-BE49-F238E27FC236}">
                <a16:creationId xmlns:a16="http://schemas.microsoft.com/office/drawing/2014/main" id="{CF0FF522-D479-1BEC-91A7-2B013FB15D2D}"/>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2660560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B273C4-BA59-9354-A595-6A8438A69F34}"/>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DC342C8F-15AC-133B-712F-2884D14698A7}"/>
              </a:ext>
            </a:extLst>
          </p:cNvPr>
          <p:cNvSpPr txBox="1"/>
          <p:nvPr/>
        </p:nvSpPr>
        <p:spPr>
          <a:xfrm>
            <a:off x="752439" y="4817751"/>
            <a:ext cx="5061022" cy="138499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4"/>
                </a:solidFill>
                <a:effectLst/>
                <a:uLnTx/>
                <a:uFillTx/>
                <a:latin typeface="Calibri" panose="020F0502020204030204" pitchFamily="34" charset="0"/>
                <a:cs typeface="Calibri" panose="020F0502020204030204" pitchFamily="34" charset="0"/>
              </a:rPr>
              <a:t>الوحدة</a:t>
            </a:r>
            <a:r>
              <a:rPr kumimoji="0" lang="ar-SA" sz="2000" b="1" i="0" u="none" strike="noStrike" kern="1200" cap="none" spc="300" normalizeH="0" baseline="0" noProof="0" dirty="0">
                <a:ln>
                  <a:noFill/>
                </a:ln>
                <a:solidFill>
                  <a:schemeClr val="accent4"/>
                </a:solidFill>
                <a:effectLst/>
                <a:uLnTx/>
                <a:uFillTx/>
                <a:latin typeface="Calibri" panose="020F0502020204030204" pitchFamily="34" charset="0"/>
                <a:cs typeface="Calibri" panose="020F0502020204030204" pitchFamily="34" charset="0"/>
              </a:rPr>
              <a:t>١١</a:t>
            </a:r>
            <a:endParaRPr kumimoji="0" lang="en-CA" sz="2000" b="1" i="0" u="none" strike="noStrike" kern="1200" cap="none" spc="30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4"/>
                </a:solidFill>
                <a:latin typeface="Calibri" panose="020F0502020204030204" pitchFamily="34" charset="0"/>
                <a:cs typeface="Calibri" panose="020F0502020204030204" pitchFamily="34" charset="0"/>
              </a:rPr>
              <a:t> </a:t>
            </a:r>
            <a:endParaRPr lang="en-CA" sz="4400" b="1" dirty="0">
              <a:solidFill>
                <a:schemeClr val="accent4"/>
              </a:solidFill>
              <a:latin typeface="Calibri" panose="020F0502020204030204" pitchFamily="34" charset="0"/>
              <a:cs typeface="Calibri" panose="020F0502020204030204" pitchFamily="34" charset="0"/>
            </a:endParaRPr>
          </a:p>
          <a:p>
            <a:pPr algn="ctr" rtl="1"/>
            <a:r>
              <a:rPr lang="en-CA" sz="4400" b="1" dirty="0">
                <a:solidFill>
                  <a:schemeClr val="accent4"/>
                </a:solidFill>
                <a:latin typeface="Calibri" panose="020F0502020204030204" pitchFamily="34" charset="0"/>
                <a:cs typeface="Calibri" panose="020F0502020204030204" pitchFamily="34" charset="0"/>
              </a:rPr>
              <a:t>إغلاق الحالة</a:t>
            </a:r>
          </a:p>
        </p:txBody>
      </p:sp>
      <p:sp>
        <p:nvSpPr>
          <p:cNvPr id="7" name="Hexagon 6">
            <a:extLst>
              <a:ext uri="{FF2B5EF4-FFF2-40B4-BE49-F238E27FC236}">
                <a16:creationId xmlns:a16="http://schemas.microsoft.com/office/drawing/2014/main" id="{55CFF93A-1984-47BC-87E3-0BB16DF87556}"/>
              </a:ext>
            </a:extLst>
          </p:cNvPr>
          <p:cNvSpPr/>
          <p:nvPr/>
        </p:nvSpPr>
        <p:spPr>
          <a:xfrm rot="1782986">
            <a:off x="539630" y="2109486"/>
            <a:ext cx="2269827" cy="1956740"/>
          </a:xfrm>
          <a:prstGeom prst="hexagon">
            <a:avLst>
              <a:gd name="adj" fmla="val 28965"/>
              <a:gd name="vf" fmla="val 115470"/>
            </a:avLst>
          </a:prstGeom>
          <a:solidFill>
            <a:srgbClr val="1D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14" name="Graphic 13" descr="Lock with solid fill">
            <a:extLst>
              <a:ext uri="{FF2B5EF4-FFF2-40B4-BE49-F238E27FC236}">
                <a16:creationId xmlns:a16="http://schemas.microsoft.com/office/drawing/2014/main" id="{AA49F996-5190-96C8-5440-EC03D9D9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639" y="2257982"/>
            <a:ext cx="1505328" cy="1505328"/>
          </a:xfrm>
          <a:prstGeom prst="rect">
            <a:avLst/>
          </a:prstGeom>
        </p:spPr>
      </p:pic>
    </p:spTree>
    <p:extLst>
      <p:ext uri="{BB962C8B-B14F-4D97-AF65-F5344CB8AC3E}">
        <p14:creationId xmlns:p14="http://schemas.microsoft.com/office/powerpoint/2010/main" val="5484134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2AD64-BFBB-DB5F-9EB8-401709E1B1EA}"/>
              </a:ext>
            </a:extLst>
          </p:cNvPr>
          <p:cNvSpPr txBox="1"/>
          <p:nvPr/>
        </p:nvSpPr>
        <p:spPr>
          <a:xfrm>
            <a:off x="1567786" y="1310779"/>
            <a:ext cx="4682543" cy="226215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فت</a:t>
            </a:r>
            <a:r>
              <a:rPr lang="ar-SA" sz="1100" dirty="0">
                <a:solidFill>
                  <a:schemeClr val="tx1"/>
                </a:solidFill>
                <a:latin typeface="Calibri"/>
                <a:ea typeface="Calibri"/>
                <a:cs typeface="Calibri"/>
                <a:sym typeface="Calibri"/>
              </a:rPr>
              <a:t>تا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متى يمكنني إغلاق </a:t>
            </a:r>
            <a:r>
              <a:rPr lang="ar-SA" sz="1100" dirty="0">
                <a:solidFill>
                  <a:schemeClr val="tx1"/>
                </a:solidFill>
                <a:latin typeface="Calibri"/>
                <a:ea typeface="Calibri"/>
                <a:cs typeface="Calibri"/>
                <a:sym typeface="Calibri"/>
              </a:rPr>
              <a:t>حالة</a:t>
            </a:r>
            <a:r>
              <a:rPr lang="en-US" sz="1100" dirty="0">
                <a:solidFill>
                  <a:schemeClr val="tx1"/>
                </a:solidFill>
                <a:latin typeface="Calibri"/>
                <a:ea typeface="Calibri"/>
                <a:cs typeface="Calibri"/>
                <a:sym typeface="Calibri"/>
              </a:rPr>
              <a:t> الطفل؟</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a:t>
            </a:r>
            <a:r>
              <a:rPr lang="ar-SA" sz="1100" dirty="0">
                <a:solidFill>
                  <a:schemeClr val="tx1"/>
                </a:solidFill>
                <a:latin typeface="Calibri"/>
                <a:ea typeface="Calibri"/>
                <a:cs typeface="Calibri"/>
                <a:sym typeface="Calibri"/>
              </a:rPr>
              <a:t> أقوم بإغلاق</a:t>
            </a:r>
            <a:r>
              <a:rPr lang="en-US" sz="1100" dirty="0">
                <a:solidFill>
                  <a:schemeClr val="tx1"/>
                </a:solidFill>
                <a:latin typeface="Calibri"/>
                <a:ea typeface="Calibri"/>
                <a:cs typeface="Calibri"/>
                <a:sym typeface="Calibri"/>
              </a:rPr>
              <a:t> </a:t>
            </a:r>
            <a:r>
              <a:rPr lang="ar-SA" sz="1100" dirty="0">
                <a:solidFill>
                  <a:schemeClr val="tx1"/>
                </a:solidFill>
                <a:latin typeface="Calibri"/>
                <a:ea typeface="Calibri"/>
                <a:cs typeface="Calibri"/>
                <a:sym typeface="Calibri"/>
              </a:rPr>
              <a:t>حالة</a:t>
            </a:r>
            <a:r>
              <a:rPr lang="en-US" sz="1100" dirty="0">
                <a:solidFill>
                  <a:schemeClr val="tx1"/>
                </a:solidFill>
                <a:latin typeface="Calibri"/>
                <a:ea typeface="Calibri"/>
                <a:cs typeface="Calibri"/>
                <a:sym typeface="Calibri"/>
              </a:rPr>
              <a:t> </a:t>
            </a:r>
            <a:r>
              <a:rPr lang="ar-SA" sz="1100" dirty="0">
                <a:solidFill>
                  <a:schemeClr val="tx1"/>
                </a:solidFill>
                <a:latin typeface="Calibri"/>
                <a:ea typeface="Calibri"/>
                <a:cs typeface="Calibri"/>
                <a:sym typeface="Calibri"/>
              </a:rPr>
              <a:t>ال</a:t>
            </a:r>
            <a:r>
              <a:rPr lang="en-US" sz="1100" dirty="0">
                <a:solidFill>
                  <a:schemeClr val="tx1"/>
                </a:solidFill>
                <a:latin typeface="Calibri"/>
                <a:ea typeface="Calibri"/>
                <a:cs typeface="Calibri"/>
                <a:sym typeface="Calibri"/>
              </a:rPr>
              <a:t>طفل؟</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ومتى يمكنني </a:t>
            </a:r>
            <a:r>
              <a:rPr lang="ar-SA" sz="1100" dirty="0">
                <a:solidFill>
                  <a:schemeClr val="tx1"/>
                </a:solidFill>
                <a:latin typeface="Calibri"/>
                <a:ea typeface="Calibri"/>
                <a:cs typeface="Calibri"/>
                <a:sym typeface="Calibri"/>
              </a:rPr>
              <a:t>نقل الحالة</a:t>
            </a:r>
            <a:r>
              <a:rPr lang="en-US" sz="1100" dirty="0">
                <a:solidFill>
                  <a:schemeClr val="tx1"/>
                </a:solidFill>
                <a:latin typeface="Calibri"/>
                <a:ea typeface="Calibri"/>
                <a:cs typeface="Calibri"/>
                <a:sym typeface="Calibri"/>
              </a:rPr>
              <a:t>؟</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٥</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يمكننا الحصول على </a:t>
            </a:r>
            <a:r>
              <a:rPr lang="ar-SA" sz="1100" dirty="0">
                <a:solidFill>
                  <a:schemeClr val="tx1"/>
                </a:solidFill>
                <a:latin typeface="Calibri"/>
                <a:ea typeface="Calibri"/>
                <a:cs typeface="Calibri"/>
                <a:sym typeface="Calibri"/>
              </a:rPr>
              <a:t>ملاحظات </a:t>
            </a:r>
            <a:r>
              <a:rPr lang="en-US" sz="1100" dirty="0">
                <a:solidFill>
                  <a:schemeClr val="tx1"/>
                </a:solidFill>
                <a:latin typeface="Calibri"/>
                <a:ea typeface="Calibri"/>
                <a:cs typeface="Calibri"/>
                <a:sym typeface="Calibri"/>
              </a:rPr>
              <a:t>من </a:t>
            </a:r>
            <a:r>
              <a:rPr lang="ar-SA" sz="1100" dirty="0">
                <a:solidFill>
                  <a:schemeClr val="tx1"/>
                </a:solidFill>
                <a:latin typeface="Calibri"/>
                <a:ea typeface="Calibri"/>
                <a:cs typeface="Calibri"/>
                <a:sym typeface="Calibri"/>
              </a:rPr>
              <a:t>ال</a:t>
            </a:r>
            <a:r>
              <a:rPr lang="en-US" sz="1100" dirty="0">
                <a:solidFill>
                  <a:schemeClr val="tx1"/>
                </a:solidFill>
                <a:latin typeface="Calibri"/>
                <a:ea typeface="Calibri"/>
                <a:cs typeface="Calibri"/>
                <a:sym typeface="Calibri"/>
              </a:rPr>
              <a:t>طفل؟</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a:t>
            </a:r>
            <a:r>
              <a:rPr lang="ar-SA" sz="1100" b="1" dirty="0">
                <a:solidFill>
                  <a:schemeClr val="tx1"/>
                </a:solidFill>
                <a:latin typeface="Calibri"/>
                <a:ea typeface="Calibri"/>
                <a:cs typeface="Calibri"/>
                <a:sym typeface="Calibri"/>
              </a:rPr>
              <a:t> </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٦</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 إغلاق</a:t>
            </a:r>
            <a:r>
              <a:rPr lang="ar-SA" sz="1100" dirty="0">
                <a:solidFill>
                  <a:schemeClr val="tx1"/>
                </a:solidFill>
                <a:latin typeface="Calibri"/>
                <a:ea typeface="Calibri"/>
                <a:cs typeface="Calibri"/>
                <a:sym typeface="Calibri"/>
              </a:rPr>
              <a:t> الوحدة</a:t>
            </a:r>
            <a:endParaRPr lang="en-US" sz="1100" dirty="0">
              <a:solidFill>
                <a:schemeClr val="tx1"/>
              </a:solidFill>
              <a:latin typeface="Calibri"/>
              <a:ea typeface="Calibri"/>
              <a:cs typeface="Calibri"/>
              <a:sym typeface="Calibri"/>
            </a:endParaRPr>
          </a:p>
        </p:txBody>
      </p:sp>
      <p:sp>
        <p:nvSpPr>
          <p:cNvPr id="4" name="TextBox 3">
            <a:extLst>
              <a:ext uri="{FF2B5EF4-FFF2-40B4-BE49-F238E27FC236}">
                <a16:creationId xmlns:a16="http://schemas.microsoft.com/office/drawing/2014/main" id="{BCB32F6E-B911-3971-2C9E-6F2E5FA0BDEA}"/>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solidFill>
                  <a:schemeClr val="tx1"/>
                </a:solidFill>
                <a:latin typeface="+mn-lt"/>
              </a:rPr>
              <a:t>١٨٥</a:t>
            </a:r>
            <a:endParaRPr lang="en-CA" sz="1100" dirty="0">
              <a:solidFill>
                <a:schemeClr val="tx1"/>
              </a:solidFill>
              <a:latin typeface="+mn-lt"/>
            </a:endParaRPr>
          </a:p>
          <a:p>
            <a:pPr algn="r" rtl="1">
              <a:spcAft>
                <a:spcPts val="1800"/>
              </a:spcAft>
            </a:pPr>
            <a:r>
              <a:rPr lang="ar-SA" sz="1100" dirty="0"/>
              <a:t>١٨٦</a:t>
            </a:r>
            <a:endParaRPr lang="en-CA" sz="1100" dirty="0"/>
          </a:p>
          <a:p>
            <a:pPr algn="r" rtl="1">
              <a:spcAft>
                <a:spcPts val="1800"/>
              </a:spcAft>
            </a:pPr>
            <a:r>
              <a:rPr lang="ar-SA" sz="1100" dirty="0"/>
              <a:t>١٨٨</a:t>
            </a:r>
            <a:endParaRPr lang="en-CA" sz="1100" dirty="0"/>
          </a:p>
          <a:p>
            <a:pPr algn="r" rtl="1">
              <a:spcAft>
                <a:spcPts val="1800"/>
              </a:spcAft>
            </a:pPr>
            <a:r>
              <a:rPr lang="ar-SA" sz="1100" dirty="0"/>
              <a:t>١٩٣</a:t>
            </a:r>
            <a:endParaRPr lang="en-CA" sz="1100" dirty="0"/>
          </a:p>
          <a:p>
            <a:pPr algn="r" rtl="1">
              <a:spcAft>
                <a:spcPts val="1800"/>
              </a:spcAft>
            </a:pPr>
            <a:r>
              <a:rPr lang="ar-SA" sz="1100" dirty="0"/>
              <a:t>١٩٤</a:t>
            </a:r>
            <a:endParaRPr lang="en-CA" sz="1100" dirty="0"/>
          </a:p>
          <a:p>
            <a:pPr algn="r" rtl="1">
              <a:spcAft>
                <a:spcPts val="1800"/>
              </a:spcAft>
            </a:pPr>
            <a:r>
              <a:rPr lang="ar-SA" sz="1100" dirty="0"/>
              <a:t>١٩٩</a:t>
            </a:r>
            <a:endParaRPr lang="en-CA" sz="1100" dirty="0"/>
          </a:p>
        </p:txBody>
      </p:sp>
      <p:sp>
        <p:nvSpPr>
          <p:cNvPr id="5" name="TextBox 4">
            <a:extLst>
              <a:ext uri="{FF2B5EF4-FFF2-40B4-BE49-F238E27FC236}">
                <a16:creationId xmlns:a16="http://schemas.microsoft.com/office/drawing/2014/main" id="{EC00A878-16DA-983F-F01C-CFAD152ECF32}"/>
              </a:ext>
            </a:extLst>
          </p:cNvPr>
          <p:cNvSpPr txBox="1"/>
          <p:nvPr/>
        </p:nvSpPr>
        <p:spPr>
          <a:xfrm>
            <a:off x="996287" y="713169"/>
            <a:ext cx="380716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جدول المحتويات</a:t>
            </a:r>
          </a:p>
        </p:txBody>
      </p:sp>
      <p:sp>
        <p:nvSpPr>
          <p:cNvPr id="6" name="Hexagon 5">
            <a:extLst>
              <a:ext uri="{FF2B5EF4-FFF2-40B4-BE49-F238E27FC236}">
                <a16:creationId xmlns:a16="http://schemas.microsoft.com/office/drawing/2014/main" id="{0F426E13-09A5-B3DA-8041-4E4B3932110F}"/>
              </a:ext>
            </a:extLst>
          </p:cNvPr>
          <p:cNvSpPr/>
          <p:nvPr/>
        </p:nvSpPr>
        <p:spPr>
          <a:xfrm rot="1782986">
            <a:off x="286724" y="30111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8B25EE2A-96D3-002D-E60A-B3D0DA82226E}"/>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CD8D85FD-4160-FEB1-7707-5774F62862B5}"/>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5BB5DA2C-7188-A8C1-8153-C2E9DEFDF8E3}"/>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35DAFF7E-F8AE-3EA7-320F-95AE10E8A2A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12" name="Graphic 11" descr="Lock with solid fill">
            <a:extLst>
              <a:ext uri="{FF2B5EF4-FFF2-40B4-BE49-F238E27FC236}">
                <a16:creationId xmlns:a16="http://schemas.microsoft.com/office/drawing/2014/main" id="{0182089A-5E9C-C77A-A1DF-17470C7D3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8147" y="7314559"/>
            <a:ext cx="1878272" cy="1878272"/>
          </a:xfrm>
          <a:prstGeom prst="rect">
            <a:avLst/>
          </a:prstGeom>
        </p:spPr>
      </p:pic>
      <p:sp>
        <p:nvSpPr>
          <p:cNvPr id="14" name="Hexagon 13">
            <a:extLst>
              <a:ext uri="{FF2B5EF4-FFF2-40B4-BE49-F238E27FC236}">
                <a16:creationId xmlns:a16="http://schemas.microsoft.com/office/drawing/2014/main" id="{B3886831-D5BA-E0A0-6FFB-EF66FC87689D}"/>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5529123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A4351A-E5AE-A8D5-AAA0-EFE0D090D90D}"/>
              </a:ext>
            </a:extLst>
          </p:cNvPr>
          <p:cNvSpPr txBox="1"/>
          <p:nvPr/>
        </p:nvSpPr>
        <p:spPr>
          <a:xfrm>
            <a:off x="1584851" y="1237378"/>
            <a:ext cx="4665478" cy="338554"/>
          </a:xfrm>
          <a:prstGeom prst="rect">
            <a:avLst/>
          </a:prstGeom>
          <a:noFill/>
        </p:spPr>
        <p:txBody>
          <a:bodyPr wrap="square" rtlCol="0">
            <a:spAutoFit/>
          </a:bodyPr>
          <a:lstStyle/>
          <a:p>
            <a:pPr algn="r" rtl="1"/>
            <a:r>
              <a:rPr lang="en-GB" sz="1600" b="1" dirty="0">
                <a:latin typeface="Calibri" panose="020F0502020204030204" pitchFamily="34" charset="0"/>
                <a:cs typeface="Calibri" panose="020F0502020204030204" pitchFamily="34" charset="0"/>
              </a:rPr>
              <a:t>هدف الوحدة</a:t>
            </a:r>
            <a:endParaRPr lang="en-CA" sz="1600" b="1" spc="300" dirty="0">
              <a:solidFill>
                <a:schemeClr val="tx1"/>
              </a:solidFill>
            </a:endParaRPr>
          </a:p>
        </p:txBody>
      </p:sp>
      <p:sp>
        <p:nvSpPr>
          <p:cNvPr id="3" name="TextBox 2">
            <a:extLst>
              <a:ext uri="{FF2B5EF4-FFF2-40B4-BE49-F238E27FC236}">
                <a16:creationId xmlns:a16="http://schemas.microsoft.com/office/drawing/2014/main" id="{B763995E-72DD-58D5-845F-070F159A141F}"/>
              </a:ext>
            </a:extLst>
          </p:cNvPr>
          <p:cNvSpPr txBox="1"/>
          <p:nvPr/>
        </p:nvSpPr>
        <p:spPr>
          <a:xfrm>
            <a:off x="996287" y="713169"/>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الجلسة </a:t>
            </a:r>
            <a:r>
              <a:rPr lang="ar-SA" sz="1400" b="1" spc="300" dirty="0">
                <a:solidFill>
                  <a:schemeClr val="bg1"/>
                </a:solidFill>
                <a:highlight>
                  <a:srgbClr val="1D8CC8"/>
                </a:highlight>
                <a:latin typeface="Calibri"/>
                <a:ea typeface="Calibri"/>
                <a:cs typeface="Calibri"/>
                <a:sym typeface="Calibri"/>
              </a:rPr>
              <a:t>١</a:t>
            </a:r>
            <a:r>
              <a:rPr lang="en-US" sz="1400" b="1" spc="300" dirty="0">
                <a:solidFill>
                  <a:schemeClr val="bg1"/>
                </a:solidFill>
                <a:highlight>
                  <a:srgbClr val="1D8CC8"/>
                </a:highlight>
                <a:latin typeface="Calibri"/>
                <a:ea typeface="Calibri"/>
                <a:cs typeface="Calibri"/>
                <a:sym typeface="Calibri"/>
              </a:rPr>
              <a:t>: </a:t>
            </a:r>
            <a:r>
              <a:rPr lang="ar-SA" sz="1400" b="1" spc="300" dirty="0">
                <a:solidFill>
                  <a:schemeClr val="bg1"/>
                </a:solidFill>
                <a:highlight>
                  <a:srgbClr val="1D8CC8"/>
                </a:highlight>
                <a:latin typeface="Calibri"/>
                <a:ea typeface="Calibri"/>
                <a:cs typeface="Calibri"/>
                <a:sym typeface="Calibri"/>
              </a:rPr>
              <a:t>ا</a:t>
            </a:r>
            <a:r>
              <a:rPr lang="en-US" sz="1400" b="1" spc="300" dirty="0">
                <a:solidFill>
                  <a:schemeClr val="bg1"/>
                </a:solidFill>
                <a:highlight>
                  <a:srgbClr val="1D8CC8"/>
                </a:highlight>
                <a:latin typeface="Calibri"/>
                <a:ea typeface="Calibri"/>
                <a:cs typeface="Calibri"/>
                <a:sym typeface="Calibri"/>
              </a:rPr>
              <a:t>فت</a:t>
            </a:r>
            <a:r>
              <a:rPr lang="ar-SA" sz="1400" b="1" spc="300" dirty="0">
                <a:solidFill>
                  <a:schemeClr val="bg1"/>
                </a:solidFill>
                <a:highlight>
                  <a:srgbClr val="1D8CC8"/>
                </a:highlight>
                <a:latin typeface="Calibri"/>
                <a:ea typeface="Calibri"/>
                <a:cs typeface="Calibri"/>
                <a:sym typeface="Calibri"/>
              </a:rPr>
              <a:t>تا</a:t>
            </a:r>
            <a:r>
              <a:rPr lang="en-US" sz="1400" b="1" spc="300" dirty="0">
                <a:solidFill>
                  <a:schemeClr val="bg1"/>
                </a:solidFill>
                <a:highlight>
                  <a:srgbClr val="1D8CC8"/>
                </a:highlight>
                <a:latin typeface="Calibri"/>
                <a:ea typeface="Calibri"/>
                <a:cs typeface="Calibri"/>
                <a:sym typeface="Calibri"/>
              </a:rPr>
              <a:t>ح الوحدة</a:t>
            </a:r>
          </a:p>
        </p:txBody>
      </p:sp>
      <p:sp>
        <p:nvSpPr>
          <p:cNvPr id="4" name="TextBox 3">
            <a:extLst>
              <a:ext uri="{FF2B5EF4-FFF2-40B4-BE49-F238E27FC236}">
                <a16:creationId xmlns:a16="http://schemas.microsoft.com/office/drawing/2014/main" id="{3078D4EA-746B-62D9-147C-EFC87A926B0D}"/>
              </a:ext>
            </a:extLst>
          </p:cNvPr>
          <p:cNvSpPr txBox="1"/>
          <p:nvPr/>
        </p:nvSpPr>
        <p:spPr>
          <a:xfrm>
            <a:off x="996287" y="1599327"/>
            <a:ext cx="5254042" cy="430887"/>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لتزويد المشاركين بالمعرفة والمهارات لإغلاق ال</a:t>
            </a:r>
            <a:r>
              <a:rPr lang="ar-SA" sz="1100" dirty="0">
                <a:solidFill>
                  <a:schemeClr val="tx1"/>
                </a:solidFill>
                <a:latin typeface="Calibri" panose="020F0502020204030204" pitchFamily="34" charset="0"/>
                <a:ea typeface="Arial"/>
                <a:cs typeface="Calibri" panose="020F0502020204030204" pitchFamily="34" charset="0"/>
                <a:sym typeface="Arial"/>
              </a:rPr>
              <a:t>حال</a:t>
            </a:r>
            <a:r>
              <a:rPr lang="en-US" sz="1100" dirty="0">
                <a:solidFill>
                  <a:schemeClr val="tx1"/>
                </a:solidFill>
                <a:latin typeface="Calibri" panose="020F0502020204030204" pitchFamily="34" charset="0"/>
                <a:ea typeface="Arial"/>
                <a:cs typeface="Calibri" panose="020F0502020204030204" pitchFamily="34" charset="0"/>
                <a:sym typeface="Arial"/>
              </a:rPr>
              <a:t>ة بما يتماشى مع المبادئ التوجيهية والمعايير المشتركة بين الوكالات</a:t>
            </a:r>
          </a:p>
        </p:txBody>
      </p:sp>
      <p:sp>
        <p:nvSpPr>
          <p:cNvPr id="5" name="TextBox 4">
            <a:extLst>
              <a:ext uri="{FF2B5EF4-FFF2-40B4-BE49-F238E27FC236}">
                <a16:creationId xmlns:a16="http://schemas.microsoft.com/office/drawing/2014/main" id="{CC9E72D5-FC4C-827C-F230-C07BA2CA55A5}"/>
              </a:ext>
            </a:extLst>
          </p:cNvPr>
          <p:cNvSpPr txBox="1"/>
          <p:nvPr/>
        </p:nvSpPr>
        <p:spPr>
          <a:xfrm>
            <a:off x="996287" y="2268414"/>
            <a:ext cx="5254042" cy="307777"/>
          </a:xfrm>
          <a:prstGeom prst="rect">
            <a:avLst/>
          </a:prstGeom>
          <a:noFill/>
        </p:spPr>
        <p:txBody>
          <a:bodyPr wrap="square" rtlCol="0">
            <a:spAutoFit/>
          </a:bodyPr>
          <a:lstStyle/>
          <a:p>
            <a:pPr algn="r" rtl="1"/>
            <a:r>
              <a:rPr lang="en-GB" sz="1400" b="1" dirty="0">
                <a:latin typeface="Calibri" panose="020F0502020204030204" pitchFamily="34" charset="0"/>
                <a:cs typeface="Calibri" panose="020F0502020204030204" pitchFamily="34" charset="0"/>
                <a:sym typeface="Arial"/>
              </a:rPr>
              <a:t>أهداف التعلم</a:t>
            </a:r>
            <a:endParaRPr lang="en-CA" sz="1400" b="1" spc="300" dirty="0">
              <a:solidFill>
                <a:schemeClr val="tx1"/>
              </a:solidFill>
            </a:endParaRPr>
          </a:p>
        </p:txBody>
      </p:sp>
      <p:sp>
        <p:nvSpPr>
          <p:cNvPr id="6" name="TextBox 5">
            <a:extLst>
              <a:ext uri="{FF2B5EF4-FFF2-40B4-BE49-F238E27FC236}">
                <a16:creationId xmlns:a16="http://schemas.microsoft.com/office/drawing/2014/main" id="{A8072EB5-C2B3-E208-00EC-88A0BA2329B9}"/>
              </a:ext>
            </a:extLst>
          </p:cNvPr>
          <p:cNvSpPr txBox="1"/>
          <p:nvPr/>
        </p:nvSpPr>
        <p:spPr>
          <a:xfrm>
            <a:off x="1492851" y="2839957"/>
            <a:ext cx="4575242" cy="1989134"/>
          </a:xfrm>
          <a:prstGeom prst="rect">
            <a:avLst/>
          </a:prstGeom>
          <a:noFill/>
        </p:spPr>
        <p:txBody>
          <a:bodyPr wrap="square" lIns="91440" tIns="45720" rIns="91440" bIns="45720" rtlCol="0" anchor="t">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تحديد الحالات التي يمكن إغلاقها باستخدام معايير إغلاق الحالة</a:t>
            </a:r>
          </a:p>
          <a:p>
            <a:pPr marL="0" marR="0" lvl="0" indent="0" algn="r" rtl="1">
              <a:spcBef>
                <a:spcPts val="0"/>
              </a:spcBef>
              <a:spcAft>
                <a:spcPts val="0"/>
              </a:spcAft>
              <a:buNone/>
            </a:pPr>
            <a:br>
              <a:rPr lang="en-US" sz="1100" dirty="0">
                <a:solidFill>
                  <a:schemeClr val="tx1"/>
                </a:solidFill>
                <a:latin typeface="Calibri" panose="020F0502020204030204" pitchFamily="34" charset="0"/>
                <a:ea typeface="Arial"/>
                <a:cs typeface="Calibri" panose="020F0502020204030204" pitchFamily="34" charset="0"/>
                <a:sym typeface="Arial"/>
              </a:rPr>
            </a:b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lvl="1" algn="r" rtl="1">
              <a:lnSpc>
                <a:spcPct val="107000"/>
              </a:lnSpc>
            </a:pPr>
            <a:r>
              <a:rPr lang="ar-SA" sz="1100" dirty="0">
                <a:solidFill>
                  <a:schemeClr val="dk1"/>
                </a:solidFill>
                <a:latin typeface="Calibri" panose="020F0502020204030204" pitchFamily="34" charset="0"/>
                <a:ea typeface="Helvetica Neue"/>
                <a:cs typeface="Calibri" panose="020F0502020204030204" pitchFamily="34" charset="0"/>
                <a:sym typeface="Helvetica Neue"/>
              </a:rPr>
              <a:t>إيضاح التواصل فيما يتعلق ب</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قرار إغلاق الحالة </a:t>
            </a:r>
            <a:r>
              <a:rPr lang="ar-SA" sz="1100" dirty="0">
                <a:solidFill>
                  <a:schemeClr val="dk1"/>
                </a:solidFill>
                <a:latin typeface="Calibri" panose="020F0502020204030204" pitchFamily="34" charset="0"/>
                <a:ea typeface="Helvetica Neue"/>
                <a:cs typeface="Calibri" panose="020F0502020204030204" pitchFamily="34" charset="0"/>
                <a:sym typeface="Helvetica Neue"/>
              </a:rPr>
              <a:t>مع </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الأطفال وأسرهم/مقدمي الرعاية/البالغ الموثوق به</a:t>
            </a:r>
            <a:endParaRPr lang="ar-SA" sz="1000" dirty="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lvl="1" algn="r" rtl="1">
              <a:lnSpc>
                <a:spcPct val="107000"/>
              </a:lnSpc>
            </a:pP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التمييز بين إغلاق الحالة ونقل الحالة</a:t>
            </a:r>
          </a:p>
          <a:p>
            <a:pPr marL="0" lvl="1" algn="r" rtl="1">
              <a:lnSpc>
                <a:spcPct val="107000"/>
              </a:lnSpc>
            </a:pPr>
            <a:endParaRPr lang="ar-SA" sz="1000" dirty="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1" algn="r" rtl="1">
              <a:lnSpc>
                <a:spcPct val="107000"/>
              </a:lnSpc>
              <a:spcBef>
                <a:spcPts val="0"/>
              </a:spcBef>
              <a:spcAft>
                <a:spcPts val="0"/>
              </a:spcAft>
              <a:buNone/>
            </a:pP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شرح الاعتبارات الرئيسية عند طلب </a:t>
            </a:r>
            <a:r>
              <a:rPr lang="ar-SA" sz="1100" dirty="0">
                <a:solidFill>
                  <a:schemeClr val="dk1"/>
                </a:solidFill>
                <a:latin typeface="Calibri" panose="020F0502020204030204" pitchFamily="34" charset="0"/>
                <a:ea typeface="Helvetica Neue"/>
                <a:cs typeface="Calibri" panose="020F0502020204030204" pitchFamily="34" charset="0"/>
                <a:sym typeface="Helvetica Neue"/>
              </a:rPr>
              <a:t>الملاحظات </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من الطفل</a:t>
            </a:r>
            <a:endParaRPr lang="ar-SA" sz="11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7" name="Google Shape;149;p12">
            <a:extLst>
              <a:ext uri="{FF2B5EF4-FFF2-40B4-BE49-F238E27FC236}">
                <a16:creationId xmlns:a16="http://schemas.microsoft.com/office/drawing/2014/main" id="{089E49CF-F9B8-D1CD-609D-D86309B4E505}"/>
              </a:ext>
            </a:extLst>
          </p:cNvPr>
          <p:cNvGrpSpPr/>
          <p:nvPr/>
        </p:nvGrpSpPr>
        <p:grpSpPr>
          <a:xfrm>
            <a:off x="1020268" y="2771366"/>
            <a:ext cx="559955" cy="387333"/>
            <a:chOff x="6878053" y="1156317"/>
            <a:chExt cx="1431178" cy="1039513"/>
          </a:xfrm>
          <a:solidFill>
            <a:schemeClr val="accent4"/>
          </a:solidFill>
        </p:grpSpPr>
        <p:grpSp>
          <p:nvGrpSpPr>
            <p:cNvPr id="8" name="Google Shape;150;p12">
              <a:extLst>
                <a:ext uri="{FF2B5EF4-FFF2-40B4-BE49-F238E27FC236}">
                  <a16:creationId xmlns:a16="http://schemas.microsoft.com/office/drawing/2014/main" id="{58627563-2B97-D0A8-8842-978A222A8239}"/>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8E943594-7637-9E7E-7EF0-4C8A3C5B8A3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27EBFA5B-0FDA-2E7B-10A4-2C4F325A1C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093CAB9B-77A9-A184-7742-FB94FE4CB7B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5A2569EB-EE40-D5C6-459E-EFBD472C637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82C304C7-9EAF-CC5D-B3C6-9994FDA90A45}"/>
              </a:ext>
            </a:extLst>
          </p:cNvPr>
          <p:cNvGrpSpPr/>
          <p:nvPr/>
        </p:nvGrpSpPr>
        <p:grpSpPr>
          <a:xfrm>
            <a:off x="1020268" y="3332844"/>
            <a:ext cx="559955" cy="387333"/>
            <a:chOff x="6878053" y="1156317"/>
            <a:chExt cx="1431178" cy="1039513"/>
          </a:xfrm>
          <a:solidFill>
            <a:schemeClr val="accent4"/>
          </a:solidFill>
        </p:grpSpPr>
        <p:grpSp>
          <p:nvGrpSpPr>
            <p:cNvPr id="14" name="Google Shape;150;p12">
              <a:extLst>
                <a:ext uri="{FF2B5EF4-FFF2-40B4-BE49-F238E27FC236}">
                  <a16:creationId xmlns:a16="http://schemas.microsoft.com/office/drawing/2014/main" id="{60BE38F7-F5EB-C00D-AF61-03A117A2FBEA}"/>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B43195DF-A023-FBD9-2B87-150C6613FA6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4F8AEE52-4E71-BE73-66CD-2C4C2474163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E825E44F-0DCE-2035-E2D3-A4165927E9B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AC2467AD-0DCC-ACFF-9180-85C3EAB3BB12}"/>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62F61F69-CC68-D988-5634-A5FC78519E93}"/>
              </a:ext>
            </a:extLst>
          </p:cNvPr>
          <p:cNvGrpSpPr/>
          <p:nvPr/>
        </p:nvGrpSpPr>
        <p:grpSpPr>
          <a:xfrm>
            <a:off x="1020268" y="3894487"/>
            <a:ext cx="559955" cy="387333"/>
            <a:chOff x="6878053" y="1156317"/>
            <a:chExt cx="1431178" cy="1039513"/>
          </a:xfrm>
          <a:solidFill>
            <a:schemeClr val="accent4"/>
          </a:solidFill>
        </p:grpSpPr>
        <p:grpSp>
          <p:nvGrpSpPr>
            <p:cNvPr id="20" name="Google Shape;150;p12">
              <a:extLst>
                <a:ext uri="{FF2B5EF4-FFF2-40B4-BE49-F238E27FC236}">
                  <a16:creationId xmlns:a16="http://schemas.microsoft.com/office/drawing/2014/main" id="{26FB8492-7231-87A3-10E0-2D1060298D91}"/>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CADA1D5D-A658-C205-A2F8-7A4EAAE6CEB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DB5B6F1E-1454-637B-7718-8A506652065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8749D6AF-4922-734F-0510-F4E91F121E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EC05AF87-412A-E674-EB8F-E1392BABE40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C5B8A7BC-303E-BC5A-BB3A-117E3CF53919}"/>
              </a:ext>
            </a:extLst>
          </p:cNvPr>
          <p:cNvGrpSpPr/>
          <p:nvPr/>
        </p:nvGrpSpPr>
        <p:grpSpPr>
          <a:xfrm>
            <a:off x="1020268" y="4465987"/>
            <a:ext cx="559955" cy="387333"/>
            <a:chOff x="6878053" y="1156317"/>
            <a:chExt cx="1431178" cy="1039513"/>
          </a:xfrm>
          <a:solidFill>
            <a:schemeClr val="accent4"/>
          </a:solidFill>
        </p:grpSpPr>
        <p:grpSp>
          <p:nvGrpSpPr>
            <p:cNvPr id="26" name="Google Shape;150;p12">
              <a:extLst>
                <a:ext uri="{FF2B5EF4-FFF2-40B4-BE49-F238E27FC236}">
                  <a16:creationId xmlns:a16="http://schemas.microsoft.com/office/drawing/2014/main" id="{D7D27AF2-2E03-CDEB-53DD-5BBEA3F079D6}"/>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DB30BF6F-A243-45BC-3088-82BA4F9D192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5EA92D82-7015-AF84-F3B0-C0F9B8570C8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3DDEB54D-A809-21DC-1DAC-C6060926E41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EECC8410-E87B-5A6E-2C68-48AE286E5BD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574E9A3E-B880-66D7-FFAA-94D668EF5F36}"/>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Hexagon 37">
            <a:extLst>
              <a:ext uri="{FF2B5EF4-FFF2-40B4-BE49-F238E27FC236}">
                <a16:creationId xmlns:a16="http://schemas.microsoft.com/office/drawing/2014/main" id="{5334F7FB-007A-A607-E351-D3948C9F5576}"/>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Hexagon 38">
            <a:extLst>
              <a:ext uri="{FF2B5EF4-FFF2-40B4-BE49-F238E27FC236}">
                <a16:creationId xmlns:a16="http://schemas.microsoft.com/office/drawing/2014/main" id="{0BA17A56-42E9-2303-E6FE-0AE531598680}"/>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Hexagon 39">
            <a:extLst>
              <a:ext uri="{FF2B5EF4-FFF2-40B4-BE49-F238E27FC236}">
                <a16:creationId xmlns:a16="http://schemas.microsoft.com/office/drawing/2014/main" id="{C9EF911C-0E76-68B5-C6AA-8703F39BBB12}"/>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9A8B156D-EC11-C731-6399-D908DB5C207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F79910A1-7BC0-B151-FD3E-4534DF3DB823}"/>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854461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0CD1F-16E5-DB90-A8BB-1B198F9A1D7D}"/>
              </a:ext>
            </a:extLst>
          </p:cNvPr>
          <p:cNvSpPr/>
          <p:nvPr/>
        </p:nvSpPr>
        <p:spPr>
          <a:xfrm>
            <a:off x="996287" y="2387287"/>
            <a:ext cx="5254041" cy="215580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7" name="TextBox 6">
            <a:extLst>
              <a:ext uri="{FF2B5EF4-FFF2-40B4-BE49-F238E27FC236}">
                <a16:creationId xmlns:a16="http://schemas.microsoft.com/office/drawing/2014/main" id="{4EC51AE2-7301-DFA3-2399-6B45CC60E2B0}"/>
              </a:ext>
            </a:extLst>
          </p:cNvPr>
          <p:cNvSpPr txBox="1"/>
          <p:nvPr/>
        </p:nvSpPr>
        <p:spPr>
          <a:xfrm>
            <a:off x="996287" y="1936446"/>
            <a:ext cx="5254041" cy="261610"/>
          </a:xfrm>
          <a:prstGeom prst="rect">
            <a:avLst/>
          </a:prstGeom>
          <a:noFill/>
          <a:ln>
            <a:noFill/>
          </a:ln>
        </p:spPr>
        <p:txBody>
          <a:bodyPr wrap="square" lIns="91440" tIns="45720" rIns="91440" bIns="45720" rtlCol="0" anchor="t">
            <a:spAutoFit/>
          </a:bodyPr>
          <a:lstStyle/>
          <a:p>
            <a:pPr algn="r" rtl="1"/>
            <a:r>
              <a:rPr lang="en-GB" sz="1100" dirty="0">
                <a:latin typeface="Calibri" panose="020F0502020204030204" pitchFamily="34" charset="0"/>
                <a:cs typeface="Calibri" panose="020F0502020204030204" pitchFamily="34" charset="0"/>
              </a:rPr>
              <a:t>ما هي أسباب إغلاق حالة الطفل</a:t>
            </a:r>
            <a:r>
              <a:rPr lang="en-GB" sz="1100" dirty="0"/>
              <a:t>؟</a:t>
            </a:r>
            <a:endParaRPr lang="en-US" dirty="0"/>
          </a:p>
        </p:txBody>
      </p:sp>
      <p:sp>
        <p:nvSpPr>
          <p:cNvPr id="4" name="TextBox 3">
            <a:extLst>
              <a:ext uri="{FF2B5EF4-FFF2-40B4-BE49-F238E27FC236}">
                <a16:creationId xmlns:a16="http://schemas.microsoft.com/office/drawing/2014/main" id="{9B881743-8488-A250-4DE1-B351FDE18977}"/>
              </a:ext>
            </a:extLst>
          </p:cNvPr>
          <p:cNvSpPr txBox="1"/>
          <p:nvPr/>
        </p:nvSpPr>
        <p:spPr>
          <a:xfrm>
            <a:off x="996287" y="1491549"/>
            <a:ext cx="5254042" cy="261610"/>
          </a:xfrm>
          <a:prstGeom prst="rect">
            <a:avLst/>
          </a:prstGeom>
          <a:noFill/>
        </p:spPr>
        <p:txBody>
          <a:bodyPr wrap="square" rtlCol="0">
            <a:spAutoFit/>
          </a:bodyPr>
          <a:lstStyle/>
          <a:p>
            <a:pPr algn="r" rtl="1"/>
            <a:r>
              <a:rPr lang="en-GB" sz="1100" b="1" dirty="0"/>
              <a:t>أسباب إغلاق الحالة</a:t>
            </a:r>
          </a:p>
        </p:txBody>
      </p:sp>
      <p:sp>
        <p:nvSpPr>
          <p:cNvPr id="5" name="TextBox 4">
            <a:extLst>
              <a:ext uri="{FF2B5EF4-FFF2-40B4-BE49-F238E27FC236}">
                <a16:creationId xmlns:a16="http://schemas.microsoft.com/office/drawing/2014/main" id="{015EE781-D314-ED1E-F767-A31F82C64DF8}"/>
              </a:ext>
            </a:extLst>
          </p:cNvPr>
          <p:cNvSpPr txBox="1"/>
          <p:nvPr/>
        </p:nvSpPr>
        <p:spPr>
          <a:xfrm>
            <a:off x="996287" y="713169"/>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الجلسة </a:t>
            </a:r>
            <a:r>
              <a:rPr lang="ar-SA" sz="1400" b="1" spc="300" dirty="0">
                <a:solidFill>
                  <a:schemeClr val="bg1"/>
                </a:solidFill>
                <a:highlight>
                  <a:srgbClr val="1D8CC8"/>
                </a:highlight>
                <a:latin typeface="Calibri"/>
                <a:ea typeface="Calibri"/>
                <a:cs typeface="Calibri"/>
                <a:sym typeface="Calibri"/>
              </a:rPr>
              <a:t>٢</a:t>
            </a:r>
            <a:r>
              <a:rPr lang="en-US" sz="1400" b="1" spc="300" dirty="0">
                <a:solidFill>
                  <a:schemeClr val="bg1"/>
                </a:solidFill>
                <a:highlight>
                  <a:srgbClr val="1D8CC8"/>
                </a:highlight>
                <a:latin typeface="Calibri"/>
                <a:ea typeface="Calibri"/>
                <a:cs typeface="Calibri"/>
                <a:sym typeface="Calibri"/>
              </a:rPr>
              <a:t>: متى يمكنني إغلاق حالة الطفل؟</a:t>
            </a:r>
          </a:p>
        </p:txBody>
      </p:sp>
      <p:sp>
        <p:nvSpPr>
          <p:cNvPr id="8" name="TextBox 7">
            <a:extLst>
              <a:ext uri="{FF2B5EF4-FFF2-40B4-BE49-F238E27FC236}">
                <a16:creationId xmlns:a16="http://schemas.microsoft.com/office/drawing/2014/main" id="{83BB7E0F-2C89-45A3-A83E-9B84A261C159}"/>
              </a:ext>
            </a:extLst>
          </p:cNvPr>
          <p:cNvSpPr txBox="1"/>
          <p:nvPr/>
        </p:nvSpPr>
        <p:spPr>
          <a:xfrm>
            <a:off x="996287" y="5049848"/>
            <a:ext cx="5254042" cy="276999"/>
          </a:xfrm>
          <a:prstGeom prst="rect">
            <a:avLst/>
          </a:prstGeom>
          <a:noFill/>
        </p:spPr>
        <p:txBody>
          <a:bodyPr wrap="square" lIns="91440" tIns="45720" rIns="91440" bIns="45720" rtlCol="0" anchor="t">
            <a:spAutoFit/>
          </a:bodyPr>
          <a:lstStyle/>
          <a:p>
            <a:pPr algn="r" rtl="1"/>
            <a:r>
              <a:rPr lang="en-GB" sz="1200" dirty="0">
                <a:latin typeface="Calibri" panose="020F0502020204030204" pitchFamily="34" charset="0"/>
                <a:cs typeface="Calibri" panose="020F0502020204030204" pitchFamily="34" charset="0"/>
              </a:rPr>
              <a:t>ما الذي يمكن أن يفعله أخصائي</a:t>
            </a:r>
            <a:r>
              <a:rPr lang="ar-SA" sz="1200" dirty="0">
                <a:latin typeface="Calibri" panose="020F0502020204030204" pitchFamily="34" charset="0"/>
                <a:cs typeface="Calibri" panose="020F0502020204030204" pitchFamily="34" charset="0"/>
              </a:rPr>
              <a:t> الحالة؟</a:t>
            </a:r>
            <a:endParaRPr lang="en-US" sz="1200" b="1" spc="3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97C25964-065C-AD85-187B-74A9E6FC1312}"/>
              </a:ext>
            </a:extLst>
          </p:cNvPr>
          <p:cNvSpPr txBox="1"/>
          <p:nvPr/>
        </p:nvSpPr>
        <p:spPr>
          <a:xfrm>
            <a:off x="996287" y="7043713"/>
            <a:ext cx="1732399" cy="938719"/>
          </a:xfrm>
          <a:prstGeom prst="rect">
            <a:avLst/>
          </a:prstGeom>
          <a:noFill/>
          <a:ln>
            <a:noFill/>
          </a:ln>
        </p:spPr>
        <p:txBody>
          <a:bodyPr wrap="square" rtlCol="0">
            <a:spAutoFit/>
          </a:bodyPr>
          <a:lstStyle/>
          <a:p>
            <a:pPr algn="r" rtl="1"/>
            <a:r>
              <a:rPr lang="en-GB" sz="1100" dirty="0">
                <a:latin typeface="Calibri" panose="020F0502020204030204" pitchFamily="34" charset="0"/>
                <a:cs typeface="Calibri" panose="020F0502020204030204" pitchFamily="34" charset="0"/>
              </a:rPr>
              <a:t>ما الذي يمكن أن يفعله أخصائي الحالة في حالة بلوغ الطفل </a:t>
            </a:r>
            <a:r>
              <a:rPr lang="ar-SA" sz="1100" dirty="0">
                <a:latin typeface="Calibri" panose="020F0502020204030204" pitchFamily="34" charset="0"/>
                <a:cs typeface="Calibri" panose="020F0502020204030204" pitchFamily="34" charset="0"/>
              </a:rPr>
              <a:t>١٨</a:t>
            </a:r>
            <a:r>
              <a:rPr lang="en-GB" sz="1100" dirty="0">
                <a:latin typeface="Calibri" panose="020F0502020204030204" pitchFamily="34" charset="0"/>
                <a:cs typeface="Calibri" panose="020F0502020204030204" pitchFamily="34" charset="0"/>
              </a:rPr>
              <a:t> عامًا ولكن لا يزال يواجه مخاوف تتعلق بالحماية وليس في مأمن من الأذى؟</a:t>
            </a:r>
            <a:endParaRPr lang="en-BE" sz="11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F6E2FE3-FB73-21D5-E7DB-9873FE1747C6}"/>
              </a:ext>
            </a:extLst>
          </p:cNvPr>
          <p:cNvSpPr/>
          <p:nvPr/>
        </p:nvSpPr>
        <p:spPr>
          <a:xfrm>
            <a:off x="2888343" y="5533909"/>
            <a:ext cx="3361985" cy="288054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nvGrpSpPr>
          <p:cNvPr id="15" name="Group 14">
            <a:extLst>
              <a:ext uri="{FF2B5EF4-FFF2-40B4-BE49-F238E27FC236}">
                <a16:creationId xmlns:a16="http://schemas.microsoft.com/office/drawing/2014/main" id="{4FBCF893-0369-E91F-FA8D-68DC2C465752}"/>
              </a:ext>
            </a:extLst>
          </p:cNvPr>
          <p:cNvGrpSpPr/>
          <p:nvPr/>
        </p:nvGrpSpPr>
        <p:grpSpPr>
          <a:xfrm>
            <a:off x="1211480" y="5610986"/>
            <a:ext cx="1302011" cy="1257352"/>
            <a:chOff x="974673" y="1825651"/>
            <a:chExt cx="2041235" cy="1971221"/>
          </a:xfrm>
        </p:grpSpPr>
        <p:grpSp>
          <p:nvGrpSpPr>
            <p:cNvPr id="11" name="Group 10">
              <a:extLst>
                <a:ext uri="{FF2B5EF4-FFF2-40B4-BE49-F238E27FC236}">
                  <a16:creationId xmlns:a16="http://schemas.microsoft.com/office/drawing/2014/main" id="{CEFB9669-2E3B-3B87-5078-39C403F99965}"/>
                </a:ext>
              </a:extLst>
            </p:cNvPr>
            <p:cNvGrpSpPr/>
            <p:nvPr/>
          </p:nvGrpSpPr>
          <p:grpSpPr>
            <a:xfrm>
              <a:off x="1627567" y="1825651"/>
              <a:ext cx="547994" cy="1950989"/>
              <a:chOff x="1761807" y="5168657"/>
              <a:chExt cx="218613" cy="778316"/>
            </a:xfrm>
            <a:solidFill>
              <a:schemeClr val="accent4">
                <a:lumMod val="40000"/>
                <a:lumOff val="60000"/>
              </a:schemeClr>
            </a:solidFill>
          </p:grpSpPr>
          <p:sp>
            <p:nvSpPr>
              <p:cNvPr id="12" name="Round Same Side Corner Rectangle 46">
                <a:extLst>
                  <a:ext uri="{FF2B5EF4-FFF2-40B4-BE49-F238E27FC236}">
                    <a16:creationId xmlns:a16="http://schemas.microsoft.com/office/drawing/2014/main" id="{ABDF63A2-E1B5-6799-C988-27FEBDB34113}"/>
                  </a:ext>
                </a:extLst>
              </p:cNvPr>
              <p:cNvSpPr/>
              <p:nvPr/>
            </p:nvSpPr>
            <p:spPr>
              <a:xfrm>
                <a:off x="1763411" y="5424815"/>
                <a:ext cx="216156" cy="52215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F7A197AD-844D-E0ED-6E89-5A10BAE2B8BB}"/>
                  </a:ext>
                </a:extLst>
              </p:cNvPr>
              <p:cNvSpPr/>
              <p:nvPr/>
            </p:nvSpPr>
            <p:spPr>
              <a:xfrm>
                <a:off x="1761807" y="5168657"/>
                <a:ext cx="218613" cy="218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FC7D8795-01CF-75DF-91BB-7413DE71091D}"/>
                </a:ext>
              </a:extLst>
            </p:cNvPr>
            <p:cNvSpPr txBox="1"/>
            <p:nvPr/>
          </p:nvSpPr>
          <p:spPr>
            <a:xfrm>
              <a:off x="974673" y="2165656"/>
              <a:ext cx="2041235" cy="1631216"/>
            </a:xfrm>
            <a:prstGeom prst="rect">
              <a:avLst/>
            </a:prstGeom>
            <a:noFill/>
          </p:spPr>
          <p:txBody>
            <a:bodyPr wrap="square" rtlCol="0">
              <a:spAutoFit/>
            </a:bodyPr>
            <a:lstStyle/>
            <a:p>
              <a:pPr algn="ctr" rtl="1"/>
              <a:r>
                <a:rPr lang="en-GB" sz="6000" dirty="0">
                  <a:solidFill>
                    <a:schemeClr val="accent4"/>
                  </a:solidFill>
                  <a:latin typeface="Berlin Sans FB" panose="020E0602020502020306" pitchFamily="34" charset="0"/>
                  <a:cs typeface="Arial" panose="020B0604020202020204" pitchFamily="34" charset="0"/>
                </a:rPr>
                <a:t>18!</a:t>
              </a:r>
              <a:endParaRPr lang="en-BE" sz="6000" dirty="0">
                <a:solidFill>
                  <a:schemeClr val="accent4"/>
                </a:solidFill>
                <a:latin typeface="Berlin Sans FB" panose="020E0602020502020306" pitchFamily="34" charset="0"/>
                <a:cs typeface="Arial" panose="020B0604020202020204" pitchFamily="34" charset="0"/>
              </a:endParaRPr>
            </a:p>
          </p:txBody>
        </p:sp>
      </p:grpSp>
      <p:sp>
        <p:nvSpPr>
          <p:cNvPr id="23" name="Hexagon 22">
            <a:extLst>
              <a:ext uri="{FF2B5EF4-FFF2-40B4-BE49-F238E27FC236}">
                <a16:creationId xmlns:a16="http://schemas.microsoft.com/office/drawing/2014/main" id="{402A27B7-55C0-BAE9-147F-9D668CB15A9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916363C4-FB4C-7117-E23A-9A0FCAB1BD4D}"/>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9E143CBE-1E71-265F-5BAB-A58DCEFD1C5F}"/>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9475A683-6604-1728-358A-CACFB8CBCDD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Hexagon 28">
            <a:extLst>
              <a:ext uri="{FF2B5EF4-FFF2-40B4-BE49-F238E27FC236}">
                <a16:creationId xmlns:a16="http://schemas.microsoft.com/office/drawing/2014/main" id="{787AEE4B-1C58-5B9B-B57F-06768507188C}"/>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FB750923-563E-1B4D-4445-B24B26EF59BB}"/>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0566852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5271F0F-EC14-CCDB-8024-3D0BA8B43E83}"/>
              </a:ext>
            </a:extLst>
          </p:cNvPr>
          <p:cNvSpPr txBox="1"/>
          <p:nvPr/>
        </p:nvSpPr>
        <p:spPr>
          <a:xfrm>
            <a:off x="996287" y="2080186"/>
            <a:ext cx="1732399" cy="830997"/>
          </a:xfrm>
          <a:prstGeom prst="rect">
            <a:avLst/>
          </a:prstGeom>
          <a:noFill/>
          <a:ln>
            <a:noFill/>
          </a:ln>
        </p:spPr>
        <p:txBody>
          <a:bodyPr wrap="square" lIns="91440" tIns="45720" rIns="91440" bIns="45720" rtlCol="0" anchor="t">
            <a:spAutoFit/>
          </a:bodyPr>
          <a:lstStyle/>
          <a:p>
            <a:pPr algn="r" rtl="1"/>
            <a:r>
              <a:rPr lang="ar-SA" sz="1200" dirty="0">
                <a:solidFill>
                  <a:schemeClr val="tx1"/>
                </a:solidFill>
                <a:latin typeface="Calibri" panose="020F0502020204030204" pitchFamily="34" charset="0"/>
                <a:cs typeface="Calibri" panose="020F0502020204030204" pitchFamily="34" charset="0"/>
              </a:rPr>
              <a:t>ماذا يمكن أن يفعل أخصائي الحالة إذا كان الطفل في خطر ولكن لم يعد يتم تقديم الموافقة على إدارة الحالة ؟</a:t>
            </a:r>
            <a:endParaRPr lang="en-US" sz="1200" dirty="0">
              <a:solidFill>
                <a:schemeClr val="tx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A5DB1173-3FFB-A6D5-8CA1-05ABDCEBC8D5}"/>
              </a:ext>
            </a:extLst>
          </p:cNvPr>
          <p:cNvSpPr/>
          <p:nvPr/>
        </p:nvSpPr>
        <p:spPr>
          <a:xfrm>
            <a:off x="2888343" y="727637"/>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20" name="TextBox 19">
            <a:extLst>
              <a:ext uri="{FF2B5EF4-FFF2-40B4-BE49-F238E27FC236}">
                <a16:creationId xmlns:a16="http://schemas.microsoft.com/office/drawing/2014/main" id="{140834DE-65FD-B126-22A6-1CF5DCCAD7AF}"/>
              </a:ext>
            </a:extLst>
          </p:cNvPr>
          <p:cNvSpPr txBox="1"/>
          <p:nvPr/>
        </p:nvSpPr>
        <p:spPr>
          <a:xfrm>
            <a:off x="996287" y="5288105"/>
            <a:ext cx="1732399" cy="600164"/>
          </a:xfrm>
          <a:prstGeom prst="rect">
            <a:avLst/>
          </a:prstGeom>
          <a:noFill/>
          <a:ln>
            <a:noFill/>
          </a:ln>
        </p:spPr>
        <p:txBody>
          <a:bodyPr wrap="square" lIns="91440" tIns="45720" rIns="91440" bIns="45720" rtlCol="0" anchor="t">
            <a:spAutoFit/>
          </a:bodyPr>
          <a:lstStyle/>
          <a:p>
            <a:pPr algn="r" rtl="1"/>
            <a:r>
              <a:rPr lang="en-US" sz="1100" dirty="0">
                <a:solidFill>
                  <a:schemeClr val="tx1"/>
                </a:solidFill>
                <a:latin typeface="Calibri" panose="020F0502020204030204" pitchFamily="34" charset="0"/>
                <a:cs typeface="Calibri" panose="020F0502020204030204" pitchFamily="34" charset="0"/>
              </a:rPr>
              <a:t>ما الذي يمكن أن يفعله أخصائي الحالة إذا اختفى الطفل أو تم نقله</a:t>
            </a:r>
            <a:r>
              <a:rPr lang="ar-SA" sz="1100" dirty="0">
                <a:solidFill>
                  <a:schemeClr val="tx1"/>
                </a:solidFill>
                <a:latin typeface="Calibri" panose="020F0502020204030204" pitchFamily="34" charset="0"/>
                <a:cs typeface="Calibri" panose="020F0502020204030204" pitchFamily="34" charset="0"/>
              </a:rPr>
              <a:t>؟</a:t>
            </a:r>
            <a:endParaRPr lang="en-US" sz="1100" dirty="0"/>
          </a:p>
        </p:txBody>
      </p:sp>
      <p:sp>
        <p:nvSpPr>
          <p:cNvPr id="23" name="Rectangle 22">
            <a:extLst>
              <a:ext uri="{FF2B5EF4-FFF2-40B4-BE49-F238E27FC236}">
                <a16:creationId xmlns:a16="http://schemas.microsoft.com/office/drawing/2014/main" id="{5B636048-2189-0DDD-2283-1E7B365CD2EF}"/>
              </a:ext>
            </a:extLst>
          </p:cNvPr>
          <p:cNvSpPr/>
          <p:nvPr/>
        </p:nvSpPr>
        <p:spPr>
          <a:xfrm>
            <a:off x="2888343" y="3528894"/>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26" name="TextBox 25">
            <a:extLst>
              <a:ext uri="{FF2B5EF4-FFF2-40B4-BE49-F238E27FC236}">
                <a16:creationId xmlns:a16="http://schemas.microsoft.com/office/drawing/2014/main" id="{23D7A11F-0B6E-9BE1-A2F5-E3313F388947}"/>
              </a:ext>
            </a:extLst>
          </p:cNvPr>
          <p:cNvSpPr txBox="1"/>
          <p:nvPr/>
        </p:nvSpPr>
        <p:spPr>
          <a:xfrm>
            <a:off x="996287" y="7682699"/>
            <a:ext cx="1732399" cy="430887"/>
          </a:xfrm>
          <a:prstGeom prst="rect">
            <a:avLst/>
          </a:prstGeom>
          <a:noFill/>
          <a:ln>
            <a:noFill/>
          </a:ln>
        </p:spPr>
        <p:txBody>
          <a:bodyPr wrap="square" lIns="91440" tIns="45720" rIns="91440" bIns="45720" rtlCol="0" anchor="t">
            <a:spAutoFit/>
          </a:bodyPr>
          <a:lstStyle/>
          <a:p>
            <a:pPr algn="r" rtl="1"/>
            <a:r>
              <a:rPr lang="en-US" sz="1100" dirty="0">
                <a:solidFill>
                  <a:schemeClr val="tx1"/>
                </a:solidFill>
                <a:latin typeface="Calibri" panose="020F0502020204030204" pitchFamily="34" charset="0"/>
                <a:cs typeface="Calibri" panose="020F0502020204030204" pitchFamily="34" charset="0"/>
              </a:rPr>
              <a:t>ما الذي يمكن أن يفعله أخصائي الحالة </a:t>
            </a:r>
            <a:r>
              <a:rPr lang="ar-SA" sz="1100" dirty="0">
                <a:solidFill>
                  <a:schemeClr val="tx1"/>
                </a:solidFill>
                <a:latin typeface="Calibri" panose="020F0502020204030204" pitchFamily="34" charset="0"/>
                <a:cs typeface="Calibri" panose="020F0502020204030204" pitchFamily="34" charset="0"/>
              </a:rPr>
              <a:t>في حالة وفاة</a:t>
            </a:r>
            <a:r>
              <a:rPr lang="ar-SA" sz="1100" dirty="0">
                <a:latin typeface="Calibri" panose="020F0502020204030204" pitchFamily="34" charset="0"/>
                <a:cs typeface="Calibri" panose="020F0502020204030204" pitchFamily="34" charset="0"/>
              </a:rPr>
              <a:t> الطف</a:t>
            </a:r>
            <a:r>
              <a:rPr lang="en-US" sz="1100" dirty="0">
                <a:latin typeface="Calibri" panose="020F0502020204030204" pitchFamily="34" charset="0"/>
                <a:cs typeface="Calibri" panose="020F0502020204030204" pitchFamily="34" charset="0"/>
              </a:rPr>
              <a:t>ل؟</a:t>
            </a:r>
          </a:p>
        </p:txBody>
      </p:sp>
      <p:sp>
        <p:nvSpPr>
          <p:cNvPr id="27" name="Rectangle 26">
            <a:extLst>
              <a:ext uri="{FF2B5EF4-FFF2-40B4-BE49-F238E27FC236}">
                <a16:creationId xmlns:a16="http://schemas.microsoft.com/office/drawing/2014/main" id="{0F72FA4D-EFE5-EF52-B34B-A5B1E9D4E75C}"/>
              </a:ext>
            </a:extLst>
          </p:cNvPr>
          <p:cNvSpPr/>
          <p:nvPr/>
        </p:nvSpPr>
        <p:spPr>
          <a:xfrm>
            <a:off x="2888343" y="6330150"/>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nvGrpSpPr>
          <p:cNvPr id="32" name="Group 31">
            <a:extLst>
              <a:ext uri="{FF2B5EF4-FFF2-40B4-BE49-F238E27FC236}">
                <a16:creationId xmlns:a16="http://schemas.microsoft.com/office/drawing/2014/main" id="{E2975536-9E37-4646-FC32-7633198FBC4B}"/>
              </a:ext>
            </a:extLst>
          </p:cNvPr>
          <p:cNvGrpSpPr/>
          <p:nvPr/>
        </p:nvGrpSpPr>
        <p:grpSpPr>
          <a:xfrm>
            <a:off x="1238957" y="876042"/>
            <a:ext cx="1247057" cy="912039"/>
            <a:chOff x="3899380" y="2165656"/>
            <a:chExt cx="1847106" cy="1350887"/>
          </a:xfrm>
        </p:grpSpPr>
        <p:grpSp>
          <p:nvGrpSpPr>
            <p:cNvPr id="28" name="Group 27">
              <a:extLst>
                <a:ext uri="{FF2B5EF4-FFF2-40B4-BE49-F238E27FC236}">
                  <a16:creationId xmlns:a16="http://schemas.microsoft.com/office/drawing/2014/main" id="{3FEA80D9-DC30-34D3-95E7-2760A1560CDF}"/>
                </a:ext>
              </a:extLst>
            </p:cNvPr>
            <p:cNvGrpSpPr/>
            <p:nvPr/>
          </p:nvGrpSpPr>
          <p:grpSpPr>
            <a:xfrm>
              <a:off x="4193105" y="2165656"/>
              <a:ext cx="1292784" cy="1350887"/>
              <a:chOff x="7345680" y="2484120"/>
              <a:chExt cx="904240" cy="944880"/>
            </a:xfrm>
          </p:grpSpPr>
          <p:sp>
            <p:nvSpPr>
              <p:cNvPr id="29" name="Oval 28">
                <a:extLst>
                  <a:ext uri="{FF2B5EF4-FFF2-40B4-BE49-F238E27FC236}">
                    <a16:creationId xmlns:a16="http://schemas.microsoft.com/office/drawing/2014/main" id="{491A35AF-E259-7B29-972B-632D3BB92272}"/>
                  </a:ext>
                </a:extLst>
              </p:cNvPr>
              <p:cNvSpPr/>
              <p:nvPr/>
            </p:nvSpPr>
            <p:spPr>
              <a:xfrm>
                <a:off x="7345680" y="2484120"/>
                <a:ext cx="904240" cy="9448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L-Shape 29">
                <a:extLst>
                  <a:ext uri="{FF2B5EF4-FFF2-40B4-BE49-F238E27FC236}">
                    <a16:creationId xmlns:a16="http://schemas.microsoft.com/office/drawing/2014/main" id="{A02B5BE6-56C1-B1FD-2D52-33305617C4D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1" name="Rectangle 30">
              <a:extLst>
                <a:ext uri="{FF2B5EF4-FFF2-40B4-BE49-F238E27FC236}">
                  <a16:creationId xmlns:a16="http://schemas.microsoft.com/office/drawing/2014/main" id="{66C8CFCC-749C-EBBA-6754-5FCB7E5359AC}"/>
                </a:ext>
              </a:extLst>
            </p:cNvPr>
            <p:cNvSpPr/>
            <p:nvPr/>
          </p:nvSpPr>
          <p:spPr>
            <a:xfrm rot="2176074">
              <a:off x="3899380" y="2736474"/>
              <a:ext cx="1847106" cy="141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43" name="Group 42">
            <a:extLst>
              <a:ext uri="{FF2B5EF4-FFF2-40B4-BE49-F238E27FC236}">
                <a16:creationId xmlns:a16="http://schemas.microsoft.com/office/drawing/2014/main" id="{BD2734BF-8994-B185-FD35-D9FBA5F4BD03}"/>
              </a:ext>
            </a:extLst>
          </p:cNvPr>
          <p:cNvGrpSpPr/>
          <p:nvPr/>
        </p:nvGrpSpPr>
        <p:grpSpPr>
          <a:xfrm>
            <a:off x="1379384" y="3850153"/>
            <a:ext cx="988568" cy="1274975"/>
            <a:chOff x="6902168" y="1793471"/>
            <a:chExt cx="1538256" cy="1983918"/>
          </a:xfrm>
        </p:grpSpPr>
        <p:grpSp>
          <p:nvGrpSpPr>
            <p:cNvPr id="33" name="Group 32">
              <a:extLst>
                <a:ext uri="{FF2B5EF4-FFF2-40B4-BE49-F238E27FC236}">
                  <a16:creationId xmlns:a16="http://schemas.microsoft.com/office/drawing/2014/main" id="{89EC9926-B427-584B-95D4-FD9677824391}"/>
                </a:ext>
              </a:extLst>
            </p:cNvPr>
            <p:cNvGrpSpPr/>
            <p:nvPr/>
          </p:nvGrpSpPr>
          <p:grpSpPr>
            <a:xfrm>
              <a:off x="8096776" y="2930425"/>
              <a:ext cx="343648" cy="846964"/>
              <a:chOff x="1761807" y="5168657"/>
              <a:chExt cx="218613" cy="538800"/>
            </a:xfrm>
            <a:solidFill>
              <a:schemeClr val="accent4"/>
            </a:solidFill>
          </p:grpSpPr>
          <p:sp>
            <p:nvSpPr>
              <p:cNvPr id="34" name="Round Same Side Corner Rectangle 46">
                <a:extLst>
                  <a:ext uri="{FF2B5EF4-FFF2-40B4-BE49-F238E27FC236}">
                    <a16:creationId xmlns:a16="http://schemas.microsoft.com/office/drawing/2014/main" id="{89AC91DC-6853-3218-5D22-911E99582369}"/>
                  </a:ext>
                </a:extLst>
              </p:cNvPr>
              <p:cNvSpPr/>
              <p:nvPr/>
            </p:nvSpPr>
            <p:spPr>
              <a:xfrm>
                <a:off x="1763411" y="5424816"/>
                <a:ext cx="216156" cy="2826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039A2684-D975-7BA1-421D-969670A3FCBD}"/>
                  </a:ext>
                </a:extLst>
              </p:cNvPr>
              <p:cNvSpPr/>
              <p:nvPr/>
            </p:nvSpPr>
            <p:spPr>
              <a:xfrm>
                <a:off x="1761807" y="5168657"/>
                <a:ext cx="218613" cy="218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6517E06C-CF14-6004-D330-D06828AAED8D}"/>
                </a:ext>
              </a:extLst>
            </p:cNvPr>
            <p:cNvGrpSpPr/>
            <p:nvPr/>
          </p:nvGrpSpPr>
          <p:grpSpPr>
            <a:xfrm>
              <a:off x="6902168" y="1793471"/>
              <a:ext cx="405491" cy="372185"/>
              <a:chOff x="7066337" y="2435671"/>
              <a:chExt cx="500332" cy="459236"/>
            </a:xfrm>
            <a:solidFill>
              <a:schemeClr val="accent4">
                <a:lumMod val="40000"/>
                <a:lumOff val="60000"/>
              </a:schemeClr>
            </a:solidFill>
          </p:grpSpPr>
          <p:sp>
            <p:nvSpPr>
              <p:cNvPr id="37" name="Trapezoid 36">
                <a:extLst>
                  <a:ext uri="{FF2B5EF4-FFF2-40B4-BE49-F238E27FC236}">
                    <a16:creationId xmlns:a16="http://schemas.microsoft.com/office/drawing/2014/main" id="{88B4C4D7-C8B9-2457-8327-935324C89778}"/>
                  </a:ext>
                </a:extLst>
              </p:cNvPr>
              <p:cNvSpPr/>
              <p:nvPr/>
            </p:nvSpPr>
            <p:spPr>
              <a:xfrm>
                <a:off x="7066337" y="2435671"/>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Rectangle 37">
                <a:extLst>
                  <a:ext uri="{FF2B5EF4-FFF2-40B4-BE49-F238E27FC236}">
                    <a16:creationId xmlns:a16="http://schemas.microsoft.com/office/drawing/2014/main" id="{EE9F50B3-01B5-EAF4-BE8A-314558D52D79}"/>
                  </a:ext>
                </a:extLst>
              </p:cNvPr>
              <p:cNvSpPr/>
              <p:nvPr/>
            </p:nvSpPr>
            <p:spPr>
              <a:xfrm>
                <a:off x="7109674" y="2636652"/>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9" name="Group 38">
              <a:extLst>
                <a:ext uri="{FF2B5EF4-FFF2-40B4-BE49-F238E27FC236}">
                  <a16:creationId xmlns:a16="http://schemas.microsoft.com/office/drawing/2014/main" id="{A8491267-D9D1-1CC6-B582-0E8929D40C2D}"/>
                </a:ext>
              </a:extLst>
            </p:cNvPr>
            <p:cNvGrpSpPr/>
            <p:nvPr/>
          </p:nvGrpSpPr>
          <p:grpSpPr>
            <a:xfrm>
              <a:off x="7346833" y="2028180"/>
              <a:ext cx="405491" cy="372185"/>
              <a:chOff x="7066337" y="2435671"/>
              <a:chExt cx="500332" cy="459236"/>
            </a:xfrm>
            <a:solidFill>
              <a:schemeClr val="accent4">
                <a:lumMod val="40000"/>
                <a:lumOff val="60000"/>
              </a:schemeClr>
            </a:solidFill>
          </p:grpSpPr>
          <p:sp>
            <p:nvSpPr>
              <p:cNvPr id="40" name="Trapezoid 39">
                <a:extLst>
                  <a:ext uri="{FF2B5EF4-FFF2-40B4-BE49-F238E27FC236}">
                    <a16:creationId xmlns:a16="http://schemas.microsoft.com/office/drawing/2014/main" id="{DDD13EEB-FA2C-D964-ECDB-EF6CF39E759C}"/>
                  </a:ext>
                </a:extLst>
              </p:cNvPr>
              <p:cNvSpPr/>
              <p:nvPr/>
            </p:nvSpPr>
            <p:spPr>
              <a:xfrm>
                <a:off x="7066337" y="2435671"/>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Rectangle 40">
                <a:extLst>
                  <a:ext uri="{FF2B5EF4-FFF2-40B4-BE49-F238E27FC236}">
                    <a16:creationId xmlns:a16="http://schemas.microsoft.com/office/drawing/2014/main" id="{0F600D00-366C-2CE1-DB11-E68489825921}"/>
                  </a:ext>
                </a:extLst>
              </p:cNvPr>
              <p:cNvSpPr/>
              <p:nvPr/>
            </p:nvSpPr>
            <p:spPr>
              <a:xfrm>
                <a:off x="7109674" y="2636652"/>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2" name="Freeform: Shape 41">
              <a:extLst>
                <a:ext uri="{FF2B5EF4-FFF2-40B4-BE49-F238E27FC236}">
                  <a16:creationId xmlns:a16="http://schemas.microsoft.com/office/drawing/2014/main" id="{73E10178-143F-E65F-E002-E0F15B6F5FA7}"/>
                </a:ext>
              </a:extLst>
            </p:cNvPr>
            <p:cNvSpPr/>
            <p:nvPr/>
          </p:nvSpPr>
          <p:spPr>
            <a:xfrm>
              <a:off x="6985840" y="2421146"/>
              <a:ext cx="909931" cy="1190171"/>
            </a:xfrm>
            <a:custGeom>
              <a:avLst/>
              <a:gdLst>
                <a:gd name="connsiteX0" fmla="*/ 140674 w 909931"/>
                <a:gd name="connsiteY0" fmla="*/ 0 h 1190171"/>
                <a:gd name="connsiteX1" fmla="*/ 24560 w 909931"/>
                <a:gd name="connsiteY1" fmla="*/ 624114 h 1190171"/>
                <a:gd name="connsiteX2" fmla="*/ 561589 w 909931"/>
                <a:gd name="connsiteY2" fmla="*/ 754743 h 1190171"/>
                <a:gd name="connsiteX3" fmla="*/ 634160 w 909931"/>
                <a:gd name="connsiteY3" fmla="*/ 1103086 h 1190171"/>
                <a:gd name="connsiteX4" fmla="*/ 909931 w 909931"/>
                <a:gd name="connsiteY4" fmla="*/ 1190171 h 119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1" h="1190171">
                  <a:moveTo>
                    <a:pt x="140674" y="0"/>
                  </a:moveTo>
                  <a:cubicBezTo>
                    <a:pt x="47540" y="249161"/>
                    <a:pt x="-45593" y="498323"/>
                    <a:pt x="24560" y="624114"/>
                  </a:cubicBezTo>
                  <a:cubicBezTo>
                    <a:pt x="94713" y="749905"/>
                    <a:pt x="459989" y="674914"/>
                    <a:pt x="561589" y="754743"/>
                  </a:cubicBezTo>
                  <a:cubicBezTo>
                    <a:pt x="663189" y="834572"/>
                    <a:pt x="576103" y="1030515"/>
                    <a:pt x="634160" y="1103086"/>
                  </a:cubicBezTo>
                  <a:cubicBezTo>
                    <a:pt x="692217" y="1175657"/>
                    <a:pt x="801074" y="1182914"/>
                    <a:pt x="909931" y="1190171"/>
                  </a:cubicBezTo>
                </a:path>
              </a:pathLst>
            </a:cu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pic>
        <p:nvPicPr>
          <p:cNvPr id="44" name="Graphic 43" descr="Gravestone with solid fill">
            <a:extLst>
              <a:ext uri="{FF2B5EF4-FFF2-40B4-BE49-F238E27FC236}">
                <a16:creationId xmlns:a16="http://schemas.microsoft.com/office/drawing/2014/main" id="{2FE3A7D4-9E94-78DB-9AAB-F1A5FCCA3A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1824" y="6458402"/>
            <a:ext cx="1036776" cy="1036776"/>
          </a:xfrm>
          <a:prstGeom prst="rect">
            <a:avLst/>
          </a:prstGeom>
        </p:spPr>
      </p:pic>
      <p:sp>
        <p:nvSpPr>
          <p:cNvPr id="45" name="Hexagon 44">
            <a:extLst>
              <a:ext uri="{FF2B5EF4-FFF2-40B4-BE49-F238E27FC236}">
                <a16:creationId xmlns:a16="http://schemas.microsoft.com/office/drawing/2014/main" id="{A49E749F-2BF3-D668-4635-AD78D1B10786}"/>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Hexagon 45">
            <a:extLst>
              <a:ext uri="{FF2B5EF4-FFF2-40B4-BE49-F238E27FC236}">
                <a16:creationId xmlns:a16="http://schemas.microsoft.com/office/drawing/2014/main" id="{988CFC98-6DEF-E632-C2F6-F6A52CF5EDCE}"/>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7" name="Hexagon 46">
            <a:extLst>
              <a:ext uri="{FF2B5EF4-FFF2-40B4-BE49-F238E27FC236}">
                <a16:creationId xmlns:a16="http://schemas.microsoft.com/office/drawing/2014/main" id="{F86B16DD-971F-1E45-F909-4985FFF2C623}"/>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8" name="Hexagon 47">
            <a:extLst>
              <a:ext uri="{FF2B5EF4-FFF2-40B4-BE49-F238E27FC236}">
                <a16:creationId xmlns:a16="http://schemas.microsoft.com/office/drawing/2014/main" id="{DCC4A06F-ED3C-273F-5F03-6173E7E97C55}"/>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Hexagon 48">
            <a:extLst>
              <a:ext uri="{FF2B5EF4-FFF2-40B4-BE49-F238E27FC236}">
                <a16:creationId xmlns:a16="http://schemas.microsoft.com/office/drawing/2014/main" id="{C1AA813E-765C-6902-FEA3-DD2E220778F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Hexagon 49">
            <a:extLst>
              <a:ext uri="{FF2B5EF4-FFF2-40B4-BE49-F238E27FC236}">
                <a16:creationId xmlns:a16="http://schemas.microsoft.com/office/drawing/2014/main" id="{5BEA310F-5119-57DC-8A99-9CF72A487B73}"/>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94746198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8799" y="6211734"/>
            <a:ext cx="2627453" cy="605496"/>
          </a:xfrm>
          <a:prstGeom prst="rect">
            <a:avLst/>
          </a:prstGeom>
          <a:noFill/>
          <a:ln>
            <a:noFill/>
          </a:ln>
        </p:spPr>
        <p:txBody>
          <a:bodyPr wrap="square" lIns="216000" tIns="216000" rIns="216000" bIns="216000" rtlCol="0">
            <a:spAutoFit/>
          </a:bodyPr>
          <a:lstStyle/>
          <a:p>
            <a:pPr algn="r" rtl="1"/>
            <a:r>
              <a:rPr lang="en-GB" sz="1100" dirty="0">
                <a:latin typeface="Calibri" panose="020F0502020204030204" pitchFamily="34" charset="0"/>
                <a:cs typeface="Calibri" panose="020F0502020204030204" pitchFamily="34" charset="0"/>
              </a:rPr>
              <a:t>تحديد الحالة التي يمكن إغلاقها</a:t>
            </a:r>
          </a:p>
        </p:txBody>
      </p:sp>
      <p:sp>
        <p:nvSpPr>
          <p:cNvPr id="7" name="TextBox 6"/>
          <p:cNvSpPr txBox="1"/>
          <p:nvPr/>
        </p:nvSpPr>
        <p:spPr>
          <a:xfrm>
            <a:off x="2498045" y="3719897"/>
            <a:ext cx="2627453" cy="774773"/>
          </a:xfrm>
          <a:prstGeom prst="rect">
            <a:avLst/>
          </a:prstGeom>
          <a:noFill/>
          <a:ln>
            <a:noFill/>
          </a:ln>
        </p:spPr>
        <p:txBody>
          <a:bodyPr wrap="square" lIns="216000" tIns="216000" rIns="216000" bIns="216000" rtlCol="0" anchor="t">
            <a:spAutoFit/>
          </a:bodyPr>
          <a:lstStyle/>
          <a:p>
            <a:pPr algn="r" rtl="1"/>
            <a:r>
              <a:rPr lang="en-GB" sz="1100" dirty="0">
                <a:latin typeface="Calibri" panose="020F0502020204030204" pitchFamily="34" charset="0"/>
                <a:cs typeface="Calibri" panose="020F0502020204030204" pitchFamily="34" charset="0"/>
              </a:rPr>
              <a:t>تحضير المناقشة مع مشرف</a:t>
            </a:r>
            <a:r>
              <a:rPr lang="ar-SA" sz="110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إدارة الحالة الخاص بك</a:t>
            </a:r>
            <a:endParaRPr lang="en-CA" sz="1100" dirty="0">
              <a:latin typeface="Calibri" panose="020F0502020204030204" pitchFamily="34" charset="0"/>
              <a:cs typeface="Calibri" panose="020F0502020204030204" pitchFamily="34" charset="0"/>
            </a:endParaRPr>
          </a:p>
        </p:txBody>
      </p:sp>
      <p:sp>
        <p:nvSpPr>
          <p:cNvPr id="8" name="TextBox 7"/>
          <p:cNvSpPr txBox="1"/>
          <p:nvPr/>
        </p:nvSpPr>
        <p:spPr>
          <a:xfrm>
            <a:off x="2498042" y="5371880"/>
            <a:ext cx="2627453" cy="605496"/>
          </a:xfrm>
          <a:prstGeom prst="rect">
            <a:avLst/>
          </a:prstGeom>
          <a:noFill/>
          <a:ln>
            <a:noFill/>
          </a:ln>
        </p:spPr>
        <p:txBody>
          <a:bodyPr wrap="square" lIns="216000" tIns="216000" rIns="216000" bIns="216000" rtlCol="0">
            <a:spAutoFit/>
          </a:bodyPr>
          <a:lstStyle/>
          <a:p>
            <a:pPr algn="r" rtl="1"/>
            <a:r>
              <a:rPr lang="ar-SA" sz="1100" dirty="0">
                <a:latin typeface="Calibri" panose="020F0502020204030204" pitchFamily="34" charset="0"/>
                <a:cs typeface="Calibri" panose="020F0502020204030204" pitchFamily="34" charset="0"/>
              </a:rPr>
              <a:t>إك</a:t>
            </a:r>
            <a:r>
              <a:rPr lang="en-GB" sz="1100" dirty="0">
                <a:latin typeface="Calibri" panose="020F0502020204030204" pitchFamily="34" charset="0"/>
                <a:cs typeface="Calibri" panose="020F0502020204030204" pitchFamily="34" charset="0"/>
              </a:rPr>
              <a:t>م</a:t>
            </a:r>
            <a:r>
              <a:rPr lang="ar-SA" sz="1100" dirty="0">
                <a:latin typeface="Calibri" panose="020F0502020204030204" pitchFamily="34" charset="0"/>
                <a:cs typeface="Calibri" panose="020F0502020204030204" pitchFamily="34" charset="0"/>
              </a:rPr>
              <a:t>ا</a:t>
            </a:r>
            <a:r>
              <a:rPr lang="en-GB" sz="1100" dirty="0">
                <a:latin typeface="Calibri" panose="020F0502020204030204" pitchFamily="34" charset="0"/>
                <a:cs typeface="Calibri" panose="020F0502020204030204" pitchFamily="34" charset="0"/>
              </a:rPr>
              <a:t>ل ملف الحالة</a:t>
            </a:r>
          </a:p>
        </p:txBody>
      </p:sp>
      <p:sp>
        <p:nvSpPr>
          <p:cNvPr id="9" name="TextBox 8"/>
          <p:cNvSpPr txBox="1"/>
          <p:nvPr/>
        </p:nvSpPr>
        <p:spPr>
          <a:xfrm>
            <a:off x="2498042" y="2119133"/>
            <a:ext cx="2627453" cy="774773"/>
          </a:xfrm>
          <a:prstGeom prst="rect">
            <a:avLst/>
          </a:prstGeom>
          <a:noFill/>
          <a:ln>
            <a:noFill/>
          </a:ln>
        </p:spPr>
        <p:txBody>
          <a:bodyPr wrap="square" lIns="216000" tIns="216000" rIns="216000" bIns="216000" rtlCol="0" anchor="t">
            <a:spAutoFit/>
          </a:bodyPr>
          <a:lstStyle/>
          <a:p>
            <a:pPr algn="r" rtl="1"/>
            <a:r>
              <a:rPr lang="en-GB" sz="1100" dirty="0">
                <a:latin typeface="Calibri" panose="020F0502020204030204" pitchFamily="34" charset="0"/>
                <a:cs typeface="Calibri" panose="020F0502020204030204" pitchFamily="34" charset="0"/>
              </a:rPr>
              <a:t>قم بإجراء زيارة متابعة نهائية واطلب</a:t>
            </a:r>
            <a:r>
              <a:rPr lang="ar-SA" sz="1100" dirty="0">
                <a:latin typeface="Calibri" panose="020F0502020204030204" pitchFamily="34" charset="0"/>
                <a:cs typeface="Calibri" panose="020F0502020204030204" pitchFamily="34" charset="0"/>
              </a:rPr>
              <a:t> تقديم</a:t>
            </a:r>
            <a:r>
              <a:rPr lang="en-GB" sz="1100" dirty="0">
                <a:latin typeface="Calibri" panose="020F0502020204030204" pitchFamily="34" charset="0"/>
                <a:cs typeface="Calibri" panose="020F0502020204030204" pitchFamily="34" charset="0"/>
              </a:rPr>
              <a:t> الملاحظات</a:t>
            </a:r>
            <a:endParaRPr lang="en-CA" sz="1100" dirty="0">
              <a:latin typeface="Calibri" panose="020F0502020204030204" pitchFamily="34" charset="0"/>
              <a:cs typeface="Calibri" panose="020F0502020204030204" pitchFamily="34" charset="0"/>
            </a:endParaRPr>
          </a:p>
        </p:txBody>
      </p:sp>
      <p:sp>
        <p:nvSpPr>
          <p:cNvPr id="10" name="TextBox 9"/>
          <p:cNvSpPr txBox="1"/>
          <p:nvPr/>
        </p:nvSpPr>
        <p:spPr>
          <a:xfrm>
            <a:off x="2498043" y="4552563"/>
            <a:ext cx="2627453" cy="605496"/>
          </a:xfrm>
          <a:prstGeom prst="rect">
            <a:avLst/>
          </a:prstGeom>
          <a:noFill/>
          <a:ln>
            <a:noFill/>
          </a:ln>
        </p:spPr>
        <p:txBody>
          <a:bodyPr wrap="square" lIns="216000" tIns="216000" rIns="216000" bIns="216000" rtlCol="0">
            <a:spAutoFit/>
          </a:bodyPr>
          <a:lstStyle/>
          <a:p>
            <a:pPr algn="r" rtl="1"/>
            <a:r>
              <a:rPr lang="en-GB" sz="1100" dirty="0">
                <a:latin typeface="Calibri" panose="020F0502020204030204" pitchFamily="34" charset="0"/>
                <a:cs typeface="Calibri" panose="020F0502020204030204" pitchFamily="34" charset="0"/>
              </a:rPr>
              <a:t>تخزين ملف ال</a:t>
            </a:r>
            <a:r>
              <a:rPr lang="ar-SA" sz="1100" dirty="0">
                <a:latin typeface="Calibri" panose="020F0502020204030204" pitchFamily="34" charset="0"/>
                <a:cs typeface="Calibri" panose="020F0502020204030204" pitchFamily="34" charset="0"/>
              </a:rPr>
              <a:t>حال</a:t>
            </a:r>
            <a:r>
              <a:rPr lang="en-GB" sz="1100" dirty="0">
                <a:latin typeface="Calibri" panose="020F0502020204030204" pitchFamily="34" charset="0"/>
                <a:cs typeface="Calibri" panose="020F0502020204030204" pitchFamily="34" charset="0"/>
              </a:rPr>
              <a:t>ة بأمان</a:t>
            </a:r>
          </a:p>
        </p:txBody>
      </p:sp>
      <p:sp>
        <p:nvSpPr>
          <p:cNvPr id="6" name="TextBox 5">
            <a:extLst>
              <a:ext uri="{FF2B5EF4-FFF2-40B4-BE49-F238E27FC236}">
                <a16:creationId xmlns:a16="http://schemas.microsoft.com/office/drawing/2014/main" id="{93BF2F0E-3A6F-9267-3EB8-B091AF599094}"/>
              </a:ext>
            </a:extLst>
          </p:cNvPr>
          <p:cNvSpPr txBox="1"/>
          <p:nvPr/>
        </p:nvSpPr>
        <p:spPr>
          <a:xfrm>
            <a:off x="2779118" y="6954336"/>
            <a:ext cx="2627453" cy="605496"/>
          </a:xfrm>
          <a:prstGeom prst="rect">
            <a:avLst/>
          </a:prstGeom>
          <a:noFill/>
          <a:ln>
            <a:noFill/>
          </a:ln>
        </p:spPr>
        <p:txBody>
          <a:bodyPr wrap="square" lIns="216000" tIns="216000" rIns="216000" bIns="216000" rtlCol="0" anchor="t">
            <a:spAutoFit/>
          </a:bodyPr>
          <a:lstStyle/>
          <a:p>
            <a:pPr algn="r" rtl="1"/>
            <a:r>
              <a:rPr lang="ar-SA" sz="1100" dirty="0">
                <a:latin typeface="Calibri" panose="020F0502020204030204" pitchFamily="34" charset="0"/>
                <a:cs typeface="Calibri" panose="020F0502020204030204" pitchFamily="34" charset="0"/>
              </a:rPr>
              <a:t>م</a:t>
            </a:r>
            <a:r>
              <a:rPr lang="en-GB" sz="1100" dirty="0">
                <a:latin typeface="Calibri" panose="020F0502020204030204" pitchFamily="34" charset="0"/>
                <a:cs typeface="Calibri" panose="020F0502020204030204" pitchFamily="34" charset="0"/>
              </a:rPr>
              <a:t>ناقش</a:t>
            </a:r>
            <a:r>
              <a:rPr lang="ar-SA" sz="1100" dirty="0">
                <a:latin typeface="Calibri" panose="020F0502020204030204" pitchFamily="34" charset="0"/>
                <a:cs typeface="Calibri" panose="020F0502020204030204" pitchFamily="34" charset="0"/>
              </a:rPr>
              <a:t>ة</a:t>
            </a:r>
            <a:r>
              <a:rPr lang="en-GB" sz="1100" dirty="0">
                <a:latin typeface="Calibri" panose="020F0502020204030204" pitchFamily="34" charset="0"/>
                <a:cs typeface="Calibri" panose="020F0502020204030204" pitchFamily="34" charset="0"/>
              </a:rPr>
              <a:t> حالة الطفل مع مشرف</a:t>
            </a:r>
            <a:r>
              <a:rPr lang="ar-SA" sz="1100" dirty="0">
                <a:latin typeface="Calibri" panose="020F0502020204030204" pitchFamily="34" charset="0"/>
                <a:cs typeface="Calibri" panose="020F0502020204030204" pitchFamily="34" charset="0"/>
              </a:rPr>
              <a:t>ك</a:t>
            </a:r>
            <a:endParaRPr lang="en-GB" sz="11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17914B0-DC63-7776-FAFB-F27C75FAF26D}"/>
              </a:ext>
            </a:extLst>
          </p:cNvPr>
          <p:cNvSpPr txBox="1"/>
          <p:nvPr/>
        </p:nvSpPr>
        <p:spPr>
          <a:xfrm>
            <a:off x="2661554" y="2887211"/>
            <a:ext cx="2627453" cy="774773"/>
          </a:xfrm>
          <a:prstGeom prst="rect">
            <a:avLst/>
          </a:prstGeom>
          <a:noFill/>
          <a:ln>
            <a:noFill/>
          </a:ln>
        </p:spPr>
        <p:txBody>
          <a:bodyPr wrap="square" lIns="216000" tIns="216000" rIns="216000" bIns="216000" rtlCol="0" anchor="t">
            <a:spAutoFit/>
          </a:bodyPr>
          <a:lstStyle/>
          <a:p>
            <a:pPr algn="r" rtl="1"/>
            <a:r>
              <a:rPr lang="ar-SA" sz="1100" dirty="0">
                <a:latin typeface="Calibri" panose="020F0502020204030204" pitchFamily="34" charset="0"/>
                <a:cs typeface="Calibri" panose="020F0502020204030204" pitchFamily="34" charset="0"/>
              </a:rPr>
              <a:t>إ</a:t>
            </a:r>
            <a:r>
              <a:rPr lang="en-GB" sz="1100" dirty="0">
                <a:latin typeface="Calibri" panose="020F0502020204030204" pitchFamily="34" charset="0"/>
                <a:cs typeface="Calibri" panose="020F0502020204030204" pitchFamily="34" charset="0"/>
              </a:rPr>
              <a:t>ب</a:t>
            </a:r>
            <a:r>
              <a:rPr lang="ar-SA" sz="1100" dirty="0">
                <a:latin typeface="Calibri" panose="020F0502020204030204" pitchFamily="34" charset="0"/>
                <a:cs typeface="Calibri" panose="020F0502020204030204" pitchFamily="34" charset="0"/>
              </a:rPr>
              <a:t>لا</a:t>
            </a:r>
            <a:r>
              <a:rPr lang="en-GB" sz="1100" dirty="0">
                <a:latin typeface="Calibri" panose="020F0502020204030204" pitchFamily="34" charset="0"/>
                <a:cs typeface="Calibri" panose="020F0502020204030204" pitchFamily="34" charset="0"/>
              </a:rPr>
              <a:t>غ الطفل ومقدم الرعاية / الوالد / الشخص البالغ الموثوق به أنه سيتم إغلاق </a:t>
            </a:r>
            <a:r>
              <a:rPr lang="ar-SA" sz="1100" dirty="0">
                <a:latin typeface="Calibri" panose="020F0502020204030204" pitchFamily="34" charset="0"/>
                <a:cs typeface="Calibri" panose="020F0502020204030204" pitchFamily="34" charset="0"/>
              </a:rPr>
              <a:t>الحالة</a:t>
            </a:r>
            <a:endParaRPr lang="en-GB"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BBA2D4-3394-8CCB-FBD2-B2A441FD2309}"/>
              </a:ext>
            </a:extLst>
          </p:cNvPr>
          <p:cNvSpPr txBox="1"/>
          <p:nvPr/>
        </p:nvSpPr>
        <p:spPr>
          <a:xfrm>
            <a:off x="996287" y="1166092"/>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الإجراءات </a:t>
            </a:r>
            <a:r>
              <a:rPr lang="ar-SA" sz="1200" b="1" dirty="0">
                <a:latin typeface="Calibri" panose="020F0502020204030204" pitchFamily="34" charset="0"/>
                <a:cs typeface="Calibri" panose="020F0502020204030204" pitchFamily="34" charset="0"/>
              </a:rPr>
              <a:t>عند إغلاق الحالة</a:t>
            </a:r>
            <a:endParaRPr lang="en-GB" sz="1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CBC4DE6-6305-EEF9-661D-7E03DD0C66CF}"/>
              </a:ext>
            </a:extLst>
          </p:cNvPr>
          <p:cNvSpPr txBox="1"/>
          <p:nvPr/>
        </p:nvSpPr>
        <p:spPr>
          <a:xfrm>
            <a:off x="996287" y="713169"/>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الجلسة </a:t>
            </a:r>
            <a:r>
              <a:rPr lang="ar-SA" sz="1400" b="1" spc="300" dirty="0">
                <a:solidFill>
                  <a:schemeClr val="bg1"/>
                </a:solidFill>
                <a:highlight>
                  <a:srgbClr val="1D8CC8"/>
                </a:highlight>
                <a:latin typeface="Calibri"/>
                <a:ea typeface="Calibri"/>
                <a:cs typeface="Calibri"/>
                <a:sym typeface="Calibri"/>
              </a:rPr>
              <a:t>٣</a:t>
            </a:r>
            <a:r>
              <a:rPr lang="en-US" sz="1400" b="1" spc="300" dirty="0">
                <a:solidFill>
                  <a:schemeClr val="bg1"/>
                </a:solidFill>
                <a:highlight>
                  <a:srgbClr val="1D8CC8"/>
                </a:highlight>
                <a:latin typeface="Calibri"/>
                <a:ea typeface="Calibri"/>
                <a:cs typeface="Calibri"/>
                <a:sym typeface="Calibri"/>
              </a:rPr>
              <a:t>: كيف أ</a:t>
            </a:r>
            <a:r>
              <a:rPr lang="ar-SA" sz="1400" b="1" spc="300" dirty="0">
                <a:solidFill>
                  <a:schemeClr val="bg1"/>
                </a:solidFill>
                <a:highlight>
                  <a:srgbClr val="1D8CC8"/>
                </a:highlight>
                <a:latin typeface="Calibri"/>
                <a:ea typeface="Calibri"/>
                <a:cs typeface="Calibri"/>
                <a:sym typeface="Calibri"/>
              </a:rPr>
              <a:t>قوم بإ</a:t>
            </a:r>
            <a:r>
              <a:rPr lang="en-US" sz="1400" b="1" spc="300" dirty="0">
                <a:solidFill>
                  <a:schemeClr val="bg1"/>
                </a:solidFill>
                <a:highlight>
                  <a:srgbClr val="1D8CC8"/>
                </a:highlight>
                <a:latin typeface="Calibri"/>
                <a:ea typeface="Calibri"/>
                <a:cs typeface="Calibri"/>
                <a:sym typeface="Calibri"/>
              </a:rPr>
              <a:t>غل</a:t>
            </a:r>
            <a:r>
              <a:rPr lang="ar-SA" sz="1400" b="1" spc="300" dirty="0">
                <a:solidFill>
                  <a:schemeClr val="bg1"/>
                </a:solidFill>
                <a:highlight>
                  <a:srgbClr val="1D8CC8"/>
                </a:highlight>
                <a:latin typeface="Calibri"/>
                <a:ea typeface="Calibri"/>
                <a:cs typeface="Calibri"/>
                <a:sym typeface="Calibri"/>
              </a:rPr>
              <a:t>ا</a:t>
            </a:r>
            <a:r>
              <a:rPr lang="en-US" sz="1400" b="1" spc="300" dirty="0">
                <a:solidFill>
                  <a:schemeClr val="bg1"/>
                </a:solidFill>
                <a:highlight>
                  <a:srgbClr val="1D8CC8"/>
                </a:highlight>
                <a:latin typeface="Calibri"/>
                <a:ea typeface="Calibri"/>
                <a:cs typeface="Calibri"/>
                <a:sym typeface="Calibri"/>
              </a:rPr>
              <a:t>ق حالة الطفل؟</a:t>
            </a:r>
          </a:p>
        </p:txBody>
      </p:sp>
      <p:sp>
        <p:nvSpPr>
          <p:cNvPr id="11" name="Oval 10">
            <a:extLst>
              <a:ext uri="{FF2B5EF4-FFF2-40B4-BE49-F238E27FC236}">
                <a16:creationId xmlns:a16="http://schemas.microsoft.com/office/drawing/2014/main" id="{6754C824-4AAC-DFB9-085C-68E5432548A0}"/>
              </a:ext>
            </a:extLst>
          </p:cNvPr>
          <p:cNvSpPr/>
          <p:nvPr/>
        </p:nvSpPr>
        <p:spPr>
          <a:xfrm>
            <a:off x="1451429" y="217717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Oval 11">
            <a:extLst>
              <a:ext uri="{FF2B5EF4-FFF2-40B4-BE49-F238E27FC236}">
                <a16:creationId xmlns:a16="http://schemas.microsoft.com/office/drawing/2014/main" id="{EAE81235-17FD-D101-48D1-DAC4736AF14A}"/>
              </a:ext>
            </a:extLst>
          </p:cNvPr>
          <p:cNvSpPr/>
          <p:nvPr/>
        </p:nvSpPr>
        <p:spPr>
          <a:xfrm>
            <a:off x="1451429" y="299428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Oval 12">
            <a:extLst>
              <a:ext uri="{FF2B5EF4-FFF2-40B4-BE49-F238E27FC236}">
                <a16:creationId xmlns:a16="http://schemas.microsoft.com/office/drawing/2014/main" id="{5D733154-D088-ED86-778D-758B49BD2E6B}"/>
              </a:ext>
            </a:extLst>
          </p:cNvPr>
          <p:cNvSpPr/>
          <p:nvPr/>
        </p:nvSpPr>
        <p:spPr>
          <a:xfrm>
            <a:off x="1451429" y="3811386"/>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Oval 14">
            <a:extLst>
              <a:ext uri="{FF2B5EF4-FFF2-40B4-BE49-F238E27FC236}">
                <a16:creationId xmlns:a16="http://schemas.microsoft.com/office/drawing/2014/main" id="{62DA822E-1516-10BE-67AC-60DA60A4DE3C}"/>
              </a:ext>
            </a:extLst>
          </p:cNvPr>
          <p:cNvSpPr/>
          <p:nvPr/>
        </p:nvSpPr>
        <p:spPr>
          <a:xfrm>
            <a:off x="1451429" y="462733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Oval 15">
            <a:extLst>
              <a:ext uri="{FF2B5EF4-FFF2-40B4-BE49-F238E27FC236}">
                <a16:creationId xmlns:a16="http://schemas.microsoft.com/office/drawing/2014/main" id="{BFBF0BDA-958E-3519-485D-18EF10AD690E}"/>
              </a:ext>
            </a:extLst>
          </p:cNvPr>
          <p:cNvSpPr/>
          <p:nvPr/>
        </p:nvSpPr>
        <p:spPr>
          <a:xfrm>
            <a:off x="1451429" y="544327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Oval 16">
            <a:extLst>
              <a:ext uri="{FF2B5EF4-FFF2-40B4-BE49-F238E27FC236}">
                <a16:creationId xmlns:a16="http://schemas.microsoft.com/office/drawing/2014/main" id="{F25AD864-8BF4-80EC-AC6A-FA3B67217092}"/>
              </a:ext>
            </a:extLst>
          </p:cNvPr>
          <p:cNvSpPr/>
          <p:nvPr/>
        </p:nvSpPr>
        <p:spPr>
          <a:xfrm>
            <a:off x="1451429" y="626038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Oval 18">
            <a:extLst>
              <a:ext uri="{FF2B5EF4-FFF2-40B4-BE49-F238E27FC236}">
                <a16:creationId xmlns:a16="http://schemas.microsoft.com/office/drawing/2014/main" id="{3636527B-A9EC-064E-DF0A-A8453A6A481F}"/>
              </a:ext>
            </a:extLst>
          </p:cNvPr>
          <p:cNvSpPr/>
          <p:nvPr/>
        </p:nvSpPr>
        <p:spPr>
          <a:xfrm>
            <a:off x="1451429" y="707632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TextBox 19">
            <a:extLst>
              <a:ext uri="{FF2B5EF4-FFF2-40B4-BE49-F238E27FC236}">
                <a16:creationId xmlns:a16="http://schemas.microsoft.com/office/drawing/2014/main" id="{203F33AC-CF1B-F210-03C6-9D2060D3351A}"/>
              </a:ext>
            </a:extLst>
          </p:cNvPr>
          <p:cNvSpPr txBox="1"/>
          <p:nvPr/>
        </p:nvSpPr>
        <p:spPr>
          <a:xfrm>
            <a:off x="996287" y="1660254"/>
            <a:ext cx="5254042" cy="261610"/>
          </a:xfrm>
          <a:prstGeom prst="rect">
            <a:avLst/>
          </a:prstGeom>
          <a:noFill/>
          <a:ln>
            <a:noFill/>
          </a:ln>
        </p:spPr>
        <p:txBody>
          <a:bodyPr wrap="square" rtlCol="0">
            <a:spAutoFit/>
          </a:bodyPr>
          <a:lstStyle/>
          <a:p>
            <a:pPr algn="r" rtl="1"/>
            <a:r>
              <a:rPr lang="en-GB" sz="1100" dirty="0">
                <a:solidFill>
                  <a:schemeClr val="tx1"/>
                </a:solidFill>
                <a:latin typeface="Calibri" panose="020F0502020204030204" pitchFamily="34" charset="0"/>
                <a:cs typeface="Calibri" panose="020F0502020204030204" pitchFamily="34" charset="0"/>
              </a:rPr>
              <a:t>أكمل</a:t>
            </a:r>
            <a:r>
              <a:rPr lang="ar-SA" sz="1100" dirty="0">
                <a:solidFill>
                  <a:schemeClr val="tx1"/>
                </a:solidFill>
                <a:latin typeface="Calibri" panose="020F0502020204030204" pitchFamily="34" charset="0"/>
                <a:cs typeface="Calibri" panose="020F0502020204030204" pitchFamily="34" charset="0"/>
              </a:rPr>
              <a:t> مسار</a:t>
            </a:r>
            <a:r>
              <a:rPr lang="en-GB" sz="1100" dirty="0">
                <a:solidFill>
                  <a:schemeClr val="tx1"/>
                </a:solidFill>
                <a:latin typeface="Calibri" panose="020F0502020204030204" pitchFamily="34" charset="0"/>
                <a:cs typeface="Calibri" panose="020F0502020204030204" pitchFamily="34" charset="0"/>
              </a:rPr>
              <a:t>الإجراءات بترقيمها في الدوائر</a:t>
            </a:r>
            <a:endParaRPr lang="en-BE" sz="1100" dirty="0">
              <a:solidFill>
                <a:schemeClr val="tx1"/>
              </a:solidFill>
              <a:latin typeface="Calibri" panose="020F0502020204030204" pitchFamily="34" charset="0"/>
              <a:cs typeface="Calibri" panose="020F0502020204030204" pitchFamily="34" charset="0"/>
            </a:endParaRPr>
          </a:p>
        </p:txBody>
      </p:sp>
      <p:sp>
        <p:nvSpPr>
          <p:cNvPr id="21" name="Hexagon 20">
            <a:extLst>
              <a:ext uri="{FF2B5EF4-FFF2-40B4-BE49-F238E27FC236}">
                <a16:creationId xmlns:a16="http://schemas.microsoft.com/office/drawing/2014/main" id="{7881EEEB-EBB9-6B26-C31E-5719489A1328}"/>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9AE53EE6-2F7A-5FD1-5A3C-95E875A2F461}"/>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DFD95CAA-013A-8C97-B578-925CD1747CB2}"/>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CE4C4D60-A0ED-7B45-0A33-88AC9E8B5B4D}"/>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Hexagon 34">
            <a:extLst>
              <a:ext uri="{FF2B5EF4-FFF2-40B4-BE49-F238E27FC236}">
                <a16:creationId xmlns:a16="http://schemas.microsoft.com/office/drawing/2014/main" id="{825534D9-FA2A-0496-41BD-2525C0111F5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Hexagon 36">
            <a:extLst>
              <a:ext uri="{FF2B5EF4-FFF2-40B4-BE49-F238E27FC236}">
                <a16:creationId xmlns:a16="http://schemas.microsoft.com/office/drawing/2014/main" id="{43CB5C25-04F6-A340-2DEA-344BE32F8EA0}"/>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136574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1A512-3E3D-CA62-0722-27E66E9BAA5E}"/>
              </a:ext>
            </a:extLst>
          </p:cNvPr>
          <p:cNvSpPr txBox="1"/>
          <p:nvPr/>
        </p:nvSpPr>
        <p:spPr>
          <a:xfrm>
            <a:off x="996287" y="712658"/>
            <a:ext cx="5254042" cy="246221"/>
          </a:xfrm>
          <a:prstGeom prst="rect">
            <a:avLst/>
          </a:prstGeom>
          <a:noFill/>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ar-SA" sz="1000" b="1" dirty="0"/>
              <a:t>لعب</a:t>
            </a:r>
            <a:r>
              <a:rPr lang="en-GB" sz="1000" b="1" dirty="0"/>
              <a:t> الأدوار - إغلاق ال</a:t>
            </a:r>
            <a:r>
              <a:rPr lang="ar-SA" sz="1000" b="1" dirty="0"/>
              <a:t>حال</a:t>
            </a:r>
            <a:r>
              <a:rPr lang="en-GB" sz="1000" b="1" dirty="0"/>
              <a:t>ة</a:t>
            </a:r>
          </a:p>
        </p:txBody>
      </p:sp>
      <p:graphicFrame>
        <p:nvGraphicFramePr>
          <p:cNvPr id="7" name="Table 6">
            <a:extLst>
              <a:ext uri="{FF2B5EF4-FFF2-40B4-BE49-F238E27FC236}">
                <a16:creationId xmlns:a16="http://schemas.microsoft.com/office/drawing/2014/main" id="{3564F9E3-A3E6-52F6-3E30-2C3A9CC46B30}"/>
              </a:ext>
            </a:extLst>
          </p:cNvPr>
          <p:cNvGraphicFramePr>
            <a:graphicFrameLocks noGrp="1"/>
          </p:cNvGraphicFramePr>
          <p:nvPr/>
        </p:nvGraphicFramePr>
        <p:xfrm>
          <a:off x="996287" y="1935795"/>
          <a:ext cx="5274130" cy="6080760"/>
        </p:xfrm>
        <a:graphic>
          <a:graphicData uri="http://schemas.openxmlformats.org/drawingml/2006/table">
            <a:tbl>
              <a:tblPr firstRow="1" bandRow="1">
                <a:tableStyleId>{5C22544A-7EE6-4342-B048-85BDC9FD1C3A}</a:tableStyleId>
              </a:tblPr>
              <a:tblGrid>
                <a:gridCol w="2400056">
                  <a:extLst>
                    <a:ext uri="{9D8B030D-6E8A-4147-A177-3AD203B41FA5}">
                      <a16:colId xmlns:a16="http://schemas.microsoft.com/office/drawing/2014/main" val="2204509398"/>
                    </a:ext>
                  </a:extLst>
                </a:gridCol>
                <a:gridCol w="2874074">
                  <a:extLst>
                    <a:ext uri="{9D8B030D-6E8A-4147-A177-3AD203B41FA5}">
                      <a16:colId xmlns:a16="http://schemas.microsoft.com/office/drawing/2014/main" val="2403536538"/>
                    </a:ext>
                  </a:extLst>
                </a:gridCol>
              </a:tblGrid>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tx1"/>
                          </a:solidFill>
                          <a:effectLst/>
                          <a:ea typeface="Times New Roman" panose="02020603050405020304" pitchFamily="18" charset="0"/>
                          <a:cs typeface="Times New Roman" panose="02020603050405020304" pitchFamily="18" charset="0"/>
                        </a:rPr>
                        <a:t>أخصائي الحالة</a:t>
                      </a:r>
                      <a:endParaRPr lang="en-BE"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340663777"/>
                  </a:ext>
                </a:extLst>
              </a:tr>
              <a:tr h="603818">
                <a:tc>
                  <a:txBody>
                    <a:bodyPr/>
                    <a:lstStyle/>
                    <a:p>
                      <a:pPr marL="226695" indent="-226695" algn="r" rtl="1"/>
                      <a:r>
                        <a:rPr lang="en-GB" sz="1100" dirty="0">
                          <a:effectLst/>
                          <a:latin typeface="Calibri" panose="020F0502020204030204" pitchFamily="34" charset="0"/>
                          <a:ea typeface="Calibri" panose="020F0502020204030204" pitchFamily="34" charset="0"/>
                          <a:cs typeface="Calibri" panose="020F0502020204030204" pitchFamily="34" charset="0"/>
                        </a:rPr>
                        <a:t> أثناء لعب الأدوار هذا ، يجب عليك:</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اشرح</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لهم أنه سيتم إغلاق </a:t>
                      </a:r>
                      <a:r>
                        <a:rPr lang="ar-SA" sz="1100" dirty="0">
                          <a:effectLst/>
                          <a:latin typeface="Calibri" panose="020F0502020204030204" pitchFamily="34" charset="0"/>
                          <a:ea typeface="Calibri" panose="020F0502020204030204" pitchFamily="34" charset="0"/>
                          <a:cs typeface="Calibri" panose="020F0502020204030204" pitchFamily="34" charset="0"/>
                        </a:rPr>
                        <a:t>الحالة</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Calibri" panose="020F0502020204030204" pitchFamily="34" charset="0"/>
                        </a:rPr>
                        <a:t>تسليط الضوء على التقدم الذي </a:t>
                      </a:r>
                      <a:r>
                        <a:rPr lang="ar-SA" sz="1100" u="sng" dirty="0">
                          <a:effectLst/>
                          <a:latin typeface="Calibri" panose="020F0502020204030204" pitchFamily="34" charset="0"/>
                          <a:ea typeface="Calibri" panose="020F0502020204030204" pitchFamily="34" charset="0"/>
                          <a:cs typeface="Calibri" panose="020F0502020204030204" pitchFamily="34" charset="0"/>
                        </a:rPr>
                        <a:t>أحرزوه</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إدارة توقعاتهم</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شرح كيف يمكنهم طلب المساعدة إذا كانوا بحاجة إليها في المستقبل</a:t>
                      </a: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اشرح</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أن شخصًا ما من فريق </a:t>
                      </a:r>
                      <a:r>
                        <a:rPr lang="ar-SA" sz="1100" dirty="0">
                          <a:effectLst/>
                          <a:latin typeface="Calibri" panose="020F0502020204030204" pitchFamily="34" charset="0"/>
                          <a:ea typeface="Calibri" panose="020F0502020204030204" pitchFamily="34" charset="0"/>
                          <a:cs typeface="Calibri" panose="020F0502020204030204" pitchFamily="34" charset="0"/>
                        </a:rPr>
                        <a:t>التقييم و المراقبة </a:t>
                      </a:r>
                      <a:r>
                        <a:rPr lang="en-GB" sz="1100" dirty="0">
                          <a:effectLst/>
                          <a:latin typeface="Calibri" panose="020F0502020204030204" pitchFamily="34" charset="0"/>
                          <a:ea typeface="Calibri" panose="020F0502020204030204" pitchFamily="34" charset="0"/>
                          <a:cs typeface="Calibri" panose="020F0502020204030204" pitchFamily="34" charset="0"/>
                        </a:rPr>
                        <a:t>قد يتصل بهم لطلب ال</a:t>
                      </a:r>
                      <a:r>
                        <a:rPr lang="ar-SA" sz="1100" dirty="0">
                          <a:effectLst/>
                          <a:latin typeface="Calibri" panose="020F0502020204030204" pitchFamily="34" charset="0"/>
                          <a:ea typeface="Calibri" panose="020F0502020204030204" pitchFamily="34" charset="0"/>
                          <a:cs typeface="Calibri" panose="020F0502020204030204" pitchFamily="34" charset="0"/>
                        </a:rPr>
                        <a:t>ملاحظات</a:t>
                      </a:r>
                      <a:endParaRPr lang="en-US" sz="1100" dirty="0">
                        <a:solidFill>
                          <a:schemeClr val="tx1"/>
                        </a:solidFill>
                        <a:latin typeface="Calibri" panose="020F0502020204030204" pitchFamily="34" charset="0"/>
                        <a:cs typeface="Calibri" panose="020F0502020204030204" pitchFamily="34" charset="0"/>
                      </a:endParaRPr>
                    </a:p>
                    <a:p>
                      <a:pPr algn="r" rtl="1"/>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en-GB" sz="1100" dirty="0">
                          <a:effectLst/>
                          <a:latin typeface="Calibri" panose="020F0502020204030204" pitchFamily="34" charset="0"/>
                          <a:ea typeface="Calibri" panose="020F0502020204030204" pitchFamily="34" charset="0"/>
                          <a:cs typeface="Calibri" panose="020F0502020204030204" pitchFamily="34" charset="0"/>
                        </a:rPr>
                        <a:t>تقابل</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أمينة ووالدتها. لقد قمت بتوفير إدارة الحالة لأمينة لمدة عام تقريبًا وقمت ببناء علاقة جيدة جدًا لإدارة الحالة مع أمينة ووالدتها.</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lvl="0" algn="r" rtl="1"/>
                      <a:r>
                        <a:rPr lang="en-GB" sz="1100" dirty="0">
                          <a:effectLst/>
                          <a:latin typeface="Calibri" panose="020F0502020204030204" pitchFamily="34" charset="0"/>
                          <a:ea typeface="Calibri" panose="020F0502020204030204" pitchFamily="34" charset="0"/>
                          <a:cs typeface="Calibri" panose="020F0502020204030204" pitchFamily="34" charset="0"/>
                        </a:rPr>
                        <a:t>لقد قررت أنه يمكن إغلاق ال</a:t>
                      </a:r>
                      <a:r>
                        <a:rPr lang="ar-SA" sz="1100" dirty="0">
                          <a:effectLst/>
                          <a:latin typeface="Calibri" panose="020F0502020204030204" pitchFamily="34" charset="0"/>
                          <a:ea typeface="Calibri" panose="020F0502020204030204" pitchFamily="34" charset="0"/>
                          <a:cs typeface="Calibri" panose="020F0502020204030204" pitchFamily="34" charset="0"/>
                        </a:rPr>
                        <a:t>حال</a:t>
                      </a:r>
                      <a:r>
                        <a:rPr lang="en-GB" sz="1100" dirty="0">
                          <a:effectLst/>
                          <a:latin typeface="Calibri" panose="020F0502020204030204" pitchFamily="34" charset="0"/>
                          <a:ea typeface="Calibri" panose="020F0502020204030204" pitchFamily="34" charset="0"/>
                          <a:cs typeface="Calibri" panose="020F0502020204030204" pitchFamily="34" charset="0"/>
                        </a:rPr>
                        <a:t>ة لأن أمينة بخير وبصحة جيدة لفترة أطول من الوقت الآن.</a:t>
                      </a:r>
                    </a:p>
                    <a:p>
                      <a:pPr marL="226695" indent="-226695" algn="r" rtl="1"/>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Calibri" panose="020F0502020204030204" pitchFamily="34" charset="0"/>
                          <a:cs typeface="Calibri" panose="020F0502020204030204" pitchFamily="34" charset="0"/>
                        </a:rPr>
                        <a:t>أمينة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2973882924"/>
                  </a:ext>
                </a:extLst>
              </a:tr>
              <a:tr h="685966">
                <a:tc>
                  <a:txBody>
                    <a:bodyPr/>
                    <a:lstStyle/>
                    <a:p>
                      <a:pPr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الحالة </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أنت حزين</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لأن إدارة الحالة ستنتهي وترغب</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في استمرارها</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تسأل</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 الحالة إذا كان يمكنه / يمكنها الاستمرار في زيارتك.</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تشكر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الحالة على الدعم الذي قدم</a:t>
                      </a:r>
                      <a:r>
                        <a:rPr lang="ar-SA" sz="1100" dirty="0">
                          <a:effectLst/>
                          <a:latin typeface="Calibri" panose="020F0502020204030204" pitchFamily="34" charset="0"/>
                          <a:ea typeface="Calibri" panose="020F0502020204030204" pitchFamily="34" charset="0"/>
                          <a:cs typeface="Calibri" panose="020F0502020204030204" pitchFamily="34" charset="0"/>
                        </a:rPr>
                        <a:t>ته</a:t>
                      </a:r>
                      <a:r>
                        <a:rPr lang="en-GB" sz="1100" dirty="0">
                          <a:effectLst/>
                          <a:latin typeface="Calibri" panose="020F0502020204030204" pitchFamily="34" charset="0"/>
                          <a:ea typeface="Calibri" panose="020F0502020204030204" pitchFamily="34" charset="0"/>
                          <a:cs typeface="Calibri" panose="020F0502020204030204" pitchFamily="34" charset="0"/>
                        </a:rPr>
                        <a:t> لك</a:t>
                      </a:r>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ت</a:t>
                      </a:r>
                      <a:r>
                        <a:rPr lang="en-US" sz="1100" dirty="0">
                          <a:effectLst/>
                          <a:latin typeface="Calibri" panose="020F0502020204030204" pitchFamily="34" charset="0"/>
                          <a:ea typeface="Calibri" panose="020F0502020204030204" pitchFamily="34" charset="0"/>
                          <a:cs typeface="Calibri" panose="020F0502020204030204" pitchFamily="34" charset="0"/>
                        </a:rPr>
                        <a:t>قوم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أخصائية</a:t>
                      </a:r>
                      <a:r>
                        <a:rPr lang="en-US" sz="1100" dirty="0">
                          <a:effectLst/>
                          <a:latin typeface="Calibri" panose="020F0502020204030204" pitchFamily="34" charset="0"/>
                          <a:ea typeface="Calibri" panose="020F0502020204030204" pitchFamily="34" charset="0"/>
                          <a:cs typeface="Calibri" panose="020F0502020204030204" pitchFamily="34" charset="0"/>
                        </a:rPr>
                        <a:t> الحالة بزيارتك أنت ووالدتك. </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US" sz="1100" dirty="0">
                          <a:effectLst/>
                          <a:latin typeface="Calibri" panose="020F0502020204030204" pitchFamily="34" charset="0"/>
                          <a:ea typeface="Calibri" panose="020F0502020204030204" pitchFamily="34" charset="0"/>
                          <a:cs typeface="Calibri" panose="020F0502020204030204" pitchFamily="34" charset="0"/>
                        </a:rPr>
                        <a:t>وضح</a:t>
                      </a:r>
                      <a:r>
                        <a:rPr lang="ar-SA" sz="1100" dirty="0">
                          <a:effectLst/>
                          <a:latin typeface="Calibri" panose="020F0502020204030204" pitchFamily="34" charset="0"/>
                          <a:ea typeface="Calibri" panose="020F0502020204030204" pitchFamily="34" charset="0"/>
                          <a:cs typeface="Calibri" panose="020F0502020204030204" pitchFamily="34" charset="0"/>
                        </a:rPr>
                        <a:t> لك</a:t>
                      </a:r>
                      <a:r>
                        <a:rPr lang="en-US" sz="1100" dirty="0">
                          <a:effectLst/>
                          <a:latin typeface="Calibri" panose="020F0502020204030204" pitchFamily="34" charset="0"/>
                          <a:ea typeface="Calibri" panose="020F0502020204030204" pitchFamily="34" charset="0"/>
                          <a:cs typeface="Calibri" panose="020F0502020204030204" pitchFamily="34" charset="0"/>
                        </a:rPr>
                        <a:t> أن دعم إدارة الحالة سينتهي وسيتم إغلاق </a:t>
                      </a:r>
                      <a:r>
                        <a:rPr lang="ar-SA" sz="1100" dirty="0">
                          <a:effectLst/>
                          <a:latin typeface="Calibri" panose="020F0502020204030204" pitchFamily="34" charset="0"/>
                          <a:ea typeface="Calibri" panose="020F0502020204030204" pitchFamily="34" charset="0"/>
                          <a:cs typeface="Calibri" panose="020F0502020204030204" pitchFamily="34" charset="0"/>
                        </a:rPr>
                        <a:t>حالتك</a:t>
                      </a:r>
                      <a:r>
                        <a:rPr lang="en-US" sz="1100" dirty="0">
                          <a:effectLst/>
                          <a:latin typeface="Calibri" panose="020F0502020204030204" pitchFamily="34" charset="0"/>
                          <a:ea typeface="Calibri" panose="020F0502020204030204" pitchFamily="34" charset="0"/>
                          <a:cs typeface="Calibri" panose="020F0502020204030204" pitchFamily="34" charset="0"/>
                        </a:rPr>
                        <a:t>. أنت حقا تحب</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US" sz="1100" dirty="0">
                          <a:effectLst/>
                          <a:latin typeface="Calibri" panose="020F0502020204030204" pitchFamily="34" charset="0"/>
                          <a:ea typeface="Calibri" panose="020F0502020204030204" pitchFamily="34" charset="0"/>
                          <a:cs typeface="Calibri" panose="020F0502020204030204" pitchFamily="34" charset="0"/>
                        </a:rPr>
                        <a:t>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الحالة</a:t>
                      </a:r>
                      <a:endParaRPr lang="en-US" sz="1100" dirty="0">
                        <a:solidFill>
                          <a:schemeClr val="tx1"/>
                        </a:solidFill>
                      </a:endParaRPr>
                    </a:p>
                    <a:p>
                      <a:pPr marL="285750" lvl="0" indent="-285750" algn="r" rtl="1">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r h="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Calibri" panose="020F0502020204030204" pitchFamily="34" charset="0"/>
                          <a:cs typeface="Calibri" panose="020F0502020204030204" pitchFamily="34" charset="0"/>
                        </a:rPr>
                        <a:t>والدة أمينة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529617338"/>
                  </a:ext>
                </a:extLst>
              </a:tr>
              <a:tr h="685966">
                <a:tc>
                  <a:txBody>
                    <a:bodyPr/>
                    <a:lstStyle/>
                    <a:p>
                      <a:pPr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الحالة </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GB" sz="1100" dirty="0">
                          <a:effectLst/>
                          <a:latin typeface="Calibri" panose="020F0502020204030204" pitchFamily="34" charset="0"/>
                          <a:ea typeface="Calibri" panose="020F0502020204030204" pitchFamily="34" charset="0"/>
                          <a:cs typeface="Calibri" panose="020F0502020204030204" pitchFamily="34" charset="0"/>
                        </a:rPr>
                        <a:t>جعلك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بالراحة والأمان:</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اسأل</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عما إذا كان من الممكن أن تستمر إدارة الحالة ، فأنت لا تريد</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أن تنتهي.</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اسأل</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GB" sz="1100" dirty="0">
                          <a:effectLst/>
                          <a:latin typeface="Calibri" panose="020F0502020204030204" pitchFamily="34" charset="0"/>
                          <a:ea typeface="Calibri" panose="020F0502020204030204" pitchFamily="34" charset="0"/>
                          <a:cs typeface="Calibri" panose="020F0502020204030204" pitchFamily="34" charset="0"/>
                        </a:rPr>
                        <a:t> أين يمكنك طلب الدعم الآن</a:t>
                      </a:r>
                      <a:r>
                        <a:rPr lang="ar-SA" sz="1100" dirty="0">
                          <a:effectLst/>
                          <a:latin typeface="Calibri" panose="020F0502020204030204" pitchFamily="34" charset="0"/>
                          <a:ea typeface="Calibri" panose="020F0502020204030204" pitchFamily="34" charset="0"/>
                          <a:cs typeface="Calibri" panose="020F0502020204030204" pitchFamily="34" charset="0"/>
                        </a:rPr>
                        <a:t> بما أن</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أخصائية</a:t>
                      </a:r>
                      <a:r>
                        <a:rPr lang="en-US" sz="1100" dirty="0">
                          <a:effectLst/>
                          <a:latin typeface="Calibri" panose="020F0502020204030204" pitchFamily="34" charset="0"/>
                          <a:ea typeface="Calibri" panose="020F0502020204030204" pitchFamily="34" charset="0"/>
                          <a:cs typeface="Calibri" panose="020F0502020204030204" pitchFamily="34" charset="0"/>
                        </a:rPr>
                        <a:t> الحالة </a:t>
                      </a:r>
                      <a:r>
                        <a:rPr lang="ar-SA" sz="1100" dirty="0">
                          <a:effectLst/>
                          <a:latin typeface="Calibri" panose="020F0502020204030204" pitchFamily="34" charset="0"/>
                          <a:ea typeface="Calibri" panose="020F0502020204030204" pitchFamily="34" charset="0"/>
                          <a:cs typeface="Calibri" panose="020F0502020204030204" pitchFamily="34" charset="0"/>
                        </a:rPr>
                        <a:t>ستغادر</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الآن بعد أن ذهب جميع الأطفال الثلاثة إلى المدرسة ، ستحتاج</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أيضًا إلى مساعدة مالية في العام المقبل.</a:t>
                      </a:r>
                      <a:endParaRPr lang="en-BE" sz="1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تشكر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أخصائي</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الحالة على الدعم الذي قدم</a:t>
                      </a:r>
                      <a:r>
                        <a:rPr lang="ar-SA" sz="1100" dirty="0">
                          <a:effectLst/>
                          <a:latin typeface="Calibri" panose="020F0502020204030204" pitchFamily="34" charset="0"/>
                          <a:ea typeface="Calibri" panose="020F0502020204030204" pitchFamily="34" charset="0"/>
                          <a:cs typeface="Calibri" panose="020F0502020204030204" pitchFamily="34" charset="0"/>
                        </a:rPr>
                        <a:t>ته</a:t>
                      </a:r>
                      <a:r>
                        <a:rPr lang="en-GB" sz="1100" dirty="0">
                          <a:effectLst/>
                          <a:latin typeface="Calibri" panose="020F0502020204030204" pitchFamily="34" charset="0"/>
                          <a:ea typeface="Calibri" panose="020F0502020204030204" pitchFamily="34" charset="0"/>
                          <a:cs typeface="Calibri" panose="020F0502020204030204" pitchFamily="34" charset="0"/>
                        </a:rPr>
                        <a:t> لك</a:t>
                      </a:r>
                      <a:endParaRPr lang="en-US" sz="11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ت</a:t>
                      </a:r>
                      <a:r>
                        <a:rPr lang="en-US" sz="1100" dirty="0">
                          <a:effectLst/>
                          <a:latin typeface="Calibri" panose="020F0502020204030204" pitchFamily="34" charset="0"/>
                          <a:ea typeface="Calibri" panose="020F0502020204030204" pitchFamily="34" charset="0"/>
                          <a:cs typeface="Calibri" panose="020F0502020204030204" pitchFamily="34" charset="0"/>
                        </a:rPr>
                        <a:t>قوم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أخصائية</a:t>
                      </a:r>
                      <a:r>
                        <a:rPr lang="en-US" sz="1100" dirty="0">
                          <a:effectLst/>
                          <a:latin typeface="Calibri" panose="020F0502020204030204" pitchFamily="34" charset="0"/>
                          <a:ea typeface="Calibri" panose="020F0502020204030204" pitchFamily="34" charset="0"/>
                          <a:cs typeface="Calibri" panose="020F0502020204030204" pitchFamily="34" charset="0"/>
                        </a:rPr>
                        <a:t> الحالة  بزيارتك أنت وابنتك. </a:t>
                      </a:r>
                      <a:r>
                        <a:rPr lang="ar-SA" sz="1100" dirty="0">
                          <a:effectLst/>
                          <a:latin typeface="Calibri" panose="020F0502020204030204" pitchFamily="34" charset="0"/>
                          <a:ea typeface="Calibri" panose="020F0502020204030204" pitchFamily="34" charset="0"/>
                          <a:cs typeface="Calibri" panose="020F0502020204030204" pitchFamily="34" charset="0"/>
                        </a:rPr>
                        <a:t>ت</a:t>
                      </a:r>
                      <a:r>
                        <a:rPr lang="en-US" sz="1100" dirty="0">
                          <a:effectLst/>
                          <a:latin typeface="Calibri" panose="020F0502020204030204" pitchFamily="34" charset="0"/>
                          <a:ea typeface="Calibri" panose="020F0502020204030204" pitchFamily="34" charset="0"/>
                          <a:cs typeface="Calibri" panose="020F0502020204030204" pitchFamily="34" charset="0"/>
                        </a:rPr>
                        <a:t>شرح لك أن دعم إدارة الحالة سينتهي وأنه سيتم إغلاق </a:t>
                      </a:r>
                      <a:r>
                        <a:rPr lang="ar-SA" sz="1100" dirty="0">
                          <a:effectLst/>
                          <a:latin typeface="Calibri" panose="020F0502020204030204" pitchFamily="34" charset="0"/>
                          <a:ea typeface="Calibri" panose="020F0502020204030204" pitchFamily="34" charset="0"/>
                          <a:cs typeface="Calibri" panose="020F0502020204030204" pitchFamily="34" charset="0"/>
                        </a:rPr>
                        <a:t>حال</a:t>
                      </a:r>
                      <a:r>
                        <a:rPr lang="en-US" sz="1100" dirty="0">
                          <a:effectLst/>
                          <a:latin typeface="Calibri" panose="020F0502020204030204" pitchFamily="34" charset="0"/>
                          <a:ea typeface="Calibri" panose="020F0502020204030204" pitchFamily="34" charset="0"/>
                          <a:cs typeface="Calibri" panose="020F0502020204030204" pitchFamily="34" charset="0"/>
                        </a:rPr>
                        <a:t>ة ابنتك.</a:t>
                      </a:r>
                      <a:r>
                        <a:rPr lang="en-GB" sz="1100" dirty="0">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أنت قلق</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من فقدان هذا الدعم</a:t>
                      </a:r>
                      <a:endParaRPr lang="en-US" sz="1100" dirty="0">
                        <a:latin typeface="Calibri" panose="020F0502020204030204" pitchFamily="34" charset="0"/>
                        <a:ea typeface="Calibri" panose="020F0502020204030204" pitchFamily="34" charset="0"/>
                        <a:cs typeface="Calibri" panose="020F0502020204030204" pitchFamily="34" charset="0"/>
                      </a:endParaRPr>
                    </a:p>
                    <a:p>
                      <a:pPr algn="r" rtl="1"/>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446660"/>
                  </a:ext>
                </a:extLst>
              </a:tr>
            </a:tbl>
          </a:graphicData>
        </a:graphic>
      </p:graphicFrame>
      <p:sp>
        <p:nvSpPr>
          <p:cNvPr id="8" name="TextBox 7">
            <a:extLst>
              <a:ext uri="{FF2B5EF4-FFF2-40B4-BE49-F238E27FC236}">
                <a16:creationId xmlns:a16="http://schemas.microsoft.com/office/drawing/2014/main" id="{D5E61498-4110-7FAA-D6CE-C103DD0CD0C5}"/>
              </a:ext>
            </a:extLst>
          </p:cNvPr>
          <p:cNvSpPr txBox="1"/>
          <p:nvPr/>
        </p:nvSpPr>
        <p:spPr>
          <a:xfrm>
            <a:off x="996287" y="1162644"/>
            <a:ext cx="5254041"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حدد أحد الأدوار التالية. اقرأها بعناية واستعد</a:t>
            </a:r>
            <a:r>
              <a:rPr lang="ar-SA" sz="1100" dirty="0">
                <a:latin typeface="Calibri" panose="020F0502020204030204" pitchFamily="34" charset="0"/>
                <a:cs typeface="Calibri" panose="020F0502020204030204" pitchFamily="34" charset="0"/>
              </a:rPr>
              <a:t> للتمثيل</a:t>
            </a:r>
            <a:r>
              <a:rPr lang="en-US" sz="1100" dirty="0">
                <a:latin typeface="Calibri" panose="020F0502020204030204" pitchFamily="34" charset="0"/>
                <a:cs typeface="Calibri" panose="020F0502020204030204" pitchFamily="34" charset="0"/>
              </a:rPr>
              <a:t> لتكون بمثابة تلك الشخصية. يمكنك البناء على ما هو مكتوب هنا واعتمادًا على كيفية تفاعل عضو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فريق</a:t>
            </a:r>
            <a:r>
              <a:rPr lang="ar-SA" sz="1100" dirty="0">
                <a:latin typeface="Calibri" panose="020F0502020204030204" pitchFamily="34" charset="0"/>
                <a:cs typeface="Calibri" panose="020F0502020204030204" pitchFamily="34" charset="0"/>
              </a:rPr>
              <a:t> معك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endParaRPr lang="en-US" sz="1100" dirty="0">
              <a:latin typeface="Calibri" panose="020F0502020204030204" pitchFamily="34" charset="0"/>
              <a:cs typeface="Calibri" panose="020F0502020204030204" pitchFamily="34" charset="0"/>
            </a:endParaRPr>
          </a:p>
        </p:txBody>
      </p:sp>
      <p:sp>
        <p:nvSpPr>
          <p:cNvPr id="9" name="Hexagon 8">
            <a:extLst>
              <a:ext uri="{FF2B5EF4-FFF2-40B4-BE49-F238E27FC236}">
                <a16:creationId xmlns:a16="http://schemas.microsoft.com/office/drawing/2014/main" id="{FD338753-E0BB-3CD4-6D88-2C5AFEAB319E}"/>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FD009B47-4603-7252-F2F8-3914D5C28C9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734DFDBD-CE90-803F-C0AC-974DA9410F54}"/>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3ACC02C6-56A5-CE7F-6C1C-47A81824BDCB}"/>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74D8054E-959A-1C77-1BBF-129812E90FF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F71E328F-628E-9FDA-B05E-7F1C3ACA78D2}"/>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20512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6763B5B5-867F-7C5F-F39B-53ED651AEF90}"/>
              </a:ext>
            </a:extLst>
          </p:cNvPr>
          <p:cNvSpPr txBox="1"/>
          <p:nvPr/>
        </p:nvSpPr>
        <p:spPr>
          <a:xfrm>
            <a:off x="1362829" y="2088334"/>
            <a:ext cx="1106238"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عوامل الخطر</a:t>
            </a:r>
            <a:endParaRPr lang="en-CA" sz="1100" b="1" dirty="0">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0B4494F4-86C8-1E05-FACF-A44A4EE370F6}"/>
              </a:ext>
            </a:extLst>
          </p:cNvPr>
          <p:cNvSpPr txBox="1"/>
          <p:nvPr/>
        </p:nvSpPr>
        <p:spPr>
          <a:xfrm>
            <a:off x="986128" y="5621450"/>
            <a:ext cx="1553871"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عوامل الحماية</a:t>
            </a:r>
            <a:endParaRPr lang="en-CA" sz="1100" b="1"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4ADC8363-F91C-02DF-D4A0-24C14D6DDF8D}"/>
              </a:ext>
            </a:extLst>
          </p:cNvPr>
          <p:cNvGrpSpPr/>
          <p:nvPr/>
        </p:nvGrpSpPr>
        <p:grpSpPr>
          <a:xfrm>
            <a:off x="1148268" y="2711230"/>
            <a:ext cx="4931235" cy="2602491"/>
            <a:chOff x="1148268" y="2711231"/>
            <a:chExt cx="4931235" cy="2100588"/>
          </a:xfrm>
        </p:grpSpPr>
        <p:sp>
          <p:nvSpPr>
            <p:cNvPr id="60" name="Cube 59">
              <a:extLst>
                <a:ext uri="{FF2B5EF4-FFF2-40B4-BE49-F238E27FC236}">
                  <a16:creationId xmlns:a16="http://schemas.microsoft.com/office/drawing/2014/main" id="{BC77EFDE-A75F-7ACA-E11B-211320F00C3E}"/>
                </a:ext>
              </a:extLst>
            </p:cNvPr>
            <p:cNvSpPr/>
            <p:nvPr/>
          </p:nvSpPr>
          <p:spPr>
            <a:xfrm>
              <a:off x="1148268" y="3844416"/>
              <a:ext cx="2387786" cy="967403"/>
            </a:xfrm>
            <a:prstGeom prst="cub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1148268" y="2711231"/>
              <a:ext cx="2387786" cy="967403"/>
            </a:xfrm>
            <a:prstGeom prst="cub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3691717" y="3844416"/>
              <a:ext cx="2387786" cy="967403"/>
            </a:xfrm>
            <a:prstGeom prst="cub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3691717" y="2711231"/>
              <a:ext cx="2387786" cy="967403"/>
            </a:xfrm>
            <a:prstGeom prst="cub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9F558DC8-80FD-DF3C-2DDA-FA5E4A717815}"/>
              </a:ext>
            </a:extLst>
          </p:cNvPr>
          <p:cNvSpPr txBox="1"/>
          <p:nvPr/>
        </p:nvSpPr>
        <p:spPr>
          <a:xfrm>
            <a:off x="986129" y="1612678"/>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عوامل</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الخطر</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وعوامل</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الحماية</a:t>
            </a:r>
            <a:endParaRPr lang="en-US" sz="1200" b="1" spc="3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E8D4C4F-BB64-54C2-F56C-2C2316E9A0FF}"/>
              </a:ext>
            </a:extLst>
          </p:cNvPr>
          <p:cNvSpPr txBox="1"/>
          <p:nvPr/>
        </p:nvSpPr>
        <p:spPr>
          <a:xfrm>
            <a:off x="996286" y="713169"/>
            <a:ext cx="526481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8D607A"/>
                </a:highlight>
                <a:latin typeface="Calibri" panose="020F0502020204030204" pitchFamily="34" charset="0"/>
                <a:ea typeface="Calibri"/>
                <a:cs typeface="Calibri" panose="020F0502020204030204" pitchFamily="34" charset="0"/>
                <a:sym typeface="Calibri"/>
              </a:rPr>
              <a:t>الجلسة</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٥</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ما هي مخاطر حماية الطفل؟</a:t>
            </a:r>
          </a:p>
        </p:txBody>
      </p:sp>
      <p:sp>
        <p:nvSpPr>
          <p:cNvPr id="12" name="Cube 11">
            <a:extLst>
              <a:ext uri="{FF2B5EF4-FFF2-40B4-BE49-F238E27FC236}">
                <a16:creationId xmlns:a16="http://schemas.microsoft.com/office/drawing/2014/main" id="{71DEB892-FFC0-5851-4102-3AF86446746A}"/>
              </a:ext>
            </a:extLst>
          </p:cNvPr>
          <p:cNvSpPr/>
          <p:nvPr/>
        </p:nvSpPr>
        <p:spPr>
          <a:xfrm>
            <a:off x="1148268" y="7563834"/>
            <a:ext cx="2387786" cy="1198549"/>
          </a:xfrm>
          <a:prstGeom prst="cub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13" name="Cube 12">
            <a:extLst>
              <a:ext uri="{FF2B5EF4-FFF2-40B4-BE49-F238E27FC236}">
                <a16:creationId xmlns:a16="http://schemas.microsoft.com/office/drawing/2014/main" id="{25A5B7DE-92E9-A4CD-5F96-05B76F1CB956}"/>
              </a:ext>
            </a:extLst>
          </p:cNvPr>
          <p:cNvSpPr/>
          <p:nvPr/>
        </p:nvSpPr>
        <p:spPr>
          <a:xfrm>
            <a:off x="1148268" y="6159892"/>
            <a:ext cx="2387786" cy="1198549"/>
          </a:xfrm>
          <a:prstGeom prst="cub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14" name="Cube 13">
            <a:extLst>
              <a:ext uri="{FF2B5EF4-FFF2-40B4-BE49-F238E27FC236}">
                <a16:creationId xmlns:a16="http://schemas.microsoft.com/office/drawing/2014/main" id="{0B1BBDAB-C85E-9188-2D64-21F4CBD61EFA}"/>
              </a:ext>
            </a:extLst>
          </p:cNvPr>
          <p:cNvSpPr/>
          <p:nvPr/>
        </p:nvSpPr>
        <p:spPr>
          <a:xfrm>
            <a:off x="3691717" y="7563834"/>
            <a:ext cx="2387786" cy="1198549"/>
          </a:xfrm>
          <a:prstGeom prst="cub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22" name="Cube 21">
            <a:extLst>
              <a:ext uri="{FF2B5EF4-FFF2-40B4-BE49-F238E27FC236}">
                <a16:creationId xmlns:a16="http://schemas.microsoft.com/office/drawing/2014/main" id="{C92B88A4-E655-B5E2-A9EA-12884D3D8ECB}"/>
              </a:ext>
            </a:extLst>
          </p:cNvPr>
          <p:cNvSpPr/>
          <p:nvPr/>
        </p:nvSpPr>
        <p:spPr>
          <a:xfrm>
            <a:off x="3691717" y="6159892"/>
            <a:ext cx="2387786" cy="1198549"/>
          </a:xfrm>
          <a:prstGeom prst="cub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5638095C-5450-8973-3DFA-3AC5E152161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4AEBFCC6-CE2F-A861-58CA-12D65964409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B6065B2B-4F74-3E65-5C24-B35D3BCF5DFE}"/>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32CE19FD-CEB9-356B-D130-7660F764B00F}"/>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D857BE71-4973-0B0B-E940-25D21FC1CE37}"/>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CB9FAD5E-2C21-7DB0-7E6C-1B2396464ED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190396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D24D6-C668-087D-544C-EB2C8625D38D}"/>
              </a:ext>
            </a:extLst>
          </p:cNvPr>
          <p:cNvSpPr txBox="1"/>
          <p:nvPr/>
        </p:nvSpPr>
        <p:spPr>
          <a:xfrm>
            <a:off x="996287" y="712658"/>
            <a:ext cx="5254042" cy="307777"/>
          </a:xfrm>
          <a:prstGeom prst="rect">
            <a:avLst/>
          </a:prstGeom>
          <a:noFill/>
        </p:spPr>
        <p:txBody>
          <a:bodyPr wrap="square" rtlCol="0">
            <a:spAutoFit/>
          </a:bodyPr>
          <a:lstStyle/>
          <a:p>
            <a:pPr algn="r" rtl="1"/>
            <a:r>
              <a:rPr lang="en-ZA" sz="1400" dirty="0">
                <a:effectLst/>
                <a:latin typeface="Calibri" panose="020F0502020204030204" pitchFamily="34" charset="0"/>
                <a:cs typeface="Calibri" panose="020F0502020204030204" pitchFamily="34" charset="0"/>
              </a:rPr>
              <a:t>نموذج إ</a:t>
            </a:r>
            <a:r>
              <a:rPr lang="ar-SA" sz="1400" dirty="0">
                <a:effectLst/>
                <a:latin typeface="Calibri" panose="020F0502020204030204" pitchFamily="34" charset="0"/>
                <a:cs typeface="Calibri" panose="020F0502020204030204" pitchFamily="34" charset="0"/>
              </a:rPr>
              <a:t>غلاق الحالة</a:t>
            </a:r>
            <a:endParaRPr lang="en-US" sz="1400" b="1" spc="300" dirty="0">
              <a:latin typeface="Calibri" panose="020F0502020204030204" pitchFamily="34" charset="0"/>
              <a:cs typeface="Calibri" panose="020F0502020204030204" pitchFamily="34" charset="0"/>
            </a:endParaRPr>
          </a:p>
        </p:txBody>
      </p:sp>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nvGraphicFramePr>
        <p:xfrm>
          <a:off x="996287" y="1162644"/>
          <a:ext cx="5254038" cy="6563106"/>
        </p:xfrm>
        <a:graphic>
          <a:graphicData uri="http://schemas.openxmlformats.org/drawingml/2006/table">
            <a:tbl>
              <a:tblPr firstRow="1" firstCol="1" bandRow="1">
                <a:tableStyleId>{5C22544A-7EE6-4342-B048-85BDC9FD1C3A}</a:tableStyleId>
              </a:tblPr>
              <a:tblGrid>
                <a:gridCol w="2865008">
                  <a:extLst>
                    <a:ext uri="{9D8B030D-6E8A-4147-A177-3AD203B41FA5}">
                      <a16:colId xmlns:a16="http://schemas.microsoft.com/office/drawing/2014/main" val="2294570886"/>
                    </a:ext>
                  </a:extLst>
                </a:gridCol>
                <a:gridCol w="341290">
                  <a:extLst>
                    <a:ext uri="{9D8B030D-6E8A-4147-A177-3AD203B41FA5}">
                      <a16:colId xmlns:a16="http://schemas.microsoft.com/office/drawing/2014/main" val="2691941773"/>
                    </a:ext>
                  </a:extLst>
                </a:gridCol>
                <a:gridCol w="890410">
                  <a:extLst>
                    <a:ext uri="{9D8B030D-6E8A-4147-A177-3AD203B41FA5}">
                      <a16:colId xmlns:a16="http://schemas.microsoft.com/office/drawing/2014/main" val="917819065"/>
                    </a:ext>
                  </a:extLst>
                </a:gridCol>
                <a:gridCol w="1157330">
                  <a:extLst>
                    <a:ext uri="{9D8B030D-6E8A-4147-A177-3AD203B41FA5}">
                      <a16:colId xmlns:a16="http://schemas.microsoft.com/office/drawing/2014/main" val="249111634"/>
                    </a:ext>
                  </a:extLst>
                </a:gridCol>
              </a:tblGrid>
              <a:tr h="0">
                <a:tc gridSpan="4">
                  <a:txBody>
                    <a:bodyPr/>
                    <a:lstStyle/>
                    <a:p>
                      <a:pPr algn="ctr" rtl="1"/>
                      <a:r>
                        <a:rPr lang="ar-SA" sz="1500" dirty="0">
                          <a:solidFill>
                            <a:schemeClr val="bg1"/>
                          </a:solidFill>
                          <a:effectLst/>
                        </a:rPr>
                        <a:t>٦.أ.</a:t>
                      </a:r>
                      <a:r>
                        <a:rPr lang="en-ZA" sz="1500" dirty="0">
                          <a:solidFill>
                            <a:schemeClr val="bg1"/>
                          </a:solidFill>
                          <a:effectLst/>
                        </a:rPr>
                        <a:t>نظرة عامة على نموذج إ</a:t>
                      </a:r>
                      <a:r>
                        <a:rPr lang="ar-SA" sz="1500" dirty="0">
                          <a:solidFill>
                            <a:schemeClr val="bg1"/>
                          </a:solidFill>
                          <a:effectLst/>
                        </a:rPr>
                        <a:t>غلاق الحالة</a:t>
                      </a:r>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pPr algn="r" rtl="1"/>
                      <a:endParaRPr lang="en-US"/>
                    </a:p>
                  </a:txBody>
                  <a:tcPr>
                    <a:lnL w="12700" cmpd="sng">
                      <a:noFill/>
                    </a:lnL>
                  </a:tcPr>
                </a:tc>
                <a:tc hMerge="1">
                  <a:txBody>
                    <a:bodyPr/>
                    <a:lstStyle/>
                    <a:p>
                      <a:pPr algn="r" rtl="1"/>
                      <a:endParaRPr lang="en-US"/>
                    </a:p>
                  </a:txBody>
                  <a:tcPr/>
                </a:tc>
                <a:tc hMerge="1">
                  <a:txBody>
                    <a:bodyPr/>
                    <a:lstStyle/>
                    <a:p>
                      <a:pPr algn="ctr" rtl="1"/>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059543463"/>
                  </a:ext>
                </a:extLst>
              </a:tr>
              <a:tr h="0">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                الخطوة ٦ : إغلاق الحال</a:t>
                      </a:r>
                      <a:r>
                        <a:rPr lang="ar-SA" sz="1000" b="0" kern="1200" dirty="0">
                          <a:solidFill>
                            <a:schemeClr val="tx1"/>
                          </a:solidFill>
                          <a:effectLst/>
                          <a:latin typeface="Calibri" panose="020F0502020204030204" pitchFamily="34" charset="0"/>
                          <a:ea typeface="+mn-ea"/>
                          <a:cs typeface="Calibri" panose="020F0502020204030204" pitchFamily="34" charset="0"/>
                        </a:rPr>
                        <a:t>ة</a:t>
                      </a:r>
                      <a:endParaRPr lang="ar-SA" sz="1000" b="0" kern="120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mpd="sng">
                      <a:noFill/>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خطوة إدارة الحالة</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965248394"/>
                  </a:ext>
                </a:extLst>
              </a:tr>
              <a:tr h="0">
                <a:tc gridSpan="3">
                  <a:txBody>
                    <a:bodyPr/>
                    <a:lstStyle/>
                    <a:p>
                      <a:pPr algn="r" rtl="1">
                        <a:lnSpc>
                          <a:spcPct val="107000"/>
                        </a:lnSpc>
                        <a:spcAft>
                          <a:spcPts val="800"/>
                        </a:spcAft>
                      </a:pPr>
                      <a:r>
                        <a:rPr lang="en-FR" sz="1000" b="0" kern="1200">
                          <a:solidFill>
                            <a:schemeClr val="tx1"/>
                          </a:solidFill>
                          <a:effectLst/>
                          <a:latin typeface="Calibri" panose="020F0502020204030204" pitchFamily="34" charset="0"/>
                          <a:ea typeface="+mn-ea"/>
                          <a:cs typeface="Calibri" panose="020F0502020204030204" pitchFamily="34" charset="0"/>
                        </a:rPr>
                        <a:t> </a:t>
                      </a:r>
                      <a:r>
                        <a:rPr lang="ar-SA" sz="1000" b="0" kern="1200">
                          <a:solidFill>
                            <a:schemeClr val="tx1"/>
                          </a:solidFill>
                          <a:effectLst/>
                          <a:latin typeface="Calibri" panose="020F0502020204030204" pitchFamily="34" charset="0"/>
                          <a:ea typeface="+mn-ea"/>
                          <a:cs typeface="Calibri" panose="020F0502020204030204" pitchFamily="34" charset="0"/>
                        </a:rPr>
                        <a:t>                النموذج الأساسي</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mpd="sng">
                      <a:noFill/>
                    </a:lnL>
                  </a:tcPr>
                </a:tc>
                <a:tc hMerge="1">
                  <a:txBody>
                    <a:bodyPr/>
                    <a:lstStyle/>
                    <a:p>
                      <a:pPr algn="r" rtl="1">
                        <a:lnSpc>
                          <a:spcPct val="107000"/>
                        </a:lnSpc>
                        <a:spcAft>
                          <a:spcPts val="800"/>
                        </a:spcAft>
                      </a:pP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tc>
                <a:tc>
                  <a:txBody>
                    <a:bodyPr/>
                    <a:lstStyle/>
                    <a:p>
                      <a:pPr algn="r" rtl="1">
                        <a:lnSpc>
                          <a:spcPct val="107000"/>
                        </a:lnSpc>
                        <a:spcAft>
                          <a:spcPts val="800"/>
                        </a:spcAft>
                      </a:pPr>
                      <a:r>
                        <a:rPr lang="ar-SA" sz="1000" b="1" kern="1200">
                          <a:solidFill>
                            <a:schemeClr val="bg1"/>
                          </a:solidFill>
                          <a:effectLst/>
                          <a:latin typeface="Calibri" panose="020F0502020204030204" pitchFamily="34" charset="0"/>
                          <a:ea typeface="+mn-ea"/>
                          <a:cs typeface="Calibri" panose="020F0502020204030204" pitchFamily="34" charset="0"/>
                        </a:rPr>
                        <a:t>النموذج الأساسي/ الإضافي</a:t>
                      </a:r>
                      <a:r>
                        <a:rPr lang="ar-SA" sz="1000" kern="1200">
                          <a:solidFill>
                            <a:schemeClr val="bg1"/>
                          </a:solidFill>
                          <a:effectLst/>
                          <a:latin typeface="Calibri" panose="020F0502020204030204" pitchFamily="34" charset="0"/>
                          <a:ea typeface="+mn-ea"/>
                          <a:cs typeface="Calibri" panose="020F0502020204030204" pitchFamily="34" charset="0"/>
                        </a:rPr>
                        <a:t> </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837880718"/>
                  </a:ext>
                </a:extLst>
              </a:tr>
              <a:tr h="299013">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عندما يتم تحقيق معايير إغلاق الحالة (بحسب السياق)، ولكن (إن أمكن) بعد فترة زمنية محددة يتم من خلالها عدة زيارات متابعة واجتماع مراجعة حالة واحد على الأقل لضمان رفاهية الطفل المستدامة.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mpd="sng">
                      <a:noFill/>
                    </a:lnL>
                  </a:tcPr>
                </a:tc>
                <a:tc hMerge="1">
                  <a:txBody>
                    <a:bodyPr/>
                    <a:lstStyle/>
                    <a:p>
                      <a:pPr algn="r" rtl="1"/>
                      <a:endParaRPr lang="en-US"/>
                    </a:p>
                  </a:txBody>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متى</a:t>
                      </a:r>
                      <a:r>
                        <a:rPr lang="ar-SA" sz="1000" dirty="0">
                          <a:solidFill>
                            <a:schemeClr val="bg1"/>
                          </a:solidFill>
                          <a:effectLst/>
                          <a:latin typeface="Calibri" panose="020F0502020204030204" pitchFamily="34" charset="0"/>
                          <a:cs typeface="Calibri" panose="020F0502020204030204" pitchFamily="34" charset="0"/>
                        </a:rPr>
                        <a:t> يتم إكمالها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546501963"/>
                  </a:ext>
                </a:extLst>
              </a:tr>
              <a:tr h="0">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أخصائي/ة الحالة الذي/التي تم تعيينه/ها للحالة مع موافقة المشرف/ة.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mpd="sng">
                      <a:noFill/>
                    </a:lnL>
                  </a:tcPr>
                </a:tc>
                <a:tc hMerge="1">
                  <a:txBody>
                    <a:bodyPr/>
                    <a:lstStyle/>
                    <a:p>
                      <a:pPr algn="r" rtl="1"/>
                      <a:endParaRPr lang="en-US"/>
                    </a:p>
                  </a:txBody>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من يجب أن</a:t>
                      </a:r>
                      <a:r>
                        <a:rPr lang="ar-SA" sz="1000" dirty="0">
                          <a:solidFill>
                            <a:schemeClr val="bg1"/>
                          </a:solidFill>
                          <a:effectLst/>
                          <a:latin typeface="Calibri" panose="020F0502020204030204" pitchFamily="34" charset="0"/>
                          <a:cs typeface="Calibri" panose="020F0502020204030204" pitchFamily="34" charset="0"/>
                        </a:rPr>
                        <a:t> يقوم بإكما</a:t>
                      </a:r>
                      <a:r>
                        <a:rPr lang="en-ZA" sz="1000" dirty="0">
                          <a:solidFill>
                            <a:schemeClr val="bg1"/>
                          </a:solidFill>
                          <a:effectLst/>
                          <a:latin typeface="Calibri" panose="020F0502020204030204" pitchFamily="34" charset="0"/>
                          <a:cs typeface="Calibri" panose="020F0502020204030204" pitchFamily="34" charset="0"/>
                        </a:rPr>
                        <a:t>ل</a:t>
                      </a:r>
                      <a:r>
                        <a:rPr lang="ar-SA" sz="1000" dirty="0">
                          <a:solidFill>
                            <a:schemeClr val="bg1"/>
                          </a:solidFill>
                          <a:effectLst/>
                          <a:latin typeface="Calibri" panose="020F0502020204030204" pitchFamily="34" charset="0"/>
                          <a:cs typeface="Calibri" panose="020F0502020204030204" pitchFamily="34" charset="0"/>
                        </a:rPr>
                        <a:t>ها</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4160404945"/>
                  </a:ext>
                </a:extLst>
              </a:tr>
              <a:tr h="0">
                <a:tc gridSpan="3">
                  <a:txBody>
                    <a:bodyPr/>
                    <a:lstStyle/>
                    <a:p>
                      <a:pPr algn="r" rtl="1">
                        <a:lnSpc>
                          <a:spcPct val="107000"/>
                        </a:lnSpc>
                        <a:spcAft>
                          <a:spcPts val="800"/>
                        </a:spcAft>
                      </a:pPr>
                      <a:r>
                        <a:rPr lang="ar-SA" sz="1000" b="0" kern="1200">
                          <a:solidFill>
                            <a:schemeClr val="tx1"/>
                          </a:solidFill>
                          <a:effectLst/>
                          <a:latin typeface="Calibri" panose="020F0502020204030204" pitchFamily="34" charset="0"/>
                          <a:ea typeface="+mn-ea"/>
                          <a:cs typeface="Calibri" panose="020F0502020204030204" pitchFamily="34" charset="0"/>
                        </a:rPr>
                        <a:t>لتسجيل معلومات عن إغلاق الحالة.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mpd="sng">
                      <a:noFill/>
                    </a:lnL>
                  </a:tcPr>
                </a:tc>
                <a:tc hMerge="1">
                  <a:txBody>
                    <a:bodyPr/>
                    <a:lstStyle/>
                    <a:p>
                      <a:pPr algn="r" rtl="1"/>
                      <a:endParaRPr lang="en-US"/>
                    </a:p>
                  </a:txBody>
                  <a:tcPr/>
                </a:tc>
                <a:tc>
                  <a:txBody>
                    <a:bodyPr/>
                    <a:lstStyle/>
                    <a:p>
                      <a:pPr algn="r" rtl="1">
                        <a:lnSpc>
                          <a:spcPct val="107000"/>
                        </a:lnSpc>
                        <a:spcAft>
                          <a:spcPts val="800"/>
                        </a:spcAft>
                      </a:pPr>
                      <a:r>
                        <a:rPr lang="en-ZA" sz="1000" dirty="0">
                          <a:solidFill>
                            <a:schemeClr val="bg1"/>
                          </a:solidFill>
                          <a:effectLst/>
                          <a:latin typeface="Calibri" panose="020F0502020204030204" pitchFamily="34" charset="0"/>
                          <a:cs typeface="Calibri" panose="020F0502020204030204" pitchFamily="34" charset="0"/>
                        </a:rPr>
                        <a:t>الغرض من ال</a:t>
                      </a:r>
                      <a:r>
                        <a:rPr lang="ar-SA" sz="1000" dirty="0">
                          <a:solidFill>
                            <a:schemeClr val="bg1"/>
                          </a:solidFill>
                          <a:effectLst/>
                          <a:latin typeface="Calibri" panose="020F0502020204030204" pitchFamily="34" charset="0"/>
                          <a:cs typeface="Calibri" panose="020F0502020204030204" pitchFamily="34" charset="0"/>
                        </a:rPr>
                        <a:t>نموذج</a:t>
                      </a:r>
                      <a:endPar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832743498"/>
                  </a:ext>
                </a:extLst>
              </a:tr>
              <a:tr h="0">
                <a:tc gridSpan="2">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tc gridSpan="2">
                  <a:txBody>
                    <a:bodyPr/>
                    <a:lstStyle/>
                    <a:p>
                      <a:pPr algn="r" rtl="1">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12279178"/>
                  </a:ext>
                </a:extLst>
              </a:tr>
              <a:tr h="0">
                <a:tc gridSpan="4">
                  <a:txBody>
                    <a:bodyPr/>
                    <a:lstStyle/>
                    <a:p>
                      <a:pPr algn="ctr" rtl="1"/>
                      <a:r>
                        <a:rPr lang="en-ZA" sz="1500" dirty="0">
                          <a:solidFill>
                            <a:schemeClr val="tx1"/>
                          </a:solidFill>
                          <a:effectLst/>
                          <a:latin typeface="Calibri" panose="020F0502020204030204" pitchFamily="34" charset="0"/>
                          <a:cs typeface="Calibri" panose="020F0502020204030204" pitchFamily="34" charset="0"/>
                        </a:rPr>
                        <a:t>نموذج إ</a:t>
                      </a:r>
                      <a:r>
                        <a:rPr lang="ar-SA" sz="1500" dirty="0">
                          <a:solidFill>
                            <a:schemeClr val="tx1"/>
                          </a:solidFill>
                          <a:effectLst/>
                          <a:latin typeface="Calibri" panose="020F0502020204030204" pitchFamily="34" charset="0"/>
                          <a:cs typeface="Calibri" panose="020F0502020204030204" pitchFamily="34" charset="0"/>
                        </a:rPr>
                        <a:t>غلاق الحالة</a:t>
                      </a: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pPr algn="r" rtl="1"/>
                      <a:endParaRPr lang="en-US"/>
                    </a:p>
                  </a:txBody>
                  <a:tcPr/>
                </a:tc>
                <a:tc hMerge="1">
                  <a:txBody>
                    <a:bodyPr/>
                    <a:lstStyle/>
                    <a:p>
                      <a:pPr algn="ctr" rtl="1"/>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4035502235"/>
                  </a:ext>
                </a:extLst>
              </a:tr>
              <a:tr h="0">
                <a:tc>
                  <a:txBody>
                    <a:bodyPr/>
                    <a:lstStyle/>
                    <a:p>
                      <a:pPr algn="r" rtl="1">
                        <a:lnSpc>
                          <a:spcPct val="107000"/>
                        </a:lnSpc>
                        <a:spcAft>
                          <a:spcPts val="800"/>
                        </a:spcAft>
                      </a:pPr>
                      <a:r>
                        <a:rPr lang="ar-SA" sz="1000" b="1" kern="1200">
                          <a:solidFill>
                            <a:schemeClr val="tx1"/>
                          </a:solidFill>
                          <a:effectLst/>
                          <a:latin typeface="Calibri" panose="020F0502020204030204" pitchFamily="34" charset="0"/>
                          <a:ea typeface="+mn-ea"/>
                          <a:cs typeface="Calibri" panose="020F0502020204030204" pitchFamily="34" charset="0"/>
                        </a:rPr>
                        <a:t>رقم التعريف للحالة:</a:t>
                      </a:r>
                      <a:r>
                        <a:rPr lang="en-FR" sz="1000" b="1">
                          <a:solidFill>
                            <a:schemeClr val="tx1"/>
                          </a:solidFill>
                          <a:effectLst/>
                          <a:latin typeface="Calibri" panose="020F0502020204030204" pitchFamily="34" charset="0"/>
                          <a:cs typeface="Calibri" panose="020F0502020204030204" pitchFamily="34" charset="0"/>
                        </a:rPr>
                        <a:t> </a:t>
                      </a:r>
                      <a:endParaRPr lang="en-US" sz="700" b="1" i="1" kern="1200" dirty="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r" rtl="1">
                        <a:lnSpc>
                          <a:spcPct val="107000"/>
                        </a:lnSpc>
                        <a:spcAft>
                          <a:spcPts val="800"/>
                        </a:spcAft>
                      </a:pPr>
                      <a:r>
                        <a:rPr lang="en-ZA" sz="1000" b="1" dirty="0">
                          <a:solidFill>
                            <a:schemeClr val="tx1"/>
                          </a:solidFill>
                          <a:effectLst/>
                          <a:latin typeface="Calibri" panose="020F0502020204030204" pitchFamily="34" charset="0"/>
                          <a:cs typeface="Calibri" panose="020F0502020204030204" pitchFamily="34" charset="0"/>
                        </a:rPr>
                        <a:t>تاريخ إغلاق الحالة</a:t>
                      </a:r>
                      <a:r>
                        <a:rPr lang="en-ZA" sz="1000" dirty="0">
                          <a:solidFill>
                            <a:schemeClr val="tx1"/>
                          </a:solidFill>
                          <a:effectLst/>
                          <a:latin typeface="Calibri" panose="020F0502020204030204" pitchFamily="34" charset="0"/>
                          <a:cs typeface="Calibri" panose="020F0502020204030204" pitchFamily="34" charset="0"/>
                        </a:rPr>
                        <a:t>:</a:t>
                      </a:r>
                      <a:r>
                        <a:rPr lang="en-ZA" sz="1000" dirty="0">
                          <a:solidFill>
                            <a:schemeClr val="accent4"/>
                          </a:solidFill>
                          <a:effectLst/>
                          <a:latin typeface="Calibri" panose="020F0502020204030204" pitchFamily="34" charset="0"/>
                          <a:cs typeface="Calibri" panose="020F0502020204030204" pitchFamily="34" charset="0"/>
                        </a:rPr>
                        <a:t>31/03/2023</a:t>
                      </a:r>
                      <a:endParaRPr lang="en-US" sz="10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lnSpc>
                          <a:spcPct val="107000"/>
                        </a:lnSpc>
                        <a:spcAft>
                          <a:spcPts val="800"/>
                        </a:spcAft>
                      </a:pPr>
                      <a:r>
                        <a:rPr lang="en-ZA" sz="1000" b="1" dirty="0">
                          <a:solidFill>
                            <a:schemeClr val="tx1"/>
                          </a:solidFill>
                          <a:effectLst/>
                        </a:rPr>
                        <a:t>رقم معرّف الحالة: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09235265"/>
                  </a:ext>
                </a:extLst>
              </a:tr>
              <a:tr h="0">
                <a:tc gridSpan="4">
                  <a:txBody>
                    <a:bodyPr/>
                    <a:lstStyle/>
                    <a:p>
                      <a:pPr algn="r" rtl="1">
                        <a:lnSpc>
                          <a:spcPct val="107000"/>
                        </a:lnSpc>
                        <a:spcAft>
                          <a:spcPts val="800"/>
                        </a:spcAft>
                      </a:pPr>
                      <a:r>
                        <a:rPr lang="ar-SA" sz="1000" dirty="0">
                          <a:solidFill>
                            <a:schemeClr val="tx1"/>
                          </a:solidFill>
                          <a:effectLst/>
                        </a:rPr>
                        <a:t>١. </a:t>
                      </a:r>
                      <a:r>
                        <a:rPr lang="en-ZA" sz="1000" dirty="0">
                          <a:solidFill>
                            <a:schemeClr val="tx1"/>
                          </a:solidFill>
                          <a:effectLst/>
                        </a:rPr>
                        <a:t>سبب إغلاق ال</a:t>
                      </a:r>
                      <a:r>
                        <a:rPr lang="ar-SA" sz="1000" dirty="0">
                          <a:solidFill>
                            <a:schemeClr val="tx1"/>
                          </a:solidFill>
                          <a:effectLst/>
                        </a:rPr>
                        <a:t>حالة</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tc hMerge="1">
                  <a:txBody>
                    <a:bodyPr/>
                    <a:lstStyle/>
                    <a:p>
                      <a:pPr algn="r" rtl="1"/>
                      <a:endParaRPr lang="en-US"/>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68933850"/>
                  </a:ext>
                </a:extLst>
              </a:tr>
              <a:tr h="844602">
                <a:tc gridSpan="4">
                  <a:txBody>
                    <a:bodyPr/>
                    <a:lstStyle/>
                    <a:p>
                      <a:pPr algn="r" rtl="1"/>
                      <a:r>
                        <a:rPr lang="en-ZA" sz="900" b="0" dirty="0">
                          <a:solidFill>
                            <a:schemeClr val="tx1"/>
                          </a:solidFill>
                          <a:effectLst/>
                          <a:latin typeface="Calibri" panose="020F0502020204030204" pitchFamily="34" charset="0"/>
                          <a:cs typeface="Calibri" panose="020F0502020204030204" pitchFamily="34" charset="0"/>
                        </a:rPr>
                        <a:t>السبب الرئيسي لإغلاق الحالة:</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[x] تم تحقيق الهدف العام لخطة الحالة، والطفل في مأمن من الأذى، ويتم دعم رعاية الطفل ورفاهه ولا توجد مخاوف إضافية.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بلوغ الطفل ١٨ عامًا (التأكد من وجود خطة انتقالية وأن الحالة في مكان بحيث تعرف أين وكيف تصل إلى الدعم)</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لم يعد الطفل / مقدم (مقدمي) الرعاية بحاجة إلى الدعم ولا توجد أسباب تتعارض مع رغباتهم.</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انتقال الطفل إلى منطقة لا توجد فيها منظمة لنقل الحالة إليها</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مغادرة الطفل من أجل حل دائم حيث لا توجد منظمة لنقل الحالة إليها</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لم يعد هناك تواصل مع الطفل (الانتظار ٣ أشهر على الأقل قبل إغلاق الحالة)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موت الطفل</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لا يوجد إجراء آخر ممكن / مطلوب</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فتح الحالة بالخطأ</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غير ذلك ، يرجى التحديد</a:t>
                      </a:r>
                      <a:r>
                        <a:rPr lang="ar-SA" sz="900" b="0" kern="1200">
                          <a:solidFill>
                            <a:schemeClr val="lt1"/>
                          </a:solidFill>
                          <a:effectLst/>
                          <a:latin typeface="Calibri" panose="020F0502020204030204" pitchFamily="34" charset="0"/>
                          <a:ea typeface="+mn-ea"/>
                          <a:cs typeface="Calibri" panose="020F0502020204030204" pitchFamily="34" charset="0"/>
                        </a:rPr>
                        <a:t>:</a:t>
                      </a:r>
                      <a:endParaRPr lang="en-FR" sz="900" b="0" kern="1200">
                        <a:solidFill>
                          <a:schemeClr val="lt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sz="1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58636273"/>
                  </a:ext>
                </a:extLst>
              </a:tr>
              <a:tr h="208719">
                <a:tc gridSpan="4">
                  <a:txBody>
                    <a:bodyPr/>
                    <a:lstStyle/>
                    <a:p>
                      <a:pPr algn="r" rtl="1"/>
                      <a:r>
                        <a:rPr lang="en-ZA" sz="1000" dirty="0">
                          <a:solidFill>
                            <a:schemeClr val="tx1"/>
                          </a:solidFill>
                          <a:effectLst/>
                          <a:latin typeface="Calibri" panose="020F0502020204030204" pitchFamily="34" charset="0"/>
                          <a:cs typeface="Calibri" panose="020F0502020204030204" pitchFamily="34" charset="0"/>
                        </a:rPr>
                        <a:t>قدِّم مزيدًا من التفاصيل حول سبب إغلاق الحالة:</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accent4"/>
                          </a:solidFill>
                          <a:effectLst/>
                          <a:latin typeface="Calibri" panose="020F0502020204030204" pitchFamily="34" charset="0"/>
                          <a:cs typeface="Calibri" panose="020F0502020204030204" pitchFamily="34" charset="0"/>
                        </a:rPr>
                        <a:t>تم تلبية الاحتياجات</a:t>
                      </a:r>
                      <a:endParaRPr lang="en-US" sz="1000" dirty="0">
                        <a:solidFill>
                          <a:schemeClr val="accent4"/>
                        </a:solidFill>
                        <a:effectLst/>
                        <a:latin typeface="Calibri" panose="020F0502020204030204" pitchFamily="34" charset="0"/>
                        <a:cs typeface="Calibri" panose="020F0502020204030204" pitchFamily="34" charset="0"/>
                      </a:endParaRPr>
                    </a:p>
                    <a:p>
                      <a:pPr algn="r" rtl="1"/>
                      <a:r>
                        <a:rPr lang="en-ZA" sz="1000" dirty="0">
                          <a:solidFill>
                            <a:schemeClr val="accent4"/>
                          </a:solidFill>
                          <a:effectLst/>
                          <a:latin typeface="Calibri" panose="020F0502020204030204" pitchFamily="34" charset="0"/>
                          <a:cs typeface="Calibri" panose="020F0502020204030204" pitchFamily="34" charset="0"/>
                        </a:rPr>
                        <a:t> </a:t>
                      </a:r>
                      <a:endParaRPr lang="en-US" sz="10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sz="10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982570251"/>
                  </a:ext>
                </a:extLst>
              </a:tr>
              <a:tr h="0">
                <a:tc gridSpan="4">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٢.</a:t>
                      </a:r>
                      <a:r>
                        <a:rPr lang="en-ZA" sz="1000" dirty="0">
                          <a:solidFill>
                            <a:schemeClr val="tx1"/>
                          </a:solidFill>
                          <a:effectLst/>
                          <a:latin typeface="Calibri" panose="020F0502020204030204" pitchFamily="34" charset="0"/>
                          <a:cs typeface="Calibri" panose="020F0502020204030204" pitchFamily="34" charset="0"/>
                        </a:rPr>
                        <a:t>حالة الطفل عند إغلاق ال</a:t>
                      </a:r>
                      <a:r>
                        <a:rPr lang="ar-SA" sz="1000" dirty="0">
                          <a:solidFill>
                            <a:schemeClr val="tx1"/>
                          </a:solidFill>
                          <a:effectLst/>
                          <a:latin typeface="Calibri" panose="020F0502020204030204" pitchFamily="34" charset="0"/>
                          <a:cs typeface="Calibri" panose="020F0502020204030204" pitchFamily="34" charset="0"/>
                        </a:rPr>
                        <a:t>حالة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6609861"/>
                  </a:ext>
                </a:extLst>
              </a:tr>
              <a:tr h="0">
                <a:tc gridSpan="4">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منذ متى تم فتح هذه الحالة:</a:t>
                      </a:r>
                      <a:r>
                        <a:rPr lang="ar-SA" sz="1000" dirty="0">
                          <a:solidFill>
                            <a:schemeClr val="tx1"/>
                          </a:solidFill>
                          <a:effectLst/>
                          <a:latin typeface="Calibri" panose="020F0502020204030204" pitchFamily="34" charset="0"/>
                          <a:cs typeface="Calibri" panose="020F0502020204030204" pitchFamily="34" charset="0"/>
                        </a:rPr>
                        <a:t> </a:t>
                      </a:r>
                      <a:r>
                        <a:rPr lang="en-ZA" sz="700" b="0" i="1" kern="1200" dirty="0">
                          <a:solidFill>
                            <a:schemeClr val="tx1"/>
                          </a:solidFill>
                          <a:effectLst/>
                          <a:latin typeface="Calibri" panose="020F0502020204030204" pitchFamily="34" charset="0"/>
                          <a:ea typeface="+mn-ea"/>
                          <a:cs typeface="Calibri" panose="020F0502020204030204" pitchFamily="34" charset="0"/>
                        </a:rPr>
                        <a:t>في أسابيع</a:t>
                      </a:r>
                      <a:r>
                        <a:rPr lang="en-ZA" sz="1000" dirty="0">
                          <a:solidFill>
                            <a:schemeClr val="accent4"/>
                          </a:solidFill>
                          <a:effectLst/>
                          <a:latin typeface="Calibri" panose="020F0502020204030204" pitchFamily="34" charset="0"/>
                          <a:cs typeface="Calibri" panose="020F0502020204030204" pitchFamily="34" charset="0"/>
                        </a:rPr>
                        <a:t>كانت القضية مفتوحة لمدة 5 أشهر (+/- 20 أسبوعًا)</a:t>
                      </a:r>
                      <a:endParaRPr lang="en-US" sz="10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lnSpc>
                          <a:spcPct val="107000"/>
                        </a:lnSpc>
                        <a:spcAft>
                          <a:spcPts val="800"/>
                        </a:spcAft>
                      </a:pPr>
                      <a:endParaRPr lang="en-US" sz="10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562211074"/>
                  </a:ext>
                </a:extLst>
              </a:tr>
              <a:tr h="380476">
                <a:tc gridSpan="4">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ملخص موجز عن الوضع الحالي لل</a:t>
                      </a:r>
                      <a:r>
                        <a:rPr lang="ar-SA" sz="1000" dirty="0">
                          <a:solidFill>
                            <a:schemeClr val="tx1"/>
                          </a:solidFill>
                          <a:effectLst/>
                          <a:latin typeface="Calibri" panose="020F0502020204030204" pitchFamily="34" charset="0"/>
                          <a:cs typeface="Calibri" panose="020F0502020204030204" pitchFamily="34" charset="0"/>
                        </a:rPr>
                        <a:t>حال</a:t>
                      </a:r>
                      <a:r>
                        <a:rPr lang="en-ZA" sz="1000" dirty="0">
                          <a:solidFill>
                            <a:schemeClr val="tx1"/>
                          </a:solidFill>
                          <a:effectLst/>
                          <a:latin typeface="Calibri" panose="020F0502020204030204" pitchFamily="34" charset="0"/>
                          <a:cs typeface="Calibri" panose="020F0502020204030204" pitchFamily="34" charset="0"/>
                        </a:rPr>
                        <a:t>ة:</a:t>
                      </a:r>
                      <a:r>
                        <a:rPr lang="en-ZA" sz="700" b="0" i="1" kern="1200" dirty="0">
                          <a:solidFill>
                            <a:schemeClr val="tx1"/>
                          </a:solidFill>
                          <a:effectLst/>
                          <a:latin typeface="Calibri" panose="020F0502020204030204" pitchFamily="34" charset="0"/>
                          <a:ea typeface="+mn-ea"/>
                          <a:cs typeface="Calibri" panose="020F0502020204030204" pitchFamily="34" charset="0"/>
                        </a:rPr>
                        <a:t>وصف التاريخ والوضع الحالي للحالة بما في ذلك آخر الخدمات المقدمة / الإجراءات المتخذة.</a:t>
                      </a:r>
                      <a:endParaRPr lang="en-US" sz="700" b="0" i="1" kern="1200" dirty="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accent4"/>
                          </a:solidFill>
                          <a:effectLst/>
                          <a:latin typeface="Calibri" panose="020F0502020204030204" pitchFamily="34" charset="0"/>
                          <a:cs typeface="Calibri" panose="020F0502020204030204" pitchFamily="34" charset="0"/>
                        </a:rPr>
                        <a:t>انها</a:t>
                      </a:r>
                      <a:r>
                        <a:rPr lang="ar-SA" sz="1000" dirty="0">
                          <a:solidFill>
                            <a:schemeClr val="accent4"/>
                          </a:solidFill>
                          <a:effectLst/>
                          <a:latin typeface="Calibri" panose="020F0502020204030204" pitchFamily="34" charset="0"/>
                          <a:cs typeface="Calibri" panose="020F0502020204030204" pitchFamily="34" charset="0"/>
                        </a:rPr>
                        <a:t> بحالة</a:t>
                      </a:r>
                      <a:r>
                        <a:rPr lang="en-ZA" sz="1000" dirty="0">
                          <a:solidFill>
                            <a:schemeClr val="accent4"/>
                          </a:solidFill>
                          <a:effectLst/>
                          <a:latin typeface="Calibri" panose="020F0502020204030204" pitchFamily="34" charset="0"/>
                          <a:cs typeface="Calibri" panose="020F0502020204030204" pitchFamily="34" charset="0"/>
                        </a:rPr>
                        <a:t> جيدة</a:t>
                      </a:r>
                      <a:endParaRPr lang="en-US" sz="1000" dirty="0">
                        <a:solidFill>
                          <a:schemeClr val="accent4"/>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pPr algn="r" rtl="1"/>
                      <a:endParaRPr lang="en-US"/>
                    </a:p>
                  </a:txBody>
                  <a:tcPr/>
                </a:tc>
                <a:tc hMerge="1">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946823753"/>
                  </a:ext>
                </a:extLst>
              </a:tr>
            </a:tbl>
          </a:graphicData>
        </a:graphic>
      </p:graphicFrame>
    </p:spTree>
    <p:extLst>
      <p:ext uri="{BB962C8B-B14F-4D97-AF65-F5344CB8AC3E}">
        <p14:creationId xmlns:p14="http://schemas.microsoft.com/office/powerpoint/2010/main" val="32362458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nvGraphicFramePr>
        <p:xfrm>
          <a:off x="996287" y="715814"/>
          <a:ext cx="5254038" cy="7889113"/>
        </p:xfrm>
        <a:graphic>
          <a:graphicData uri="http://schemas.openxmlformats.org/drawingml/2006/table">
            <a:tbl>
              <a:tblPr firstRow="1" firstCol="1" bandRow="1">
                <a:tableStyleId>{5C22544A-7EE6-4342-B048-85BDC9FD1C3A}</a:tableStyleId>
              </a:tblPr>
              <a:tblGrid>
                <a:gridCol w="2032663">
                  <a:extLst>
                    <a:ext uri="{9D8B030D-6E8A-4147-A177-3AD203B41FA5}">
                      <a16:colId xmlns:a16="http://schemas.microsoft.com/office/drawing/2014/main" val="2294570886"/>
                    </a:ext>
                  </a:extLst>
                </a:gridCol>
                <a:gridCol w="491055">
                  <a:extLst>
                    <a:ext uri="{9D8B030D-6E8A-4147-A177-3AD203B41FA5}">
                      <a16:colId xmlns:a16="http://schemas.microsoft.com/office/drawing/2014/main" val="1980973337"/>
                    </a:ext>
                  </a:extLst>
                </a:gridCol>
                <a:gridCol w="1023870">
                  <a:extLst>
                    <a:ext uri="{9D8B030D-6E8A-4147-A177-3AD203B41FA5}">
                      <a16:colId xmlns:a16="http://schemas.microsoft.com/office/drawing/2014/main" val="1278154336"/>
                    </a:ext>
                  </a:extLst>
                </a:gridCol>
                <a:gridCol w="1706450">
                  <a:extLst>
                    <a:ext uri="{9D8B030D-6E8A-4147-A177-3AD203B41FA5}">
                      <a16:colId xmlns:a16="http://schemas.microsoft.com/office/drawing/2014/main" val="2247917875"/>
                    </a:ext>
                  </a:extLst>
                </a:gridCol>
              </a:tblGrid>
              <a:tr h="0">
                <a:tc gridSpan="4">
                  <a:txBody>
                    <a:bodyPr/>
                    <a:lstStyle/>
                    <a:p>
                      <a:pPr algn="r" rtl="1"/>
                      <a:r>
                        <a:rPr lang="en-ZA" sz="1000" dirty="0">
                          <a:solidFill>
                            <a:schemeClr val="tx1"/>
                          </a:solidFill>
                          <a:effectLst/>
                        </a:rPr>
                        <a:t>إذا كان الطفل ينتقل إلى مكان جديد</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393877849"/>
                  </a:ext>
                </a:extLst>
              </a:tr>
              <a:tr h="225227">
                <a:tc gridSpan="4">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latin typeface="Calibri" panose="020F0502020204030204" pitchFamily="34" charset="0"/>
                          <a:cs typeface="Calibri" panose="020F0502020204030204" pitchFamily="34" charset="0"/>
                        </a:rPr>
                        <a:t>العنوان / الموقع الجديد الذي يعيش فيه الطفل</a:t>
                      </a:r>
                      <a:r>
                        <a:rPr lang="en-ZA" sz="1000" b="0" dirty="0">
                          <a:solidFill>
                            <a:schemeClr val="tx1"/>
                          </a:solidFill>
                          <a:effectLst/>
                          <a:latin typeface="Calibri" panose="020F0502020204030204" pitchFamily="34" charset="0"/>
                          <a:cs typeface="Calibri" panose="020F0502020204030204" pitchFamily="34" charset="0"/>
                        </a:rPr>
                        <a:t>:</a:t>
                      </a:r>
                      <a:r>
                        <a:rPr lang="ar-SA" sz="800" b="0" kern="1200">
                          <a:solidFill>
                            <a:schemeClr val="tx1"/>
                          </a:solidFill>
                          <a:effectLst/>
                          <a:latin typeface="Calibri" panose="020F0502020204030204" pitchFamily="34" charset="0"/>
                          <a:ea typeface="+mn-ea"/>
                          <a:cs typeface="Calibri" panose="020F0502020204030204" pitchFamily="34" charset="0"/>
                        </a:rPr>
                        <a:t>قم بتقديم أكبر قدر ممكن من التفاصيل حول الموقع حتى يتمكن الآخرون من العثور على الموقع، مثل منزل أو مَعلَم أو شارع أو مدينة / قرية أو منطقة أو مقاطعة (التكييف وفقًا للسياق)</a:t>
                      </a:r>
                      <a:endParaRPr lang="en-FR" sz="800" b="0" kern="1200">
                        <a:solidFill>
                          <a:schemeClr val="tx1"/>
                        </a:solidFill>
                        <a:effectLst/>
                        <a:latin typeface="Calibri" panose="020F0502020204030204" pitchFamily="34" charset="0"/>
                        <a:ea typeface="+mn-ea"/>
                        <a:cs typeface="Calibri" panose="020F0502020204030204" pitchFamily="34" charset="0"/>
                      </a:endParaRPr>
                    </a:p>
                    <a:p>
                      <a:pPr algn="r" rtl="1"/>
                      <a:endParaRPr lang="en-US" sz="800" b="0" i="1" dirty="0">
                        <a:solidFill>
                          <a:schemeClr val="tx1"/>
                        </a:solidFill>
                        <a:effectLst/>
                        <a:latin typeface="Calibri" panose="020F0502020204030204" pitchFamily="34" charset="0"/>
                        <a:cs typeface="Calibri" panose="020F0502020204030204" pitchFamily="34" charset="0"/>
                      </a:endParaRPr>
                    </a:p>
                    <a:p>
                      <a:pPr algn="r" rtl="1"/>
                      <a:r>
                        <a:rPr lang="en-ZA" sz="800" b="0" dirty="0">
                          <a:solidFill>
                            <a:schemeClr val="tx1"/>
                          </a:solidFill>
                          <a:effectLst/>
                          <a:latin typeface="Calibri" panose="020F0502020204030204" pitchFamily="34" charset="0"/>
                          <a:cs typeface="Calibri" panose="020F0502020204030204" pitchFamily="34" charset="0"/>
                        </a:rPr>
                        <a:t> </a:t>
                      </a:r>
                      <a:endParaRPr lang="en-US" sz="8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accent4"/>
                          </a:solidFill>
                          <a:effectLst/>
                          <a:latin typeface="Calibri" panose="020F0502020204030204" pitchFamily="34" charset="0"/>
                          <a:cs typeface="Calibri" panose="020F0502020204030204" pitchFamily="34" charset="0"/>
                        </a:rPr>
                        <a:t>لا</a:t>
                      </a:r>
                      <a:endParaRPr lang="en-US" sz="1000" b="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8548152"/>
                  </a:ext>
                </a:extLst>
              </a:tr>
              <a:tr h="0">
                <a:tc gridSpan="4">
                  <a:txBody>
                    <a:bodyPr/>
                    <a:lstStyle/>
                    <a:p>
                      <a:pPr algn="r" rtl="1"/>
                      <a:r>
                        <a:rPr lang="en-ZA" sz="1000" dirty="0">
                          <a:solidFill>
                            <a:schemeClr val="tx1"/>
                          </a:solidFill>
                          <a:effectLst/>
                        </a:rPr>
                        <a:t>الهاتف / تفاصيل الاتصال الأخرى:</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189561634"/>
                  </a:ext>
                </a:extLst>
              </a:tr>
              <a:tr h="0">
                <a:tc gridSpan="4">
                  <a:txBody>
                    <a:bodyPr/>
                    <a:lstStyle/>
                    <a:p>
                      <a:pPr algn="r" rtl="1"/>
                      <a:r>
                        <a:rPr lang="en-ZA" sz="1000" dirty="0">
                          <a:solidFill>
                            <a:schemeClr val="tx1"/>
                          </a:solidFill>
                          <a:effectLst/>
                        </a:rPr>
                        <a:t>ترتيب الرعاية عند الإغلاق</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032913327"/>
                  </a:ext>
                </a:extLst>
              </a:tr>
              <a:tr h="563069">
                <a:tc gridSpan="2">
                  <a:txBody>
                    <a:bodyPr/>
                    <a:lstStyle/>
                    <a:p>
                      <a:pPr algn="r" rtl="1"/>
                      <a:r>
                        <a:rPr lang="en-FR" sz="1350" b="1" kern="1200">
                          <a:solidFill>
                            <a:schemeClr val="lt1"/>
                          </a:solidFill>
                          <a:effectLst/>
                          <a:latin typeface="+mn-lt"/>
                          <a:ea typeface="+mn-ea"/>
                          <a:cs typeface="+mn-cs"/>
                        </a:rPr>
                        <a:t> </a:t>
                      </a:r>
                      <a:r>
                        <a:rPr lang="ar-SA" sz="900" b="0" kern="1200">
                          <a:solidFill>
                            <a:schemeClr val="tx1"/>
                          </a:solidFill>
                          <a:effectLst/>
                          <a:latin typeface="Calibri" panose="020F0502020204030204" pitchFamily="34" charset="0"/>
                          <a:ea typeface="+mn-ea"/>
                          <a:cs typeface="Calibri" panose="020F0502020204030204" pitchFamily="34" charset="0"/>
                        </a:rPr>
                        <a:t>[ ]  الكفالة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العيش المستقل</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أسرة يعيلها طفل</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البالغين من غير الأقارب أو ذو صلة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لا يوجد ترتيبات رعاية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غير ذلك ،</a:t>
                      </a:r>
                      <a:r>
                        <a:rPr lang="ar-SA" sz="900" b="1" kern="1200">
                          <a:solidFill>
                            <a:schemeClr val="tx1"/>
                          </a:solidFill>
                          <a:effectLst/>
                          <a:latin typeface="Calibri" panose="020F0502020204030204" pitchFamily="34" charset="0"/>
                          <a:ea typeface="+mn-ea"/>
                          <a:cs typeface="Calibri" panose="020F0502020204030204" pitchFamily="34" charset="0"/>
                        </a:rPr>
                        <a:t>يرجى التحديد</a:t>
                      </a:r>
                      <a:r>
                        <a:rPr lang="ar-SA" sz="1350" b="1" kern="1200">
                          <a:solidFill>
                            <a:schemeClr val="lt1"/>
                          </a:solidFill>
                          <a:effectLst/>
                          <a:latin typeface="+mn-lt"/>
                          <a:ea typeface="+mn-ea"/>
                          <a:cs typeface="+mn-cs"/>
                        </a:rPr>
                        <a:t>:</a:t>
                      </a:r>
                      <a:endParaRPr lang="en-FR" sz="1350" b="1" kern="1200">
                        <a:solidFill>
                          <a:schemeClr val="lt1"/>
                        </a:solidFill>
                        <a:effectLst/>
                        <a:latin typeface="+mn-lt"/>
                        <a:ea typeface="+mn-ea"/>
                        <a:cs typeface="+mn-cs"/>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endParaRPr lang="en-US" sz="900" b="1" dirty="0">
                        <a:solidFill>
                          <a:schemeClr val="tx1"/>
                        </a:solidFill>
                        <a:effectLst/>
                        <a:latin typeface="Calibri" panose="020F0502020204030204" pitchFamily="34" charset="0"/>
                        <a:cs typeface="Calibri" panose="020F0502020204030204" pitchFamily="34" charset="0"/>
                      </a:endParaRPr>
                    </a:p>
                    <a:p>
                      <a:pPr algn="r" rtl="1"/>
                      <a:r>
                        <a:rPr lang="ar-SA" sz="900" b="1" kern="1200">
                          <a:solidFill>
                            <a:schemeClr val="dk1"/>
                          </a:solidFill>
                          <a:effectLst/>
                          <a:latin typeface="Calibri" panose="020F0502020204030204" pitchFamily="34" charset="0"/>
                          <a:ea typeface="+mn-ea"/>
                          <a:cs typeface="Calibri" panose="020F0502020204030204" pitchFamily="34" charset="0"/>
                        </a:rPr>
                        <a:t>ترتيبات الرعاية/ المعيشة الحالية للطفل:</a:t>
                      </a:r>
                      <a:endParaRPr lang="en-FR" sz="900" b="1"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[X]الوالدين - الأم                                                            </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 زوج الأم/زوجة الأب</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]مقدم (مقدمو) الرعاية العرفيين</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 الأخ البالغ</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 رعاية القرابة / الأسرة الممتدة</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 الرعاية الحاضنة</a:t>
                      </a:r>
                      <a:endParaRPr lang="en-FR" sz="900" b="0" kern="1200">
                        <a:solidFill>
                          <a:schemeClr val="dk1"/>
                        </a:solidFill>
                        <a:effectLst/>
                        <a:latin typeface="Calibri" panose="020F0502020204030204" pitchFamily="34" charset="0"/>
                        <a:ea typeface="+mn-ea"/>
                        <a:cs typeface="Calibri" panose="020F0502020204030204" pitchFamily="34" charset="0"/>
                      </a:endParaRPr>
                    </a:p>
                    <a:p>
                      <a:pPr algn="r" rtl="1"/>
                      <a:r>
                        <a:rPr lang="ar-SA" sz="900" b="0" kern="1200">
                          <a:solidFill>
                            <a:schemeClr val="dk1"/>
                          </a:solidFill>
                          <a:effectLst/>
                          <a:latin typeface="Calibri" panose="020F0502020204030204" pitchFamily="34" charset="0"/>
                          <a:ea typeface="+mn-ea"/>
                          <a:cs typeface="Calibri" panose="020F0502020204030204" pitchFamily="34" charset="0"/>
                        </a:rPr>
                        <a:t>[ ] الرعاية الداخلية</a:t>
                      </a:r>
                      <a:endParaRPr lang="en-FR" sz="900" b="0" kern="1200">
                        <a:solidFill>
                          <a:schemeClr val="dk1"/>
                        </a:solidFill>
                        <a:effectLst/>
                        <a:latin typeface="Calibri" panose="020F0502020204030204" pitchFamily="34" charset="0"/>
                        <a:ea typeface="+mn-ea"/>
                        <a:cs typeface="Calibri" panose="020F0502020204030204" pitchFamily="34" charset="0"/>
                      </a:endParaRPr>
                    </a:p>
                    <a:p>
                      <a:r>
                        <a:rPr lang="ar-SA" sz="900" b="1" kern="1200">
                          <a:solidFill>
                            <a:schemeClr val="dk1"/>
                          </a:solidFill>
                          <a:effectLst/>
                          <a:latin typeface="Calibri" panose="020F0502020204030204" pitchFamily="34" charset="0"/>
                          <a:ea typeface="+mn-ea"/>
                          <a:cs typeface="Calibri" panose="020F0502020204030204" pitchFamily="34" charset="0"/>
                        </a:rPr>
                        <a:t> </a:t>
                      </a:r>
                      <a:endParaRPr lang="en-ZA" sz="900" b="1"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71782256"/>
                  </a:ext>
                </a:extLst>
              </a:tr>
              <a:tr h="208719">
                <a:tc gridSpan="4">
                  <a:txBody>
                    <a:bodyPr/>
                    <a:lstStyle/>
                    <a:p>
                      <a:pPr algn="r" rtl="1"/>
                      <a:r>
                        <a:rPr lang="en-ZA" sz="1000" dirty="0">
                          <a:solidFill>
                            <a:schemeClr val="tx1"/>
                          </a:solidFill>
                          <a:effectLst/>
                        </a:rPr>
                        <a:t>هل هذا ترتيب رعاية دائم:</a:t>
                      </a:r>
                      <a:endParaRPr lang="en-US" sz="1000" dirty="0">
                        <a:solidFill>
                          <a:schemeClr val="tx1"/>
                        </a:solidFill>
                        <a:effectLst/>
                      </a:endParaRPr>
                    </a:p>
                    <a:p>
                      <a:pPr algn="r" rtl="1"/>
                      <a:r>
                        <a:rPr lang="en-ZA" sz="1000" b="1" dirty="0">
                          <a:solidFill>
                            <a:schemeClr val="accent4"/>
                          </a:solidFill>
                          <a:effectLst/>
                        </a:rPr>
                        <a:t>X</a:t>
                      </a:r>
                      <a:r>
                        <a:rPr lang="en-ZA" sz="1000" b="0" dirty="0">
                          <a:solidFill>
                            <a:schemeClr val="tx1"/>
                          </a:solidFill>
                          <a:effectLst/>
                        </a:rPr>
                        <a:t>نعم</a:t>
                      </a:r>
                      <a:endParaRPr lang="en-US" sz="1000" b="0" dirty="0">
                        <a:solidFill>
                          <a:schemeClr val="tx1"/>
                        </a:solidFill>
                        <a:effectLst/>
                      </a:endParaRPr>
                    </a:p>
                    <a:p>
                      <a:pPr algn="r" rtl="1"/>
                      <a:r>
                        <a:rPr lang="en-ZA" sz="1000" b="0" dirty="0">
                          <a:solidFill>
                            <a:schemeClr val="tx1"/>
                          </a:solidFill>
                          <a:effectLst/>
                        </a:rPr>
                        <a:t>[] لا ، يرجى تحديد السبب:</a:t>
                      </a:r>
                      <a:endParaRPr lang="en-US" sz="1000" b="0" dirty="0">
                        <a:solidFill>
                          <a:schemeClr val="tx1"/>
                        </a:solidFill>
                        <a:effectLst/>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78882958"/>
                  </a:ext>
                </a:extLst>
              </a:tr>
              <a:tr h="0">
                <a:tc gridSpan="4">
                  <a:txBody>
                    <a:bodyPr/>
                    <a:lstStyle/>
                    <a:p>
                      <a:pPr algn="r" rtl="1"/>
                      <a:r>
                        <a:rPr lang="en-ZA" sz="1000" dirty="0">
                          <a:solidFill>
                            <a:schemeClr val="tx1"/>
                          </a:solidFill>
                          <a:effectLst/>
                        </a:rPr>
                        <a:t>تفاصيل مقدم الرعاية الأساسي</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2894120350"/>
                  </a:ext>
                </a:extLst>
              </a:tr>
              <a:tr h="0">
                <a:tc>
                  <a:txBody>
                    <a:bodyPr/>
                    <a:lstStyle/>
                    <a:p>
                      <a:pPr algn="r" rtl="1"/>
                      <a:r>
                        <a:rPr lang="en-ZA" sz="1000" b="1" dirty="0">
                          <a:solidFill>
                            <a:schemeClr val="tx1"/>
                          </a:solidFill>
                          <a:effectLst/>
                        </a:rPr>
                        <a:t>اسم العائلة:</a:t>
                      </a:r>
                      <a:r>
                        <a:rPr lang="ar-SA" sz="1000" b="1" dirty="0">
                          <a:solidFill>
                            <a:schemeClr val="tx1"/>
                          </a:solidFill>
                          <a:effectLst/>
                        </a:rPr>
                        <a:t> </a:t>
                      </a:r>
                      <a:r>
                        <a:rPr lang="en-ZA" sz="1000" b="1" dirty="0">
                          <a:solidFill>
                            <a:schemeClr val="accent4"/>
                          </a:solidFill>
                          <a:effectLst/>
                        </a:rPr>
                        <a:t>النبطي</a:t>
                      </a:r>
                      <a:endParaRPr lang="ar-SA" sz="1000" b="1" dirty="0">
                        <a:solidFill>
                          <a:schemeClr val="accent4"/>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الاسم الأوسط:</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الاسم الأوسط:</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a:t>
                      </a:r>
                      <a:r>
                        <a:rPr lang="en-ZA" sz="1000" dirty="0">
                          <a:solidFill>
                            <a:schemeClr val="tx1"/>
                          </a:solidFill>
                          <a:effectLst/>
                          <a:latin typeface="Calibri" panose="020F0502020204030204" pitchFamily="34" charset="0"/>
                          <a:cs typeface="Calibri" panose="020F0502020204030204" pitchFamily="34" charset="0"/>
                        </a:rPr>
                        <a:t>الاسم الأول:</a:t>
                      </a:r>
                      <a:r>
                        <a:rPr lang="ar-SA" sz="1000" dirty="0">
                          <a:solidFill>
                            <a:schemeClr val="tx1"/>
                          </a:solidFill>
                          <a:effectLst/>
                          <a:latin typeface="Calibri" panose="020F0502020204030204" pitchFamily="34" charset="0"/>
                          <a:cs typeface="Calibri" panose="020F0502020204030204" pitchFamily="34" charset="0"/>
                        </a:rPr>
                        <a:t> </a:t>
                      </a:r>
                      <a:r>
                        <a:rPr lang="en-ZA" sz="1000" b="1" dirty="0">
                          <a:solidFill>
                            <a:schemeClr val="accent4"/>
                          </a:solidFill>
                          <a:effectLst/>
                          <a:latin typeface="Calibri" panose="020F0502020204030204" pitchFamily="34" charset="0"/>
                          <a:cs typeface="Calibri" panose="020F0502020204030204" pitchFamily="34" charset="0"/>
                        </a:rPr>
                        <a:t>ساره</a:t>
                      </a:r>
                      <a:endParaRPr lang="en-US" sz="1000" b="1" dirty="0">
                        <a:solidFill>
                          <a:schemeClr val="accent4"/>
                        </a:solidFill>
                        <a:effectLst/>
                        <a:latin typeface="Calibri" panose="020F0502020204030204" pitchFamily="34" charset="0"/>
                        <a:cs typeface="Calibri" panose="020F0502020204030204" pitchFamily="34" charset="0"/>
                      </a:endParaRPr>
                    </a:p>
                    <a:p>
                      <a:pPr algn="r" rtl="1"/>
                      <a:endParaRPr lang="en-US" dirty="0">
                        <a:solidFill>
                          <a:schemeClr val="accent4"/>
                        </a:solidFill>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58305282"/>
                  </a:ext>
                </a:extLst>
              </a:tr>
              <a:tr h="315920">
                <a:tc gridSpan="3">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العلاقة بالطفل: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accent4"/>
                          </a:solidFill>
                          <a:effectLst/>
                          <a:latin typeface="Calibri" panose="020F0502020204030204" pitchFamily="34" charset="0"/>
                          <a:cs typeface="Calibri" panose="020F0502020204030204" pitchFamily="34" charset="0"/>
                        </a:rPr>
                        <a:t>الأم</a:t>
                      </a:r>
                      <a:endParaRPr lang="en-US" sz="10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العنوان الحالي / الموقع:</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1" dirty="0">
                          <a:solidFill>
                            <a:schemeClr val="accent4"/>
                          </a:solidFill>
                          <a:effectLst/>
                          <a:latin typeface="Calibri" panose="020F0502020204030204" pitchFamily="34" charset="0"/>
                          <a:cs typeface="Calibri" panose="020F0502020204030204" pitchFamily="34" charset="0"/>
                        </a:rPr>
                        <a:t>م</a:t>
                      </a:r>
                      <a:r>
                        <a:rPr lang="ar-SA" sz="1000" b="1" dirty="0">
                          <a:solidFill>
                            <a:schemeClr val="accent4"/>
                          </a:solidFill>
                          <a:effectLst/>
                          <a:latin typeface="Calibri" panose="020F0502020204030204" pitchFamily="34" charset="0"/>
                          <a:cs typeface="Calibri" panose="020F0502020204030204" pitchFamily="34" charset="0"/>
                        </a:rPr>
                        <a:t>خيم </a:t>
                      </a:r>
                      <a:r>
                        <a:rPr lang="en-ZA" sz="1000" b="1" dirty="0">
                          <a:solidFill>
                            <a:schemeClr val="accent4"/>
                          </a:solidFill>
                          <a:effectLst/>
                          <a:latin typeface="Calibri" panose="020F0502020204030204" pitchFamily="34" charset="0"/>
                          <a:cs typeface="Calibri" panose="020F0502020204030204" pitchFamily="34" charset="0"/>
                        </a:rPr>
                        <a:t>النازحين ، </a:t>
                      </a:r>
                      <a:r>
                        <a:rPr lang="ar-SA" sz="1000" b="1" dirty="0">
                          <a:solidFill>
                            <a:schemeClr val="accent4"/>
                          </a:solidFill>
                          <a:effectLst/>
                          <a:latin typeface="Calibri" panose="020F0502020204030204" pitchFamily="34" charset="0"/>
                          <a:cs typeface="Calibri" panose="020F0502020204030204" pitchFamily="34" charset="0"/>
                        </a:rPr>
                        <a:t>التجمع ٢</a:t>
                      </a:r>
                      <a:endParaRPr lang="en-US" sz="1000" b="1" dirty="0">
                        <a:solidFill>
                          <a:schemeClr val="accent4"/>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52699810"/>
                  </a:ext>
                </a:extLst>
              </a:tr>
              <a:tr h="0">
                <a:tc gridSpan="4">
                  <a:txBody>
                    <a:bodyPr/>
                    <a:lstStyle/>
                    <a:p>
                      <a:pPr algn="r" rtl="1"/>
                      <a:r>
                        <a:rPr lang="en-ZA" sz="1000" dirty="0">
                          <a:solidFill>
                            <a:schemeClr val="tx1"/>
                          </a:solidFill>
                          <a:effectLst/>
                        </a:rPr>
                        <a:t>هاتف مقدم الرعاية / تفاصيل الاتصال الأخرى:</a:t>
                      </a:r>
                      <a:r>
                        <a:rPr lang="en-ZA" sz="1000" dirty="0">
                          <a:solidFill>
                            <a:schemeClr val="accent4"/>
                          </a:solidFill>
                          <a:effectLst/>
                        </a:rPr>
                        <a:t>لا يوجد هاتف</a:t>
                      </a:r>
                      <a:endParaRPr lang="en-US" sz="1000" dirty="0">
                        <a:solidFill>
                          <a:schemeClr val="accent4"/>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3640441781"/>
                  </a:ext>
                </a:extLst>
              </a:tr>
              <a:tr h="0">
                <a:tc gridSpan="4">
                  <a:txBody>
                    <a:bodyPr/>
                    <a:lstStyle/>
                    <a:p>
                      <a:pPr algn="r" rtl="1">
                        <a:lnSpc>
                          <a:spcPct val="107000"/>
                        </a:lnSpc>
                        <a:spcAft>
                          <a:spcPts val="800"/>
                        </a:spcAft>
                      </a:pPr>
                      <a:r>
                        <a:rPr lang="ar-SA" sz="1000" dirty="0">
                          <a:solidFill>
                            <a:schemeClr val="tx1"/>
                          </a:solidFill>
                          <a:effectLst/>
                        </a:rPr>
                        <a:t>٣.</a:t>
                      </a:r>
                      <a:r>
                        <a:rPr lang="en-ZA" sz="1000" dirty="0">
                          <a:solidFill>
                            <a:schemeClr val="tx1"/>
                          </a:solidFill>
                          <a:effectLst/>
                        </a:rPr>
                        <a:t>الترتيبات الموضوعة لدعم الإغلاق الناجح لل</a:t>
                      </a:r>
                      <a:r>
                        <a:rPr lang="ar-SA" sz="1000" dirty="0">
                          <a:solidFill>
                            <a:schemeClr val="tx1"/>
                          </a:solidFill>
                          <a:effectLst/>
                        </a:rPr>
                        <a:t>حال</a:t>
                      </a:r>
                      <a:r>
                        <a:rPr lang="en-ZA" sz="1000" dirty="0">
                          <a:solidFill>
                            <a:schemeClr val="tx1"/>
                          </a:solidFill>
                          <a:effectLst/>
                        </a:rPr>
                        <a:t>ة</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67092309"/>
                  </a:ext>
                </a:extLst>
              </a:tr>
              <a:tr h="403533">
                <a:tc gridSpan="4">
                  <a:txBody>
                    <a:bodyPr/>
                    <a:lstStyle/>
                    <a:p>
                      <a:pPr algn="r" rtl="1"/>
                      <a:r>
                        <a:rPr lang="en-ZA" sz="1000" b="0" dirty="0">
                          <a:solidFill>
                            <a:schemeClr val="tx1"/>
                          </a:solidFill>
                          <a:effectLst/>
                          <a:latin typeface="Calibri" panose="020F0502020204030204" pitchFamily="34" charset="0"/>
                          <a:cs typeface="Calibri" panose="020F0502020204030204" pitchFamily="34" charset="0"/>
                        </a:rPr>
                        <a:t>صف عملية إغلاق الحالة:</a:t>
                      </a:r>
                      <a:r>
                        <a:rPr lang="ar-SA" sz="800" b="0" kern="1200">
                          <a:solidFill>
                            <a:schemeClr val="tx1"/>
                          </a:solidFill>
                          <a:effectLst/>
                          <a:latin typeface="Calibri" panose="020F0502020204030204" pitchFamily="34" charset="0"/>
                          <a:ea typeface="+mn-ea"/>
                          <a:cs typeface="Calibri" panose="020F0502020204030204" pitchFamily="34" charset="0"/>
                        </a:rPr>
                        <a:t>قدم تفاصيل الاجتماعات التي عقدت لمناقشة إغلاق الحالة، على سبيل المثال بين أخصائية الحالة والطفلة، بين أخصائية الحالة ومقدم (مقدمي) الرعاية ، بين أخصائية الحالة والمشرف/ة.</a:t>
                      </a:r>
                    </a:p>
                    <a:p>
                      <a:pPr algn="r" rtl="1"/>
                      <a:endParaRPr lang="en-FR" sz="800" b="0"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accent4"/>
                          </a:solidFill>
                          <a:effectLst/>
                          <a:latin typeface="Calibri" panose="020F0502020204030204" pitchFamily="34" charset="0"/>
                          <a:cs typeface="Calibri" panose="020F0502020204030204" pitchFamily="34" charset="0"/>
                        </a:rPr>
                        <a:t>تم إبلاغ الطفل</a:t>
                      </a:r>
                      <a:r>
                        <a:rPr lang="ar-SA" sz="1000" b="0" dirty="0">
                          <a:solidFill>
                            <a:schemeClr val="accent4"/>
                          </a:solidFill>
                          <a:effectLst/>
                          <a:latin typeface="Calibri" panose="020F0502020204030204" pitchFamily="34" charset="0"/>
                          <a:cs typeface="Calibri" panose="020F0502020204030204" pitchFamily="34" charset="0"/>
                        </a:rPr>
                        <a:t>ة</a:t>
                      </a:r>
                      <a:r>
                        <a:rPr lang="en-ZA" sz="1000" b="0" dirty="0">
                          <a:solidFill>
                            <a:schemeClr val="accent4"/>
                          </a:solidFill>
                          <a:effectLst/>
                          <a:latin typeface="Calibri" panose="020F0502020204030204" pitchFamily="34" charset="0"/>
                          <a:cs typeface="Calibri" panose="020F0502020204030204" pitchFamily="34" charset="0"/>
                        </a:rPr>
                        <a:t> والأم بشأن إغلاق الحالة. </a:t>
                      </a:r>
                      <a:r>
                        <a:rPr lang="ar-SA" sz="1000" b="0" dirty="0">
                          <a:solidFill>
                            <a:schemeClr val="accent4"/>
                          </a:solidFill>
                          <a:effectLst/>
                          <a:latin typeface="Calibri" panose="020F0502020204030204" pitchFamily="34" charset="0"/>
                          <a:cs typeface="Calibri" panose="020F0502020204030204" pitchFamily="34" charset="0"/>
                        </a:rPr>
                        <a:t>تم مناقشة ذلك</a:t>
                      </a:r>
                      <a:r>
                        <a:rPr lang="en-ZA" sz="1000" b="0" dirty="0">
                          <a:solidFill>
                            <a:schemeClr val="accent4"/>
                          </a:solidFill>
                          <a:effectLst/>
                          <a:latin typeface="Calibri" panose="020F0502020204030204" pitchFamily="34" charset="0"/>
                          <a:cs typeface="Calibri" panose="020F0502020204030204" pitchFamily="34" charset="0"/>
                        </a:rPr>
                        <a:t> مع</a:t>
                      </a:r>
                      <a:r>
                        <a:rPr lang="ar-SA" sz="1000" b="0" dirty="0">
                          <a:solidFill>
                            <a:schemeClr val="accent4"/>
                          </a:solidFill>
                          <a:effectLst/>
                          <a:latin typeface="Calibri" panose="020F0502020204030204" pitchFamily="34" charset="0"/>
                          <a:cs typeface="Calibri" panose="020F0502020204030204" pitchFamily="34" charset="0"/>
                        </a:rPr>
                        <a:t>هما </a:t>
                      </a:r>
                      <a:r>
                        <a:rPr lang="en-ZA" sz="1000" b="0" dirty="0">
                          <a:solidFill>
                            <a:schemeClr val="accent4"/>
                          </a:solidFill>
                          <a:effectLst/>
                          <a:latin typeface="Calibri" panose="020F0502020204030204" pitchFamily="34" charset="0"/>
                          <a:cs typeface="Calibri" panose="020F0502020204030204" pitchFamily="34" charset="0"/>
                        </a:rPr>
                        <a:t>على حد سواء</a:t>
                      </a:r>
                      <a:r>
                        <a:rPr lang="en-ZA" sz="1000" b="0" dirty="0">
                          <a:solidFill>
                            <a:schemeClr val="tx1"/>
                          </a:solidFill>
                          <a:effectLst/>
                          <a:latin typeface="Calibri" panose="020F0502020204030204" pitchFamily="34" charset="0"/>
                          <a:cs typeface="Calibri" panose="020F0502020204030204" pitchFamily="34" charset="0"/>
                        </a:rPr>
                        <a:t>.</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312961136"/>
                  </a:ext>
                </a:extLst>
              </a:tr>
              <a:tr h="286227">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تمت مناقشة إغلاق الحالة والاتفاق عليها مع مقدم (مقدمي) الرعاية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1" dirty="0">
                          <a:solidFill>
                            <a:schemeClr val="accent4"/>
                          </a:solidFill>
                          <a:effectLst/>
                          <a:latin typeface="Calibri" panose="020F0502020204030204" pitchFamily="34" charset="0"/>
                          <a:cs typeface="Calibri" panose="020F0502020204030204" pitchFamily="34" charset="0"/>
                        </a:rPr>
                        <a:t>X</a:t>
                      </a:r>
                      <a:r>
                        <a:rPr lang="en-ZA" sz="1000" b="0" dirty="0">
                          <a:solidFill>
                            <a:schemeClr val="tx1"/>
                          </a:solidFill>
                          <a:effectLst/>
                          <a:latin typeface="Calibri" panose="020F0502020204030204" pitchFamily="34" charset="0"/>
                          <a:cs typeface="Calibri" panose="020F0502020204030204" pitchFamily="34" charset="0"/>
                        </a:rPr>
                        <a:t>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يرجى تحديد السبب:</a:t>
                      </a: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تمت مناقشة إغلاق الحالة والاتفاق عليها مع الطفل</a:t>
                      </a:r>
                      <a:r>
                        <a:rPr lang="ar-SA" sz="1000" b="1" dirty="0">
                          <a:solidFill>
                            <a:schemeClr val="tx1"/>
                          </a:solidFill>
                          <a:effectLst/>
                          <a:latin typeface="Calibri" panose="020F0502020204030204" pitchFamily="34" charset="0"/>
                          <a:cs typeface="Calibri" panose="020F0502020204030204" pitchFamily="34" charset="0"/>
                        </a:rPr>
                        <a:t>/ة</a:t>
                      </a:r>
                      <a:r>
                        <a:rPr lang="en-ZA" sz="1000" b="1" dirty="0">
                          <a:solidFill>
                            <a:schemeClr val="tx1"/>
                          </a:solidFill>
                          <a:effectLst/>
                          <a:latin typeface="Calibri" panose="020F0502020204030204" pitchFamily="34" charset="0"/>
                          <a:cs typeface="Calibri" panose="020F0502020204030204" pitchFamily="34" charset="0"/>
                        </a:rPr>
                        <a:t>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1" dirty="0">
                          <a:solidFill>
                            <a:schemeClr val="accent4"/>
                          </a:solidFill>
                          <a:effectLst/>
                          <a:latin typeface="Calibri" panose="020F0502020204030204" pitchFamily="34" charset="0"/>
                          <a:cs typeface="Calibri" panose="020F0502020204030204" pitchFamily="34" charset="0"/>
                        </a:rPr>
                        <a:t>X</a:t>
                      </a:r>
                      <a:r>
                        <a:rPr lang="en-ZA" sz="1000" dirty="0">
                          <a:solidFill>
                            <a:schemeClr val="tx1"/>
                          </a:solidFill>
                          <a:effectLst/>
                          <a:latin typeface="Calibri" panose="020F0502020204030204" pitchFamily="34" charset="0"/>
                          <a:cs typeface="Calibri" panose="020F0502020204030204" pitchFamily="34" charset="0"/>
                        </a:rPr>
                        <a:t> </a:t>
                      </a:r>
                      <a:r>
                        <a:rPr lang="en-ZA" sz="1000" b="0" dirty="0">
                          <a:solidFill>
                            <a:schemeClr val="tx1"/>
                          </a:solidFill>
                          <a:effectLst/>
                          <a:latin typeface="Calibri" panose="020F0502020204030204" pitchFamily="34" charset="0"/>
                          <a:cs typeface="Calibri" panose="020F0502020204030204" pitchFamily="34" charset="0"/>
                        </a:rPr>
                        <a:t>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يرجى تحديد السبب:</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78063224"/>
                  </a:ext>
                </a:extLst>
              </a:tr>
              <a:tr h="577145">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 جمع ال</a:t>
                      </a:r>
                      <a:r>
                        <a:rPr lang="ar-SA" sz="1000" b="1" dirty="0">
                          <a:solidFill>
                            <a:schemeClr val="tx1"/>
                          </a:solidFill>
                          <a:effectLst/>
                          <a:latin typeface="Calibri" panose="020F0502020204030204" pitchFamily="34" charset="0"/>
                          <a:cs typeface="Calibri" panose="020F0502020204030204" pitchFamily="34" charset="0"/>
                        </a:rPr>
                        <a:t>ملاحظا</a:t>
                      </a:r>
                      <a:r>
                        <a:rPr lang="en-ZA" sz="1000" b="1" dirty="0">
                          <a:solidFill>
                            <a:schemeClr val="tx1"/>
                          </a:solidFill>
                          <a:effectLst/>
                          <a:latin typeface="Calibri" panose="020F0502020204030204" pitchFamily="34" charset="0"/>
                          <a:cs typeface="Calibri" panose="020F0502020204030204" pitchFamily="34" charset="0"/>
                        </a:rPr>
                        <a:t>ت حول عملية إدارة الحالة من مقدم الرعاية باستخدام "نموذج ملاحظات مقدم الرعاية"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accent4"/>
                          </a:solidFill>
                          <a:effectLst/>
                          <a:latin typeface="Calibri" panose="020F0502020204030204" pitchFamily="34" charset="0"/>
                          <a:cs typeface="Calibri" panose="020F0502020204030204" pitchFamily="34" charset="0"/>
                        </a:rPr>
                        <a:t>X</a:t>
                      </a:r>
                      <a:r>
                        <a:rPr lang="en-ZA" sz="1000" b="0" dirty="0">
                          <a:solidFill>
                            <a:schemeClr val="tx1"/>
                          </a:solidFill>
                          <a:effectLst/>
                          <a:latin typeface="Calibri" panose="020F0502020204030204" pitchFamily="34" charset="0"/>
                          <a:cs typeface="Calibri" panose="020F0502020204030204" pitchFamily="34" charset="0"/>
                        </a:rPr>
                        <a:t>لا ، يرجى تحديد السبب</a:t>
                      </a:r>
                      <a:r>
                        <a:rPr lang="ar-SA" sz="1000" b="0" dirty="0">
                          <a:solidFill>
                            <a:schemeClr val="tx1"/>
                          </a:solidFill>
                          <a:effectLst/>
                          <a:latin typeface="Calibri" panose="020F0502020204030204" pitchFamily="34" charset="0"/>
                          <a:cs typeface="Calibri" panose="020F0502020204030204" pitchFamily="34" charset="0"/>
                        </a:rPr>
                        <a:t> </a:t>
                      </a:r>
                      <a:r>
                        <a:rPr lang="en-ZA" sz="1000" b="0" dirty="0">
                          <a:solidFill>
                            <a:schemeClr val="tx1"/>
                          </a:solidFill>
                          <a:effectLst/>
                          <a:latin typeface="Calibri" panose="020F0502020204030204" pitchFamily="34" charset="0"/>
                          <a:cs typeface="Calibri" panose="020F0502020204030204" pitchFamily="34" charset="0"/>
                        </a:rPr>
                        <a:t>:</a:t>
                      </a:r>
                      <a:r>
                        <a:rPr lang="ar-SA" sz="1000" b="0" dirty="0">
                          <a:solidFill>
                            <a:schemeClr val="tx1"/>
                          </a:solidFill>
                          <a:effectLst/>
                          <a:latin typeface="Calibri" panose="020F0502020204030204" pitchFamily="34" charset="0"/>
                          <a:cs typeface="Calibri" panose="020F0502020204030204" pitchFamily="34" charset="0"/>
                        </a:rPr>
                        <a:t> </a:t>
                      </a:r>
                      <a:r>
                        <a:rPr lang="en-ZA" sz="1000" b="0" dirty="0">
                          <a:solidFill>
                            <a:schemeClr val="accent4"/>
                          </a:solidFill>
                          <a:effectLst/>
                          <a:latin typeface="Calibri" panose="020F0502020204030204" pitchFamily="34" charset="0"/>
                          <a:cs typeface="Calibri" panose="020F0502020204030204" pitchFamily="34" charset="0"/>
                        </a:rPr>
                        <a:t>فريق </a:t>
                      </a:r>
                      <a:r>
                        <a:rPr lang="ar-SA" sz="1000" b="0" dirty="0">
                          <a:solidFill>
                            <a:schemeClr val="accent4"/>
                          </a:solidFill>
                          <a:effectLst/>
                          <a:latin typeface="Calibri" panose="020F0502020204030204" pitchFamily="34" charset="0"/>
                          <a:cs typeface="Calibri" panose="020F0502020204030204" pitchFamily="34" charset="0"/>
                        </a:rPr>
                        <a:t>المراقبة و التقييم و التعلم </a:t>
                      </a:r>
                      <a:r>
                        <a:rPr lang="en-ZA" sz="1000" b="0" dirty="0">
                          <a:solidFill>
                            <a:schemeClr val="accent4"/>
                          </a:solidFill>
                          <a:effectLst/>
                          <a:latin typeface="Calibri" panose="020F0502020204030204" pitchFamily="34" charset="0"/>
                          <a:cs typeface="Calibri" panose="020F0502020204030204" pitchFamily="34" charset="0"/>
                        </a:rPr>
                        <a:t> سيفعل ذلك</a:t>
                      </a:r>
                      <a:endParaRPr lang="en-US" sz="1000" b="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gridSpan="2">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 جمع ال</a:t>
                      </a:r>
                      <a:r>
                        <a:rPr lang="ar-SA" sz="1000" b="1" dirty="0">
                          <a:solidFill>
                            <a:schemeClr val="tx1"/>
                          </a:solidFill>
                          <a:effectLst/>
                          <a:latin typeface="Calibri" panose="020F0502020204030204" pitchFamily="34" charset="0"/>
                          <a:cs typeface="Calibri" panose="020F0502020204030204" pitchFamily="34" charset="0"/>
                        </a:rPr>
                        <a:t>ملاحظا</a:t>
                      </a:r>
                      <a:r>
                        <a:rPr lang="en-ZA" sz="1000" b="1" dirty="0">
                          <a:solidFill>
                            <a:schemeClr val="tx1"/>
                          </a:solidFill>
                          <a:effectLst/>
                          <a:latin typeface="Calibri" panose="020F0502020204030204" pitchFamily="34" charset="0"/>
                          <a:cs typeface="Calibri" panose="020F0502020204030204" pitchFamily="34" charset="0"/>
                        </a:rPr>
                        <a:t>ت على عملية إدارة الحالة من الطفل باستخدام "نموذج ملاحظات الطفل"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1" dirty="0">
                          <a:solidFill>
                            <a:schemeClr val="accent4"/>
                          </a:solidFill>
                          <a:effectLst/>
                          <a:latin typeface="Calibri" panose="020F0502020204030204" pitchFamily="34" charset="0"/>
                          <a:cs typeface="Calibri" panose="020F0502020204030204" pitchFamily="34" charset="0"/>
                        </a:rPr>
                        <a:t>X</a:t>
                      </a:r>
                      <a:r>
                        <a:rPr lang="en-ZA" sz="1000" b="0" dirty="0">
                          <a:solidFill>
                            <a:schemeClr val="tx1"/>
                          </a:solidFill>
                          <a:effectLst/>
                          <a:latin typeface="Calibri" panose="020F0502020204030204" pitchFamily="34" charset="0"/>
                          <a:cs typeface="Calibri" panose="020F0502020204030204" pitchFamily="34" charset="0"/>
                        </a:rPr>
                        <a:t>لا ، يرجى تحديد السبب:</a:t>
                      </a:r>
                      <a:r>
                        <a:rPr lang="ar-SA" sz="1000" b="0" dirty="0">
                          <a:solidFill>
                            <a:schemeClr val="tx1"/>
                          </a:solidFill>
                          <a:effectLst/>
                          <a:latin typeface="Calibri" panose="020F0502020204030204" pitchFamily="34" charset="0"/>
                          <a:cs typeface="Calibri" panose="020F0502020204030204" pitchFamily="34" charset="0"/>
                        </a:rPr>
                        <a:t> </a:t>
                      </a:r>
                      <a:r>
                        <a:rPr lang="en-ZA" sz="1000" b="1" dirty="0">
                          <a:solidFill>
                            <a:schemeClr val="accent4"/>
                          </a:solidFill>
                          <a:effectLst/>
                          <a:latin typeface="Calibri" panose="020F0502020204030204" pitchFamily="34" charset="0"/>
                          <a:cs typeface="Calibri" panose="020F0502020204030204" pitchFamily="34" charset="0"/>
                        </a:rPr>
                        <a:t>فريق </a:t>
                      </a:r>
                      <a:r>
                        <a:rPr lang="ar-SA" sz="1000" b="1" dirty="0">
                          <a:solidFill>
                            <a:schemeClr val="accent4"/>
                          </a:solidFill>
                          <a:effectLst/>
                          <a:latin typeface="Calibri" panose="020F0502020204030204" pitchFamily="34" charset="0"/>
                          <a:cs typeface="Calibri" panose="020F0502020204030204" pitchFamily="34" charset="0"/>
                        </a:rPr>
                        <a:t>المراقبة و التقييم و التعلم </a:t>
                      </a:r>
                      <a:r>
                        <a:rPr lang="en-ZA" sz="1000" b="1" dirty="0">
                          <a:solidFill>
                            <a:schemeClr val="accent4"/>
                          </a:solidFill>
                          <a:effectLst/>
                          <a:latin typeface="Calibri" panose="020F0502020204030204" pitchFamily="34" charset="0"/>
                          <a:cs typeface="Calibri" panose="020F0502020204030204" pitchFamily="34" charset="0"/>
                        </a:rPr>
                        <a:t> سيفعل ذلك</a:t>
                      </a:r>
                      <a:endParaRPr lang="en-US" sz="1000" b="1"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r>
                        <a:rPr lang="en-ZA" sz="1000" b="1" dirty="0">
                          <a:solidFill>
                            <a:schemeClr val="tx1"/>
                          </a:solidFill>
                          <a:effectLst/>
                        </a:rPr>
                        <a:t>هل تم جمع التعليقات حول عملية إدارة الحالة من مقدم الرعاية باستخدام "نموذج ملاحظات مقدم الرعاية" ؟:</a:t>
                      </a:r>
                      <a:endParaRPr lang="en-US" sz="1000" b="1" dirty="0">
                        <a:solidFill>
                          <a:schemeClr val="tx1"/>
                        </a:solidFill>
                        <a:effectLst/>
                      </a:endParaRPr>
                    </a:p>
                    <a:p>
                      <a:pPr algn="r" rtl="1"/>
                      <a:r>
                        <a:rPr lang="en-ZA" sz="1000" dirty="0">
                          <a:solidFill>
                            <a:schemeClr val="tx1"/>
                          </a:solidFill>
                          <a:effectLst/>
                        </a:rPr>
                        <a:t>[ ] نعم</a:t>
                      </a:r>
                      <a:endParaRPr lang="en-US" sz="1000" dirty="0">
                        <a:solidFill>
                          <a:schemeClr val="tx1"/>
                        </a:solidFill>
                        <a:effectLst/>
                      </a:endParaRPr>
                    </a:p>
                    <a:p>
                      <a:pPr algn="r" rtl="1"/>
                      <a:r>
                        <a:rPr lang="en-ZA" sz="1000" b="1" dirty="0">
                          <a:solidFill>
                            <a:schemeClr val="accent4"/>
                          </a:solidFill>
                          <a:effectLst/>
                        </a:rPr>
                        <a:t>X</a:t>
                      </a:r>
                      <a:r>
                        <a:rPr lang="en-ZA" sz="1000" dirty="0">
                          <a:solidFill>
                            <a:schemeClr val="tx1"/>
                          </a:solidFill>
                          <a:effectLst/>
                        </a:rPr>
                        <a:t>لا ، يرجى تحديد السبب:</a:t>
                      </a:r>
                      <a:r>
                        <a:rPr lang="en-ZA" sz="1000" b="1" dirty="0">
                          <a:solidFill>
                            <a:schemeClr val="accent4"/>
                          </a:solidFill>
                          <a:effectLst/>
                        </a:rPr>
                        <a:t>فريق وجبة سيفعل ذلك</a:t>
                      </a:r>
                      <a:endParaRPr lang="en-US" sz="1000" b="1" dirty="0">
                        <a:solidFill>
                          <a:schemeClr val="accent4"/>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43168008"/>
                  </a:ext>
                </a:extLst>
              </a:tr>
            </a:tbl>
          </a:graphicData>
        </a:graphic>
      </p:graphicFrame>
    </p:spTree>
    <p:extLst>
      <p:ext uri="{BB962C8B-B14F-4D97-AF65-F5344CB8AC3E}">
        <p14:creationId xmlns:p14="http://schemas.microsoft.com/office/powerpoint/2010/main" val="37669551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nvGraphicFramePr>
        <p:xfrm>
          <a:off x="996287" y="699800"/>
          <a:ext cx="5254038" cy="5145860"/>
        </p:xfrm>
        <a:graphic>
          <a:graphicData uri="http://schemas.openxmlformats.org/drawingml/2006/table">
            <a:tbl>
              <a:tblPr firstRow="1" firstCol="1" bandRow="1">
                <a:tableStyleId>{5C22544A-7EE6-4342-B048-85BDC9FD1C3A}</a:tableStyleId>
              </a:tblPr>
              <a:tblGrid>
                <a:gridCol w="1035713">
                  <a:extLst>
                    <a:ext uri="{9D8B030D-6E8A-4147-A177-3AD203B41FA5}">
                      <a16:colId xmlns:a16="http://schemas.microsoft.com/office/drawing/2014/main" val="2294570886"/>
                    </a:ext>
                  </a:extLst>
                </a:gridCol>
                <a:gridCol w="1277257">
                  <a:extLst>
                    <a:ext uri="{9D8B030D-6E8A-4147-A177-3AD203B41FA5}">
                      <a16:colId xmlns:a16="http://schemas.microsoft.com/office/drawing/2014/main" val="874052415"/>
                    </a:ext>
                  </a:extLst>
                </a:gridCol>
                <a:gridCol w="580572">
                  <a:extLst>
                    <a:ext uri="{9D8B030D-6E8A-4147-A177-3AD203B41FA5}">
                      <a16:colId xmlns:a16="http://schemas.microsoft.com/office/drawing/2014/main" val="1278154336"/>
                    </a:ext>
                  </a:extLst>
                </a:gridCol>
                <a:gridCol w="654046">
                  <a:extLst>
                    <a:ext uri="{9D8B030D-6E8A-4147-A177-3AD203B41FA5}">
                      <a16:colId xmlns:a16="http://schemas.microsoft.com/office/drawing/2014/main" val="917819065"/>
                    </a:ext>
                  </a:extLst>
                </a:gridCol>
                <a:gridCol w="1023870">
                  <a:extLst>
                    <a:ext uri="{9D8B030D-6E8A-4147-A177-3AD203B41FA5}">
                      <a16:colId xmlns:a16="http://schemas.microsoft.com/office/drawing/2014/main" val="2247917875"/>
                    </a:ext>
                  </a:extLst>
                </a:gridCol>
                <a:gridCol w="682580">
                  <a:extLst>
                    <a:ext uri="{9D8B030D-6E8A-4147-A177-3AD203B41FA5}">
                      <a16:colId xmlns:a16="http://schemas.microsoft.com/office/drawing/2014/main" val="4294199103"/>
                    </a:ext>
                  </a:extLst>
                </a:gridCol>
              </a:tblGrid>
              <a:tr h="1109665">
                <a:tc gridSpan="3">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هل ملف حالة الطفل كامل ومحدّث مع تضمين جميع المستندات ذات الصلة ؟:</a:t>
                      </a:r>
                      <a:endParaRPr lang="en-US" sz="900" b="1" dirty="0">
                        <a:solidFill>
                          <a:schemeClr val="tx1"/>
                        </a:solidFill>
                        <a:effectLst/>
                        <a:latin typeface="Calibri" panose="020F0502020204030204" pitchFamily="34" charset="0"/>
                        <a:cs typeface="Calibri" panose="020F0502020204030204" pitchFamily="34" charset="0"/>
                      </a:endParaRPr>
                    </a:p>
                    <a:p>
                      <a:pPr algn="r" rtl="1"/>
                      <a:r>
                        <a:rPr lang="en-ZA" sz="900" b="1" dirty="0">
                          <a:solidFill>
                            <a:schemeClr val="accent4"/>
                          </a:solidFill>
                          <a:effectLst/>
                          <a:latin typeface="Calibri" panose="020F0502020204030204" pitchFamily="34" charset="0"/>
                          <a:cs typeface="Calibri" panose="020F0502020204030204" pitchFamily="34" charset="0"/>
                        </a:rPr>
                        <a:t>X</a:t>
                      </a:r>
                      <a:r>
                        <a:rPr lang="en-ZA" sz="900" b="0" dirty="0">
                          <a:solidFill>
                            <a:schemeClr val="tx1"/>
                          </a:solidFill>
                          <a:effectLst/>
                          <a:latin typeface="Calibri" panose="020F0502020204030204" pitchFamily="34" charset="0"/>
                          <a:cs typeface="Calibri" panose="020F0502020204030204" pitchFamily="34" charset="0"/>
                        </a:rPr>
                        <a:t>نعم</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لا ، يرجى تحديد السبب:</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en-ZA" sz="900" dirty="0">
                          <a:solidFill>
                            <a:schemeClr val="tx1"/>
                          </a:solidFill>
                          <a:effectLst/>
                          <a:latin typeface="Calibri" panose="020F0502020204030204" pitchFamily="34" charset="0"/>
                          <a:cs typeface="Calibri" panose="020F0502020204030204" pitchFamily="34" charset="0"/>
                        </a:rPr>
                        <a:t> </a:t>
                      </a:r>
                      <a:endPar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3">
                  <a:txBody>
                    <a:bodyPr/>
                    <a:lstStyle/>
                    <a:p>
                      <a:pPr algn="r" rtl="1"/>
                      <a:r>
                        <a:rPr lang="ar-SA" sz="1000" b="1" kern="1200">
                          <a:solidFill>
                            <a:schemeClr val="tx1"/>
                          </a:solidFill>
                          <a:effectLst/>
                          <a:latin typeface="Calibri" panose="020F0502020204030204" pitchFamily="34" charset="0"/>
                          <a:ea typeface="+mn-ea"/>
                          <a:cs typeface="Calibri" panose="020F0502020204030204" pitchFamily="34" charset="0"/>
                        </a:rPr>
                        <a:t>هل تم التخطيط لعقد اجتماع متابعة نهائي في غضون ٣ أشهر مع الطفل و / أو مقدم (مقدمي) الرعاية لضمان بقاء الوضع مستقرًا ؟:</a:t>
                      </a:r>
                    </a:p>
                    <a:p>
                      <a:pPr algn="r" rtl="1"/>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1" dirty="0">
                          <a:solidFill>
                            <a:schemeClr val="accent4"/>
                          </a:solidFill>
                          <a:effectLst/>
                          <a:latin typeface="Calibri" panose="020F0502020204030204" pitchFamily="34" charset="0"/>
                          <a:cs typeface="Calibri" panose="020F0502020204030204" pitchFamily="34" charset="0"/>
                        </a:rPr>
                        <a:t>X</a:t>
                      </a:r>
                      <a:r>
                        <a:rPr lang="en-ZA" sz="1000" b="0" dirty="0">
                          <a:solidFill>
                            <a:schemeClr val="tx1"/>
                          </a:solidFill>
                          <a:effectLst/>
                          <a:latin typeface="Calibri" panose="020F0502020204030204" pitchFamily="34" charset="0"/>
                          <a:cs typeface="Calibri" panose="020F0502020204030204" pitchFamily="34" charset="0"/>
                        </a:rPr>
                        <a:t>نعم</a:t>
                      </a:r>
                      <a:r>
                        <a:rPr lang="en-ZA" sz="1000" b="0" dirty="0">
                          <a:solidFill>
                            <a:schemeClr val="accent4"/>
                          </a:solidFill>
                          <a:effectLst/>
                          <a:latin typeface="Calibri" panose="020F0502020204030204" pitchFamily="34" charset="0"/>
                          <a:cs typeface="Calibri" panose="020F0502020204030204" pitchFamily="34" charset="0"/>
                        </a:rPr>
                        <a:t>30/06/2023</a:t>
                      </a:r>
                      <a:r>
                        <a:rPr lang="ar-SA" sz="1000" b="0" dirty="0">
                          <a:solidFill>
                            <a:schemeClr val="accent4"/>
                          </a:solidFill>
                          <a:effectLst/>
                          <a:latin typeface="Calibri" panose="020F0502020204030204" pitchFamily="34" charset="0"/>
                          <a:cs typeface="Calibri" panose="020F0502020204030204" pitchFamily="34" charset="0"/>
                        </a:rPr>
                        <a:t> </a:t>
                      </a:r>
                      <a:endParaRPr lang="en-US" sz="1000" b="0" dirty="0">
                        <a:solidFill>
                          <a:schemeClr val="accent4"/>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يرجى تحديد السبب:</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r>
                        <a:rPr lang="en-ZA" sz="1000">
                          <a:solidFill>
                            <a:schemeClr val="tx1"/>
                          </a:solidFill>
                          <a:effectLst/>
                        </a:rPr>
                        <a:t>هل ملف حالة الطفل كامل ومحدّث مع تضمين جميع المستندات ذات الصلة ؟:</a:t>
                      </a:r>
                      <a:endParaRPr lang="en-US" sz="1000">
                        <a:solidFill>
                          <a:schemeClr val="tx1"/>
                        </a:solidFill>
                        <a:effectLst/>
                      </a:endParaRPr>
                    </a:p>
                    <a:p>
                      <a:pPr algn="r" rtl="1"/>
                      <a:r>
                        <a:rPr lang="en-ZA" sz="1000">
                          <a:solidFill>
                            <a:schemeClr val="tx1"/>
                          </a:solidFill>
                          <a:effectLst/>
                        </a:rPr>
                        <a:t>X نعم</a:t>
                      </a:r>
                      <a:endParaRPr lang="en-US" sz="1000">
                        <a:solidFill>
                          <a:schemeClr val="tx1"/>
                        </a:solidFill>
                        <a:effectLst/>
                      </a:endParaRPr>
                    </a:p>
                    <a:p>
                      <a:pPr algn="r" rtl="1"/>
                      <a:r>
                        <a:rPr lang="en-ZA" sz="1000">
                          <a:solidFill>
                            <a:schemeClr val="tx1"/>
                          </a:solidFill>
                          <a:effectLst/>
                        </a:rPr>
                        <a:t>[] لا ، يرجى تحديد السبب:</a:t>
                      </a:r>
                      <a:endParaRPr lang="en-US" sz="1000">
                        <a:solidFill>
                          <a:schemeClr val="tx1"/>
                        </a:solidFill>
                        <a:effectLst/>
                      </a:endParaRPr>
                    </a:p>
                    <a:p>
                      <a:pPr algn="r" rtl="1"/>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479878202"/>
                  </a:ext>
                </a:extLst>
              </a:tr>
              <a:tr h="941534">
                <a:tc gridSpan="3">
                  <a:txBody>
                    <a:bodyPr/>
                    <a:lstStyle/>
                    <a:p>
                      <a:pPr algn="r" rtl="1"/>
                      <a:r>
                        <a:rPr lang="en-ZA" sz="900" b="1" dirty="0">
                          <a:solidFill>
                            <a:schemeClr val="tx1"/>
                          </a:solidFill>
                          <a:effectLst/>
                          <a:latin typeface="Calibri" panose="020F0502020204030204" pitchFamily="34" charset="0"/>
                          <a:cs typeface="Calibri" panose="020F0502020204030204" pitchFamily="34" charset="0"/>
                        </a:rPr>
                        <a:t>حتى أي تاريخ سيُحفظ ملف حالة الطفل ؟:</a:t>
                      </a:r>
                      <a:r>
                        <a:rPr lang="en-ZA" sz="900" b="0" dirty="0">
                          <a:solidFill>
                            <a:schemeClr val="tx1"/>
                          </a:solidFill>
                          <a:effectLst/>
                          <a:latin typeface="Calibri" panose="020F0502020204030204" pitchFamily="34" charset="0"/>
                          <a:cs typeface="Calibri" panose="020F0502020204030204" pitchFamily="34" charset="0"/>
                        </a:rPr>
                        <a:t>يوم / شهر / سنة</a:t>
                      </a:r>
                      <a:endParaRPr lang="ar-SA" sz="900" b="0" dirty="0">
                        <a:solidFill>
                          <a:schemeClr val="tx1"/>
                        </a:solidFill>
                        <a:effectLst/>
                        <a:latin typeface="Calibri" panose="020F0502020204030204" pitchFamily="34" charset="0"/>
                        <a:cs typeface="Calibri" panose="020F0502020204030204" pitchFamily="34" charset="0"/>
                      </a:endParaRPr>
                    </a:p>
                    <a:p>
                      <a:pPr algn="r" rtl="1"/>
                      <a:endParaRPr lang="ar-SA" sz="900" b="0" dirty="0">
                        <a:solidFill>
                          <a:schemeClr val="tx1"/>
                        </a:solidFill>
                        <a:effectLst/>
                        <a:latin typeface="Calibri" panose="020F0502020204030204" pitchFamily="34" charset="0"/>
                        <a:cs typeface="Calibri" panose="020F0502020204030204" pitchFamily="34" charset="0"/>
                      </a:endParaRPr>
                    </a:p>
                    <a:p>
                      <a:pPr algn="r" rtl="1"/>
                      <a:endParaRPr lang="en-US" sz="900" b="0" dirty="0">
                        <a:solidFill>
                          <a:schemeClr val="tx1"/>
                        </a:solidFill>
                        <a:effectLst/>
                        <a:latin typeface="Calibri" panose="020F0502020204030204" pitchFamily="34" charset="0"/>
                        <a:cs typeface="Calibri" panose="020F0502020204030204" pitchFamily="34" charset="0"/>
                      </a:endParaRPr>
                    </a:p>
                    <a:p>
                      <a:pPr algn="r" rtl="1"/>
                      <a:r>
                        <a:rPr lang="ar-SA" sz="900" b="1" dirty="0">
                          <a:solidFill>
                            <a:schemeClr val="accent4"/>
                          </a:solidFill>
                          <a:effectLst/>
                          <a:latin typeface="Calibri" panose="020F0502020204030204" pitchFamily="34" charset="0"/>
                          <a:cs typeface="Calibri" panose="020F0502020204030204" pitchFamily="34" charset="0"/>
                        </a:rPr>
                        <a:t>لا ينطبق</a:t>
                      </a:r>
                      <a:endParaRPr lang="en-US" sz="900" b="1" dirty="0">
                        <a:solidFill>
                          <a:schemeClr val="accent4"/>
                        </a:solidFill>
                        <a:latin typeface="Calibri" panose="020F0502020204030204" pitchFamily="34" charset="0"/>
                        <a:cs typeface="Calibri" panose="020F0502020204030204" pitchFamily="34" charset="0"/>
                      </a:endParaRPr>
                    </a:p>
                    <a:p>
                      <a:pPr algn="r" rtl="1"/>
                      <a:r>
                        <a:rPr lang="en-ZA" sz="900" b="0" dirty="0">
                          <a:solidFill>
                            <a:schemeClr val="tx1"/>
                          </a:solidFill>
                          <a:effectLst/>
                          <a:latin typeface="Calibri" panose="020F0502020204030204" pitchFamily="34" charset="0"/>
                          <a:cs typeface="Calibri" panose="020F0502020204030204" pitchFamily="34" charset="0"/>
                        </a:rPr>
                        <a:t> </a:t>
                      </a:r>
                      <a:endParaRPr lang="en-US"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3">
                  <a:txBody>
                    <a:bodyPr/>
                    <a:lstStyle/>
                    <a:p>
                      <a:pPr algn="r" rtl="1"/>
                      <a:r>
                        <a:rPr lang="ar-SA" sz="1000" b="1" kern="1200">
                          <a:solidFill>
                            <a:schemeClr val="tx1"/>
                          </a:solidFill>
                          <a:effectLst/>
                          <a:latin typeface="Calibri" panose="020F0502020204030204" pitchFamily="34" charset="0"/>
                          <a:ea typeface="+mn-ea"/>
                          <a:cs typeface="Calibri" panose="020F0502020204030204" pitchFamily="34" charset="0"/>
                        </a:rPr>
                        <a:t>كيف سيتم تخزين ملف الحالة ؟:</a:t>
                      </a:r>
                      <a:endParaRPr lang="en-FR" sz="1000" b="1"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إلكترونيا بواسطة برنامج نظام إدارة المعلومات لحماية الطفل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نسخة ورقية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كلاهما</a:t>
                      </a:r>
                      <a:endParaRPr lang="en-FR" sz="1000" b="0" kern="1200">
                        <a:solidFill>
                          <a:schemeClr val="tx1"/>
                        </a:solidFill>
                        <a:effectLst/>
                        <a:latin typeface="Calibri" panose="020F0502020204030204" pitchFamily="34" charset="0"/>
                        <a:ea typeface="+mn-ea"/>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r>
                        <a:rPr lang="en-ZA" sz="1000">
                          <a:solidFill>
                            <a:schemeClr val="tx1"/>
                          </a:solidFill>
                          <a:effectLst/>
                        </a:rPr>
                        <a:t>حتى أي تاريخ سيتم تخزين ملف حالة الطفل ؟: يوم / شهر / سنة</a:t>
                      </a:r>
                      <a:endParaRPr lang="en-US" sz="1000">
                        <a:solidFill>
                          <a:schemeClr val="tx1"/>
                        </a:solidFill>
                        <a:effectLst/>
                      </a:endParaRPr>
                    </a:p>
                    <a:p>
                      <a:pPr algn="r" rtl="1"/>
                      <a:r>
                        <a:rPr lang="en-ZA" sz="1000">
                          <a:solidFill>
                            <a:schemeClr val="tx1"/>
                          </a:solidFill>
                          <a:effectLst/>
                        </a:rPr>
                        <a:t>غير متاح</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109616138"/>
                  </a:ext>
                </a:extLst>
              </a:tr>
              <a:tr h="1277796">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من الذي طُلب من الطفل الاتصال به إذا كانت لديه / لديها أسئلة أو مخاوف أو للحصول على الدعم إذا لزم الأمر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أدخل الاسم وتفاصيل الاتصال</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ar-SA" sz="1000" b="0" dirty="0">
                          <a:solidFill>
                            <a:schemeClr val="tx1"/>
                          </a:solidFill>
                          <a:effectLst/>
                          <a:latin typeface="Calibri" panose="020F0502020204030204" pitchFamily="34" charset="0"/>
                          <a:cs typeface="Calibri" panose="020F0502020204030204" pitchFamily="34" charset="0"/>
                        </a:rPr>
                        <a:t>أخصائي الحالة</a:t>
                      </a:r>
                      <a:endParaRPr lang="en-US" sz="1000" b="0" dirty="0">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hMerge="1">
                  <a:txBody>
                    <a:bodyPr/>
                    <a:lstStyle/>
                    <a:p>
                      <a:pPr algn="r" rtl="1"/>
                      <a:endParaRPr lang="en-US"/>
                    </a:p>
                  </a:txBody>
                  <a:tcPr/>
                </a:tc>
                <a:tc gridSpan="3">
                  <a:txBody>
                    <a:bodyPr/>
                    <a:lstStyle/>
                    <a:p>
                      <a:pPr algn="r" rtl="1"/>
                      <a:r>
                        <a:rPr lang="en-ZA" sz="1000" b="1" dirty="0">
                          <a:solidFill>
                            <a:schemeClr val="tx1"/>
                          </a:solidFill>
                          <a:effectLst/>
                          <a:latin typeface="Calibri" panose="020F0502020204030204" pitchFamily="34" charset="0"/>
                          <a:cs typeface="Calibri" panose="020F0502020204030204" pitchFamily="34" charset="0"/>
                        </a:rPr>
                        <a:t>هل تم إخبار الطفل بمن يجب الاتصال به إذا كانت لديه / لديها أسئلة أو مخاوف أو للحصول على الدعم إذا لزم الأمر ؟:</a:t>
                      </a:r>
                      <a:endParaRPr lang="en-US" sz="1000" b="1"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يرجى تحديد السبب:</a:t>
                      </a:r>
                      <a:endParaRPr lang="en-US" sz="1000" b="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r>
                        <a:rPr lang="en-ZA" sz="1000">
                          <a:solidFill>
                            <a:schemeClr val="tx1"/>
                          </a:solidFill>
                          <a:effectLst/>
                        </a:rPr>
                        <a:t>من الذي طُلب من الطفل الاتصال به إذا كانت لديه / لديها أسئلة أو مخاوف أو للحصول على الدعم إذا لزم الأمر ؟:</a:t>
                      </a:r>
                      <a:endParaRPr lang="en-US" sz="1000">
                        <a:solidFill>
                          <a:schemeClr val="tx1"/>
                        </a:solidFill>
                        <a:effectLst/>
                      </a:endParaRPr>
                    </a:p>
                    <a:p>
                      <a:pPr algn="r" rtl="1"/>
                      <a:r>
                        <a:rPr lang="en-ZA" sz="1000">
                          <a:solidFill>
                            <a:schemeClr val="tx1"/>
                          </a:solidFill>
                          <a:effectLst/>
                        </a:rPr>
                        <a:t>أدخل الاسم وتفاصيل الاتصال</a:t>
                      </a:r>
                      <a:endParaRPr lang="en-US" sz="1000">
                        <a:solidFill>
                          <a:schemeClr val="tx1"/>
                        </a:solidFill>
                        <a:effectLst/>
                      </a:endParaRPr>
                    </a:p>
                    <a:p>
                      <a:pPr algn="r" rtl="1"/>
                      <a:r>
                        <a:rPr lang="en-ZA" sz="1000">
                          <a:solidFill>
                            <a:schemeClr val="tx1"/>
                          </a:solidFill>
                          <a:effectLst/>
                        </a:rPr>
                        <a:t> </a:t>
                      </a:r>
                      <a:endParaRPr lang="en-US" sz="1000">
                        <a:solidFill>
                          <a:schemeClr val="tx1"/>
                        </a:solidFill>
                        <a:effectLst/>
                      </a:endParaRPr>
                    </a:p>
                    <a:p>
                      <a:pPr algn="r" rtl="1"/>
                      <a:r>
                        <a:rPr lang="en-ZA" sz="1000">
                          <a:solidFill>
                            <a:schemeClr val="tx1"/>
                          </a:solidFill>
                          <a:effectLst/>
                        </a:rPr>
                        <a:t>المفوض</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660880665"/>
                  </a:ext>
                </a:extLst>
              </a:tr>
              <a:tr h="272793">
                <a:tc gridSpan="6">
                  <a:txBody>
                    <a:bodyPr/>
                    <a:lstStyle/>
                    <a:p>
                      <a:pPr algn="r" rtl="1">
                        <a:lnSpc>
                          <a:spcPct val="107000"/>
                        </a:lnSpc>
                        <a:spcAft>
                          <a:spcPts val="800"/>
                        </a:spcAft>
                      </a:pPr>
                      <a:r>
                        <a:rPr lang="ar-SA" sz="1000" dirty="0">
                          <a:solidFill>
                            <a:schemeClr val="tx1"/>
                          </a:solidFill>
                          <a:effectLst/>
                          <a:latin typeface="Calibri" panose="020F0502020204030204" pitchFamily="34" charset="0"/>
                          <a:cs typeface="Calibri" panose="020F0502020204030204" pitchFamily="34" charset="0"/>
                        </a:rPr>
                        <a:t>٤. </a:t>
                      </a:r>
                      <a:r>
                        <a:rPr lang="en-ZA" sz="1000" dirty="0">
                          <a:solidFill>
                            <a:schemeClr val="tx1"/>
                          </a:solidFill>
                          <a:effectLst/>
                          <a:latin typeface="Calibri" panose="020F0502020204030204" pitchFamily="34" charset="0"/>
                          <a:cs typeface="Calibri" panose="020F0502020204030204" pitchFamily="34" charset="0"/>
                        </a:rPr>
                        <a:t>الموافقة والاتفاقات</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32623833"/>
                  </a:ext>
                </a:extLst>
              </a:tr>
              <a:tr h="269010">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 </a:t>
                      </a:r>
                      <a:r>
                        <a:rPr lang="ar-SA" sz="1000" dirty="0">
                          <a:solidFill>
                            <a:schemeClr val="tx1"/>
                          </a:solidFill>
                          <a:effectLst/>
                          <a:latin typeface="Calibri" panose="020F0502020204030204" pitchFamily="34" charset="0"/>
                          <a:cs typeface="Calibri" panose="020F0502020204030204" pitchFamily="34" charset="0"/>
                        </a:rPr>
                        <a:t>التوقيع</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r" rtl="1"/>
                      <a:r>
                        <a:rPr lang="ar-SA"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تفاصيل التواصل</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gridSpan="2">
                  <a:txBody>
                    <a:bodyPr/>
                    <a:lstStyle/>
                    <a:p>
                      <a:pPr algn="r" rtl="1"/>
                      <a:r>
                        <a:rPr lang="ar-SA" sz="1000" b="1" dirty="0">
                          <a:solidFill>
                            <a:schemeClr val="tx1"/>
                          </a:solidFill>
                          <a:effectLst/>
                          <a:latin typeface="Calibri" panose="020F0502020204030204" pitchFamily="34" charset="0"/>
                          <a:cs typeface="Calibri" panose="020F0502020204030204" pitchFamily="34" charset="0"/>
                        </a:rPr>
                        <a:t>ال</a:t>
                      </a:r>
                      <a:r>
                        <a:rPr lang="en-ZA" sz="1000" b="1" dirty="0">
                          <a:solidFill>
                            <a:schemeClr val="tx1"/>
                          </a:solidFill>
                          <a:effectLst/>
                          <a:latin typeface="Calibri" panose="020F0502020204030204" pitchFamily="34" charset="0"/>
                          <a:cs typeface="Calibri" panose="020F0502020204030204" pitchFamily="34" charset="0"/>
                        </a:rPr>
                        <a:t>وكالة</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tc>
                <a:tc>
                  <a:txBody>
                    <a:bodyPr/>
                    <a:lstStyle/>
                    <a:p>
                      <a:pPr algn="r" rtl="1"/>
                      <a:r>
                        <a:rPr lang="ar-SA" dirty="0">
                          <a:latin typeface="Calibri" panose="020F0502020204030204" pitchFamily="34" charset="0"/>
                          <a:cs typeface="Calibri" panose="020F0502020204030204" pitchFamily="34" charset="0"/>
                        </a:rPr>
                        <a:t>الاسم</a:t>
                      </a:r>
                      <a:endParaRPr lang="en-US" dirty="0">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r" rtl="1"/>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0024915"/>
                  </a:ext>
                </a:extLst>
              </a:tr>
              <a:tr h="269010">
                <a:tc>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bg1"/>
                    </a:solidFill>
                  </a:tcPr>
                </a:tc>
                <a:tc>
                  <a:txBody>
                    <a:bodyPr/>
                    <a:lstStyle/>
                    <a:p>
                      <a:pPr algn="r" rtl="1"/>
                      <a:endParaRPr lang="en-US" sz="10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a:txBody>
                    <a:bodyPr/>
                    <a:lstStyle/>
                    <a:p>
                      <a:pPr algn="r" rtl="1"/>
                      <a:r>
                        <a:rPr lang="en-ZA" sz="1000" b="1" dirty="0">
                          <a:solidFill>
                            <a:schemeClr val="accent4"/>
                          </a:solidFill>
                          <a:effectLst/>
                        </a:rPr>
                        <a:t>أمينة النبطي</a:t>
                      </a:r>
                      <a:endParaRPr lang="en-US" sz="10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r" rtl="1">
                        <a:lnSpc>
                          <a:spcPct val="107000"/>
                        </a:lnSpc>
                        <a:spcAft>
                          <a:spcPts val="800"/>
                        </a:spcAft>
                      </a:pPr>
                      <a:r>
                        <a:rPr lang="ar-SA"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الطفلة</a:t>
                      </a:r>
                      <a:endParaRPr lang="en-FR" sz="110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95577134"/>
                  </a:ext>
                </a:extLst>
              </a:tr>
              <a:tr h="269010">
                <a:tc>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bg1"/>
                    </a:solidFill>
                  </a:tcPr>
                </a:tc>
                <a:tc>
                  <a:txBody>
                    <a:bodyPr/>
                    <a:lstStyle/>
                    <a:p>
                      <a:pPr algn="r" rtl="1"/>
                      <a:endParaRPr lang="en-US" sz="10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a:txBody>
                    <a:bodyPr/>
                    <a:lstStyle/>
                    <a:p>
                      <a:pPr algn="r" rtl="1"/>
                      <a:r>
                        <a:rPr lang="en-ZA" sz="1000" b="1" dirty="0">
                          <a:solidFill>
                            <a:schemeClr val="accent4"/>
                          </a:solidFill>
                          <a:effectLst/>
                        </a:rPr>
                        <a:t>سارة نبطي</a:t>
                      </a:r>
                      <a:endParaRPr lang="en-US" sz="10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r" rtl="1">
                        <a:lnSpc>
                          <a:spcPct val="107000"/>
                        </a:lnSpc>
                        <a:spcAft>
                          <a:spcPts val="800"/>
                        </a:spcAft>
                      </a:pPr>
                      <a:r>
                        <a:rPr lang="ar-SA"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مقدمة الرعاية</a:t>
                      </a:r>
                      <a:endParaRPr lang="en-FR" sz="110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1529087"/>
                  </a:ext>
                </a:extLst>
              </a:tr>
              <a:tr h="269010">
                <a:tc>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bg1"/>
                    </a:solid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a:txBody>
                    <a:bodyPr/>
                    <a:lstStyle/>
                    <a:p>
                      <a:pPr algn="r" rtl="1"/>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r" rtl="1">
                        <a:lnSpc>
                          <a:spcPct val="107000"/>
                        </a:lnSpc>
                        <a:spcAft>
                          <a:spcPts val="800"/>
                        </a:spcAft>
                      </a:pPr>
                      <a:r>
                        <a:rPr lang="ar-SA"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أخصائية الحالة</a:t>
                      </a:r>
                      <a:endParaRPr lang="en-FR" sz="110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4750414"/>
                  </a:ext>
                </a:extLst>
              </a:tr>
              <a:tr h="269010">
                <a:tc>
                  <a:txBody>
                    <a:bodyPr/>
                    <a:lstStyle/>
                    <a:p>
                      <a:pPr algn="r" rtl="1"/>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bg1"/>
                    </a:solidFill>
                  </a:tcPr>
                </a:tc>
                <a:tc>
                  <a:txBody>
                    <a:bodyPr/>
                    <a:lstStyle/>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pPr algn="r" rtl="1"/>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tc>
                <a:tc>
                  <a:txBody>
                    <a:bodyPr/>
                    <a:lstStyle/>
                    <a:p>
                      <a:pPr algn="r" rtl="1"/>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r" rtl="1">
                        <a:lnSpc>
                          <a:spcPct val="107000"/>
                        </a:lnSpc>
                        <a:spcAft>
                          <a:spcPts val="800"/>
                        </a:spcAft>
                      </a:pPr>
                      <a:r>
                        <a:rPr lang="ar-SA"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المشرفة</a:t>
                      </a:r>
                      <a:endParaRPr lang="en-FR" sz="110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37480302"/>
                  </a:ext>
                </a:extLst>
              </a:tr>
            </a:tbl>
          </a:graphicData>
        </a:graphic>
      </p:graphicFrame>
    </p:spTree>
    <p:extLst>
      <p:ext uri="{BB962C8B-B14F-4D97-AF65-F5344CB8AC3E}">
        <p14:creationId xmlns:p14="http://schemas.microsoft.com/office/powerpoint/2010/main" val="31532964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7" y="1923254"/>
            <a:ext cx="2402172" cy="261610"/>
          </a:xfrm>
          <a:prstGeom prst="rect">
            <a:avLst/>
          </a:prstGeom>
          <a:noFill/>
          <a:ln>
            <a:noFill/>
          </a:ln>
        </p:spPr>
        <p:txBody>
          <a:bodyPr wrap="square" rtlCol="0">
            <a:spAutoFit/>
          </a:bodyPr>
          <a:lstStyle/>
          <a:p>
            <a:pPr algn="r" rtl="1"/>
            <a:r>
              <a:rPr lang="en-US" sz="1100" b="1" dirty="0"/>
              <a:t>إغلاق ا</a:t>
            </a:r>
            <a:r>
              <a:rPr lang="ar-SA" sz="1100" b="1" dirty="0"/>
              <a:t>لحال</a:t>
            </a:r>
            <a:r>
              <a:rPr lang="en-US" sz="1100" b="1" dirty="0"/>
              <a:t>ة</a:t>
            </a:r>
            <a:endParaRPr lang="en-CA" sz="1100" b="1"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6287" y="2269346"/>
            <a:ext cx="2446578" cy="268365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9" name="TextBox 38">
            <a:extLst>
              <a:ext uri="{FF2B5EF4-FFF2-40B4-BE49-F238E27FC236}">
                <a16:creationId xmlns:a16="http://schemas.microsoft.com/office/drawing/2014/main" id="{623FAC9D-9DAF-4ED8-B69D-AB02CAF986FD}"/>
              </a:ext>
            </a:extLst>
          </p:cNvPr>
          <p:cNvSpPr txBox="1"/>
          <p:nvPr/>
        </p:nvSpPr>
        <p:spPr>
          <a:xfrm>
            <a:off x="3924863" y="1928502"/>
            <a:ext cx="2402172" cy="261610"/>
          </a:xfrm>
          <a:prstGeom prst="rect">
            <a:avLst/>
          </a:prstGeom>
          <a:noFill/>
          <a:ln>
            <a:noFill/>
          </a:ln>
        </p:spPr>
        <p:txBody>
          <a:bodyPr wrap="square" rtlCol="0">
            <a:spAutoFit/>
          </a:bodyPr>
          <a:lstStyle/>
          <a:p>
            <a:pPr algn="r" rtl="1"/>
            <a:r>
              <a:rPr lang="ar-SA" sz="1100" b="1" dirty="0"/>
              <a:t>نقل</a:t>
            </a:r>
            <a:r>
              <a:rPr lang="en-US" sz="1100" b="1" dirty="0"/>
              <a:t> الحالة</a:t>
            </a:r>
            <a:endParaRPr lang="en-CA" sz="1100" b="1" i="1" dirty="0"/>
          </a:p>
        </p:txBody>
      </p:sp>
      <p:sp>
        <p:nvSpPr>
          <p:cNvPr id="48" name="Rectangle 47">
            <a:extLst>
              <a:ext uri="{FF2B5EF4-FFF2-40B4-BE49-F238E27FC236}">
                <a16:creationId xmlns:a16="http://schemas.microsoft.com/office/drawing/2014/main" id="{63395E5E-74D2-430A-9106-54FA16AC7AAA}"/>
              </a:ext>
            </a:extLst>
          </p:cNvPr>
          <p:cNvSpPr/>
          <p:nvPr/>
        </p:nvSpPr>
        <p:spPr>
          <a:xfrm>
            <a:off x="3924863" y="2269346"/>
            <a:ext cx="2325465" cy="268365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 name="TextBox 2">
            <a:extLst>
              <a:ext uri="{FF2B5EF4-FFF2-40B4-BE49-F238E27FC236}">
                <a16:creationId xmlns:a16="http://schemas.microsoft.com/office/drawing/2014/main" id="{AE339936-D00A-2079-73EE-4FE2A41B88C6}"/>
              </a:ext>
            </a:extLst>
          </p:cNvPr>
          <p:cNvSpPr txBox="1"/>
          <p:nvPr/>
        </p:nvSpPr>
        <p:spPr>
          <a:xfrm>
            <a:off x="996287" y="1407580"/>
            <a:ext cx="5254042" cy="246221"/>
          </a:xfrm>
          <a:prstGeom prst="rect">
            <a:avLst/>
          </a:prstGeom>
          <a:noFill/>
        </p:spPr>
        <p:txBody>
          <a:bodyPr wrap="square" rtlCol="0">
            <a:spAutoFit/>
          </a:bodyPr>
          <a:lstStyle/>
          <a:p>
            <a:pPr algn="r" rtl="1"/>
            <a:r>
              <a:rPr lang="en-GB" sz="1000" b="1" dirty="0"/>
              <a:t>إغلاق الحالة ونقل</a:t>
            </a:r>
            <a:r>
              <a:rPr lang="ar-SA" sz="1000" b="1" dirty="0"/>
              <a:t> الحالة</a:t>
            </a:r>
            <a:endParaRPr lang="en-US" sz="1200" b="1" spc="300" dirty="0">
              <a:solidFill>
                <a:schemeClr val="tx1"/>
              </a:solidFill>
            </a:endParaRPr>
          </a:p>
        </p:txBody>
      </p:sp>
      <p:sp>
        <p:nvSpPr>
          <p:cNvPr id="4" name="TextBox 3">
            <a:extLst>
              <a:ext uri="{FF2B5EF4-FFF2-40B4-BE49-F238E27FC236}">
                <a16:creationId xmlns:a16="http://schemas.microsoft.com/office/drawing/2014/main" id="{145AF61F-55CC-84DF-604A-85E3E8E10031}"/>
              </a:ext>
            </a:extLst>
          </p:cNvPr>
          <p:cNvSpPr txBox="1"/>
          <p:nvPr/>
        </p:nvSpPr>
        <p:spPr>
          <a:xfrm>
            <a:off x="996287" y="713169"/>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الجلسة </a:t>
            </a:r>
            <a:r>
              <a:rPr lang="ar-SA" sz="1400" b="1" spc="300" dirty="0">
                <a:solidFill>
                  <a:schemeClr val="bg1"/>
                </a:solidFill>
                <a:highlight>
                  <a:srgbClr val="1D8CC8"/>
                </a:highlight>
                <a:latin typeface="Calibri"/>
                <a:ea typeface="Calibri"/>
                <a:cs typeface="Calibri"/>
                <a:sym typeface="Calibri"/>
              </a:rPr>
              <a:t>٤</a:t>
            </a:r>
            <a:r>
              <a:rPr lang="en-US" sz="1400" b="1" spc="300" dirty="0">
                <a:solidFill>
                  <a:schemeClr val="bg1"/>
                </a:solidFill>
                <a:highlight>
                  <a:srgbClr val="1D8CC8"/>
                </a:highlight>
                <a:latin typeface="Calibri"/>
                <a:ea typeface="Calibri"/>
                <a:cs typeface="Calibri"/>
                <a:sym typeface="Calibri"/>
              </a:rPr>
              <a:t>: كيف ومتى يمكنني نقل ا</a:t>
            </a:r>
            <a:r>
              <a:rPr lang="ar-SA" sz="1400" b="1" spc="300" dirty="0">
                <a:solidFill>
                  <a:schemeClr val="bg1"/>
                </a:solidFill>
                <a:highlight>
                  <a:srgbClr val="1D8CC8"/>
                </a:highlight>
                <a:latin typeface="Calibri"/>
                <a:ea typeface="Calibri"/>
                <a:cs typeface="Calibri"/>
                <a:sym typeface="Calibri"/>
              </a:rPr>
              <a:t>لحال</a:t>
            </a:r>
            <a:r>
              <a:rPr lang="en-US" sz="1400" b="1" spc="300" dirty="0">
                <a:solidFill>
                  <a:schemeClr val="bg1"/>
                </a:solidFill>
                <a:highlight>
                  <a:srgbClr val="1D8CC8"/>
                </a:highlight>
                <a:latin typeface="Calibri"/>
                <a:ea typeface="Calibri"/>
                <a:cs typeface="Calibri"/>
                <a:sym typeface="Calibri"/>
              </a:rPr>
              <a:t>ة؟</a:t>
            </a:r>
          </a:p>
        </p:txBody>
      </p:sp>
      <p:grpSp>
        <p:nvGrpSpPr>
          <p:cNvPr id="16" name="Group 15">
            <a:extLst>
              <a:ext uri="{FF2B5EF4-FFF2-40B4-BE49-F238E27FC236}">
                <a16:creationId xmlns:a16="http://schemas.microsoft.com/office/drawing/2014/main" id="{09780ECA-D49A-4C25-146C-0D28142428B6}"/>
              </a:ext>
            </a:extLst>
          </p:cNvPr>
          <p:cNvGrpSpPr/>
          <p:nvPr/>
        </p:nvGrpSpPr>
        <p:grpSpPr>
          <a:xfrm>
            <a:off x="2074535" y="4566842"/>
            <a:ext cx="1148495" cy="1094971"/>
            <a:chOff x="2872760" y="2787186"/>
            <a:chExt cx="2817361" cy="2686061"/>
          </a:xfrm>
        </p:grpSpPr>
        <p:sp>
          <p:nvSpPr>
            <p:cNvPr id="10" name="Rectangle 9">
              <a:extLst>
                <a:ext uri="{FF2B5EF4-FFF2-40B4-BE49-F238E27FC236}">
                  <a16:creationId xmlns:a16="http://schemas.microsoft.com/office/drawing/2014/main" id="{69342093-BE1B-E2EC-87AD-207920D2CB1C}"/>
                </a:ext>
              </a:extLst>
            </p:cNvPr>
            <p:cNvSpPr/>
            <p:nvPr/>
          </p:nvSpPr>
          <p:spPr>
            <a:xfrm>
              <a:off x="2872760" y="3130139"/>
              <a:ext cx="2817361" cy="2343108"/>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Rectangle 10">
              <a:extLst>
                <a:ext uri="{FF2B5EF4-FFF2-40B4-BE49-F238E27FC236}">
                  <a16:creationId xmlns:a16="http://schemas.microsoft.com/office/drawing/2014/main" id="{43BCDAF5-C6A8-9AAA-204D-7A473EA6DA5D}"/>
                </a:ext>
              </a:extLst>
            </p:cNvPr>
            <p:cNvSpPr/>
            <p:nvPr/>
          </p:nvSpPr>
          <p:spPr>
            <a:xfrm>
              <a:off x="3079160" y="3646607"/>
              <a:ext cx="2383921" cy="1641336"/>
            </a:xfrm>
            <a:prstGeom prst="rect">
              <a:avLst/>
            </a:prstGeom>
            <a:solidFill>
              <a:schemeClr val="accent4">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Rectangle 11">
              <a:extLst>
                <a:ext uri="{FF2B5EF4-FFF2-40B4-BE49-F238E27FC236}">
                  <a16:creationId xmlns:a16="http://schemas.microsoft.com/office/drawing/2014/main" id="{2437BB14-DE4B-7690-2B12-FFD34DDCDAE7}"/>
                </a:ext>
              </a:extLst>
            </p:cNvPr>
            <p:cNvSpPr/>
            <p:nvPr/>
          </p:nvSpPr>
          <p:spPr>
            <a:xfrm>
              <a:off x="3894440" y="3893832"/>
              <a:ext cx="753360" cy="8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Rectangle: Single Corner Snipped 13">
              <a:extLst>
                <a:ext uri="{FF2B5EF4-FFF2-40B4-BE49-F238E27FC236}">
                  <a16:creationId xmlns:a16="http://schemas.microsoft.com/office/drawing/2014/main" id="{990343CD-8D04-BF3C-B5BB-A81BF35850DD}"/>
                </a:ext>
              </a:extLst>
            </p:cNvPr>
            <p:cNvSpPr/>
            <p:nvPr/>
          </p:nvSpPr>
          <p:spPr>
            <a:xfrm>
              <a:off x="3688041" y="2787186"/>
              <a:ext cx="1279680" cy="816670"/>
            </a:xfrm>
            <a:prstGeom prst="snip1Rect">
              <a:avLst>
                <a:gd name="adj" fmla="val 401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Arrow: Down 14">
              <a:extLst>
                <a:ext uri="{FF2B5EF4-FFF2-40B4-BE49-F238E27FC236}">
                  <a16:creationId xmlns:a16="http://schemas.microsoft.com/office/drawing/2014/main" id="{20462D0F-BBE9-B45F-4B6C-FC0E8D494714}"/>
                </a:ext>
              </a:extLst>
            </p:cNvPr>
            <p:cNvSpPr/>
            <p:nvPr/>
          </p:nvSpPr>
          <p:spPr>
            <a:xfrm>
              <a:off x="3232238" y="2918665"/>
              <a:ext cx="288900" cy="5207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1" name="Group 20">
            <a:extLst>
              <a:ext uri="{FF2B5EF4-FFF2-40B4-BE49-F238E27FC236}">
                <a16:creationId xmlns:a16="http://schemas.microsoft.com/office/drawing/2014/main" id="{3F4A91F9-18D0-96C1-597F-916E653636AF}"/>
              </a:ext>
            </a:extLst>
          </p:cNvPr>
          <p:cNvGrpSpPr/>
          <p:nvPr/>
        </p:nvGrpSpPr>
        <p:grpSpPr>
          <a:xfrm>
            <a:off x="5328528" y="4658104"/>
            <a:ext cx="761352" cy="949292"/>
            <a:chOff x="7024258" y="2987825"/>
            <a:chExt cx="1993361" cy="2485422"/>
          </a:xfrm>
        </p:grpSpPr>
        <p:sp>
          <p:nvSpPr>
            <p:cNvPr id="17" name="Rectangle: Single Corner Snipped 16">
              <a:extLst>
                <a:ext uri="{FF2B5EF4-FFF2-40B4-BE49-F238E27FC236}">
                  <a16:creationId xmlns:a16="http://schemas.microsoft.com/office/drawing/2014/main" id="{ED9B9075-1D59-F145-4C33-44616FA114B8}"/>
                </a:ext>
              </a:extLst>
            </p:cNvPr>
            <p:cNvSpPr/>
            <p:nvPr/>
          </p:nvSpPr>
          <p:spPr>
            <a:xfrm>
              <a:off x="7024258" y="2987825"/>
              <a:ext cx="1993361" cy="2485422"/>
            </a:xfrm>
            <a:prstGeom prst="snip1Rect">
              <a:avLst>
                <a:gd name="adj" fmla="val 249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Arrow: Down 17">
              <a:extLst>
                <a:ext uri="{FF2B5EF4-FFF2-40B4-BE49-F238E27FC236}">
                  <a16:creationId xmlns:a16="http://schemas.microsoft.com/office/drawing/2014/main" id="{6F537C2E-71D1-3E82-1670-3172F68AC18F}"/>
                </a:ext>
              </a:extLst>
            </p:cNvPr>
            <p:cNvSpPr/>
            <p:nvPr/>
          </p:nvSpPr>
          <p:spPr>
            <a:xfrm rot="16200000">
              <a:off x="7706251" y="3787655"/>
              <a:ext cx="629371" cy="8857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2" name="Hexagon 21">
            <a:extLst>
              <a:ext uri="{FF2B5EF4-FFF2-40B4-BE49-F238E27FC236}">
                <a16:creationId xmlns:a16="http://schemas.microsoft.com/office/drawing/2014/main" id="{14D29246-930F-465D-1FC2-95DBE8C206A1}"/>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95B55C86-EC09-AF57-CDE2-A53BFED00D3F}"/>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F5D3C233-7F9D-AB85-F360-0F004310653C}"/>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E902BE17-20F1-4362-57AC-7193FCBEF39D}"/>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625C0E09-33C9-4287-75E4-F48FD2DCD19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Hexagon 28">
            <a:extLst>
              <a:ext uri="{FF2B5EF4-FFF2-40B4-BE49-F238E27FC236}">
                <a16:creationId xmlns:a16="http://schemas.microsoft.com/office/drawing/2014/main" id="{5FD7547B-F8BB-766F-6F56-6B21505E9776}"/>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52922750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8A3282-0B64-4AF5-AC8B-506F6CD89F03}"/>
              </a:ext>
            </a:extLst>
          </p:cNvPr>
          <p:cNvSpPr/>
          <p:nvPr/>
        </p:nvSpPr>
        <p:spPr>
          <a:xfrm>
            <a:off x="996286" y="2067116"/>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6" name="TextBox 15">
            <a:extLst>
              <a:ext uri="{FF2B5EF4-FFF2-40B4-BE49-F238E27FC236}">
                <a16:creationId xmlns:a16="http://schemas.microsoft.com/office/drawing/2014/main" id="{EC95133A-FD34-645B-F57F-111F8A82D5CA}"/>
              </a:ext>
            </a:extLst>
          </p:cNvPr>
          <p:cNvSpPr txBox="1"/>
          <p:nvPr/>
        </p:nvSpPr>
        <p:spPr>
          <a:xfrm>
            <a:off x="996287" y="1771844"/>
            <a:ext cx="1905626" cy="276999"/>
          </a:xfrm>
          <a:prstGeom prst="rect">
            <a:avLst/>
          </a:prstGeom>
          <a:noFill/>
        </p:spPr>
        <p:txBody>
          <a:bodyPr wrap="square" rtlCol="0">
            <a:spAutoFit/>
          </a:bodyPr>
          <a:lstStyle/>
          <a:p>
            <a:pPr algn="r" rtl="1"/>
            <a:r>
              <a:rPr lang="en-GB" sz="1200" b="1" dirty="0"/>
              <a:t>موضوع الملاحظات</a:t>
            </a:r>
            <a:endParaRPr lang="en-BE" sz="1200" b="1" dirty="0"/>
          </a:p>
        </p:txBody>
      </p:sp>
      <p:sp>
        <p:nvSpPr>
          <p:cNvPr id="8" name="TextBox 7">
            <a:extLst>
              <a:ext uri="{FF2B5EF4-FFF2-40B4-BE49-F238E27FC236}">
                <a16:creationId xmlns:a16="http://schemas.microsoft.com/office/drawing/2014/main" id="{925D1941-0833-75CC-5D24-E32E2442F1D8}"/>
              </a:ext>
            </a:extLst>
          </p:cNvPr>
          <p:cNvSpPr txBox="1"/>
          <p:nvPr/>
        </p:nvSpPr>
        <p:spPr>
          <a:xfrm>
            <a:off x="996287" y="1311810"/>
            <a:ext cx="5254042" cy="276999"/>
          </a:xfrm>
          <a:prstGeom prst="rect">
            <a:avLst/>
          </a:prstGeom>
          <a:noFill/>
        </p:spPr>
        <p:txBody>
          <a:bodyPr wrap="square" lIns="91440" tIns="45720" rIns="91440" bIns="45720" rtlCol="0" anchor="t">
            <a:spAutoFit/>
          </a:bodyPr>
          <a:lstStyle/>
          <a:p>
            <a:pPr marR="0" lvl="0" algn="r" defTabSz="914400" rtl="1" eaLnBrk="1" fontAlgn="auto" latinLnBrk="0" hangingPunct="1">
              <a:lnSpc>
                <a:spcPct val="100000"/>
              </a:lnSpc>
              <a:spcBef>
                <a:spcPts val="0"/>
              </a:spcBef>
              <a:spcAft>
                <a:spcPts val="0"/>
              </a:spcAft>
              <a:buClrTx/>
              <a:buSzTx/>
              <a:tabLst/>
              <a:defRPr/>
            </a:pPr>
            <a:r>
              <a:rPr lang="en-GB" sz="1200" b="1" dirty="0"/>
              <a:t>طلب ال</a:t>
            </a:r>
            <a:r>
              <a:rPr lang="ar-SA" sz="1200" b="1" dirty="0"/>
              <a:t>ملاحظات</a:t>
            </a:r>
            <a:endParaRPr lang="en-GB" sz="1200" b="1" dirty="0"/>
          </a:p>
        </p:txBody>
      </p:sp>
      <p:sp>
        <p:nvSpPr>
          <p:cNvPr id="23" name="TextBox 22">
            <a:extLst>
              <a:ext uri="{FF2B5EF4-FFF2-40B4-BE49-F238E27FC236}">
                <a16:creationId xmlns:a16="http://schemas.microsoft.com/office/drawing/2014/main" id="{BC8BDB0D-C89C-C343-6136-56E4326294EF}"/>
              </a:ext>
            </a:extLst>
          </p:cNvPr>
          <p:cNvSpPr txBox="1"/>
          <p:nvPr/>
        </p:nvSpPr>
        <p:spPr>
          <a:xfrm>
            <a:off x="996287" y="713169"/>
            <a:ext cx="5254042" cy="523220"/>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الجلسة </a:t>
            </a:r>
            <a:r>
              <a:rPr lang="ar-SA" sz="1400" b="1" spc="300" dirty="0">
                <a:solidFill>
                  <a:schemeClr val="bg1"/>
                </a:solidFill>
                <a:highlight>
                  <a:srgbClr val="1D8CC8"/>
                </a:highlight>
                <a:latin typeface="Calibri"/>
                <a:ea typeface="Calibri"/>
                <a:cs typeface="Calibri"/>
                <a:sym typeface="Calibri"/>
              </a:rPr>
              <a:t>٥</a:t>
            </a:r>
            <a:r>
              <a:rPr lang="en-US" sz="1400" b="1" spc="300" dirty="0">
                <a:solidFill>
                  <a:schemeClr val="bg1"/>
                </a:solidFill>
                <a:highlight>
                  <a:srgbClr val="1D8CC8"/>
                </a:highlight>
                <a:latin typeface="Calibri"/>
                <a:ea typeface="Calibri"/>
                <a:cs typeface="Calibri"/>
                <a:sym typeface="Calibri"/>
              </a:rPr>
              <a:t>: كيف يمكننا الحصول على </a:t>
            </a:r>
            <a:r>
              <a:rPr lang="ar-SA" sz="1400" b="1" spc="300" dirty="0">
                <a:solidFill>
                  <a:schemeClr val="bg1"/>
                </a:solidFill>
                <a:highlight>
                  <a:srgbClr val="1D8CC8"/>
                </a:highlight>
                <a:latin typeface="Calibri"/>
                <a:ea typeface="Calibri"/>
                <a:cs typeface="Calibri"/>
                <a:sym typeface="Calibri"/>
              </a:rPr>
              <a:t>الملاحظات </a:t>
            </a:r>
            <a:r>
              <a:rPr lang="en-US" sz="1400" b="1" spc="300" dirty="0">
                <a:solidFill>
                  <a:schemeClr val="bg1"/>
                </a:solidFill>
                <a:highlight>
                  <a:srgbClr val="1D8CC8"/>
                </a:highlight>
                <a:latin typeface="Calibri"/>
                <a:ea typeface="Calibri"/>
                <a:cs typeface="Calibri"/>
                <a:sym typeface="Calibri"/>
              </a:rPr>
              <a:t>من </a:t>
            </a:r>
            <a:r>
              <a:rPr lang="ar-SA" sz="1400" b="1" spc="300" dirty="0">
                <a:solidFill>
                  <a:schemeClr val="bg1"/>
                </a:solidFill>
                <a:highlight>
                  <a:srgbClr val="1D8CC8"/>
                </a:highlight>
                <a:latin typeface="Calibri"/>
                <a:ea typeface="Calibri"/>
                <a:cs typeface="Calibri"/>
                <a:sym typeface="Calibri"/>
              </a:rPr>
              <a:t>ال</a:t>
            </a:r>
            <a:r>
              <a:rPr lang="en-US" sz="1400" b="1" spc="300" dirty="0">
                <a:solidFill>
                  <a:schemeClr val="bg1"/>
                </a:solidFill>
                <a:highlight>
                  <a:srgbClr val="1D8CC8"/>
                </a:highlight>
                <a:latin typeface="Calibri"/>
                <a:ea typeface="Calibri"/>
                <a:cs typeface="Calibri"/>
                <a:sym typeface="Calibri"/>
              </a:rPr>
              <a:t>طفل؟</a:t>
            </a:r>
          </a:p>
        </p:txBody>
      </p:sp>
      <p:sp>
        <p:nvSpPr>
          <p:cNvPr id="24" name="TextBox 23">
            <a:extLst>
              <a:ext uri="{FF2B5EF4-FFF2-40B4-BE49-F238E27FC236}">
                <a16:creationId xmlns:a16="http://schemas.microsoft.com/office/drawing/2014/main" id="{6700D76B-16A4-1901-783D-7D0DEA43D967}"/>
              </a:ext>
            </a:extLst>
          </p:cNvPr>
          <p:cNvSpPr txBox="1"/>
          <p:nvPr/>
        </p:nvSpPr>
        <p:spPr>
          <a:xfrm>
            <a:off x="996287" y="2557121"/>
            <a:ext cx="1905626" cy="276999"/>
          </a:xfrm>
          <a:prstGeom prst="rect">
            <a:avLst/>
          </a:prstGeom>
          <a:noFill/>
        </p:spPr>
        <p:txBody>
          <a:bodyPr wrap="square" rtlCol="0">
            <a:spAutoFit/>
          </a:bodyPr>
          <a:lstStyle/>
          <a:p>
            <a:pPr algn="r" rtl="1"/>
            <a:r>
              <a:rPr lang="en-GB" sz="1200" dirty="0"/>
              <a:t>أسئلة</a:t>
            </a:r>
            <a:endParaRPr lang="en-BE" sz="1200" dirty="0"/>
          </a:p>
        </p:txBody>
      </p:sp>
      <p:sp>
        <p:nvSpPr>
          <p:cNvPr id="26" name="Rectangle 25">
            <a:extLst>
              <a:ext uri="{FF2B5EF4-FFF2-40B4-BE49-F238E27FC236}">
                <a16:creationId xmlns:a16="http://schemas.microsoft.com/office/drawing/2014/main" id="{19B0B8FD-61D6-26D3-4FDF-A6FB5CF0FFC0}"/>
              </a:ext>
            </a:extLst>
          </p:cNvPr>
          <p:cNvSpPr/>
          <p:nvPr/>
        </p:nvSpPr>
        <p:spPr>
          <a:xfrm>
            <a:off x="996286" y="2834120"/>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27" name="Rectangle 26">
            <a:extLst>
              <a:ext uri="{FF2B5EF4-FFF2-40B4-BE49-F238E27FC236}">
                <a16:creationId xmlns:a16="http://schemas.microsoft.com/office/drawing/2014/main" id="{8F673F3B-4EE7-C6C8-4DEC-DE6BE47444FB}"/>
              </a:ext>
            </a:extLst>
          </p:cNvPr>
          <p:cNvSpPr/>
          <p:nvPr/>
        </p:nvSpPr>
        <p:spPr>
          <a:xfrm>
            <a:off x="3760515" y="2067116"/>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28" name="TextBox 27">
            <a:extLst>
              <a:ext uri="{FF2B5EF4-FFF2-40B4-BE49-F238E27FC236}">
                <a16:creationId xmlns:a16="http://schemas.microsoft.com/office/drawing/2014/main" id="{BF2C04AC-BC32-6FB7-0B4A-33601D70326B}"/>
              </a:ext>
            </a:extLst>
          </p:cNvPr>
          <p:cNvSpPr txBox="1"/>
          <p:nvPr/>
        </p:nvSpPr>
        <p:spPr>
          <a:xfrm>
            <a:off x="3760516" y="1771844"/>
            <a:ext cx="1905626" cy="276999"/>
          </a:xfrm>
          <a:prstGeom prst="rect">
            <a:avLst/>
          </a:prstGeom>
          <a:noFill/>
        </p:spPr>
        <p:txBody>
          <a:bodyPr wrap="square" rtlCol="0">
            <a:spAutoFit/>
          </a:bodyPr>
          <a:lstStyle/>
          <a:p>
            <a:pPr algn="r" rtl="1"/>
            <a:r>
              <a:rPr lang="en-GB" sz="1200" b="1" dirty="0"/>
              <a:t>موضوع الملاحظات</a:t>
            </a:r>
            <a:endParaRPr lang="en-BE" sz="1200" b="1" dirty="0"/>
          </a:p>
        </p:txBody>
      </p:sp>
      <p:sp>
        <p:nvSpPr>
          <p:cNvPr id="29" name="TextBox 28">
            <a:extLst>
              <a:ext uri="{FF2B5EF4-FFF2-40B4-BE49-F238E27FC236}">
                <a16:creationId xmlns:a16="http://schemas.microsoft.com/office/drawing/2014/main" id="{3FC45316-76AE-ABB9-B870-E540190156C1}"/>
              </a:ext>
            </a:extLst>
          </p:cNvPr>
          <p:cNvSpPr txBox="1"/>
          <p:nvPr/>
        </p:nvSpPr>
        <p:spPr>
          <a:xfrm>
            <a:off x="3760516" y="2557121"/>
            <a:ext cx="1905626" cy="276999"/>
          </a:xfrm>
          <a:prstGeom prst="rect">
            <a:avLst/>
          </a:prstGeom>
          <a:noFill/>
        </p:spPr>
        <p:txBody>
          <a:bodyPr wrap="square" rtlCol="0">
            <a:spAutoFit/>
          </a:bodyPr>
          <a:lstStyle/>
          <a:p>
            <a:pPr algn="r" rtl="1"/>
            <a:r>
              <a:rPr lang="en-GB" sz="1200" dirty="0"/>
              <a:t>أسئلة</a:t>
            </a:r>
            <a:endParaRPr lang="en-BE" sz="1200" dirty="0"/>
          </a:p>
        </p:txBody>
      </p:sp>
      <p:sp>
        <p:nvSpPr>
          <p:cNvPr id="30" name="Rectangle 29">
            <a:extLst>
              <a:ext uri="{FF2B5EF4-FFF2-40B4-BE49-F238E27FC236}">
                <a16:creationId xmlns:a16="http://schemas.microsoft.com/office/drawing/2014/main" id="{07A4A5A8-1099-39F1-9305-B8E153E74FFA}"/>
              </a:ext>
            </a:extLst>
          </p:cNvPr>
          <p:cNvSpPr/>
          <p:nvPr/>
        </p:nvSpPr>
        <p:spPr>
          <a:xfrm>
            <a:off x="3760515" y="2834120"/>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5" name="Rectangle 34">
            <a:extLst>
              <a:ext uri="{FF2B5EF4-FFF2-40B4-BE49-F238E27FC236}">
                <a16:creationId xmlns:a16="http://schemas.microsoft.com/office/drawing/2014/main" id="{02349F92-3091-740C-4BAB-C1B332101100}"/>
              </a:ext>
            </a:extLst>
          </p:cNvPr>
          <p:cNvSpPr/>
          <p:nvPr/>
        </p:nvSpPr>
        <p:spPr>
          <a:xfrm>
            <a:off x="996286" y="4541819"/>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6" name="TextBox 35">
            <a:extLst>
              <a:ext uri="{FF2B5EF4-FFF2-40B4-BE49-F238E27FC236}">
                <a16:creationId xmlns:a16="http://schemas.microsoft.com/office/drawing/2014/main" id="{FA901CD9-74C7-9104-F2CC-68FA43458490}"/>
              </a:ext>
            </a:extLst>
          </p:cNvPr>
          <p:cNvSpPr txBox="1"/>
          <p:nvPr/>
        </p:nvSpPr>
        <p:spPr>
          <a:xfrm>
            <a:off x="996287" y="4246547"/>
            <a:ext cx="1905626" cy="276999"/>
          </a:xfrm>
          <a:prstGeom prst="rect">
            <a:avLst/>
          </a:prstGeom>
          <a:noFill/>
        </p:spPr>
        <p:txBody>
          <a:bodyPr wrap="square" rtlCol="0">
            <a:spAutoFit/>
          </a:bodyPr>
          <a:lstStyle/>
          <a:p>
            <a:pPr algn="r" rtl="1"/>
            <a:r>
              <a:rPr lang="en-GB" sz="1200" b="1" dirty="0"/>
              <a:t>موضوع الملاحظات</a:t>
            </a:r>
            <a:endParaRPr lang="en-BE" sz="1200" b="1" dirty="0"/>
          </a:p>
        </p:txBody>
      </p:sp>
      <p:sp>
        <p:nvSpPr>
          <p:cNvPr id="37" name="TextBox 36">
            <a:extLst>
              <a:ext uri="{FF2B5EF4-FFF2-40B4-BE49-F238E27FC236}">
                <a16:creationId xmlns:a16="http://schemas.microsoft.com/office/drawing/2014/main" id="{931E02A4-A128-E2BC-9251-A058F758C25C}"/>
              </a:ext>
            </a:extLst>
          </p:cNvPr>
          <p:cNvSpPr txBox="1"/>
          <p:nvPr/>
        </p:nvSpPr>
        <p:spPr>
          <a:xfrm>
            <a:off x="996287" y="5031824"/>
            <a:ext cx="1905626" cy="276999"/>
          </a:xfrm>
          <a:prstGeom prst="rect">
            <a:avLst/>
          </a:prstGeom>
          <a:noFill/>
        </p:spPr>
        <p:txBody>
          <a:bodyPr wrap="square" rtlCol="0">
            <a:spAutoFit/>
          </a:bodyPr>
          <a:lstStyle/>
          <a:p>
            <a:pPr algn="r" rtl="1"/>
            <a:r>
              <a:rPr lang="en-GB" sz="1200" dirty="0"/>
              <a:t>أسئلة</a:t>
            </a:r>
            <a:endParaRPr lang="en-BE" sz="1200" dirty="0"/>
          </a:p>
        </p:txBody>
      </p:sp>
      <p:sp>
        <p:nvSpPr>
          <p:cNvPr id="38" name="Rectangle 37">
            <a:extLst>
              <a:ext uri="{FF2B5EF4-FFF2-40B4-BE49-F238E27FC236}">
                <a16:creationId xmlns:a16="http://schemas.microsoft.com/office/drawing/2014/main" id="{EAE55BC8-C2EC-C12F-E8F1-C805B77A07F9}"/>
              </a:ext>
            </a:extLst>
          </p:cNvPr>
          <p:cNvSpPr/>
          <p:nvPr/>
        </p:nvSpPr>
        <p:spPr>
          <a:xfrm>
            <a:off x="996286" y="5308823"/>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39" name="Rectangle 38">
            <a:extLst>
              <a:ext uri="{FF2B5EF4-FFF2-40B4-BE49-F238E27FC236}">
                <a16:creationId xmlns:a16="http://schemas.microsoft.com/office/drawing/2014/main" id="{DED9C730-BE05-C691-AA97-74760672DBEC}"/>
              </a:ext>
            </a:extLst>
          </p:cNvPr>
          <p:cNvSpPr/>
          <p:nvPr/>
        </p:nvSpPr>
        <p:spPr>
          <a:xfrm>
            <a:off x="3760515" y="4541819"/>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0" name="TextBox 39">
            <a:extLst>
              <a:ext uri="{FF2B5EF4-FFF2-40B4-BE49-F238E27FC236}">
                <a16:creationId xmlns:a16="http://schemas.microsoft.com/office/drawing/2014/main" id="{ED9461AD-4E1E-FA37-0EB6-1A1E12232BBC}"/>
              </a:ext>
            </a:extLst>
          </p:cNvPr>
          <p:cNvSpPr txBox="1"/>
          <p:nvPr/>
        </p:nvSpPr>
        <p:spPr>
          <a:xfrm>
            <a:off x="3760516" y="4246547"/>
            <a:ext cx="1905626" cy="276999"/>
          </a:xfrm>
          <a:prstGeom prst="rect">
            <a:avLst/>
          </a:prstGeom>
          <a:noFill/>
        </p:spPr>
        <p:txBody>
          <a:bodyPr wrap="square" rtlCol="0">
            <a:spAutoFit/>
          </a:bodyPr>
          <a:lstStyle/>
          <a:p>
            <a:pPr algn="r" rtl="1"/>
            <a:r>
              <a:rPr lang="en-GB" sz="1200" b="1" dirty="0"/>
              <a:t>موضوع الملاحظات</a:t>
            </a:r>
            <a:endParaRPr lang="en-BE" sz="1200" b="1" dirty="0"/>
          </a:p>
        </p:txBody>
      </p:sp>
      <p:sp>
        <p:nvSpPr>
          <p:cNvPr id="41" name="TextBox 40">
            <a:extLst>
              <a:ext uri="{FF2B5EF4-FFF2-40B4-BE49-F238E27FC236}">
                <a16:creationId xmlns:a16="http://schemas.microsoft.com/office/drawing/2014/main" id="{D6EC1959-18D5-9722-46FF-880C3E2CE676}"/>
              </a:ext>
            </a:extLst>
          </p:cNvPr>
          <p:cNvSpPr txBox="1"/>
          <p:nvPr/>
        </p:nvSpPr>
        <p:spPr>
          <a:xfrm>
            <a:off x="3760516" y="5031824"/>
            <a:ext cx="1905626" cy="276999"/>
          </a:xfrm>
          <a:prstGeom prst="rect">
            <a:avLst/>
          </a:prstGeom>
          <a:noFill/>
        </p:spPr>
        <p:txBody>
          <a:bodyPr wrap="square" rtlCol="0">
            <a:spAutoFit/>
          </a:bodyPr>
          <a:lstStyle/>
          <a:p>
            <a:pPr algn="r" rtl="1"/>
            <a:r>
              <a:rPr lang="en-GB" sz="1200" dirty="0"/>
              <a:t>أسئلة</a:t>
            </a:r>
            <a:endParaRPr lang="en-BE" sz="1200" dirty="0"/>
          </a:p>
        </p:txBody>
      </p:sp>
      <p:sp>
        <p:nvSpPr>
          <p:cNvPr id="42" name="Rectangle 41">
            <a:extLst>
              <a:ext uri="{FF2B5EF4-FFF2-40B4-BE49-F238E27FC236}">
                <a16:creationId xmlns:a16="http://schemas.microsoft.com/office/drawing/2014/main" id="{6F946650-1007-F815-AE71-BE246924A0BA}"/>
              </a:ext>
            </a:extLst>
          </p:cNvPr>
          <p:cNvSpPr/>
          <p:nvPr/>
        </p:nvSpPr>
        <p:spPr>
          <a:xfrm>
            <a:off x="3760515" y="5308823"/>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3" name="Rectangle 42">
            <a:extLst>
              <a:ext uri="{FF2B5EF4-FFF2-40B4-BE49-F238E27FC236}">
                <a16:creationId xmlns:a16="http://schemas.microsoft.com/office/drawing/2014/main" id="{9836A1EE-A8B7-5300-4B72-D9BA6B89A4CA}"/>
              </a:ext>
            </a:extLst>
          </p:cNvPr>
          <p:cNvSpPr/>
          <p:nvPr/>
        </p:nvSpPr>
        <p:spPr>
          <a:xfrm>
            <a:off x="996286" y="7137480"/>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4" name="TextBox 43">
            <a:extLst>
              <a:ext uri="{FF2B5EF4-FFF2-40B4-BE49-F238E27FC236}">
                <a16:creationId xmlns:a16="http://schemas.microsoft.com/office/drawing/2014/main" id="{260BB1BF-ED83-FD83-E64E-90F7D3046731}"/>
              </a:ext>
            </a:extLst>
          </p:cNvPr>
          <p:cNvSpPr txBox="1"/>
          <p:nvPr/>
        </p:nvSpPr>
        <p:spPr>
          <a:xfrm>
            <a:off x="996287" y="6842208"/>
            <a:ext cx="1905626" cy="276999"/>
          </a:xfrm>
          <a:prstGeom prst="rect">
            <a:avLst/>
          </a:prstGeom>
          <a:noFill/>
        </p:spPr>
        <p:txBody>
          <a:bodyPr wrap="square" rtlCol="0">
            <a:spAutoFit/>
          </a:bodyPr>
          <a:lstStyle/>
          <a:p>
            <a:pPr algn="r" rtl="1"/>
            <a:r>
              <a:rPr lang="en-GB" sz="1200" b="1" dirty="0"/>
              <a:t>موضوع الملاحظات</a:t>
            </a:r>
            <a:endParaRPr lang="en-BE" sz="1200" b="1" dirty="0"/>
          </a:p>
        </p:txBody>
      </p:sp>
      <p:sp>
        <p:nvSpPr>
          <p:cNvPr id="45" name="TextBox 44">
            <a:extLst>
              <a:ext uri="{FF2B5EF4-FFF2-40B4-BE49-F238E27FC236}">
                <a16:creationId xmlns:a16="http://schemas.microsoft.com/office/drawing/2014/main" id="{2F50A5D4-6E14-1783-E4E8-D66C1A4D9B2D}"/>
              </a:ext>
            </a:extLst>
          </p:cNvPr>
          <p:cNvSpPr txBox="1"/>
          <p:nvPr/>
        </p:nvSpPr>
        <p:spPr>
          <a:xfrm>
            <a:off x="996287" y="7627485"/>
            <a:ext cx="1905626" cy="276999"/>
          </a:xfrm>
          <a:prstGeom prst="rect">
            <a:avLst/>
          </a:prstGeom>
          <a:noFill/>
        </p:spPr>
        <p:txBody>
          <a:bodyPr wrap="square" rtlCol="0">
            <a:spAutoFit/>
          </a:bodyPr>
          <a:lstStyle/>
          <a:p>
            <a:pPr algn="r" rtl="1"/>
            <a:r>
              <a:rPr lang="en-GB" sz="1200" dirty="0"/>
              <a:t>أسئلة</a:t>
            </a:r>
            <a:endParaRPr lang="en-BE" sz="1200" dirty="0"/>
          </a:p>
        </p:txBody>
      </p:sp>
      <p:sp>
        <p:nvSpPr>
          <p:cNvPr id="46" name="Rectangle 45">
            <a:extLst>
              <a:ext uri="{FF2B5EF4-FFF2-40B4-BE49-F238E27FC236}">
                <a16:creationId xmlns:a16="http://schemas.microsoft.com/office/drawing/2014/main" id="{3E43920A-AB9E-EC28-5028-F649D5F4A7D1}"/>
              </a:ext>
            </a:extLst>
          </p:cNvPr>
          <p:cNvSpPr/>
          <p:nvPr/>
        </p:nvSpPr>
        <p:spPr>
          <a:xfrm>
            <a:off x="996286" y="7904484"/>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7" name="Rectangle 46">
            <a:extLst>
              <a:ext uri="{FF2B5EF4-FFF2-40B4-BE49-F238E27FC236}">
                <a16:creationId xmlns:a16="http://schemas.microsoft.com/office/drawing/2014/main" id="{777C1B01-3DFC-86E2-88CD-7AB81D350519}"/>
              </a:ext>
            </a:extLst>
          </p:cNvPr>
          <p:cNvSpPr/>
          <p:nvPr/>
        </p:nvSpPr>
        <p:spPr>
          <a:xfrm>
            <a:off x="3760515" y="7137480"/>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48" name="TextBox 47">
            <a:extLst>
              <a:ext uri="{FF2B5EF4-FFF2-40B4-BE49-F238E27FC236}">
                <a16:creationId xmlns:a16="http://schemas.microsoft.com/office/drawing/2014/main" id="{993B3265-390A-3AA9-DB00-26D383C5C6A9}"/>
              </a:ext>
            </a:extLst>
          </p:cNvPr>
          <p:cNvSpPr txBox="1"/>
          <p:nvPr/>
        </p:nvSpPr>
        <p:spPr>
          <a:xfrm>
            <a:off x="3760516" y="6842208"/>
            <a:ext cx="1905626" cy="276999"/>
          </a:xfrm>
          <a:prstGeom prst="rect">
            <a:avLst/>
          </a:prstGeom>
          <a:noFill/>
        </p:spPr>
        <p:txBody>
          <a:bodyPr wrap="square" rtlCol="0">
            <a:spAutoFit/>
          </a:bodyPr>
          <a:lstStyle/>
          <a:p>
            <a:pPr algn="r" rtl="1"/>
            <a:r>
              <a:rPr lang="en-GB" sz="1200" b="1" dirty="0"/>
              <a:t>موضوع الملاحظات</a:t>
            </a:r>
            <a:endParaRPr lang="en-BE" sz="1200" b="1" dirty="0"/>
          </a:p>
        </p:txBody>
      </p:sp>
      <p:sp>
        <p:nvSpPr>
          <p:cNvPr id="49" name="TextBox 48">
            <a:extLst>
              <a:ext uri="{FF2B5EF4-FFF2-40B4-BE49-F238E27FC236}">
                <a16:creationId xmlns:a16="http://schemas.microsoft.com/office/drawing/2014/main" id="{1244ED52-B867-13D4-5DB2-F1D725C12F77}"/>
              </a:ext>
            </a:extLst>
          </p:cNvPr>
          <p:cNvSpPr txBox="1"/>
          <p:nvPr/>
        </p:nvSpPr>
        <p:spPr>
          <a:xfrm>
            <a:off x="3760516" y="7627485"/>
            <a:ext cx="1905626" cy="276999"/>
          </a:xfrm>
          <a:prstGeom prst="rect">
            <a:avLst/>
          </a:prstGeom>
          <a:noFill/>
        </p:spPr>
        <p:txBody>
          <a:bodyPr wrap="square" rtlCol="0">
            <a:spAutoFit/>
          </a:bodyPr>
          <a:lstStyle/>
          <a:p>
            <a:pPr algn="r" rtl="1"/>
            <a:r>
              <a:rPr lang="en-GB" sz="1200" dirty="0"/>
              <a:t>أسئلة</a:t>
            </a:r>
            <a:endParaRPr lang="en-BE" sz="1200" dirty="0"/>
          </a:p>
        </p:txBody>
      </p:sp>
      <p:sp>
        <p:nvSpPr>
          <p:cNvPr id="50" name="Rectangle 49">
            <a:extLst>
              <a:ext uri="{FF2B5EF4-FFF2-40B4-BE49-F238E27FC236}">
                <a16:creationId xmlns:a16="http://schemas.microsoft.com/office/drawing/2014/main" id="{28BD1A03-BB44-B822-F9A6-CA86B0849394}"/>
              </a:ext>
            </a:extLst>
          </p:cNvPr>
          <p:cNvSpPr/>
          <p:nvPr/>
        </p:nvSpPr>
        <p:spPr>
          <a:xfrm>
            <a:off x="3760515" y="7904484"/>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51" name="Hexagon 50">
            <a:extLst>
              <a:ext uri="{FF2B5EF4-FFF2-40B4-BE49-F238E27FC236}">
                <a16:creationId xmlns:a16="http://schemas.microsoft.com/office/drawing/2014/main" id="{DF91A9BF-68AD-5074-005B-B246FB5E840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Hexagon 51">
            <a:extLst>
              <a:ext uri="{FF2B5EF4-FFF2-40B4-BE49-F238E27FC236}">
                <a16:creationId xmlns:a16="http://schemas.microsoft.com/office/drawing/2014/main" id="{BABA914E-6B85-C71B-2705-0C57846F0D2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Hexagon 52">
            <a:extLst>
              <a:ext uri="{FF2B5EF4-FFF2-40B4-BE49-F238E27FC236}">
                <a16:creationId xmlns:a16="http://schemas.microsoft.com/office/drawing/2014/main" id="{640E9FD3-4D0A-F8D2-2AAE-C8E99D4DBC70}"/>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Hexagon 53">
            <a:extLst>
              <a:ext uri="{FF2B5EF4-FFF2-40B4-BE49-F238E27FC236}">
                <a16:creationId xmlns:a16="http://schemas.microsoft.com/office/drawing/2014/main" id="{8677B636-1CD2-E4A9-899F-AA5D692EC737}"/>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5" name="Hexagon 54">
            <a:extLst>
              <a:ext uri="{FF2B5EF4-FFF2-40B4-BE49-F238E27FC236}">
                <a16:creationId xmlns:a16="http://schemas.microsoft.com/office/drawing/2014/main" id="{FA11CEDD-B033-A161-883B-BF6D0E461C21}"/>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6" name="Hexagon 55">
            <a:extLst>
              <a:ext uri="{FF2B5EF4-FFF2-40B4-BE49-F238E27FC236}">
                <a16:creationId xmlns:a16="http://schemas.microsoft.com/office/drawing/2014/main" id="{587A055C-255B-D3A5-B6AA-6EBC3D9A81C5}"/>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73700259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95B4B-4470-7174-EC8B-C95F53C6CC90}"/>
              </a:ext>
            </a:extLst>
          </p:cNvPr>
          <p:cNvSpPr txBox="1"/>
          <p:nvPr/>
        </p:nvSpPr>
        <p:spPr>
          <a:xfrm>
            <a:off x="996287" y="712658"/>
            <a:ext cx="5254042" cy="276999"/>
          </a:xfrm>
          <a:prstGeom prst="rect">
            <a:avLst/>
          </a:prstGeom>
          <a:noFill/>
        </p:spPr>
        <p:txBody>
          <a:bodyPr wrap="square" rtlCol="0">
            <a:spAutoFit/>
          </a:bodyPr>
          <a:lstStyle/>
          <a:p>
            <a:pPr algn="r" rtl="1"/>
            <a:r>
              <a:rPr lang="en-US" sz="1200" b="1" spc="300" dirty="0">
                <a:solidFill>
                  <a:schemeClr val="tx1"/>
                </a:solidFill>
              </a:rPr>
              <a:t>نموذج ملاحظات الطفل</a:t>
            </a:r>
          </a:p>
        </p:txBody>
      </p:sp>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2" name="Table 1">
            <a:extLst>
              <a:ext uri="{FF2B5EF4-FFF2-40B4-BE49-F238E27FC236}">
                <a16:creationId xmlns:a16="http://schemas.microsoft.com/office/drawing/2014/main" id="{8A084BCF-9329-4B0D-C58B-8F1F566A8D82}"/>
              </a:ext>
            </a:extLst>
          </p:cNvPr>
          <p:cNvGraphicFramePr>
            <a:graphicFrameLocks noGrp="1"/>
          </p:cNvGraphicFramePr>
          <p:nvPr>
            <p:extLst>
              <p:ext uri="{D42A27DB-BD31-4B8C-83A1-F6EECF244321}">
                <p14:modId xmlns:p14="http://schemas.microsoft.com/office/powerpoint/2010/main" val="928348457"/>
              </p:ext>
            </p:extLst>
          </p:nvPr>
        </p:nvGraphicFramePr>
        <p:xfrm>
          <a:off x="996287" y="1285735"/>
          <a:ext cx="5254041" cy="6907467"/>
        </p:xfrm>
        <a:graphic>
          <a:graphicData uri="http://schemas.openxmlformats.org/drawingml/2006/table">
            <a:tbl>
              <a:tblPr bandRow="1">
                <a:tableStyleId>{5C22544A-7EE6-4342-B048-85BDC9FD1C3A}</a:tableStyleId>
              </a:tblPr>
              <a:tblGrid>
                <a:gridCol w="1108651">
                  <a:extLst>
                    <a:ext uri="{9D8B030D-6E8A-4147-A177-3AD203B41FA5}">
                      <a16:colId xmlns:a16="http://schemas.microsoft.com/office/drawing/2014/main" val="2573141397"/>
                    </a:ext>
                  </a:extLst>
                </a:gridCol>
                <a:gridCol w="1153195">
                  <a:extLst>
                    <a:ext uri="{9D8B030D-6E8A-4147-A177-3AD203B41FA5}">
                      <a16:colId xmlns:a16="http://schemas.microsoft.com/office/drawing/2014/main" val="2327439563"/>
                    </a:ext>
                  </a:extLst>
                </a:gridCol>
                <a:gridCol w="69985">
                  <a:extLst>
                    <a:ext uri="{9D8B030D-6E8A-4147-A177-3AD203B41FA5}">
                      <a16:colId xmlns:a16="http://schemas.microsoft.com/office/drawing/2014/main" val="973776553"/>
                    </a:ext>
                  </a:extLst>
                </a:gridCol>
                <a:gridCol w="776049">
                  <a:extLst>
                    <a:ext uri="{9D8B030D-6E8A-4147-A177-3AD203B41FA5}">
                      <a16:colId xmlns:a16="http://schemas.microsoft.com/office/drawing/2014/main" val="3610889799"/>
                    </a:ext>
                  </a:extLst>
                </a:gridCol>
                <a:gridCol w="2146161">
                  <a:extLst>
                    <a:ext uri="{9D8B030D-6E8A-4147-A177-3AD203B41FA5}">
                      <a16:colId xmlns:a16="http://schemas.microsoft.com/office/drawing/2014/main" val="1565465029"/>
                    </a:ext>
                  </a:extLst>
                </a:gridCol>
              </a:tblGrid>
              <a:tr h="149738">
                <a:tc gridSpan="5">
                  <a:txBody>
                    <a:bodyPr/>
                    <a:lstStyle/>
                    <a:p>
                      <a:pPr algn="ctr" rtl="1">
                        <a:lnSpc>
                          <a:spcPct val="107000"/>
                        </a:lnSpc>
                        <a:spcAft>
                          <a:spcPts val="800"/>
                        </a:spcAft>
                      </a:pPr>
                      <a:r>
                        <a:rPr lang="ar-SA" sz="1000">
                          <a:effectLst/>
                          <a:latin typeface="Calibri" panose="020F0502020204030204" pitchFamily="34" charset="0"/>
                          <a:cs typeface="Calibri" panose="020F0502020204030204" pitchFamily="34" charset="0"/>
                        </a:rPr>
                        <a:t>نظرة عامة على نموذج ملاحظات الطفل</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pPr algn="ct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3926037117"/>
                  </a:ext>
                </a:extLst>
              </a:tr>
              <a:tr h="111249">
                <a:tc gridSpan="4">
                  <a:txBody>
                    <a:bodyPr/>
                    <a:lstStyle/>
                    <a:p>
                      <a:pPr algn="r" rtl="1">
                        <a:lnSpc>
                          <a:spcPct val="107000"/>
                        </a:lnSpc>
                        <a:spcAft>
                          <a:spcPts val="800"/>
                        </a:spcAft>
                      </a:pPr>
                      <a:r>
                        <a:rPr lang="ar-SA" sz="1000">
                          <a:effectLst/>
                          <a:latin typeface="Calibri" panose="020F0502020204030204" pitchFamily="34" charset="0"/>
                          <a:cs typeface="Calibri" panose="020F0502020204030204" pitchFamily="34" charset="0"/>
                        </a:rPr>
                        <a:t> الخطوة ٦: إغلاق الحالة</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lumMod val="20000"/>
                        <a:lumOff val="80000"/>
                      </a:schemeClr>
                    </a:solidFill>
                  </a:tcPr>
                </a:tc>
                <a:tc hMerge="1">
                  <a:txBody>
                    <a:bodyPr/>
                    <a:lstStyle/>
                    <a:p>
                      <a:pPr algn="r" rtl="1">
                        <a:lnSpc>
                          <a:spcPct val="107000"/>
                        </a:lnSpc>
                        <a:spcAft>
                          <a:spcPts val="800"/>
                        </a:spcAft>
                      </a:pPr>
                      <a:endParaRPr lang="en-FR" sz="6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tc hMerge="1">
                  <a:txBody>
                    <a:bodyPr/>
                    <a:lstStyle/>
                    <a:p>
                      <a:endParaRPr lang="en-FR"/>
                    </a:p>
                  </a:txBody>
                  <a:tcPr/>
                </a:tc>
                <a:tc hMerge="1">
                  <a:txBody>
                    <a:bodyPr/>
                    <a:lstStyle/>
                    <a:p>
                      <a:endParaRPr lang="en-FR"/>
                    </a:p>
                  </a:txBody>
                  <a:tcPr/>
                </a:tc>
                <a:tc>
                  <a:txBody>
                    <a:bodyPr/>
                    <a:lstStyle/>
                    <a:p>
                      <a:pPr algn="r" rtl="1">
                        <a:lnSpc>
                          <a:spcPct val="107000"/>
                        </a:lnSpc>
                        <a:spcAft>
                          <a:spcPts val="800"/>
                        </a:spcAft>
                      </a:pPr>
                      <a:r>
                        <a:rPr lang="ar-SA" sz="1000">
                          <a:solidFill>
                            <a:schemeClr val="bg1"/>
                          </a:solidFill>
                          <a:effectLst/>
                          <a:latin typeface="Calibri" panose="020F0502020204030204" pitchFamily="34" charset="0"/>
                          <a:cs typeface="Calibri" panose="020F0502020204030204" pitchFamily="34" charset="0"/>
                        </a:rPr>
                        <a:t>خطوة إدارة الحالة</a:t>
                      </a:r>
                      <a:endParaRPr lang="en-FR" sz="1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solidFill>
                  </a:tcPr>
                </a:tc>
                <a:extLst>
                  <a:ext uri="{0D108BD9-81ED-4DB2-BD59-A6C34878D82A}">
                    <a16:rowId xmlns:a16="http://schemas.microsoft.com/office/drawing/2014/main" val="3769094724"/>
                  </a:ext>
                </a:extLst>
              </a:tr>
              <a:tr h="111249">
                <a:tc gridSpan="4">
                  <a:txBody>
                    <a:bodyPr/>
                    <a:lstStyle/>
                    <a:p>
                      <a:pPr algn="r" rtl="1">
                        <a:lnSpc>
                          <a:spcPct val="107000"/>
                        </a:lnSpc>
                        <a:spcAft>
                          <a:spcPts val="800"/>
                        </a:spcAft>
                      </a:pPr>
                      <a:r>
                        <a:rPr lang="ar-SA" sz="1000">
                          <a:effectLst/>
                          <a:latin typeface="Calibri" panose="020F0502020204030204" pitchFamily="34" charset="0"/>
                          <a:cs typeface="Calibri" panose="020F0502020204030204" pitchFamily="34" charset="0"/>
                        </a:rPr>
                        <a:t> النموذج الإضافي</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lumMod val="20000"/>
                        <a:lumOff val="80000"/>
                      </a:schemeClr>
                    </a:solidFill>
                  </a:tcPr>
                </a:tc>
                <a:tc hMerge="1">
                  <a:txBody>
                    <a:bodyPr/>
                    <a:lstStyle/>
                    <a:p>
                      <a:pPr algn="r" rtl="1">
                        <a:lnSpc>
                          <a:spcPct val="107000"/>
                        </a:lnSpc>
                        <a:spcAft>
                          <a:spcPts val="800"/>
                        </a:spcAft>
                      </a:pPr>
                      <a:endParaRPr lang="en-FR" sz="6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tc hMerge="1">
                  <a:txBody>
                    <a:bodyPr/>
                    <a:lstStyle/>
                    <a:p>
                      <a:endParaRPr lang="en-FR"/>
                    </a:p>
                  </a:txBody>
                  <a:tcPr/>
                </a:tc>
                <a:tc hMerge="1">
                  <a:txBody>
                    <a:bodyPr/>
                    <a:lstStyle/>
                    <a:p>
                      <a:endParaRPr lang="en-FR"/>
                    </a:p>
                  </a:txBody>
                  <a:tcPr/>
                </a:tc>
                <a:tc>
                  <a:txBody>
                    <a:bodyPr/>
                    <a:lstStyle/>
                    <a:p>
                      <a:pPr algn="r" rtl="1">
                        <a:lnSpc>
                          <a:spcPct val="107000"/>
                        </a:lnSpc>
                        <a:spcAft>
                          <a:spcPts val="800"/>
                        </a:spcAft>
                      </a:pPr>
                      <a:r>
                        <a:rPr lang="ar-SA" sz="1000">
                          <a:solidFill>
                            <a:schemeClr val="bg1"/>
                          </a:solidFill>
                          <a:effectLst/>
                          <a:latin typeface="Calibri" panose="020F0502020204030204" pitchFamily="34" charset="0"/>
                          <a:cs typeface="Calibri" panose="020F0502020204030204" pitchFamily="34" charset="0"/>
                        </a:rPr>
                        <a:t>النموذج الأساسي/ الإضافي</a:t>
                      </a:r>
                      <a:endParaRPr lang="en-FR" sz="1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solidFill>
                  </a:tcPr>
                </a:tc>
                <a:extLst>
                  <a:ext uri="{0D108BD9-81ED-4DB2-BD59-A6C34878D82A}">
                    <a16:rowId xmlns:a16="http://schemas.microsoft.com/office/drawing/2014/main" val="2202159483"/>
                  </a:ext>
                </a:extLst>
              </a:tr>
              <a:tr h="192386">
                <a:tc gridSpan="4">
                  <a:txBody>
                    <a:bodyPr/>
                    <a:lstStyle/>
                    <a:p>
                      <a:pPr algn="r" rtl="1">
                        <a:lnSpc>
                          <a:spcPct val="107000"/>
                        </a:lnSpc>
                        <a:spcAft>
                          <a:spcPts val="800"/>
                        </a:spcAft>
                      </a:pPr>
                      <a:r>
                        <a:rPr lang="ar-SA" sz="1000">
                          <a:effectLst/>
                          <a:latin typeface="Calibri" panose="020F0502020204030204" pitchFamily="34" charset="0"/>
                          <a:cs typeface="Calibri" panose="020F0502020204030204" pitchFamily="34" charset="0"/>
                        </a:rPr>
                        <a:t> يجب إكمال هذا النموذج في نهاية عملية إدارة الحالة ، أو بعد ٣ أشهر (في أقصر فترة ممكنة).</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lumMod val="20000"/>
                        <a:lumOff val="80000"/>
                      </a:schemeClr>
                    </a:solidFill>
                  </a:tcPr>
                </a:tc>
                <a:tc hMerge="1">
                  <a:txBody>
                    <a:bodyPr/>
                    <a:lstStyle/>
                    <a:p>
                      <a:pPr algn="r" rtl="1">
                        <a:lnSpc>
                          <a:spcPct val="107000"/>
                        </a:lnSpc>
                        <a:spcAft>
                          <a:spcPts val="800"/>
                        </a:spcAft>
                      </a:pPr>
                      <a:endParaRPr lang="en-FR" sz="6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tc hMerge="1">
                  <a:txBody>
                    <a:bodyPr/>
                    <a:lstStyle/>
                    <a:p>
                      <a:endParaRPr lang="en-FR"/>
                    </a:p>
                  </a:txBody>
                  <a:tcPr/>
                </a:tc>
                <a:tc hMerge="1">
                  <a:txBody>
                    <a:bodyPr/>
                    <a:lstStyle/>
                    <a:p>
                      <a:endParaRPr lang="en-FR"/>
                    </a:p>
                  </a:txBody>
                  <a:tcPr/>
                </a:tc>
                <a:tc>
                  <a:txBody>
                    <a:bodyPr/>
                    <a:lstStyle/>
                    <a:p>
                      <a:pPr algn="r" rtl="1">
                        <a:lnSpc>
                          <a:spcPct val="107000"/>
                        </a:lnSpc>
                        <a:spcAft>
                          <a:spcPts val="800"/>
                        </a:spcAft>
                      </a:pPr>
                      <a:r>
                        <a:rPr lang="ar-SA" sz="1000">
                          <a:solidFill>
                            <a:schemeClr val="bg1"/>
                          </a:solidFill>
                          <a:effectLst/>
                          <a:latin typeface="Calibri" panose="020F0502020204030204" pitchFamily="34" charset="0"/>
                          <a:cs typeface="Calibri" panose="020F0502020204030204" pitchFamily="34" charset="0"/>
                        </a:rPr>
                        <a:t> متى يتم إكمالها:</a:t>
                      </a:r>
                      <a:endParaRPr lang="en-FR" sz="1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solidFill>
                  </a:tcPr>
                </a:tc>
                <a:extLst>
                  <a:ext uri="{0D108BD9-81ED-4DB2-BD59-A6C34878D82A}">
                    <a16:rowId xmlns:a16="http://schemas.microsoft.com/office/drawing/2014/main" val="1350549653"/>
                  </a:ext>
                </a:extLst>
              </a:tr>
              <a:tr h="276629">
                <a:tc gridSpan="4">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1000">
                          <a:effectLst/>
                          <a:latin typeface="Calibri" panose="020F0502020204030204" pitchFamily="34" charset="0"/>
                          <a:cs typeface="Calibri" panose="020F0502020204030204" pitchFamily="34" charset="0"/>
                        </a:rPr>
                        <a:t> يقوم المشرف على أخصائي الحالة بجمع هذه المعلومات بطريقة صديقة للطفل.</a:t>
                      </a:r>
                      <a:endParaRPr lang="en-FR" sz="100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lumMod val="20000"/>
                        <a:lumOff val="80000"/>
                      </a:schemeClr>
                    </a:solidFill>
                  </a:tcPr>
                </a:tc>
                <a:tc hMerge="1">
                  <a:txBody>
                    <a:bodyPr/>
                    <a:lstStyle/>
                    <a:p>
                      <a:pPr algn="r" rtl="1">
                        <a:lnSpc>
                          <a:spcPct val="107000"/>
                        </a:lnSpc>
                        <a:spcAft>
                          <a:spcPts val="800"/>
                        </a:spcAft>
                      </a:pPr>
                      <a:endParaRPr lang="en-FR" sz="6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tc hMerge="1">
                  <a:txBody>
                    <a:bodyPr/>
                    <a:lstStyle/>
                    <a:p>
                      <a:endParaRPr lang="en-FR"/>
                    </a:p>
                  </a:txBody>
                  <a:tcPr/>
                </a:tc>
                <a:tc hMerge="1">
                  <a:txBody>
                    <a:bodyPr/>
                    <a:lstStyle/>
                    <a:p>
                      <a:endParaRPr lang="en-FR"/>
                    </a:p>
                  </a:txBody>
                  <a:tcPr/>
                </a:tc>
                <a:tc>
                  <a:txBody>
                    <a:bodyPr/>
                    <a:lstStyle/>
                    <a:p>
                      <a:pPr algn="r" rtl="1">
                        <a:lnSpc>
                          <a:spcPct val="107000"/>
                        </a:lnSpc>
                        <a:spcAft>
                          <a:spcPts val="800"/>
                        </a:spcAft>
                      </a:pPr>
                      <a:r>
                        <a:rPr lang="ar-SA" sz="1000">
                          <a:solidFill>
                            <a:schemeClr val="bg1"/>
                          </a:solidFill>
                          <a:effectLst/>
                          <a:latin typeface="Calibri" panose="020F0502020204030204" pitchFamily="34" charset="0"/>
                          <a:cs typeface="Calibri" panose="020F0502020204030204" pitchFamily="34" charset="0"/>
                        </a:rPr>
                        <a:t>من يجب أن يقوم بإكمالها: </a:t>
                      </a:r>
                      <a:endParaRPr lang="en-FR" sz="1000">
                        <a:solidFill>
                          <a:schemeClr val="bg1"/>
                        </a:solidFill>
                        <a:effectLst/>
                        <a:latin typeface="Calibri" panose="020F0502020204030204" pitchFamily="34" charset="0"/>
                        <a:cs typeface="Calibri" panose="020F0502020204030204" pitchFamily="34" charset="0"/>
                      </a:endParaRPr>
                    </a:p>
                  </a:txBody>
                  <a:tcPr marL="20603" marR="20603" marT="20603" marB="20603">
                    <a:solidFill>
                      <a:schemeClr val="accent4"/>
                    </a:solidFill>
                  </a:tcPr>
                </a:tc>
                <a:extLst>
                  <a:ext uri="{0D108BD9-81ED-4DB2-BD59-A6C34878D82A}">
                    <a16:rowId xmlns:a16="http://schemas.microsoft.com/office/drawing/2014/main" val="2429340366"/>
                  </a:ext>
                </a:extLst>
              </a:tr>
              <a:tr h="314333">
                <a:tc gridSpan="4">
                  <a:txBody>
                    <a:bodyPr/>
                    <a:lstStyle/>
                    <a:p>
                      <a:pPr marL="0" marR="0" lvl="0" indent="0" algn="r" defTabSz="685800" rtl="1" eaLnBrk="1" fontAlgn="auto" latinLnBrk="0" hangingPunct="1">
                        <a:lnSpc>
                          <a:spcPct val="107000"/>
                        </a:lnSpc>
                        <a:spcBef>
                          <a:spcPts val="0"/>
                        </a:spcBef>
                        <a:spcAft>
                          <a:spcPts val="800"/>
                        </a:spcAft>
                        <a:buClrTx/>
                        <a:buSzTx/>
                        <a:buFontTx/>
                        <a:buNone/>
                        <a:tabLst/>
                        <a:defRPr/>
                      </a:pPr>
                      <a:r>
                        <a:rPr lang="ar-SA" sz="1000">
                          <a:effectLst/>
                          <a:latin typeface="Calibri" panose="020F0502020204030204" pitchFamily="34" charset="0"/>
                          <a:cs typeface="Calibri" panose="020F0502020204030204" pitchFamily="34" charset="0"/>
                        </a:rPr>
                        <a:t> لتسجيل الملاحظات على مستوى الرضا فيما يتعلق بجودة الخدمات المقدمة وتحديد مجالات التحسين.</a:t>
                      </a:r>
                      <a:endParaRPr lang="en-FR" sz="100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lumMod val="20000"/>
                        <a:lumOff val="80000"/>
                      </a:schemeClr>
                    </a:solidFill>
                  </a:tcPr>
                </a:tc>
                <a:tc hMerge="1">
                  <a:txBody>
                    <a:bodyPr/>
                    <a:lstStyle/>
                    <a:p>
                      <a:pPr algn="r" rtl="1">
                        <a:lnSpc>
                          <a:spcPct val="107000"/>
                        </a:lnSpc>
                        <a:spcAft>
                          <a:spcPts val="800"/>
                        </a:spcAft>
                      </a:pPr>
                      <a:endParaRPr lang="en-FR" sz="6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tc hMerge="1">
                  <a:txBody>
                    <a:bodyPr/>
                    <a:lstStyle/>
                    <a:p>
                      <a:endParaRPr lang="en-FR"/>
                    </a:p>
                  </a:txBody>
                  <a:tcPr/>
                </a:tc>
                <a:tc hMerge="1">
                  <a:txBody>
                    <a:bodyPr/>
                    <a:lstStyle/>
                    <a:p>
                      <a:endParaRPr lang="en-FR"/>
                    </a:p>
                  </a:txBody>
                  <a:tcPr/>
                </a:tc>
                <a:tc>
                  <a:txBody>
                    <a:bodyPr/>
                    <a:lstStyle/>
                    <a:p>
                      <a:pPr algn="r" rtl="1">
                        <a:lnSpc>
                          <a:spcPct val="107000"/>
                        </a:lnSpc>
                        <a:spcAft>
                          <a:spcPts val="800"/>
                        </a:spcAft>
                      </a:pPr>
                      <a:r>
                        <a:rPr lang="ar-SA" sz="1000">
                          <a:solidFill>
                            <a:schemeClr val="bg1"/>
                          </a:solidFill>
                          <a:effectLst/>
                          <a:latin typeface="Calibri" panose="020F0502020204030204" pitchFamily="34" charset="0"/>
                          <a:cs typeface="Calibri" panose="020F0502020204030204" pitchFamily="34" charset="0"/>
                        </a:rPr>
                        <a:t>الغرض من النموذج: </a:t>
                      </a:r>
                      <a:endParaRPr lang="en-FR" sz="1000">
                        <a:solidFill>
                          <a:schemeClr val="bg1"/>
                        </a:solidFill>
                        <a:effectLst/>
                        <a:latin typeface="Calibri" panose="020F0502020204030204" pitchFamily="34" charset="0"/>
                        <a:cs typeface="Calibri" panose="020F0502020204030204" pitchFamily="34" charset="0"/>
                      </a:endParaRPr>
                    </a:p>
                  </a:txBody>
                  <a:tcPr marL="20603" marR="20603" marT="20603" marB="20603">
                    <a:solidFill>
                      <a:schemeClr val="accent4"/>
                    </a:solidFill>
                  </a:tcPr>
                </a:tc>
                <a:extLst>
                  <a:ext uri="{0D108BD9-81ED-4DB2-BD59-A6C34878D82A}">
                    <a16:rowId xmlns:a16="http://schemas.microsoft.com/office/drawing/2014/main" val="4183420317"/>
                  </a:ext>
                </a:extLst>
              </a:tr>
              <a:tr h="111249">
                <a:tc gridSpan="2">
                  <a:txBody>
                    <a:bodyPr/>
                    <a:lstStyle/>
                    <a:p>
                      <a:pPr algn="r" rtl="1">
                        <a:lnSpc>
                          <a:spcPct val="107000"/>
                        </a:lnSpc>
                        <a:spcAft>
                          <a:spcPts val="800"/>
                        </a:spcAft>
                      </a:pPr>
                      <a:r>
                        <a:rPr lang="ar-SA" sz="1000">
                          <a:effectLst/>
                        </a:rPr>
                        <a:t> </a:t>
                      </a: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solidFill>
                      <a:schemeClr val="bg1"/>
                    </a:solidFill>
                  </a:tcPr>
                </a:tc>
                <a:tc hMerge="1">
                  <a:txBody>
                    <a:bodyPr/>
                    <a:lstStyle/>
                    <a:p>
                      <a:endParaRPr lang="en-FR"/>
                    </a:p>
                  </a:txBody>
                  <a:tcPr/>
                </a:tc>
                <a:tc gridSpan="3">
                  <a:txBody>
                    <a:bodyPr/>
                    <a:lstStyle/>
                    <a:p>
                      <a:pPr algn="r" rtl="1">
                        <a:lnSpc>
                          <a:spcPct val="107000"/>
                        </a:lnSpc>
                        <a:spcAft>
                          <a:spcPts val="800"/>
                        </a:spcAft>
                      </a:pPr>
                      <a:r>
                        <a:rPr lang="ar-SA" sz="1000">
                          <a:effectLst/>
                        </a:rPr>
                        <a:t> </a:t>
                      </a: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solidFill>
                      <a:schemeClr val="bg1"/>
                    </a:solidFill>
                  </a:tcPr>
                </a:tc>
                <a:tc hMerge="1">
                  <a:txBody>
                    <a:bodyPr/>
                    <a:lstStyle/>
                    <a:p>
                      <a:endParaRPr lang="en-FR"/>
                    </a:p>
                  </a:txBody>
                  <a:tcPr/>
                </a:tc>
                <a:tc hMerge="1">
                  <a:txBody>
                    <a:bodyPr/>
                    <a:lstStyle/>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1810986557"/>
                  </a:ext>
                </a:extLst>
              </a:tr>
              <a:tr h="149738">
                <a:tc gridSpan="5">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نموذج ملاحظات الطفل</a:t>
                      </a:r>
                      <a:endParaRPr lang="en-FR" sz="1000" b="1">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pPr algn="ct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2171285808"/>
                  </a:ext>
                </a:extLst>
              </a:tr>
              <a:tr h="111249">
                <a:tc gridSpan="2">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تاريخ استكمال النموذج: </a:t>
                      </a:r>
                      <a:r>
                        <a:rPr lang="en-ZA" sz="800" b="0" i="1" kern="1200" dirty="0">
                          <a:solidFill>
                            <a:schemeClr val="tx1"/>
                          </a:solidFill>
                          <a:effectLst/>
                          <a:latin typeface="Calibri" panose="020F0502020204030204" pitchFamily="34" charset="0"/>
                          <a:ea typeface="+mn-ea"/>
                          <a:cs typeface="Calibri" panose="020F0502020204030204" pitchFamily="34" charset="0"/>
                        </a:rPr>
                        <a:t>يوم / شهر / سنة</a:t>
                      </a:r>
                      <a:endParaRPr lang="en-FR" sz="1000" b="1">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endParaRPr lang="en-FR"/>
                    </a:p>
                  </a:txBody>
                  <a:tcPr/>
                </a:tc>
                <a:tc gridSpan="3">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رقم التعريف للحالة:</a:t>
                      </a:r>
                      <a:endParaRPr lang="en-FR" sz="1000" b="1">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endParaRPr lang="en-FR"/>
                    </a:p>
                  </a:txBody>
                  <a:tcPr/>
                </a:tc>
                <a:tc hMerge="1">
                  <a:txBody>
                    <a:bodyPr/>
                    <a:lstStyle/>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1668637343"/>
                  </a:ext>
                </a:extLst>
              </a:tr>
              <a:tr h="186278">
                <a:tc gridSpan="2">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تاريخ الميلاد: </a:t>
                      </a:r>
                      <a:r>
                        <a:rPr lang="en-ZA" sz="800" b="0" i="1" kern="1200" dirty="0">
                          <a:solidFill>
                            <a:schemeClr val="tx1"/>
                          </a:solidFill>
                          <a:effectLst/>
                          <a:latin typeface="Calibri" panose="020F0502020204030204" pitchFamily="34" charset="0"/>
                          <a:ea typeface="+mn-ea"/>
                          <a:cs typeface="Calibri" panose="020F0502020204030204" pitchFamily="34" charset="0"/>
                        </a:rPr>
                        <a:t>يوم / شهر / سنة</a:t>
                      </a:r>
                      <a:endParaRPr lang="en-FR" sz="1000" b="1">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endParaRPr lang="en-FR"/>
                    </a:p>
                  </a:txBody>
                  <a:tcPr/>
                </a:tc>
                <a:tc gridSpan="3">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الجنس:</a:t>
                      </a:r>
                      <a:endParaRPr lang="en-FR" sz="10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b="0">
                          <a:effectLst/>
                          <a:latin typeface="Calibri" panose="020F0502020204030204" pitchFamily="34" charset="0"/>
                          <a:cs typeface="Calibri" panose="020F0502020204030204" pitchFamily="34" charset="0"/>
                        </a:rPr>
                        <a:t>[ ] ذكر</a:t>
                      </a:r>
                      <a:endParaRPr lang="en-FR" sz="1000" b="0">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b="0">
                          <a:effectLst/>
                          <a:latin typeface="Calibri" panose="020F0502020204030204" pitchFamily="34" charset="0"/>
                          <a:cs typeface="Calibri" panose="020F0502020204030204" pitchFamily="34" charset="0"/>
                        </a:rPr>
                        <a:t>[] أنثى </a:t>
                      </a:r>
                      <a:endParaRPr lang="en-FR" sz="1000" b="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endParaRPr lang="en-FR"/>
                    </a:p>
                  </a:txBody>
                  <a:tcPr/>
                </a:tc>
                <a:tc hMerge="1">
                  <a:txBody>
                    <a:bodyPr/>
                    <a:lstStyle/>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1619721217"/>
                  </a:ext>
                </a:extLst>
              </a:tr>
              <a:tr h="335890">
                <a:tc gridSpan="5">
                  <a:txBody>
                    <a:bodyPr/>
                    <a:lstStyle/>
                    <a:p>
                      <a:pPr algn="r" rtl="1">
                        <a:lnSpc>
                          <a:spcPct val="107000"/>
                        </a:lnSpc>
                        <a:spcAft>
                          <a:spcPts val="800"/>
                        </a:spcAft>
                      </a:pPr>
                      <a:r>
                        <a:rPr lang="ar-SA" sz="1000" b="1">
                          <a:effectLst/>
                        </a:rPr>
                        <a:t>١</a:t>
                      </a:r>
                      <a:r>
                        <a:rPr lang="ar-SA" sz="1000" b="1">
                          <a:effectLst/>
                          <a:latin typeface="Calibri" panose="020F0502020204030204" pitchFamily="34" charset="0"/>
                          <a:cs typeface="Calibri" panose="020F0502020204030204" pitchFamily="34" charset="0"/>
                        </a:rPr>
                        <a:t>. الموافقة / القبول </a:t>
                      </a:r>
                      <a:r>
                        <a:rPr lang="ar-SA" sz="1000">
                          <a:effectLst/>
                          <a:latin typeface="Calibri" panose="020F0502020204030204" pitchFamily="34" charset="0"/>
                          <a:cs typeface="Calibri" panose="020F0502020204030204" pitchFamily="34" charset="0"/>
                        </a:rPr>
                        <a:t>نموذج نصي: أود أن أتحدث معك بشأن كيفية عمل أخصائي الحالة معك ومع أسرتك. نريد أن نتأكد من أننا نقدم أفضل خدمة ممكنة للأطفال، لذلك نسأل كيف ساعدك أخصائي الحالة وما إذا كان هناك أي شيء يمكننا القيام به بشكل مختلف / أفضل. لا يتعين عليك إخبارنا بأي شيء إذا كنت لا تريد ذلك ولا يتعين عليك إخباري بأسبابك لذلك. حتى إذا قررت عدم إخبارنا بأي شيء، فلن يؤثر ذلك على الدعم الذي تحصل عليه أنت وعائلتك منا. ومع ذلك، قد تساعدنا مشاركة أفكارك ومشاعرك معنا في تحسين ما نقوم به للأطفال والعائلات الأخرى. أي شيء تخبرنا به سيبقى سرا. هذا يعني أنه على الرغم من أننا سنشارك ما تقوله، إلا أننا لن نخبر أي شخص أنك من أخبرتنا. يمكنك أيضًا أن تقرر عدم الإجابة فقط على أسئلة معينة، أو تغير رأيك وتقرر عدم الاستمرار وقتما تشاء.</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accent4">
                        <a:lumMod val="20000"/>
                        <a:lumOff val="80000"/>
                      </a:schemeClr>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2599589164"/>
                  </a:ext>
                </a:extLst>
              </a:tr>
              <a:tr h="111249">
                <a:tc gridSpan="5">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أنا ___(اسم الطفل الذي يعطي موافقته) ، امنح الموافقة لـ [وكالة إدارة الحالة] لجمع تعليقاتي حول عملية إدارة الحالة.</a:t>
                      </a:r>
                      <a:endParaRPr lang="en-FR" sz="1000" b="1">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3932893317"/>
                  </a:ext>
                </a:extLst>
              </a:tr>
              <a:tr h="292328">
                <a:tc gridSpan="5">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أكمل فقط حيثما كان ذلك ممكنًا وإذا كان ذلك مناسبًا</a:t>
                      </a:r>
                      <a:endParaRPr lang="en-FR" sz="10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b="1">
                          <a:effectLst/>
                          <a:latin typeface="Calibri" panose="020F0502020204030204" pitchFamily="34" charset="0"/>
                          <a:cs typeface="Calibri" panose="020F0502020204030204" pitchFamily="34" charset="0"/>
                        </a:rPr>
                        <a:t>أنا ___(اسم مقدم/ة الرعاية الذي يعطي الموافقة) ، امنح الموافقة لـ [وكالة إدارة الحالة] لجمع التعليقات حول عملية إدارة الحالة من طفلتي.</a:t>
                      </a:r>
                      <a:endParaRPr lang="en-FR" sz="1000" b="1">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endParaRPr lang="en-FR"/>
                    </a:p>
                  </a:txBody>
                  <a:tcPr/>
                </a:tc>
                <a:tc hMerge="1">
                  <a:txBody>
                    <a:bodyPr/>
                    <a:lstStyle/>
                    <a:p>
                      <a:endParaRPr lang="en-FR"/>
                    </a:p>
                  </a:txBody>
                  <a:tcPr/>
                </a:tc>
                <a:tc hMerge="1">
                  <a:txBody>
                    <a:bodyPr/>
                    <a:lstStyle/>
                    <a:p>
                      <a:endParaRPr lang="en-FR"/>
                    </a:p>
                  </a:txBody>
                  <a:tcPr/>
                </a:tc>
                <a:tc hMerge="1">
                  <a:txBody>
                    <a:bodyPr/>
                    <a:lstStyle/>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2675997514"/>
                  </a:ext>
                </a:extLst>
              </a:tr>
              <a:tr h="1393008">
                <a:tc>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التاريخ:</a:t>
                      </a:r>
                    </a:p>
                    <a:p>
                      <a:pPr algn="r" rtl="1">
                        <a:lnSpc>
                          <a:spcPct val="107000"/>
                        </a:lnSpc>
                        <a:spcAft>
                          <a:spcPts val="800"/>
                        </a:spcAft>
                      </a:pPr>
                      <a:r>
                        <a:rPr lang="en-ZA" sz="1000" b="0" i="1" kern="1200" dirty="0">
                          <a:solidFill>
                            <a:schemeClr val="tx1"/>
                          </a:solidFill>
                          <a:effectLst/>
                          <a:latin typeface="Calibri" panose="020F0502020204030204" pitchFamily="34" charset="0"/>
                          <a:ea typeface="+mn-ea"/>
                          <a:cs typeface="Calibri" panose="020F0502020204030204" pitchFamily="34" charset="0"/>
                        </a:rPr>
                        <a:t>يوم / شهر / سنة</a:t>
                      </a:r>
                      <a:endParaRPr lang="en-FR" sz="1000" b="0">
                        <a:effectLst/>
                        <a:latin typeface="Calibri" panose="020F0502020204030204" pitchFamily="34" charset="0"/>
                        <a:cs typeface="Calibri" panose="020F0502020204030204" pitchFamily="34" charset="0"/>
                      </a:endParaRPr>
                    </a:p>
                  </a:txBody>
                  <a:tcPr marL="20603" marR="20603" marT="20603" marB="20603">
                    <a:solidFill>
                      <a:schemeClr val="bg1"/>
                    </a:solidFill>
                  </a:tcPr>
                </a:tc>
                <a:tc gridSpan="2">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تقديم مقدم الرعاية الموافقة / القبول:</a:t>
                      </a:r>
                      <a:endParaRPr lang="en-FR" sz="10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b="0">
                          <a:effectLst/>
                          <a:latin typeface="Calibri" panose="020F0502020204030204" pitchFamily="34" charset="0"/>
                          <a:cs typeface="Calibri" panose="020F0502020204030204" pitchFamily="34" charset="0"/>
                        </a:rPr>
                        <a:t>التوقيع</a:t>
                      </a:r>
                      <a:endParaRPr lang="en-FR" sz="1000" b="0">
                        <a:effectLst/>
                        <a:latin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endParaRPr lang="en-FR"/>
                    </a:p>
                  </a:txBody>
                  <a:tcPr/>
                </a:tc>
                <a:tc gridSpan="2">
                  <a:txBody>
                    <a:bodyPr/>
                    <a:lstStyle/>
                    <a:p>
                      <a:pPr algn="r" rtl="1">
                        <a:lnSpc>
                          <a:spcPct val="107000"/>
                        </a:lnSpc>
                        <a:spcAft>
                          <a:spcPts val="800"/>
                        </a:spcAft>
                      </a:pPr>
                      <a:r>
                        <a:rPr lang="ar-SA" sz="1000" b="1">
                          <a:effectLst/>
                          <a:latin typeface="Calibri" panose="020F0502020204030204" pitchFamily="34" charset="0"/>
                          <a:cs typeface="Calibri" panose="020F0502020204030204" pitchFamily="34" charset="0"/>
                        </a:rPr>
                        <a:t>تقديم الطفل للموافقة / القبول:</a:t>
                      </a:r>
                      <a:endParaRPr lang="en-FR" sz="1000" b="1">
                        <a:effectLst/>
                        <a:latin typeface="Calibri" panose="020F0502020204030204" pitchFamily="34" charset="0"/>
                        <a:cs typeface="Calibri" panose="020F0502020204030204" pitchFamily="34" charset="0"/>
                      </a:endParaRPr>
                    </a:p>
                    <a:p>
                      <a:pPr algn="r" rtl="1">
                        <a:lnSpc>
                          <a:spcPct val="107000"/>
                        </a:lnSpc>
                        <a:spcAft>
                          <a:spcPts val="800"/>
                        </a:spcAft>
                      </a:pPr>
                      <a:r>
                        <a:rPr lang="ar-SA" sz="1000" b="0">
                          <a:effectLst/>
                          <a:latin typeface="Calibri" panose="020F0502020204030204" pitchFamily="34" charset="0"/>
                          <a:cs typeface="Calibri" panose="020F0502020204030204" pitchFamily="34" charset="0"/>
                        </a:rPr>
                        <a:t>التوقيع</a:t>
                      </a:r>
                      <a:endParaRPr lang="en-FR" sz="1000" b="0">
                        <a:effectLst/>
                        <a:latin typeface="Calibri" panose="020F0502020204030204" pitchFamily="34" charset="0"/>
                        <a:cs typeface="Calibri" panose="020F0502020204030204" pitchFamily="34" charset="0"/>
                      </a:endParaRPr>
                    </a:p>
                    <a:p>
                      <a:pPr algn="r" rtl="1">
                        <a:lnSpc>
                          <a:spcPct val="107000"/>
                        </a:lnSpc>
                        <a:spcAft>
                          <a:spcPts val="800"/>
                        </a:spcAft>
                      </a:pPr>
                      <a:endParaRPr lang="en-FR" sz="1000" b="1">
                        <a:effectLst/>
                        <a:latin typeface="Calibri" panose="020F0502020204030204" pitchFamily="34" charset="0"/>
                        <a:ea typeface="Calibri" panose="020F0502020204030204" pitchFamily="34" charset="0"/>
                        <a:cs typeface="Calibri" panose="020F0502020204030204" pitchFamily="34" charset="0"/>
                      </a:endParaRPr>
                    </a:p>
                  </a:txBody>
                  <a:tcPr marL="20603" marR="20603" marT="20603" marB="20603">
                    <a:solidFill>
                      <a:schemeClr val="bg1"/>
                    </a:solidFill>
                  </a:tcPr>
                </a:tc>
                <a:tc hMerge="1">
                  <a:txBody>
                    <a:bodyPr/>
                    <a:lstStyle/>
                    <a:p>
                      <a:pPr algn="r" rtl="1">
                        <a:lnSpc>
                          <a:spcPct val="107000"/>
                        </a:lnSpc>
                        <a:spcAft>
                          <a:spcPts val="800"/>
                        </a:spcAft>
                      </a:pPr>
                      <a:endParaRPr lang="en-FR" sz="1000">
                        <a:effectLst/>
                        <a:latin typeface="Calibri" panose="020F0502020204030204" pitchFamily="34" charset="0"/>
                        <a:ea typeface="Calibri" panose="020F0502020204030204" pitchFamily="34" charset="0"/>
                        <a:cs typeface="Arial" panose="020B0604020202020204" pitchFamily="34" charset="0"/>
                      </a:endParaRPr>
                    </a:p>
                  </a:txBody>
                  <a:tcPr marL="20603" marR="20603" marT="20603" marB="20603"/>
                </a:tc>
                <a:extLst>
                  <a:ext uri="{0D108BD9-81ED-4DB2-BD59-A6C34878D82A}">
                    <a16:rowId xmlns:a16="http://schemas.microsoft.com/office/drawing/2014/main" val="2023263049"/>
                  </a:ext>
                </a:extLst>
              </a:tr>
            </a:tbl>
          </a:graphicData>
        </a:graphic>
      </p:graphicFrame>
    </p:spTree>
    <p:extLst>
      <p:ext uri="{BB962C8B-B14F-4D97-AF65-F5344CB8AC3E}">
        <p14:creationId xmlns:p14="http://schemas.microsoft.com/office/powerpoint/2010/main" val="12262529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211659202"/>
              </p:ext>
            </p:extLst>
          </p:nvPr>
        </p:nvGraphicFramePr>
        <p:xfrm>
          <a:off x="996287" y="699799"/>
          <a:ext cx="5233063" cy="8129651"/>
        </p:xfrm>
        <a:graphic>
          <a:graphicData uri="http://schemas.openxmlformats.org/drawingml/2006/table">
            <a:tbl>
              <a:tblPr firstRow="1" firstCol="1" bandRow="1">
                <a:tableStyleId>{5C22544A-7EE6-4342-B048-85BDC9FD1C3A}</a:tableStyleId>
              </a:tblPr>
              <a:tblGrid>
                <a:gridCol w="2535710">
                  <a:extLst>
                    <a:ext uri="{9D8B030D-6E8A-4147-A177-3AD203B41FA5}">
                      <a16:colId xmlns:a16="http://schemas.microsoft.com/office/drawing/2014/main" val="4029718312"/>
                    </a:ext>
                  </a:extLst>
                </a:gridCol>
                <a:gridCol w="2697353">
                  <a:extLst>
                    <a:ext uri="{9D8B030D-6E8A-4147-A177-3AD203B41FA5}">
                      <a16:colId xmlns:a16="http://schemas.microsoft.com/office/drawing/2014/main" val="1794873439"/>
                    </a:ext>
                  </a:extLst>
                </a:gridCol>
              </a:tblGrid>
              <a:tr h="0">
                <a:tc gridSpan="2">
                  <a:txBody>
                    <a:bodyPr/>
                    <a:lstStyle/>
                    <a:p>
                      <a:pPr algn="r" rtl="1">
                        <a:lnSpc>
                          <a:spcPct val="107000"/>
                        </a:lnSpc>
                        <a:spcAft>
                          <a:spcPts val="800"/>
                        </a:spcAft>
                      </a:pPr>
                      <a:r>
                        <a:rPr lang="ar-SA" sz="800" dirty="0">
                          <a:solidFill>
                            <a:schemeClr val="tx1"/>
                          </a:solidFill>
                          <a:effectLst/>
                          <a:latin typeface="Calibri" panose="020F0502020204030204" pitchFamily="34" charset="0"/>
                          <a:cs typeface="Calibri" panose="020F0502020204030204" pitchFamily="34" charset="0"/>
                        </a:rPr>
                        <a:t>٢. </a:t>
                      </a:r>
                      <a:r>
                        <a:rPr lang="en-ZA" sz="1000" dirty="0">
                          <a:solidFill>
                            <a:schemeClr val="tx1"/>
                          </a:solidFill>
                          <a:effectLst/>
                          <a:latin typeface="Calibri" panose="020F0502020204030204" pitchFamily="34" charset="0"/>
                          <a:cs typeface="Calibri" panose="020F0502020204030204" pitchFamily="34" charset="0"/>
                        </a:rPr>
                        <a:t>الأسئلة</a:t>
                      </a:r>
                      <a:r>
                        <a:rPr lang="ar-SA" sz="800" dirty="0">
                          <a:solidFill>
                            <a:schemeClr val="tx1"/>
                          </a:solidFill>
                          <a:effectLst/>
                          <a:latin typeface="Calibri" panose="020F0502020204030204" pitchFamily="34" charset="0"/>
                          <a:cs typeface="Calibri" panose="020F0502020204030204" pitchFamily="34" charset="0"/>
                        </a:rPr>
                        <a:t> </a:t>
                      </a:r>
                      <a:r>
                        <a:rPr lang="ar-SA" sz="800" b="0" kern="1200">
                          <a:solidFill>
                            <a:schemeClr val="tx1"/>
                          </a:solidFill>
                          <a:effectLst/>
                          <a:latin typeface="Calibri" panose="020F0502020204030204" pitchFamily="34" charset="0"/>
                          <a:ea typeface="+mn-ea"/>
                          <a:cs typeface="Calibri" panose="020F0502020204030204" pitchFamily="34" charset="0"/>
                        </a:rPr>
                        <a:t>يمكنك إعطاء أمثلة للتعليقات السريعة، ولكن كن حذرًا عند طرح الأسئلة الإرشادية. هذا التنسيق مناسب للأطفال الأكبر سنًا (10 سنوات أو أكبر) - ويمكن تكييفه للأطفال الأصغر سنًا حسب الحاجة. يجب إجراؤه بلغة الطفل ، وتيسيره من قبل شخص لديه المهارات والتدريب اللازمين لتسهيل التغذية الراجعة مع الأطفال ، ويفهم أخلاقيات العمل مباشرة مع الأطفال.</a:t>
                      </a:r>
                      <a:r>
                        <a:rPr lang="en-FR" sz="800" b="0">
                          <a:solidFill>
                            <a:schemeClr val="tx1"/>
                          </a:solidFill>
                          <a:effectLst/>
                          <a:latin typeface="Calibri" panose="020F0502020204030204" pitchFamily="34" charset="0"/>
                          <a:cs typeface="Calibri" panose="020F0502020204030204" pitchFamily="34" charset="0"/>
                        </a:rPr>
                        <a:t> </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261234416"/>
                  </a:ext>
                </a:extLst>
              </a:tr>
              <a:tr h="0">
                <a:tc gridSpan="2">
                  <a:txBody>
                    <a:bodyPr/>
                    <a:lstStyle/>
                    <a:p>
                      <a:pPr algn="r" rtl="1"/>
                      <a:r>
                        <a:rPr lang="en-ZA" sz="1000" dirty="0">
                          <a:solidFill>
                            <a:schemeClr val="tx1"/>
                          </a:solidFill>
                          <a:effectLst/>
                        </a:rPr>
                        <a:t>الدخول في عملية إدارة الحالة</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092270613"/>
                  </a:ext>
                </a:extLst>
              </a:tr>
              <a:tr h="434425">
                <a:tc gridSpan="2">
                  <a:txBody>
                    <a:bodyPr/>
                    <a:lstStyle/>
                    <a:p>
                      <a:pPr algn="r" rtl="1"/>
                      <a:r>
                        <a:rPr lang="ar-SA" sz="900" b="0" dirty="0">
                          <a:solidFill>
                            <a:schemeClr val="tx1"/>
                          </a:solidFill>
                          <a:effectLst/>
                          <a:latin typeface="Calibri" panose="020F0502020204030204" pitchFamily="34" charset="0"/>
                          <a:cs typeface="Calibri" panose="020F0502020204030204" pitchFamily="34" charset="0"/>
                        </a:rPr>
                        <a:t>١.</a:t>
                      </a:r>
                      <a:r>
                        <a:rPr lang="en-ZA" sz="900" b="0" dirty="0">
                          <a:solidFill>
                            <a:schemeClr val="tx1"/>
                          </a:solidFill>
                          <a:effectLst/>
                          <a:latin typeface="Calibri" panose="020F0502020204030204" pitchFamily="34" charset="0"/>
                          <a:cs typeface="Calibri" panose="020F0502020204030204" pitchFamily="34" charset="0"/>
                        </a:rPr>
                        <a:t>كيف تعرفت على خدمات إدارة الحالة [أدخل اسم وكالة إدارة الحالة]؟</a:t>
                      </a:r>
                      <a:endParaRPr lang="en-US" sz="900" b="0" dirty="0">
                        <a:solidFill>
                          <a:schemeClr val="tx1"/>
                        </a:solidFill>
                        <a:effectLst/>
                        <a:latin typeface="Calibri" panose="020F0502020204030204" pitchFamily="34" charset="0"/>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تواصل معي أخصائي الحالة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منظمة أخرى</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الوالدين</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العائلة / الأصدقاء</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مدرسة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زعيم مجتمعي</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نقطة اتصال حماية الطفل المجتمعية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 السلطات</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شاهدت ملصق / نشرة إعلامية</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rtl="1"/>
                      <a:r>
                        <a:rPr lang="ar-SA" sz="900" b="0" kern="1200">
                          <a:solidFill>
                            <a:schemeClr val="tx1"/>
                          </a:solidFill>
                          <a:effectLst/>
                          <a:latin typeface="Calibri" panose="020F0502020204030204" pitchFamily="34" charset="0"/>
                          <a:ea typeface="+mn-ea"/>
                          <a:cs typeface="Calibri" panose="020F0502020204030204" pitchFamily="34" charset="0"/>
                        </a:rPr>
                        <a:t>[] لا أذكر</a:t>
                      </a:r>
                      <a:endParaRPr lang="en-FR" sz="900" b="0" kern="1200">
                        <a:solidFill>
                          <a:schemeClr val="tx1"/>
                        </a:solidFill>
                        <a:effectLst/>
                        <a:latin typeface="Calibri" panose="020F0502020204030204" pitchFamily="34" charset="0"/>
                        <a:ea typeface="+mn-ea"/>
                        <a:cs typeface="Calibri" panose="020F0502020204030204" pitchFamily="34" charset="0"/>
                      </a:endParaRPr>
                    </a:p>
                    <a:p>
                      <a:pPr algn="r"/>
                      <a:r>
                        <a:rPr lang="ar-SA" sz="900" b="0" kern="1200">
                          <a:solidFill>
                            <a:schemeClr val="tx1"/>
                          </a:solidFill>
                          <a:effectLst/>
                          <a:latin typeface="Calibri" panose="020F0502020204030204" pitchFamily="34" charset="0"/>
                          <a:ea typeface="+mn-ea"/>
                          <a:cs typeface="Calibri" panose="020F0502020204030204" pitchFamily="34" charset="0"/>
                        </a:rPr>
                        <a:t>[ ] غير ذلك ،</a:t>
                      </a:r>
                      <a:r>
                        <a:rPr lang="ar-SA" sz="900" b="1" kern="1200">
                          <a:solidFill>
                            <a:schemeClr val="tx1"/>
                          </a:solidFill>
                          <a:effectLst/>
                          <a:latin typeface="Calibri" panose="020F0502020204030204" pitchFamily="34" charset="0"/>
                          <a:ea typeface="+mn-ea"/>
                          <a:cs typeface="Calibri" panose="020F0502020204030204" pitchFamily="34" charset="0"/>
                        </a:rPr>
                        <a:t>يرجى التحديد:</a:t>
                      </a:r>
                      <a:r>
                        <a:rPr lang="en-FR" sz="900" b="1">
                          <a:solidFill>
                            <a:schemeClr val="tx1"/>
                          </a:solidFill>
                          <a:effectLst/>
                          <a:latin typeface="Calibri" panose="020F0502020204030204" pitchFamily="34" charset="0"/>
                          <a:cs typeface="Calibri" panose="020F0502020204030204" pitchFamily="34" charset="0"/>
                        </a:rPr>
                        <a:t> </a:t>
                      </a:r>
                      <a:r>
                        <a:rPr lang="en-ZA" sz="900" b="1" dirty="0">
                          <a:solidFill>
                            <a:schemeClr val="tx1"/>
                          </a:solidFill>
                          <a:effectLst/>
                          <a:latin typeface="Calibri" panose="020F0502020204030204" pitchFamily="34" charset="0"/>
                          <a:cs typeface="Calibri" panose="020F0502020204030204" pitchFamily="34" charset="0"/>
                        </a:rPr>
                        <a:t> </a:t>
                      </a:r>
                      <a:endParaRPr lang="en-US"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633762263"/>
                  </a:ext>
                </a:extLst>
              </a:tr>
              <a:tr h="367590">
                <a:tc gridSpan="2">
                  <a:txBody>
                    <a:bodyPr/>
                    <a:lstStyle/>
                    <a:p>
                      <a:pPr algn="r" rtl="1"/>
                      <a:r>
                        <a:rPr lang="ar-SA" sz="1000" dirty="0">
                          <a:solidFill>
                            <a:schemeClr val="tx1"/>
                          </a:solidFill>
                          <a:effectLst/>
                          <a:latin typeface="Calibri" panose="020F0502020204030204" pitchFamily="34" charset="0"/>
                          <a:cs typeface="Calibri" panose="020F0502020204030204" pitchFamily="34" charset="0"/>
                        </a:rPr>
                        <a:t>٢.</a:t>
                      </a:r>
                      <a:r>
                        <a:rPr lang="en-ZA" sz="1000" dirty="0">
                          <a:solidFill>
                            <a:schemeClr val="tx1"/>
                          </a:solidFill>
                          <a:effectLst/>
                          <a:latin typeface="Calibri" panose="020F0502020204030204" pitchFamily="34" charset="0"/>
                          <a:cs typeface="Calibri" panose="020F0502020204030204" pitchFamily="34" charset="0"/>
                        </a:rPr>
                        <a:t>قبل أن تبدأ العمل مع [اسم أخصائي الحالة] ، هل س</a:t>
                      </a:r>
                      <a:r>
                        <a:rPr lang="ar-SA" sz="1000" dirty="0">
                          <a:solidFill>
                            <a:schemeClr val="tx1"/>
                          </a:solidFill>
                          <a:effectLst/>
                          <a:latin typeface="Calibri" panose="020F0502020204030204" pitchFamily="34" charset="0"/>
                          <a:cs typeface="Calibri" panose="020F0502020204030204" pitchFamily="34" charset="0"/>
                        </a:rPr>
                        <a:t>تم سؤالك</a:t>
                      </a:r>
                      <a:r>
                        <a:rPr lang="en-ZA" sz="1000" dirty="0">
                          <a:solidFill>
                            <a:schemeClr val="tx1"/>
                          </a:solidFill>
                          <a:effectLst/>
                          <a:latin typeface="Calibri" panose="020F0502020204030204" pitchFamily="34" charset="0"/>
                          <a:cs typeface="Calibri" panose="020F0502020204030204" pitchFamily="34" charset="0"/>
                        </a:rPr>
                        <a:t> عما إذا كنت تريد الحصول على المساعدة بهذه الطريقة</a:t>
                      </a:r>
                      <a:r>
                        <a:rPr lang="en-GB"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أذكر</a:t>
                      </a:r>
                      <a:endParaRPr lang="en-US" sz="1000" b="0" dirty="0">
                        <a:solidFill>
                          <a:schemeClr val="tx1"/>
                        </a:solidFill>
                        <a:effectLst/>
                        <a:latin typeface="Calibri" panose="020F0502020204030204" pitchFamily="34" charset="0"/>
                        <a:cs typeface="Calibri" panose="020F0502020204030204" pitchFamily="34" charset="0"/>
                      </a:endParaRPr>
                    </a:p>
                    <a:p>
                      <a:pPr algn="r" rtl="1">
                        <a:tabLst>
                          <a:tab pos="838200" algn="l"/>
                        </a:tabLst>
                      </a:pPr>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rPr>
                        <a:t> </a:t>
                      </a:r>
                      <a:endParaRPr lang="en-US" sz="1000" dirty="0">
                        <a:solidFill>
                          <a:schemeClr val="tx1"/>
                        </a:solidFill>
                        <a:effectLst/>
                      </a:endParaRPr>
                    </a:p>
                    <a:p>
                      <a:pPr algn="r" rtl="1"/>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75093730"/>
                  </a:ext>
                </a:extLst>
              </a:tr>
              <a:tr h="0">
                <a:tc gridSpan="2">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التوقعات</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636925032"/>
                  </a:ext>
                </a:extLst>
              </a:tr>
              <a:tr h="0">
                <a:tc gridSpan="2">
                  <a:txBody>
                    <a:bodyPr/>
                    <a:lstStyle/>
                    <a:p>
                      <a:pPr algn="r" rtl="1"/>
                      <a:r>
                        <a:rPr lang="ar-SA" sz="1000" dirty="0">
                          <a:solidFill>
                            <a:schemeClr val="tx1"/>
                          </a:solidFill>
                          <a:effectLst/>
                          <a:latin typeface="Calibri" panose="020F0502020204030204" pitchFamily="34" charset="0"/>
                          <a:cs typeface="Calibri" panose="020F0502020204030204" pitchFamily="34" charset="0"/>
                        </a:rPr>
                        <a:t>٣.</a:t>
                      </a:r>
                      <a:r>
                        <a:rPr lang="en-ZA" sz="1000" dirty="0">
                          <a:solidFill>
                            <a:schemeClr val="tx1"/>
                          </a:solidFill>
                          <a:effectLst/>
                          <a:latin typeface="Calibri" panose="020F0502020204030204" pitchFamily="34" charset="0"/>
                          <a:cs typeface="Calibri" panose="020F0502020204030204" pitchFamily="34" charset="0"/>
                        </a:rPr>
                        <a:t>ما نوع الدعم الذي كنت تتوقعه من [أدخل اسم وكالة إدارة الحالة]؟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545300434"/>
                  </a:ext>
                </a:extLst>
              </a:tr>
              <a:tr h="501260">
                <a:tc>
                  <a:txBody>
                    <a:bodyPr/>
                    <a:lstStyle/>
                    <a:p>
                      <a:pPr algn="r" rtl="1"/>
                      <a:endParaRPr lang="en-US" sz="800" b="0" dirty="0">
                        <a:solidFill>
                          <a:schemeClr val="tx1"/>
                        </a:solidFill>
                        <a:effectLst/>
                        <a:latin typeface="Calibri" panose="020F0502020204030204" pitchFamily="34" charset="0"/>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الدعم القانوني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التوثيق</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خدمات للأطفال ذوي الاحتياجات الخاصة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الصحة الجنسية والإنجابية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المَأوى</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الصرف الصحي والنظافة الصحية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حل مستدام (بالتنسيق مع مفوضية الأمم المتحدة لشؤون اللاجئين)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إعادة التوطين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غير ذلك ، </a:t>
                      </a:r>
                      <a:r>
                        <a:rPr lang="ar-SA" sz="1000" b="1" kern="1200">
                          <a:solidFill>
                            <a:schemeClr val="tx1"/>
                          </a:solidFill>
                          <a:effectLst/>
                          <a:latin typeface="Calibri" panose="020F0502020204030204" pitchFamily="34" charset="0"/>
                          <a:ea typeface="+mn-ea"/>
                          <a:cs typeface="Calibri" panose="020F0502020204030204" pitchFamily="34" charset="0"/>
                        </a:rPr>
                        <a:t>يرجى التحديد:</a:t>
                      </a:r>
                      <a:endParaRPr lang="en-FR" sz="10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السياق</a:t>
                      </a:r>
                      <a:endParaRPr lang="en-US" sz="1000" b="0" dirty="0">
                        <a:latin typeface="Calibri" panose="020F0502020204030204" pitchFamily="34" charset="0"/>
                        <a:cs typeface="Calibri" panose="020F0502020204030204" pitchFamily="34" charset="0"/>
                      </a:endParaRPr>
                    </a:p>
                    <a:p>
                      <a:pPr algn="r" rtl="1"/>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ZA" sz="1000" dirty="0">
                          <a:solidFill>
                            <a:schemeClr val="tx1"/>
                          </a:solidFill>
                          <a:effectLst/>
                        </a:rPr>
                        <a:t> </a:t>
                      </a:r>
                      <a:endParaRPr lang="en-US" sz="1000" dirty="0">
                        <a:solidFill>
                          <a:schemeClr val="tx1"/>
                        </a:solidFill>
                        <a:effectLst/>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البديلة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الأمن (مثل المأوى الآمن)</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التعليم غير الرسمي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تعقب الأسرة ولم الشمل</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الدعم النفسي الاجتماعي الأساسي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الرعاية المركزة غير المتخصصة للصحة النفسية والدعم النفسي الاجتماعي</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خدمات الصحة النفسية والدعم النفسي الاجتماعي المتخصصة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الطعام</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المواد غير الغذائية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[X] المساعدة النقدية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سبل العيش</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 الطب</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a:r>
                        <a:rPr lang="ar-SA" sz="1000" b="0" kern="1200">
                          <a:solidFill>
                            <a:schemeClr val="tx1"/>
                          </a:solidFill>
                          <a:effectLst/>
                          <a:latin typeface="Calibri" panose="020F0502020204030204" pitchFamily="34" charset="0"/>
                          <a:ea typeface="+mn-ea"/>
                          <a:cs typeface="Calibri" panose="020F0502020204030204" pitchFamily="34" charset="0"/>
                        </a:rPr>
                        <a:t>[ ] التَغذِيَة</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002618057"/>
                  </a:ext>
                </a:extLst>
              </a:tr>
              <a:tr h="373859">
                <a:tc gridSpan="2">
                  <a:txBody>
                    <a:bodyPr/>
                    <a:lstStyle/>
                    <a:p>
                      <a:pPr algn="r" rtl="1"/>
                      <a:r>
                        <a:rPr lang="ar-SA" sz="1000" dirty="0">
                          <a:solidFill>
                            <a:schemeClr val="tx1"/>
                          </a:solidFill>
                          <a:effectLst/>
                          <a:latin typeface="Calibri" panose="020F0502020204030204" pitchFamily="34" charset="0"/>
                          <a:cs typeface="Calibri" panose="020F0502020204030204" pitchFamily="34" charset="0"/>
                        </a:rPr>
                        <a:t>٤.</a:t>
                      </a:r>
                      <a:r>
                        <a:rPr lang="en-GB" sz="1000" dirty="0">
                          <a:solidFill>
                            <a:schemeClr val="tx1"/>
                          </a:solidFill>
                          <a:effectLst/>
                          <a:latin typeface="Calibri" panose="020F0502020204030204" pitchFamily="34" charset="0"/>
                          <a:cs typeface="Calibri" panose="020F0502020204030204" pitchFamily="34" charset="0"/>
                        </a:rPr>
                        <a:t> هل حصلت على الدعم الذي كنت تتوقع الحصول عليه؟</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أذكر</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r>
                        <a:rPr lang="en-ZA"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r" rtl="1"/>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2533701680"/>
                  </a:ext>
                </a:extLst>
              </a:tr>
            </a:tbl>
          </a:graphicData>
        </a:graphic>
      </p:graphicFrame>
    </p:spTree>
    <p:extLst>
      <p:ext uri="{BB962C8B-B14F-4D97-AF65-F5344CB8AC3E}">
        <p14:creationId xmlns:p14="http://schemas.microsoft.com/office/powerpoint/2010/main" val="244094330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nvGraphicFramePr>
        <p:xfrm>
          <a:off x="996287" y="699799"/>
          <a:ext cx="5233063" cy="8251174"/>
        </p:xfrm>
        <a:graphic>
          <a:graphicData uri="http://schemas.openxmlformats.org/drawingml/2006/table">
            <a:tbl>
              <a:tblPr firstRow="1" firstCol="1" bandRow="1">
                <a:tableStyleId>{5C22544A-7EE6-4342-B048-85BDC9FD1C3A}</a:tableStyleId>
              </a:tblPr>
              <a:tblGrid>
                <a:gridCol w="5233063">
                  <a:extLst>
                    <a:ext uri="{9D8B030D-6E8A-4147-A177-3AD203B41FA5}">
                      <a16:colId xmlns:a16="http://schemas.microsoft.com/office/drawing/2014/main" val="4029718312"/>
                    </a:ext>
                  </a:extLst>
                </a:gridCol>
              </a:tblGrid>
              <a:tr h="227793">
                <a:tc>
                  <a:txBody>
                    <a:bodyPr/>
                    <a:lstStyle/>
                    <a:p>
                      <a:pPr algn="r" rtl="1"/>
                      <a:r>
                        <a:rPr lang="en-ZA" sz="1000" dirty="0">
                          <a:solidFill>
                            <a:schemeClr val="tx1"/>
                          </a:solidFill>
                          <a:effectLst/>
                        </a:rPr>
                        <a:t>عملية إدارة الحالة</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3685189"/>
                  </a:ext>
                </a:extLst>
              </a:tr>
              <a:tr h="1366760">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٥.</a:t>
                      </a:r>
                      <a:r>
                        <a:rPr lang="en-ZA" sz="1000" dirty="0">
                          <a:solidFill>
                            <a:schemeClr val="tx1"/>
                          </a:solidFill>
                          <a:effectLst/>
                          <a:latin typeface="Calibri" panose="020F0502020204030204" pitchFamily="34" charset="0"/>
                          <a:cs typeface="Calibri" panose="020F0502020204030204" pitchFamily="34" charset="0"/>
                        </a:rPr>
                        <a:t>هل وضع أخصائي الحالة خطة [خطة حالة] معك للحصول على الدعم الذي تحتاجه</a:t>
                      </a:r>
                      <a:r>
                        <a:rPr lang="en-GB"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أذكر</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14106009"/>
                  </a:ext>
                </a:extLst>
              </a:tr>
              <a:tr h="1366760">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٦.</a:t>
                      </a:r>
                      <a:r>
                        <a:rPr lang="en-ZA" sz="1000" dirty="0">
                          <a:solidFill>
                            <a:schemeClr val="tx1"/>
                          </a:solidFill>
                          <a:effectLst/>
                          <a:latin typeface="Calibri" panose="020F0502020204030204" pitchFamily="34" charset="0"/>
                          <a:cs typeface="Calibri" panose="020F0502020204030204" pitchFamily="34" charset="0"/>
                        </a:rPr>
                        <a:t>هل قام أخصائي الحالة بتوصيلك بالخدمات التي كانت قادرة على مساعدتك</a:t>
                      </a:r>
                      <a:r>
                        <a:rPr lang="en-GB"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لم تكن بحاجة إلى خدمات أخرى</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 لا تريد خدمات أخرى</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أذكر</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10541797"/>
                  </a:ext>
                </a:extLst>
              </a:tr>
              <a:tr h="1366760">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٧.</a:t>
                      </a:r>
                      <a:r>
                        <a:rPr lang="ar-SA" sz="1350" b="1" kern="1200">
                          <a:solidFill>
                            <a:schemeClr val="lt1"/>
                          </a:solidFill>
                          <a:effectLst/>
                          <a:latin typeface="Calibri" panose="020F0502020204030204" pitchFamily="34" charset="0"/>
                          <a:ea typeface="+mn-ea"/>
                          <a:cs typeface="Calibri" panose="020F0502020204030204" pitchFamily="34" charset="0"/>
                        </a:rPr>
                        <a:t> </a:t>
                      </a:r>
                      <a:r>
                        <a:rPr lang="ar-SA" sz="900" b="1" kern="1200">
                          <a:solidFill>
                            <a:schemeClr val="tx1"/>
                          </a:solidFill>
                          <a:effectLst/>
                          <a:latin typeface="Calibri" panose="020F0502020204030204" pitchFamily="34" charset="0"/>
                          <a:ea typeface="+mn-ea"/>
                          <a:cs typeface="Calibri" panose="020F0502020204030204" pitchFamily="34" charset="0"/>
                        </a:rPr>
                        <a:t>في أي وقت كان يشارك فيه أخصائي الحالة معلومات عنك مع الآخرين ، هل سُئلت عما إذا كنت توافق على مشاركة تلك المعلومات عنك وعن حالتك مع هؤلاء الآخرين؟ </a:t>
                      </a:r>
                      <a:endParaRPr lang="en-FR" sz="9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أذكر</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68486868"/>
                  </a:ext>
                </a:extLst>
              </a:tr>
              <a:tr h="1366760">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٨.</a:t>
                      </a:r>
                      <a:r>
                        <a:rPr lang="en-ZA" sz="1000" dirty="0">
                          <a:solidFill>
                            <a:schemeClr val="tx1"/>
                          </a:solidFill>
                          <a:effectLst/>
                          <a:latin typeface="Calibri" panose="020F0502020204030204" pitchFamily="34" charset="0"/>
                          <a:cs typeface="Calibri" panose="020F0502020204030204" pitchFamily="34" charset="0"/>
                        </a:rPr>
                        <a:t>هل اتخذت قرارًا بإيقاف خدمات إدارة الحالة [أدخل اسم وكالة إدارة الحالة] جنبًا إلى جنب مع أخصائي الحالة</a:t>
                      </a:r>
                      <a:r>
                        <a:rPr lang="en-GB"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أذكر</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823917808"/>
                  </a:ext>
                </a:extLst>
              </a:tr>
              <a:tr h="484061">
                <a:tc>
                  <a:txBody>
                    <a:bodyPr/>
                    <a:lstStyle/>
                    <a:p>
                      <a:pPr algn="r" rtl="1"/>
                      <a:r>
                        <a:rPr lang="ar-SA" sz="800" b="0" kern="1200">
                          <a:solidFill>
                            <a:schemeClr val="tx1"/>
                          </a:solidFill>
                          <a:effectLst/>
                          <a:latin typeface="Calibri" panose="020F0502020204030204" pitchFamily="34" charset="0"/>
                          <a:ea typeface="+mn-ea"/>
                          <a:cs typeface="Calibri" panose="020F0502020204030204" pitchFamily="34" charset="0"/>
                        </a:rPr>
                        <a:t>بالنسبة للأسئلة القليلة التالية، سوف أسألك إلى أي مدى توافق على الجملة التي أذكرها. إذا كنت تتفق تمامًا مع الجملة، فيمكنك إعطاؤها ١٠. إذا كنت لا توافق على الجملة على الإطلاق، فيمكنك إعطاؤها ١. ويمكنك أيضًا أن تقرر الإجابة بأي رقم آخر بين ١ و ١٠، كلما اتفقت مع الجملة كلما اقتربت من الرقم ١٠ ، وكلما زادت عدم موافقتك ، يجب أن تكون أقرب إلى الرقم ١.</a:t>
                      </a:r>
                      <a:r>
                        <a:rPr lang="en-FR" sz="800" b="0">
                          <a:solidFill>
                            <a:schemeClr val="tx1"/>
                          </a:solidFill>
                          <a:effectLst/>
                          <a:latin typeface="Calibri" panose="020F0502020204030204" pitchFamily="34" charset="0"/>
                          <a:cs typeface="Calibri" panose="020F0502020204030204" pitchFamily="34" charset="0"/>
                        </a:rPr>
                        <a:t> </a:t>
                      </a:r>
                      <a:endParaRPr lang="en-US" sz="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63043574"/>
                  </a:ext>
                </a:extLst>
              </a:tr>
              <a:tr h="896936">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٩.</a:t>
                      </a:r>
                      <a:r>
                        <a:rPr lang="en-ZA" sz="1000" dirty="0">
                          <a:solidFill>
                            <a:schemeClr val="tx1"/>
                          </a:solidFill>
                          <a:effectLst/>
                          <a:latin typeface="Calibri" panose="020F0502020204030204" pitchFamily="34" charset="0"/>
                          <a:cs typeface="Calibri" panose="020F0502020204030204" pitchFamily="34" charset="0"/>
                        </a:rPr>
                        <a:t>شرح أخصائي الحالة الأمور بطريقة يصعب علي فهمها.</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endParaRPr lang="en-US" sz="800" b="0" i="1" dirty="0">
                        <a:solidFill>
                          <a:schemeClr val="tx1"/>
                        </a:solidFill>
                        <a:effectLst/>
                        <a:latin typeface="Calibri" panose="020F0502020204030204" pitchFamily="34" charset="0"/>
                        <a:cs typeface="Calibri" panose="020F0502020204030204" pitchFamily="34" charset="0"/>
                      </a:endParaRPr>
                    </a:p>
                    <a:p>
                      <a:pPr algn="r" rtl="1"/>
                      <a:r>
                        <a:rPr lang="en-ZA" sz="800" dirty="0">
                          <a:solidFill>
                            <a:schemeClr val="tx1"/>
                          </a:solidFill>
                          <a:effectLst/>
                          <a:latin typeface="Calibri" panose="020F0502020204030204" pitchFamily="34" charset="0"/>
                          <a:cs typeface="Calibri" panose="020F0502020204030204" pitchFamily="34" charset="0"/>
                        </a:rPr>
                        <a:t> </a:t>
                      </a:r>
                      <a:endParaRPr lang="en-US" sz="8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3152978"/>
                  </a:ext>
                </a:extLst>
              </a:tr>
              <a:tr h="911173">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١٠.</a:t>
                      </a:r>
                      <a:r>
                        <a:rPr lang="en-ZA" sz="1000" dirty="0">
                          <a:solidFill>
                            <a:schemeClr val="tx1"/>
                          </a:solidFill>
                          <a:effectLst/>
                          <a:latin typeface="Calibri" panose="020F0502020204030204" pitchFamily="34" charset="0"/>
                          <a:cs typeface="Calibri" panose="020F0502020204030204" pitchFamily="34" charset="0"/>
                        </a:rPr>
                        <a:t>كان مسؤول الحالة يسأل دائمًا عن آرائي  ومشاعري ويستمع إليها.</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252678357"/>
                  </a:ext>
                </a:extLst>
              </a:tr>
            </a:tbl>
          </a:graphicData>
        </a:graphic>
      </p:graphicFrame>
    </p:spTree>
    <p:extLst>
      <p:ext uri="{BB962C8B-B14F-4D97-AF65-F5344CB8AC3E}">
        <p14:creationId xmlns:p14="http://schemas.microsoft.com/office/powerpoint/2010/main" val="14818781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nvGraphicFramePr>
        <p:xfrm>
          <a:off x="996287" y="699799"/>
          <a:ext cx="5233063" cy="7406640"/>
        </p:xfrm>
        <a:graphic>
          <a:graphicData uri="http://schemas.openxmlformats.org/drawingml/2006/table">
            <a:tbl>
              <a:tblPr firstRow="1" firstCol="1" bandRow="1">
                <a:tableStyleId>{5C22544A-7EE6-4342-B048-85BDC9FD1C3A}</a:tableStyleId>
              </a:tblPr>
              <a:tblGrid>
                <a:gridCol w="5233063">
                  <a:extLst>
                    <a:ext uri="{9D8B030D-6E8A-4147-A177-3AD203B41FA5}">
                      <a16:colId xmlns:a16="http://schemas.microsoft.com/office/drawing/2014/main" val="4029718312"/>
                    </a:ext>
                  </a:extLst>
                </a:gridCol>
              </a:tblGrid>
              <a:tr h="250630">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١١.</a:t>
                      </a:r>
                      <a:r>
                        <a:rPr lang="en-ZA" sz="1000" dirty="0">
                          <a:solidFill>
                            <a:schemeClr val="tx1"/>
                          </a:solidFill>
                          <a:effectLst/>
                          <a:latin typeface="Calibri" panose="020F0502020204030204" pitchFamily="34" charset="0"/>
                          <a:cs typeface="Calibri" panose="020F0502020204030204" pitchFamily="34" charset="0"/>
                        </a:rPr>
                        <a:t>شعرت غالبًا بالضغط من قبل أخصائي الحالة لاتخاذ قرار أو القيام بشيء لم أرغب في القيام به.</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5450313"/>
                  </a:ext>
                </a:extLst>
              </a:tr>
              <a:tr h="284047">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١٢.</a:t>
                      </a:r>
                      <a:r>
                        <a:rPr lang="en-ZA" sz="1000" dirty="0">
                          <a:solidFill>
                            <a:schemeClr val="tx1"/>
                          </a:solidFill>
                          <a:effectLst/>
                          <a:latin typeface="Calibri" panose="020F0502020204030204" pitchFamily="34" charset="0"/>
                          <a:cs typeface="Calibri" panose="020F0502020204030204" pitchFamily="34" charset="0"/>
                        </a:rPr>
                        <a:t>تابع أخصائي الحالة وفعل الأشياء التي قال إنه سيفعلها.</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78646840"/>
                  </a:ext>
                </a:extLst>
              </a:tr>
              <a:tr h="284047">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١٣.</a:t>
                      </a:r>
                      <a:r>
                        <a:rPr lang="en-ZA" sz="1000" dirty="0">
                          <a:solidFill>
                            <a:schemeClr val="tx1"/>
                          </a:solidFill>
                          <a:effectLst/>
                          <a:latin typeface="Calibri" panose="020F0502020204030204" pitchFamily="34" charset="0"/>
                          <a:cs typeface="Calibri" panose="020F0502020204030204" pitchFamily="34" charset="0"/>
                        </a:rPr>
                        <a:t>نادرا ما زارني أخصائي الحالة.</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13256746"/>
                  </a:ext>
                </a:extLst>
              </a:tr>
              <a:tr h="284047">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١٤. </a:t>
                      </a:r>
                      <a:r>
                        <a:rPr lang="en-ZA" sz="1000" dirty="0">
                          <a:solidFill>
                            <a:schemeClr val="tx1"/>
                          </a:solidFill>
                          <a:effectLst/>
                          <a:latin typeface="Calibri" panose="020F0502020204030204" pitchFamily="34" charset="0"/>
                          <a:cs typeface="Calibri" panose="020F0502020204030204" pitchFamily="34" charset="0"/>
                        </a:rPr>
                        <a:t>كان الدعم الذي قدمه أخصائي الحالة لي ولعائلتي مفيدًا.</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090197576"/>
                  </a:ext>
                </a:extLst>
              </a:tr>
              <a:tr h="284047">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١٥. </a:t>
                      </a:r>
                      <a:r>
                        <a:rPr lang="en-ZA" sz="1000" dirty="0">
                          <a:solidFill>
                            <a:schemeClr val="tx1"/>
                          </a:solidFill>
                          <a:effectLst/>
                          <a:latin typeface="Calibri" panose="020F0502020204030204" pitchFamily="34" charset="0"/>
                          <a:cs typeface="Calibri" panose="020F0502020204030204" pitchFamily="34" charset="0"/>
                        </a:rPr>
                        <a:t>منذ أن عملت مع أخصائي الحالة ، تحسن وضعي</a:t>
                      </a:r>
                      <a:r>
                        <a:rPr lang="en-GB"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38749904"/>
                  </a:ext>
                </a:extLst>
              </a:tr>
              <a:tr h="284047">
                <a:tc>
                  <a:txBody>
                    <a:bodyPr/>
                    <a:lstStyle/>
                    <a:p>
                      <a:pPr algn="r" rtl="1"/>
                      <a:r>
                        <a:rPr lang="ar-SA" sz="1000" dirty="0">
                          <a:solidFill>
                            <a:schemeClr val="tx1"/>
                          </a:solidFill>
                          <a:effectLst/>
                          <a:latin typeface="Calibri" panose="020F0502020204030204" pitchFamily="34" charset="0"/>
                          <a:cs typeface="Calibri" panose="020F0502020204030204" pitchFamily="34" charset="0"/>
                        </a:rPr>
                        <a:t>١٦. </a:t>
                      </a:r>
                      <a:r>
                        <a:rPr lang="en-ZA" sz="1000" dirty="0">
                          <a:solidFill>
                            <a:schemeClr val="tx1"/>
                          </a:solidFill>
                          <a:effectLst/>
                          <a:latin typeface="Calibri" panose="020F0502020204030204" pitchFamily="34" charset="0"/>
                          <a:cs typeface="Calibri" panose="020F0502020204030204" pitchFamily="34" charset="0"/>
                        </a:rPr>
                        <a:t>بشكل عام ، أنا مرتاح جدًا للدعم الذي قدمه أخصائي الحالة.</a:t>
                      </a:r>
                      <a:endParaRPr lang="en-US" sz="1000" dirty="0">
                        <a:solidFill>
                          <a:schemeClr val="tx1"/>
                        </a:solidFill>
                        <a:effectLst/>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r>
                        <a:rPr lang="ar-SA" sz="800" b="1" kern="1200">
                          <a:solidFill>
                            <a:schemeClr val="tx1"/>
                          </a:solidFill>
                          <a:effectLst/>
                          <a:latin typeface="Calibri" panose="020F0502020204030204" pitchFamily="34" charset="0"/>
                          <a:ea typeface="+mn-ea"/>
                          <a:cs typeface="Calibri" panose="020F0502020204030204" pitchFamily="34" charset="0"/>
                        </a:rPr>
                        <a:t>رقم بين ١ و ١٠</a:t>
                      </a:r>
                      <a:endParaRPr lang="en-FR" sz="800" b="1" kern="1200">
                        <a:solidFill>
                          <a:schemeClr val="tx1"/>
                        </a:solidFill>
                        <a:effectLst/>
                        <a:latin typeface="Calibri" panose="020F0502020204030204" pitchFamily="34" charset="0"/>
                        <a:ea typeface="+mn-ea"/>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9885555"/>
                  </a:ext>
                </a:extLst>
              </a:tr>
              <a:tr h="0">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السؤال الأخير</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72586008"/>
                  </a:ext>
                </a:extLst>
              </a:tr>
              <a:tr h="634929">
                <a:tc>
                  <a:txBody>
                    <a:bodyPr/>
                    <a:lstStyle/>
                    <a:p>
                      <a:pPr algn="r" rtl="1"/>
                      <a:r>
                        <a:rPr lang="en-ZA" sz="1000" dirty="0">
                          <a:solidFill>
                            <a:schemeClr val="tx1"/>
                          </a:solidFill>
                          <a:effectLst/>
                          <a:latin typeface="Calibri" panose="020F0502020204030204" pitchFamily="34" charset="0"/>
                          <a:cs typeface="Calibri" panose="020F0502020204030204" pitchFamily="34" charset="0"/>
                        </a:rPr>
                        <a:t>17. هل لديك أي ملاحظات أو مخاوف أخرى تود مشاركتها</a:t>
                      </a:r>
                      <a:r>
                        <a:rPr lang="en-GB" sz="1000" dirty="0">
                          <a:solidFill>
                            <a:schemeClr val="tx1"/>
                          </a:solidFill>
                          <a:effectLst/>
                          <a:latin typeface="Calibri" panose="020F0502020204030204" pitchFamily="34" charset="0"/>
                          <a:cs typeface="Calibri" panose="020F0502020204030204" pitchFamily="34" charset="0"/>
                        </a:rPr>
                        <a:t>؟</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نعم</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 لا</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b="0" dirty="0">
                          <a:solidFill>
                            <a:schemeClr val="tx1"/>
                          </a:solidFill>
                          <a:effectLst/>
                          <a:latin typeface="Calibri" panose="020F0502020204030204" pitchFamily="34" charset="0"/>
                          <a:cs typeface="Calibri" panose="020F0502020204030204" pitchFamily="34" charset="0"/>
                        </a:rPr>
                        <a:t>[] لا أذكر</a:t>
                      </a:r>
                      <a:endParaRPr lang="en-US" sz="1000" b="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يرجى تقديم تفاصيل:</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02523809"/>
                  </a:ext>
                </a:extLst>
              </a:tr>
            </a:tbl>
          </a:graphicData>
        </a:graphic>
      </p:graphicFrame>
    </p:spTree>
    <p:extLst>
      <p:ext uri="{BB962C8B-B14F-4D97-AF65-F5344CB8AC3E}">
        <p14:creationId xmlns:p14="http://schemas.microsoft.com/office/powerpoint/2010/main" val="34651783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618A6EFE-DCB5-2E32-5B6A-C20E341C6C21}"/>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ADF05F51-F610-1FDD-91AE-12C54A25A47F}"/>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646BDD87-CE1E-37C3-9EFE-51E0D7FB8EF5}"/>
              </a:ext>
            </a:extLst>
          </p:cNvPr>
          <p:cNvSpPr/>
          <p:nvPr/>
        </p:nvSpPr>
        <p:spPr>
          <a:xfrm>
            <a:off x="2501900" y="2149381"/>
            <a:ext cx="3745466" cy="10711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TextBox 31">
            <a:extLst>
              <a:ext uri="{FF2B5EF4-FFF2-40B4-BE49-F238E27FC236}">
                <a16:creationId xmlns:a16="http://schemas.microsoft.com/office/drawing/2014/main" id="{D1A7BDE2-6FF1-D8F2-E16C-1AB26D47A202}"/>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أملك</a:t>
            </a:r>
            <a:r>
              <a:rPr lang="en-US" sz="1100" b="1" dirty="0">
                <a:latin typeface="Calibri" panose="020F0502020204030204" pitchFamily="34" charset="0"/>
                <a:cs typeface="Calibri" panose="020F0502020204030204" pitchFamily="34" charset="0"/>
              </a:rPr>
              <a:t> في مربع النص</a:t>
            </a:r>
            <a:r>
              <a:rPr lang="en-US" sz="1100" b="1" dirty="0"/>
              <a:t>.</a:t>
            </a:r>
          </a:p>
        </p:txBody>
      </p:sp>
      <p:sp>
        <p:nvSpPr>
          <p:cNvPr id="34" name="TextBox 33">
            <a:extLst>
              <a:ext uri="{FF2B5EF4-FFF2-40B4-BE49-F238E27FC236}">
                <a16:creationId xmlns:a16="http://schemas.microsoft.com/office/drawing/2014/main" id="{4CBCB650-5E40-AE41-1609-2FA3FF024B9D}"/>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52" name="Rectangle 51">
            <a:extLst>
              <a:ext uri="{FF2B5EF4-FFF2-40B4-BE49-F238E27FC236}">
                <a16:creationId xmlns:a16="http://schemas.microsoft.com/office/drawing/2014/main" id="{BF2CF1D2-84A2-25BB-7DE7-6099D8EC6E19}"/>
              </a:ext>
            </a:extLst>
          </p:cNvPr>
          <p:cNvSpPr/>
          <p:nvPr/>
        </p:nvSpPr>
        <p:spPr>
          <a:xfrm>
            <a:off x="2501900" y="3398040"/>
            <a:ext cx="3745466" cy="1118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1A4E3524-329B-2C9F-2038-3A40BA8623FF}"/>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86450952-F48C-5F9B-202D-B669C30C7DE5}"/>
              </a:ext>
            </a:extLst>
          </p:cNvPr>
          <p:cNvSpPr txBox="1"/>
          <p:nvPr/>
        </p:nvSpPr>
        <p:spPr>
          <a:xfrm>
            <a:off x="993324" y="1264346"/>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أهداف التعلم</a:t>
            </a:r>
            <a:endParaRPr lang="en-CA" sz="1200" b="1" spc="300" dirty="0">
              <a:solidFill>
                <a:schemeClr val="tx1"/>
              </a:solidFill>
            </a:endParaRPr>
          </a:p>
        </p:txBody>
      </p:sp>
      <p:sp>
        <p:nvSpPr>
          <p:cNvPr id="56" name="TextBox 55">
            <a:extLst>
              <a:ext uri="{FF2B5EF4-FFF2-40B4-BE49-F238E27FC236}">
                <a16:creationId xmlns:a16="http://schemas.microsoft.com/office/drawing/2014/main" id="{7B97108D-9B51-E99E-9754-92636170CA11}"/>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الجلسة </a:t>
            </a:r>
            <a:r>
              <a:rPr lang="ar-SA" sz="1400" b="1" spc="300" dirty="0">
                <a:solidFill>
                  <a:schemeClr val="bg1"/>
                </a:solidFill>
                <a:highlight>
                  <a:srgbClr val="1D8CC8"/>
                </a:highlight>
                <a:latin typeface="Calibri"/>
                <a:ea typeface="Calibri"/>
                <a:cs typeface="Calibri"/>
                <a:sym typeface="Calibri"/>
              </a:rPr>
              <a:t>٦</a:t>
            </a:r>
            <a:r>
              <a:rPr lang="en-US" sz="1400" b="1" spc="300" dirty="0">
                <a:solidFill>
                  <a:schemeClr val="bg1"/>
                </a:solidFill>
                <a:highlight>
                  <a:srgbClr val="1D8CC8"/>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DB2D06C4-9166-881B-D6A2-41264420654D}"/>
              </a:ext>
            </a:extLst>
          </p:cNvPr>
          <p:cNvSpPr txBox="1"/>
          <p:nvPr/>
        </p:nvSpPr>
        <p:spPr>
          <a:xfrm>
            <a:off x="993324" y="518713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a:t>
            </a:r>
            <a:r>
              <a:rPr lang="en-US" sz="1200" b="1" dirty="0">
                <a:latin typeface="Calibri" panose="020F0502020204030204" pitchFamily="34" charset="0"/>
                <a:cs typeface="Calibri" panose="020F0502020204030204" pitchFamily="34" charset="0"/>
              </a:rPr>
              <a:t>ت</a:t>
            </a:r>
            <a:r>
              <a:rPr lang="ar-SA" sz="1200" b="1" dirty="0">
                <a:latin typeface="Calibri" panose="020F0502020204030204" pitchFamily="34" charset="0"/>
                <a:cs typeface="Calibri" panose="020F0502020204030204" pitchFamily="34" charset="0"/>
              </a:rPr>
              <a:t>أمل</a:t>
            </a:r>
            <a:endParaRPr lang="en-US" sz="1200" b="1" spc="300" dirty="0">
              <a:solidFill>
                <a:schemeClr val="tx1"/>
              </a:solidFill>
            </a:endParaRPr>
          </a:p>
        </p:txBody>
      </p:sp>
      <p:sp>
        <p:nvSpPr>
          <p:cNvPr id="58" name="Rectangle 57">
            <a:extLst>
              <a:ext uri="{FF2B5EF4-FFF2-40B4-BE49-F238E27FC236}">
                <a16:creationId xmlns:a16="http://schemas.microsoft.com/office/drawing/2014/main" id="{E1718892-1D04-29CB-717B-CFE853F61C7A}"/>
              </a:ext>
            </a:extLst>
          </p:cNvPr>
          <p:cNvSpPr/>
          <p:nvPr/>
        </p:nvSpPr>
        <p:spPr>
          <a:xfrm>
            <a:off x="2501900" y="5633117"/>
            <a:ext cx="3745466" cy="93935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189D1799-6A85-2670-F037-B79A90DAA233}"/>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0" name="Rectangle 59">
            <a:extLst>
              <a:ext uri="{FF2B5EF4-FFF2-40B4-BE49-F238E27FC236}">
                <a16:creationId xmlns:a16="http://schemas.microsoft.com/office/drawing/2014/main" id="{EC3BCACD-E6B9-AA08-0C59-73FF02C99606}"/>
              </a:ext>
            </a:extLst>
          </p:cNvPr>
          <p:cNvSpPr/>
          <p:nvPr/>
        </p:nvSpPr>
        <p:spPr>
          <a:xfrm>
            <a:off x="2501900" y="6753342"/>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53B6F7AB-B616-D79A-22DF-BEDD0165F2B0}"/>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a:t>
            </a:r>
            <a:r>
              <a:rPr lang="ar-SA" sz="1100" dirty="0">
                <a:latin typeface="Calibri" panose="020F0502020204030204" pitchFamily="34" charset="0"/>
                <a:cs typeface="Calibri" panose="020F0502020204030204" pitchFamily="34" charset="0"/>
              </a:rPr>
              <a:t>كان تحدياً بالنسبة لك</a:t>
            </a:r>
            <a:r>
              <a:rPr lang="en-US" sz="1100" dirty="0">
                <a:latin typeface="Calibri" panose="020F0502020204030204" pitchFamily="34" charset="0"/>
                <a:cs typeface="Calibri" panose="020F0502020204030204" pitchFamily="34" charset="0"/>
              </a:rPr>
              <a:t>؟</a:t>
            </a:r>
          </a:p>
        </p:txBody>
      </p:sp>
      <p:sp>
        <p:nvSpPr>
          <p:cNvPr id="62" name="Rectangle 61">
            <a:extLst>
              <a:ext uri="{FF2B5EF4-FFF2-40B4-BE49-F238E27FC236}">
                <a16:creationId xmlns:a16="http://schemas.microsoft.com/office/drawing/2014/main" id="{507379E5-FA33-BFA1-F13B-08CB4A58D18E}"/>
              </a:ext>
            </a:extLst>
          </p:cNvPr>
          <p:cNvSpPr/>
          <p:nvPr/>
        </p:nvSpPr>
        <p:spPr>
          <a:xfrm>
            <a:off x="2501900" y="7928131"/>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5AB81B4E-E8FE-732C-5465-A3D8C68948BE}"/>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70" name="Hexagon 69">
            <a:extLst>
              <a:ext uri="{FF2B5EF4-FFF2-40B4-BE49-F238E27FC236}">
                <a16:creationId xmlns:a16="http://schemas.microsoft.com/office/drawing/2014/main" id="{3D375CDD-B887-9ACF-F5CB-50DCBDA10E3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Hexagon 70">
            <a:extLst>
              <a:ext uri="{FF2B5EF4-FFF2-40B4-BE49-F238E27FC236}">
                <a16:creationId xmlns:a16="http://schemas.microsoft.com/office/drawing/2014/main" id="{D4B50D8C-5F5A-7D16-32E6-6E0FA46C6161}"/>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2" name="Hexagon 71">
            <a:extLst>
              <a:ext uri="{FF2B5EF4-FFF2-40B4-BE49-F238E27FC236}">
                <a16:creationId xmlns:a16="http://schemas.microsoft.com/office/drawing/2014/main" id="{03C87ED2-ECB5-3AD3-6755-CF4CB2E3FB44}"/>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Hexagon 72">
            <a:extLst>
              <a:ext uri="{FF2B5EF4-FFF2-40B4-BE49-F238E27FC236}">
                <a16:creationId xmlns:a16="http://schemas.microsoft.com/office/drawing/2014/main" id="{12D2441E-77B6-DCA3-1081-6D79130777E3}"/>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Hexagon 73">
            <a:extLst>
              <a:ext uri="{FF2B5EF4-FFF2-40B4-BE49-F238E27FC236}">
                <a16:creationId xmlns:a16="http://schemas.microsoft.com/office/drawing/2014/main" id="{8C05FD9D-5CDF-61A4-FBEE-18E490133204}"/>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5" name="Hexagon 74">
            <a:extLst>
              <a:ext uri="{FF2B5EF4-FFF2-40B4-BE49-F238E27FC236}">
                <a16:creationId xmlns:a16="http://schemas.microsoft.com/office/drawing/2014/main" id="{37B94D91-3977-242D-CE6F-711E45315C3D}"/>
              </a:ext>
            </a:extLst>
          </p:cNvPr>
          <p:cNvSpPr/>
          <p:nvPr/>
        </p:nvSpPr>
        <p:spPr>
          <a:xfrm rot="1782986">
            <a:off x="286725" y="2615334"/>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86223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E7F735CB-82B8-4481-679F-08844F6FC7C2}"/>
              </a:ext>
            </a:extLst>
          </p:cNvPr>
          <p:cNvSpPr/>
          <p:nvPr/>
        </p:nvSpPr>
        <p:spPr>
          <a:xfrm>
            <a:off x="0" y="-1"/>
            <a:ext cx="6858000" cy="16749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TextBox 9">
            <a:extLst>
              <a:ext uri="{FF2B5EF4-FFF2-40B4-BE49-F238E27FC236}">
                <a16:creationId xmlns:a16="http://schemas.microsoft.com/office/drawing/2014/main" id="{BD6B7E7F-E442-F9C5-1F3A-5E3077800EFC}"/>
              </a:ext>
            </a:extLst>
          </p:cNvPr>
          <p:cNvSpPr txBox="1"/>
          <p:nvPr/>
        </p:nvSpPr>
        <p:spPr>
          <a:xfrm>
            <a:off x="1711358" y="2163749"/>
            <a:ext cx="1384105" cy="461665"/>
          </a:xfrm>
          <a:prstGeom prst="rect">
            <a:avLst/>
          </a:prstGeom>
          <a:noFill/>
        </p:spPr>
        <p:txBody>
          <a:bodyPr wrap="square">
            <a:spAutoFit/>
          </a:bodyPr>
          <a:lstStyle/>
          <a:p>
            <a:pPr marL="0" indent="0" algn="r" rtl="1">
              <a:buNone/>
            </a:pPr>
            <a:r>
              <a:rPr lang="ar-SA" sz="1200" b="1" dirty="0">
                <a:latin typeface="Calibri" panose="020F0502020204030204" pitchFamily="34" charset="0"/>
                <a:ea typeface="Calibri" panose="020F0502020204030204" pitchFamily="34" charset="0"/>
                <a:cs typeface="Calibri" panose="020F0502020204030204" pitchFamily="34" charset="0"/>
              </a:rPr>
              <a:t>ال</a:t>
            </a:r>
            <a:r>
              <a:rPr lang="en-GB" sz="1200" b="1" dirty="0" err="1">
                <a:latin typeface="Calibri" panose="020F0502020204030204" pitchFamily="34" charset="0"/>
                <a:ea typeface="Calibri" panose="020F0502020204030204" pitchFamily="34" charset="0"/>
                <a:cs typeface="Calibri" panose="020F0502020204030204" pitchFamily="34" charset="0"/>
              </a:rPr>
              <a:t>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٧</a:t>
            </a:r>
            <a:r>
              <a:rPr lang="en-GB" sz="1200" b="1" dirty="0">
                <a:latin typeface="Calibri" panose="020F0502020204030204" pitchFamily="34" charset="0"/>
                <a:ea typeface="Calibri" panose="020F0502020204030204" pitchFamily="34" charset="0"/>
                <a:cs typeface="Calibri" panose="020F0502020204030204" pitchFamily="34" charset="0"/>
              </a:rPr>
              <a:t>:</a:t>
            </a:r>
            <a:r>
              <a:rPr lang="ar-SA" sz="1200" dirty="0">
                <a:latin typeface="Calibri" panose="020F0502020204030204" pitchFamily="34" charset="0"/>
                <a:ea typeface="Calibri" panose="020F0502020204030204" pitchFamily="34" charset="0"/>
                <a:cs typeface="Calibri" panose="020F0502020204030204" pitchFamily="34" charset="0"/>
              </a:rPr>
              <a:t>التقييم</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ar-SA" sz="1200" i="1" dirty="0">
                <a:latin typeface="Calibri" panose="020F0502020204030204" pitchFamily="34" charset="0"/>
                <a:ea typeface="Calibri" panose="020F0502020204030204" pitchFamily="34" charset="0"/>
                <a:cs typeface="Calibri" panose="020F0502020204030204" pitchFamily="34" charset="0"/>
              </a:rPr>
              <a:t> ١١٠ </a:t>
            </a:r>
            <a:endParaRPr lang="en-GB" sz="1200" i="1"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7C864FB-8534-EF6B-9074-A15786A6C0EA}"/>
              </a:ext>
            </a:extLst>
          </p:cNvPr>
          <p:cNvSpPr txBox="1"/>
          <p:nvPr/>
        </p:nvSpPr>
        <p:spPr>
          <a:xfrm>
            <a:off x="1711358" y="4711389"/>
            <a:ext cx="1384105" cy="646331"/>
          </a:xfrm>
          <a:prstGeom prst="rect">
            <a:avLst/>
          </a:prstGeom>
          <a:noFill/>
        </p:spPr>
        <p:txBody>
          <a:bodyPr wrap="square">
            <a:spAutoFit/>
          </a:bodyPr>
          <a:lstStyle/>
          <a:p>
            <a:pPr algn="r" rtl="1"/>
            <a:r>
              <a:rPr lang="en-GB" sz="1200" b="1" dirty="0" err="1">
                <a:latin typeface="Calibri" panose="020F0502020204030204" pitchFamily="34" charset="0"/>
                <a:ea typeface="Calibri" panose="020F0502020204030204" pitchFamily="34" charset="0"/>
                <a:cs typeface="Calibri" panose="020F0502020204030204" pitchFamily="34" charset="0"/>
              </a:rPr>
              <a:t>الوحدة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٩</a:t>
            </a:r>
            <a:r>
              <a:rPr lang="en-GB" sz="1200" b="1" dirty="0">
                <a:latin typeface="Calibri" panose="020F0502020204030204" pitchFamily="34" charset="0"/>
                <a:ea typeface="Calibri" panose="020F0502020204030204" pitchFamily="34" charset="0"/>
                <a:cs typeface="Calibri" panose="020F0502020204030204" pitchFamily="34" charset="0"/>
              </a:rPr>
              <a:t>:</a:t>
            </a:r>
            <a:r>
              <a:rPr lang="ar-SA" sz="1200" b="1" dirty="0">
                <a:latin typeface="Calibri" panose="020F0502020204030204" pitchFamily="34" charset="0"/>
                <a:ea typeface="Calibri" panose="020F0502020204030204" pitchFamily="34" charset="0"/>
                <a:cs typeface="Calibri" panose="020F0502020204030204" pitchFamily="34" charset="0"/>
              </a:rPr>
              <a:t> </a:t>
            </a:r>
            <a:r>
              <a:rPr lang="ar-SA" sz="1200" dirty="0">
                <a:latin typeface="Calibri" panose="020F0502020204030204" pitchFamily="34" charset="0"/>
                <a:ea typeface="Calibri" panose="020F0502020204030204" pitchFamily="34" charset="0"/>
                <a:cs typeface="Calibri" panose="020F0502020204030204" pitchFamily="34" charset="0"/>
              </a:rPr>
              <a:t>التنفيذ</a:t>
            </a:r>
            <a:endParaRPr lang="en-GB" sz="1200" dirty="0">
              <a:latin typeface="Calibri" panose="020F0502020204030204" pitchFamily="34" charset="0"/>
              <a:ea typeface="Calibri" panose="020F0502020204030204" pitchFamily="34" charset="0"/>
              <a:cs typeface="Calibri" panose="020F0502020204030204" pitchFamily="34" charset="0"/>
            </a:endParaRPr>
          </a:p>
          <a:p>
            <a:pPr algn="r" rtl="1"/>
            <a:r>
              <a:rPr lang="ar-SA" sz="1200" i="1" dirty="0" err="1">
                <a:latin typeface="Calibri" panose="020F0502020204030204" pitchFamily="34" charset="0"/>
                <a:ea typeface="Calibri" panose="020F0502020204030204" pitchFamily="34" charset="0"/>
                <a:cs typeface="Calibri" panose="020F0502020204030204" pitchFamily="34" charset="0"/>
              </a:rPr>
              <a:t>ا</a:t>
            </a:r>
            <a:r>
              <a:rPr lang="en-GB" sz="1200" i="1" dirty="0" err="1">
                <a:latin typeface="Calibri" panose="020F0502020204030204" pitchFamily="34" charset="0"/>
                <a:ea typeface="Calibri" panose="020F0502020204030204" pitchFamily="34" charset="0"/>
                <a:cs typeface="Calibri" panose="020F0502020204030204" pitchFamily="34" charset="0"/>
              </a:rPr>
              <a:t>لصفحة</a:t>
            </a:r>
            <a:r>
              <a:rPr lang="ar-SA" sz="1200" i="1" dirty="0">
                <a:latin typeface="Calibri" panose="020F0502020204030204" pitchFamily="34" charset="0"/>
                <a:ea typeface="Calibri" panose="020F0502020204030204" pitchFamily="34" charset="0"/>
                <a:cs typeface="Calibri" panose="020F0502020204030204" pitchFamily="34" charset="0"/>
              </a:rPr>
              <a:t> ١٤٧ </a:t>
            </a:r>
            <a:endParaRPr lang="en-GB" sz="1200" i="1" dirty="0">
              <a:latin typeface="Calibri" panose="020F0502020204030204" pitchFamily="34" charset="0"/>
              <a:ea typeface="Calibri" panose="020F0502020204030204" pitchFamily="34" charset="0"/>
              <a:cs typeface="Calibri" panose="020F0502020204030204" pitchFamily="34" charset="0"/>
            </a:endParaRPr>
          </a:p>
          <a:p>
            <a:pPr algn="r" rtl="1"/>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28E56C-728A-7F07-9258-175A5A5BE96C}"/>
              </a:ext>
            </a:extLst>
          </p:cNvPr>
          <p:cNvSpPr txBox="1"/>
          <p:nvPr/>
        </p:nvSpPr>
        <p:spPr>
          <a:xfrm>
            <a:off x="4761915" y="2197964"/>
            <a:ext cx="1384105" cy="830997"/>
          </a:xfrm>
          <a:prstGeom prst="rect">
            <a:avLst/>
          </a:prstGeom>
          <a:noFill/>
        </p:spPr>
        <p:txBody>
          <a:bodyPr wrap="square">
            <a:spAutoFit/>
          </a:bodyPr>
          <a:lstStyle/>
          <a:p>
            <a:pPr marL="0" indent="0" algn="r" rtl="1">
              <a:buNone/>
            </a:pPr>
            <a:r>
              <a:rPr lang="ar-SA" sz="1200" b="1" dirty="0">
                <a:latin typeface="Calibri" panose="020F0502020204030204" pitchFamily="34" charset="0"/>
                <a:ea typeface="Calibri" panose="020F0502020204030204" pitchFamily="34" charset="0"/>
                <a:cs typeface="Calibri" panose="020F0502020204030204" pitchFamily="34" charset="0"/>
              </a:rPr>
              <a:t>ال</a:t>
            </a:r>
            <a:r>
              <a:rPr lang="en-GB" sz="1200" b="1" dirty="0" err="1">
                <a:latin typeface="Calibri" panose="020F0502020204030204" pitchFamily="34" charset="0"/>
                <a:ea typeface="Calibri" panose="020F0502020204030204" pitchFamily="34" charset="0"/>
                <a:cs typeface="Calibri" panose="020F0502020204030204" pitchFamily="34" charset="0"/>
              </a:rPr>
              <a:t>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١</a:t>
            </a:r>
            <a:r>
              <a:rPr lang="en-GB" sz="1200" b="1" dirty="0">
                <a:latin typeface="Calibri" panose="020F0502020204030204" pitchFamily="34" charset="0"/>
                <a:ea typeface="Calibri" panose="020F0502020204030204" pitchFamily="34" charset="0"/>
                <a:cs typeface="Calibri" panose="020F0502020204030204" pitchFamily="34" charset="0"/>
              </a:rPr>
              <a:t>:</a:t>
            </a:r>
            <a:r>
              <a:rPr lang="en-GB" sz="1200" dirty="0" err="1">
                <a:latin typeface="Calibri" panose="020F0502020204030204" pitchFamily="34" charset="0"/>
                <a:ea typeface="Calibri" panose="020F0502020204030204" pitchFamily="34" charset="0"/>
                <a:cs typeface="Calibri" panose="020F0502020204030204" pitchFamily="34" charset="0"/>
              </a:rPr>
              <a:t>أسس</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حماية</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الطفل</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en-GB" sz="1200" i="1" dirty="0">
                <a:latin typeface="Calibri" panose="020F0502020204030204" pitchFamily="34" charset="0"/>
                <a:ea typeface="Calibri" panose="020F0502020204030204" pitchFamily="34" charset="0"/>
                <a:cs typeface="Calibri" panose="020F0502020204030204" pitchFamily="34" charset="0"/>
              </a:rPr>
              <a:t> </a:t>
            </a:r>
            <a:r>
              <a:rPr lang="ar-SA" sz="1200" i="1" dirty="0">
                <a:latin typeface="Calibri" panose="020F0502020204030204" pitchFamily="34" charset="0"/>
                <a:ea typeface="Calibri" panose="020F0502020204030204" pitchFamily="34" charset="0"/>
                <a:cs typeface="Calibri" panose="020F0502020204030204" pitchFamily="34" charset="0"/>
              </a:rPr>
              <a:t>٣</a:t>
            </a:r>
            <a:endParaRPr lang="en-GB" sz="1200" i="1"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C33FF95-3BB2-7259-918A-B28B7B65837E}"/>
              </a:ext>
            </a:extLst>
          </p:cNvPr>
          <p:cNvSpPr txBox="1"/>
          <p:nvPr/>
        </p:nvSpPr>
        <p:spPr>
          <a:xfrm>
            <a:off x="4761915" y="6035834"/>
            <a:ext cx="1384105" cy="830997"/>
          </a:xfrm>
          <a:prstGeom prst="rect">
            <a:avLst/>
          </a:prstGeom>
          <a:noFill/>
        </p:spPr>
        <p:txBody>
          <a:bodyPr wrap="square">
            <a:spAutoFit/>
          </a:bodyPr>
          <a:lstStyle/>
          <a:p>
            <a:pPr marL="0" indent="0" algn="r" rtl="1">
              <a:buNone/>
            </a:pPr>
            <a:r>
              <a:rPr lang="en-GB" sz="1200" b="1" dirty="0" err="1">
                <a:latin typeface="Calibri" panose="020F0502020204030204" pitchFamily="34" charset="0"/>
                <a:ea typeface="Calibri" panose="020F0502020204030204" pitchFamily="34" charset="0"/>
                <a:cs typeface="Calibri" panose="020F0502020204030204" pitchFamily="34" charset="0"/>
              </a:rPr>
              <a:t>الوحدة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٤</a:t>
            </a:r>
            <a:r>
              <a:rPr lang="en-GB" sz="1200" b="1" dirty="0">
                <a:latin typeface="Calibri" panose="020F0502020204030204" pitchFamily="34" charset="0"/>
                <a:ea typeface="Calibri" panose="020F0502020204030204" pitchFamily="34" charset="0"/>
                <a:cs typeface="Calibri" panose="020F0502020204030204" pitchFamily="34" charset="0"/>
              </a:rPr>
              <a:t>:</a:t>
            </a:r>
            <a:r>
              <a:rPr lang="en-GB" sz="1200" dirty="0">
                <a:latin typeface="Calibri" panose="020F0502020204030204" pitchFamily="34" charset="0"/>
                <a:ea typeface="Calibri" panose="020F0502020204030204" pitchFamily="34" charset="0"/>
                <a:cs typeface="Calibri" panose="020F0502020204030204" pitchFamily="34" charset="0"/>
              </a:rPr>
              <a:t>الصحة </a:t>
            </a:r>
            <a:r>
              <a:rPr lang="en-GB" sz="1200" dirty="0" err="1">
                <a:latin typeface="Calibri" panose="020F0502020204030204" pitchFamily="34" charset="0"/>
                <a:ea typeface="Calibri" panose="020F0502020204030204" pitchFamily="34" charset="0"/>
                <a:cs typeface="Calibri" panose="020F0502020204030204" pitchFamily="34" charset="0"/>
              </a:rPr>
              <a:t>النفسية</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والدعم</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النفسي</a:t>
            </a:r>
            <a:r>
              <a:rPr lang="ar-SA" sz="1200" dirty="0">
                <a:latin typeface="Calibri" panose="020F0502020204030204" pitchFamily="34" charset="0"/>
                <a:ea typeface="Calibri" panose="020F0502020204030204" pitchFamily="34" charset="0"/>
                <a:cs typeface="Calibri" panose="020F0502020204030204" pitchFamily="34" charset="0"/>
              </a:rPr>
              <a:t> الاجتماعي</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ar-SA" sz="1200" i="1" dirty="0">
                <a:latin typeface="Calibri" panose="020F0502020204030204" pitchFamily="34" charset="0"/>
                <a:ea typeface="Calibri" panose="020F0502020204030204" pitchFamily="34" charset="0"/>
                <a:cs typeface="Calibri" panose="020F0502020204030204" pitchFamily="34" charset="0"/>
              </a:rPr>
              <a:t>  ٥٧  </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90E1007D-3DA2-667D-144F-004B589BBEF5}"/>
              </a:ext>
            </a:extLst>
          </p:cNvPr>
          <p:cNvSpPr txBox="1"/>
          <p:nvPr/>
        </p:nvSpPr>
        <p:spPr>
          <a:xfrm>
            <a:off x="1711358" y="3401233"/>
            <a:ext cx="1313586" cy="461665"/>
          </a:xfrm>
          <a:prstGeom prst="rect">
            <a:avLst/>
          </a:prstGeom>
          <a:noFill/>
        </p:spPr>
        <p:txBody>
          <a:bodyPr wrap="square">
            <a:spAutoFit/>
          </a:bodyPr>
          <a:lstStyle/>
          <a:p>
            <a:pPr algn="r" rtl="1"/>
            <a:r>
              <a:rPr lang="en-GB" sz="1200" b="1" dirty="0" err="1">
                <a:latin typeface="Calibri" panose="020F0502020204030204" pitchFamily="34" charset="0"/>
                <a:ea typeface="Calibri" panose="020F0502020204030204" pitchFamily="34" charset="0"/>
                <a:cs typeface="Calibri" panose="020F0502020204030204" pitchFamily="34" charset="0"/>
              </a:rPr>
              <a:t>الوحدة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٨</a:t>
            </a:r>
            <a:r>
              <a:rPr lang="en-GB" sz="1200" b="1" dirty="0">
                <a:latin typeface="Calibri" panose="020F0502020204030204" pitchFamily="34" charset="0"/>
                <a:ea typeface="Calibri" panose="020F0502020204030204" pitchFamily="34" charset="0"/>
                <a:cs typeface="Calibri" panose="020F0502020204030204" pitchFamily="34" charset="0"/>
              </a:rPr>
              <a:t>:</a:t>
            </a:r>
            <a:r>
              <a:rPr lang="ar-SA" sz="1200" dirty="0">
                <a:latin typeface="Calibri" panose="020F0502020204030204" pitchFamily="34" charset="0"/>
                <a:ea typeface="Calibri" panose="020F0502020204030204" pitchFamily="34" charset="0"/>
                <a:cs typeface="Calibri" panose="020F0502020204030204" pitchFamily="34" charset="0"/>
              </a:rPr>
              <a:t>التقييم</a:t>
            </a:r>
            <a:endParaRPr lang="en-GB" sz="1200" dirty="0">
              <a:latin typeface="Calibri" panose="020F0502020204030204" pitchFamily="34" charset="0"/>
              <a:ea typeface="Calibri" panose="020F0502020204030204" pitchFamily="34" charset="0"/>
              <a:cs typeface="Calibri" panose="020F0502020204030204" pitchFamily="34" charset="0"/>
            </a:endParaRPr>
          </a:p>
          <a:p>
            <a:pPr algn="r" rtl="1"/>
            <a:r>
              <a:rPr lang="ar-SA" sz="1200" i="1" dirty="0" err="1">
                <a:latin typeface="Calibri" panose="020F0502020204030204" pitchFamily="34" charset="0"/>
                <a:ea typeface="Calibri" panose="020F0502020204030204" pitchFamily="34" charset="0"/>
                <a:cs typeface="Calibri" panose="020F0502020204030204" pitchFamily="34" charset="0"/>
              </a:rPr>
              <a:t>ا</a:t>
            </a:r>
            <a:r>
              <a:rPr lang="en-GB" sz="1200" i="1" dirty="0" err="1">
                <a:latin typeface="Calibri" panose="020F0502020204030204" pitchFamily="34" charset="0"/>
                <a:ea typeface="Calibri" panose="020F0502020204030204" pitchFamily="34" charset="0"/>
                <a:cs typeface="Calibri" panose="020F0502020204030204" pitchFamily="34" charset="0"/>
              </a:rPr>
              <a:t>لصفحة</a:t>
            </a:r>
            <a:r>
              <a:rPr lang="ar-SA" sz="1200" i="1" dirty="0">
                <a:latin typeface="Calibri" panose="020F0502020204030204" pitchFamily="34" charset="0"/>
                <a:ea typeface="Calibri" panose="020F0502020204030204" pitchFamily="34" charset="0"/>
                <a:cs typeface="Calibri" panose="020F0502020204030204" pitchFamily="34" charset="0"/>
              </a:rPr>
              <a:t> ١٣٤</a:t>
            </a:r>
            <a:endParaRPr lang="en-GB" sz="1200" i="1"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F938599-AD97-8064-B166-88A1F554CB99}"/>
              </a:ext>
            </a:extLst>
          </p:cNvPr>
          <p:cNvSpPr txBox="1"/>
          <p:nvPr/>
        </p:nvSpPr>
        <p:spPr>
          <a:xfrm>
            <a:off x="1711358" y="5883211"/>
            <a:ext cx="1313586" cy="646331"/>
          </a:xfrm>
          <a:prstGeom prst="rect">
            <a:avLst/>
          </a:prstGeom>
          <a:noFill/>
        </p:spPr>
        <p:txBody>
          <a:bodyPr wrap="square">
            <a:spAutoFit/>
          </a:bodyPr>
          <a:lstStyle/>
          <a:p>
            <a:pPr marL="0" indent="0" algn="r" rtl="1">
              <a:buNone/>
            </a:pPr>
            <a:r>
              <a:rPr lang="en-GB" sz="1200" b="1" dirty="0" err="1">
                <a:latin typeface="Calibri" panose="020F0502020204030204" pitchFamily="34" charset="0"/>
                <a:ea typeface="Calibri" panose="020F0502020204030204" pitchFamily="34" charset="0"/>
                <a:cs typeface="Calibri" panose="020F0502020204030204" pitchFamily="34" charset="0"/>
              </a:rPr>
              <a:t>الوحدة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١٠</a:t>
            </a:r>
            <a:r>
              <a:rPr lang="en-GB" sz="1200" b="1" dirty="0">
                <a:latin typeface="Calibri" panose="020F0502020204030204" pitchFamily="34" charset="0"/>
                <a:ea typeface="Calibri" panose="020F0502020204030204" pitchFamily="34" charset="0"/>
                <a:cs typeface="Calibri" panose="020F0502020204030204" pitchFamily="34" charset="0"/>
              </a:rPr>
              <a:t>:</a:t>
            </a:r>
            <a:r>
              <a:rPr lang="en-GB" sz="1200" dirty="0">
                <a:latin typeface="Calibri" panose="020F0502020204030204" pitchFamily="34" charset="0"/>
                <a:ea typeface="Calibri" panose="020F0502020204030204" pitchFamily="34" charset="0"/>
                <a:cs typeface="Calibri" panose="020F0502020204030204" pitchFamily="34" charset="0"/>
              </a:rPr>
              <a:t>المتابعة </a:t>
            </a:r>
            <a:r>
              <a:rPr lang="en-GB" sz="1200" dirty="0" err="1">
                <a:latin typeface="Calibri" panose="020F0502020204030204" pitchFamily="34" charset="0"/>
                <a:ea typeface="Calibri" panose="020F0502020204030204" pitchFamily="34" charset="0"/>
                <a:cs typeface="Calibri" panose="020F0502020204030204" pitchFamily="34" charset="0"/>
              </a:rPr>
              <a:t>والمراجعة</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en-GB" sz="1200" i="1" dirty="0">
                <a:latin typeface="Calibri" panose="020F0502020204030204" pitchFamily="34" charset="0"/>
                <a:ea typeface="Calibri" panose="020F0502020204030204" pitchFamily="34" charset="0"/>
                <a:cs typeface="Calibri" panose="020F0502020204030204" pitchFamily="34" charset="0"/>
              </a:rPr>
              <a:t> </a:t>
            </a:r>
            <a:r>
              <a:rPr lang="ar-SA" sz="1200" i="1" dirty="0">
                <a:latin typeface="Calibri" panose="020F0502020204030204" pitchFamily="34" charset="0"/>
                <a:ea typeface="Calibri" panose="020F0502020204030204" pitchFamily="34" charset="0"/>
                <a:cs typeface="Calibri" panose="020F0502020204030204" pitchFamily="34" charset="0"/>
              </a:rPr>
              <a:t> ١٦٨</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AB8D4660-A7E4-A9CF-CFFB-4C08CFB6DCF8}"/>
              </a:ext>
            </a:extLst>
          </p:cNvPr>
          <p:cNvSpPr txBox="1"/>
          <p:nvPr/>
        </p:nvSpPr>
        <p:spPr>
          <a:xfrm>
            <a:off x="4761915" y="3520739"/>
            <a:ext cx="1313586" cy="646331"/>
          </a:xfrm>
          <a:prstGeom prst="rect">
            <a:avLst/>
          </a:prstGeom>
          <a:noFill/>
        </p:spPr>
        <p:txBody>
          <a:bodyPr wrap="square">
            <a:spAutoFit/>
          </a:bodyPr>
          <a:lstStyle/>
          <a:p>
            <a:pPr algn="r" rtl="1"/>
            <a:r>
              <a:rPr lang="en-GB" sz="1200" b="1" dirty="0" err="1">
                <a:latin typeface="Calibri" panose="020F0502020204030204" pitchFamily="34" charset="0"/>
                <a:ea typeface="Calibri" panose="020F0502020204030204" pitchFamily="34" charset="0"/>
                <a:cs typeface="Calibri" panose="020F0502020204030204" pitchFamily="34" charset="0"/>
              </a:rPr>
              <a:t>الوحدة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٢</a:t>
            </a:r>
            <a:r>
              <a:rPr lang="en-GB" sz="1200" b="1" dirty="0">
                <a:latin typeface="Calibri" panose="020F0502020204030204" pitchFamily="34" charset="0"/>
                <a:ea typeface="Calibri" panose="020F0502020204030204" pitchFamily="34" charset="0"/>
                <a:cs typeface="Calibri" panose="020F0502020204030204" pitchFamily="34" charset="0"/>
              </a:rPr>
              <a:t>:</a:t>
            </a:r>
            <a:r>
              <a:rPr lang="en-GB" sz="1200" dirty="0" err="1">
                <a:latin typeface="Calibri" panose="020F0502020204030204" pitchFamily="34" charset="0"/>
                <a:ea typeface="Calibri" panose="020F0502020204030204" pitchFamily="34" charset="0"/>
                <a:cs typeface="Calibri" panose="020F0502020204030204" pitchFamily="34" charset="0"/>
              </a:rPr>
              <a:t>أسس</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إدارة</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الحالة</a:t>
            </a:r>
            <a:endParaRPr lang="en-GB" sz="1200" dirty="0">
              <a:latin typeface="Calibri" panose="020F0502020204030204" pitchFamily="34" charset="0"/>
              <a:ea typeface="Calibri" panose="020F0502020204030204" pitchFamily="34" charset="0"/>
              <a:cs typeface="Calibri" panose="020F0502020204030204" pitchFamily="34" charset="0"/>
            </a:endParaRPr>
          </a:p>
          <a:p>
            <a:pPr algn="r" rtl="1"/>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en-GB" sz="1200" i="1" dirty="0">
                <a:latin typeface="Calibri" panose="020F0502020204030204" pitchFamily="34" charset="0"/>
                <a:ea typeface="Calibri" panose="020F0502020204030204" pitchFamily="34" charset="0"/>
                <a:cs typeface="Calibri" panose="020F0502020204030204" pitchFamily="34" charset="0"/>
              </a:rPr>
              <a:t> </a:t>
            </a:r>
            <a:r>
              <a:rPr lang="ar-SA" sz="1200" i="1" dirty="0">
                <a:latin typeface="Calibri" panose="020F0502020204030204" pitchFamily="34" charset="0"/>
                <a:ea typeface="Calibri" panose="020F0502020204030204" pitchFamily="34" charset="0"/>
                <a:cs typeface="Calibri" panose="020F0502020204030204" pitchFamily="34" charset="0"/>
              </a:rPr>
              <a:t>٢١</a:t>
            </a:r>
            <a:endParaRPr lang="en-GB" sz="1200" i="1"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53A337A-154D-71E9-7DD9-A92A59512AA2}"/>
              </a:ext>
            </a:extLst>
          </p:cNvPr>
          <p:cNvSpPr txBox="1"/>
          <p:nvPr/>
        </p:nvSpPr>
        <p:spPr>
          <a:xfrm>
            <a:off x="4761915" y="7179944"/>
            <a:ext cx="1313586" cy="830997"/>
          </a:xfrm>
          <a:prstGeom prst="rect">
            <a:avLst/>
          </a:prstGeom>
          <a:noFill/>
        </p:spPr>
        <p:txBody>
          <a:bodyPr wrap="square">
            <a:spAutoFit/>
          </a:bodyPr>
          <a:lstStyle/>
          <a:p>
            <a:pPr marL="0" indent="0" algn="r" rtl="1">
              <a:buNone/>
            </a:pPr>
            <a:r>
              <a:rPr lang="ar-SA" sz="1200" b="1" dirty="0">
                <a:latin typeface="Calibri" panose="020F0502020204030204" pitchFamily="34" charset="0"/>
                <a:ea typeface="Calibri" panose="020F0502020204030204" pitchFamily="34" charset="0"/>
                <a:cs typeface="Calibri" panose="020F0502020204030204" pitchFamily="34" charset="0"/>
              </a:rPr>
              <a:t>الوحدة ٥: </a:t>
            </a:r>
            <a:r>
              <a:rPr lang="ar-SA" sz="1200" dirty="0">
                <a:latin typeface="Calibri" panose="020F0502020204030204" pitchFamily="34" charset="0"/>
                <a:ea typeface="Calibri" panose="020F0502020204030204" pitchFamily="34" charset="0"/>
                <a:cs typeface="Calibri" panose="020F0502020204030204" pitchFamily="34" charset="0"/>
              </a:rPr>
              <a:t>ال</a:t>
            </a:r>
            <a:r>
              <a:rPr lang="en-GB" sz="1200" dirty="0" err="1">
                <a:latin typeface="Calibri" panose="020F0502020204030204" pitchFamily="34" charset="0"/>
                <a:ea typeface="Calibri" panose="020F0502020204030204" pitchFamily="34" charset="0"/>
                <a:cs typeface="Calibri" panose="020F0502020204030204" pitchFamily="34" charset="0"/>
              </a:rPr>
              <a:t>دعم</a:t>
            </a:r>
            <a:r>
              <a:rPr lang="en-GB" sz="1200" dirty="0">
                <a:latin typeface="Calibri" panose="020F0502020204030204" pitchFamily="34" charset="0"/>
                <a:ea typeface="Calibri" panose="020F0502020204030204" pitchFamily="34" charset="0"/>
                <a:cs typeface="Calibri" panose="020F0502020204030204" pitchFamily="34" charset="0"/>
              </a:rPr>
              <a:t> </a:t>
            </a:r>
            <a:r>
              <a:rPr lang="ar-SA" sz="1200" dirty="0">
                <a:latin typeface="Calibri" panose="020F0502020204030204" pitchFamily="34" charset="0"/>
                <a:ea typeface="Calibri" panose="020F0502020204030204" pitchFamily="34" charset="0"/>
                <a:cs typeface="Calibri" panose="020F0502020204030204" pitchFamily="34" charset="0"/>
              </a:rPr>
              <a:t>ال</a:t>
            </a:r>
            <a:r>
              <a:rPr lang="en-GB" sz="1200" dirty="0" err="1">
                <a:latin typeface="Calibri" panose="020F0502020204030204" pitchFamily="34" charset="0"/>
                <a:ea typeface="Calibri" panose="020F0502020204030204" pitchFamily="34" charset="0"/>
                <a:cs typeface="Calibri" panose="020F0502020204030204" pitchFamily="34" charset="0"/>
              </a:rPr>
              <a:t>فوري</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ar-SA" sz="1200" i="1" dirty="0" err="1">
                <a:latin typeface="Calibri" panose="020F0502020204030204" pitchFamily="34" charset="0"/>
                <a:ea typeface="Calibri" panose="020F0502020204030204" pitchFamily="34" charset="0"/>
                <a:cs typeface="Calibri" panose="020F0502020204030204" pitchFamily="34" charset="0"/>
              </a:rPr>
              <a:t> ٦٩</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6AAA007-80E7-260C-AB83-91C20E76D98E}"/>
              </a:ext>
            </a:extLst>
          </p:cNvPr>
          <p:cNvSpPr txBox="1"/>
          <p:nvPr/>
        </p:nvSpPr>
        <p:spPr>
          <a:xfrm>
            <a:off x="1711358" y="7224063"/>
            <a:ext cx="1384105" cy="646331"/>
          </a:xfrm>
          <a:prstGeom prst="rect">
            <a:avLst/>
          </a:prstGeom>
          <a:noFill/>
        </p:spPr>
        <p:txBody>
          <a:bodyPr wrap="square">
            <a:spAutoFit/>
          </a:bodyPr>
          <a:lstStyle/>
          <a:p>
            <a:pPr marL="0" indent="0" algn="r" rtl="1">
              <a:buNone/>
            </a:pPr>
            <a:r>
              <a:rPr lang="en-GB" sz="1200" b="1" dirty="0" err="1">
                <a:latin typeface="Calibri" panose="020F0502020204030204" pitchFamily="34" charset="0"/>
                <a:ea typeface="Calibri" panose="020F0502020204030204" pitchFamily="34" charset="0"/>
                <a:cs typeface="Calibri" panose="020F0502020204030204" pitchFamily="34" charset="0"/>
              </a:rPr>
              <a:t>الوحدة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١١</a:t>
            </a:r>
            <a:r>
              <a:rPr lang="en-GB" sz="1200" b="1" dirty="0">
                <a:latin typeface="Calibri" panose="020F0502020204030204" pitchFamily="34" charset="0"/>
                <a:ea typeface="Calibri" panose="020F0502020204030204" pitchFamily="34" charset="0"/>
                <a:cs typeface="Calibri" panose="020F0502020204030204" pitchFamily="34" charset="0"/>
              </a:rPr>
              <a:t>:</a:t>
            </a:r>
          </a:p>
          <a:p>
            <a:pPr marL="0" indent="0" algn="r" rtl="1">
              <a:buNone/>
            </a:pPr>
            <a:r>
              <a:rPr lang="en-GB" sz="1200" dirty="0" err="1">
                <a:latin typeface="Calibri" panose="020F0502020204030204" pitchFamily="34" charset="0"/>
                <a:ea typeface="Calibri" panose="020F0502020204030204" pitchFamily="34" charset="0"/>
                <a:cs typeface="Calibri" panose="020F0502020204030204" pitchFamily="34" charset="0"/>
              </a:rPr>
              <a:t>إغلاق</a:t>
            </a:r>
            <a:r>
              <a:rPr lang="en-GB" sz="1200" dirty="0">
                <a:latin typeface="Calibri" panose="020F0502020204030204" pitchFamily="34" charset="0"/>
                <a:ea typeface="Calibri" panose="020F0502020204030204" pitchFamily="34" charset="0"/>
                <a:cs typeface="Calibri" panose="020F0502020204030204" pitchFamily="34" charset="0"/>
              </a:rPr>
              <a:t> </a:t>
            </a:r>
            <a:r>
              <a:rPr lang="ar-SA" sz="1200" dirty="0">
                <a:latin typeface="Calibri" panose="020F0502020204030204" pitchFamily="34" charset="0"/>
                <a:ea typeface="Calibri" panose="020F0502020204030204" pitchFamily="34" charset="0"/>
                <a:cs typeface="Calibri" panose="020F0502020204030204" pitchFamily="34" charset="0"/>
              </a:rPr>
              <a:t>الحالة</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en-GB" sz="1200" i="1" dirty="0">
                <a:latin typeface="Calibri" panose="020F0502020204030204" pitchFamily="34" charset="0"/>
                <a:ea typeface="Calibri" panose="020F0502020204030204" pitchFamily="34" charset="0"/>
                <a:cs typeface="Calibri" panose="020F0502020204030204" pitchFamily="34" charset="0"/>
              </a:rPr>
              <a:t> </a:t>
            </a:r>
            <a:r>
              <a:rPr lang="ar-SA" sz="1200" i="1" dirty="0">
                <a:latin typeface="Calibri" panose="020F0502020204030204" pitchFamily="34" charset="0"/>
                <a:ea typeface="Calibri" panose="020F0502020204030204" pitchFamily="34" charset="0"/>
                <a:cs typeface="Calibri" panose="020F0502020204030204" pitchFamily="34" charset="0"/>
              </a:rPr>
              <a:t>١٨٣</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21DF71D-630D-13A1-C18C-E1CF23DF681A}"/>
              </a:ext>
            </a:extLst>
          </p:cNvPr>
          <p:cNvSpPr txBox="1"/>
          <p:nvPr/>
        </p:nvSpPr>
        <p:spPr>
          <a:xfrm>
            <a:off x="4761915" y="4759322"/>
            <a:ext cx="1384105" cy="646331"/>
          </a:xfrm>
          <a:prstGeom prst="rect">
            <a:avLst/>
          </a:prstGeom>
          <a:noFill/>
        </p:spPr>
        <p:txBody>
          <a:bodyPr wrap="square">
            <a:spAutoFit/>
          </a:bodyPr>
          <a:lstStyle/>
          <a:p>
            <a:pPr algn="r" rtl="1"/>
            <a:r>
              <a:rPr lang="en-GB" sz="1200" b="1" dirty="0" err="1">
                <a:latin typeface="Calibri" panose="020F0502020204030204" pitchFamily="34" charset="0"/>
                <a:ea typeface="Calibri" panose="020F0502020204030204" pitchFamily="34" charset="0"/>
                <a:cs typeface="Calibri" panose="020F0502020204030204" pitchFamily="34" charset="0"/>
              </a:rPr>
              <a:t>الوحدة</a:t>
            </a:r>
            <a:r>
              <a:rPr lang="en-GB" sz="1200" b="1" dirty="0">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٣</a:t>
            </a:r>
            <a:r>
              <a:rPr lang="en-GB" sz="1200" b="1" dirty="0">
                <a:latin typeface="Calibri" panose="020F0502020204030204" pitchFamily="34" charset="0"/>
                <a:ea typeface="Calibri" panose="020F0502020204030204" pitchFamily="34" charset="0"/>
                <a:cs typeface="Calibri" panose="020F0502020204030204" pitchFamily="34" charset="0"/>
              </a:rPr>
              <a:t>:</a:t>
            </a:r>
            <a:r>
              <a:rPr lang="en-GB" sz="1200" dirty="0" err="1">
                <a:latin typeface="Calibri" panose="020F0502020204030204" pitchFamily="34" charset="0"/>
                <a:ea typeface="Calibri" panose="020F0502020204030204" pitchFamily="34" charset="0"/>
                <a:cs typeface="Calibri" panose="020F0502020204030204" pitchFamily="34" charset="0"/>
              </a:rPr>
              <a:t>التواصل</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مع</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err="1">
                <a:latin typeface="Calibri" panose="020F0502020204030204" pitchFamily="34" charset="0"/>
                <a:ea typeface="Calibri" panose="020F0502020204030204" pitchFamily="34" charset="0"/>
                <a:cs typeface="Calibri" panose="020F0502020204030204" pitchFamily="34" charset="0"/>
              </a:rPr>
              <a:t>الأطفال</a:t>
            </a:r>
            <a:endParaRPr lang="en-GB" sz="1200" dirty="0">
              <a:latin typeface="Calibri" panose="020F0502020204030204" pitchFamily="34" charset="0"/>
              <a:ea typeface="Calibri" panose="020F0502020204030204" pitchFamily="34" charset="0"/>
              <a:cs typeface="Calibri" panose="020F0502020204030204" pitchFamily="34" charset="0"/>
            </a:endParaRPr>
          </a:p>
          <a:p>
            <a:pPr algn="r" rtl="1"/>
            <a:r>
              <a:rPr lang="ar-SA" sz="1200" i="1" dirty="0">
                <a:latin typeface="Calibri" panose="020F0502020204030204" pitchFamily="34" charset="0"/>
                <a:ea typeface="Calibri" panose="020F0502020204030204" pitchFamily="34" charset="0"/>
                <a:cs typeface="Calibri" panose="020F0502020204030204" pitchFamily="34" charset="0"/>
              </a:rPr>
              <a:t>ال</a:t>
            </a:r>
            <a:r>
              <a:rPr lang="en-GB" sz="1200" i="1" dirty="0" err="1">
                <a:latin typeface="Calibri" panose="020F0502020204030204" pitchFamily="34" charset="0"/>
                <a:ea typeface="Calibri" panose="020F0502020204030204" pitchFamily="34" charset="0"/>
                <a:cs typeface="Calibri" panose="020F0502020204030204" pitchFamily="34" charset="0"/>
              </a:rPr>
              <a:t>صفحة</a:t>
            </a:r>
            <a:r>
              <a:rPr lang="en-GB" sz="1200" i="1" dirty="0">
                <a:latin typeface="Calibri" panose="020F0502020204030204" pitchFamily="34" charset="0"/>
                <a:ea typeface="Calibri" panose="020F0502020204030204" pitchFamily="34" charset="0"/>
                <a:cs typeface="Calibri" panose="020F0502020204030204" pitchFamily="34" charset="0"/>
              </a:rPr>
              <a:t> </a:t>
            </a:r>
            <a:r>
              <a:rPr lang="ar-SA" sz="1200" i="1" dirty="0">
                <a:latin typeface="Calibri" panose="020F0502020204030204" pitchFamily="34" charset="0"/>
                <a:ea typeface="Calibri" panose="020F0502020204030204" pitchFamily="34" charset="0"/>
                <a:cs typeface="Calibri" panose="020F0502020204030204" pitchFamily="34" charset="0"/>
              </a:rPr>
              <a:t>٤١</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0C2CE56-D843-B649-B42C-47D7A7014C75}"/>
              </a:ext>
            </a:extLst>
          </p:cNvPr>
          <p:cNvSpPr txBox="1"/>
          <p:nvPr/>
        </p:nvSpPr>
        <p:spPr>
          <a:xfrm>
            <a:off x="4775198" y="8459372"/>
            <a:ext cx="1384105" cy="830997"/>
          </a:xfrm>
          <a:prstGeom prst="rect">
            <a:avLst/>
          </a:prstGeom>
          <a:noFill/>
        </p:spPr>
        <p:txBody>
          <a:bodyPr wrap="square">
            <a:spAutoFit/>
          </a:bodyPr>
          <a:lstStyle/>
          <a:p>
            <a:pPr marL="0" indent="0" algn="r" rtl="1">
              <a:buNone/>
            </a:pPr>
            <a:r>
              <a:rPr lang="ar-SA" sz="1200" b="1" dirty="0">
                <a:latin typeface="Calibri" panose="020F0502020204030204" pitchFamily="34" charset="0"/>
                <a:ea typeface="Calibri" panose="020F0502020204030204" pitchFamily="34" charset="0"/>
                <a:cs typeface="Calibri" panose="020F0502020204030204" pitchFamily="34" charset="0"/>
              </a:rPr>
              <a:t>الوحدة ٦</a:t>
            </a:r>
            <a:r>
              <a:rPr lang="ar-SA" sz="1200" dirty="0">
                <a:latin typeface="Calibri" panose="020F0502020204030204" pitchFamily="34" charset="0"/>
                <a:ea typeface="Calibri" panose="020F0502020204030204" pitchFamily="34" charset="0"/>
                <a:cs typeface="Calibri" panose="020F0502020204030204" pitchFamily="34" charset="0"/>
              </a:rPr>
              <a:t>: التحديد و التسجيل</a:t>
            </a:r>
          </a:p>
          <a:p>
            <a:pPr algn="r" rtl="1"/>
            <a:r>
              <a:rPr lang="en-GB" sz="1200" i="1" dirty="0" err="1">
                <a:latin typeface="Calibri" panose="020F0502020204030204" pitchFamily="34" charset="0"/>
                <a:ea typeface="Calibri" panose="020F0502020204030204" pitchFamily="34" charset="0"/>
                <a:cs typeface="Calibri" panose="020F0502020204030204" pitchFamily="34" charset="0"/>
              </a:rPr>
              <a:t>الصفحة</a:t>
            </a:r>
            <a:r>
              <a:rPr lang="ar-SA" sz="1200" i="1" dirty="0" err="1">
                <a:latin typeface="Calibri" panose="020F0502020204030204" pitchFamily="34" charset="0"/>
                <a:ea typeface="Calibri" panose="020F0502020204030204" pitchFamily="34" charset="0"/>
                <a:cs typeface="Calibri" panose="020F0502020204030204" pitchFamily="34" charset="0"/>
              </a:rPr>
              <a:t> ٨٦</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endParaRPr lang="en-GB" sz="1200" dirty="0">
              <a:latin typeface="Arial" panose="020B0604020202020204" pitchFamily="34" charset="0"/>
              <a:ea typeface="Calibri" panose="020F05020202040302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99D0E6FB-FC37-6D0C-0F6E-100DF96F4078}"/>
              </a:ext>
            </a:extLst>
          </p:cNvPr>
          <p:cNvGrpSpPr/>
          <p:nvPr/>
        </p:nvGrpSpPr>
        <p:grpSpPr>
          <a:xfrm>
            <a:off x="3714528" y="4752010"/>
            <a:ext cx="860835" cy="742097"/>
            <a:chOff x="3971315" y="2381391"/>
            <a:chExt cx="860835" cy="742097"/>
          </a:xfrm>
        </p:grpSpPr>
        <p:sp>
          <p:nvSpPr>
            <p:cNvPr id="7" name="Hexagon 6">
              <a:extLst>
                <a:ext uri="{FF2B5EF4-FFF2-40B4-BE49-F238E27FC236}">
                  <a16:creationId xmlns:a16="http://schemas.microsoft.com/office/drawing/2014/main" id="{D359B349-E3DB-57C1-BFC6-40D4978909A1}"/>
                </a:ext>
              </a:extLst>
            </p:cNvPr>
            <p:cNvSpPr/>
            <p:nvPr/>
          </p:nvSpPr>
          <p:spPr>
            <a:xfrm rot="1782986">
              <a:off x="3971315" y="2381391"/>
              <a:ext cx="860835" cy="742097"/>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41" name="Google Shape;321;p4">
              <a:extLst>
                <a:ext uri="{FF2B5EF4-FFF2-40B4-BE49-F238E27FC236}">
                  <a16:creationId xmlns:a16="http://schemas.microsoft.com/office/drawing/2014/main" id="{83F826B9-4571-310B-F392-8D5B0FEAEACC}"/>
                </a:ext>
              </a:extLst>
            </p:cNvPr>
            <p:cNvSpPr/>
            <p:nvPr/>
          </p:nvSpPr>
          <p:spPr>
            <a:xfrm>
              <a:off x="4160713" y="2587322"/>
              <a:ext cx="290020" cy="223640"/>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200" dirty="0">
                <a:solidFill>
                  <a:schemeClr val="lt1"/>
                </a:solidFill>
                <a:latin typeface="Calibri"/>
                <a:ea typeface="Calibri"/>
                <a:cs typeface="Calibri"/>
                <a:sym typeface="Calibri"/>
              </a:endParaRPr>
            </a:p>
          </p:txBody>
        </p:sp>
        <p:sp>
          <p:nvSpPr>
            <p:cNvPr id="42" name="Google Shape;322;p4">
              <a:extLst>
                <a:ext uri="{FF2B5EF4-FFF2-40B4-BE49-F238E27FC236}">
                  <a16:creationId xmlns:a16="http://schemas.microsoft.com/office/drawing/2014/main" id="{1B090228-320D-783C-F935-A689383F7155}"/>
                </a:ext>
              </a:extLst>
            </p:cNvPr>
            <p:cNvSpPr/>
            <p:nvPr/>
          </p:nvSpPr>
          <p:spPr>
            <a:xfrm>
              <a:off x="4357267" y="2725958"/>
              <a:ext cx="290020" cy="223640"/>
            </a:xfrm>
            <a:prstGeom prst="wedgeRoundRectCallout">
              <a:avLst>
                <a:gd name="adj1" fmla="val 59833"/>
                <a:gd name="adj2" fmla="val 21866"/>
                <a:gd name="adj3" fmla="val 16667"/>
              </a:avLst>
            </a:prstGeom>
            <a:solidFill>
              <a:schemeClr val="bg1"/>
            </a:solidFill>
            <a:ln w="5715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200" dirty="0">
                <a:solidFill>
                  <a:schemeClr val="lt1"/>
                </a:solidFill>
                <a:latin typeface="Calibri"/>
                <a:ea typeface="Calibri"/>
                <a:cs typeface="Calibri"/>
                <a:sym typeface="Calibri"/>
              </a:endParaRPr>
            </a:p>
          </p:txBody>
        </p:sp>
      </p:grpSp>
      <p:grpSp>
        <p:nvGrpSpPr>
          <p:cNvPr id="82" name="Group 81">
            <a:extLst>
              <a:ext uri="{FF2B5EF4-FFF2-40B4-BE49-F238E27FC236}">
                <a16:creationId xmlns:a16="http://schemas.microsoft.com/office/drawing/2014/main" id="{F1A25341-3D42-AA14-933A-DA672B3FDF29}"/>
              </a:ext>
            </a:extLst>
          </p:cNvPr>
          <p:cNvGrpSpPr/>
          <p:nvPr/>
        </p:nvGrpSpPr>
        <p:grpSpPr>
          <a:xfrm>
            <a:off x="3713969" y="5925836"/>
            <a:ext cx="816977" cy="742097"/>
            <a:chOff x="3994092" y="3560195"/>
            <a:chExt cx="816977" cy="742097"/>
          </a:xfrm>
        </p:grpSpPr>
        <p:sp>
          <p:nvSpPr>
            <p:cNvPr id="15" name="Hexagon 14">
              <a:extLst>
                <a:ext uri="{FF2B5EF4-FFF2-40B4-BE49-F238E27FC236}">
                  <a16:creationId xmlns:a16="http://schemas.microsoft.com/office/drawing/2014/main" id="{F90082C0-EE49-2E83-8FBC-3043517D31BD}"/>
                </a:ext>
              </a:extLst>
            </p:cNvPr>
            <p:cNvSpPr/>
            <p:nvPr/>
          </p:nvSpPr>
          <p:spPr>
            <a:xfrm rot="1782986">
              <a:off x="3994092" y="3560195"/>
              <a:ext cx="816977" cy="742097"/>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nvGrpSpPr>
            <p:cNvPr id="43" name="Group 42">
              <a:extLst>
                <a:ext uri="{FF2B5EF4-FFF2-40B4-BE49-F238E27FC236}">
                  <a16:creationId xmlns:a16="http://schemas.microsoft.com/office/drawing/2014/main" id="{7522EE38-56A9-ECA6-BBA2-A347F3A71B1F}"/>
                </a:ext>
              </a:extLst>
            </p:cNvPr>
            <p:cNvGrpSpPr/>
            <p:nvPr/>
          </p:nvGrpSpPr>
          <p:grpSpPr>
            <a:xfrm>
              <a:off x="4160713" y="3776173"/>
              <a:ext cx="482041" cy="423475"/>
              <a:chOff x="3370418" y="3012992"/>
              <a:chExt cx="385258" cy="321207"/>
            </a:xfrm>
          </p:grpSpPr>
          <p:sp>
            <p:nvSpPr>
              <p:cNvPr id="44" name="Heart 43">
                <a:extLst>
                  <a:ext uri="{FF2B5EF4-FFF2-40B4-BE49-F238E27FC236}">
                    <a16:creationId xmlns:a16="http://schemas.microsoft.com/office/drawing/2014/main" id="{47FB0398-BAD5-25E7-BC3E-47362FA388E5}"/>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45" name="L-Shape 44">
                <a:extLst>
                  <a:ext uri="{FF2B5EF4-FFF2-40B4-BE49-F238E27FC236}">
                    <a16:creationId xmlns:a16="http://schemas.microsoft.com/office/drawing/2014/main" id="{415AC169-4443-075D-849F-840EACFC30F4}"/>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grpSp>
      <p:grpSp>
        <p:nvGrpSpPr>
          <p:cNvPr id="83" name="Group 82">
            <a:extLst>
              <a:ext uri="{FF2B5EF4-FFF2-40B4-BE49-F238E27FC236}">
                <a16:creationId xmlns:a16="http://schemas.microsoft.com/office/drawing/2014/main" id="{7F21575C-38FF-D31F-F57B-C55906150F0C}"/>
              </a:ext>
            </a:extLst>
          </p:cNvPr>
          <p:cNvGrpSpPr/>
          <p:nvPr/>
        </p:nvGrpSpPr>
        <p:grpSpPr>
          <a:xfrm>
            <a:off x="3709158" y="7097160"/>
            <a:ext cx="860835" cy="742097"/>
            <a:chOff x="3953025" y="4853556"/>
            <a:chExt cx="860835" cy="742097"/>
          </a:xfrm>
        </p:grpSpPr>
        <p:sp>
          <p:nvSpPr>
            <p:cNvPr id="22" name="Hexagon 21">
              <a:extLst>
                <a:ext uri="{FF2B5EF4-FFF2-40B4-BE49-F238E27FC236}">
                  <a16:creationId xmlns:a16="http://schemas.microsoft.com/office/drawing/2014/main" id="{55764862-1E08-BE71-7A3F-F5878FCEAA37}"/>
                </a:ext>
              </a:extLst>
            </p:cNvPr>
            <p:cNvSpPr/>
            <p:nvPr/>
          </p:nvSpPr>
          <p:spPr>
            <a:xfrm rot="1782986">
              <a:off x="3953025" y="4853556"/>
              <a:ext cx="860835" cy="742097"/>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nvGrpSpPr>
            <p:cNvPr id="46" name="Group 45">
              <a:extLst>
                <a:ext uri="{FF2B5EF4-FFF2-40B4-BE49-F238E27FC236}">
                  <a16:creationId xmlns:a16="http://schemas.microsoft.com/office/drawing/2014/main" id="{553331A8-5A1C-CE99-E450-D47E1F8CF43B}"/>
                </a:ext>
              </a:extLst>
            </p:cNvPr>
            <p:cNvGrpSpPr/>
            <p:nvPr/>
          </p:nvGrpSpPr>
          <p:grpSpPr>
            <a:xfrm>
              <a:off x="4220634" y="5014501"/>
              <a:ext cx="341184" cy="434073"/>
              <a:chOff x="6583595" y="3385093"/>
              <a:chExt cx="936987" cy="1192085"/>
            </a:xfrm>
          </p:grpSpPr>
          <p:grpSp>
            <p:nvGrpSpPr>
              <p:cNvPr id="47" name="Group 46">
                <a:extLst>
                  <a:ext uri="{FF2B5EF4-FFF2-40B4-BE49-F238E27FC236}">
                    <a16:creationId xmlns:a16="http://schemas.microsoft.com/office/drawing/2014/main" id="{D8488E71-659F-79C1-23F9-BD4734BE4180}"/>
                  </a:ext>
                </a:extLst>
              </p:cNvPr>
              <p:cNvGrpSpPr/>
              <p:nvPr/>
            </p:nvGrpSpPr>
            <p:grpSpPr>
              <a:xfrm>
                <a:off x="6583595" y="3385093"/>
                <a:ext cx="936987" cy="1121072"/>
                <a:chOff x="2780231" y="3039417"/>
                <a:chExt cx="1162307" cy="1390660"/>
              </a:xfrm>
            </p:grpSpPr>
            <p:sp>
              <p:nvSpPr>
                <p:cNvPr id="49" name="Rectangle 48">
                  <a:extLst>
                    <a:ext uri="{FF2B5EF4-FFF2-40B4-BE49-F238E27FC236}">
                      <a16:creationId xmlns:a16="http://schemas.microsoft.com/office/drawing/2014/main" id="{6CCEB9C3-4FCF-DECE-E801-96D864666604}"/>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50" name="Flowchart: Stored Data 49">
                  <a:extLst>
                    <a:ext uri="{FF2B5EF4-FFF2-40B4-BE49-F238E27FC236}">
                      <a16:creationId xmlns:a16="http://schemas.microsoft.com/office/drawing/2014/main" id="{523D2D84-E849-2922-412B-E53D3E57F233}"/>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51" name="Flowchart: Stored Data 50">
                  <a:extLst>
                    <a:ext uri="{FF2B5EF4-FFF2-40B4-BE49-F238E27FC236}">
                      <a16:creationId xmlns:a16="http://schemas.microsoft.com/office/drawing/2014/main" id="{75F8D391-B593-F8AB-6A02-2C2400141904}"/>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52" name="Rectangle 51">
                  <a:extLst>
                    <a:ext uri="{FF2B5EF4-FFF2-40B4-BE49-F238E27FC236}">
                      <a16:creationId xmlns:a16="http://schemas.microsoft.com/office/drawing/2014/main" id="{7687F2BB-036B-A477-E638-E3B6FDA3D9A9}"/>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53" name="Isosceles Triangle 52">
                  <a:extLst>
                    <a:ext uri="{FF2B5EF4-FFF2-40B4-BE49-F238E27FC236}">
                      <a16:creationId xmlns:a16="http://schemas.microsoft.com/office/drawing/2014/main" id="{8C2F7C78-187F-AB88-3161-798095A68272}"/>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
            <p:nvSpPr>
              <p:cNvPr id="48" name="Plus Sign 47">
                <a:extLst>
                  <a:ext uri="{FF2B5EF4-FFF2-40B4-BE49-F238E27FC236}">
                    <a16:creationId xmlns:a16="http://schemas.microsoft.com/office/drawing/2014/main" id="{DBA7DFAE-0571-4879-5F72-E8CCECC10E0A}"/>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grpSp>
      <p:grpSp>
        <p:nvGrpSpPr>
          <p:cNvPr id="84" name="Group 83">
            <a:extLst>
              <a:ext uri="{FF2B5EF4-FFF2-40B4-BE49-F238E27FC236}">
                <a16:creationId xmlns:a16="http://schemas.microsoft.com/office/drawing/2014/main" id="{8B315F22-C21E-4F79-74C7-E2C8AC81F403}"/>
              </a:ext>
            </a:extLst>
          </p:cNvPr>
          <p:cNvGrpSpPr/>
          <p:nvPr/>
        </p:nvGrpSpPr>
        <p:grpSpPr>
          <a:xfrm>
            <a:off x="3670062" y="8329028"/>
            <a:ext cx="860835" cy="742097"/>
            <a:chOff x="6055236" y="2381391"/>
            <a:chExt cx="860835" cy="742097"/>
          </a:xfrm>
        </p:grpSpPr>
        <p:sp>
          <p:nvSpPr>
            <p:cNvPr id="8" name="Hexagon 7">
              <a:extLst>
                <a:ext uri="{FF2B5EF4-FFF2-40B4-BE49-F238E27FC236}">
                  <a16:creationId xmlns:a16="http://schemas.microsoft.com/office/drawing/2014/main" id="{FA434CA2-351C-7DFD-3A38-C684108BDA40}"/>
                </a:ext>
              </a:extLst>
            </p:cNvPr>
            <p:cNvSpPr/>
            <p:nvPr/>
          </p:nvSpPr>
          <p:spPr>
            <a:xfrm rot="1782986">
              <a:off x="6055236" y="2381391"/>
              <a:ext cx="860835" cy="742097"/>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54" name="Freeform: Shape 53">
              <a:extLst>
                <a:ext uri="{FF2B5EF4-FFF2-40B4-BE49-F238E27FC236}">
                  <a16:creationId xmlns:a16="http://schemas.microsoft.com/office/drawing/2014/main" id="{E84AD5CA-2F98-16BF-A9F9-87B67EF44CF6}"/>
                </a:ext>
              </a:extLst>
            </p:cNvPr>
            <p:cNvSpPr/>
            <p:nvPr/>
          </p:nvSpPr>
          <p:spPr>
            <a:xfrm>
              <a:off x="6387339" y="2563940"/>
              <a:ext cx="220136" cy="456505"/>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grpSp>
        <p:nvGrpSpPr>
          <p:cNvPr id="86" name="Group 85">
            <a:extLst>
              <a:ext uri="{FF2B5EF4-FFF2-40B4-BE49-F238E27FC236}">
                <a16:creationId xmlns:a16="http://schemas.microsoft.com/office/drawing/2014/main" id="{310E4B6C-48BE-F4DA-3613-3D48E0FBFFAC}"/>
              </a:ext>
            </a:extLst>
          </p:cNvPr>
          <p:cNvGrpSpPr/>
          <p:nvPr/>
        </p:nvGrpSpPr>
        <p:grpSpPr>
          <a:xfrm>
            <a:off x="740951" y="3388516"/>
            <a:ext cx="860835" cy="742097"/>
            <a:chOff x="6055235" y="4853556"/>
            <a:chExt cx="860835" cy="742097"/>
          </a:xfrm>
        </p:grpSpPr>
        <p:sp>
          <p:nvSpPr>
            <p:cNvPr id="23" name="Hexagon 22">
              <a:extLst>
                <a:ext uri="{FF2B5EF4-FFF2-40B4-BE49-F238E27FC236}">
                  <a16:creationId xmlns:a16="http://schemas.microsoft.com/office/drawing/2014/main" id="{48EB608D-4D2B-D51F-EAC8-EE87266CB1B2}"/>
                </a:ext>
              </a:extLst>
            </p:cNvPr>
            <p:cNvSpPr/>
            <p:nvPr/>
          </p:nvSpPr>
          <p:spPr>
            <a:xfrm rot="1782986">
              <a:off x="6055235" y="4853556"/>
              <a:ext cx="860835" cy="742097"/>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nvGrpSpPr>
            <p:cNvPr id="60" name="Group 59">
              <a:extLst>
                <a:ext uri="{FF2B5EF4-FFF2-40B4-BE49-F238E27FC236}">
                  <a16:creationId xmlns:a16="http://schemas.microsoft.com/office/drawing/2014/main" id="{28A4A65D-6CB4-46FD-5027-AE2B1746FCA0}"/>
                </a:ext>
              </a:extLst>
            </p:cNvPr>
            <p:cNvGrpSpPr/>
            <p:nvPr/>
          </p:nvGrpSpPr>
          <p:grpSpPr>
            <a:xfrm>
              <a:off x="6286842" y="5048053"/>
              <a:ext cx="365284" cy="389115"/>
              <a:chOff x="7892902" y="1235921"/>
              <a:chExt cx="1061882" cy="1131157"/>
            </a:xfrm>
            <a:solidFill>
              <a:schemeClr val="bg1"/>
            </a:solidFill>
          </p:grpSpPr>
          <p:sp>
            <p:nvSpPr>
              <p:cNvPr id="61" name="Arrow: Down 60">
                <a:extLst>
                  <a:ext uri="{FF2B5EF4-FFF2-40B4-BE49-F238E27FC236}">
                    <a16:creationId xmlns:a16="http://schemas.microsoft.com/office/drawing/2014/main" id="{FFD6A6CB-D5C3-3246-9010-49322C454B8D}"/>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62" name="Arrow: Bent 61">
                <a:extLst>
                  <a:ext uri="{FF2B5EF4-FFF2-40B4-BE49-F238E27FC236}">
                    <a16:creationId xmlns:a16="http://schemas.microsoft.com/office/drawing/2014/main" id="{A6D15F0E-5569-3CA8-09BD-9DD48EB970B5}"/>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63" name="Arrow: Bent 62">
                <a:extLst>
                  <a:ext uri="{FF2B5EF4-FFF2-40B4-BE49-F238E27FC236}">
                    <a16:creationId xmlns:a16="http://schemas.microsoft.com/office/drawing/2014/main" id="{3D0B65EA-15A3-D0E8-9A5F-F4F6DECE5310}"/>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64" name="Plus Sign 63">
                <a:extLst>
                  <a:ext uri="{FF2B5EF4-FFF2-40B4-BE49-F238E27FC236}">
                    <a16:creationId xmlns:a16="http://schemas.microsoft.com/office/drawing/2014/main" id="{6940D32F-9A60-8928-A017-B7A096A1C293}"/>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65" name="Circle: Hollow 64">
                <a:extLst>
                  <a:ext uri="{FF2B5EF4-FFF2-40B4-BE49-F238E27FC236}">
                    <a16:creationId xmlns:a16="http://schemas.microsoft.com/office/drawing/2014/main" id="{C1D5ED07-D722-CF87-5B8C-DAC6C54DD603}"/>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grpSp>
      <p:grpSp>
        <p:nvGrpSpPr>
          <p:cNvPr id="87" name="Group 86">
            <a:extLst>
              <a:ext uri="{FF2B5EF4-FFF2-40B4-BE49-F238E27FC236}">
                <a16:creationId xmlns:a16="http://schemas.microsoft.com/office/drawing/2014/main" id="{719FB24E-47C2-01C4-B779-972E5B6FB080}"/>
              </a:ext>
            </a:extLst>
          </p:cNvPr>
          <p:cNvGrpSpPr/>
          <p:nvPr/>
        </p:nvGrpSpPr>
        <p:grpSpPr>
          <a:xfrm>
            <a:off x="784135" y="4603815"/>
            <a:ext cx="860835" cy="742097"/>
            <a:chOff x="8264240" y="2381389"/>
            <a:chExt cx="860835" cy="742097"/>
          </a:xfrm>
        </p:grpSpPr>
        <p:sp>
          <p:nvSpPr>
            <p:cNvPr id="9" name="Hexagon 8">
              <a:extLst>
                <a:ext uri="{FF2B5EF4-FFF2-40B4-BE49-F238E27FC236}">
                  <a16:creationId xmlns:a16="http://schemas.microsoft.com/office/drawing/2014/main" id="{0CAB3C9B-DAC7-E03E-549B-94FC352226B2}"/>
                </a:ext>
              </a:extLst>
            </p:cNvPr>
            <p:cNvSpPr/>
            <p:nvPr/>
          </p:nvSpPr>
          <p:spPr>
            <a:xfrm rot="1782986">
              <a:off x="8264240" y="2381389"/>
              <a:ext cx="860835" cy="742097"/>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nvGrpSpPr>
            <p:cNvPr id="66" name="Group 65">
              <a:extLst>
                <a:ext uri="{FF2B5EF4-FFF2-40B4-BE49-F238E27FC236}">
                  <a16:creationId xmlns:a16="http://schemas.microsoft.com/office/drawing/2014/main" id="{5F757B1D-74EC-FD76-5336-F1E39A712789}"/>
                </a:ext>
              </a:extLst>
            </p:cNvPr>
            <p:cNvGrpSpPr/>
            <p:nvPr/>
          </p:nvGrpSpPr>
          <p:grpSpPr>
            <a:xfrm>
              <a:off x="8462664" y="2542750"/>
              <a:ext cx="457582" cy="402514"/>
              <a:chOff x="6770748" y="1158240"/>
              <a:chExt cx="1274726" cy="1121318"/>
            </a:xfrm>
            <a:solidFill>
              <a:schemeClr val="bg1"/>
            </a:solidFill>
          </p:grpSpPr>
          <p:grpSp>
            <p:nvGrpSpPr>
              <p:cNvPr id="67" name="Group 66">
                <a:extLst>
                  <a:ext uri="{FF2B5EF4-FFF2-40B4-BE49-F238E27FC236}">
                    <a16:creationId xmlns:a16="http://schemas.microsoft.com/office/drawing/2014/main" id="{C1485397-EEA1-56F5-EA1C-A3D944AEF387}"/>
                  </a:ext>
                </a:extLst>
              </p:cNvPr>
              <p:cNvGrpSpPr/>
              <p:nvPr/>
            </p:nvGrpSpPr>
            <p:grpSpPr>
              <a:xfrm rot="5400000">
                <a:off x="7128520" y="1362604"/>
                <a:ext cx="559182" cy="1274726"/>
                <a:chOff x="8619006" y="1366612"/>
                <a:chExt cx="416505" cy="949476"/>
              </a:xfrm>
              <a:grpFill/>
            </p:grpSpPr>
            <p:sp>
              <p:nvSpPr>
                <p:cNvPr id="69" name="Rectangle: Rounded Corners 68">
                  <a:extLst>
                    <a:ext uri="{FF2B5EF4-FFF2-40B4-BE49-F238E27FC236}">
                      <a16:creationId xmlns:a16="http://schemas.microsoft.com/office/drawing/2014/main" id="{0EA19AC5-DFDC-19BA-76EB-1B60F43F7E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70" name="Rectangle: Rounded Corners 69">
                  <a:extLst>
                    <a:ext uri="{FF2B5EF4-FFF2-40B4-BE49-F238E27FC236}">
                      <a16:creationId xmlns:a16="http://schemas.microsoft.com/office/drawing/2014/main" id="{7C56938A-31A0-0AAC-8338-A42F518BF2D8}"/>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71" name="Rectangle: Rounded Corners 70">
                  <a:extLst>
                    <a:ext uri="{FF2B5EF4-FFF2-40B4-BE49-F238E27FC236}">
                      <a16:creationId xmlns:a16="http://schemas.microsoft.com/office/drawing/2014/main" id="{3501A9BF-BDF0-4AAE-C8AE-368BC292172F}"/>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72" name="Flowchart: Manual Input 71">
                  <a:extLst>
                    <a:ext uri="{FF2B5EF4-FFF2-40B4-BE49-F238E27FC236}">
                      <a16:creationId xmlns:a16="http://schemas.microsoft.com/office/drawing/2014/main" id="{118BEA58-2E25-74B3-60A8-2CEBEB828C96}"/>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73" name="Rectangle 72">
                  <a:extLst>
                    <a:ext uri="{FF2B5EF4-FFF2-40B4-BE49-F238E27FC236}">
                      <a16:creationId xmlns:a16="http://schemas.microsoft.com/office/drawing/2014/main" id="{94A99030-FC4A-5962-3E2B-A65D6B7A381A}"/>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
            <p:nvSpPr>
              <p:cNvPr id="68" name="Circle: Hollow 67">
                <a:extLst>
                  <a:ext uri="{FF2B5EF4-FFF2-40B4-BE49-F238E27FC236}">
                    <a16:creationId xmlns:a16="http://schemas.microsoft.com/office/drawing/2014/main" id="{F8996241-0FFF-4925-AF59-6831A1AFAD6D}"/>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grpSp>
      <p:grpSp>
        <p:nvGrpSpPr>
          <p:cNvPr id="88" name="Group 87">
            <a:extLst>
              <a:ext uri="{FF2B5EF4-FFF2-40B4-BE49-F238E27FC236}">
                <a16:creationId xmlns:a16="http://schemas.microsoft.com/office/drawing/2014/main" id="{0172E6D7-D9C4-1839-9172-9E91C36CA0D6}"/>
              </a:ext>
            </a:extLst>
          </p:cNvPr>
          <p:cNvGrpSpPr/>
          <p:nvPr/>
        </p:nvGrpSpPr>
        <p:grpSpPr>
          <a:xfrm>
            <a:off x="799436" y="5779002"/>
            <a:ext cx="816977" cy="742097"/>
            <a:chOff x="8286168" y="3560194"/>
            <a:chExt cx="816977" cy="742097"/>
          </a:xfrm>
        </p:grpSpPr>
        <p:sp>
          <p:nvSpPr>
            <p:cNvPr id="17" name="Hexagon 16">
              <a:extLst>
                <a:ext uri="{FF2B5EF4-FFF2-40B4-BE49-F238E27FC236}">
                  <a16:creationId xmlns:a16="http://schemas.microsoft.com/office/drawing/2014/main" id="{2E2653A7-8A70-C064-AA11-DEFF775B8676}"/>
                </a:ext>
              </a:extLst>
            </p:cNvPr>
            <p:cNvSpPr/>
            <p:nvPr/>
          </p:nvSpPr>
          <p:spPr>
            <a:xfrm rot="1782986">
              <a:off x="8286168" y="3560194"/>
              <a:ext cx="816977" cy="742097"/>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cxnSp>
          <p:nvCxnSpPr>
            <p:cNvPr id="74" name="Straight Arrow Connector 73">
              <a:extLst>
                <a:ext uri="{FF2B5EF4-FFF2-40B4-BE49-F238E27FC236}">
                  <a16:creationId xmlns:a16="http://schemas.microsoft.com/office/drawing/2014/main" id="{9DA7AF7B-A79B-B19D-5052-949C8B695831}"/>
                </a:ext>
              </a:extLst>
            </p:cNvPr>
            <p:cNvCxnSpPr>
              <a:cxnSpLocks/>
            </p:cNvCxnSpPr>
            <p:nvPr/>
          </p:nvCxnSpPr>
          <p:spPr>
            <a:xfrm flipV="1">
              <a:off x="8676150" y="3691493"/>
              <a:ext cx="0" cy="4762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71FF9C10-D640-B126-72A6-F8460E8B6052}"/>
                </a:ext>
              </a:extLst>
            </p:cNvPr>
            <p:cNvSpPr/>
            <p:nvPr/>
          </p:nvSpPr>
          <p:spPr>
            <a:xfrm>
              <a:off x="8454921" y="3837612"/>
              <a:ext cx="126369" cy="330587"/>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76" name="Freeform: Shape 75">
              <a:extLst>
                <a:ext uri="{FF2B5EF4-FFF2-40B4-BE49-F238E27FC236}">
                  <a16:creationId xmlns:a16="http://schemas.microsoft.com/office/drawing/2014/main" id="{F71A7C3C-A61A-6349-9A6A-CF0B2D6285A6}"/>
                </a:ext>
              </a:extLst>
            </p:cNvPr>
            <p:cNvSpPr/>
            <p:nvPr/>
          </p:nvSpPr>
          <p:spPr>
            <a:xfrm>
              <a:off x="8762550" y="3846795"/>
              <a:ext cx="169944" cy="31681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grpSp>
        <p:nvGrpSpPr>
          <p:cNvPr id="89" name="Group 88">
            <a:extLst>
              <a:ext uri="{FF2B5EF4-FFF2-40B4-BE49-F238E27FC236}">
                <a16:creationId xmlns:a16="http://schemas.microsoft.com/office/drawing/2014/main" id="{766F196A-51C7-A34D-0A69-3E3FF90201AC}"/>
              </a:ext>
            </a:extLst>
          </p:cNvPr>
          <p:cNvGrpSpPr/>
          <p:nvPr/>
        </p:nvGrpSpPr>
        <p:grpSpPr>
          <a:xfrm>
            <a:off x="777506" y="7117219"/>
            <a:ext cx="860835" cy="742097"/>
            <a:chOff x="8264238" y="4853555"/>
            <a:chExt cx="860835" cy="742097"/>
          </a:xfrm>
        </p:grpSpPr>
        <p:sp>
          <p:nvSpPr>
            <p:cNvPr id="24" name="Hexagon 23">
              <a:extLst>
                <a:ext uri="{FF2B5EF4-FFF2-40B4-BE49-F238E27FC236}">
                  <a16:creationId xmlns:a16="http://schemas.microsoft.com/office/drawing/2014/main" id="{A2F7DF63-1364-C2C4-8A46-38507C34CDCE}"/>
                </a:ext>
              </a:extLst>
            </p:cNvPr>
            <p:cNvSpPr/>
            <p:nvPr/>
          </p:nvSpPr>
          <p:spPr>
            <a:xfrm rot="1782986">
              <a:off x="8264238" y="4853555"/>
              <a:ext cx="860835" cy="742097"/>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pic>
          <p:nvPicPr>
            <p:cNvPr id="77" name="Graphic 76" descr="Lock with solid fill">
              <a:extLst>
                <a:ext uri="{FF2B5EF4-FFF2-40B4-BE49-F238E27FC236}">
                  <a16:creationId xmlns:a16="http://schemas.microsoft.com/office/drawing/2014/main" id="{1E35E25E-09CD-46AE-002B-4262F96FA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9292" y="4949268"/>
              <a:ext cx="544326" cy="544326"/>
            </a:xfrm>
            <a:prstGeom prst="rect">
              <a:avLst/>
            </a:prstGeom>
          </p:spPr>
        </p:pic>
      </p:grpSp>
      <p:sp>
        <p:nvSpPr>
          <p:cNvPr id="90" name="TextBox 89">
            <a:extLst>
              <a:ext uri="{FF2B5EF4-FFF2-40B4-BE49-F238E27FC236}">
                <a16:creationId xmlns:a16="http://schemas.microsoft.com/office/drawing/2014/main" id="{80D644F9-19F0-A017-5CD3-F501B0C33A36}"/>
              </a:ext>
            </a:extLst>
          </p:cNvPr>
          <p:cNvSpPr txBox="1"/>
          <p:nvPr/>
        </p:nvSpPr>
        <p:spPr>
          <a:xfrm>
            <a:off x="633516" y="559512"/>
            <a:ext cx="5779983" cy="769441"/>
          </a:xfrm>
          <a:prstGeom prst="rect">
            <a:avLst/>
          </a:prstGeom>
          <a:noFill/>
        </p:spPr>
        <p:txBody>
          <a:bodyPr wrap="square" rtlCol="0">
            <a:spAutoFit/>
          </a:bodyPr>
          <a:lstStyle/>
          <a:p>
            <a:pPr marL="0" marR="0" lvl="0" indent="0" algn="r" rtl="1">
              <a:spcBef>
                <a:spcPts val="0"/>
              </a:spcBef>
              <a:buNone/>
            </a:pPr>
            <a:r>
              <a:rPr lang="en-US" sz="1600" b="1" i="0" u="none" strike="noStrike" cap="none" dirty="0" err="1">
                <a:solidFill>
                  <a:schemeClr val="tx2"/>
                </a:solidFill>
                <a:latin typeface="Calibri" panose="020F0502020204030204" pitchFamily="34" charset="0"/>
                <a:ea typeface="Garamond"/>
                <a:cs typeface="Calibri" panose="020F0502020204030204" pitchFamily="34" charset="0"/>
                <a:sym typeface="Garamond"/>
              </a:rPr>
              <a:t>المستوى</a:t>
            </a:r>
            <a:r>
              <a:rPr lang="en-US" sz="1600" b="1" i="0" u="none" strike="noStrike" cap="none" dirty="0">
                <a:solidFill>
                  <a:schemeClr val="tx2"/>
                </a:solidFill>
                <a:latin typeface="Calibri" panose="020F0502020204030204" pitchFamily="34" charset="0"/>
                <a:ea typeface="Garamond"/>
                <a:cs typeface="Calibri" panose="020F0502020204030204" pitchFamily="34" charset="0"/>
                <a:sym typeface="Garamond"/>
              </a:rPr>
              <a:t> </a:t>
            </a:r>
            <a:r>
              <a:rPr lang="ar-SA" sz="1600" b="1" i="0" u="none" strike="noStrike" cap="none" dirty="0">
                <a:solidFill>
                  <a:schemeClr val="tx2"/>
                </a:solidFill>
                <a:latin typeface="Calibri" panose="020F0502020204030204" pitchFamily="34" charset="0"/>
                <a:ea typeface="Garamond"/>
                <a:cs typeface="Calibri" panose="020F0502020204030204" pitchFamily="34" charset="0"/>
                <a:sym typeface="Garamond"/>
              </a:rPr>
              <a:t>١</a:t>
            </a:r>
            <a:endParaRPr lang="en-US" sz="1600" b="1" i="0" u="none" strike="noStrike" cap="none" dirty="0">
              <a:solidFill>
                <a:schemeClr val="tx2"/>
              </a:solidFill>
              <a:latin typeface="Calibri" panose="020F0502020204030204" pitchFamily="34" charset="0"/>
              <a:ea typeface="Garamond"/>
              <a:cs typeface="Calibri" panose="020F0502020204030204" pitchFamily="34" charset="0"/>
              <a:sym typeface="Garamond"/>
            </a:endParaRPr>
          </a:p>
          <a:p>
            <a:pPr marL="0" marR="0" lvl="0" indent="0" algn="r" rtl="1">
              <a:spcBef>
                <a:spcPts val="0"/>
              </a:spcBef>
              <a:buNone/>
            </a:pPr>
            <a:r>
              <a:rPr lang="en-US" sz="2800" b="1" i="0" u="none" strike="noStrike" cap="none" dirty="0" err="1">
                <a:solidFill>
                  <a:schemeClr val="tx2"/>
                </a:solidFill>
                <a:latin typeface="Calibri" panose="020F0502020204030204" pitchFamily="34" charset="0"/>
                <a:ea typeface="Garamond"/>
                <a:cs typeface="Calibri" panose="020F0502020204030204" pitchFamily="34" charset="0"/>
                <a:sym typeface="Garamond"/>
              </a:rPr>
              <a:t>إدارة</a:t>
            </a:r>
            <a:r>
              <a:rPr lang="en-US" sz="2800" b="1" i="0" u="none" strike="noStrike" cap="none" dirty="0">
                <a:solidFill>
                  <a:schemeClr val="tx2"/>
                </a:solidFill>
                <a:latin typeface="Calibri" panose="020F0502020204030204" pitchFamily="34" charset="0"/>
                <a:ea typeface="Garamond"/>
                <a:cs typeface="Calibri" panose="020F0502020204030204" pitchFamily="34" charset="0"/>
                <a:sym typeface="Garamond"/>
              </a:rPr>
              <a:t> </a:t>
            </a:r>
            <a:r>
              <a:rPr lang="ar-SA" sz="2800" b="1" i="0" u="none" strike="noStrike" cap="none" dirty="0">
                <a:solidFill>
                  <a:schemeClr val="tx2"/>
                </a:solidFill>
                <a:latin typeface="Calibri" panose="020F0502020204030204" pitchFamily="34" charset="0"/>
                <a:ea typeface="Garamond"/>
                <a:cs typeface="Calibri" panose="020F0502020204030204" pitchFamily="34" charset="0"/>
                <a:sym typeface="Garamond"/>
              </a:rPr>
              <a:t>ال</a:t>
            </a:r>
            <a:r>
              <a:rPr lang="en-US" sz="2800" b="1" i="0" u="none" strike="noStrike" cap="none" dirty="0" err="1">
                <a:solidFill>
                  <a:schemeClr val="tx2"/>
                </a:solidFill>
                <a:latin typeface="Calibri" panose="020F0502020204030204" pitchFamily="34" charset="0"/>
                <a:ea typeface="Garamond"/>
                <a:cs typeface="Calibri" panose="020F0502020204030204" pitchFamily="34" charset="0"/>
                <a:sym typeface="Garamond"/>
              </a:rPr>
              <a:t>حالة</a:t>
            </a:r>
            <a:r>
              <a:rPr lang="en-US" sz="2800" b="1" i="0" u="none" strike="noStrike" cap="none" dirty="0">
                <a:solidFill>
                  <a:schemeClr val="tx2"/>
                </a:solidFill>
                <a:latin typeface="Calibri" panose="020F0502020204030204" pitchFamily="34" charset="0"/>
                <a:ea typeface="Garamond"/>
                <a:cs typeface="Calibri" panose="020F0502020204030204" pitchFamily="34" charset="0"/>
                <a:sym typeface="Garamond"/>
              </a:rPr>
              <a:t> </a:t>
            </a:r>
            <a:r>
              <a:rPr lang="ar-SA" sz="2800" b="1" i="0" u="none" strike="noStrike" cap="none" dirty="0">
                <a:solidFill>
                  <a:schemeClr val="tx2"/>
                </a:solidFill>
                <a:latin typeface="Calibri" panose="020F0502020204030204" pitchFamily="34" charset="0"/>
                <a:ea typeface="Garamond"/>
                <a:cs typeface="Calibri" panose="020F0502020204030204" pitchFamily="34" charset="0"/>
                <a:sym typeface="Garamond"/>
              </a:rPr>
              <a:t>ل</a:t>
            </a:r>
            <a:r>
              <a:rPr lang="en-US" sz="2800" b="1" i="0" u="none" strike="noStrike" cap="none" dirty="0" err="1">
                <a:solidFill>
                  <a:schemeClr val="tx2"/>
                </a:solidFill>
                <a:latin typeface="Calibri" panose="020F0502020204030204" pitchFamily="34" charset="0"/>
                <a:ea typeface="Garamond"/>
                <a:cs typeface="Calibri" panose="020F0502020204030204" pitchFamily="34" charset="0"/>
                <a:sym typeface="Garamond"/>
              </a:rPr>
              <a:t>حماية</a:t>
            </a:r>
            <a:r>
              <a:rPr lang="en-US" sz="2800" b="1" i="0" u="none" strike="noStrike" cap="none" dirty="0">
                <a:solidFill>
                  <a:schemeClr val="tx2"/>
                </a:solidFill>
                <a:latin typeface="Calibri" panose="020F0502020204030204" pitchFamily="34" charset="0"/>
                <a:ea typeface="Garamond"/>
                <a:cs typeface="Calibri" panose="020F0502020204030204" pitchFamily="34" charset="0"/>
                <a:sym typeface="Garamond"/>
              </a:rPr>
              <a:t> الطفل</a:t>
            </a:r>
            <a:endParaRPr lang="en-US" sz="2800" dirty="0">
              <a:solidFill>
                <a:schemeClr val="tx2"/>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FAD84EF1-7F31-F372-A9DF-ABE1145E7FE3}"/>
              </a:ext>
            </a:extLst>
          </p:cNvPr>
          <p:cNvGrpSpPr/>
          <p:nvPr/>
        </p:nvGrpSpPr>
        <p:grpSpPr>
          <a:xfrm>
            <a:off x="3770502" y="2134180"/>
            <a:ext cx="860835" cy="742097"/>
            <a:chOff x="1922902" y="2381391"/>
            <a:chExt cx="860835" cy="742097"/>
          </a:xfrm>
        </p:grpSpPr>
        <p:sp>
          <p:nvSpPr>
            <p:cNvPr id="3" name="Hexagon 2">
              <a:extLst>
                <a:ext uri="{FF2B5EF4-FFF2-40B4-BE49-F238E27FC236}">
                  <a16:creationId xmlns:a16="http://schemas.microsoft.com/office/drawing/2014/main" id="{E377CBBF-BE2F-6A32-C72B-047C7B2F5BFA}"/>
                </a:ext>
              </a:extLst>
            </p:cNvPr>
            <p:cNvSpPr/>
            <p:nvPr/>
          </p:nvSpPr>
          <p:spPr>
            <a:xfrm rot="1782986">
              <a:off x="1922902" y="2381391"/>
              <a:ext cx="860835" cy="742097"/>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4" name="Group 3">
              <a:extLst>
                <a:ext uri="{FF2B5EF4-FFF2-40B4-BE49-F238E27FC236}">
                  <a16:creationId xmlns:a16="http://schemas.microsoft.com/office/drawing/2014/main" id="{12816C67-1820-5C06-C8C8-83BCD58FAEB6}"/>
                </a:ext>
              </a:extLst>
            </p:cNvPr>
            <p:cNvGrpSpPr/>
            <p:nvPr/>
          </p:nvGrpSpPr>
          <p:grpSpPr>
            <a:xfrm>
              <a:off x="2160599" y="2504754"/>
              <a:ext cx="341662" cy="458565"/>
              <a:chOff x="5673592" y="7611394"/>
              <a:chExt cx="814830" cy="1093633"/>
            </a:xfrm>
            <a:solidFill>
              <a:schemeClr val="bg1"/>
            </a:solidFill>
          </p:grpSpPr>
          <p:sp>
            <p:nvSpPr>
              <p:cNvPr id="5" name="Round Same Side Corner Rectangle 35">
                <a:extLst>
                  <a:ext uri="{FF2B5EF4-FFF2-40B4-BE49-F238E27FC236}">
                    <a16:creationId xmlns:a16="http://schemas.microsoft.com/office/drawing/2014/main" id="{47AB5AF1-D576-5174-E85D-3B12E42C1E3C}"/>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78" name="Oval 77">
                <a:extLst>
                  <a:ext uri="{FF2B5EF4-FFF2-40B4-BE49-F238E27FC236}">
                    <a16:creationId xmlns:a16="http://schemas.microsoft.com/office/drawing/2014/main" id="{6B44D60B-DE38-A4B5-932E-498AFF876219}"/>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2" name="Round Same Side Corner Rectangle 37">
                <a:extLst>
                  <a:ext uri="{FF2B5EF4-FFF2-40B4-BE49-F238E27FC236}">
                    <a16:creationId xmlns:a16="http://schemas.microsoft.com/office/drawing/2014/main" id="{D727BFAB-B4B6-D815-8318-6E89DE923831}"/>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CA" sz="1200" dirty="0"/>
              </a:p>
            </p:txBody>
          </p:sp>
          <p:sp>
            <p:nvSpPr>
              <p:cNvPr id="93" name="Oval 92">
                <a:extLst>
                  <a:ext uri="{FF2B5EF4-FFF2-40B4-BE49-F238E27FC236}">
                    <a16:creationId xmlns:a16="http://schemas.microsoft.com/office/drawing/2014/main" id="{D536B38C-9ACB-4C26-BC50-75BC83647A52}"/>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4" name="Round Same Side Corner Rectangle 43">
                <a:extLst>
                  <a:ext uri="{FF2B5EF4-FFF2-40B4-BE49-F238E27FC236}">
                    <a16:creationId xmlns:a16="http://schemas.microsoft.com/office/drawing/2014/main" id="{109B11A8-82A7-24C6-3A33-5E33DF9BCB7D}"/>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5" name="Round Same Side Corner Rectangle 44">
                <a:extLst>
                  <a:ext uri="{FF2B5EF4-FFF2-40B4-BE49-F238E27FC236}">
                    <a16:creationId xmlns:a16="http://schemas.microsoft.com/office/drawing/2014/main" id="{DCE864E6-E173-7138-BEF7-CBBDF70E5890}"/>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CA" sz="1200" dirty="0"/>
              </a:p>
            </p:txBody>
          </p:sp>
        </p:grpSp>
      </p:grpSp>
      <p:grpSp>
        <p:nvGrpSpPr>
          <p:cNvPr id="96" name="Group 95">
            <a:extLst>
              <a:ext uri="{FF2B5EF4-FFF2-40B4-BE49-F238E27FC236}">
                <a16:creationId xmlns:a16="http://schemas.microsoft.com/office/drawing/2014/main" id="{359B22B6-C57A-ABA7-526F-882D7677B47C}"/>
              </a:ext>
            </a:extLst>
          </p:cNvPr>
          <p:cNvGrpSpPr/>
          <p:nvPr/>
        </p:nvGrpSpPr>
        <p:grpSpPr>
          <a:xfrm>
            <a:off x="3736458" y="3463477"/>
            <a:ext cx="816977" cy="742097"/>
            <a:chOff x="1947423" y="3560195"/>
            <a:chExt cx="816977" cy="742097"/>
          </a:xfrm>
        </p:grpSpPr>
        <p:sp>
          <p:nvSpPr>
            <p:cNvPr id="97" name="Hexagon 96">
              <a:extLst>
                <a:ext uri="{FF2B5EF4-FFF2-40B4-BE49-F238E27FC236}">
                  <a16:creationId xmlns:a16="http://schemas.microsoft.com/office/drawing/2014/main" id="{98EB61C9-9B0D-2BC4-CAB0-AC76D51D63C5}"/>
                </a:ext>
              </a:extLst>
            </p:cNvPr>
            <p:cNvSpPr/>
            <p:nvPr/>
          </p:nvSpPr>
          <p:spPr>
            <a:xfrm rot="1782986">
              <a:off x="1947423" y="3560195"/>
              <a:ext cx="816977" cy="742097"/>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nvGrpSpPr>
            <p:cNvPr id="98" name="Group 97">
              <a:extLst>
                <a:ext uri="{FF2B5EF4-FFF2-40B4-BE49-F238E27FC236}">
                  <a16:creationId xmlns:a16="http://schemas.microsoft.com/office/drawing/2014/main" id="{9703812B-7838-6D64-E443-2137DA5722BC}"/>
                </a:ext>
              </a:extLst>
            </p:cNvPr>
            <p:cNvGrpSpPr/>
            <p:nvPr/>
          </p:nvGrpSpPr>
          <p:grpSpPr>
            <a:xfrm>
              <a:off x="2165671" y="3756050"/>
              <a:ext cx="398611" cy="347132"/>
              <a:chOff x="7499908" y="5144366"/>
              <a:chExt cx="702781" cy="580838"/>
            </a:xfrm>
          </p:grpSpPr>
          <p:grpSp>
            <p:nvGrpSpPr>
              <p:cNvPr id="99" name="Group 98">
                <a:extLst>
                  <a:ext uri="{FF2B5EF4-FFF2-40B4-BE49-F238E27FC236}">
                    <a16:creationId xmlns:a16="http://schemas.microsoft.com/office/drawing/2014/main" id="{CC732F11-99DC-DBF7-1222-1213DD3E5F77}"/>
                  </a:ext>
                </a:extLst>
              </p:cNvPr>
              <p:cNvGrpSpPr/>
              <p:nvPr/>
            </p:nvGrpSpPr>
            <p:grpSpPr>
              <a:xfrm>
                <a:off x="7499908" y="5144366"/>
                <a:ext cx="702781" cy="580838"/>
                <a:chOff x="5957706" y="3325646"/>
                <a:chExt cx="2611796" cy="1892062"/>
              </a:xfrm>
              <a:solidFill>
                <a:schemeClr val="bg1"/>
              </a:solidFill>
            </p:grpSpPr>
            <p:sp>
              <p:nvSpPr>
                <p:cNvPr id="102" name="Rectangle: Rounded Corners 38">
                  <a:extLst>
                    <a:ext uri="{FF2B5EF4-FFF2-40B4-BE49-F238E27FC236}">
                      <a16:creationId xmlns:a16="http://schemas.microsoft.com/office/drawing/2014/main" id="{C5009060-0967-22D0-F0B5-C409D3D76BC6}"/>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bg1"/>
                    </a:solidFill>
                    <a:latin typeface="Helvetica Neue"/>
                  </a:endParaRPr>
                </a:p>
              </p:txBody>
            </p:sp>
            <p:sp>
              <p:nvSpPr>
                <p:cNvPr id="103" name="Rectangle: Top Corners Rounded 39">
                  <a:extLst>
                    <a:ext uri="{FF2B5EF4-FFF2-40B4-BE49-F238E27FC236}">
                      <a16:creationId xmlns:a16="http://schemas.microsoft.com/office/drawing/2014/main" id="{AA4371D3-AE72-4B4E-C27A-1D8004B43EF6}"/>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b="1" dirty="0">
                    <a:solidFill>
                      <a:schemeClr val="bg1"/>
                    </a:solidFill>
                    <a:latin typeface="Arial" panose="020B0604020202020204" pitchFamily="34" charset="0"/>
                    <a:cs typeface="Arial" panose="020B0604020202020204" pitchFamily="34" charset="0"/>
                  </a:endParaRPr>
                </a:p>
              </p:txBody>
            </p:sp>
          </p:grpSp>
          <p:sp>
            <p:nvSpPr>
              <p:cNvPr id="100" name="Round Same Side Corner Rectangle 35">
                <a:extLst>
                  <a:ext uri="{FF2B5EF4-FFF2-40B4-BE49-F238E27FC236}">
                    <a16:creationId xmlns:a16="http://schemas.microsoft.com/office/drawing/2014/main" id="{52E76F91-5726-8D10-9346-75762B38D373}"/>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101" name="Oval 100">
                <a:extLst>
                  <a:ext uri="{FF2B5EF4-FFF2-40B4-BE49-F238E27FC236}">
                    <a16:creationId xmlns:a16="http://schemas.microsoft.com/office/drawing/2014/main" id="{91061FC6-B9D8-DF1B-B4BC-EB75CE529F37}"/>
                  </a:ext>
                </a:extLst>
              </p:cNvPr>
              <p:cNvSpPr/>
              <p:nvPr/>
            </p:nvSpPr>
            <p:spPr>
              <a:xfrm>
                <a:off x="7759986" y="5302717"/>
                <a:ext cx="182268" cy="171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grpSp>
      <p:grpSp>
        <p:nvGrpSpPr>
          <p:cNvPr id="104" name="Group 103">
            <a:extLst>
              <a:ext uri="{FF2B5EF4-FFF2-40B4-BE49-F238E27FC236}">
                <a16:creationId xmlns:a16="http://schemas.microsoft.com/office/drawing/2014/main" id="{8EE28BF9-62C5-9E45-769C-00FD919C133C}"/>
              </a:ext>
            </a:extLst>
          </p:cNvPr>
          <p:cNvGrpSpPr/>
          <p:nvPr/>
        </p:nvGrpSpPr>
        <p:grpSpPr>
          <a:xfrm>
            <a:off x="799437" y="2107310"/>
            <a:ext cx="816977" cy="742097"/>
            <a:chOff x="6072759" y="3560195"/>
            <a:chExt cx="816977" cy="742097"/>
          </a:xfrm>
        </p:grpSpPr>
        <p:sp>
          <p:nvSpPr>
            <p:cNvPr id="105" name="Hexagon 104">
              <a:extLst>
                <a:ext uri="{FF2B5EF4-FFF2-40B4-BE49-F238E27FC236}">
                  <a16:creationId xmlns:a16="http://schemas.microsoft.com/office/drawing/2014/main" id="{FE474780-94A5-A50D-9655-A1EC46F32A8E}"/>
                </a:ext>
              </a:extLst>
            </p:cNvPr>
            <p:cNvSpPr/>
            <p:nvPr/>
          </p:nvSpPr>
          <p:spPr>
            <a:xfrm rot="1782986">
              <a:off x="6072759" y="3560195"/>
              <a:ext cx="816977" cy="742097"/>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106" name="Group 105">
              <a:extLst>
                <a:ext uri="{FF2B5EF4-FFF2-40B4-BE49-F238E27FC236}">
                  <a16:creationId xmlns:a16="http://schemas.microsoft.com/office/drawing/2014/main" id="{50D2CDEC-7D1A-603C-3C5E-795D56F5A8CA}"/>
                </a:ext>
              </a:extLst>
            </p:cNvPr>
            <p:cNvGrpSpPr/>
            <p:nvPr/>
          </p:nvGrpSpPr>
          <p:grpSpPr>
            <a:xfrm rot="21023167">
              <a:off x="6330220" y="3710484"/>
              <a:ext cx="315310" cy="402836"/>
              <a:chOff x="2624677" y="2611508"/>
              <a:chExt cx="1684492" cy="2042442"/>
            </a:xfrm>
          </p:grpSpPr>
          <p:sp>
            <p:nvSpPr>
              <p:cNvPr id="107" name="Rectangle: Single Corner Snipped 55">
                <a:extLst>
                  <a:ext uri="{FF2B5EF4-FFF2-40B4-BE49-F238E27FC236}">
                    <a16:creationId xmlns:a16="http://schemas.microsoft.com/office/drawing/2014/main" id="{BB73E9CE-3973-9F25-7A9E-09E447F425AA}"/>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108" name="Group 107">
                <a:extLst>
                  <a:ext uri="{FF2B5EF4-FFF2-40B4-BE49-F238E27FC236}">
                    <a16:creationId xmlns:a16="http://schemas.microsoft.com/office/drawing/2014/main" id="{30C326B0-7F7A-1CAF-B2D5-262326AB5898}"/>
                  </a:ext>
                </a:extLst>
              </p:cNvPr>
              <p:cNvGrpSpPr/>
              <p:nvPr/>
            </p:nvGrpSpPr>
            <p:grpSpPr>
              <a:xfrm rot="619501">
                <a:off x="3224746" y="3087487"/>
                <a:ext cx="506112" cy="1135915"/>
                <a:chOff x="5960196" y="3632825"/>
                <a:chExt cx="324376" cy="728028"/>
              </a:xfrm>
              <a:solidFill>
                <a:schemeClr val="bg1"/>
              </a:solidFill>
            </p:grpSpPr>
            <p:sp>
              <p:nvSpPr>
                <p:cNvPr id="109" name="Round Same Side Corner Rectangle 46">
                  <a:extLst>
                    <a:ext uri="{FF2B5EF4-FFF2-40B4-BE49-F238E27FC236}">
                      <a16:creationId xmlns:a16="http://schemas.microsoft.com/office/drawing/2014/main" id="{98C4935D-2F6C-6CF9-5412-BDBA016000A8}"/>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10" name="Oval 109">
                  <a:extLst>
                    <a:ext uri="{FF2B5EF4-FFF2-40B4-BE49-F238E27FC236}">
                      <a16:creationId xmlns:a16="http://schemas.microsoft.com/office/drawing/2014/main" id="{0D5DD309-26CB-A861-C9AB-D25EEE823FF4}"/>
                    </a:ext>
                  </a:extLst>
                </p:cNvPr>
                <p:cNvSpPr/>
                <p:nvPr/>
              </p:nvSpPr>
              <p:spPr>
                <a:xfrm>
                  <a:off x="5960196" y="3632825"/>
                  <a:ext cx="324376" cy="315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399696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p:cNvSpPr/>
          <p:nvPr userDrawn="1"/>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Rectangle 26"/>
          <p:cNvSpPr/>
          <p:nvPr/>
        </p:nvSpPr>
        <p:spPr>
          <a:xfrm>
            <a:off x="2501900" y="2149381"/>
            <a:ext cx="3745466" cy="10711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TextBox 27"/>
          <p:cNvSpPr txBox="1"/>
          <p:nvPr/>
        </p:nvSpPr>
        <p:spPr>
          <a:xfrm>
            <a:off x="993324" y="1696523"/>
            <a:ext cx="5264812" cy="261610"/>
          </a:xfrm>
          <a:prstGeom prst="rect">
            <a:avLst/>
          </a:prstGeom>
          <a:noFill/>
          <a:ln>
            <a:noFill/>
          </a:ln>
        </p:spPr>
        <p:txBody>
          <a:bodyPr wrap="square" rtlCol="0">
            <a:spAutoFit/>
          </a:bodyPr>
          <a:lstStyle/>
          <a:p>
            <a:pPr algn="r" rtl="1"/>
            <a:r>
              <a:rPr lang="en-US" sz="1100" b="1" dirty="0"/>
              <a:t>يرجى مراجعة أهداف التعلم </a:t>
            </a:r>
            <a:r>
              <a:rPr lang="en-US" sz="1100" b="1" dirty="0" err="1"/>
              <a:t>وكتابة</a:t>
            </a:r>
            <a:r>
              <a:rPr lang="en-US" sz="1100" b="1" dirty="0"/>
              <a:t> </a:t>
            </a:r>
            <a:r>
              <a:rPr lang="ar-SA" sz="1100" b="1" dirty="0"/>
              <a:t>تأملك</a:t>
            </a:r>
            <a:r>
              <a:rPr lang="en-US" sz="1100" b="1" dirty="0"/>
              <a:t> في مربع النص.</a:t>
            </a:r>
          </a:p>
        </p:txBody>
      </p:sp>
      <p:sp>
        <p:nvSpPr>
          <p:cNvPr id="33" name="TextBox 32"/>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a:t>
            </a:r>
            <a:r>
              <a:rPr lang="en-US" sz="1100" dirty="0" err="1">
                <a:latin typeface="Calibri" panose="020F0502020204030204" pitchFamily="34" charset="0"/>
                <a:cs typeface="Calibri" panose="020F0502020204030204" pitchFamily="34" charset="0"/>
              </a:rPr>
              <a:t>بالثقة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حيالها</a:t>
            </a:r>
            <a:r>
              <a:rPr lang="en-US" sz="1100" dirty="0">
                <a:latin typeface="Calibri" panose="020F0502020204030204" pitchFamily="34" charset="0"/>
                <a:cs typeface="Calibri" panose="020F0502020204030204" pitchFamily="34" charset="0"/>
              </a:rPr>
              <a:t>؟</a:t>
            </a:r>
          </a:p>
        </p:txBody>
      </p:sp>
      <p:sp>
        <p:nvSpPr>
          <p:cNvPr id="35" name="Rectangle 34"/>
          <p:cNvSpPr/>
          <p:nvPr/>
        </p:nvSpPr>
        <p:spPr>
          <a:xfrm>
            <a:off x="2501900" y="3398040"/>
            <a:ext cx="3745466" cy="1118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TextBox 4">
            <a:extLst>
              <a:ext uri="{FF2B5EF4-FFF2-40B4-BE49-F238E27FC236}">
                <a16:creationId xmlns:a16="http://schemas.microsoft.com/office/drawing/2014/main" id="{C513FAA4-8C17-1649-BC6A-6D590B1029B4}"/>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3" name="TextBox 2">
            <a:extLst>
              <a:ext uri="{FF2B5EF4-FFF2-40B4-BE49-F238E27FC236}">
                <a16:creationId xmlns:a16="http://schemas.microsoft.com/office/drawing/2014/main" id="{1E75D56D-561F-AD0D-B53D-9947A5526E3F}"/>
              </a:ext>
            </a:extLst>
          </p:cNvPr>
          <p:cNvSpPr txBox="1"/>
          <p:nvPr/>
        </p:nvSpPr>
        <p:spPr>
          <a:xfrm>
            <a:off x="993324" y="1264346"/>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أهداف </a:t>
            </a:r>
            <a:r>
              <a:rPr lang="en-CA" sz="1200" b="1" dirty="0" err="1">
                <a:latin typeface="Calibri" panose="020F0502020204030204" pitchFamily="34" charset="0"/>
                <a:cs typeface="Calibri" panose="020F0502020204030204" pitchFamily="34" charset="0"/>
              </a:rPr>
              <a:t>التعلم</a:t>
            </a:r>
            <a:endParaRPr lang="en-US" sz="1200" b="1" spc="300" dirty="0">
              <a:solidFill>
                <a:schemeClr val="tx1"/>
              </a:solidFill>
            </a:endParaRPr>
          </a:p>
        </p:txBody>
      </p:sp>
      <p:sp>
        <p:nvSpPr>
          <p:cNvPr id="6" name="TextBox 5">
            <a:extLst>
              <a:ext uri="{FF2B5EF4-FFF2-40B4-BE49-F238E27FC236}">
                <a16:creationId xmlns:a16="http://schemas.microsoft.com/office/drawing/2014/main" id="{DB167FBF-219C-5307-9B46-04188358A056}"/>
              </a:ext>
            </a:extLst>
          </p:cNvPr>
          <p:cNvSpPr txBox="1"/>
          <p:nvPr/>
        </p:nvSpPr>
        <p:spPr>
          <a:xfrm>
            <a:off x="996286" y="713169"/>
            <a:ext cx="526481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8D607A"/>
                </a:highlight>
                <a:latin typeface="Calibri"/>
                <a:ea typeface="Calibri"/>
                <a:cs typeface="Calibri"/>
                <a:sym typeface="Calibri"/>
              </a:rPr>
              <a:t>الجلسة</a:t>
            </a:r>
            <a:r>
              <a:rPr lang="en-US" sz="1600" b="1" spc="300" dirty="0">
                <a:solidFill>
                  <a:schemeClr val="bg1"/>
                </a:solidFill>
                <a:highlight>
                  <a:srgbClr val="8D607A"/>
                </a:highlight>
                <a:latin typeface="Calibri"/>
                <a:ea typeface="Calibri"/>
                <a:cs typeface="Calibri"/>
                <a:sym typeface="Calibri"/>
              </a:rPr>
              <a:t> </a:t>
            </a:r>
            <a:r>
              <a:rPr lang="ar-SA" sz="1600" b="1" spc="300" dirty="0">
                <a:solidFill>
                  <a:schemeClr val="bg1"/>
                </a:solidFill>
                <a:highlight>
                  <a:srgbClr val="8D607A"/>
                </a:highlight>
                <a:latin typeface="Calibri"/>
                <a:ea typeface="Calibri"/>
                <a:cs typeface="Calibri"/>
                <a:sym typeface="Calibri"/>
              </a:rPr>
              <a:t>٦</a:t>
            </a:r>
            <a:r>
              <a:rPr lang="en-US" sz="1600" b="1" spc="300" dirty="0">
                <a:solidFill>
                  <a:schemeClr val="bg1"/>
                </a:solidFill>
                <a:highlight>
                  <a:srgbClr val="8D607A"/>
                </a:highlight>
                <a:latin typeface="Calibri"/>
                <a:ea typeface="Calibri"/>
                <a:cs typeface="Calibri"/>
                <a:sym typeface="Calibri"/>
              </a:rPr>
              <a:t>: إغلاق الوحدة</a:t>
            </a:r>
          </a:p>
        </p:txBody>
      </p:sp>
      <p:sp>
        <p:nvSpPr>
          <p:cNvPr id="32" name="TextBox 31">
            <a:extLst>
              <a:ext uri="{FF2B5EF4-FFF2-40B4-BE49-F238E27FC236}">
                <a16:creationId xmlns:a16="http://schemas.microsoft.com/office/drawing/2014/main" id="{8C42CE55-B5F7-E11A-5084-1A6A7B03B72B}"/>
              </a:ext>
            </a:extLst>
          </p:cNvPr>
          <p:cNvSpPr txBox="1"/>
          <p:nvPr/>
        </p:nvSpPr>
        <p:spPr>
          <a:xfrm>
            <a:off x="993324" y="5187134"/>
            <a:ext cx="5254042" cy="276999"/>
          </a:xfrm>
          <a:prstGeom prst="rect">
            <a:avLst/>
          </a:prstGeom>
          <a:noFill/>
        </p:spPr>
        <p:txBody>
          <a:bodyPr wrap="square" rtlCol="0">
            <a:spAutoFit/>
          </a:bodyPr>
          <a:lstStyle/>
          <a:p>
            <a:pPr algn="r" rtl="1"/>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التفكي</a:t>
            </a:r>
            <a:r>
              <a:rPr lang="ar-SA" sz="1200" b="1" dirty="0" err="1">
                <a:latin typeface="Calibri" panose="020F0502020204030204" pitchFamily="34" charset="0"/>
                <a:ea typeface="Calibri" panose="020F0502020204030204" pitchFamily="34" charset="0"/>
                <a:cs typeface="Calibri" panose="020F0502020204030204" pitchFamily="34" charset="0"/>
              </a:rPr>
              <a:t>ر</a:t>
            </a:r>
            <a:r>
              <a:rPr lang="ar-SA" sz="1200" b="1" dirty="0">
                <a:latin typeface="Calibri" panose="020F0502020204030204" pitchFamily="34" charset="0"/>
                <a:ea typeface="Calibri" panose="020F0502020204030204" pitchFamily="34" charset="0"/>
                <a:cs typeface="Calibri" panose="020F0502020204030204" pitchFamily="34" charset="0"/>
              </a:rPr>
              <a:t>/التأمل</a:t>
            </a:r>
            <a:endParaRPr lang="en-US" sz="1200" b="1" spc="300" dirty="0">
              <a:solidFill>
                <a:schemeClr val="tx1"/>
              </a:solidFill>
            </a:endParaRPr>
          </a:p>
        </p:txBody>
      </p:sp>
      <p:sp>
        <p:nvSpPr>
          <p:cNvPr id="34" name="Rectangle 33">
            <a:extLst>
              <a:ext uri="{FF2B5EF4-FFF2-40B4-BE49-F238E27FC236}">
                <a16:creationId xmlns:a16="http://schemas.microsoft.com/office/drawing/2014/main" id="{99D9B379-F6D4-5B96-F7A5-5E3D56AA6A5E}"/>
              </a:ext>
            </a:extLst>
          </p:cNvPr>
          <p:cNvSpPr/>
          <p:nvPr/>
        </p:nvSpPr>
        <p:spPr>
          <a:xfrm>
            <a:off x="2501900" y="5633117"/>
            <a:ext cx="3745466" cy="93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TextBox 51">
            <a:extLst>
              <a:ext uri="{FF2B5EF4-FFF2-40B4-BE49-F238E27FC236}">
                <a16:creationId xmlns:a16="http://schemas.microsoft.com/office/drawing/2014/main" id="{08981994-E7AB-CE61-612A-EF1DEC16346E}"/>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1" name="Rectangle 60">
            <a:extLst>
              <a:ext uri="{FF2B5EF4-FFF2-40B4-BE49-F238E27FC236}">
                <a16:creationId xmlns:a16="http://schemas.microsoft.com/office/drawing/2014/main" id="{73E94F37-CCA6-4424-FD3B-E321ECC3C4FD}"/>
              </a:ext>
            </a:extLst>
          </p:cNvPr>
          <p:cNvSpPr/>
          <p:nvPr/>
        </p:nvSpPr>
        <p:spPr>
          <a:xfrm>
            <a:off x="2501900" y="6753342"/>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2" name="TextBox 61">
            <a:extLst>
              <a:ext uri="{FF2B5EF4-FFF2-40B4-BE49-F238E27FC236}">
                <a16:creationId xmlns:a16="http://schemas.microsoft.com/office/drawing/2014/main" id="{3A402269-AF1D-7517-7BC0-86306080DD19}"/>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GB" sz="1100" dirty="0" err="1">
                <a:latin typeface="Calibri" panose="020F0502020204030204" pitchFamily="34" charset="0"/>
                <a:cs typeface="Calibri" panose="020F0502020204030204" pitchFamily="34" charset="0"/>
                <a:sym typeface="Arial"/>
              </a:rPr>
              <a:t>ما</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هو</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التحدي</a:t>
            </a:r>
            <a:r>
              <a:rPr lang="ar-SA" sz="1100" dirty="0">
                <a:latin typeface="Calibri" panose="020F0502020204030204" pitchFamily="34" charset="0"/>
                <a:cs typeface="Calibri" panose="020F0502020204030204" pitchFamily="34" charset="0"/>
                <a:sym typeface="Arial"/>
              </a:rPr>
              <a:t> بالنسبة لك</a:t>
            </a:r>
            <a:r>
              <a:rPr lang="en-GB" sz="1100" dirty="0">
                <a:latin typeface="Calibri" panose="020F0502020204030204" pitchFamily="34" charset="0"/>
                <a:cs typeface="Calibri" panose="020F0502020204030204" pitchFamily="34" charset="0"/>
                <a:sym typeface="Arial"/>
              </a:rPr>
              <a:t>؟</a:t>
            </a:r>
          </a:p>
        </p:txBody>
      </p:sp>
      <p:sp>
        <p:nvSpPr>
          <p:cNvPr id="63" name="Rectangle 62">
            <a:extLst>
              <a:ext uri="{FF2B5EF4-FFF2-40B4-BE49-F238E27FC236}">
                <a16:creationId xmlns:a16="http://schemas.microsoft.com/office/drawing/2014/main" id="{AAC81B9B-5614-584C-184A-218BA13E5AA0}"/>
              </a:ext>
            </a:extLst>
          </p:cNvPr>
          <p:cNvSpPr/>
          <p:nvPr/>
        </p:nvSpPr>
        <p:spPr>
          <a:xfrm>
            <a:off x="2501900" y="7928131"/>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4" name="TextBox 63">
            <a:extLst>
              <a:ext uri="{FF2B5EF4-FFF2-40B4-BE49-F238E27FC236}">
                <a16:creationId xmlns:a16="http://schemas.microsoft.com/office/drawing/2014/main" id="{27F9A710-C1CE-5F44-18A1-8ADA1C4D333F}"/>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 name="Hexagon 1">
            <a:extLst>
              <a:ext uri="{FF2B5EF4-FFF2-40B4-BE49-F238E27FC236}">
                <a16:creationId xmlns:a16="http://schemas.microsoft.com/office/drawing/2014/main" id="{0A7F018C-D6EA-3892-05A5-2F6A82048E4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590A422C-0DD2-77CC-E588-75D0039CB76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F8F6AC4D-E362-E129-A160-9DF185167D0A}"/>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70BE547D-5259-713A-25B3-221EA680F96F}"/>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1320278-646A-F219-22A1-F8C527DCEA7E}"/>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53AADFE2-10BF-07AA-C341-DEE434146CF9}"/>
              </a:ext>
            </a:extLst>
          </p:cNvPr>
          <p:cNvSpPr/>
          <p:nvPr/>
        </p:nvSpPr>
        <p:spPr>
          <a:xfrm rot="1782986">
            <a:off x="286724" y="261533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8127167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22833" y="7077696"/>
            <a:ext cx="1732477" cy="1151195"/>
            <a:chOff x="2168191" y="5326415"/>
            <a:chExt cx="2521617" cy="1675562"/>
          </a:xfrm>
        </p:grpSpPr>
        <p:pic>
          <p:nvPicPr>
            <p:cNvPr id="2" name="Picture 1"/>
            <p:cNvPicPr>
              <a:picLocks noChangeAspect="1"/>
            </p:cNvPicPr>
            <p:nvPr/>
          </p:nvPicPr>
          <p:blipFill rotWithShape="1">
            <a:blip r:embed="rId2"/>
            <a:srcRect l="-2325" t="-858" b="-2502"/>
            <a:stretch/>
          </p:blipFill>
          <p:spPr>
            <a:xfrm>
              <a:off x="2371951" y="5326415"/>
              <a:ext cx="2114099" cy="626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191" y="6033739"/>
              <a:ext cx="2521617" cy="968238"/>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extLst>
      <p:ext uri="{BB962C8B-B14F-4D97-AF65-F5344CB8AC3E}">
        <p14:creationId xmlns:p14="http://schemas.microsoft.com/office/powerpoint/2010/main" val="106812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059712-1B91-697F-5550-730F445BCF86}"/>
              </a:ext>
            </a:extLst>
          </p:cNvPr>
          <p:cNvSpPr/>
          <p:nvPr/>
        </p:nvSpPr>
        <p:spPr>
          <a:xfrm>
            <a:off x="0" y="0"/>
            <a:ext cx="6858000" cy="33147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TextBox 1"/>
          <p:cNvSpPr txBox="1"/>
          <p:nvPr/>
        </p:nvSpPr>
        <p:spPr>
          <a:xfrm>
            <a:off x="752439" y="4817751"/>
            <a:ext cx="5061022" cy="138499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err="1">
                <a:ln>
                  <a:noFill/>
                </a:ln>
                <a:solidFill>
                  <a:schemeClr val="accent5"/>
                </a:solidFill>
                <a:effectLst/>
                <a:uLnTx/>
                <a:uFillTx/>
                <a:latin typeface="Calibri" panose="020F0502020204030204" pitchFamily="34" charset="0"/>
                <a:cs typeface="Calibri" panose="020F0502020204030204" pitchFamily="34" charset="0"/>
              </a:rPr>
              <a:t>الوحدة</a:t>
            </a:r>
            <a:r>
              <a:rPr kumimoji="0" lang="en-CA" sz="2000" b="1" i="0" u="none" strike="noStrike" kern="1200" cap="none" spc="300" normalizeH="0" baseline="0" noProof="0" dirty="0">
                <a:ln>
                  <a:noFill/>
                </a:ln>
                <a:solidFill>
                  <a:schemeClr val="accent5"/>
                </a:solidFill>
                <a:effectLst/>
                <a:uLnTx/>
                <a:uFillTx/>
                <a:latin typeface="Calibri" panose="020F0502020204030204" pitchFamily="34" charset="0"/>
                <a:cs typeface="Calibri" panose="020F0502020204030204" pitchFamily="34" charset="0"/>
              </a:rPr>
              <a:t> </a:t>
            </a:r>
            <a:r>
              <a:rPr lang="ar-SA" sz="2000" b="1" spc="300" dirty="0">
                <a:solidFill>
                  <a:schemeClr val="accent5"/>
                </a:solidFill>
                <a:latin typeface="Calibri" panose="020F0502020204030204" pitchFamily="34" charset="0"/>
                <a:cs typeface="Calibri" panose="020F0502020204030204" pitchFamily="34" charset="0"/>
              </a:rPr>
              <a:t>٢</a:t>
            </a:r>
            <a:endParaRPr kumimoji="0" lang="en-CA" sz="2000" b="1" i="0" u="none" strike="noStrike" kern="1200" cap="none" spc="300" normalizeH="0" baseline="0" noProof="0" dirty="0">
              <a:ln>
                <a:noFill/>
              </a:ln>
              <a:solidFill>
                <a:schemeClr val="accent5"/>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5"/>
                </a:solidFill>
                <a:latin typeface="Calibri" panose="020F0502020204030204" pitchFamily="34" charset="0"/>
                <a:cs typeface="Calibri" panose="020F0502020204030204" pitchFamily="34" charset="0"/>
              </a:rPr>
              <a:t> </a:t>
            </a:r>
            <a:endParaRPr lang="en-CA" sz="4400" b="1" dirty="0">
              <a:solidFill>
                <a:schemeClr val="accent5"/>
              </a:solidFill>
              <a:latin typeface="Calibri" panose="020F0502020204030204" pitchFamily="34" charset="0"/>
              <a:cs typeface="Calibri" panose="020F0502020204030204" pitchFamily="34" charset="0"/>
            </a:endParaRPr>
          </a:p>
          <a:p>
            <a:pPr algn="r" rtl="1"/>
            <a:r>
              <a:rPr lang="en-CA" sz="4400" b="1" dirty="0">
                <a:solidFill>
                  <a:schemeClr val="accent5"/>
                </a:solidFill>
                <a:latin typeface="Calibri" panose="020F0502020204030204" pitchFamily="34" charset="0"/>
                <a:cs typeface="Calibri" panose="020F0502020204030204" pitchFamily="34" charset="0"/>
              </a:rPr>
              <a:t>أسس إدارة الحالة</a:t>
            </a:r>
          </a:p>
        </p:txBody>
      </p:sp>
      <p:sp>
        <p:nvSpPr>
          <p:cNvPr id="25" name="Hexagon 24">
            <a:extLst>
              <a:ext uri="{FF2B5EF4-FFF2-40B4-BE49-F238E27FC236}">
                <a16:creationId xmlns:a16="http://schemas.microsoft.com/office/drawing/2014/main" id="{706845EC-4DA5-6721-5199-D1CC92090D88}"/>
              </a:ext>
            </a:extLst>
          </p:cNvPr>
          <p:cNvSpPr/>
          <p:nvPr/>
        </p:nvSpPr>
        <p:spPr>
          <a:xfrm rot="1782986">
            <a:off x="539630" y="2109486"/>
            <a:ext cx="2269827" cy="1956740"/>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7" name="Group 16">
            <a:extLst>
              <a:ext uri="{FF2B5EF4-FFF2-40B4-BE49-F238E27FC236}">
                <a16:creationId xmlns:a16="http://schemas.microsoft.com/office/drawing/2014/main" id="{AFE60FFC-217C-B672-E38F-A5FC2ADCB2C5}"/>
              </a:ext>
            </a:extLst>
          </p:cNvPr>
          <p:cNvGrpSpPr/>
          <p:nvPr/>
        </p:nvGrpSpPr>
        <p:grpSpPr>
          <a:xfrm>
            <a:off x="1136684" y="2619459"/>
            <a:ext cx="1075718" cy="936793"/>
            <a:chOff x="7499908" y="5144366"/>
            <a:chExt cx="702781" cy="580838"/>
          </a:xfrm>
        </p:grpSpPr>
        <p:grpSp>
          <p:nvGrpSpPr>
            <p:cNvPr id="18" name="Group 17">
              <a:extLst>
                <a:ext uri="{FF2B5EF4-FFF2-40B4-BE49-F238E27FC236}">
                  <a16:creationId xmlns:a16="http://schemas.microsoft.com/office/drawing/2014/main" id="{21379CDE-A2F2-096A-58FD-C81D8B913489}"/>
                </a:ext>
              </a:extLst>
            </p:cNvPr>
            <p:cNvGrpSpPr/>
            <p:nvPr/>
          </p:nvGrpSpPr>
          <p:grpSpPr>
            <a:xfrm>
              <a:off x="7499908" y="5144366"/>
              <a:ext cx="702781" cy="580838"/>
              <a:chOff x="5957706" y="3325646"/>
              <a:chExt cx="2611796" cy="1892062"/>
            </a:xfrm>
            <a:solidFill>
              <a:schemeClr val="bg1"/>
            </a:solidFill>
          </p:grpSpPr>
          <p:sp>
            <p:nvSpPr>
              <p:cNvPr id="21" name="Rectangle: Rounded Corners 20">
                <a:extLst>
                  <a:ext uri="{FF2B5EF4-FFF2-40B4-BE49-F238E27FC236}">
                    <a16:creationId xmlns:a16="http://schemas.microsoft.com/office/drawing/2014/main" id="{F71B62B5-0DF4-DC88-55EF-FEEF8593DDBF}"/>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bg1"/>
                  </a:solidFill>
                  <a:latin typeface="Helvetica Neue"/>
                </a:endParaRPr>
              </a:p>
            </p:txBody>
          </p:sp>
          <p:sp>
            <p:nvSpPr>
              <p:cNvPr id="22" name="Rectangle: Top Corners Rounded 21">
                <a:extLst>
                  <a:ext uri="{FF2B5EF4-FFF2-40B4-BE49-F238E27FC236}">
                    <a16:creationId xmlns:a16="http://schemas.microsoft.com/office/drawing/2014/main" id="{0DE07FFF-A72B-8572-C85D-86A5308ADD7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b="1" dirty="0">
                  <a:solidFill>
                    <a:schemeClr val="bg1"/>
                  </a:solidFill>
                  <a:latin typeface="Arial" panose="020B0604020202020204" pitchFamily="34" charset="0"/>
                  <a:cs typeface="Arial" panose="020B0604020202020204" pitchFamily="34" charset="0"/>
                </a:endParaRPr>
              </a:p>
            </p:txBody>
          </p:sp>
        </p:grpSp>
        <p:sp>
          <p:nvSpPr>
            <p:cNvPr id="19" name="Round Same Side Corner Rectangle 35">
              <a:extLst>
                <a:ext uri="{FF2B5EF4-FFF2-40B4-BE49-F238E27FC236}">
                  <a16:creationId xmlns:a16="http://schemas.microsoft.com/office/drawing/2014/main" id="{19EF36C3-7D63-C643-3F63-88CBA44AF94D}"/>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0" name="Oval 19">
              <a:extLst>
                <a:ext uri="{FF2B5EF4-FFF2-40B4-BE49-F238E27FC236}">
                  <a16:creationId xmlns:a16="http://schemas.microsoft.com/office/drawing/2014/main" id="{FFF9E48C-CB16-3E1F-074F-94436DA8B9D5}"/>
                </a:ext>
              </a:extLst>
            </p:cNvPr>
            <p:cNvSpPr/>
            <p:nvPr/>
          </p:nvSpPr>
          <p:spPr>
            <a:xfrm>
              <a:off x="7759987" y="5302717"/>
              <a:ext cx="182269" cy="1811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Tree>
    <p:extLst>
      <p:ext uri="{BB962C8B-B14F-4D97-AF65-F5344CB8AC3E}">
        <p14:creationId xmlns:p14="http://schemas.microsoft.com/office/powerpoint/2010/main" val="20107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464AD1A-24BB-9DC4-183D-532DD5B30509}"/>
              </a:ext>
            </a:extLst>
          </p:cNvPr>
          <p:cNvGrpSpPr/>
          <p:nvPr/>
        </p:nvGrpSpPr>
        <p:grpSpPr>
          <a:xfrm>
            <a:off x="4520469" y="7850076"/>
            <a:ext cx="1633697" cy="1422713"/>
            <a:chOff x="7499908" y="5144366"/>
            <a:chExt cx="702781" cy="580838"/>
          </a:xfrm>
        </p:grpSpPr>
        <p:grpSp>
          <p:nvGrpSpPr>
            <p:cNvPr id="5" name="Group 4">
              <a:extLst>
                <a:ext uri="{FF2B5EF4-FFF2-40B4-BE49-F238E27FC236}">
                  <a16:creationId xmlns:a16="http://schemas.microsoft.com/office/drawing/2014/main" id="{67BA74C6-FE5D-59B1-DB88-CCFE859BCA2E}"/>
                </a:ext>
              </a:extLst>
            </p:cNvPr>
            <p:cNvGrpSpPr/>
            <p:nvPr/>
          </p:nvGrpSpPr>
          <p:grpSpPr>
            <a:xfrm>
              <a:off x="7499908" y="5144366"/>
              <a:ext cx="702781" cy="580838"/>
              <a:chOff x="5957706" y="3325646"/>
              <a:chExt cx="2611796" cy="1892062"/>
            </a:xfrm>
            <a:solidFill>
              <a:schemeClr val="bg1"/>
            </a:solidFill>
          </p:grpSpPr>
          <p:sp>
            <p:nvSpPr>
              <p:cNvPr id="8" name="Rectangle: Rounded Corners 7">
                <a:extLst>
                  <a:ext uri="{FF2B5EF4-FFF2-40B4-BE49-F238E27FC236}">
                    <a16:creationId xmlns:a16="http://schemas.microsoft.com/office/drawing/2014/main" id="{4426397E-1C79-3C77-0849-2584BD8D4EA9}"/>
                  </a:ext>
                </a:extLst>
              </p:cNvPr>
              <p:cNvSpPr/>
              <p:nvPr/>
            </p:nvSpPr>
            <p:spPr>
              <a:xfrm>
                <a:off x="5957706" y="3547504"/>
                <a:ext cx="2611796" cy="16702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solidFill>
                    <a:schemeClr val="bg1"/>
                  </a:solidFill>
                  <a:latin typeface="Helvetica Neue"/>
                </a:endParaRPr>
              </a:p>
            </p:txBody>
          </p:sp>
          <p:sp>
            <p:nvSpPr>
              <p:cNvPr id="9" name="Rectangle: Top Corners Rounded 8">
                <a:extLst>
                  <a:ext uri="{FF2B5EF4-FFF2-40B4-BE49-F238E27FC236}">
                    <a16:creationId xmlns:a16="http://schemas.microsoft.com/office/drawing/2014/main" id="{EFA2266C-084C-D721-E28E-0D28588AC7CA}"/>
                  </a:ext>
                </a:extLst>
              </p:cNvPr>
              <p:cNvSpPr/>
              <p:nvPr/>
            </p:nvSpPr>
            <p:spPr>
              <a:xfrm>
                <a:off x="5957706" y="3325646"/>
                <a:ext cx="538650" cy="515820"/>
              </a:xfrm>
              <a:prstGeom prst="round2Same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sp>
          <p:nvSpPr>
            <p:cNvPr id="6" name="Round Same Side Corner Rectangle 35">
              <a:extLst>
                <a:ext uri="{FF2B5EF4-FFF2-40B4-BE49-F238E27FC236}">
                  <a16:creationId xmlns:a16="http://schemas.microsoft.com/office/drawing/2014/main" id="{3AB6EC1A-CAE6-1C44-7B29-A596DF41B8B1}"/>
                </a:ext>
              </a:extLst>
            </p:cNvPr>
            <p:cNvSpPr/>
            <p:nvPr/>
          </p:nvSpPr>
          <p:spPr>
            <a:xfrm>
              <a:off x="7761324" y="5516290"/>
              <a:ext cx="180932" cy="13431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Oval 6">
              <a:extLst>
                <a:ext uri="{FF2B5EF4-FFF2-40B4-BE49-F238E27FC236}">
                  <a16:creationId xmlns:a16="http://schemas.microsoft.com/office/drawing/2014/main" id="{624A9E44-D2FC-F055-C2BC-7729D51740EE}"/>
                </a:ext>
              </a:extLst>
            </p:cNvPr>
            <p:cNvSpPr/>
            <p:nvPr/>
          </p:nvSpPr>
          <p:spPr>
            <a:xfrm>
              <a:off x="7759987" y="5302716"/>
              <a:ext cx="189842" cy="182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0" name="TextBox 9">
            <a:extLst>
              <a:ext uri="{FF2B5EF4-FFF2-40B4-BE49-F238E27FC236}">
                <a16:creationId xmlns:a16="http://schemas.microsoft.com/office/drawing/2014/main" id="{38C4D548-FEC2-26E3-A40B-3FEA7FCF87C6}"/>
              </a:ext>
            </a:extLst>
          </p:cNvPr>
          <p:cNvSpPr txBox="1"/>
          <p:nvPr/>
        </p:nvSpPr>
        <p:spPr>
          <a:xfrm>
            <a:off x="1567786" y="1310779"/>
            <a:ext cx="4682543" cy="2262158"/>
          </a:xfrm>
          <a:prstGeom prst="rect">
            <a:avLst/>
          </a:prstGeom>
          <a:noFill/>
        </p:spPr>
        <p:txBody>
          <a:bodyPr wrap="square" rtlCol="0">
            <a:spAutoFit/>
          </a:bodyPr>
          <a:lstStyle/>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dirty="0">
                <a:solidFill>
                  <a:schemeClr val="tx1"/>
                </a:solidFill>
                <a:latin typeface="Calibri"/>
                <a:ea typeface="Calibri"/>
                <a:cs typeface="Calibri"/>
                <a:sym typeface="Calibri"/>
              </a:rPr>
              <a:t>افتتاح</a:t>
            </a:r>
            <a:r>
              <a:rPr lang="en-US" sz="1100" dirty="0">
                <a:solidFill>
                  <a:schemeClr val="tx1"/>
                </a:solidFill>
                <a:latin typeface="Calibri"/>
                <a:ea typeface="Calibri"/>
                <a:cs typeface="Calibri"/>
                <a:sym typeface="Calibri"/>
              </a:rPr>
              <a:t> الوحدة</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إدارة الحالة؟</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أتعامل مع إدارة الحالة وما هي العملية؟</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هو دور أخصائي </a:t>
            </a:r>
            <a:r>
              <a:rPr lang="en-US" sz="1100" dirty="0" err="1">
                <a:solidFill>
                  <a:schemeClr val="tx1"/>
                </a:solidFill>
                <a:latin typeface="Calibri"/>
                <a:ea typeface="Calibri"/>
                <a:cs typeface="Calibri"/>
                <a:sym typeface="Calibri"/>
              </a:rPr>
              <a:t>الحالة</a:t>
            </a:r>
            <a:r>
              <a:rPr lang="en-US" sz="1100" dirty="0">
                <a:solidFill>
                  <a:schemeClr val="tx1"/>
                </a:solidFill>
                <a:latin typeface="Calibri"/>
                <a:ea typeface="Calibri"/>
                <a:cs typeface="Calibri"/>
                <a:sym typeface="Calibri"/>
              </a:rPr>
              <a:t> ؟</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٥</a:t>
            </a:r>
            <a:r>
              <a:rPr lang="en-US" sz="1100" b="1" dirty="0">
                <a:solidFill>
                  <a:schemeClr val="tx1"/>
                </a:solidFill>
                <a:latin typeface="Calibri"/>
                <a:ea typeface="Calibri"/>
                <a:cs typeface="Calibri"/>
                <a:sym typeface="Calibri"/>
              </a:rPr>
              <a:t>:</a:t>
            </a:r>
            <a:r>
              <a:rPr lang="en-US" sz="1100" dirty="0" err="1">
                <a:solidFill>
                  <a:schemeClr val="tx1"/>
                </a:solidFill>
                <a:latin typeface="Calibri"/>
                <a:ea typeface="Calibri"/>
                <a:cs typeface="Calibri"/>
                <a:sym typeface="Calibri"/>
              </a:rPr>
              <a:t>كيف</a:t>
            </a:r>
            <a:r>
              <a:rPr lang="ar-SA" sz="1100" dirty="0">
                <a:solidFill>
                  <a:schemeClr val="tx1"/>
                </a:solidFill>
                <a:latin typeface="Calibri"/>
                <a:ea typeface="Calibri"/>
                <a:cs typeface="Calibri"/>
                <a:sym typeface="Calibri"/>
              </a:rPr>
              <a:t> يتم</a:t>
            </a:r>
            <a:r>
              <a:rPr lang="en-US" sz="1100"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تجم</a:t>
            </a:r>
            <a:r>
              <a:rPr lang="ar-SA" sz="1100" dirty="0" err="1">
                <a:solidFill>
                  <a:schemeClr val="tx1"/>
                </a:solidFill>
                <a:latin typeface="Calibri"/>
                <a:ea typeface="Calibri"/>
                <a:cs typeface="Calibri"/>
                <a:sym typeface="Calibri"/>
              </a:rPr>
              <a:t>ي</a:t>
            </a:r>
            <a:r>
              <a:rPr lang="en-US" sz="1100" dirty="0" err="1">
                <a:solidFill>
                  <a:schemeClr val="tx1"/>
                </a:solidFill>
                <a:latin typeface="Calibri"/>
                <a:ea typeface="Calibri"/>
                <a:cs typeface="Calibri"/>
                <a:sym typeface="Calibri"/>
              </a:rPr>
              <a:t>ع</a:t>
            </a:r>
            <a:r>
              <a:rPr lang="en-US" sz="1100"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وتخز</a:t>
            </a:r>
            <a:r>
              <a:rPr lang="ar-SA" sz="1100" dirty="0" err="1">
                <a:solidFill>
                  <a:schemeClr val="tx1"/>
                </a:solidFill>
                <a:latin typeface="Calibri"/>
                <a:ea typeface="Calibri"/>
                <a:cs typeface="Calibri"/>
                <a:sym typeface="Calibri"/>
              </a:rPr>
              <a:t>ي</a:t>
            </a:r>
            <a:r>
              <a:rPr lang="en-US" sz="1100" dirty="0" err="1">
                <a:solidFill>
                  <a:schemeClr val="tx1"/>
                </a:solidFill>
                <a:latin typeface="Calibri"/>
                <a:ea typeface="Calibri"/>
                <a:cs typeface="Calibri"/>
                <a:sym typeface="Calibri"/>
              </a:rPr>
              <a:t>ن</a:t>
            </a:r>
            <a:r>
              <a:rPr lang="en-US" sz="1100"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معلومات</a:t>
            </a:r>
            <a:r>
              <a:rPr lang="en-US" sz="1100"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ال</a:t>
            </a:r>
            <a:r>
              <a:rPr lang="ar-SA" sz="1100" dirty="0">
                <a:solidFill>
                  <a:schemeClr val="tx1"/>
                </a:solidFill>
                <a:latin typeface="Calibri"/>
                <a:ea typeface="Calibri"/>
                <a:cs typeface="Calibri"/>
                <a:sym typeface="Calibri"/>
              </a:rPr>
              <a:t>مستفيد</a:t>
            </a:r>
            <a:r>
              <a:rPr lang="en-US" sz="1100" dirty="0">
                <a:solidFill>
                  <a:schemeClr val="tx1"/>
                </a:solidFill>
                <a:latin typeface="Calibri"/>
                <a:ea typeface="Calibri"/>
                <a:cs typeface="Calibri"/>
                <a:sym typeface="Calibri"/>
              </a:rPr>
              <a:t>؟</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٦</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إغلاق</a:t>
            </a:r>
            <a:r>
              <a:rPr lang="ar-SA" sz="1100" dirty="0">
                <a:solidFill>
                  <a:schemeClr val="tx1"/>
                </a:solidFill>
                <a:latin typeface="Calibri"/>
                <a:ea typeface="Calibri"/>
                <a:cs typeface="Calibri"/>
                <a:sym typeface="Calibri"/>
              </a:rPr>
              <a:t> الوحدة</a:t>
            </a:r>
            <a:endParaRPr lang="en-US" sz="1100" dirty="0">
              <a:solidFill>
                <a:schemeClr val="tx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18E974FD-B03E-C968-9604-EB6283A6844E}"/>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solidFill>
                  <a:schemeClr val="tx1"/>
                </a:solidFill>
                <a:latin typeface="+mn-lt"/>
              </a:rPr>
              <a:t>٥</a:t>
            </a:r>
            <a:endParaRPr lang="en-CA" sz="1100" dirty="0">
              <a:solidFill>
                <a:schemeClr val="tx1"/>
              </a:solidFill>
              <a:latin typeface="+mn-lt"/>
            </a:endParaRPr>
          </a:p>
          <a:p>
            <a:pPr algn="r" rtl="1">
              <a:spcAft>
                <a:spcPts val="1800"/>
              </a:spcAft>
            </a:pPr>
            <a:r>
              <a:rPr lang="ar-SA" sz="1100" dirty="0"/>
              <a:t>٦</a:t>
            </a:r>
            <a:endParaRPr lang="en-CA" sz="1100" dirty="0"/>
          </a:p>
          <a:p>
            <a:pPr algn="r" rtl="1">
              <a:spcAft>
                <a:spcPts val="1800"/>
              </a:spcAft>
            </a:pPr>
            <a:r>
              <a:rPr lang="ar-SA" sz="1100" dirty="0">
                <a:solidFill>
                  <a:schemeClr val="tx1"/>
                </a:solidFill>
                <a:latin typeface="+mn-lt"/>
              </a:rPr>
              <a:t>٨</a:t>
            </a:r>
            <a:endParaRPr lang="en-CA" sz="1100" dirty="0">
              <a:solidFill>
                <a:schemeClr val="tx1"/>
              </a:solidFill>
              <a:latin typeface="+mn-lt"/>
            </a:endParaRPr>
          </a:p>
          <a:p>
            <a:pPr algn="r" rtl="1">
              <a:spcAft>
                <a:spcPts val="1800"/>
              </a:spcAft>
            </a:pPr>
            <a:r>
              <a:rPr lang="ar-SA" sz="1100" dirty="0"/>
              <a:t>١٣</a:t>
            </a:r>
            <a:endParaRPr lang="en-CA" sz="1100" dirty="0"/>
          </a:p>
          <a:p>
            <a:pPr algn="r" rtl="1">
              <a:spcAft>
                <a:spcPts val="1800"/>
              </a:spcAft>
            </a:pPr>
            <a:r>
              <a:rPr lang="ar-SA" sz="1100" dirty="0">
                <a:solidFill>
                  <a:schemeClr val="tx1"/>
                </a:solidFill>
                <a:latin typeface="+mn-lt"/>
              </a:rPr>
              <a:t>١٩</a:t>
            </a:r>
            <a:endParaRPr lang="en-CA" sz="1100" dirty="0">
              <a:solidFill>
                <a:schemeClr val="tx1"/>
              </a:solidFill>
              <a:latin typeface="+mn-lt"/>
            </a:endParaRPr>
          </a:p>
          <a:p>
            <a:pPr algn="r" rtl="1">
              <a:spcAft>
                <a:spcPts val="1800"/>
              </a:spcAft>
            </a:pPr>
            <a:r>
              <a:rPr lang="ar-SA" sz="1100" dirty="0">
                <a:solidFill>
                  <a:schemeClr val="tx1"/>
                </a:solidFill>
                <a:latin typeface="+mn-lt"/>
              </a:rPr>
              <a:t>٢٠</a:t>
            </a:r>
            <a:endParaRPr lang="en-CA" sz="1100" dirty="0">
              <a:solidFill>
                <a:schemeClr val="tx1"/>
              </a:solidFill>
              <a:latin typeface="+mn-lt"/>
            </a:endParaRPr>
          </a:p>
        </p:txBody>
      </p:sp>
      <p:sp>
        <p:nvSpPr>
          <p:cNvPr id="14" name="TextBox 13">
            <a:extLst>
              <a:ext uri="{FF2B5EF4-FFF2-40B4-BE49-F238E27FC236}">
                <a16:creationId xmlns:a16="http://schemas.microsoft.com/office/drawing/2014/main" id="{1AF7BC87-54CC-BB74-1CA0-673D265694E5}"/>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FC6C5"/>
                </a:highlight>
                <a:latin typeface="Calibri"/>
                <a:ea typeface="Calibri"/>
                <a:cs typeface="Calibri"/>
                <a:sym typeface="Calibri"/>
              </a:rPr>
              <a:t>جدول المحتويات</a:t>
            </a:r>
          </a:p>
        </p:txBody>
      </p:sp>
      <p:sp>
        <p:nvSpPr>
          <p:cNvPr id="21" name="Hexagon 20">
            <a:extLst>
              <a:ext uri="{FF2B5EF4-FFF2-40B4-BE49-F238E27FC236}">
                <a16:creationId xmlns:a16="http://schemas.microsoft.com/office/drawing/2014/main" id="{61F53128-05CC-2187-5059-07190434E27B}"/>
              </a:ext>
            </a:extLst>
          </p:cNvPr>
          <p:cNvSpPr/>
          <p:nvPr/>
        </p:nvSpPr>
        <p:spPr>
          <a:xfrm rot="1782986">
            <a:off x="286724" y="30111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2824C959-5C2A-EAF1-2899-B694B73B4D7A}"/>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DC471D04-56EC-4DED-45AC-2DF1A729E1ED}"/>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2C1E8A6A-B63E-60F2-5AD4-3DE2A43831A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912467DC-9AAC-81EC-40F6-744AB0A36CD4}"/>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B39CD8EB-B807-2AF0-D338-003C87838A2F}"/>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4955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276999"/>
          </a:xfrm>
          <a:prstGeom prst="rect">
            <a:avLst/>
          </a:prstGeom>
          <a:noFill/>
        </p:spPr>
        <p:txBody>
          <a:bodyPr wrap="square" rtlCol="0">
            <a:spAutoFit/>
          </a:bodyPr>
          <a:lstStyle/>
          <a:p>
            <a:pPr algn="r" rtl="1"/>
            <a:r>
              <a:rPr lang="ar-SA" sz="1200" b="1" spc="300" dirty="0">
                <a:solidFill>
                  <a:schemeClr val="tx1"/>
                </a:solidFill>
                <a:latin typeface="Calibri" panose="020F0502020204030204" pitchFamily="34" charset="0"/>
                <a:cs typeface="Calibri" panose="020F0502020204030204" pitchFamily="34" charset="0"/>
              </a:rPr>
              <a:t>هدف الوحدة</a:t>
            </a:r>
            <a:endParaRPr lang="en-CA" sz="1200" b="1" spc="3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5FC6C5"/>
                </a:highlight>
                <a:latin typeface="Calibri"/>
                <a:ea typeface="Calibri"/>
                <a:cs typeface="Calibri"/>
                <a:sym typeface="Calibri"/>
              </a:rPr>
              <a:t>الجلسة</a:t>
            </a:r>
            <a:r>
              <a:rPr lang="en-US" sz="1600" b="1" spc="300" dirty="0">
                <a:solidFill>
                  <a:schemeClr val="bg1"/>
                </a:solidFill>
                <a:highlight>
                  <a:srgbClr val="5FC6C5"/>
                </a:highlight>
                <a:latin typeface="Calibri"/>
                <a:ea typeface="Calibri"/>
                <a:cs typeface="Calibri"/>
                <a:sym typeface="Calibri"/>
              </a:rPr>
              <a:t> </a:t>
            </a:r>
            <a:r>
              <a:rPr lang="ar-SA" sz="1600" b="1" spc="300" dirty="0">
                <a:solidFill>
                  <a:schemeClr val="bg1"/>
                </a:solidFill>
                <a:highlight>
                  <a:srgbClr val="5FC6C5"/>
                </a:highlight>
                <a:latin typeface="Calibri"/>
                <a:ea typeface="Calibri"/>
                <a:cs typeface="Calibri"/>
                <a:sym typeface="Calibri"/>
              </a:rPr>
              <a:t>١: افتتاح </a:t>
            </a:r>
            <a:r>
              <a:rPr lang="en-US" sz="1600" b="1" spc="300" dirty="0" err="1">
                <a:solidFill>
                  <a:schemeClr val="bg1"/>
                </a:solidFill>
                <a:highlight>
                  <a:srgbClr val="5FC6C5"/>
                </a:highlight>
                <a:latin typeface="Calibri"/>
                <a:ea typeface="Calibri"/>
                <a:cs typeface="Calibri"/>
                <a:sym typeface="Calibri"/>
              </a:rPr>
              <a:t>الوحدة</a:t>
            </a:r>
            <a:endParaRPr lang="en-US" sz="1600" b="1" spc="300" dirty="0">
              <a:solidFill>
                <a:schemeClr val="bg1"/>
              </a:solidFill>
              <a:highlight>
                <a:srgbClr val="5FC6C5"/>
              </a:highlight>
              <a:latin typeface="Calibri"/>
              <a:ea typeface="Calibri"/>
              <a:cs typeface="Calibri"/>
              <a:sym typeface="Calibri"/>
            </a:endParaRP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276999"/>
          </a:xfrm>
          <a:prstGeom prst="rect">
            <a:avLst/>
          </a:prstGeom>
          <a:noFill/>
        </p:spPr>
        <p:txBody>
          <a:bodyPr wrap="square" rtlCol="0">
            <a:spAutoFit/>
          </a:bodyPr>
          <a:lstStyle/>
          <a:p>
            <a:pPr marL="0" marR="0" lvl="0" indent="0" algn="r" rtl="1">
              <a:spcBef>
                <a:spcPts val="0"/>
              </a:spcBef>
              <a:spcAft>
                <a:spcPts val="0"/>
              </a:spcAft>
              <a:buNone/>
            </a:pPr>
            <a:r>
              <a:rPr lang="en-US" sz="1200" dirty="0">
                <a:solidFill>
                  <a:schemeClr val="tx1"/>
                </a:solidFill>
                <a:ea typeface="Arial"/>
                <a:cs typeface="Arial"/>
                <a:sym typeface="Arial"/>
              </a:rPr>
              <a:t>لاستكشاف أسس النهج المشترك بين الوكالات لإدارة الحالة ودور </a:t>
            </a:r>
            <a:r>
              <a:rPr lang="en-US" sz="1200" dirty="0" err="1">
                <a:solidFill>
                  <a:schemeClr val="tx1"/>
                </a:solidFill>
                <a:ea typeface="Arial"/>
                <a:cs typeface="Arial"/>
                <a:sym typeface="Arial"/>
              </a:rPr>
              <a:t>أخصائي</a:t>
            </a:r>
            <a:r>
              <a:rPr lang="en-US" sz="1200" dirty="0">
                <a:solidFill>
                  <a:schemeClr val="tx1"/>
                </a:solidFill>
                <a:ea typeface="Arial"/>
                <a:cs typeface="Arial"/>
                <a:sym typeface="Arial"/>
              </a:rPr>
              <a:t> </a:t>
            </a:r>
            <a:r>
              <a:rPr lang="ar-SA" sz="1200" dirty="0">
                <a:solidFill>
                  <a:schemeClr val="tx1"/>
                </a:solidFill>
                <a:ea typeface="Arial"/>
                <a:cs typeface="Arial"/>
                <a:sym typeface="Arial"/>
              </a:rPr>
              <a:t>ال</a:t>
            </a:r>
            <a:r>
              <a:rPr lang="en-US" sz="1200" dirty="0" err="1">
                <a:solidFill>
                  <a:schemeClr val="tx1"/>
                </a:solidFill>
                <a:ea typeface="Arial"/>
                <a:cs typeface="Arial"/>
                <a:sym typeface="Arial"/>
              </a:rPr>
              <a:t>حالة</a:t>
            </a:r>
            <a:r>
              <a:rPr lang="en-US" sz="1200" dirty="0">
                <a:solidFill>
                  <a:schemeClr val="tx1"/>
                </a:solidFill>
                <a:ea typeface="Arial"/>
                <a:cs typeface="Arial"/>
                <a:sym typeface="Arial"/>
              </a:rPr>
              <a:t> </a:t>
            </a:r>
            <a:r>
              <a:rPr lang="ar-SA" sz="1200" dirty="0">
                <a:solidFill>
                  <a:schemeClr val="tx1"/>
                </a:solidFill>
                <a:ea typeface="Arial"/>
                <a:cs typeface="Arial"/>
                <a:sym typeface="Arial"/>
              </a:rPr>
              <a:t>ل</a:t>
            </a:r>
            <a:r>
              <a:rPr lang="en-US" sz="1200" dirty="0" err="1">
                <a:solidFill>
                  <a:schemeClr val="tx1"/>
                </a:solidFill>
                <a:ea typeface="Arial"/>
                <a:cs typeface="Arial"/>
                <a:sym typeface="Arial"/>
              </a:rPr>
              <a:t>حماية</a:t>
            </a:r>
            <a:r>
              <a:rPr lang="en-US" sz="1200" dirty="0">
                <a:solidFill>
                  <a:schemeClr val="tx1"/>
                </a:solidFill>
                <a:ea typeface="Arial"/>
                <a:cs typeface="Arial"/>
                <a:sym typeface="Arial"/>
              </a:rPr>
              <a:t> </a:t>
            </a:r>
            <a:r>
              <a:rPr lang="en-US" sz="1200" dirty="0" err="1">
                <a:solidFill>
                  <a:schemeClr val="tx1"/>
                </a:solidFill>
                <a:ea typeface="Arial"/>
                <a:cs typeface="Arial"/>
                <a:sym typeface="Arial"/>
              </a:rPr>
              <a:t>الطفل</a:t>
            </a:r>
            <a:r>
              <a:rPr lang="ar-SA" sz="1200" dirty="0">
                <a:solidFill>
                  <a:schemeClr val="tx1"/>
                </a:solidFill>
                <a:ea typeface="Arial"/>
                <a:cs typeface="Arial"/>
                <a:sym typeface="Arial"/>
              </a:rPr>
              <a:t> </a:t>
            </a:r>
            <a:endParaRPr lang="en-US" sz="1200" dirty="0">
              <a:solidFill>
                <a:schemeClr val="tx1"/>
              </a:solidFill>
              <a:ea typeface="Arial"/>
              <a:cs typeface="Arial"/>
              <a:sym typeface="Arial"/>
            </a:endParaRP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pPr algn="r" rtl="1"/>
            <a:r>
              <a:rPr lang="en-GB" sz="1200" dirty="0" err="1">
                <a:latin typeface="Calibri" panose="020F0502020204030204" pitchFamily="34" charset="0"/>
                <a:ea typeface="Arial"/>
                <a:cs typeface="Calibri" panose="020F0502020204030204" pitchFamily="34" charset="0"/>
                <a:sym typeface="Arial"/>
              </a:rPr>
              <a:t>أهداف</a:t>
            </a:r>
            <a:r>
              <a:rPr lang="en-GB" sz="1200" dirty="0">
                <a:latin typeface="Calibri" panose="020F0502020204030204" pitchFamily="34" charset="0"/>
                <a:ea typeface="Arial"/>
                <a:cs typeface="Calibri" panose="020F0502020204030204" pitchFamily="34" charset="0"/>
                <a:sym typeface="Arial"/>
              </a:rPr>
              <a:t> </a:t>
            </a:r>
            <a:r>
              <a:rPr lang="en-GB" sz="1200" dirty="0" err="1">
                <a:latin typeface="Calibri" panose="020F0502020204030204" pitchFamily="34" charset="0"/>
                <a:ea typeface="Arial"/>
                <a:cs typeface="Calibri" panose="020F0502020204030204" pitchFamily="34" charset="0"/>
                <a:sym typeface="Arial"/>
              </a:rPr>
              <a:t>التعلم</a:t>
            </a:r>
            <a:endParaRPr lang="en-CA" sz="1200" b="1" spc="300" dirty="0">
              <a:solidFill>
                <a:schemeClr val="tx1"/>
              </a:solidFill>
            </a:endParaRP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21316"/>
            <a:ext cx="4575242" cy="1767279"/>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mn-lt"/>
                <a:ea typeface="Arial"/>
                <a:cs typeface="Arial"/>
                <a:sym typeface="Arial"/>
              </a:rPr>
              <a:t> </a:t>
            </a:r>
            <a:r>
              <a:rPr lang="en-US" sz="1200" dirty="0" err="1">
                <a:solidFill>
                  <a:schemeClr val="tx1"/>
                </a:solidFill>
                <a:latin typeface="Calibri" panose="020F0502020204030204" pitchFamily="34" charset="0"/>
                <a:ea typeface="Arial"/>
                <a:cs typeface="Calibri" panose="020F0502020204030204" pitchFamily="34" charset="0"/>
                <a:sym typeface="Arial"/>
              </a:rPr>
              <a:t>تقييم</a:t>
            </a:r>
            <a:r>
              <a:rPr lang="en-US" sz="1200" dirty="0">
                <a:solidFill>
                  <a:schemeClr val="tx1"/>
                </a:solidFill>
                <a:latin typeface="Calibri" panose="020F0502020204030204" pitchFamily="34" charset="0"/>
                <a:ea typeface="Arial"/>
                <a:cs typeface="Calibri" panose="020F0502020204030204" pitchFamily="34" charset="0"/>
                <a:sym typeface="Arial"/>
              </a:rPr>
              <a:t> ما إذا كان الطفل بحاجة إلى إدارة الحالة أم لا</a:t>
            </a:r>
          </a:p>
          <a:p>
            <a:pPr marL="0" marR="0" lvl="0" indent="0" algn="r" rtl="1">
              <a:spcBef>
                <a:spcPts val="0"/>
              </a:spcBef>
              <a:spcAft>
                <a:spcPts val="0"/>
              </a:spcAft>
              <a:buNone/>
            </a:pPr>
            <a:endParaRPr lang="en-US" sz="12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200" dirty="0">
              <a:latin typeface="Calibri" panose="020F0502020204030204" pitchFamily="34" charset="0"/>
              <a:ea typeface="Arial"/>
              <a:cs typeface="Calibri" panose="020F0502020204030204" pitchFamily="34" charset="0"/>
              <a:sym typeface="Arial"/>
            </a:endParaRPr>
          </a:p>
          <a:p>
            <a:pPr algn="r" rtl="1"/>
            <a:r>
              <a:rPr lang="en-GB" sz="1200" dirty="0" err="1">
                <a:latin typeface="Calibri" panose="020F0502020204030204" pitchFamily="34" charset="0"/>
                <a:cs typeface="Calibri" panose="020F0502020204030204" pitchFamily="34" charset="0"/>
              </a:rPr>
              <a:t>شرح</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النهج</a:t>
            </a:r>
            <a:r>
              <a:rPr lang="en-GB"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القائم على </a:t>
            </a:r>
            <a:r>
              <a:rPr lang="en-GB" sz="1200" dirty="0" err="1">
                <a:latin typeface="Calibri" panose="020F0502020204030204" pitchFamily="34" charset="0"/>
                <a:cs typeface="Calibri" panose="020F0502020204030204" pitchFamily="34" charset="0"/>
              </a:rPr>
              <a:t>التشاركية</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والتمكين</a:t>
            </a:r>
            <a:r>
              <a:rPr lang="en-GB"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ونقاط </a:t>
            </a:r>
            <a:r>
              <a:rPr lang="en-GB" sz="1200" dirty="0" err="1">
                <a:latin typeface="Calibri" panose="020F0502020204030204" pitchFamily="34" charset="0"/>
                <a:cs typeface="Calibri" panose="020F0502020204030204" pitchFamily="34" charset="0"/>
              </a:rPr>
              <a:t>القوة</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لإدارة</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الحالة</a:t>
            </a:r>
            <a:endParaRPr lang="en-GB" sz="12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200" dirty="0">
              <a:latin typeface="Calibri" panose="020F0502020204030204" pitchFamily="34" charset="0"/>
              <a:ea typeface="Arial"/>
              <a:cs typeface="Calibri" panose="020F0502020204030204" pitchFamily="34" charset="0"/>
              <a:sym typeface="Arial"/>
            </a:endParaRPr>
          </a:p>
          <a:p>
            <a:pPr marL="0" marR="0" lvl="1" algn="r" rtl="1">
              <a:lnSpc>
                <a:spcPct val="107000"/>
              </a:lnSpc>
              <a:spcBef>
                <a:spcPts val="0"/>
              </a:spcBef>
              <a:spcAft>
                <a:spcPts val="0"/>
              </a:spcAft>
              <a:buNone/>
            </a:pPr>
            <a:r>
              <a:rPr lang="ar-SA" sz="1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قائمة ووصف الخطوات الستة لإدارة الحالة</a:t>
            </a:r>
            <a:endParaRPr lang="ar-SA" sz="12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2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200" dirty="0">
              <a:latin typeface="Calibri" panose="020F0502020204030204" pitchFamily="34" charset="0"/>
              <a:ea typeface="Arial"/>
              <a:cs typeface="Calibri" panose="020F0502020204030204" pitchFamily="34" charset="0"/>
              <a:sym typeface="Arial"/>
            </a:endParaRPr>
          </a:p>
          <a:p>
            <a:pPr algn="r" rtl="1"/>
            <a:r>
              <a:rPr lang="ar-SA" sz="1200" dirty="0" err="1">
                <a:latin typeface="Calibri" panose="020F0502020204030204" pitchFamily="34" charset="0"/>
                <a:cs typeface="Calibri" panose="020F0502020204030204" pitchFamily="34" charset="0"/>
              </a:rPr>
              <a:t>م</a:t>
            </a:r>
            <a:r>
              <a:rPr lang="en-GB" sz="1200" dirty="0" err="1">
                <a:latin typeface="Calibri" panose="020F0502020204030204" pitchFamily="34" charset="0"/>
                <a:cs typeface="Calibri" panose="020F0502020204030204" pitchFamily="34" charset="0"/>
              </a:rPr>
              <a:t>ناقش</a:t>
            </a:r>
            <a:r>
              <a:rPr lang="ar-SA" sz="1200" dirty="0" err="1">
                <a:latin typeface="Calibri" panose="020F0502020204030204" pitchFamily="34" charset="0"/>
                <a:cs typeface="Calibri" panose="020F0502020204030204" pitchFamily="34" charset="0"/>
              </a:rPr>
              <a:t>ة</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الوظائف</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الأساسية</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الثلاث</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ل</a:t>
            </a:r>
            <a:r>
              <a:rPr lang="ar-SA" sz="1200" dirty="0">
                <a:latin typeface="Calibri" panose="020F0502020204030204" pitchFamily="34" charset="0"/>
                <a:cs typeface="Calibri" panose="020F0502020204030204" pitchFamily="34" charset="0"/>
              </a:rPr>
              <a:t>أخصائي</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الحالة</a:t>
            </a:r>
            <a:endParaRPr lang="en-GB" sz="1200" dirty="0">
              <a:latin typeface="Calibri" panose="020F0502020204030204" pitchFamily="34" charset="0"/>
              <a:cs typeface="Calibri" panose="020F0502020204030204" pitchFamily="34" charset="0"/>
            </a:endParaRP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71366"/>
            <a:ext cx="559955" cy="387333"/>
            <a:chOff x="6878053" y="1156317"/>
            <a:chExt cx="1431178" cy="1039513"/>
          </a:xfrm>
          <a:solidFill>
            <a:schemeClr val="accent5"/>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332844"/>
            <a:ext cx="559955" cy="387333"/>
            <a:chOff x="6878053" y="1156317"/>
            <a:chExt cx="1431178" cy="1039513"/>
          </a:xfrm>
          <a:solidFill>
            <a:schemeClr val="accent5"/>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894487"/>
            <a:ext cx="559955" cy="387333"/>
            <a:chOff x="6878053" y="1156317"/>
            <a:chExt cx="1431178" cy="1039513"/>
          </a:xfrm>
          <a:solidFill>
            <a:schemeClr val="accent5"/>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465987"/>
            <a:ext cx="559955" cy="387333"/>
            <a:chOff x="6878053" y="1156317"/>
            <a:chExt cx="1431178" cy="1039513"/>
          </a:xfrm>
          <a:solidFill>
            <a:schemeClr val="accent5"/>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F41AA7C6-5F12-B5BA-18A8-3526EA9B2AD9}"/>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1AC6070F-6721-52EA-DE5F-ECEBD1738D1B}"/>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CC18204B-E455-D483-FD20-E11637924050}"/>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A4BB2897-A902-1939-2049-56A470F0C68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834A9188-10C7-00C0-0072-4F20F15C7C3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0262DD9F-A361-5A15-0B6A-598B63C19020}"/>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970918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F6D5C0-9A80-A95A-445A-04F107BC7EC8}"/>
              </a:ext>
            </a:extLst>
          </p:cNvPr>
          <p:cNvSpPr txBox="1"/>
          <p:nvPr/>
        </p:nvSpPr>
        <p:spPr>
          <a:xfrm>
            <a:off x="996287" y="1265119"/>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تعريف</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إدارة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الحالة</a:t>
            </a:r>
            <a:endParaRPr lang="en-US" sz="1200" b="1" spc="300" dirty="0">
              <a:solidFill>
                <a:schemeClr val="tx1"/>
              </a:solidFill>
            </a:endParaRPr>
          </a:p>
        </p:txBody>
      </p:sp>
      <p:sp>
        <p:nvSpPr>
          <p:cNvPr id="6" name="Rectangle 5">
            <a:extLst>
              <a:ext uri="{FF2B5EF4-FFF2-40B4-BE49-F238E27FC236}">
                <a16:creationId xmlns:a16="http://schemas.microsoft.com/office/drawing/2014/main" id="{4B0A368A-4C40-D2B1-E2AD-E3B6A3DEAF0D}"/>
              </a:ext>
            </a:extLst>
          </p:cNvPr>
          <p:cNvSpPr/>
          <p:nvPr/>
        </p:nvSpPr>
        <p:spPr>
          <a:xfrm>
            <a:off x="2501900" y="1953707"/>
            <a:ext cx="3745466" cy="1996057"/>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TextBox 9">
            <a:extLst>
              <a:ext uri="{FF2B5EF4-FFF2-40B4-BE49-F238E27FC236}">
                <a16:creationId xmlns:a16="http://schemas.microsoft.com/office/drawing/2014/main" id="{8F648512-A44B-8DF2-029F-E9C593859951}"/>
              </a:ext>
            </a:extLst>
          </p:cNvPr>
          <p:cNvSpPr txBox="1"/>
          <p:nvPr/>
        </p:nvSpPr>
        <p:spPr>
          <a:xfrm>
            <a:off x="993326" y="1875384"/>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من يجب أن يتلقى إدارة الحالة؟</a:t>
            </a:r>
          </a:p>
        </p:txBody>
      </p:sp>
      <p:sp>
        <p:nvSpPr>
          <p:cNvPr id="11" name="Rectangle 10">
            <a:extLst>
              <a:ext uri="{FF2B5EF4-FFF2-40B4-BE49-F238E27FC236}">
                <a16:creationId xmlns:a16="http://schemas.microsoft.com/office/drawing/2014/main" id="{95560919-908C-4967-A433-ADB3FCDC636B}"/>
              </a:ext>
            </a:extLst>
          </p:cNvPr>
          <p:cNvSpPr/>
          <p:nvPr/>
        </p:nvSpPr>
        <p:spPr>
          <a:xfrm>
            <a:off x="2501900" y="4280482"/>
            <a:ext cx="3745466" cy="208504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TextBox 11">
            <a:extLst>
              <a:ext uri="{FF2B5EF4-FFF2-40B4-BE49-F238E27FC236}">
                <a16:creationId xmlns:a16="http://schemas.microsoft.com/office/drawing/2014/main" id="{69A0003C-5060-96DF-13D7-00D8AC923BD2}"/>
              </a:ext>
            </a:extLst>
          </p:cNvPr>
          <p:cNvSpPr txBox="1"/>
          <p:nvPr/>
        </p:nvSpPr>
        <p:spPr>
          <a:xfrm>
            <a:off x="1007471" y="4309876"/>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عملية إدارة الحالة؟</a:t>
            </a:r>
          </a:p>
        </p:txBody>
      </p:sp>
      <p:sp>
        <p:nvSpPr>
          <p:cNvPr id="13" name="Rectangle 12">
            <a:extLst>
              <a:ext uri="{FF2B5EF4-FFF2-40B4-BE49-F238E27FC236}">
                <a16:creationId xmlns:a16="http://schemas.microsoft.com/office/drawing/2014/main" id="{5B832BA0-1D73-DAEE-8258-8CFD98BE1AD9}"/>
              </a:ext>
            </a:extLst>
          </p:cNvPr>
          <p:cNvSpPr/>
          <p:nvPr/>
        </p:nvSpPr>
        <p:spPr>
          <a:xfrm>
            <a:off x="2501900" y="6725722"/>
            <a:ext cx="3745466" cy="208504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TextBox 13">
            <a:extLst>
              <a:ext uri="{FF2B5EF4-FFF2-40B4-BE49-F238E27FC236}">
                <a16:creationId xmlns:a16="http://schemas.microsoft.com/office/drawing/2014/main" id="{5263B544-02EC-EDCC-A8BB-43E1C8B46CA2}"/>
              </a:ext>
            </a:extLst>
          </p:cNvPr>
          <p:cNvSpPr txBox="1"/>
          <p:nvPr/>
        </p:nvSpPr>
        <p:spPr>
          <a:xfrm>
            <a:off x="1007471" y="6755116"/>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أدوار ومسؤوليات أخصائي الحالة؟</a:t>
            </a:r>
          </a:p>
        </p:txBody>
      </p:sp>
      <p:sp>
        <p:nvSpPr>
          <p:cNvPr id="15" name="TextBox 14">
            <a:extLst>
              <a:ext uri="{FF2B5EF4-FFF2-40B4-BE49-F238E27FC236}">
                <a16:creationId xmlns:a16="http://schemas.microsoft.com/office/drawing/2014/main" id="{EB0338B7-12A4-5BEC-B391-5B73857CDF46}"/>
              </a:ext>
            </a:extLst>
          </p:cNvPr>
          <p:cNvSpPr txBox="1"/>
          <p:nvPr/>
        </p:nvSpPr>
        <p:spPr>
          <a:xfrm>
            <a:off x="996286" y="713169"/>
            <a:ext cx="5251079"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5FC6C5"/>
                </a:highlight>
                <a:latin typeface="Calibri"/>
                <a:ea typeface="Calibri"/>
                <a:cs typeface="Calibri"/>
                <a:sym typeface="Calibri"/>
              </a:rPr>
              <a:t>الجلسة</a:t>
            </a:r>
            <a:r>
              <a:rPr lang="en-US" sz="1600" b="1" spc="300" dirty="0">
                <a:solidFill>
                  <a:schemeClr val="bg1"/>
                </a:solidFill>
                <a:highlight>
                  <a:srgbClr val="5FC6C5"/>
                </a:highlight>
                <a:latin typeface="Calibri"/>
                <a:ea typeface="Calibri"/>
                <a:cs typeface="Calibri"/>
                <a:sym typeface="Calibri"/>
              </a:rPr>
              <a:t> </a:t>
            </a:r>
            <a:r>
              <a:rPr lang="ar-SA" sz="1600" b="1" spc="300" dirty="0">
                <a:solidFill>
                  <a:schemeClr val="bg1"/>
                </a:solidFill>
                <a:highlight>
                  <a:srgbClr val="5FC6C5"/>
                </a:highlight>
                <a:latin typeface="Calibri"/>
                <a:ea typeface="Calibri"/>
                <a:cs typeface="Calibri"/>
                <a:sym typeface="Calibri"/>
              </a:rPr>
              <a:t>٢</a:t>
            </a:r>
            <a:r>
              <a:rPr lang="en-US" sz="1600" b="1" spc="300" dirty="0">
                <a:solidFill>
                  <a:schemeClr val="bg1"/>
                </a:solidFill>
                <a:highlight>
                  <a:srgbClr val="5FC6C5"/>
                </a:highlight>
                <a:latin typeface="Calibri"/>
                <a:ea typeface="Calibri"/>
                <a:cs typeface="Calibri"/>
                <a:sym typeface="Calibri"/>
              </a:rPr>
              <a:t>: ما هي إدارة الحالة؟</a:t>
            </a:r>
          </a:p>
        </p:txBody>
      </p:sp>
      <p:sp>
        <p:nvSpPr>
          <p:cNvPr id="2" name="Hexagon 1">
            <a:extLst>
              <a:ext uri="{FF2B5EF4-FFF2-40B4-BE49-F238E27FC236}">
                <a16:creationId xmlns:a16="http://schemas.microsoft.com/office/drawing/2014/main" id="{6AF36E05-9C49-3CC9-98B9-635D5DA62A8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6877537A-F88A-5D13-3A9F-C264BCDEC8F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5703AFE7-834E-BAC4-95E4-5C4FB6E0FAF1}"/>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93B2E141-5170-3492-3D1E-45D42CB04940}"/>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477D208C-EB7B-B8DD-0D8A-212228AB6761}"/>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AA7F1494-068F-AF12-7895-A2BAE89D66A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0959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2E8EF7-2F70-4F26-B89E-D3D664DEF57C}"/>
              </a:ext>
            </a:extLst>
          </p:cNvPr>
          <p:cNvSpPr txBox="1"/>
          <p:nvPr/>
        </p:nvSpPr>
        <p:spPr>
          <a:xfrm>
            <a:off x="3310359" y="1262719"/>
            <a:ext cx="2533400" cy="1892185"/>
          </a:xfrm>
          <a:prstGeom prst="rect">
            <a:avLst/>
          </a:prstGeom>
          <a:noFill/>
        </p:spPr>
        <p:txBody>
          <a:bodyPr wrap="square">
            <a:spAutoFit/>
          </a:bodyPr>
          <a:lstStyle/>
          <a:p>
            <a:pPr lvl="0"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"إدارة الحالة هي طريقة لتنظيم وتنفيذ العمل لتلبية احتياجات </a:t>
            </a:r>
            <a:r>
              <a:rPr lang="en-US" sz="1100" dirty="0" err="1">
                <a:effectLst/>
                <a:latin typeface="Calibri" panose="020F0502020204030204" pitchFamily="34" charset="0"/>
                <a:ea typeface="Calibri" panose="020F0502020204030204" pitchFamily="34" charset="0"/>
                <a:cs typeface="Calibri" panose="020F0502020204030204" pitchFamily="34" charset="0"/>
              </a:rPr>
              <a:t>الطفل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الفردي</a:t>
            </a:r>
            <a:r>
              <a:rPr lang="ar-SA" sz="1100" dirty="0" err="1">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(وعائلته) بطريقة مناسبة ومنهجية وفي الوقت المناسب ، من خلال الدعم المباشر و / أو الإحالات ، ووفقًا لأهداف المشروع أو البرنامج. "</a:t>
            </a:r>
          </a:p>
          <a:p>
            <a:pPr algn="r" rtl="1">
              <a:lnSpc>
                <a:spcPct val="107000"/>
              </a:lnSpc>
              <a:spcAft>
                <a:spcPts val="800"/>
              </a:spcAft>
            </a:pPr>
            <a:endParaRPr lang="en-US" sz="1100" i="1" dirty="0"/>
          </a:p>
          <a:p>
            <a:pPr algn="r" rtl="1"/>
            <a:r>
              <a:rPr lang="en-US" sz="1100" i="1" dirty="0">
                <a:solidFill>
                  <a:schemeClr val="accent5"/>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(2014). المبادئ التوجيهية المشتركة بين الوكالات لحماية الطفل وإدارة الحالة</a:t>
            </a:r>
          </a:p>
        </p:txBody>
      </p:sp>
      <p:sp>
        <p:nvSpPr>
          <p:cNvPr id="15" name="TextBox 14">
            <a:extLst>
              <a:ext uri="{FF2B5EF4-FFF2-40B4-BE49-F238E27FC236}">
                <a16:creationId xmlns:a16="http://schemas.microsoft.com/office/drawing/2014/main" id="{12C9E095-0A10-42EC-A0C9-4AC75A81F41F}"/>
              </a:ext>
            </a:extLst>
          </p:cNvPr>
          <p:cNvSpPr txBox="1"/>
          <p:nvPr/>
        </p:nvSpPr>
        <p:spPr>
          <a:xfrm>
            <a:off x="3310358" y="4606483"/>
            <a:ext cx="2533399" cy="1634871"/>
          </a:xfrm>
          <a:prstGeom prst="rect">
            <a:avLst/>
          </a:prstGeom>
          <a:noFill/>
        </p:spPr>
        <p:txBody>
          <a:bodyPr wrap="square">
            <a:spAutoFit/>
          </a:bodyPr>
          <a:lstStyle/>
          <a:p>
            <a:pPr lvl="0" algn="r" rtl="1">
              <a:lnSpc>
                <a:spcPct val="107000"/>
              </a:lnSpc>
              <a:spcAft>
                <a:spcPts val="800"/>
              </a:spcAft>
            </a:pPr>
            <a:r>
              <a:rPr lang="en-US" sz="1100" dirty="0">
                <a:effectLst/>
                <a:ea typeface="Calibri" panose="020F0502020204030204" pitchFamily="34" charset="0"/>
                <a:cs typeface="Calibri" panose="020F0502020204030204" pitchFamily="34" charset="0"/>
              </a:rPr>
              <a:t>"</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يتم</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تحديد</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الأطفال</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وال</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عائلات</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الذين</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يواجهون</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مخاوف</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تتعلق</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بحماية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الطفل</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في</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البيئات</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الإنسانية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وتلبية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احتياجاتهم</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من</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خلال</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عملية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إدارة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حالة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فردية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بما</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في</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ذلك</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الدعم</a:t>
            </a:r>
            <a:r>
              <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الفردي</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المباشر</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والتواصل</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مع</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مقدمي</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الخدمات</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ذوي</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الصلة</a:t>
            </a: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ar-S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spcAft>
                <a:spcPts val="800"/>
              </a:spcAft>
            </a:pPr>
            <a:r>
              <a:rPr lang="en-US" sz="1100" i="1" dirty="0" err="1">
                <a:solidFill>
                  <a:schemeClr val="accent5"/>
                </a:solidFill>
                <a:latin typeface="Calibri" panose="020F0502020204030204" pitchFamily="34" charset="0"/>
                <a:ea typeface="Calibri" panose="020F0502020204030204" pitchFamily="34" charset="0"/>
                <a:cs typeface="Calibri" panose="020F0502020204030204" pitchFamily="34" charset="0"/>
              </a:rPr>
              <a:t>المصدر</a:t>
            </a:r>
            <a:r>
              <a:rPr lang="en-US" sz="1100" i="1" dirty="0">
                <a:solidFill>
                  <a:schemeClr val="accent5"/>
                </a:solidFill>
                <a:latin typeface="Calibri" panose="020F0502020204030204" pitchFamily="34" charset="0"/>
                <a:ea typeface="Calibri" panose="020F0502020204030204" pitchFamily="34" charset="0"/>
                <a:cs typeface="Calibri" panose="020F0502020204030204" pitchFamily="34" charset="0"/>
              </a:rPr>
              <a:t>: المعيار 18. التحالف من أجل حماية الطفل في العمل الإنساني. (2019). المعايير الدنيا لحماية الطفل في العمل الإنساني</a:t>
            </a:r>
          </a:p>
        </p:txBody>
      </p:sp>
      <p:pic>
        <p:nvPicPr>
          <p:cNvPr id="4" name="Picture 3">
            <a:extLst>
              <a:ext uri="{FF2B5EF4-FFF2-40B4-BE49-F238E27FC236}">
                <a16:creationId xmlns:a16="http://schemas.microsoft.com/office/drawing/2014/main" id="{85073AEC-8C9D-41DA-BC86-ED50DB757157}"/>
              </a:ext>
            </a:extLst>
          </p:cNvPr>
          <p:cNvPicPr>
            <a:picLocks noChangeAspect="1"/>
          </p:cNvPicPr>
          <p:nvPr/>
        </p:nvPicPr>
        <p:blipFill>
          <a:blip r:embed="rId2"/>
          <a:stretch>
            <a:fillRect/>
          </a:stretch>
        </p:blipFill>
        <p:spPr>
          <a:xfrm>
            <a:off x="1014241" y="4419146"/>
            <a:ext cx="1982472" cy="2735259"/>
          </a:xfrm>
          <a:prstGeom prst="rect">
            <a:avLst/>
          </a:prstGeom>
          <a:ln>
            <a:solidFill>
              <a:schemeClr val="accent5"/>
            </a:solidFill>
          </a:ln>
        </p:spPr>
      </p:pic>
      <p:pic>
        <p:nvPicPr>
          <p:cNvPr id="6" name="Picture 5">
            <a:extLst>
              <a:ext uri="{FF2B5EF4-FFF2-40B4-BE49-F238E27FC236}">
                <a16:creationId xmlns:a16="http://schemas.microsoft.com/office/drawing/2014/main" id="{EECFA6A0-D106-4FB0-B150-ED72FC548E82}"/>
              </a:ext>
            </a:extLst>
          </p:cNvPr>
          <p:cNvPicPr>
            <a:picLocks noChangeAspect="1"/>
          </p:cNvPicPr>
          <p:nvPr/>
        </p:nvPicPr>
        <p:blipFill rotWithShape="1">
          <a:blip r:embed="rId3"/>
          <a:srcRect t="144"/>
          <a:stretch/>
        </p:blipFill>
        <p:spPr>
          <a:xfrm>
            <a:off x="1014241" y="1262718"/>
            <a:ext cx="1982472" cy="2806811"/>
          </a:xfrm>
          <a:prstGeom prst="rect">
            <a:avLst/>
          </a:prstGeom>
          <a:ln>
            <a:solidFill>
              <a:schemeClr val="accent5"/>
            </a:solidFill>
          </a:ln>
        </p:spPr>
      </p:pic>
      <p:sp>
        <p:nvSpPr>
          <p:cNvPr id="3" name="TextBox 2">
            <a:extLst>
              <a:ext uri="{FF2B5EF4-FFF2-40B4-BE49-F238E27FC236}">
                <a16:creationId xmlns:a16="http://schemas.microsoft.com/office/drawing/2014/main" id="{83476BA2-D7D4-2AA1-564E-6CF6DF48AC67}"/>
              </a:ext>
            </a:extLst>
          </p:cNvPr>
          <p:cNvSpPr txBox="1"/>
          <p:nvPr/>
        </p:nvSpPr>
        <p:spPr>
          <a:xfrm>
            <a:off x="683337" y="754777"/>
            <a:ext cx="5254042" cy="276999"/>
          </a:xfrm>
          <a:prstGeom prst="rect">
            <a:avLst/>
          </a:prstGeom>
          <a:noFill/>
        </p:spPr>
        <p:txBody>
          <a:bodyPr wrap="square" rtlCol="0">
            <a:spAutoFit/>
          </a:bodyPr>
          <a:lstStyle/>
          <a:p>
            <a:pPr algn="r" rtl="1"/>
            <a:r>
              <a:rPr lang="en-CA" sz="1200" b="1" dirty="0" err="1">
                <a:latin typeface="Calibri" panose="020F0502020204030204" pitchFamily="34" charset="0"/>
                <a:cs typeface="Calibri" panose="020F0502020204030204" pitchFamily="34" charset="0"/>
              </a:rPr>
              <a:t>تعريف</a:t>
            </a:r>
            <a:r>
              <a:rPr lang="ar-SA" sz="1200" b="1" dirty="0">
                <a:latin typeface="Calibri" panose="020F0502020204030204" pitchFamily="34" charset="0"/>
                <a:cs typeface="Calibri" panose="020F0502020204030204" pitchFamily="34" charset="0"/>
              </a:rPr>
              <a:t>ات</a:t>
            </a:r>
            <a:endParaRPr lang="en-US" sz="1200" b="1" spc="300" dirty="0">
              <a:solidFill>
                <a:schemeClr val="tx1"/>
              </a:solidFill>
            </a:endParaRPr>
          </a:p>
        </p:txBody>
      </p:sp>
      <p:sp>
        <p:nvSpPr>
          <p:cNvPr id="2" name="Hexagon 1">
            <a:extLst>
              <a:ext uri="{FF2B5EF4-FFF2-40B4-BE49-F238E27FC236}">
                <a16:creationId xmlns:a16="http://schemas.microsoft.com/office/drawing/2014/main" id="{2F47331F-4360-5EF7-63A2-18256851F44A}"/>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4C3A448E-E633-E405-9F99-1B988DBD5A8A}"/>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5B285DEC-B9C2-D676-CEC0-F402C7D4C9C1}"/>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FB68F49A-6392-34A9-EB7F-37BC1C533F1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CD0FB81-3B74-DE37-087D-7E140AC9230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1987B552-4D53-611B-9433-8DA88DDE048F}"/>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3237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F6A0AC43-B8EC-4CB3-8422-C573F224044E}"/>
              </a:ext>
            </a:extLst>
          </p:cNvPr>
          <p:cNvGraphicFramePr>
            <a:graphicFrameLocks noGrp="1"/>
          </p:cNvGraphicFramePr>
          <p:nvPr>
            <p:extLst>
              <p:ext uri="{D42A27DB-BD31-4B8C-83A1-F6EECF244321}">
                <p14:modId xmlns:p14="http://schemas.microsoft.com/office/powerpoint/2010/main" val="1347313305"/>
              </p:ext>
            </p:extLst>
          </p:nvPr>
        </p:nvGraphicFramePr>
        <p:xfrm>
          <a:off x="996288" y="1203813"/>
          <a:ext cx="5256734" cy="7715669"/>
        </p:xfrm>
        <a:graphic>
          <a:graphicData uri="http://schemas.openxmlformats.org/drawingml/2006/table">
            <a:tbl>
              <a:tblPr firstRow="1" bandRow="1">
                <a:tableStyleId>{5C22544A-7EE6-4342-B048-85BDC9FD1C3A}</a:tableStyleId>
              </a:tblPr>
              <a:tblGrid>
                <a:gridCol w="2369212">
                  <a:extLst>
                    <a:ext uri="{9D8B030D-6E8A-4147-A177-3AD203B41FA5}">
                      <a16:colId xmlns:a16="http://schemas.microsoft.com/office/drawing/2014/main" val="4235712721"/>
                    </a:ext>
                  </a:extLst>
                </a:gridCol>
                <a:gridCol w="939800">
                  <a:extLst>
                    <a:ext uri="{9D8B030D-6E8A-4147-A177-3AD203B41FA5}">
                      <a16:colId xmlns:a16="http://schemas.microsoft.com/office/drawing/2014/main" val="3574442208"/>
                    </a:ext>
                  </a:extLst>
                </a:gridCol>
                <a:gridCol w="1947722">
                  <a:extLst>
                    <a:ext uri="{9D8B030D-6E8A-4147-A177-3AD203B41FA5}">
                      <a16:colId xmlns:a16="http://schemas.microsoft.com/office/drawing/2014/main" val="167639346"/>
                    </a:ext>
                  </a:extLst>
                </a:gridCol>
              </a:tblGrid>
              <a:tr h="618814">
                <a:tc>
                  <a:txBody>
                    <a:bodyPr/>
                    <a:lstStyle/>
                    <a:p>
                      <a:pPr algn="r" rtl="1"/>
                      <a:r>
                        <a:rPr lang="ar-SA" sz="1100" dirty="0">
                          <a:solidFill>
                            <a:schemeClr val="tx1"/>
                          </a:solidFill>
                          <a:latin typeface="Calibri" panose="020F0502020204030204" pitchFamily="34" charset="0"/>
                          <a:cs typeface="Calibri" panose="020F0502020204030204" pitchFamily="34" charset="0"/>
                        </a:rPr>
                        <a:t>لماذا؟</a:t>
                      </a:r>
                      <a:endParaRPr lang="en-CA"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هل </a:t>
                      </a:r>
                      <a:r>
                        <a:rPr lang="en-CA" sz="1100" dirty="0" err="1">
                          <a:solidFill>
                            <a:schemeClr val="tx1"/>
                          </a:solidFill>
                          <a:latin typeface="Calibri" panose="020F0502020204030204" pitchFamily="34" charset="0"/>
                          <a:cs typeface="Calibri" panose="020F0502020204030204" pitchFamily="34" charset="0"/>
                        </a:rPr>
                        <a:t>هي</a:t>
                      </a:r>
                      <a:r>
                        <a:rPr lang="en-CA" sz="1100" dirty="0">
                          <a:solidFill>
                            <a:schemeClr val="tx1"/>
                          </a:solidFill>
                          <a:latin typeface="Calibri" panose="020F0502020204030204" pitchFamily="34" charset="0"/>
                          <a:cs typeface="Calibri" panose="020F0502020204030204" pitchFamily="34" charset="0"/>
                        </a:rPr>
                        <a:t> </a:t>
                      </a:r>
                      <a:r>
                        <a:rPr lang="ar-SA" sz="1100" dirty="0">
                          <a:solidFill>
                            <a:schemeClr val="tx1"/>
                          </a:solidFill>
                          <a:latin typeface="Calibri" panose="020F0502020204030204" pitchFamily="34" charset="0"/>
                          <a:cs typeface="Calibri" panose="020F0502020204030204" pitchFamily="34" charset="0"/>
                        </a:rPr>
                        <a:t>حالة</a:t>
                      </a:r>
                      <a:r>
                        <a:rPr lang="en-CA" sz="1100" dirty="0">
                          <a:solidFill>
                            <a:schemeClr val="tx1"/>
                          </a:solidFill>
                          <a:latin typeface="Calibri" panose="020F0502020204030204" pitchFamily="34" charset="0"/>
                          <a:cs typeface="Calibri" panose="020F0502020204030204" pitchFamily="34" charset="0"/>
                        </a:rPr>
                        <a:t>؟</a:t>
                      </a:r>
                    </a:p>
                    <a:p>
                      <a:pPr marL="0" marR="0" lvl="0" indent="0" algn="ctr" defTabSz="685800" rtl="1" eaLnBrk="1" fontAlgn="auto" latinLnBrk="0" hangingPunct="1">
                        <a:lnSpc>
                          <a:spcPct val="100000"/>
                        </a:lnSpc>
                        <a:spcBef>
                          <a:spcPts val="0"/>
                        </a:spcBef>
                        <a:spcAft>
                          <a:spcPts val="0"/>
                        </a:spcAft>
                        <a:buClrTx/>
                        <a:buSzTx/>
                        <a:buFontTx/>
                        <a:buNone/>
                        <a:tabLst/>
                        <a:defRPr/>
                      </a:pPr>
                      <a:r>
                        <a:rPr lang="en-CA" sz="1100" b="0" dirty="0">
                          <a:solidFill>
                            <a:schemeClr val="tx1"/>
                          </a:solidFill>
                          <a:latin typeface="Calibri" panose="020F0502020204030204" pitchFamily="34" charset="0"/>
                          <a:cs typeface="Calibri" panose="020F0502020204030204" pitchFamily="34" charset="0"/>
                        </a:rPr>
                        <a:t>نعم / </a:t>
                      </a:r>
                      <a:r>
                        <a:rPr lang="en-CA" sz="1100" b="0" dirty="0" err="1">
                          <a:solidFill>
                            <a:schemeClr val="tx1"/>
                          </a:solidFill>
                          <a:latin typeface="Calibri" panose="020F0502020204030204" pitchFamily="34" charset="0"/>
                          <a:cs typeface="Calibri" panose="020F0502020204030204" pitchFamily="34" charset="0"/>
                        </a:rPr>
                        <a:t>لا</a:t>
                      </a:r>
                      <a:endParaRPr lang="ar-SA" sz="1100" b="0" dirty="0">
                        <a:solidFill>
                          <a:schemeClr val="tx1"/>
                        </a:solidFill>
                        <a:latin typeface="Calibri" panose="020F0502020204030204" pitchFamily="34" charset="0"/>
                        <a:cs typeface="Calibri" panose="020F0502020204030204" pitchFamily="34" charset="0"/>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en-CA" sz="1100" b="0" dirty="0">
                          <a:solidFill>
                            <a:schemeClr val="tx1"/>
                          </a:solidFill>
                          <a:latin typeface="Calibri" panose="020F0502020204030204" pitchFamily="34" charset="0"/>
                          <a:cs typeface="Calibri" panose="020F0502020204030204" pitchFamily="34" charset="0"/>
                        </a:rPr>
                        <a:t> ربما</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kern="1200" dirty="0">
                          <a:solidFill>
                            <a:schemeClr val="tx1"/>
                          </a:solidFill>
                          <a:effectLst/>
                          <a:latin typeface="Calibri" panose="020F0502020204030204" pitchFamily="34" charset="0"/>
                          <a:ea typeface="+mn-ea"/>
                          <a:cs typeface="Calibri" panose="020F0502020204030204" pitchFamily="34" charset="0"/>
                        </a:rPr>
                        <a:t>ال</a:t>
                      </a:r>
                      <a:r>
                        <a:rPr lang="en-GB" sz="1100" kern="1200" dirty="0" err="1">
                          <a:solidFill>
                            <a:schemeClr val="tx1"/>
                          </a:solidFill>
                          <a:effectLst/>
                          <a:latin typeface="Calibri" panose="020F0502020204030204" pitchFamily="34" charset="0"/>
                          <a:ea typeface="+mn-ea"/>
                          <a:cs typeface="Calibri" panose="020F0502020204030204" pitchFamily="34" charset="0"/>
                        </a:rPr>
                        <a:t>سيناريو</a:t>
                      </a:r>
                      <a:endParaRPr lang="en-CA" sz="1100" dirty="0">
                        <a:solidFill>
                          <a:schemeClr val="tx1"/>
                        </a:solidFill>
                        <a:latin typeface="Calibri" panose="020F0502020204030204" pitchFamily="34" charset="0"/>
                        <a:cs typeface="Calibri" panose="020F0502020204030204" pitchFamily="34" charset="0"/>
                      </a:endParaRPr>
                    </a:p>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80753455"/>
                  </a:ext>
                </a:extLst>
              </a:tr>
              <a:tr h="1326973">
                <a:tc>
                  <a:txBody>
                    <a:bodyPr/>
                    <a:lstStyle/>
                    <a:p>
                      <a:pPr lvl="0" algn="r" rtl="1">
                        <a:lnSpc>
                          <a:spcPct val="107000"/>
                        </a:lnSpc>
                        <a:spcAft>
                          <a:spcPts val="800"/>
                        </a:spcAft>
                      </a:pPr>
                      <a:endParaRPr lang="en-US" sz="1100" dirty="0">
                        <a:solidFill>
                          <a:schemeClr val="tx1"/>
                        </a:solidFill>
                        <a:effectLst/>
                        <a:latin typeface="+mn-lt"/>
                        <a:ea typeface="Calibri" panose="020F0502020204030204" pitchFamily="34" charset="0"/>
                        <a:cs typeface="Calibri" panose="020F0502020204030204" pitchFamily="34"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lvl="0" algn="r" rtl="1">
                        <a:spcAft>
                          <a:spcPts val="800"/>
                        </a:spcAft>
                      </a:pPr>
                      <a:r>
                        <a:rPr lang="en-US" sz="1100" dirty="0" err="1">
                          <a:effectLst/>
                          <a:latin typeface="Calibri" panose="020F0502020204030204" pitchFamily="34" charset="0"/>
                          <a:ea typeface="Calibri" panose="020F0502020204030204" pitchFamily="34" charset="0"/>
                          <a:cs typeface="Calibri" panose="020F0502020204030204" pitchFamily="34" charset="0"/>
                        </a:rPr>
                        <a:t>تعيش</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ليلي (٧ سنوات)</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بسعادة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أبيها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وزوجة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أبيها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وقد</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بدأت</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للتو</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المدرسة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تتعايش</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الأطفال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الآخرين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وتتمتع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بصحة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جيدة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وسعيدة</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245138629"/>
                  </a:ext>
                </a:extLst>
              </a:tr>
              <a:tr h="2015111">
                <a:tc>
                  <a:txBody>
                    <a:bodyPr/>
                    <a:lstStyle/>
                    <a:p>
                      <a:pPr algn="r" rtl="1"/>
                      <a:endParaRPr lang="en-CA" sz="1100" kern="1200" dirty="0">
                        <a:solidFill>
                          <a:schemeClr val="tx1"/>
                        </a:solidFill>
                        <a:latin typeface="+mn-lt"/>
                        <a:ea typeface="+mn-ea"/>
                        <a:cs typeface="+mn-cs"/>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dirty="0" err="1">
                          <a:effectLst/>
                          <a:latin typeface="Calibri" panose="020F0502020204030204" pitchFamily="34" charset="0"/>
                          <a:ea typeface="Calibri" panose="020F0502020204030204" pitchFamily="34" charset="0"/>
                          <a:cs typeface="Calibri" panose="020F0502020204030204" pitchFamily="34" charset="0"/>
                        </a:rPr>
                        <a:t>فريد</a:t>
                      </a:r>
                      <a:r>
                        <a:rPr lang="ar-SA" sz="1100" dirty="0" err="1">
                          <a:effectLst/>
                          <a:latin typeface="Calibri" panose="020F0502020204030204" pitchFamily="34" charset="0"/>
                          <a:ea typeface="Calibri" panose="020F0502020204030204" pitchFamily="34" charset="0"/>
                          <a:cs typeface="Calibri" panose="020F0502020204030204" pitchFamily="34" charset="0"/>
                        </a:rPr>
                        <a:t>ة</a:t>
                      </a:r>
                      <a:r>
                        <a:rPr lang="ar-SA" sz="1100" dirty="0">
                          <a:effectLst/>
                          <a:latin typeface="Calibri" panose="020F0502020204030204" pitchFamily="34" charset="0"/>
                          <a:ea typeface="Calibri" panose="020F0502020204030204" pitchFamily="34" charset="0"/>
                          <a:cs typeface="Calibri" panose="020F0502020204030204" pitchFamily="34" charset="0"/>
                        </a:rPr>
                        <a:t> (٨</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سنوات</a:t>
                      </a:r>
                      <a:r>
                        <a:rPr lang="ar-SA" sz="1100" dirty="0">
                          <a:effectLst/>
                          <a:latin typeface="Calibri" panose="020F0502020204030204" pitchFamily="34" charset="0"/>
                          <a:ea typeface="Calibri" panose="020F0502020204030204" pitchFamily="34"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هي</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أقلية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تواجه</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التمييز</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داخلها</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latin typeface="Calibri" panose="020F0502020204030204" pitchFamily="34" charset="0"/>
                          <a:ea typeface="Calibri" panose="020F0502020204030204" pitchFamily="34" charset="0"/>
                          <a:cs typeface="Calibri" panose="020F0502020204030204" pitchFamily="34" charset="0"/>
                        </a:rPr>
                        <a:t>بلدها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تُحرم</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حقوق</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الأشخاص</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داخل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مجتمعها</a:t>
                      </a:r>
                      <a:r>
                        <a:rPr lang="en-US" sz="1100" dirty="0">
                          <a:effectLst/>
                          <a:latin typeface="Calibri" panose="020F0502020204030204" pitchFamily="34" charset="0"/>
                          <a:ea typeface="Calibri" panose="020F0502020204030204" pitchFamily="34" charset="0"/>
                          <a:cs typeface="Calibri" panose="020F0502020204030204" pitchFamily="34" charset="0"/>
                        </a:rPr>
                        <a:t> ، </a:t>
                      </a:r>
                      <a:r>
                        <a:rPr lang="en-US" sz="1100" dirty="0" err="1">
                          <a:effectLst/>
                          <a:latin typeface="Calibri" panose="020F0502020204030204" pitchFamily="34" charset="0"/>
                          <a:ea typeface="Calibri" panose="020F0502020204030204" pitchFamily="34" charset="0"/>
                          <a:cs typeface="Calibri" panose="020F0502020204030204" pitchFamily="34" charset="0"/>
                        </a:rPr>
                        <a:t>مثل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الحصول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على</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الوثائق</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وتسجيل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المواليد.</a:t>
                      </a:r>
                      <a:r>
                        <a:rPr lang="en-US" sz="1100" dirty="0" err="1">
                          <a:latin typeface="Calibri" panose="020F0502020204030204" pitchFamily="34" charset="0"/>
                          <a:ea typeface="Calibri" panose="020F0502020204030204" pitchFamily="34" charset="0"/>
                          <a:cs typeface="Calibri" panose="020F0502020204030204" pitchFamily="34" charset="0"/>
                        </a:rPr>
                        <a:t>لا</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يتمتع</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الناس</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في</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مجتمعها</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بفرص</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متساوية</a:t>
                      </a:r>
                      <a:r>
                        <a:rPr lang="en-US" sz="1100" dirty="0">
                          <a:latin typeface="Calibri" panose="020F0502020204030204" pitchFamily="34" charset="0"/>
                          <a:ea typeface="Calibri" panose="020F0502020204030204" pitchFamily="34" charset="0"/>
                          <a:cs typeface="Calibri" panose="020F0502020204030204" pitchFamily="34" charset="0"/>
                        </a:rPr>
                        <a:t> ، </a:t>
                      </a:r>
                      <a:r>
                        <a:rPr lang="en-US" sz="1100" dirty="0" err="1">
                          <a:latin typeface="Calibri" panose="020F0502020204030204" pitchFamily="34" charset="0"/>
                          <a:ea typeface="Calibri" panose="020F0502020204030204" pitchFamily="34" charset="0"/>
                          <a:cs typeface="Calibri" panose="020F0502020204030204" pitchFamily="34" charset="0"/>
                        </a:rPr>
                        <a:t>على</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سبيل</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المثال</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للعثور</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على</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وظيفة.</a:t>
                      </a:r>
                      <a:r>
                        <a:rPr lang="en-US" sz="1100" dirty="0" err="1">
                          <a:effectLst/>
                          <a:latin typeface="Calibri" panose="020F0502020204030204" pitchFamily="34" charset="0"/>
                          <a:ea typeface="Calibri" panose="020F0502020204030204" pitchFamily="34" charset="0"/>
                          <a:cs typeface="Calibri" panose="020F0502020204030204" pitchFamily="34" charset="0"/>
                        </a:rPr>
                        <a:t>فريد</a:t>
                      </a:r>
                      <a:r>
                        <a:rPr lang="ar-SA" sz="1100" dirty="0" err="1">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سعيدة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لكن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مجتمعها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فقير</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وكثير</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العائلات</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ت</a:t>
                      </a:r>
                      <a:r>
                        <a:rPr lang="ar-SA" sz="1100" dirty="0">
                          <a:effectLst/>
                          <a:latin typeface="Calibri" panose="020F0502020204030204" pitchFamily="34" charset="0"/>
                          <a:ea typeface="Calibri" panose="020F0502020204030204" pitchFamily="34" charset="0"/>
                          <a:cs typeface="Calibri" panose="020F0502020204030204" pitchFamily="34" charset="0"/>
                        </a:rPr>
                        <a:t>عاني ل</a:t>
                      </a:r>
                      <a:r>
                        <a:rPr lang="en-US" sz="1100" dirty="0" err="1">
                          <a:latin typeface="Calibri" panose="020F0502020204030204" pitchFamily="34" charset="0"/>
                          <a:ea typeface="Calibri" panose="020F0502020204030204" pitchFamily="34" charset="0"/>
                          <a:cs typeface="Calibri" panose="020F0502020204030204" pitchFamily="34" charset="0"/>
                        </a:rPr>
                        <a:t>دفع</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تكاليف</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تعليم</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أطفالهم</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13802628"/>
                  </a:ext>
                </a:extLst>
              </a:tr>
              <a:tr h="1655189">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effectLst/>
                        <a:latin typeface="+mn-lt"/>
                        <a:ea typeface="+mn-ea"/>
                        <a:cs typeface="+mn-cs"/>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dirty="0" err="1">
                          <a:latin typeface="Calibri" panose="020F0502020204030204" pitchFamily="34" charset="0"/>
                          <a:ea typeface="Calibri" panose="020F0502020204030204" pitchFamily="34" charset="0"/>
                          <a:cs typeface="Calibri" panose="020F0502020204030204" pitchFamily="34" charset="0"/>
                        </a:rPr>
                        <a:t>سار</a:t>
                      </a:r>
                      <a:r>
                        <a:rPr lang="ar-SA" sz="1100" dirty="0" err="1">
                          <a:latin typeface="Calibri" panose="020F0502020204030204" pitchFamily="34" charset="0"/>
                          <a:ea typeface="Calibri" panose="020F0502020204030204" pitchFamily="34" charset="0"/>
                          <a:cs typeface="Calibri" panose="020F0502020204030204" pitchFamily="34" charset="0"/>
                        </a:rPr>
                        <a:t>ة</a:t>
                      </a:r>
                      <a:r>
                        <a:rPr lang="ar-SA" sz="1100" dirty="0">
                          <a:latin typeface="Calibri" panose="020F0502020204030204" pitchFamily="34" charset="0"/>
                          <a:ea typeface="Calibri" panose="020F0502020204030204" pitchFamily="34" charset="0"/>
                          <a:cs typeface="Calibri" panose="020F0502020204030204" pitchFamily="34" charset="0"/>
                        </a:rPr>
                        <a:t> عمرها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(١٤ عام) </a:t>
                      </a:r>
                      <a:r>
                        <a:rPr lang="en-US" sz="1100" dirty="0" err="1">
                          <a:effectLst/>
                          <a:latin typeface="Calibri" panose="020F0502020204030204" pitchFamily="34" charset="0"/>
                          <a:ea typeface="Calibri" panose="020F0502020204030204" pitchFamily="34" charset="0"/>
                          <a:cs typeface="Calibri" panose="020F0502020204030204" pitchFamily="34" charset="0"/>
                        </a:rPr>
                        <a:t>تعيش</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عمها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وصديقيه</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البالغين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تنام</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سارة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في</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نفس</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الغرفة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عمها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والرجلين</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8567577"/>
                  </a:ext>
                </a:extLst>
              </a:tr>
              <a:tr h="2099582">
                <a:tc>
                  <a:txBody>
                    <a:bodyPr/>
                    <a:lstStyle/>
                    <a:p>
                      <a:pPr lvl="0" algn="r" rtl="1">
                        <a:lnSpc>
                          <a:spcPct val="107000"/>
                        </a:lnSpc>
                        <a:spcAft>
                          <a:spcPts val="800"/>
                        </a:spcAft>
                      </a:pPr>
                      <a:endParaRPr lang="en-US" sz="1100" dirty="0">
                        <a:solidFill>
                          <a:schemeClr val="tx1"/>
                        </a:solidFill>
                        <a:effectLst/>
                        <a:latin typeface="+mn-lt"/>
                        <a:ea typeface="Calibri" panose="020F0502020204030204" pitchFamily="34" charset="0"/>
                        <a:cs typeface="Calibri" panose="020F0502020204030204" pitchFamily="34"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dirty="0" err="1">
                          <a:effectLst/>
                          <a:latin typeface="Calibri" panose="020F0502020204030204" pitchFamily="34" charset="0"/>
                          <a:ea typeface="Calibri" panose="020F0502020204030204" pitchFamily="34" charset="0"/>
                          <a:cs typeface="Calibri" panose="020F0502020204030204" pitchFamily="34" charset="0"/>
                        </a:rPr>
                        <a:t>داو</a:t>
                      </a:r>
                      <a:r>
                        <a:rPr lang="ar-SA" sz="1100" dirty="0">
                          <a:latin typeface="Calibri" panose="020F0502020204030204" pitchFamily="34" charset="0"/>
                          <a:ea typeface="Calibri" panose="020F0502020204030204" pitchFamily="34" charset="0"/>
                          <a:cs typeface="Calibri" panose="020F0502020204030204" pitchFamily="34" charset="0"/>
                        </a:rPr>
                        <a:t>و</a:t>
                      </a:r>
                      <a:r>
                        <a:rPr lang="en-US" sz="1100" dirty="0" err="1">
                          <a:effectLst/>
                          <a:latin typeface="Calibri" panose="020F0502020204030204" pitchFamily="34" charset="0"/>
                          <a:ea typeface="Calibri" panose="020F0502020204030204" pitchFamily="34" charset="0"/>
                          <a:cs typeface="Calibri" panose="020F0502020204030204" pitchFamily="34" charset="0"/>
                        </a:rPr>
                        <a:t>د</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(١٤ عام) </a:t>
                      </a:r>
                      <a:r>
                        <a:rPr lang="en-US" sz="1100" dirty="0" err="1">
                          <a:effectLst/>
                          <a:latin typeface="Calibri" panose="020F0502020204030204" pitchFamily="34" charset="0"/>
                          <a:ea typeface="Calibri" panose="020F0502020204030204" pitchFamily="34" charset="0"/>
                          <a:cs typeface="Calibri" panose="020F0502020204030204" pitchFamily="34" charset="0"/>
                        </a:rPr>
                        <a:t>يعيش</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بمفرده</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في</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المدينة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منذ</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ثلاث</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سنوات</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أرسلته</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عائلته</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بعيدًا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للبحث</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عن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عمل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في</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البداية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كان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يعيش</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ويتسول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في</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الشوارع</a:t>
                      </a:r>
                      <a:r>
                        <a:rPr lang="en-US" sz="1100" dirty="0">
                          <a:effectLst/>
                          <a:latin typeface="Calibri" panose="020F0502020204030204" pitchFamily="34" charset="0"/>
                          <a:ea typeface="Calibri" panose="020F0502020204030204" pitchFamily="34" charset="0"/>
                          <a:cs typeface="Calibri" panose="020F0502020204030204" pitchFamily="34" charset="0"/>
                        </a:rPr>
                        <a:t> ، </a:t>
                      </a:r>
                      <a:r>
                        <a:rPr lang="en-US" sz="1100" dirty="0" err="1">
                          <a:effectLst/>
                          <a:latin typeface="Calibri" panose="020F0502020204030204" pitchFamily="34" charset="0"/>
                          <a:ea typeface="Calibri" panose="020F0502020204030204" pitchFamily="34" charset="0"/>
                          <a:cs typeface="Calibri" panose="020F0502020204030204" pitchFamily="34" charset="0"/>
                        </a:rPr>
                        <a:t>لكنه</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الآن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يعمل</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في</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مصنع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للخردة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حيث</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يقوم</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بفرز</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أنواع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مختلفة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المعادن</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لا</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يدفع</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له</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سوى</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مبلغ</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صغير</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جدًا</a:t>
                      </a:r>
                      <a:r>
                        <a:rPr lang="en-US" sz="1100" dirty="0">
                          <a:effectLst/>
                          <a:latin typeface="Calibri" panose="020F0502020204030204" pitchFamily="34" charset="0"/>
                          <a:ea typeface="Calibri" panose="020F0502020204030204" pitchFamily="34" charset="0"/>
                          <a:cs typeface="Calibri" panose="020F0502020204030204" pitchFamily="34" charset="0"/>
                        </a:rPr>
                        <a:t> ، </a:t>
                      </a:r>
                      <a:r>
                        <a:rPr lang="ar-SA" sz="1100" dirty="0">
                          <a:latin typeface="Calibri" panose="020F0502020204030204" pitchFamily="34" charset="0"/>
                          <a:ea typeface="Calibri" panose="020F0502020204030204" pitchFamily="34" charset="0"/>
                          <a:cs typeface="Calibri" panose="020F0502020204030204" pitchFamily="34" charset="0"/>
                        </a:rPr>
                        <a:t>لأن مالك </a:t>
                      </a:r>
                      <a:r>
                        <a:rPr lang="en-US" sz="1100" dirty="0" err="1">
                          <a:latin typeface="Calibri" panose="020F0502020204030204" pitchFamily="34" charset="0"/>
                          <a:ea typeface="Calibri" panose="020F0502020204030204" pitchFamily="34" charset="0"/>
                          <a:cs typeface="Calibri" panose="020F0502020204030204" pitchFamily="34" charset="0"/>
                        </a:rPr>
                        <a:t>المصنع</a:t>
                      </a:r>
                      <a:r>
                        <a:rPr lang="ar-SA" sz="1100" dirty="0">
                          <a:latin typeface="Calibri" panose="020F0502020204030204" pitchFamily="34" charset="0"/>
                          <a:ea typeface="Calibri" panose="020F0502020204030204" pitchFamily="34" charset="0"/>
                          <a:cs typeface="Calibri" panose="020F0502020204030204" pitchFamily="34" charset="0"/>
                        </a:rPr>
                        <a:t> يوفر له</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مكانًا</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للنوم</a:t>
                      </a:r>
                      <a:r>
                        <a:rPr lang="ar-SA" sz="1100" dirty="0">
                          <a:latin typeface="Calibri" panose="020F0502020204030204" pitchFamily="34" charset="0"/>
                          <a:ea typeface="Calibri" panose="020F0502020204030204" pitchFamily="34" charset="0"/>
                          <a:cs typeface="Calibri" panose="020F0502020204030204" pitchFamily="34" charset="0"/>
                        </a:rPr>
                        <a:t> بحيث</a:t>
                      </a:r>
                      <a:r>
                        <a:rPr lang="en-US" sz="1100" dirty="0">
                          <a:latin typeface="Calibri" panose="020F0502020204030204" pitchFamily="34" charset="0"/>
                          <a:ea typeface="Calibri" panose="020F0502020204030204" pitchFamily="34" charset="0"/>
                          <a:cs typeface="Calibri" panose="020F0502020204030204" pitchFamily="34" charset="0"/>
                        </a:rPr>
                        <a:t> </a:t>
                      </a:r>
                      <a:r>
                        <a:rPr lang="ar-SA" sz="1100" dirty="0">
                          <a:latin typeface="Calibri" panose="020F0502020204030204" pitchFamily="34" charset="0"/>
                          <a:ea typeface="Calibri" panose="020F0502020204030204" pitchFamily="34" charset="0"/>
                          <a:cs typeface="Calibri" panose="020F0502020204030204" pitchFamily="34" charset="0"/>
                        </a:rPr>
                        <a:t>يقتطع </a:t>
                      </a:r>
                      <a:r>
                        <a:rPr lang="en-US" sz="1100" dirty="0" err="1">
                          <a:latin typeface="Calibri" panose="020F0502020204030204" pitchFamily="34" charset="0"/>
                          <a:ea typeface="Calibri" panose="020F0502020204030204" pitchFamily="34" charset="0"/>
                          <a:cs typeface="Calibri" panose="020F0502020204030204" pitchFamily="34" charset="0"/>
                        </a:rPr>
                        <a:t>من</a:t>
                      </a:r>
                      <a:r>
                        <a:rPr lang="ar-SA" sz="1100" dirty="0">
                          <a:latin typeface="Calibri" panose="020F0502020204030204" pitchFamily="34" charset="0"/>
                          <a:ea typeface="Calibri" panose="020F0502020204030204" pitchFamily="34" charset="0"/>
                          <a:cs typeface="Calibri" panose="020F0502020204030204" pitchFamily="34" charset="0"/>
                        </a:rPr>
                        <a:t>ه ال</a:t>
                      </a:r>
                      <a:r>
                        <a:rPr lang="en-US" sz="1100" dirty="0" err="1">
                          <a:latin typeface="Calibri" panose="020F0502020204030204" pitchFamily="34" charset="0"/>
                          <a:ea typeface="Calibri" panose="020F0502020204030204" pitchFamily="34" charset="0"/>
                          <a:cs typeface="Calibri" panose="020F0502020204030204" pitchFamily="34" charset="0"/>
                        </a:rPr>
                        <a:t>إيجا</a:t>
                      </a:r>
                      <a:r>
                        <a:rPr lang="ar-SA" sz="1100" dirty="0" err="1">
                          <a:latin typeface="Calibri" panose="020F0502020204030204" pitchFamily="34" charset="0"/>
                          <a:ea typeface="Calibri" panose="020F0502020204030204" pitchFamily="34" charset="0"/>
                          <a:cs typeface="Calibri" panose="020F0502020204030204" pitchFamily="34" charset="0"/>
                        </a:rPr>
                        <a:t>ر</a:t>
                      </a:r>
                      <a:r>
                        <a:rPr lang="ar-SA" sz="1100" dirty="0">
                          <a:latin typeface="Calibri" panose="020F0502020204030204" pitchFamily="34" charset="0"/>
                          <a:ea typeface="Calibri" panose="020F0502020204030204" pitchFamily="34" charset="0"/>
                          <a:cs typeface="Calibri" panose="020F0502020204030204" pitchFamily="34" charset="0"/>
                        </a:rPr>
                        <a:t> من</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راتبه</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الأسبوعي</a:t>
                      </a:r>
                      <a:r>
                        <a:rPr lang="en-US" sz="1100" dirty="0">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80214838"/>
                  </a:ext>
                </a:extLst>
              </a:tr>
            </a:tbl>
          </a:graphicData>
        </a:graphic>
      </p:graphicFrame>
      <p:sp>
        <p:nvSpPr>
          <p:cNvPr id="4" name="TextBox 3">
            <a:extLst>
              <a:ext uri="{FF2B5EF4-FFF2-40B4-BE49-F238E27FC236}">
                <a16:creationId xmlns:a16="http://schemas.microsoft.com/office/drawing/2014/main" id="{9C829FB7-3888-D82E-5302-B5E456F98955}"/>
              </a:ext>
            </a:extLst>
          </p:cNvPr>
          <p:cNvSpPr txBox="1"/>
          <p:nvPr/>
        </p:nvSpPr>
        <p:spPr>
          <a:xfrm>
            <a:off x="996287" y="721972"/>
            <a:ext cx="5254042" cy="307777"/>
          </a:xfrm>
          <a:prstGeom prst="rect">
            <a:avLst/>
          </a:prstGeom>
          <a:noFill/>
        </p:spPr>
        <p:txBody>
          <a:bodyPr wrap="square" rtlCol="0">
            <a:spAutoFit/>
          </a:bodyPr>
          <a:lstStyle/>
          <a:p>
            <a:pPr algn="r" rtl="1"/>
            <a:r>
              <a:rPr lang="en-CA" sz="1400" b="1" dirty="0" err="1">
                <a:latin typeface="Calibri" panose="020F0502020204030204" pitchFamily="34" charset="0"/>
                <a:cs typeface="Calibri" panose="020F0502020204030204" pitchFamily="34" charset="0"/>
              </a:rPr>
              <a:t>هل</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هي</a:t>
            </a:r>
            <a:r>
              <a:rPr lang="en-CA" sz="1400" b="1" dirty="0">
                <a:latin typeface="Calibri" panose="020F0502020204030204" pitchFamily="34" charset="0"/>
                <a:cs typeface="Calibri" panose="020F0502020204030204" pitchFamily="34" charset="0"/>
              </a:rPr>
              <a:t> </a:t>
            </a:r>
            <a:r>
              <a:rPr lang="ar-SA" sz="1400" b="1" dirty="0">
                <a:latin typeface="Calibri" panose="020F0502020204030204" pitchFamily="34" charset="0"/>
                <a:cs typeface="Calibri" panose="020F0502020204030204" pitchFamily="34" charset="0"/>
              </a:rPr>
              <a:t>حالة</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حماية</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الطفل</a:t>
            </a:r>
            <a:r>
              <a:rPr lang="en-CA" sz="1400" b="1" dirty="0">
                <a:latin typeface="Calibri" panose="020F0502020204030204" pitchFamily="34" charset="0"/>
                <a:cs typeface="Calibri" panose="020F0502020204030204" pitchFamily="34" charset="0"/>
              </a:rPr>
              <a:t>؟</a:t>
            </a:r>
            <a:endParaRPr lang="en-US" sz="1400" b="1" spc="300" dirty="0"/>
          </a:p>
        </p:txBody>
      </p:sp>
      <p:sp>
        <p:nvSpPr>
          <p:cNvPr id="2" name="Hexagon 1">
            <a:extLst>
              <a:ext uri="{FF2B5EF4-FFF2-40B4-BE49-F238E27FC236}">
                <a16:creationId xmlns:a16="http://schemas.microsoft.com/office/drawing/2014/main" id="{F9775DBA-D55D-E53D-615B-345D769FAF7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24572151-7A79-AF8C-36C8-E42058EFD14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798D667D-1E6E-5127-82C7-15FB181886BB}"/>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584EB762-FF19-B2B8-834D-18E6FD6621D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C7DA38BF-CCCE-70B6-3119-0E45D73940C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41AAF33E-38FE-B912-A66B-E62FD09120C9}"/>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7106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0D26B2A2-DBC3-4C39-885D-CA40CA2724EE}"/>
              </a:ext>
            </a:extLst>
          </p:cNvPr>
          <p:cNvSpPr/>
          <p:nvPr/>
        </p:nvSpPr>
        <p:spPr>
          <a:xfrm>
            <a:off x="1143283" y="197014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CA" sz="1100" b="1" dirty="0">
              <a:solidFill>
                <a:schemeClr val="tx1"/>
              </a:solidFill>
            </a:endParaRPr>
          </a:p>
          <a:p>
            <a:pPr marL="177800" algn="r" rtl="1"/>
            <a:r>
              <a:rPr lang="ar-SA" sz="1100" b="1" dirty="0">
                <a:solidFill>
                  <a:schemeClr val="tx1"/>
                </a:solidFill>
                <a:latin typeface="Calibri" panose="020F0502020204030204" pitchFamily="34" charset="0"/>
                <a:cs typeface="Calibri" panose="020F0502020204030204" pitchFamily="34" charset="0"/>
              </a:rPr>
              <a:t>إغلاق الحالة</a:t>
            </a:r>
          </a:p>
          <a:p>
            <a:pPr marL="177800" algn="r" rtl="1"/>
            <a:r>
              <a:rPr lang="ar-SA" sz="1100" dirty="0">
                <a:solidFill>
                  <a:schemeClr val="tx1"/>
                </a:solidFill>
                <a:latin typeface="Calibri" panose="020F0502020204030204" pitchFamily="34" charset="0"/>
                <a:cs typeface="Calibri" panose="020F0502020204030204" pitchFamily="34" charset="0"/>
              </a:rPr>
              <a:t>بمجرد تحقيق أهداف الطفل والأسرة (على النحو المبين في خطة الحالة) ويصبح الطفل آمنًا ومدعومًا، ولا توجد مخاوف إضافية يمكن إغلاق الحالة. هناك معايير أخرى لإغلاق الحالات، مثل انتقال الطفل إلى منطقة أخرى وما إلى ذلك.</a:t>
            </a:r>
            <a:endParaRPr lang="en-CA" sz="1100" dirty="0">
              <a:solidFill>
                <a:schemeClr val="tx1"/>
              </a:solidFill>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A339BB6A-5756-476B-A11F-04358874951B}"/>
              </a:ext>
            </a:extLst>
          </p:cNvPr>
          <p:cNvSpPr/>
          <p:nvPr/>
        </p:nvSpPr>
        <p:spPr>
          <a:xfrm>
            <a:off x="996286" y="183538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1400" b="1" dirty="0">
                <a:solidFill>
                  <a:schemeClr val="tx1"/>
                </a:solidFill>
                <a:cs typeface="Arial" panose="020B0604020202020204" pitchFamily="34" charset="0"/>
              </a:rPr>
              <a:t>٦</a:t>
            </a:r>
            <a:endParaRPr lang="en-CA" sz="1400" b="1" dirty="0">
              <a:solidFill>
                <a:schemeClr val="tx1"/>
              </a:solidFill>
              <a:cs typeface="Arial" panose="020B0604020202020204" pitchFamily="34" charset="0"/>
            </a:endParaRPr>
          </a:p>
        </p:txBody>
      </p:sp>
      <p:sp>
        <p:nvSpPr>
          <p:cNvPr id="3" name="TextBox 2">
            <a:extLst>
              <a:ext uri="{FF2B5EF4-FFF2-40B4-BE49-F238E27FC236}">
                <a16:creationId xmlns:a16="http://schemas.microsoft.com/office/drawing/2014/main" id="{E792EF48-E79A-D180-0A6C-A64B28C8FB32}"/>
              </a:ext>
            </a:extLst>
          </p:cNvPr>
          <p:cNvSpPr txBox="1"/>
          <p:nvPr/>
        </p:nvSpPr>
        <p:spPr>
          <a:xfrm>
            <a:off x="996287" y="1447999"/>
            <a:ext cx="5254042" cy="276999"/>
          </a:xfrm>
          <a:prstGeom prst="rect">
            <a:avLst/>
          </a:prstGeom>
          <a:noFill/>
        </p:spPr>
        <p:txBody>
          <a:bodyPr wrap="square" rtlCol="0">
            <a:spAutoFit/>
          </a:bodyPr>
          <a:lstStyle/>
          <a:p>
            <a:pPr algn="r" rtl="1"/>
            <a:r>
              <a:rPr lang="en-US" sz="1200" b="1" dirty="0" err="1">
                <a:latin typeface="Calibri" panose="020F0502020204030204" pitchFamily="34" charset="0"/>
                <a:cs typeface="Calibri" panose="020F0502020204030204" pitchFamily="34" charset="0"/>
              </a:rPr>
              <a:t>خطوات</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إدارة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الحالة</a:t>
            </a:r>
            <a:endParaRPr lang="en-US" sz="1200" b="1" spc="300" dirty="0">
              <a:solidFill>
                <a:schemeClr val="tx1"/>
              </a:solidFill>
            </a:endParaRPr>
          </a:p>
        </p:txBody>
      </p:sp>
      <p:sp>
        <p:nvSpPr>
          <p:cNvPr id="4" name="TextBox 3">
            <a:extLst>
              <a:ext uri="{FF2B5EF4-FFF2-40B4-BE49-F238E27FC236}">
                <a16:creationId xmlns:a16="http://schemas.microsoft.com/office/drawing/2014/main" id="{7B14C4C6-079E-1386-5BD7-43250723B0D8}"/>
              </a:ext>
            </a:extLst>
          </p:cNvPr>
          <p:cNvSpPr txBox="1"/>
          <p:nvPr/>
        </p:nvSpPr>
        <p:spPr>
          <a:xfrm>
            <a:off x="996286" y="713169"/>
            <a:ext cx="5251079"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5FC6C5"/>
                </a:highlight>
                <a:latin typeface="Calibri" panose="020F0502020204030204" pitchFamily="34" charset="0"/>
                <a:ea typeface="Calibri"/>
                <a:cs typeface="Calibri" panose="020F0502020204030204" pitchFamily="34" charset="0"/>
                <a:sym typeface="Calibri"/>
              </a:rPr>
              <a:t>الجلسة</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٣</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كيف يمكنني التعامل مع إدارة الحالة وما هي العملية؟</a:t>
            </a:r>
          </a:p>
        </p:txBody>
      </p:sp>
      <p:sp>
        <p:nvSpPr>
          <p:cNvPr id="10" name="Rectangle: Rounded Corners 9">
            <a:extLst>
              <a:ext uri="{FF2B5EF4-FFF2-40B4-BE49-F238E27FC236}">
                <a16:creationId xmlns:a16="http://schemas.microsoft.com/office/drawing/2014/main" id="{03BB4082-C3EC-E15F-45F7-892ED1B45C63}"/>
              </a:ext>
            </a:extLst>
          </p:cNvPr>
          <p:cNvSpPr/>
          <p:nvPr/>
        </p:nvSpPr>
        <p:spPr>
          <a:xfrm>
            <a:off x="3899735" y="197014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CA" sz="1100" b="1" dirty="0">
              <a:solidFill>
                <a:schemeClr val="tx1"/>
              </a:solidFill>
              <a:latin typeface="Calibri" panose="020F0502020204030204" pitchFamily="34" charset="0"/>
              <a:cs typeface="Calibri" panose="020F0502020204030204" pitchFamily="34" charset="0"/>
            </a:endParaRPr>
          </a:p>
          <a:p>
            <a:pPr marL="273050" algn="r" rtl="1"/>
            <a:r>
              <a:rPr lang="ar-SA" sz="1100" b="1" dirty="0">
                <a:solidFill>
                  <a:schemeClr val="tx1"/>
                </a:solidFill>
                <a:latin typeface="Calibri" panose="020F0502020204030204" pitchFamily="34" charset="0"/>
                <a:cs typeface="Calibri" panose="020F0502020204030204" pitchFamily="34" charset="0"/>
              </a:rPr>
              <a:t>ال</a:t>
            </a:r>
            <a:r>
              <a:rPr lang="en-CA" sz="1100" b="1" dirty="0" err="1">
                <a:solidFill>
                  <a:schemeClr val="tx1"/>
                </a:solidFill>
                <a:latin typeface="Calibri" panose="020F0502020204030204" pitchFamily="34" charset="0"/>
                <a:cs typeface="Calibri" panose="020F0502020204030204" pitchFamily="34" charset="0"/>
              </a:rPr>
              <a:t>تحديد</a:t>
            </a:r>
            <a:r>
              <a:rPr lang="en-CA" sz="1100" b="1" dirty="0">
                <a:solidFill>
                  <a:schemeClr val="tx1"/>
                </a:solidFill>
                <a:latin typeface="Calibri" panose="020F0502020204030204" pitchFamily="34" charset="0"/>
                <a:cs typeface="Calibri" panose="020F0502020204030204" pitchFamily="34" charset="0"/>
              </a:rPr>
              <a:t> </a:t>
            </a:r>
            <a:r>
              <a:rPr lang="en-CA" sz="1100" b="1" dirty="0" err="1">
                <a:solidFill>
                  <a:schemeClr val="tx1"/>
                </a:solidFill>
                <a:latin typeface="Calibri" panose="020F0502020204030204" pitchFamily="34" charset="0"/>
                <a:cs typeface="Calibri" panose="020F0502020204030204" pitchFamily="34" charset="0"/>
              </a:rPr>
              <a:t>والتسجيل</a:t>
            </a:r>
            <a:endParaRPr lang="en-CA" sz="1100" b="1" dirty="0">
              <a:solidFill>
                <a:schemeClr val="tx1"/>
              </a:solidFill>
              <a:latin typeface="Calibri" panose="020F0502020204030204" pitchFamily="34" charset="0"/>
              <a:cs typeface="Calibri" panose="020F0502020204030204" pitchFamily="34" charset="0"/>
            </a:endParaRPr>
          </a:p>
          <a:p>
            <a:pPr marL="273050" algn="r" rtl="1"/>
            <a:r>
              <a:rPr lang="en-US" sz="1100" dirty="0" err="1">
                <a:solidFill>
                  <a:schemeClr val="tx1"/>
                </a:solidFill>
                <a:latin typeface="Calibri" panose="020F0502020204030204" pitchFamily="34" charset="0"/>
                <a:cs typeface="Calibri" panose="020F0502020204030204" pitchFamily="34" charset="0"/>
              </a:rPr>
              <a:t>استخدم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مجموعة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متنوعة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المصادر</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لتحديد</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الأطفال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الذين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يتعرضون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للأذى</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أو</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المعرضين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a:t>
            </a:r>
            <a:r>
              <a:rPr lang="ar-SA" sz="1100" dirty="0">
                <a:solidFill>
                  <a:schemeClr val="tx1"/>
                </a:solidFill>
                <a:latin typeface="Calibri" panose="020F0502020204030204" pitchFamily="34" charset="0"/>
                <a:cs typeface="Calibri" panose="020F0502020204030204" pitchFamily="34" charset="0"/>
              </a:rPr>
              <a:t>لأذى</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وتسجيل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معلوماتهم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الأساسية</a:t>
            </a:r>
            <a:r>
              <a:rPr lang="en-US" sz="1100" dirty="0">
                <a:solidFill>
                  <a:schemeClr val="tx1"/>
                </a:solidFill>
                <a:latin typeface="Calibri" panose="020F0502020204030204" pitchFamily="34" charset="0"/>
                <a:cs typeface="Calibri" panose="020F0502020204030204" pitchFamily="34" charset="0"/>
              </a:rPr>
              <a:t>.</a:t>
            </a:r>
            <a:endParaRPr lang="en-CA" sz="1100" dirty="0">
              <a:solidFill>
                <a:schemeClr val="tx1"/>
              </a:solidFill>
              <a:latin typeface="Calibri" panose="020F0502020204030204" pitchFamily="34" charset="0"/>
              <a:cs typeface="Calibri" panose="020F0502020204030204" pitchFamily="34" charset="0"/>
            </a:endParaRPr>
          </a:p>
          <a:p>
            <a:pPr algn="r" rtl="1"/>
            <a:r>
              <a:rPr lang="en-US" sz="1100" dirty="0">
                <a:solidFill>
                  <a:schemeClr val="tx1"/>
                </a:solidFill>
              </a:rPr>
              <a:t>.</a:t>
            </a:r>
            <a:endParaRPr lang="en-CA" sz="1100" dirty="0">
              <a:solidFill>
                <a:schemeClr val="tx1"/>
              </a:solidFill>
            </a:endParaRPr>
          </a:p>
        </p:txBody>
      </p:sp>
      <p:sp>
        <p:nvSpPr>
          <p:cNvPr id="11" name="Rectangle: Rounded Corners 10">
            <a:extLst>
              <a:ext uri="{FF2B5EF4-FFF2-40B4-BE49-F238E27FC236}">
                <a16:creationId xmlns:a16="http://schemas.microsoft.com/office/drawing/2014/main" id="{F8EAF1BE-1B1F-FACB-3262-4DA115E13CB3}"/>
              </a:ext>
            </a:extLst>
          </p:cNvPr>
          <p:cNvSpPr/>
          <p:nvPr/>
        </p:nvSpPr>
        <p:spPr>
          <a:xfrm>
            <a:off x="3752738" y="183538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1400" b="1" dirty="0">
                <a:solidFill>
                  <a:schemeClr val="tx1"/>
                </a:solidFill>
                <a:cs typeface="Arial" panose="020B0604020202020204" pitchFamily="34" charset="0"/>
              </a:rPr>
              <a:t>١</a:t>
            </a:r>
            <a:endParaRPr lang="en-CA" sz="1400" b="1" dirty="0">
              <a:solidFill>
                <a:schemeClr val="tx1"/>
              </a:solidFill>
              <a:cs typeface="Arial" panose="020B0604020202020204" pitchFamily="34" charset="0"/>
            </a:endParaRPr>
          </a:p>
        </p:txBody>
      </p:sp>
      <p:sp>
        <p:nvSpPr>
          <p:cNvPr id="14" name="Rectangle: Rounded Corners 13">
            <a:extLst>
              <a:ext uri="{FF2B5EF4-FFF2-40B4-BE49-F238E27FC236}">
                <a16:creationId xmlns:a16="http://schemas.microsoft.com/office/drawing/2014/main" id="{2E9F36AC-CA59-9D17-6F78-942050CAC28F}"/>
              </a:ext>
            </a:extLst>
          </p:cNvPr>
          <p:cNvSpPr/>
          <p:nvPr/>
        </p:nvSpPr>
        <p:spPr>
          <a:xfrm>
            <a:off x="1073245" y="436562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b="1" dirty="0">
              <a:solidFill>
                <a:schemeClr val="tx1"/>
              </a:solidFill>
            </a:endParaRPr>
          </a:p>
          <a:p>
            <a:pPr marL="177800" algn="r" rtl="1"/>
            <a:r>
              <a:rPr lang="en-US" sz="1100" b="1" dirty="0" err="1">
                <a:solidFill>
                  <a:schemeClr val="tx1"/>
                </a:solidFill>
                <a:latin typeface="Calibri" panose="020F0502020204030204" pitchFamily="34" charset="0"/>
                <a:cs typeface="Calibri" panose="020F0502020204030204" pitchFamily="34" charset="0"/>
              </a:rPr>
              <a:t>المتابعة</a:t>
            </a:r>
            <a:r>
              <a:rPr lang="en-US" sz="1100" b="1" dirty="0">
                <a:solidFill>
                  <a:schemeClr val="tx1"/>
                </a:solidFill>
                <a:latin typeface="Calibri" panose="020F0502020204030204" pitchFamily="34" charset="0"/>
                <a:cs typeface="Calibri" panose="020F0502020204030204" pitchFamily="34" charset="0"/>
              </a:rPr>
              <a:t> </a:t>
            </a:r>
            <a:r>
              <a:rPr lang="en-US" sz="1100" b="1" dirty="0" err="1">
                <a:solidFill>
                  <a:schemeClr val="tx1"/>
                </a:solidFill>
                <a:latin typeface="Calibri" panose="020F0502020204030204" pitchFamily="34" charset="0"/>
                <a:cs typeface="Calibri" panose="020F0502020204030204" pitchFamily="34" charset="0"/>
              </a:rPr>
              <a:t>والمراجعة</a:t>
            </a:r>
            <a:endParaRPr lang="en-US" sz="1100" b="1" dirty="0">
              <a:solidFill>
                <a:schemeClr val="tx1"/>
              </a:solidFill>
              <a:latin typeface="Calibri" panose="020F0502020204030204" pitchFamily="34" charset="0"/>
              <a:cs typeface="Calibri" panose="020F0502020204030204" pitchFamily="34" charset="0"/>
            </a:endParaRPr>
          </a:p>
          <a:p>
            <a:pPr marL="177800" algn="r" rtl="1"/>
            <a:r>
              <a:rPr lang="en-US" sz="1100" dirty="0" err="1">
                <a:solidFill>
                  <a:schemeClr val="tx1"/>
                </a:solidFill>
                <a:latin typeface="Calibri" panose="020F0502020204030204" pitchFamily="34" charset="0"/>
                <a:cs typeface="Calibri" panose="020F0502020204030204" pitchFamily="34" charset="0"/>
              </a:rPr>
              <a:t>تأكد</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أن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الطفل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وعائلته</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يتلقون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الدعم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المناسب</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لتلبية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احتياجاتهم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ومراجعة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خطة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الحالة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إذا</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تغير</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الوضع</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أو</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تعد</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الخطة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مناسبة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للغرض</a:t>
            </a:r>
            <a:r>
              <a:rPr lang="en-US" sz="1100" dirty="0">
                <a:solidFill>
                  <a:schemeClr val="tx1"/>
                </a:solidFill>
                <a:latin typeface="Calibri" panose="020F0502020204030204" pitchFamily="34" charset="0"/>
                <a:cs typeface="Calibri" panose="020F0502020204030204" pitchFamily="34" charset="0"/>
              </a:rPr>
              <a:t>.</a:t>
            </a:r>
            <a:endParaRPr lang="en-CA" sz="1100" dirty="0">
              <a:solidFill>
                <a:schemeClr val="tx1"/>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DF8CF054-9233-0207-8F41-21E2D9BB61F2}"/>
              </a:ext>
            </a:extLst>
          </p:cNvPr>
          <p:cNvSpPr/>
          <p:nvPr/>
        </p:nvSpPr>
        <p:spPr>
          <a:xfrm>
            <a:off x="996286" y="421699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1400" b="1" dirty="0">
                <a:solidFill>
                  <a:schemeClr val="tx1"/>
                </a:solidFill>
                <a:cs typeface="Arial" panose="020B0604020202020204" pitchFamily="34" charset="0"/>
              </a:rPr>
              <a:t>٥</a:t>
            </a:r>
            <a:endParaRPr lang="en-CA" sz="1400" b="1" dirty="0">
              <a:solidFill>
                <a:schemeClr val="tx1"/>
              </a:solidFill>
              <a:cs typeface="Arial" panose="020B0604020202020204" pitchFamily="34" charset="0"/>
            </a:endParaRPr>
          </a:p>
        </p:txBody>
      </p:sp>
      <p:sp>
        <p:nvSpPr>
          <p:cNvPr id="16" name="Rectangle: Rounded Corners 15">
            <a:extLst>
              <a:ext uri="{FF2B5EF4-FFF2-40B4-BE49-F238E27FC236}">
                <a16:creationId xmlns:a16="http://schemas.microsoft.com/office/drawing/2014/main" id="{E6C1B65B-4733-5233-B169-EAD897562428}"/>
              </a:ext>
            </a:extLst>
          </p:cNvPr>
          <p:cNvSpPr/>
          <p:nvPr/>
        </p:nvSpPr>
        <p:spPr>
          <a:xfrm>
            <a:off x="3899735" y="435175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b="1" dirty="0">
              <a:solidFill>
                <a:schemeClr val="tx1"/>
              </a:solidFill>
              <a:latin typeface="Calibri" panose="020F0502020204030204" pitchFamily="34" charset="0"/>
              <a:cs typeface="Calibri" panose="020F0502020204030204" pitchFamily="34" charset="0"/>
            </a:endParaRPr>
          </a:p>
          <a:p>
            <a:pPr marL="177800" algn="r" rtl="1"/>
            <a:r>
              <a:rPr lang="ar-SA" sz="1100" b="1" dirty="0">
                <a:solidFill>
                  <a:schemeClr val="tx1"/>
                </a:solidFill>
                <a:latin typeface="Calibri" panose="020F0502020204030204" pitchFamily="34" charset="0"/>
                <a:cs typeface="Calibri" panose="020F0502020204030204" pitchFamily="34" charset="0"/>
              </a:rPr>
              <a:t>ال</a:t>
            </a:r>
            <a:r>
              <a:rPr lang="en-US" sz="1100" b="1" dirty="0" err="1">
                <a:solidFill>
                  <a:schemeClr val="tx1"/>
                </a:solidFill>
                <a:latin typeface="Calibri" panose="020F0502020204030204" pitchFamily="34" charset="0"/>
                <a:cs typeface="Calibri" panose="020F0502020204030204" pitchFamily="34" charset="0"/>
              </a:rPr>
              <a:t>تق</a:t>
            </a:r>
            <a:r>
              <a:rPr lang="ar-SA" sz="1100" b="1" dirty="0" err="1">
                <a:solidFill>
                  <a:schemeClr val="tx1"/>
                </a:solidFill>
                <a:latin typeface="Calibri" panose="020F0502020204030204" pitchFamily="34" charset="0"/>
                <a:cs typeface="Calibri" panose="020F0502020204030204" pitchFamily="34" charset="0"/>
              </a:rPr>
              <a:t>ييم</a:t>
            </a:r>
            <a:endParaRPr lang="en-US" sz="1100" b="1" dirty="0">
              <a:solidFill>
                <a:schemeClr val="tx1"/>
              </a:solidFill>
              <a:latin typeface="Calibri" panose="020F0502020204030204" pitchFamily="34" charset="0"/>
              <a:cs typeface="Calibri" panose="020F0502020204030204" pitchFamily="34" charset="0"/>
            </a:endParaRPr>
          </a:p>
          <a:p>
            <a:pPr marL="177800" algn="r" rtl="1"/>
            <a:r>
              <a:rPr lang="en-US" sz="1100" dirty="0" err="1">
                <a:solidFill>
                  <a:schemeClr val="tx1"/>
                </a:solidFill>
                <a:latin typeface="Calibri" panose="020F0502020204030204" pitchFamily="34" charset="0"/>
                <a:cs typeface="Calibri" panose="020F0502020204030204" pitchFamily="34" charset="0"/>
              </a:rPr>
              <a:t>جمع</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وتحليل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المعلومات</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لتشكيل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حكم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مهني</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حول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المخاطر</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التي</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تواجه</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الطفل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بالإضافة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إلى</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نقاط</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القوة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والموارد</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والتأثيرات</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الوقائية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للطفل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والأسرة</a:t>
            </a:r>
            <a:r>
              <a:rPr lang="en-US" sz="1100" dirty="0">
                <a:solidFill>
                  <a:schemeClr val="tx1"/>
                </a:solidFill>
                <a:latin typeface="Arial" panose="020B0604020202020204" pitchFamily="34" charset="0"/>
                <a:cs typeface="Arial" panose="020B0604020202020204" pitchFamily="34" charset="0"/>
              </a:rPr>
              <a:t>.</a:t>
            </a:r>
            <a:endParaRPr lang="en-CA" sz="1100"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5FEC05E-2524-480B-363A-59D5AE6E10B6}"/>
              </a:ext>
            </a:extLst>
          </p:cNvPr>
          <p:cNvSpPr/>
          <p:nvPr/>
        </p:nvSpPr>
        <p:spPr>
          <a:xfrm>
            <a:off x="3752738" y="421699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1400" b="1" dirty="0">
                <a:solidFill>
                  <a:schemeClr val="tx1"/>
                </a:solidFill>
                <a:cs typeface="Arial" panose="020B0604020202020204" pitchFamily="34" charset="0"/>
              </a:rPr>
              <a:t>٢</a:t>
            </a:r>
            <a:endParaRPr lang="en-CA" sz="1400" b="1" dirty="0">
              <a:solidFill>
                <a:schemeClr val="tx1"/>
              </a:solidFill>
              <a:cs typeface="Arial" panose="020B0604020202020204" pitchFamily="34" charset="0"/>
            </a:endParaRPr>
          </a:p>
        </p:txBody>
      </p:sp>
      <p:sp>
        <p:nvSpPr>
          <p:cNvPr id="18" name="Rectangle: Rounded Corners 17">
            <a:extLst>
              <a:ext uri="{FF2B5EF4-FFF2-40B4-BE49-F238E27FC236}">
                <a16:creationId xmlns:a16="http://schemas.microsoft.com/office/drawing/2014/main" id="{8CFFB378-48FF-301D-8E9E-B23FA4EBB5AB}"/>
              </a:ext>
            </a:extLst>
          </p:cNvPr>
          <p:cNvSpPr/>
          <p:nvPr/>
        </p:nvSpPr>
        <p:spPr>
          <a:xfrm>
            <a:off x="1143283" y="6804497"/>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b="1" dirty="0">
              <a:solidFill>
                <a:schemeClr val="tx1"/>
              </a:solidFill>
            </a:endParaRPr>
          </a:p>
          <a:p>
            <a:pPr algn="r" rtl="1"/>
            <a:endParaRPr lang="en-CA" sz="1100" b="1" dirty="0">
              <a:solidFill>
                <a:schemeClr val="tx1"/>
              </a:solidFill>
            </a:endParaRPr>
          </a:p>
          <a:p>
            <a:pPr marL="177800" algn="r" rtl="1"/>
            <a:r>
              <a:rPr lang="ar-SA" sz="1100" b="1" dirty="0">
                <a:solidFill>
                  <a:schemeClr val="tx1"/>
                </a:solidFill>
                <a:latin typeface="Calibri" panose="020F0502020204030204" pitchFamily="34" charset="0"/>
                <a:cs typeface="Calibri" panose="020F0502020204030204" pitchFamily="34" charset="0"/>
              </a:rPr>
              <a:t>التنفيذ</a:t>
            </a:r>
            <a:endParaRPr lang="en-US" sz="1100" b="1" dirty="0">
              <a:solidFill>
                <a:schemeClr val="tx1"/>
              </a:solidFill>
              <a:latin typeface="Calibri" panose="020F0502020204030204" pitchFamily="34" charset="0"/>
              <a:cs typeface="Calibri" panose="020F0502020204030204" pitchFamily="34" charset="0"/>
            </a:endParaRPr>
          </a:p>
          <a:p>
            <a:pPr marL="177800" algn="r" rtl="1"/>
            <a:r>
              <a:rPr lang="en-US" sz="1100" dirty="0" err="1">
                <a:solidFill>
                  <a:schemeClr val="tx1"/>
                </a:solidFill>
                <a:latin typeface="Calibri" panose="020F0502020204030204" pitchFamily="34" charset="0"/>
                <a:cs typeface="Calibri" panose="020F0502020204030204" pitchFamily="34" charset="0"/>
              </a:rPr>
              <a:t>بناءً</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على</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الخطة</a:t>
            </a:r>
            <a:r>
              <a:rPr lang="en-US" sz="1100" dirty="0">
                <a:solidFill>
                  <a:schemeClr val="tx1"/>
                </a:solidFill>
                <a:latin typeface="Calibri" panose="020F0502020204030204" pitchFamily="34" charset="0"/>
                <a:cs typeface="Calibri" panose="020F0502020204030204" pitchFamily="34" charset="0"/>
              </a:rPr>
              <a:t> ، </a:t>
            </a:r>
            <a:r>
              <a:rPr lang="ar-SA" sz="1100" dirty="0">
                <a:solidFill>
                  <a:schemeClr val="tx1"/>
                </a:solidFill>
                <a:latin typeface="Calibri" panose="020F0502020204030204" pitchFamily="34" charset="0"/>
                <a:cs typeface="Calibri" panose="020F0502020204030204" pitchFamily="34" charset="0"/>
              </a:rPr>
              <a:t>قم بال</a:t>
            </a:r>
            <a:r>
              <a:rPr lang="en-US" sz="1100" dirty="0" err="1">
                <a:solidFill>
                  <a:schemeClr val="tx1"/>
                </a:solidFill>
                <a:latin typeface="Calibri" panose="020F0502020204030204" pitchFamily="34" charset="0"/>
                <a:cs typeface="Calibri" panose="020F0502020204030204" pitchFamily="34" charset="0"/>
              </a:rPr>
              <a:t>عمل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مع</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الطفل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والأسرة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والمجتمع</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وأي</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مقدم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خدمة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لضمان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حصول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الطفل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على</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الخدمات</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المناسبة</a:t>
            </a:r>
            <a:r>
              <a:rPr lang="en-US" sz="1100" dirty="0">
                <a:solidFill>
                  <a:schemeClr val="tx1"/>
                </a:solidFill>
                <a:latin typeface="Calibri" panose="020F0502020204030204" pitchFamily="34" charset="0"/>
                <a:cs typeface="Calibri" panose="020F0502020204030204" pitchFamily="34" charset="0"/>
              </a:rPr>
              <a:t>.</a:t>
            </a:r>
            <a:endParaRPr lang="en-CA" sz="1100" dirty="0">
              <a:solidFill>
                <a:schemeClr val="tx1"/>
              </a:solidFill>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7C3B0930-6A07-E1C1-D7DE-E17E442907A8}"/>
              </a:ext>
            </a:extLst>
          </p:cNvPr>
          <p:cNvSpPr/>
          <p:nvPr/>
        </p:nvSpPr>
        <p:spPr>
          <a:xfrm>
            <a:off x="996286" y="6669745"/>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1400" b="1" dirty="0">
                <a:solidFill>
                  <a:schemeClr val="tx1"/>
                </a:solidFill>
                <a:cs typeface="Arial" panose="020B0604020202020204" pitchFamily="34" charset="0"/>
              </a:rPr>
              <a:t>٤</a:t>
            </a:r>
            <a:endParaRPr lang="en-CA" sz="1400" b="1" dirty="0">
              <a:solidFill>
                <a:schemeClr val="tx1"/>
              </a:solidFill>
              <a:cs typeface="Arial" panose="020B0604020202020204" pitchFamily="34" charset="0"/>
            </a:endParaRPr>
          </a:p>
        </p:txBody>
      </p:sp>
      <p:sp>
        <p:nvSpPr>
          <p:cNvPr id="20" name="Rectangle: Rounded Corners 19">
            <a:extLst>
              <a:ext uri="{FF2B5EF4-FFF2-40B4-BE49-F238E27FC236}">
                <a16:creationId xmlns:a16="http://schemas.microsoft.com/office/drawing/2014/main" id="{FBE98B46-FE35-D078-E560-4D9E1615D9E8}"/>
              </a:ext>
            </a:extLst>
          </p:cNvPr>
          <p:cNvSpPr/>
          <p:nvPr/>
        </p:nvSpPr>
        <p:spPr>
          <a:xfrm>
            <a:off x="3899735" y="6804497"/>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b="1" dirty="0">
              <a:solidFill>
                <a:schemeClr val="tx1"/>
              </a:solidFill>
            </a:endParaRPr>
          </a:p>
          <a:p>
            <a:pPr marL="177800" algn="r" rtl="1"/>
            <a:r>
              <a:rPr lang="en-US" sz="1100" b="1" dirty="0" err="1">
                <a:solidFill>
                  <a:schemeClr val="tx1"/>
                </a:solidFill>
                <a:latin typeface="Calibri" panose="020F0502020204030204" pitchFamily="34" charset="0"/>
                <a:cs typeface="Calibri" panose="020F0502020204030204" pitchFamily="34" charset="0"/>
              </a:rPr>
              <a:t>خط</a:t>
            </a:r>
            <a:r>
              <a:rPr lang="ar-SA" sz="1100" b="1" dirty="0" err="1">
                <a:solidFill>
                  <a:schemeClr val="tx1"/>
                </a:solidFill>
                <a:latin typeface="Calibri" panose="020F0502020204030204" pitchFamily="34" charset="0"/>
                <a:cs typeface="Calibri" panose="020F0502020204030204" pitchFamily="34" charset="0"/>
              </a:rPr>
              <a:t>ة</a:t>
            </a:r>
            <a:r>
              <a:rPr lang="ar-SA" sz="1100" b="1" dirty="0">
                <a:solidFill>
                  <a:schemeClr val="tx1"/>
                </a:solidFill>
                <a:latin typeface="Calibri" panose="020F0502020204030204" pitchFamily="34" charset="0"/>
                <a:cs typeface="Calibri" panose="020F0502020204030204" pitchFamily="34" charset="0"/>
              </a:rPr>
              <a:t> </a:t>
            </a:r>
            <a:r>
              <a:rPr lang="en-US" sz="1100" b="1" dirty="0" err="1">
                <a:solidFill>
                  <a:schemeClr val="tx1"/>
                </a:solidFill>
                <a:latin typeface="Calibri" panose="020F0502020204030204" pitchFamily="34" charset="0"/>
                <a:cs typeface="Calibri" panose="020F0502020204030204" pitchFamily="34" charset="0"/>
              </a:rPr>
              <a:t>الحالة</a:t>
            </a:r>
            <a:endParaRPr lang="en-US" sz="1100" b="1" dirty="0">
              <a:solidFill>
                <a:schemeClr val="tx1"/>
              </a:solidFill>
              <a:latin typeface="Calibri" panose="020F0502020204030204" pitchFamily="34" charset="0"/>
              <a:cs typeface="Calibri" panose="020F0502020204030204" pitchFamily="34" charset="0"/>
            </a:endParaRPr>
          </a:p>
          <a:p>
            <a:pPr marL="177800" algn="r" rtl="1"/>
            <a:r>
              <a:rPr lang="ar-SA" sz="1100" dirty="0">
                <a:solidFill>
                  <a:schemeClr val="tx1"/>
                </a:solidFill>
                <a:latin typeface="Calibri" panose="020F0502020204030204" pitchFamily="34" charset="0"/>
                <a:cs typeface="Calibri" panose="020F0502020204030204" pitchFamily="34" charset="0"/>
              </a:rPr>
              <a:t>الت</a:t>
            </a:r>
            <a:r>
              <a:rPr lang="en-US" sz="1100" dirty="0" err="1">
                <a:solidFill>
                  <a:schemeClr val="tx1"/>
                </a:solidFill>
                <a:latin typeface="Calibri" panose="020F0502020204030204" pitchFamily="34" charset="0"/>
                <a:cs typeface="Calibri" panose="020F0502020204030204" pitchFamily="34" charset="0"/>
              </a:rPr>
              <a:t>خط</a:t>
            </a:r>
            <a:r>
              <a:rPr lang="ar-SA" sz="1100" dirty="0" err="1">
                <a:solidFill>
                  <a:schemeClr val="tx1"/>
                </a:solidFill>
                <a:latin typeface="Calibri" panose="020F0502020204030204" pitchFamily="34" charset="0"/>
                <a:cs typeface="Calibri" panose="020F0502020204030204" pitchFamily="34" charset="0"/>
              </a:rPr>
              <a:t>ي</a:t>
            </a:r>
            <a:r>
              <a:rPr lang="en-US" sz="1100" dirty="0" err="1">
                <a:solidFill>
                  <a:schemeClr val="tx1"/>
                </a:solidFill>
                <a:latin typeface="Calibri" panose="020F0502020204030204" pitchFamily="34" charset="0"/>
                <a:cs typeface="Calibri" panose="020F0502020204030204" pitchFamily="34" charset="0"/>
              </a:rPr>
              <a:t>ط</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لما</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يجب</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أن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يحدث</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لتلبية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الاحتياجات</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المحددة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في</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التقييم</a:t>
            </a:r>
            <a:r>
              <a:rPr lang="en-US" sz="1100" dirty="0">
                <a:solidFill>
                  <a:schemeClr val="tx1"/>
                </a:solidFill>
                <a:latin typeface="Calibri" panose="020F0502020204030204" pitchFamily="34" charset="0"/>
                <a:cs typeface="Calibri" panose="020F0502020204030204" pitchFamily="34" charset="0"/>
              </a:rPr>
              <a:t> ، </a:t>
            </a:r>
            <a:r>
              <a:rPr lang="en-US" sz="1100" dirty="0" err="1">
                <a:solidFill>
                  <a:schemeClr val="tx1"/>
                </a:solidFill>
                <a:latin typeface="Calibri" panose="020F0502020204030204" pitchFamily="34" charset="0"/>
                <a:cs typeface="Calibri" panose="020F0502020204030204" pitchFamily="34" charset="0"/>
              </a:rPr>
              <a:t>بما</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في</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ذلك</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من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يجب</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أن</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يفعل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ذلك</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ومتى</a:t>
            </a:r>
            <a:r>
              <a:rPr lang="en-US" sz="1100" dirty="0">
                <a:solidFill>
                  <a:schemeClr val="tx1"/>
                </a:solidFill>
                <a:cs typeface="Arial" panose="020B0604020202020204" pitchFamily="34" charset="0"/>
              </a:rPr>
              <a:t>.</a:t>
            </a:r>
            <a:endParaRPr lang="en-CA" sz="1100" dirty="0">
              <a:solidFill>
                <a:schemeClr val="tx1"/>
              </a:solidFill>
              <a:cs typeface="Arial" panose="020B0604020202020204" pitchFamily="34" charset="0"/>
            </a:endParaRPr>
          </a:p>
        </p:txBody>
      </p:sp>
      <p:sp>
        <p:nvSpPr>
          <p:cNvPr id="21" name="Rectangle: Rounded Corners 20">
            <a:extLst>
              <a:ext uri="{FF2B5EF4-FFF2-40B4-BE49-F238E27FC236}">
                <a16:creationId xmlns:a16="http://schemas.microsoft.com/office/drawing/2014/main" id="{B04ADEA0-643C-4ED3-7A16-20B26EAB24E7}"/>
              </a:ext>
            </a:extLst>
          </p:cNvPr>
          <p:cNvSpPr/>
          <p:nvPr/>
        </p:nvSpPr>
        <p:spPr>
          <a:xfrm>
            <a:off x="3752738" y="6669745"/>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1400" b="1" dirty="0">
                <a:solidFill>
                  <a:schemeClr val="tx1"/>
                </a:solidFill>
                <a:cs typeface="Arial" panose="020B0604020202020204" pitchFamily="34" charset="0"/>
              </a:rPr>
              <a:t>٣</a:t>
            </a:r>
            <a:endParaRPr lang="en-CA" sz="1400" b="1" dirty="0">
              <a:solidFill>
                <a:schemeClr val="tx1"/>
              </a:solidFill>
              <a:cs typeface="Arial" panose="020B0604020202020204" pitchFamily="34" charset="0"/>
            </a:endParaRPr>
          </a:p>
        </p:txBody>
      </p:sp>
      <p:cxnSp>
        <p:nvCxnSpPr>
          <p:cNvPr id="22" name="Straight Arrow Connector 21">
            <a:extLst>
              <a:ext uri="{FF2B5EF4-FFF2-40B4-BE49-F238E27FC236}">
                <a16:creationId xmlns:a16="http://schemas.microsoft.com/office/drawing/2014/main" id="{7B5328BA-9747-2AEE-2E0F-43B344DB9BD1}"/>
              </a:ext>
            </a:extLst>
          </p:cNvPr>
          <p:cNvCxnSpPr>
            <a:cxnSpLocks/>
            <a:stCxn id="14" idx="0"/>
          </p:cNvCxnSpPr>
          <p:nvPr/>
        </p:nvCxnSpPr>
        <p:spPr>
          <a:xfrm flipV="1">
            <a:off x="2247060" y="3928578"/>
            <a:ext cx="39000" cy="437043"/>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52CA194-A860-B08E-0BE8-9B9D63DD57AB}"/>
              </a:ext>
            </a:extLst>
          </p:cNvPr>
          <p:cNvCxnSpPr>
            <a:cxnSpLocks/>
            <a:endCxn id="14" idx="2"/>
          </p:cNvCxnSpPr>
          <p:nvPr/>
        </p:nvCxnSpPr>
        <p:spPr>
          <a:xfrm flipV="1">
            <a:off x="2236235" y="6390292"/>
            <a:ext cx="10825" cy="434975"/>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6F3C9C7-34C2-110C-274C-C68F53F67680}"/>
              </a:ext>
            </a:extLst>
          </p:cNvPr>
          <p:cNvCxnSpPr>
            <a:cxnSpLocks/>
          </p:cNvCxnSpPr>
          <p:nvPr/>
        </p:nvCxnSpPr>
        <p:spPr>
          <a:xfrm flipH="1">
            <a:off x="3490913" y="7682079"/>
            <a:ext cx="408822"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579E022-B925-5FF6-58D4-B2618E4C67C5}"/>
              </a:ext>
            </a:extLst>
          </p:cNvPr>
          <p:cNvCxnSpPr>
            <a:cxnSpLocks/>
          </p:cNvCxnSpPr>
          <p:nvPr/>
        </p:nvCxnSpPr>
        <p:spPr>
          <a:xfrm>
            <a:off x="5092500" y="6376422"/>
            <a:ext cx="0" cy="407422"/>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70F81BB-D996-0243-FA5E-A7D53380C3E4}"/>
              </a:ext>
            </a:extLst>
          </p:cNvPr>
          <p:cNvCxnSpPr>
            <a:cxnSpLocks/>
          </p:cNvCxnSpPr>
          <p:nvPr/>
        </p:nvCxnSpPr>
        <p:spPr>
          <a:xfrm>
            <a:off x="5067100" y="3994812"/>
            <a:ext cx="0" cy="324512"/>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E5EEE70-C66C-4F4D-ACB2-6C918ADDCC94}"/>
              </a:ext>
            </a:extLst>
          </p:cNvPr>
          <p:cNvCxnSpPr>
            <a:cxnSpLocks/>
            <a:stCxn id="16" idx="1"/>
            <a:endCxn id="14" idx="3"/>
          </p:cNvCxnSpPr>
          <p:nvPr/>
        </p:nvCxnSpPr>
        <p:spPr>
          <a:xfrm flipH="1">
            <a:off x="3420875" y="5364087"/>
            <a:ext cx="478860" cy="13870"/>
          </a:xfrm>
          <a:prstGeom prst="straightConnector1">
            <a:avLst/>
          </a:prstGeom>
          <a:ln w="127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B18A5B1-F4A1-CB7C-AB3F-70B2F93D388F}"/>
              </a:ext>
            </a:extLst>
          </p:cNvPr>
          <p:cNvCxnSpPr>
            <a:cxnSpLocks/>
          </p:cNvCxnSpPr>
          <p:nvPr/>
        </p:nvCxnSpPr>
        <p:spPr>
          <a:xfrm>
            <a:off x="3998306" y="5375936"/>
            <a:ext cx="654416" cy="1518562"/>
          </a:xfrm>
          <a:prstGeom prst="straightConnector1">
            <a:avLst/>
          </a:prstGeom>
          <a:ln w="127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Hexagon 1">
            <a:extLst>
              <a:ext uri="{FF2B5EF4-FFF2-40B4-BE49-F238E27FC236}">
                <a16:creationId xmlns:a16="http://schemas.microsoft.com/office/drawing/2014/main" id="{1EC24A47-2380-D2ED-FFFF-BE58D98F324D}"/>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ACA068C0-C66B-40B1-AE33-AE4837F4C6F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B5BDA1EC-E2EA-6C2C-B77F-65206AEF764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EDAB9C6C-21DC-9B83-884F-DAA867C2F68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B6C44CAB-6A56-AE87-E740-EDC2F0F8DE7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CF0154DF-1AD2-1E32-DF02-47610CD613C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93957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7" y="2505952"/>
            <a:ext cx="5254042" cy="1446550"/>
          </a:xfrm>
          <a:prstGeom prst="rect">
            <a:avLst/>
          </a:prstGeom>
          <a:noFill/>
        </p:spPr>
        <p:txBody>
          <a:bodyPr wrap="square">
            <a:spAutoFit/>
          </a:bodyPr>
          <a:lstStyle/>
          <a:p>
            <a:pPr algn="r" rtl="1"/>
            <a:r>
              <a:rPr lang="ar-SA" sz="1100" b="1" dirty="0">
                <a:latin typeface="Calibri" panose="020F0502020204030204" pitchFamily="34" charset="0"/>
                <a:cs typeface="Calibri" panose="020F0502020204030204" pitchFamily="34" charset="0"/>
              </a:rPr>
              <a:t>ال</a:t>
            </a:r>
            <a:r>
              <a:rPr lang="en-US" sz="1100" b="1" dirty="0" err="1">
                <a:latin typeface="Calibri" panose="020F0502020204030204" pitchFamily="34" charset="0"/>
                <a:cs typeface="Calibri" panose="020F0502020204030204" pitchFamily="34" charset="0"/>
              </a:rPr>
              <a:t>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١</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تقوم بزيارة الأسرة بانتظام للتحقق من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ar-SA" sz="1100" dirty="0" err="1">
                <a:latin typeface="Calibri" panose="020F0502020204030204" pitchFamily="34" charset="0"/>
                <a:cs typeface="Calibri" panose="020F0502020204030204" pitchFamily="34" charset="0"/>
              </a:rPr>
              <a:t>ر</a:t>
            </a:r>
            <a:r>
              <a:rPr lang="en-US" sz="1100" dirty="0" err="1">
                <a:latin typeface="Calibri" panose="020F0502020204030204" pitchFamily="34" charset="0"/>
                <a:cs typeface="Calibri" panose="020F0502020204030204" pitchFamily="34" charset="0"/>
              </a:rPr>
              <a:t>شا</a:t>
            </a:r>
            <a:r>
              <a:rPr lang="en-US" sz="1100" dirty="0">
                <a:latin typeface="Calibri" panose="020F0502020204030204" pitchFamily="34" charset="0"/>
                <a:cs typeface="Calibri" panose="020F0502020204030204" pitchFamily="34" charset="0"/>
              </a:rPr>
              <a:t> تذهب إلى المدرسة وأن جميع الأطفال يحضرون إلى المساحة الصديقة للطفل. خلال إحدى الزيارات ، اشتكى </a:t>
            </a:r>
            <a:r>
              <a:rPr lang="en-US" sz="1100" dirty="0" err="1">
                <a:latin typeface="Calibri" panose="020F0502020204030204" pitchFamily="34" charset="0"/>
                <a:cs typeface="Calibri" panose="020F0502020204030204" pitchFamily="34" charset="0"/>
              </a:rPr>
              <a:t>والد</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عدم حصولهم على البطاقة التموينية المحدثة. لذلك تذهب معه إلى موقع توزيع المواد الغذائية للتأكد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تحديثه</a:t>
            </a:r>
            <a:r>
              <a:rPr lang="ar-SA" sz="1100" dirty="0" err="1">
                <a:latin typeface="Calibri" panose="020F0502020204030204" pitchFamily="34" charset="0"/>
                <a:cs typeface="Calibri" panose="020F0502020204030204" pitchFamily="34" charset="0"/>
              </a:rPr>
              <a:t>ا</a:t>
            </a:r>
            <a:r>
              <a:rPr lang="en-US" sz="1100" dirty="0">
                <a:latin typeface="Calibri" panose="020F0502020204030204" pitchFamily="34" charset="0"/>
                <a:cs typeface="Calibri" panose="020F0502020204030204" pitchFamily="34" charset="0"/>
              </a:rPr>
              <a:t>. أثناء وجودك هناك ، </a:t>
            </a:r>
            <a:r>
              <a:rPr lang="en-US" sz="1100" dirty="0" err="1">
                <a:latin typeface="Calibri" panose="020F0502020204030204" pitchFamily="34" charset="0"/>
                <a:cs typeface="Calibri" panose="020F0502020204030204" pitchFamily="34" charset="0"/>
              </a:rPr>
              <a:t>ذكر</a:t>
            </a:r>
            <a:r>
              <a:rPr lang="ar-SA" sz="1100" dirty="0">
                <a:latin typeface="Calibri" panose="020F0502020204030204" pitchFamily="34" charset="0"/>
                <a:cs typeface="Calibri" panose="020F0502020204030204" pitchFamily="34" charset="0"/>
              </a:rPr>
              <a:t> الأب</a:t>
            </a:r>
            <a:r>
              <a:rPr lang="en-US" sz="1100" dirty="0">
                <a:latin typeface="Calibri" panose="020F0502020204030204" pitchFamily="34" charset="0"/>
                <a:cs typeface="Calibri" panose="020F0502020204030204" pitchFamily="34" charset="0"/>
              </a:rPr>
              <a:t> أنهم ما زالوا يريدون أن </a:t>
            </a:r>
            <a:r>
              <a:rPr lang="en-US" sz="1100" dirty="0" err="1">
                <a:latin typeface="Calibri" panose="020F0502020204030204" pitchFamily="34" charset="0"/>
                <a:cs typeface="Calibri" panose="020F0502020204030204" pitchFamily="34" charset="0"/>
              </a:rPr>
              <a:t>تتزوج</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 لكنهم سيسمحون لها بتحديد من ستتزوج. لاحقًا ، عندما ذكرت هذا على </a:t>
            </a:r>
            <a:r>
              <a:rPr lang="en-US" sz="1100" dirty="0" err="1">
                <a:latin typeface="Calibri" panose="020F0502020204030204" pitchFamily="34" charset="0"/>
                <a:cs typeface="Calibri" panose="020F0502020204030204" pitchFamily="34" charset="0"/>
              </a:rPr>
              <a:t>انفراد</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لرشا، </a:t>
            </a:r>
            <a:r>
              <a:rPr lang="en-US" sz="1100" dirty="0" err="1">
                <a:latin typeface="Calibri" panose="020F0502020204030204" pitchFamily="34" charset="0"/>
                <a:cs typeface="Calibri" panose="020F0502020204030204" pitchFamily="34" charset="0"/>
              </a:rPr>
              <a:t>قالت</a:t>
            </a:r>
            <a:r>
              <a:rPr lang="en-US" sz="1100" dirty="0">
                <a:latin typeface="Calibri" panose="020F0502020204030204" pitchFamily="34" charset="0"/>
                <a:cs typeface="Calibri" panose="020F0502020204030204" pitchFamily="34" charset="0"/>
              </a:rPr>
              <a:t> إن </a:t>
            </a:r>
            <a:r>
              <a:rPr lang="en-US" sz="1100" dirty="0" err="1">
                <a:latin typeface="Calibri" panose="020F0502020204030204" pitchFamily="34" charset="0"/>
                <a:cs typeface="Calibri" panose="020F0502020204030204" pitchFamily="34" charset="0"/>
              </a:rPr>
              <a:t>هناك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فتى</a:t>
            </a:r>
            <a:r>
              <a:rPr lang="en-US" sz="1100" dirty="0">
                <a:latin typeface="Calibri" panose="020F0502020204030204" pitchFamily="34" charset="0"/>
                <a:cs typeface="Calibri" panose="020F0502020204030204" pitchFamily="34" charset="0"/>
              </a:rPr>
              <a:t> تحبه.</a:t>
            </a:r>
          </a:p>
          <a:p>
            <a:pPr marL="228600" indent="-228600" algn="r" rtl="1">
              <a:buAutoNum type="arabicPeriod" startAt="5"/>
            </a:pPr>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200B8D19-0997-4981-B32E-1AAC42BF542B}"/>
              </a:ext>
            </a:extLst>
          </p:cNvPr>
          <p:cNvGrpSpPr/>
          <p:nvPr/>
        </p:nvGrpSpPr>
        <p:grpSpPr>
          <a:xfrm>
            <a:off x="3039669" y="1292818"/>
            <a:ext cx="281981" cy="909503"/>
            <a:chOff x="4045582" y="1684320"/>
            <a:chExt cx="350098" cy="1129211"/>
          </a:xfrm>
          <a:solidFill>
            <a:schemeClr val="accent5"/>
          </a:solidFill>
        </p:grpSpPr>
        <p:sp>
          <p:nvSpPr>
            <p:cNvPr id="33" name="Round Same Side Corner Rectangle 21">
              <a:extLst>
                <a:ext uri="{FF2B5EF4-FFF2-40B4-BE49-F238E27FC236}">
                  <a16:creationId xmlns:a16="http://schemas.microsoft.com/office/drawing/2014/main" id="{A1219D57-3D01-4EB3-A456-2E41B0F20AF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Oval 33">
              <a:extLst>
                <a:ext uri="{FF2B5EF4-FFF2-40B4-BE49-F238E27FC236}">
                  <a16:creationId xmlns:a16="http://schemas.microsoft.com/office/drawing/2014/main" id="{61621A40-2B9B-45D4-8BDF-6F730CC1756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7" name="Speech Bubble: Rectangle with Corners Rounded 26">
            <a:extLst>
              <a:ext uri="{FF2B5EF4-FFF2-40B4-BE49-F238E27FC236}">
                <a16:creationId xmlns:a16="http://schemas.microsoft.com/office/drawing/2014/main" id="{C491B044-80BC-4D8F-8DCD-197640768B38}"/>
              </a:ext>
            </a:extLst>
          </p:cNvPr>
          <p:cNvSpPr/>
          <p:nvPr/>
        </p:nvSpPr>
        <p:spPr>
          <a:xfrm>
            <a:off x="2674022" y="1262825"/>
            <a:ext cx="284987" cy="202700"/>
          </a:xfrm>
          <a:prstGeom prst="wedgeRoundRectCallout">
            <a:avLst>
              <a:gd name="adj1" fmla="val 65488"/>
              <a:gd name="adj2" fmla="val 1863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9" name="Group 38">
            <a:extLst>
              <a:ext uri="{FF2B5EF4-FFF2-40B4-BE49-F238E27FC236}">
                <a16:creationId xmlns:a16="http://schemas.microsoft.com/office/drawing/2014/main" id="{585B86D8-1906-4655-97EF-A5655FE1F6B9}"/>
              </a:ext>
            </a:extLst>
          </p:cNvPr>
          <p:cNvGrpSpPr/>
          <p:nvPr/>
        </p:nvGrpSpPr>
        <p:grpSpPr>
          <a:xfrm>
            <a:off x="1463913" y="1804345"/>
            <a:ext cx="743023" cy="418766"/>
            <a:chOff x="1439664" y="1878420"/>
            <a:chExt cx="640484" cy="360975"/>
          </a:xfrm>
          <a:solidFill>
            <a:schemeClr val="accent5"/>
          </a:solidFill>
        </p:grpSpPr>
        <p:grpSp>
          <p:nvGrpSpPr>
            <p:cNvPr id="40" name="Group 39">
              <a:extLst>
                <a:ext uri="{FF2B5EF4-FFF2-40B4-BE49-F238E27FC236}">
                  <a16:creationId xmlns:a16="http://schemas.microsoft.com/office/drawing/2014/main" id="{FF6EB9A4-53D0-4423-8C8B-77A7C012E747}"/>
                </a:ext>
              </a:extLst>
            </p:cNvPr>
            <p:cNvGrpSpPr/>
            <p:nvPr/>
          </p:nvGrpSpPr>
          <p:grpSpPr>
            <a:xfrm>
              <a:off x="1439664" y="1878420"/>
              <a:ext cx="298695" cy="327746"/>
              <a:chOff x="1562982" y="1945705"/>
              <a:chExt cx="238272" cy="261446"/>
            </a:xfrm>
            <a:grpFill/>
          </p:grpSpPr>
          <p:sp>
            <p:nvSpPr>
              <p:cNvPr id="53" name="Rectangle: Top Corners Rounded 52">
                <a:extLst>
                  <a:ext uri="{FF2B5EF4-FFF2-40B4-BE49-F238E27FC236}">
                    <a16:creationId xmlns:a16="http://schemas.microsoft.com/office/drawing/2014/main" id="{54805FB1-AA0F-4C77-A64A-3A367AEE6184}"/>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rapezoid 53">
                <a:extLst>
                  <a:ext uri="{FF2B5EF4-FFF2-40B4-BE49-F238E27FC236}">
                    <a16:creationId xmlns:a16="http://schemas.microsoft.com/office/drawing/2014/main" id="{39952E5F-FA21-4D0D-B9CB-043CE3A06C85}"/>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41" name="Group 40">
              <a:extLst>
                <a:ext uri="{FF2B5EF4-FFF2-40B4-BE49-F238E27FC236}">
                  <a16:creationId xmlns:a16="http://schemas.microsoft.com/office/drawing/2014/main" id="{C7C31103-BB62-455A-8962-E64C3124B4E9}"/>
                </a:ext>
              </a:extLst>
            </p:cNvPr>
            <p:cNvGrpSpPr/>
            <p:nvPr/>
          </p:nvGrpSpPr>
          <p:grpSpPr>
            <a:xfrm>
              <a:off x="1781453" y="1878420"/>
              <a:ext cx="298695" cy="327746"/>
              <a:chOff x="1562982" y="1945705"/>
              <a:chExt cx="238272" cy="261446"/>
            </a:xfrm>
            <a:grpFill/>
          </p:grpSpPr>
          <p:sp>
            <p:nvSpPr>
              <p:cNvPr id="45" name="Rectangle: Top Corners Rounded 44">
                <a:extLst>
                  <a:ext uri="{FF2B5EF4-FFF2-40B4-BE49-F238E27FC236}">
                    <a16:creationId xmlns:a16="http://schemas.microsoft.com/office/drawing/2014/main" id="{AF52D80D-B3D3-4CC3-BD9F-879F4D1947D0}"/>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Trapezoid 51">
                <a:extLst>
                  <a:ext uri="{FF2B5EF4-FFF2-40B4-BE49-F238E27FC236}">
                    <a16:creationId xmlns:a16="http://schemas.microsoft.com/office/drawing/2014/main" id="{E75F3F15-425D-41B2-9DC2-AE8D3FBEE7CB}"/>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42" name="Group 41">
              <a:extLst>
                <a:ext uri="{FF2B5EF4-FFF2-40B4-BE49-F238E27FC236}">
                  <a16:creationId xmlns:a16="http://schemas.microsoft.com/office/drawing/2014/main" id="{E40CDC11-70B6-42B8-908A-A95BD818C85A}"/>
                </a:ext>
              </a:extLst>
            </p:cNvPr>
            <p:cNvGrpSpPr/>
            <p:nvPr/>
          </p:nvGrpSpPr>
          <p:grpSpPr>
            <a:xfrm>
              <a:off x="1608658" y="1911649"/>
              <a:ext cx="298695" cy="327746"/>
              <a:chOff x="1562982" y="1945705"/>
              <a:chExt cx="238272" cy="261446"/>
            </a:xfrm>
            <a:grpFill/>
          </p:grpSpPr>
          <p:sp>
            <p:nvSpPr>
              <p:cNvPr id="43" name="Rectangle: Top Corners Rounded 42">
                <a:extLst>
                  <a:ext uri="{FF2B5EF4-FFF2-40B4-BE49-F238E27FC236}">
                    <a16:creationId xmlns:a16="http://schemas.microsoft.com/office/drawing/2014/main" id="{F374900F-526C-4967-8B1C-5AE0C5851E73}"/>
                  </a:ext>
                </a:extLst>
              </p:cNvPr>
              <p:cNvSpPr/>
              <p:nvPr/>
            </p:nvSpPr>
            <p:spPr>
              <a:xfrm>
                <a:off x="1562982" y="1981700"/>
                <a:ext cx="238272" cy="225451"/>
              </a:xfrm>
              <a:prstGeom prst="round2SameRect">
                <a:avLst>
                  <a:gd name="adj1" fmla="val 34693"/>
                  <a:gd name="adj2" fmla="val 0"/>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Trapezoid 43">
                <a:extLst>
                  <a:ext uri="{FF2B5EF4-FFF2-40B4-BE49-F238E27FC236}">
                    <a16:creationId xmlns:a16="http://schemas.microsoft.com/office/drawing/2014/main" id="{E81BEB82-8BD1-4DB7-8C82-00CBEFDFB705}"/>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3" name="Group 2">
            <a:extLst>
              <a:ext uri="{FF2B5EF4-FFF2-40B4-BE49-F238E27FC236}">
                <a16:creationId xmlns:a16="http://schemas.microsoft.com/office/drawing/2014/main" id="{76BF2EB5-B90E-44D6-9ACD-C27C3FB6789A}"/>
              </a:ext>
            </a:extLst>
          </p:cNvPr>
          <p:cNvGrpSpPr/>
          <p:nvPr/>
        </p:nvGrpSpPr>
        <p:grpSpPr>
          <a:xfrm>
            <a:off x="3945481" y="1302447"/>
            <a:ext cx="365595" cy="907443"/>
            <a:chOff x="4152776" y="1302447"/>
            <a:chExt cx="365595" cy="907443"/>
          </a:xfrm>
          <a:solidFill>
            <a:schemeClr val="accent5"/>
          </a:solidFill>
        </p:grpSpPr>
        <p:sp>
          <p:nvSpPr>
            <p:cNvPr id="66" name="Flowchart: Manual Operation 65">
              <a:extLst>
                <a:ext uri="{FF2B5EF4-FFF2-40B4-BE49-F238E27FC236}">
                  <a16:creationId xmlns:a16="http://schemas.microsoft.com/office/drawing/2014/main" id="{F17B3866-7635-4BB7-B03F-A5397D7A2CA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7" name="Round Same Side Corner Rectangle 23">
              <a:extLst>
                <a:ext uri="{FF2B5EF4-FFF2-40B4-BE49-F238E27FC236}">
                  <a16:creationId xmlns:a16="http://schemas.microsoft.com/office/drawing/2014/main" id="{D7BF6A44-6F89-4D0F-B1E7-F69828F59B04}"/>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8" name="Oval 57">
              <a:extLst>
                <a:ext uri="{FF2B5EF4-FFF2-40B4-BE49-F238E27FC236}">
                  <a16:creationId xmlns:a16="http://schemas.microsoft.com/office/drawing/2014/main" id="{67B03A71-971D-4D40-8361-CB7F5C30C95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Rectangle 58">
              <a:extLst>
                <a:ext uri="{FF2B5EF4-FFF2-40B4-BE49-F238E27FC236}">
                  <a16:creationId xmlns:a16="http://schemas.microsoft.com/office/drawing/2014/main" id="{103F1907-4284-4DAC-99E8-2127FDE51706}"/>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0" name="Round Same Side Corner Rectangle 25">
              <a:extLst>
                <a:ext uri="{FF2B5EF4-FFF2-40B4-BE49-F238E27FC236}">
                  <a16:creationId xmlns:a16="http://schemas.microsoft.com/office/drawing/2014/main" id="{967589E3-24AC-4E4A-8A14-0F5B59FAE27A}"/>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61" name="Speech Bubble: Rectangle with Corners Rounded 60">
            <a:extLst>
              <a:ext uri="{FF2B5EF4-FFF2-40B4-BE49-F238E27FC236}">
                <a16:creationId xmlns:a16="http://schemas.microsoft.com/office/drawing/2014/main" id="{C880B64A-10BA-4636-9458-0DD54913DC62}"/>
              </a:ext>
            </a:extLst>
          </p:cNvPr>
          <p:cNvSpPr/>
          <p:nvPr/>
        </p:nvSpPr>
        <p:spPr>
          <a:xfrm>
            <a:off x="5002841" y="1207536"/>
            <a:ext cx="773261" cy="835571"/>
          </a:xfrm>
          <a:prstGeom prst="wedgeRoundRectCallout">
            <a:avLst>
              <a:gd name="adj1" fmla="val -60360"/>
              <a:gd name="adj2" fmla="val -2047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62" name="Group 61">
            <a:extLst>
              <a:ext uri="{FF2B5EF4-FFF2-40B4-BE49-F238E27FC236}">
                <a16:creationId xmlns:a16="http://schemas.microsoft.com/office/drawing/2014/main" id="{ACF92876-CA22-4D38-AEB1-70C6113213DF}"/>
              </a:ext>
            </a:extLst>
          </p:cNvPr>
          <p:cNvGrpSpPr/>
          <p:nvPr/>
        </p:nvGrpSpPr>
        <p:grpSpPr>
          <a:xfrm>
            <a:off x="4408746" y="1408919"/>
            <a:ext cx="349041" cy="793402"/>
            <a:chOff x="3545772" y="5645112"/>
            <a:chExt cx="211356" cy="480431"/>
          </a:xfrm>
          <a:solidFill>
            <a:schemeClr val="accent5"/>
          </a:solidFill>
        </p:grpSpPr>
        <p:sp>
          <p:nvSpPr>
            <p:cNvPr id="63" name="Round Same Side Corner Rectangle 21">
              <a:extLst>
                <a:ext uri="{FF2B5EF4-FFF2-40B4-BE49-F238E27FC236}">
                  <a16:creationId xmlns:a16="http://schemas.microsoft.com/office/drawing/2014/main" id="{066EF1D3-708A-4BD6-B640-643C8779B4BA}"/>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4" name="Oval 63">
              <a:extLst>
                <a:ext uri="{FF2B5EF4-FFF2-40B4-BE49-F238E27FC236}">
                  <a16:creationId xmlns:a16="http://schemas.microsoft.com/office/drawing/2014/main" id="{862D9137-1783-4626-AF57-F9D601F6FB31}"/>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5" name="Flowchart: Manual Operation 64">
              <a:extLst>
                <a:ext uri="{FF2B5EF4-FFF2-40B4-BE49-F238E27FC236}">
                  <a16:creationId xmlns:a16="http://schemas.microsoft.com/office/drawing/2014/main" id="{8A487FC9-0ACE-4D8F-8999-0FCF75250105}"/>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67" name="Group 66">
            <a:extLst>
              <a:ext uri="{FF2B5EF4-FFF2-40B4-BE49-F238E27FC236}">
                <a16:creationId xmlns:a16="http://schemas.microsoft.com/office/drawing/2014/main" id="{E5C08C44-15A8-4D81-8F5E-F45BD251A9F3}"/>
              </a:ext>
            </a:extLst>
          </p:cNvPr>
          <p:cNvGrpSpPr/>
          <p:nvPr/>
        </p:nvGrpSpPr>
        <p:grpSpPr>
          <a:xfrm>
            <a:off x="2307160" y="1302447"/>
            <a:ext cx="365595" cy="907443"/>
            <a:chOff x="4152776" y="1302447"/>
            <a:chExt cx="365595" cy="907443"/>
          </a:xfrm>
          <a:solidFill>
            <a:schemeClr val="accent5"/>
          </a:solidFill>
        </p:grpSpPr>
        <p:sp>
          <p:nvSpPr>
            <p:cNvPr id="68" name="Flowchart: Manual Operation 67">
              <a:extLst>
                <a:ext uri="{FF2B5EF4-FFF2-40B4-BE49-F238E27FC236}">
                  <a16:creationId xmlns:a16="http://schemas.microsoft.com/office/drawing/2014/main" id="{D0055A2C-569A-4502-92A0-D75B38422602}"/>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9" name="Round Same Side Corner Rectangle 23">
              <a:extLst>
                <a:ext uri="{FF2B5EF4-FFF2-40B4-BE49-F238E27FC236}">
                  <a16:creationId xmlns:a16="http://schemas.microsoft.com/office/drawing/2014/main" id="{CA208C00-BE03-4A36-85BE-4012C53639B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0" name="Oval 69">
              <a:extLst>
                <a:ext uri="{FF2B5EF4-FFF2-40B4-BE49-F238E27FC236}">
                  <a16:creationId xmlns:a16="http://schemas.microsoft.com/office/drawing/2014/main" id="{D924014D-5212-4269-AFE6-73F03629552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Rectangle 70">
              <a:extLst>
                <a:ext uri="{FF2B5EF4-FFF2-40B4-BE49-F238E27FC236}">
                  <a16:creationId xmlns:a16="http://schemas.microsoft.com/office/drawing/2014/main" id="{3D4E4E0D-F6D9-4EC4-98A0-66CCFE1B0104}"/>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2" name="Round Same Side Corner Rectangle 25">
              <a:extLst>
                <a:ext uri="{FF2B5EF4-FFF2-40B4-BE49-F238E27FC236}">
                  <a16:creationId xmlns:a16="http://schemas.microsoft.com/office/drawing/2014/main" id="{487A5FAC-45F6-46B4-B046-4806EAE0921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 name="Heart 3">
            <a:extLst>
              <a:ext uri="{FF2B5EF4-FFF2-40B4-BE49-F238E27FC236}">
                <a16:creationId xmlns:a16="http://schemas.microsoft.com/office/drawing/2014/main" id="{B37A050D-D474-430D-9483-A6C8D5A948EF}"/>
              </a:ext>
            </a:extLst>
          </p:cNvPr>
          <p:cNvSpPr/>
          <p:nvPr/>
        </p:nvSpPr>
        <p:spPr>
          <a:xfrm>
            <a:off x="5175958" y="1322462"/>
            <a:ext cx="164188" cy="164188"/>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73" name="Group 72">
            <a:extLst>
              <a:ext uri="{FF2B5EF4-FFF2-40B4-BE49-F238E27FC236}">
                <a16:creationId xmlns:a16="http://schemas.microsoft.com/office/drawing/2014/main" id="{58228797-B1B5-4393-A421-AEB88D5D6188}"/>
              </a:ext>
            </a:extLst>
          </p:cNvPr>
          <p:cNvGrpSpPr/>
          <p:nvPr/>
        </p:nvGrpSpPr>
        <p:grpSpPr>
          <a:xfrm>
            <a:off x="5408868" y="1404556"/>
            <a:ext cx="191772" cy="514744"/>
            <a:chOff x="4045582" y="1684320"/>
            <a:chExt cx="350098" cy="939715"/>
          </a:xfrm>
          <a:solidFill>
            <a:schemeClr val="bg1"/>
          </a:solidFill>
        </p:grpSpPr>
        <p:sp>
          <p:nvSpPr>
            <p:cNvPr id="74" name="Round Same Side Corner Rectangle 21">
              <a:extLst>
                <a:ext uri="{FF2B5EF4-FFF2-40B4-BE49-F238E27FC236}">
                  <a16:creationId xmlns:a16="http://schemas.microsoft.com/office/drawing/2014/main" id="{7474593A-871C-411E-B579-C1384A5B173D}"/>
                </a:ext>
              </a:extLst>
            </p:cNvPr>
            <p:cNvSpPr/>
            <p:nvPr/>
          </p:nvSpPr>
          <p:spPr>
            <a:xfrm>
              <a:off x="4045582" y="2069359"/>
              <a:ext cx="350098" cy="55467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5" name="Oval 74">
              <a:extLst>
                <a:ext uri="{FF2B5EF4-FFF2-40B4-BE49-F238E27FC236}">
                  <a16:creationId xmlns:a16="http://schemas.microsoft.com/office/drawing/2014/main" id="{AAD475CE-5759-4E8B-825A-EEB84BF72EF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cxnSp>
        <p:nvCxnSpPr>
          <p:cNvPr id="76" name="Straight Connector 75">
            <a:extLst>
              <a:ext uri="{FF2B5EF4-FFF2-40B4-BE49-F238E27FC236}">
                <a16:creationId xmlns:a16="http://schemas.microsoft.com/office/drawing/2014/main" id="{3DB36509-85B2-408C-8428-3C7DFBA5C2B9}"/>
              </a:ext>
            </a:extLst>
          </p:cNvPr>
          <p:cNvCxnSpPr>
            <a:cxnSpLocks/>
          </p:cNvCxnSpPr>
          <p:nvPr/>
        </p:nvCxnSpPr>
        <p:spPr>
          <a:xfrm flipV="1">
            <a:off x="3608065" y="1207536"/>
            <a:ext cx="0" cy="1002355"/>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3D51A7-EEE2-749E-A46C-0C5E2652C307}"/>
              </a:ext>
            </a:extLst>
          </p:cNvPr>
          <p:cNvSpPr txBox="1"/>
          <p:nvPr/>
        </p:nvSpPr>
        <p:spPr>
          <a:xfrm>
            <a:off x="996287" y="6798519"/>
            <a:ext cx="5254042" cy="938719"/>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٢</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تذهب </a:t>
            </a:r>
            <a:r>
              <a:rPr lang="en-US" sz="1100" dirty="0" err="1">
                <a:latin typeface="Calibri" panose="020F0502020204030204" pitchFamily="34" charset="0"/>
                <a:cs typeface="Calibri" panose="020F0502020204030204" pitchFamily="34" charset="0"/>
              </a:rPr>
              <a:t>مع</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للتسجيل في </a:t>
            </a:r>
            <a:r>
              <a:rPr lang="en-US" sz="1100" dirty="0" err="1">
                <a:latin typeface="Calibri" panose="020F0502020204030204" pitchFamily="34" charset="0"/>
                <a:cs typeface="Calibri" panose="020F0502020204030204" pitchFamily="34" charset="0"/>
              </a:rPr>
              <a:t>برنامج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مهارات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الحيا</a:t>
            </a:r>
            <a:r>
              <a:rPr lang="ar-SA" sz="1100" dirty="0" err="1">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بموافقة رشا، </a:t>
            </a:r>
            <a:r>
              <a:rPr lang="en-US" sz="1100" dirty="0">
                <a:latin typeface="Calibri" panose="020F0502020204030204" pitchFamily="34" charset="0"/>
                <a:cs typeface="Calibri" panose="020F0502020204030204" pitchFamily="34" charset="0"/>
              </a:rPr>
              <a:t> تلتقي بمعلمها وعمها لمناقشة الوضع والحصول على دعمهما. تلتقي بانتظام </a:t>
            </a:r>
            <a:r>
              <a:rPr lang="en-US" sz="1100" dirty="0" err="1">
                <a:latin typeface="Calibri" panose="020F0502020204030204" pitchFamily="34" charset="0"/>
                <a:cs typeface="Calibri" panose="020F0502020204030204" pitchFamily="34" charset="0"/>
              </a:rPr>
              <a:t>بوالدي</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وتستمع إلى مخاوفهم بشأن المال وإعالة أطفالهم.</a:t>
            </a: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grpSp>
        <p:nvGrpSpPr>
          <p:cNvPr id="99" name="Group 98">
            <a:extLst>
              <a:ext uri="{FF2B5EF4-FFF2-40B4-BE49-F238E27FC236}">
                <a16:creationId xmlns:a16="http://schemas.microsoft.com/office/drawing/2014/main" id="{338A82DB-3A71-E9B5-EA36-9ED4B8340401}"/>
              </a:ext>
            </a:extLst>
          </p:cNvPr>
          <p:cNvGrpSpPr/>
          <p:nvPr/>
        </p:nvGrpSpPr>
        <p:grpSpPr>
          <a:xfrm>
            <a:off x="1321338" y="5740813"/>
            <a:ext cx="324331" cy="805023"/>
            <a:chOff x="4152776" y="1302447"/>
            <a:chExt cx="365595" cy="907443"/>
          </a:xfrm>
          <a:solidFill>
            <a:schemeClr val="accent5"/>
          </a:solidFill>
        </p:grpSpPr>
        <p:sp>
          <p:nvSpPr>
            <p:cNvPr id="100" name="Flowchart: Manual Operation 99">
              <a:extLst>
                <a:ext uri="{FF2B5EF4-FFF2-40B4-BE49-F238E27FC236}">
                  <a16:creationId xmlns:a16="http://schemas.microsoft.com/office/drawing/2014/main" id="{F56B5E81-7AA7-38AA-A8A5-6C43DFBE27F5}"/>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1" name="Round Same Side Corner Rectangle 23">
              <a:extLst>
                <a:ext uri="{FF2B5EF4-FFF2-40B4-BE49-F238E27FC236}">
                  <a16:creationId xmlns:a16="http://schemas.microsoft.com/office/drawing/2014/main" id="{561258A2-2295-B5FE-9A99-B21E9DBE9D6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2" name="Oval 101">
              <a:extLst>
                <a:ext uri="{FF2B5EF4-FFF2-40B4-BE49-F238E27FC236}">
                  <a16:creationId xmlns:a16="http://schemas.microsoft.com/office/drawing/2014/main" id="{0F9EFC45-D08D-E78C-92AC-03BB4560ABB1}"/>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9" name="Rectangle 108">
              <a:extLst>
                <a:ext uri="{FF2B5EF4-FFF2-40B4-BE49-F238E27FC236}">
                  <a16:creationId xmlns:a16="http://schemas.microsoft.com/office/drawing/2014/main" id="{A490B9D0-B34A-2EEF-53BF-8B71FC646B4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0" name="Round Same Side Corner Rectangle 25">
              <a:extLst>
                <a:ext uri="{FF2B5EF4-FFF2-40B4-BE49-F238E27FC236}">
                  <a16:creationId xmlns:a16="http://schemas.microsoft.com/office/drawing/2014/main" id="{070667B8-632C-B6B2-7641-870749CE27B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11" name="Group 110">
            <a:extLst>
              <a:ext uri="{FF2B5EF4-FFF2-40B4-BE49-F238E27FC236}">
                <a16:creationId xmlns:a16="http://schemas.microsoft.com/office/drawing/2014/main" id="{072FDE63-B3BC-7C81-5527-CF9035E7FFE4}"/>
              </a:ext>
            </a:extLst>
          </p:cNvPr>
          <p:cNvGrpSpPr/>
          <p:nvPr/>
        </p:nvGrpSpPr>
        <p:grpSpPr>
          <a:xfrm>
            <a:off x="1711034" y="5841982"/>
            <a:ext cx="309646" cy="703853"/>
            <a:chOff x="3545772" y="5645112"/>
            <a:chExt cx="211356" cy="480431"/>
          </a:xfrm>
          <a:solidFill>
            <a:schemeClr val="accent5"/>
          </a:solidFill>
        </p:grpSpPr>
        <p:sp>
          <p:nvSpPr>
            <p:cNvPr id="112" name="Round Same Side Corner Rectangle 21">
              <a:extLst>
                <a:ext uri="{FF2B5EF4-FFF2-40B4-BE49-F238E27FC236}">
                  <a16:creationId xmlns:a16="http://schemas.microsoft.com/office/drawing/2014/main" id="{3852D8C3-A4E0-5A50-7E6C-2D80F42FCF9C}"/>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3" name="Oval 112">
              <a:extLst>
                <a:ext uri="{FF2B5EF4-FFF2-40B4-BE49-F238E27FC236}">
                  <a16:creationId xmlns:a16="http://schemas.microsoft.com/office/drawing/2014/main" id="{27D64106-9DC4-345F-1C4A-BEE2E026FF49}"/>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4" name="Flowchart: Manual Operation 113">
              <a:extLst>
                <a:ext uri="{FF2B5EF4-FFF2-40B4-BE49-F238E27FC236}">
                  <a16:creationId xmlns:a16="http://schemas.microsoft.com/office/drawing/2014/main" id="{0ECEA696-9D28-4194-2702-7FB026BF1449}"/>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15" name="Rectangle 114">
            <a:extLst>
              <a:ext uri="{FF2B5EF4-FFF2-40B4-BE49-F238E27FC236}">
                <a16:creationId xmlns:a16="http://schemas.microsoft.com/office/drawing/2014/main" id="{AB7041BD-E4C6-14F5-E325-9D8452EC12C6}"/>
              </a:ext>
            </a:extLst>
          </p:cNvPr>
          <p:cNvSpPr/>
          <p:nvPr/>
        </p:nvSpPr>
        <p:spPr>
          <a:xfrm>
            <a:off x="2179036" y="5595035"/>
            <a:ext cx="493719" cy="95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en-CA" sz="1000" b="1" dirty="0">
                <a:solidFill>
                  <a:schemeClr val="bg1"/>
                </a:solidFill>
              </a:rPr>
              <a:t>المهارات الحياتية</a:t>
            </a:r>
          </a:p>
        </p:txBody>
      </p:sp>
      <p:grpSp>
        <p:nvGrpSpPr>
          <p:cNvPr id="116" name="Group 115">
            <a:extLst>
              <a:ext uri="{FF2B5EF4-FFF2-40B4-BE49-F238E27FC236}">
                <a16:creationId xmlns:a16="http://schemas.microsoft.com/office/drawing/2014/main" id="{CC36F2F3-BF35-ED0D-2EE4-11FD47775277}"/>
              </a:ext>
            </a:extLst>
          </p:cNvPr>
          <p:cNvGrpSpPr/>
          <p:nvPr/>
        </p:nvGrpSpPr>
        <p:grpSpPr>
          <a:xfrm>
            <a:off x="3291423" y="5740813"/>
            <a:ext cx="324331" cy="805023"/>
            <a:chOff x="4152776" y="1302447"/>
            <a:chExt cx="365595" cy="907443"/>
          </a:xfrm>
          <a:solidFill>
            <a:schemeClr val="accent5"/>
          </a:solidFill>
        </p:grpSpPr>
        <p:sp>
          <p:nvSpPr>
            <p:cNvPr id="117" name="Flowchart: Manual Operation 116">
              <a:extLst>
                <a:ext uri="{FF2B5EF4-FFF2-40B4-BE49-F238E27FC236}">
                  <a16:creationId xmlns:a16="http://schemas.microsoft.com/office/drawing/2014/main" id="{54488E24-AF23-33DD-D4E7-03AEAE961B2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8" name="Round Same Side Corner Rectangle 23">
              <a:extLst>
                <a:ext uri="{FF2B5EF4-FFF2-40B4-BE49-F238E27FC236}">
                  <a16:creationId xmlns:a16="http://schemas.microsoft.com/office/drawing/2014/main" id="{78125677-3A2D-6281-5F80-A1EF3584B99C}"/>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9" name="Oval 118">
              <a:extLst>
                <a:ext uri="{FF2B5EF4-FFF2-40B4-BE49-F238E27FC236}">
                  <a16:creationId xmlns:a16="http://schemas.microsoft.com/office/drawing/2014/main" id="{8B51BF47-F4F1-6677-614A-9D25AA02F812}"/>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0" name="Rectangle 119">
              <a:extLst>
                <a:ext uri="{FF2B5EF4-FFF2-40B4-BE49-F238E27FC236}">
                  <a16:creationId xmlns:a16="http://schemas.microsoft.com/office/drawing/2014/main" id="{A8728323-6A4C-8EBA-A21B-61518598E7A2}"/>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1" name="Round Same Side Corner Rectangle 25">
              <a:extLst>
                <a:ext uri="{FF2B5EF4-FFF2-40B4-BE49-F238E27FC236}">
                  <a16:creationId xmlns:a16="http://schemas.microsoft.com/office/drawing/2014/main" id="{E4FBEA51-3890-1BF7-DF82-CDB4B6B67F2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22" name="Group 121">
            <a:extLst>
              <a:ext uri="{FF2B5EF4-FFF2-40B4-BE49-F238E27FC236}">
                <a16:creationId xmlns:a16="http://schemas.microsoft.com/office/drawing/2014/main" id="{9684543D-944B-5736-8883-58418EA493AD}"/>
              </a:ext>
            </a:extLst>
          </p:cNvPr>
          <p:cNvGrpSpPr/>
          <p:nvPr/>
        </p:nvGrpSpPr>
        <p:grpSpPr>
          <a:xfrm>
            <a:off x="3933914" y="5734886"/>
            <a:ext cx="350029" cy="804264"/>
            <a:chOff x="3727764" y="1573413"/>
            <a:chExt cx="245039" cy="563028"/>
          </a:xfrm>
          <a:solidFill>
            <a:schemeClr val="accent5"/>
          </a:solidFill>
        </p:grpSpPr>
        <p:grpSp>
          <p:nvGrpSpPr>
            <p:cNvPr id="123" name="Group 122">
              <a:extLst>
                <a:ext uri="{FF2B5EF4-FFF2-40B4-BE49-F238E27FC236}">
                  <a16:creationId xmlns:a16="http://schemas.microsoft.com/office/drawing/2014/main" id="{34994D92-BBE4-71A3-60F1-8D404690E892}"/>
                </a:ext>
              </a:extLst>
            </p:cNvPr>
            <p:cNvGrpSpPr/>
            <p:nvPr/>
          </p:nvGrpSpPr>
          <p:grpSpPr>
            <a:xfrm>
              <a:off x="3763632" y="1573413"/>
              <a:ext cx="172158" cy="551483"/>
              <a:chOff x="4043172" y="1684320"/>
              <a:chExt cx="352508" cy="1129211"/>
            </a:xfrm>
            <a:grpFill/>
          </p:grpSpPr>
          <p:sp>
            <p:nvSpPr>
              <p:cNvPr id="125" name="Round Same Side Corner Rectangle 21">
                <a:extLst>
                  <a:ext uri="{FF2B5EF4-FFF2-40B4-BE49-F238E27FC236}">
                    <a16:creationId xmlns:a16="http://schemas.microsoft.com/office/drawing/2014/main" id="{61058472-4DF2-2810-7E4A-E04E87D1685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6" name="Oval 125">
                <a:extLst>
                  <a:ext uri="{FF2B5EF4-FFF2-40B4-BE49-F238E27FC236}">
                    <a16:creationId xmlns:a16="http://schemas.microsoft.com/office/drawing/2014/main" id="{88D67FF3-3A3A-F9B6-DB36-ECC303908C7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24" name="Flowchart: Manual Operation 123">
              <a:extLst>
                <a:ext uri="{FF2B5EF4-FFF2-40B4-BE49-F238E27FC236}">
                  <a16:creationId xmlns:a16="http://schemas.microsoft.com/office/drawing/2014/main" id="{E65AC45F-EECE-E9B6-812B-BBC9544D634F}"/>
                </a:ext>
              </a:extLst>
            </p:cNvPr>
            <p:cNvSpPr/>
            <p:nvPr/>
          </p:nvSpPr>
          <p:spPr>
            <a:xfrm rot="10800000">
              <a:off x="3727764" y="1874466"/>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27" name="Freeform: Shape 126">
            <a:extLst>
              <a:ext uri="{FF2B5EF4-FFF2-40B4-BE49-F238E27FC236}">
                <a16:creationId xmlns:a16="http://schemas.microsoft.com/office/drawing/2014/main" id="{187CB365-3FA3-B5DA-30A0-534E6A62362B}"/>
              </a:ext>
            </a:extLst>
          </p:cNvPr>
          <p:cNvSpPr/>
          <p:nvPr/>
        </p:nvSpPr>
        <p:spPr>
          <a:xfrm>
            <a:off x="3246498" y="5482169"/>
            <a:ext cx="1048959" cy="175759"/>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28" name="Group 127">
            <a:extLst>
              <a:ext uri="{FF2B5EF4-FFF2-40B4-BE49-F238E27FC236}">
                <a16:creationId xmlns:a16="http://schemas.microsoft.com/office/drawing/2014/main" id="{E7EC0536-7822-BE4F-3E37-46D6CF18BDDB}"/>
              </a:ext>
            </a:extLst>
          </p:cNvPr>
          <p:cNvGrpSpPr/>
          <p:nvPr/>
        </p:nvGrpSpPr>
        <p:grpSpPr>
          <a:xfrm>
            <a:off x="4923523" y="5740813"/>
            <a:ext cx="324331" cy="805023"/>
            <a:chOff x="4152776" y="1302447"/>
            <a:chExt cx="365595" cy="907443"/>
          </a:xfrm>
          <a:solidFill>
            <a:schemeClr val="accent5"/>
          </a:solidFill>
        </p:grpSpPr>
        <p:sp>
          <p:nvSpPr>
            <p:cNvPr id="129" name="Flowchart: Manual Operation 128">
              <a:extLst>
                <a:ext uri="{FF2B5EF4-FFF2-40B4-BE49-F238E27FC236}">
                  <a16:creationId xmlns:a16="http://schemas.microsoft.com/office/drawing/2014/main" id="{CF177E6B-49DF-47F0-3DB2-A171C9F25F8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0" name="Round Same Side Corner Rectangle 23">
              <a:extLst>
                <a:ext uri="{FF2B5EF4-FFF2-40B4-BE49-F238E27FC236}">
                  <a16:creationId xmlns:a16="http://schemas.microsoft.com/office/drawing/2014/main" id="{C4D3C2CF-AA58-3F6D-B6A1-7CC75AF6946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1" name="Oval 130">
              <a:extLst>
                <a:ext uri="{FF2B5EF4-FFF2-40B4-BE49-F238E27FC236}">
                  <a16:creationId xmlns:a16="http://schemas.microsoft.com/office/drawing/2014/main" id="{9E48314E-3031-67F8-ED82-469406FD241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2" name="Rectangle 131">
              <a:extLst>
                <a:ext uri="{FF2B5EF4-FFF2-40B4-BE49-F238E27FC236}">
                  <a16:creationId xmlns:a16="http://schemas.microsoft.com/office/drawing/2014/main" id="{E8D15C11-D41C-3D9B-34B1-42D6C07BBCD2}"/>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3" name="Round Same Side Corner Rectangle 25">
              <a:extLst>
                <a:ext uri="{FF2B5EF4-FFF2-40B4-BE49-F238E27FC236}">
                  <a16:creationId xmlns:a16="http://schemas.microsoft.com/office/drawing/2014/main" id="{8AF6D382-52E3-B97D-5183-BEE6D6C2EA9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34" name="Group 133">
            <a:extLst>
              <a:ext uri="{FF2B5EF4-FFF2-40B4-BE49-F238E27FC236}">
                <a16:creationId xmlns:a16="http://schemas.microsoft.com/office/drawing/2014/main" id="{0D256C24-5C7F-ED52-5540-AB7BC6D5093F}"/>
              </a:ext>
            </a:extLst>
          </p:cNvPr>
          <p:cNvGrpSpPr/>
          <p:nvPr/>
        </p:nvGrpSpPr>
        <p:grpSpPr>
          <a:xfrm>
            <a:off x="5723541" y="5734886"/>
            <a:ext cx="253449" cy="817478"/>
            <a:chOff x="4045582" y="1684320"/>
            <a:chExt cx="350098" cy="1129211"/>
          </a:xfrm>
          <a:solidFill>
            <a:schemeClr val="accent5"/>
          </a:solidFill>
        </p:grpSpPr>
        <p:sp>
          <p:nvSpPr>
            <p:cNvPr id="135" name="Round Same Side Corner Rectangle 21">
              <a:extLst>
                <a:ext uri="{FF2B5EF4-FFF2-40B4-BE49-F238E27FC236}">
                  <a16:creationId xmlns:a16="http://schemas.microsoft.com/office/drawing/2014/main" id="{6A43A2B4-562B-7FE7-2B8D-0D101808C02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6" name="Oval 135">
              <a:extLst>
                <a:ext uri="{FF2B5EF4-FFF2-40B4-BE49-F238E27FC236}">
                  <a16:creationId xmlns:a16="http://schemas.microsoft.com/office/drawing/2014/main" id="{03A5452D-6A3E-1AA9-91EA-7CB603DAED61}"/>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37" name="Group 136">
            <a:extLst>
              <a:ext uri="{FF2B5EF4-FFF2-40B4-BE49-F238E27FC236}">
                <a16:creationId xmlns:a16="http://schemas.microsoft.com/office/drawing/2014/main" id="{9B34357B-CF55-A45D-13EB-A4A6F6417BDA}"/>
              </a:ext>
            </a:extLst>
          </p:cNvPr>
          <p:cNvGrpSpPr/>
          <p:nvPr/>
        </p:nvGrpSpPr>
        <p:grpSpPr>
          <a:xfrm>
            <a:off x="5328733" y="5734886"/>
            <a:ext cx="363228" cy="817478"/>
            <a:chOff x="3000654" y="1516217"/>
            <a:chExt cx="245039" cy="551483"/>
          </a:xfrm>
          <a:solidFill>
            <a:schemeClr val="accent5"/>
          </a:solidFill>
        </p:grpSpPr>
        <p:grpSp>
          <p:nvGrpSpPr>
            <p:cNvPr id="138" name="Group 137">
              <a:extLst>
                <a:ext uri="{FF2B5EF4-FFF2-40B4-BE49-F238E27FC236}">
                  <a16:creationId xmlns:a16="http://schemas.microsoft.com/office/drawing/2014/main" id="{B1072187-8448-CC29-7251-15EF63C7200F}"/>
                </a:ext>
              </a:extLst>
            </p:cNvPr>
            <p:cNvGrpSpPr/>
            <p:nvPr/>
          </p:nvGrpSpPr>
          <p:grpSpPr>
            <a:xfrm>
              <a:off x="3036509" y="1516217"/>
              <a:ext cx="172158" cy="551483"/>
              <a:chOff x="4043172" y="1684320"/>
              <a:chExt cx="352508" cy="1129211"/>
            </a:xfrm>
            <a:grpFill/>
          </p:grpSpPr>
          <p:sp>
            <p:nvSpPr>
              <p:cNvPr id="140" name="Round Same Side Corner Rectangle 21">
                <a:extLst>
                  <a:ext uri="{FF2B5EF4-FFF2-40B4-BE49-F238E27FC236}">
                    <a16:creationId xmlns:a16="http://schemas.microsoft.com/office/drawing/2014/main" id="{D58FB2EB-ABBE-C737-F742-95A392D347E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1" name="Oval 140">
                <a:extLst>
                  <a:ext uri="{FF2B5EF4-FFF2-40B4-BE49-F238E27FC236}">
                    <a16:creationId xmlns:a16="http://schemas.microsoft.com/office/drawing/2014/main" id="{21C08501-9FC8-51F5-7A1C-83FCF4004C3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39" name="Flowchart: Manual Operation 138">
              <a:extLst>
                <a:ext uri="{FF2B5EF4-FFF2-40B4-BE49-F238E27FC236}">
                  <a16:creationId xmlns:a16="http://schemas.microsoft.com/office/drawing/2014/main" id="{F2086272-12E5-28F9-85FE-6ABE2B8432EF}"/>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cxnSp>
        <p:nvCxnSpPr>
          <p:cNvPr id="142" name="Straight Connector 141">
            <a:extLst>
              <a:ext uri="{FF2B5EF4-FFF2-40B4-BE49-F238E27FC236}">
                <a16:creationId xmlns:a16="http://schemas.microsoft.com/office/drawing/2014/main" id="{2A87B77C-5C72-355C-6BFD-F1D8C8B5A5B5}"/>
              </a:ext>
            </a:extLst>
          </p:cNvPr>
          <p:cNvCxnSpPr>
            <a:cxnSpLocks/>
          </p:cNvCxnSpPr>
          <p:nvPr/>
        </p:nvCxnSpPr>
        <p:spPr>
          <a:xfrm flipV="1">
            <a:off x="2941309" y="5482169"/>
            <a:ext cx="0" cy="1070195"/>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CE1524-BE8D-8DE7-0EC7-6BC403092525}"/>
              </a:ext>
            </a:extLst>
          </p:cNvPr>
          <p:cNvSpPr txBox="1"/>
          <p:nvPr/>
        </p:nvSpPr>
        <p:spPr>
          <a:xfrm>
            <a:off x="996287" y="712966"/>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قصة</a:t>
            </a:r>
            <a:r>
              <a:rPr lang="en-GB" sz="1200" b="1" dirty="0">
                <a:latin typeface="Calibri" panose="020F0502020204030204" pitchFamily="34" charset="0"/>
                <a:cs typeface="Calibri" panose="020F0502020204030204" pitchFamily="34" charset="0"/>
              </a:rPr>
              <a:t> </a:t>
            </a:r>
            <a:r>
              <a:rPr lang="ar-SA" sz="1200" b="1" dirty="0" err="1">
                <a:latin typeface="Calibri" panose="020F0502020204030204" pitchFamily="34" charset="0"/>
                <a:cs typeface="Calibri" panose="020F0502020204030204" pitchFamily="34" charset="0"/>
              </a:rPr>
              <a:t>ر</a:t>
            </a:r>
            <a:r>
              <a:rPr lang="en-GB" sz="1200" b="1" dirty="0" err="1">
                <a:latin typeface="Calibri" panose="020F0502020204030204" pitchFamily="34" charset="0"/>
                <a:cs typeface="Calibri" panose="020F0502020204030204" pitchFamily="34" charset="0"/>
              </a:rPr>
              <a:t>شا</a:t>
            </a:r>
            <a:endParaRPr lang="en-US" sz="1200" b="1" spc="300" dirty="0">
              <a:solidFill>
                <a:schemeClr val="tx1"/>
              </a:solidFill>
            </a:endParaRPr>
          </a:p>
        </p:txBody>
      </p:sp>
      <p:sp>
        <p:nvSpPr>
          <p:cNvPr id="2" name="Rectangle 1">
            <a:extLst>
              <a:ext uri="{FF2B5EF4-FFF2-40B4-BE49-F238E27FC236}">
                <a16:creationId xmlns:a16="http://schemas.microsoft.com/office/drawing/2014/main" id="{A17CEEF3-F3DC-C21A-5C4D-75007D63B830}"/>
              </a:ext>
            </a:extLst>
          </p:cNvPr>
          <p:cNvSpPr/>
          <p:nvPr/>
        </p:nvSpPr>
        <p:spPr>
          <a:xfrm>
            <a:off x="996287" y="4248884"/>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Rectangle 6">
            <a:extLst>
              <a:ext uri="{FF2B5EF4-FFF2-40B4-BE49-F238E27FC236}">
                <a16:creationId xmlns:a16="http://schemas.microsoft.com/office/drawing/2014/main" id="{88D3C4E7-675B-2AA1-38E3-3EEC2631B8E9}"/>
              </a:ext>
            </a:extLst>
          </p:cNvPr>
          <p:cNvSpPr/>
          <p:nvPr/>
        </p:nvSpPr>
        <p:spPr>
          <a:xfrm>
            <a:off x="996277" y="8197152"/>
            <a:ext cx="5254042"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573B5F0F-478D-A2BD-0047-C34B42B4DDC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6A1C83E5-768C-6057-805F-85B8AC8D6FF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2EBCC295-89FE-9FF2-FD48-F16523A435A1}"/>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1052F45F-31F3-6B87-0497-052DE437C1C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E0C8CA3E-623B-5FE3-9B37-487C551918A7}"/>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C5548F5E-9304-9BAC-A24C-AEF5B7CBBA8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20226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6" y="2347654"/>
            <a:ext cx="5254031" cy="1277273"/>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٣</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تناقش مع مشرفك الخيارات </a:t>
            </a:r>
            <a:r>
              <a:rPr lang="en-US" sz="1100" dirty="0" err="1">
                <a:latin typeface="Calibri" panose="020F0502020204030204" pitchFamily="34" charset="0"/>
                <a:cs typeface="Calibri" panose="020F0502020204030204" pitchFamily="34" charset="0"/>
              </a:rPr>
              <a:t>المتاحة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لرشا </a:t>
            </a:r>
            <a:r>
              <a:rPr lang="en-US" sz="1100" dirty="0" err="1">
                <a:latin typeface="Calibri" panose="020F0502020204030204" pitchFamily="34" charset="0"/>
                <a:cs typeface="Calibri" panose="020F0502020204030204" pitchFamily="34" charset="0"/>
              </a:rPr>
              <a:t>بما</a:t>
            </a:r>
            <a:r>
              <a:rPr lang="en-US" sz="1100" dirty="0">
                <a:latin typeface="Calibri" panose="020F0502020204030204" pitchFamily="34" charset="0"/>
                <a:cs typeface="Calibri" panose="020F0502020204030204" pitchFamily="34" charset="0"/>
              </a:rPr>
              <a:t> في ذلك منع الزواج وتخفيف المخاطر إذا تزوجت بالفعل. </a:t>
            </a:r>
            <a:r>
              <a:rPr lang="ar-SA" sz="1100" dirty="0">
                <a:latin typeface="Calibri" panose="020F0502020204030204" pitchFamily="34" charset="0"/>
                <a:cs typeface="Calibri" panose="020F0502020204030204" pitchFamily="34" charset="0"/>
              </a:rPr>
              <a:t>قمت بوضع قائمة </a:t>
            </a:r>
            <a:r>
              <a:rPr lang="ar-SA" sz="1100" dirty="0" err="1">
                <a:latin typeface="Calibri" panose="020F0502020204030204" pitchFamily="34" charset="0"/>
                <a:cs typeface="Calibri" panose="020F0502020204030204" pitchFamily="34" charset="0"/>
              </a:rPr>
              <a:t>للأ</a:t>
            </a:r>
            <a:r>
              <a:rPr lang="en-US" sz="1100" dirty="0" err="1">
                <a:latin typeface="Calibri" panose="020F0502020204030204" pitchFamily="34" charset="0"/>
                <a:cs typeface="Calibri" panose="020F0502020204030204" pitchFamily="34" charset="0"/>
              </a:rPr>
              <a:t>شخاص</a:t>
            </a:r>
            <a:r>
              <a:rPr lang="en-US" sz="1100" dirty="0">
                <a:latin typeface="Calibri" panose="020F0502020204030204" pitchFamily="34" charset="0"/>
                <a:cs typeface="Calibri" panose="020F0502020204030204" pitchFamily="34" charset="0"/>
              </a:rPr>
              <a:t> في </a:t>
            </a:r>
            <a:r>
              <a:rPr lang="en-US" sz="1100" dirty="0" err="1">
                <a:latin typeface="Calibri" panose="020F0502020204030204" pitchFamily="34" charset="0"/>
                <a:cs typeface="Calibri" panose="020F0502020204030204" pitchFamily="34" charset="0"/>
              </a:rPr>
              <a:t>حياة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الذين سيشجعونها على الاستمرار في المدرسة وعدم الزواج ، مثل عمها ومعلمها. تقوم بتحديد </a:t>
            </a:r>
            <a:r>
              <a:rPr lang="en-US" sz="1100" dirty="0" err="1">
                <a:latin typeface="Calibri" panose="020F0502020204030204" pitchFamily="34" charset="0"/>
                <a:cs typeface="Calibri" panose="020F0502020204030204" pitchFamily="34" charset="0"/>
              </a:rPr>
              <a:t>برنامج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مهارات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الحيا</a:t>
            </a:r>
            <a:r>
              <a:rPr lang="ar-SA" sz="1100" dirty="0" err="1">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الذي يوفر معلومات للمراهقات حول المخاطر المرتبطة بالزواج المبكر والذي يوفر معلومات حول الصحة الجنسية والإنجابية.</a:t>
            </a: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A5096E0D-A830-4242-A9A1-C89878460434}"/>
              </a:ext>
            </a:extLst>
          </p:cNvPr>
          <p:cNvGrpSpPr/>
          <p:nvPr/>
        </p:nvGrpSpPr>
        <p:grpSpPr>
          <a:xfrm>
            <a:off x="4802173" y="1037130"/>
            <a:ext cx="365595" cy="907443"/>
            <a:chOff x="4152776" y="1302447"/>
            <a:chExt cx="365595" cy="907443"/>
          </a:xfrm>
          <a:solidFill>
            <a:schemeClr val="accent5"/>
          </a:solidFill>
        </p:grpSpPr>
        <p:sp>
          <p:nvSpPr>
            <p:cNvPr id="14" name="Flowchart: Manual Operation 13">
              <a:extLst>
                <a:ext uri="{FF2B5EF4-FFF2-40B4-BE49-F238E27FC236}">
                  <a16:creationId xmlns:a16="http://schemas.microsoft.com/office/drawing/2014/main" id="{83050F4A-B74C-40AF-AFE3-7AA99648D327}"/>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Round Same Side Corner Rectangle 23">
              <a:extLst>
                <a:ext uri="{FF2B5EF4-FFF2-40B4-BE49-F238E27FC236}">
                  <a16:creationId xmlns:a16="http://schemas.microsoft.com/office/drawing/2014/main" id="{97C4217D-5F2D-47E7-93F9-0AB79D4103E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Oval 15">
              <a:extLst>
                <a:ext uri="{FF2B5EF4-FFF2-40B4-BE49-F238E27FC236}">
                  <a16:creationId xmlns:a16="http://schemas.microsoft.com/office/drawing/2014/main" id="{CA3CDAE0-62EA-478E-8451-9EEBA49D9C15}"/>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Rectangle 16">
              <a:extLst>
                <a:ext uri="{FF2B5EF4-FFF2-40B4-BE49-F238E27FC236}">
                  <a16:creationId xmlns:a16="http://schemas.microsoft.com/office/drawing/2014/main" id="{46CD7F5E-CB80-4FBC-A191-9A3D76BFC016}"/>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ound Same Side Corner Rectangle 25">
              <a:extLst>
                <a:ext uri="{FF2B5EF4-FFF2-40B4-BE49-F238E27FC236}">
                  <a16:creationId xmlns:a16="http://schemas.microsoft.com/office/drawing/2014/main" id="{B9A57564-7826-40AC-9D25-1AA702740F7F}"/>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9" name="Group 18">
            <a:extLst>
              <a:ext uri="{FF2B5EF4-FFF2-40B4-BE49-F238E27FC236}">
                <a16:creationId xmlns:a16="http://schemas.microsoft.com/office/drawing/2014/main" id="{348A230E-0E8A-4D14-901C-E54914292FF4}"/>
              </a:ext>
            </a:extLst>
          </p:cNvPr>
          <p:cNvGrpSpPr/>
          <p:nvPr/>
        </p:nvGrpSpPr>
        <p:grpSpPr>
          <a:xfrm>
            <a:off x="5346025" y="1033948"/>
            <a:ext cx="431854" cy="904991"/>
            <a:chOff x="4115590" y="1302447"/>
            <a:chExt cx="431854" cy="904991"/>
          </a:xfrm>
          <a:solidFill>
            <a:schemeClr val="accent5"/>
          </a:solidFill>
        </p:grpSpPr>
        <p:sp>
          <p:nvSpPr>
            <p:cNvPr id="20" name="Flowchart: Manual Operation 19">
              <a:extLst>
                <a:ext uri="{FF2B5EF4-FFF2-40B4-BE49-F238E27FC236}">
                  <a16:creationId xmlns:a16="http://schemas.microsoft.com/office/drawing/2014/main" id="{C1E12B61-BDE3-4AA4-BC7F-31FFA04322BF}"/>
                </a:ext>
              </a:extLst>
            </p:cNvPr>
            <p:cNvSpPr/>
            <p:nvPr/>
          </p:nvSpPr>
          <p:spPr>
            <a:xfrm rot="10800000">
              <a:off x="4115590" y="1700517"/>
              <a:ext cx="431854"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Round Same Side Corner Rectangle 23">
              <a:extLst>
                <a:ext uri="{FF2B5EF4-FFF2-40B4-BE49-F238E27FC236}">
                  <a16:creationId xmlns:a16="http://schemas.microsoft.com/office/drawing/2014/main" id="{FAD781B0-D9D2-4893-B5B9-BEF119FD54A6}"/>
                </a:ext>
              </a:extLst>
            </p:cNvPr>
            <p:cNvSpPr/>
            <p:nvPr/>
          </p:nvSpPr>
          <p:spPr>
            <a:xfrm>
              <a:off x="4198185" y="1615929"/>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Oval 21">
              <a:extLst>
                <a:ext uri="{FF2B5EF4-FFF2-40B4-BE49-F238E27FC236}">
                  <a16:creationId xmlns:a16="http://schemas.microsoft.com/office/drawing/2014/main" id="{B471ADD8-AF6B-4FFD-B58E-8FF23A8DEB3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Rectangle 23">
              <a:extLst>
                <a:ext uri="{FF2B5EF4-FFF2-40B4-BE49-F238E27FC236}">
                  <a16:creationId xmlns:a16="http://schemas.microsoft.com/office/drawing/2014/main" id="{A6BCB5AC-6103-42D1-9FD0-F296E710486D}"/>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Round Same Side Corner Rectangle 25">
              <a:extLst>
                <a:ext uri="{FF2B5EF4-FFF2-40B4-BE49-F238E27FC236}">
                  <a16:creationId xmlns:a16="http://schemas.microsoft.com/office/drawing/2014/main" id="{B2AC3F7F-16A6-4413-AD0E-6D944B223C2C}"/>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7" name="Speech Bubble: Rectangle with Corners Rounded 26">
            <a:extLst>
              <a:ext uri="{FF2B5EF4-FFF2-40B4-BE49-F238E27FC236}">
                <a16:creationId xmlns:a16="http://schemas.microsoft.com/office/drawing/2014/main" id="{79E2C1D2-5E1B-4D32-A889-92F23499E9D6}"/>
              </a:ext>
            </a:extLst>
          </p:cNvPr>
          <p:cNvSpPr/>
          <p:nvPr/>
        </p:nvSpPr>
        <p:spPr>
          <a:xfrm>
            <a:off x="1643121" y="931827"/>
            <a:ext cx="2761670" cy="1055820"/>
          </a:xfrm>
          <a:prstGeom prst="wedgeRoundRectCallout">
            <a:avLst>
              <a:gd name="adj1" fmla="val 57243"/>
              <a:gd name="adj2" fmla="val -203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59" name="Group 58">
            <a:extLst>
              <a:ext uri="{FF2B5EF4-FFF2-40B4-BE49-F238E27FC236}">
                <a16:creationId xmlns:a16="http://schemas.microsoft.com/office/drawing/2014/main" id="{ACAAE0E9-DCE8-4942-BE36-F6C1D7B2B1F1}"/>
              </a:ext>
            </a:extLst>
          </p:cNvPr>
          <p:cNvGrpSpPr/>
          <p:nvPr/>
        </p:nvGrpSpPr>
        <p:grpSpPr>
          <a:xfrm>
            <a:off x="2406537" y="1234057"/>
            <a:ext cx="172158" cy="551483"/>
            <a:chOff x="4043172" y="1684320"/>
            <a:chExt cx="352508" cy="1129211"/>
          </a:xfrm>
          <a:solidFill>
            <a:schemeClr val="bg1"/>
          </a:solidFill>
        </p:grpSpPr>
        <p:sp>
          <p:nvSpPr>
            <p:cNvPr id="60" name="Round Same Side Corner Rectangle 21">
              <a:extLst>
                <a:ext uri="{FF2B5EF4-FFF2-40B4-BE49-F238E27FC236}">
                  <a16:creationId xmlns:a16="http://schemas.microsoft.com/office/drawing/2014/main" id="{38E3FD1E-8C16-4777-B0F2-7EF77BC2AB9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Oval 60">
              <a:extLst>
                <a:ext uri="{FF2B5EF4-FFF2-40B4-BE49-F238E27FC236}">
                  <a16:creationId xmlns:a16="http://schemas.microsoft.com/office/drawing/2014/main" id="{752CB3EF-0617-47FA-AFF2-6FEED83A509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63" name="Freeform: Shape 62">
            <a:extLst>
              <a:ext uri="{FF2B5EF4-FFF2-40B4-BE49-F238E27FC236}">
                <a16:creationId xmlns:a16="http://schemas.microsoft.com/office/drawing/2014/main" id="{C415D89F-A19F-47CF-A0C6-76C88A9F4436}"/>
              </a:ext>
            </a:extLst>
          </p:cNvPr>
          <p:cNvSpPr/>
          <p:nvPr/>
        </p:nvSpPr>
        <p:spPr>
          <a:xfrm>
            <a:off x="2451926" y="1083632"/>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4" name="Freeform: Shape 63">
            <a:extLst>
              <a:ext uri="{FF2B5EF4-FFF2-40B4-BE49-F238E27FC236}">
                <a16:creationId xmlns:a16="http://schemas.microsoft.com/office/drawing/2014/main" id="{AC23D145-DC0D-4D02-B943-C36FECA64C51}"/>
              </a:ext>
            </a:extLst>
          </p:cNvPr>
          <p:cNvSpPr/>
          <p:nvPr/>
        </p:nvSpPr>
        <p:spPr>
          <a:xfrm>
            <a:off x="1963908" y="1083632"/>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9" name="Group 8">
            <a:extLst>
              <a:ext uri="{FF2B5EF4-FFF2-40B4-BE49-F238E27FC236}">
                <a16:creationId xmlns:a16="http://schemas.microsoft.com/office/drawing/2014/main" id="{5F208FF2-1F18-4E21-AB40-48AD26AF0641}"/>
              </a:ext>
            </a:extLst>
          </p:cNvPr>
          <p:cNvGrpSpPr/>
          <p:nvPr/>
        </p:nvGrpSpPr>
        <p:grpSpPr>
          <a:xfrm>
            <a:off x="1869351" y="1234057"/>
            <a:ext cx="367620" cy="563028"/>
            <a:chOff x="2050740" y="1573413"/>
            <a:chExt cx="367620" cy="563028"/>
          </a:xfrm>
        </p:grpSpPr>
        <p:grpSp>
          <p:nvGrpSpPr>
            <p:cNvPr id="3" name="Group 2">
              <a:extLst>
                <a:ext uri="{FF2B5EF4-FFF2-40B4-BE49-F238E27FC236}">
                  <a16:creationId xmlns:a16="http://schemas.microsoft.com/office/drawing/2014/main" id="{792FDF12-B46B-412B-A0D3-65CE6D057194}"/>
                </a:ext>
              </a:extLst>
            </p:cNvPr>
            <p:cNvGrpSpPr/>
            <p:nvPr/>
          </p:nvGrpSpPr>
          <p:grpSpPr>
            <a:xfrm>
              <a:off x="2050740" y="1573413"/>
              <a:ext cx="245039" cy="563028"/>
              <a:chOff x="3727764" y="1573413"/>
              <a:chExt cx="245039" cy="563028"/>
            </a:xfrm>
          </p:grpSpPr>
          <p:grpSp>
            <p:nvGrpSpPr>
              <p:cNvPr id="45" name="Group 44">
                <a:extLst>
                  <a:ext uri="{FF2B5EF4-FFF2-40B4-BE49-F238E27FC236}">
                    <a16:creationId xmlns:a16="http://schemas.microsoft.com/office/drawing/2014/main" id="{788F271F-71B2-4B02-AAB6-ED479377C278}"/>
                  </a:ext>
                </a:extLst>
              </p:cNvPr>
              <p:cNvGrpSpPr/>
              <p:nvPr/>
            </p:nvGrpSpPr>
            <p:grpSpPr>
              <a:xfrm>
                <a:off x="3763632" y="1573413"/>
                <a:ext cx="172158" cy="551483"/>
                <a:chOff x="4043172" y="1684320"/>
                <a:chExt cx="352508" cy="1129211"/>
              </a:xfrm>
              <a:solidFill>
                <a:schemeClr val="bg1"/>
              </a:solidFill>
            </p:grpSpPr>
            <p:sp>
              <p:nvSpPr>
                <p:cNvPr id="52" name="Round Same Side Corner Rectangle 21">
                  <a:extLst>
                    <a:ext uri="{FF2B5EF4-FFF2-40B4-BE49-F238E27FC236}">
                      <a16:creationId xmlns:a16="http://schemas.microsoft.com/office/drawing/2014/main" id="{D78B3CEF-2375-4F62-BBA6-4DD89F4C34D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Oval 52">
                  <a:extLst>
                    <a:ext uri="{FF2B5EF4-FFF2-40B4-BE49-F238E27FC236}">
                      <a16:creationId xmlns:a16="http://schemas.microsoft.com/office/drawing/2014/main" id="{EFCB7262-04C4-429E-B7F0-B5BFBAE28AF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58" name="Flowchart: Manual Operation 57">
                <a:extLst>
                  <a:ext uri="{FF2B5EF4-FFF2-40B4-BE49-F238E27FC236}">
                    <a16:creationId xmlns:a16="http://schemas.microsoft.com/office/drawing/2014/main" id="{83AF8FB7-77FA-4C53-928B-480305F185EA}"/>
                  </a:ext>
                </a:extLst>
              </p:cNvPr>
              <p:cNvSpPr/>
              <p:nvPr/>
            </p:nvSpPr>
            <p:spPr>
              <a:xfrm rot="10800000">
                <a:off x="3727764" y="187446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 name="Rectangle: Top Corners Rounded 3">
              <a:extLst>
                <a:ext uri="{FF2B5EF4-FFF2-40B4-BE49-F238E27FC236}">
                  <a16:creationId xmlns:a16="http://schemas.microsoft.com/office/drawing/2014/main" id="{0488B13E-7F18-4122-AF54-215DF6F52343}"/>
                </a:ext>
              </a:extLst>
            </p:cNvPr>
            <p:cNvSpPr/>
            <p:nvPr/>
          </p:nvSpPr>
          <p:spPr>
            <a:xfrm rot="3432767">
              <a:off x="2343986" y="1749251"/>
              <a:ext cx="48099" cy="10064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6" name="Straight Connector 5">
              <a:extLst>
                <a:ext uri="{FF2B5EF4-FFF2-40B4-BE49-F238E27FC236}">
                  <a16:creationId xmlns:a16="http://schemas.microsoft.com/office/drawing/2014/main" id="{9904EA78-983F-4770-9446-3DCFC668B3C3}"/>
                </a:ext>
              </a:extLst>
            </p:cNvPr>
            <p:cNvCxnSpPr>
              <a:cxnSpLocks/>
            </p:cNvCxnSpPr>
            <p:nvPr/>
          </p:nvCxnSpPr>
          <p:spPr>
            <a:xfrm flipH="1">
              <a:off x="2392284" y="1651349"/>
              <a:ext cx="22404" cy="1453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Top Corners Rounded 64">
              <a:extLst>
                <a:ext uri="{FF2B5EF4-FFF2-40B4-BE49-F238E27FC236}">
                  <a16:creationId xmlns:a16="http://schemas.microsoft.com/office/drawing/2014/main" id="{ADC24BF8-FDBE-40BB-90A7-101873F92154}"/>
                </a:ext>
              </a:extLst>
            </p:cNvPr>
            <p:cNvSpPr/>
            <p:nvPr/>
          </p:nvSpPr>
          <p:spPr>
            <a:xfrm rot="6308121">
              <a:off x="2259353" y="1752172"/>
              <a:ext cx="45719" cy="12999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67" name="Rectangle 66">
            <a:extLst>
              <a:ext uri="{FF2B5EF4-FFF2-40B4-BE49-F238E27FC236}">
                <a16:creationId xmlns:a16="http://schemas.microsoft.com/office/drawing/2014/main" id="{5672D751-F562-41E4-A35F-8422697A32E1}"/>
              </a:ext>
            </a:extLst>
          </p:cNvPr>
          <p:cNvSpPr/>
          <p:nvPr/>
        </p:nvSpPr>
        <p:spPr>
          <a:xfrm>
            <a:off x="2897497" y="1067391"/>
            <a:ext cx="1213714" cy="77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en-CA" sz="1000" b="1" dirty="0" err="1">
                <a:solidFill>
                  <a:schemeClr val="accent5"/>
                </a:solidFill>
              </a:rPr>
              <a:t>مهارات</a:t>
            </a:r>
            <a:r>
              <a:rPr lang="en-CA" sz="1000" b="1" dirty="0">
                <a:solidFill>
                  <a:schemeClr val="accent5"/>
                </a:solidFill>
              </a:rPr>
              <a:t> </a:t>
            </a:r>
            <a:r>
              <a:rPr lang="en-CA" sz="1000" b="1" dirty="0" err="1">
                <a:solidFill>
                  <a:schemeClr val="accent5"/>
                </a:solidFill>
              </a:rPr>
              <a:t>الحيا</a:t>
            </a:r>
            <a:r>
              <a:rPr lang="ar-SA" sz="1000" b="1" dirty="0" err="1">
                <a:solidFill>
                  <a:schemeClr val="accent5"/>
                </a:solidFill>
              </a:rPr>
              <a:t>ة</a:t>
            </a:r>
            <a:endParaRPr lang="en-CA" sz="1000" b="1" dirty="0">
              <a:solidFill>
                <a:schemeClr val="accent5"/>
              </a:solidFill>
            </a:endParaRPr>
          </a:p>
        </p:txBody>
      </p:sp>
      <p:grpSp>
        <p:nvGrpSpPr>
          <p:cNvPr id="71" name="Group 70">
            <a:extLst>
              <a:ext uri="{FF2B5EF4-FFF2-40B4-BE49-F238E27FC236}">
                <a16:creationId xmlns:a16="http://schemas.microsoft.com/office/drawing/2014/main" id="{0C97C1D8-6419-4CB0-AAB2-6D604AC5E035}"/>
              </a:ext>
            </a:extLst>
          </p:cNvPr>
          <p:cNvGrpSpPr/>
          <p:nvPr/>
        </p:nvGrpSpPr>
        <p:grpSpPr>
          <a:xfrm>
            <a:off x="3569777" y="1337339"/>
            <a:ext cx="191177" cy="434562"/>
            <a:chOff x="2901934" y="5492712"/>
            <a:chExt cx="211356" cy="480431"/>
          </a:xfrm>
          <a:solidFill>
            <a:schemeClr val="accent5"/>
          </a:solidFill>
        </p:grpSpPr>
        <p:sp>
          <p:nvSpPr>
            <p:cNvPr id="72" name="Round Same Side Corner Rectangle 21">
              <a:extLst>
                <a:ext uri="{FF2B5EF4-FFF2-40B4-BE49-F238E27FC236}">
                  <a16:creationId xmlns:a16="http://schemas.microsoft.com/office/drawing/2014/main" id="{2D52FC78-B604-41E0-A3F0-BCAC3E7FF09E}"/>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Oval 72">
              <a:extLst>
                <a:ext uri="{FF2B5EF4-FFF2-40B4-BE49-F238E27FC236}">
                  <a16:creationId xmlns:a16="http://schemas.microsoft.com/office/drawing/2014/main" id="{08446BB1-D845-4D8A-853A-96F3B0B8528D}"/>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Flowchart: Manual Operation 73">
              <a:extLst>
                <a:ext uri="{FF2B5EF4-FFF2-40B4-BE49-F238E27FC236}">
                  <a16:creationId xmlns:a16="http://schemas.microsoft.com/office/drawing/2014/main" id="{5CBD103F-F3D9-4E8E-9ADF-95BB8CFA8CA3}"/>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81" name="Group 80">
            <a:extLst>
              <a:ext uri="{FF2B5EF4-FFF2-40B4-BE49-F238E27FC236}">
                <a16:creationId xmlns:a16="http://schemas.microsoft.com/office/drawing/2014/main" id="{C4C456B0-E34F-40BB-B8E6-7275055FE9C3}"/>
              </a:ext>
            </a:extLst>
          </p:cNvPr>
          <p:cNvGrpSpPr/>
          <p:nvPr/>
        </p:nvGrpSpPr>
        <p:grpSpPr>
          <a:xfrm>
            <a:off x="3308741" y="1337339"/>
            <a:ext cx="191177" cy="434562"/>
            <a:chOff x="2901934" y="5492712"/>
            <a:chExt cx="211356" cy="480431"/>
          </a:xfrm>
          <a:solidFill>
            <a:schemeClr val="accent5"/>
          </a:solidFill>
        </p:grpSpPr>
        <p:sp>
          <p:nvSpPr>
            <p:cNvPr id="82" name="Round Same Side Corner Rectangle 21">
              <a:extLst>
                <a:ext uri="{FF2B5EF4-FFF2-40B4-BE49-F238E27FC236}">
                  <a16:creationId xmlns:a16="http://schemas.microsoft.com/office/drawing/2014/main" id="{03213B18-CF05-4945-BD58-819EFAF36572}"/>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3" name="Oval 82">
              <a:extLst>
                <a:ext uri="{FF2B5EF4-FFF2-40B4-BE49-F238E27FC236}">
                  <a16:creationId xmlns:a16="http://schemas.microsoft.com/office/drawing/2014/main" id="{87DD997B-7F33-4872-973C-D583525963C7}"/>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4" name="Flowchart: Manual Operation 83">
              <a:extLst>
                <a:ext uri="{FF2B5EF4-FFF2-40B4-BE49-F238E27FC236}">
                  <a16:creationId xmlns:a16="http://schemas.microsoft.com/office/drawing/2014/main" id="{15545A2D-1DEC-40AF-B147-7CD2267DBB2D}"/>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85" name="Group 84">
            <a:extLst>
              <a:ext uri="{FF2B5EF4-FFF2-40B4-BE49-F238E27FC236}">
                <a16:creationId xmlns:a16="http://schemas.microsoft.com/office/drawing/2014/main" id="{FB50062E-DB4D-43D3-970F-FF3804C2369A}"/>
              </a:ext>
            </a:extLst>
          </p:cNvPr>
          <p:cNvGrpSpPr/>
          <p:nvPr/>
        </p:nvGrpSpPr>
        <p:grpSpPr>
          <a:xfrm>
            <a:off x="3047705" y="1337339"/>
            <a:ext cx="191177" cy="434562"/>
            <a:chOff x="2901934" y="5492712"/>
            <a:chExt cx="211356" cy="480431"/>
          </a:xfrm>
          <a:solidFill>
            <a:schemeClr val="accent5"/>
          </a:solidFill>
        </p:grpSpPr>
        <p:sp>
          <p:nvSpPr>
            <p:cNvPr id="86" name="Round Same Side Corner Rectangle 21">
              <a:extLst>
                <a:ext uri="{FF2B5EF4-FFF2-40B4-BE49-F238E27FC236}">
                  <a16:creationId xmlns:a16="http://schemas.microsoft.com/office/drawing/2014/main" id="{9F025FED-6564-4702-9D8A-B552CA650863}"/>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7" name="Oval 86">
              <a:extLst>
                <a:ext uri="{FF2B5EF4-FFF2-40B4-BE49-F238E27FC236}">
                  <a16:creationId xmlns:a16="http://schemas.microsoft.com/office/drawing/2014/main" id="{D6C6D442-643D-4A41-A9A6-CF196FE3C59B}"/>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8" name="Flowchart: Manual Operation 87">
              <a:extLst>
                <a:ext uri="{FF2B5EF4-FFF2-40B4-BE49-F238E27FC236}">
                  <a16:creationId xmlns:a16="http://schemas.microsoft.com/office/drawing/2014/main" id="{12E918E3-470E-4497-ABA7-9377509BA13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89" name="Group 88">
            <a:extLst>
              <a:ext uri="{FF2B5EF4-FFF2-40B4-BE49-F238E27FC236}">
                <a16:creationId xmlns:a16="http://schemas.microsoft.com/office/drawing/2014/main" id="{1115482D-FA9A-45D8-89E3-4783DD6252A7}"/>
              </a:ext>
            </a:extLst>
          </p:cNvPr>
          <p:cNvGrpSpPr/>
          <p:nvPr/>
        </p:nvGrpSpPr>
        <p:grpSpPr>
          <a:xfrm>
            <a:off x="3830812" y="1337339"/>
            <a:ext cx="191177" cy="434562"/>
            <a:chOff x="2901934" y="5492712"/>
            <a:chExt cx="211356" cy="480431"/>
          </a:xfrm>
          <a:solidFill>
            <a:schemeClr val="accent5"/>
          </a:solidFill>
        </p:grpSpPr>
        <p:sp>
          <p:nvSpPr>
            <p:cNvPr id="90" name="Round Same Side Corner Rectangle 21">
              <a:extLst>
                <a:ext uri="{FF2B5EF4-FFF2-40B4-BE49-F238E27FC236}">
                  <a16:creationId xmlns:a16="http://schemas.microsoft.com/office/drawing/2014/main" id="{8065316B-2BDF-4F8B-B517-919D99E23485}"/>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1" name="Oval 90">
              <a:extLst>
                <a:ext uri="{FF2B5EF4-FFF2-40B4-BE49-F238E27FC236}">
                  <a16:creationId xmlns:a16="http://schemas.microsoft.com/office/drawing/2014/main" id="{49F4C9A0-C3F4-457A-9918-118FDAA93129}"/>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2" name="Flowchart: Manual Operation 91">
              <a:extLst>
                <a:ext uri="{FF2B5EF4-FFF2-40B4-BE49-F238E27FC236}">
                  <a16:creationId xmlns:a16="http://schemas.microsoft.com/office/drawing/2014/main" id="{36107211-6192-4724-ABB7-F09E238569B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5" name="TextBox 4">
            <a:extLst>
              <a:ext uri="{FF2B5EF4-FFF2-40B4-BE49-F238E27FC236}">
                <a16:creationId xmlns:a16="http://schemas.microsoft.com/office/drawing/2014/main" id="{A7B9CBC1-55EC-465A-AD5D-85EAB758BC02}"/>
              </a:ext>
            </a:extLst>
          </p:cNvPr>
          <p:cNvSpPr txBox="1"/>
          <p:nvPr/>
        </p:nvSpPr>
        <p:spPr>
          <a:xfrm>
            <a:off x="996286" y="6701606"/>
            <a:ext cx="5254031" cy="769441"/>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٤</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بناءً على المعلومات الجديدة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ووالدها ، تتحدث إلى مشرفك لإعادة </a:t>
            </a:r>
            <a:r>
              <a:rPr lang="en-US" sz="1100" dirty="0" err="1">
                <a:latin typeface="Calibri" panose="020F0502020204030204" pitchFamily="34" charset="0"/>
                <a:cs typeface="Calibri" panose="020F0502020204030204" pitchFamily="34" charset="0"/>
              </a:rPr>
              <a:t>تقييم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وضع</a:t>
            </a:r>
            <a:endParaRPr lang="en-US" sz="1100" dirty="0">
              <a:latin typeface="Calibri" panose="020F0502020204030204" pitchFamily="34" charset="0"/>
              <a:cs typeface="Calibri" panose="020F0502020204030204" pitchFamily="34" charset="0"/>
            </a:endParaRP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AEED7670-5B63-E8DD-0193-DE7BE0CE4E5F}"/>
              </a:ext>
            </a:extLst>
          </p:cNvPr>
          <p:cNvGrpSpPr/>
          <p:nvPr/>
        </p:nvGrpSpPr>
        <p:grpSpPr>
          <a:xfrm>
            <a:off x="3667389" y="5521512"/>
            <a:ext cx="365595" cy="907443"/>
            <a:chOff x="4152776" y="1302447"/>
            <a:chExt cx="365595" cy="907443"/>
          </a:xfrm>
          <a:solidFill>
            <a:schemeClr val="accent5"/>
          </a:solidFill>
        </p:grpSpPr>
        <p:sp>
          <p:nvSpPr>
            <p:cNvPr id="8" name="Flowchart: Manual Operation 7">
              <a:extLst>
                <a:ext uri="{FF2B5EF4-FFF2-40B4-BE49-F238E27FC236}">
                  <a16:creationId xmlns:a16="http://schemas.microsoft.com/office/drawing/2014/main" id="{4377EE4D-DC98-F738-E3D4-B6F29D1DC834}"/>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Round Same Side Corner Rectangle 23">
              <a:extLst>
                <a:ext uri="{FF2B5EF4-FFF2-40B4-BE49-F238E27FC236}">
                  <a16:creationId xmlns:a16="http://schemas.microsoft.com/office/drawing/2014/main" id="{61B367D4-437A-7ECF-BC57-75170C0AF30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Oval 10">
              <a:extLst>
                <a:ext uri="{FF2B5EF4-FFF2-40B4-BE49-F238E27FC236}">
                  <a16:creationId xmlns:a16="http://schemas.microsoft.com/office/drawing/2014/main" id="{79792A56-4866-451C-E7DB-368A11C05A9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11">
              <a:extLst>
                <a:ext uri="{FF2B5EF4-FFF2-40B4-BE49-F238E27FC236}">
                  <a16:creationId xmlns:a16="http://schemas.microsoft.com/office/drawing/2014/main" id="{952B2AC5-D8A0-FBE7-9B79-BD8019AE32DE}"/>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Round Same Side Corner Rectangle 25">
              <a:extLst>
                <a:ext uri="{FF2B5EF4-FFF2-40B4-BE49-F238E27FC236}">
                  <a16:creationId xmlns:a16="http://schemas.microsoft.com/office/drawing/2014/main" id="{7DF212D8-D508-8CB2-2C46-5B694D8B0223}"/>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1" name="Speech Bubble: Rectangle with Corners Rounded 30">
            <a:extLst>
              <a:ext uri="{FF2B5EF4-FFF2-40B4-BE49-F238E27FC236}">
                <a16:creationId xmlns:a16="http://schemas.microsoft.com/office/drawing/2014/main" id="{47E1C99A-C5FF-3727-BB7A-3DAE8C7A6161}"/>
              </a:ext>
            </a:extLst>
          </p:cNvPr>
          <p:cNvSpPr/>
          <p:nvPr/>
        </p:nvSpPr>
        <p:spPr>
          <a:xfrm>
            <a:off x="2715871" y="5414027"/>
            <a:ext cx="773261" cy="835571"/>
          </a:xfrm>
          <a:prstGeom prst="wedgeRoundRectCallout">
            <a:avLst>
              <a:gd name="adj1" fmla="val 60849"/>
              <a:gd name="adj2" fmla="val -2321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2" name="Group 31">
            <a:extLst>
              <a:ext uri="{FF2B5EF4-FFF2-40B4-BE49-F238E27FC236}">
                <a16:creationId xmlns:a16="http://schemas.microsoft.com/office/drawing/2014/main" id="{96FCC3D7-2F04-EBDF-0AD3-FDED9979132E}"/>
              </a:ext>
            </a:extLst>
          </p:cNvPr>
          <p:cNvGrpSpPr/>
          <p:nvPr/>
        </p:nvGrpSpPr>
        <p:grpSpPr>
          <a:xfrm>
            <a:off x="4211241" y="5518330"/>
            <a:ext cx="431854" cy="904991"/>
            <a:chOff x="4115590" y="1302447"/>
            <a:chExt cx="431854" cy="904991"/>
          </a:xfrm>
          <a:solidFill>
            <a:schemeClr val="accent5"/>
          </a:solidFill>
        </p:grpSpPr>
        <p:sp>
          <p:nvSpPr>
            <p:cNvPr id="33" name="Flowchart: Manual Operation 32">
              <a:extLst>
                <a:ext uri="{FF2B5EF4-FFF2-40B4-BE49-F238E27FC236}">
                  <a16:creationId xmlns:a16="http://schemas.microsoft.com/office/drawing/2014/main" id="{E4AEABA3-1884-8415-2BDF-866726D26575}"/>
                </a:ext>
              </a:extLst>
            </p:cNvPr>
            <p:cNvSpPr/>
            <p:nvPr/>
          </p:nvSpPr>
          <p:spPr>
            <a:xfrm rot="10800000">
              <a:off x="4115590" y="1700517"/>
              <a:ext cx="431854"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Round Same Side Corner Rectangle 23">
              <a:extLst>
                <a:ext uri="{FF2B5EF4-FFF2-40B4-BE49-F238E27FC236}">
                  <a16:creationId xmlns:a16="http://schemas.microsoft.com/office/drawing/2014/main" id="{67294402-6616-B80E-2406-58E6B61E242C}"/>
                </a:ext>
              </a:extLst>
            </p:cNvPr>
            <p:cNvSpPr/>
            <p:nvPr/>
          </p:nvSpPr>
          <p:spPr>
            <a:xfrm>
              <a:off x="4198185" y="1615929"/>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Oval 34">
              <a:extLst>
                <a:ext uri="{FF2B5EF4-FFF2-40B4-BE49-F238E27FC236}">
                  <a16:creationId xmlns:a16="http://schemas.microsoft.com/office/drawing/2014/main" id="{B17A9193-72C7-DACA-FD0C-DD0268FDB9B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6" name="Rectangle 35">
              <a:extLst>
                <a:ext uri="{FF2B5EF4-FFF2-40B4-BE49-F238E27FC236}">
                  <a16:creationId xmlns:a16="http://schemas.microsoft.com/office/drawing/2014/main" id="{43BD4B8F-D342-DEA1-AB4A-D88F9E58754B}"/>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Round Same Side Corner Rectangle 25">
              <a:extLst>
                <a:ext uri="{FF2B5EF4-FFF2-40B4-BE49-F238E27FC236}">
                  <a16:creationId xmlns:a16="http://schemas.microsoft.com/office/drawing/2014/main" id="{E7518714-C647-106C-8629-0153131AF92C}"/>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8" name="Group 37">
            <a:extLst>
              <a:ext uri="{FF2B5EF4-FFF2-40B4-BE49-F238E27FC236}">
                <a16:creationId xmlns:a16="http://schemas.microsoft.com/office/drawing/2014/main" id="{9F689562-55F9-8A23-A845-00690DCDE47E}"/>
              </a:ext>
            </a:extLst>
          </p:cNvPr>
          <p:cNvGrpSpPr/>
          <p:nvPr/>
        </p:nvGrpSpPr>
        <p:grpSpPr>
          <a:xfrm>
            <a:off x="2996357" y="5615891"/>
            <a:ext cx="229965" cy="522731"/>
            <a:chOff x="3545772" y="5645112"/>
            <a:chExt cx="211356" cy="480431"/>
          </a:xfrm>
          <a:solidFill>
            <a:schemeClr val="bg1"/>
          </a:solidFill>
        </p:grpSpPr>
        <p:sp>
          <p:nvSpPr>
            <p:cNvPr id="39" name="Round Same Side Corner Rectangle 21">
              <a:extLst>
                <a:ext uri="{FF2B5EF4-FFF2-40B4-BE49-F238E27FC236}">
                  <a16:creationId xmlns:a16="http://schemas.microsoft.com/office/drawing/2014/main" id="{BDB51DDD-E521-196F-580E-4F312161CE7F}"/>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Oval 39">
              <a:extLst>
                <a:ext uri="{FF2B5EF4-FFF2-40B4-BE49-F238E27FC236}">
                  <a16:creationId xmlns:a16="http://schemas.microsoft.com/office/drawing/2014/main" id="{D6181670-C518-28D6-B6F2-0E79C091674A}"/>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Flowchart: Manual Operation 40">
              <a:extLst>
                <a:ext uri="{FF2B5EF4-FFF2-40B4-BE49-F238E27FC236}">
                  <a16:creationId xmlns:a16="http://schemas.microsoft.com/office/drawing/2014/main" id="{89EF166E-CC09-8ACE-E9A5-7DE3EEF878FB}"/>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 name="Rectangle 1">
            <a:extLst>
              <a:ext uri="{FF2B5EF4-FFF2-40B4-BE49-F238E27FC236}">
                <a16:creationId xmlns:a16="http://schemas.microsoft.com/office/drawing/2014/main" id="{B29656AF-AAFD-7833-8F9D-B6CCA7A68E9B}"/>
              </a:ext>
            </a:extLst>
          </p:cNvPr>
          <p:cNvSpPr/>
          <p:nvPr/>
        </p:nvSpPr>
        <p:spPr>
          <a:xfrm>
            <a:off x="996287" y="4073246"/>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Rectangle 28">
            <a:extLst>
              <a:ext uri="{FF2B5EF4-FFF2-40B4-BE49-F238E27FC236}">
                <a16:creationId xmlns:a16="http://schemas.microsoft.com/office/drawing/2014/main" id="{C893029E-218F-0979-6AB6-FD68733AA9A0}"/>
              </a:ext>
            </a:extLst>
          </p:cNvPr>
          <p:cNvSpPr/>
          <p:nvPr/>
        </p:nvSpPr>
        <p:spPr>
          <a:xfrm>
            <a:off x="996287" y="7714253"/>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C7957F4E-CAB0-4BC8-ACB9-AFA7A390899D}"/>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0BF6B61E-3FBF-6AA4-4FA9-6A21E5C93803}"/>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E31B6866-807F-AD3F-E2EA-1CC7FD36FDC2}"/>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a:extLst>
              <a:ext uri="{FF2B5EF4-FFF2-40B4-BE49-F238E27FC236}">
                <a16:creationId xmlns:a16="http://schemas.microsoft.com/office/drawing/2014/main" id="{D0DCFDA7-C51C-4074-3160-7888D32F333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Hexagon 43">
            <a:extLst>
              <a:ext uri="{FF2B5EF4-FFF2-40B4-BE49-F238E27FC236}">
                <a16:creationId xmlns:a16="http://schemas.microsoft.com/office/drawing/2014/main" id="{A8F9DDAF-4556-F531-4202-E2526DFFB14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Hexagon 45">
            <a:extLst>
              <a:ext uri="{FF2B5EF4-FFF2-40B4-BE49-F238E27FC236}">
                <a16:creationId xmlns:a16="http://schemas.microsoft.com/office/drawing/2014/main" id="{26EC156C-5BA6-1E03-649B-2B683E307DF2}"/>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89031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059712-1B91-697F-5550-730F445BCF86}"/>
              </a:ext>
            </a:extLst>
          </p:cNvPr>
          <p:cNvSpPr/>
          <p:nvPr/>
        </p:nvSpPr>
        <p:spPr>
          <a:xfrm>
            <a:off x="0" y="0"/>
            <a:ext cx="6858000" cy="3314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TextBox 1"/>
          <p:cNvSpPr txBox="1"/>
          <p:nvPr/>
        </p:nvSpPr>
        <p:spPr>
          <a:xfrm>
            <a:off x="752439" y="4817751"/>
            <a:ext cx="5517732" cy="138499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30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ال</a:t>
            </a:r>
            <a:r>
              <a:rPr kumimoji="0" lang="en-CA" sz="2000" b="1" i="0" u="none" strike="noStrike" kern="1200" cap="none" spc="30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rPr>
              <a:t>وحدة</a:t>
            </a:r>
            <a:r>
              <a:rPr kumimoji="0" lang="en-CA" sz="2000" b="1" i="0" u="none" strike="noStrike" kern="1200" cap="none" spc="30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 </a:t>
            </a:r>
            <a:r>
              <a:rPr kumimoji="0" lang="ar-SA" sz="2000" b="1" i="0" u="none" strike="noStrike" kern="1200" cap="none" spc="30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١</a:t>
            </a:r>
            <a:endParaRPr kumimoji="0" lang="en-CA" sz="2000" b="1" i="0" u="none" strike="noStrike" kern="1200" cap="none" spc="30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2">
                    <a:lumMod val="75000"/>
                  </a:schemeClr>
                </a:solidFill>
                <a:latin typeface="Calibri" panose="020F0502020204030204" pitchFamily="34" charset="0"/>
                <a:cs typeface="Calibri" panose="020F0502020204030204" pitchFamily="34" charset="0"/>
              </a:rPr>
              <a:t> </a:t>
            </a:r>
            <a:endParaRPr lang="en-CA" sz="4400" b="1" dirty="0">
              <a:solidFill>
                <a:schemeClr val="accent2">
                  <a:lumMod val="75000"/>
                </a:schemeClr>
              </a:solidFill>
              <a:latin typeface="Calibri" panose="020F0502020204030204" pitchFamily="34" charset="0"/>
              <a:cs typeface="Calibri" panose="020F0502020204030204" pitchFamily="34" charset="0"/>
            </a:endParaRPr>
          </a:p>
          <a:p>
            <a:pPr algn="r" rtl="1"/>
            <a:r>
              <a:rPr lang="en-CA" sz="4400" b="1" dirty="0">
                <a:solidFill>
                  <a:schemeClr val="accent2">
                    <a:lumMod val="75000"/>
                  </a:schemeClr>
                </a:solidFill>
                <a:latin typeface="Calibri" panose="020F0502020204030204" pitchFamily="34" charset="0"/>
                <a:cs typeface="Calibri" panose="020F0502020204030204" pitchFamily="34" charset="0"/>
              </a:rPr>
              <a:t>أسس حماية الطفل</a:t>
            </a:r>
          </a:p>
        </p:txBody>
      </p:sp>
      <p:grpSp>
        <p:nvGrpSpPr>
          <p:cNvPr id="6" name="Group 5">
            <a:extLst>
              <a:ext uri="{FF2B5EF4-FFF2-40B4-BE49-F238E27FC236}">
                <a16:creationId xmlns:a16="http://schemas.microsoft.com/office/drawing/2014/main" id="{5CA2B6D3-3DE8-4F0F-9E6F-714B22C9A840}"/>
              </a:ext>
            </a:extLst>
          </p:cNvPr>
          <p:cNvGrpSpPr/>
          <p:nvPr/>
        </p:nvGrpSpPr>
        <p:grpSpPr>
          <a:xfrm>
            <a:off x="502446" y="2109486"/>
            <a:ext cx="2269827" cy="1956740"/>
            <a:chOff x="390316" y="1384825"/>
            <a:chExt cx="1142910" cy="985264"/>
          </a:xfrm>
        </p:grpSpPr>
        <p:sp>
          <p:nvSpPr>
            <p:cNvPr id="7" name="Hexagon 6">
              <a:extLst>
                <a:ext uri="{FF2B5EF4-FFF2-40B4-BE49-F238E27FC236}">
                  <a16:creationId xmlns:a16="http://schemas.microsoft.com/office/drawing/2014/main" id="{8A145B50-0A7E-B306-19D7-0688EC490410}"/>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8" name="Group 7">
              <a:extLst>
                <a:ext uri="{FF2B5EF4-FFF2-40B4-BE49-F238E27FC236}">
                  <a16:creationId xmlns:a16="http://schemas.microsoft.com/office/drawing/2014/main" id="{FA5D2F37-3E54-1480-441F-FCF6208FB2C7}"/>
                </a:ext>
              </a:extLst>
            </p:cNvPr>
            <p:cNvGrpSpPr/>
            <p:nvPr/>
          </p:nvGrpSpPr>
          <p:grpSpPr>
            <a:xfrm>
              <a:off x="705900" y="1548611"/>
              <a:ext cx="453616" cy="608826"/>
              <a:chOff x="5673592" y="7611394"/>
              <a:chExt cx="814830" cy="1093633"/>
            </a:xfrm>
            <a:solidFill>
              <a:schemeClr val="bg1"/>
            </a:solidFill>
          </p:grpSpPr>
          <p:sp>
            <p:nvSpPr>
              <p:cNvPr id="9" name="Round Same Side Corner Rectangle 35">
                <a:extLst>
                  <a:ext uri="{FF2B5EF4-FFF2-40B4-BE49-F238E27FC236}">
                    <a16:creationId xmlns:a16="http://schemas.microsoft.com/office/drawing/2014/main" id="{BC049B36-A05C-A522-C435-B46C9D659CB1}"/>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Oval 9">
                <a:extLst>
                  <a:ext uri="{FF2B5EF4-FFF2-40B4-BE49-F238E27FC236}">
                    <a16:creationId xmlns:a16="http://schemas.microsoft.com/office/drawing/2014/main" id="{38FF4F75-AEBC-FF32-F074-6C4C9DF2EC39}"/>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Round Same Side Corner Rectangle 37">
                <a:extLst>
                  <a:ext uri="{FF2B5EF4-FFF2-40B4-BE49-F238E27FC236}">
                    <a16:creationId xmlns:a16="http://schemas.microsoft.com/office/drawing/2014/main" id="{13190036-3755-B5E0-3927-167058FDB3D2}"/>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Oval 11">
                <a:extLst>
                  <a:ext uri="{FF2B5EF4-FFF2-40B4-BE49-F238E27FC236}">
                    <a16:creationId xmlns:a16="http://schemas.microsoft.com/office/drawing/2014/main" id="{57354D12-9650-9F4C-04F9-A33F92F71455}"/>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Round Same Side Corner Rectangle 43">
                <a:extLst>
                  <a:ext uri="{FF2B5EF4-FFF2-40B4-BE49-F238E27FC236}">
                    <a16:creationId xmlns:a16="http://schemas.microsoft.com/office/drawing/2014/main" id="{70FA0186-6881-F21F-6BC6-5716C2ADEA1C}"/>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Round Same Side Corner Rectangle 44">
                <a:extLst>
                  <a:ext uri="{FF2B5EF4-FFF2-40B4-BE49-F238E27FC236}">
                    <a16:creationId xmlns:a16="http://schemas.microsoft.com/office/drawing/2014/main" id="{617C6952-063E-FDDC-B922-738094EBC028}"/>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2373954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7" y="2159654"/>
            <a:ext cx="5254042" cy="1107996"/>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٥</a:t>
            </a:r>
            <a:endParaRPr lang="en-US" sz="1100" b="1" dirty="0">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حضرت</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(١٥ عاماً)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مكتب حماية الطفل. تجد مكانًا خاصًا للتحدث معها. </a:t>
            </a:r>
            <a:r>
              <a:rPr lang="en-US" sz="1100" dirty="0" err="1">
                <a:latin typeface="Calibri" panose="020F0502020204030204" pitchFamily="34" charset="0"/>
                <a:cs typeface="Calibri" panose="020F0502020204030204" pitchFamily="34" charset="0"/>
              </a:rPr>
              <a:t>تخبرك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أن عائلتها تريدها أن تتزوج ، لكنها لا تحب الرجل وتريد البقاء في المدرسة. أنت تستمع جيدًا وتدون بعض التفاصيل الأساسية عن عائلتها ومنزلها وما إلى ذلك.</a:t>
            </a: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260589"/>
            <a:ext cx="5254042" cy="1107996"/>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٦</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تتحدث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عن حياتها وتطرح أسئلة لفهم المزيد. تخبرك أن والدتها هي التي تريدها أن تتزوج لأن هناك الكثير من الأطفال في المنزل </a:t>
            </a:r>
            <a:r>
              <a:rPr lang="en-US" sz="1100" dirty="0" err="1">
                <a:latin typeface="Calibri" panose="020F0502020204030204" pitchFamily="34" charset="0"/>
                <a:cs typeface="Calibri" panose="020F0502020204030204" pitchFamily="34" charset="0"/>
              </a:rPr>
              <a:t>وأن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قد </a:t>
            </a:r>
            <a:r>
              <a:rPr lang="en-US" sz="1100" dirty="0" err="1">
                <a:latin typeface="Calibri" panose="020F0502020204030204" pitchFamily="34" charset="0"/>
                <a:cs typeface="Calibri" panose="020F0502020204030204" pitchFamily="34" charset="0"/>
              </a:rPr>
              <a:t>كبر</a:t>
            </a:r>
            <a:r>
              <a:rPr lang="ar-SA" sz="1100" dirty="0" err="1">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تخبرك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ليس كل أفراد </a:t>
            </a:r>
            <a:r>
              <a:rPr lang="en-US" sz="1100" dirty="0" err="1">
                <a:latin typeface="Calibri" panose="020F0502020204030204" pitchFamily="34" charset="0"/>
                <a:cs typeface="Calibri" panose="020F0502020204030204" pitchFamily="34" charset="0"/>
              </a:rPr>
              <a:t>عائلتها</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موافقين</a:t>
            </a:r>
            <a:r>
              <a:rPr lang="en-US" sz="1100" dirty="0">
                <a:latin typeface="Calibri" panose="020F0502020204030204" pitchFamily="34" charset="0"/>
                <a:cs typeface="Calibri" panose="020F0502020204030204" pitchFamily="34" charset="0"/>
              </a:rPr>
              <a:t> ، وخاصة عمها.  </a:t>
            </a:r>
            <a:r>
              <a:rPr lang="en-US" sz="1100" dirty="0" err="1">
                <a:latin typeface="Calibri" panose="020F0502020204030204" pitchFamily="34" charset="0"/>
                <a:cs typeface="Calibri" panose="020F0502020204030204" pitchFamily="34" charset="0"/>
              </a:rPr>
              <a:t>لاحق</a:t>
            </a:r>
            <a:r>
              <a:rPr lang="ar-SA" sz="1100" dirty="0" err="1">
                <a:latin typeface="Calibri" panose="020F0502020204030204" pitchFamily="34" charset="0"/>
                <a:cs typeface="Calibri" panose="020F0502020204030204" pitchFamily="34" charset="0"/>
              </a:rPr>
              <a:t>اً</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بموافقة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a:t>
            </a:r>
            <a:r>
              <a:rPr lang="en-US" sz="1100" dirty="0">
                <a:latin typeface="Calibri" panose="020F0502020204030204" pitchFamily="34" charset="0"/>
                <a:cs typeface="Calibri" panose="020F0502020204030204" pitchFamily="34" charset="0"/>
              </a:rPr>
              <a:t> تذهب إلى منزلها للتحدث مع عائلتها وجمع المزيد من المعلومات حول الوضع.</a:t>
            </a:r>
          </a:p>
          <a:p>
            <a:pPr marL="228600" indent="-228600" algn="r" rtl="1">
              <a:buAutoNum type="arabicPeriod" startAt="2"/>
            </a:pPr>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B54153E5-356F-4C09-A60D-46623EFF03B9}"/>
              </a:ext>
            </a:extLst>
          </p:cNvPr>
          <p:cNvSpPr/>
          <p:nvPr/>
        </p:nvSpPr>
        <p:spPr>
          <a:xfrm>
            <a:off x="1830042" y="941753"/>
            <a:ext cx="2176451" cy="971662"/>
          </a:xfrm>
          <a:prstGeom prst="wedgeRoundRectCallout">
            <a:avLst>
              <a:gd name="adj1" fmla="val 57018"/>
              <a:gd name="adj2" fmla="val -2069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86" name="Group 85">
            <a:extLst>
              <a:ext uri="{FF2B5EF4-FFF2-40B4-BE49-F238E27FC236}">
                <a16:creationId xmlns:a16="http://schemas.microsoft.com/office/drawing/2014/main" id="{EB5939B7-EA9E-49FC-9757-E7F13600B708}"/>
              </a:ext>
            </a:extLst>
          </p:cNvPr>
          <p:cNvGrpSpPr/>
          <p:nvPr/>
        </p:nvGrpSpPr>
        <p:grpSpPr>
          <a:xfrm>
            <a:off x="4356442" y="1128826"/>
            <a:ext cx="373978" cy="850086"/>
            <a:chOff x="3545772" y="5645112"/>
            <a:chExt cx="211356" cy="480431"/>
          </a:xfrm>
          <a:solidFill>
            <a:schemeClr val="accent5"/>
          </a:solidFill>
        </p:grpSpPr>
        <p:sp>
          <p:nvSpPr>
            <p:cNvPr id="87" name="Round Same Side Corner Rectangle 21">
              <a:extLst>
                <a:ext uri="{FF2B5EF4-FFF2-40B4-BE49-F238E27FC236}">
                  <a16:creationId xmlns:a16="http://schemas.microsoft.com/office/drawing/2014/main" id="{1F14B170-8D1F-4201-9C6E-35A6CA4DC938}"/>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8" name="Oval 87">
              <a:extLst>
                <a:ext uri="{FF2B5EF4-FFF2-40B4-BE49-F238E27FC236}">
                  <a16:creationId xmlns:a16="http://schemas.microsoft.com/office/drawing/2014/main" id="{60B57809-630F-49BA-BC1C-42093350C4B2}"/>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9" name="Flowchart: Manual Operation 88">
              <a:extLst>
                <a:ext uri="{FF2B5EF4-FFF2-40B4-BE49-F238E27FC236}">
                  <a16:creationId xmlns:a16="http://schemas.microsoft.com/office/drawing/2014/main" id="{E150DC44-816A-4462-BF4B-BEDAF5ACDD58}"/>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03" name="Group 102">
            <a:extLst>
              <a:ext uri="{FF2B5EF4-FFF2-40B4-BE49-F238E27FC236}">
                <a16:creationId xmlns:a16="http://schemas.microsoft.com/office/drawing/2014/main" id="{AB02856C-F85C-4E73-9EB6-D9AB0A2A01CD}"/>
              </a:ext>
            </a:extLst>
          </p:cNvPr>
          <p:cNvGrpSpPr/>
          <p:nvPr/>
        </p:nvGrpSpPr>
        <p:grpSpPr>
          <a:xfrm>
            <a:off x="2240979" y="1314450"/>
            <a:ext cx="211356" cy="480431"/>
            <a:chOff x="2901934" y="5492712"/>
            <a:chExt cx="211356" cy="480431"/>
          </a:xfrm>
          <a:solidFill>
            <a:schemeClr val="bg1"/>
          </a:solidFill>
        </p:grpSpPr>
        <p:sp>
          <p:nvSpPr>
            <p:cNvPr id="104" name="Round Same Side Corner Rectangle 21">
              <a:extLst>
                <a:ext uri="{FF2B5EF4-FFF2-40B4-BE49-F238E27FC236}">
                  <a16:creationId xmlns:a16="http://schemas.microsoft.com/office/drawing/2014/main" id="{04AD8A5A-DC1F-4AED-A122-B092F4EA0D1A}"/>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5" name="Oval 104">
              <a:extLst>
                <a:ext uri="{FF2B5EF4-FFF2-40B4-BE49-F238E27FC236}">
                  <a16:creationId xmlns:a16="http://schemas.microsoft.com/office/drawing/2014/main" id="{CB373069-13C4-4C34-8953-37C4697C1041}"/>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6" name="Flowchart: Manual Operation 105">
              <a:extLst>
                <a:ext uri="{FF2B5EF4-FFF2-40B4-BE49-F238E27FC236}">
                  <a16:creationId xmlns:a16="http://schemas.microsoft.com/office/drawing/2014/main" id="{BB28A4FE-B663-421A-AB48-1971737C9548}"/>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07" name="Group 106">
            <a:extLst>
              <a:ext uri="{FF2B5EF4-FFF2-40B4-BE49-F238E27FC236}">
                <a16:creationId xmlns:a16="http://schemas.microsoft.com/office/drawing/2014/main" id="{438F1376-2AA9-488A-9AB8-E0F178B0F104}"/>
              </a:ext>
            </a:extLst>
          </p:cNvPr>
          <p:cNvGrpSpPr/>
          <p:nvPr/>
        </p:nvGrpSpPr>
        <p:grpSpPr>
          <a:xfrm>
            <a:off x="3303648" y="1128826"/>
            <a:ext cx="225456" cy="678415"/>
            <a:chOff x="3976798" y="1684320"/>
            <a:chExt cx="461640" cy="1389116"/>
          </a:xfrm>
          <a:solidFill>
            <a:schemeClr val="bg1"/>
          </a:solidFill>
        </p:grpSpPr>
        <p:sp>
          <p:nvSpPr>
            <p:cNvPr id="108" name="Round Same Side Corner Rectangle 21">
              <a:extLst>
                <a:ext uri="{FF2B5EF4-FFF2-40B4-BE49-F238E27FC236}">
                  <a16:creationId xmlns:a16="http://schemas.microsoft.com/office/drawing/2014/main" id="{92B2152A-95AE-4268-A044-52E62D9E2907}"/>
                </a:ext>
              </a:extLst>
            </p:cNvPr>
            <p:cNvSpPr/>
            <p:nvPr/>
          </p:nvSpPr>
          <p:spPr>
            <a:xfrm>
              <a:off x="3976798" y="2069359"/>
              <a:ext cx="461640" cy="100407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9" name="Oval 108">
              <a:extLst>
                <a:ext uri="{FF2B5EF4-FFF2-40B4-BE49-F238E27FC236}">
                  <a16:creationId xmlns:a16="http://schemas.microsoft.com/office/drawing/2014/main" id="{33713CC2-B67B-4A1D-A6B2-D16B6957E565}"/>
                </a:ext>
              </a:extLst>
            </p:cNvPr>
            <p:cNvSpPr/>
            <p:nvPr/>
          </p:nvSpPr>
          <p:spPr>
            <a:xfrm>
              <a:off x="4043172" y="1684320"/>
              <a:ext cx="328891" cy="3288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1" name="Circle: Hollow 20">
            <a:extLst>
              <a:ext uri="{FF2B5EF4-FFF2-40B4-BE49-F238E27FC236}">
                <a16:creationId xmlns:a16="http://schemas.microsoft.com/office/drawing/2014/main" id="{5487FB3D-9955-4DA3-8E28-BBB0F614E361}"/>
              </a:ext>
            </a:extLst>
          </p:cNvPr>
          <p:cNvSpPr/>
          <p:nvPr/>
        </p:nvSpPr>
        <p:spPr>
          <a:xfrm>
            <a:off x="2639359" y="1365387"/>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10" name="Circle: Hollow 109">
            <a:extLst>
              <a:ext uri="{FF2B5EF4-FFF2-40B4-BE49-F238E27FC236}">
                <a16:creationId xmlns:a16="http://schemas.microsoft.com/office/drawing/2014/main" id="{08B950D1-4EBA-4695-80C6-CE4586A000B1}"/>
              </a:ext>
            </a:extLst>
          </p:cNvPr>
          <p:cNvSpPr/>
          <p:nvPr/>
        </p:nvSpPr>
        <p:spPr>
          <a:xfrm rot="2904615">
            <a:off x="2776192" y="1329631"/>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nvGrpSpPr>
          <p:cNvPr id="3" name="Group 2">
            <a:extLst>
              <a:ext uri="{FF2B5EF4-FFF2-40B4-BE49-F238E27FC236}">
                <a16:creationId xmlns:a16="http://schemas.microsoft.com/office/drawing/2014/main" id="{3120D2FE-9E0B-4155-8CD9-542EE309869F}"/>
              </a:ext>
            </a:extLst>
          </p:cNvPr>
          <p:cNvGrpSpPr/>
          <p:nvPr/>
        </p:nvGrpSpPr>
        <p:grpSpPr>
          <a:xfrm>
            <a:off x="4937155" y="899798"/>
            <a:ext cx="611190" cy="1090296"/>
            <a:chOff x="5102983" y="1330093"/>
            <a:chExt cx="611190" cy="1090296"/>
          </a:xfrm>
          <a:solidFill>
            <a:schemeClr val="accent5"/>
          </a:solidFill>
        </p:grpSpPr>
        <p:grpSp>
          <p:nvGrpSpPr>
            <p:cNvPr id="4" name="Group 3">
              <a:extLst>
                <a:ext uri="{FF2B5EF4-FFF2-40B4-BE49-F238E27FC236}">
                  <a16:creationId xmlns:a16="http://schemas.microsoft.com/office/drawing/2014/main" id="{7B0A8375-EA70-4976-9069-BB7FC14EB5D4}"/>
                </a:ext>
              </a:extLst>
            </p:cNvPr>
            <p:cNvGrpSpPr/>
            <p:nvPr/>
          </p:nvGrpSpPr>
          <p:grpSpPr>
            <a:xfrm>
              <a:off x="5157952" y="1808115"/>
              <a:ext cx="241654" cy="277569"/>
              <a:chOff x="2968390" y="1782471"/>
              <a:chExt cx="241654" cy="277569"/>
            </a:xfrm>
            <a:grpFill/>
          </p:grpSpPr>
          <p:sp>
            <p:nvSpPr>
              <p:cNvPr id="38" name="Round Same Side Corner Rectangle 25">
                <a:extLst>
                  <a:ext uri="{FF2B5EF4-FFF2-40B4-BE49-F238E27FC236}">
                    <a16:creationId xmlns:a16="http://schemas.microsoft.com/office/drawing/2014/main" id="{D82D7FF8-192B-4345-8AC8-2306C3B3C46C}"/>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Round Same Side Corner Rectangle 26">
                <a:extLst>
                  <a:ext uri="{FF2B5EF4-FFF2-40B4-BE49-F238E27FC236}">
                    <a16:creationId xmlns:a16="http://schemas.microsoft.com/office/drawing/2014/main" id="{5BC65059-3820-44B2-BC73-F7D812CAFE4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6" name="Rectangle 5">
              <a:extLst>
                <a:ext uri="{FF2B5EF4-FFF2-40B4-BE49-F238E27FC236}">
                  <a16:creationId xmlns:a16="http://schemas.microsoft.com/office/drawing/2014/main" id="{D5D0AC93-1C8F-431E-B667-F8C56A2C9089}"/>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1" name="Round Same Side Corner Rectangle 26">
              <a:extLst>
                <a:ext uri="{FF2B5EF4-FFF2-40B4-BE49-F238E27FC236}">
                  <a16:creationId xmlns:a16="http://schemas.microsoft.com/office/drawing/2014/main" id="{A793CABB-97C7-4257-A10F-F63DCF2FCA62}"/>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17" name="Straight Arrow Connector 16">
              <a:extLst>
                <a:ext uri="{FF2B5EF4-FFF2-40B4-BE49-F238E27FC236}">
                  <a16:creationId xmlns:a16="http://schemas.microsoft.com/office/drawing/2014/main" id="{12125A65-DBAD-4FBC-A9B7-F079F67278FF}"/>
                </a:ext>
              </a:extLst>
            </p:cNvPr>
            <p:cNvCxnSpPr>
              <a:cxnSpLocks/>
            </p:cNvCxnSpPr>
            <p:nvPr/>
          </p:nvCxnSpPr>
          <p:spPr>
            <a:xfrm flipH="1">
              <a:off x="5175388" y="1694718"/>
              <a:ext cx="74812" cy="109302"/>
            </a:xfrm>
            <a:prstGeom prst="straightConnector1">
              <a:avLst/>
            </a:prstGeom>
            <a:grpFill/>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65FE476A-BAB5-40C1-810C-13F6C2D53E28}"/>
                </a:ext>
              </a:extLst>
            </p:cNvPr>
            <p:cNvGrpSpPr/>
            <p:nvPr/>
          </p:nvGrpSpPr>
          <p:grpSpPr>
            <a:xfrm>
              <a:off x="5274909" y="1330093"/>
              <a:ext cx="439264" cy="1090296"/>
              <a:chOff x="4152776" y="1302447"/>
              <a:chExt cx="365595" cy="907443"/>
            </a:xfrm>
            <a:grpFill/>
          </p:grpSpPr>
          <p:sp>
            <p:nvSpPr>
              <p:cNvPr id="69" name="Flowchart: Manual Operation 68">
                <a:extLst>
                  <a:ext uri="{FF2B5EF4-FFF2-40B4-BE49-F238E27FC236}">
                    <a16:creationId xmlns:a16="http://schemas.microsoft.com/office/drawing/2014/main" id="{E64605A0-D534-4E46-AE4C-53E915172A3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0" name="Round Same Side Corner Rectangle 23">
                <a:extLst>
                  <a:ext uri="{FF2B5EF4-FFF2-40B4-BE49-F238E27FC236}">
                    <a16:creationId xmlns:a16="http://schemas.microsoft.com/office/drawing/2014/main" id="{51DA63B3-1FF8-421E-B9B0-8D5BB4ABEA45}"/>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7" name="Oval 76">
                <a:extLst>
                  <a:ext uri="{FF2B5EF4-FFF2-40B4-BE49-F238E27FC236}">
                    <a16:creationId xmlns:a16="http://schemas.microsoft.com/office/drawing/2014/main" id="{C7C9D560-6FBF-44EA-A783-BE5E33AA0E5E}"/>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11" name="Group 10">
            <a:extLst>
              <a:ext uri="{FF2B5EF4-FFF2-40B4-BE49-F238E27FC236}">
                <a16:creationId xmlns:a16="http://schemas.microsoft.com/office/drawing/2014/main" id="{4ADC7300-BC1F-669C-B9B1-E418AC437B38}"/>
              </a:ext>
            </a:extLst>
          </p:cNvPr>
          <p:cNvGrpSpPr/>
          <p:nvPr/>
        </p:nvGrpSpPr>
        <p:grpSpPr>
          <a:xfrm>
            <a:off x="1511633" y="4893341"/>
            <a:ext cx="4223338" cy="1090296"/>
            <a:chOff x="1785946" y="4940723"/>
            <a:chExt cx="4223338" cy="1090296"/>
          </a:xfrm>
        </p:grpSpPr>
        <p:sp>
          <p:nvSpPr>
            <p:cNvPr id="41" name="Speech Bubble: Rectangle with Corners Rounded 40">
              <a:extLst>
                <a:ext uri="{FF2B5EF4-FFF2-40B4-BE49-F238E27FC236}">
                  <a16:creationId xmlns:a16="http://schemas.microsoft.com/office/drawing/2014/main" id="{E00CF128-BCD4-4C7E-A5B6-B9D9CBC4CB1A}"/>
                </a:ext>
              </a:extLst>
            </p:cNvPr>
            <p:cNvSpPr/>
            <p:nvPr/>
          </p:nvSpPr>
          <p:spPr>
            <a:xfrm>
              <a:off x="1785946" y="4975199"/>
              <a:ext cx="2761670" cy="1055820"/>
            </a:xfrm>
            <a:prstGeom prst="wedgeRoundRectCallout">
              <a:avLst>
                <a:gd name="adj1" fmla="val 57243"/>
                <a:gd name="adj2" fmla="val -203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0" name="Group 9">
              <a:extLst>
                <a:ext uri="{FF2B5EF4-FFF2-40B4-BE49-F238E27FC236}">
                  <a16:creationId xmlns:a16="http://schemas.microsoft.com/office/drawing/2014/main" id="{D671C796-628A-4F7E-851B-C5BFC404787A}"/>
                </a:ext>
              </a:extLst>
            </p:cNvPr>
            <p:cNvGrpSpPr/>
            <p:nvPr/>
          </p:nvGrpSpPr>
          <p:grpSpPr>
            <a:xfrm>
              <a:off x="1997645" y="5143330"/>
              <a:ext cx="1384103" cy="732003"/>
              <a:chOff x="5979451" y="4936789"/>
              <a:chExt cx="703946" cy="600026"/>
            </a:xfrm>
            <a:solidFill>
              <a:schemeClr val="bg1"/>
            </a:solidFill>
          </p:grpSpPr>
          <p:sp>
            <p:nvSpPr>
              <p:cNvPr id="52" name="Rectangle 51">
                <a:extLst>
                  <a:ext uri="{FF2B5EF4-FFF2-40B4-BE49-F238E27FC236}">
                    <a16:creationId xmlns:a16="http://schemas.microsoft.com/office/drawing/2014/main" id="{40F3822E-12AA-4444-87C0-52A5AC97445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Flowchart: Manual Operation 8">
                <a:extLst>
                  <a:ext uri="{FF2B5EF4-FFF2-40B4-BE49-F238E27FC236}">
                    <a16:creationId xmlns:a16="http://schemas.microsoft.com/office/drawing/2014/main" id="{A04268D6-F6FF-4A97-A601-42D1B680FD9A}"/>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 name="Group 6">
              <a:extLst>
                <a:ext uri="{FF2B5EF4-FFF2-40B4-BE49-F238E27FC236}">
                  <a16:creationId xmlns:a16="http://schemas.microsoft.com/office/drawing/2014/main" id="{5E43ED34-9AC3-44BB-8E6B-3F6AE9EA0A6E}"/>
                </a:ext>
              </a:extLst>
            </p:cNvPr>
            <p:cNvGrpSpPr/>
            <p:nvPr/>
          </p:nvGrpSpPr>
          <p:grpSpPr>
            <a:xfrm>
              <a:off x="2283876" y="5468797"/>
              <a:ext cx="160624" cy="348669"/>
              <a:chOff x="4043172" y="1684320"/>
              <a:chExt cx="328891" cy="713931"/>
            </a:xfrm>
            <a:solidFill>
              <a:schemeClr val="accent5"/>
            </a:solidFill>
          </p:grpSpPr>
          <p:sp>
            <p:nvSpPr>
              <p:cNvPr id="44" name="Round Same Side Corner Rectangle 21">
                <a:extLst>
                  <a:ext uri="{FF2B5EF4-FFF2-40B4-BE49-F238E27FC236}">
                    <a16:creationId xmlns:a16="http://schemas.microsoft.com/office/drawing/2014/main" id="{88162173-0CD4-4DE8-8782-3FD5C42438BC}"/>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Oval 44">
                <a:extLst>
                  <a:ext uri="{FF2B5EF4-FFF2-40B4-BE49-F238E27FC236}">
                    <a16:creationId xmlns:a16="http://schemas.microsoft.com/office/drawing/2014/main" id="{C38E6980-CB68-4312-83BB-5BD9A1302C6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53" name="Group 52">
              <a:extLst>
                <a:ext uri="{FF2B5EF4-FFF2-40B4-BE49-F238E27FC236}">
                  <a16:creationId xmlns:a16="http://schemas.microsoft.com/office/drawing/2014/main" id="{B14831F9-77D5-44BD-AE22-4EC3760BD356}"/>
                </a:ext>
              </a:extLst>
            </p:cNvPr>
            <p:cNvGrpSpPr/>
            <p:nvPr/>
          </p:nvGrpSpPr>
          <p:grpSpPr>
            <a:xfrm>
              <a:off x="2501958" y="5468797"/>
              <a:ext cx="160624" cy="348669"/>
              <a:chOff x="4043172" y="1684320"/>
              <a:chExt cx="328891" cy="713931"/>
            </a:xfrm>
            <a:solidFill>
              <a:schemeClr val="accent5"/>
            </a:solidFill>
          </p:grpSpPr>
          <p:sp>
            <p:nvSpPr>
              <p:cNvPr id="54" name="Round Same Side Corner Rectangle 21">
                <a:extLst>
                  <a:ext uri="{FF2B5EF4-FFF2-40B4-BE49-F238E27FC236}">
                    <a16:creationId xmlns:a16="http://schemas.microsoft.com/office/drawing/2014/main" id="{05721EE6-55AB-49E8-838A-390D0C2F737A}"/>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8" name="Oval 57">
                <a:extLst>
                  <a:ext uri="{FF2B5EF4-FFF2-40B4-BE49-F238E27FC236}">
                    <a16:creationId xmlns:a16="http://schemas.microsoft.com/office/drawing/2014/main" id="{0BE802D9-2C54-4FCD-B60C-7C4B41711E8E}"/>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59" name="Group 58">
              <a:extLst>
                <a:ext uri="{FF2B5EF4-FFF2-40B4-BE49-F238E27FC236}">
                  <a16:creationId xmlns:a16="http://schemas.microsoft.com/office/drawing/2014/main" id="{92D19F71-D8EE-48DF-8085-69FC499372AB}"/>
                </a:ext>
              </a:extLst>
            </p:cNvPr>
            <p:cNvGrpSpPr/>
            <p:nvPr/>
          </p:nvGrpSpPr>
          <p:grpSpPr>
            <a:xfrm>
              <a:off x="2702017" y="5468797"/>
              <a:ext cx="160624" cy="348669"/>
              <a:chOff x="4043172" y="1684320"/>
              <a:chExt cx="328891" cy="713931"/>
            </a:xfrm>
            <a:solidFill>
              <a:schemeClr val="accent5"/>
            </a:solidFill>
          </p:grpSpPr>
          <p:sp>
            <p:nvSpPr>
              <p:cNvPr id="60" name="Round Same Side Corner Rectangle 21">
                <a:extLst>
                  <a:ext uri="{FF2B5EF4-FFF2-40B4-BE49-F238E27FC236}">
                    <a16:creationId xmlns:a16="http://schemas.microsoft.com/office/drawing/2014/main" id="{AD1EE878-13D8-4E38-A5BC-BEAC395CBDED}"/>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Oval 60">
                <a:extLst>
                  <a:ext uri="{FF2B5EF4-FFF2-40B4-BE49-F238E27FC236}">
                    <a16:creationId xmlns:a16="http://schemas.microsoft.com/office/drawing/2014/main" id="{18423B59-5DC8-49DA-8784-70CDCB1D009A}"/>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1" name="Group 70">
              <a:extLst>
                <a:ext uri="{FF2B5EF4-FFF2-40B4-BE49-F238E27FC236}">
                  <a16:creationId xmlns:a16="http://schemas.microsoft.com/office/drawing/2014/main" id="{0D191031-044E-4A3C-B23E-260F96F12D12}"/>
                </a:ext>
              </a:extLst>
            </p:cNvPr>
            <p:cNvGrpSpPr/>
            <p:nvPr/>
          </p:nvGrpSpPr>
          <p:grpSpPr>
            <a:xfrm>
              <a:off x="3450281" y="5277429"/>
              <a:ext cx="172158" cy="551483"/>
              <a:chOff x="4043172" y="1684320"/>
              <a:chExt cx="352508" cy="1129211"/>
            </a:xfrm>
            <a:solidFill>
              <a:schemeClr val="bg1"/>
            </a:solidFill>
          </p:grpSpPr>
          <p:sp>
            <p:nvSpPr>
              <p:cNvPr id="72" name="Round Same Side Corner Rectangle 21">
                <a:extLst>
                  <a:ext uri="{FF2B5EF4-FFF2-40B4-BE49-F238E27FC236}">
                    <a16:creationId xmlns:a16="http://schemas.microsoft.com/office/drawing/2014/main" id="{711E9495-8CDF-41DA-A56C-BAAC28E6901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Oval 72">
                <a:extLst>
                  <a:ext uri="{FF2B5EF4-FFF2-40B4-BE49-F238E27FC236}">
                    <a16:creationId xmlns:a16="http://schemas.microsoft.com/office/drawing/2014/main" id="{B0806185-D5E2-42E1-BDB2-D02344BE35BF}"/>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4" name="Group 73">
              <a:extLst>
                <a:ext uri="{FF2B5EF4-FFF2-40B4-BE49-F238E27FC236}">
                  <a16:creationId xmlns:a16="http://schemas.microsoft.com/office/drawing/2014/main" id="{8CBF3683-07EC-4195-B9C9-765C6D63C6FB}"/>
                </a:ext>
              </a:extLst>
            </p:cNvPr>
            <p:cNvGrpSpPr/>
            <p:nvPr/>
          </p:nvGrpSpPr>
          <p:grpSpPr>
            <a:xfrm>
              <a:off x="3725068" y="5277429"/>
              <a:ext cx="172158" cy="551483"/>
              <a:chOff x="4043172" y="1684320"/>
              <a:chExt cx="352508" cy="1129211"/>
            </a:xfrm>
            <a:solidFill>
              <a:schemeClr val="bg1"/>
            </a:solidFill>
          </p:grpSpPr>
          <p:sp>
            <p:nvSpPr>
              <p:cNvPr id="75" name="Round Same Side Corner Rectangle 21">
                <a:extLst>
                  <a:ext uri="{FF2B5EF4-FFF2-40B4-BE49-F238E27FC236}">
                    <a16:creationId xmlns:a16="http://schemas.microsoft.com/office/drawing/2014/main" id="{CFB10793-B66C-4E0B-9A91-683C78B6361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6" name="Oval 75">
                <a:extLst>
                  <a:ext uri="{FF2B5EF4-FFF2-40B4-BE49-F238E27FC236}">
                    <a16:creationId xmlns:a16="http://schemas.microsoft.com/office/drawing/2014/main" id="{B3398341-9821-4E52-A0F9-086092A5EB9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9" name="Group 18">
              <a:extLst>
                <a:ext uri="{FF2B5EF4-FFF2-40B4-BE49-F238E27FC236}">
                  <a16:creationId xmlns:a16="http://schemas.microsoft.com/office/drawing/2014/main" id="{DDB0A78B-CF86-4441-AFE6-E541CF31A8A7}"/>
                </a:ext>
              </a:extLst>
            </p:cNvPr>
            <p:cNvGrpSpPr/>
            <p:nvPr/>
          </p:nvGrpSpPr>
          <p:grpSpPr>
            <a:xfrm>
              <a:off x="2901934" y="5337035"/>
              <a:ext cx="211356" cy="480431"/>
              <a:chOff x="2901934" y="5492712"/>
              <a:chExt cx="211356" cy="480431"/>
            </a:xfrm>
            <a:solidFill>
              <a:schemeClr val="accent5"/>
            </a:solidFill>
          </p:grpSpPr>
          <p:sp>
            <p:nvSpPr>
              <p:cNvPr id="63" name="Round Same Side Corner Rectangle 21">
                <a:extLst>
                  <a:ext uri="{FF2B5EF4-FFF2-40B4-BE49-F238E27FC236}">
                    <a16:creationId xmlns:a16="http://schemas.microsoft.com/office/drawing/2014/main" id="{EB186DAF-CF74-4082-8B32-FF2BA4E5555F}"/>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4" name="Oval 63">
                <a:extLst>
                  <a:ext uri="{FF2B5EF4-FFF2-40B4-BE49-F238E27FC236}">
                    <a16:creationId xmlns:a16="http://schemas.microsoft.com/office/drawing/2014/main" id="{B534B7DD-334C-4BC5-A123-85C271BF3E3C}"/>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8" name="Flowchart: Manual Operation 77">
                <a:extLst>
                  <a:ext uri="{FF2B5EF4-FFF2-40B4-BE49-F238E27FC236}">
                    <a16:creationId xmlns:a16="http://schemas.microsoft.com/office/drawing/2014/main" id="{82163351-F236-4A4A-AE1F-E9F098F180C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79" name="Flowchart: Manual Operation 78">
              <a:extLst>
                <a:ext uri="{FF2B5EF4-FFF2-40B4-BE49-F238E27FC236}">
                  <a16:creationId xmlns:a16="http://schemas.microsoft.com/office/drawing/2014/main" id="{56188D18-7D2C-4F78-80DA-07F1448ABBD0}"/>
                </a:ext>
              </a:extLst>
            </p:cNvPr>
            <p:cNvSpPr/>
            <p:nvPr/>
          </p:nvSpPr>
          <p:spPr>
            <a:xfrm rot="10800000">
              <a:off x="3414426" y="556693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90" name="Group 89">
              <a:extLst>
                <a:ext uri="{FF2B5EF4-FFF2-40B4-BE49-F238E27FC236}">
                  <a16:creationId xmlns:a16="http://schemas.microsoft.com/office/drawing/2014/main" id="{DC8A6964-E518-4C61-A8CE-62398AFB3EE1}"/>
                </a:ext>
              </a:extLst>
            </p:cNvPr>
            <p:cNvGrpSpPr/>
            <p:nvPr/>
          </p:nvGrpSpPr>
          <p:grpSpPr>
            <a:xfrm>
              <a:off x="4108922" y="5277429"/>
              <a:ext cx="172158" cy="551483"/>
              <a:chOff x="4043172" y="1684320"/>
              <a:chExt cx="352508" cy="1129211"/>
            </a:xfrm>
            <a:solidFill>
              <a:schemeClr val="bg1"/>
            </a:solidFill>
          </p:grpSpPr>
          <p:sp>
            <p:nvSpPr>
              <p:cNvPr id="91" name="Round Same Side Corner Rectangle 21">
                <a:extLst>
                  <a:ext uri="{FF2B5EF4-FFF2-40B4-BE49-F238E27FC236}">
                    <a16:creationId xmlns:a16="http://schemas.microsoft.com/office/drawing/2014/main" id="{64DD7028-A7AB-44C2-B4D0-B95D17D3D2D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2" name="Oval 91">
                <a:extLst>
                  <a:ext uri="{FF2B5EF4-FFF2-40B4-BE49-F238E27FC236}">
                    <a16:creationId xmlns:a16="http://schemas.microsoft.com/office/drawing/2014/main" id="{DB3EF972-E9EE-4ACC-BB1E-11077153B95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2" name="Multiplication Sign 11">
              <a:extLst>
                <a:ext uri="{FF2B5EF4-FFF2-40B4-BE49-F238E27FC236}">
                  <a16:creationId xmlns:a16="http://schemas.microsoft.com/office/drawing/2014/main" id="{02E832C9-E31F-4A49-877F-B4A2DB9A95B2}"/>
                </a:ext>
              </a:extLst>
            </p:cNvPr>
            <p:cNvSpPr/>
            <p:nvPr/>
          </p:nvSpPr>
          <p:spPr>
            <a:xfrm>
              <a:off x="4135765" y="5102123"/>
              <a:ext cx="133781" cy="133781"/>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Freeform: Shape 13">
              <a:extLst>
                <a:ext uri="{FF2B5EF4-FFF2-40B4-BE49-F238E27FC236}">
                  <a16:creationId xmlns:a16="http://schemas.microsoft.com/office/drawing/2014/main" id="{0468E0F2-1A1D-4AEB-B798-C7A36C66F25D}"/>
                </a:ext>
              </a:extLst>
            </p:cNvPr>
            <p:cNvSpPr/>
            <p:nvPr/>
          </p:nvSpPr>
          <p:spPr>
            <a:xfrm>
              <a:off x="3495035" y="5115458"/>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82" name="Group 81">
              <a:extLst>
                <a:ext uri="{FF2B5EF4-FFF2-40B4-BE49-F238E27FC236}">
                  <a16:creationId xmlns:a16="http://schemas.microsoft.com/office/drawing/2014/main" id="{F1A3B7A8-69C7-4C60-B60E-210EC2451A4D}"/>
                </a:ext>
              </a:extLst>
            </p:cNvPr>
            <p:cNvGrpSpPr/>
            <p:nvPr/>
          </p:nvGrpSpPr>
          <p:grpSpPr>
            <a:xfrm>
              <a:off x="4877871" y="5180933"/>
              <a:ext cx="373978" cy="850086"/>
              <a:chOff x="3545772" y="5645112"/>
              <a:chExt cx="211356" cy="480431"/>
            </a:xfrm>
            <a:solidFill>
              <a:schemeClr val="accent5"/>
            </a:solidFill>
          </p:grpSpPr>
          <p:sp>
            <p:nvSpPr>
              <p:cNvPr id="93" name="Round Same Side Corner Rectangle 21">
                <a:extLst>
                  <a:ext uri="{FF2B5EF4-FFF2-40B4-BE49-F238E27FC236}">
                    <a16:creationId xmlns:a16="http://schemas.microsoft.com/office/drawing/2014/main" id="{F051FDCA-1B6B-4803-9B73-4A1ED7468DA0}"/>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4" name="Oval 93">
                <a:extLst>
                  <a:ext uri="{FF2B5EF4-FFF2-40B4-BE49-F238E27FC236}">
                    <a16:creationId xmlns:a16="http://schemas.microsoft.com/office/drawing/2014/main" id="{3CB85A40-ACB4-4310-B5B7-10DC285E29E2}"/>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5" name="Flowchart: Manual Operation 94">
                <a:extLst>
                  <a:ext uri="{FF2B5EF4-FFF2-40B4-BE49-F238E27FC236}">
                    <a16:creationId xmlns:a16="http://schemas.microsoft.com/office/drawing/2014/main" id="{8E85F729-9A76-4CA1-A72F-4C1B95C7E0B4}"/>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96" name="Group 95">
              <a:extLst>
                <a:ext uri="{FF2B5EF4-FFF2-40B4-BE49-F238E27FC236}">
                  <a16:creationId xmlns:a16="http://schemas.microsoft.com/office/drawing/2014/main" id="{C57AA04A-F672-424B-84F9-67A5E44E6AE8}"/>
                </a:ext>
              </a:extLst>
            </p:cNvPr>
            <p:cNvGrpSpPr/>
            <p:nvPr/>
          </p:nvGrpSpPr>
          <p:grpSpPr>
            <a:xfrm>
              <a:off x="5398094" y="4940723"/>
              <a:ext cx="611190" cy="1090296"/>
              <a:chOff x="5102983" y="1330093"/>
              <a:chExt cx="611190" cy="1090296"/>
            </a:xfrm>
            <a:solidFill>
              <a:schemeClr val="accent5"/>
            </a:solidFill>
          </p:grpSpPr>
          <p:grpSp>
            <p:nvGrpSpPr>
              <p:cNvPr id="97" name="Group 96">
                <a:extLst>
                  <a:ext uri="{FF2B5EF4-FFF2-40B4-BE49-F238E27FC236}">
                    <a16:creationId xmlns:a16="http://schemas.microsoft.com/office/drawing/2014/main" id="{4A5CEC5E-DE6C-4A08-A180-4C5E2D3EC17C}"/>
                  </a:ext>
                </a:extLst>
              </p:cNvPr>
              <p:cNvGrpSpPr/>
              <p:nvPr/>
            </p:nvGrpSpPr>
            <p:grpSpPr>
              <a:xfrm>
                <a:off x="5157952" y="1808115"/>
                <a:ext cx="241654" cy="277569"/>
                <a:chOff x="2968390" y="1782471"/>
                <a:chExt cx="241654" cy="277569"/>
              </a:xfrm>
              <a:grpFill/>
            </p:grpSpPr>
            <p:sp>
              <p:nvSpPr>
                <p:cNvPr id="114" name="Round Same Side Corner Rectangle 25">
                  <a:extLst>
                    <a:ext uri="{FF2B5EF4-FFF2-40B4-BE49-F238E27FC236}">
                      <a16:creationId xmlns:a16="http://schemas.microsoft.com/office/drawing/2014/main" id="{5773D578-7D9B-4CFB-AF88-BF5FB49DDBF7}"/>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5" name="Round Same Side Corner Rectangle 26">
                  <a:extLst>
                    <a:ext uri="{FF2B5EF4-FFF2-40B4-BE49-F238E27FC236}">
                      <a16:creationId xmlns:a16="http://schemas.microsoft.com/office/drawing/2014/main" id="{B0D8A2BD-7B06-4713-8FA0-7DACE63A88D2}"/>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98" name="Rectangle 97">
                <a:extLst>
                  <a:ext uri="{FF2B5EF4-FFF2-40B4-BE49-F238E27FC236}">
                    <a16:creationId xmlns:a16="http://schemas.microsoft.com/office/drawing/2014/main" id="{E65EACE7-0240-4305-8F4D-1AAE7B731AA4}"/>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9" name="Round Same Side Corner Rectangle 26">
                <a:extLst>
                  <a:ext uri="{FF2B5EF4-FFF2-40B4-BE49-F238E27FC236}">
                    <a16:creationId xmlns:a16="http://schemas.microsoft.com/office/drawing/2014/main" id="{24DFC2BB-AC3E-4ED6-9E91-D1BF11553D01}"/>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100" name="Straight Arrow Connector 99">
                <a:extLst>
                  <a:ext uri="{FF2B5EF4-FFF2-40B4-BE49-F238E27FC236}">
                    <a16:creationId xmlns:a16="http://schemas.microsoft.com/office/drawing/2014/main" id="{2674FF79-D8B3-452F-91E1-1E71BF30B00C}"/>
                  </a:ext>
                </a:extLst>
              </p:cNvPr>
              <p:cNvCxnSpPr>
                <a:cxnSpLocks/>
              </p:cNvCxnSpPr>
              <p:nvPr/>
            </p:nvCxnSpPr>
            <p:spPr>
              <a:xfrm flipH="1">
                <a:off x="5175388" y="1694718"/>
                <a:ext cx="74812" cy="109302"/>
              </a:xfrm>
              <a:prstGeom prst="straightConnector1">
                <a:avLst/>
              </a:prstGeom>
              <a:grpFill/>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09AF76CC-8871-4CAD-9F3F-8083DF590F81}"/>
                  </a:ext>
                </a:extLst>
              </p:cNvPr>
              <p:cNvGrpSpPr/>
              <p:nvPr/>
            </p:nvGrpSpPr>
            <p:grpSpPr>
              <a:xfrm>
                <a:off x="5274909" y="1330093"/>
                <a:ext cx="439264" cy="1090296"/>
                <a:chOff x="4152776" y="1302447"/>
                <a:chExt cx="365595" cy="907443"/>
              </a:xfrm>
              <a:grpFill/>
            </p:grpSpPr>
            <p:sp>
              <p:nvSpPr>
                <p:cNvPr id="111" name="Flowchart: Manual Operation 110">
                  <a:extLst>
                    <a:ext uri="{FF2B5EF4-FFF2-40B4-BE49-F238E27FC236}">
                      <a16:creationId xmlns:a16="http://schemas.microsoft.com/office/drawing/2014/main" id="{F3CCD3FB-35D4-4871-A8E6-E7BE716F1291}"/>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2" name="Round Same Side Corner Rectangle 23">
                  <a:extLst>
                    <a:ext uri="{FF2B5EF4-FFF2-40B4-BE49-F238E27FC236}">
                      <a16:creationId xmlns:a16="http://schemas.microsoft.com/office/drawing/2014/main" id="{9C195739-CF97-4B5A-BE71-C844ABC38A98}"/>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3" name="Oval 112">
                  <a:extLst>
                    <a:ext uri="{FF2B5EF4-FFF2-40B4-BE49-F238E27FC236}">
                      <a16:creationId xmlns:a16="http://schemas.microsoft.com/office/drawing/2014/main" id="{142266F1-20A9-4BBF-B096-B5916740277B}"/>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sp>
        <p:nvSpPr>
          <p:cNvPr id="2" name="Rectangle 1">
            <a:extLst>
              <a:ext uri="{FF2B5EF4-FFF2-40B4-BE49-F238E27FC236}">
                <a16:creationId xmlns:a16="http://schemas.microsoft.com/office/drawing/2014/main" id="{F1908BCE-2BBB-3163-C24F-A357E775F3AE}"/>
              </a:ext>
            </a:extLst>
          </p:cNvPr>
          <p:cNvSpPr/>
          <p:nvPr/>
        </p:nvSpPr>
        <p:spPr>
          <a:xfrm>
            <a:off x="996287" y="3587758"/>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Rectangle 7">
            <a:extLst>
              <a:ext uri="{FF2B5EF4-FFF2-40B4-BE49-F238E27FC236}">
                <a16:creationId xmlns:a16="http://schemas.microsoft.com/office/drawing/2014/main" id="{E4952B8F-D3E5-19F1-2566-523D9F875B8D}"/>
              </a:ext>
            </a:extLst>
          </p:cNvPr>
          <p:cNvSpPr/>
          <p:nvPr/>
        </p:nvSpPr>
        <p:spPr>
          <a:xfrm>
            <a:off x="996287" y="7864308"/>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97443F40-FAF6-800C-A797-CCA8BBAEA3C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B45BF436-EB6F-3800-2610-59D4BFAF73B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37210F88-8EF5-FD99-4795-258AEF57631E}"/>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222236A4-8256-B3D0-FDF2-833DF3630AB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150663CC-047B-9F9E-CF44-10746C57218A}"/>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91118610-8624-C3B6-A8EE-675EAB0DD1A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3214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a:extLst>
              <a:ext uri="{FF2B5EF4-FFF2-40B4-BE49-F238E27FC236}">
                <a16:creationId xmlns:a16="http://schemas.microsoft.com/office/drawing/2014/main" id="{13B5BE1D-DCCE-458A-95F5-53C33E928C63}"/>
              </a:ext>
            </a:extLst>
          </p:cNvPr>
          <p:cNvSpPr/>
          <p:nvPr/>
        </p:nvSpPr>
        <p:spPr>
          <a:xfrm>
            <a:off x="5072083" y="5149517"/>
            <a:ext cx="825791" cy="994785"/>
          </a:xfrm>
          <a:prstGeom prst="roundRect">
            <a:avLst>
              <a:gd name="adj" fmla="val 4056"/>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CA" sz="1000" b="1" dirty="0"/>
          </a:p>
        </p:txBody>
      </p:sp>
      <p:sp>
        <p:nvSpPr>
          <p:cNvPr id="23" name="TextBox 22">
            <a:extLst>
              <a:ext uri="{FF2B5EF4-FFF2-40B4-BE49-F238E27FC236}">
                <a16:creationId xmlns:a16="http://schemas.microsoft.com/office/drawing/2014/main" id="{7918BECE-56E1-453E-B823-BBA4BC73905D}"/>
              </a:ext>
            </a:extLst>
          </p:cNvPr>
          <p:cNvSpPr txBox="1"/>
          <p:nvPr/>
        </p:nvSpPr>
        <p:spPr>
          <a:xfrm>
            <a:off x="996287" y="2377713"/>
            <a:ext cx="5254042" cy="1107996"/>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٧</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تقوم بزيادة وتيرة الزيارات إلى </a:t>
            </a:r>
            <a:r>
              <a:rPr lang="en-US" sz="1100" dirty="0" err="1">
                <a:latin typeface="Calibri" panose="020F0502020204030204" pitchFamily="34" charset="0"/>
                <a:cs typeface="Calibri" panose="020F0502020204030204" pitchFamily="34" charset="0"/>
              </a:rPr>
              <a:t>منزل</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للتحقق من حالتها. </a:t>
            </a:r>
            <a:r>
              <a:rPr lang="ar-SA" sz="1100" dirty="0" err="1">
                <a:latin typeface="Calibri" panose="020F0502020204030204" pitchFamily="34" charset="0"/>
                <a:cs typeface="Calibri" panose="020F0502020204030204" pitchFamily="34" charset="0"/>
              </a:rPr>
              <a:t>ت</a:t>
            </a:r>
            <a:r>
              <a:rPr lang="en-US" sz="1100" dirty="0" err="1">
                <a:latin typeface="Calibri" panose="020F0502020204030204" pitchFamily="34" charset="0"/>
                <a:cs typeface="Calibri" panose="020F0502020204030204" pitchFamily="34" charset="0"/>
              </a:rPr>
              <a:t>تأكد</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من الوضع</a:t>
            </a:r>
            <a:r>
              <a:rPr lang="en-US" sz="1100" dirty="0">
                <a:latin typeface="Calibri" panose="020F0502020204030204" pitchFamily="34" charset="0"/>
                <a:cs typeface="Calibri" panose="020F0502020204030204" pitchFamily="34" charset="0"/>
              </a:rPr>
              <a:t> مع عمها ومعلمها بانتظام أيضًا. كل أسبوع ، تقابل ميسرة </a:t>
            </a:r>
            <a:r>
              <a:rPr lang="en-US" sz="1100" dirty="0" err="1">
                <a:latin typeface="Calibri" panose="020F0502020204030204" pitchFamily="34" charset="0"/>
                <a:cs typeface="Calibri" panose="020F0502020204030204" pitchFamily="34" charset="0"/>
              </a:rPr>
              <a:t>برنامج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مهارات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الحيا</a:t>
            </a:r>
            <a:r>
              <a:rPr lang="ar-SA" sz="1100" dirty="0" err="1">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الذي </a:t>
            </a:r>
            <a:r>
              <a:rPr lang="en-US" sz="1100" dirty="0" err="1">
                <a:latin typeface="Calibri" panose="020F0502020204030204" pitchFamily="34" charset="0"/>
                <a:cs typeface="Calibri" panose="020F0502020204030204" pitchFamily="34" charset="0"/>
              </a:rPr>
              <a:t>تحضره</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بمرور </a:t>
            </a:r>
            <a:r>
              <a:rPr lang="en-US" sz="1100" dirty="0" err="1">
                <a:latin typeface="Calibri" panose="020F0502020204030204" pitchFamily="34" charset="0"/>
                <a:cs typeface="Calibri" panose="020F0502020204030204" pitchFamily="34" charset="0"/>
              </a:rPr>
              <a:t>الوقت</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تستقر</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في روتين ثابت بين المدرسة </a:t>
            </a:r>
            <a:r>
              <a:rPr lang="en-US" sz="1100" dirty="0" err="1">
                <a:latin typeface="Calibri" panose="020F0502020204030204" pitchFamily="34" charset="0"/>
                <a:cs typeface="Calibri" panose="020F0502020204030204" pitchFamily="34" charset="0"/>
              </a:rPr>
              <a:t>وبرنامج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مهارات</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حيا</a:t>
            </a:r>
            <a:r>
              <a:rPr lang="ar-SA" sz="1100" dirty="0" err="1">
                <a:latin typeface="Calibri" panose="020F0502020204030204" pitchFamily="34" charset="0"/>
                <a:cs typeface="Calibri" panose="020F0502020204030204" pitchFamily="34" charset="0"/>
              </a:rPr>
              <a:t>ة</a:t>
            </a:r>
            <a:endParaRPr lang="en-US" sz="1100" dirty="0">
              <a:latin typeface="Calibri" panose="020F0502020204030204" pitchFamily="34" charset="0"/>
              <a:cs typeface="Calibri" panose="020F0502020204030204" pitchFamily="34" charset="0"/>
            </a:endParaRP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313837"/>
            <a:ext cx="5254042" cy="1107996"/>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٨</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تقول </a:t>
            </a:r>
            <a:r>
              <a:rPr lang="en-US" sz="1100" dirty="0" err="1">
                <a:latin typeface="Calibri" panose="020F0502020204030204" pitchFamily="34" charset="0"/>
                <a:cs typeface="Calibri" panose="020F0502020204030204" pitchFamily="34" charset="0"/>
              </a:rPr>
              <a:t>لك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إنها لا تريد الزواج ، </a:t>
            </a:r>
            <a:r>
              <a:rPr lang="en-US" sz="1100" dirty="0" err="1">
                <a:latin typeface="Calibri" panose="020F0502020204030204" pitchFamily="34" charset="0"/>
                <a:cs typeface="Calibri" panose="020F0502020204030204" pitchFamily="34" charset="0"/>
              </a:rPr>
              <a:t>ويوافقها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a:t>
            </a:r>
            <a:r>
              <a:rPr lang="ar-SA" sz="1100" dirty="0" err="1">
                <a:latin typeface="Calibri" panose="020F0502020204030204" pitchFamily="34" charset="0"/>
                <a:cs typeface="Calibri" panose="020F0502020204030204" pitchFamily="34" charset="0"/>
              </a:rPr>
              <a:t>ي</a:t>
            </a:r>
            <a:r>
              <a:rPr lang="en-US" sz="1100" dirty="0" err="1">
                <a:latin typeface="Calibri" panose="020F0502020204030204" pitchFamily="34" charset="0"/>
                <a:cs typeface="Calibri" panose="020F0502020204030204" pitchFamily="34" charset="0"/>
              </a:rPr>
              <a:t>ها</a:t>
            </a:r>
            <a:r>
              <a:rPr lang="en-US" sz="1100" dirty="0">
                <a:latin typeface="Calibri" panose="020F0502020204030204" pitchFamily="34" charset="0"/>
                <a:cs typeface="Calibri" panose="020F0502020204030204" pitchFamily="34" charset="0"/>
              </a:rPr>
              <a:t>. أكملت </a:t>
            </a:r>
            <a:r>
              <a:rPr lang="en-US" sz="1100" dirty="0" err="1">
                <a:latin typeface="Calibri" panose="020F0502020204030204" pitchFamily="34" charset="0"/>
                <a:cs typeface="Calibri" panose="020F0502020204030204" pitchFamily="34" charset="0"/>
              </a:rPr>
              <a:t>برنامج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مهارات</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حيا</a:t>
            </a:r>
            <a:r>
              <a:rPr lang="ar-SA" sz="1100" dirty="0" err="1">
                <a:latin typeface="Calibri" panose="020F0502020204030204" pitchFamily="34" charset="0"/>
                <a:cs typeface="Calibri" panose="020F0502020204030204" pitchFamily="34" charset="0"/>
              </a:rPr>
              <a:t>ة</a:t>
            </a:r>
            <a:r>
              <a:rPr lang="ar-SA"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وهي</a:t>
            </a:r>
            <a:r>
              <a:rPr lang="en-US" sz="1100" dirty="0">
                <a:latin typeface="Calibri" panose="020F0502020204030204" pitchFamily="34" charset="0"/>
                <a:cs typeface="Calibri" panose="020F0502020204030204" pitchFamily="34" charset="0"/>
              </a:rPr>
              <a:t> الآن مرشدة زميلة للفتيات الصغيرات. </a:t>
            </a:r>
            <a:r>
              <a:rPr lang="en-US" sz="1100" dirty="0" err="1">
                <a:latin typeface="Calibri" panose="020F0502020204030204" pitchFamily="34" charset="0"/>
                <a:cs typeface="Calibri" panose="020F0502020204030204" pitchFamily="34" charset="0"/>
              </a:rPr>
              <a:t>تخبرك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a:t>
            </a:r>
            <a:r>
              <a:rPr lang="en-US" sz="1100" dirty="0" err="1">
                <a:latin typeface="Calibri" panose="020F0502020204030204" pitchFamily="34" charset="0"/>
                <a:cs typeface="Calibri" panose="020F0502020204030204" pitchFamily="34" charset="0"/>
              </a:rPr>
              <a:t>أنها</a:t>
            </a:r>
            <a:r>
              <a:rPr lang="en-US" sz="1100" dirty="0">
                <a:latin typeface="Calibri" panose="020F0502020204030204" pitchFamily="34" charset="0"/>
                <a:cs typeface="Calibri" panose="020F0502020204030204" pitchFamily="34" charset="0"/>
              </a:rPr>
              <a:t> لا تريد الزواج </a:t>
            </a:r>
            <a:r>
              <a:rPr lang="en-US" sz="1100" dirty="0" err="1">
                <a:latin typeface="Calibri" panose="020F0502020204030204" pitchFamily="34" charset="0"/>
                <a:cs typeface="Calibri" panose="020F0502020204030204" pitchFamily="34" charset="0"/>
              </a:rPr>
              <a:t>حتى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تبلغ</a:t>
            </a:r>
            <a:r>
              <a:rPr lang="ar-SA"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١٨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عامًا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وت</a:t>
            </a:r>
            <a:r>
              <a:rPr lang="ar-SA" sz="1100" dirty="0">
                <a:latin typeface="Calibri" panose="020F0502020204030204" pitchFamily="34" charset="0"/>
                <a:cs typeface="Calibri" panose="020F0502020204030204" pitchFamily="34" charset="0"/>
              </a:rPr>
              <a:t>صبح</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معلمة</a:t>
            </a:r>
            <a:r>
              <a:rPr lang="en-US" sz="1100" dirty="0">
                <a:latin typeface="Calibri" panose="020F0502020204030204" pitchFamily="34" charset="0"/>
                <a:cs typeface="Calibri" panose="020F0502020204030204" pitchFamily="34" charset="0"/>
              </a:rPr>
              <a:t>. بعد ثلاثة أشهر ، تتفق </a:t>
            </a:r>
            <a:r>
              <a:rPr lang="en-US" sz="1100" dirty="0" err="1">
                <a:latin typeface="Calibri" panose="020F0502020204030204" pitchFamily="34" charset="0"/>
                <a:cs typeface="Calibri" panose="020F0502020204030204" pitchFamily="34" charset="0"/>
              </a:rPr>
              <a:t>مع</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وعائلتها على إغلاق ملفها لأن المخاطر المحددة في تقييمها قد انخفضت بدرجة كافية وتحققت أهداف خطة الحالة.</a:t>
            </a: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E87BE32C-CA94-4378-9B89-EBEAF51D176A}"/>
              </a:ext>
            </a:extLst>
          </p:cNvPr>
          <p:cNvGrpSpPr/>
          <p:nvPr/>
        </p:nvGrpSpPr>
        <p:grpSpPr>
          <a:xfrm>
            <a:off x="1499555" y="1363881"/>
            <a:ext cx="324331" cy="805023"/>
            <a:chOff x="4152776" y="1302447"/>
            <a:chExt cx="365595" cy="907443"/>
          </a:xfrm>
          <a:solidFill>
            <a:schemeClr val="accent5"/>
          </a:solidFill>
        </p:grpSpPr>
        <p:sp>
          <p:nvSpPr>
            <p:cNvPr id="14" name="Flowchart: Manual Operation 13">
              <a:extLst>
                <a:ext uri="{FF2B5EF4-FFF2-40B4-BE49-F238E27FC236}">
                  <a16:creationId xmlns:a16="http://schemas.microsoft.com/office/drawing/2014/main" id="{F50003A3-7C7C-4510-9B64-47D4E929988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Round Same Side Corner Rectangle 23">
              <a:extLst>
                <a:ext uri="{FF2B5EF4-FFF2-40B4-BE49-F238E27FC236}">
                  <a16:creationId xmlns:a16="http://schemas.microsoft.com/office/drawing/2014/main" id="{28441863-58E9-4984-B6F7-69DD172E2FAC}"/>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Oval 15">
              <a:extLst>
                <a:ext uri="{FF2B5EF4-FFF2-40B4-BE49-F238E27FC236}">
                  <a16:creationId xmlns:a16="http://schemas.microsoft.com/office/drawing/2014/main" id="{79C9C5C5-9172-4442-B288-33E7058452BD}"/>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Rectangle 16">
              <a:extLst>
                <a:ext uri="{FF2B5EF4-FFF2-40B4-BE49-F238E27FC236}">
                  <a16:creationId xmlns:a16="http://schemas.microsoft.com/office/drawing/2014/main" id="{94298701-786B-497D-B7B4-12238816C849}"/>
                </a:ext>
              </a:extLst>
            </p:cNvPr>
            <p:cNvSpPr/>
            <p:nvPr/>
          </p:nvSpPr>
          <p:spPr>
            <a:xfrm rot="19718716">
              <a:off x="4255086" y="1847861"/>
              <a:ext cx="210569" cy="154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ound Same Side Corner Rectangle 25">
              <a:extLst>
                <a:ext uri="{FF2B5EF4-FFF2-40B4-BE49-F238E27FC236}">
                  <a16:creationId xmlns:a16="http://schemas.microsoft.com/office/drawing/2014/main" id="{212BE894-5344-48C5-9A87-0C27A36AA959}"/>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9" name="Group 18">
            <a:extLst>
              <a:ext uri="{FF2B5EF4-FFF2-40B4-BE49-F238E27FC236}">
                <a16:creationId xmlns:a16="http://schemas.microsoft.com/office/drawing/2014/main" id="{5DB3A759-5D9E-4839-B559-8EDA3E17AE3A}"/>
              </a:ext>
            </a:extLst>
          </p:cNvPr>
          <p:cNvGrpSpPr/>
          <p:nvPr/>
        </p:nvGrpSpPr>
        <p:grpSpPr>
          <a:xfrm>
            <a:off x="1895917" y="1091446"/>
            <a:ext cx="789652" cy="417619"/>
            <a:chOff x="5979451" y="4936789"/>
            <a:chExt cx="703946" cy="600026"/>
          </a:xfrm>
          <a:solidFill>
            <a:schemeClr val="accent5"/>
          </a:solidFill>
        </p:grpSpPr>
        <p:sp>
          <p:nvSpPr>
            <p:cNvPr id="20" name="Rectangle 19">
              <a:extLst>
                <a:ext uri="{FF2B5EF4-FFF2-40B4-BE49-F238E27FC236}">
                  <a16:creationId xmlns:a16="http://schemas.microsoft.com/office/drawing/2014/main" id="{EDA02816-B4FE-4F6A-ABD4-85F850DE2CD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Flowchart: Manual Operation 20">
              <a:extLst>
                <a:ext uri="{FF2B5EF4-FFF2-40B4-BE49-F238E27FC236}">
                  <a16:creationId xmlns:a16="http://schemas.microsoft.com/office/drawing/2014/main" id="{4844EFCF-AF10-4B3B-B5B0-EDA117EF4709}"/>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 name="Group 6">
            <a:extLst>
              <a:ext uri="{FF2B5EF4-FFF2-40B4-BE49-F238E27FC236}">
                <a16:creationId xmlns:a16="http://schemas.microsoft.com/office/drawing/2014/main" id="{DEF7CE25-8DD0-4B4F-B02F-458C75C6F191}"/>
              </a:ext>
            </a:extLst>
          </p:cNvPr>
          <p:cNvGrpSpPr/>
          <p:nvPr/>
        </p:nvGrpSpPr>
        <p:grpSpPr>
          <a:xfrm>
            <a:off x="2589022" y="1654537"/>
            <a:ext cx="554097" cy="540472"/>
            <a:chOff x="2589022" y="1782776"/>
            <a:chExt cx="554097" cy="540472"/>
          </a:xfrm>
          <a:solidFill>
            <a:schemeClr val="accent5"/>
          </a:solidFill>
        </p:grpSpPr>
        <p:sp>
          <p:nvSpPr>
            <p:cNvPr id="22" name="Freeform: Shape 21">
              <a:extLst>
                <a:ext uri="{FF2B5EF4-FFF2-40B4-BE49-F238E27FC236}">
                  <a16:creationId xmlns:a16="http://schemas.microsoft.com/office/drawing/2014/main" id="{19AE6617-6C4B-4AA0-9D60-58DB2A2DB453}"/>
                </a:ext>
              </a:extLst>
            </p:cNvPr>
            <p:cNvSpPr/>
            <p:nvPr/>
          </p:nvSpPr>
          <p:spPr>
            <a:xfrm>
              <a:off x="2589022" y="1782776"/>
              <a:ext cx="554097" cy="92842"/>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Oval 2">
              <a:extLst>
                <a:ext uri="{FF2B5EF4-FFF2-40B4-BE49-F238E27FC236}">
                  <a16:creationId xmlns:a16="http://schemas.microsoft.com/office/drawing/2014/main" id="{C27BBC5D-66FF-45A9-9FFE-5B82659921B7}"/>
                </a:ext>
              </a:extLst>
            </p:cNvPr>
            <p:cNvSpPr/>
            <p:nvPr/>
          </p:nvSpPr>
          <p:spPr>
            <a:xfrm>
              <a:off x="2589022"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Oval 23">
              <a:extLst>
                <a:ext uri="{FF2B5EF4-FFF2-40B4-BE49-F238E27FC236}">
                  <a16:creationId xmlns:a16="http://schemas.microsoft.com/office/drawing/2014/main" id="{DB8C18EB-8226-47B9-9076-A20C390D9508}"/>
                </a:ext>
              </a:extLst>
            </p:cNvPr>
            <p:cNvSpPr/>
            <p:nvPr/>
          </p:nvSpPr>
          <p:spPr>
            <a:xfrm>
              <a:off x="2723906"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Oval 25">
              <a:extLst>
                <a:ext uri="{FF2B5EF4-FFF2-40B4-BE49-F238E27FC236}">
                  <a16:creationId xmlns:a16="http://schemas.microsoft.com/office/drawing/2014/main" id="{A53AAC3D-25DB-4FA7-B7DD-35804D636850}"/>
                </a:ext>
              </a:extLst>
            </p:cNvPr>
            <p:cNvSpPr/>
            <p:nvPr/>
          </p:nvSpPr>
          <p:spPr>
            <a:xfrm>
              <a:off x="2858790"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Oval 26">
              <a:extLst>
                <a:ext uri="{FF2B5EF4-FFF2-40B4-BE49-F238E27FC236}">
                  <a16:creationId xmlns:a16="http://schemas.microsoft.com/office/drawing/2014/main" id="{7606213D-9D03-4EFB-8D88-224B5476AAB5}"/>
                </a:ext>
              </a:extLst>
            </p:cNvPr>
            <p:cNvSpPr/>
            <p:nvPr/>
          </p:nvSpPr>
          <p:spPr>
            <a:xfrm>
              <a:off x="2589022"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Oval 27">
              <a:extLst>
                <a:ext uri="{FF2B5EF4-FFF2-40B4-BE49-F238E27FC236}">
                  <a16:creationId xmlns:a16="http://schemas.microsoft.com/office/drawing/2014/main" id="{268F7396-D26C-4023-92AB-402EA3D57995}"/>
                </a:ext>
              </a:extLst>
            </p:cNvPr>
            <p:cNvSpPr/>
            <p:nvPr/>
          </p:nvSpPr>
          <p:spPr>
            <a:xfrm>
              <a:off x="2723906"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Oval 30">
              <a:extLst>
                <a:ext uri="{FF2B5EF4-FFF2-40B4-BE49-F238E27FC236}">
                  <a16:creationId xmlns:a16="http://schemas.microsoft.com/office/drawing/2014/main" id="{8D74C4CC-E3E0-4C37-85D3-63A1C3921F9F}"/>
                </a:ext>
              </a:extLst>
            </p:cNvPr>
            <p:cNvSpPr/>
            <p:nvPr/>
          </p:nvSpPr>
          <p:spPr>
            <a:xfrm>
              <a:off x="2858790"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Oval 31">
              <a:extLst>
                <a:ext uri="{FF2B5EF4-FFF2-40B4-BE49-F238E27FC236}">
                  <a16:creationId xmlns:a16="http://schemas.microsoft.com/office/drawing/2014/main" id="{B5359A5F-AAB9-45EE-B4B4-5E5AC06EDD0F}"/>
                </a:ext>
              </a:extLst>
            </p:cNvPr>
            <p:cNvSpPr/>
            <p:nvPr/>
          </p:nvSpPr>
          <p:spPr>
            <a:xfrm>
              <a:off x="3021350" y="2020461"/>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Rectangle: Top Corners Rounded 3">
              <a:extLst>
                <a:ext uri="{FF2B5EF4-FFF2-40B4-BE49-F238E27FC236}">
                  <a16:creationId xmlns:a16="http://schemas.microsoft.com/office/drawing/2014/main" id="{86D80C3E-0F8D-43EB-BC0E-DAD41B997DD9}"/>
                </a:ext>
              </a:extLst>
            </p:cNvPr>
            <p:cNvSpPr/>
            <p:nvPr/>
          </p:nvSpPr>
          <p:spPr>
            <a:xfrm>
              <a:off x="3021350" y="2133783"/>
              <a:ext cx="78540" cy="18946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Oval 36">
              <a:extLst>
                <a:ext uri="{FF2B5EF4-FFF2-40B4-BE49-F238E27FC236}">
                  <a16:creationId xmlns:a16="http://schemas.microsoft.com/office/drawing/2014/main" id="{49EAF573-3D81-4377-99BE-392FC81661B8}"/>
                </a:ext>
              </a:extLst>
            </p:cNvPr>
            <p:cNvSpPr/>
            <p:nvPr/>
          </p:nvSpPr>
          <p:spPr>
            <a:xfrm>
              <a:off x="2589022"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Oval 37">
              <a:extLst>
                <a:ext uri="{FF2B5EF4-FFF2-40B4-BE49-F238E27FC236}">
                  <a16:creationId xmlns:a16="http://schemas.microsoft.com/office/drawing/2014/main" id="{03BC0C8F-3116-46D8-AD14-45A29B6428E5}"/>
                </a:ext>
              </a:extLst>
            </p:cNvPr>
            <p:cNvSpPr/>
            <p:nvPr/>
          </p:nvSpPr>
          <p:spPr>
            <a:xfrm>
              <a:off x="2723906"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Oval 38">
              <a:extLst>
                <a:ext uri="{FF2B5EF4-FFF2-40B4-BE49-F238E27FC236}">
                  <a16:creationId xmlns:a16="http://schemas.microsoft.com/office/drawing/2014/main" id="{0DBA2ACD-DA70-42DE-82EA-A3169887648B}"/>
                </a:ext>
              </a:extLst>
            </p:cNvPr>
            <p:cNvSpPr/>
            <p:nvPr/>
          </p:nvSpPr>
          <p:spPr>
            <a:xfrm>
              <a:off x="2858790"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5" name="Freeform: Shape 4">
            <a:extLst>
              <a:ext uri="{FF2B5EF4-FFF2-40B4-BE49-F238E27FC236}">
                <a16:creationId xmlns:a16="http://schemas.microsoft.com/office/drawing/2014/main" id="{E6661863-2635-4C2C-A4BD-AF4CD5D86639}"/>
              </a:ext>
            </a:extLst>
          </p:cNvPr>
          <p:cNvSpPr/>
          <p:nvPr/>
        </p:nvSpPr>
        <p:spPr>
          <a:xfrm>
            <a:off x="1859280" y="1563401"/>
            <a:ext cx="403872" cy="481545"/>
          </a:xfrm>
          <a:custGeom>
            <a:avLst/>
            <a:gdLst>
              <a:gd name="connsiteX0" fmla="*/ 0 w 403872"/>
              <a:gd name="connsiteY0" fmla="*/ 464820 h 481545"/>
              <a:gd name="connsiteX1" fmla="*/ 38100 w 403872"/>
              <a:gd name="connsiteY1" fmla="*/ 480060 h 481545"/>
              <a:gd name="connsiteX2" fmla="*/ 198120 w 403872"/>
              <a:gd name="connsiteY2" fmla="*/ 464820 h 481545"/>
              <a:gd name="connsiteX3" fmla="*/ 289560 w 403872"/>
              <a:gd name="connsiteY3" fmla="*/ 381000 h 481545"/>
              <a:gd name="connsiteX4" fmla="*/ 342900 w 403872"/>
              <a:gd name="connsiteY4" fmla="*/ 320040 h 481545"/>
              <a:gd name="connsiteX5" fmla="*/ 381000 w 403872"/>
              <a:gd name="connsiteY5" fmla="*/ 251460 h 481545"/>
              <a:gd name="connsiteX6" fmla="*/ 396240 w 403872"/>
              <a:gd name="connsiteY6" fmla="*/ 182880 h 481545"/>
              <a:gd name="connsiteX7" fmla="*/ 403860 w 403872"/>
              <a:gd name="connsiteY7" fmla="*/ 0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872" h="481545">
                <a:moveTo>
                  <a:pt x="0" y="464820"/>
                </a:moveTo>
                <a:cubicBezTo>
                  <a:pt x="12700" y="469900"/>
                  <a:pt x="24436" y="479439"/>
                  <a:pt x="38100" y="480060"/>
                </a:cubicBezTo>
                <a:cubicBezTo>
                  <a:pt x="128685" y="484177"/>
                  <a:pt x="137640" y="479940"/>
                  <a:pt x="198120" y="464820"/>
                </a:cubicBezTo>
                <a:cubicBezTo>
                  <a:pt x="251589" y="424718"/>
                  <a:pt x="219620" y="450940"/>
                  <a:pt x="289560" y="381000"/>
                </a:cubicBezTo>
                <a:cubicBezTo>
                  <a:pt x="308510" y="362050"/>
                  <a:pt x="328946" y="343297"/>
                  <a:pt x="342900" y="320040"/>
                </a:cubicBezTo>
                <a:cubicBezTo>
                  <a:pt x="412748" y="203626"/>
                  <a:pt x="303610" y="354647"/>
                  <a:pt x="381000" y="251460"/>
                </a:cubicBezTo>
                <a:cubicBezTo>
                  <a:pt x="386080" y="228600"/>
                  <a:pt x="393745" y="206164"/>
                  <a:pt x="396240" y="182880"/>
                </a:cubicBezTo>
                <a:cubicBezTo>
                  <a:pt x="404527" y="105530"/>
                  <a:pt x="403860" y="65374"/>
                  <a:pt x="403860"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Freeform: Shape 5">
            <a:extLst>
              <a:ext uri="{FF2B5EF4-FFF2-40B4-BE49-F238E27FC236}">
                <a16:creationId xmlns:a16="http://schemas.microsoft.com/office/drawing/2014/main" id="{A10F11D7-32AA-4F9D-90B6-56187842BAE9}"/>
              </a:ext>
            </a:extLst>
          </p:cNvPr>
          <p:cNvSpPr/>
          <p:nvPr/>
        </p:nvSpPr>
        <p:spPr>
          <a:xfrm>
            <a:off x="2065020" y="2012981"/>
            <a:ext cx="449580" cy="106680"/>
          </a:xfrm>
          <a:custGeom>
            <a:avLst/>
            <a:gdLst>
              <a:gd name="connsiteX0" fmla="*/ 0 w 449580"/>
              <a:gd name="connsiteY0" fmla="*/ 15240 h 106680"/>
              <a:gd name="connsiteX1" fmla="*/ 38100 w 449580"/>
              <a:gd name="connsiteY1" fmla="*/ 7620 h 106680"/>
              <a:gd name="connsiteX2" fmla="*/ 60960 w 449580"/>
              <a:gd name="connsiteY2" fmla="*/ 0 h 106680"/>
              <a:gd name="connsiteX3" fmla="*/ 228600 w 449580"/>
              <a:gd name="connsiteY3" fmla="*/ 7620 h 106680"/>
              <a:gd name="connsiteX4" fmla="*/ 297180 w 449580"/>
              <a:gd name="connsiteY4" fmla="*/ 30480 h 106680"/>
              <a:gd name="connsiteX5" fmla="*/ 320040 w 449580"/>
              <a:gd name="connsiteY5" fmla="*/ 38100 h 106680"/>
              <a:gd name="connsiteX6" fmla="*/ 350520 w 449580"/>
              <a:gd name="connsiteY6" fmla="*/ 45720 h 106680"/>
              <a:gd name="connsiteX7" fmla="*/ 411480 w 449580"/>
              <a:gd name="connsiteY7" fmla="*/ 68580 h 106680"/>
              <a:gd name="connsiteX8" fmla="*/ 449580 w 449580"/>
              <a:gd name="connsiteY8" fmla="*/ 10668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0" h="106680">
                <a:moveTo>
                  <a:pt x="0" y="15240"/>
                </a:moveTo>
                <a:cubicBezTo>
                  <a:pt x="12700" y="12700"/>
                  <a:pt x="25535" y="10761"/>
                  <a:pt x="38100" y="7620"/>
                </a:cubicBezTo>
                <a:cubicBezTo>
                  <a:pt x="45892" y="5672"/>
                  <a:pt x="52928" y="0"/>
                  <a:pt x="60960" y="0"/>
                </a:cubicBezTo>
                <a:cubicBezTo>
                  <a:pt x="116898" y="0"/>
                  <a:pt x="172720" y="5080"/>
                  <a:pt x="228600" y="7620"/>
                </a:cubicBezTo>
                <a:lnTo>
                  <a:pt x="297180" y="30480"/>
                </a:lnTo>
                <a:cubicBezTo>
                  <a:pt x="304800" y="33020"/>
                  <a:pt x="312248" y="36152"/>
                  <a:pt x="320040" y="38100"/>
                </a:cubicBezTo>
                <a:cubicBezTo>
                  <a:pt x="330200" y="40640"/>
                  <a:pt x="340714" y="42043"/>
                  <a:pt x="350520" y="45720"/>
                </a:cubicBezTo>
                <a:cubicBezTo>
                  <a:pt x="430214" y="75605"/>
                  <a:pt x="333243" y="49021"/>
                  <a:pt x="411480" y="68580"/>
                </a:cubicBezTo>
                <a:lnTo>
                  <a:pt x="449580" y="106680"/>
                </a:ln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41" name="Group 40">
            <a:extLst>
              <a:ext uri="{FF2B5EF4-FFF2-40B4-BE49-F238E27FC236}">
                <a16:creationId xmlns:a16="http://schemas.microsoft.com/office/drawing/2014/main" id="{8D1BF079-D313-4F3C-816C-B2A64919C52A}"/>
              </a:ext>
            </a:extLst>
          </p:cNvPr>
          <p:cNvGrpSpPr/>
          <p:nvPr/>
        </p:nvGrpSpPr>
        <p:grpSpPr>
          <a:xfrm>
            <a:off x="5598603" y="1752998"/>
            <a:ext cx="554097" cy="540472"/>
            <a:chOff x="2589022" y="1782776"/>
            <a:chExt cx="554097" cy="540472"/>
          </a:xfrm>
          <a:solidFill>
            <a:schemeClr val="accent5"/>
          </a:solidFill>
        </p:grpSpPr>
        <p:sp>
          <p:nvSpPr>
            <p:cNvPr id="42" name="Freeform: Shape 41">
              <a:extLst>
                <a:ext uri="{FF2B5EF4-FFF2-40B4-BE49-F238E27FC236}">
                  <a16:creationId xmlns:a16="http://schemas.microsoft.com/office/drawing/2014/main" id="{CC23A424-80B4-4239-B1B2-82A89D11D9FB}"/>
                </a:ext>
              </a:extLst>
            </p:cNvPr>
            <p:cNvSpPr/>
            <p:nvPr/>
          </p:nvSpPr>
          <p:spPr>
            <a:xfrm>
              <a:off x="2589022" y="1782776"/>
              <a:ext cx="554097" cy="92842"/>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Oval 42">
              <a:extLst>
                <a:ext uri="{FF2B5EF4-FFF2-40B4-BE49-F238E27FC236}">
                  <a16:creationId xmlns:a16="http://schemas.microsoft.com/office/drawing/2014/main" id="{CCB065AF-6DEC-4169-B3E1-FCA2AE8CA546}"/>
                </a:ext>
              </a:extLst>
            </p:cNvPr>
            <p:cNvSpPr/>
            <p:nvPr/>
          </p:nvSpPr>
          <p:spPr>
            <a:xfrm>
              <a:off x="2589022"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Oval 43">
              <a:extLst>
                <a:ext uri="{FF2B5EF4-FFF2-40B4-BE49-F238E27FC236}">
                  <a16:creationId xmlns:a16="http://schemas.microsoft.com/office/drawing/2014/main" id="{901E368E-ED0D-45DF-8659-F10DA940F86B}"/>
                </a:ext>
              </a:extLst>
            </p:cNvPr>
            <p:cNvSpPr/>
            <p:nvPr/>
          </p:nvSpPr>
          <p:spPr>
            <a:xfrm>
              <a:off x="2723906"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Oval 44">
              <a:extLst>
                <a:ext uri="{FF2B5EF4-FFF2-40B4-BE49-F238E27FC236}">
                  <a16:creationId xmlns:a16="http://schemas.microsoft.com/office/drawing/2014/main" id="{4D3AFCDE-2944-425E-B873-5CA0680B604A}"/>
                </a:ext>
              </a:extLst>
            </p:cNvPr>
            <p:cNvSpPr/>
            <p:nvPr/>
          </p:nvSpPr>
          <p:spPr>
            <a:xfrm>
              <a:off x="2858790"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Oval 51">
              <a:extLst>
                <a:ext uri="{FF2B5EF4-FFF2-40B4-BE49-F238E27FC236}">
                  <a16:creationId xmlns:a16="http://schemas.microsoft.com/office/drawing/2014/main" id="{FA3C7920-BBCC-4B93-8705-AA9A4F53F59C}"/>
                </a:ext>
              </a:extLst>
            </p:cNvPr>
            <p:cNvSpPr/>
            <p:nvPr/>
          </p:nvSpPr>
          <p:spPr>
            <a:xfrm>
              <a:off x="2589022"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Oval 52">
              <a:extLst>
                <a:ext uri="{FF2B5EF4-FFF2-40B4-BE49-F238E27FC236}">
                  <a16:creationId xmlns:a16="http://schemas.microsoft.com/office/drawing/2014/main" id="{610DB668-02F4-4191-9A10-8AE8273FF6C9}"/>
                </a:ext>
              </a:extLst>
            </p:cNvPr>
            <p:cNvSpPr/>
            <p:nvPr/>
          </p:nvSpPr>
          <p:spPr>
            <a:xfrm>
              <a:off x="2723906"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Oval 53">
              <a:extLst>
                <a:ext uri="{FF2B5EF4-FFF2-40B4-BE49-F238E27FC236}">
                  <a16:creationId xmlns:a16="http://schemas.microsoft.com/office/drawing/2014/main" id="{1AB1D803-0461-4173-A50C-D27B38610D38}"/>
                </a:ext>
              </a:extLst>
            </p:cNvPr>
            <p:cNvSpPr/>
            <p:nvPr/>
          </p:nvSpPr>
          <p:spPr>
            <a:xfrm>
              <a:off x="2858790"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5" name="Oval 54">
              <a:extLst>
                <a:ext uri="{FF2B5EF4-FFF2-40B4-BE49-F238E27FC236}">
                  <a16:creationId xmlns:a16="http://schemas.microsoft.com/office/drawing/2014/main" id="{BA435BC7-84CD-4633-8396-B1CA381D2885}"/>
                </a:ext>
              </a:extLst>
            </p:cNvPr>
            <p:cNvSpPr/>
            <p:nvPr/>
          </p:nvSpPr>
          <p:spPr>
            <a:xfrm>
              <a:off x="3021350" y="2020461"/>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6" name="Rectangle: Top Corners Rounded 55">
              <a:extLst>
                <a:ext uri="{FF2B5EF4-FFF2-40B4-BE49-F238E27FC236}">
                  <a16:creationId xmlns:a16="http://schemas.microsoft.com/office/drawing/2014/main" id="{514C24DD-B5CF-4D94-AF9E-9B6F78DC1FB9}"/>
                </a:ext>
              </a:extLst>
            </p:cNvPr>
            <p:cNvSpPr/>
            <p:nvPr/>
          </p:nvSpPr>
          <p:spPr>
            <a:xfrm>
              <a:off x="3021350" y="2133783"/>
              <a:ext cx="78540" cy="18946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7" name="Oval 56">
              <a:extLst>
                <a:ext uri="{FF2B5EF4-FFF2-40B4-BE49-F238E27FC236}">
                  <a16:creationId xmlns:a16="http://schemas.microsoft.com/office/drawing/2014/main" id="{526677FF-3D16-43AA-A9CD-ED12056796BC}"/>
                </a:ext>
              </a:extLst>
            </p:cNvPr>
            <p:cNvSpPr/>
            <p:nvPr/>
          </p:nvSpPr>
          <p:spPr>
            <a:xfrm>
              <a:off x="2589022"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8" name="Oval 57">
              <a:extLst>
                <a:ext uri="{FF2B5EF4-FFF2-40B4-BE49-F238E27FC236}">
                  <a16:creationId xmlns:a16="http://schemas.microsoft.com/office/drawing/2014/main" id="{8174DD12-7ED1-4177-950C-F46D6A4454FE}"/>
                </a:ext>
              </a:extLst>
            </p:cNvPr>
            <p:cNvSpPr/>
            <p:nvPr/>
          </p:nvSpPr>
          <p:spPr>
            <a:xfrm>
              <a:off x="2723906"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Oval 58">
              <a:extLst>
                <a:ext uri="{FF2B5EF4-FFF2-40B4-BE49-F238E27FC236}">
                  <a16:creationId xmlns:a16="http://schemas.microsoft.com/office/drawing/2014/main" id="{EC399F37-73D6-404F-879F-45DD26CBB7E8}"/>
                </a:ext>
              </a:extLst>
            </p:cNvPr>
            <p:cNvSpPr/>
            <p:nvPr/>
          </p:nvSpPr>
          <p:spPr>
            <a:xfrm>
              <a:off x="2858790"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60" name="Rectangle 59">
            <a:extLst>
              <a:ext uri="{FF2B5EF4-FFF2-40B4-BE49-F238E27FC236}">
                <a16:creationId xmlns:a16="http://schemas.microsoft.com/office/drawing/2014/main" id="{8C2DD87E-7741-4ADC-89FF-C6E91EBB5F1F}"/>
              </a:ext>
            </a:extLst>
          </p:cNvPr>
          <p:cNvSpPr/>
          <p:nvPr/>
        </p:nvSpPr>
        <p:spPr>
          <a:xfrm>
            <a:off x="5556142" y="967727"/>
            <a:ext cx="596558" cy="417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en-CA" sz="1000" b="1" dirty="0">
                <a:solidFill>
                  <a:schemeClr val="bg1"/>
                </a:solidFill>
              </a:rPr>
              <a:t>المهارات الحياتية</a:t>
            </a:r>
          </a:p>
        </p:txBody>
      </p:sp>
      <p:grpSp>
        <p:nvGrpSpPr>
          <p:cNvPr id="64" name="Group 63">
            <a:extLst>
              <a:ext uri="{FF2B5EF4-FFF2-40B4-BE49-F238E27FC236}">
                <a16:creationId xmlns:a16="http://schemas.microsoft.com/office/drawing/2014/main" id="{DBD6EB73-D4E6-4A2D-BF12-4B13D16EB824}"/>
              </a:ext>
            </a:extLst>
          </p:cNvPr>
          <p:cNvGrpSpPr/>
          <p:nvPr/>
        </p:nvGrpSpPr>
        <p:grpSpPr>
          <a:xfrm>
            <a:off x="4601478" y="1623795"/>
            <a:ext cx="228168" cy="518646"/>
            <a:chOff x="3545772" y="5645112"/>
            <a:chExt cx="211356" cy="480431"/>
          </a:xfrm>
          <a:solidFill>
            <a:schemeClr val="accent5"/>
          </a:solidFill>
        </p:grpSpPr>
        <p:sp>
          <p:nvSpPr>
            <p:cNvPr id="65" name="Round Same Side Corner Rectangle 21">
              <a:extLst>
                <a:ext uri="{FF2B5EF4-FFF2-40B4-BE49-F238E27FC236}">
                  <a16:creationId xmlns:a16="http://schemas.microsoft.com/office/drawing/2014/main" id="{0A69E0E4-4C29-40F2-9E4F-0C58DBF756EE}"/>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6" name="Oval 65">
              <a:extLst>
                <a:ext uri="{FF2B5EF4-FFF2-40B4-BE49-F238E27FC236}">
                  <a16:creationId xmlns:a16="http://schemas.microsoft.com/office/drawing/2014/main" id="{4472F0E6-5521-4155-B18E-B4E1DE5D3627}"/>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7" name="Flowchart: Manual Operation 66">
              <a:extLst>
                <a:ext uri="{FF2B5EF4-FFF2-40B4-BE49-F238E27FC236}">
                  <a16:creationId xmlns:a16="http://schemas.microsoft.com/office/drawing/2014/main" id="{351E3E89-B055-4674-AAFD-42E91AD31E9F}"/>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8" name="Freeform: Shape 7">
            <a:extLst>
              <a:ext uri="{FF2B5EF4-FFF2-40B4-BE49-F238E27FC236}">
                <a16:creationId xmlns:a16="http://schemas.microsoft.com/office/drawing/2014/main" id="{E08E47E8-87F3-4AED-BA05-8CE181D94079}"/>
              </a:ext>
            </a:extLst>
          </p:cNvPr>
          <p:cNvSpPr/>
          <p:nvPr/>
        </p:nvSpPr>
        <p:spPr>
          <a:xfrm>
            <a:off x="4749142" y="1304321"/>
            <a:ext cx="700140" cy="937260"/>
          </a:xfrm>
          <a:custGeom>
            <a:avLst/>
            <a:gdLst>
              <a:gd name="connsiteX0" fmla="*/ 0 w 1089660"/>
              <a:gd name="connsiteY0" fmla="*/ 762000 h 937260"/>
              <a:gd name="connsiteX1" fmla="*/ 45720 w 1089660"/>
              <a:gd name="connsiteY1" fmla="*/ 853440 h 937260"/>
              <a:gd name="connsiteX2" fmla="*/ 68580 w 1089660"/>
              <a:gd name="connsiteY2" fmla="*/ 861060 h 937260"/>
              <a:gd name="connsiteX3" fmla="*/ 99060 w 1089660"/>
              <a:gd name="connsiteY3" fmla="*/ 883920 h 937260"/>
              <a:gd name="connsiteX4" fmla="*/ 205740 w 1089660"/>
              <a:gd name="connsiteY4" fmla="*/ 914400 h 937260"/>
              <a:gd name="connsiteX5" fmla="*/ 327660 w 1089660"/>
              <a:gd name="connsiteY5" fmla="*/ 937260 h 937260"/>
              <a:gd name="connsiteX6" fmla="*/ 617220 w 1089660"/>
              <a:gd name="connsiteY6" fmla="*/ 922020 h 937260"/>
              <a:gd name="connsiteX7" fmla="*/ 655320 w 1089660"/>
              <a:gd name="connsiteY7" fmla="*/ 899160 h 937260"/>
              <a:gd name="connsiteX8" fmla="*/ 716280 w 1089660"/>
              <a:gd name="connsiteY8" fmla="*/ 838200 h 937260"/>
              <a:gd name="connsiteX9" fmla="*/ 739140 w 1089660"/>
              <a:gd name="connsiteY9" fmla="*/ 822960 h 937260"/>
              <a:gd name="connsiteX10" fmla="*/ 754380 w 1089660"/>
              <a:gd name="connsiteY10" fmla="*/ 762000 h 937260"/>
              <a:gd name="connsiteX11" fmla="*/ 769620 w 1089660"/>
              <a:gd name="connsiteY11" fmla="*/ 716280 h 937260"/>
              <a:gd name="connsiteX12" fmla="*/ 777240 w 1089660"/>
              <a:gd name="connsiteY12" fmla="*/ 655320 h 937260"/>
              <a:gd name="connsiteX13" fmla="*/ 792480 w 1089660"/>
              <a:gd name="connsiteY13" fmla="*/ 609600 h 937260"/>
              <a:gd name="connsiteX14" fmla="*/ 807720 w 1089660"/>
              <a:gd name="connsiteY14" fmla="*/ 541020 h 937260"/>
              <a:gd name="connsiteX15" fmla="*/ 815340 w 1089660"/>
              <a:gd name="connsiteY15" fmla="*/ 472440 h 937260"/>
              <a:gd name="connsiteX16" fmla="*/ 822960 w 1089660"/>
              <a:gd name="connsiteY16" fmla="*/ 441960 h 937260"/>
              <a:gd name="connsiteX17" fmla="*/ 830580 w 1089660"/>
              <a:gd name="connsiteY17" fmla="*/ 381000 h 937260"/>
              <a:gd name="connsiteX18" fmla="*/ 853440 w 1089660"/>
              <a:gd name="connsiteY18" fmla="*/ 304800 h 937260"/>
              <a:gd name="connsiteX19" fmla="*/ 861060 w 1089660"/>
              <a:gd name="connsiteY19" fmla="*/ 266700 h 937260"/>
              <a:gd name="connsiteX20" fmla="*/ 876300 w 1089660"/>
              <a:gd name="connsiteY20" fmla="*/ 228600 h 937260"/>
              <a:gd name="connsiteX21" fmla="*/ 883920 w 1089660"/>
              <a:gd name="connsiteY21" fmla="*/ 205740 h 937260"/>
              <a:gd name="connsiteX22" fmla="*/ 922020 w 1089660"/>
              <a:gd name="connsiteY22" fmla="*/ 137160 h 937260"/>
              <a:gd name="connsiteX23" fmla="*/ 944880 w 1089660"/>
              <a:gd name="connsiteY23" fmla="*/ 106680 h 937260"/>
              <a:gd name="connsiteX24" fmla="*/ 1005840 w 1089660"/>
              <a:gd name="connsiteY24" fmla="*/ 45720 h 937260"/>
              <a:gd name="connsiteX25" fmla="*/ 1036320 w 1089660"/>
              <a:gd name="connsiteY25" fmla="*/ 30480 h 937260"/>
              <a:gd name="connsiteX26" fmla="*/ 1059180 w 1089660"/>
              <a:gd name="connsiteY26" fmla="*/ 22860 h 937260"/>
              <a:gd name="connsiteX27" fmla="*/ 1089660 w 1089660"/>
              <a:gd name="connsiteY27" fmla="*/ 0 h 9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9660" h="937260">
                <a:moveTo>
                  <a:pt x="0" y="762000"/>
                </a:moveTo>
                <a:cubicBezTo>
                  <a:pt x="10597" y="790260"/>
                  <a:pt x="19625" y="831694"/>
                  <a:pt x="45720" y="853440"/>
                </a:cubicBezTo>
                <a:cubicBezTo>
                  <a:pt x="51890" y="858582"/>
                  <a:pt x="60960" y="858520"/>
                  <a:pt x="68580" y="861060"/>
                </a:cubicBezTo>
                <a:cubicBezTo>
                  <a:pt x="78740" y="868680"/>
                  <a:pt x="87701" y="878240"/>
                  <a:pt x="99060" y="883920"/>
                </a:cubicBezTo>
                <a:cubicBezTo>
                  <a:pt x="120091" y="894436"/>
                  <a:pt x="187293" y="910060"/>
                  <a:pt x="205740" y="914400"/>
                </a:cubicBezTo>
                <a:cubicBezTo>
                  <a:pt x="279675" y="931797"/>
                  <a:pt x="260477" y="927662"/>
                  <a:pt x="327660" y="937260"/>
                </a:cubicBezTo>
                <a:cubicBezTo>
                  <a:pt x="424180" y="932180"/>
                  <a:pt x="521213" y="933184"/>
                  <a:pt x="617220" y="922020"/>
                </a:cubicBezTo>
                <a:cubicBezTo>
                  <a:pt x="631931" y="920309"/>
                  <a:pt x="642761" y="907010"/>
                  <a:pt x="655320" y="899160"/>
                </a:cubicBezTo>
                <a:cubicBezTo>
                  <a:pt x="701136" y="870525"/>
                  <a:pt x="658345" y="896135"/>
                  <a:pt x="716280" y="838200"/>
                </a:cubicBezTo>
                <a:cubicBezTo>
                  <a:pt x="722756" y="831724"/>
                  <a:pt x="731520" y="828040"/>
                  <a:pt x="739140" y="822960"/>
                </a:cubicBezTo>
                <a:cubicBezTo>
                  <a:pt x="744220" y="802640"/>
                  <a:pt x="747756" y="781871"/>
                  <a:pt x="754380" y="762000"/>
                </a:cubicBezTo>
                <a:lnTo>
                  <a:pt x="769620" y="716280"/>
                </a:lnTo>
                <a:cubicBezTo>
                  <a:pt x="772160" y="695960"/>
                  <a:pt x="772949" y="675344"/>
                  <a:pt x="777240" y="655320"/>
                </a:cubicBezTo>
                <a:cubicBezTo>
                  <a:pt x="780606" y="639612"/>
                  <a:pt x="788341" y="625122"/>
                  <a:pt x="792480" y="609600"/>
                </a:cubicBezTo>
                <a:cubicBezTo>
                  <a:pt x="798514" y="586973"/>
                  <a:pt x="803870" y="564119"/>
                  <a:pt x="807720" y="541020"/>
                </a:cubicBezTo>
                <a:cubicBezTo>
                  <a:pt x="811501" y="518332"/>
                  <a:pt x="811843" y="495173"/>
                  <a:pt x="815340" y="472440"/>
                </a:cubicBezTo>
                <a:cubicBezTo>
                  <a:pt x="816932" y="462089"/>
                  <a:pt x="821238" y="452290"/>
                  <a:pt x="822960" y="441960"/>
                </a:cubicBezTo>
                <a:cubicBezTo>
                  <a:pt x="826327" y="421760"/>
                  <a:pt x="827213" y="401200"/>
                  <a:pt x="830580" y="381000"/>
                </a:cubicBezTo>
                <a:cubicBezTo>
                  <a:pt x="835681" y="350396"/>
                  <a:pt x="844729" y="336740"/>
                  <a:pt x="853440" y="304800"/>
                </a:cubicBezTo>
                <a:cubicBezTo>
                  <a:pt x="856848" y="292305"/>
                  <a:pt x="857338" y="279105"/>
                  <a:pt x="861060" y="266700"/>
                </a:cubicBezTo>
                <a:cubicBezTo>
                  <a:pt x="864990" y="253599"/>
                  <a:pt x="871497" y="241407"/>
                  <a:pt x="876300" y="228600"/>
                </a:cubicBezTo>
                <a:cubicBezTo>
                  <a:pt x="879120" y="221079"/>
                  <a:pt x="880756" y="213123"/>
                  <a:pt x="883920" y="205740"/>
                </a:cubicBezTo>
                <a:cubicBezTo>
                  <a:pt x="892635" y="185405"/>
                  <a:pt x="910459" y="154501"/>
                  <a:pt x="922020" y="137160"/>
                </a:cubicBezTo>
                <a:cubicBezTo>
                  <a:pt x="929065" y="126593"/>
                  <a:pt x="936298" y="116042"/>
                  <a:pt x="944880" y="106680"/>
                </a:cubicBezTo>
                <a:cubicBezTo>
                  <a:pt x="964298" y="85497"/>
                  <a:pt x="980137" y="58571"/>
                  <a:pt x="1005840" y="45720"/>
                </a:cubicBezTo>
                <a:cubicBezTo>
                  <a:pt x="1016000" y="40640"/>
                  <a:pt x="1025879" y="34955"/>
                  <a:pt x="1036320" y="30480"/>
                </a:cubicBezTo>
                <a:cubicBezTo>
                  <a:pt x="1043703" y="27316"/>
                  <a:pt x="1051996" y="26452"/>
                  <a:pt x="1059180" y="22860"/>
                </a:cubicBezTo>
                <a:cubicBezTo>
                  <a:pt x="1076413" y="14244"/>
                  <a:pt x="1078944" y="10716"/>
                  <a:pt x="1089660"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Freeform: Shape 8">
            <a:extLst>
              <a:ext uri="{FF2B5EF4-FFF2-40B4-BE49-F238E27FC236}">
                <a16:creationId xmlns:a16="http://schemas.microsoft.com/office/drawing/2014/main" id="{3DE07DDA-85FC-4092-A612-D5DB1125B29E}"/>
              </a:ext>
            </a:extLst>
          </p:cNvPr>
          <p:cNvSpPr/>
          <p:nvPr/>
        </p:nvSpPr>
        <p:spPr>
          <a:xfrm>
            <a:off x="5175238" y="2044946"/>
            <a:ext cx="312051" cy="144764"/>
          </a:xfrm>
          <a:custGeom>
            <a:avLst/>
            <a:gdLst>
              <a:gd name="connsiteX0" fmla="*/ 0 w 434340"/>
              <a:gd name="connsiteY0" fmla="*/ 122521 h 122521"/>
              <a:gd name="connsiteX1" fmla="*/ 76200 w 434340"/>
              <a:gd name="connsiteY1" fmla="*/ 84421 h 122521"/>
              <a:gd name="connsiteX2" fmla="*/ 114300 w 434340"/>
              <a:gd name="connsiteY2" fmla="*/ 69181 h 122521"/>
              <a:gd name="connsiteX3" fmla="*/ 144780 w 434340"/>
              <a:gd name="connsiteY3" fmla="*/ 46321 h 122521"/>
              <a:gd name="connsiteX4" fmla="*/ 190500 w 434340"/>
              <a:gd name="connsiteY4" fmla="*/ 31081 h 122521"/>
              <a:gd name="connsiteX5" fmla="*/ 259080 w 434340"/>
              <a:gd name="connsiteY5" fmla="*/ 15841 h 122521"/>
              <a:gd name="connsiteX6" fmla="*/ 281940 w 434340"/>
              <a:gd name="connsiteY6" fmla="*/ 8221 h 122521"/>
              <a:gd name="connsiteX7" fmla="*/ 434340 w 434340"/>
              <a:gd name="connsiteY7" fmla="*/ 601 h 12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40" h="122521">
                <a:moveTo>
                  <a:pt x="0" y="122521"/>
                </a:moveTo>
                <a:cubicBezTo>
                  <a:pt x="97871" y="83373"/>
                  <a:pt x="-23458" y="134250"/>
                  <a:pt x="76200" y="84421"/>
                </a:cubicBezTo>
                <a:cubicBezTo>
                  <a:pt x="88434" y="78304"/>
                  <a:pt x="102343" y="75824"/>
                  <a:pt x="114300" y="69181"/>
                </a:cubicBezTo>
                <a:cubicBezTo>
                  <a:pt x="125402" y="63013"/>
                  <a:pt x="133421" y="52001"/>
                  <a:pt x="144780" y="46321"/>
                </a:cubicBezTo>
                <a:cubicBezTo>
                  <a:pt x="159148" y="39137"/>
                  <a:pt x="175113" y="35697"/>
                  <a:pt x="190500" y="31081"/>
                </a:cubicBezTo>
                <a:cubicBezTo>
                  <a:pt x="229612" y="19347"/>
                  <a:pt x="215575" y="26717"/>
                  <a:pt x="259080" y="15841"/>
                </a:cubicBezTo>
                <a:cubicBezTo>
                  <a:pt x="266872" y="13893"/>
                  <a:pt x="274037" y="9658"/>
                  <a:pt x="281940" y="8221"/>
                </a:cubicBezTo>
                <a:cubicBezTo>
                  <a:pt x="344643" y="-3180"/>
                  <a:pt x="364844" y="601"/>
                  <a:pt x="434340" y="601"/>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69" name="Group 68">
            <a:extLst>
              <a:ext uri="{FF2B5EF4-FFF2-40B4-BE49-F238E27FC236}">
                <a16:creationId xmlns:a16="http://schemas.microsoft.com/office/drawing/2014/main" id="{A9E1FCD4-AF95-489E-ADD2-6681A67CAF51}"/>
              </a:ext>
            </a:extLst>
          </p:cNvPr>
          <p:cNvGrpSpPr/>
          <p:nvPr/>
        </p:nvGrpSpPr>
        <p:grpSpPr>
          <a:xfrm>
            <a:off x="4406907" y="970905"/>
            <a:ext cx="789652" cy="417619"/>
            <a:chOff x="5979451" y="4936789"/>
            <a:chExt cx="703946" cy="600026"/>
          </a:xfrm>
          <a:solidFill>
            <a:schemeClr val="accent5"/>
          </a:solidFill>
        </p:grpSpPr>
        <p:sp>
          <p:nvSpPr>
            <p:cNvPr id="70" name="Rectangle 69">
              <a:extLst>
                <a:ext uri="{FF2B5EF4-FFF2-40B4-BE49-F238E27FC236}">
                  <a16:creationId xmlns:a16="http://schemas.microsoft.com/office/drawing/2014/main" id="{AF5E345F-3BFF-4AC9-BDEE-B18F3EDF9862}"/>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Flowchart: Manual Operation 70">
              <a:extLst>
                <a:ext uri="{FF2B5EF4-FFF2-40B4-BE49-F238E27FC236}">
                  <a16:creationId xmlns:a16="http://schemas.microsoft.com/office/drawing/2014/main" id="{EC4B9E73-25E0-42C5-B8FD-EA86D801F671}"/>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1" name="Freeform: Shape 10">
            <a:extLst>
              <a:ext uri="{FF2B5EF4-FFF2-40B4-BE49-F238E27FC236}">
                <a16:creationId xmlns:a16="http://schemas.microsoft.com/office/drawing/2014/main" id="{4530F878-080F-4D8D-B4ED-5BFB2CEEF941}"/>
              </a:ext>
            </a:extLst>
          </p:cNvPr>
          <p:cNvSpPr/>
          <p:nvPr/>
        </p:nvSpPr>
        <p:spPr>
          <a:xfrm>
            <a:off x="4523536" y="1403381"/>
            <a:ext cx="139904" cy="556260"/>
          </a:xfrm>
          <a:custGeom>
            <a:avLst/>
            <a:gdLst>
              <a:gd name="connsiteX0" fmla="*/ 78944 w 139904"/>
              <a:gd name="connsiteY0" fmla="*/ 556260 h 556260"/>
              <a:gd name="connsiteX1" fmla="*/ 40844 w 139904"/>
              <a:gd name="connsiteY1" fmla="*/ 487680 h 556260"/>
              <a:gd name="connsiteX2" fmla="*/ 33224 w 139904"/>
              <a:gd name="connsiteY2" fmla="*/ 464820 h 556260"/>
              <a:gd name="connsiteX3" fmla="*/ 17984 w 139904"/>
              <a:gd name="connsiteY3" fmla="*/ 411480 h 556260"/>
              <a:gd name="connsiteX4" fmla="*/ 10364 w 139904"/>
              <a:gd name="connsiteY4" fmla="*/ 381000 h 556260"/>
              <a:gd name="connsiteX5" fmla="*/ 2744 w 139904"/>
              <a:gd name="connsiteY5" fmla="*/ 358140 h 556260"/>
              <a:gd name="connsiteX6" fmla="*/ 25604 w 139904"/>
              <a:gd name="connsiteY6" fmla="*/ 137160 h 556260"/>
              <a:gd name="connsiteX7" fmla="*/ 40844 w 139904"/>
              <a:gd name="connsiteY7" fmla="*/ 114300 h 556260"/>
              <a:gd name="connsiteX8" fmla="*/ 71324 w 139904"/>
              <a:gd name="connsiteY8" fmla="*/ 76200 h 556260"/>
              <a:gd name="connsiteX9" fmla="*/ 86564 w 139904"/>
              <a:gd name="connsiteY9" fmla="*/ 53340 h 556260"/>
              <a:gd name="connsiteX10" fmla="*/ 109424 w 139904"/>
              <a:gd name="connsiteY10" fmla="*/ 38100 h 556260"/>
              <a:gd name="connsiteX11" fmla="*/ 139904 w 139904"/>
              <a:gd name="connsiteY11"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904" h="556260">
                <a:moveTo>
                  <a:pt x="78944" y="556260"/>
                </a:moveTo>
                <a:cubicBezTo>
                  <a:pt x="40398" y="459896"/>
                  <a:pt x="89170" y="572251"/>
                  <a:pt x="40844" y="487680"/>
                </a:cubicBezTo>
                <a:cubicBezTo>
                  <a:pt x="36859" y="480706"/>
                  <a:pt x="35532" y="472513"/>
                  <a:pt x="33224" y="464820"/>
                </a:cubicBezTo>
                <a:cubicBezTo>
                  <a:pt x="27911" y="447108"/>
                  <a:pt x="22849" y="429320"/>
                  <a:pt x="17984" y="411480"/>
                </a:cubicBezTo>
                <a:cubicBezTo>
                  <a:pt x="15228" y="401376"/>
                  <a:pt x="13241" y="391070"/>
                  <a:pt x="10364" y="381000"/>
                </a:cubicBezTo>
                <a:cubicBezTo>
                  <a:pt x="8157" y="373277"/>
                  <a:pt x="5284" y="365760"/>
                  <a:pt x="2744" y="358140"/>
                </a:cubicBezTo>
                <a:cubicBezTo>
                  <a:pt x="8191" y="221953"/>
                  <a:pt x="-17587" y="212745"/>
                  <a:pt x="25604" y="137160"/>
                </a:cubicBezTo>
                <a:cubicBezTo>
                  <a:pt x="30148" y="129209"/>
                  <a:pt x="36748" y="122491"/>
                  <a:pt x="40844" y="114300"/>
                </a:cubicBezTo>
                <a:cubicBezTo>
                  <a:pt x="59247" y="77494"/>
                  <a:pt x="32788" y="101891"/>
                  <a:pt x="71324" y="76200"/>
                </a:cubicBezTo>
                <a:cubicBezTo>
                  <a:pt x="76404" y="68580"/>
                  <a:pt x="80088" y="59816"/>
                  <a:pt x="86564" y="53340"/>
                </a:cubicBezTo>
                <a:cubicBezTo>
                  <a:pt x="93040" y="46864"/>
                  <a:pt x="103561" y="45135"/>
                  <a:pt x="109424" y="38100"/>
                </a:cubicBezTo>
                <a:cubicBezTo>
                  <a:pt x="147524" y="-7620"/>
                  <a:pt x="104344" y="17780"/>
                  <a:pt x="139904"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72" name="Straight Connector 71">
            <a:extLst>
              <a:ext uri="{FF2B5EF4-FFF2-40B4-BE49-F238E27FC236}">
                <a16:creationId xmlns:a16="http://schemas.microsoft.com/office/drawing/2014/main" id="{47B7DA29-C202-48BF-AC28-263EE3EE0528}"/>
              </a:ext>
            </a:extLst>
          </p:cNvPr>
          <p:cNvCxnSpPr>
            <a:cxnSpLocks/>
          </p:cNvCxnSpPr>
          <p:nvPr/>
        </p:nvCxnSpPr>
        <p:spPr>
          <a:xfrm flipV="1">
            <a:off x="3816502" y="1034405"/>
            <a:ext cx="0" cy="1195307"/>
          </a:xfrm>
          <a:prstGeom prst="line">
            <a:avLst/>
          </a:prstGeom>
          <a:ln w="127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5402B558-F8F8-41BB-BE17-78466A5CB5E0}"/>
              </a:ext>
            </a:extLst>
          </p:cNvPr>
          <p:cNvSpPr/>
          <p:nvPr/>
        </p:nvSpPr>
        <p:spPr>
          <a:xfrm>
            <a:off x="3065412" y="1507046"/>
            <a:ext cx="169441" cy="112710"/>
          </a:xfrm>
          <a:prstGeom prst="wedgeRoundRectCallout">
            <a:avLst>
              <a:gd name="adj1" fmla="val -17353"/>
              <a:gd name="adj2" fmla="val 7158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5" name="Speech Bubble: Rectangle with Corners Rounded 74">
            <a:extLst>
              <a:ext uri="{FF2B5EF4-FFF2-40B4-BE49-F238E27FC236}">
                <a16:creationId xmlns:a16="http://schemas.microsoft.com/office/drawing/2014/main" id="{7C0894E6-7899-48A9-ACBE-926A9785FB30}"/>
              </a:ext>
            </a:extLst>
          </p:cNvPr>
          <p:cNvSpPr/>
          <p:nvPr/>
        </p:nvSpPr>
        <p:spPr>
          <a:xfrm>
            <a:off x="2611199" y="980423"/>
            <a:ext cx="169441" cy="112710"/>
          </a:xfrm>
          <a:prstGeom prst="wedgeRoundRectCallout">
            <a:avLst>
              <a:gd name="adj1" fmla="val -22049"/>
              <a:gd name="adj2" fmla="val 6589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93" name="Group 92">
            <a:extLst>
              <a:ext uri="{FF2B5EF4-FFF2-40B4-BE49-F238E27FC236}">
                <a16:creationId xmlns:a16="http://schemas.microsoft.com/office/drawing/2014/main" id="{60CE049A-2344-4139-A2FE-A3FD5058FB18}"/>
              </a:ext>
            </a:extLst>
          </p:cNvPr>
          <p:cNvGrpSpPr/>
          <p:nvPr/>
        </p:nvGrpSpPr>
        <p:grpSpPr>
          <a:xfrm>
            <a:off x="1723280" y="5222902"/>
            <a:ext cx="365595" cy="907443"/>
            <a:chOff x="4152776" y="1302447"/>
            <a:chExt cx="365595" cy="907443"/>
          </a:xfrm>
          <a:solidFill>
            <a:schemeClr val="accent5"/>
          </a:solidFill>
        </p:grpSpPr>
        <p:sp>
          <p:nvSpPr>
            <p:cNvPr id="94" name="Flowchart: Manual Operation 93">
              <a:extLst>
                <a:ext uri="{FF2B5EF4-FFF2-40B4-BE49-F238E27FC236}">
                  <a16:creationId xmlns:a16="http://schemas.microsoft.com/office/drawing/2014/main" id="{DFA34F10-4202-4C93-A713-4634330F88E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5" name="Round Same Side Corner Rectangle 23">
              <a:extLst>
                <a:ext uri="{FF2B5EF4-FFF2-40B4-BE49-F238E27FC236}">
                  <a16:creationId xmlns:a16="http://schemas.microsoft.com/office/drawing/2014/main" id="{A76ACC57-49C4-4D40-A941-853D5300079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6" name="Oval 95">
              <a:extLst>
                <a:ext uri="{FF2B5EF4-FFF2-40B4-BE49-F238E27FC236}">
                  <a16:creationId xmlns:a16="http://schemas.microsoft.com/office/drawing/2014/main" id="{322E9288-ABA5-4DED-8C1B-2537B22BA01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7" name="Rectangle 96">
              <a:extLst>
                <a:ext uri="{FF2B5EF4-FFF2-40B4-BE49-F238E27FC236}">
                  <a16:creationId xmlns:a16="http://schemas.microsoft.com/office/drawing/2014/main" id="{21CDD2EC-A2D9-4D93-8B89-61FCF5A1DCD0}"/>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8" name="Round Same Side Corner Rectangle 25">
              <a:extLst>
                <a:ext uri="{FF2B5EF4-FFF2-40B4-BE49-F238E27FC236}">
                  <a16:creationId xmlns:a16="http://schemas.microsoft.com/office/drawing/2014/main" id="{8D14E661-0DDD-4C60-A840-F3192DBE0422}"/>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99" name="Speech Bubble: Rectangle with Corners Rounded 98">
            <a:extLst>
              <a:ext uri="{FF2B5EF4-FFF2-40B4-BE49-F238E27FC236}">
                <a16:creationId xmlns:a16="http://schemas.microsoft.com/office/drawing/2014/main" id="{03A3880E-31D8-46F5-9D0E-9872E178FA1D}"/>
              </a:ext>
            </a:extLst>
          </p:cNvPr>
          <p:cNvSpPr/>
          <p:nvPr/>
        </p:nvSpPr>
        <p:spPr>
          <a:xfrm>
            <a:off x="2780640" y="5127991"/>
            <a:ext cx="1352747" cy="994785"/>
          </a:xfrm>
          <a:prstGeom prst="wedgeRoundRectCallout">
            <a:avLst>
              <a:gd name="adj1" fmla="val -60360"/>
              <a:gd name="adj2" fmla="val -2047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00" name="Group 99">
            <a:extLst>
              <a:ext uri="{FF2B5EF4-FFF2-40B4-BE49-F238E27FC236}">
                <a16:creationId xmlns:a16="http://schemas.microsoft.com/office/drawing/2014/main" id="{53DBC7A7-8D5F-416B-8918-AA20ED3C3630}"/>
              </a:ext>
            </a:extLst>
          </p:cNvPr>
          <p:cNvGrpSpPr/>
          <p:nvPr/>
        </p:nvGrpSpPr>
        <p:grpSpPr>
          <a:xfrm>
            <a:off x="2186545" y="5329374"/>
            <a:ext cx="349041" cy="793402"/>
            <a:chOff x="3545772" y="5645112"/>
            <a:chExt cx="211356" cy="480431"/>
          </a:xfrm>
          <a:solidFill>
            <a:schemeClr val="accent5"/>
          </a:solidFill>
        </p:grpSpPr>
        <p:sp>
          <p:nvSpPr>
            <p:cNvPr id="101" name="Round Same Side Corner Rectangle 21">
              <a:extLst>
                <a:ext uri="{FF2B5EF4-FFF2-40B4-BE49-F238E27FC236}">
                  <a16:creationId xmlns:a16="http://schemas.microsoft.com/office/drawing/2014/main" id="{23C2A445-FED0-40F8-B584-2CFF1490AC6D}"/>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2" name="Oval 101">
              <a:extLst>
                <a:ext uri="{FF2B5EF4-FFF2-40B4-BE49-F238E27FC236}">
                  <a16:creationId xmlns:a16="http://schemas.microsoft.com/office/drawing/2014/main" id="{EA185BFD-EF5D-40FB-B642-37675222949C}"/>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3" name="Flowchart: Manual Operation 102">
              <a:extLst>
                <a:ext uri="{FF2B5EF4-FFF2-40B4-BE49-F238E27FC236}">
                  <a16:creationId xmlns:a16="http://schemas.microsoft.com/office/drawing/2014/main" id="{1DB105AF-680A-4761-B20D-C7A39BFED1DD}"/>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08" name="Circle: Hollow 107">
            <a:extLst>
              <a:ext uri="{FF2B5EF4-FFF2-40B4-BE49-F238E27FC236}">
                <a16:creationId xmlns:a16="http://schemas.microsoft.com/office/drawing/2014/main" id="{23337CFF-5210-442F-9DEC-1869109592DB}"/>
              </a:ext>
            </a:extLst>
          </p:cNvPr>
          <p:cNvSpPr/>
          <p:nvPr/>
        </p:nvSpPr>
        <p:spPr>
          <a:xfrm>
            <a:off x="2943015" y="5690506"/>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09" name="Circle: Hollow 108">
            <a:extLst>
              <a:ext uri="{FF2B5EF4-FFF2-40B4-BE49-F238E27FC236}">
                <a16:creationId xmlns:a16="http://schemas.microsoft.com/office/drawing/2014/main" id="{F8D2B5F4-6D92-44BA-9CA3-4DCCFCF2762C}"/>
              </a:ext>
            </a:extLst>
          </p:cNvPr>
          <p:cNvSpPr/>
          <p:nvPr/>
        </p:nvSpPr>
        <p:spPr>
          <a:xfrm rot="2904615">
            <a:off x="3079848" y="5654750"/>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10" name="Multiplication Sign 109">
            <a:extLst>
              <a:ext uri="{FF2B5EF4-FFF2-40B4-BE49-F238E27FC236}">
                <a16:creationId xmlns:a16="http://schemas.microsoft.com/office/drawing/2014/main" id="{ADA2E228-0AE4-4FD5-A9F4-8726D31ED2DD}"/>
              </a:ext>
            </a:extLst>
          </p:cNvPr>
          <p:cNvSpPr/>
          <p:nvPr/>
        </p:nvSpPr>
        <p:spPr>
          <a:xfrm>
            <a:off x="3069321" y="5264487"/>
            <a:ext cx="162560" cy="160016"/>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11" name="Group 110">
            <a:extLst>
              <a:ext uri="{FF2B5EF4-FFF2-40B4-BE49-F238E27FC236}">
                <a16:creationId xmlns:a16="http://schemas.microsoft.com/office/drawing/2014/main" id="{0E7981C9-8A72-473C-8E2C-DC5795347903}"/>
              </a:ext>
            </a:extLst>
          </p:cNvPr>
          <p:cNvGrpSpPr/>
          <p:nvPr/>
        </p:nvGrpSpPr>
        <p:grpSpPr>
          <a:xfrm>
            <a:off x="3594417" y="5418003"/>
            <a:ext cx="367620" cy="563028"/>
            <a:chOff x="2050740" y="1573413"/>
            <a:chExt cx="367620" cy="563028"/>
          </a:xfrm>
        </p:grpSpPr>
        <p:grpSp>
          <p:nvGrpSpPr>
            <p:cNvPr id="112" name="Group 111">
              <a:extLst>
                <a:ext uri="{FF2B5EF4-FFF2-40B4-BE49-F238E27FC236}">
                  <a16:creationId xmlns:a16="http://schemas.microsoft.com/office/drawing/2014/main" id="{8BB4FA90-7F04-49FE-9748-96F4802CB7DA}"/>
                </a:ext>
              </a:extLst>
            </p:cNvPr>
            <p:cNvGrpSpPr/>
            <p:nvPr/>
          </p:nvGrpSpPr>
          <p:grpSpPr>
            <a:xfrm>
              <a:off x="2050740" y="1573413"/>
              <a:ext cx="245039" cy="563028"/>
              <a:chOff x="3727764" y="1573413"/>
              <a:chExt cx="245039" cy="563028"/>
            </a:xfrm>
          </p:grpSpPr>
          <p:grpSp>
            <p:nvGrpSpPr>
              <p:cNvPr id="116" name="Group 115">
                <a:extLst>
                  <a:ext uri="{FF2B5EF4-FFF2-40B4-BE49-F238E27FC236}">
                    <a16:creationId xmlns:a16="http://schemas.microsoft.com/office/drawing/2014/main" id="{DD1B259D-C1F2-431E-9644-86CA215DE8EC}"/>
                  </a:ext>
                </a:extLst>
              </p:cNvPr>
              <p:cNvGrpSpPr/>
              <p:nvPr/>
            </p:nvGrpSpPr>
            <p:grpSpPr>
              <a:xfrm>
                <a:off x="3763632" y="1573413"/>
                <a:ext cx="172158" cy="551483"/>
                <a:chOff x="4043172" y="1684320"/>
                <a:chExt cx="352508" cy="1129211"/>
              </a:xfrm>
              <a:solidFill>
                <a:schemeClr val="bg1"/>
              </a:solidFill>
            </p:grpSpPr>
            <p:sp>
              <p:nvSpPr>
                <p:cNvPr id="118" name="Round Same Side Corner Rectangle 21">
                  <a:extLst>
                    <a:ext uri="{FF2B5EF4-FFF2-40B4-BE49-F238E27FC236}">
                      <a16:creationId xmlns:a16="http://schemas.microsoft.com/office/drawing/2014/main" id="{971EB0B7-899F-43EE-AC8A-CD8E922104BC}"/>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9" name="Oval 118">
                  <a:extLst>
                    <a:ext uri="{FF2B5EF4-FFF2-40B4-BE49-F238E27FC236}">
                      <a16:creationId xmlns:a16="http://schemas.microsoft.com/office/drawing/2014/main" id="{26796B9E-9038-4471-90E2-F736E993F30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17" name="Flowchart: Manual Operation 116">
                <a:extLst>
                  <a:ext uri="{FF2B5EF4-FFF2-40B4-BE49-F238E27FC236}">
                    <a16:creationId xmlns:a16="http://schemas.microsoft.com/office/drawing/2014/main" id="{C668BEC9-EC1B-431A-8606-C0E19EB826B9}"/>
                  </a:ext>
                </a:extLst>
              </p:cNvPr>
              <p:cNvSpPr/>
              <p:nvPr/>
            </p:nvSpPr>
            <p:spPr>
              <a:xfrm rot="10800000">
                <a:off x="3727764" y="187446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13" name="Rectangle: Top Corners Rounded 112">
              <a:extLst>
                <a:ext uri="{FF2B5EF4-FFF2-40B4-BE49-F238E27FC236}">
                  <a16:creationId xmlns:a16="http://schemas.microsoft.com/office/drawing/2014/main" id="{590223BC-98FF-4143-A916-234718D6399A}"/>
                </a:ext>
              </a:extLst>
            </p:cNvPr>
            <p:cNvSpPr/>
            <p:nvPr/>
          </p:nvSpPr>
          <p:spPr>
            <a:xfrm rot="3432767">
              <a:off x="2343986" y="1749251"/>
              <a:ext cx="48099" cy="10064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114" name="Straight Connector 113">
              <a:extLst>
                <a:ext uri="{FF2B5EF4-FFF2-40B4-BE49-F238E27FC236}">
                  <a16:creationId xmlns:a16="http://schemas.microsoft.com/office/drawing/2014/main" id="{0AEBF7FC-B2BF-413B-8FD2-4CF7CABC28AC}"/>
                </a:ext>
              </a:extLst>
            </p:cNvPr>
            <p:cNvCxnSpPr>
              <a:cxnSpLocks/>
            </p:cNvCxnSpPr>
            <p:nvPr/>
          </p:nvCxnSpPr>
          <p:spPr>
            <a:xfrm flipH="1">
              <a:off x="2392284" y="1651349"/>
              <a:ext cx="22404" cy="1453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Rectangle: Top Corners Rounded 114">
              <a:extLst>
                <a:ext uri="{FF2B5EF4-FFF2-40B4-BE49-F238E27FC236}">
                  <a16:creationId xmlns:a16="http://schemas.microsoft.com/office/drawing/2014/main" id="{98C2E519-FCF6-4391-96F4-4211D3E5A14C}"/>
                </a:ext>
              </a:extLst>
            </p:cNvPr>
            <p:cNvSpPr/>
            <p:nvPr/>
          </p:nvSpPr>
          <p:spPr>
            <a:xfrm rot="6308121">
              <a:off x="2259353" y="1752172"/>
              <a:ext cx="45719" cy="12999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20" name="Freeform: Shape 119">
            <a:extLst>
              <a:ext uri="{FF2B5EF4-FFF2-40B4-BE49-F238E27FC236}">
                <a16:creationId xmlns:a16="http://schemas.microsoft.com/office/drawing/2014/main" id="{28D529F1-4C19-4C7A-AEBE-F7D4CB81A0AE}"/>
              </a:ext>
            </a:extLst>
          </p:cNvPr>
          <p:cNvSpPr/>
          <p:nvPr/>
        </p:nvSpPr>
        <p:spPr>
          <a:xfrm>
            <a:off x="3669319" y="5296974"/>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1" name="Rectangle 120">
            <a:extLst>
              <a:ext uri="{FF2B5EF4-FFF2-40B4-BE49-F238E27FC236}">
                <a16:creationId xmlns:a16="http://schemas.microsoft.com/office/drawing/2014/main" id="{412A0E8D-7DE7-46F1-9C1A-5AFAE1C59851}"/>
              </a:ext>
            </a:extLst>
          </p:cNvPr>
          <p:cNvSpPr/>
          <p:nvPr/>
        </p:nvSpPr>
        <p:spPr>
          <a:xfrm>
            <a:off x="5145020" y="5194883"/>
            <a:ext cx="679916" cy="8899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en-CA" sz="1000" b="1" dirty="0">
                <a:solidFill>
                  <a:schemeClr val="accent5"/>
                </a:solidFill>
              </a:rPr>
              <a:t>آشا</a:t>
            </a:r>
          </a:p>
        </p:txBody>
      </p:sp>
      <p:grpSp>
        <p:nvGrpSpPr>
          <p:cNvPr id="123" name="Group 122">
            <a:extLst>
              <a:ext uri="{FF2B5EF4-FFF2-40B4-BE49-F238E27FC236}">
                <a16:creationId xmlns:a16="http://schemas.microsoft.com/office/drawing/2014/main" id="{0F3AA53F-E1A4-42B1-B5C3-7917B2BC5D1F}"/>
              </a:ext>
            </a:extLst>
          </p:cNvPr>
          <p:cNvGrpSpPr/>
          <p:nvPr/>
        </p:nvGrpSpPr>
        <p:grpSpPr>
          <a:xfrm>
            <a:off x="5258761" y="5518348"/>
            <a:ext cx="207589" cy="471869"/>
            <a:chOff x="3545772" y="5645112"/>
            <a:chExt cx="211356" cy="480431"/>
          </a:xfrm>
          <a:solidFill>
            <a:schemeClr val="accent5"/>
          </a:solidFill>
        </p:grpSpPr>
        <p:sp>
          <p:nvSpPr>
            <p:cNvPr id="124" name="Round Same Side Corner Rectangle 21">
              <a:extLst>
                <a:ext uri="{FF2B5EF4-FFF2-40B4-BE49-F238E27FC236}">
                  <a16:creationId xmlns:a16="http://schemas.microsoft.com/office/drawing/2014/main" id="{1F8FC0EF-33CB-4378-BCF4-A5BB657410C6}"/>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5" name="Oval 124">
              <a:extLst>
                <a:ext uri="{FF2B5EF4-FFF2-40B4-BE49-F238E27FC236}">
                  <a16:creationId xmlns:a16="http://schemas.microsoft.com/office/drawing/2014/main" id="{E5CE1DAA-33F3-4E00-AA8D-16C92CE3964F}"/>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6" name="Flowchart: Manual Operation 125">
              <a:extLst>
                <a:ext uri="{FF2B5EF4-FFF2-40B4-BE49-F238E27FC236}">
                  <a16:creationId xmlns:a16="http://schemas.microsoft.com/office/drawing/2014/main" id="{7530A7D8-705F-49A3-9D08-29DD01B0EE87}"/>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27" name="Freeform: Shape 126">
            <a:extLst>
              <a:ext uri="{FF2B5EF4-FFF2-40B4-BE49-F238E27FC236}">
                <a16:creationId xmlns:a16="http://schemas.microsoft.com/office/drawing/2014/main" id="{017B17EA-0FDF-4A6E-AF03-A34631A1CA38}"/>
              </a:ext>
            </a:extLst>
          </p:cNvPr>
          <p:cNvSpPr/>
          <p:nvPr/>
        </p:nvSpPr>
        <p:spPr>
          <a:xfrm>
            <a:off x="5626463" y="5334877"/>
            <a:ext cx="94166" cy="70388"/>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134" name="Straight Connector 133">
            <a:extLst>
              <a:ext uri="{FF2B5EF4-FFF2-40B4-BE49-F238E27FC236}">
                <a16:creationId xmlns:a16="http://schemas.microsoft.com/office/drawing/2014/main" id="{623909EE-E9A8-4306-8009-E443C49F47C6}"/>
              </a:ext>
            </a:extLst>
          </p:cNvPr>
          <p:cNvCxnSpPr>
            <a:cxnSpLocks/>
          </p:cNvCxnSpPr>
          <p:nvPr/>
        </p:nvCxnSpPr>
        <p:spPr>
          <a:xfrm flipV="1">
            <a:off x="4628862" y="5127991"/>
            <a:ext cx="0" cy="962261"/>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22" name="Rectangle: Top Corners Rounded 121">
            <a:extLst>
              <a:ext uri="{FF2B5EF4-FFF2-40B4-BE49-F238E27FC236}">
                <a16:creationId xmlns:a16="http://schemas.microsoft.com/office/drawing/2014/main" id="{68C3D5F6-7D19-40C8-88D2-81BF651CE9FC}"/>
              </a:ext>
            </a:extLst>
          </p:cNvPr>
          <p:cNvSpPr/>
          <p:nvPr/>
        </p:nvSpPr>
        <p:spPr>
          <a:xfrm>
            <a:off x="5298200" y="5100580"/>
            <a:ext cx="374267" cy="125997"/>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Rectangle 1">
            <a:extLst>
              <a:ext uri="{FF2B5EF4-FFF2-40B4-BE49-F238E27FC236}">
                <a16:creationId xmlns:a16="http://schemas.microsoft.com/office/drawing/2014/main" id="{95967CA0-5DBA-9793-2870-2B17296156B9}"/>
              </a:ext>
            </a:extLst>
          </p:cNvPr>
          <p:cNvSpPr/>
          <p:nvPr/>
        </p:nvSpPr>
        <p:spPr>
          <a:xfrm>
            <a:off x="996287" y="3726324"/>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Rectangle 9">
            <a:extLst>
              <a:ext uri="{FF2B5EF4-FFF2-40B4-BE49-F238E27FC236}">
                <a16:creationId xmlns:a16="http://schemas.microsoft.com/office/drawing/2014/main" id="{23A613BF-3584-6D3E-6F3B-FB72C47F2C59}"/>
              </a:ext>
            </a:extLst>
          </p:cNvPr>
          <p:cNvSpPr/>
          <p:nvPr/>
        </p:nvSpPr>
        <p:spPr>
          <a:xfrm>
            <a:off x="996287" y="8093117"/>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0A609B7C-5033-0324-3FA5-6D0415699F7B}"/>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72E7E0F3-7CB6-F93C-5B30-67EC5080F47F}"/>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4A064FDF-EF19-6A4F-4555-206CFA04557E}"/>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Hexagon 32">
            <a:extLst>
              <a:ext uri="{FF2B5EF4-FFF2-40B4-BE49-F238E27FC236}">
                <a16:creationId xmlns:a16="http://schemas.microsoft.com/office/drawing/2014/main" id="{E314AC54-032A-2D83-B016-6A411015C81D}"/>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Hexagon 33">
            <a:extLst>
              <a:ext uri="{FF2B5EF4-FFF2-40B4-BE49-F238E27FC236}">
                <a16:creationId xmlns:a16="http://schemas.microsoft.com/office/drawing/2014/main" id="{822891CB-5EE3-7864-67B5-D2C644E0A67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Hexagon 34">
            <a:extLst>
              <a:ext uri="{FF2B5EF4-FFF2-40B4-BE49-F238E27FC236}">
                <a16:creationId xmlns:a16="http://schemas.microsoft.com/office/drawing/2014/main" id="{1A4271A7-CB84-77DE-4929-CA555E27E099}"/>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813974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97AB6D9C-29E3-4B0D-BEB2-5B06B9A94BB4}"/>
              </a:ext>
            </a:extLst>
          </p:cNvPr>
          <p:cNvSpPr/>
          <p:nvPr/>
        </p:nvSpPr>
        <p:spPr>
          <a:xfrm>
            <a:off x="1253120" y="995663"/>
            <a:ext cx="891804" cy="972124"/>
          </a:xfrm>
          <a:prstGeom prst="wedgeRoundRectCallout">
            <a:avLst>
              <a:gd name="adj1" fmla="val 61651"/>
              <a:gd name="adj2" fmla="val -2222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Speech Bubble: Rectangle with Corners Rounded 60">
            <a:extLst>
              <a:ext uri="{FF2B5EF4-FFF2-40B4-BE49-F238E27FC236}">
                <a16:creationId xmlns:a16="http://schemas.microsoft.com/office/drawing/2014/main" id="{C5BFFBB8-A874-45AB-9A20-DFD93F7EBD57}"/>
              </a:ext>
            </a:extLst>
          </p:cNvPr>
          <p:cNvSpPr/>
          <p:nvPr/>
        </p:nvSpPr>
        <p:spPr>
          <a:xfrm>
            <a:off x="3835297" y="996550"/>
            <a:ext cx="2271570" cy="972124"/>
          </a:xfrm>
          <a:prstGeom prst="wedgeRoundRectCallout">
            <a:avLst>
              <a:gd name="adj1" fmla="val -53798"/>
              <a:gd name="adj2" fmla="val -2266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TextBox 22">
            <a:extLst>
              <a:ext uri="{FF2B5EF4-FFF2-40B4-BE49-F238E27FC236}">
                <a16:creationId xmlns:a16="http://schemas.microsoft.com/office/drawing/2014/main" id="{7918BECE-56E1-453E-B823-BBA4BC73905D}"/>
              </a:ext>
            </a:extLst>
          </p:cNvPr>
          <p:cNvSpPr txBox="1"/>
          <p:nvPr/>
        </p:nvSpPr>
        <p:spPr>
          <a:xfrm>
            <a:off x="996287" y="2302921"/>
            <a:ext cx="5254042" cy="1446550"/>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٩</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بعد أن تجمع معلومات كافية ، تلتقي </a:t>
            </a:r>
            <a:r>
              <a:rPr lang="en-US" sz="1100" dirty="0" err="1">
                <a:latin typeface="Calibri" panose="020F0502020204030204" pitchFamily="34" charset="0"/>
                <a:cs typeface="Calibri" panose="020F0502020204030204" pitchFamily="34" charset="0"/>
              </a:rPr>
              <a:t>بوالدي</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a:t>
            </a:r>
            <a:r>
              <a:rPr lang="en-US" sz="1100" dirty="0" err="1">
                <a:latin typeface="Calibri" panose="020F0502020204030204" pitchFamily="34" charset="0"/>
                <a:cs typeface="Calibri" panose="020F0502020204030204" pitchFamily="34" charset="0"/>
              </a:rPr>
              <a:t>لمناقشة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وضع</a:t>
            </a:r>
            <a:r>
              <a:rPr lang="en-US" sz="1100" dirty="0">
                <a:latin typeface="Calibri" panose="020F0502020204030204" pitchFamily="34" charset="0"/>
                <a:cs typeface="Calibri" panose="020F0502020204030204" pitchFamily="34" charset="0"/>
              </a:rPr>
              <a:t> وتحديد الخطوات التالية. يوافقون على تأجيل الزواج إذا كنت ستساعدهم.  تناقش التأكد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تسجيل رشا</a:t>
            </a:r>
            <a:r>
              <a:rPr lang="en-US" sz="1100" dirty="0">
                <a:latin typeface="Calibri" panose="020F0502020204030204" pitchFamily="34" charset="0"/>
                <a:cs typeface="Calibri" panose="020F0502020204030204" pitchFamily="34" charset="0"/>
              </a:rPr>
              <a:t> في الفصل الدراسي القادم.  تناقش كيفية تحديث البطاقة التموينية للأسرة حتى يتمكنوا من الحصول على طعام كافٍ للعائلة. تتحدث أيضًا </a:t>
            </a:r>
            <a:r>
              <a:rPr lang="en-US" sz="1100" dirty="0" err="1">
                <a:latin typeface="Calibri" panose="020F0502020204030204" pitchFamily="34" charset="0"/>
                <a:cs typeface="Calibri" panose="020F0502020204030204" pitchFamily="34" charset="0"/>
              </a:rPr>
              <a:t>عن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مساحة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صديقة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لل</a:t>
            </a:r>
            <a:r>
              <a:rPr lang="ar-SA" sz="1100" dirty="0">
                <a:latin typeface="Calibri" panose="020F0502020204030204" pitchFamily="34" charset="0"/>
                <a:cs typeface="Calibri" panose="020F0502020204030204" pitchFamily="34" charset="0"/>
              </a:rPr>
              <a:t>طفل</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قريبة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a:t>
            </a:r>
            <a:r>
              <a:rPr lang="ar-SA" sz="1100" dirty="0">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على أن أشقاء </a:t>
            </a:r>
            <a:r>
              <a:rPr lang="en-US" sz="1100" dirty="0" err="1">
                <a:latin typeface="Calibri" panose="020F0502020204030204" pitchFamily="34" charset="0"/>
                <a:cs typeface="Calibri" panose="020F0502020204030204" pitchFamily="34" charset="0"/>
              </a:rPr>
              <a:t>وأخوات</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سيبدؤون في الحضور. عندما تعود إلى المكتب ، </a:t>
            </a:r>
            <a:r>
              <a:rPr lang="en-US" sz="1100" dirty="0" err="1">
                <a:latin typeface="Calibri" panose="020F0502020204030204" pitchFamily="34" charset="0"/>
                <a:cs typeface="Calibri" panose="020F0502020204030204" pitchFamily="34" charset="0"/>
              </a:rPr>
              <a:t>توافق</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على الخطة وهي متحمسة لبدء الفصل الدراسي التالي.</a:t>
            </a: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861235"/>
            <a:ext cx="5254042" cy="938719"/>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١٠</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تذهب </a:t>
            </a:r>
            <a:r>
              <a:rPr lang="en-US" sz="1100" dirty="0" err="1">
                <a:latin typeface="Calibri" panose="020F0502020204030204" pitchFamily="34" charset="0"/>
                <a:cs typeface="Calibri" panose="020F0502020204030204" pitchFamily="34" charset="0"/>
              </a:rPr>
              <a:t>مع</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ووالدها لتسجيلها في الفصل الدراسي القادم. </a:t>
            </a:r>
            <a:r>
              <a:rPr lang="ar-SA" sz="1100" dirty="0">
                <a:latin typeface="Calibri" panose="020F0502020204030204" pitchFamily="34" charset="0"/>
                <a:cs typeface="Calibri" panose="020F0502020204030204" pitchFamily="34" charset="0"/>
              </a:rPr>
              <a:t>تقوم بدعم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والدي</a:t>
            </a:r>
            <a:r>
              <a:rPr lang="en-US" sz="1100" dirty="0">
                <a:latin typeface="Calibri" panose="020F0502020204030204" pitchFamily="34" charset="0"/>
                <a:cs typeface="Calibri" panose="020F0502020204030204" pitchFamily="34" charset="0"/>
              </a:rPr>
              <a:t> </a:t>
            </a:r>
            <a:r>
              <a:rPr lang="ar-SA" sz="1100" dirty="0" err="1">
                <a:latin typeface="Calibri" panose="020F0502020204030204" pitchFamily="34" charset="0"/>
                <a:cs typeface="Calibri" panose="020F0502020204030204" pitchFamily="34" charset="0"/>
              </a:rPr>
              <a:t>ر</a:t>
            </a:r>
            <a:r>
              <a:rPr lang="en-US" sz="1100" dirty="0" err="1">
                <a:latin typeface="Calibri" panose="020F0502020204030204" pitchFamily="34" charset="0"/>
                <a:cs typeface="Calibri" panose="020F0502020204030204" pitchFamily="34" charset="0"/>
              </a:rPr>
              <a:t>شا</a:t>
            </a:r>
            <a:r>
              <a:rPr lang="en-US" sz="1100" dirty="0">
                <a:latin typeface="Calibri" panose="020F0502020204030204" pitchFamily="34" charset="0"/>
                <a:cs typeface="Calibri" panose="020F0502020204030204" pitchFamily="34" charset="0"/>
              </a:rPr>
              <a:t> لضمان وضع إخوتها وأخواتها في المساحة الصديقة للطفل. </a:t>
            </a:r>
            <a:r>
              <a:rPr lang="ar-SA" sz="1100" dirty="0">
                <a:latin typeface="Calibri" panose="020F0502020204030204" pitchFamily="34" charset="0"/>
                <a:cs typeface="Calibri" panose="020F0502020204030204" pitchFamily="34" charset="0"/>
              </a:rPr>
              <a:t>تقوم بتزويد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a:t>
            </a:r>
            <a:r>
              <a:rPr lang="en-US" sz="1100" dirty="0">
                <a:latin typeface="Calibri" panose="020F0502020204030204" pitchFamily="34" charset="0"/>
                <a:cs typeface="Calibri" panose="020F0502020204030204" pitchFamily="34" charset="0"/>
              </a:rPr>
              <a:t> </a:t>
            </a:r>
            <a:r>
              <a:rPr lang="ar-SA" sz="1100" dirty="0" err="1">
                <a:latin typeface="Calibri" panose="020F0502020204030204" pitchFamily="34" charset="0"/>
                <a:cs typeface="Calibri" panose="020F0502020204030204" pitchFamily="34" charset="0"/>
              </a:rPr>
              <a:t>ر</a:t>
            </a:r>
            <a:r>
              <a:rPr lang="en-US" sz="1100" dirty="0" err="1">
                <a:latin typeface="Calibri" panose="020F0502020204030204" pitchFamily="34" charset="0"/>
                <a:cs typeface="Calibri" panose="020F0502020204030204" pitchFamily="34" charset="0"/>
              </a:rPr>
              <a:t>شا</a:t>
            </a:r>
            <a:r>
              <a:rPr lang="en-US" sz="1100" dirty="0">
                <a:latin typeface="Calibri" panose="020F0502020204030204" pitchFamily="34" charset="0"/>
                <a:cs typeface="Calibri" panose="020F0502020204030204" pitchFamily="34" charset="0"/>
              </a:rPr>
              <a:t> بمعلومات حول كيفية تحديث بطاقته التموينية.</a:t>
            </a:r>
          </a:p>
          <a:p>
            <a:pPr algn="r" rtl="1"/>
            <a:endParaRPr lang="en-US" sz="1100" b="1" dirty="0">
              <a:latin typeface="Calibri" panose="020F0502020204030204" pitchFamily="34" charset="0"/>
              <a:cs typeface="Calibri" panose="020F0502020204030204" pitchFamily="34" charset="0"/>
            </a:endParaRPr>
          </a:p>
          <a:p>
            <a:pPr algn="r" rtl="1"/>
            <a:r>
              <a:rPr lang="en-US" sz="1100" b="1" dirty="0">
                <a:latin typeface="Calibri" panose="020F0502020204030204" pitchFamily="34" charset="0"/>
                <a:cs typeface="Calibri" panose="020F0502020204030204" pitchFamily="34" charset="0"/>
              </a:rPr>
              <a:t>أي من الخطوات الست يمثلها هذا المشهد؟ لماذا؟</a:t>
            </a:r>
            <a:endParaRPr lang="en-CA" sz="1100" b="1"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9A0ECA0D-7684-49C1-B100-6734BB11B1BA}"/>
              </a:ext>
            </a:extLst>
          </p:cNvPr>
          <p:cNvGrpSpPr/>
          <p:nvPr/>
        </p:nvGrpSpPr>
        <p:grpSpPr>
          <a:xfrm>
            <a:off x="4811716" y="1128350"/>
            <a:ext cx="1045648" cy="728681"/>
            <a:chOff x="6157460" y="1680426"/>
            <a:chExt cx="1045648" cy="728681"/>
          </a:xfrm>
        </p:grpSpPr>
        <p:sp>
          <p:nvSpPr>
            <p:cNvPr id="15" name="Rectangle 14">
              <a:extLst>
                <a:ext uri="{FF2B5EF4-FFF2-40B4-BE49-F238E27FC236}">
                  <a16:creationId xmlns:a16="http://schemas.microsoft.com/office/drawing/2014/main" id="{AAFF30C5-9C93-4600-8D8F-EBF1E4CEF421}"/>
                </a:ext>
              </a:extLst>
            </p:cNvPr>
            <p:cNvSpPr/>
            <p:nvPr/>
          </p:nvSpPr>
          <p:spPr>
            <a:xfrm>
              <a:off x="6157460" y="1680426"/>
              <a:ext cx="1045648" cy="728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en-CA" sz="1000" b="1" dirty="0">
                  <a:solidFill>
                    <a:schemeClr val="accent5"/>
                  </a:solidFill>
                </a:rPr>
                <a:t>CFS</a:t>
              </a:r>
              <a:endParaRPr lang="en-CA" sz="1100" b="1" dirty="0">
                <a:solidFill>
                  <a:schemeClr val="accent5"/>
                </a:solidFill>
              </a:endParaRPr>
            </a:p>
          </p:txBody>
        </p:sp>
        <p:grpSp>
          <p:nvGrpSpPr>
            <p:cNvPr id="17" name="Group 16">
              <a:extLst>
                <a:ext uri="{FF2B5EF4-FFF2-40B4-BE49-F238E27FC236}">
                  <a16:creationId xmlns:a16="http://schemas.microsoft.com/office/drawing/2014/main" id="{483C397D-588A-4A85-B8E7-8AC6485988A8}"/>
                </a:ext>
              </a:extLst>
            </p:cNvPr>
            <p:cNvGrpSpPr/>
            <p:nvPr/>
          </p:nvGrpSpPr>
          <p:grpSpPr>
            <a:xfrm>
              <a:off x="6274464" y="2002572"/>
              <a:ext cx="160624" cy="348669"/>
              <a:chOff x="4043172" y="1684320"/>
              <a:chExt cx="328891" cy="713931"/>
            </a:xfrm>
            <a:solidFill>
              <a:schemeClr val="accent5">
                <a:lumMod val="20000"/>
                <a:lumOff val="80000"/>
              </a:schemeClr>
            </a:solidFill>
          </p:grpSpPr>
          <p:sp>
            <p:nvSpPr>
              <p:cNvPr id="18" name="Round Same Side Corner Rectangle 21">
                <a:extLst>
                  <a:ext uri="{FF2B5EF4-FFF2-40B4-BE49-F238E27FC236}">
                    <a16:creationId xmlns:a16="http://schemas.microsoft.com/office/drawing/2014/main" id="{7DA07D09-7392-4B25-A90D-ECE71E415A7F}"/>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Oval 18">
                <a:extLst>
                  <a:ext uri="{FF2B5EF4-FFF2-40B4-BE49-F238E27FC236}">
                    <a16:creationId xmlns:a16="http://schemas.microsoft.com/office/drawing/2014/main" id="{B242795F-CDD5-4D0B-A13E-005FB375C253}"/>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0" name="Group 19">
              <a:extLst>
                <a:ext uri="{FF2B5EF4-FFF2-40B4-BE49-F238E27FC236}">
                  <a16:creationId xmlns:a16="http://schemas.microsoft.com/office/drawing/2014/main" id="{A5838145-0303-4852-8145-258E6E5FACC0}"/>
                </a:ext>
              </a:extLst>
            </p:cNvPr>
            <p:cNvGrpSpPr/>
            <p:nvPr/>
          </p:nvGrpSpPr>
          <p:grpSpPr>
            <a:xfrm>
              <a:off x="6492546" y="2002572"/>
              <a:ext cx="160624" cy="348669"/>
              <a:chOff x="4043172" y="1684320"/>
              <a:chExt cx="328891" cy="713931"/>
            </a:xfrm>
            <a:solidFill>
              <a:schemeClr val="accent5">
                <a:lumMod val="20000"/>
                <a:lumOff val="80000"/>
              </a:schemeClr>
            </a:solidFill>
          </p:grpSpPr>
          <p:sp>
            <p:nvSpPr>
              <p:cNvPr id="21" name="Round Same Side Corner Rectangle 21">
                <a:extLst>
                  <a:ext uri="{FF2B5EF4-FFF2-40B4-BE49-F238E27FC236}">
                    <a16:creationId xmlns:a16="http://schemas.microsoft.com/office/drawing/2014/main" id="{E24751AC-FCA8-4AB0-B5FA-69517E3F5CA9}"/>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Oval 21">
                <a:extLst>
                  <a:ext uri="{FF2B5EF4-FFF2-40B4-BE49-F238E27FC236}">
                    <a16:creationId xmlns:a16="http://schemas.microsoft.com/office/drawing/2014/main" id="{30F08B37-4948-4186-B089-7361120B5545}"/>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4" name="Group 23">
              <a:extLst>
                <a:ext uri="{FF2B5EF4-FFF2-40B4-BE49-F238E27FC236}">
                  <a16:creationId xmlns:a16="http://schemas.microsoft.com/office/drawing/2014/main" id="{239C94C9-3AA3-451C-9BA3-B0184ADF5DA9}"/>
                </a:ext>
              </a:extLst>
            </p:cNvPr>
            <p:cNvGrpSpPr/>
            <p:nvPr/>
          </p:nvGrpSpPr>
          <p:grpSpPr>
            <a:xfrm>
              <a:off x="6692605" y="2002572"/>
              <a:ext cx="160624" cy="348669"/>
              <a:chOff x="4043172" y="1684320"/>
              <a:chExt cx="328891" cy="713931"/>
            </a:xfrm>
            <a:solidFill>
              <a:schemeClr val="accent5">
                <a:lumMod val="20000"/>
                <a:lumOff val="80000"/>
              </a:schemeClr>
            </a:solidFill>
          </p:grpSpPr>
          <p:sp>
            <p:nvSpPr>
              <p:cNvPr id="26" name="Round Same Side Corner Rectangle 21">
                <a:extLst>
                  <a:ext uri="{FF2B5EF4-FFF2-40B4-BE49-F238E27FC236}">
                    <a16:creationId xmlns:a16="http://schemas.microsoft.com/office/drawing/2014/main" id="{C25A4A04-00C5-4681-954F-919367DED8FE}"/>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Oval 26">
                <a:extLst>
                  <a:ext uri="{FF2B5EF4-FFF2-40B4-BE49-F238E27FC236}">
                    <a16:creationId xmlns:a16="http://schemas.microsoft.com/office/drawing/2014/main" id="{D1F7A564-494A-44CC-BBA5-CF95ACEF477D}"/>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6" name="Group 35">
              <a:extLst>
                <a:ext uri="{FF2B5EF4-FFF2-40B4-BE49-F238E27FC236}">
                  <a16:creationId xmlns:a16="http://schemas.microsoft.com/office/drawing/2014/main" id="{E73F4667-84F2-431D-9EBF-65D87644C9AD}"/>
                </a:ext>
              </a:extLst>
            </p:cNvPr>
            <p:cNvGrpSpPr/>
            <p:nvPr/>
          </p:nvGrpSpPr>
          <p:grpSpPr>
            <a:xfrm>
              <a:off x="6892522" y="1870810"/>
              <a:ext cx="211356" cy="480431"/>
              <a:chOff x="2901934" y="5492712"/>
              <a:chExt cx="211356" cy="480431"/>
            </a:xfrm>
            <a:solidFill>
              <a:schemeClr val="accent5">
                <a:lumMod val="20000"/>
                <a:lumOff val="80000"/>
              </a:schemeClr>
            </a:solidFill>
          </p:grpSpPr>
          <p:sp>
            <p:nvSpPr>
              <p:cNvPr id="37" name="Round Same Side Corner Rectangle 21">
                <a:extLst>
                  <a:ext uri="{FF2B5EF4-FFF2-40B4-BE49-F238E27FC236}">
                    <a16:creationId xmlns:a16="http://schemas.microsoft.com/office/drawing/2014/main" id="{DDA2392D-1C47-4BA2-81E8-7336E9DF09F6}"/>
                  </a:ext>
                </a:extLst>
              </p:cNvPr>
              <p:cNvSpPr/>
              <p:nvPr/>
            </p:nvSpPr>
            <p:spPr>
              <a:xfrm>
                <a:off x="2928478" y="5680757"/>
                <a:ext cx="158818" cy="292386"/>
              </a:xfrm>
              <a:prstGeom prst="round2Same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Oval 37">
                <a:extLst>
                  <a:ext uri="{FF2B5EF4-FFF2-40B4-BE49-F238E27FC236}">
                    <a16:creationId xmlns:a16="http://schemas.microsoft.com/office/drawing/2014/main" id="{4B9AFDD8-F387-4BD2-9385-BD9B08EC2BEF}"/>
                  </a:ext>
                </a:extLst>
              </p:cNvPr>
              <p:cNvSpPr/>
              <p:nvPr/>
            </p:nvSpPr>
            <p:spPr>
              <a:xfrm>
                <a:off x="2927300" y="5492712"/>
                <a:ext cx="160624" cy="1606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Flowchart: Manual Operation 38">
                <a:extLst>
                  <a:ext uri="{FF2B5EF4-FFF2-40B4-BE49-F238E27FC236}">
                    <a16:creationId xmlns:a16="http://schemas.microsoft.com/office/drawing/2014/main" id="{FBC54C3F-3A11-4559-9E3A-BEB5D3958054}"/>
                  </a:ext>
                </a:extLst>
              </p:cNvPr>
              <p:cNvSpPr/>
              <p:nvPr/>
            </p:nvSpPr>
            <p:spPr>
              <a:xfrm rot="10800000">
                <a:off x="2901934" y="5722614"/>
                <a:ext cx="211356" cy="250529"/>
              </a:xfrm>
              <a:prstGeom prst="flowChartManualOperat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33" name="Group 32">
            <a:extLst>
              <a:ext uri="{FF2B5EF4-FFF2-40B4-BE49-F238E27FC236}">
                <a16:creationId xmlns:a16="http://schemas.microsoft.com/office/drawing/2014/main" id="{D60BB19A-70A3-4FA0-9B32-F88229927D2A}"/>
              </a:ext>
            </a:extLst>
          </p:cNvPr>
          <p:cNvGrpSpPr/>
          <p:nvPr/>
        </p:nvGrpSpPr>
        <p:grpSpPr>
          <a:xfrm>
            <a:off x="2796019" y="1044525"/>
            <a:ext cx="285695" cy="921483"/>
            <a:chOff x="4045582" y="1684320"/>
            <a:chExt cx="350098" cy="1129211"/>
          </a:xfrm>
          <a:solidFill>
            <a:schemeClr val="accent5"/>
          </a:solidFill>
        </p:grpSpPr>
        <p:sp>
          <p:nvSpPr>
            <p:cNvPr id="34" name="Round Same Side Corner Rectangle 21">
              <a:extLst>
                <a:ext uri="{FF2B5EF4-FFF2-40B4-BE49-F238E27FC236}">
                  <a16:creationId xmlns:a16="http://schemas.microsoft.com/office/drawing/2014/main" id="{300384D7-C282-4B1B-B25F-CBC7F2C884A6}"/>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Oval 34">
              <a:extLst>
                <a:ext uri="{FF2B5EF4-FFF2-40B4-BE49-F238E27FC236}">
                  <a16:creationId xmlns:a16="http://schemas.microsoft.com/office/drawing/2014/main" id="{F28FF400-F136-4CDE-AECE-449C2B645F4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 name="Group 2">
            <a:extLst>
              <a:ext uri="{FF2B5EF4-FFF2-40B4-BE49-F238E27FC236}">
                <a16:creationId xmlns:a16="http://schemas.microsoft.com/office/drawing/2014/main" id="{5C0F1BFB-D269-4A16-8C9E-D45A408CA2D7}"/>
              </a:ext>
            </a:extLst>
          </p:cNvPr>
          <p:cNvGrpSpPr/>
          <p:nvPr/>
        </p:nvGrpSpPr>
        <p:grpSpPr>
          <a:xfrm>
            <a:off x="2350982" y="1044525"/>
            <a:ext cx="409440" cy="921483"/>
            <a:chOff x="3000654" y="1516217"/>
            <a:chExt cx="245039" cy="551483"/>
          </a:xfrm>
          <a:solidFill>
            <a:schemeClr val="accent5"/>
          </a:solidFill>
        </p:grpSpPr>
        <p:grpSp>
          <p:nvGrpSpPr>
            <p:cNvPr id="28" name="Group 27">
              <a:extLst>
                <a:ext uri="{FF2B5EF4-FFF2-40B4-BE49-F238E27FC236}">
                  <a16:creationId xmlns:a16="http://schemas.microsoft.com/office/drawing/2014/main" id="{A510C2A9-5235-4AA3-A48E-26861EA9C8A9}"/>
                </a:ext>
              </a:extLst>
            </p:cNvPr>
            <p:cNvGrpSpPr/>
            <p:nvPr/>
          </p:nvGrpSpPr>
          <p:grpSpPr>
            <a:xfrm>
              <a:off x="3036509" y="1516217"/>
              <a:ext cx="172158" cy="551483"/>
              <a:chOff x="4043172" y="1684320"/>
              <a:chExt cx="352508" cy="1129211"/>
            </a:xfrm>
            <a:grpFill/>
          </p:grpSpPr>
          <p:sp>
            <p:nvSpPr>
              <p:cNvPr id="31" name="Round Same Side Corner Rectangle 21">
                <a:extLst>
                  <a:ext uri="{FF2B5EF4-FFF2-40B4-BE49-F238E27FC236}">
                    <a16:creationId xmlns:a16="http://schemas.microsoft.com/office/drawing/2014/main" id="{8696E385-6FD6-413D-8A38-8C386EE9D01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Oval 31">
                <a:extLst>
                  <a:ext uri="{FF2B5EF4-FFF2-40B4-BE49-F238E27FC236}">
                    <a16:creationId xmlns:a16="http://schemas.microsoft.com/office/drawing/2014/main" id="{B39E0287-BBBC-4DD8-88C2-8181AF8C6A1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0" name="Flowchart: Manual Operation 39">
              <a:extLst>
                <a:ext uri="{FF2B5EF4-FFF2-40B4-BE49-F238E27FC236}">
                  <a16:creationId xmlns:a16="http://schemas.microsoft.com/office/drawing/2014/main" id="{784B66E6-70EE-479D-8CA4-F8D696C2B9E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8" name="Group 7">
            <a:extLst>
              <a:ext uri="{FF2B5EF4-FFF2-40B4-BE49-F238E27FC236}">
                <a16:creationId xmlns:a16="http://schemas.microsoft.com/office/drawing/2014/main" id="{BEE16D27-0E07-40C8-91C3-719393016416}"/>
              </a:ext>
            </a:extLst>
          </p:cNvPr>
          <p:cNvGrpSpPr/>
          <p:nvPr/>
        </p:nvGrpSpPr>
        <p:grpSpPr>
          <a:xfrm flipH="1">
            <a:off x="4098759" y="1374577"/>
            <a:ext cx="440154" cy="491200"/>
            <a:chOff x="5035558" y="1780790"/>
            <a:chExt cx="422712" cy="491200"/>
          </a:xfrm>
        </p:grpSpPr>
        <p:grpSp>
          <p:nvGrpSpPr>
            <p:cNvPr id="62" name="Group 61">
              <a:extLst>
                <a:ext uri="{FF2B5EF4-FFF2-40B4-BE49-F238E27FC236}">
                  <a16:creationId xmlns:a16="http://schemas.microsoft.com/office/drawing/2014/main" id="{549D6759-5798-4F1B-8E15-3C07AA9E7B21}"/>
                </a:ext>
              </a:extLst>
            </p:cNvPr>
            <p:cNvGrpSpPr/>
            <p:nvPr/>
          </p:nvGrpSpPr>
          <p:grpSpPr>
            <a:xfrm>
              <a:off x="5035558" y="1780790"/>
              <a:ext cx="211356" cy="480431"/>
              <a:chOff x="2901934" y="5492712"/>
              <a:chExt cx="211356" cy="480431"/>
            </a:xfrm>
            <a:solidFill>
              <a:schemeClr val="bg1"/>
            </a:solidFill>
          </p:grpSpPr>
          <p:sp>
            <p:nvSpPr>
              <p:cNvPr id="63" name="Round Same Side Corner Rectangle 21">
                <a:extLst>
                  <a:ext uri="{FF2B5EF4-FFF2-40B4-BE49-F238E27FC236}">
                    <a16:creationId xmlns:a16="http://schemas.microsoft.com/office/drawing/2014/main" id="{82B8644E-796E-4DAC-8308-95F57551B337}"/>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4" name="Oval 63">
                <a:extLst>
                  <a:ext uri="{FF2B5EF4-FFF2-40B4-BE49-F238E27FC236}">
                    <a16:creationId xmlns:a16="http://schemas.microsoft.com/office/drawing/2014/main" id="{0D1B3243-D04B-4258-AB62-BFB4101C72BE}"/>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5" name="Flowchart: Manual Operation 64">
                <a:extLst>
                  <a:ext uri="{FF2B5EF4-FFF2-40B4-BE49-F238E27FC236}">
                    <a16:creationId xmlns:a16="http://schemas.microsoft.com/office/drawing/2014/main" id="{006DA340-F282-4832-BB90-0E3574DAC70B}"/>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6" name="Rectangle 5">
              <a:extLst>
                <a:ext uri="{FF2B5EF4-FFF2-40B4-BE49-F238E27FC236}">
                  <a16:creationId xmlns:a16="http://schemas.microsoft.com/office/drawing/2014/main" id="{1B61DE1C-2FE0-430B-B766-A32C9E02BC45}"/>
                </a:ext>
              </a:extLst>
            </p:cNvPr>
            <p:cNvSpPr/>
            <p:nvPr/>
          </p:nvSpPr>
          <p:spPr>
            <a:xfrm>
              <a:off x="5246914" y="2058855"/>
              <a:ext cx="2113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6" name="Rectangle 65">
              <a:extLst>
                <a:ext uri="{FF2B5EF4-FFF2-40B4-BE49-F238E27FC236}">
                  <a16:creationId xmlns:a16="http://schemas.microsoft.com/office/drawing/2014/main" id="{9F12E847-9D1C-4AD8-B968-CB7A5AA8D084}"/>
                </a:ext>
              </a:extLst>
            </p:cNvPr>
            <p:cNvSpPr/>
            <p:nvPr/>
          </p:nvSpPr>
          <p:spPr>
            <a:xfrm>
              <a:off x="5304372" y="2100712"/>
              <a:ext cx="153898" cy="17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Rectangle: Top Corners Rounded 6">
              <a:extLst>
                <a:ext uri="{FF2B5EF4-FFF2-40B4-BE49-F238E27FC236}">
                  <a16:creationId xmlns:a16="http://schemas.microsoft.com/office/drawing/2014/main" id="{CAD73803-B766-4A96-933E-59F70ED4F6FB}"/>
                </a:ext>
              </a:extLst>
            </p:cNvPr>
            <p:cNvSpPr/>
            <p:nvPr/>
          </p:nvSpPr>
          <p:spPr>
            <a:xfrm rot="2378536">
              <a:off x="5222692" y="1841011"/>
              <a:ext cx="49930" cy="18437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2" name="Group 71">
            <a:extLst>
              <a:ext uri="{FF2B5EF4-FFF2-40B4-BE49-F238E27FC236}">
                <a16:creationId xmlns:a16="http://schemas.microsoft.com/office/drawing/2014/main" id="{72F11E82-9473-4F45-A2DF-DC85BC894914}"/>
              </a:ext>
            </a:extLst>
          </p:cNvPr>
          <p:cNvGrpSpPr/>
          <p:nvPr/>
        </p:nvGrpSpPr>
        <p:grpSpPr>
          <a:xfrm rot="21057347">
            <a:off x="1504392" y="1120125"/>
            <a:ext cx="383159" cy="261138"/>
            <a:chOff x="1581126" y="1502973"/>
            <a:chExt cx="383159" cy="261138"/>
          </a:xfrm>
        </p:grpSpPr>
        <p:sp>
          <p:nvSpPr>
            <p:cNvPr id="11" name="Rectangle: Single Corner Snipped 10">
              <a:extLst>
                <a:ext uri="{FF2B5EF4-FFF2-40B4-BE49-F238E27FC236}">
                  <a16:creationId xmlns:a16="http://schemas.microsoft.com/office/drawing/2014/main" id="{88C5193F-1E1E-4EED-A6AC-EE169FD347E2}"/>
                </a:ext>
              </a:extLst>
            </p:cNvPr>
            <p:cNvSpPr/>
            <p:nvPr/>
          </p:nvSpPr>
          <p:spPr>
            <a:xfrm>
              <a:off x="1581126" y="1502973"/>
              <a:ext cx="383159" cy="261138"/>
            </a:xfrm>
            <a:prstGeom prst="snip1Rect">
              <a:avLst>
                <a:gd name="adj" fmla="val 345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Oval 11">
              <a:extLst>
                <a:ext uri="{FF2B5EF4-FFF2-40B4-BE49-F238E27FC236}">
                  <a16:creationId xmlns:a16="http://schemas.microsoft.com/office/drawing/2014/main" id="{21F18F67-9A04-4149-8FEC-B78F74B88897}"/>
                </a:ext>
              </a:extLst>
            </p:cNvPr>
            <p:cNvSpPr/>
            <p:nvPr/>
          </p:nvSpPr>
          <p:spPr>
            <a:xfrm>
              <a:off x="1612968"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7" name="Oval 66">
              <a:extLst>
                <a:ext uri="{FF2B5EF4-FFF2-40B4-BE49-F238E27FC236}">
                  <a16:creationId xmlns:a16="http://schemas.microsoft.com/office/drawing/2014/main" id="{69437952-5F2A-4FEA-BBA2-758507DFCFB7}"/>
                </a:ext>
              </a:extLst>
            </p:cNvPr>
            <p:cNvSpPr/>
            <p:nvPr/>
          </p:nvSpPr>
          <p:spPr>
            <a:xfrm>
              <a:off x="1714962"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8" name="Oval 67">
              <a:extLst>
                <a:ext uri="{FF2B5EF4-FFF2-40B4-BE49-F238E27FC236}">
                  <a16:creationId xmlns:a16="http://schemas.microsoft.com/office/drawing/2014/main" id="{347F43CF-D47C-4A05-86EF-29D3D6F7B080}"/>
                </a:ext>
              </a:extLst>
            </p:cNvPr>
            <p:cNvSpPr/>
            <p:nvPr/>
          </p:nvSpPr>
          <p:spPr>
            <a:xfrm>
              <a:off x="1821730"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9" name="Oval 68">
              <a:extLst>
                <a:ext uri="{FF2B5EF4-FFF2-40B4-BE49-F238E27FC236}">
                  <a16:creationId xmlns:a16="http://schemas.microsoft.com/office/drawing/2014/main" id="{B9406839-1F86-45C9-B987-C99B07395B87}"/>
                </a:ext>
              </a:extLst>
            </p:cNvPr>
            <p:cNvSpPr/>
            <p:nvPr/>
          </p:nvSpPr>
          <p:spPr>
            <a:xfrm>
              <a:off x="1612968"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0" name="Oval 69">
              <a:extLst>
                <a:ext uri="{FF2B5EF4-FFF2-40B4-BE49-F238E27FC236}">
                  <a16:creationId xmlns:a16="http://schemas.microsoft.com/office/drawing/2014/main" id="{EDD840BC-41A9-420A-BADE-F37FFF3F51FE}"/>
                </a:ext>
              </a:extLst>
            </p:cNvPr>
            <p:cNvSpPr/>
            <p:nvPr/>
          </p:nvSpPr>
          <p:spPr>
            <a:xfrm>
              <a:off x="1714962"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1" name="Oval 70">
              <a:extLst>
                <a:ext uri="{FF2B5EF4-FFF2-40B4-BE49-F238E27FC236}">
                  <a16:creationId xmlns:a16="http://schemas.microsoft.com/office/drawing/2014/main" id="{B55161AE-452D-480D-AEA3-D8D10AC35CBE}"/>
                </a:ext>
              </a:extLst>
            </p:cNvPr>
            <p:cNvSpPr/>
            <p:nvPr/>
          </p:nvSpPr>
          <p:spPr>
            <a:xfrm>
              <a:off x="1821730"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93" name="Group 92">
            <a:extLst>
              <a:ext uri="{FF2B5EF4-FFF2-40B4-BE49-F238E27FC236}">
                <a16:creationId xmlns:a16="http://schemas.microsoft.com/office/drawing/2014/main" id="{844B21C8-24AD-4D62-AFDC-30ABC64D1E39}"/>
              </a:ext>
            </a:extLst>
          </p:cNvPr>
          <p:cNvGrpSpPr/>
          <p:nvPr/>
        </p:nvGrpSpPr>
        <p:grpSpPr>
          <a:xfrm>
            <a:off x="1418326" y="1545728"/>
            <a:ext cx="530024" cy="298720"/>
            <a:chOff x="1439664" y="1878420"/>
            <a:chExt cx="640484" cy="360975"/>
          </a:xfrm>
        </p:grpSpPr>
        <p:grpSp>
          <p:nvGrpSpPr>
            <p:cNvPr id="80" name="Group 79">
              <a:extLst>
                <a:ext uri="{FF2B5EF4-FFF2-40B4-BE49-F238E27FC236}">
                  <a16:creationId xmlns:a16="http://schemas.microsoft.com/office/drawing/2014/main" id="{A40D80AC-251C-49B7-840D-A056454F8AE7}"/>
                </a:ext>
              </a:extLst>
            </p:cNvPr>
            <p:cNvGrpSpPr/>
            <p:nvPr/>
          </p:nvGrpSpPr>
          <p:grpSpPr>
            <a:xfrm>
              <a:off x="1439664" y="1878420"/>
              <a:ext cx="298695" cy="327746"/>
              <a:chOff x="1562982" y="1945705"/>
              <a:chExt cx="238272" cy="261446"/>
            </a:xfrm>
            <a:solidFill>
              <a:schemeClr val="bg1"/>
            </a:solidFill>
          </p:grpSpPr>
          <p:sp>
            <p:nvSpPr>
              <p:cNvPr id="76" name="Rectangle: Top Corners Rounded 75">
                <a:extLst>
                  <a:ext uri="{FF2B5EF4-FFF2-40B4-BE49-F238E27FC236}">
                    <a16:creationId xmlns:a16="http://schemas.microsoft.com/office/drawing/2014/main" id="{81C8F3BC-E3EE-4AA8-AFEE-99848B80C7FF}"/>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7" name="Trapezoid 76">
                <a:extLst>
                  <a:ext uri="{FF2B5EF4-FFF2-40B4-BE49-F238E27FC236}">
                    <a16:creationId xmlns:a16="http://schemas.microsoft.com/office/drawing/2014/main" id="{8F3E4D70-354B-4FE1-8F73-0A44B23E141F}"/>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87" name="Group 86">
              <a:extLst>
                <a:ext uri="{FF2B5EF4-FFF2-40B4-BE49-F238E27FC236}">
                  <a16:creationId xmlns:a16="http://schemas.microsoft.com/office/drawing/2014/main" id="{8F4F940B-74AF-4522-89A3-15028D167E8C}"/>
                </a:ext>
              </a:extLst>
            </p:cNvPr>
            <p:cNvGrpSpPr/>
            <p:nvPr/>
          </p:nvGrpSpPr>
          <p:grpSpPr>
            <a:xfrm>
              <a:off x="1781453" y="1878420"/>
              <a:ext cx="298695" cy="327746"/>
              <a:chOff x="1562982" y="1945705"/>
              <a:chExt cx="238272" cy="261446"/>
            </a:xfrm>
            <a:solidFill>
              <a:schemeClr val="bg1"/>
            </a:solidFill>
          </p:grpSpPr>
          <p:sp>
            <p:nvSpPr>
              <p:cNvPr id="88" name="Rectangle: Top Corners Rounded 87">
                <a:extLst>
                  <a:ext uri="{FF2B5EF4-FFF2-40B4-BE49-F238E27FC236}">
                    <a16:creationId xmlns:a16="http://schemas.microsoft.com/office/drawing/2014/main" id="{83723D00-FACA-46CA-83D5-BEF07A79C810}"/>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9" name="Trapezoid 88">
                <a:extLst>
                  <a:ext uri="{FF2B5EF4-FFF2-40B4-BE49-F238E27FC236}">
                    <a16:creationId xmlns:a16="http://schemas.microsoft.com/office/drawing/2014/main" id="{F23502A4-630A-4BB1-A9DD-E3362FCEB45A}"/>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90" name="Group 89">
              <a:extLst>
                <a:ext uri="{FF2B5EF4-FFF2-40B4-BE49-F238E27FC236}">
                  <a16:creationId xmlns:a16="http://schemas.microsoft.com/office/drawing/2014/main" id="{C805D188-3F7E-478F-8DC6-C50CD827A8AE}"/>
                </a:ext>
              </a:extLst>
            </p:cNvPr>
            <p:cNvGrpSpPr/>
            <p:nvPr/>
          </p:nvGrpSpPr>
          <p:grpSpPr>
            <a:xfrm>
              <a:off x="1608658" y="1911649"/>
              <a:ext cx="298695" cy="327746"/>
              <a:chOff x="1562982" y="1945705"/>
              <a:chExt cx="238272" cy="261446"/>
            </a:xfrm>
            <a:solidFill>
              <a:schemeClr val="bg1"/>
            </a:solidFill>
          </p:grpSpPr>
          <p:sp>
            <p:nvSpPr>
              <p:cNvPr id="91" name="Rectangle: Top Corners Rounded 90">
                <a:extLst>
                  <a:ext uri="{FF2B5EF4-FFF2-40B4-BE49-F238E27FC236}">
                    <a16:creationId xmlns:a16="http://schemas.microsoft.com/office/drawing/2014/main" id="{66C0CAFE-300F-48A3-85A0-614986E636CB}"/>
                  </a:ext>
                </a:extLst>
              </p:cNvPr>
              <p:cNvSpPr/>
              <p:nvPr/>
            </p:nvSpPr>
            <p:spPr>
              <a:xfrm>
                <a:off x="1562982" y="1981700"/>
                <a:ext cx="238272" cy="225451"/>
              </a:xfrm>
              <a:prstGeom prst="round2SameRect">
                <a:avLst>
                  <a:gd name="adj1" fmla="val 34693"/>
                  <a:gd name="adj2" fmla="val 0"/>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2" name="Trapezoid 91">
                <a:extLst>
                  <a:ext uri="{FF2B5EF4-FFF2-40B4-BE49-F238E27FC236}">
                    <a16:creationId xmlns:a16="http://schemas.microsoft.com/office/drawing/2014/main" id="{44437C02-39F5-4A3B-825C-37A696664E4B}"/>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100" name="Group 99">
            <a:extLst>
              <a:ext uri="{FF2B5EF4-FFF2-40B4-BE49-F238E27FC236}">
                <a16:creationId xmlns:a16="http://schemas.microsoft.com/office/drawing/2014/main" id="{41C6EC32-0718-4B8F-9CCB-BC81DD6B02D9}"/>
              </a:ext>
            </a:extLst>
          </p:cNvPr>
          <p:cNvGrpSpPr/>
          <p:nvPr/>
        </p:nvGrpSpPr>
        <p:grpSpPr>
          <a:xfrm>
            <a:off x="1749489" y="5699533"/>
            <a:ext cx="281981" cy="909503"/>
            <a:chOff x="4045582" y="1684320"/>
            <a:chExt cx="350098" cy="1129211"/>
          </a:xfrm>
          <a:solidFill>
            <a:schemeClr val="accent5"/>
          </a:solidFill>
        </p:grpSpPr>
        <p:sp>
          <p:nvSpPr>
            <p:cNvPr id="101" name="Round Same Side Corner Rectangle 21">
              <a:extLst>
                <a:ext uri="{FF2B5EF4-FFF2-40B4-BE49-F238E27FC236}">
                  <a16:creationId xmlns:a16="http://schemas.microsoft.com/office/drawing/2014/main" id="{07688391-CAB8-414A-9FC5-D166658B12B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2" name="Oval 101">
              <a:extLst>
                <a:ext uri="{FF2B5EF4-FFF2-40B4-BE49-F238E27FC236}">
                  <a16:creationId xmlns:a16="http://schemas.microsoft.com/office/drawing/2014/main" id="{3EE64BE3-B9C1-4609-9795-06557EE8CB66}"/>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03" name="Group 102">
            <a:extLst>
              <a:ext uri="{FF2B5EF4-FFF2-40B4-BE49-F238E27FC236}">
                <a16:creationId xmlns:a16="http://schemas.microsoft.com/office/drawing/2014/main" id="{8BBADDEF-764B-49F4-BD63-87430C56D1B1}"/>
              </a:ext>
            </a:extLst>
          </p:cNvPr>
          <p:cNvGrpSpPr/>
          <p:nvPr/>
        </p:nvGrpSpPr>
        <p:grpSpPr>
          <a:xfrm>
            <a:off x="2111531" y="5949849"/>
            <a:ext cx="287558" cy="653646"/>
            <a:chOff x="3545772" y="5645112"/>
            <a:chExt cx="211356" cy="480431"/>
          </a:xfrm>
          <a:solidFill>
            <a:schemeClr val="accent5"/>
          </a:solidFill>
        </p:grpSpPr>
        <p:sp>
          <p:nvSpPr>
            <p:cNvPr id="104" name="Round Same Side Corner Rectangle 21">
              <a:extLst>
                <a:ext uri="{FF2B5EF4-FFF2-40B4-BE49-F238E27FC236}">
                  <a16:creationId xmlns:a16="http://schemas.microsoft.com/office/drawing/2014/main" id="{AD439180-C1A0-4C5B-8117-CAC810D65901}"/>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5" name="Oval 104">
              <a:extLst>
                <a:ext uri="{FF2B5EF4-FFF2-40B4-BE49-F238E27FC236}">
                  <a16:creationId xmlns:a16="http://schemas.microsoft.com/office/drawing/2014/main" id="{490B564A-D539-4F6F-835A-9BF1F558F8B6}"/>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6" name="Flowchart: Manual Operation 105">
              <a:extLst>
                <a:ext uri="{FF2B5EF4-FFF2-40B4-BE49-F238E27FC236}">
                  <a16:creationId xmlns:a16="http://schemas.microsoft.com/office/drawing/2014/main" id="{C8101BA2-C5A1-4939-9FAA-6D762920E731}"/>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07" name="Rectangle 106">
            <a:extLst>
              <a:ext uri="{FF2B5EF4-FFF2-40B4-BE49-F238E27FC236}">
                <a16:creationId xmlns:a16="http://schemas.microsoft.com/office/drawing/2014/main" id="{F785BCBD-B43A-4189-A86D-4466B38CDC2F}"/>
              </a:ext>
            </a:extLst>
          </p:cNvPr>
          <p:cNvSpPr/>
          <p:nvPr/>
        </p:nvSpPr>
        <p:spPr>
          <a:xfrm>
            <a:off x="2530130" y="6222257"/>
            <a:ext cx="697127" cy="67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8" name="Rectangle 107">
            <a:extLst>
              <a:ext uri="{FF2B5EF4-FFF2-40B4-BE49-F238E27FC236}">
                <a16:creationId xmlns:a16="http://schemas.microsoft.com/office/drawing/2014/main" id="{486F87FA-2B6F-4FA0-A474-D3F04F6ED900}"/>
              </a:ext>
            </a:extLst>
          </p:cNvPr>
          <p:cNvSpPr/>
          <p:nvPr/>
        </p:nvSpPr>
        <p:spPr>
          <a:xfrm rot="5400000">
            <a:off x="2570364" y="6412388"/>
            <a:ext cx="320021" cy="752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9" name="Rectangle 108">
            <a:extLst>
              <a:ext uri="{FF2B5EF4-FFF2-40B4-BE49-F238E27FC236}">
                <a16:creationId xmlns:a16="http://schemas.microsoft.com/office/drawing/2014/main" id="{F60189A1-417E-4B06-8472-BA387988122C}"/>
              </a:ext>
            </a:extLst>
          </p:cNvPr>
          <p:cNvSpPr/>
          <p:nvPr/>
        </p:nvSpPr>
        <p:spPr>
          <a:xfrm rot="5400000">
            <a:off x="2897575" y="6412388"/>
            <a:ext cx="320022" cy="752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1" name="Round Same Side Corner Rectangle 21">
            <a:extLst>
              <a:ext uri="{FF2B5EF4-FFF2-40B4-BE49-F238E27FC236}">
                <a16:creationId xmlns:a16="http://schemas.microsoft.com/office/drawing/2014/main" id="{613A5138-AFE8-4096-97E3-A3B1EE5D1F3E}"/>
              </a:ext>
            </a:extLst>
          </p:cNvPr>
          <p:cNvSpPr/>
          <p:nvPr/>
        </p:nvSpPr>
        <p:spPr>
          <a:xfrm>
            <a:off x="3303062" y="6107440"/>
            <a:ext cx="281981" cy="32002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2" name="Oval 111">
            <a:extLst>
              <a:ext uri="{FF2B5EF4-FFF2-40B4-BE49-F238E27FC236}">
                <a16:creationId xmlns:a16="http://schemas.microsoft.com/office/drawing/2014/main" id="{545DC97C-BC50-4984-8E6C-22C826F859FD}"/>
              </a:ext>
            </a:extLst>
          </p:cNvPr>
          <p:cNvSpPr/>
          <p:nvPr/>
        </p:nvSpPr>
        <p:spPr>
          <a:xfrm>
            <a:off x="3320145" y="5799399"/>
            <a:ext cx="264898" cy="2648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3" name="Round Same Side Corner Rectangle 21">
            <a:extLst>
              <a:ext uri="{FF2B5EF4-FFF2-40B4-BE49-F238E27FC236}">
                <a16:creationId xmlns:a16="http://schemas.microsoft.com/office/drawing/2014/main" id="{50250BB6-1148-44BB-BED3-81830E9CC24C}"/>
              </a:ext>
            </a:extLst>
          </p:cNvPr>
          <p:cNvSpPr/>
          <p:nvPr/>
        </p:nvSpPr>
        <p:spPr>
          <a:xfrm rot="5400000">
            <a:off x="3339155" y="6251740"/>
            <a:ext cx="140991" cy="35078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4" name="Round Same Side Corner Rectangle 21">
            <a:extLst>
              <a:ext uri="{FF2B5EF4-FFF2-40B4-BE49-F238E27FC236}">
                <a16:creationId xmlns:a16="http://schemas.microsoft.com/office/drawing/2014/main" id="{926334D1-B59D-488F-82D7-8DC70A43C5DA}"/>
              </a:ext>
            </a:extLst>
          </p:cNvPr>
          <p:cNvSpPr/>
          <p:nvPr/>
        </p:nvSpPr>
        <p:spPr>
          <a:xfrm>
            <a:off x="3181544" y="6352777"/>
            <a:ext cx="112607" cy="25071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0" name="Round Same Side Corner Rectangle 21">
            <a:extLst>
              <a:ext uri="{FF2B5EF4-FFF2-40B4-BE49-F238E27FC236}">
                <a16:creationId xmlns:a16="http://schemas.microsoft.com/office/drawing/2014/main" id="{B3749F54-D325-45BF-A1C3-CF5E710F15B4}"/>
              </a:ext>
            </a:extLst>
          </p:cNvPr>
          <p:cNvSpPr/>
          <p:nvPr/>
        </p:nvSpPr>
        <p:spPr>
          <a:xfrm rot="17484996">
            <a:off x="3186678" y="6062074"/>
            <a:ext cx="98537" cy="206608"/>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2" name="Speech Bubble: Rectangle with Corners Rounded 151">
            <a:extLst>
              <a:ext uri="{FF2B5EF4-FFF2-40B4-BE49-F238E27FC236}">
                <a16:creationId xmlns:a16="http://schemas.microsoft.com/office/drawing/2014/main" id="{61FF502F-CA87-44A8-B116-545395D3A44F}"/>
              </a:ext>
            </a:extLst>
          </p:cNvPr>
          <p:cNvSpPr/>
          <p:nvPr/>
        </p:nvSpPr>
        <p:spPr>
          <a:xfrm>
            <a:off x="2911508" y="5756312"/>
            <a:ext cx="284987" cy="202700"/>
          </a:xfrm>
          <a:prstGeom prst="wedgeRoundRectCallout">
            <a:avLst>
              <a:gd name="adj1" fmla="val 63616"/>
              <a:gd name="adj2" fmla="val 25396"/>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54" name="Group 153">
            <a:extLst>
              <a:ext uri="{FF2B5EF4-FFF2-40B4-BE49-F238E27FC236}">
                <a16:creationId xmlns:a16="http://schemas.microsoft.com/office/drawing/2014/main" id="{E2C05E80-ED15-471E-8475-BC25666B8F5E}"/>
              </a:ext>
            </a:extLst>
          </p:cNvPr>
          <p:cNvGrpSpPr/>
          <p:nvPr/>
        </p:nvGrpSpPr>
        <p:grpSpPr>
          <a:xfrm>
            <a:off x="4121880" y="5540184"/>
            <a:ext cx="1985527" cy="1050075"/>
            <a:chOff x="5979451" y="4936789"/>
            <a:chExt cx="703946" cy="600026"/>
          </a:xfrm>
          <a:solidFill>
            <a:schemeClr val="accent5"/>
          </a:solidFill>
        </p:grpSpPr>
        <p:sp>
          <p:nvSpPr>
            <p:cNvPr id="155" name="Rectangle 154">
              <a:extLst>
                <a:ext uri="{FF2B5EF4-FFF2-40B4-BE49-F238E27FC236}">
                  <a16:creationId xmlns:a16="http://schemas.microsoft.com/office/drawing/2014/main" id="{D3134703-8359-4F78-B9C6-A98A67A1833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6" name="Flowchart: Manual Operation 155">
              <a:extLst>
                <a:ext uri="{FF2B5EF4-FFF2-40B4-BE49-F238E27FC236}">
                  <a16:creationId xmlns:a16="http://schemas.microsoft.com/office/drawing/2014/main" id="{A67C2ED3-A3C8-4681-9222-56671B3B0C23}"/>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35" name="Group 134">
            <a:extLst>
              <a:ext uri="{FF2B5EF4-FFF2-40B4-BE49-F238E27FC236}">
                <a16:creationId xmlns:a16="http://schemas.microsoft.com/office/drawing/2014/main" id="{F0FD0008-66D3-4836-9770-A3F22638C2F0}"/>
              </a:ext>
            </a:extLst>
          </p:cNvPr>
          <p:cNvGrpSpPr/>
          <p:nvPr/>
        </p:nvGrpSpPr>
        <p:grpSpPr>
          <a:xfrm>
            <a:off x="5419419" y="5759229"/>
            <a:ext cx="223145" cy="719737"/>
            <a:chOff x="4045582" y="1684320"/>
            <a:chExt cx="350098" cy="1129211"/>
          </a:xfrm>
          <a:solidFill>
            <a:schemeClr val="bg1"/>
          </a:solidFill>
        </p:grpSpPr>
        <p:sp>
          <p:nvSpPr>
            <p:cNvPr id="136" name="Round Same Side Corner Rectangle 21">
              <a:extLst>
                <a:ext uri="{FF2B5EF4-FFF2-40B4-BE49-F238E27FC236}">
                  <a16:creationId xmlns:a16="http://schemas.microsoft.com/office/drawing/2014/main" id="{A1DC6DC3-4527-4042-B706-7193414B176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7" name="Oval 136">
              <a:extLst>
                <a:ext uri="{FF2B5EF4-FFF2-40B4-BE49-F238E27FC236}">
                  <a16:creationId xmlns:a16="http://schemas.microsoft.com/office/drawing/2014/main" id="{F6180A9E-B719-4781-B63D-15B29C428E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38" name="Speech Bubble: Rectangle with Corners Rounded 137">
            <a:extLst>
              <a:ext uri="{FF2B5EF4-FFF2-40B4-BE49-F238E27FC236}">
                <a16:creationId xmlns:a16="http://schemas.microsoft.com/office/drawing/2014/main" id="{5D1A3E72-3323-4EC8-862E-F60E899565A1}"/>
              </a:ext>
            </a:extLst>
          </p:cNvPr>
          <p:cNvSpPr/>
          <p:nvPr/>
        </p:nvSpPr>
        <p:spPr>
          <a:xfrm flipH="1">
            <a:off x="4931111" y="5740783"/>
            <a:ext cx="368740" cy="256878"/>
          </a:xfrm>
          <a:prstGeom prst="wedgeRoundRectCallout">
            <a:avLst>
              <a:gd name="adj1" fmla="val 61651"/>
              <a:gd name="adj2" fmla="val -2222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57" name="Group 156">
            <a:extLst>
              <a:ext uri="{FF2B5EF4-FFF2-40B4-BE49-F238E27FC236}">
                <a16:creationId xmlns:a16="http://schemas.microsoft.com/office/drawing/2014/main" id="{D46A1EFC-885A-4E8D-9D5F-112FFFE7F090}"/>
              </a:ext>
            </a:extLst>
          </p:cNvPr>
          <p:cNvGrpSpPr/>
          <p:nvPr/>
        </p:nvGrpSpPr>
        <p:grpSpPr>
          <a:xfrm rot="21057347">
            <a:off x="5019527" y="5803826"/>
            <a:ext cx="191907" cy="130792"/>
            <a:chOff x="1581126" y="1502973"/>
            <a:chExt cx="383159" cy="261138"/>
          </a:xfrm>
          <a:solidFill>
            <a:schemeClr val="bg1"/>
          </a:solidFill>
        </p:grpSpPr>
        <p:sp>
          <p:nvSpPr>
            <p:cNvPr id="158" name="Rectangle: Single Corner Snipped 157">
              <a:extLst>
                <a:ext uri="{FF2B5EF4-FFF2-40B4-BE49-F238E27FC236}">
                  <a16:creationId xmlns:a16="http://schemas.microsoft.com/office/drawing/2014/main" id="{7A74D8DE-A43C-4B94-A7D9-2E46394CE0DE}"/>
                </a:ext>
              </a:extLst>
            </p:cNvPr>
            <p:cNvSpPr/>
            <p:nvPr/>
          </p:nvSpPr>
          <p:spPr>
            <a:xfrm>
              <a:off x="1581126" y="1502973"/>
              <a:ext cx="383159" cy="261138"/>
            </a:xfrm>
            <a:prstGeom prst="snip1Rect">
              <a:avLst>
                <a:gd name="adj" fmla="val 345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9" name="Oval 158">
              <a:extLst>
                <a:ext uri="{FF2B5EF4-FFF2-40B4-BE49-F238E27FC236}">
                  <a16:creationId xmlns:a16="http://schemas.microsoft.com/office/drawing/2014/main" id="{600E2371-7F02-49DB-BFF6-0780AD667A27}"/>
                </a:ext>
              </a:extLst>
            </p:cNvPr>
            <p:cNvSpPr/>
            <p:nvPr/>
          </p:nvSpPr>
          <p:spPr>
            <a:xfrm>
              <a:off x="1612968"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0" name="Oval 159">
              <a:extLst>
                <a:ext uri="{FF2B5EF4-FFF2-40B4-BE49-F238E27FC236}">
                  <a16:creationId xmlns:a16="http://schemas.microsoft.com/office/drawing/2014/main" id="{FD631EFE-11FA-443C-BE31-0BFE7EFB5406}"/>
                </a:ext>
              </a:extLst>
            </p:cNvPr>
            <p:cNvSpPr/>
            <p:nvPr/>
          </p:nvSpPr>
          <p:spPr>
            <a:xfrm>
              <a:off x="1714962"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1" name="Oval 160">
              <a:extLst>
                <a:ext uri="{FF2B5EF4-FFF2-40B4-BE49-F238E27FC236}">
                  <a16:creationId xmlns:a16="http://schemas.microsoft.com/office/drawing/2014/main" id="{E03B274C-EB05-4F9B-81C4-1DF7B5FF4A66}"/>
                </a:ext>
              </a:extLst>
            </p:cNvPr>
            <p:cNvSpPr/>
            <p:nvPr/>
          </p:nvSpPr>
          <p:spPr>
            <a:xfrm>
              <a:off x="1821730"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2" name="Oval 161">
              <a:extLst>
                <a:ext uri="{FF2B5EF4-FFF2-40B4-BE49-F238E27FC236}">
                  <a16:creationId xmlns:a16="http://schemas.microsoft.com/office/drawing/2014/main" id="{38C127A0-6876-4DDF-88BF-45FF9987003E}"/>
                </a:ext>
              </a:extLst>
            </p:cNvPr>
            <p:cNvSpPr/>
            <p:nvPr/>
          </p:nvSpPr>
          <p:spPr>
            <a:xfrm>
              <a:off x="1612968"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3" name="Oval 162">
              <a:extLst>
                <a:ext uri="{FF2B5EF4-FFF2-40B4-BE49-F238E27FC236}">
                  <a16:creationId xmlns:a16="http://schemas.microsoft.com/office/drawing/2014/main" id="{FEBD5B6F-F3DF-4684-B4C7-ECC6D71956D6}"/>
                </a:ext>
              </a:extLst>
            </p:cNvPr>
            <p:cNvSpPr/>
            <p:nvPr/>
          </p:nvSpPr>
          <p:spPr>
            <a:xfrm>
              <a:off x="1714962"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4" name="Oval 163">
              <a:extLst>
                <a:ext uri="{FF2B5EF4-FFF2-40B4-BE49-F238E27FC236}">
                  <a16:creationId xmlns:a16="http://schemas.microsoft.com/office/drawing/2014/main" id="{59B159CB-1219-434B-99F6-E8EE7BB6EFBE}"/>
                </a:ext>
              </a:extLst>
            </p:cNvPr>
            <p:cNvSpPr/>
            <p:nvPr/>
          </p:nvSpPr>
          <p:spPr>
            <a:xfrm>
              <a:off x="1821730"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68" name="Group 167">
            <a:extLst>
              <a:ext uri="{FF2B5EF4-FFF2-40B4-BE49-F238E27FC236}">
                <a16:creationId xmlns:a16="http://schemas.microsoft.com/office/drawing/2014/main" id="{A67325B8-2415-4C08-8EDC-0A0C846B52B5}"/>
              </a:ext>
            </a:extLst>
          </p:cNvPr>
          <p:cNvGrpSpPr/>
          <p:nvPr/>
        </p:nvGrpSpPr>
        <p:grpSpPr>
          <a:xfrm>
            <a:off x="3338052" y="1058564"/>
            <a:ext cx="365595" cy="907443"/>
            <a:chOff x="4152776" y="1302447"/>
            <a:chExt cx="365595" cy="907443"/>
          </a:xfrm>
          <a:solidFill>
            <a:schemeClr val="accent5"/>
          </a:solidFill>
        </p:grpSpPr>
        <p:sp>
          <p:nvSpPr>
            <p:cNvPr id="169" name="Flowchart: Manual Operation 168">
              <a:extLst>
                <a:ext uri="{FF2B5EF4-FFF2-40B4-BE49-F238E27FC236}">
                  <a16:creationId xmlns:a16="http://schemas.microsoft.com/office/drawing/2014/main" id="{0B165B83-5608-42D5-8CEA-EAC4A13F2C9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0" name="Round Same Side Corner Rectangle 23">
              <a:extLst>
                <a:ext uri="{FF2B5EF4-FFF2-40B4-BE49-F238E27FC236}">
                  <a16:creationId xmlns:a16="http://schemas.microsoft.com/office/drawing/2014/main" id="{7EA39C60-5078-483E-80A0-1EFA5359AEF7}"/>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1" name="Oval 170">
              <a:extLst>
                <a:ext uri="{FF2B5EF4-FFF2-40B4-BE49-F238E27FC236}">
                  <a16:creationId xmlns:a16="http://schemas.microsoft.com/office/drawing/2014/main" id="{603A9E26-DFE8-4974-8F7A-4A1890FD2855}"/>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2" name="Rectangle 171">
              <a:extLst>
                <a:ext uri="{FF2B5EF4-FFF2-40B4-BE49-F238E27FC236}">
                  <a16:creationId xmlns:a16="http://schemas.microsoft.com/office/drawing/2014/main" id="{B9F57FEC-8BE1-4433-B6C9-F320F5A55A06}"/>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3" name="Round Same Side Corner Rectangle 25">
              <a:extLst>
                <a:ext uri="{FF2B5EF4-FFF2-40B4-BE49-F238E27FC236}">
                  <a16:creationId xmlns:a16="http://schemas.microsoft.com/office/drawing/2014/main" id="{CC6B42A6-7090-4C71-A238-CE1881D48748}"/>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82" name="Group 181">
            <a:extLst>
              <a:ext uri="{FF2B5EF4-FFF2-40B4-BE49-F238E27FC236}">
                <a16:creationId xmlns:a16="http://schemas.microsoft.com/office/drawing/2014/main" id="{5C7A323E-7E3F-437B-86C7-501F954EDC9E}"/>
              </a:ext>
            </a:extLst>
          </p:cNvPr>
          <p:cNvGrpSpPr/>
          <p:nvPr/>
        </p:nvGrpSpPr>
        <p:grpSpPr>
          <a:xfrm>
            <a:off x="1274783" y="5692628"/>
            <a:ext cx="365595" cy="907443"/>
            <a:chOff x="4152776" y="1302447"/>
            <a:chExt cx="365595" cy="907443"/>
          </a:xfrm>
          <a:solidFill>
            <a:schemeClr val="accent5"/>
          </a:solidFill>
        </p:grpSpPr>
        <p:sp>
          <p:nvSpPr>
            <p:cNvPr id="183" name="Flowchart: Manual Operation 182">
              <a:extLst>
                <a:ext uri="{FF2B5EF4-FFF2-40B4-BE49-F238E27FC236}">
                  <a16:creationId xmlns:a16="http://schemas.microsoft.com/office/drawing/2014/main" id="{79C3B848-1BB8-4D1A-9A18-D2740EE9F5A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4" name="Round Same Side Corner Rectangle 23">
              <a:extLst>
                <a:ext uri="{FF2B5EF4-FFF2-40B4-BE49-F238E27FC236}">
                  <a16:creationId xmlns:a16="http://schemas.microsoft.com/office/drawing/2014/main" id="{9B99ABC9-271F-4792-BA77-73D12DBACF2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5" name="Oval 184">
              <a:extLst>
                <a:ext uri="{FF2B5EF4-FFF2-40B4-BE49-F238E27FC236}">
                  <a16:creationId xmlns:a16="http://schemas.microsoft.com/office/drawing/2014/main" id="{BF06670E-CFD1-47FF-A486-65A39FA02E3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6" name="Rectangle 185">
              <a:extLst>
                <a:ext uri="{FF2B5EF4-FFF2-40B4-BE49-F238E27FC236}">
                  <a16:creationId xmlns:a16="http://schemas.microsoft.com/office/drawing/2014/main" id="{1B87B159-5859-4517-B182-3A56B244B23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7" name="Round Same Side Corner Rectangle 25">
              <a:extLst>
                <a:ext uri="{FF2B5EF4-FFF2-40B4-BE49-F238E27FC236}">
                  <a16:creationId xmlns:a16="http://schemas.microsoft.com/office/drawing/2014/main" id="{4A3623C6-6E49-4D2D-887A-50583EE3ABB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88" name="Group 187">
            <a:extLst>
              <a:ext uri="{FF2B5EF4-FFF2-40B4-BE49-F238E27FC236}">
                <a16:creationId xmlns:a16="http://schemas.microsoft.com/office/drawing/2014/main" id="{3B6988FB-F064-4605-9E11-C74B8925799B}"/>
              </a:ext>
            </a:extLst>
          </p:cNvPr>
          <p:cNvGrpSpPr/>
          <p:nvPr/>
        </p:nvGrpSpPr>
        <p:grpSpPr>
          <a:xfrm>
            <a:off x="4542563" y="5759229"/>
            <a:ext cx="288480" cy="716037"/>
            <a:chOff x="4152776" y="1302447"/>
            <a:chExt cx="365595" cy="907443"/>
          </a:xfrm>
          <a:solidFill>
            <a:schemeClr val="bg1"/>
          </a:solidFill>
        </p:grpSpPr>
        <p:sp>
          <p:nvSpPr>
            <p:cNvPr id="189" name="Flowchart: Manual Operation 188">
              <a:extLst>
                <a:ext uri="{FF2B5EF4-FFF2-40B4-BE49-F238E27FC236}">
                  <a16:creationId xmlns:a16="http://schemas.microsoft.com/office/drawing/2014/main" id="{DD8B009E-579F-42C3-A11C-6584ADEAE62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0" name="Round Same Side Corner Rectangle 23">
              <a:extLst>
                <a:ext uri="{FF2B5EF4-FFF2-40B4-BE49-F238E27FC236}">
                  <a16:creationId xmlns:a16="http://schemas.microsoft.com/office/drawing/2014/main" id="{07DE5702-B9DE-466C-9E3D-7B8BED0DEAC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1" name="Oval 190">
              <a:extLst>
                <a:ext uri="{FF2B5EF4-FFF2-40B4-BE49-F238E27FC236}">
                  <a16:creationId xmlns:a16="http://schemas.microsoft.com/office/drawing/2014/main" id="{0083FCA3-D245-4448-A98F-A2ADC12C8707}"/>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2" name="Rectangle 191">
              <a:extLst>
                <a:ext uri="{FF2B5EF4-FFF2-40B4-BE49-F238E27FC236}">
                  <a16:creationId xmlns:a16="http://schemas.microsoft.com/office/drawing/2014/main" id="{2055DAB2-722A-4EEB-A168-9B12BAEFC111}"/>
                </a:ext>
              </a:extLst>
            </p:cNvPr>
            <p:cNvSpPr/>
            <p:nvPr/>
          </p:nvSpPr>
          <p:spPr>
            <a:xfrm rot="19718716">
              <a:off x="4255086" y="1847861"/>
              <a:ext cx="210569" cy="1543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3" name="Round Same Side Corner Rectangle 25">
              <a:extLst>
                <a:ext uri="{FF2B5EF4-FFF2-40B4-BE49-F238E27FC236}">
                  <a16:creationId xmlns:a16="http://schemas.microsoft.com/office/drawing/2014/main" id="{AA2374A8-1519-4A29-92AF-1F377CFFE1B9}"/>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cxnSp>
        <p:nvCxnSpPr>
          <p:cNvPr id="195" name="Straight Connector 194">
            <a:extLst>
              <a:ext uri="{FF2B5EF4-FFF2-40B4-BE49-F238E27FC236}">
                <a16:creationId xmlns:a16="http://schemas.microsoft.com/office/drawing/2014/main" id="{D1471B88-404C-4A10-8F10-A0506CBF8A14}"/>
              </a:ext>
            </a:extLst>
          </p:cNvPr>
          <p:cNvCxnSpPr>
            <a:cxnSpLocks/>
          </p:cNvCxnSpPr>
          <p:nvPr/>
        </p:nvCxnSpPr>
        <p:spPr>
          <a:xfrm flipV="1">
            <a:off x="3878543" y="5547374"/>
            <a:ext cx="0" cy="1050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1" name="Freeform: Shape 200">
            <a:extLst>
              <a:ext uri="{FF2B5EF4-FFF2-40B4-BE49-F238E27FC236}">
                <a16:creationId xmlns:a16="http://schemas.microsoft.com/office/drawing/2014/main" id="{39D7C0D4-3598-4E58-93F3-69270337D823}"/>
              </a:ext>
            </a:extLst>
          </p:cNvPr>
          <p:cNvSpPr/>
          <p:nvPr/>
        </p:nvSpPr>
        <p:spPr>
          <a:xfrm>
            <a:off x="2462793" y="5491683"/>
            <a:ext cx="1182415" cy="198120"/>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2" name="Freeform: Shape 201">
            <a:extLst>
              <a:ext uri="{FF2B5EF4-FFF2-40B4-BE49-F238E27FC236}">
                <a16:creationId xmlns:a16="http://schemas.microsoft.com/office/drawing/2014/main" id="{59241090-E252-4F6B-B65C-25EB367CEBC0}"/>
              </a:ext>
            </a:extLst>
          </p:cNvPr>
          <p:cNvSpPr/>
          <p:nvPr/>
        </p:nvSpPr>
        <p:spPr>
          <a:xfrm>
            <a:off x="3961956" y="1159486"/>
            <a:ext cx="725165" cy="205109"/>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Rectangle 1">
            <a:extLst>
              <a:ext uri="{FF2B5EF4-FFF2-40B4-BE49-F238E27FC236}">
                <a16:creationId xmlns:a16="http://schemas.microsoft.com/office/drawing/2014/main" id="{26C8542C-5832-9820-A871-344444C5D721}"/>
              </a:ext>
            </a:extLst>
          </p:cNvPr>
          <p:cNvSpPr/>
          <p:nvPr/>
        </p:nvSpPr>
        <p:spPr>
          <a:xfrm>
            <a:off x="996287" y="4183850"/>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Rectangle 3">
            <a:extLst>
              <a:ext uri="{FF2B5EF4-FFF2-40B4-BE49-F238E27FC236}">
                <a16:creationId xmlns:a16="http://schemas.microsoft.com/office/drawing/2014/main" id="{D1E02511-08DC-93F4-4601-9FC9EE08BEE7}"/>
              </a:ext>
            </a:extLst>
          </p:cNvPr>
          <p:cNvSpPr/>
          <p:nvPr/>
        </p:nvSpPr>
        <p:spPr>
          <a:xfrm>
            <a:off x="996287" y="8093117"/>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D6F5940B-ED5C-DD5D-F802-F21A1CEBB5D2}"/>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5CE27AF3-9FEE-0AE5-49BE-F161F95E924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12AD9A4C-938F-6A40-05EC-92C9F8FD152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AEDB09DE-D8F7-92F6-6F2C-EF438A472DF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2F94BD8E-31FE-5A16-E47D-8750D3E71BD7}"/>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2030550E-4395-1672-2106-51B54ECC027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059116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0155031-95FA-8F7D-82B6-CCCFE9125873}"/>
              </a:ext>
            </a:extLst>
          </p:cNvPr>
          <p:cNvGrpSpPr/>
          <p:nvPr/>
        </p:nvGrpSpPr>
        <p:grpSpPr>
          <a:xfrm>
            <a:off x="4443577" y="7304082"/>
            <a:ext cx="1834847" cy="1495561"/>
            <a:chOff x="4461801" y="6109583"/>
            <a:chExt cx="1124306" cy="916408"/>
          </a:xfrm>
          <a:solidFill>
            <a:schemeClr val="accent5">
              <a:lumMod val="20000"/>
              <a:lumOff val="80000"/>
            </a:schemeClr>
          </a:solidFill>
        </p:grpSpPr>
        <p:grpSp>
          <p:nvGrpSpPr>
            <p:cNvPr id="100" name="Group 99">
              <a:extLst>
                <a:ext uri="{FF2B5EF4-FFF2-40B4-BE49-F238E27FC236}">
                  <a16:creationId xmlns:a16="http://schemas.microsoft.com/office/drawing/2014/main" id="{41C6EC32-0718-4B8F-9CCB-BC81DD6B02D9}"/>
                </a:ext>
              </a:extLst>
            </p:cNvPr>
            <p:cNvGrpSpPr/>
            <p:nvPr/>
          </p:nvGrpSpPr>
          <p:grpSpPr>
            <a:xfrm>
              <a:off x="4936507" y="6116488"/>
              <a:ext cx="281981" cy="909503"/>
              <a:chOff x="4045582" y="1684320"/>
              <a:chExt cx="350098" cy="1129211"/>
            </a:xfrm>
            <a:grpFill/>
          </p:grpSpPr>
          <p:sp>
            <p:nvSpPr>
              <p:cNvPr id="101" name="Round Same Side Corner Rectangle 21">
                <a:extLst>
                  <a:ext uri="{FF2B5EF4-FFF2-40B4-BE49-F238E27FC236}">
                    <a16:creationId xmlns:a16="http://schemas.microsoft.com/office/drawing/2014/main" id="{07688391-CAB8-414A-9FC5-D166658B12B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2" name="Oval 101">
                <a:extLst>
                  <a:ext uri="{FF2B5EF4-FFF2-40B4-BE49-F238E27FC236}">
                    <a16:creationId xmlns:a16="http://schemas.microsoft.com/office/drawing/2014/main" id="{3EE64BE3-B9C1-4609-9795-06557EE8CB66}"/>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03" name="Group 102">
              <a:extLst>
                <a:ext uri="{FF2B5EF4-FFF2-40B4-BE49-F238E27FC236}">
                  <a16:creationId xmlns:a16="http://schemas.microsoft.com/office/drawing/2014/main" id="{8BBADDEF-764B-49F4-BD63-87430C56D1B1}"/>
                </a:ext>
              </a:extLst>
            </p:cNvPr>
            <p:cNvGrpSpPr/>
            <p:nvPr/>
          </p:nvGrpSpPr>
          <p:grpSpPr>
            <a:xfrm>
              <a:off x="5298549" y="6366804"/>
              <a:ext cx="287558" cy="653646"/>
              <a:chOff x="3545772" y="5645112"/>
              <a:chExt cx="211356" cy="480431"/>
            </a:xfrm>
            <a:grpFill/>
          </p:grpSpPr>
          <p:sp>
            <p:nvSpPr>
              <p:cNvPr id="104" name="Round Same Side Corner Rectangle 21">
                <a:extLst>
                  <a:ext uri="{FF2B5EF4-FFF2-40B4-BE49-F238E27FC236}">
                    <a16:creationId xmlns:a16="http://schemas.microsoft.com/office/drawing/2014/main" id="{AD439180-C1A0-4C5B-8117-CAC810D65901}"/>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5" name="Oval 104">
                <a:extLst>
                  <a:ext uri="{FF2B5EF4-FFF2-40B4-BE49-F238E27FC236}">
                    <a16:creationId xmlns:a16="http://schemas.microsoft.com/office/drawing/2014/main" id="{490B564A-D539-4F6F-835A-9BF1F558F8B6}"/>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6" name="Flowchart: Manual Operation 105">
                <a:extLst>
                  <a:ext uri="{FF2B5EF4-FFF2-40B4-BE49-F238E27FC236}">
                    <a16:creationId xmlns:a16="http://schemas.microsoft.com/office/drawing/2014/main" id="{C8101BA2-C5A1-4939-9FAA-6D762920E731}"/>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82" name="Group 181">
              <a:extLst>
                <a:ext uri="{FF2B5EF4-FFF2-40B4-BE49-F238E27FC236}">
                  <a16:creationId xmlns:a16="http://schemas.microsoft.com/office/drawing/2014/main" id="{5C7A323E-7E3F-437B-86C7-501F954EDC9E}"/>
                </a:ext>
              </a:extLst>
            </p:cNvPr>
            <p:cNvGrpSpPr/>
            <p:nvPr/>
          </p:nvGrpSpPr>
          <p:grpSpPr>
            <a:xfrm>
              <a:off x="4461801" y="6109583"/>
              <a:ext cx="365595" cy="907443"/>
              <a:chOff x="4152776" y="1302447"/>
              <a:chExt cx="365595" cy="907443"/>
            </a:xfrm>
            <a:grpFill/>
          </p:grpSpPr>
          <p:sp>
            <p:nvSpPr>
              <p:cNvPr id="183" name="Flowchart: Manual Operation 182">
                <a:extLst>
                  <a:ext uri="{FF2B5EF4-FFF2-40B4-BE49-F238E27FC236}">
                    <a16:creationId xmlns:a16="http://schemas.microsoft.com/office/drawing/2014/main" id="{79C3B848-1BB8-4D1A-9A18-D2740EE9F5A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4" name="Round Same Side Corner Rectangle 23">
                <a:extLst>
                  <a:ext uri="{FF2B5EF4-FFF2-40B4-BE49-F238E27FC236}">
                    <a16:creationId xmlns:a16="http://schemas.microsoft.com/office/drawing/2014/main" id="{9B99ABC9-271F-4792-BA77-73D12DBACF2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5" name="Oval 184">
                <a:extLst>
                  <a:ext uri="{FF2B5EF4-FFF2-40B4-BE49-F238E27FC236}">
                    <a16:creationId xmlns:a16="http://schemas.microsoft.com/office/drawing/2014/main" id="{BF06670E-CFD1-47FF-A486-65A39FA02E3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6" name="Rectangle 185">
                <a:extLst>
                  <a:ext uri="{FF2B5EF4-FFF2-40B4-BE49-F238E27FC236}">
                    <a16:creationId xmlns:a16="http://schemas.microsoft.com/office/drawing/2014/main" id="{1B87B159-5859-4517-B182-3A56B244B23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7" name="Round Same Side Corner Rectangle 25">
                <a:extLst>
                  <a:ext uri="{FF2B5EF4-FFF2-40B4-BE49-F238E27FC236}">
                    <a16:creationId xmlns:a16="http://schemas.microsoft.com/office/drawing/2014/main" id="{4A3623C6-6E49-4D2D-887A-50583EE3ABB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53" name="TextBox 52">
            <a:extLst>
              <a:ext uri="{FF2B5EF4-FFF2-40B4-BE49-F238E27FC236}">
                <a16:creationId xmlns:a16="http://schemas.microsoft.com/office/drawing/2014/main" id="{1A709ADC-3F33-CA10-1EAD-97BE2A8C6F86}"/>
              </a:ext>
            </a:extLst>
          </p:cNvPr>
          <p:cNvSpPr txBox="1"/>
          <p:nvPr/>
        </p:nvSpPr>
        <p:spPr>
          <a:xfrm>
            <a:off x="1630214" y="1944157"/>
            <a:ext cx="996828" cy="261610"/>
          </a:xfrm>
          <a:prstGeom prst="rect">
            <a:avLst/>
          </a:prstGeom>
          <a:noFill/>
        </p:spPr>
        <p:txBody>
          <a:bodyPr wrap="square" rtlCol="0">
            <a:spAutoFit/>
          </a:bodyPr>
          <a:lstStyle/>
          <a:p>
            <a:pPr algn="ctr" rtl="1"/>
            <a:r>
              <a:rPr lang="ar-SA" sz="1100" b="1" dirty="0"/>
              <a:t>البداية</a:t>
            </a:r>
            <a:endParaRPr lang="en-BE" sz="1100" b="1" dirty="0"/>
          </a:p>
        </p:txBody>
      </p:sp>
      <p:sp>
        <p:nvSpPr>
          <p:cNvPr id="54" name="TextBox 53">
            <a:extLst>
              <a:ext uri="{FF2B5EF4-FFF2-40B4-BE49-F238E27FC236}">
                <a16:creationId xmlns:a16="http://schemas.microsoft.com/office/drawing/2014/main" id="{457E9B40-2FF9-0848-878F-5ED190166DF9}"/>
              </a:ext>
            </a:extLst>
          </p:cNvPr>
          <p:cNvSpPr txBox="1"/>
          <p:nvPr/>
        </p:nvSpPr>
        <p:spPr>
          <a:xfrm>
            <a:off x="1633632" y="8340244"/>
            <a:ext cx="996828" cy="261610"/>
          </a:xfrm>
          <a:prstGeom prst="rect">
            <a:avLst/>
          </a:prstGeom>
          <a:noFill/>
        </p:spPr>
        <p:txBody>
          <a:bodyPr wrap="square" rtlCol="0">
            <a:spAutoFit/>
          </a:bodyPr>
          <a:lstStyle/>
          <a:p>
            <a:pPr algn="ctr" rtl="1"/>
            <a:r>
              <a:rPr lang="ar-SA" sz="1100" b="1" dirty="0"/>
              <a:t>النهاية</a:t>
            </a:r>
            <a:endParaRPr lang="en-BE" sz="1100" b="1" dirty="0"/>
          </a:p>
        </p:txBody>
      </p:sp>
      <p:cxnSp>
        <p:nvCxnSpPr>
          <p:cNvPr id="56" name="Straight Arrow Connector 55">
            <a:extLst>
              <a:ext uri="{FF2B5EF4-FFF2-40B4-BE49-F238E27FC236}">
                <a16:creationId xmlns:a16="http://schemas.microsoft.com/office/drawing/2014/main" id="{E3F1ED3A-111C-3801-051E-3D99C9DB12C0}"/>
              </a:ext>
            </a:extLst>
          </p:cNvPr>
          <p:cNvCxnSpPr>
            <a:cxnSpLocks/>
          </p:cNvCxnSpPr>
          <p:nvPr/>
        </p:nvCxnSpPr>
        <p:spPr>
          <a:xfrm flipH="1">
            <a:off x="2118338" y="2443268"/>
            <a:ext cx="34885" cy="5735919"/>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9DAA0B-F76C-BC83-AE38-0ADF95B47D38}"/>
              </a:ext>
            </a:extLst>
          </p:cNvPr>
          <p:cNvSpPr txBox="1"/>
          <p:nvPr/>
        </p:nvSpPr>
        <p:spPr>
          <a:xfrm>
            <a:off x="996287" y="685801"/>
            <a:ext cx="5254042" cy="338554"/>
          </a:xfrm>
          <a:prstGeom prst="rect">
            <a:avLst/>
          </a:prstGeom>
          <a:noFill/>
        </p:spPr>
        <p:txBody>
          <a:bodyPr wrap="square" rtlCol="0">
            <a:spAutoFit/>
          </a:bodyPr>
          <a:lstStyle/>
          <a:p>
            <a:pPr algn="r" rtl="1"/>
            <a:r>
              <a:rPr lang="en-GB" sz="1600" b="1" dirty="0" err="1">
                <a:latin typeface="Calibri" panose="020F0502020204030204" pitchFamily="34" charset="0"/>
                <a:cs typeface="Calibri" panose="020F0502020204030204" pitchFamily="34" charset="0"/>
              </a:rPr>
              <a:t>قصة</a:t>
            </a:r>
            <a:r>
              <a:rPr lang="en-GB" sz="1600" b="1" dirty="0">
                <a:latin typeface="Calibri" panose="020F0502020204030204" pitchFamily="34" charset="0"/>
                <a:cs typeface="Calibri" panose="020F0502020204030204" pitchFamily="34" charset="0"/>
              </a:rPr>
              <a:t> </a:t>
            </a:r>
            <a:r>
              <a:rPr lang="ar-SA" sz="1600" b="1" dirty="0" err="1">
                <a:latin typeface="Calibri" panose="020F0502020204030204" pitchFamily="34" charset="0"/>
                <a:cs typeface="Calibri" panose="020F0502020204030204" pitchFamily="34" charset="0"/>
              </a:rPr>
              <a:t>ر</a:t>
            </a:r>
            <a:r>
              <a:rPr lang="en-GB" sz="1600" b="1" dirty="0" err="1">
                <a:latin typeface="Calibri" panose="020F0502020204030204" pitchFamily="34" charset="0"/>
                <a:cs typeface="Calibri" panose="020F0502020204030204" pitchFamily="34" charset="0"/>
              </a:rPr>
              <a:t>شا</a:t>
            </a:r>
            <a:r>
              <a:rPr lang="ar-SA" sz="1600" b="1" dirty="0">
                <a:latin typeface="Calibri" panose="020F0502020204030204" pitchFamily="34" charset="0"/>
                <a:cs typeface="Calibri" panose="020F0502020204030204" pitchFamily="34" charset="0"/>
              </a:rPr>
              <a:t>:</a:t>
            </a:r>
            <a:r>
              <a:rPr lang="en-GB" sz="1600" b="1" dirty="0">
                <a:latin typeface="Calibri" panose="020F0502020204030204" pitchFamily="34" charset="0"/>
                <a:cs typeface="Calibri" panose="020F0502020204030204" pitchFamily="34" charset="0"/>
              </a:rPr>
              <a:t> </a:t>
            </a:r>
            <a:r>
              <a:rPr lang="ar-SA" sz="1600" b="1" dirty="0">
                <a:latin typeface="Calibri" panose="020F0502020204030204" pitchFamily="34" charset="0"/>
                <a:cs typeface="Calibri" panose="020F0502020204030204" pitchFamily="34" charset="0"/>
              </a:rPr>
              <a:t>ال</a:t>
            </a:r>
            <a:r>
              <a:rPr lang="en-GB" sz="1600" b="1" dirty="0" err="1">
                <a:latin typeface="Calibri" panose="020F0502020204030204" pitchFamily="34" charset="0"/>
                <a:cs typeface="Calibri" panose="020F0502020204030204" pitchFamily="34" charset="0"/>
              </a:rPr>
              <a:t>ترتيب</a:t>
            </a:r>
            <a:r>
              <a:rPr lang="en-GB" sz="1600" b="1" dirty="0">
                <a:latin typeface="Calibri" panose="020F0502020204030204" pitchFamily="34" charset="0"/>
                <a:cs typeface="Calibri" panose="020F0502020204030204" pitchFamily="34" charset="0"/>
              </a:rPr>
              <a:t> </a:t>
            </a:r>
            <a:r>
              <a:rPr lang="ar-SA" sz="1600" b="1" dirty="0">
                <a:latin typeface="Calibri" panose="020F0502020204030204" pitchFamily="34" charset="0"/>
                <a:cs typeface="Calibri" panose="020F0502020204030204" pitchFamily="34" charset="0"/>
              </a:rPr>
              <a:t>ال</a:t>
            </a:r>
            <a:r>
              <a:rPr lang="en-GB" sz="1600" b="1" dirty="0" err="1">
                <a:latin typeface="Calibri" panose="020F0502020204030204" pitchFamily="34" charset="0"/>
                <a:cs typeface="Calibri" panose="020F0502020204030204" pitchFamily="34" charset="0"/>
              </a:rPr>
              <a:t>زمني</a:t>
            </a:r>
            <a:endParaRPr lang="en-US" sz="1600" b="1" spc="300" dirty="0">
              <a:solidFill>
                <a:schemeClr val="tx1"/>
              </a:solidFill>
            </a:endParaRPr>
          </a:p>
        </p:txBody>
      </p:sp>
      <p:sp>
        <p:nvSpPr>
          <p:cNvPr id="3" name="TextBox 2">
            <a:extLst>
              <a:ext uri="{FF2B5EF4-FFF2-40B4-BE49-F238E27FC236}">
                <a16:creationId xmlns:a16="http://schemas.microsoft.com/office/drawing/2014/main" id="{4A29085C-3268-8426-03B6-AAA9BE15960D}"/>
              </a:ext>
            </a:extLst>
          </p:cNvPr>
          <p:cNvSpPr txBox="1"/>
          <p:nvPr/>
        </p:nvSpPr>
        <p:spPr>
          <a:xfrm>
            <a:off x="996287" y="1189469"/>
            <a:ext cx="5254042" cy="276999"/>
          </a:xfrm>
          <a:prstGeom prst="rect">
            <a:avLst/>
          </a:prstGeom>
          <a:noFill/>
        </p:spPr>
        <p:txBody>
          <a:bodyPr wrap="square">
            <a:spAutoFit/>
          </a:bodyPr>
          <a:lstStyle/>
          <a:p>
            <a:pPr algn="r" rtl="1"/>
            <a:r>
              <a:rPr lang="en-GB" sz="1200" dirty="0">
                <a:solidFill>
                  <a:schemeClr val="tx1"/>
                </a:solidFill>
                <a:latin typeface="Calibri" panose="020F0502020204030204" pitchFamily="34" charset="0"/>
                <a:cs typeface="Calibri" panose="020F0502020204030204" pitchFamily="34" charset="0"/>
              </a:rPr>
              <a:t>رتب المشاهد ترتيبًا زمنيًا ، بدءًا من </a:t>
            </a:r>
            <a:r>
              <a:rPr lang="en-GB" sz="1200" dirty="0" err="1">
                <a:solidFill>
                  <a:schemeClr val="tx1"/>
                </a:solidFill>
                <a:latin typeface="Calibri" panose="020F0502020204030204" pitchFamily="34" charset="0"/>
                <a:cs typeface="Calibri" panose="020F0502020204030204" pitchFamily="34" charset="0"/>
              </a:rPr>
              <a:t>التحديد</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والتسجيل</a:t>
            </a:r>
            <a:r>
              <a:rPr lang="en-GB" sz="1200" dirty="0">
                <a:solidFill>
                  <a:schemeClr val="tx1"/>
                </a:solidFill>
                <a:latin typeface="Calibri" panose="020F0502020204030204" pitchFamily="34" charset="0"/>
                <a:cs typeface="Calibri" panose="020F0502020204030204" pitchFamily="34" charset="0"/>
              </a:rPr>
              <a:t> </a:t>
            </a:r>
            <a:r>
              <a:rPr lang="ar-SA" sz="1200" dirty="0">
                <a:solidFill>
                  <a:schemeClr val="tx1"/>
                </a:solidFill>
                <a:latin typeface="Calibri" panose="020F0502020204030204" pitchFamily="34" charset="0"/>
                <a:cs typeface="Calibri" panose="020F0502020204030204" pitchFamily="34" charset="0"/>
              </a:rPr>
              <a:t> الأول </a:t>
            </a:r>
            <a:r>
              <a:rPr lang="en-GB" sz="1200" dirty="0" err="1">
                <a:solidFill>
                  <a:schemeClr val="tx1"/>
                </a:solidFill>
                <a:latin typeface="Calibri" panose="020F0502020204030204" pitchFamily="34" charset="0"/>
                <a:cs typeface="Calibri" panose="020F0502020204030204" pitchFamily="34" charset="0"/>
              </a:rPr>
              <a:t>حتى</a:t>
            </a:r>
            <a:r>
              <a:rPr lang="en-GB" sz="1200" dirty="0">
                <a:solidFill>
                  <a:schemeClr val="tx1"/>
                </a:solidFill>
                <a:latin typeface="Calibri" panose="020F0502020204030204" pitchFamily="34" charset="0"/>
                <a:cs typeface="Calibri" panose="020F0502020204030204" pitchFamily="34" charset="0"/>
              </a:rPr>
              <a:t> إغلاق الحالة</a:t>
            </a:r>
            <a:endParaRPr lang="en-BE" sz="1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2311B28-0BD8-ECBB-6335-6FB78E5C93BB}"/>
              </a:ext>
            </a:extLst>
          </p:cNvPr>
          <p:cNvSpPr/>
          <p:nvPr/>
        </p:nvSpPr>
        <p:spPr>
          <a:xfrm>
            <a:off x="2992761" y="3061954"/>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11">
            <a:extLst>
              <a:ext uri="{FF2B5EF4-FFF2-40B4-BE49-F238E27FC236}">
                <a16:creationId xmlns:a16="http://schemas.microsoft.com/office/drawing/2014/main" id="{D398AE79-46CA-B8FA-D959-1192B38FE2B5}"/>
              </a:ext>
            </a:extLst>
          </p:cNvPr>
          <p:cNvSpPr/>
          <p:nvPr/>
        </p:nvSpPr>
        <p:spPr>
          <a:xfrm>
            <a:off x="2992761" y="4220256"/>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Rectangle 16">
            <a:extLst>
              <a:ext uri="{FF2B5EF4-FFF2-40B4-BE49-F238E27FC236}">
                <a16:creationId xmlns:a16="http://schemas.microsoft.com/office/drawing/2014/main" id="{F9CD942F-F0C9-B371-2C98-9E09B0F5C9A3}"/>
              </a:ext>
            </a:extLst>
          </p:cNvPr>
          <p:cNvSpPr/>
          <p:nvPr/>
        </p:nvSpPr>
        <p:spPr>
          <a:xfrm>
            <a:off x="2992761" y="5378558"/>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Rectangle 18">
            <a:extLst>
              <a:ext uri="{FF2B5EF4-FFF2-40B4-BE49-F238E27FC236}">
                <a16:creationId xmlns:a16="http://schemas.microsoft.com/office/drawing/2014/main" id="{3CCC8636-1C07-F22F-006C-EF65E0C04E01}"/>
              </a:ext>
            </a:extLst>
          </p:cNvPr>
          <p:cNvSpPr/>
          <p:nvPr/>
        </p:nvSpPr>
        <p:spPr>
          <a:xfrm>
            <a:off x="2992761" y="6536860"/>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Rectangle 20">
            <a:extLst>
              <a:ext uri="{FF2B5EF4-FFF2-40B4-BE49-F238E27FC236}">
                <a16:creationId xmlns:a16="http://schemas.microsoft.com/office/drawing/2014/main" id="{63CD4999-F2C3-FE53-707C-F328EA6E00BE}"/>
              </a:ext>
            </a:extLst>
          </p:cNvPr>
          <p:cNvSpPr/>
          <p:nvPr/>
        </p:nvSpPr>
        <p:spPr>
          <a:xfrm>
            <a:off x="2992761" y="7695164"/>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TextBox 23">
            <a:extLst>
              <a:ext uri="{FF2B5EF4-FFF2-40B4-BE49-F238E27FC236}">
                <a16:creationId xmlns:a16="http://schemas.microsoft.com/office/drawing/2014/main" id="{B94B6FBB-E3AE-6E15-28B3-9F6AED099F6D}"/>
              </a:ext>
            </a:extLst>
          </p:cNvPr>
          <p:cNvSpPr txBox="1"/>
          <p:nvPr/>
        </p:nvSpPr>
        <p:spPr>
          <a:xfrm>
            <a:off x="2445411" y="1944157"/>
            <a:ext cx="1583211" cy="261610"/>
          </a:xfrm>
          <a:prstGeom prst="rect">
            <a:avLst/>
          </a:prstGeom>
          <a:noFill/>
        </p:spPr>
        <p:txBody>
          <a:bodyPr wrap="square" rtlCol="0">
            <a:spAutoFit/>
          </a:bodyPr>
          <a:lstStyle/>
          <a:p>
            <a:pPr algn="ctr" rtl="1"/>
            <a:r>
              <a:rPr lang="en-GB" sz="1100" b="1" dirty="0">
                <a:latin typeface="Calibri" panose="020F0502020204030204" pitchFamily="34" charset="0"/>
                <a:cs typeface="Calibri" panose="020F0502020204030204" pitchFamily="34" charset="0"/>
              </a:rPr>
              <a:t>رقم المشهد</a:t>
            </a:r>
            <a:endParaRPr lang="en-BE" sz="1100" b="1" dirty="0">
              <a:latin typeface="Calibri" panose="020F050202020403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590C8271-AEBD-B718-4270-EDD54FE046BB}"/>
              </a:ext>
            </a:extLst>
          </p:cNvPr>
          <p:cNvSpPr/>
          <p:nvPr/>
        </p:nvSpPr>
        <p:spPr>
          <a:xfrm>
            <a:off x="2992761" y="2482803"/>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0" name="Rectangle 79">
            <a:extLst>
              <a:ext uri="{FF2B5EF4-FFF2-40B4-BE49-F238E27FC236}">
                <a16:creationId xmlns:a16="http://schemas.microsoft.com/office/drawing/2014/main" id="{F09E4E74-2771-9D7A-B0BD-FDA504B559EA}"/>
              </a:ext>
            </a:extLst>
          </p:cNvPr>
          <p:cNvSpPr/>
          <p:nvPr/>
        </p:nvSpPr>
        <p:spPr>
          <a:xfrm>
            <a:off x="2992761" y="3641105"/>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1" name="Rectangle 80">
            <a:extLst>
              <a:ext uri="{FF2B5EF4-FFF2-40B4-BE49-F238E27FC236}">
                <a16:creationId xmlns:a16="http://schemas.microsoft.com/office/drawing/2014/main" id="{4E73F9BA-6043-3016-69E6-ED48E803A214}"/>
              </a:ext>
            </a:extLst>
          </p:cNvPr>
          <p:cNvSpPr/>
          <p:nvPr/>
        </p:nvSpPr>
        <p:spPr>
          <a:xfrm>
            <a:off x="2992761" y="4799407"/>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2" name="Rectangle 81">
            <a:extLst>
              <a:ext uri="{FF2B5EF4-FFF2-40B4-BE49-F238E27FC236}">
                <a16:creationId xmlns:a16="http://schemas.microsoft.com/office/drawing/2014/main" id="{7B0A3FA9-5CB4-0501-4F8E-D6271FBAE3F2}"/>
              </a:ext>
            </a:extLst>
          </p:cNvPr>
          <p:cNvSpPr/>
          <p:nvPr/>
        </p:nvSpPr>
        <p:spPr>
          <a:xfrm>
            <a:off x="2992761" y="5957709"/>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3" name="Rectangle 82">
            <a:extLst>
              <a:ext uri="{FF2B5EF4-FFF2-40B4-BE49-F238E27FC236}">
                <a16:creationId xmlns:a16="http://schemas.microsoft.com/office/drawing/2014/main" id="{53146403-E066-2D6C-D076-064E27FF4C59}"/>
              </a:ext>
            </a:extLst>
          </p:cNvPr>
          <p:cNvSpPr/>
          <p:nvPr/>
        </p:nvSpPr>
        <p:spPr>
          <a:xfrm>
            <a:off x="2992761" y="7116011"/>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Hexagon 1">
            <a:extLst>
              <a:ext uri="{FF2B5EF4-FFF2-40B4-BE49-F238E27FC236}">
                <a16:creationId xmlns:a16="http://schemas.microsoft.com/office/drawing/2014/main" id="{045E7424-42DC-8994-497B-DF00DC7D851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9F82584E-E28F-546A-9518-508251DD531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CC3E1AC9-CAE5-01B2-9D26-01CB7E995B5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5C8D2044-1025-B308-2EB3-28C6D76EBD4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141F1DFE-CF7B-62FD-5452-8BA52EE7F44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0F2A7942-7C83-E745-CD1E-EE3120E08AE8}"/>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81501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CBDD55-F037-4929-5067-8D3FFE339E57}"/>
              </a:ext>
            </a:extLst>
          </p:cNvPr>
          <p:cNvGraphicFramePr>
            <a:graphicFrameLocks noGrp="1"/>
          </p:cNvGraphicFramePr>
          <p:nvPr>
            <p:extLst>
              <p:ext uri="{D42A27DB-BD31-4B8C-83A1-F6EECF244321}">
                <p14:modId xmlns:p14="http://schemas.microsoft.com/office/powerpoint/2010/main" val="4220048969"/>
              </p:ext>
            </p:extLst>
          </p:nvPr>
        </p:nvGraphicFramePr>
        <p:xfrm>
          <a:off x="1012570" y="1954842"/>
          <a:ext cx="5234795" cy="4265338"/>
        </p:xfrm>
        <a:graphic>
          <a:graphicData uri="http://schemas.openxmlformats.org/drawingml/2006/table">
            <a:tbl>
              <a:tblPr>
                <a:tableStyleId>{BDBED569-4797-4DF1-A0F4-6AAB3CD982D8}</a:tableStyleId>
              </a:tblPr>
              <a:tblGrid>
                <a:gridCol w="3432430">
                  <a:extLst>
                    <a:ext uri="{9D8B030D-6E8A-4147-A177-3AD203B41FA5}">
                      <a16:colId xmlns:a16="http://schemas.microsoft.com/office/drawing/2014/main" val="4098811540"/>
                    </a:ext>
                  </a:extLst>
                </a:gridCol>
                <a:gridCol w="1802365">
                  <a:extLst>
                    <a:ext uri="{9D8B030D-6E8A-4147-A177-3AD203B41FA5}">
                      <a16:colId xmlns:a16="http://schemas.microsoft.com/office/drawing/2014/main" val="3952967250"/>
                    </a:ext>
                  </a:extLst>
                </a:gridCol>
              </a:tblGrid>
              <a:tr h="378639">
                <a:tc gridSpan="2">
                  <a:txBody>
                    <a:bodyPr/>
                    <a:lstStyle/>
                    <a:p>
                      <a:pPr marL="226695" indent="-226695" algn="ctr" rtl="1">
                        <a:lnSpc>
                          <a:spcPct val="107000"/>
                        </a:lnSpc>
                        <a:spcAft>
                          <a:spcPts val="800"/>
                        </a:spcAft>
                      </a:pPr>
                      <a:r>
                        <a:rPr lang="en-US" sz="1100" b="1" dirty="0" err="1">
                          <a:solidFill>
                            <a:schemeClr val="bg1"/>
                          </a:solidFill>
                          <a:effectLst/>
                          <a:latin typeface="Calibri" panose="020F0502020204030204" pitchFamily="34" charset="0"/>
                          <a:cs typeface="Calibri" panose="020F0502020204030204" pitchFamily="34" charset="0"/>
                        </a:rPr>
                        <a:t>وظيفة</a:t>
                      </a:r>
                      <a:r>
                        <a:rPr lang="en-US" sz="1100" b="1" dirty="0">
                          <a:solidFill>
                            <a:schemeClr val="bg1"/>
                          </a:solidFill>
                          <a:effectLst/>
                          <a:latin typeface="Calibri" panose="020F0502020204030204" pitchFamily="34" charset="0"/>
                          <a:cs typeface="Calibri" panose="020F0502020204030204" pitchFamily="34" charset="0"/>
                        </a:rPr>
                        <a:t> </a:t>
                      </a:r>
                      <a:r>
                        <a:rPr lang="ar-SA" sz="1100" b="1" dirty="0">
                          <a:solidFill>
                            <a:schemeClr val="bg1"/>
                          </a:solidFill>
                          <a:effectLst/>
                          <a:latin typeface="Calibri" panose="020F0502020204030204" pitchFamily="34" charset="0"/>
                          <a:cs typeface="Calibri" panose="020F0502020204030204" pitchFamily="34" charset="0"/>
                        </a:rPr>
                        <a:t>الدعم</a:t>
                      </a:r>
                      <a:endParaRPr lang="en-BE"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solidFill>
                  </a:tcPr>
                </a:tc>
                <a:tc hMerge="1">
                  <a:txBody>
                    <a:bodyPr/>
                    <a:lstStyle/>
                    <a:p>
                      <a:pPr algn="r" rtl="1"/>
                      <a:endParaRPr lang="en-BE"/>
                    </a:p>
                  </a:txBody>
                  <a:tcPr/>
                </a:tc>
                <a:extLst>
                  <a:ext uri="{0D108BD9-81ED-4DB2-BD59-A6C34878D82A}">
                    <a16:rowId xmlns:a16="http://schemas.microsoft.com/office/drawing/2014/main" val="3675205521"/>
                  </a:ext>
                </a:extLst>
              </a:tr>
              <a:tr h="344032">
                <a:tc>
                  <a:txBody>
                    <a:bodyPr/>
                    <a:lstStyle/>
                    <a:p>
                      <a:pPr marL="226695" marR="0" lvl="0" indent="-226695" algn="r" defTabSz="685800" rtl="1" eaLnBrk="1" fontAlgn="auto" latinLnBrk="0" hangingPunct="1">
                        <a:lnSpc>
                          <a:spcPct val="107000"/>
                        </a:lnSpc>
                        <a:spcBef>
                          <a:spcPts val="0"/>
                        </a:spcBef>
                        <a:spcAft>
                          <a:spcPts val="800"/>
                        </a:spcAft>
                        <a:buClrTx/>
                        <a:buSzTx/>
                        <a:buFontTx/>
                        <a:buNone/>
                        <a:tabLst/>
                        <a:defRPr/>
                      </a:pPr>
                      <a:r>
                        <a:rPr lang="en-GB" sz="11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أمثلة</a:t>
                      </a:r>
                      <a:r>
                        <a:rPr lang="en-GB"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ar-S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عن</a:t>
                      </a:r>
                      <a:r>
                        <a:rPr lang="en-GB"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المهام</a:t>
                      </a:r>
                      <a:endParaRPr lang="en-BE"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40000"/>
                        <a:lumOff val="60000"/>
                      </a:schemeClr>
                    </a:solidFill>
                  </a:tcPr>
                </a:tc>
                <a:tc>
                  <a:txBody>
                    <a:bodyPr/>
                    <a:lstStyle/>
                    <a:p>
                      <a:pPr marL="226695" indent="-226695" algn="r" rtl="1">
                        <a:lnSpc>
                          <a:spcPct val="107000"/>
                        </a:lnSpc>
                        <a:spcAft>
                          <a:spcPts val="800"/>
                        </a:spcAft>
                      </a:pPr>
                      <a:r>
                        <a:rPr lang="ar-S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المسؤولية</a:t>
                      </a:r>
                      <a:endParaRPr lang="en-BE"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226695" marR="0" lvl="0" indent="-226695"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dirty="0">
                          <a:latin typeface="+mn-lt"/>
                        </a:rPr>
                        <a:t> </a:t>
                      </a:r>
                    </a:p>
                    <a:p>
                      <a:pPr marL="226695" marR="0" lvl="0" indent="-226695"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dirty="0">
                          <a:latin typeface="+mn-lt"/>
                        </a:rPr>
                        <a:t> </a:t>
                      </a:r>
                    </a:p>
                    <a:p>
                      <a:pPr marL="226695" marR="0" lvl="0" indent="-226695"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dirty="0">
                          <a:latin typeface="+mn-lt"/>
                        </a:rPr>
                        <a:t> </a:t>
                      </a:r>
                      <a:endParaRPr lang="en-GB" sz="1100" b="0" dirty="0">
                        <a:latin typeface="+mn-lt"/>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itchFamily="2" charset="2"/>
                        <a:buNone/>
                        <a:tabLst/>
                        <a:defRPr/>
                      </a:pPr>
                      <a:r>
                        <a:rPr lang="ar-SA" sz="1100" dirty="0" err="1">
                          <a:latin typeface="Calibri" panose="020F0502020204030204" pitchFamily="34" charset="0"/>
                          <a:cs typeface="Calibri" panose="020F0502020204030204" pitchFamily="34" charset="0"/>
                        </a:rPr>
                        <a:t>م</a:t>
                      </a:r>
                      <a:r>
                        <a:rPr lang="en-GB" sz="1100" dirty="0" err="1">
                          <a:latin typeface="Calibri" panose="020F0502020204030204" pitchFamily="34" charset="0"/>
                          <a:cs typeface="Calibri" panose="020F0502020204030204" pitchFamily="34" charset="0"/>
                        </a:rPr>
                        <a:t>ساعد</a:t>
                      </a:r>
                      <a:r>
                        <a:rPr lang="ar-SA" sz="1100" dirty="0" err="1">
                          <a:latin typeface="Calibri" panose="020F0502020204030204" pitchFamily="34" charset="0"/>
                          <a:cs typeface="Calibri" panose="020F0502020204030204" pitchFamily="34" charset="0"/>
                        </a:rPr>
                        <a:t>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الأطفال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التعبير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مخاوفهم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واحتياجاتهم</a:t>
                      </a:r>
                      <a:endParaRPr lang="en-GB" sz="1100" dirty="0">
                        <a:latin typeface="Calibri" panose="020F0502020204030204" pitchFamily="34" charset="0"/>
                        <a:cs typeface="Calibri" panose="020F0502020204030204" pitchFamily="34" charset="0"/>
                      </a:endParaRPr>
                    </a:p>
                    <a:p>
                      <a:pPr marL="0" lvl="0" indent="0" algn="r" rtl="1">
                        <a:lnSpc>
                          <a:spcPct val="150000"/>
                        </a:lnSpc>
                        <a:buFont typeface="Wingdings" panose="05000000000000000000" pitchFamily="2" charset="2"/>
                        <a:buNone/>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32988369"/>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endParaRPr lang="en-GB" sz="1100" b="0" kern="1200" dirty="0">
                        <a:solidFill>
                          <a:schemeClr val="tx1"/>
                        </a:solidFill>
                        <a:latin typeface="+mn-lt"/>
                        <a:ea typeface="+mn-ea"/>
                        <a:cs typeface="+mn-cs"/>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itchFamily="2" charset="2"/>
                        <a:buNone/>
                        <a:tabLst/>
                        <a:defRPr/>
                      </a:pPr>
                      <a:r>
                        <a:rPr lang="en-CA" sz="1100" dirty="0">
                          <a:effectLst/>
                          <a:latin typeface="Calibri" panose="020F0502020204030204" pitchFamily="34" charset="0"/>
                          <a:ea typeface="Calibri" panose="020F0502020204030204" pitchFamily="34" charset="0"/>
                          <a:cs typeface="Calibri" panose="020F0502020204030204" pitchFamily="34" charset="0"/>
                        </a:rPr>
                        <a:t> </a:t>
                      </a:r>
                      <a:r>
                        <a:rPr lang="ar-SA" sz="1100" b="0" kern="1200" dirty="0" err="1">
                          <a:solidFill>
                            <a:schemeClr val="tx1"/>
                          </a:solidFill>
                          <a:latin typeface="Calibri" panose="020F0502020204030204" pitchFamily="34" charset="0"/>
                          <a:ea typeface="+mn-ea"/>
                          <a:cs typeface="Calibri" panose="020F0502020204030204" pitchFamily="34" charset="0"/>
                        </a:rPr>
                        <a:t>م</a:t>
                      </a:r>
                      <a:r>
                        <a:rPr lang="en-GB" sz="1100" b="0" kern="1200" dirty="0" err="1">
                          <a:solidFill>
                            <a:schemeClr val="tx1"/>
                          </a:solidFill>
                          <a:latin typeface="Calibri" panose="020F0502020204030204" pitchFamily="34" charset="0"/>
                          <a:ea typeface="+mn-ea"/>
                          <a:cs typeface="Calibri" panose="020F0502020204030204" pitchFamily="34" charset="0"/>
                        </a:rPr>
                        <a:t>ساعد</a:t>
                      </a:r>
                      <a:r>
                        <a:rPr lang="ar-SA" sz="1100" b="0" kern="1200" dirty="0" err="1">
                          <a:solidFill>
                            <a:schemeClr val="tx1"/>
                          </a:solidFill>
                          <a:latin typeface="Calibri" panose="020F0502020204030204" pitchFamily="34" charset="0"/>
                          <a:ea typeface="+mn-ea"/>
                          <a:cs typeface="Calibri" panose="020F0502020204030204" pitchFamily="34" charset="0"/>
                        </a:rPr>
                        <a:t>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الأطفال</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وعائلاتهم</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على</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التعامل</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مع</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المواقف</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الصعبة</a:t>
                      </a:r>
                      <a:endParaRPr lang="en-GB" sz="1100" b="0" kern="1200" dirty="0">
                        <a:solidFill>
                          <a:schemeClr val="tx1"/>
                        </a:solidFill>
                        <a:latin typeface="Calibri" panose="020F0502020204030204" pitchFamily="34" charset="0"/>
                        <a:ea typeface="+mn-ea"/>
                        <a:cs typeface="Calibri" panose="020F0502020204030204" pitchFamily="34" charset="0"/>
                      </a:endParaRPr>
                    </a:p>
                    <a:p>
                      <a:pPr marL="0" lvl="0" indent="0" algn="r" rtl="1">
                        <a:lnSpc>
                          <a:spcPct val="150000"/>
                        </a:lnSpc>
                        <a:buFont typeface="Wingdings" panose="05000000000000000000" pitchFamily="2" charset="2"/>
                        <a:buNone/>
                      </a:pPr>
                      <a:endParaRPr lang="en-CA" sz="1100" dirty="0">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347535405"/>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endParaRPr lang="en-BE" sz="1100" b="0" kern="1200" dirty="0">
                        <a:solidFill>
                          <a:schemeClr val="tx1"/>
                        </a:solidFill>
                        <a:latin typeface="+mn-lt"/>
                        <a:ea typeface="+mn-ea"/>
                        <a:cs typeface="+mn-cs"/>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itchFamily="2" charset="2"/>
                        <a:buNone/>
                        <a:tabLst/>
                        <a:defRPr/>
                      </a:pPr>
                      <a:r>
                        <a:rPr lang="en-CA" sz="1100" dirty="0">
                          <a:effectLst/>
                          <a:latin typeface="Calibri" panose="020F0502020204030204" pitchFamily="34" charset="0"/>
                          <a:ea typeface="Calibri" panose="020F0502020204030204" pitchFamily="34" charset="0"/>
                          <a:cs typeface="Calibri" panose="020F0502020204030204" pitchFamily="34" charset="0"/>
                        </a:rPr>
                        <a:t> </a:t>
                      </a:r>
                      <a:r>
                        <a:rPr lang="ar-SA" sz="1100" b="0" kern="1200" dirty="0" err="1">
                          <a:solidFill>
                            <a:schemeClr val="tx1"/>
                          </a:solidFill>
                          <a:latin typeface="Calibri" panose="020F0502020204030204" pitchFamily="34" charset="0"/>
                          <a:ea typeface="+mn-ea"/>
                          <a:cs typeface="Calibri" panose="020F0502020204030204" pitchFamily="34" charset="0"/>
                        </a:rPr>
                        <a:t>م</a:t>
                      </a:r>
                      <a:r>
                        <a:rPr lang="en-GB" sz="1100" b="0" kern="1200" dirty="0" err="1">
                          <a:solidFill>
                            <a:schemeClr val="tx1"/>
                          </a:solidFill>
                          <a:latin typeface="Calibri" panose="020F0502020204030204" pitchFamily="34" charset="0"/>
                          <a:ea typeface="+mn-ea"/>
                          <a:cs typeface="Calibri" panose="020F0502020204030204" pitchFamily="34" charset="0"/>
                        </a:rPr>
                        <a:t>ساعد</a:t>
                      </a:r>
                      <a:r>
                        <a:rPr lang="ar-SA" sz="1100" b="0" kern="1200" dirty="0" err="1">
                          <a:solidFill>
                            <a:schemeClr val="tx1"/>
                          </a:solidFill>
                          <a:latin typeface="Calibri" panose="020F0502020204030204" pitchFamily="34" charset="0"/>
                          <a:ea typeface="+mn-ea"/>
                          <a:cs typeface="Calibri" panose="020F0502020204030204" pitchFamily="34" charset="0"/>
                        </a:rPr>
                        <a:t>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الأطفال</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في</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العثور</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على</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ترتيبات</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الرعاية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الآمنة</a:t>
                      </a:r>
                      <a:endParaRPr lang="en-GB" sz="1100" b="0" kern="1200" dirty="0">
                        <a:solidFill>
                          <a:schemeClr val="tx1"/>
                        </a:solidFill>
                        <a:latin typeface="Calibri" panose="020F0502020204030204" pitchFamily="34" charset="0"/>
                        <a:ea typeface="+mn-ea"/>
                        <a:cs typeface="Calibri" panose="020F0502020204030204" pitchFamily="34" charset="0"/>
                      </a:endParaRPr>
                    </a:p>
                    <a:p>
                      <a:pPr marL="0" lvl="0" indent="0" algn="r" rtl="1">
                        <a:lnSpc>
                          <a:spcPct val="150000"/>
                        </a:lnSpc>
                        <a:buFont typeface="Wingdings" panose="05000000000000000000" pitchFamily="2" charset="2"/>
                        <a:buNone/>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6466839"/>
                  </a:ext>
                </a:extLst>
              </a:tr>
              <a:tr h="916036">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itchFamily="2" charset="2"/>
                        <a:buNone/>
                        <a:tabLst/>
                        <a:defRPr/>
                      </a:pPr>
                      <a:r>
                        <a:rPr lang="en-CA" sz="1100" dirty="0">
                          <a:effectLst/>
                          <a:latin typeface="Calibri" panose="020F0502020204030204" pitchFamily="34" charset="0"/>
                          <a:ea typeface="Calibri" panose="020F0502020204030204" pitchFamily="34" charset="0"/>
                          <a:cs typeface="Calibri" panose="020F0502020204030204" pitchFamily="34" charset="0"/>
                        </a:rPr>
                        <a:t> </a:t>
                      </a:r>
                      <a:r>
                        <a:rPr lang="ar-SA" sz="1100" b="0" kern="1200" dirty="0" err="1">
                          <a:solidFill>
                            <a:schemeClr val="tx1"/>
                          </a:solidFill>
                          <a:latin typeface="Calibri" panose="020F0502020204030204" pitchFamily="34" charset="0"/>
                          <a:ea typeface="+mn-ea"/>
                          <a:cs typeface="Calibri" panose="020F0502020204030204" pitchFamily="34" charset="0"/>
                        </a:rPr>
                        <a:t>م</a:t>
                      </a:r>
                      <a:r>
                        <a:rPr lang="en-GB" sz="1100" b="0" kern="1200" dirty="0" err="1">
                          <a:solidFill>
                            <a:schemeClr val="tx1"/>
                          </a:solidFill>
                          <a:latin typeface="Calibri" panose="020F0502020204030204" pitchFamily="34" charset="0"/>
                          <a:ea typeface="+mn-ea"/>
                          <a:cs typeface="Calibri" panose="020F0502020204030204" pitchFamily="34" charset="0"/>
                        </a:rPr>
                        <a:t>ساعد</a:t>
                      </a:r>
                      <a:r>
                        <a:rPr lang="ar-SA" sz="1100" b="0" kern="1200" dirty="0" err="1">
                          <a:solidFill>
                            <a:schemeClr val="tx1"/>
                          </a:solidFill>
                          <a:latin typeface="Calibri" panose="020F0502020204030204" pitchFamily="34" charset="0"/>
                          <a:ea typeface="+mn-ea"/>
                          <a:cs typeface="Calibri" panose="020F0502020204030204" pitchFamily="34" charset="0"/>
                        </a:rPr>
                        <a:t>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الأطفال</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في</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العثور</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على</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عائلاتهم</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إذا</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انفصلوا</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أثناء</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حالة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الطوارئ</a:t>
                      </a:r>
                      <a:endParaRPr lang="en-GB" sz="1100" b="0" kern="1200" dirty="0">
                        <a:solidFill>
                          <a:schemeClr val="tx1"/>
                        </a:solidFill>
                        <a:latin typeface="Calibri" panose="020F0502020204030204" pitchFamily="34" charset="0"/>
                        <a:ea typeface="+mn-ea"/>
                        <a:cs typeface="Calibri" panose="020F0502020204030204" pitchFamily="34" charset="0"/>
                      </a:endParaRPr>
                    </a:p>
                    <a:p>
                      <a:pPr marL="0" lvl="0" indent="0" algn="r" rtl="1">
                        <a:lnSpc>
                          <a:spcPct val="150000"/>
                        </a:lnSpc>
                        <a:buFont typeface="Wingdings" pitchFamily="2" charset="2"/>
                        <a:buNone/>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81800796"/>
                  </a:ext>
                </a:extLst>
              </a:tr>
            </a:tbl>
          </a:graphicData>
        </a:graphic>
      </p:graphicFrame>
      <p:sp>
        <p:nvSpPr>
          <p:cNvPr id="4" name="TextBox 3">
            <a:extLst>
              <a:ext uri="{FF2B5EF4-FFF2-40B4-BE49-F238E27FC236}">
                <a16:creationId xmlns:a16="http://schemas.microsoft.com/office/drawing/2014/main" id="{CA4E7917-F8C7-9C7B-D0CC-6EB6DAA46A29}"/>
              </a:ext>
            </a:extLst>
          </p:cNvPr>
          <p:cNvSpPr txBox="1"/>
          <p:nvPr/>
        </p:nvSpPr>
        <p:spPr>
          <a:xfrm>
            <a:off x="996287" y="1447999"/>
            <a:ext cx="5254042" cy="307777"/>
          </a:xfrm>
          <a:prstGeom prst="rect">
            <a:avLst/>
          </a:prstGeom>
          <a:noFill/>
        </p:spPr>
        <p:txBody>
          <a:bodyPr wrap="square" rtlCol="0">
            <a:spAutoFit/>
          </a:bodyPr>
          <a:lstStyle/>
          <a:p>
            <a:pPr algn="r" rtl="1"/>
            <a:r>
              <a:rPr lang="en-CA" sz="1400" b="1" dirty="0" err="1">
                <a:latin typeface="Calibri" panose="020F0502020204030204" pitchFamily="34" charset="0"/>
                <a:cs typeface="Calibri" panose="020F0502020204030204" pitchFamily="34" charset="0"/>
              </a:rPr>
              <a:t>الوظائف</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الأساسية</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ل</a:t>
            </a:r>
            <a:r>
              <a:rPr lang="ar-SA" sz="1400" b="1" dirty="0">
                <a:latin typeface="Calibri" panose="020F0502020204030204" pitchFamily="34" charset="0"/>
                <a:cs typeface="Calibri" panose="020F0502020204030204" pitchFamily="34" charset="0"/>
              </a:rPr>
              <a:t>أخصائي</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الحالة</a:t>
            </a:r>
            <a:endParaRPr lang="en-US" sz="1400" b="1" spc="300" dirty="0">
              <a:solidFill>
                <a:schemeClr val="tx1"/>
              </a:solidFill>
            </a:endParaRPr>
          </a:p>
        </p:txBody>
      </p:sp>
      <p:sp>
        <p:nvSpPr>
          <p:cNvPr id="5" name="TextBox 4">
            <a:extLst>
              <a:ext uri="{FF2B5EF4-FFF2-40B4-BE49-F238E27FC236}">
                <a16:creationId xmlns:a16="http://schemas.microsoft.com/office/drawing/2014/main" id="{71ED76AB-9FDB-C9BF-6D7B-7B17DE3B621E}"/>
              </a:ext>
            </a:extLst>
          </p:cNvPr>
          <p:cNvSpPr txBox="1"/>
          <p:nvPr/>
        </p:nvSpPr>
        <p:spPr>
          <a:xfrm>
            <a:off x="996286" y="713169"/>
            <a:ext cx="5251079"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5FC6C5"/>
                </a:highlight>
                <a:latin typeface="Calibri"/>
                <a:ea typeface="Calibri"/>
                <a:cs typeface="Calibri"/>
                <a:sym typeface="Calibri"/>
              </a:rPr>
              <a:t>الجلسة</a:t>
            </a:r>
            <a:r>
              <a:rPr lang="en-US" sz="1600" b="1" spc="300" dirty="0">
                <a:solidFill>
                  <a:schemeClr val="bg1"/>
                </a:solidFill>
                <a:highlight>
                  <a:srgbClr val="5FC6C5"/>
                </a:highlight>
                <a:latin typeface="Calibri"/>
                <a:ea typeface="Calibri"/>
                <a:cs typeface="Calibri"/>
                <a:sym typeface="Calibri"/>
              </a:rPr>
              <a:t> </a:t>
            </a:r>
            <a:r>
              <a:rPr lang="ar-SA" sz="1600" b="1" spc="300" dirty="0">
                <a:solidFill>
                  <a:schemeClr val="bg1"/>
                </a:solidFill>
                <a:highlight>
                  <a:srgbClr val="5FC6C5"/>
                </a:highlight>
                <a:latin typeface="Calibri"/>
                <a:ea typeface="Calibri"/>
                <a:cs typeface="Calibri"/>
                <a:sym typeface="Calibri"/>
              </a:rPr>
              <a:t>٤</a:t>
            </a:r>
            <a:r>
              <a:rPr lang="en-US" sz="1600" b="1" spc="300" dirty="0">
                <a:solidFill>
                  <a:schemeClr val="bg1"/>
                </a:solidFill>
                <a:highlight>
                  <a:srgbClr val="5FC6C5"/>
                </a:highlight>
                <a:latin typeface="Calibri"/>
                <a:ea typeface="Calibri"/>
                <a:cs typeface="Calibri"/>
                <a:sym typeface="Calibri"/>
              </a:rPr>
              <a:t>: </a:t>
            </a:r>
            <a:r>
              <a:rPr lang="en-US" sz="1600" b="1" spc="300" dirty="0" err="1">
                <a:solidFill>
                  <a:schemeClr val="bg1"/>
                </a:solidFill>
                <a:highlight>
                  <a:srgbClr val="5FC6C5"/>
                </a:highlight>
                <a:latin typeface="Calibri"/>
                <a:ea typeface="Calibri"/>
                <a:cs typeface="Calibri"/>
                <a:sym typeface="Calibri"/>
              </a:rPr>
              <a:t>ما</a:t>
            </a:r>
            <a:r>
              <a:rPr lang="en-US" sz="1600" b="1" spc="300" dirty="0">
                <a:solidFill>
                  <a:schemeClr val="bg1"/>
                </a:solidFill>
                <a:highlight>
                  <a:srgbClr val="5FC6C5"/>
                </a:highlight>
                <a:latin typeface="Calibri"/>
                <a:ea typeface="Calibri"/>
                <a:cs typeface="Calibri"/>
                <a:sym typeface="Calibri"/>
              </a:rPr>
              <a:t> </a:t>
            </a:r>
            <a:r>
              <a:rPr lang="en-US" sz="1600" b="1" spc="300" dirty="0" err="1">
                <a:solidFill>
                  <a:schemeClr val="bg1"/>
                </a:solidFill>
                <a:highlight>
                  <a:srgbClr val="5FC6C5"/>
                </a:highlight>
                <a:latin typeface="Calibri"/>
                <a:ea typeface="Calibri"/>
                <a:cs typeface="Calibri"/>
                <a:sym typeface="Calibri"/>
              </a:rPr>
              <a:t>هو</a:t>
            </a:r>
            <a:r>
              <a:rPr lang="en-US" sz="1600" b="1" spc="300" dirty="0">
                <a:solidFill>
                  <a:schemeClr val="bg1"/>
                </a:solidFill>
                <a:highlight>
                  <a:srgbClr val="5FC6C5"/>
                </a:highlight>
                <a:latin typeface="Calibri"/>
                <a:ea typeface="Calibri"/>
                <a:cs typeface="Calibri"/>
                <a:sym typeface="Calibri"/>
              </a:rPr>
              <a:t> </a:t>
            </a:r>
            <a:r>
              <a:rPr lang="en-US" sz="1600" b="1" spc="300" dirty="0" err="1">
                <a:solidFill>
                  <a:schemeClr val="bg1"/>
                </a:solidFill>
                <a:highlight>
                  <a:srgbClr val="5FC6C5"/>
                </a:highlight>
                <a:latin typeface="Calibri"/>
                <a:ea typeface="Calibri"/>
                <a:cs typeface="Calibri"/>
                <a:sym typeface="Calibri"/>
              </a:rPr>
              <a:t>دور</a:t>
            </a:r>
            <a:r>
              <a:rPr lang="en-US" sz="1600" b="1" spc="300" dirty="0">
                <a:solidFill>
                  <a:schemeClr val="bg1"/>
                </a:solidFill>
                <a:highlight>
                  <a:srgbClr val="5FC6C5"/>
                </a:highlight>
                <a:latin typeface="Calibri"/>
                <a:ea typeface="Calibri"/>
                <a:cs typeface="Calibri"/>
                <a:sym typeface="Calibri"/>
              </a:rPr>
              <a:t> </a:t>
            </a:r>
            <a:r>
              <a:rPr lang="ar-SA" sz="1600" b="1" spc="300" dirty="0">
                <a:solidFill>
                  <a:schemeClr val="bg1"/>
                </a:solidFill>
                <a:highlight>
                  <a:srgbClr val="5FC6C5"/>
                </a:highlight>
                <a:latin typeface="Calibri"/>
                <a:ea typeface="Calibri"/>
                <a:cs typeface="Calibri"/>
                <a:sym typeface="Calibri"/>
              </a:rPr>
              <a:t>أخصائي الحالة</a:t>
            </a:r>
            <a:r>
              <a:rPr lang="en-US" sz="1600" b="1" spc="300" dirty="0">
                <a:solidFill>
                  <a:schemeClr val="bg1"/>
                </a:solidFill>
                <a:highlight>
                  <a:srgbClr val="5FC6C5"/>
                </a:highlight>
                <a:latin typeface="Calibri"/>
                <a:ea typeface="Calibri"/>
                <a:cs typeface="Calibri"/>
                <a:sym typeface="Calibri"/>
              </a:rPr>
              <a:t>؟</a:t>
            </a:r>
          </a:p>
        </p:txBody>
      </p:sp>
      <p:grpSp>
        <p:nvGrpSpPr>
          <p:cNvPr id="2" name="Group 1">
            <a:extLst>
              <a:ext uri="{FF2B5EF4-FFF2-40B4-BE49-F238E27FC236}">
                <a16:creationId xmlns:a16="http://schemas.microsoft.com/office/drawing/2014/main" id="{230A3871-05BC-7103-9809-09119B19BBB4}"/>
              </a:ext>
            </a:extLst>
          </p:cNvPr>
          <p:cNvGrpSpPr/>
          <p:nvPr/>
        </p:nvGrpSpPr>
        <p:grpSpPr>
          <a:xfrm>
            <a:off x="4624170" y="6117530"/>
            <a:ext cx="1221260" cy="1090091"/>
            <a:chOff x="6770748" y="1158240"/>
            <a:chExt cx="1274726" cy="1121318"/>
          </a:xfrm>
          <a:solidFill>
            <a:schemeClr val="accent5">
              <a:lumMod val="20000"/>
              <a:lumOff val="80000"/>
            </a:schemeClr>
          </a:solidFill>
        </p:grpSpPr>
        <p:grpSp>
          <p:nvGrpSpPr>
            <p:cNvPr id="6" name="Group 5">
              <a:extLst>
                <a:ext uri="{FF2B5EF4-FFF2-40B4-BE49-F238E27FC236}">
                  <a16:creationId xmlns:a16="http://schemas.microsoft.com/office/drawing/2014/main" id="{3D29BA35-457E-FC7A-28CD-01898D4B4684}"/>
                </a:ext>
              </a:extLst>
            </p:cNvPr>
            <p:cNvGrpSpPr/>
            <p:nvPr/>
          </p:nvGrpSpPr>
          <p:grpSpPr>
            <a:xfrm rot="5400000">
              <a:off x="7128520" y="1362604"/>
              <a:ext cx="559182" cy="1274726"/>
              <a:chOff x="8619006" y="1366612"/>
              <a:chExt cx="416505" cy="949476"/>
            </a:xfrm>
            <a:grpFill/>
          </p:grpSpPr>
          <p:sp>
            <p:nvSpPr>
              <p:cNvPr id="8" name="Rectangle: Rounded Corners 7">
                <a:extLst>
                  <a:ext uri="{FF2B5EF4-FFF2-40B4-BE49-F238E27FC236}">
                    <a16:creationId xmlns:a16="http://schemas.microsoft.com/office/drawing/2014/main" id="{7D5BB6F0-E27E-A4B4-6E26-2C0F9A72178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Rectangle: Rounded Corners 8">
                <a:extLst>
                  <a:ext uri="{FF2B5EF4-FFF2-40B4-BE49-F238E27FC236}">
                    <a16:creationId xmlns:a16="http://schemas.microsoft.com/office/drawing/2014/main" id="{F9C70C79-106C-6915-2FEE-537C2DE0FADF}"/>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Rectangle: Rounded Corners 9">
                <a:extLst>
                  <a:ext uri="{FF2B5EF4-FFF2-40B4-BE49-F238E27FC236}">
                    <a16:creationId xmlns:a16="http://schemas.microsoft.com/office/drawing/2014/main" id="{F5A1E9BD-2A12-0EE6-1A00-E21052131340}"/>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Flowchart: Manual Input 10">
                <a:extLst>
                  <a:ext uri="{FF2B5EF4-FFF2-40B4-BE49-F238E27FC236}">
                    <a16:creationId xmlns:a16="http://schemas.microsoft.com/office/drawing/2014/main" id="{AFF9F1CE-E862-1412-C736-4B15D29233D2}"/>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11">
                <a:extLst>
                  <a:ext uri="{FF2B5EF4-FFF2-40B4-BE49-F238E27FC236}">
                    <a16:creationId xmlns:a16="http://schemas.microsoft.com/office/drawing/2014/main" id="{303EF59E-8661-C3F1-99EA-D489B0BC6FA7}"/>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7" name="Circle: Hollow 6">
              <a:extLst>
                <a:ext uri="{FF2B5EF4-FFF2-40B4-BE49-F238E27FC236}">
                  <a16:creationId xmlns:a16="http://schemas.microsoft.com/office/drawing/2014/main" id="{A5C7D0B2-D5FA-4DD9-B7F1-61B0FCE525B9}"/>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sp>
        <p:nvSpPr>
          <p:cNvPr id="13" name="Hexagon 12">
            <a:extLst>
              <a:ext uri="{FF2B5EF4-FFF2-40B4-BE49-F238E27FC236}">
                <a16:creationId xmlns:a16="http://schemas.microsoft.com/office/drawing/2014/main" id="{F42566BD-72F8-31F4-2115-1805C0DC2E83}"/>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875BA2BC-FEAD-3D1E-EC4C-BF12594F5E8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EB642F9A-3123-BE53-4084-4CFB4F11853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92A6F379-4907-877D-EF2E-EA7CCD63C8A4}"/>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F4E8BA5E-0D5D-393E-65FD-CD5E7953188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E4BF8235-024D-6E99-9E5C-6BC4AFCB6E3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210726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83FA8C-BFA8-C074-3B90-8D9315C204AE}"/>
              </a:ext>
            </a:extLst>
          </p:cNvPr>
          <p:cNvGraphicFramePr>
            <a:graphicFrameLocks noGrp="1"/>
          </p:cNvGraphicFramePr>
          <p:nvPr>
            <p:extLst>
              <p:ext uri="{D42A27DB-BD31-4B8C-83A1-F6EECF244321}">
                <p14:modId xmlns:p14="http://schemas.microsoft.com/office/powerpoint/2010/main" val="4084785584"/>
              </p:ext>
            </p:extLst>
          </p:nvPr>
        </p:nvGraphicFramePr>
        <p:xfrm>
          <a:off x="988950" y="594680"/>
          <a:ext cx="5234795" cy="4489362"/>
        </p:xfrm>
        <a:graphic>
          <a:graphicData uri="http://schemas.openxmlformats.org/drawingml/2006/table">
            <a:tbl>
              <a:tblPr>
                <a:tableStyleId>{BDBED569-4797-4DF1-A0F4-6AAB3CD982D8}</a:tableStyleId>
              </a:tblPr>
              <a:tblGrid>
                <a:gridCol w="3280030">
                  <a:extLst>
                    <a:ext uri="{9D8B030D-6E8A-4147-A177-3AD203B41FA5}">
                      <a16:colId xmlns:a16="http://schemas.microsoft.com/office/drawing/2014/main" val="4098811540"/>
                    </a:ext>
                  </a:extLst>
                </a:gridCol>
                <a:gridCol w="1954765">
                  <a:extLst>
                    <a:ext uri="{9D8B030D-6E8A-4147-A177-3AD203B41FA5}">
                      <a16:colId xmlns:a16="http://schemas.microsoft.com/office/drawing/2014/main" val="3952967250"/>
                    </a:ext>
                  </a:extLst>
                </a:gridCol>
              </a:tblGrid>
              <a:tr h="151101">
                <a:tc gridSpan="2">
                  <a:txBody>
                    <a:bodyPr/>
                    <a:lstStyle/>
                    <a:p>
                      <a:pPr marL="226695" indent="-226695" algn="ctr" rtl="1">
                        <a:lnSpc>
                          <a:spcPct val="107000"/>
                        </a:lnSpc>
                        <a:spcAft>
                          <a:spcPts val="800"/>
                        </a:spcAft>
                      </a:pPr>
                      <a:r>
                        <a:rPr lang="en-US" sz="1100" b="1" dirty="0">
                          <a:solidFill>
                            <a:schemeClr val="bg1"/>
                          </a:solidFill>
                          <a:effectLst/>
                          <a:latin typeface="Calibri" panose="020F0502020204030204" pitchFamily="34" charset="0"/>
                          <a:cs typeface="Calibri" panose="020F0502020204030204" pitchFamily="34" charset="0"/>
                        </a:rPr>
                        <a:t>وظيفة التنسيق</a:t>
                      </a:r>
                      <a:endParaRPr lang="en-BE"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solidFill>
                  </a:tcPr>
                </a:tc>
                <a:tc hMerge="1">
                  <a:txBody>
                    <a:bodyPr/>
                    <a:lstStyle/>
                    <a:p>
                      <a:pPr algn="r" rtl="1"/>
                      <a:endParaRPr lang="en-BE"/>
                    </a:p>
                  </a:txBody>
                  <a:tcPr/>
                </a:tc>
                <a:extLst>
                  <a:ext uri="{0D108BD9-81ED-4DB2-BD59-A6C34878D82A}">
                    <a16:rowId xmlns:a16="http://schemas.microsoft.com/office/drawing/2014/main" val="3675205521"/>
                  </a:ext>
                </a:extLst>
              </a:tr>
              <a:tr h="344032">
                <a:tc>
                  <a:txBody>
                    <a:bodyPr/>
                    <a:lstStyle/>
                    <a:p>
                      <a:pPr marL="226695" marR="0" lvl="0" indent="-226695" algn="r" defTabSz="685800" rtl="1" eaLnBrk="1" fontAlgn="auto" latinLnBrk="0" hangingPunct="1">
                        <a:lnSpc>
                          <a:spcPct val="107000"/>
                        </a:lnSpc>
                        <a:spcBef>
                          <a:spcPts val="0"/>
                        </a:spcBef>
                        <a:spcAft>
                          <a:spcPts val="800"/>
                        </a:spcAft>
                        <a:buClrTx/>
                        <a:buSzTx/>
                        <a:buFontTx/>
                        <a:buNone/>
                        <a:tabLst/>
                        <a:defRPr/>
                      </a:pPr>
                      <a:r>
                        <a:rPr lang="en-GB" sz="11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أمثلة</a:t>
                      </a:r>
                      <a:r>
                        <a:rPr lang="en-GB"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ar-S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عن</a:t>
                      </a:r>
                      <a:r>
                        <a:rPr lang="en-GB"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المهام</a:t>
                      </a:r>
                      <a:endParaRPr lang="en-BE"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40000"/>
                        <a:lumOff val="60000"/>
                      </a:schemeClr>
                    </a:solidFill>
                  </a:tcPr>
                </a:tc>
                <a:tc>
                  <a:txBody>
                    <a:bodyPr/>
                    <a:lstStyle/>
                    <a:p>
                      <a:pPr marL="226695" indent="-226695" algn="r" rtl="1">
                        <a:lnSpc>
                          <a:spcPct val="107000"/>
                        </a:lnSpc>
                        <a:spcAft>
                          <a:spcPts val="800"/>
                        </a:spcAft>
                      </a:pPr>
                      <a:r>
                        <a:rPr lang="ar-S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المسؤولية</a:t>
                      </a:r>
                      <a:endParaRPr lang="en-BE"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itchFamily="2" charset="2"/>
                        <a:buNone/>
                        <a:tabLst/>
                        <a:defRPr/>
                      </a:pPr>
                      <a:r>
                        <a:rPr lang="en-US" sz="1100" b="0" kern="1200" dirty="0" err="1">
                          <a:solidFill>
                            <a:schemeClr val="tx1"/>
                          </a:solidFill>
                          <a:latin typeface="Calibri" panose="020F0502020204030204" pitchFamily="34" charset="0"/>
                          <a:ea typeface="+mn-ea"/>
                          <a:cs typeface="Calibri" panose="020F0502020204030204" pitchFamily="34" charset="0"/>
                        </a:rPr>
                        <a:t>التنسيق</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مع</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أصحاب</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المصلحة</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الرئيسيين</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للتعرف</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بشكل</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استباقي</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على</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الأطفال</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والأسر</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الذين</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يحتاجون</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إلى</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دعم</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إدارة</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الحالة</a:t>
                      </a:r>
                      <a:endParaRPr lang="en-US" sz="1100" b="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432988369"/>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endParaRPr lang="en-US" sz="1100" b="0" kern="1200" dirty="0">
                        <a:solidFill>
                          <a:schemeClr val="tx1"/>
                        </a:solidFill>
                        <a:latin typeface="+mn-lt"/>
                        <a:ea typeface="+mn-ea"/>
                        <a:cs typeface="+mn-cs"/>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itchFamily="2" charset="2"/>
                        <a:buNone/>
                        <a:tabLst/>
                        <a:defRPr/>
                      </a:pPr>
                      <a:r>
                        <a:rPr lang="ar-SA" sz="1100" b="0" kern="1200" dirty="0" err="1">
                          <a:solidFill>
                            <a:schemeClr val="tx1"/>
                          </a:solidFill>
                          <a:latin typeface="Calibri" panose="020F0502020204030204" pitchFamily="34" charset="0"/>
                          <a:ea typeface="+mn-ea"/>
                          <a:cs typeface="Calibri" panose="020F0502020204030204" pitchFamily="34" charset="0"/>
                        </a:rPr>
                        <a:t>ت</a:t>
                      </a:r>
                      <a:r>
                        <a:rPr lang="en-US" sz="1100" b="0" kern="1200" dirty="0" err="1">
                          <a:solidFill>
                            <a:schemeClr val="tx1"/>
                          </a:solidFill>
                          <a:latin typeface="Calibri" panose="020F0502020204030204" pitchFamily="34" charset="0"/>
                          <a:ea typeface="+mn-ea"/>
                          <a:cs typeface="Calibri" panose="020F0502020204030204" pitchFamily="34" charset="0"/>
                        </a:rPr>
                        <a:t>حد</a:t>
                      </a:r>
                      <a:r>
                        <a:rPr lang="ar-SA" sz="1100" b="0" kern="1200" dirty="0" err="1">
                          <a:solidFill>
                            <a:schemeClr val="tx1"/>
                          </a:solidFill>
                          <a:latin typeface="Calibri" panose="020F0502020204030204" pitchFamily="34" charset="0"/>
                          <a:ea typeface="+mn-ea"/>
                          <a:cs typeface="Calibri" panose="020F0502020204030204" pitchFamily="34" charset="0"/>
                        </a:rPr>
                        <a:t>ي</a:t>
                      </a:r>
                      <a:r>
                        <a:rPr lang="en-US" sz="1100" b="0" kern="1200" dirty="0" err="1">
                          <a:solidFill>
                            <a:schemeClr val="tx1"/>
                          </a:solidFill>
                          <a:latin typeface="Calibri" panose="020F0502020204030204" pitchFamily="34" charset="0"/>
                          <a:ea typeface="+mn-ea"/>
                          <a:cs typeface="Calibri" panose="020F0502020204030204" pitchFamily="34" charset="0"/>
                        </a:rPr>
                        <a:t>د</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موقع</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الخدمات</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و</a:t>
                      </a:r>
                      <a:r>
                        <a:rPr lang="ar-SA" sz="1100" b="0" kern="1200" dirty="0" err="1">
                          <a:solidFill>
                            <a:schemeClr val="tx1"/>
                          </a:solidFill>
                          <a:latin typeface="Calibri" panose="020F0502020204030204" pitchFamily="34" charset="0"/>
                          <a:ea typeface="+mn-ea"/>
                          <a:cs typeface="Calibri" panose="020F0502020204030204" pitchFamily="34" charset="0"/>
                        </a:rPr>
                        <a:t>م</a:t>
                      </a:r>
                      <a:r>
                        <a:rPr lang="en-US" sz="1100" b="0" kern="1200" dirty="0" err="1">
                          <a:solidFill>
                            <a:schemeClr val="tx1"/>
                          </a:solidFill>
                          <a:latin typeface="Calibri" panose="020F0502020204030204" pitchFamily="34" charset="0"/>
                          <a:ea typeface="+mn-ea"/>
                          <a:cs typeface="Calibri" panose="020F0502020204030204" pitchFamily="34" charset="0"/>
                        </a:rPr>
                        <a:t>ساعد</a:t>
                      </a:r>
                      <a:r>
                        <a:rPr lang="ar-SA" sz="1100" b="0" kern="1200" dirty="0" err="1">
                          <a:solidFill>
                            <a:schemeClr val="tx1"/>
                          </a:solidFill>
                          <a:latin typeface="Calibri" panose="020F0502020204030204" pitchFamily="34" charset="0"/>
                          <a:ea typeface="+mn-ea"/>
                          <a:cs typeface="Calibri" panose="020F0502020204030204" pitchFamily="34" charset="0"/>
                        </a:rPr>
                        <a:t>ة</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الأطفال</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وأسرهم</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في</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الوصول</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إلى</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تلك</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الخدمات</a:t>
                      </a:r>
                      <a:endParaRPr lang="en-US" sz="1100" b="0" kern="1200" dirty="0">
                        <a:solidFill>
                          <a:schemeClr val="tx1"/>
                        </a:solidFill>
                        <a:latin typeface="Calibri" panose="020F0502020204030204" pitchFamily="34" charset="0"/>
                        <a:ea typeface="+mn-ea"/>
                        <a:cs typeface="Calibri" panose="020F0502020204030204" pitchFamily="34" charset="0"/>
                      </a:endParaRPr>
                    </a:p>
                    <a:p>
                      <a:pPr marL="171450" lvl="0" indent="-171450" algn="r" rtl="1">
                        <a:lnSpc>
                          <a:spcPct val="150000"/>
                        </a:lnSpc>
                        <a:buFont typeface="Wingdings" panose="05000000000000000000" pitchFamily="2" charset="2"/>
                        <a:buChar char="o"/>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47535405"/>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endParaRPr lang="en-BE" sz="1100" b="0" kern="1200" dirty="0">
                        <a:solidFill>
                          <a:schemeClr val="tx1"/>
                        </a:solidFill>
                        <a:latin typeface="+mn-lt"/>
                        <a:ea typeface="+mn-ea"/>
                        <a:cs typeface="+mn-cs"/>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100" b="0" kern="1200" dirty="0" err="1">
                          <a:solidFill>
                            <a:schemeClr val="tx1"/>
                          </a:solidFill>
                          <a:latin typeface="Calibri" panose="020F0502020204030204" pitchFamily="34" charset="0"/>
                          <a:ea typeface="+mn-ea"/>
                          <a:cs typeface="Calibri" panose="020F0502020204030204" pitchFamily="34" charset="0"/>
                        </a:rPr>
                        <a:t>ال</a:t>
                      </a:r>
                      <a:r>
                        <a:rPr lang="ar-SA" sz="1100" b="0" kern="1200" dirty="0">
                          <a:solidFill>
                            <a:schemeClr val="tx1"/>
                          </a:solidFill>
                          <a:latin typeface="Calibri" panose="020F0502020204030204" pitchFamily="34" charset="0"/>
                          <a:ea typeface="+mn-ea"/>
                          <a:cs typeface="Calibri" panose="020F0502020204030204" pitchFamily="34" charset="0"/>
                        </a:rPr>
                        <a:t>مناصرة </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لتحسين</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الوصول</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إلى</a:t>
                      </a:r>
                      <a:r>
                        <a:rPr lang="en-US" sz="1100" b="0" kern="1200" dirty="0">
                          <a:solidFill>
                            <a:schemeClr val="tx1"/>
                          </a:solidFill>
                          <a:latin typeface="Calibri" panose="020F0502020204030204" pitchFamily="34" charset="0"/>
                          <a:ea typeface="+mn-ea"/>
                          <a:cs typeface="Calibri" panose="020F0502020204030204" pitchFamily="34" charset="0"/>
                        </a:rPr>
                        <a:t> </a:t>
                      </a:r>
                      <a:r>
                        <a:rPr lang="en-US" sz="1100" b="0" kern="1200" dirty="0" err="1">
                          <a:solidFill>
                            <a:schemeClr val="tx1"/>
                          </a:solidFill>
                          <a:latin typeface="Calibri" panose="020F0502020204030204" pitchFamily="34" charset="0"/>
                          <a:ea typeface="+mn-ea"/>
                          <a:cs typeface="Calibri" panose="020F0502020204030204" pitchFamily="34" charset="0"/>
                        </a:rPr>
                        <a:t>الخدمات</a:t>
                      </a:r>
                      <a:endParaRPr lang="en-US" sz="1100" b="0" kern="1200" dirty="0">
                        <a:solidFill>
                          <a:schemeClr val="tx1"/>
                        </a:solidFill>
                        <a:latin typeface="Calibri" panose="020F0502020204030204" pitchFamily="34" charset="0"/>
                        <a:ea typeface="+mn-ea"/>
                        <a:cs typeface="Calibri" panose="020F0502020204030204" pitchFamily="34" charset="0"/>
                      </a:endParaRPr>
                    </a:p>
                    <a:p>
                      <a:pPr marL="171450" lvl="0" indent="-171450" algn="r" rtl="1">
                        <a:lnSpc>
                          <a:spcPct val="150000"/>
                        </a:lnSpc>
                        <a:buFont typeface="Wingdings" panose="05000000000000000000" pitchFamily="2" charset="2"/>
                        <a:buChar char="o"/>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6466839"/>
                  </a:ext>
                </a:extLst>
              </a:tr>
              <a:tr h="916036">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100" b="0" kern="1200" dirty="0" err="1">
                          <a:solidFill>
                            <a:schemeClr val="tx1"/>
                          </a:solidFill>
                          <a:latin typeface="Calibri" panose="020F0502020204030204" pitchFamily="34" charset="0"/>
                          <a:ea typeface="+mn-ea"/>
                          <a:cs typeface="Calibri" panose="020F0502020204030204" pitchFamily="34" charset="0"/>
                        </a:rPr>
                        <a:t>عقد</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مؤتمرات</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حالة</a:t>
                      </a:r>
                      <a:endParaRPr lang="en-GB" sz="1100" b="0" kern="1200" dirty="0">
                        <a:solidFill>
                          <a:schemeClr val="tx1"/>
                        </a:solidFill>
                        <a:latin typeface="Calibri" panose="020F0502020204030204" pitchFamily="34" charset="0"/>
                        <a:ea typeface="+mn-ea"/>
                        <a:cs typeface="Calibri" panose="020F0502020204030204" pitchFamily="34" charset="0"/>
                      </a:endParaRPr>
                    </a:p>
                    <a:p>
                      <a:pPr marL="171450" lvl="0" indent="-171450" algn="r" rtl="1">
                        <a:lnSpc>
                          <a:spcPct val="150000"/>
                        </a:lnSpc>
                        <a:buFont typeface="Wingdings" panose="05000000000000000000" pitchFamily="2" charset="2"/>
                        <a:buChar char="o"/>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81800796"/>
                  </a:ext>
                </a:extLst>
              </a:tr>
            </a:tbl>
          </a:graphicData>
        </a:graphic>
      </p:graphicFrame>
      <p:graphicFrame>
        <p:nvGraphicFramePr>
          <p:cNvPr id="5" name="Table 4">
            <a:extLst>
              <a:ext uri="{FF2B5EF4-FFF2-40B4-BE49-F238E27FC236}">
                <a16:creationId xmlns:a16="http://schemas.microsoft.com/office/drawing/2014/main" id="{FDF8A81B-94D9-4ACA-99F6-0BB542B9759A}"/>
              </a:ext>
            </a:extLst>
          </p:cNvPr>
          <p:cNvGraphicFramePr>
            <a:graphicFrameLocks noGrp="1"/>
          </p:cNvGraphicFramePr>
          <p:nvPr>
            <p:extLst>
              <p:ext uri="{D42A27DB-BD31-4B8C-83A1-F6EECF244321}">
                <p14:modId xmlns:p14="http://schemas.microsoft.com/office/powerpoint/2010/main" val="1676828638"/>
              </p:ext>
            </p:extLst>
          </p:nvPr>
        </p:nvGraphicFramePr>
        <p:xfrm>
          <a:off x="1012570" y="5084344"/>
          <a:ext cx="5234795" cy="4110065"/>
        </p:xfrm>
        <a:graphic>
          <a:graphicData uri="http://schemas.openxmlformats.org/drawingml/2006/table">
            <a:tbl>
              <a:tblPr>
                <a:tableStyleId>{BDBED569-4797-4DF1-A0F4-6AAB3CD982D8}</a:tableStyleId>
              </a:tblPr>
              <a:tblGrid>
                <a:gridCol w="3267330">
                  <a:extLst>
                    <a:ext uri="{9D8B030D-6E8A-4147-A177-3AD203B41FA5}">
                      <a16:colId xmlns:a16="http://schemas.microsoft.com/office/drawing/2014/main" val="4098811540"/>
                    </a:ext>
                  </a:extLst>
                </a:gridCol>
                <a:gridCol w="1967465">
                  <a:extLst>
                    <a:ext uri="{9D8B030D-6E8A-4147-A177-3AD203B41FA5}">
                      <a16:colId xmlns:a16="http://schemas.microsoft.com/office/drawing/2014/main" val="3952967250"/>
                    </a:ext>
                  </a:extLst>
                </a:gridCol>
              </a:tblGrid>
              <a:tr h="378639">
                <a:tc gridSpan="2">
                  <a:txBody>
                    <a:bodyPr/>
                    <a:lstStyle/>
                    <a:p>
                      <a:pPr marL="226695" indent="-226695" algn="ctr" rtl="1">
                        <a:lnSpc>
                          <a:spcPct val="107000"/>
                        </a:lnSpc>
                        <a:spcAft>
                          <a:spcPts val="800"/>
                        </a:spcAft>
                      </a:pPr>
                      <a:r>
                        <a:rPr lang="en-US" sz="1100" b="1" dirty="0">
                          <a:solidFill>
                            <a:schemeClr val="bg1"/>
                          </a:solidFill>
                          <a:effectLst/>
                          <a:latin typeface="Calibri" panose="020F0502020204030204" pitchFamily="34" charset="0"/>
                          <a:cs typeface="Calibri" panose="020F0502020204030204" pitchFamily="34" charset="0"/>
                        </a:rPr>
                        <a:t>وظيفة إدارة المعلومات</a:t>
                      </a:r>
                      <a:endParaRPr lang="en-BE"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solidFill>
                  </a:tcPr>
                </a:tc>
                <a:tc hMerge="1">
                  <a:txBody>
                    <a:bodyPr/>
                    <a:lstStyle/>
                    <a:p>
                      <a:pPr algn="r" rtl="1"/>
                      <a:endParaRPr lang="en-BE"/>
                    </a:p>
                  </a:txBody>
                  <a:tcPr/>
                </a:tc>
                <a:extLst>
                  <a:ext uri="{0D108BD9-81ED-4DB2-BD59-A6C34878D82A}">
                    <a16:rowId xmlns:a16="http://schemas.microsoft.com/office/drawing/2014/main" val="3675205521"/>
                  </a:ext>
                </a:extLst>
              </a:tr>
              <a:tr h="344032">
                <a:tc>
                  <a:txBody>
                    <a:bodyPr/>
                    <a:lstStyle/>
                    <a:p>
                      <a:pPr marL="226695" marR="0" lvl="0" indent="-226695" algn="r" defTabSz="685800" rtl="1" eaLnBrk="1" fontAlgn="auto" latinLnBrk="0" hangingPunct="1">
                        <a:lnSpc>
                          <a:spcPct val="107000"/>
                        </a:lnSpc>
                        <a:spcBef>
                          <a:spcPts val="0"/>
                        </a:spcBef>
                        <a:spcAft>
                          <a:spcPts val="800"/>
                        </a:spcAft>
                        <a:buClrTx/>
                        <a:buSzTx/>
                        <a:buFontTx/>
                        <a:buNone/>
                        <a:tabLst/>
                        <a:defRPr/>
                      </a:pPr>
                      <a:r>
                        <a:rPr lang="en-GB" sz="11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أمثلة</a:t>
                      </a:r>
                      <a:r>
                        <a:rPr lang="en-GB"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ar-S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عن</a:t>
                      </a:r>
                      <a:r>
                        <a:rPr lang="en-GB"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المهام</a:t>
                      </a:r>
                      <a:endParaRPr lang="en-BE"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40000"/>
                        <a:lumOff val="60000"/>
                      </a:schemeClr>
                    </a:solidFill>
                  </a:tcPr>
                </a:tc>
                <a:tc>
                  <a:txBody>
                    <a:bodyPr/>
                    <a:lstStyle/>
                    <a:p>
                      <a:pPr marL="226695" indent="-226695" algn="r" rtl="1">
                        <a:lnSpc>
                          <a:spcPct val="107000"/>
                        </a:lnSpc>
                        <a:spcAft>
                          <a:spcPts val="800"/>
                        </a:spcAft>
                      </a:pPr>
                      <a:r>
                        <a:rPr lang="ar-S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المسؤولية</a:t>
                      </a:r>
                      <a:endParaRPr lang="en-BE"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dirty="0">
                          <a:latin typeface="+mn-lt"/>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dirty="0">
                          <a:latin typeface="+mn-lt"/>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dirty="0">
                          <a:latin typeface="+mn-lt"/>
                        </a:rPr>
                        <a:t> </a:t>
                      </a:r>
                      <a:endParaRPr lang="en-GB" sz="1100" b="0" dirty="0">
                        <a:latin typeface="+mn-lt"/>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Arial" panose="020B0604020202020204" pitchFamily="34" charset="0"/>
                        <a:buNone/>
                        <a:tabLst/>
                        <a:defRPr/>
                      </a:pPr>
                      <a:r>
                        <a:rPr lang="en-GB" sz="1100" b="0" dirty="0" err="1">
                          <a:latin typeface="Calibri" panose="020F0502020204030204" pitchFamily="34" charset="0"/>
                          <a:cs typeface="Calibri" panose="020F0502020204030204" pitchFamily="34" charset="0"/>
                        </a:rPr>
                        <a:t>توثيق</a:t>
                      </a:r>
                      <a:r>
                        <a:rPr lang="en-GB" sz="1100" b="0" dirty="0">
                          <a:latin typeface="Calibri" panose="020F0502020204030204" pitchFamily="34" charset="0"/>
                          <a:cs typeface="Calibri" panose="020F0502020204030204" pitchFamily="34" charset="0"/>
                        </a:rPr>
                        <a:t> </a:t>
                      </a:r>
                      <a:r>
                        <a:rPr lang="en-GB" sz="1100" b="0" dirty="0" err="1">
                          <a:latin typeface="Calibri" panose="020F0502020204030204" pitchFamily="34" charset="0"/>
                          <a:cs typeface="Calibri" panose="020F0502020204030204" pitchFamily="34" charset="0"/>
                        </a:rPr>
                        <a:t>عملية</a:t>
                      </a:r>
                      <a:r>
                        <a:rPr lang="en-GB" sz="1100" b="0" dirty="0">
                          <a:latin typeface="Calibri" panose="020F0502020204030204" pitchFamily="34" charset="0"/>
                          <a:cs typeface="Calibri" panose="020F0502020204030204" pitchFamily="34" charset="0"/>
                        </a:rPr>
                        <a:t> </a:t>
                      </a:r>
                      <a:r>
                        <a:rPr lang="en-GB" sz="1100" b="0" dirty="0" err="1">
                          <a:latin typeface="Calibri" panose="020F0502020204030204" pitchFamily="34" charset="0"/>
                          <a:cs typeface="Calibri" panose="020F0502020204030204" pitchFamily="34" charset="0"/>
                        </a:rPr>
                        <a:t>إدارة</a:t>
                      </a:r>
                      <a:r>
                        <a:rPr lang="en-GB" sz="1100" b="0" dirty="0">
                          <a:latin typeface="Calibri" panose="020F0502020204030204" pitchFamily="34" charset="0"/>
                          <a:cs typeface="Calibri" panose="020F0502020204030204" pitchFamily="34" charset="0"/>
                        </a:rPr>
                        <a:t> </a:t>
                      </a:r>
                      <a:r>
                        <a:rPr lang="en-GB" sz="1100" b="0" dirty="0" err="1">
                          <a:latin typeface="Calibri" panose="020F0502020204030204" pitchFamily="34" charset="0"/>
                          <a:cs typeface="Calibri" panose="020F0502020204030204" pitchFamily="34" charset="0"/>
                        </a:rPr>
                        <a:t>الحالة</a:t>
                      </a:r>
                      <a:endParaRPr lang="en-GB" sz="1100" b="0" dirty="0">
                        <a:latin typeface="Calibri" panose="020F0502020204030204" pitchFamily="34" charset="0"/>
                        <a:cs typeface="Calibri" panose="020F0502020204030204" pitchFamily="34" charset="0"/>
                      </a:endParaRPr>
                    </a:p>
                    <a:p>
                      <a:pPr marL="0" lvl="0" indent="0" algn="r" rtl="1">
                        <a:lnSpc>
                          <a:spcPct val="150000"/>
                        </a:lnSpc>
                        <a:buFont typeface="Wingdings" panose="05000000000000000000" pitchFamily="2" charset="2"/>
                        <a:buNone/>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32988369"/>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endParaRPr lang="en-GB" sz="1100" b="0" kern="1200" dirty="0">
                        <a:solidFill>
                          <a:schemeClr val="tx1"/>
                        </a:solidFill>
                        <a:latin typeface="+mn-lt"/>
                        <a:ea typeface="+mn-ea"/>
                        <a:cs typeface="+mn-cs"/>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Arial" panose="020B0604020202020204" pitchFamily="34" charset="0"/>
                        <a:buNone/>
                        <a:tabLst/>
                        <a:defRPr/>
                      </a:pPr>
                      <a:r>
                        <a:rPr lang="ar-SA" sz="1100" b="0" kern="1200" dirty="0">
                          <a:solidFill>
                            <a:schemeClr val="tx1"/>
                          </a:solidFill>
                          <a:latin typeface="Calibri" panose="020F0502020204030204" pitchFamily="34" charset="0"/>
                          <a:ea typeface="+mn-ea"/>
                          <a:cs typeface="Calibri" panose="020F0502020204030204" pitchFamily="34" charset="0"/>
                        </a:rPr>
                        <a:t>تخزين ال</a:t>
                      </a:r>
                      <a:r>
                        <a:rPr lang="en-GB" sz="1100" b="0" kern="1200" dirty="0" err="1">
                          <a:solidFill>
                            <a:schemeClr val="tx1"/>
                          </a:solidFill>
                          <a:latin typeface="Calibri" panose="020F0502020204030204" pitchFamily="34" charset="0"/>
                          <a:ea typeface="+mn-ea"/>
                          <a:cs typeface="Calibri" panose="020F0502020204030204" pitchFamily="34" charset="0"/>
                        </a:rPr>
                        <a:t>معلومات</a:t>
                      </a:r>
                      <a:endParaRPr lang="en-GB" sz="1100" b="0" kern="1200" dirty="0">
                        <a:solidFill>
                          <a:schemeClr val="tx1"/>
                        </a:solidFill>
                        <a:latin typeface="Calibri" panose="020F0502020204030204" pitchFamily="34" charset="0"/>
                        <a:ea typeface="+mn-ea"/>
                        <a:cs typeface="Calibri" panose="020F0502020204030204" pitchFamily="34" charset="0"/>
                      </a:endParaRPr>
                    </a:p>
                    <a:p>
                      <a:pPr marL="0" lvl="0" indent="0" algn="r" rtl="1">
                        <a:lnSpc>
                          <a:spcPct val="150000"/>
                        </a:lnSpc>
                        <a:buFont typeface="Wingdings" panose="05000000000000000000" pitchFamily="2" charset="2"/>
                        <a:buNone/>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47535405"/>
                  </a:ext>
                </a:extLst>
              </a:tr>
              <a:tr h="757645">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endParaRPr lang="en-GB" sz="1100" b="0" kern="1200" dirty="0">
                        <a:solidFill>
                          <a:schemeClr val="tx1"/>
                        </a:solidFill>
                        <a:latin typeface="+mn-lt"/>
                        <a:ea typeface="+mn-ea"/>
                        <a:cs typeface="+mn-cs"/>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100" b="0" kern="1200" dirty="0" err="1">
                          <a:solidFill>
                            <a:schemeClr val="tx1"/>
                          </a:solidFill>
                          <a:latin typeface="Calibri" panose="020F0502020204030204" pitchFamily="34" charset="0"/>
                          <a:ea typeface="+mn-ea"/>
                          <a:cs typeface="Calibri" panose="020F0502020204030204" pitchFamily="34" charset="0"/>
                        </a:rPr>
                        <a:t>تحديث</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قاعدة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بيانات</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إدارة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الحالة</a:t>
                      </a:r>
                      <a:endParaRPr lang="en-GB" sz="1100" b="0" kern="1200" dirty="0">
                        <a:solidFill>
                          <a:schemeClr val="tx1"/>
                        </a:solidFill>
                        <a:latin typeface="Calibri" panose="020F0502020204030204" pitchFamily="34" charset="0"/>
                        <a:ea typeface="+mn-ea"/>
                        <a:cs typeface="Calibri" panose="020F0502020204030204" pitchFamily="34" charset="0"/>
                      </a:endParaRPr>
                    </a:p>
                    <a:p>
                      <a:pPr marL="0" lvl="0" indent="0" algn="r" rtl="1">
                        <a:lnSpc>
                          <a:spcPct val="150000"/>
                        </a:lnSpc>
                        <a:buFont typeface="Wingdings" panose="05000000000000000000" pitchFamily="2" charset="2"/>
                        <a:buNone/>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6466839"/>
                  </a:ext>
                </a:extLst>
              </a:tr>
              <a:tr h="916036">
                <a:tc>
                  <a:txBody>
                    <a:bodyPr/>
                    <a:lstStyle/>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p>
                    <a:p>
                      <a:pPr marL="171450" marR="0" lvl="0" indent="-171450" algn="r" defTabSz="685800" rtl="1" eaLnBrk="1" fontAlgn="auto" latinLnBrk="0" hangingPunct="1">
                        <a:lnSpc>
                          <a:spcPct val="107000"/>
                        </a:lnSpc>
                        <a:spcBef>
                          <a:spcPts val="0"/>
                        </a:spcBef>
                        <a:spcAft>
                          <a:spcPts val="800"/>
                        </a:spcAft>
                        <a:buClrTx/>
                        <a:buSzTx/>
                        <a:buFont typeface="Wingdings" pitchFamily="2" charset="2"/>
                        <a:buChar char="q"/>
                        <a:tabLst/>
                        <a:defRPr/>
                      </a:pPr>
                      <a:r>
                        <a:rPr lang="ar-SA" sz="1100" b="0" kern="1200" dirty="0">
                          <a:solidFill>
                            <a:schemeClr val="tx1"/>
                          </a:solidFill>
                          <a:latin typeface="+mn-lt"/>
                          <a:ea typeface="+mn-ea"/>
                          <a:cs typeface="+mn-cs"/>
                        </a:rPr>
                        <a:t> </a:t>
                      </a:r>
                      <a:endParaRPr lang="en-GB" sz="1100" b="0" kern="1200" dirty="0">
                        <a:solidFill>
                          <a:schemeClr val="tx1"/>
                        </a:solidFill>
                        <a:latin typeface="+mn-lt"/>
                        <a:ea typeface="+mn-ea"/>
                        <a:cs typeface="+mn-cs"/>
                      </a:endParaRPr>
                    </a:p>
                  </a:txBody>
                  <a:tcPr/>
                </a:tc>
                <a:tc>
                  <a:txBody>
                    <a:bodyPr/>
                    <a:lstStyle/>
                    <a:p>
                      <a:pPr marL="0" marR="0" lvl="0" indent="0" algn="r" defTabSz="685800" rtl="1" eaLnBrk="1" fontAlgn="auto" latinLnBrk="0" hangingPunct="1">
                        <a:lnSpc>
                          <a:spcPct val="150000"/>
                        </a:lnSpc>
                        <a:spcBef>
                          <a:spcPts val="0"/>
                        </a:spcBef>
                        <a:spcAft>
                          <a:spcPts val="0"/>
                        </a:spcAft>
                        <a:buClrTx/>
                        <a:buSzTx/>
                        <a:buFont typeface="Wingdings" panose="05000000000000000000" pitchFamily="2" charset="2"/>
                        <a:buNone/>
                        <a:tabLst/>
                        <a:defRPr/>
                      </a:pPr>
                      <a:r>
                        <a:rPr lang="en-CA" sz="1100" dirty="0">
                          <a:effectLst/>
                          <a:latin typeface="Calibri" panose="020F0502020204030204" pitchFamily="34" charset="0"/>
                          <a:ea typeface="Calibri" panose="020F0502020204030204" pitchFamily="34" charset="0"/>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دعم</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بروتوكولات</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حماية</a:t>
                      </a:r>
                      <a:r>
                        <a:rPr lang="en-GB" sz="1100" b="0" kern="1200" dirty="0">
                          <a:solidFill>
                            <a:schemeClr val="tx1"/>
                          </a:solidFill>
                          <a:latin typeface="Calibri" panose="020F0502020204030204" pitchFamily="34" charset="0"/>
                          <a:ea typeface="+mn-ea"/>
                          <a:cs typeface="Calibri" panose="020F0502020204030204" pitchFamily="34" charset="0"/>
                        </a:rPr>
                        <a:t> </a:t>
                      </a:r>
                      <a:r>
                        <a:rPr lang="en-GB" sz="1100" b="0" kern="1200" dirty="0" err="1">
                          <a:solidFill>
                            <a:schemeClr val="tx1"/>
                          </a:solidFill>
                          <a:latin typeface="Calibri" panose="020F0502020204030204" pitchFamily="34" charset="0"/>
                          <a:ea typeface="+mn-ea"/>
                          <a:cs typeface="Calibri" panose="020F0502020204030204" pitchFamily="34" charset="0"/>
                        </a:rPr>
                        <a:t>البيانات</a:t>
                      </a:r>
                      <a:endParaRPr lang="en-GB" sz="1100" b="0" kern="1200" dirty="0">
                        <a:solidFill>
                          <a:schemeClr val="tx1"/>
                        </a:solidFill>
                        <a:latin typeface="Calibri" panose="020F0502020204030204" pitchFamily="34" charset="0"/>
                        <a:ea typeface="+mn-ea"/>
                        <a:cs typeface="Calibri" panose="020F0502020204030204" pitchFamily="34" charset="0"/>
                      </a:endParaRPr>
                    </a:p>
                    <a:p>
                      <a:pPr marL="0" lvl="0" indent="0" algn="r" rtl="1">
                        <a:lnSpc>
                          <a:spcPct val="150000"/>
                        </a:lnSpc>
                        <a:buFont typeface="Wingdings" panose="05000000000000000000" pitchFamily="2" charset="2"/>
                        <a:buNone/>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81800796"/>
                  </a:ext>
                </a:extLst>
              </a:tr>
            </a:tbl>
          </a:graphicData>
        </a:graphic>
      </p:graphicFrame>
      <p:grpSp>
        <p:nvGrpSpPr>
          <p:cNvPr id="12" name="Group 11">
            <a:extLst>
              <a:ext uri="{FF2B5EF4-FFF2-40B4-BE49-F238E27FC236}">
                <a16:creationId xmlns:a16="http://schemas.microsoft.com/office/drawing/2014/main" id="{6B1A9EFE-66D5-1B7D-E39E-7CE752964B1F}"/>
              </a:ext>
            </a:extLst>
          </p:cNvPr>
          <p:cNvGrpSpPr/>
          <p:nvPr/>
        </p:nvGrpSpPr>
        <p:grpSpPr>
          <a:xfrm>
            <a:off x="681787" y="7991239"/>
            <a:ext cx="923417" cy="1066887"/>
            <a:chOff x="8021849" y="3622964"/>
            <a:chExt cx="932930" cy="1088645"/>
          </a:xfrm>
        </p:grpSpPr>
        <p:sp>
          <p:nvSpPr>
            <p:cNvPr id="13" name="Flowchart: Card 12">
              <a:extLst>
                <a:ext uri="{FF2B5EF4-FFF2-40B4-BE49-F238E27FC236}">
                  <a16:creationId xmlns:a16="http://schemas.microsoft.com/office/drawing/2014/main" id="{3E89284A-B33B-F9D2-857B-8FFD706D9F77}"/>
                </a:ext>
              </a:extLst>
            </p:cNvPr>
            <p:cNvSpPr/>
            <p:nvPr/>
          </p:nvSpPr>
          <p:spPr>
            <a:xfrm>
              <a:off x="8192676" y="3819749"/>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Flowchart: Card 13">
              <a:extLst>
                <a:ext uri="{FF2B5EF4-FFF2-40B4-BE49-F238E27FC236}">
                  <a16:creationId xmlns:a16="http://schemas.microsoft.com/office/drawing/2014/main" id="{22E761E9-BD88-E041-C1E0-D914D6056483}"/>
                </a:ext>
              </a:extLst>
            </p:cNvPr>
            <p:cNvSpPr/>
            <p:nvPr/>
          </p:nvSpPr>
          <p:spPr>
            <a:xfrm>
              <a:off x="8109763" y="3716795"/>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Flowchart: Card 14">
              <a:extLst>
                <a:ext uri="{FF2B5EF4-FFF2-40B4-BE49-F238E27FC236}">
                  <a16:creationId xmlns:a16="http://schemas.microsoft.com/office/drawing/2014/main" id="{941180DC-3BE4-12E6-D5CC-14498CF0EC7E}"/>
                </a:ext>
              </a:extLst>
            </p:cNvPr>
            <p:cNvSpPr/>
            <p:nvPr/>
          </p:nvSpPr>
          <p:spPr>
            <a:xfrm>
              <a:off x="8021849" y="3622964"/>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Circle: Hollow 15">
              <a:extLst>
                <a:ext uri="{FF2B5EF4-FFF2-40B4-BE49-F238E27FC236}">
                  <a16:creationId xmlns:a16="http://schemas.microsoft.com/office/drawing/2014/main" id="{22690AC0-6A23-4B93-004A-684E4E9B23E1}"/>
                </a:ext>
              </a:extLst>
            </p:cNvPr>
            <p:cNvSpPr/>
            <p:nvPr/>
          </p:nvSpPr>
          <p:spPr>
            <a:xfrm>
              <a:off x="8158745" y="3843931"/>
              <a:ext cx="469221" cy="469221"/>
            </a:xfrm>
            <a:prstGeom prst="donut">
              <a:avLst>
                <a:gd name="adj" fmla="val 32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grpSp>
        <p:nvGrpSpPr>
          <p:cNvPr id="6" name="Group 5">
            <a:extLst>
              <a:ext uri="{FF2B5EF4-FFF2-40B4-BE49-F238E27FC236}">
                <a16:creationId xmlns:a16="http://schemas.microsoft.com/office/drawing/2014/main" id="{DDEFCABB-E1A9-17A5-38C8-71E7C0C37821}"/>
              </a:ext>
            </a:extLst>
          </p:cNvPr>
          <p:cNvGrpSpPr/>
          <p:nvPr/>
        </p:nvGrpSpPr>
        <p:grpSpPr>
          <a:xfrm>
            <a:off x="491916" y="3739048"/>
            <a:ext cx="1041308" cy="1082608"/>
            <a:chOff x="7892902" y="1235921"/>
            <a:chExt cx="1061882" cy="1131157"/>
          </a:xfrm>
          <a:solidFill>
            <a:schemeClr val="accent5">
              <a:lumMod val="20000"/>
              <a:lumOff val="80000"/>
            </a:schemeClr>
          </a:solidFill>
        </p:grpSpPr>
        <p:sp>
          <p:nvSpPr>
            <p:cNvPr id="7" name="Arrow: Down 6">
              <a:extLst>
                <a:ext uri="{FF2B5EF4-FFF2-40B4-BE49-F238E27FC236}">
                  <a16:creationId xmlns:a16="http://schemas.microsoft.com/office/drawing/2014/main" id="{6F9A345C-C749-0ED3-B53B-7242EB77189C}"/>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Arrow: Bent 7">
              <a:extLst>
                <a:ext uri="{FF2B5EF4-FFF2-40B4-BE49-F238E27FC236}">
                  <a16:creationId xmlns:a16="http://schemas.microsoft.com/office/drawing/2014/main" id="{90CDADFA-2AAB-86DD-E63F-D33137291A71}"/>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9" name="Arrow: Bent 8">
              <a:extLst>
                <a:ext uri="{FF2B5EF4-FFF2-40B4-BE49-F238E27FC236}">
                  <a16:creationId xmlns:a16="http://schemas.microsoft.com/office/drawing/2014/main" id="{4ED465D8-0107-6BB2-107F-58D06F43ADAE}"/>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sp>
          <p:nvSpPr>
            <p:cNvPr id="10" name="Plus Sign 9">
              <a:extLst>
                <a:ext uri="{FF2B5EF4-FFF2-40B4-BE49-F238E27FC236}">
                  <a16:creationId xmlns:a16="http://schemas.microsoft.com/office/drawing/2014/main" id="{0340E641-3DF3-CA1D-6FBC-6F4DD3742596}"/>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Circle: Hollow 10">
              <a:extLst>
                <a:ext uri="{FF2B5EF4-FFF2-40B4-BE49-F238E27FC236}">
                  <a16:creationId xmlns:a16="http://schemas.microsoft.com/office/drawing/2014/main" id="{DB14A78B-10B8-8520-6BE4-59BCD735A44B}"/>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endParaRPr>
            </a:p>
          </p:txBody>
        </p:sp>
      </p:grpSp>
      <p:sp>
        <p:nvSpPr>
          <p:cNvPr id="3" name="Hexagon 2">
            <a:extLst>
              <a:ext uri="{FF2B5EF4-FFF2-40B4-BE49-F238E27FC236}">
                <a16:creationId xmlns:a16="http://schemas.microsoft.com/office/drawing/2014/main" id="{30F13E30-FD8A-A51A-D398-9D927727061B}"/>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7CFB2326-B1CA-54E7-4D74-70489F133AA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F26C73D7-2343-3BEF-120B-0B5944C3858D}"/>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135C614F-E546-AF37-22DF-736D2C9AFBD3}"/>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AC5D1469-F505-5E9D-0BBB-13CA45379B3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0DDF68BF-A880-7384-8CB0-367BB23FB86E}"/>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09884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C8750-3069-038D-FCD9-2966D0413DA6}"/>
              </a:ext>
            </a:extLst>
          </p:cNvPr>
          <p:cNvSpPr txBox="1"/>
          <p:nvPr/>
        </p:nvSpPr>
        <p:spPr>
          <a:xfrm>
            <a:off x="996286" y="2200168"/>
            <a:ext cx="5251079" cy="769441"/>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ملاحظات</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١</a:t>
            </a:r>
            <a:endParaRPr lang="en-US" sz="1100" b="1" dirty="0">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والد</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مزعج للغاية ، فهو يشتكي مرة أخرى خلال زيارة المتابعة هذه. وهو الآن يشكو من عدم تحديث البطاقة التموينية الخاصة بهم. شرحت له كيفية القيام بذلك الأسبوع الماضي ، لكنني أعتقد أنه ليس ذكيًا بما </a:t>
            </a:r>
            <a:r>
              <a:rPr lang="en-US" sz="1100" dirty="0" err="1">
                <a:latin typeface="Calibri" panose="020F0502020204030204" pitchFamily="34" charset="0"/>
                <a:cs typeface="Calibri" panose="020F0502020204030204" pitchFamily="34" charset="0"/>
              </a:rPr>
              <a:t>يكفي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لإ</a:t>
            </a:r>
            <a:r>
              <a:rPr lang="ar-SA" sz="1100" dirty="0">
                <a:latin typeface="Calibri" panose="020F0502020204030204" pitchFamily="34" charset="0"/>
                <a:cs typeface="Calibri" panose="020F0502020204030204" pitchFamily="34" charset="0"/>
              </a:rPr>
              <a:t>تمام ذلك</a:t>
            </a:r>
            <a:r>
              <a:rPr lang="en-US" sz="1100" dirty="0">
                <a:latin typeface="Calibri" panose="020F0502020204030204" pitchFamily="34" charset="0"/>
                <a:cs typeface="Calibri" panose="020F0502020204030204" pitchFamily="34" charset="0"/>
              </a:rPr>
              <a:t> بنفسه. ربما لم يفهمني </a:t>
            </a:r>
            <a:r>
              <a:rPr lang="en-US" sz="1100" dirty="0" err="1">
                <a:latin typeface="Calibri" panose="020F0502020204030204" pitchFamily="34" charset="0"/>
                <a:cs typeface="Calibri" panose="020F0502020204030204" pitchFamily="34" charset="0"/>
              </a:rPr>
              <a:t>عندما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شرحت</a:t>
            </a:r>
            <a:r>
              <a:rPr lang="ar-SA" sz="1100" dirty="0">
                <a:latin typeface="Calibri" panose="020F0502020204030204" pitchFamily="34" charset="0"/>
                <a:cs typeface="Calibri" panose="020F0502020204030204" pitchFamily="34" charset="0"/>
              </a:rPr>
              <a:t> له</a:t>
            </a:r>
            <a:r>
              <a:rPr lang="en-US" sz="1100" dirty="0">
                <a:latin typeface="Calibri" panose="020F0502020204030204" pitchFamily="34" charset="0"/>
                <a:cs typeface="Calibri" panose="020F0502020204030204" pitchFamily="34" charset="0"/>
              </a:rPr>
              <a:t> الأسبوع الماضي</a:t>
            </a:r>
            <a:r>
              <a:rPr lang="en-US" sz="1100" dirty="0"/>
              <a:t>.</a:t>
            </a:r>
            <a:endParaRPr lang="en-BE" sz="1100" dirty="0"/>
          </a:p>
        </p:txBody>
      </p:sp>
      <p:sp>
        <p:nvSpPr>
          <p:cNvPr id="16" name="TextBox 15">
            <a:extLst>
              <a:ext uri="{FF2B5EF4-FFF2-40B4-BE49-F238E27FC236}">
                <a16:creationId xmlns:a16="http://schemas.microsoft.com/office/drawing/2014/main" id="{00AC866E-482C-7C94-87D5-1E1F33DD5D1A}"/>
              </a:ext>
            </a:extLst>
          </p:cNvPr>
          <p:cNvSpPr txBox="1"/>
          <p:nvPr/>
        </p:nvSpPr>
        <p:spPr>
          <a:xfrm>
            <a:off x="996286" y="3138887"/>
            <a:ext cx="5251079" cy="351035"/>
          </a:xfrm>
          <a:prstGeom prst="rect">
            <a:avLst/>
          </a:prstGeom>
          <a:noFill/>
          <a:ln>
            <a:noFill/>
          </a:ln>
        </p:spPr>
        <p:txBody>
          <a:bodyPr wrap="square" lIns="90000" tIns="90000" rIns="90000" bIns="90000" rtlCol="0">
            <a:spAutoFit/>
          </a:bodyPr>
          <a:lstStyle/>
          <a:p>
            <a:pPr algn="r" rtl="1"/>
            <a:r>
              <a:rPr lang="en-US" sz="1100" b="1" dirty="0">
                <a:latin typeface="Calibri" panose="020F0502020204030204" pitchFamily="34" charset="0"/>
                <a:cs typeface="Calibri" panose="020F0502020204030204" pitchFamily="34" charset="0"/>
              </a:rPr>
              <a:t>هل هذه الملاحظات موضوعية </a:t>
            </a:r>
            <a:r>
              <a:rPr lang="en-US" sz="1100" b="1" dirty="0" err="1">
                <a:latin typeface="Calibri" panose="020F0502020204030204" pitchFamily="34" charset="0"/>
                <a:cs typeface="Calibri" panose="020F0502020204030204" pitchFamily="34" charset="0"/>
              </a:rPr>
              <a:t>ومحترمة</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ومتم</a:t>
            </a:r>
            <a:r>
              <a:rPr lang="ar-SA" sz="1100" b="1" dirty="0">
                <a:latin typeface="Calibri" panose="020F0502020204030204" pitchFamily="34" charset="0"/>
                <a:cs typeface="Calibri" panose="020F0502020204030204" pitchFamily="34" charset="0"/>
              </a:rPr>
              <a:t>ركزة</a:t>
            </a:r>
            <a:r>
              <a:rPr lang="en-US" sz="1100" b="1" dirty="0">
                <a:latin typeface="Calibri" panose="020F0502020204030204" pitchFamily="34" charset="0"/>
                <a:cs typeface="Calibri" panose="020F0502020204030204" pitchFamily="34" charset="0"/>
              </a:rPr>
              <a:t> حول الطفل؟ لماذا نعم او لم لا؟</a:t>
            </a:r>
          </a:p>
        </p:txBody>
      </p:sp>
      <p:sp>
        <p:nvSpPr>
          <p:cNvPr id="20" name="TextBox 19">
            <a:extLst>
              <a:ext uri="{FF2B5EF4-FFF2-40B4-BE49-F238E27FC236}">
                <a16:creationId xmlns:a16="http://schemas.microsoft.com/office/drawing/2014/main" id="{886B94DE-1B32-74CA-9CCC-3650532B6595}"/>
              </a:ext>
            </a:extLst>
          </p:cNvPr>
          <p:cNvSpPr txBox="1"/>
          <p:nvPr/>
        </p:nvSpPr>
        <p:spPr>
          <a:xfrm>
            <a:off x="996286" y="5564553"/>
            <a:ext cx="5251079" cy="600164"/>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ملاحظات</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٢</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خلال زيارة </a:t>
            </a:r>
            <a:r>
              <a:rPr lang="en-US" sz="1100" dirty="0" err="1">
                <a:latin typeface="Calibri" panose="020F0502020204030204" pitchFamily="34" charset="0"/>
                <a:cs typeface="Calibri" panose="020F0502020204030204" pitchFamily="34" charset="0"/>
              </a:rPr>
              <a:t>المتابعة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هذه</a:t>
            </a:r>
            <a:r>
              <a:rPr lang="ar-SA"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أفادت</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a:t>
            </a:r>
            <a:r>
              <a:rPr lang="en-US" sz="1100" dirty="0">
                <a:latin typeface="Calibri" panose="020F0502020204030204" pitchFamily="34" charset="0"/>
                <a:cs typeface="Calibri" panose="020F0502020204030204" pitchFamily="34" charset="0"/>
              </a:rPr>
              <a:t> بأن والدتها تريد أن تتزوج لأن هناك الكثير من الأطفال في المنزل </a:t>
            </a:r>
            <a:r>
              <a:rPr lang="en-US" sz="1100" dirty="0" err="1">
                <a:latin typeface="Calibri" panose="020F0502020204030204" pitchFamily="34" charset="0"/>
                <a:cs typeface="Calibri" panose="020F0502020204030204" pitchFamily="34" charset="0"/>
              </a:rPr>
              <a:t>وأن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قد</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كب</a:t>
            </a:r>
            <a:r>
              <a:rPr lang="en-US" sz="1100" dirty="0" err="1">
                <a:latin typeface="Calibri" panose="020F0502020204030204" pitchFamily="34" charset="0"/>
                <a:cs typeface="Calibri" panose="020F0502020204030204" pitchFamily="34" charset="0"/>
              </a:rPr>
              <a:t>ر</a:t>
            </a:r>
            <a:r>
              <a:rPr lang="ar-SA" sz="1100" dirty="0" err="1">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ت</a:t>
            </a:r>
            <a:r>
              <a:rPr lang="en-US" sz="1100" dirty="0" err="1">
                <a:latin typeface="Calibri" panose="020F0502020204030204" pitchFamily="34" charset="0"/>
                <a:cs typeface="Calibri" panose="020F0502020204030204" pitchFamily="34" charset="0"/>
              </a:rPr>
              <a:t>خبرك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رشا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ليس كل أفراد عائلتها يوافقون ، وخاصة عمها.</a:t>
            </a:r>
            <a:endParaRPr lang="en-BE" sz="11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38CCB58-BE84-CDBF-97C2-E8490F7478AA}"/>
              </a:ext>
            </a:extLst>
          </p:cNvPr>
          <p:cNvSpPr txBox="1"/>
          <p:nvPr/>
        </p:nvSpPr>
        <p:spPr>
          <a:xfrm>
            <a:off x="1038862" y="6342322"/>
            <a:ext cx="5206104" cy="351035"/>
          </a:xfrm>
          <a:prstGeom prst="rect">
            <a:avLst/>
          </a:prstGeom>
          <a:noFill/>
          <a:ln>
            <a:noFill/>
          </a:ln>
        </p:spPr>
        <p:txBody>
          <a:bodyPr wrap="square" lIns="90000" tIns="90000" rIns="90000" bIns="90000" rtlCol="0">
            <a:spAutoFit/>
          </a:bodyPr>
          <a:lstStyle/>
          <a:p>
            <a:pPr algn="r" rtl="1"/>
            <a:r>
              <a:rPr lang="en-US" sz="1100" b="1" dirty="0">
                <a:latin typeface="Calibri" panose="020F0502020204030204" pitchFamily="34" charset="0"/>
                <a:cs typeface="Calibri" panose="020F0502020204030204" pitchFamily="34" charset="0"/>
              </a:rPr>
              <a:t>هل هذه الملاحظات موضوعية </a:t>
            </a:r>
            <a:r>
              <a:rPr lang="en-US" sz="1100" b="1" dirty="0" err="1">
                <a:latin typeface="Calibri" panose="020F0502020204030204" pitchFamily="34" charset="0"/>
                <a:cs typeface="Calibri" panose="020F0502020204030204" pitchFamily="34" charset="0"/>
              </a:rPr>
              <a:t>ومحترمة</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ومتم</a:t>
            </a:r>
            <a:r>
              <a:rPr lang="ar-SA" sz="1100" b="1" dirty="0">
                <a:latin typeface="Calibri" panose="020F0502020204030204" pitchFamily="34" charset="0"/>
                <a:cs typeface="Calibri" panose="020F0502020204030204" pitchFamily="34" charset="0"/>
              </a:rPr>
              <a:t>ركزة</a:t>
            </a:r>
            <a:r>
              <a:rPr lang="en-US" sz="1100" b="1" dirty="0">
                <a:latin typeface="Calibri" panose="020F0502020204030204" pitchFamily="34" charset="0"/>
                <a:cs typeface="Calibri" panose="020F0502020204030204" pitchFamily="34" charset="0"/>
              </a:rPr>
              <a:t> حول الطفل؟ لماذا نعم او لم لا</a:t>
            </a:r>
            <a:r>
              <a:rPr lang="en-US" sz="1100" b="1" dirty="0"/>
              <a:t>؟</a:t>
            </a:r>
          </a:p>
        </p:txBody>
      </p:sp>
      <p:sp>
        <p:nvSpPr>
          <p:cNvPr id="10" name="TextBox 9">
            <a:extLst>
              <a:ext uri="{FF2B5EF4-FFF2-40B4-BE49-F238E27FC236}">
                <a16:creationId xmlns:a16="http://schemas.microsoft.com/office/drawing/2014/main" id="{6A269D50-1FE7-9DDA-3D5C-A3C9DEFC82E8}"/>
              </a:ext>
            </a:extLst>
          </p:cNvPr>
          <p:cNvSpPr txBox="1"/>
          <p:nvPr/>
        </p:nvSpPr>
        <p:spPr>
          <a:xfrm>
            <a:off x="1135987" y="1683112"/>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ماذا</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وكيف</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توثق</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المعلومات</a:t>
            </a:r>
            <a:endParaRPr lang="en-US" sz="1200" b="1" spc="300" dirty="0">
              <a:solidFill>
                <a:schemeClr val="tx1"/>
              </a:solidFill>
            </a:endParaRPr>
          </a:p>
        </p:txBody>
      </p:sp>
      <p:sp>
        <p:nvSpPr>
          <p:cNvPr id="12" name="TextBox 11">
            <a:extLst>
              <a:ext uri="{FF2B5EF4-FFF2-40B4-BE49-F238E27FC236}">
                <a16:creationId xmlns:a16="http://schemas.microsoft.com/office/drawing/2014/main" id="{0ABA5DF5-E569-23AC-E381-55CA0AF8A55C}"/>
              </a:ext>
            </a:extLst>
          </p:cNvPr>
          <p:cNvSpPr txBox="1"/>
          <p:nvPr/>
        </p:nvSpPr>
        <p:spPr>
          <a:xfrm>
            <a:off x="996286" y="713169"/>
            <a:ext cx="5251079"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5FC6C5"/>
                </a:highlight>
                <a:latin typeface="Calibri" panose="020F0502020204030204" pitchFamily="34" charset="0"/>
                <a:ea typeface="Calibri"/>
                <a:cs typeface="Calibri" panose="020F0502020204030204" pitchFamily="34" charset="0"/>
                <a:sym typeface="Calibri"/>
              </a:rPr>
              <a:t>الجلسة</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٥</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en-US" sz="1600" b="1" spc="300" dirty="0" err="1">
                <a:solidFill>
                  <a:schemeClr val="bg1"/>
                </a:solidFill>
                <a:highlight>
                  <a:srgbClr val="5FC6C5"/>
                </a:highlight>
                <a:latin typeface="Calibri" panose="020F0502020204030204" pitchFamily="34" charset="0"/>
                <a:ea typeface="Calibri"/>
                <a:cs typeface="Calibri" panose="020F0502020204030204" pitchFamily="34" charset="0"/>
                <a:sym typeface="Calibri"/>
              </a:rPr>
              <a:t>كيفية</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en-US" sz="1600" b="1" spc="300" dirty="0" err="1">
                <a:solidFill>
                  <a:schemeClr val="bg1"/>
                </a:solidFill>
                <a:highlight>
                  <a:srgbClr val="5FC6C5"/>
                </a:highlight>
                <a:latin typeface="Calibri" panose="020F0502020204030204" pitchFamily="34" charset="0"/>
                <a:ea typeface="Calibri"/>
                <a:cs typeface="Calibri" panose="020F0502020204030204" pitchFamily="34" charset="0"/>
                <a:sym typeface="Calibri"/>
              </a:rPr>
              <a:t>جمع</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و تخزين</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en-US" sz="1600" b="1" spc="300" dirty="0" err="1">
                <a:solidFill>
                  <a:schemeClr val="bg1"/>
                </a:solidFill>
                <a:highlight>
                  <a:srgbClr val="5FC6C5"/>
                </a:highlight>
                <a:latin typeface="Calibri" panose="020F0502020204030204" pitchFamily="34" charset="0"/>
                <a:ea typeface="Calibri"/>
                <a:cs typeface="Calibri" panose="020F0502020204030204" pitchFamily="34" charset="0"/>
                <a:sym typeface="Calibri"/>
              </a:rPr>
              <a:t>معلومات</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المستفيد</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a:t>
            </a:r>
          </a:p>
        </p:txBody>
      </p:sp>
      <p:sp>
        <p:nvSpPr>
          <p:cNvPr id="11" name="Rectangle 10">
            <a:extLst>
              <a:ext uri="{FF2B5EF4-FFF2-40B4-BE49-F238E27FC236}">
                <a16:creationId xmlns:a16="http://schemas.microsoft.com/office/drawing/2014/main" id="{C2915AF4-DD4B-51A5-DB0E-7A7F572A3102}"/>
              </a:ext>
            </a:extLst>
          </p:cNvPr>
          <p:cNvSpPr/>
          <p:nvPr/>
        </p:nvSpPr>
        <p:spPr>
          <a:xfrm>
            <a:off x="996287" y="3565533"/>
            <a:ext cx="5254031" cy="144205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Rectangle 12">
            <a:extLst>
              <a:ext uri="{FF2B5EF4-FFF2-40B4-BE49-F238E27FC236}">
                <a16:creationId xmlns:a16="http://schemas.microsoft.com/office/drawing/2014/main" id="{EAB9FB42-EDBD-665B-5A15-34DBE3029357}"/>
              </a:ext>
            </a:extLst>
          </p:cNvPr>
          <p:cNvSpPr/>
          <p:nvPr/>
        </p:nvSpPr>
        <p:spPr>
          <a:xfrm>
            <a:off x="996287" y="6851050"/>
            <a:ext cx="5254031" cy="144205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Hexagon 1">
            <a:extLst>
              <a:ext uri="{FF2B5EF4-FFF2-40B4-BE49-F238E27FC236}">
                <a16:creationId xmlns:a16="http://schemas.microsoft.com/office/drawing/2014/main" id="{B8CF9168-A0BD-2D99-86A7-E049EBB03B60}"/>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30C634A9-A889-1270-8FCC-1E6314A3661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343E81AD-24C9-EE4C-B76F-EEA92AB5179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3EC8DC37-845D-E4F7-0896-327FA5FAEE2C}"/>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70CB38F7-A4B6-5254-47F9-3A3FF0D240D2}"/>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78310ECD-789A-17CF-4D6B-769125D5D766}"/>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02289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11F17BFD-D2CD-62AE-1301-3DFE8AFCEC5E}"/>
              </a:ext>
            </a:extLst>
          </p:cNvPr>
          <p:cNvSpPr/>
          <p:nvPr/>
        </p:nvSpPr>
        <p:spPr>
          <a:xfrm>
            <a:off x="3765196" y="1400688"/>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Rectangle: Rounded Corners 53">
            <a:extLst>
              <a:ext uri="{FF2B5EF4-FFF2-40B4-BE49-F238E27FC236}">
                <a16:creationId xmlns:a16="http://schemas.microsoft.com/office/drawing/2014/main" id="{7153C7D0-3347-6012-E5A6-5BDBC93CE174}"/>
              </a:ext>
            </a:extLst>
          </p:cNvPr>
          <p:cNvSpPr/>
          <p:nvPr/>
        </p:nvSpPr>
        <p:spPr>
          <a:xfrm>
            <a:off x="3765196" y="4000046"/>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5" name="Rectangle: Rounded Corners 54">
            <a:extLst>
              <a:ext uri="{FF2B5EF4-FFF2-40B4-BE49-F238E27FC236}">
                <a16:creationId xmlns:a16="http://schemas.microsoft.com/office/drawing/2014/main" id="{D11437B6-F85E-2793-F964-81DDC193AB72}"/>
              </a:ext>
            </a:extLst>
          </p:cNvPr>
          <p:cNvSpPr/>
          <p:nvPr/>
        </p:nvSpPr>
        <p:spPr>
          <a:xfrm>
            <a:off x="1070942" y="4000046"/>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6" name="Rectangle: Rounded Corners 55">
            <a:extLst>
              <a:ext uri="{FF2B5EF4-FFF2-40B4-BE49-F238E27FC236}">
                <a16:creationId xmlns:a16="http://schemas.microsoft.com/office/drawing/2014/main" id="{BFDA3060-2B8D-4146-CABC-BEDFA31ADAF1}"/>
              </a:ext>
            </a:extLst>
          </p:cNvPr>
          <p:cNvSpPr/>
          <p:nvPr/>
        </p:nvSpPr>
        <p:spPr>
          <a:xfrm>
            <a:off x="3765196" y="6214643"/>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7" name="Rectangle: Rounded Corners 56">
            <a:extLst>
              <a:ext uri="{FF2B5EF4-FFF2-40B4-BE49-F238E27FC236}">
                <a16:creationId xmlns:a16="http://schemas.microsoft.com/office/drawing/2014/main" id="{E0F9AB64-D977-B297-FAB2-3C991C909F34}"/>
              </a:ext>
            </a:extLst>
          </p:cNvPr>
          <p:cNvSpPr/>
          <p:nvPr/>
        </p:nvSpPr>
        <p:spPr>
          <a:xfrm>
            <a:off x="1070942" y="6214643"/>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Rectangle: Rounded Corners 50">
            <a:extLst>
              <a:ext uri="{FF2B5EF4-FFF2-40B4-BE49-F238E27FC236}">
                <a16:creationId xmlns:a16="http://schemas.microsoft.com/office/drawing/2014/main" id="{853333FF-1ADE-A9BD-F2F8-10C24E2F17F0}"/>
              </a:ext>
            </a:extLst>
          </p:cNvPr>
          <p:cNvSpPr/>
          <p:nvPr/>
        </p:nvSpPr>
        <p:spPr>
          <a:xfrm>
            <a:off x="1070942" y="1400688"/>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87D02848-D8C8-A234-2855-276BD6EB55C9}"/>
              </a:ext>
            </a:extLst>
          </p:cNvPr>
          <p:cNvSpPr txBox="1"/>
          <p:nvPr/>
        </p:nvSpPr>
        <p:spPr>
          <a:xfrm>
            <a:off x="996287" y="1888862"/>
            <a:ext cx="2559789" cy="1107996"/>
          </a:xfrm>
          <a:prstGeom prst="rect">
            <a:avLst/>
          </a:prstGeom>
          <a:noFill/>
        </p:spPr>
        <p:txBody>
          <a:bodyPr wrap="square" rtlCol="0">
            <a:spAutoFit/>
          </a:bodyPr>
          <a:lstStyle/>
          <a:p>
            <a:pPr algn="r" rtl="1"/>
            <a:r>
              <a:rPr lang="en-GB" sz="1100" dirty="0" err="1">
                <a:latin typeface="Calibri" panose="020F0502020204030204" pitchFamily="34" charset="0"/>
                <a:cs typeface="Calibri" panose="020F0502020204030204" pitchFamily="34" charset="0"/>
              </a:rPr>
              <a:t>يحتاج</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أخصائي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الحالة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إبلاغ</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a:t>
            </a:r>
            <a:r>
              <a:rPr lang="ar-SA" sz="1100" dirty="0">
                <a:latin typeface="Calibri" panose="020F0502020204030204" pitchFamily="34" charset="0"/>
                <a:cs typeface="Calibri" panose="020F0502020204030204" pitchFamily="34" charset="0"/>
              </a:rPr>
              <a:t>الوالدين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مقدمي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الرعاية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حول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كيفية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حماية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معلوماتهم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وإدارتها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ومشاركتها</a:t>
            </a:r>
            <a:r>
              <a:rPr lang="en-GB" sz="1100" dirty="0">
                <a:latin typeface="Calibri" panose="020F0502020204030204" pitchFamily="34" charset="0"/>
                <a:cs typeface="Calibri" panose="020F0502020204030204" pitchFamily="34" charset="0"/>
              </a:rPr>
              <a:t>.</a:t>
            </a:r>
            <a:r>
              <a:rPr lang="ar-SA" sz="1100" dirty="0">
                <a:latin typeface="Calibri" panose="020F0502020204030204" pitchFamily="34" charset="0"/>
                <a:cs typeface="Calibri" panose="020F0502020204030204" pitchFamily="34" charset="0"/>
              </a:rPr>
              <a:t> يجب الحصول على </a:t>
            </a:r>
            <a:r>
              <a:rPr lang="ar-SA" sz="1100" b="1" dirty="0">
                <a:latin typeface="Calibri" panose="020F0502020204030204" pitchFamily="34" charset="0"/>
                <a:cs typeface="Calibri" panose="020F0502020204030204" pitchFamily="34" charset="0"/>
              </a:rPr>
              <a:t>ال</a:t>
            </a:r>
            <a:r>
              <a:rPr lang="en-GB" sz="1100" b="1" dirty="0" err="1">
                <a:latin typeface="Calibri" panose="020F0502020204030204" pitchFamily="34" charset="0"/>
                <a:cs typeface="Calibri" panose="020F0502020204030204" pitchFamily="34" charset="0"/>
              </a:rPr>
              <a:t>موافقة</a:t>
            </a:r>
            <a:r>
              <a:rPr lang="en-GB"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ال</a:t>
            </a:r>
            <a:r>
              <a:rPr lang="en-GB" sz="1100" b="1" dirty="0" err="1">
                <a:latin typeface="Calibri" panose="020F0502020204030204" pitchFamily="34" charset="0"/>
                <a:cs typeface="Calibri" panose="020F0502020204030204" pitchFamily="34" charset="0"/>
              </a:rPr>
              <a:t>مسبقة</a:t>
            </a:r>
            <a:r>
              <a:rPr lang="ar-SA" sz="1100" b="1"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قبل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جمع</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بيانات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شخصية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معالجتها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وهذا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يشمل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موافقة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الوالدين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وكذلك</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موافقة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قبول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أساس</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سنهم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ونضجهم</a:t>
            </a:r>
            <a:endParaRPr lang="en-BE"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C062094-536A-A632-A504-70EE0BCD2773}"/>
              </a:ext>
            </a:extLst>
          </p:cNvPr>
          <p:cNvSpPr txBox="1"/>
          <p:nvPr/>
        </p:nvSpPr>
        <p:spPr>
          <a:xfrm>
            <a:off x="996287" y="685801"/>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مبادئ</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حماية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البيانات</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الشخصية</a:t>
            </a:r>
            <a:endParaRPr lang="en-US" sz="1200" b="1" spc="300" dirty="0">
              <a:solidFill>
                <a:schemeClr val="tx1"/>
              </a:solidFill>
            </a:endParaRPr>
          </a:p>
        </p:txBody>
      </p:sp>
      <p:grpSp>
        <p:nvGrpSpPr>
          <p:cNvPr id="2" name="Group 1">
            <a:extLst>
              <a:ext uri="{FF2B5EF4-FFF2-40B4-BE49-F238E27FC236}">
                <a16:creationId xmlns:a16="http://schemas.microsoft.com/office/drawing/2014/main" id="{1D95766A-5A50-02FC-502A-5A141A376A9A}"/>
              </a:ext>
            </a:extLst>
          </p:cNvPr>
          <p:cNvGrpSpPr/>
          <p:nvPr/>
        </p:nvGrpSpPr>
        <p:grpSpPr>
          <a:xfrm>
            <a:off x="996287" y="1301885"/>
            <a:ext cx="434873" cy="454418"/>
            <a:chOff x="7345680" y="2484120"/>
            <a:chExt cx="904240" cy="944880"/>
          </a:xfrm>
        </p:grpSpPr>
        <p:sp>
          <p:nvSpPr>
            <p:cNvPr id="8" name="Oval 7">
              <a:extLst>
                <a:ext uri="{FF2B5EF4-FFF2-40B4-BE49-F238E27FC236}">
                  <a16:creationId xmlns:a16="http://schemas.microsoft.com/office/drawing/2014/main" id="{E8992FE2-7E62-795C-0C63-41FDE8DBEA5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L-Shape 14">
              <a:extLst>
                <a:ext uri="{FF2B5EF4-FFF2-40B4-BE49-F238E27FC236}">
                  <a16:creationId xmlns:a16="http://schemas.microsoft.com/office/drawing/2014/main" id="{ADF4C1A2-EC41-B616-509F-9B8B6881D80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8" name="TextBox 17">
            <a:extLst>
              <a:ext uri="{FF2B5EF4-FFF2-40B4-BE49-F238E27FC236}">
                <a16:creationId xmlns:a16="http://schemas.microsoft.com/office/drawing/2014/main" id="{5BC251F7-6220-CDFC-0BC6-E3A4760DFA48}"/>
              </a:ext>
            </a:extLst>
          </p:cNvPr>
          <p:cNvSpPr txBox="1"/>
          <p:nvPr/>
        </p:nvSpPr>
        <p:spPr>
          <a:xfrm>
            <a:off x="1505815" y="1400688"/>
            <a:ext cx="2050261" cy="261610"/>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معالجة</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مشروعة</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وعادلة</a:t>
            </a:r>
            <a:endParaRPr lang="en-US" sz="11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5E13F53-82B9-32C3-F332-764F436EF46F}"/>
              </a:ext>
            </a:extLst>
          </p:cNvPr>
          <p:cNvSpPr txBox="1"/>
          <p:nvPr/>
        </p:nvSpPr>
        <p:spPr>
          <a:xfrm>
            <a:off x="3765196" y="1888862"/>
            <a:ext cx="2485134" cy="769441"/>
          </a:xfrm>
          <a:prstGeom prst="rect">
            <a:avLst/>
          </a:prstGeom>
          <a:noFill/>
        </p:spPr>
        <p:txBody>
          <a:bodyPr wrap="square" rtlCol="0">
            <a:spAutoFit/>
          </a:bodyPr>
          <a:lstStyle/>
          <a:p>
            <a:pPr algn="r" rtl="1"/>
            <a:r>
              <a:rPr lang="en-GB" sz="1100" dirty="0" err="1">
                <a:latin typeface="Calibri" panose="020F0502020204030204" pitchFamily="34" charset="0"/>
                <a:cs typeface="Calibri" panose="020F0502020204030204" pitchFamily="34" charset="0"/>
              </a:rPr>
              <a:t>يمكن</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a:t>
            </a:r>
            <a:r>
              <a:rPr lang="en-GB" sz="1100" dirty="0" err="1">
                <a:latin typeface="Calibri" panose="020F0502020204030204" pitchFamily="34" charset="0"/>
                <a:cs typeface="Calibri" panose="020F0502020204030204" pitchFamily="34" charset="0"/>
              </a:rPr>
              <a:t>أخصائي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الحالة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فقط</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جمع</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المعلومات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الشخصية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المطلوبة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لتلبية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احتياجات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البيانات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الشخصية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التي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لا</a:t>
            </a:r>
            <a:r>
              <a:rPr lang="ar-SA" sz="1100" dirty="0">
                <a:latin typeface="Calibri" panose="020F0502020204030204" pitchFamily="34" charset="0"/>
                <a:cs typeface="Calibri" panose="020F0502020204030204" pitchFamily="34" charset="0"/>
              </a:rPr>
              <a:t> </a:t>
            </a:r>
            <a:r>
              <a:rPr lang="ar-SA" sz="1100" b="1" dirty="0" err="1">
                <a:latin typeface="Calibri" panose="020F0502020204030204" pitchFamily="34" charset="0"/>
                <a:cs typeface="Calibri" panose="020F0502020204030204" pitchFamily="34" charset="0"/>
              </a:rPr>
              <a:t>ت</a:t>
            </a:r>
            <a:r>
              <a:rPr lang="en-GB" sz="1100" b="1" dirty="0" err="1">
                <a:latin typeface="Calibri" panose="020F0502020204030204" pitchFamily="34" charset="0"/>
                <a:cs typeface="Calibri" panose="020F0502020204030204" pitchFamily="34" charset="0"/>
              </a:rPr>
              <a:t>خدم</a:t>
            </a:r>
            <a:r>
              <a:rPr lang="en-GB"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ال</a:t>
            </a:r>
            <a:r>
              <a:rPr lang="en-GB" sz="1100" b="1" dirty="0" err="1">
                <a:latin typeface="Calibri" panose="020F0502020204030204" pitchFamily="34" charset="0"/>
                <a:cs typeface="Calibri" panose="020F0502020204030204" pitchFamily="34" charset="0"/>
              </a:rPr>
              <a:t>هدف</a:t>
            </a:r>
            <a:r>
              <a:rPr lang="ar-SA" sz="1100" b="1"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ضمن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عملية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إدارة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الحالة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ينبغي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جمعها</a:t>
            </a:r>
            <a:endParaRPr lang="en-BE" sz="1100"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80E06DA-F93C-473E-6E6E-5A62B9E07FC0}"/>
              </a:ext>
            </a:extLst>
          </p:cNvPr>
          <p:cNvGrpSpPr/>
          <p:nvPr/>
        </p:nvGrpSpPr>
        <p:grpSpPr>
          <a:xfrm>
            <a:off x="3690540" y="1301885"/>
            <a:ext cx="434873" cy="454418"/>
            <a:chOff x="7345680" y="2484120"/>
            <a:chExt cx="904240" cy="944880"/>
          </a:xfrm>
        </p:grpSpPr>
        <p:sp>
          <p:nvSpPr>
            <p:cNvPr id="24" name="Oval 23">
              <a:extLst>
                <a:ext uri="{FF2B5EF4-FFF2-40B4-BE49-F238E27FC236}">
                  <a16:creationId xmlns:a16="http://schemas.microsoft.com/office/drawing/2014/main" id="{20ABEF15-872D-A179-F776-B630DB66222B}"/>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L-Shape 28">
              <a:extLst>
                <a:ext uri="{FF2B5EF4-FFF2-40B4-BE49-F238E27FC236}">
                  <a16:creationId xmlns:a16="http://schemas.microsoft.com/office/drawing/2014/main" id="{780C8F83-7081-1F16-1FC0-64439CE9147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0" name="TextBox 29">
            <a:extLst>
              <a:ext uri="{FF2B5EF4-FFF2-40B4-BE49-F238E27FC236}">
                <a16:creationId xmlns:a16="http://schemas.microsoft.com/office/drawing/2014/main" id="{13C3740B-517A-4117-ED36-48D60D6712F7}"/>
              </a:ext>
            </a:extLst>
          </p:cNvPr>
          <p:cNvSpPr txBox="1"/>
          <p:nvPr/>
        </p:nvSpPr>
        <p:spPr>
          <a:xfrm>
            <a:off x="4200068" y="1417599"/>
            <a:ext cx="2050261" cy="261610"/>
          </a:xfrm>
          <a:prstGeom prst="rect">
            <a:avLst/>
          </a:prstGeom>
          <a:noFill/>
        </p:spPr>
        <p:txBody>
          <a:bodyPr wrap="square">
            <a:spAutoFit/>
          </a:bodyPr>
          <a:lstStyle/>
          <a:p>
            <a:pPr marL="715963" algn="r" rtl="1"/>
            <a:r>
              <a:rPr lang="ar-SA" sz="1100" b="1" dirty="0">
                <a:solidFill>
                  <a:schemeClr val="tx1"/>
                </a:solidFill>
                <a:latin typeface="Calibri" panose="020F0502020204030204" pitchFamily="34" charset="0"/>
                <a:cs typeface="Calibri" panose="020F0502020204030204" pitchFamily="34" charset="0"/>
              </a:rPr>
              <a:t>تحديد</a:t>
            </a:r>
            <a:r>
              <a:rPr lang="en-US" sz="1100" b="1" dirty="0">
                <a:solidFill>
                  <a:schemeClr val="tx1"/>
                </a:solidFill>
                <a:latin typeface="Calibri" panose="020F0502020204030204" pitchFamily="34" charset="0"/>
                <a:cs typeface="Calibri" panose="020F0502020204030204" pitchFamily="34" charset="0"/>
              </a:rPr>
              <a:t> </a:t>
            </a:r>
            <a:r>
              <a:rPr lang="en-US" sz="1100" b="1" dirty="0" err="1">
                <a:solidFill>
                  <a:schemeClr val="tx1"/>
                </a:solidFill>
                <a:latin typeface="Calibri" panose="020F0502020204030204" pitchFamily="34" charset="0"/>
                <a:cs typeface="Calibri" panose="020F0502020204030204" pitchFamily="34" charset="0"/>
              </a:rPr>
              <a:t>الغرض</a:t>
            </a:r>
            <a:endParaRPr lang="en-US" sz="1100" b="1" dirty="0">
              <a:solidFill>
                <a:schemeClr val="tx1"/>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44D1625C-2124-15E6-5487-DE471E4890B1}"/>
              </a:ext>
            </a:extLst>
          </p:cNvPr>
          <p:cNvSpPr txBox="1"/>
          <p:nvPr/>
        </p:nvSpPr>
        <p:spPr>
          <a:xfrm>
            <a:off x="996287" y="4502435"/>
            <a:ext cx="2559789" cy="938719"/>
          </a:xfrm>
          <a:prstGeom prst="rect">
            <a:avLst/>
          </a:prstGeom>
          <a:noFill/>
        </p:spPr>
        <p:txBody>
          <a:bodyPr wrap="square" rtlCol="0">
            <a:spAutoFit/>
          </a:bodyPr>
          <a:lstStyle/>
          <a:p>
            <a:pPr algn="r" rtl="1"/>
            <a:r>
              <a:rPr lang="ar-SA" sz="1100" dirty="0">
                <a:latin typeface="Calibri" panose="020F0502020204030204" pitchFamily="34" charset="0"/>
                <a:cs typeface="Calibri" panose="020F0502020204030204" pitchFamily="34" charset="0"/>
              </a:rPr>
              <a:t>يجب على أخصائي الحالة تقليل المعلومات الشخصية التي يتم جمعها ومعالجتها ومشاركتها. ولا ينبغي تقاسم أي معلومات حساسة ومحددة للهوية التي يتم جمعها عن الأطفال إلا على أساس </a:t>
            </a:r>
            <a:r>
              <a:rPr lang="ar-SA" sz="1100" b="1" dirty="0">
                <a:latin typeface="Calibri" panose="020F0502020204030204" pitchFamily="34" charset="0"/>
                <a:cs typeface="Calibri" panose="020F0502020204030204" pitchFamily="34" charset="0"/>
              </a:rPr>
              <a:t>الحاجة إلى المعرفة </a:t>
            </a:r>
            <a:r>
              <a:rPr lang="ar-SA" sz="1100" dirty="0">
                <a:latin typeface="Calibri" panose="020F0502020204030204" pitchFamily="34" charset="0"/>
                <a:cs typeface="Calibri" panose="020F0502020204030204" pitchFamily="34" charset="0"/>
              </a:rPr>
              <a:t>مع أقل عدد ممكن من الأفراد.</a:t>
            </a:r>
            <a:endParaRPr lang="en-BE" sz="11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E5895F06-7E6F-BA01-62AB-9AFFCFECAB66}"/>
              </a:ext>
            </a:extLst>
          </p:cNvPr>
          <p:cNvGrpSpPr/>
          <p:nvPr/>
        </p:nvGrpSpPr>
        <p:grpSpPr>
          <a:xfrm>
            <a:off x="996287" y="3915458"/>
            <a:ext cx="434873" cy="454418"/>
            <a:chOff x="7345680" y="2484120"/>
            <a:chExt cx="904240" cy="944880"/>
          </a:xfrm>
        </p:grpSpPr>
        <p:sp>
          <p:nvSpPr>
            <p:cNvPr id="33" name="Oval 32">
              <a:extLst>
                <a:ext uri="{FF2B5EF4-FFF2-40B4-BE49-F238E27FC236}">
                  <a16:creationId xmlns:a16="http://schemas.microsoft.com/office/drawing/2014/main" id="{FD107C86-B073-3CF7-E2B7-2E11172501C8}"/>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L-Shape 33">
              <a:extLst>
                <a:ext uri="{FF2B5EF4-FFF2-40B4-BE49-F238E27FC236}">
                  <a16:creationId xmlns:a16="http://schemas.microsoft.com/office/drawing/2014/main" id="{8754C893-B22A-9B66-1238-BCCFA0EC82F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5" name="TextBox 34">
            <a:extLst>
              <a:ext uri="{FF2B5EF4-FFF2-40B4-BE49-F238E27FC236}">
                <a16:creationId xmlns:a16="http://schemas.microsoft.com/office/drawing/2014/main" id="{17A35297-A97E-4B69-9FD8-181D46D751DF}"/>
              </a:ext>
            </a:extLst>
          </p:cNvPr>
          <p:cNvSpPr txBox="1"/>
          <p:nvPr/>
        </p:nvSpPr>
        <p:spPr>
          <a:xfrm>
            <a:off x="1505815" y="4014261"/>
            <a:ext cx="2050261" cy="261610"/>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ت</a:t>
            </a:r>
            <a:r>
              <a:rPr lang="ar-SA" sz="1100" b="1" dirty="0">
                <a:latin typeface="Calibri" panose="020F0502020204030204" pitchFamily="34" charset="0"/>
                <a:cs typeface="Calibri" panose="020F0502020204030204" pitchFamily="34" charset="0"/>
              </a:rPr>
              <a:t>قليل</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البيانات</a:t>
            </a:r>
            <a:endParaRPr lang="en-US" sz="1100" b="1"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8D2FAF-9032-8A7C-5734-CE5542485C3A}"/>
              </a:ext>
            </a:extLst>
          </p:cNvPr>
          <p:cNvSpPr txBox="1"/>
          <p:nvPr/>
        </p:nvSpPr>
        <p:spPr>
          <a:xfrm>
            <a:off x="3690540" y="4502435"/>
            <a:ext cx="2559789" cy="938719"/>
          </a:xfrm>
          <a:prstGeom prst="rect">
            <a:avLst/>
          </a:prstGeom>
          <a:noFill/>
        </p:spPr>
        <p:txBody>
          <a:bodyPr wrap="square" rtlCol="0">
            <a:spAutoFit/>
          </a:bodyPr>
          <a:lstStyle/>
          <a:p>
            <a:pPr algn="r" rtl="1"/>
            <a:r>
              <a:rPr lang="ar-SA" sz="1100" dirty="0">
                <a:latin typeface="Calibri" panose="020F0502020204030204" pitchFamily="34" charset="0"/>
                <a:cs typeface="Calibri" panose="020F0502020204030204" pitchFamily="34" charset="0"/>
              </a:rPr>
              <a:t>يحتاج أخصائي الحالة إلى إبلاغ الطفل أو الوالد أو مقدم الرعاية بحقهم في </a:t>
            </a:r>
            <a:r>
              <a:rPr lang="ar-SA" sz="1100" b="1" dirty="0">
                <a:latin typeface="Calibri" panose="020F0502020204030204" pitchFamily="34" charset="0"/>
                <a:cs typeface="Calibri" panose="020F0502020204030204" pitchFamily="34" charset="0"/>
              </a:rPr>
              <a:t>الوصول</a:t>
            </a:r>
            <a:r>
              <a:rPr lang="ar-SA" sz="1100" dirty="0">
                <a:latin typeface="Calibri" panose="020F0502020204030204" pitchFamily="34" charset="0"/>
                <a:cs typeface="Calibri" panose="020F0502020204030204" pitchFamily="34" charset="0"/>
              </a:rPr>
              <a:t> إلى بياناتهم الشخصية </a:t>
            </a:r>
            <a:r>
              <a:rPr lang="ar-SA" sz="1100" b="1" dirty="0">
                <a:latin typeface="Calibri" panose="020F0502020204030204" pitchFamily="34" charset="0"/>
                <a:cs typeface="Calibri" panose="020F0502020204030204" pitchFamily="34" charset="0"/>
              </a:rPr>
              <a:t>وتصحيحها وحذفها </a:t>
            </a:r>
            <a:r>
              <a:rPr lang="ar-SA" sz="1100" dirty="0">
                <a:latin typeface="Calibri" panose="020F0502020204030204" pitchFamily="34" charset="0"/>
                <a:cs typeface="Calibri" panose="020F0502020204030204" pitchFamily="34" charset="0"/>
              </a:rPr>
              <a:t>في ملف إدارة الحالة ونظام إدارة المعلومات. يمكنهم القيام بذلك في أي خطوة من عملية إدارة الحالة</a:t>
            </a:r>
            <a:endParaRPr lang="en-BE" sz="11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BA067472-4FD2-6C42-22DD-F0BC0A488B64}"/>
              </a:ext>
            </a:extLst>
          </p:cNvPr>
          <p:cNvGrpSpPr/>
          <p:nvPr/>
        </p:nvGrpSpPr>
        <p:grpSpPr>
          <a:xfrm>
            <a:off x="3690540" y="3915458"/>
            <a:ext cx="434873" cy="454418"/>
            <a:chOff x="7345680" y="2484120"/>
            <a:chExt cx="904240" cy="944880"/>
          </a:xfrm>
        </p:grpSpPr>
        <p:sp>
          <p:nvSpPr>
            <p:cNvPr id="38" name="Oval 37">
              <a:extLst>
                <a:ext uri="{FF2B5EF4-FFF2-40B4-BE49-F238E27FC236}">
                  <a16:creationId xmlns:a16="http://schemas.microsoft.com/office/drawing/2014/main" id="{5B403082-DC11-791E-B2D1-BB7B44623FB0}"/>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L-Shape 38">
              <a:extLst>
                <a:ext uri="{FF2B5EF4-FFF2-40B4-BE49-F238E27FC236}">
                  <a16:creationId xmlns:a16="http://schemas.microsoft.com/office/drawing/2014/main" id="{89A127A9-66D1-352F-FAE0-E3D666E737E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0" name="TextBox 39">
            <a:extLst>
              <a:ext uri="{FF2B5EF4-FFF2-40B4-BE49-F238E27FC236}">
                <a16:creationId xmlns:a16="http://schemas.microsoft.com/office/drawing/2014/main" id="{5DD65311-BC1D-340C-1AA9-B35489AC8818}"/>
              </a:ext>
            </a:extLst>
          </p:cNvPr>
          <p:cNvSpPr txBox="1"/>
          <p:nvPr/>
        </p:nvSpPr>
        <p:spPr>
          <a:xfrm>
            <a:off x="4200068" y="4014260"/>
            <a:ext cx="2050261" cy="261610"/>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احتر</a:t>
            </a:r>
            <a:r>
              <a:rPr lang="ar-SA" sz="1100" b="1" dirty="0" err="1">
                <a:latin typeface="Calibri" panose="020F0502020204030204" pitchFamily="34" charset="0"/>
                <a:cs typeface="Calibri" panose="020F0502020204030204" pitchFamily="34" charset="0"/>
              </a:rPr>
              <a:t>ا</a:t>
            </a:r>
            <a:r>
              <a:rPr lang="en-US" sz="1100" b="1" dirty="0" err="1">
                <a:latin typeface="Calibri" panose="020F0502020204030204" pitchFamily="34" charset="0"/>
                <a:cs typeface="Calibri" panose="020F0502020204030204" pitchFamily="34" charset="0"/>
              </a:rPr>
              <a:t>م</a:t>
            </a:r>
            <a:r>
              <a:rPr lang="en-US" sz="1100" b="1" dirty="0">
                <a:latin typeface="Calibri" panose="020F0502020204030204" pitchFamily="34" charset="0"/>
                <a:cs typeface="Calibri" panose="020F0502020204030204" pitchFamily="34" charset="0"/>
              </a:rPr>
              <a:t> حقوق الطفل</a:t>
            </a:r>
          </a:p>
        </p:txBody>
      </p:sp>
      <p:sp>
        <p:nvSpPr>
          <p:cNvPr id="41" name="TextBox 40">
            <a:extLst>
              <a:ext uri="{FF2B5EF4-FFF2-40B4-BE49-F238E27FC236}">
                <a16:creationId xmlns:a16="http://schemas.microsoft.com/office/drawing/2014/main" id="{9744F30B-1F47-5009-CE88-2AEBF6AD513B}"/>
              </a:ext>
            </a:extLst>
          </p:cNvPr>
          <p:cNvSpPr txBox="1"/>
          <p:nvPr/>
        </p:nvSpPr>
        <p:spPr>
          <a:xfrm>
            <a:off x="996287" y="6720210"/>
            <a:ext cx="2559789" cy="1277273"/>
          </a:xfrm>
          <a:prstGeom prst="rect">
            <a:avLst/>
          </a:prstGeom>
          <a:noFill/>
        </p:spPr>
        <p:txBody>
          <a:bodyPr wrap="square" rtlCol="0">
            <a:spAutoFit/>
          </a:bodyPr>
          <a:lstStyle/>
          <a:p>
            <a:pPr algn="r" rtl="1"/>
            <a:r>
              <a:rPr lang="en-GB" sz="1100" dirty="0" err="1">
                <a:latin typeface="Calibri" panose="020F0502020204030204" pitchFamily="34" charset="0"/>
                <a:cs typeface="Calibri" panose="020F0502020204030204" pitchFamily="34" charset="0"/>
              </a:rPr>
              <a:t>يحتاج</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أخصائي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الحالة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حماية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البيانات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الشخصية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بشكل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آمن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والحفاظ</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سريتها</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و </a:t>
            </a:r>
            <a:r>
              <a:rPr lang="en-GB" sz="1100" dirty="0" err="1">
                <a:latin typeface="Calibri" panose="020F0502020204030204" pitchFamily="34" charset="0"/>
                <a:cs typeface="Calibri" panose="020F0502020204030204" pitchFamily="34" charset="0"/>
              </a:rPr>
              <a:t>التأكد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الأشخاص</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الذين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لديهم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موافقة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فقط</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هم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يمكنهم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الوصول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يمكن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لأخصائي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الحالة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مشاركة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معلومات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دون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موافقة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الوالد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مقدم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الرعاية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إلا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ظروف</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استثنائية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عندما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يكون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ذلك</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مصلحة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ar-SA" sz="1100" dirty="0">
                <a:latin typeface="Calibri" panose="020F0502020204030204" pitchFamily="34" charset="0"/>
                <a:cs typeface="Calibri" panose="020F0502020204030204" pitchFamily="34" charset="0"/>
              </a:rPr>
              <a:t> الفضلى</a:t>
            </a:r>
            <a:r>
              <a:rPr lang="en-GB" sz="1100" dirty="0">
                <a:latin typeface="Calibri" panose="020F0502020204030204" pitchFamily="34" charset="0"/>
                <a:cs typeface="Calibri" panose="020F0502020204030204" pitchFamily="34" charset="0"/>
              </a:rPr>
              <a:t>.</a:t>
            </a:r>
            <a:endParaRPr lang="en-BE" sz="1100" dirty="0">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CAC6D460-CE3C-D4ED-9114-1FAEB8FAFFAB}"/>
              </a:ext>
            </a:extLst>
          </p:cNvPr>
          <p:cNvGrpSpPr/>
          <p:nvPr/>
        </p:nvGrpSpPr>
        <p:grpSpPr>
          <a:xfrm>
            <a:off x="996287" y="6133233"/>
            <a:ext cx="434873" cy="454418"/>
            <a:chOff x="7345680" y="2484120"/>
            <a:chExt cx="904240" cy="944880"/>
          </a:xfrm>
        </p:grpSpPr>
        <p:sp>
          <p:nvSpPr>
            <p:cNvPr id="43" name="Oval 42">
              <a:extLst>
                <a:ext uri="{FF2B5EF4-FFF2-40B4-BE49-F238E27FC236}">
                  <a16:creationId xmlns:a16="http://schemas.microsoft.com/office/drawing/2014/main" id="{D2861792-5060-1ABC-4279-8224EE2B19C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L-Shape 43">
              <a:extLst>
                <a:ext uri="{FF2B5EF4-FFF2-40B4-BE49-F238E27FC236}">
                  <a16:creationId xmlns:a16="http://schemas.microsoft.com/office/drawing/2014/main" id="{85C82079-91E8-D31C-B29C-8F50201A921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5" name="TextBox 44">
            <a:extLst>
              <a:ext uri="{FF2B5EF4-FFF2-40B4-BE49-F238E27FC236}">
                <a16:creationId xmlns:a16="http://schemas.microsoft.com/office/drawing/2014/main" id="{3CD5CAB6-23A2-FA9D-7974-2321CD557479}"/>
              </a:ext>
            </a:extLst>
          </p:cNvPr>
          <p:cNvSpPr txBox="1"/>
          <p:nvPr/>
        </p:nvSpPr>
        <p:spPr>
          <a:xfrm>
            <a:off x="1505815" y="6232036"/>
            <a:ext cx="2050261" cy="261610"/>
          </a:xfrm>
          <a:prstGeom prst="rect">
            <a:avLst/>
          </a:prstGeom>
          <a:noFill/>
        </p:spPr>
        <p:txBody>
          <a:bodyPr wrap="square">
            <a:spAutoFit/>
          </a:bodyPr>
          <a:lstStyle/>
          <a:p>
            <a:pPr algn="r" rtl="1"/>
            <a:r>
              <a:rPr lang="en-US" sz="1100" b="1" dirty="0">
                <a:latin typeface="Calibri" panose="020F0502020204030204" pitchFamily="34" charset="0"/>
                <a:cs typeface="Calibri" panose="020F0502020204030204" pitchFamily="34" charset="0"/>
              </a:rPr>
              <a:t>السرية والأمان</a:t>
            </a:r>
          </a:p>
        </p:txBody>
      </p:sp>
      <p:sp>
        <p:nvSpPr>
          <p:cNvPr id="46" name="TextBox 45">
            <a:extLst>
              <a:ext uri="{FF2B5EF4-FFF2-40B4-BE49-F238E27FC236}">
                <a16:creationId xmlns:a16="http://schemas.microsoft.com/office/drawing/2014/main" id="{4989C5A5-7A5D-7ED6-AFC9-A2768864A452}"/>
              </a:ext>
            </a:extLst>
          </p:cNvPr>
          <p:cNvSpPr txBox="1"/>
          <p:nvPr/>
        </p:nvSpPr>
        <p:spPr>
          <a:xfrm>
            <a:off x="3690540" y="6720210"/>
            <a:ext cx="2559789" cy="600164"/>
          </a:xfrm>
          <a:prstGeom prst="rect">
            <a:avLst/>
          </a:prstGeom>
          <a:noFill/>
        </p:spPr>
        <p:txBody>
          <a:bodyPr wrap="square" rtlCol="0">
            <a:spAutoFit/>
          </a:bodyPr>
          <a:lstStyle/>
          <a:p>
            <a:pPr algn="r" rtl="1"/>
            <a:r>
              <a:rPr lang="en-GB" sz="1100" dirty="0" err="1">
                <a:latin typeface="Calibri" panose="020F0502020204030204" pitchFamily="34" charset="0"/>
                <a:cs typeface="Calibri" panose="020F0502020204030204" pitchFamily="34" charset="0"/>
              </a:rPr>
              <a:t>يجب</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أن</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يتم </a:t>
            </a:r>
            <a:r>
              <a:rPr lang="ar-SA" sz="1100" b="1" dirty="0">
                <a:latin typeface="Calibri" panose="020F0502020204030204" pitchFamily="34" charset="0"/>
                <a:cs typeface="Calibri" panose="020F0502020204030204" pitchFamily="34" charset="0"/>
              </a:rPr>
              <a:t>حذف</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البيانات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الشخصية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للطفل</a:t>
            </a:r>
            <a:r>
              <a:rPr lang="ar-SA" sz="1100" dirty="0">
                <a:latin typeface="Calibri" panose="020F0502020204030204" pitchFamily="34" charset="0"/>
                <a:cs typeface="Calibri" panose="020F0502020204030204" pitchFamily="34" charset="0"/>
              </a:rPr>
              <a:t> من </a:t>
            </a:r>
            <a:r>
              <a:rPr lang="en-GB" sz="1100" dirty="0" err="1">
                <a:latin typeface="Calibri" panose="020F0502020204030204" pitchFamily="34" charset="0"/>
                <a:cs typeface="Calibri" panose="020F0502020204030204" pitchFamily="34" charset="0"/>
              </a:rPr>
              <a:t>جميع</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الأنظمة</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عندما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لا</a:t>
            </a:r>
            <a:r>
              <a:rPr lang="ar-SA" sz="1100" dirty="0">
                <a:latin typeface="Calibri" panose="020F0502020204030204" pitchFamily="34" charset="0"/>
                <a:cs typeface="Calibri" panose="020F0502020204030204" pitchFamily="34" charset="0"/>
              </a:rPr>
              <a:t> تعد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تخدم</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GB" sz="1100" dirty="0" err="1">
                <a:latin typeface="Calibri" panose="020F0502020204030204" pitchFamily="34" charset="0"/>
                <a:cs typeface="Calibri" panose="020F0502020204030204" pitchFamily="34" charset="0"/>
              </a:rPr>
              <a:t>غرض</a:t>
            </a:r>
            <a:r>
              <a:rPr lang="ar-SA"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ولم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تعد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هناك</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حاجة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إليها</a:t>
            </a:r>
            <a:r>
              <a:rPr lang="en-GB" sz="1100" dirty="0">
                <a:latin typeface="Calibri" panose="020F0502020204030204" pitchFamily="34" charset="0"/>
                <a:cs typeface="Calibri" panose="020F0502020204030204" pitchFamily="34" charset="0"/>
              </a:rPr>
              <a:t>.</a:t>
            </a:r>
            <a:endParaRPr lang="en-BE" sz="1100" dirty="0">
              <a:latin typeface="Calibri" panose="020F0502020204030204" pitchFamily="34" charset="0"/>
              <a:cs typeface="Calibri" panose="020F0502020204030204" pitchFamily="34" charset="0"/>
            </a:endParaRPr>
          </a:p>
        </p:txBody>
      </p:sp>
      <p:grpSp>
        <p:nvGrpSpPr>
          <p:cNvPr id="47" name="Group 46">
            <a:extLst>
              <a:ext uri="{FF2B5EF4-FFF2-40B4-BE49-F238E27FC236}">
                <a16:creationId xmlns:a16="http://schemas.microsoft.com/office/drawing/2014/main" id="{B11346E5-AFB8-AD53-3B55-0D2B48511B5E}"/>
              </a:ext>
            </a:extLst>
          </p:cNvPr>
          <p:cNvGrpSpPr/>
          <p:nvPr/>
        </p:nvGrpSpPr>
        <p:grpSpPr>
          <a:xfrm>
            <a:off x="3690540" y="6133233"/>
            <a:ext cx="434873" cy="454418"/>
            <a:chOff x="7345680" y="2484120"/>
            <a:chExt cx="904240" cy="944880"/>
          </a:xfrm>
        </p:grpSpPr>
        <p:sp>
          <p:nvSpPr>
            <p:cNvPr id="48" name="Oval 47">
              <a:extLst>
                <a:ext uri="{FF2B5EF4-FFF2-40B4-BE49-F238E27FC236}">
                  <a16:creationId xmlns:a16="http://schemas.microsoft.com/office/drawing/2014/main" id="{8AFF3B5C-614F-DF20-DE7E-1B08B61ED9E8}"/>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L-Shape 48">
              <a:extLst>
                <a:ext uri="{FF2B5EF4-FFF2-40B4-BE49-F238E27FC236}">
                  <a16:creationId xmlns:a16="http://schemas.microsoft.com/office/drawing/2014/main" id="{903DBD0F-8F83-0E43-6E70-B22928355D1F}"/>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50" name="TextBox 49">
            <a:extLst>
              <a:ext uri="{FF2B5EF4-FFF2-40B4-BE49-F238E27FC236}">
                <a16:creationId xmlns:a16="http://schemas.microsoft.com/office/drawing/2014/main" id="{D56D1F2E-77F2-B1B9-D9E4-ED939225EC14}"/>
              </a:ext>
            </a:extLst>
          </p:cNvPr>
          <p:cNvSpPr txBox="1"/>
          <p:nvPr/>
        </p:nvSpPr>
        <p:spPr>
          <a:xfrm>
            <a:off x="4200068" y="6232035"/>
            <a:ext cx="2050261" cy="261610"/>
          </a:xfrm>
          <a:prstGeom prst="rect">
            <a:avLst/>
          </a:prstGeom>
          <a:noFill/>
        </p:spPr>
        <p:txBody>
          <a:bodyPr wrap="square">
            <a:spAutoFit/>
          </a:bodyPr>
          <a:lstStyle/>
          <a:p>
            <a:pPr algn="r" rtl="1"/>
            <a:r>
              <a:rPr lang="ar-SA" sz="1100" b="1" dirty="0">
                <a:latin typeface="Calibri" panose="020F0502020204030204" pitchFamily="34" charset="0"/>
                <a:cs typeface="Calibri" panose="020F0502020204030204" pitchFamily="34" charset="0"/>
              </a:rPr>
              <a:t>ال</a:t>
            </a:r>
            <a:r>
              <a:rPr lang="en-US" sz="1100" b="1" dirty="0" err="1">
                <a:latin typeface="Calibri" panose="020F0502020204030204" pitchFamily="34" charset="0"/>
                <a:cs typeface="Calibri" panose="020F0502020204030204" pitchFamily="34" charset="0"/>
              </a:rPr>
              <a:t>حفظ</a:t>
            </a:r>
            <a:endParaRPr lang="en-US" sz="1100" b="1" dirty="0">
              <a:latin typeface="Calibri" panose="020F0502020204030204" pitchFamily="34" charset="0"/>
              <a:cs typeface="Calibri" panose="020F0502020204030204" pitchFamily="34" charset="0"/>
            </a:endParaRPr>
          </a:p>
        </p:txBody>
      </p:sp>
      <p:sp>
        <p:nvSpPr>
          <p:cNvPr id="4" name="Hexagon 3">
            <a:extLst>
              <a:ext uri="{FF2B5EF4-FFF2-40B4-BE49-F238E27FC236}">
                <a16:creationId xmlns:a16="http://schemas.microsoft.com/office/drawing/2014/main" id="{287A4C0A-39E7-928F-43DF-3E40EE51E61F}"/>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50D8DFD9-5641-8AFF-74CD-AD44C412FA62}"/>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75AB61BF-9BBF-DABB-D6DC-C89A1B695634}"/>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80D139DA-8660-B8DF-33CA-06F5D2A69748}"/>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78E7E0FF-8B9E-6D51-7F10-F80D43BB8233}"/>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3E3FE748-322A-055A-A99F-1CDE23C2FF8B}"/>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327648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C8750-3069-038D-FCD9-2966D0413DA6}"/>
              </a:ext>
            </a:extLst>
          </p:cNvPr>
          <p:cNvSpPr txBox="1"/>
          <p:nvPr/>
        </p:nvSpPr>
        <p:spPr>
          <a:xfrm>
            <a:off x="996287" y="1485761"/>
            <a:ext cx="2115214" cy="1615827"/>
          </a:xfrm>
          <a:prstGeom prst="rect">
            <a:avLst/>
          </a:prstGeom>
          <a:noFill/>
        </p:spPr>
        <p:txBody>
          <a:bodyPr wrap="square">
            <a:spAutoFit/>
          </a:bodyPr>
          <a:lstStyle/>
          <a:p>
            <a:pPr algn="r" rtl="1"/>
            <a:r>
              <a:rPr lang="ar-SA" sz="1100" b="1" dirty="0">
                <a:latin typeface="Calibri" panose="020F0502020204030204" pitchFamily="34" charset="0"/>
                <a:cs typeface="Calibri" panose="020F0502020204030204" pitchFamily="34" charset="0"/>
              </a:rPr>
              <a:t>ال</a:t>
            </a:r>
            <a:r>
              <a:rPr lang="en-US" sz="1100" b="1" dirty="0" err="1">
                <a:latin typeface="Calibri" panose="020F0502020204030204" pitchFamily="34" charset="0"/>
                <a:cs typeface="Calibri" panose="020F0502020204030204" pitchFamily="34" charset="0"/>
              </a:rPr>
              <a:t>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١</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يطلب أخصائي الحالة التوجيه من مشرفه بشأن مراجعة خطة الحالة. قرروا مناقشة الإجراءات </a:t>
            </a:r>
            <a:r>
              <a:rPr lang="en-US" sz="1100" dirty="0" err="1">
                <a:latin typeface="Calibri" panose="020F0502020204030204" pitchFamily="34" charset="0"/>
                <a:cs typeface="Calibri" panose="020F0502020204030204" pitchFamily="34" charset="0"/>
              </a:rPr>
              <a:t>المحتملة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مع تناول</a:t>
            </a:r>
            <a:r>
              <a:rPr lang="en-US" sz="1100" dirty="0">
                <a:latin typeface="Calibri" panose="020F0502020204030204" pitchFamily="34" charset="0"/>
                <a:cs typeface="Calibri" panose="020F0502020204030204" pitchFamily="34" charset="0"/>
              </a:rPr>
              <a:t> فنجان من الشاي في مطبخ مكتبهم. في غضون ذلك ، يدخل الزملاء الآخرون المطبخ ويخرجون منه لشرب القهوة أو الشاي. يمكنهم سماع المناقشة التي يجريها أخصائي الحالة والمشرف.</a:t>
            </a:r>
          </a:p>
        </p:txBody>
      </p:sp>
      <p:sp>
        <p:nvSpPr>
          <p:cNvPr id="17" name="TextBox 16">
            <a:extLst>
              <a:ext uri="{FF2B5EF4-FFF2-40B4-BE49-F238E27FC236}">
                <a16:creationId xmlns:a16="http://schemas.microsoft.com/office/drawing/2014/main" id="{2DAC3B96-706A-864E-C878-960F826065BA}"/>
              </a:ext>
            </a:extLst>
          </p:cNvPr>
          <p:cNvSpPr txBox="1"/>
          <p:nvPr/>
        </p:nvSpPr>
        <p:spPr>
          <a:xfrm>
            <a:off x="996287" y="4024572"/>
            <a:ext cx="2115214" cy="1954381"/>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٢</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يقوم أخصائي الحالة بالإحالة إلى وكالة متخصصة في الصحة النفسية والدعم النفسي الاجتماعي ولكنه لا يعرف من المسؤول عن تلقي الإحالات. أبلغ أخصائي الحالة الأم والطفل بإمكانية الإحالة وحصل على الموافقة. يرسل أخصائي </a:t>
            </a:r>
            <a:r>
              <a:rPr lang="en-US" sz="1100" dirty="0" err="1">
                <a:latin typeface="Calibri" panose="020F0502020204030204" pitchFamily="34" charset="0"/>
                <a:cs typeface="Calibri" panose="020F0502020204030204" pitchFamily="34" charset="0"/>
              </a:rPr>
              <a:t>الحالة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نسخة  الكترونية </a:t>
            </a:r>
            <a:r>
              <a:rPr lang="en-US" sz="1100" dirty="0" err="1">
                <a:latin typeface="Calibri" panose="020F0502020204030204" pitchFamily="34" charset="0"/>
                <a:cs typeface="Calibri" panose="020F0502020204030204" pitchFamily="34" charset="0"/>
              </a:rPr>
              <a:t>لنموذج</a:t>
            </a:r>
            <a:r>
              <a:rPr lang="en-US" sz="1100" dirty="0">
                <a:latin typeface="Calibri" panose="020F0502020204030204" pitchFamily="34" charset="0"/>
                <a:cs typeface="Calibri" panose="020F0502020204030204" pitchFamily="34" charset="0"/>
              </a:rPr>
              <a:t> الإحالة بين الوكالات إلى عنوان البريد الإلكتروني </a:t>
            </a:r>
            <a:r>
              <a:rPr lang="en-US" sz="1100" dirty="0" err="1">
                <a:latin typeface="Calibri" panose="020F0502020204030204" pitchFamily="34" charset="0"/>
                <a:cs typeface="Calibri" panose="020F0502020204030204" pitchFamily="34" charset="0"/>
              </a:rPr>
              <a:t>العام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لوكالة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الصحة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النفسية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والدعم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النفسي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الاجتماعي</a:t>
            </a:r>
            <a:r>
              <a:rPr lang="en-US" sz="1100" dirty="0">
                <a:latin typeface="Calibri" panose="020F0502020204030204" pitchFamily="34" charset="0"/>
                <a:cs typeface="Calibri" panose="020F0502020204030204" pitchFamily="34" charset="0"/>
              </a:rPr>
              <a:t> </a:t>
            </a:r>
            <a:endParaRPr lang="ar-SA" sz="1100" dirty="0">
              <a:latin typeface="Calibri" panose="020F0502020204030204" pitchFamily="34" charset="0"/>
              <a:cs typeface="Calibri" panose="020F0502020204030204" pitchFamily="34" charset="0"/>
            </a:endParaRPr>
          </a:p>
          <a:p>
            <a:pPr algn="r" rtl="1"/>
            <a:r>
              <a:rPr lang="en-US" sz="1100" dirty="0"/>
              <a:t>( info @ .... com )</a:t>
            </a:r>
            <a:endParaRPr lang="en-US" sz="1100" b="1" dirty="0"/>
          </a:p>
        </p:txBody>
      </p:sp>
      <p:sp>
        <p:nvSpPr>
          <p:cNvPr id="20" name="TextBox 19">
            <a:extLst>
              <a:ext uri="{FF2B5EF4-FFF2-40B4-BE49-F238E27FC236}">
                <a16:creationId xmlns:a16="http://schemas.microsoft.com/office/drawing/2014/main" id="{886B94DE-1B32-74CA-9CCC-3650532B6595}"/>
              </a:ext>
            </a:extLst>
          </p:cNvPr>
          <p:cNvSpPr txBox="1"/>
          <p:nvPr/>
        </p:nvSpPr>
        <p:spPr>
          <a:xfrm>
            <a:off x="996287" y="6563382"/>
            <a:ext cx="2115214" cy="1785104"/>
          </a:xfrm>
          <a:prstGeom prst="rect">
            <a:avLst/>
          </a:prstGeom>
          <a:noFill/>
        </p:spPr>
        <p:txBody>
          <a:bodyPr wrap="square">
            <a:spAutoFit/>
          </a:bodyPr>
          <a:lstStyle/>
          <a:p>
            <a:pPr algn="r" rtl="1"/>
            <a:r>
              <a:rPr lang="en-US" sz="1100" b="1" dirty="0" err="1">
                <a:latin typeface="Calibri" panose="020F0502020204030204" pitchFamily="34" charset="0"/>
                <a:cs typeface="Calibri" panose="020F0502020204030204" pitchFamily="34" charset="0"/>
              </a:rPr>
              <a:t>المشهد</a:t>
            </a:r>
            <a:r>
              <a:rPr lang="ar-SA" sz="1100" b="1" dirty="0">
                <a:latin typeface="Calibri" panose="020F0502020204030204" pitchFamily="34" charset="0"/>
                <a:cs typeface="Calibri" panose="020F0502020204030204" pitchFamily="34" charset="0"/>
              </a:rPr>
              <a:t> ٣ </a:t>
            </a:r>
            <a:endParaRPr lang="en-US" sz="1100" b="1" dirty="0">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يقوم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أخصائي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الحالة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بتدوين</a:t>
            </a:r>
            <a:r>
              <a:rPr lang="en-US" sz="1100" dirty="0">
                <a:latin typeface="Calibri" panose="020F0502020204030204" pitchFamily="34" charset="0"/>
                <a:cs typeface="Calibri" panose="020F0502020204030204" pitchFamily="34" charset="0"/>
              </a:rPr>
              <a:t> الملاحظات في دفتر ملاحظات </a:t>
            </a:r>
            <a:r>
              <a:rPr lang="en-US" sz="1100" dirty="0" err="1">
                <a:latin typeface="Calibri" panose="020F0502020204030204" pitchFamily="34" charset="0"/>
                <a:cs typeface="Calibri" panose="020F0502020204030204" pitchFamily="34" charset="0"/>
              </a:rPr>
              <a:t>أثناء</a:t>
            </a:r>
            <a:r>
              <a:rPr lang="en-US" sz="1100" dirty="0">
                <a:latin typeface="Calibri" panose="020F0502020204030204" pitchFamily="34" charset="0"/>
                <a:cs typeface="Calibri" panose="020F0502020204030204" pitchFamily="34" charset="0"/>
              </a:rPr>
              <a:t> </a:t>
            </a:r>
            <a:r>
              <a:rPr lang="ar-SA" sz="1100" dirty="0" err="1">
                <a:latin typeface="Calibri" panose="020F0502020204030204" pitchFamily="34" charset="0"/>
                <a:cs typeface="Calibri" panose="020F0502020204030204" pitchFamily="34" charset="0"/>
              </a:rPr>
              <a:t>مقابلت</a:t>
            </a:r>
            <a:r>
              <a:rPr lang="en-US" sz="1100" dirty="0" err="1">
                <a:latin typeface="Calibri" panose="020F0502020204030204" pitchFamily="34" charset="0"/>
                <a:cs typeface="Calibri" panose="020F0502020204030204" pitchFamily="34" charset="0"/>
              </a:rPr>
              <a:t>ه</a:t>
            </a:r>
            <a:r>
              <a:rPr lang="en-US" sz="1100" dirty="0">
                <a:latin typeface="Calibri" panose="020F0502020204030204" pitchFamily="34" charset="0"/>
                <a:cs typeface="Calibri" panose="020F0502020204030204" pitchFamily="34" charset="0"/>
              </a:rPr>
              <a:t> بالطفل وعائلته. </a:t>
            </a:r>
            <a:r>
              <a:rPr lang="en-US" sz="1100" dirty="0" err="1">
                <a:latin typeface="Calibri" panose="020F0502020204030204" pitchFamily="34" charset="0"/>
                <a:cs typeface="Calibri" panose="020F0502020204030204" pitchFamily="34" charset="0"/>
              </a:rPr>
              <a:t>بعد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ذلك</a:t>
            </a:r>
            <a:r>
              <a:rPr lang="ar-SA"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a:t>
            </a:r>
            <a:r>
              <a:rPr lang="ar-SA" sz="1100" dirty="0">
                <a:latin typeface="Calibri" panose="020F0502020204030204" pitchFamily="34" charset="0"/>
                <a:cs typeface="Calibri" panose="020F0502020204030204" pitchFamily="34" charset="0"/>
              </a:rPr>
              <a:t>قوم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أخصائيو</a:t>
            </a:r>
            <a:r>
              <a:rPr lang="ar-SA" sz="1100" dirty="0">
                <a:latin typeface="Calibri" panose="020F0502020204030204" pitchFamily="34" charset="0"/>
                <a:cs typeface="Calibri" panose="020F0502020204030204" pitchFamily="34" charset="0"/>
              </a:rPr>
              <a:t> الحالة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بنسخ </a:t>
            </a:r>
            <a:r>
              <a:rPr lang="en-US" sz="1100" dirty="0" err="1">
                <a:latin typeface="Calibri" panose="020F0502020204030204" pitchFamily="34" charset="0"/>
                <a:cs typeface="Calibri" panose="020F0502020204030204" pitchFamily="34" charset="0"/>
              </a:rPr>
              <a:t>المعلومات</a:t>
            </a:r>
            <a:r>
              <a:rPr lang="en-US" sz="1100" dirty="0">
                <a:latin typeface="Calibri" panose="020F0502020204030204" pitchFamily="34" charset="0"/>
                <a:cs typeface="Calibri" panose="020F0502020204030204" pitchFamily="34" charset="0"/>
              </a:rPr>
              <a:t> التي تم جمعها في نماذج إدارة </a:t>
            </a:r>
            <a:r>
              <a:rPr lang="en-US" sz="1100" dirty="0" err="1">
                <a:latin typeface="Calibri" panose="020F0502020204030204" pitchFamily="34" charset="0"/>
                <a:cs typeface="Calibri" panose="020F0502020204030204" pitchFamily="34" charset="0"/>
              </a:rPr>
              <a:t>الحالة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التي تم تخزينها</a:t>
            </a:r>
            <a:r>
              <a:rPr lang="en-US" sz="1100" dirty="0">
                <a:latin typeface="Calibri" panose="020F0502020204030204" pitchFamily="34" charset="0"/>
                <a:cs typeface="Calibri" panose="020F0502020204030204" pitchFamily="34" charset="0"/>
              </a:rPr>
              <a:t> بأمان في خزانة مقفلة في مكتب إدارة الحالة. ومع ذلك ، يبقى دفتر الملاحظات في حقيبة الظهر الخاصة بأخصائي </a:t>
            </a:r>
            <a:r>
              <a:rPr lang="en-US" sz="1100" dirty="0" err="1">
                <a:latin typeface="Calibri" panose="020F0502020204030204" pitchFamily="34" charset="0"/>
                <a:cs typeface="Calibri" panose="020F0502020204030204" pitchFamily="34" charset="0"/>
              </a:rPr>
              <a:t>الحالة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التي </a:t>
            </a:r>
            <a:r>
              <a:rPr lang="en-US" sz="1100" dirty="0" err="1">
                <a:latin typeface="Calibri" panose="020F0502020204030204" pitchFamily="34" charset="0"/>
                <a:cs typeface="Calibri" panose="020F0502020204030204" pitchFamily="34" charset="0"/>
              </a:rPr>
              <a:t>يؤخذ</a:t>
            </a:r>
            <a:r>
              <a:rPr lang="ar-SA" sz="1100" dirty="0">
                <a:latin typeface="Calibri" panose="020F0502020204030204" pitchFamily="34" charset="0"/>
                <a:cs typeface="Calibri" panose="020F0502020204030204" pitchFamily="34" charset="0"/>
              </a:rPr>
              <a:t>ها</a:t>
            </a:r>
            <a:r>
              <a:rPr lang="en-US" sz="1100" dirty="0">
                <a:latin typeface="Calibri" panose="020F0502020204030204" pitchFamily="34" charset="0"/>
                <a:cs typeface="Calibri" panose="020F0502020204030204" pitchFamily="34" charset="0"/>
              </a:rPr>
              <a:t> إلى المنزل كل يوم</a:t>
            </a:r>
            <a:endParaRPr lang="en-US" sz="11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32FEE55-2551-488A-5B91-1EBAFFF0D811}"/>
              </a:ext>
            </a:extLst>
          </p:cNvPr>
          <p:cNvSpPr txBox="1"/>
          <p:nvPr/>
        </p:nvSpPr>
        <p:spPr>
          <a:xfrm>
            <a:off x="996287" y="714830"/>
            <a:ext cx="5254042" cy="276999"/>
          </a:xfrm>
          <a:prstGeom prst="rect">
            <a:avLst/>
          </a:prstGeom>
          <a:noFill/>
        </p:spPr>
        <p:txBody>
          <a:bodyPr wrap="square" rtlCol="0">
            <a:spAutoFit/>
          </a:bodyPr>
          <a:lstStyle/>
          <a:p>
            <a:pPr algn="r" rtl="1"/>
            <a:r>
              <a:rPr lang="en-GB" sz="1200" b="1" dirty="0" err="1">
                <a:solidFill>
                  <a:schemeClr val="tx1"/>
                </a:solidFill>
                <a:latin typeface="Calibri" panose="020F0502020204030204" pitchFamily="34" charset="0"/>
                <a:cs typeface="Calibri" panose="020F0502020204030204" pitchFamily="34" charset="0"/>
              </a:rPr>
              <a:t>ما</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هي</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مبادئ</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إدارة</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معلومات</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الحماية</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التي</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تم</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انتهاكها</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أو</a:t>
            </a:r>
            <a:r>
              <a:rPr lang="en-GB" sz="1200" b="1"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احترامها</a:t>
            </a:r>
            <a:r>
              <a:rPr lang="en-GB" sz="1200" b="1" dirty="0">
                <a:solidFill>
                  <a:schemeClr val="tx1"/>
                </a:solidFill>
                <a:latin typeface="Calibri" panose="020F0502020204030204" pitchFamily="34" charset="0"/>
                <a:cs typeface="Calibri" panose="020F0502020204030204" pitchFamily="34" charset="0"/>
              </a:rPr>
              <a:t>؟</a:t>
            </a:r>
            <a:endParaRPr lang="en-BE" sz="1200" b="1"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CB23B88-DB5D-6E8D-5B2C-315E1E482A40}"/>
              </a:ext>
            </a:extLst>
          </p:cNvPr>
          <p:cNvSpPr/>
          <p:nvPr/>
        </p:nvSpPr>
        <p:spPr>
          <a:xfrm>
            <a:off x="3302000" y="1485761"/>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Rectangle 22">
            <a:extLst>
              <a:ext uri="{FF2B5EF4-FFF2-40B4-BE49-F238E27FC236}">
                <a16:creationId xmlns:a16="http://schemas.microsoft.com/office/drawing/2014/main" id="{50EF17A6-5390-2FF9-007C-6A456D485775}"/>
              </a:ext>
            </a:extLst>
          </p:cNvPr>
          <p:cNvSpPr/>
          <p:nvPr/>
        </p:nvSpPr>
        <p:spPr>
          <a:xfrm>
            <a:off x="3302000" y="4010902"/>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Rectangle 23">
            <a:extLst>
              <a:ext uri="{FF2B5EF4-FFF2-40B4-BE49-F238E27FC236}">
                <a16:creationId xmlns:a16="http://schemas.microsoft.com/office/drawing/2014/main" id="{A61320E6-A9A2-3FF0-6F7D-A58D429C1240}"/>
              </a:ext>
            </a:extLst>
          </p:cNvPr>
          <p:cNvSpPr/>
          <p:nvPr/>
        </p:nvSpPr>
        <p:spPr>
          <a:xfrm>
            <a:off x="3302000" y="6536041"/>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Hexagon 1">
            <a:extLst>
              <a:ext uri="{FF2B5EF4-FFF2-40B4-BE49-F238E27FC236}">
                <a16:creationId xmlns:a16="http://schemas.microsoft.com/office/drawing/2014/main" id="{5F519915-A9C6-D868-F370-FA409343EF1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E9F35CC4-2B89-86F1-29ED-7C07976C367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98E9BF39-5723-868A-2768-58D3BFA94FE7}"/>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CCDD0958-FFE4-1236-32F6-E4214DC23547}"/>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724FC536-DAEF-DE3B-C44B-09778D8CB138}"/>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4C6C18AE-19BD-CD4E-D53B-BCC8260FECC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837098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A29229-A636-9B89-5C30-2FB3E7204B79}"/>
              </a:ext>
            </a:extLst>
          </p:cNvPr>
          <p:cNvSpPr txBox="1"/>
          <p:nvPr/>
        </p:nvSpPr>
        <p:spPr>
          <a:xfrm>
            <a:off x="1003188" y="1682794"/>
            <a:ext cx="1781197" cy="689589"/>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من يمكنه دعمي في التعامل مع التأثير النفسي والعاطفي لإدارة الحالة؟</a:t>
            </a:r>
          </a:p>
        </p:txBody>
      </p:sp>
      <p:sp>
        <p:nvSpPr>
          <p:cNvPr id="11" name="TextBox 10">
            <a:extLst>
              <a:ext uri="{FF2B5EF4-FFF2-40B4-BE49-F238E27FC236}">
                <a16:creationId xmlns:a16="http://schemas.microsoft.com/office/drawing/2014/main" id="{AB0CD712-08B4-D8B8-DDB7-E44B0FEBA5B4}"/>
              </a:ext>
            </a:extLst>
          </p:cNvPr>
          <p:cNvSpPr txBox="1"/>
          <p:nvPr/>
        </p:nvSpPr>
        <p:spPr>
          <a:xfrm>
            <a:off x="1003189" y="2733902"/>
            <a:ext cx="1781197"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من يمكنه دعمي في تخطيط المهام وتنفيذها؟</a:t>
            </a:r>
          </a:p>
        </p:txBody>
      </p:sp>
      <p:sp>
        <p:nvSpPr>
          <p:cNvPr id="14" name="TextBox 13">
            <a:extLst>
              <a:ext uri="{FF2B5EF4-FFF2-40B4-BE49-F238E27FC236}">
                <a16:creationId xmlns:a16="http://schemas.microsoft.com/office/drawing/2014/main" id="{E1A47545-0DB6-13E2-EEEF-593F301E1851}"/>
              </a:ext>
            </a:extLst>
          </p:cNvPr>
          <p:cNvSpPr txBox="1"/>
          <p:nvPr/>
        </p:nvSpPr>
        <p:spPr>
          <a:xfrm>
            <a:off x="1000103" y="5878844"/>
            <a:ext cx="1781198"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أنشطة الرعاية الذاتية المفضلة لدي؟</a:t>
            </a:r>
          </a:p>
        </p:txBody>
      </p:sp>
      <p:sp>
        <p:nvSpPr>
          <p:cNvPr id="16" name="TextBox 15">
            <a:extLst>
              <a:ext uri="{FF2B5EF4-FFF2-40B4-BE49-F238E27FC236}">
                <a16:creationId xmlns:a16="http://schemas.microsoft.com/office/drawing/2014/main" id="{708564A4-5184-122B-92F8-7756BE6F0EB2}"/>
              </a:ext>
            </a:extLst>
          </p:cNvPr>
          <p:cNvSpPr txBox="1"/>
          <p:nvPr/>
        </p:nvSpPr>
        <p:spPr>
          <a:xfrm>
            <a:off x="1000103" y="4838342"/>
            <a:ext cx="1781197"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هل أتلقى الدعم الذي أحتاجه</a:t>
            </a:r>
            <a:r>
              <a:rPr lang="en-US" sz="1100" dirty="0"/>
              <a:t>؟</a:t>
            </a:r>
          </a:p>
        </p:txBody>
      </p:sp>
      <p:sp>
        <p:nvSpPr>
          <p:cNvPr id="24" name="TextBox 23">
            <a:extLst>
              <a:ext uri="{FF2B5EF4-FFF2-40B4-BE49-F238E27FC236}">
                <a16:creationId xmlns:a16="http://schemas.microsoft.com/office/drawing/2014/main" id="{8878DFB7-3F53-D92C-3069-1EA93CADE79E}"/>
              </a:ext>
            </a:extLst>
          </p:cNvPr>
          <p:cNvSpPr txBox="1"/>
          <p:nvPr/>
        </p:nvSpPr>
        <p:spPr>
          <a:xfrm>
            <a:off x="1003189" y="3781790"/>
            <a:ext cx="1781197"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من </a:t>
            </a:r>
            <a:r>
              <a:rPr lang="en-US" sz="1100" dirty="0" err="1">
                <a:latin typeface="Calibri" panose="020F0502020204030204" pitchFamily="34" charset="0"/>
                <a:cs typeface="Calibri" panose="020F0502020204030204" pitchFamily="34" charset="0"/>
              </a:rPr>
              <a:t>يمكنه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a:t>
            </a:r>
            <a:r>
              <a:rPr lang="ar-SA" sz="1100" dirty="0">
                <a:latin typeface="Calibri" panose="020F0502020204030204" pitchFamily="34" charset="0"/>
                <a:cs typeface="Calibri" panose="020F0502020204030204" pitchFamily="34" charset="0"/>
              </a:rPr>
              <a:t>وجيهي</a:t>
            </a:r>
            <a:r>
              <a:rPr lang="en-US" sz="1100" dirty="0">
                <a:latin typeface="Calibri" panose="020F0502020204030204" pitchFamily="34" charset="0"/>
                <a:cs typeface="Calibri" panose="020F0502020204030204" pitchFamily="34" charset="0"/>
              </a:rPr>
              <a:t> ودعمي تقنيًا؟</a:t>
            </a:r>
          </a:p>
        </p:txBody>
      </p:sp>
      <p:sp>
        <p:nvSpPr>
          <p:cNvPr id="3" name="TextBox 2">
            <a:extLst>
              <a:ext uri="{FF2B5EF4-FFF2-40B4-BE49-F238E27FC236}">
                <a16:creationId xmlns:a16="http://schemas.microsoft.com/office/drawing/2014/main" id="{FAE79BA6-AB35-6DC2-8805-ECFE035233FF}"/>
              </a:ext>
            </a:extLst>
          </p:cNvPr>
          <p:cNvSpPr txBox="1"/>
          <p:nvPr/>
        </p:nvSpPr>
        <p:spPr>
          <a:xfrm>
            <a:off x="1007057" y="1187853"/>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خطة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الدعم</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والرعاية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الذاتية</a:t>
            </a:r>
            <a:endParaRPr lang="en-US" sz="1200" b="1" spc="300" dirty="0">
              <a:solidFill>
                <a:schemeClr val="tx1"/>
              </a:solidFill>
            </a:endParaRPr>
          </a:p>
        </p:txBody>
      </p:sp>
      <p:sp>
        <p:nvSpPr>
          <p:cNvPr id="8" name="Rectangle 7">
            <a:extLst>
              <a:ext uri="{FF2B5EF4-FFF2-40B4-BE49-F238E27FC236}">
                <a16:creationId xmlns:a16="http://schemas.microsoft.com/office/drawing/2014/main" id="{5A4D3DFA-AC57-5EBD-1A0D-49314DAA59E2}"/>
              </a:ext>
            </a:extLst>
          </p:cNvPr>
          <p:cNvSpPr/>
          <p:nvPr/>
        </p:nvSpPr>
        <p:spPr>
          <a:xfrm>
            <a:off x="3035300" y="17426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accent5"/>
              </a:solidFill>
            </a:endParaRPr>
          </a:p>
        </p:txBody>
      </p:sp>
      <p:sp>
        <p:nvSpPr>
          <p:cNvPr id="6" name="Rectangle 5">
            <a:extLst>
              <a:ext uri="{FF2B5EF4-FFF2-40B4-BE49-F238E27FC236}">
                <a16:creationId xmlns:a16="http://schemas.microsoft.com/office/drawing/2014/main" id="{1579D87B-9E2D-EBF4-3656-CA52ADD7C226}"/>
              </a:ext>
            </a:extLst>
          </p:cNvPr>
          <p:cNvSpPr/>
          <p:nvPr/>
        </p:nvSpPr>
        <p:spPr>
          <a:xfrm>
            <a:off x="3035300" y="277669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accent5"/>
              </a:solidFill>
            </a:endParaRPr>
          </a:p>
        </p:txBody>
      </p:sp>
      <p:sp>
        <p:nvSpPr>
          <p:cNvPr id="7" name="Rectangle 6">
            <a:extLst>
              <a:ext uri="{FF2B5EF4-FFF2-40B4-BE49-F238E27FC236}">
                <a16:creationId xmlns:a16="http://schemas.microsoft.com/office/drawing/2014/main" id="{FC2D845D-4AAE-6CCB-2D21-E63DE61A0C77}"/>
              </a:ext>
            </a:extLst>
          </p:cNvPr>
          <p:cNvSpPr/>
          <p:nvPr/>
        </p:nvSpPr>
        <p:spPr>
          <a:xfrm>
            <a:off x="3035300" y="38107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accent5"/>
              </a:solidFill>
            </a:endParaRPr>
          </a:p>
        </p:txBody>
      </p:sp>
      <p:sp>
        <p:nvSpPr>
          <p:cNvPr id="10" name="Rectangle 9">
            <a:extLst>
              <a:ext uri="{FF2B5EF4-FFF2-40B4-BE49-F238E27FC236}">
                <a16:creationId xmlns:a16="http://schemas.microsoft.com/office/drawing/2014/main" id="{0812791A-55F0-C9DD-9803-7C7BCBEE2564}"/>
              </a:ext>
            </a:extLst>
          </p:cNvPr>
          <p:cNvSpPr/>
          <p:nvPr/>
        </p:nvSpPr>
        <p:spPr>
          <a:xfrm>
            <a:off x="3035300" y="484479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accent5"/>
              </a:solidFill>
            </a:endParaRPr>
          </a:p>
        </p:txBody>
      </p:sp>
      <p:sp>
        <p:nvSpPr>
          <p:cNvPr id="12" name="TextBox 11">
            <a:extLst>
              <a:ext uri="{FF2B5EF4-FFF2-40B4-BE49-F238E27FC236}">
                <a16:creationId xmlns:a16="http://schemas.microsoft.com/office/drawing/2014/main" id="{ABD234AA-AC7D-E2CE-6630-B33E1BAD2526}"/>
              </a:ext>
            </a:extLst>
          </p:cNvPr>
          <p:cNvSpPr txBox="1"/>
          <p:nvPr/>
        </p:nvSpPr>
        <p:spPr>
          <a:xfrm>
            <a:off x="1000103" y="6935396"/>
            <a:ext cx="1781198" cy="689589"/>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هل هناك بعض الإجراءات التي يمكنني اتخاذها لتلقي المزيد من الدعم والاعتناء بنفسي؟</a:t>
            </a:r>
          </a:p>
        </p:txBody>
      </p:sp>
      <p:sp>
        <p:nvSpPr>
          <p:cNvPr id="21" name="Rectangle 20">
            <a:extLst>
              <a:ext uri="{FF2B5EF4-FFF2-40B4-BE49-F238E27FC236}">
                <a16:creationId xmlns:a16="http://schemas.microsoft.com/office/drawing/2014/main" id="{2DFDF6AF-AD26-D300-A23E-F9466C2A319D}"/>
              </a:ext>
            </a:extLst>
          </p:cNvPr>
          <p:cNvSpPr/>
          <p:nvPr/>
        </p:nvSpPr>
        <p:spPr>
          <a:xfrm>
            <a:off x="3035300" y="6912892"/>
            <a:ext cx="3212065" cy="217266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accent5"/>
              </a:solidFill>
            </a:endParaRPr>
          </a:p>
        </p:txBody>
      </p:sp>
      <p:sp>
        <p:nvSpPr>
          <p:cNvPr id="33" name="Rectangle 32">
            <a:extLst>
              <a:ext uri="{FF2B5EF4-FFF2-40B4-BE49-F238E27FC236}">
                <a16:creationId xmlns:a16="http://schemas.microsoft.com/office/drawing/2014/main" id="{34468335-52C0-AD91-2322-260BB1A24071}"/>
              </a:ext>
            </a:extLst>
          </p:cNvPr>
          <p:cNvSpPr/>
          <p:nvPr/>
        </p:nvSpPr>
        <p:spPr>
          <a:xfrm>
            <a:off x="3035300" y="58788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accent5"/>
              </a:solidFill>
            </a:endParaRPr>
          </a:p>
        </p:txBody>
      </p:sp>
      <p:sp>
        <p:nvSpPr>
          <p:cNvPr id="37" name="TextBox 36">
            <a:extLst>
              <a:ext uri="{FF2B5EF4-FFF2-40B4-BE49-F238E27FC236}">
                <a16:creationId xmlns:a16="http://schemas.microsoft.com/office/drawing/2014/main" id="{43807AA2-1499-9A05-8781-A08A4F5F4226}"/>
              </a:ext>
            </a:extLst>
          </p:cNvPr>
          <p:cNvSpPr txBox="1"/>
          <p:nvPr/>
        </p:nvSpPr>
        <p:spPr>
          <a:xfrm>
            <a:off x="996286" y="713169"/>
            <a:ext cx="526481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5FC6C5"/>
                </a:highlight>
                <a:latin typeface="Calibri" panose="020F0502020204030204" pitchFamily="34" charset="0"/>
                <a:ea typeface="Calibri"/>
                <a:cs typeface="Calibri" panose="020F0502020204030204" pitchFamily="34" charset="0"/>
                <a:sym typeface="Calibri"/>
              </a:rPr>
              <a:t>الجلسة</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٦</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إغلاق الوحدة</a:t>
            </a:r>
          </a:p>
        </p:txBody>
      </p:sp>
      <p:sp>
        <p:nvSpPr>
          <p:cNvPr id="2" name="Hexagon 1">
            <a:extLst>
              <a:ext uri="{FF2B5EF4-FFF2-40B4-BE49-F238E27FC236}">
                <a16:creationId xmlns:a16="http://schemas.microsoft.com/office/drawing/2014/main" id="{23A8304A-1D9E-56D7-35C3-45426416A2EC}"/>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EA81755E-351A-B651-5781-45D2A88391A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F9042736-EC06-E6C7-38F6-451423B29673}"/>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F32C933A-6A8A-59E4-2320-F6921BB05F01}"/>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EA5C84A0-B9DA-437E-6AEA-8FE2090260D0}"/>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5B9C436D-0349-C469-AE94-4F42324F4DC1}"/>
              </a:ext>
            </a:extLst>
          </p:cNvPr>
          <p:cNvSpPr/>
          <p:nvPr/>
        </p:nvSpPr>
        <p:spPr>
          <a:xfrm rot="1782986">
            <a:off x="286724" y="261533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4" name="Group 33">
            <a:extLst>
              <a:ext uri="{FF2B5EF4-FFF2-40B4-BE49-F238E27FC236}">
                <a16:creationId xmlns:a16="http://schemas.microsoft.com/office/drawing/2014/main" id="{A44925EB-7A14-8E21-B025-C24D3E47E37E}"/>
              </a:ext>
            </a:extLst>
          </p:cNvPr>
          <p:cNvGrpSpPr/>
          <p:nvPr/>
        </p:nvGrpSpPr>
        <p:grpSpPr>
          <a:xfrm>
            <a:off x="5120420" y="8163356"/>
            <a:ext cx="1474955" cy="1229738"/>
            <a:chOff x="5935422" y="2339370"/>
            <a:chExt cx="726454" cy="605678"/>
          </a:xfrm>
        </p:grpSpPr>
        <p:sp>
          <p:nvSpPr>
            <p:cNvPr id="35" name="Heart 34">
              <a:extLst>
                <a:ext uri="{FF2B5EF4-FFF2-40B4-BE49-F238E27FC236}">
                  <a16:creationId xmlns:a16="http://schemas.microsoft.com/office/drawing/2014/main" id="{692A47B6-923A-B55F-9CCF-037F73647669}"/>
                </a:ext>
              </a:extLst>
            </p:cNvPr>
            <p:cNvSpPr/>
            <p:nvPr/>
          </p:nvSpPr>
          <p:spPr>
            <a:xfrm>
              <a:off x="5935422" y="2339370"/>
              <a:ext cx="726454" cy="605678"/>
            </a:xfrm>
            <a:prstGeom prst="hear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6" name="L-Shape 35">
              <a:extLst>
                <a:ext uri="{FF2B5EF4-FFF2-40B4-BE49-F238E27FC236}">
                  <a16:creationId xmlns:a16="http://schemas.microsoft.com/office/drawing/2014/main" id="{70FB1897-5E9B-D088-F927-941F28ED2311}"/>
                </a:ext>
              </a:extLst>
            </p:cNvPr>
            <p:cNvSpPr/>
            <p:nvPr/>
          </p:nvSpPr>
          <p:spPr>
            <a:xfrm rot="18361091">
              <a:off x="6190886" y="2579188"/>
              <a:ext cx="269677" cy="13724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221376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081286" y="7166628"/>
            <a:ext cx="1172083" cy="1573124"/>
            <a:chOff x="5438539" y="7646118"/>
            <a:chExt cx="814830" cy="1093633"/>
          </a:xfrm>
        </p:grpSpPr>
        <p:sp>
          <p:nvSpPr>
            <p:cNvPr id="22" name="Round Same Side Corner Rectangle 21"/>
            <p:cNvSpPr/>
            <p:nvPr/>
          </p:nvSpPr>
          <p:spPr>
            <a:xfrm>
              <a:off x="5440940" y="8395605"/>
              <a:ext cx="323729" cy="344146"/>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Oval 22"/>
            <p:cNvSpPr/>
            <p:nvPr/>
          </p:nvSpPr>
          <p:spPr>
            <a:xfrm>
              <a:off x="5438539" y="8011964"/>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Round Same Side Corner Rectangle 23"/>
            <p:cNvSpPr/>
            <p:nvPr/>
          </p:nvSpPr>
          <p:spPr>
            <a:xfrm>
              <a:off x="5928360" y="8029758"/>
              <a:ext cx="323730" cy="709993"/>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Oval 24"/>
            <p:cNvSpPr/>
            <p:nvPr/>
          </p:nvSpPr>
          <p:spPr>
            <a:xfrm>
              <a:off x="5925959" y="7646118"/>
              <a:ext cx="327410"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Round Same Side Corner Rectangle 25"/>
            <p:cNvSpPr/>
            <p:nvPr/>
          </p:nvSpPr>
          <p:spPr>
            <a:xfrm rot="12859561">
              <a:off x="5864557" y="8125814"/>
              <a:ext cx="101108" cy="244001"/>
            </a:xfrm>
            <a:prstGeom prst="round2SameRect">
              <a:avLst>
                <a:gd name="adj1" fmla="val 493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Round Same Side Corner Rectangle 26"/>
            <p:cNvSpPr/>
            <p:nvPr/>
          </p:nvSpPr>
          <p:spPr>
            <a:xfrm rot="14101202">
              <a:off x="5757134" y="8268990"/>
              <a:ext cx="101108" cy="165176"/>
            </a:xfrm>
            <a:prstGeom prst="round2SameRect">
              <a:avLst>
                <a:gd name="adj1" fmla="val 493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 name="TextBox 2">
            <a:extLst>
              <a:ext uri="{FF2B5EF4-FFF2-40B4-BE49-F238E27FC236}">
                <a16:creationId xmlns:a16="http://schemas.microsoft.com/office/drawing/2014/main" id="{8475D11F-A5DC-302F-2543-626BFBB1103F}"/>
              </a:ext>
            </a:extLst>
          </p:cNvPr>
          <p:cNvSpPr txBox="1"/>
          <p:nvPr/>
        </p:nvSpPr>
        <p:spPr>
          <a:xfrm>
            <a:off x="1567786" y="1310779"/>
            <a:ext cx="4682543" cy="2262158"/>
          </a:xfrm>
          <a:prstGeom prst="rect">
            <a:avLst/>
          </a:prstGeom>
          <a:noFill/>
        </p:spPr>
        <p:txBody>
          <a:bodyPr wrap="square" rtlCol="0">
            <a:spAutoFit/>
          </a:bodyPr>
          <a:lstStyle/>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 </a:t>
            </a:r>
            <a:r>
              <a:rPr lang="ar-SA" sz="1100" dirty="0">
                <a:solidFill>
                  <a:schemeClr val="tx1"/>
                </a:solidFill>
                <a:latin typeface="Calibri"/>
                <a:ea typeface="Calibri"/>
                <a:cs typeface="Calibri"/>
                <a:sym typeface="Calibri"/>
              </a:rPr>
              <a:t>افتت</a:t>
            </a:r>
            <a:r>
              <a:rPr lang="ar-SA" sz="1100" dirty="0">
                <a:latin typeface="Calibri"/>
                <a:ea typeface="Calibri"/>
                <a:cs typeface="Calibri"/>
                <a:sym typeface="Calibri"/>
              </a:rPr>
              <a:t>اح</a:t>
            </a:r>
            <a:r>
              <a:rPr lang="en-US" sz="1100" dirty="0">
                <a:solidFill>
                  <a:schemeClr val="tx1"/>
                </a:solidFill>
                <a:latin typeface="Calibri"/>
                <a:ea typeface="Calibri"/>
                <a:cs typeface="Calibri"/>
                <a:sym typeface="Calibri"/>
              </a:rPr>
              <a:t> الوحدة</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ما</a:t>
            </a:r>
            <a:r>
              <a:rPr lang="en-US" sz="1100" dirty="0">
                <a:solidFill>
                  <a:schemeClr val="tx1"/>
                </a:solidFill>
                <a:latin typeface="Calibri"/>
                <a:ea typeface="Calibri"/>
                <a:cs typeface="Calibri"/>
                <a:sym typeface="Calibri"/>
              </a:rPr>
              <a:t> هي حماية الطفل؟</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تؤثر بيئة الطفل على </a:t>
            </a:r>
            <a:r>
              <a:rPr lang="en-US" sz="1100" dirty="0" err="1">
                <a:solidFill>
                  <a:schemeClr val="tx1"/>
                </a:solidFill>
                <a:latin typeface="Calibri"/>
                <a:ea typeface="Calibri"/>
                <a:cs typeface="Calibri"/>
                <a:sym typeface="Calibri"/>
              </a:rPr>
              <a:t>سلامته</a:t>
            </a:r>
            <a:r>
              <a:rPr lang="en-US" sz="1100"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ورفاه</a:t>
            </a:r>
            <a:r>
              <a:rPr lang="ar-SA" sz="1100" dirty="0">
                <a:solidFill>
                  <a:schemeClr val="tx1"/>
                </a:solidFill>
                <a:latin typeface="Calibri"/>
                <a:ea typeface="Calibri"/>
                <a:cs typeface="Calibri"/>
                <a:sym typeface="Calibri"/>
              </a:rPr>
              <a:t>ه</a:t>
            </a:r>
            <a:r>
              <a:rPr lang="en-US" sz="1100" dirty="0">
                <a:solidFill>
                  <a:schemeClr val="tx1"/>
                </a:solidFill>
                <a:latin typeface="Calibri"/>
                <a:ea typeface="Calibri"/>
                <a:cs typeface="Calibri"/>
                <a:sym typeface="Calibri"/>
              </a:rPr>
              <a:t>؟</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كيف</a:t>
            </a:r>
            <a:r>
              <a:rPr lang="en-US" sz="1100" dirty="0">
                <a:solidFill>
                  <a:schemeClr val="tx1"/>
                </a:solidFill>
                <a:latin typeface="Calibri"/>
                <a:ea typeface="Calibri"/>
                <a:cs typeface="Calibri"/>
                <a:sym typeface="Calibri"/>
              </a:rPr>
              <a:t> تتكيف مع عمر الطفل ومرحلة نموه وقدراته؟</a:t>
            </a: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٥</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 </a:t>
            </a:r>
            <a:r>
              <a:rPr lang="en-US" sz="1100" dirty="0" err="1">
                <a:solidFill>
                  <a:schemeClr val="tx1"/>
                </a:solidFill>
                <a:latin typeface="Calibri"/>
                <a:ea typeface="Calibri"/>
                <a:cs typeface="Calibri"/>
                <a:sym typeface="Calibri"/>
              </a:rPr>
              <a:t>ما</a:t>
            </a:r>
            <a:r>
              <a:rPr lang="en-US" sz="1100" dirty="0">
                <a:solidFill>
                  <a:schemeClr val="tx1"/>
                </a:solidFill>
                <a:latin typeface="Calibri"/>
                <a:ea typeface="Calibri"/>
                <a:cs typeface="Calibri"/>
                <a:sym typeface="Calibri"/>
              </a:rPr>
              <a:t> هي مخاطر حماية الطفل؟</a:t>
            </a:r>
            <a:endParaRPr lang="en-US" sz="1100" dirty="0">
              <a:solidFill>
                <a:schemeClr val="tx1"/>
              </a:solidFill>
            </a:endParaRPr>
          </a:p>
          <a:p>
            <a:pPr marL="0" marR="0" lvl="0" indent="0" algn="r" rtl="1">
              <a:spcBef>
                <a:spcPts val="0"/>
              </a:spcBef>
              <a:spcAft>
                <a:spcPts val="1800"/>
              </a:spcAft>
              <a:buNone/>
            </a:pPr>
            <a:r>
              <a:rPr lang="en-US" sz="1100" b="1" dirty="0" err="1">
                <a:solidFill>
                  <a:schemeClr val="tx1"/>
                </a:solidFill>
                <a:latin typeface="Calibri"/>
                <a:ea typeface="Calibri"/>
                <a:cs typeface="Calibri"/>
                <a:sym typeface="Calibri"/>
              </a:rPr>
              <a:t>الجلسة</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٦ </a:t>
            </a:r>
            <a:r>
              <a:rPr lang="en-US" sz="1100" b="1" dirty="0">
                <a:solidFill>
                  <a:schemeClr val="tx1"/>
                </a:solidFill>
                <a:latin typeface="Calibri"/>
                <a:ea typeface="Calibri"/>
                <a:cs typeface="Calibri"/>
                <a:sym typeface="Calibri"/>
              </a:rPr>
              <a:t>:</a:t>
            </a:r>
            <a:r>
              <a:rPr lang="en-US" sz="1100" dirty="0" err="1">
                <a:solidFill>
                  <a:schemeClr val="tx1"/>
                </a:solidFill>
                <a:latin typeface="Calibri"/>
                <a:ea typeface="Calibri"/>
                <a:cs typeface="Calibri"/>
                <a:sym typeface="Calibri"/>
              </a:rPr>
              <a:t>إغلاق</a:t>
            </a:r>
            <a:r>
              <a:rPr lang="ar-SA" sz="1100" dirty="0">
                <a:solidFill>
                  <a:schemeClr val="tx1"/>
                </a:solidFill>
                <a:latin typeface="Calibri"/>
                <a:ea typeface="Calibri"/>
                <a:cs typeface="Calibri"/>
                <a:sym typeface="Calibri"/>
              </a:rPr>
              <a:t> الوحدة</a:t>
            </a:r>
            <a:endParaRPr lang="en-US" sz="1100" dirty="0">
              <a:solidFill>
                <a:schemeClr val="tx1"/>
              </a:solidFill>
              <a:latin typeface="Calibri"/>
              <a:ea typeface="Calibri"/>
              <a:cs typeface="Calibri"/>
              <a:sym typeface="Calibri"/>
            </a:endParaRPr>
          </a:p>
        </p:txBody>
      </p:sp>
      <p:sp>
        <p:nvSpPr>
          <p:cNvPr id="4" name="TextBox 3">
            <a:extLst>
              <a:ext uri="{FF2B5EF4-FFF2-40B4-BE49-F238E27FC236}">
                <a16:creationId xmlns:a16="http://schemas.microsoft.com/office/drawing/2014/main" id="{B1856E55-8045-29B6-DE5D-352ED810ED7E}"/>
              </a:ext>
            </a:extLst>
          </p:cNvPr>
          <p:cNvSpPr txBox="1"/>
          <p:nvPr/>
        </p:nvSpPr>
        <p:spPr>
          <a:xfrm>
            <a:off x="1064660" y="1310779"/>
            <a:ext cx="503127" cy="2431435"/>
          </a:xfrm>
          <a:prstGeom prst="rect">
            <a:avLst/>
          </a:prstGeom>
          <a:noFill/>
        </p:spPr>
        <p:txBody>
          <a:bodyPr wrap="square" rtlCol="0">
            <a:spAutoFit/>
          </a:bodyPr>
          <a:lstStyle/>
          <a:p>
            <a:pPr algn="r" rtl="1">
              <a:spcAft>
                <a:spcPts val="1800"/>
              </a:spcAft>
            </a:pPr>
            <a:r>
              <a:rPr lang="ar-SA" sz="1100" dirty="0">
                <a:solidFill>
                  <a:schemeClr val="tx1"/>
                </a:solidFill>
                <a:latin typeface="+mn-lt"/>
              </a:rPr>
              <a:t>٥</a:t>
            </a:r>
            <a:endParaRPr lang="en-CA" sz="1100" dirty="0">
              <a:solidFill>
                <a:schemeClr val="tx1"/>
              </a:solidFill>
              <a:latin typeface="+mn-lt"/>
            </a:endParaRPr>
          </a:p>
          <a:p>
            <a:pPr algn="r" rtl="1">
              <a:spcAft>
                <a:spcPts val="1800"/>
              </a:spcAft>
            </a:pPr>
            <a:r>
              <a:rPr lang="ar-SA" sz="1100" dirty="0"/>
              <a:t>٦</a:t>
            </a:r>
            <a:endParaRPr lang="en-CA" sz="1100" dirty="0"/>
          </a:p>
          <a:p>
            <a:pPr algn="r" rtl="1">
              <a:spcAft>
                <a:spcPts val="1800"/>
              </a:spcAft>
            </a:pPr>
            <a:r>
              <a:rPr lang="ar-SA" sz="1100" dirty="0">
                <a:solidFill>
                  <a:schemeClr val="tx1"/>
                </a:solidFill>
                <a:latin typeface="+mn-lt"/>
              </a:rPr>
              <a:t>٨</a:t>
            </a:r>
            <a:br>
              <a:rPr lang="en-CA" sz="1100" dirty="0">
                <a:solidFill>
                  <a:schemeClr val="tx1"/>
                </a:solidFill>
                <a:latin typeface="+mn-lt"/>
              </a:rPr>
            </a:br>
            <a:endParaRPr lang="en-CA" sz="1100" dirty="0">
              <a:solidFill>
                <a:schemeClr val="tx1"/>
              </a:solidFill>
              <a:latin typeface="+mn-lt"/>
            </a:endParaRPr>
          </a:p>
          <a:p>
            <a:pPr algn="r" rtl="1">
              <a:spcAft>
                <a:spcPts val="1800"/>
              </a:spcAft>
            </a:pPr>
            <a:r>
              <a:rPr lang="ar-SA" sz="1100" dirty="0"/>
              <a:t>١٣</a:t>
            </a:r>
            <a:endParaRPr lang="en-CA" sz="1100" dirty="0"/>
          </a:p>
          <a:p>
            <a:pPr algn="r" rtl="1">
              <a:spcAft>
                <a:spcPts val="1800"/>
              </a:spcAft>
            </a:pPr>
            <a:r>
              <a:rPr lang="ar-SA" sz="1100" dirty="0">
                <a:solidFill>
                  <a:schemeClr val="tx1"/>
                </a:solidFill>
                <a:latin typeface="+mn-lt"/>
              </a:rPr>
              <a:t>١٩</a:t>
            </a:r>
            <a:endParaRPr lang="en-CA" sz="1100" dirty="0">
              <a:solidFill>
                <a:schemeClr val="tx1"/>
              </a:solidFill>
              <a:latin typeface="+mn-lt"/>
            </a:endParaRPr>
          </a:p>
          <a:p>
            <a:pPr algn="r" rtl="1">
              <a:spcAft>
                <a:spcPts val="1800"/>
              </a:spcAft>
            </a:pPr>
            <a:r>
              <a:rPr lang="ar-SA" sz="1100" dirty="0">
                <a:solidFill>
                  <a:schemeClr val="tx1"/>
                </a:solidFill>
                <a:latin typeface="+mn-lt"/>
              </a:rPr>
              <a:t>٢٠</a:t>
            </a:r>
            <a:endParaRPr lang="en-CA" sz="1100" dirty="0">
              <a:solidFill>
                <a:schemeClr val="tx1"/>
              </a:solidFill>
              <a:latin typeface="+mn-lt"/>
            </a:endParaRPr>
          </a:p>
        </p:txBody>
      </p:sp>
      <p:sp>
        <p:nvSpPr>
          <p:cNvPr id="5" name="TextBox 4">
            <a:extLst>
              <a:ext uri="{FF2B5EF4-FFF2-40B4-BE49-F238E27FC236}">
                <a16:creationId xmlns:a16="http://schemas.microsoft.com/office/drawing/2014/main" id="{2DD371BF-4A08-C535-B19B-20A416FF3A35}"/>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جدول المحتويات</a:t>
            </a:r>
          </a:p>
        </p:txBody>
      </p:sp>
      <p:sp>
        <p:nvSpPr>
          <p:cNvPr id="6" name="Hexagon 5">
            <a:extLst>
              <a:ext uri="{FF2B5EF4-FFF2-40B4-BE49-F238E27FC236}">
                <a16:creationId xmlns:a16="http://schemas.microsoft.com/office/drawing/2014/main" id="{1460C177-AE76-BC2D-84A5-18EBF8E0322C}"/>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DA45490F-00BC-8A6C-4D6F-0463AB3DDC5A}"/>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CC867834-B25E-2288-0AF4-F280E777C7AA}"/>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1C27B308-A3C2-AFEF-748B-7DCBC1F0292C}"/>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357D68D6-7783-35B7-89AC-757D65517E0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3D6AF8F8-9BED-BB8E-364E-B19AC64E8F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0672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10E5FCB-938E-7DDC-DC58-EC9CDFC522EC}"/>
              </a:ext>
            </a:extLst>
          </p:cNvPr>
          <p:cNvSpPr/>
          <p:nvPr/>
        </p:nvSpPr>
        <p:spPr>
          <a:xfrm rot="1782986">
            <a:off x="-1328855" y="5145441"/>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2F0E01B4-DEBD-BC18-520A-B891D42768B0}"/>
              </a:ext>
            </a:extLst>
          </p:cNvPr>
          <p:cNvSpPr/>
          <p:nvPr/>
        </p:nvSpPr>
        <p:spPr>
          <a:xfrm rot="1782986">
            <a:off x="4678406" y="654853"/>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AD11BF55-7E26-5015-E7E4-FB21268C5EE5}"/>
              </a:ext>
            </a:extLst>
          </p:cNvPr>
          <p:cNvSpPr/>
          <p:nvPr/>
        </p:nvSpPr>
        <p:spPr>
          <a:xfrm>
            <a:off x="2501900" y="2149381"/>
            <a:ext cx="3745466" cy="107118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TextBox 31">
            <a:extLst>
              <a:ext uri="{FF2B5EF4-FFF2-40B4-BE49-F238E27FC236}">
                <a16:creationId xmlns:a16="http://schemas.microsoft.com/office/drawing/2014/main" id="{1BF1F0F3-7155-4A0C-3819-F48C4946FF0E}"/>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a:t>
            </a:r>
            <a:r>
              <a:rPr lang="en-US" sz="1100" b="1" dirty="0" err="1">
                <a:latin typeface="Calibri" panose="020F0502020204030204" pitchFamily="34" charset="0"/>
                <a:cs typeface="Calibri" panose="020F0502020204030204" pitchFamily="34" charset="0"/>
              </a:rPr>
              <a:t>وكتابة</a:t>
            </a:r>
            <a:r>
              <a:rPr lang="en-US" sz="1100" b="1"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تأملك </a:t>
            </a:r>
            <a:r>
              <a:rPr lang="en-US" sz="1100" b="1" dirty="0" err="1">
                <a:latin typeface="Calibri" panose="020F0502020204030204" pitchFamily="34" charset="0"/>
                <a:cs typeface="Calibri" panose="020F0502020204030204" pitchFamily="34" charset="0"/>
              </a:rPr>
              <a:t>في</a:t>
            </a:r>
            <a:r>
              <a:rPr lang="en-US" sz="1100" b="1" dirty="0">
                <a:latin typeface="Calibri" panose="020F0502020204030204" pitchFamily="34" charset="0"/>
                <a:cs typeface="Calibri" panose="020F0502020204030204" pitchFamily="34" charset="0"/>
              </a:rPr>
              <a:t> مربع النص</a:t>
            </a:r>
            <a:r>
              <a:rPr lang="en-US" sz="1100" b="1" dirty="0"/>
              <a:t>.</a:t>
            </a:r>
          </a:p>
        </p:txBody>
      </p:sp>
      <p:sp>
        <p:nvSpPr>
          <p:cNvPr id="34" name="TextBox 33">
            <a:extLst>
              <a:ext uri="{FF2B5EF4-FFF2-40B4-BE49-F238E27FC236}">
                <a16:creationId xmlns:a16="http://schemas.microsoft.com/office/drawing/2014/main" id="{A81913AB-5611-1404-9CB1-65C292F271E7}"/>
              </a:ext>
            </a:extLst>
          </p:cNvPr>
          <p:cNvSpPr txBox="1"/>
          <p:nvPr/>
        </p:nvSpPr>
        <p:spPr>
          <a:xfrm>
            <a:off x="993326" y="2107349"/>
            <a:ext cx="1321602" cy="689589"/>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a:t>
            </a:r>
            <a:r>
              <a:rPr lang="en-US" sz="1100" dirty="0" err="1">
                <a:latin typeface="Calibri" panose="020F0502020204030204" pitchFamily="34" charset="0"/>
                <a:cs typeface="Calibri" panose="020F0502020204030204" pitchFamily="34" charset="0"/>
              </a:rPr>
              <a:t>بالثقة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حيال تحقيقها</a:t>
            </a:r>
            <a:r>
              <a:rPr lang="en-US" sz="1100" dirty="0">
                <a:latin typeface="Calibri" panose="020F0502020204030204" pitchFamily="34" charset="0"/>
                <a:cs typeface="Calibri" panose="020F0502020204030204" pitchFamily="34" charset="0"/>
              </a:rPr>
              <a:t>؟</a:t>
            </a:r>
          </a:p>
        </p:txBody>
      </p:sp>
      <p:sp>
        <p:nvSpPr>
          <p:cNvPr id="52" name="Rectangle 51">
            <a:extLst>
              <a:ext uri="{FF2B5EF4-FFF2-40B4-BE49-F238E27FC236}">
                <a16:creationId xmlns:a16="http://schemas.microsoft.com/office/drawing/2014/main" id="{85A8BF58-002B-B22F-1EB9-A15D4197BB1D}"/>
              </a:ext>
            </a:extLst>
          </p:cNvPr>
          <p:cNvSpPr/>
          <p:nvPr/>
        </p:nvSpPr>
        <p:spPr>
          <a:xfrm>
            <a:off x="2501900" y="3398040"/>
            <a:ext cx="3745466" cy="111893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C1E17CF2-7D6E-3DD1-7957-4E1AC784FDE6}"/>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5FF49048-242D-B5A0-7EBC-ED79E1BCF5F6}"/>
              </a:ext>
            </a:extLst>
          </p:cNvPr>
          <p:cNvSpPr txBox="1"/>
          <p:nvPr/>
        </p:nvSpPr>
        <p:spPr>
          <a:xfrm>
            <a:off x="993324" y="1264346"/>
            <a:ext cx="5254042" cy="307777"/>
          </a:xfrm>
          <a:prstGeom prst="rect">
            <a:avLst/>
          </a:prstGeom>
          <a:noFill/>
        </p:spPr>
        <p:txBody>
          <a:bodyPr wrap="square" rtlCol="0">
            <a:spAutoFit/>
          </a:bodyPr>
          <a:lstStyle/>
          <a:p>
            <a:pPr algn="r" rtl="1"/>
            <a:r>
              <a:rPr lang="en-GB" sz="1400" b="1" dirty="0" err="1">
                <a:latin typeface="Calibri" panose="020F0502020204030204" pitchFamily="34" charset="0"/>
                <a:ea typeface="Arial"/>
                <a:cs typeface="Calibri" panose="020F0502020204030204" pitchFamily="34" charset="0"/>
                <a:sym typeface="Arial"/>
              </a:rPr>
              <a:t>أهداف</a:t>
            </a:r>
            <a:r>
              <a:rPr lang="en-GB" sz="1400" b="1" dirty="0">
                <a:latin typeface="Calibri" panose="020F0502020204030204" pitchFamily="34" charset="0"/>
                <a:ea typeface="Arial"/>
                <a:cs typeface="Calibri" panose="020F0502020204030204" pitchFamily="34" charset="0"/>
                <a:sym typeface="Arial"/>
              </a:rPr>
              <a:t> </a:t>
            </a:r>
            <a:r>
              <a:rPr lang="en-GB" sz="1400" b="1" dirty="0" err="1">
                <a:latin typeface="Calibri" panose="020F0502020204030204" pitchFamily="34" charset="0"/>
                <a:ea typeface="Arial"/>
                <a:cs typeface="Calibri" panose="020F0502020204030204" pitchFamily="34" charset="0"/>
                <a:sym typeface="Arial"/>
              </a:rPr>
              <a:t>التعلم</a:t>
            </a:r>
            <a:endParaRPr lang="en-US" sz="1400" b="1" spc="300" dirty="0">
              <a:solidFill>
                <a:schemeClr val="tx1"/>
              </a:solidFill>
            </a:endParaRPr>
          </a:p>
        </p:txBody>
      </p:sp>
      <p:sp>
        <p:nvSpPr>
          <p:cNvPr id="56" name="TextBox 55">
            <a:extLst>
              <a:ext uri="{FF2B5EF4-FFF2-40B4-BE49-F238E27FC236}">
                <a16:creationId xmlns:a16="http://schemas.microsoft.com/office/drawing/2014/main" id="{309576EF-0989-9172-E1A3-AEDCCE2F0373}"/>
              </a:ext>
            </a:extLst>
          </p:cNvPr>
          <p:cNvSpPr txBox="1"/>
          <p:nvPr/>
        </p:nvSpPr>
        <p:spPr>
          <a:xfrm>
            <a:off x="996286" y="713169"/>
            <a:ext cx="526481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5FC6C5"/>
                </a:highlight>
                <a:latin typeface="Calibri" panose="020F0502020204030204" pitchFamily="34" charset="0"/>
                <a:ea typeface="Calibri"/>
                <a:cs typeface="Calibri" panose="020F0502020204030204" pitchFamily="34" charset="0"/>
                <a:sym typeface="Calibri"/>
              </a:rPr>
              <a:t>الجلسة</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٦</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إغلاق الوحدة</a:t>
            </a:r>
          </a:p>
        </p:txBody>
      </p:sp>
      <p:sp>
        <p:nvSpPr>
          <p:cNvPr id="57" name="TextBox 56">
            <a:extLst>
              <a:ext uri="{FF2B5EF4-FFF2-40B4-BE49-F238E27FC236}">
                <a16:creationId xmlns:a16="http://schemas.microsoft.com/office/drawing/2014/main" id="{EAA0B6AC-BD8F-E1EE-9C57-E940EE192148}"/>
              </a:ext>
            </a:extLst>
          </p:cNvPr>
          <p:cNvSpPr txBox="1"/>
          <p:nvPr/>
        </p:nvSpPr>
        <p:spPr>
          <a:xfrm>
            <a:off x="993324" y="5187134"/>
            <a:ext cx="5254042" cy="276999"/>
          </a:xfrm>
          <a:prstGeom prst="rect">
            <a:avLst/>
          </a:prstGeom>
          <a:noFill/>
        </p:spPr>
        <p:txBody>
          <a:bodyPr wrap="square" rtlCol="0">
            <a:spAutoFit/>
          </a:bodyPr>
          <a:lstStyle/>
          <a:p>
            <a:pPr algn="r" rtl="1"/>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التفكي</a:t>
            </a:r>
            <a:r>
              <a:rPr lang="ar-SA" sz="1200" b="1" dirty="0" err="1">
                <a:latin typeface="Calibri" panose="020F0502020204030204" pitchFamily="34" charset="0"/>
                <a:ea typeface="Calibri" panose="020F0502020204030204" pitchFamily="34" charset="0"/>
                <a:cs typeface="Calibri" panose="020F0502020204030204" pitchFamily="34" charset="0"/>
              </a:rPr>
              <a:t>ر</a:t>
            </a:r>
            <a:r>
              <a:rPr lang="ar-SA" sz="1200" b="1" dirty="0">
                <a:latin typeface="Calibri" panose="020F0502020204030204" pitchFamily="34" charset="0"/>
                <a:ea typeface="Calibri" panose="020F0502020204030204" pitchFamily="34" charset="0"/>
                <a:cs typeface="Calibri" panose="020F0502020204030204" pitchFamily="34" charset="0"/>
              </a:rPr>
              <a:t>/التأمل</a:t>
            </a:r>
            <a:endParaRPr lang="en-US" sz="1200" b="1" spc="300" dirty="0">
              <a:solidFill>
                <a:schemeClr val="tx1"/>
              </a:solidFill>
            </a:endParaRPr>
          </a:p>
        </p:txBody>
      </p:sp>
      <p:sp>
        <p:nvSpPr>
          <p:cNvPr id="58" name="Rectangle 57">
            <a:extLst>
              <a:ext uri="{FF2B5EF4-FFF2-40B4-BE49-F238E27FC236}">
                <a16:creationId xmlns:a16="http://schemas.microsoft.com/office/drawing/2014/main" id="{1852B1F0-0852-AD16-B48E-CA827793B6D9}"/>
              </a:ext>
            </a:extLst>
          </p:cNvPr>
          <p:cNvSpPr/>
          <p:nvPr/>
        </p:nvSpPr>
        <p:spPr>
          <a:xfrm>
            <a:off x="2501900" y="5633117"/>
            <a:ext cx="3745466" cy="93935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9945A8A4-FF9A-0D59-7C6C-BE40C50D5074}"/>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0" name="Rectangle 59">
            <a:extLst>
              <a:ext uri="{FF2B5EF4-FFF2-40B4-BE49-F238E27FC236}">
                <a16:creationId xmlns:a16="http://schemas.microsoft.com/office/drawing/2014/main" id="{D9B80559-C0B0-990B-23A9-02D8A53C9AE7}"/>
              </a:ext>
            </a:extLst>
          </p:cNvPr>
          <p:cNvSpPr/>
          <p:nvPr/>
        </p:nvSpPr>
        <p:spPr>
          <a:xfrm>
            <a:off x="2501900" y="6753342"/>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E46D2076-9698-87CE-F26C-1B241415E94B}"/>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GB" sz="1100" dirty="0" err="1">
                <a:latin typeface="Calibri" panose="020F0502020204030204" pitchFamily="34" charset="0"/>
                <a:cs typeface="Calibri" panose="020F0502020204030204" pitchFamily="34" charset="0"/>
                <a:sym typeface="Arial"/>
              </a:rPr>
              <a:t>ما</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هو</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التحدي</a:t>
            </a:r>
            <a:r>
              <a:rPr lang="ar-SA" sz="1100" dirty="0">
                <a:latin typeface="Calibri" panose="020F0502020204030204" pitchFamily="34" charset="0"/>
                <a:cs typeface="Calibri" panose="020F0502020204030204" pitchFamily="34" charset="0"/>
                <a:sym typeface="Arial"/>
              </a:rPr>
              <a:t> بالنسبة لك</a:t>
            </a:r>
            <a:r>
              <a:rPr lang="en-GB" sz="1100" dirty="0">
                <a:latin typeface="Calibri" panose="020F0502020204030204" pitchFamily="34" charset="0"/>
                <a:cs typeface="Calibri" panose="020F0502020204030204" pitchFamily="34" charset="0"/>
                <a:sym typeface="Arial"/>
              </a:rPr>
              <a:t>؟</a:t>
            </a:r>
          </a:p>
        </p:txBody>
      </p:sp>
      <p:sp>
        <p:nvSpPr>
          <p:cNvPr id="62" name="Rectangle 61">
            <a:extLst>
              <a:ext uri="{FF2B5EF4-FFF2-40B4-BE49-F238E27FC236}">
                <a16:creationId xmlns:a16="http://schemas.microsoft.com/office/drawing/2014/main" id="{E37B5311-57D4-F104-A476-690D1EF365AC}"/>
              </a:ext>
            </a:extLst>
          </p:cNvPr>
          <p:cNvSpPr/>
          <p:nvPr/>
        </p:nvSpPr>
        <p:spPr>
          <a:xfrm>
            <a:off x="2501900" y="7928131"/>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99BEEB69-DF91-11EB-03C5-5B8C48F11C87}"/>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 name="Hexagon 1">
            <a:extLst>
              <a:ext uri="{FF2B5EF4-FFF2-40B4-BE49-F238E27FC236}">
                <a16:creationId xmlns:a16="http://schemas.microsoft.com/office/drawing/2014/main" id="{5EDF44BD-06A3-CA12-F163-FFD7AB4DFDA4}"/>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9612815D-69F0-43C4-6EF4-5384535F0C03}"/>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375D57F3-6730-D12C-E3DC-4DC55C5483E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5908E18B-BB8D-267C-A7BD-37F03819CECA}"/>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23C7AE6-0088-E48D-9757-EC41CB57D2C2}"/>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F49C26F-D48C-767E-EC42-8E3C8D717855}"/>
              </a:ext>
            </a:extLst>
          </p:cNvPr>
          <p:cNvSpPr/>
          <p:nvPr/>
        </p:nvSpPr>
        <p:spPr>
          <a:xfrm rot="1782986">
            <a:off x="286724" y="261533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643646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4DAC5-5D24-9163-3886-445D0E4274BA}"/>
              </a:ext>
            </a:extLst>
          </p:cNvPr>
          <p:cNvSpPr/>
          <p:nvPr/>
        </p:nvSpPr>
        <p:spPr>
          <a:xfrm>
            <a:off x="0" y="0"/>
            <a:ext cx="6858000" cy="331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BC3AB39C-6BD1-646F-4CF6-29C2C4736931}"/>
              </a:ext>
            </a:extLst>
          </p:cNvPr>
          <p:cNvSpPr txBox="1"/>
          <p:nvPr/>
        </p:nvSpPr>
        <p:spPr>
          <a:xfrm>
            <a:off x="752439" y="4817751"/>
            <a:ext cx="5061022" cy="138499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3">
                    <a:lumMod val="75000"/>
                  </a:schemeClr>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3">
                    <a:lumMod val="75000"/>
                  </a:schemeClr>
                </a:solidFill>
                <a:effectLst/>
                <a:uLnTx/>
                <a:uFillTx/>
                <a:latin typeface="Calibri" panose="020F0502020204030204" pitchFamily="34" charset="0"/>
                <a:cs typeface="Calibri" panose="020F0502020204030204" pitchFamily="34" charset="0"/>
              </a:rPr>
              <a:t>٣</a:t>
            </a:r>
            <a:endParaRPr kumimoji="0" lang="en-CA" sz="2000" b="1" i="0" u="none" strike="noStrike" kern="1200" cap="none" spc="300" normalizeH="0" baseline="0" noProof="0" dirty="0">
              <a:ln>
                <a:noFill/>
              </a:ln>
              <a:solidFill>
                <a:schemeClr val="accent3">
                  <a:lumMod val="75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3">
                    <a:lumMod val="75000"/>
                  </a:schemeClr>
                </a:solidFill>
                <a:latin typeface="Calibri" panose="020F0502020204030204" pitchFamily="34" charset="0"/>
                <a:cs typeface="Calibri" panose="020F0502020204030204" pitchFamily="34" charset="0"/>
              </a:rPr>
              <a:t> </a:t>
            </a:r>
            <a:endParaRPr lang="en-CA" sz="4400" b="1" dirty="0">
              <a:solidFill>
                <a:schemeClr val="accent3">
                  <a:lumMod val="75000"/>
                </a:schemeClr>
              </a:solidFill>
              <a:latin typeface="Calibri" panose="020F0502020204030204" pitchFamily="34" charset="0"/>
              <a:cs typeface="Calibri" panose="020F0502020204030204" pitchFamily="34" charset="0"/>
            </a:endParaRPr>
          </a:p>
          <a:p>
            <a:pPr algn="r" rtl="1"/>
            <a:r>
              <a:rPr lang="en-CA" sz="4400" b="1" dirty="0">
                <a:solidFill>
                  <a:schemeClr val="accent3">
                    <a:lumMod val="75000"/>
                  </a:schemeClr>
                </a:solidFill>
                <a:latin typeface="Calibri" panose="020F0502020204030204" pitchFamily="34" charset="0"/>
                <a:cs typeface="Calibri" panose="020F0502020204030204" pitchFamily="34" charset="0"/>
              </a:rPr>
              <a:t>التواصل مع الأطفال</a:t>
            </a:r>
          </a:p>
        </p:txBody>
      </p:sp>
      <p:sp>
        <p:nvSpPr>
          <p:cNvPr id="7" name="Hexagon 6">
            <a:extLst>
              <a:ext uri="{FF2B5EF4-FFF2-40B4-BE49-F238E27FC236}">
                <a16:creationId xmlns:a16="http://schemas.microsoft.com/office/drawing/2014/main" id="{94207820-390B-775B-C7F5-13BA44210173}"/>
              </a:ext>
            </a:extLst>
          </p:cNvPr>
          <p:cNvSpPr/>
          <p:nvPr/>
        </p:nvSpPr>
        <p:spPr>
          <a:xfrm rot="1782986">
            <a:off x="539630" y="2109486"/>
            <a:ext cx="2269827" cy="1956740"/>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Google Shape;321;p4">
            <a:extLst>
              <a:ext uri="{FF2B5EF4-FFF2-40B4-BE49-F238E27FC236}">
                <a16:creationId xmlns:a16="http://schemas.microsoft.com/office/drawing/2014/main" id="{C6677EBB-1140-056F-4B23-822AF00B7E98}"/>
              </a:ext>
            </a:extLst>
          </p:cNvPr>
          <p:cNvSpPr/>
          <p:nvPr/>
        </p:nvSpPr>
        <p:spPr>
          <a:xfrm>
            <a:off x="954396" y="2641936"/>
            <a:ext cx="771899" cy="595226"/>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200" dirty="0">
              <a:solidFill>
                <a:schemeClr val="lt1"/>
              </a:solidFill>
              <a:latin typeface="Calibri"/>
              <a:ea typeface="Calibri"/>
              <a:cs typeface="Calibri"/>
              <a:sym typeface="Calibri"/>
            </a:endParaRPr>
          </a:p>
        </p:txBody>
      </p:sp>
      <p:sp>
        <p:nvSpPr>
          <p:cNvPr id="17" name="Google Shape;322;p4">
            <a:extLst>
              <a:ext uri="{FF2B5EF4-FFF2-40B4-BE49-F238E27FC236}">
                <a16:creationId xmlns:a16="http://schemas.microsoft.com/office/drawing/2014/main" id="{83CF5E60-7D57-B6C7-7451-E667E69D8EDD}"/>
              </a:ext>
            </a:extLst>
          </p:cNvPr>
          <p:cNvSpPr/>
          <p:nvPr/>
        </p:nvSpPr>
        <p:spPr>
          <a:xfrm>
            <a:off x="1477531" y="3010921"/>
            <a:ext cx="771899" cy="595226"/>
          </a:xfrm>
          <a:prstGeom prst="wedgeRoundRectCallout">
            <a:avLst>
              <a:gd name="adj1" fmla="val 59833"/>
              <a:gd name="adj2" fmla="val 21866"/>
              <a:gd name="adj3" fmla="val 16667"/>
            </a:avLst>
          </a:prstGeom>
          <a:solidFill>
            <a:schemeClr val="bg1"/>
          </a:solidFill>
          <a:ln w="5715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98952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D47BDB-5CB6-8872-902C-E148813C66E9}"/>
              </a:ext>
            </a:extLst>
          </p:cNvPr>
          <p:cNvSpPr txBox="1"/>
          <p:nvPr/>
        </p:nvSpPr>
        <p:spPr>
          <a:xfrm>
            <a:off x="1567786" y="1310779"/>
            <a:ext cx="4682543" cy="186204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فت</a:t>
            </a:r>
            <a:r>
              <a:rPr lang="ar-SA" sz="1100" dirty="0">
                <a:solidFill>
                  <a:schemeClr val="tx1"/>
                </a:solidFill>
                <a:latin typeface="Calibri"/>
                <a:ea typeface="Calibri"/>
                <a:cs typeface="Calibri"/>
                <a:sym typeface="Calibri"/>
              </a:rPr>
              <a:t>تا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يجب أن يستعد أخصائي الحالة ل</a:t>
            </a:r>
            <a:r>
              <a:rPr lang="ar-SA" sz="1100" dirty="0">
                <a:solidFill>
                  <a:schemeClr val="tx1"/>
                </a:solidFill>
                <a:latin typeface="Calibri"/>
                <a:ea typeface="Calibri"/>
                <a:cs typeface="Calibri"/>
                <a:sym typeface="Calibri"/>
              </a:rPr>
              <a:t>مقابلة</a:t>
            </a:r>
            <a:r>
              <a:rPr lang="en-US" sz="1100" dirty="0">
                <a:solidFill>
                  <a:schemeClr val="tx1"/>
                </a:solidFill>
                <a:latin typeface="Calibri"/>
                <a:ea typeface="Calibri"/>
                <a:cs typeface="Calibri"/>
                <a:sym typeface="Calibri"/>
              </a:rPr>
              <a:t> الأطفال؟</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تقنيات ال</a:t>
            </a:r>
            <a:r>
              <a:rPr lang="ar-SA" sz="1100" dirty="0">
                <a:solidFill>
                  <a:schemeClr val="tx1"/>
                </a:solidFill>
                <a:latin typeface="Calibri"/>
                <a:ea typeface="Calibri"/>
                <a:cs typeface="Calibri"/>
                <a:sym typeface="Calibri"/>
              </a:rPr>
              <a:t>تواصل</a:t>
            </a:r>
            <a:r>
              <a:rPr lang="en-US" sz="1100" dirty="0">
                <a:solidFill>
                  <a:schemeClr val="tx1"/>
                </a:solidFill>
                <a:latin typeface="Calibri"/>
                <a:ea typeface="Calibri"/>
                <a:cs typeface="Calibri"/>
                <a:sym typeface="Calibri"/>
              </a:rPr>
              <a:t> التي يمكنني استخدامها؟</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يمكنني تكييف ال</a:t>
            </a:r>
            <a:r>
              <a:rPr lang="ar-SA" sz="1100" dirty="0">
                <a:solidFill>
                  <a:schemeClr val="tx1"/>
                </a:solidFill>
                <a:latin typeface="Calibri"/>
                <a:ea typeface="Calibri"/>
                <a:cs typeface="Calibri"/>
                <a:sym typeface="Calibri"/>
              </a:rPr>
              <a:t>تواصل</a:t>
            </a:r>
            <a:r>
              <a:rPr lang="en-US" sz="1100" dirty="0">
                <a:solidFill>
                  <a:schemeClr val="tx1"/>
                </a:solidFill>
                <a:latin typeface="Calibri"/>
                <a:ea typeface="Calibri"/>
                <a:cs typeface="Calibri"/>
                <a:sym typeface="Calibri"/>
              </a:rPr>
              <a:t> مع الطفل الفرد؟</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latin typeface="Calibri"/>
                <a:ea typeface="Calibri"/>
                <a:cs typeface="Calibri"/>
                <a:sym typeface="Calibri"/>
              </a:rPr>
              <a:t>٥:</a:t>
            </a:r>
            <a:r>
              <a:rPr lang="en-US" sz="1100" dirty="0">
                <a:solidFill>
                  <a:schemeClr val="tx1"/>
                </a:solidFill>
                <a:latin typeface="Calibri"/>
                <a:ea typeface="Calibri"/>
                <a:cs typeface="Calibri"/>
                <a:sym typeface="Calibri"/>
              </a:rPr>
              <a:t> إغلاق</a:t>
            </a:r>
            <a:r>
              <a:rPr lang="ar-SA" sz="1100" dirty="0">
                <a:solidFill>
                  <a:schemeClr val="tx1"/>
                </a:solidFill>
                <a:latin typeface="Calibri"/>
                <a:ea typeface="Calibri"/>
                <a:cs typeface="Calibri"/>
                <a:sym typeface="Calibri"/>
              </a:rPr>
              <a:t> الوحدة</a:t>
            </a:r>
          </a:p>
        </p:txBody>
      </p:sp>
      <p:sp>
        <p:nvSpPr>
          <p:cNvPr id="6" name="TextBox 5">
            <a:extLst>
              <a:ext uri="{FF2B5EF4-FFF2-40B4-BE49-F238E27FC236}">
                <a16:creationId xmlns:a16="http://schemas.microsoft.com/office/drawing/2014/main" id="{249DDE82-F6CC-6E80-237A-29FB0C4A6BA0}"/>
              </a:ext>
            </a:extLst>
          </p:cNvPr>
          <p:cNvSpPr txBox="1"/>
          <p:nvPr/>
        </p:nvSpPr>
        <p:spPr>
          <a:xfrm>
            <a:off x="1064660" y="1310779"/>
            <a:ext cx="503127" cy="1862048"/>
          </a:xfrm>
          <a:prstGeom prst="rect">
            <a:avLst/>
          </a:prstGeom>
          <a:noFill/>
        </p:spPr>
        <p:txBody>
          <a:bodyPr wrap="square" rtlCol="0">
            <a:spAutoFit/>
          </a:bodyPr>
          <a:lstStyle/>
          <a:p>
            <a:pPr algn="r" rtl="1">
              <a:spcAft>
                <a:spcPts val="1800"/>
              </a:spcAft>
            </a:pPr>
            <a:r>
              <a:rPr lang="ar-SA" sz="1100" dirty="0">
                <a:solidFill>
                  <a:schemeClr val="tx1"/>
                </a:solidFill>
                <a:latin typeface="+mn-lt"/>
              </a:rPr>
              <a:t>٤٣</a:t>
            </a:r>
            <a:endParaRPr lang="en-CA" sz="1100" dirty="0">
              <a:solidFill>
                <a:schemeClr val="tx1"/>
              </a:solidFill>
              <a:latin typeface="+mn-lt"/>
            </a:endParaRPr>
          </a:p>
          <a:p>
            <a:pPr algn="r" rtl="1">
              <a:spcAft>
                <a:spcPts val="1800"/>
              </a:spcAft>
            </a:pPr>
            <a:r>
              <a:rPr lang="ar-SA" sz="1100" dirty="0"/>
              <a:t>٤٤</a:t>
            </a:r>
            <a:endParaRPr lang="en-CA" sz="1100" dirty="0"/>
          </a:p>
          <a:p>
            <a:pPr algn="r" rtl="1">
              <a:spcAft>
                <a:spcPts val="1800"/>
              </a:spcAft>
            </a:pPr>
            <a:r>
              <a:rPr lang="ar-SA" sz="1100" dirty="0">
                <a:solidFill>
                  <a:schemeClr val="tx1"/>
                </a:solidFill>
                <a:latin typeface="+mn-lt"/>
              </a:rPr>
              <a:t>٤٦</a:t>
            </a:r>
            <a:endParaRPr lang="en-CA" sz="1100" dirty="0">
              <a:solidFill>
                <a:schemeClr val="tx1"/>
              </a:solidFill>
              <a:latin typeface="+mn-lt"/>
            </a:endParaRPr>
          </a:p>
          <a:p>
            <a:pPr algn="r" rtl="1">
              <a:spcAft>
                <a:spcPts val="1800"/>
              </a:spcAft>
            </a:pPr>
            <a:r>
              <a:rPr lang="ar-SA" sz="1100" dirty="0">
                <a:solidFill>
                  <a:schemeClr val="tx1"/>
                </a:solidFill>
                <a:latin typeface="+mn-lt"/>
              </a:rPr>
              <a:t>٥٠</a:t>
            </a:r>
            <a:endParaRPr lang="en-CA" sz="1100" dirty="0">
              <a:solidFill>
                <a:schemeClr val="tx1"/>
              </a:solidFill>
              <a:latin typeface="+mn-lt"/>
            </a:endParaRPr>
          </a:p>
          <a:p>
            <a:pPr algn="r" rtl="1">
              <a:spcAft>
                <a:spcPts val="1800"/>
              </a:spcAft>
            </a:pPr>
            <a:r>
              <a:rPr lang="ar-SA" sz="1100" dirty="0">
                <a:solidFill>
                  <a:schemeClr val="tx1"/>
                </a:solidFill>
                <a:latin typeface="+mn-lt"/>
              </a:rPr>
              <a:t>٥٦</a:t>
            </a:r>
            <a:endParaRPr lang="en-CA" sz="1100" dirty="0">
              <a:solidFill>
                <a:schemeClr val="tx1"/>
              </a:solidFill>
              <a:latin typeface="+mn-lt"/>
            </a:endParaRPr>
          </a:p>
        </p:txBody>
      </p:sp>
      <p:sp>
        <p:nvSpPr>
          <p:cNvPr id="7" name="TextBox 6">
            <a:extLst>
              <a:ext uri="{FF2B5EF4-FFF2-40B4-BE49-F238E27FC236}">
                <a16:creationId xmlns:a16="http://schemas.microsoft.com/office/drawing/2014/main" id="{CBA7BA49-5192-9E09-6EE7-56A1188B99D2}"/>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جدول المحتويات</a:t>
            </a:r>
          </a:p>
        </p:txBody>
      </p:sp>
      <p:sp>
        <p:nvSpPr>
          <p:cNvPr id="8" name="Hexagon 7">
            <a:extLst>
              <a:ext uri="{FF2B5EF4-FFF2-40B4-BE49-F238E27FC236}">
                <a16:creationId xmlns:a16="http://schemas.microsoft.com/office/drawing/2014/main" id="{49494F04-8025-51F9-B081-B714360AB713}"/>
              </a:ext>
            </a:extLst>
          </p:cNvPr>
          <p:cNvSpPr/>
          <p:nvPr/>
        </p:nvSpPr>
        <p:spPr>
          <a:xfrm rot="1782986">
            <a:off x="286724" y="30111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FF34E2A-0785-22BF-D1EE-F7FCBF4D99BF}"/>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B268860A-F900-845A-C9A9-18A303B7AFCE}"/>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C7325CD0-5739-B3C0-6B66-CFB1A8CAF2C0}"/>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F744A136-7A6D-403F-7B9D-0A54E6D18C54}"/>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2" name="Group 31">
            <a:extLst>
              <a:ext uri="{FF2B5EF4-FFF2-40B4-BE49-F238E27FC236}">
                <a16:creationId xmlns:a16="http://schemas.microsoft.com/office/drawing/2014/main" id="{0DC35F90-710E-F3D6-81EA-5080EE1C3279}"/>
              </a:ext>
            </a:extLst>
          </p:cNvPr>
          <p:cNvGrpSpPr/>
          <p:nvPr/>
        </p:nvGrpSpPr>
        <p:grpSpPr>
          <a:xfrm>
            <a:off x="4647577" y="7998560"/>
            <a:ext cx="1602752" cy="1193321"/>
            <a:chOff x="4955295" y="7928623"/>
            <a:chExt cx="1295034" cy="964211"/>
          </a:xfrm>
        </p:grpSpPr>
        <p:sp>
          <p:nvSpPr>
            <p:cNvPr id="27" name="Google Shape;321;p4">
              <a:extLst>
                <a:ext uri="{FF2B5EF4-FFF2-40B4-BE49-F238E27FC236}">
                  <a16:creationId xmlns:a16="http://schemas.microsoft.com/office/drawing/2014/main" id="{210A242C-1D79-6F5E-C959-9FC30CB64948}"/>
                </a:ext>
              </a:extLst>
            </p:cNvPr>
            <p:cNvSpPr/>
            <p:nvPr/>
          </p:nvSpPr>
          <p:spPr>
            <a:xfrm>
              <a:off x="4955295" y="7928623"/>
              <a:ext cx="771899" cy="595226"/>
            </a:xfrm>
            <a:prstGeom prst="wedgeRoundRectCallou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200" dirty="0">
                <a:solidFill>
                  <a:schemeClr val="lt1"/>
                </a:solidFill>
                <a:latin typeface="Calibri"/>
                <a:ea typeface="Calibri"/>
                <a:cs typeface="Calibri"/>
                <a:sym typeface="Calibri"/>
              </a:endParaRPr>
            </a:p>
          </p:txBody>
        </p:sp>
        <p:sp>
          <p:nvSpPr>
            <p:cNvPr id="28" name="Google Shape;322;p4">
              <a:extLst>
                <a:ext uri="{FF2B5EF4-FFF2-40B4-BE49-F238E27FC236}">
                  <a16:creationId xmlns:a16="http://schemas.microsoft.com/office/drawing/2014/main" id="{4D8B4506-FAA2-9155-FAC8-E6717B4B9BA4}"/>
                </a:ext>
              </a:extLst>
            </p:cNvPr>
            <p:cNvSpPr/>
            <p:nvPr/>
          </p:nvSpPr>
          <p:spPr>
            <a:xfrm>
              <a:off x="5478430" y="8297608"/>
              <a:ext cx="771899" cy="595226"/>
            </a:xfrm>
            <a:prstGeom prst="wedgeRoundRectCallout">
              <a:avLst>
                <a:gd name="adj1" fmla="val 59833"/>
                <a:gd name="adj2" fmla="val 21866"/>
                <a:gd name="adj3" fmla="val 16667"/>
              </a:avLst>
            </a:prstGeom>
            <a:solidFill>
              <a:schemeClr val="accent3">
                <a:lumMod val="20000"/>
                <a:lumOff val="80000"/>
              </a:schemeClr>
            </a:solidFill>
            <a:ln w="571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2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562137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338554"/>
          </a:xfrm>
          <a:prstGeom prst="rect">
            <a:avLst/>
          </a:prstGeom>
          <a:noFill/>
        </p:spPr>
        <p:txBody>
          <a:bodyPr wrap="square" rtlCol="0">
            <a:spAutoFit/>
          </a:bodyPr>
          <a:lstStyle/>
          <a:p>
            <a:pPr algn="r" rtl="1"/>
            <a:r>
              <a:rPr lang="en-CA" sz="1600" b="1" dirty="0">
                <a:latin typeface="Calibri" panose="020F0502020204030204" pitchFamily="34" charset="0"/>
                <a:cs typeface="Calibri" panose="020F0502020204030204" pitchFamily="34" charset="0"/>
              </a:rPr>
              <a:t>هدف الوحدة</a:t>
            </a:r>
            <a:endParaRPr lang="en-CA" sz="1600" b="1" spc="300" dirty="0">
              <a:solidFill>
                <a:schemeClr val="tx1"/>
              </a:solidFill>
            </a:endParaRP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الجلسة</a:t>
            </a:r>
            <a:r>
              <a:rPr lang="ar-SA" sz="1400" b="1" spc="300" dirty="0">
                <a:solidFill>
                  <a:schemeClr val="bg1"/>
                </a:solidFill>
                <a:highlight>
                  <a:srgbClr val="54AF4B"/>
                </a:highlight>
                <a:latin typeface="Calibri"/>
                <a:ea typeface="Calibri"/>
                <a:cs typeface="Calibri"/>
                <a:sym typeface="Calibri"/>
              </a:rPr>
              <a:t>١: ا</a:t>
            </a:r>
            <a:r>
              <a:rPr lang="en-US" sz="1400" b="1" spc="300" dirty="0">
                <a:solidFill>
                  <a:schemeClr val="bg1"/>
                </a:solidFill>
                <a:highlight>
                  <a:srgbClr val="54AF4B"/>
                </a:highlight>
                <a:latin typeface="Calibri"/>
                <a:ea typeface="Calibri"/>
                <a:cs typeface="Calibri"/>
                <a:sym typeface="Calibri"/>
              </a:rPr>
              <a:t>ف</a:t>
            </a:r>
            <a:r>
              <a:rPr lang="ar-SA" sz="1400" b="1" spc="300" dirty="0">
                <a:solidFill>
                  <a:schemeClr val="bg1"/>
                </a:solidFill>
                <a:highlight>
                  <a:srgbClr val="54AF4B"/>
                </a:highlight>
                <a:latin typeface="Calibri"/>
                <a:ea typeface="Calibri"/>
                <a:cs typeface="Calibri"/>
                <a:sym typeface="Calibri"/>
              </a:rPr>
              <a:t>ت</a:t>
            </a:r>
            <a:r>
              <a:rPr lang="en-US" sz="1400" b="1" spc="300" dirty="0">
                <a:solidFill>
                  <a:schemeClr val="bg1"/>
                </a:solidFill>
                <a:highlight>
                  <a:srgbClr val="54AF4B"/>
                </a:highlight>
                <a:latin typeface="Calibri"/>
                <a:ea typeface="Calibri"/>
                <a:cs typeface="Calibri"/>
                <a:sym typeface="Calibri"/>
              </a:rPr>
              <a:t>ت</a:t>
            </a:r>
            <a:r>
              <a:rPr lang="ar-SA" sz="1400" b="1" spc="300" dirty="0">
                <a:solidFill>
                  <a:schemeClr val="bg1"/>
                </a:solidFill>
                <a:highlight>
                  <a:srgbClr val="54AF4B"/>
                </a:highlight>
                <a:latin typeface="Calibri"/>
                <a:ea typeface="Calibri"/>
                <a:cs typeface="Calibri"/>
                <a:sym typeface="Calibri"/>
              </a:rPr>
              <a:t>ا</a:t>
            </a:r>
            <a:r>
              <a:rPr lang="en-US" sz="1400" b="1" spc="300" dirty="0">
                <a:solidFill>
                  <a:schemeClr val="bg1"/>
                </a:solidFill>
                <a:highlight>
                  <a:srgbClr val="54AF4B"/>
                </a:highlight>
                <a:latin typeface="Calibri"/>
                <a:ea typeface="Calibri"/>
                <a:cs typeface="Calibri"/>
                <a:sym typeface="Calibri"/>
              </a:rPr>
              <a:t>ح الوحدة</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430887"/>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لتوفير الفرصة لممارسة المهارات الأساسية اللازمة لأخصائيي الحالة للتواصل مع الأطفال من مختلف الأعمار ومراحل النمو</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338554"/>
          </a:xfrm>
          <a:prstGeom prst="rect">
            <a:avLst/>
          </a:prstGeom>
          <a:noFill/>
        </p:spPr>
        <p:txBody>
          <a:bodyPr wrap="square" rtlCol="0">
            <a:spAutoFit/>
          </a:bodyPr>
          <a:lstStyle/>
          <a:p>
            <a:pPr algn="r" rtl="1"/>
            <a:r>
              <a:rPr lang="en-CA" sz="1600" b="1" dirty="0">
                <a:latin typeface="Calibri" panose="020F0502020204030204" pitchFamily="34" charset="0"/>
                <a:cs typeface="Calibri" panose="020F0502020204030204" pitchFamily="34" charset="0"/>
              </a:rPr>
              <a:t>أهداف التعلم</a:t>
            </a:r>
            <a:endParaRPr lang="en-CA" sz="1600" b="1" spc="300" dirty="0">
              <a:solidFill>
                <a:schemeClr val="tx1"/>
              </a:solidFill>
            </a:endParaRP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51896"/>
            <a:ext cx="4575242" cy="1785104"/>
          </a:xfrm>
          <a:prstGeom prst="rect">
            <a:avLst/>
          </a:prstGeom>
          <a:noFill/>
        </p:spPr>
        <p:txBody>
          <a:bodyPr wrap="square" rtlCol="0">
            <a:spAutoFit/>
          </a:bodyPr>
          <a:lstStyle/>
          <a:p>
            <a:pPr algn="r" rtl="1"/>
            <a:r>
              <a:rPr lang="ar-SA" sz="1100" dirty="0" err="1">
                <a:latin typeface="Calibri" panose="020F0502020204030204" pitchFamily="34" charset="0"/>
                <a:ea typeface="Calibri" panose="020F0502020204030204" pitchFamily="34" charset="0"/>
                <a:cs typeface="Calibri" panose="020F0502020204030204" pitchFamily="34" charset="0"/>
              </a:rPr>
              <a:t>ت</a:t>
            </a:r>
            <a:r>
              <a:rPr lang="en-GB" sz="1100" dirty="0" err="1">
                <a:effectLst/>
                <a:latin typeface="Calibri" panose="020F0502020204030204" pitchFamily="34" charset="0"/>
                <a:ea typeface="Calibri" panose="020F0502020204030204" pitchFamily="34" charset="0"/>
                <a:cs typeface="Calibri" panose="020F0502020204030204" pitchFamily="34" charset="0"/>
              </a:rPr>
              <a:t>لخ</a:t>
            </a:r>
            <a:r>
              <a:rPr lang="ar-SA" sz="1100" dirty="0" err="1">
                <a:effectLst/>
                <a:latin typeface="Calibri" panose="020F0502020204030204" pitchFamily="34" charset="0"/>
                <a:ea typeface="Calibri" panose="020F0502020204030204" pitchFamily="34" charset="0"/>
                <a:cs typeface="Calibri" panose="020F0502020204030204" pitchFamily="34" charset="0"/>
              </a:rPr>
              <a:t>ي</a:t>
            </a:r>
            <a:r>
              <a:rPr lang="en-GB" sz="1100" dirty="0" err="1">
                <a:effectLst/>
                <a:latin typeface="Calibri" panose="020F0502020204030204" pitchFamily="34" charset="0"/>
                <a:ea typeface="Calibri" panose="020F0502020204030204" pitchFamily="34" charset="0"/>
                <a:cs typeface="Calibri" panose="020F0502020204030204" pitchFamily="34" charset="0"/>
              </a:rPr>
              <a:t>ص</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err="1">
                <a:effectLst/>
                <a:latin typeface="Calibri" panose="020F0502020204030204" pitchFamily="34" charset="0"/>
                <a:ea typeface="Calibri" panose="020F0502020204030204" pitchFamily="34" charset="0"/>
                <a:cs typeface="Calibri" panose="020F0502020204030204" pitchFamily="34" charset="0"/>
              </a:rPr>
              <a:t>كيفية</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err="1">
                <a:effectLst/>
                <a:latin typeface="Calibri" panose="020F0502020204030204" pitchFamily="34" charset="0"/>
                <a:ea typeface="Calibri" panose="020F0502020204030204" pitchFamily="34" charset="0"/>
                <a:cs typeface="Calibri" panose="020F0502020204030204" pitchFamily="34" charset="0"/>
              </a:rPr>
              <a:t>التحضير</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err="1">
                <a:latin typeface="Calibri" panose="020F0502020204030204" pitchFamily="34" charset="0"/>
                <a:ea typeface="Calibri" panose="020F0502020204030204" pitchFamily="34" charset="0"/>
                <a:cs typeface="Calibri" panose="020F0502020204030204" pitchFamily="34" charset="0"/>
              </a:rPr>
              <a:t>للمقابلة</a:t>
            </a:r>
            <a:r>
              <a:rPr lang="ar-SA" sz="1100" dirty="0">
                <a:latin typeface="Calibri" panose="020F0502020204030204" pitchFamily="34" charset="0"/>
                <a:ea typeface="Calibri" panose="020F0502020204030204" pitchFamily="34" charset="0"/>
                <a:cs typeface="Calibri" panose="020F0502020204030204" pitchFamily="34" charset="0"/>
              </a:rPr>
              <a:t> </a:t>
            </a:r>
            <a:r>
              <a:rPr lang="en-GB" sz="1100" dirty="0" err="1">
                <a:effectLst/>
                <a:latin typeface="Calibri" panose="020F0502020204030204" pitchFamily="34" charset="0"/>
                <a:ea typeface="Calibri" panose="020F0502020204030204" pitchFamily="34" charset="0"/>
                <a:cs typeface="Calibri" panose="020F0502020204030204" pitchFamily="34" charset="0"/>
              </a:rPr>
              <a:t>مع</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ar-SA" sz="1100" dirty="0">
                <a:latin typeface="Calibri" panose="020F0502020204030204" pitchFamily="34" charset="0"/>
                <a:ea typeface="Calibri" panose="020F0502020204030204" pitchFamily="34" charset="0"/>
                <a:cs typeface="Calibri" panose="020F0502020204030204" pitchFamily="34" charset="0"/>
              </a:rPr>
              <a:t>أطفال</a:t>
            </a:r>
            <a:r>
              <a:rPr lang="en-GB" sz="1100" dirty="0">
                <a:effectLst/>
                <a:latin typeface="Calibri" panose="020F0502020204030204" pitchFamily="34" charset="0"/>
                <a:ea typeface="Calibri" panose="020F0502020204030204" pitchFamily="34" charset="0"/>
                <a:cs typeface="Calibri" panose="020F0502020204030204" pitchFamily="34" charset="0"/>
              </a:rPr>
              <a:t> وعائلاتهم</a:t>
            </a: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algn="r" rtl="1"/>
            <a:r>
              <a:rPr lang="ar-SA" sz="1100" dirty="0">
                <a:latin typeface="Calibri" panose="020F0502020204030204" pitchFamily="34" charset="0"/>
                <a:cs typeface="Calibri" panose="020F0502020204030204" pitchFamily="34" charset="0"/>
              </a:rPr>
              <a:t>و</a:t>
            </a:r>
            <a:r>
              <a:rPr lang="en-GB" sz="1100" dirty="0" err="1">
                <a:latin typeface="Calibri" panose="020F0502020204030204" pitchFamily="34" charset="0"/>
                <a:cs typeface="Calibri" panose="020F0502020204030204" pitchFamily="34" charset="0"/>
              </a:rPr>
              <a:t>صف</a:t>
            </a:r>
            <a:r>
              <a:rPr lang="en-GB" sz="1100" dirty="0">
                <a:latin typeface="Calibri" panose="020F0502020204030204" pitchFamily="34" charset="0"/>
                <a:cs typeface="Calibri" panose="020F0502020204030204" pitchFamily="34" charset="0"/>
              </a:rPr>
              <a:t> كيفية </a:t>
            </a:r>
            <a:r>
              <a:rPr lang="en-GB" sz="1100" dirty="0" err="1">
                <a:latin typeface="Calibri" panose="020F0502020204030204" pitchFamily="34" charset="0"/>
                <a:cs typeface="Calibri" panose="020F0502020204030204" pitchFamily="34" charset="0"/>
              </a:rPr>
              <a:t>تكييف</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تواصل</a:t>
            </a:r>
            <a:r>
              <a:rPr lang="en-GB" sz="1100" dirty="0">
                <a:latin typeface="Calibri" panose="020F0502020204030204" pitchFamily="34" charset="0"/>
                <a:cs typeface="Calibri" panose="020F0502020204030204" pitchFamily="34" charset="0"/>
              </a:rPr>
              <a:t> مع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الفرد</a:t>
            </a:r>
            <a:endParaRPr lang="en-GB"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algn="r" rtl="1"/>
            <a:r>
              <a:rPr lang="en-GB" sz="1100" dirty="0">
                <a:latin typeface="Calibri" panose="020F0502020204030204" pitchFamily="34" charset="0"/>
                <a:cs typeface="Calibri" panose="020F0502020204030204" pitchFamily="34" charset="0"/>
              </a:rPr>
              <a:t>إظهار التواصل مع </a:t>
            </a:r>
            <a:r>
              <a:rPr lang="en-GB" sz="1100" dirty="0" err="1">
                <a:latin typeface="Calibri" panose="020F0502020204030204" pitchFamily="34" charset="0"/>
                <a:cs typeface="Calibri" panose="020F0502020204030204" pitchFamily="34" charset="0"/>
              </a:rPr>
              <a:t>الأطفال</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بحسب </a:t>
            </a:r>
            <a:r>
              <a:rPr lang="en-GB" sz="1100" dirty="0" err="1">
                <a:latin typeface="Calibri" panose="020F0502020204030204" pitchFamily="34" charset="0"/>
                <a:cs typeface="Calibri" panose="020F0502020204030204" pitchFamily="34" charset="0"/>
              </a:rPr>
              <a:t>مراحل</a:t>
            </a:r>
            <a:r>
              <a:rPr lang="en-GB" sz="1100" dirty="0">
                <a:latin typeface="Calibri" panose="020F0502020204030204" pitchFamily="34" charset="0"/>
                <a:cs typeface="Calibri" panose="020F0502020204030204" pitchFamily="34" charset="0"/>
              </a:rPr>
              <a:t> نموهم المختلفة</a:t>
            </a: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ea typeface="Arial"/>
              <a:cs typeface="Arial"/>
              <a:sym typeface="Arial"/>
            </a:endParaRPr>
          </a:p>
          <a:p>
            <a:pPr algn="r" rtl="1"/>
            <a:r>
              <a:rPr lang="en-GB" sz="1100" dirty="0">
                <a:latin typeface="Calibri" panose="020F0502020204030204" pitchFamily="34" charset="0"/>
                <a:cs typeface="Calibri" panose="020F0502020204030204" pitchFamily="34" charset="0"/>
              </a:rPr>
              <a:t>إظهار </a:t>
            </a:r>
            <a:r>
              <a:rPr lang="en-GB" sz="1100" dirty="0" err="1">
                <a:latin typeface="Calibri" panose="020F0502020204030204" pitchFamily="34" charset="0"/>
                <a:cs typeface="Calibri" panose="020F0502020204030204" pitchFamily="34" charset="0"/>
              </a:rPr>
              <a:t>تقنيات</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تواص</a:t>
            </a:r>
            <a:r>
              <a:rPr lang="en-GB" sz="1100" dirty="0" err="1">
                <a:latin typeface="Calibri" panose="020F0502020204030204" pitchFamily="34" charset="0"/>
                <a:cs typeface="Calibri" panose="020F0502020204030204" pitchFamily="34" charset="0"/>
              </a:rPr>
              <a:t>ل</a:t>
            </a:r>
            <a:r>
              <a:rPr lang="en-GB" sz="1100" dirty="0">
                <a:latin typeface="Calibri" panose="020F0502020204030204" pitchFamily="34" charset="0"/>
                <a:cs typeface="Calibri" panose="020F0502020204030204" pitchFamily="34" charset="0"/>
              </a:rPr>
              <a:t> اللفظي وغير اللفظي</a:t>
            </a: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60154"/>
            <a:ext cx="559955" cy="387333"/>
            <a:chOff x="6878053" y="1156317"/>
            <a:chExt cx="1431178" cy="1039513"/>
          </a:xfrm>
          <a:solidFill>
            <a:schemeClr val="accent3">
              <a:lumMod val="75000"/>
            </a:schemeClr>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284747"/>
            <a:ext cx="559955" cy="387333"/>
            <a:chOff x="6878053" y="1156317"/>
            <a:chExt cx="1431178" cy="1039513"/>
          </a:xfrm>
          <a:solidFill>
            <a:schemeClr val="accent3">
              <a:lumMod val="75000"/>
            </a:schemeClr>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797448"/>
            <a:ext cx="559955" cy="387333"/>
            <a:chOff x="6878053" y="1156317"/>
            <a:chExt cx="1431178" cy="1039513"/>
          </a:xfrm>
          <a:solidFill>
            <a:schemeClr val="accent3">
              <a:lumMod val="75000"/>
            </a:schemeClr>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359839"/>
            <a:ext cx="559955" cy="387333"/>
            <a:chOff x="6878053" y="1156317"/>
            <a:chExt cx="1431178" cy="1039513"/>
          </a:xfrm>
          <a:solidFill>
            <a:schemeClr val="accent3">
              <a:lumMod val="75000"/>
            </a:schemeClr>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04408A73-7925-A452-EB4C-E601D55B1B1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E3FDB023-7591-A2E6-1179-5B28AFFF2E33}"/>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1AD87154-6632-DDD4-7C63-C9D23A53DAA8}"/>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F0FD3F3A-26EF-D8A3-68EA-9A73E8618CFF}"/>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10C2F441-F295-181F-1B7C-1D0682BF3FFA}"/>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282205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057" y="1507939"/>
            <a:ext cx="5294658"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تحديد من يجب أن يكون حاضرا عند مقابلة الطفل</a:t>
            </a:r>
            <a:endParaRPr lang="en-GB" sz="12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9BBD8C8-DADB-F895-3207-1EA95D9C1556}"/>
              </a:ext>
            </a:extLst>
          </p:cNvPr>
          <p:cNvSpPr txBox="1"/>
          <p:nvPr/>
        </p:nvSpPr>
        <p:spPr>
          <a:xfrm>
            <a:off x="996287" y="721660"/>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الجلسة</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٢</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 كيف يجب أن يستعد </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أخصائي</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الحالة ل</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مقابلة</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الأطفال؟</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a:t>
            </a:r>
            <a:endPar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endParaRPr>
          </a:p>
        </p:txBody>
      </p:sp>
      <p:sp>
        <p:nvSpPr>
          <p:cNvPr id="5" name="Rectangle 4">
            <a:extLst>
              <a:ext uri="{FF2B5EF4-FFF2-40B4-BE49-F238E27FC236}">
                <a16:creationId xmlns:a16="http://schemas.microsoft.com/office/drawing/2014/main" id="{ACB24DE9-0042-544C-C76C-6CFEF8F38E74}"/>
              </a:ext>
            </a:extLst>
          </p:cNvPr>
          <p:cNvSpPr/>
          <p:nvPr/>
        </p:nvSpPr>
        <p:spPr>
          <a:xfrm>
            <a:off x="996287" y="5227591"/>
            <a:ext cx="5251079" cy="146491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Rectangle 5">
            <a:extLst>
              <a:ext uri="{FF2B5EF4-FFF2-40B4-BE49-F238E27FC236}">
                <a16:creationId xmlns:a16="http://schemas.microsoft.com/office/drawing/2014/main" id="{A6C2C5AC-23A0-4286-4F22-04998584C84F}"/>
              </a:ext>
            </a:extLst>
          </p:cNvPr>
          <p:cNvSpPr/>
          <p:nvPr/>
        </p:nvSpPr>
        <p:spPr>
          <a:xfrm>
            <a:off x="996286" y="7525348"/>
            <a:ext cx="5251079" cy="146491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TextBox 7">
            <a:extLst>
              <a:ext uri="{FF2B5EF4-FFF2-40B4-BE49-F238E27FC236}">
                <a16:creationId xmlns:a16="http://schemas.microsoft.com/office/drawing/2014/main" id="{AC3C243C-0B3F-51CC-6981-2137E194C6DE}"/>
              </a:ext>
            </a:extLst>
          </p:cNvPr>
          <p:cNvSpPr txBox="1"/>
          <p:nvPr/>
        </p:nvSpPr>
        <p:spPr>
          <a:xfrm>
            <a:off x="996287" y="4655489"/>
            <a:ext cx="5266428" cy="430887"/>
          </a:xfrm>
          <a:prstGeom prst="rect">
            <a:avLst/>
          </a:prstGeom>
          <a:noFill/>
        </p:spPr>
        <p:txBody>
          <a:bodyPr wrap="square">
            <a:spAutoFit/>
          </a:bodyPr>
          <a:lstStyle/>
          <a:p>
            <a:pPr algn="r" rtl="1"/>
            <a:r>
              <a:rPr lang="en-GB" sz="1100" i="0" dirty="0">
                <a:solidFill>
                  <a:schemeClr val="tx1"/>
                </a:solidFill>
                <a:latin typeface="Calibri" panose="020F0502020204030204" pitchFamily="34" charset="0"/>
                <a:cs typeface="Calibri" panose="020F0502020204030204" pitchFamily="34" charset="0"/>
              </a:rPr>
              <a:t>من يمكن أن يكون</a:t>
            </a:r>
            <a:r>
              <a:rPr lang="ar-SA" sz="1100" i="0" dirty="0">
                <a:solidFill>
                  <a:schemeClr val="tx1"/>
                </a:solidFill>
                <a:latin typeface="Calibri" panose="020F0502020204030204" pitchFamily="34" charset="0"/>
                <a:cs typeface="Calibri" panose="020F0502020204030204" pitchFamily="34" charset="0"/>
              </a:rPr>
              <a:t> الشخص</a:t>
            </a:r>
            <a:r>
              <a:rPr lang="en-GB" sz="1100" i="0" dirty="0">
                <a:solidFill>
                  <a:schemeClr val="tx1"/>
                </a:solidFill>
                <a:latin typeface="Calibri" panose="020F0502020204030204" pitchFamily="34" charset="0"/>
                <a:cs typeface="Calibri" panose="020F0502020204030204" pitchFamily="34" charset="0"/>
              </a:rPr>
              <a:t> </a:t>
            </a:r>
            <a:r>
              <a:rPr lang="ar-SA" sz="1100" i="0" dirty="0">
                <a:solidFill>
                  <a:schemeClr val="tx1"/>
                </a:solidFill>
                <a:latin typeface="Calibri" panose="020F0502020204030204" pitchFamily="34" charset="0"/>
                <a:cs typeface="Calibri" panose="020F0502020204030204" pitchFamily="34" charset="0"/>
              </a:rPr>
              <a:t>ال</a:t>
            </a:r>
            <a:r>
              <a:rPr lang="en-GB" sz="1100" i="0" dirty="0">
                <a:solidFill>
                  <a:schemeClr val="tx1"/>
                </a:solidFill>
                <a:latin typeface="Calibri" panose="020F0502020204030204" pitchFamily="34" charset="0"/>
                <a:cs typeface="Calibri" panose="020F0502020204030204" pitchFamily="34" charset="0"/>
              </a:rPr>
              <a:t>بالغ </a:t>
            </a:r>
            <a:r>
              <a:rPr lang="ar-SA" sz="1100" i="0" dirty="0">
                <a:solidFill>
                  <a:schemeClr val="tx1"/>
                </a:solidFill>
                <a:latin typeface="Calibri" panose="020F0502020204030204" pitchFamily="34" charset="0"/>
                <a:cs typeface="Calibri" panose="020F0502020204030204" pitchFamily="34" charset="0"/>
              </a:rPr>
              <a:t>ال</a:t>
            </a:r>
            <a:r>
              <a:rPr lang="en-GB" sz="1100" i="0" dirty="0">
                <a:solidFill>
                  <a:schemeClr val="tx1"/>
                </a:solidFill>
                <a:latin typeface="Calibri" panose="020F0502020204030204" pitchFamily="34" charset="0"/>
                <a:cs typeface="Calibri" panose="020F0502020204030204" pitchFamily="34" charset="0"/>
              </a:rPr>
              <a:t>موثوق به</a:t>
            </a:r>
            <a:r>
              <a:rPr lang="ar-SA" sz="1100" i="0" dirty="0">
                <a:solidFill>
                  <a:schemeClr val="tx1"/>
                </a:solidFill>
                <a:latin typeface="Calibri" panose="020F0502020204030204" pitchFamily="34" charset="0"/>
                <a:cs typeface="Calibri" panose="020F0502020204030204" pitchFamily="34" charset="0"/>
              </a:rPr>
              <a:t>/ها</a:t>
            </a:r>
            <a:r>
              <a:rPr lang="en-GB" sz="1100" i="0" dirty="0">
                <a:solidFill>
                  <a:schemeClr val="tx1"/>
                </a:solidFill>
                <a:latin typeface="Calibri" panose="020F0502020204030204" pitchFamily="34" charset="0"/>
                <a:cs typeface="Calibri" panose="020F0502020204030204" pitchFamily="34" charset="0"/>
              </a:rPr>
              <a:t> </a:t>
            </a:r>
            <a:r>
              <a:rPr lang="ar-SA" sz="1100" i="0" dirty="0">
                <a:solidFill>
                  <a:schemeClr val="tx1"/>
                </a:solidFill>
                <a:latin typeface="Calibri" panose="020F0502020204030204" pitchFamily="34" charset="0"/>
                <a:cs typeface="Calibri" panose="020F0502020204030204" pitchFamily="34" charset="0"/>
              </a:rPr>
              <a:t>في حال</a:t>
            </a:r>
            <a:r>
              <a:rPr lang="en-GB" sz="1100" i="0" dirty="0">
                <a:solidFill>
                  <a:schemeClr val="tx1"/>
                </a:solidFill>
                <a:latin typeface="Calibri" panose="020F0502020204030204" pitchFamily="34" charset="0"/>
                <a:cs typeface="Calibri" panose="020F0502020204030204" pitchFamily="34" charset="0"/>
              </a:rPr>
              <a:t> </a:t>
            </a:r>
            <a:r>
              <a:rPr lang="ar-SA" sz="1100" i="0" dirty="0">
                <a:solidFill>
                  <a:schemeClr val="tx1"/>
                </a:solidFill>
                <a:latin typeface="Calibri" panose="020F0502020204030204" pitchFamily="34" charset="0"/>
                <a:cs typeface="Calibri" panose="020F0502020204030204" pitchFamily="34" charset="0"/>
              </a:rPr>
              <a:t>عدم حضور </a:t>
            </a:r>
            <a:r>
              <a:rPr lang="en-GB" sz="1100" i="0" dirty="0">
                <a:solidFill>
                  <a:schemeClr val="tx1"/>
                </a:solidFill>
                <a:latin typeface="Calibri" panose="020F0502020204030204" pitchFamily="34" charset="0"/>
                <a:cs typeface="Calibri" panose="020F0502020204030204" pitchFamily="34" charset="0"/>
              </a:rPr>
              <a:t>الوالد</a:t>
            </a:r>
            <a:r>
              <a:rPr lang="ar-SA" sz="1100" i="0" dirty="0">
                <a:solidFill>
                  <a:schemeClr val="tx1"/>
                </a:solidFill>
                <a:latin typeface="Calibri" panose="020F0502020204030204" pitchFamily="34" charset="0"/>
                <a:cs typeface="Calibri" panose="020F0502020204030204" pitchFamily="34" charset="0"/>
              </a:rPr>
              <a:t>/ة</a:t>
            </a:r>
            <a:r>
              <a:rPr lang="en-GB" sz="1100" i="0" dirty="0">
                <a:solidFill>
                  <a:schemeClr val="tx1"/>
                </a:solidFill>
                <a:latin typeface="Calibri" panose="020F0502020204030204" pitchFamily="34" charset="0"/>
                <a:cs typeface="Calibri" panose="020F0502020204030204" pitchFamily="34" charset="0"/>
              </a:rPr>
              <a:t> أو مقدم</a:t>
            </a:r>
            <a:r>
              <a:rPr lang="ar-SA" sz="1100" i="0" dirty="0">
                <a:solidFill>
                  <a:schemeClr val="tx1"/>
                </a:solidFill>
                <a:latin typeface="Calibri" panose="020F0502020204030204" pitchFamily="34" charset="0"/>
                <a:cs typeface="Calibri" panose="020F0502020204030204" pitchFamily="34" charset="0"/>
              </a:rPr>
              <a:t> /ة </a:t>
            </a:r>
            <a:r>
              <a:rPr lang="en-GB" sz="1100" i="0" dirty="0">
                <a:solidFill>
                  <a:schemeClr val="tx1"/>
                </a:solidFill>
                <a:latin typeface="Calibri" panose="020F0502020204030204" pitchFamily="34" charset="0"/>
                <a:cs typeface="Calibri" panose="020F0502020204030204" pitchFamily="34" charset="0"/>
              </a:rPr>
              <a:t>الرعاية أثناء ا</a:t>
            </a:r>
            <a:r>
              <a:rPr lang="ar-SA" sz="1100" i="0" dirty="0">
                <a:solidFill>
                  <a:schemeClr val="tx1"/>
                </a:solidFill>
                <a:latin typeface="Calibri" panose="020F0502020204030204" pitchFamily="34" charset="0"/>
                <a:cs typeface="Calibri" panose="020F0502020204030204" pitchFamily="34" charset="0"/>
              </a:rPr>
              <a:t>لاجتماع</a:t>
            </a:r>
            <a:r>
              <a:rPr lang="en-GB" sz="1100" i="0" dirty="0">
                <a:solidFill>
                  <a:schemeClr val="tx1"/>
                </a:solidFill>
                <a:latin typeface="Calibri" panose="020F0502020204030204" pitchFamily="34" charset="0"/>
                <a:cs typeface="Calibri" panose="020F0502020204030204" pitchFamily="34" charset="0"/>
              </a:rPr>
              <a:t> بالطفل؟</a:t>
            </a:r>
            <a:endParaRPr lang="en-BE" sz="11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AB651AB-91C6-F30E-2480-75A6DBE69D55}"/>
              </a:ext>
            </a:extLst>
          </p:cNvPr>
          <p:cNvSpPr txBox="1"/>
          <p:nvPr/>
        </p:nvSpPr>
        <p:spPr>
          <a:xfrm>
            <a:off x="966716" y="6945986"/>
            <a:ext cx="5266428" cy="430887"/>
          </a:xfrm>
          <a:prstGeom prst="rect">
            <a:avLst/>
          </a:prstGeom>
          <a:noFill/>
        </p:spPr>
        <p:txBody>
          <a:bodyPr wrap="square">
            <a:spAutoFit/>
          </a:bodyPr>
          <a:lstStyle/>
          <a:p>
            <a:pPr algn="r" rtl="1"/>
            <a:r>
              <a:rPr lang="ar-SA" sz="1100" i="0" dirty="0">
                <a:solidFill>
                  <a:schemeClr val="tx1"/>
                </a:solidFill>
                <a:latin typeface="Calibri" panose="020F0502020204030204" pitchFamily="34" charset="0"/>
                <a:cs typeface="Calibri" panose="020F0502020204030204" pitchFamily="34" charset="0"/>
              </a:rPr>
              <a:t>كيف يمكنك التعرف على الشخص البالغ الموثوق به/ها في حياة الطفل ؟ يرجى أيضًا كتابة أمثلة على الأسئلة التي يمكنك طرحها على الطفل.</a:t>
            </a:r>
            <a:endParaRPr lang="en-US" sz="1100" i="0" dirty="0">
              <a:solidFill>
                <a:schemeClr val="tx1"/>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816BC76B-0620-BBAC-E963-2C3B2F351638}"/>
              </a:ext>
            </a:extLst>
          </p:cNvPr>
          <p:cNvGrpSpPr/>
          <p:nvPr/>
        </p:nvGrpSpPr>
        <p:grpSpPr>
          <a:xfrm>
            <a:off x="1016758" y="2232663"/>
            <a:ext cx="5245957" cy="2028906"/>
            <a:chOff x="1143000" y="2096472"/>
            <a:chExt cx="9009187" cy="3484359"/>
          </a:xfrm>
        </p:grpSpPr>
        <p:sp>
          <p:nvSpPr>
            <p:cNvPr id="11" name="Rectangle 10">
              <a:extLst>
                <a:ext uri="{FF2B5EF4-FFF2-40B4-BE49-F238E27FC236}">
                  <a16:creationId xmlns:a16="http://schemas.microsoft.com/office/drawing/2014/main" id="{97010D6D-0C64-3592-57CD-55EFDFFA8C73}"/>
                </a:ext>
              </a:extLst>
            </p:cNvPr>
            <p:cNvSpPr/>
            <p:nvPr/>
          </p:nvSpPr>
          <p:spPr>
            <a:xfrm>
              <a:off x="1143000" y="3020250"/>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sz="1100" b="1" dirty="0">
                  <a:solidFill>
                    <a:schemeClr val="tx1"/>
                  </a:solidFill>
                  <a:latin typeface="Calibri" panose="020F0502020204030204" pitchFamily="34" charset="0"/>
                  <a:cs typeface="Calibri" panose="020F0502020204030204" pitchFamily="34" charset="0"/>
                </a:rPr>
                <a:t>الوالد أو مقدم الرعاية؟</a:t>
              </a:r>
              <a:endParaRPr lang="en-US" sz="1100" b="1" dirty="0">
                <a:solidFill>
                  <a:schemeClr val="tx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70B133E-979D-C1A6-4DCD-81D081E5B3CA}"/>
                </a:ext>
              </a:extLst>
            </p:cNvPr>
            <p:cNvSpPr/>
            <p:nvPr/>
          </p:nvSpPr>
          <p:spPr>
            <a:xfrm>
              <a:off x="4785260" y="2096472"/>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sz="1100" b="1" dirty="0">
                  <a:solidFill>
                    <a:schemeClr val="tx1"/>
                  </a:solidFill>
                  <a:latin typeface="Calibri" panose="020F0502020204030204" pitchFamily="34" charset="0"/>
                  <a:cs typeface="Calibri" panose="020F0502020204030204" pitchFamily="34" charset="0"/>
                </a:rPr>
                <a:t>شخص بالغ موثوق به</a:t>
              </a:r>
              <a:r>
                <a:rPr lang="ar-SA" sz="1100" b="1" dirty="0">
                  <a:solidFill>
                    <a:schemeClr val="tx1"/>
                  </a:solidFill>
                  <a:latin typeface="Calibri" panose="020F0502020204030204" pitchFamily="34" charset="0"/>
                  <a:cs typeface="Calibri" panose="020F0502020204030204" pitchFamily="34" charset="0"/>
                </a:rPr>
                <a:t>/ها</a:t>
              </a:r>
              <a:r>
                <a:rPr lang="en-CA" sz="1100" b="1" dirty="0">
                  <a:solidFill>
                    <a:schemeClr val="tx1"/>
                  </a:solidFill>
                  <a:latin typeface="Calibri" panose="020F0502020204030204" pitchFamily="34" charset="0"/>
                  <a:cs typeface="Calibri" panose="020F0502020204030204" pitchFamily="34" charset="0"/>
                </a:rPr>
                <a:t>؟</a:t>
              </a:r>
              <a:endParaRPr lang="en-US" sz="1100" b="1" dirty="0">
                <a:solidFill>
                  <a:schemeClr val="tx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79DDC7E-AED3-1295-B54B-6F15E2D3AD73}"/>
                </a:ext>
              </a:extLst>
            </p:cNvPr>
            <p:cNvSpPr/>
            <p:nvPr/>
          </p:nvSpPr>
          <p:spPr>
            <a:xfrm>
              <a:off x="4785260" y="4039784"/>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tx1"/>
                  </a:solidFill>
                  <a:latin typeface="Calibri" panose="020F0502020204030204" pitchFamily="34" charset="0"/>
                  <a:cs typeface="Calibri" panose="020F0502020204030204" pitchFamily="34" charset="0"/>
                </a:rPr>
                <a:t>محادثة فردية</a:t>
              </a:r>
            </a:p>
          </p:txBody>
        </p:sp>
        <p:sp>
          <p:nvSpPr>
            <p:cNvPr id="14" name="Rectangle 13">
              <a:extLst>
                <a:ext uri="{FF2B5EF4-FFF2-40B4-BE49-F238E27FC236}">
                  <a16:creationId xmlns:a16="http://schemas.microsoft.com/office/drawing/2014/main" id="{5FD4F0A1-2942-D463-0F62-742D21874E02}"/>
                </a:ext>
              </a:extLst>
            </p:cNvPr>
            <p:cNvSpPr/>
            <p:nvPr/>
          </p:nvSpPr>
          <p:spPr>
            <a:xfrm>
              <a:off x="8094585" y="2096472"/>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sz="1100" b="1" dirty="0" err="1">
                  <a:solidFill>
                    <a:schemeClr val="tx1"/>
                  </a:solidFill>
                  <a:latin typeface="Calibri" panose="020F0502020204030204" pitchFamily="34" charset="0"/>
                  <a:cs typeface="Calibri" panose="020F0502020204030204" pitchFamily="34" charset="0"/>
                </a:rPr>
                <a:t>مشرف</a:t>
              </a:r>
              <a:r>
                <a:rPr lang="ar-SA" sz="1100" b="1" dirty="0">
                  <a:solidFill>
                    <a:schemeClr val="tx1"/>
                  </a:solidFill>
                  <a:latin typeface="Calibri" panose="020F0502020204030204" pitchFamily="34" charset="0"/>
                  <a:cs typeface="Calibri" panose="020F0502020204030204" pitchFamily="34" charset="0"/>
                </a:rPr>
                <a:t> إدارة الحالة</a:t>
              </a:r>
              <a:endParaRPr lang="en-US" sz="1100" b="1" dirty="0">
                <a:solidFill>
                  <a:schemeClr val="tx1"/>
                </a:solidFill>
                <a:latin typeface="Calibri" panose="020F0502020204030204" pitchFamily="34" charset="0"/>
                <a:cs typeface="Calibri" panose="020F0502020204030204" pitchFamily="34" charset="0"/>
              </a:endParaRPr>
            </a:p>
            <a:p>
              <a:pPr algn="ctr" rtl="1"/>
              <a:endParaRPr lang="en-US" sz="1100" b="1" dirty="0">
                <a:solidFill>
                  <a:schemeClr val="tx1"/>
                </a:solidFill>
                <a:cs typeface="Arial" panose="020B0604020202020204" pitchFamily="34" charset="0"/>
              </a:endParaRPr>
            </a:p>
          </p:txBody>
        </p:sp>
        <p:cxnSp>
          <p:nvCxnSpPr>
            <p:cNvPr id="15" name="Connector: Elbow 14">
              <a:extLst>
                <a:ext uri="{FF2B5EF4-FFF2-40B4-BE49-F238E27FC236}">
                  <a16:creationId xmlns:a16="http://schemas.microsoft.com/office/drawing/2014/main" id="{2CDBB567-D400-5BE1-10A4-7BE1A3527757}"/>
                </a:ext>
              </a:extLst>
            </p:cNvPr>
            <p:cNvCxnSpPr>
              <a:cxnSpLocks/>
              <a:stCxn id="11" idx="3"/>
              <a:endCxn id="12" idx="1"/>
            </p:cNvCxnSpPr>
            <p:nvPr/>
          </p:nvCxnSpPr>
          <p:spPr>
            <a:xfrm flipV="1">
              <a:off x="3200602" y="2866996"/>
              <a:ext cx="1584658" cy="923778"/>
            </a:xfrm>
            <a:prstGeom prst="bentConnector3">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D9B3CAE-92C4-48B9-23D0-E274D808F630}"/>
                </a:ext>
              </a:extLst>
            </p:cNvPr>
            <p:cNvCxnSpPr>
              <a:cxnSpLocks/>
              <a:stCxn id="11" idx="3"/>
              <a:endCxn id="13" idx="1"/>
            </p:cNvCxnSpPr>
            <p:nvPr/>
          </p:nvCxnSpPr>
          <p:spPr>
            <a:xfrm>
              <a:off x="3200602" y="3790774"/>
              <a:ext cx="1584658" cy="1019534"/>
            </a:xfrm>
            <a:prstGeom prst="bentConnector3">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5345F1-F530-E33E-0F95-CD17188B9700}"/>
                </a:ext>
              </a:extLst>
            </p:cNvPr>
            <p:cNvSpPr txBox="1"/>
            <p:nvPr/>
          </p:nvSpPr>
          <p:spPr>
            <a:xfrm>
              <a:off x="3291891" y="3361281"/>
              <a:ext cx="701039" cy="449278"/>
            </a:xfrm>
            <a:prstGeom prst="rect">
              <a:avLst/>
            </a:prstGeom>
            <a:noFill/>
          </p:spPr>
          <p:txBody>
            <a:bodyPr wrap="square">
              <a:spAutoFit/>
            </a:bodyPr>
            <a:lstStyle/>
            <a:p>
              <a:pPr algn="r" rtl="1"/>
              <a:r>
                <a:rPr lang="en-CA" sz="1100" b="1" dirty="0">
                  <a:solidFill>
                    <a:schemeClr val="accent3">
                      <a:lumMod val="75000"/>
                    </a:schemeClr>
                  </a:solidFill>
                  <a:cs typeface="Arial" panose="020B0604020202020204" pitchFamily="34" charset="0"/>
                </a:rPr>
                <a:t>لا</a:t>
              </a:r>
              <a:endParaRPr lang="en-US" sz="1100" b="1" dirty="0">
                <a:solidFill>
                  <a:schemeClr val="accent3">
                    <a:lumMod val="75000"/>
                  </a:schemeClr>
                </a:solidFill>
              </a:endParaRPr>
            </a:p>
          </p:txBody>
        </p:sp>
        <p:cxnSp>
          <p:nvCxnSpPr>
            <p:cNvPr id="21" name="Straight Arrow Connector 20">
              <a:extLst>
                <a:ext uri="{FF2B5EF4-FFF2-40B4-BE49-F238E27FC236}">
                  <a16:creationId xmlns:a16="http://schemas.microsoft.com/office/drawing/2014/main" id="{8D04167A-F68D-B2E1-69F4-B92D9056156E}"/>
                </a:ext>
              </a:extLst>
            </p:cNvPr>
            <p:cNvCxnSpPr>
              <a:stCxn id="12" idx="3"/>
              <a:endCxn id="14" idx="1"/>
            </p:cNvCxnSpPr>
            <p:nvPr/>
          </p:nvCxnSpPr>
          <p:spPr>
            <a:xfrm>
              <a:off x="6842862" y="2866996"/>
              <a:ext cx="1251723"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6C2A1DB-0C3F-FBD5-D9CB-BCDB176B6127}"/>
                </a:ext>
              </a:extLst>
            </p:cNvPr>
            <p:cNvSpPr txBox="1"/>
            <p:nvPr/>
          </p:nvSpPr>
          <p:spPr>
            <a:xfrm>
              <a:off x="7170625" y="2497664"/>
              <a:ext cx="701039" cy="449278"/>
            </a:xfrm>
            <a:prstGeom prst="rect">
              <a:avLst/>
            </a:prstGeom>
            <a:noFill/>
          </p:spPr>
          <p:txBody>
            <a:bodyPr wrap="square">
              <a:spAutoFit/>
            </a:bodyPr>
            <a:lstStyle/>
            <a:p>
              <a:pPr algn="r" rtl="1"/>
              <a:r>
                <a:rPr lang="en-CA" sz="1100" b="1" dirty="0">
                  <a:solidFill>
                    <a:schemeClr val="accent3">
                      <a:lumMod val="75000"/>
                    </a:schemeClr>
                  </a:solidFill>
                  <a:cs typeface="Arial" panose="020B0604020202020204" pitchFamily="34" charset="0"/>
                </a:rPr>
                <a:t>لا</a:t>
              </a:r>
              <a:endParaRPr lang="en-US" sz="1100" b="1" dirty="0">
                <a:solidFill>
                  <a:schemeClr val="accent3">
                    <a:lumMod val="75000"/>
                  </a:schemeClr>
                </a:solidFill>
              </a:endParaRPr>
            </a:p>
          </p:txBody>
        </p:sp>
      </p:grpSp>
      <p:sp>
        <p:nvSpPr>
          <p:cNvPr id="3" name="Hexagon 2">
            <a:extLst>
              <a:ext uri="{FF2B5EF4-FFF2-40B4-BE49-F238E27FC236}">
                <a16:creationId xmlns:a16="http://schemas.microsoft.com/office/drawing/2014/main" id="{918DDA2E-A697-14B6-2108-774EE610DD3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D934B84D-174E-23AD-D328-5306B52D13D6}"/>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2A34E22C-5E3B-92FE-DE23-D2A74B85D131}"/>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E23975AA-6E8B-240F-F90B-FFBA2B3A57FC}"/>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05158979-07D1-50C1-8731-338DB979800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621072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8A3282-0B64-4AF5-AC8B-506F6CD89F03}"/>
              </a:ext>
            </a:extLst>
          </p:cNvPr>
          <p:cNvSpPr/>
          <p:nvPr/>
        </p:nvSpPr>
        <p:spPr>
          <a:xfrm>
            <a:off x="1000125" y="1225550"/>
            <a:ext cx="5248275" cy="786764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94C9E363-5119-7588-8771-8639A434CFAC}"/>
              </a:ext>
            </a:extLst>
          </p:cNvPr>
          <p:cNvSpPr txBox="1"/>
          <p:nvPr/>
        </p:nvSpPr>
        <p:spPr>
          <a:xfrm>
            <a:off x="1000125" y="714952"/>
            <a:ext cx="5248275" cy="492443"/>
          </a:xfrm>
          <a:prstGeom prst="rect">
            <a:avLst/>
          </a:prstGeom>
          <a:noFill/>
        </p:spPr>
        <p:txBody>
          <a:bodyPr wrap="square" rtlCol="0">
            <a:spAutoFit/>
          </a:bodyPr>
          <a:lstStyle/>
          <a:p>
            <a:pPr algn="ctr" rtl="1"/>
            <a:r>
              <a:rPr lang="ar-SA" sz="1400" b="1" dirty="0">
                <a:latin typeface="Calibri" panose="020F0502020204030204" pitchFamily="34" charset="0"/>
                <a:cs typeface="Calibri" panose="020F0502020204030204" pitchFamily="34" charset="0"/>
              </a:rPr>
              <a:t>كيف أستعد للاجتماع بالطفل</a:t>
            </a:r>
            <a:endParaRPr lang="en-BE" sz="1400" b="1" dirty="0">
              <a:latin typeface="Calibri" panose="020F0502020204030204" pitchFamily="34" charset="0"/>
              <a:cs typeface="Calibri" panose="020F0502020204030204" pitchFamily="34" charset="0"/>
            </a:endParaRPr>
          </a:p>
          <a:p>
            <a:pPr algn="r" rtl="1"/>
            <a:endParaRPr lang="en-US" sz="1200" b="1" spc="300" dirty="0"/>
          </a:p>
        </p:txBody>
      </p:sp>
      <p:sp>
        <p:nvSpPr>
          <p:cNvPr id="16" name="Hexagon 15">
            <a:extLst>
              <a:ext uri="{FF2B5EF4-FFF2-40B4-BE49-F238E27FC236}">
                <a16:creationId xmlns:a16="http://schemas.microsoft.com/office/drawing/2014/main" id="{8ED8201F-0BA1-13A6-9D95-AE9ADD700C92}"/>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44848176-4FC1-9037-0C50-93DB531017B1}"/>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5C2A6230-8841-C380-05EF-370584B93B15}"/>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0379BC60-8661-E694-E2FF-7C6720D839E9}"/>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11D76C66-0CE5-09C8-4BD8-3C19E99E3F6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L-Shape 2">
            <a:extLst>
              <a:ext uri="{FF2B5EF4-FFF2-40B4-BE49-F238E27FC236}">
                <a16:creationId xmlns:a16="http://schemas.microsoft.com/office/drawing/2014/main" id="{F7D6D656-8D52-7430-868B-3B2DAFF004BD}"/>
              </a:ext>
            </a:extLst>
          </p:cNvPr>
          <p:cNvSpPr/>
          <p:nvPr/>
        </p:nvSpPr>
        <p:spPr>
          <a:xfrm rot="18361091">
            <a:off x="5715129" y="6595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L-Shape 10">
            <a:extLst>
              <a:ext uri="{FF2B5EF4-FFF2-40B4-BE49-F238E27FC236}">
                <a16:creationId xmlns:a16="http://schemas.microsoft.com/office/drawing/2014/main" id="{58A4B2C3-442F-C816-1B35-097A4CFF926A}"/>
              </a:ext>
            </a:extLst>
          </p:cNvPr>
          <p:cNvSpPr/>
          <p:nvPr/>
        </p:nvSpPr>
        <p:spPr>
          <a:xfrm rot="18361091">
            <a:off x="5715129" y="7484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L-Shape 11">
            <a:extLst>
              <a:ext uri="{FF2B5EF4-FFF2-40B4-BE49-F238E27FC236}">
                <a16:creationId xmlns:a16="http://schemas.microsoft.com/office/drawing/2014/main" id="{B793AEEC-EDA8-3134-C0EA-435EDC276F8E}"/>
              </a:ext>
            </a:extLst>
          </p:cNvPr>
          <p:cNvSpPr/>
          <p:nvPr/>
        </p:nvSpPr>
        <p:spPr>
          <a:xfrm rot="18361091">
            <a:off x="5715129" y="8373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70974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7" y="2228774"/>
            <a:ext cx="2402172" cy="261610"/>
          </a:xfrm>
          <a:prstGeom prst="rect">
            <a:avLst/>
          </a:prstGeom>
          <a:noFill/>
          <a:ln>
            <a:noFill/>
          </a:ln>
        </p:spPr>
        <p:txBody>
          <a:bodyPr wrap="square" rtlCol="0">
            <a:spAutoFit/>
          </a:bodyPr>
          <a:lstStyle/>
          <a:p>
            <a:pPr algn="r" rtl="1"/>
            <a:r>
              <a:rPr lang="en-US" sz="1100" b="1" dirty="0"/>
              <a:t>لا تفعل</a:t>
            </a:r>
            <a:endParaRPr lang="en-CA" sz="1100" b="1"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6287" y="2564966"/>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TextBox 38">
            <a:extLst>
              <a:ext uri="{FF2B5EF4-FFF2-40B4-BE49-F238E27FC236}">
                <a16:creationId xmlns:a16="http://schemas.microsoft.com/office/drawing/2014/main" id="{623FAC9D-9DAF-4ED8-B69D-AB02CAF986FD}"/>
              </a:ext>
            </a:extLst>
          </p:cNvPr>
          <p:cNvSpPr txBox="1"/>
          <p:nvPr/>
        </p:nvSpPr>
        <p:spPr>
          <a:xfrm>
            <a:off x="3806566" y="2231974"/>
            <a:ext cx="2402172" cy="430887"/>
          </a:xfrm>
          <a:prstGeom prst="rect">
            <a:avLst/>
          </a:prstGeom>
          <a:noFill/>
          <a:ln>
            <a:noFill/>
          </a:ln>
        </p:spPr>
        <p:txBody>
          <a:bodyPr wrap="square" rtlCol="0">
            <a:spAutoFit/>
          </a:bodyPr>
          <a:lstStyle/>
          <a:p>
            <a:pPr algn="r" rtl="1"/>
            <a:r>
              <a:rPr lang="en-US" sz="1100" b="1" dirty="0"/>
              <a:t>افعل</a:t>
            </a:r>
            <a:endParaRPr lang="en-CA" sz="1100" b="1" i="1" dirty="0"/>
          </a:p>
          <a:p>
            <a:pPr algn="r" rtl="1"/>
            <a:endParaRPr lang="en-CA" sz="1100" b="1" i="1" dirty="0"/>
          </a:p>
        </p:txBody>
      </p:sp>
      <p:sp>
        <p:nvSpPr>
          <p:cNvPr id="47" name="TextBox 46">
            <a:extLst>
              <a:ext uri="{FF2B5EF4-FFF2-40B4-BE49-F238E27FC236}">
                <a16:creationId xmlns:a16="http://schemas.microsoft.com/office/drawing/2014/main" id="{F884CC47-1ED3-40DC-9EF4-01DD1B61C37F}"/>
              </a:ext>
            </a:extLst>
          </p:cNvPr>
          <p:cNvSpPr txBox="1"/>
          <p:nvPr/>
        </p:nvSpPr>
        <p:spPr>
          <a:xfrm>
            <a:off x="996287" y="1819309"/>
            <a:ext cx="4110326" cy="261610"/>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لغة الجسد وتع</a:t>
            </a:r>
            <a:r>
              <a:rPr lang="ar-SA" sz="1100" dirty="0">
                <a:latin typeface="Calibri" panose="020F0502020204030204" pitchFamily="34" charset="0"/>
                <a:cs typeface="Calibri" panose="020F0502020204030204" pitchFamily="34" charset="0"/>
              </a:rPr>
              <a:t>ابير </a:t>
            </a:r>
            <a:r>
              <a:rPr lang="en-US" sz="1100" dirty="0">
                <a:latin typeface="Calibri" panose="020F0502020204030204" pitchFamily="34" charset="0"/>
                <a:cs typeface="Calibri" panose="020F0502020204030204" pitchFamily="34" charset="0"/>
              </a:rPr>
              <a:t>الوجه والتواصل البصري</a:t>
            </a:r>
            <a:endParaRPr lang="en-CA" sz="11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16ACD9F-4C8B-CA20-4968-38CA1F63CAD4}"/>
              </a:ext>
            </a:extLst>
          </p:cNvPr>
          <p:cNvSpPr txBox="1"/>
          <p:nvPr/>
        </p:nvSpPr>
        <p:spPr>
          <a:xfrm>
            <a:off x="996287" y="709760"/>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الجلسة</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٣</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ما هي تقنيات ال</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تواصل</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التي يمكنني استخدامها؟</a:t>
            </a:r>
          </a:p>
        </p:txBody>
      </p:sp>
      <p:sp>
        <p:nvSpPr>
          <p:cNvPr id="6" name="TextBox 5">
            <a:extLst>
              <a:ext uri="{FF2B5EF4-FFF2-40B4-BE49-F238E27FC236}">
                <a16:creationId xmlns:a16="http://schemas.microsoft.com/office/drawing/2014/main" id="{6EA17392-1120-521D-E9BC-9C0D82A23913}"/>
              </a:ext>
            </a:extLst>
          </p:cNvPr>
          <p:cNvSpPr txBox="1"/>
          <p:nvPr/>
        </p:nvSpPr>
        <p:spPr>
          <a:xfrm>
            <a:off x="1000125" y="1471721"/>
            <a:ext cx="5248275" cy="338554"/>
          </a:xfrm>
          <a:prstGeom prst="rect">
            <a:avLst/>
          </a:prstGeom>
          <a:noFill/>
        </p:spPr>
        <p:txBody>
          <a:bodyPr wrap="square" rtlCol="0">
            <a:spAutoFit/>
          </a:bodyPr>
          <a:lstStyle/>
          <a:p>
            <a:pPr algn="r" rtl="1"/>
            <a:r>
              <a:rPr lang="en-US" sz="1600" b="1" dirty="0" err="1">
                <a:latin typeface="Calibri" panose="020F0502020204030204" pitchFamily="34" charset="0"/>
                <a:cs typeface="Calibri" panose="020F0502020204030204" pitchFamily="34" charset="0"/>
              </a:rPr>
              <a:t>تقنيات</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ال</a:t>
            </a:r>
            <a:r>
              <a:rPr lang="ar-SA" sz="1600" b="1" dirty="0">
                <a:latin typeface="Calibri" panose="020F0502020204030204" pitchFamily="34" charset="0"/>
                <a:cs typeface="Calibri" panose="020F0502020204030204" pitchFamily="34" charset="0"/>
              </a:rPr>
              <a:t>تواصل</a:t>
            </a:r>
            <a:r>
              <a:rPr lang="en-US" sz="1600" b="1" dirty="0">
                <a:latin typeface="Calibri" panose="020F0502020204030204" pitchFamily="34" charset="0"/>
                <a:cs typeface="Calibri" panose="020F0502020204030204" pitchFamily="34" charset="0"/>
              </a:rPr>
              <a:t> غير اللفظي</a:t>
            </a:r>
            <a:endParaRPr lang="en-US" sz="1600" b="1" spc="300" dirty="0"/>
          </a:p>
        </p:txBody>
      </p:sp>
      <p:sp>
        <p:nvSpPr>
          <p:cNvPr id="7" name="Rectangle 6">
            <a:extLst>
              <a:ext uri="{FF2B5EF4-FFF2-40B4-BE49-F238E27FC236}">
                <a16:creationId xmlns:a16="http://schemas.microsoft.com/office/drawing/2014/main" id="{843CA982-B1AC-7A5F-F73F-BE190036339B}"/>
              </a:ext>
            </a:extLst>
          </p:cNvPr>
          <p:cNvSpPr/>
          <p:nvPr/>
        </p:nvSpPr>
        <p:spPr>
          <a:xfrm>
            <a:off x="3785798" y="2564966"/>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TextBox 36">
            <a:extLst>
              <a:ext uri="{FF2B5EF4-FFF2-40B4-BE49-F238E27FC236}">
                <a16:creationId xmlns:a16="http://schemas.microsoft.com/office/drawing/2014/main" id="{623E9C85-8382-003E-8E34-84592E7E16F7}"/>
              </a:ext>
            </a:extLst>
          </p:cNvPr>
          <p:cNvSpPr txBox="1"/>
          <p:nvPr/>
        </p:nvSpPr>
        <p:spPr>
          <a:xfrm>
            <a:off x="996287" y="6050293"/>
            <a:ext cx="2402172" cy="261610"/>
          </a:xfrm>
          <a:prstGeom prst="rect">
            <a:avLst/>
          </a:prstGeom>
          <a:noFill/>
          <a:ln>
            <a:noFill/>
          </a:ln>
        </p:spPr>
        <p:txBody>
          <a:bodyPr wrap="square" rtlCol="0">
            <a:spAutoFit/>
          </a:bodyPr>
          <a:lstStyle/>
          <a:p>
            <a:pPr algn="r" rtl="1"/>
            <a:r>
              <a:rPr lang="en-US" sz="1100" b="1" dirty="0"/>
              <a:t>لا تفعل</a:t>
            </a:r>
            <a:endParaRPr lang="en-CA" sz="1100" b="1" i="1" dirty="0"/>
          </a:p>
        </p:txBody>
      </p:sp>
      <p:sp>
        <p:nvSpPr>
          <p:cNvPr id="38" name="Rectangle 37">
            <a:extLst>
              <a:ext uri="{FF2B5EF4-FFF2-40B4-BE49-F238E27FC236}">
                <a16:creationId xmlns:a16="http://schemas.microsoft.com/office/drawing/2014/main" id="{CA4CA696-8625-3A38-74CA-4431F1A33517}"/>
              </a:ext>
            </a:extLst>
          </p:cNvPr>
          <p:cNvSpPr/>
          <p:nvPr/>
        </p:nvSpPr>
        <p:spPr>
          <a:xfrm>
            <a:off x="996287" y="6386485"/>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TextBox 39">
            <a:extLst>
              <a:ext uri="{FF2B5EF4-FFF2-40B4-BE49-F238E27FC236}">
                <a16:creationId xmlns:a16="http://schemas.microsoft.com/office/drawing/2014/main" id="{3FA57308-7CC7-019F-A43E-97A7EB692EE5}"/>
              </a:ext>
            </a:extLst>
          </p:cNvPr>
          <p:cNvSpPr txBox="1"/>
          <p:nvPr/>
        </p:nvSpPr>
        <p:spPr>
          <a:xfrm>
            <a:off x="3785798" y="6082258"/>
            <a:ext cx="2402172" cy="430887"/>
          </a:xfrm>
          <a:prstGeom prst="rect">
            <a:avLst/>
          </a:prstGeom>
          <a:noFill/>
          <a:ln>
            <a:noFill/>
          </a:ln>
        </p:spPr>
        <p:txBody>
          <a:bodyPr wrap="square" rtlCol="0">
            <a:spAutoFit/>
          </a:bodyPr>
          <a:lstStyle/>
          <a:p>
            <a:pPr algn="r" rtl="1"/>
            <a:r>
              <a:rPr lang="en-US" sz="1100" b="1" dirty="0"/>
              <a:t> افعل</a:t>
            </a:r>
            <a:endParaRPr lang="en-CA" sz="1100" b="1" i="1" dirty="0"/>
          </a:p>
          <a:p>
            <a:pPr algn="r" rtl="1"/>
            <a:endParaRPr lang="en-CA" sz="1100" b="1" i="1" dirty="0"/>
          </a:p>
        </p:txBody>
      </p:sp>
      <p:sp>
        <p:nvSpPr>
          <p:cNvPr id="41" name="TextBox 40">
            <a:extLst>
              <a:ext uri="{FF2B5EF4-FFF2-40B4-BE49-F238E27FC236}">
                <a16:creationId xmlns:a16="http://schemas.microsoft.com/office/drawing/2014/main" id="{B3E70AF5-B8AD-48A7-E91F-B209D5946B1C}"/>
              </a:ext>
            </a:extLst>
          </p:cNvPr>
          <p:cNvSpPr txBox="1"/>
          <p:nvPr/>
        </p:nvSpPr>
        <p:spPr>
          <a:xfrm>
            <a:off x="1000125" y="5579418"/>
            <a:ext cx="5248275" cy="338554"/>
          </a:xfrm>
          <a:prstGeom prst="rect">
            <a:avLst/>
          </a:prstGeom>
          <a:noFill/>
        </p:spPr>
        <p:txBody>
          <a:bodyPr wrap="square" rtlCol="0">
            <a:spAutoFit/>
          </a:bodyPr>
          <a:lstStyle/>
          <a:p>
            <a:pPr algn="r" rtl="1"/>
            <a:r>
              <a:rPr lang="en-CA" sz="1600" b="1" dirty="0" err="1">
                <a:latin typeface="Calibri" panose="020F0502020204030204" pitchFamily="34" charset="0"/>
                <a:cs typeface="Calibri" panose="020F0502020204030204" pitchFamily="34" charset="0"/>
              </a:rPr>
              <a:t>تقنيات</a:t>
            </a:r>
            <a:r>
              <a:rPr lang="en-CA" sz="1600" b="1" dirty="0">
                <a:latin typeface="Calibri" panose="020F0502020204030204" pitchFamily="34" charset="0"/>
                <a:cs typeface="Calibri" panose="020F0502020204030204" pitchFamily="34" charset="0"/>
              </a:rPr>
              <a:t> </a:t>
            </a:r>
            <a:r>
              <a:rPr lang="en-CA" sz="1600" b="1" dirty="0" err="1">
                <a:latin typeface="Calibri" panose="020F0502020204030204" pitchFamily="34" charset="0"/>
                <a:cs typeface="Calibri" panose="020F0502020204030204" pitchFamily="34" charset="0"/>
              </a:rPr>
              <a:t>الاستماع</a:t>
            </a:r>
            <a:r>
              <a:rPr lang="en-CA" sz="1600" b="1" dirty="0">
                <a:latin typeface="Calibri" panose="020F0502020204030204" pitchFamily="34" charset="0"/>
                <a:cs typeface="Calibri" panose="020F0502020204030204" pitchFamily="34" charset="0"/>
              </a:rPr>
              <a:t> </a:t>
            </a:r>
            <a:r>
              <a:rPr lang="en-CA" sz="1600" b="1" dirty="0" err="1">
                <a:latin typeface="Calibri" panose="020F0502020204030204" pitchFamily="34" charset="0"/>
                <a:cs typeface="Calibri" panose="020F0502020204030204" pitchFamily="34" charset="0"/>
              </a:rPr>
              <a:t>الفعال</a:t>
            </a:r>
            <a:endParaRPr lang="en-US" sz="1600" b="1" spc="300" dirty="0"/>
          </a:p>
        </p:txBody>
      </p:sp>
      <p:sp>
        <p:nvSpPr>
          <p:cNvPr id="42" name="Rectangle 41">
            <a:extLst>
              <a:ext uri="{FF2B5EF4-FFF2-40B4-BE49-F238E27FC236}">
                <a16:creationId xmlns:a16="http://schemas.microsoft.com/office/drawing/2014/main" id="{6F32C2E2-1653-5827-6D9D-756042996763}"/>
              </a:ext>
            </a:extLst>
          </p:cNvPr>
          <p:cNvSpPr/>
          <p:nvPr/>
        </p:nvSpPr>
        <p:spPr>
          <a:xfrm>
            <a:off x="3785798" y="6386485"/>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a:extLst>
              <a:ext uri="{FF2B5EF4-FFF2-40B4-BE49-F238E27FC236}">
                <a16:creationId xmlns:a16="http://schemas.microsoft.com/office/drawing/2014/main" id="{B0F30F59-59C1-1048-1E52-5287FFCAAFD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Hexagon 43">
            <a:extLst>
              <a:ext uri="{FF2B5EF4-FFF2-40B4-BE49-F238E27FC236}">
                <a16:creationId xmlns:a16="http://schemas.microsoft.com/office/drawing/2014/main" id="{BB986899-C6ED-5DCD-CD94-CCBC588F85C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Hexagon 44">
            <a:extLst>
              <a:ext uri="{FF2B5EF4-FFF2-40B4-BE49-F238E27FC236}">
                <a16:creationId xmlns:a16="http://schemas.microsoft.com/office/drawing/2014/main" id="{23D8AB7A-343F-0E92-44C9-7BFF09867F5E}"/>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Hexagon 45">
            <a:extLst>
              <a:ext uri="{FF2B5EF4-FFF2-40B4-BE49-F238E27FC236}">
                <a16:creationId xmlns:a16="http://schemas.microsoft.com/office/drawing/2014/main" id="{D63AFA3F-F264-7E4D-4FF8-DDD43BF25FC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Hexagon 48">
            <a:extLst>
              <a:ext uri="{FF2B5EF4-FFF2-40B4-BE49-F238E27FC236}">
                <a16:creationId xmlns:a16="http://schemas.microsoft.com/office/drawing/2014/main" id="{29B2F2F7-48E8-165C-A14F-548B741EF86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8" name="Group 7">
            <a:extLst>
              <a:ext uri="{FF2B5EF4-FFF2-40B4-BE49-F238E27FC236}">
                <a16:creationId xmlns:a16="http://schemas.microsoft.com/office/drawing/2014/main" id="{3661F28D-24F3-43FD-F9F1-EC2FFC5E810B}"/>
              </a:ext>
            </a:extLst>
          </p:cNvPr>
          <p:cNvGrpSpPr/>
          <p:nvPr/>
        </p:nvGrpSpPr>
        <p:grpSpPr>
          <a:xfrm>
            <a:off x="5740133" y="4514622"/>
            <a:ext cx="723911" cy="756446"/>
            <a:chOff x="7345680" y="2484120"/>
            <a:chExt cx="904240" cy="944880"/>
          </a:xfrm>
        </p:grpSpPr>
        <p:sp>
          <p:nvSpPr>
            <p:cNvPr id="9" name="Oval 8">
              <a:extLst>
                <a:ext uri="{FF2B5EF4-FFF2-40B4-BE49-F238E27FC236}">
                  <a16:creationId xmlns:a16="http://schemas.microsoft.com/office/drawing/2014/main" id="{3CB3DCEC-B4DE-BD6B-9FE8-F775DA08C1A0}"/>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L-Shape 9">
              <a:extLst>
                <a:ext uri="{FF2B5EF4-FFF2-40B4-BE49-F238E27FC236}">
                  <a16:creationId xmlns:a16="http://schemas.microsoft.com/office/drawing/2014/main" id="{0AA276D1-CEB6-D914-BCDB-3B433EBD37A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7" name="Group 16">
            <a:extLst>
              <a:ext uri="{FF2B5EF4-FFF2-40B4-BE49-F238E27FC236}">
                <a16:creationId xmlns:a16="http://schemas.microsoft.com/office/drawing/2014/main" id="{72954F78-85F2-94B5-1BDA-E6A2A0A1E00E}"/>
              </a:ext>
            </a:extLst>
          </p:cNvPr>
          <p:cNvGrpSpPr/>
          <p:nvPr/>
        </p:nvGrpSpPr>
        <p:grpSpPr>
          <a:xfrm>
            <a:off x="2916673" y="4495606"/>
            <a:ext cx="723911" cy="756446"/>
            <a:chOff x="7090831" y="3731241"/>
            <a:chExt cx="904240" cy="944880"/>
          </a:xfrm>
        </p:grpSpPr>
        <p:sp>
          <p:nvSpPr>
            <p:cNvPr id="18" name="Oval 17">
              <a:extLst>
                <a:ext uri="{FF2B5EF4-FFF2-40B4-BE49-F238E27FC236}">
                  <a16:creationId xmlns:a16="http://schemas.microsoft.com/office/drawing/2014/main" id="{D38EDC54-EC71-05AE-399D-323FEC585B59}"/>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Plus Sign 18">
              <a:extLst>
                <a:ext uri="{FF2B5EF4-FFF2-40B4-BE49-F238E27FC236}">
                  <a16:creationId xmlns:a16="http://schemas.microsoft.com/office/drawing/2014/main" id="{21E5114A-5E0F-EB06-C78B-41D31E87F4F5}"/>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1" name="Group 30">
            <a:extLst>
              <a:ext uri="{FF2B5EF4-FFF2-40B4-BE49-F238E27FC236}">
                <a16:creationId xmlns:a16="http://schemas.microsoft.com/office/drawing/2014/main" id="{DA9EB6D4-FDF5-4A43-DA21-BA88AF075A5D}"/>
              </a:ext>
            </a:extLst>
          </p:cNvPr>
          <p:cNvGrpSpPr/>
          <p:nvPr/>
        </p:nvGrpSpPr>
        <p:grpSpPr>
          <a:xfrm>
            <a:off x="5826014" y="8345279"/>
            <a:ext cx="723911" cy="756446"/>
            <a:chOff x="7345680" y="2484120"/>
            <a:chExt cx="904240" cy="944880"/>
          </a:xfrm>
        </p:grpSpPr>
        <p:sp>
          <p:nvSpPr>
            <p:cNvPr id="32" name="Oval 31">
              <a:extLst>
                <a:ext uri="{FF2B5EF4-FFF2-40B4-BE49-F238E27FC236}">
                  <a16:creationId xmlns:a16="http://schemas.microsoft.com/office/drawing/2014/main" id="{F4EB2F4F-83F5-3595-4510-A28AD7960F2D}"/>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L-Shape 32">
              <a:extLst>
                <a:ext uri="{FF2B5EF4-FFF2-40B4-BE49-F238E27FC236}">
                  <a16:creationId xmlns:a16="http://schemas.microsoft.com/office/drawing/2014/main" id="{5E11A64B-549D-5B57-CBE4-00BF90E5AE83}"/>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4" name="Group 33">
            <a:extLst>
              <a:ext uri="{FF2B5EF4-FFF2-40B4-BE49-F238E27FC236}">
                <a16:creationId xmlns:a16="http://schemas.microsoft.com/office/drawing/2014/main" id="{992D061F-ECE7-326A-6AEF-ADC75F9A3F3E}"/>
              </a:ext>
            </a:extLst>
          </p:cNvPr>
          <p:cNvGrpSpPr/>
          <p:nvPr/>
        </p:nvGrpSpPr>
        <p:grpSpPr>
          <a:xfrm>
            <a:off x="2999750" y="8369299"/>
            <a:ext cx="723911" cy="756446"/>
            <a:chOff x="7090831" y="3731241"/>
            <a:chExt cx="904240" cy="944880"/>
          </a:xfrm>
        </p:grpSpPr>
        <p:sp>
          <p:nvSpPr>
            <p:cNvPr id="35" name="Oval 34">
              <a:extLst>
                <a:ext uri="{FF2B5EF4-FFF2-40B4-BE49-F238E27FC236}">
                  <a16:creationId xmlns:a16="http://schemas.microsoft.com/office/drawing/2014/main" id="{0D5C5817-9C0D-EF21-01A1-F53CE097159A}"/>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6" name="Plus Sign 35">
              <a:extLst>
                <a:ext uri="{FF2B5EF4-FFF2-40B4-BE49-F238E27FC236}">
                  <a16:creationId xmlns:a16="http://schemas.microsoft.com/office/drawing/2014/main" id="{39D8989F-BF0C-C95E-7B60-95E01C50363B}"/>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1028465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1000125" y="1612456"/>
            <a:ext cx="2492057" cy="600164"/>
          </a:xfrm>
          <a:prstGeom prst="rect">
            <a:avLst/>
          </a:prstGeom>
          <a:noFill/>
          <a:ln>
            <a:no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التأكيد</a:t>
            </a:r>
            <a:endParaRPr lang="en-US" sz="1100" b="1" dirty="0">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استخدام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كلمات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إشارات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أخرى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لإظهار</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أنك</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تستمع</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وت</a:t>
            </a:r>
            <a:r>
              <a:rPr lang="ar-SA" sz="1100" dirty="0" err="1">
                <a:latin typeface="Calibri" panose="020F0502020204030204" pitchFamily="34" charset="0"/>
                <a:cs typeface="Calibri" panose="020F0502020204030204" pitchFamily="34" charset="0"/>
              </a:rPr>
              <a:t>ؤكد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مشاعر</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Arial" panose="020B0604020202020204" pitchFamily="34" charset="0"/>
                <a:cs typeface="Arial" panose="020B0604020202020204" pitchFamily="34" charset="0"/>
              </a:rPr>
              <a:t>.</a:t>
            </a:r>
          </a:p>
        </p:txBody>
      </p:sp>
      <p:sp>
        <p:nvSpPr>
          <p:cNvPr id="55" name="Rectangle 54">
            <a:extLst>
              <a:ext uri="{FF2B5EF4-FFF2-40B4-BE49-F238E27FC236}">
                <a16:creationId xmlns:a16="http://schemas.microsoft.com/office/drawing/2014/main" id="{20EAA415-F88F-4C37-A607-640A401E133D}"/>
              </a:ext>
            </a:extLst>
          </p:cNvPr>
          <p:cNvSpPr/>
          <p:nvPr/>
        </p:nvSpPr>
        <p:spPr>
          <a:xfrm>
            <a:off x="1000125" y="2673054"/>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CA" sz="1100" dirty="0"/>
          </a:p>
        </p:txBody>
      </p:sp>
      <p:sp>
        <p:nvSpPr>
          <p:cNvPr id="58" name="TextBox 57">
            <a:extLst>
              <a:ext uri="{FF2B5EF4-FFF2-40B4-BE49-F238E27FC236}">
                <a16:creationId xmlns:a16="http://schemas.microsoft.com/office/drawing/2014/main" id="{FD20BA47-1051-4AE1-80BF-4866CAB5E6C3}"/>
              </a:ext>
            </a:extLst>
          </p:cNvPr>
          <p:cNvSpPr txBox="1"/>
          <p:nvPr/>
        </p:nvSpPr>
        <p:spPr>
          <a:xfrm>
            <a:off x="997786" y="1196891"/>
            <a:ext cx="4988791" cy="261610"/>
          </a:xfrm>
          <a:prstGeom prst="rect">
            <a:avLst/>
          </a:prstGeom>
          <a:noFill/>
        </p:spPr>
        <p:txBody>
          <a:bodyPr wrap="square">
            <a:spAutoFit/>
          </a:bodyPr>
          <a:lstStyle/>
          <a:p>
            <a:pPr algn="r" rtl="1"/>
            <a:r>
              <a:rPr lang="en-CA" sz="1100" dirty="0">
                <a:latin typeface="Calibri" panose="020F0502020204030204" pitchFamily="34" charset="0"/>
                <a:cs typeface="Calibri" panose="020F0502020204030204" pitchFamily="34" charset="0"/>
              </a:rPr>
              <a:t>اكتب الأمثلة الخاصة بك أسفل الأمثلة ا</a:t>
            </a:r>
            <a:r>
              <a:rPr lang="ar-SA" sz="1100" dirty="0">
                <a:latin typeface="Calibri" panose="020F0502020204030204" pitchFamily="34" charset="0"/>
                <a:cs typeface="Calibri" panose="020F0502020204030204" pitchFamily="34" charset="0"/>
              </a:rPr>
              <a:t>لمقدمة</a:t>
            </a:r>
            <a:endParaRPr lang="en-CA"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B77C57B-4826-E47F-E0E0-FE49FF76570B}"/>
              </a:ext>
            </a:extLst>
          </p:cNvPr>
          <p:cNvSpPr txBox="1"/>
          <p:nvPr/>
        </p:nvSpPr>
        <p:spPr>
          <a:xfrm>
            <a:off x="1000125" y="718367"/>
            <a:ext cx="5248275" cy="338554"/>
          </a:xfrm>
          <a:prstGeom prst="rect">
            <a:avLst/>
          </a:prstGeom>
          <a:noFill/>
        </p:spPr>
        <p:txBody>
          <a:bodyPr wrap="square" rtlCol="0">
            <a:spAutoFit/>
          </a:bodyPr>
          <a:lstStyle/>
          <a:p>
            <a:pPr algn="r" rtl="1"/>
            <a:r>
              <a:rPr lang="en-CA" sz="1600" b="1" dirty="0" err="1">
                <a:latin typeface="Calibri" panose="020F0502020204030204" pitchFamily="34" charset="0"/>
                <a:cs typeface="Calibri" panose="020F0502020204030204" pitchFamily="34" charset="0"/>
              </a:rPr>
              <a:t>تقنيات</a:t>
            </a:r>
            <a:r>
              <a:rPr lang="en-CA" sz="1600" b="1" dirty="0">
                <a:latin typeface="Calibri" panose="020F0502020204030204" pitchFamily="34" charset="0"/>
                <a:cs typeface="Calibri" panose="020F0502020204030204" pitchFamily="34" charset="0"/>
              </a:rPr>
              <a:t> </a:t>
            </a:r>
            <a:r>
              <a:rPr lang="en-CA" sz="1600" b="1" dirty="0" err="1">
                <a:latin typeface="Calibri" panose="020F0502020204030204" pitchFamily="34" charset="0"/>
                <a:cs typeface="Calibri" panose="020F0502020204030204" pitchFamily="34" charset="0"/>
              </a:rPr>
              <a:t>الاستماع</a:t>
            </a:r>
            <a:r>
              <a:rPr lang="en-CA" sz="1600" b="1" dirty="0">
                <a:latin typeface="Calibri" panose="020F0502020204030204" pitchFamily="34" charset="0"/>
                <a:cs typeface="Calibri" panose="020F0502020204030204" pitchFamily="34" charset="0"/>
              </a:rPr>
              <a:t> </a:t>
            </a:r>
            <a:r>
              <a:rPr lang="en-CA" sz="1600" b="1" dirty="0" err="1">
                <a:latin typeface="Calibri" panose="020F0502020204030204" pitchFamily="34" charset="0"/>
                <a:cs typeface="Calibri" panose="020F0502020204030204" pitchFamily="34" charset="0"/>
              </a:rPr>
              <a:t>الفعال</a:t>
            </a:r>
            <a:endParaRPr lang="en-US" sz="1600" b="1" spc="300" dirty="0"/>
          </a:p>
        </p:txBody>
      </p:sp>
      <p:sp>
        <p:nvSpPr>
          <p:cNvPr id="10" name="TextBox 9">
            <a:extLst>
              <a:ext uri="{FF2B5EF4-FFF2-40B4-BE49-F238E27FC236}">
                <a16:creationId xmlns:a16="http://schemas.microsoft.com/office/drawing/2014/main" id="{FEE5F73A-735D-B8A4-EB33-40480FA987C6}"/>
              </a:ext>
            </a:extLst>
          </p:cNvPr>
          <p:cNvSpPr txBox="1"/>
          <p:nvPr/>
        </p:nvSpPr>
        <p:spPr>
          <a:xfrm>
            <a:off x="3756343" y="1612456"/>
            <a:ext cx="2492057" cy="600164"/>
          </a:xfrm>
          <a:prstGeom prst="rect">
            <a:avLst/>
          </a:prstGeom>
          <a:noFill/>
          <a:ln>
            <a:no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الانعكاس</a:t>
            </a:r>
            <a:endParaRPr lang="en-US" sz="1100" b="1" dirty="0">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محاكاة أو تكرار شيء قاله الطفل لإظهار أنك تعتبره مهمًا وتشجيع الطفل على مواصلة الحديث عنه.</a:t>
            </a:r>
            <a:endParaRPr lang="en-US" sz="11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31BA52F-20E8-D3FC-6108-DE228C47992C}"/>
              </a:ext>
            </a:extLst>
          </p:cNvPr>
          <p:cNvSpPr/>
          <p:nvPr/>
        </p:nvSpPr>
        <p:spPr>
          <a:xfrm>
            <a:off x="3756343" y="2673054"/>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CA" sz="1100" dirty="0"/>
          </a:p>
        </p:txBody>
      </p:sp>
      <p:sp>
        <p:nvSpPr>
          <p:cNvPr id="15" name="TextBox 14">
            <a:extLst>
              <a:ext uri="{FF2B5EF4-FFF2-40B4-BE49-F238E27FC236}">
                <a16:creationId xmlns:a16="http://schemas.microsoft.com/office/drawing/2014/main" id="{BEFEC87F-D9F3-E65D-478B-C3E59D7A5518}"/>
              </a:ext>
            </a:extLst>
          </p:cNvPr>
          <p:cNvSpPr txBox="1"/>
          <p:nvPr/>
        </p:nvSpPr>
        <p:spPr>
          <a:xfrm>
            <a:off x="1000125" y="5206920"/>
            <a:ext cx="2492057" cy="769441"/>
          </a:xfrm>
          <a:prstGeom prst="rect">
            <a:avLst/>
          </a:prstGeom>
          <a:noFill/>
          <a:ln>
            <a:no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ال</a:t>
            </a:r>
            <a:r>
              <a:rPr lang="en-US" sz="1100" b="1" dirty="0">
                <a:latin typeface="Calibri" panose="020F0502020204030204" pitchFamily="34" charset="0"/>
                <a:cs typeface="Calibri" panose="020F0502020204030204" pitchFamily="34" charset="0"/>
              </a:rPr>
              <a:t>توضيح</a:t>
            </a:r>
          </a:p>
          <a:p>
            <a:pPr algn="ctr" rtl="1"/>
            <a:endParaRPr lang="en-US" sz="1100" b="1" dirty="0">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طلب</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err="1">
                <a:latin typeface="Calibri" panose="020F0502020204030204" pitchFamily="34" charset="0"/>
                <a:cs typeface="Calibri" panose="020F0502020204030204" pitchFamily="34" charset="0"/>
              </a:rPr>
              <a:t>مزيد</a:t>
            </a:r>
            <a:r>
              <a:rPr lang="en-US" sz="1100" dirty="0">
                <a:latin typeface="Calibri" panose="020F0502020204030204" pitchFamily="34" charset="0"/>
                <a:cs typeface="Calibri" panose="020F0502020204030204" pitchFamily="34" charset="0"/>
              </a:rPr>
              <a:t> من المعلومات حول شيء قاله الطفل</a:t>
            </a:r>
          </a:p>
          <a:p>
            <a:pPr algn="r" rtl="1"/>
            <a:endParaRPr lang="en-US" sz="1100" dirty="0"/>
          </a:p>
        </p:txBody>
      </p:sp>
      <p:sp>
        <p:nvSpPr>
          <p:cNvPr id="17" name="Rectangle 16">
            <a:extLst>
              <a:ext uri="{FF2B5EF4-FFF2-40B4-BE49-F238E27FC236}">
                <a16:creationId xmlns:a16="http://schemas.microsoft.com/office/drawing/2014/main" id="{91653725-F8B4-5D3E-19BB-6BE8ABB4E171}"/>
              </a:ext>
            </a:extLst>
          </p:cNvPr>
          <p:cNvSpPr/>
          <p:nvPr/>
        </p:nvSpPr>
        <p:spPr>
          <a:xfrm>
            <a:off x="1000125" y="6267518"/>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CA" sz="1100" dirty="0"/>
          </a:p>
        </p:txBody>
      </p:sp>
      <p:sp>
        <p:nvSpPr>
          <p:cNvPr id="18" name="TextBox 17">
            <a:extLst>
              <a:ext uri="{FF2B5EF4-FFF2-40B4-BE49-F238E27FC236}">
                <a16:creationId xmlns:a16="http://schemas.microsoft.com/office/drawing/2014/main" id="{7BF72323-BF86-F092-0E09-87612D9FFF60}"/>
              </a:ext>
            </a:extLst>
          </p:cNvPr>
          <p:cNvSpPr txBox="1"/>
          <p:nvPr/>
        </p:nvSpPr>
        <p:spPr>
          <a:xfrm>
            <a:off x="3756343" y="5206920"/>
            <a:ext cx="2492057" cy="769441"/>
          </a:xfrm>
          <a:prstGeom prst="rect">
            <a:avLst/>
          </a:prstGeom>
          <a:noFill/>
          <a:ln>
            <a:no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ال</a:t>
            </a:r>
            <a:r>
              <a:rPr lang="en-US" sz="1100" b="1" dirty="0">
                <a:latin typeface="Calibri" panose="020F0502020204030204" pitchFamily="34" charset="0"/>
                <a:cs typeface="Calibri" panose="020F0502020204030204" pitchFamily="34" charset="0"/>
              </a:rPr>
              <a:t>تلخيص</a:t>
            </a:r>
          </a:p>
          <a:p>
            <a:pPr algn="r" rtl="1"/>
            <a:r>
              <a:rPr lang="en-US" sz="1100" dirty="0">
                <a:latin typeface="Calibri" panose="020F0502020204030204" pitchFamily="34" charset="0"/>
                <a:cs typeface="Calibri" panose="020F0502020204030204" pitchFamily="34" charset="0"/>
              </a:rPr>
              <a:t>استخدام كلماتك الخاصة (إعادة الصياغة) لإعطاء لمحة عامة عما قاله الطفل للتأكد من أنك فهمت الصورة الكلية بشكل صحيح.</a:t>
            </a:r>
          </a:p>
        </p:txBody>
      </p:sp>
      <p:sp>
        <p:nvSpPr>
          <p:cNvPr id="19" name="Rectangle 18">
            <a:extLst>
              <a:ext uri="{FF2B5EF4-FFF2-40B4-BE49-F238E27FC236}">
                <a16:creationId xmlns:a16="http://schemas.microsoft.com/office/drawing/2014/main" id="{C86932EB-99C7-DFBB-8F17-B1BD5B740207}"/>
              </a:ext>
            </a:extLst>
          </p:cNvPr>
          <p:cNvSpPr/>
          <p:nvPr/>
        </p:nvSpPr>
        <p:spPr>
          <a:xfrm>
            <a:off x="3756343" y="6267518"/>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CA" sz="1100" dirty="0"/>
          </a:p>
        </p:txBody>
      </p:sp>
      <p:sp>
        <p:nvSpPr>
          <p:cNvPr id="20" name="Hexagon 19">
            <a:extLst>
              <a:ext uri="{FF2B5EF4-FFF2-40B4-BE49-F238E27FC236}">
                <a16:creationId xmlns:a16="http://schemas.microsoft.com/office/drawing/2014/main" id="{82B0C592-2C2C-FE2A-FAA8-BDB01085542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54137589-7092-D485-2D7D-C2E48123DAA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E8C4D99F-3FDF-1D24-09CE-A515BA1768B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49A6982A-A35B-D71D-D1A0-17C10B21E4B2}"/>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239F7691-FE92-74A1-0471-586FE8F36AC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78E8D476-B237-6704-3759-0C8C12823E57}"/>
              </a:ext>
            </a:extLst>
          </p:cNvPr>
          <p:cNvGrpSpPr/>
          <p:nvPr/>
        </p:nvGrpSpPr>
        <p:grpSpPr>
          <a:xfrm>
            <a:off x="3934654" y="7882332"/>
            <a:ext cx="2466146" cy="1423226"/>
            <a:chOff x="4410708" y="8036402"/>
            <a:chExt cx="1837692" cy="1060542"/>
          </a:xfrm>
        </p:grpSpPr>
        <p:sp>
          <p:nvSpPr>
            <p:cNvPr id="4" name="Oval 3">
              <a:extLst>
                <a:ext uri="{FF2B5EF4-FFF2-40B4-BE49-F238E27FC236}">
                  <a16:creationId xmlns:a16="http://schemas.microsoft.com/office/drawing/2014/main" id="{39781755-4799-E633-EC6F-9E94F76C2A4D}"/>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Oval 4">
              <a:extLst>
                <a:ext uri="{FF2B5EF4-FFF2-40B4-BE49-F238E27FC236}">
                  <a16:creationId xmlns:a16="http://schemas.microsoft.com/office/drawing/2014/main" id="{68F8CA37-2DD9-1512-91EB-B28B202D6D8C}"/>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Oval 5">
              <a:extLst>
                <a:ext uri="{FF2B5EF4-FFF2-40B4-BE49-F238E27FC236}">
                  <a16:creationId xmlns:a16="http://schemas.microsoft.com/office/drawing/2014/main" id="{F3032A73-C657-BEEE-59A8-D5D4A35BC4AE}"/>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Arc 6">
              <a:extLst>
                <a:ext uri="{FF2B5EF4-FFF2-40B4-BE49-F238E27FC236}">
                  <a16:creationId xmlns:a16="http://schemas.microsoft.com/office/drawing/2014/main" id="{03796A72-0509-76FC-AA52-D8A0652C9028}"/>
                </a:ext>
              </a:extLst>
            </p:cNvPr>
            <p:cNvSpPr/>
            <p:nvPr/>
          </p:nvSpPr>
          <p:spPr>
            <a:xfrm>
              <a:off x="4473890" y="8036402"/>
              <a:ext cx="810768" cy="810768"/>
            </a:xfrm>
            <a:prstGeom prst="arc">
              <a:avLst>
                <a:gd name="adj1" fmla="val 2568393"/>
                <a:gd name="adj2" fmla="val 6686864"/>
              </a:avLst>
            </a:prstGeom>
            <a:ln w="57150" cap="rnd">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dirty="0"/>
            </a:p>
          </p:txBody>
        </p:sp>
        <p:sp>
          <p:nvSpPr>
            <p:cNvPr id="8" name="Arc 7">
              <a:extLst>
                <a:ext uri="{FF2B5EF4-FFF2-40B4-BE49-F238E27FC236}">
                  <a16:creationId xmlns:a16="http://schemas.microsoft.com/office/drawing/2014/main" id="{51845D37-3594-8BB2-D46E-5E3E592D3387}"/>
                </a:ext>
              </a:extLst>
            </p:cNvPr>
            <p:cNvSpPr/>
            <p:nvPr/>
          </p:nvSpPr>
          <p:spPr>
            <a:xfrm>
              <a:off x="4410708" y="8286176"/>
              <a:ext cx="810768" cy="810768"/>
            </a:xfrm>
            <a:prstGeom prst="arc">
              <a:avLst>
                <a:gd name="adj1" fmla="val 909026"/>
                <a:gd name="adj2" fmla="val 4616107"/>
              </a:avLst>
            </a:prstGeom>
            <a:ln w="57150" cap="rnd">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dirty="0"/>
            </a:p>
          </p:txBody>
        </p:sp>
      </p:grpSp>
    </p:spTree>
    <p:extLst>
      <p:ext uri="{BB962C8B-B14F-4D97-AF65-F5344CB8AC3E}">
        <p14:creationId xmlns:p14="http://schemas.microsoft.com/office/powerpoint/2010/main" val="2751758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65E2C7-718F-A1C3-83AF-1564C1C442F8}"/>
              </a:ext>
            </a:extLst>
          </p:cNvPr>
          <p:cNvGrpSpPr/>
          <p:nvPr/>
        </p:nvGrpSpPr>
        <p:grpSpPr>
          <a:xfrm>
            <a:off x="4459200" y="8195594"/>
            <a:ext cx="1074875" cy="1271125"/>
            <a:chOff x="6846848" y="1141103"/>
            <a:chExt cx="999203" cy="1170617"/>
          </a:xfrm>
          <a:solidFill>
            <a:schemeClr val="accent3">
              <a:lumMod val="20000"/>
              <a:lumOff val="80000"/>
            </a:schemeClr>
          </a:solidFill>
        </p:grpSpPr>
        <p:sp>
          <p:nvSpPr>
            <p:cNvPr id="5" name="Rectangle: Rounded Corners 4">
              <a:extLst>
                <a:ext uri="{FF2B5EF4-FFF2-40B4-BE49-F238E27FC236}">
                  <a16:creationId xmlns:a16="http://schemas.microsoft.com/office/drawing/2014/main" id="{FFB53A6B-CB47-88C6-8A70-BF24BCB3AF69}"/>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9E9C8C7-DB9D-3D68-E05C-49E43180E121}"/>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A1EA69F-2093-D1D9-9834-A8E096367EB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C19B868-C210-CC08-080B-81F10D2AF81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2BD3277B-C65A-4DF3-4E7D-87BF5BECD4B2}"/>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D47829D6-BFF1-56E0-C9C2-08E20642EDC2}"/>
              </a:ext>
            </a:extLst>
          </p:cNvPr>
          <p:cNvGrpSpPr/>
          <p:nvPr/>
        </p:nvGrpSpPr>
        <p:grpSpPr>
          <a:xfrm rot="19632759">
            <a:off x="5440045" y="7202605"/>
            <a:ext cx="1074874" cy="1290829"/>
            <a:chOff x="6846848" y="1141103"/>
            <a:chExt cx="999203" cy="1188766"/>
          </a:xfrm>
          <a:solidFill>
            <a:schemeClr val="accent3">
              <a:lumMod val="20000"/>
              <a:lumOff val="80000"/>
            </a:schemeClr>
          </a:solidFill>
        </p:grpSpPr>
        <p:sp>
          <p:nvSpPr>
            <p:cNvPr id="11" name="Rectangle: Rounded Corners 10">
              <a:extLst>
                <a:ext uri="{FF2B5EF4-FFF2-40B4-BE49-F238E27FC236}">
                  <a16:creationId xmlns:a16="http://schemas.microsoft.com/office/drawing/2014/main" id="{CD5D2CC9-8A8D-4956-9494-C8FC188FC272}"/>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F1B7E34-7198-501E-209C-1742930A783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2E241C9E-CA75-871E-5E06-CFA7DB1536A0}"/>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3EE5BFD-05F1-880C-0278-F7A863CD14B5}"/>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5" name="Block Arc 14">
              <a:extLst>
                <a:ext uri="{FF2B5EF4-FFF2-40B4-BE49-F238E27FC236}">
                  <a16:creationId xmlns:a16="http://schemas.microsoft.com/office/drawing/2014/main" id="{58B844FA-6132-846E-236A-2DA8BCF6CDF9}"/>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latin typeface="Arial" panose="020B0604020202020204" pitchFamily="34" charset="0"/>
                <a:cs typeface="Arial" panose="020B0604020202020204" pitchFamily="34" charset="0"/>
              </a:endParaRPr>
            </a:p>
          </p:txBody>
        </p:sp>
      </p:grpSp>
      <p:sp>
        <p:nvSpPr>
          <p:cNvPr id="47" name="TextBox 46">
            <a:extLst>
              <a:ext uri="{FF2B5EF4-FFF2-40B4-BE49-F238E27FC236}">
                <a16:creationId xmlns:a16="http://schemas.microsoft.com/office/drawing/2014/main" id="{F884CC47-1ED3-40DC-9EF4-01DD1B61C37F}"/>
              </a:ext>
            </a:extLst>
          </p:cNvPr>
          <p:cNvSpPr txBox="1"/>
          <p:nvPr/>
        </p:nvSpPr>
        <p:spPr>
          <a:xfrm>
            <a:off x="1000123" y="1167968"/>
            <a:ext cx="5248275" cy="430887"/>
          </a:xfrm>
          <a:prstGeom prst="rect">
            <a:avLst/>
          </a:prstGeom>
          <a:noFill/>
          <a:ln>
            <a:noFill/>
          </a:ln>
        </p:spPr>
        <p:txBody>
          <a:bodyPr wrap="square" rtlCol="0">
            <a:spAutoFit/>
          </a:bodyPr>
          <a:lstStyle/>
          <a:p>
            <a:pPr algn="r" rtl="1"/>
            <a:r>
              <a:rPr lang="ar-SA" sz="1100" dirty="0">
                <a:latin typeface="Calibri" panose="020F0502020204030204" pitchFamily="34" charset="0"/>
                <a:cs typeface="Calibri" panose="020F0502020204030204" pitchFamily="34" charset="0"/>
              </a:rPr>
              <a:t>قم باختيار</a:t>
            </a:r>
            <a:r>
              <a:rPr lang="en-US" sz="1100" dirty="0">
                <a:latin typeface="Calibri" panose="020F0502020204030204" pitchFamily="34" charset="0"/>
                <a:cs typeface="Calibri" panose="020F0502020204030204" pitchFamily="34" charset="0"/>
              </a:rPr>
              <a:t> أحد السيناريوهات التالية. اقرأها بعناية واستعد</a:t>
            </a:r>
            <a:r>
              <a:rPr lang="ar-SA" sz="1100" dirty="0">
                <a:latin typeface="Calibri" panose="020F0502020204030204" pitchFamily="34" charset="0"/>
                <a:cs typeface="Calibri" panose="020F0502020204030204" pitchFamily="34" charset="0"/>
              </a:rPr>
              <a:t> للتمثيل</a:t>
            </a:r>
            <a:r>
              <a:rPr lang="en-US" sz="1100" dirty="0">
                <a:latin typeface="Calibri" panose="020F0502020204030204" pitchFamily="34" charset="0"/>
                <a:cs typeface="Calibri" panose="020F0502020204030204" pitchFamily="34" charset="0"/>
              </a:rPr>
              <a:t> لتكون بمثابة تلك الشخصية. يمكنك البناء على ما هو مكتوب هنا اعتمادًا على كيفية تفاعل </a:t>
            </a:r>
            <a:r>
              <a:rPr lang="ar-SA" sz="1100" dirty="0">
                <a:latin typeface="Calibri" panose="020F0502020204030204" pitchFamily="34" charset="0"/>
                <a:cs typeface="Calibri" panose="020F0502020204030204" pitchFamily="34" charset="0"/>
              </a:rPr>
              <a:t>أخصائي الحالة (الزميل) معك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endParaRPr lang="en-US" sz="1100" dirty="0">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7240763B-2B63-4289-92F0-3E18CA872F64}"/>
              </a:ext>
            </a:extLst>
          </p:cNvPr>
          <p:cNvSpPr txBox="1"/>
          <p:nvPr/>
        </p:nvSpPr>
        <p:spPr>
          <a:xfrm>
            <a:off x="3528040" y="2136548"/>
            <a:ext cx="2433043" cy="1107996"/>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السيناريو </a:t>
            </a:r>
            <a:r>
              <a:rPr lang="ar-SA" sz="1100" b="1" dirty="0">
                <a:latin typeface="Calibri" panose="020F0502020204030204" pitchFamily="34" charset="0"/>
                <a:cs typeface="Calibri" panose="020F0502020204030204" pitchFamily="34" charset="0"/>
              </a:rPr>
              <a:t>١</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أنت طفل يبلغ من العمر </a:t>
            </a:r>
            <a:r>
              <a:rPr lang="ar-SA" sz="1100" dirty="0">
                <a:latin typeface="Calibri" panose="020F0502020204030204" pitchFamily="34" charset="0"/>
                <a:cs typeface="Calibri" panose="020F0502020204030204" pitchFamily="34" charset="0"/>
              </a:rPr>
              <a:t>٣</a:t>
            </a:r>
            <a:r>
              <a:rPr lang="en-US" sz="1100" dirty="0">
                <a:latin typeface="Calibri" panose="020F0502020204030204" pitchFamily="34" charset="0"/>
                <a:cs typeface="Calibri" panose="020F0502020204030204" pitchFamily="34" charset="0"/>
              </a:rPr>
              <a:t> سنوات ضائع ويبكي. أنت لا تتحدث كثيرًا أو بوضوح شديد. إذا كنت تشعر بالأمان مع أخصائي الحالة ، أخبره أنك تفتقد والدتك. إذا كان مسؤول الحالة جيدًا جدًا في الاستماع ، أخبره عن مكان إقامتك.</a:t>
            </a:r>
          </a:p>
        </p:txBody>
      </p:sp>
      <p:sp>
        <p:nvSpPr>
          <p:cNvPr id="63" name="TextBox 62">
            <a:extLst>
              <a:ext uri="{FF2B5EF4-FFF2-40B4-BE49-F238E27FC236}">
                <a16:creationId xmlns:a16="http://schemas.microsoft.com/office/drawing/2014/main" id="{AE0D9853-2AC3-4DCE-9FD5-4511E8D1C627}"/>
              </a:ext>
            </a:extLst>
          </p:cNvPr>
          <p:cNvSpPr txBox="1"/>
          <p:nvPr/>
        </p:nvSpPr>
        <p:spPr>
          <a:xfrm>
            <a:off x="775357" y="2016294"/>
            <a:ext cx="2433043" cy="1785104"/>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السيناريو</a:t>
            </a:r>
            <a:r>
              <a:rPr lang="ar-SA" sz="1100" b="1" dirty="0">
                <a:latin typeface="Calibri" panose="020F0502020204030204" pitchFamily="34" charset="0"/>
                <a:cs typeface="Calibri" panose="020F0502020204030204" pitchFamily="34" charset="0"/>
              </a:rPr>
              <a:t>٢</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أنت فتاة تبلغ</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من العمر </a:t>
            </a:r>
            <a:r>
              <a:rPr lang="ar-SA" sz="1100" dirty="0">
                <a:latin typeface="Calibri" panose="020F0502020204030204" pitchFamily="34" charset="0"/>
                <a:cs typeface="Calibri" panose="020F0502020204030204" pitchFamily="34" charset="0"/>
              </a:rPr>
              <a:t>٧</a:t>
            </a:r>
            <a:r>
              <a:rPr lang="en-US" sz="1100" dirty="0">
                <a:latin typeface="Calibri" panose="020F0502020204030204" pitchFamily="34" charset="0"/>
                <a:cs typeface="Calibri" panose="020F0502020204030204" pitchFamily="34" charset="0"/>
              </a:rPr>
              <a:t> سنوات تعاني من فرط النشاط (لا يمكنك الجلوس بلا حراك</a:t>
            </a:r>
            <a:r>
              <a:rPr lang="ar-SA"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ت</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ململ</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أنت لا تريد</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الذهاب إلى المدرسة</a:t>
            </a:r>
            <a:r>
              <a:rPr lang="ar-SA" sz="1100" dirty="0">
                <a:latin typeface="Calibri" panose="020F0502020204030204" pitchFamily="34" charset="0"/>
                <a:cs typeface="Calibri" panose="020F0502020204030204" pitchFamily="34" charset="0"/>
              </a:rPr>
              <a:t>. و </a:t>
            </a:r>
            <a:r>
              <a:rPr lang="en-US" sz="1100" dirty="0">
                <a:latin typeface="Calibri" panose="020F0502020204030204" pitchFamily="34" charset="0"/>
                <a:cs typeface="Calibri" panose="020F0502020204030204" pitchFamily="34" charset="0"/>
              </a:rPr>
              <a:t>لا تحب</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معلمك. أنت محبط</a:t>
            </a:r>
            <a:r>
              <a:rPr lang="ar-SA" sz="1100" dirty="0">
                <a:latin typeface="Calibri" panose="020F0502020204030204" pitchFamily="34" charset="0"/>
                <a:cs typeface="Calibri" panose="020F0502020204030204" pitchFamily="34" charset="0"/>
              </a:rPr>
              <a:t>ة </a:t>
            </a:r>
            <a:r>
              <a:rPr lang="en-US" sz="1100" dirty="0">
                <a:latin typeface="Calibri" panose="020F0502020204030204" pitchFamily="34" charset="0"/>
                <a:cs typeface="Calibri" panose="020F0502020204030204" pitchFamily="34" charset="0"/>
              </a:rPr>
              <a:t>وقلق</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من أنك في ورطة وستتم معاقبتك. إذا كنت تشعر</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بالأمان مع أخصائي الحالة ، أخبر</a:t>
            </a:r>
            <a:r>
              <a:rPr lang="ar-SA" sz="1100" dirty="0">
                <a:latin typeface="Calibri" panose="020F0502020204030204" pitchFamily="34" charset="0"/>
                <a:cs typeface="Calibri" panose="020F0502020204030204" pitchFamily="34" charset="0"/>
              </a:rPr>
              <a:t>يه</a:t>
            </a:r>
            <a:r>
              <a:rPr lang="en-US" sz="1100" dirty="0">
                <a:latin typeface="Calibri" panose="020F0502020204030204" pitchFamily="34" charset="0"/>
                <a:cs typeface="Calibri" panose="020F0502020204030204" pitchFamily="34" charset="0"/>
              </a:rPr>
              <a:t> أنك لا تشعر</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بالراحة في المدرسة. إذا كان أخصائي الحالة جيدًا في الاستماع</a:t>
            </a:r>
            <a:r>
              <a:rPr lang="ar-SA"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أخبر</a:t>
            </a:r>
            <a:r>
              <a:rPr lang="ar-SA" sz="1100" dirty="0">
                <a:latin typeface="Calibri" panose="020F0502020204030204" pitchFamily="34" charset="0"/>
                <a:cs typeface="Calibri" panose="020F0502020204030204" pitchFamily="34" charset="0"/>
              </a:rPr>
              <a:t>يه</a:t>
            </a:r>
            <a:r>
              <a:rPr lang="en-US" sz="1100" dirty="0">
                <a:latin typeface="Calibri" panose="020F0502020204030204" pitchFamily="34" charset="0"/>
                <a:cs typeface="Calibri" panose="020F0502020204030204" pitchFamily="34" charset="0"/>
              </a:rPr>
              <a:t> أن المعلم "سيء" بالنسبة لك ولا يمكنك العودة.</a:t>
            </a:r>
          </a:p>
        </p:txBody>
      </p:sp>
      <p:sp>
        <p:nvSpPr>
          <p:cNvPr id="64" name="TextBox 63">
            <a:extLst>
              <a:ext uri="{FF2B5EF4-FFF2-40B4-BE49-F238E27FC236}">
                <a16:creationId xmlns:a16="http://schemas.microsoft.com/office/drawing/2014/main" id="{2C715D0B-7566-42CC-9C3E-3FA4678F42CC}"/>
              </a:ext>
            </a:extLst>
          </p:cNvPr>
          <p:cNvSpPr txBox="1"/>
          <p:nvPr/>
        </p:nvSpPr>
        <p:spPr>
          <a:xfrm>
            <a:off x="3642136" y="4354687"/>
            <a:ext cx="2433045" cy="2292935"/>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السيناريو </a:t>
            </a:r>
            <a:r>
              <a:rPr lang="ar-SA" sz="1100" b="1" dirty="0">
                <a:latin typeface="Calibri" panose="020F0502020204030204" pitchFamily="34" charset="0"/>
                <a:cs typeface="Calibri" panose="020F0502020204030204" pitchFamily="34" charset="0"/>
              </a:rPr>
              <a:t>٣ </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أنت</a:t>
            </a:r>
            <a:r>
              <a:rPr lang="ar-SA" sz="1100" dirty="0">
                <a:latin typeface="Calibri" panose="020F0502020204030204" pitchFamily="34" charset="0"/>
                <a:cs typeface="Calibri" panose="020F0502020204030204" pitchFamily="34" charset="0"/>
              </a:rPr>
              <a:t> فتى </a:t>
            </a:r>
            <a:r>
              <a:rPr lang="en-US" sz="1100" dirty="0">
                <a:latin typeface="Calibri" panose="020F0502020204030204" pitchFamily="34" charset="0"/>
                <a:cs typeface="Calibri" panose="020F0502020204030204" pitchFamily="34" charset="0"/>
              </a:rPr>
              <a:t>يبلغ من العمر </a:t>
            </a:r>
            <a:r>
              <a:rPr lang="ar-SA" sz="1100" dirty="0">
                <a:latin typeface="Calibri" panose="020F0502020204030204" pitchFamily="34" charset="0"/>
                <a:cs typeface="Calibri" panose="020F0502020204030204" pitchFamily="34" charset="0"/>
              </a:rPr>
              <a:t>١٣</a:t>
            </a:r>
            <a:r>
              <a:rPr lang="en-US" sz="1100" dirty="0">
                <a:latin typeface="Calibri" panose="020F0502020204030204" pitchFamily="34" charset="0"/>
                <a:cs typeface="Calibri" panose="020F0502020204030204" pitchFamily="34" charset="0"/>
              </a:rPr>
              <a:t> عامًا ويعمل في الشارع. عندما يسأل</a:t>
            </a:r>
            <a:r>
              <a:rPr lang="ar-SA" sz="1100" dirty="0">
                <a:latin typeface="Calibri" panose="020F0502020204030204" pitchFamily="34" charset="0"/>
                <a:cs typeface="Calibri" panose="020F0502020204030204" pitchFamily="34" charset="0"/>
              </a:rPr>
              <a:t>ك</a:t>
            </a:r>
            <a:r>
              <a:rPr lang="en-US" sz="1100" dirty="0">
                <a:latin typeface="Calibri" panose="020F0502020204030204" pitchFamily="34" charset="0"/>
                <a:cs typeface="Calibri" panose="020F0502020204030204" pitchFamily="34" charset="0"/>
              </a:rPr>
              <a:t> أخصائي الحالة سؤالاً ، استمر في سؤاله عن الطعام أو المال لأن ذلك من أولوياتك. أنت أيضًا تريد ملابس وأحذية جديدة. أظهر </a:t>
            </a:r>
            <a:r>
              <a:rPr lang="ar-SA" sz="1100" dirty="0">
                <a:latin typeface="Calibri" panose="020F0502020204030204" pitchFamily="34" charset="0"/>
                <a:cs typeface="Calibri" panose="020F0502020204030204" pitchFamily="34" charset="0"/>
              </a:rPr>
              <a:t>ل</a:t>
            </a:r>
            <a:r>
              <a:rPr lang="en-US" sz="1100" dirty="0">
                <a:latin typeface="Calibri" panose="020F0502020204030204" pitchFamily="34" charset="0"/>
                <a:cs typeface="Calibri" panose="020F0502020204030204" pitchFamily="34" charset="0"/>
              </a:rPr>
              <a:t>أخصائي الحالة أنك متوتر وقلق</a:t>
            </a:r>
            <a:r>
              <a:rPr lang="ar-SA" sz="1100" dirty="0">
                <a:latin typeface="Calibri" panose="020F0502020204030204" pitchFamily="34" charset="0"/>
                <a:cs typeface="Calibri" panose="020F0502020204030204" pitchFamily="34" charset="0"/>
              </a:rPr>
              <a:t> من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أن يتم</a:t>
            </a:r>
            <a:r>
              <a:rPr lang="en-US" sz="1100" dirty="0">
                <a:latin typeface="Calibri" panose="020F0502020204030204" pitchFamily="34" charset="0"/>
                <a:cs typeface="Calibri" panose="020F0502020204030204" pitchFamily="34" charset="0"/>
              </a:rPr>
              <a:t> سماع المحادثة. إذا كنت تشعر بالأمان مع </a:t>
            </a:r>
            <a:r>
              <a:rPr lang="ar-SA" sz="1100" dirty="0">
                <a:latin typeface="Calibri" panose="020F0502020204030204" pitchFamily="34" charset="0"/>
                <a:cs typeface="Calibri" panose="020F0502020204030204" pitchFamily="34" charset="0"/>
              </a:rPr>
              <a:t>أخصائي </a:t>
            </a:r>
            <a:r>
              <a:rPr lang="en-US" sz="1100" dirty="0">
                <a:latin typeface="Calibri" panose="020F0502020204030204" pitchFamily="34" charset="0"/>
                <a:cs typeface="Calibri" panose="020F0502020204030204" pitchFamily="34" charset="0"/>
              </a:rPr>
              <a:t>الحالة ، فأخبره أنك قلق من أنك ستكون في مشكلة مع رئيسك في العمل إذا قبض عليك وأنت تتحدث إلى أخصائي الحالة. إذا كان مسؤول الحالة جيدًا جدًا في الاستماع ، أخبره أنك تعمل في الشارع لأن والديك </a:t>
            </a:r>
            <a:r>
              <a:rPr lang="ar-SA" sz="1100" dirty="0">
                <a:latin typeface="Calibri" panose="020F0502020204030204" pitchFamily="34" charset="0"/>
                <a:cs typeface="Calibri" panose="020F0502020204030204" pitchFamily="34" charset="0"/>
              </a:rPr>
              <a:t>قد توفيا</a:t>
            </a:r>
            <a:r>
              <a:rPr lang="en-US" sz="1100" dirty="0">
                <a:latin typeface="Calibri" panose="020F0502020204030204" pitchFamily="34" charset="0"/>
                <a:cs typeface="Calibri" panose="020F0502020204030204" pitchFamily="34" charset="0"/>
              </a:rPr>
              <a:t> وأنك تعتني بأخيك وأخواتك الأصغر.</a:t>
            </a:r>
          </a:p>
        </p:txBody>
      </p:sp>
      <p:sp>
        <p:nvSpPr>
          <p:cNvPr id="71" name="TextBox 70">
            <a:extLst>
              <a:ext uri="{FF2B5EF4-FFF2-40B4-BE49-F238E27FC236}">
                <a16:creationId xmlns:a16="http://schemas.microsoft.com/office/drawing/2014/main" id="{05C74FAD-2C7D-4CF3-AC8D-BA3547DE9C23}"/>
              </a:ext>
            </a:extLst>
          </p:cNvPr>
          <p:cNvSpPr txBox="1"/>
          <p:nvPr/>
        </p:nvSpPr>
        <p:spPr>
          <a:xfrm>
            <a:off x="782822" y="4413047"/>
            <a:ext cx="2433043" cy="2292935"/>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السيناريو </a:t>
            </a:r>
            <a:r>
              <a:rPr lang="ar-SA" sz="1100" b="1" dirty="0">
                <a:latin typeface="Calibri" panose="020F0502020204030204" pitchFamily="34" charset="0"/>
                <a:cs typeface="Calibri" panose="020F0502020204030204" pitchFamily="34" charset="0"/>
              </a:rPr>
              <a:t>٤</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أنت فتاة تبلغ</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من العمر </a:t>
            </a:r>
            <a:r>
              <a:rPr lang="ar-SA" sz="1100" dirty="0">
                <a:latin typeface="Calibri" panose="020F0502020204030204" pitchFamily="34" charset="0"/>
                <a:cs typeface="Calibri" panose="020F0502020204030204" pitchFamily="34" charset="0"/>
              </a:rPr>
              <a:t>١٧</a:t>
            </a:r>
            <a:r>
              <a:rPr lang="en-US" sz="1100" dirty="0">
                <a:latin typeface="Calibri" panose="020F0502020204030204" pitchFamily="34" charset="0"/>
                <a:cs typeface="Calibri" panose="020F0502020204030204" pitchFamily="34" charset="0"/>
              </a:rPr>
              <a:t> عامًا </a:t>
            </a:r>
            <a:r>
              <a:rPr lang="ar-SA" sz="1100" dirty="0">
                <a:latin typeface="Calibri" panose="020F0502020204030204" pitchFamily="34" charset="0"/>
                <a:cs typeface="Calibri" panose="020F0502020204030204" pitchFamily="34" charset="0"/>
              </a:rPr>
              <a:t>و </a:t>
            </a:r>
            <a:r>
              <a:rPr lang="en-US" sz="1100" dirty="0">
                <a:latin typeface="Calibri" panose="020F0502020204030204" pitchFamily="34" charset="0"/>
                <a:cs typeface="Calibri" panose="020F0502020204030204" pitchFamily="34" charset="0"/>
              </a:rPr>
              <a:t>كنت عضوًا في جماعة مسلحة. أنت لا تريد</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التحدث إلى أخصائي الحالة. إذا أشار مسؤول الحالة إليك كفتاة أو طفلة ، فإنك تغضب</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منهم لأنك امرأة بالغة. تشعر</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أنك لست بحاجة إلى أخصائي حالة </a:t>
            </a:r>
            <a:r>
              <a:rPr lang="ar-SA" sz="1100" dirty="0">
                <a:latin typeface="Calibri" panose="020F0502020204030204" pitchFamily="34" charset="0"/>
                <a:cs typeface="Calibri" panose="020F0502020204030204" pitchFamily="34" charset="0"/>
              </a:rPr>
              <a:t>ل</a:t>
            </a:r>
            <a:r>
              <a:rPr lang="en-US" sz="1100" dirty="0">
                <a:latin typeface="Calibri" panose="020F0502020204030204" pitchFamily="34" charset="0"/>
                <a:cs typeface="Calibri" panose="020F0502020204030204" pitchFamily="34" charset="0"/>
              </a:rPr>
              <a:t>حماية الطفل. يمكنك الاعتناء بنفسك وتريد</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أن </a:t>
            </a:r>
            <a:r>
              <a:rPr lang="ar-SA" sz="1100" dirty="0">
                <a:latin typeface="Calibri" panose="020F0502020204030204" pitchFamily="34" charset="0"/>
                <a:cs typeface="Calibri" panose="020F0502020204030204" pitchFamily="34" charset="0"/>
              </a:rPr>
              <a:t>تُتركي</a:t>
            </a:r>
            <a:r>
              <a:rPr lang="en-US" sz="1100" dirty="0">
                <a:latin typeface="Calibri" panose="020F0502020204030204" pitchFamily="34" charset="0"/>
                <a:cs typeface="Calibri" panose="020F0502020204030204" pitchFamily="34" charset="0"/>
              </a:rPr>
              <a:t> بمفردك. إذا كنت تشعر</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بالأمان مع أخصائي الحالة ، فأخبر</a:t>
            </a:r>
            <a:r>
              <a:rPr lang="ar-SA" sz="1100" dirty="0">
                <a:latin typeface="Calibri" panose="020F0502020204030204" pitchFamily="34" charset="0"/>
                <a:cs typeface="Calibri" panose="020F0502020204030204" pitchFamily="34" charset="0"/>
              </a:rPr>
              <a:t>يه</a:t>
            </a:r>
            <a:r>
              <a:rPr lang="en-US" sz="1100" dirty="0">
                <a:latin typeface="Calibri" panose="020F0502020204030204" pitchFamily="34" charset="0"/>
                <a:cs typeface="Calibri" panose="020F0502020204030204" pitchFamily="34" charset="0"/>
              </a:rPr>
              <a:t> أنك تقيم</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مع عائلتك ، لكن لا تشعر</a:t>
            </a:r>
            <a:r>
              <a:rPr lang="ar-SA" sz="1100" dirty="0">
                <a:latin typeface="Calibri" panose="020F0502020204030204" pitchFamily="34" charset="0"/>
                <a:cs typeface="Calibri" panose="020F0502020204030204" pitchFamily="34" charset="0"/>
              </a:rPr>
              <a:t>ين</a:t>
            </a:r>
            <a:r>
              <a:rPr lang="en-US" sz="1100" dirty="0">
                <a:latin typeface="Calibri" panose="020F0502020204030204" pitchFamily="34" charset="0"/>
                <a:cs typeface="Calibri" panose="020F0502020204030204" pitchFamily="34" charset="0"/>
              </a:rPr>
              <a:t> بالترحيب </a:t>
            </a:r>
            <a:r>
              <a:rPr lang="ar-SA" sz="1100" dirty="0">
                <a:latin typeface="Calibri" panose="020F0502020204030204" pitchFamily="34" charset="0"/>
                <a:cs typeface="Calibri" panose="020F0502020204030204" pitchFamily="34" charset="0"/>
              </a:rPr>
              <a:t>بك في</a:t>
            </a:r>
            <a:r>
              <a:rPr lang="en-US" sz="1100" dirty="0">
                <a:latin typeface="Calibri" panose="020F0502020204030204" pitchFamily="34" charset="0"/>
                <a:cs typeface="Calibri" panose="020F0502020204030204" pitchFamily="34" charset="0"/>
              </a:rPr>
              <a:t> عائلتك أو قريتك بعد الآن. إذا كان أخصائي الحالة جيدًا جدًا في الاستماع ، فأخبر</a:t>
            </a:r>
            <a:r>
              <a:rPr lang="ar-SA" sz="1100" dirty="0">
                <a:latin typeface="Calibri" panose="020F0502020204030204" pitchFamily="34" charset="0"/>
                <a:cs typeface="Calibri" panose="020F0502020204030204" pitchFamily="34" charset="0"/>
              </a:rPr>
              <a:t>يه</a:t>
            </a:r>
            <a:r>
              <a:rPr lang="en-US" sz="1100" dirty="0">
                <a:latin typeface="Calibri" panose="020F0502020204030204" pitchFamily="34" charset="0"/>
                <a:cs typeface="Calibri" panose="020F0502020204030204" pitchFamily="34" charset="0"/>
              </a:rPr>
              <a:t> بتجربتك في المجموعة المسلحة </a:t>
            </a:r>
            <a:r>
              <a:rPr lang="ar-SA" sz="1100" dirty="0">
                <a:latin typeface="Calibri" panose="020F0502020204030204" pitchFamily="34" charset="0"/>
                <a:cs typeface="Calibri" panose="020F0502020204030204" pitchFamily="34" charset="0"/>
              </a:rPr>
              <a:t>و </a:t>
            </a:r>
            <a:r>
              <a:rPr lang="en-US" sz="1100" dirty="0">
                <a:latin typeface="Calibri" panose="020F0502020204030204" pitchFamily="34" charset="0"/>
                <a:cs typeface="Calibri" panose="020F0502020204030204" pitchFamily="34" charset="0"/>
              </a:rPr>
              <a:t>من كونك متزوج</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من مقاتل.</a:t>
            </a:r>
          </a:p>
        </p:txBody>
      </p:sp>
      <p:sp>
        <p:nvSpPr>
          <p:cNvPr id="3" name="TextBox 2">
            <a:extLst>
              <a:ext uri="{FF2B5EF4-FFF2-40B4-BE49-F238E27FC236}">
                <a16:creationId xmlns:a16="http://schemas.microsoft.com/office/drawing/2014/main" id="{DD5B08F0-DE4C-AFD0-1AE5-0E1BA9A3CC96}"/>
              </a:ext>
            </a:extLst>
          </p:cNvPr>
          <p:cNvSpPr txBox="1"/>
          <p:nvPr/>
        </p:nvSpPr>
        <p:spPr>
          <a:xfrm>
            <a:off x="1000125" y="718367"/>
            <a:ext cx="5248275" cy="338554"/>
          </a:xfrm>
          <a:prstGeom prst="rect">
            <a:avLst/>
          </a:prstGeom>
          <a:noFill/>
        </p:spPr>
        <p:txBody>
          <a:bodyPr wrap="square" rtlCol="0">
            <a:spAutoFit/>
          </a:bodyPr>
          <a:lstStyle/>
          <a:p>
            <a:pPr algn="r" rtl="1"/>
            <a:r>
              <a:rPr lang="en-GB" sz="1600" b="1" dirty="0" err="1">
                <a:latin typeface="Calibri" panose="020F0502020204030204" pitchFamily="34" charset="0"/>
                <a:cs typeface="Calibri" panose="020F0502020204030204" pitchFamily="34" charset="0"/>
              </a:rPr>
              <a:t>لعب</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الأدوار</a:t>
            </a:r>
            <a:r>
              <a:rPr lang="ar-SA" sz="1600" b="1" dirty="0" err="1">
                <a:latin typeface="Calibri" panose="020F0502020204030204" pitchFamily="34" charset="0"/>
                <a:cs typeface="Calibri" panose="020F0502020204030204" pitchFamily="34" charset="0"/>
              </a:rPr>
              <a:t>-</a:t>
            </a:r>
            <a:r>
              <a:rPr lang="ar-SA" sz="1600" b="1" dirty="0">
                <a:latin typeface="Calibri" panose="020F0502020204030204" pitchFamily="34" charset="0"/>
                <a:cs typeface="Calibri" panose="020F0502020204030204" pitchFamily="34" charset="0"/>
              </a:rPr>
              <a:t> الاستماع الفعال</a:t>
            </a:r>
            <a:endParaRPr lang="en-US" sz="1600" b="1" spc="300" dirty="0">
              <a:latin typeface="Calibri" panose="020F0502020204030204" pitchFamily="34" charset="0"/>
              <a:cs typeface="Calibri" panose="020F0502020204030204" pitchFamily="34" charset="0"/>
            </a:endParaRPr>
          </a:p>
        </p:txBody>
      </p:sp>
      <p:sp>
        <p:nvSpPr>
          <p:cNvPr id="17" name="Hexagon 16">
            <a:extLst>
              <a:ext uri="{FF2B5EF4-FFF2-40B4-BE49-F238E27FC236}">
                <a16:creationId xmlns:a16="http://schemas.microsoft.com/office/drawing/2014/main" id="{C2334C93-8370-7767-A3DD-44F5677FADE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0621AF23-0E20-17C7-9854-AAF2DEE8EF02}"/>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5A778DA7-59E2-AB7B-E977-3A997CA238F1}"/>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1C84CF76-8604-94BF-0B07-0B6CBA1F0175}"/>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4FDA704C-E406-C671-F168-9A379726EF6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307834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2368C3E9-D3BE-4D0A-B271-947EE9E50EEC}"/>
              </a:ext>
            </a:extLst>
          </p:cNvPr>
          <p:cNvGraphicFramePr>
            <a:graphicFrameLocks noGrp="1"/>
          </p:cNvGraphicFramePr>
          <p:nvPr>
            <p:extLst>
              <p:ext uri="{D42A27DB-BD31-4B8C-83A1-F6EECF244321}">
                <p14:modId xmlns:p14="http://schemas.microsoft.com/office/powerpoint/2010/main" val="2616209099"/>
              </p:ext>
            </p:extLst>
          </p:nvPr>
        </p:nvGraphicFramePr>
        <p:xfrm>
          <a:off x="671958" y="1117416"/>
          <a:ext cx="5805041" cy="7625940"/>
        </p:xfrm>
        <a:graphic>
          <a:graphicData uri="http://schemas.openxmlformats.org/drawingml/2006/table">
            <a:tbl>
              <a:tblPr firstRow="1" bandRow="1">
                <a:tableStyleId>{5C22544A-7EE6-4342-B048-85BDC9FD1C3A}</a:tableStyleId>
              </a:tblPr>
              <a:tblGrid>
                <a:gridCol w="874445">
                  <a:extLst>
                    <a:ext uri="{9D8B030D-6E8A-4147-A177-3AD203B41FA5}">
                      <a16:colId xmlns:a16="http://schemas.microsoft.com/office/drawing/2014/main" val="3879434034"/>
                    </a:ext>
                  </a:extLst>
                </a:gridCol>
                <a:gridCol w="1643532">
                  <a:extLst>
                    <a:ext uri="{9D8B030D-6E8A-4147-A177-3AD203B41FA5}">
                      <a16:colId xmlns:a16="http://schemas.microsoft.com/office/drawing/2014/main" val="262583598"/>
                    </a:ext>
                  </a:extLst>
                </a:gridCol>
                <a:gridCol w="1643532">
                  <a:extLst>
                    <a:ext uri="{9D8B030D-6E8A-4147-A177-3AD203B41FA5}">
                      <a16:colId xmlns:a16="http://schemas.microsoft.com/office/drawing/2014/main" val="578987194"/>
                    </a:ext>
                  </a:extLst>
                </a:gridCol>
                <a:gridCol w="1643532">
                  <a:extLst>
                    <a:ext uri="{9D8B030D-6E8A-4147-A177-3AD203B41FA5}">
                      <a16:colId xmlns:a16="http://schemas.microsoft.com/office/drawing/2014/main" val="196467004"/>
                    </a:ext>
                  </a:extLst>
                </a:gridCol>
              </a:tblGrid>
              <a:tr h="938186">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cs typeface="Calibri" panose="020F0502020204030204" pitchFamily="34" charset="0"/>
                        </a:rPr>
                        <a:t>نوع السؤال</a:t>
                      </a:r>
                      <a:endParaRPr lang="en-CA" sz="1100" b="1" dirty="0">
                        <a:solidFill>
                          <a:schemeClr val="tx1"/>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CA" sz="1100" b="1"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CA" sz="1100" kern="1200" dirty="0">
                          <a:solidFill>
                            <a:schemeClr val="tx1"/>
                          </a:solidFill>
                          <a:effectLst/>
                          <a:latin typeface="Calibri" panose="020F0502020204030204" pitchFamily="34" charset="0"/>
                          <a:ea typeface="+mn-ea"/>
                          <a:cs typeface="Calibri" panose="020F0502020204030204" pitchFamily="34" charset="0"/>
                        </a:rPr>
                        <a:t>سؤال مغلق</a:t>
                      </a:r>
                      <a:endParaRPr lang="en-CA" sz="1100" dirty="0">
                        <a:solidFill>
                          <a:schemeClr val="tx1"/>
                        </a:solidFill>
                        <a:latin typeface="Calibri" panose="020F0502020204030204" pitchFamily="34" charset="0"/>
                        <a:cs typeface="Calibri" panose="020F0502020204030204" pitchFamily="34" charset="0"/>
                      </a:endParaRPr>
                    </a:p>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CA" sz="11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سؤال مفتوح</a:t>
                      </a:r>
                    </a:p>
                    <a:p>
                      <a:pPr algn="r" rtl="1"/>
                      <a:endParaRPr lang="en-CA" sz="1100" dirty="0">
                        <a:solidFill>
                          <a:schemeClr val="tx1"/>
                        </a:solidFill>
                        <a:latin typeface="Calibri" panose="020F0502020204030204" pitchFamily="34" charset="0"/>
                        <a:cs typeface="Calibri" panose="020F0502020204030204" pitchFamily="34" charset="0"/>
                      </a:endParaRPr>
                    </a:p>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r>
                        <a:rPr lang="ar-SA" sz="1100" dirty="0">
                          <a:solidFill>
                            <a:schemeClr val="tx1"/>
                          </a:solidFill>
                          <a:latin typeface="Calibri" panose="020F0502020204030204" pitchFamily="34" charset="0"/>
                          <a:cs typeface="Calibri" panose="020F0502020204030204" pitchFamily="34" charset="0"/>
                        </a:rPr>
                        <a:t>سؤال موجه</a:t>
                      </a:r>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29712835"/>
                  </a:ext>
                </a:extLst>
              </a:tr>
              <a:tr h="1967251">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cs typeface="Calibri" panose="020F0502020204030204" pitchFamily="34" charset="0"/>
                        </a:rPr>
                        <a:t>أمثلة على هذا النوع من الأسئلة</a:t>
                      </a:r>
                      <a:endParaRPr lang="en-CA" sz="1100" b="1" dirty="0">
                        <a:solidFill>
                          <a:schemeClr val="tx1"/>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CA" sz="1100" b="1"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555683301"/>
                  </a:ext>
                </a:extLst>
              </a:tr>
              <a:tr h="2853106">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cs typeface="Calibri" panose="020F0502020204030204" pitchFamily="34" charset="0"/>
                        </a:rPr>
                        <a:t>عند التواصل مع الأطفال ، ما هي </a:t>
                      </a:r>
                      <a:r>
                        <a:rPr lang="ar-SA" sz="1100" b="1" dirty="0">
                          <a:solidFill>
                            <a:schemeClr val="tx1"/>
                          </a:solidFill>
                          <a:latin typeface="Calibri" panose="020F0502020204030204" pitchFamily="34" charset="0"/>
                          <a:cs typeface="Calibri" panose="020F0502020204030204" pitchFamily="34" charset="0"/>
                        </a:rPr>
                        <a:t>ال</a:t>
                      </a:r>
                      <a:r>
                        <a:rPr lang="en-US" sz="1100" b="1" dirty="0">
                          <a:solidFill>
                            <a:schemeClr val="tx1"/>
                          </a:solidFill>
                          <a:latin typeface="Calibri" panose="020F0502020204030204" pitchFamily="34" charset="0"/>
                          <a:cs typeface="Calibri" panose="020F0502020204030204" pitchFamily="34" charset="0"/>
                        </a:rPr>
                        <a:t>إيجابيات أو </a:t>
                      </a:r>
                      <a:r>
                        <a:rPr lang="ar-SA" sz="1100" b="1" dirty="0">
                          <a:solidFill>
                            <a:schemeClr val="tx1"/>
                          </a:solidFill>
                          <a:latin typeface="Calibri" panose="020F0502020204030204" pitchFamily="34" charset="0"/>
                          <a:cs typeface="Calibri" panose="020F0502020204030204" pitchFamily="34" charset="0"/>
                        </a:rPr>
                        <a:t>مزايا</a:t>
                      </a:r>
                      <a:r>
                        <a:rPr lang="en-US" sz="1100" b="1" dirty="0">
                          <a:solidFill>
                            <a:schemeClr val="tx1"/>
                          </a:solidFill>
                          <a:latin typeface="Calibri" panose="020F0502020204030204" pitchFamily="34" charset="0"/>
                          <a:cs typeface="Calibri" panose="020F0502020204030204" pitchFamily="34" charset="0"/>
                        </a:rPr>
                        <a:t> هذا النوع من الأسئلة؟</a:t>
                      </a:r>
                      <a:endParaRPr lang="en-CA" sz="1100" b="1" dirty="0">
                        <a:solidFill>
                          <a:schemeClr val="tx1"/>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CA" sz="1100" b="1"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35336672"/>
                  </a:ext>
                </a:extLst>
              </a:tr>
              <a:tr h="1867397">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cs typeface="Calibri" panose="020F0502020204030204" pitchFamily="34" charset="0"/>
                        </a:rPr>
                        <a:t>عند التواصل مع الأطفال ، ما هي سلبيات أو </a:t>
                      </a:r>
                      <a:r>
                        <a:rPr lang="ar-SA" sz="1100" b="1" dirty="0">
                          <a:solidFill>
                            <a:schemeClr val="tx1"/>
                          </a:solidFill>
                          <a:latin typeface="Calibri" panose="020F0502020204030204" pitchFamily="34" charset="0"/>
                          <a:cs typeface="Calibri" panose="020F0502020204030204" pitchFamily="34" charset="0"/>
                        </a:rPr>
                        <a:t>عيوب </a:t>
                      </a:r>
                      <a:r>
                        <a:rPr lang="en-US" sz="1100" b="1" dirty="0">
                          <a:solidFill>
                            <a:schemeClr val="tx1"/>
                          </a:solidFill>
                          <a:latin typeface="Calibri" panose="020F0502020204030204" pitchFamily="34" charset="0"/>
                          <a:cs typeface="Calibri" panose="020F0502020204030204" pitchFamily="34" charset="0"/>
                        </a:rPr>
                        <a:t>هذا النوع من الأسئلة؟</a:t>
                      </a:r>
                      <a:endParaRPr lang="en-CA" sz="1100" b="1" dirty="0">
                        <a:solidFill>
                          <a:schemeClr val="tx1"/>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CA" sz="1100" b="1"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rtl="1"/>
                      <a:endParaRPr lang="ar-SA" sz="1100" dirty="0">
                        <a:solidFill>
                          <a:schemeClr val="tx1"/>
                        </a:solidFill>
                        <a:latin typeface="Calibri" panose="020F0502020204030204" pitchFamily="34" charset="0"/>
                        <a:cs typeface="Calibri" panose="020F0502020204030204" pitchFamily="34" charset="0"/>
                      </a:endParaRPr>
                    </a:p>
                    <a:p>
                      <a:pPr algn="r" rtl="1"/>
                      <a:endParaRPr lang="ar-SA" sz="1100" dirty="0">
                        <a:solidFill>
                          <a:schemeClr val="tx1"/>
                        </a:solidFill>
                        <a:latin typeface="Calibri" panose="020F0502020204030204" pitchFamily="34" charset="0"/>
                        <a:cs typeface="Calibri" panose="020F0502020204030204" pitchFamily="34" charset="0"/>
                      </a:endParaRPr>
                    </a:p>
                    <a:p>
                      <a:pPr algn="r" rtl="1"/>
                      <a:endParaRPr lang="ar-SA" sz="1100" dirty="0">
                        <a:solidFill>
                          <a:schemeClr val="tx1"/>
                        </a:solidFill>
                        <a:latin typeface="Calibri" panose="020F0502020204030204" pitchFamily="34" charset="0"/>
                        <a:cs typeface="Calibri" panose="020F0502020204030204" pitchFamily="34" charset="0"/>
                      </a:endParaRPr>
                    </a:p>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rtl="1"/>
                      <a:endParaRPr lang="en-CA" sz="1100" dirty="0">
                        <a:solidFill>
                          <a:schemeClr val="tx1"/>
                        </a:solidFill>
                        <a:latin typeface="Calibri" panose="020F0502020204030204" pitchFamily="34" charset="0"/>
                        <a:cs typeface="Calibri" panose="020F0502020204030204" pitchFamily="34" charset="0"/>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906726244"/>
                  </a:ext>
                </a:extLst>
              </a:tr>
            </a:tbl>
          </a:graphicData>
        </a:graphic>
      </p:graphicFrame>
      <p:sp>
        <p:nvSpPr>
          <p:cNvPr id="3" name="TextBox 2">
            <a:extLst>
              <a:ext uri="{FF2B5EF4-FFF2-40B4-BE49-F238E27FC236}">
                <a16:creationId xmlns:a16="http://schemas.microsoft.com/office/drawing/2014/main" id="{B574F97D-6EFC-B8C9-A05B-5A0E2487D0D7}"/>
              </a:ext>
            </a:extLst>
          </p:cNvPr>
          <p:cNvSpPr txBox="1"/>
          <p:nvPr/>
        </p:nvSpPr>
        <p:spPr>
          <a:xfrm>
            <a:off x="1000125" y="718367"/>
            <a:ext cx="5248275"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الاستماع الفعال</a:t>
            </a:r>
            <a:endParaRPr lang="en-US" sz="1200" b="1" spc="300" dirty="0"/>
          </a:p>
        </p:txBody>
      </p:sp>
      <p:sp>
        <p:nvSpPr>
          <p:cNvPr id="4" name="Hexagon 3">
            <a:extLst>
              <a:ext uri="{FF2B5EF4-FFF2-40B4-BE49-F238E27FC236}">
                <a16:creationId xmlns:a16="http://schemas.microsoft.com/office/drawing/2014/main" id="{C239F8E6-5AD5-84C2-3362-E4DE0D18D104}"/>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B6202AF6-F867-8B3D-2CFF-9F535DC7D03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255769E4-653E-7932-7900-CFC272F5C275}"/>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D9BB688F-A07E-E8F9-B80F-38454074AA68}"/>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A94383E0-3944-2E3B-1B1A-87406A436017}"/>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37834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070E9-B536-030D-4D7C-31CFF46DDADB}"/>
              </a:ext>
            </a:extLst>
          </p:cNvPr>
          <p:cNvSpPr txBox="1"/>
          <p:nvPr/>
        </p:nvSpPr>
        <p:spPr>
          <a:xfrm>
            <a:off x="996287" y="1238738"/>
            <a:ext cx="4665478" cy="338554"/>
          </a:xfrm>
          <a:prstGeom prst="rect">
            <a:avLst/>
          </a:prstGeom>
          <a:noFill/>
        </p:spPr>
        <p:txBody>
          <a:bodyPr wrap="square" rtlCol="0">
            <a:spAutoFit/>
          </a:bodyPr>
          <a:lstStyle/>
          <a:p>
            <a:pPr algn="r" rtl="1"/>
            <a:r>
              <a:rPr lang="ar-SA" sz="1600" b="1" spc="300" dirty="0">
                <a:solidFill>
                  <a:schemeClr val="tx1"/>
                </a:solidFill>
                <a:latin typeface="Calibri" panose="020F0502020204030204" pitchFamily="34" charset="0"/>
                <a:cs typeface="Calibri" panose="020F0502020204030204" pitchFamily="34" charset="0"/>
              </a:rPr>
              <a:t>هدف الوحدة</a:t>
            </a:r>
            <a:endParaRPr lang="en-CA" sz="1600" b="1" spc="3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CD6D25B-29AD-D44B-C41D-CCC2176039E0}"/>
              </a:ext>
            </a:extLst>
          </p:cNvPr>
          <p:cNvSpPr txBox="1"/>
          <p:nvPr/>
        </p:nvSpPr>
        <p:spPr>
          <a:xfrm>
            <a:off x="996287" y="713169"/>
            <a:ext cx="4070620"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8D607A"/>
                </a:highlight>
                <a:latin typeface="Calibri" panose="020F0502020204030204" pitchFamily="34" charset="0"/>
                <a:ea typeface="Calibri"/>
                <a:cs typeface="Calibri" panose="020F0502020204030204" pitchFamily="34" charset="0"/>
                <a:sym typeface="Calibri"/>
              </a:rPr>
              <a:t>الجلسة</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١</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افتتاح</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الوحدة</a:t>
            </a:r>
          </a:p>
        </p:txBody>
      </p:sp>
      <p:sp>
        <p:nvSpPr>
          <p:cNvPr id="7" name="TextBox 6">
            <a:extLst>
              <a:ext uri="{FF2B5EF4-FFF2-40B4-BE49-F238E27FC236}">
                <a16:creationId xmlns:a16="http://schemas.microsoft.com/office/drawing/2014/main" id="{312EABCD-F5C7-CBB0-EF52-B1BADD0DE2F4}"/>
              </a:ext>
            </a:extLst>
          </p:cNvPr>
          <p:cNvSpPr txBox="1"/>
          <p:nvPr/>
        </p:nvSpPr>
        <p:spPr>
          <a:xfrm>
            <a:off x="996287" y="1599327"/>
            <a:ext cx="5254042" cy="261610"/>
          </a:xfrm>
          <a:prstGeom prst="rect">
            <a:avLst/>
          </a:prstGeom>
          <a:noFill/>
        </p:spPr>
        <p:txBody>
          <a:bodyPr wrap="square" rtlCol="0">
            <a:spAutoFit/>
          </a:bodyPr>
          <a:lstStyle/>
          <a:p>
            <a:pPr marL="0" marR="0" lvl="0" indent="0" algn="r" rtl="1">
              <a:spcBef>
                <a:spcPts val="0"/>
              </a:spcBef>
              <a:spcAft>
                <a:spcPts val="0"/>
              </a:spcAft>
              <a:buNone/>
            </a:pPr>
            <a:r>
              <a:rPr lang="en-US" sz="1100" dirty="0" err="1">
                <a:solidFill>
                  <a:schemeClr val="tx1"/>
                </a:solidFill>
                <a:latin typeface="Calibri" panose="020F0502020204030204" pitchFamily="34" charset="0"/>
                <a:ea typeface="Arial"/>
                <a:cs typeface="Calibri" panose="020F0502020204030204" pitchFamily="34" charset="0"/>
                <a:sym typeface="Arial"/>
              </a:rPr>
              <a:t>لاستكشاف</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جوهر</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حماية</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الطفل</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ونمو</a:t>
            </a:r>
            <a:r>
              <a:rPr lang="ar-SA" sz="1100" dirty="0">
                <a:solidFill>
                  <a:schemeClr val="tx1"/>
                </a:solidFill>
                <a:latin typeface="Calibri" panose="020F0502020204030204" pitchFamily="34" charset="0"/>
                <a:ea typeface="Arial"/>
                <a:cs typeface="Calibri" panose="020F0502020204030204" pitchFamily="34" charset="0"/>
                <a:sym typeface="Arial"/>
              </a:rPr>
              <a:t> الطفل </a:t>
            </a:r>
            <a:r>
              <a:rPr lang="en-US" sz="1100" dirty="0" err="1">
                <a:solidFill>
                  <a:schemeClr val="tx1"/>
                </a:solidFill>
                <a:latin typeface="Calibri" panose="020F0502020204030204" pitchFamily="34" charset="0"/>
                <a:ea typeface="Arial"/>
                <a:cs typeface="Calibri" panose="020F0502020204030204" pitchFamily="34" charset="0"/>
                <a:sym typeface="Arial"/>
              </a:rPr>
              <a:t>الذي</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يمكن</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تطبيقه</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لتحقيق</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نتائج</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حماية</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الطفل</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أثناء</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إدارة</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الحالة</a:t>
            </a:r>
            <a:endParaRPr lang="en-US" sz="1100" dirty="0">
              <a:solidFill>
                <a:schemeClr val="tx1"/>
              </a:solidFill>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id="{E4E87CE7-445B-1505-782B-7E576BD2C48D}"/>
              </a:ext>
            </a:extLst>
          </p:cNvPr>
          <p:cNvSpPr txBox="1"/>
          <p:nvPr/>
        </p:nvSpPr>
        <p:spPr>
          <a:xfrm>
            <a:off x="996287" y="2268414"/>
            <a:ext cx="5254042" cy="338554"/>
          </a:xfrm>
          <a:prstGeom prst="rect">
            <a:avLst/>
          </a:prstGeom>
          <a:noFill/>
        </p:spPr>
        <p:txBody>
          <a:bodyPr wrap="square" rtlCol="0">
            <a:spAutoFit/>
          </a:bodyPr>
          <a:lstStyle/>
          <a:p>
            <a:pPr algn="r" rtl="1"/>
            <a:r>
              <a:rPr lang="en-CA" sz="1600" b="1" spc="300" dirty="0">
                <a:solidFill>
                  <a:schemeClr val="tx1"/>
                </a:solidFill>
                <a:latin typeface="Calibri" panose="020F0502020204030204" pitchFamily="34" charset="0"/>
                <a:cs typeface="Calibri" panose="020F0502020204030204" pitchFamily="34" charset="0"/>
              </a:rPr>
              <a:t>أهداف التعلم</a:t>
            </a:r>
          </a:p>
        </p:txBody>
      </p:sp>
      <p:sp>
        <p:nvSpPr>
          <p:cNvPr id="9" name="TextBox 8">
            <a:extLst>
              <a:ext uri="{FF2B5EF4-FFF2-40B4-BE49-F238E27FC236}">
                <a16:creationId xmlns:a16="http://schemas.microsoft.com/office/drawing/2014/main" id="{9621E677-F213-D61C-8E7D-58A801BECE42}"/>
              </a:ext>
            </a:extLst>
          </p:cNvPr>
          <p:cNvSpPr txBox="1"/>
          <p:nvPr/>
        </p:nvSpPr>
        <p:spPr>
          <a:xfrm>
            <a:off x="1675087" y="2821316"/>
            <a:ext cx="4575242" cy="1796967"/>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التعرف على الأنواع المختلفة من الإساءة للأطفال والعنف والإهمال والاستغلال</a:t>
            </a: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algn="r" rtl="1">
              <a:lnSpc>
                <a:spcPct val="107000"/>
              </a:lnSpc>
            </a:pP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وصف نموذج </a:t>
            </a:r>
            <a:r>
              <a:rPr lang="ar-SA" sz="1100" dirty="0">
                <a:solidFill>
                  <a:schemeClr val="dk1"/>
                </a:solidFill>
                <a:latin typeface="Calibri" panose="020F0502020204030204" pitchFamily="34" charset="0"/>
                <a:ea typeface="Helvetica Neue"/>
                <a:cs typeface="Calibri" panose="020F0502020204030204" pitchFamily="34" charset="0"/>
                <a:sym typeface="Helvetica Neue"/>
              </a:rPr>
              <a:t>البيئة ا</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لاجتماعية وتحديد عوامل ال</a:t>
            </a:r>
            <a:r>
              <a:rPr lang="ar-SA" sz="1100" dirty="0">
                <a:solidFill>
                  <a:schemeClr val="dk1"/>
                </a:solidFill>
                <a:latin typeface="Calibri" panose="020F0502020204030204" pitchFamily="34" charset="0"/>
                <a:ea typeface="Helvetica Neue"/>
                <a:cs typeface="Calibri" panose="020F0502020204030204" pitchFamily="34" charset="0"/>
                <a:sym typeface="Helvetica Neue"/>
              </a:rPr>
              <a:t>خطر و</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عوامل الحماية ضمن بيئة الطفل.</a:t>
            </a:r>
            <a:endParaRPr lang="ar-SA" sz="1100" dirty="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ar-SA" sz="1100" dirty="0">
                <a:solidFill>
                  <a:schemeClr val="tx1"/>
                </a:solidFill>
                <a:latin typeface="Calibri" panose="020F0502020204030204" pitchFamily="34" charset="0"/>
                <a:ea typeface="Arial"/>
                <a:cs typeface="Calibri" panose="020F0502020204030204" pitchFamily="34" charset="0"/>
                <a:sym typeface="Arial"/>
              </a:rPr>
              <a:t>و</a:t>
            </a:r>
            <a:r>
              <a:rPr lang="en-US" sz="1100" dirty="0" err="1">
                <a:solidFill>
                  <a:schemeClr val="tx1"/>
                </a:solidFill>
                <a:latin typeface="Calibri" panose="020F0502020204030204" pitchFamily="34" charset="0"/>
                <a:ea typeface="Arial"/>
                <a:cs typeface="Calibri" panose="020F0502020204030204" pitchFamily="34" charset="0"/>
                <a:sym typeface="Arial"/>
              </a:rPr>
              <a:t>ضع</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قائمة</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ووصف</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ar-SA" sz="1100" dirty="0">
                <a:solidFill>
                  <a:schemeClr val="tx1"/>
                </a:solidFill>
                <a:latin typeface="Calibri" panose="020F0502020204030204" pitchFamily="34" charset="0"/>
                <a:ea typeface="Arial"/>
                <a:cs typeface="Calibri" panose="020F0502020204030204" pitchFamily="34" charset="0"/>
                <a:sym typeface="Arial"/>
              </a:rPr>
              <a:t>للعوائق</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التي</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err="1">
                <a:solidFill>
                  <a:schemeClr val="tx1"/>
                </a:solidFill>
                <a:latin typeface="Calibri" panose="020F0502020204030204" pitchFamily="34" charset="0"/>
                <a:ea typeface="Arial"/>
                <a:cs typeface="Calibri" panose="020F0502020204030204" pitchFamily="34" charset="0"/>
                <a:sym typeface="Arial"/>
              </a:rPr>
              <a:t>تؤثر</a:t>
            </a:r>
            <a:r>
              <a:rPr lang="en-US" sz="1100" dirty="0">
                <a:solidFill>
                  <a:schemeClr val="tx1"/>
                </a:solidFill>
                <a:latin typeface="Calibri" panose="020F0502020204030204" pitchFamily="34" charset="0"/>
                <a:ea typeface="Arial"/>
                <a:cs typeface="Calibri" panose="020F0502020204030204" pitchFamily="34" charset="0"/>
                <a:sym typeface="Arial"/>
              </a:rPr>
              <a:t> </a:t>
            </a:r>
            <a:r>
              <a:rPr lang="en-GB" sz="1100" dirty="0" err="1">
                <a:solidFill>
                  <a:schemeClr val="dk1"/>
                </a:solidFill>
                <a:latin typeface="Calibri" panose="020F0502020204030204" pitchFamily="34" charset="0"/>
                <a:ea typeface="Calibri"/>
                <a:cs typeface="Calibri" panose="020F0502020204030204" pitchFamily="34" charset="0"/>
                <a:sym typeface="Helvetica Neue"/>
              </a:rPr>
              <a:t>على</a:t>
            </a:r>
            <a:r>
              <a:rPr lang="en-GB" sz="1100" dirty="0">
                <a:solidFill>
                  <a:schemeClr val="dk1"/>
                </a:solidFill>
                <a:latin typeface="Calibri" panose="020F0502020204030204" pitchFamily="34" charset="0"/>
                <a:ea typeface="Calibri"/>
                <a:cs typeface="Calibri" panose="020F0502020204030204" pitchFamily="34" charset="0"/>
                <a:sym typeface="Helvetica Neue"/>
              </a:rPr>
              <a:t> </a:t>
            </a:r>
            <a:r>
              <a:rPr lang="en-GB" sz="1100" dirty="0" err="1">
                <a:solidFill>
                  <a:schemeClr val="dk1"/>
                </a:solidFill>
                <a:latin typeface="Calibri" panose="020F0502020204030204" pitchFamily="34" charset="0"/>
                <a:ea typeface="Calibri"/>
                <a:cs typeface="Calibri" panose="020F0502020204030204" pitchFamily="34" charset="0"/>
                <a:sym typeface="Helvetica Neue"/>
              </a:rPr>
              <a:t>الأطفال</a:t>
            </a:r>
            <a:r>
              <a:rPr lang="ar-SA" sz="1100" dirty="0">
                <a:solidFill>
                  <a:schemeClr val="dk1"/>
                </a:solidFill>
                <a:latin typeface="Calibri" panose="020F0502020204030204" pitchFamily="34" charset="0"/>
                <a:ea typeface="Calibri"/>
                <a:cs typeface="Calibri" panose="020F0502020204030204" pitchFamily="34" charset="0"/>
                <a:sym typeface="Helvetica Neue"/>
              </a:rPr>
              <a:t> من</a:t>
            </a:r>
            <a:r>
              <a:rPr lang="en-GB" sz="1100" dirty="0">
                <a:solidFill>
                  <a:schemeClr val="dk1"/>
                </a:solidFill>
                <a:latin typeface="Calibri" panose="020F0502020204030204" pitchFamily="34" charset="0"/>
                <a:ea typeface="Calibri"/>
                <a:cs typeface="Calibri" panose="020F0502020204030204" pitchFamily="34" charset="0"/>
                <a:sym typeface="Helvetica Neue"/>
              </a:rPr>
              <a:t> </a:t>
            </a:r>
            <a:r>
              <a:rPr lang="en-GB" sz="1100" dirty="0" err="1">
                <a:solidFill>
                  <a:schemeClr val="dk1"/>
                </a:solidFill>
                <a:latin typeface="Calibri" panose="020F0502020204030204" pitchFamily="34" charset="0"/>
                <a:ea typeface="Calibri"/>
                <a:cs typeface="Calibri" panose="020F0502020204030204" pitchFamily="34" charset="0"/>
                <a:sym typeface="Helvetica Neue"/>
              </a:rPr>
              <a:t>ذوي</a:t>
            </a:r>
            <a:r>
              <a:rPr lang="en-GB" sz="1100" dirty="0">
                <a:solidFill>
                  <a:schemeClr val="dk1"/>
                </a:solidFill>
                <a:latin typeface="Calibri" panose="020F0502020204030204" pitchFamily="34" charset="0"/>
                <a:ea typeface="Calibri"/>
                <a:cs typeface="Calibri" panose="020F0502020204030204" pitchFamily="34" charset="0"/>
                <a:sym typeface="Helvetica Neue"/>
              </a:rPr>
              <a:t> </a:t>
            </a:r>
            <a:r>
              <a:rPr lang="ar-SA" sz="1100" dirty="0">
                <a:solidFill>
                  <a:schemeClr val="dk1"/>
                </a:solidFill>
                <a:latin typeface="Calibri" panose="020F0502020204030204" pitchFamily="34" charset="0"/>
                <a:ea typeface="Calibri"/>
                <a:cs typeface="Calibri" panose="020F0502020204030204" pitchFamily="34" charset="0"/>
                <a:sym typeface="Helvetica Neue"/>
              </a:rPr>
              <a:t>الاحتياجات الخاصة</a:t>
            </a:r>
            <a:r>
              <a:rPr lang="en-GB" sz="1100" dirty="0">
                <a:solidFill>
                  <a:schemeClr val="dk1"/>
                </a:solidFill>
                <a:latin typeface="Calibri" panose="020F0502020204030204" pitchFamily="34" charset="0"/>
                <a:ea typeface="Calibri"/>
                <a:cs typeface="Calibri" panose="020F0502020204030204" pitchFamily="34" charset="0"/>
                <a:sym typeface="Helvetica Neue"/>
              </a:rPr>
              <a:t>.</a:t>
            </a: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err="1">
                <a:solidFill>
                  <a:schemeClr val="tx1"/>
                </a:solidFill>
                <a:latin typeface="Calibri" panose="020F0502020204030204" pitchFamily="34" charset="0"/>
                <a:ea typeface="Arial"/>
                <a:cs typeface="Calibri" panose="020F0502020204030204" pitchFamily="34" charset="0"/>
                <a:sym typeface="Arial"/>
              </a:rPr>
              <a:t>شرح</a:t>
            </a:r>
            <a:r>
              <a:rPr lang="en-US" sz="1100" dirty="0">
                <a:solidFill>
                  <a:schemeClr val="tx1"/>
                </a:solidFill>
                <a:latin typeface="Calibri" panose="020F0502020204030204" pitchFamily="34" charset="0"/>
                <a:ea typeface="Arial"/>
                <a:cs typeface="Calibri" panose="020F0502020204030204" pitchFamily="34" charset="0"/>
                <a:sym typeface="Arial"/>
              </a:rPr>
              <a:t> كيف يمكن أن تختلف قدرات الأطفال بناءً على أعمارهم ومرحلة نموهم</a:t>
            </a:r>
          </a:p>
        </p:txBody>
      </p:sp>
      <p:grpSp>
        <p:nvGrpSpPr>
          <p:cNvPr id="12" name="Google Shape;149;p12">
            <a:extLst>
              <a:ext uri="{FF2B5EF4-FFF2-40B4-BE49-F238E27FC236}">
                <a16:creationId xmlns:a16="http://schemas.microsoft.com/office/drawing/2014/main" id="{83D3F6D0-F565-E59D-4061-19A7CC347C06}"/>
              </a:ext>
            </a:extLst>
          </p:cNvPr>
          <p:cNvGrpSpPr/>
          <p:nvPr/>
        </p:nvGrpSpPr>
        <p:grpSpPr>
          <a:xfrm>
            <a:off x="1020268" y="2771366"/>
            <a:ext cx="559955" cy="387333"/>
            <a:chOff x="6878053" y="1156317"/>
            <a:chExt cx="1431178" cy="1039513"/>
          </a:xfrm>
          <a:solidFill>
            <a:schemeClr val="accent2">
              <a:lumMod val="75000"/>
            </a:schemeClr>
          </a:solidFill>
        </p:grpSpPr>
        <p:grpSp>
          <p:nvGrpSpPr>
            <p:cNvPr id="13" name="Google Shape;150;p12">
              <a:extLst>
                <a:ext uri="{FF2B5EF4-FFF2-40B4-BE49-F238E27FC236}">
                  <a16:creationId xmlns:a16="http://schemas.microsoft.com/office/drawing/2014/main" id="{9D809C33-670F-A8F7-B4A6-94C7F2B96B8C}"/>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7C747A81-6552-562D-0015-A730BB751E3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1D0CE96A-6470-D626-8566-7FD3B8C62BF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4" name="Google Shape;153;p12">
              <a:extLst>
                <a:ext uri="{FF2B5EF4-FFF2-40B4-BE49-F238E27FC236}">
                  <a16:creationId xmlns:a16="http://schemas.microsoft.com/office/drawing/2014/main" id="{F1F549A7-7324-E13D-73B6-2279583F71E8}"/>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1F9FF96D-F462-C02C-9D7E-ACD7F5F37B9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6" name="Google Shape;149;p12">
            <a:extLst>
              <a:ext uri="{FF2B5EF4-FFF2-40B4-BE49-F238E27FC236}">
                <a16:creationId xmlns:a16="http://schemas.microsoft.com/office/drawing/2014/main" id="{1D2104F9-373E-A2D3-F76F-37CDFF936B5E}"/>
              </a:ext>
            </a:extLst>
          </p:cNvPr>
          <p:cNvGrpSpPr/>
          <p:nvPr/>
        </p:nvGrpSpPr>
        <p:grpSpPr>
          <a:xfrm>
            <a:off x="1020268" y="3332844"/>
            <a:ext cx="559955" cy="387333"/>
            <a:chOff x="6878053" y="1156317"/>
            <a:chExt cx="1431178" cy="1039513"/>
          </a:xfrm>
          <a:solidFill>
            <a:schemeClr val="accent2">
              <a:lumMod val="75000"/>
            </a:schemeClr>
          </a:solidFill>
        </p:grpSpPr>
        <p:grpSp>
          <p:nvGrpSpPr>
            <p:cNvPr id="47" name="Google Shape;150;p12">
              <a:extLst>
                <a:ext uri="{FF2B5EF4-FFF2-40B4-BE49-F238E27FC236}">
                  <a16:creationId xmlns:a16="http://schemas.microsoft.com/office/drawing/2014/main" id="{887B4F74-310F-0240-0725-D88EFB16C027}"/>
                </a:ext>
              </a:extLst>
            </p:cNvPr>
            <p:cNvGrpSpPr/>
            <p:nvPr/>
          </p:nvGrpSpPr>
          <p:grpSpPr>
            <a:xfrm>
              <a:off x="7672978" y="1156317"/>
              <a:ext cx="412941" cy="436880"/>
              <a:chOff x="243840" y="1676400"/>
              <a:chExt cx="701040" cy="741680"/>
            </a:xfrm>
            <a:grpFill/>
          </p:grpSpPr>
          <p:sp>
            <p:nvSpPr>
              <p:cNvPr id="50" name="Google Shape;151;p12">
                <a:extLst>
                  <a:ext uri="{FF2B5EF4-FFF2-40B4-BE49-F238E27FC236}">
                    <a16:creationId xmlns:a16="http://schemas.microsoft.com/office/drawing/2014/main" id="{FB4B8B65-CB93-84E6-8F6A-F8C0A16F561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1" name="Google Shape;152;p12">
                <a:extLst>
                  <a:ext uri="{FF2B5EF4-FFF2-40B4-BE49-F238E27FC236}">
                    <a16:creationId xmlns:a16="http://schemas.microsoft.com/office/drawing/2014/main" id="{A4BD2BA2-B450-5E4E-73E4-505294FBFBB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8" name="Google Shape;153;p12">
              <a:extLst>
                <a:ext uri="{FF2B5EF4-FFF2-40B4-BE49-F238E27FC236}">
                  <a16:creationId xmlns:a16="http://schemas.microsoft.com/office/drawing/2014/main" id="{D47EAF96-3E9C-6D69-69C0-E67DE39F2ED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9" name="Google Shape;154;p12">
              <a:extLst>
                <a:ext uri="{FF2B5EF4-FFF2-40B4-BE49-F238E27FC236}">
                  <a16:creationId xmlns:a16="http://schemas.microsoft.com/office/drawing/2014/main" id="{88E19824-EC35-ACAA-162E-628B403BBAF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52" name="Google Shape;149;p12">
            <a:extLst>
              <a:ext uri="{FF2B5EF4-FFF2-40B4-BE49-F238E27FC236}">
                <a16:creationId xmlns:a16="http://schemas.microsoft.com/office/drawing/2014/main" id="{B3AFB8EB-4023-32D5-AF21-E206E0D6FDDF}"/>
              </a:ext>
            </a:extLst>
          </p:cNvPr>
          <p:cNvGrpSpPr/>
          <p:nvPr/>
        </p:nvGrpSpPr>
        <p:grpSpPr>
          <a:xfrm>
            <a:off x="1020268" y="3894487"/>
            <a:ext cx="559955" cy="387333"/>
            <a:chOff x="6878053" y="1156317"/>
            <a:chExt cx="1431178" cy="1039513"/>
          </a:xfrm>
          <a:solidFill>
            <a:schemeClr val="accent2">
              <a:lumMod val="75000"/>
            </a:schemeClr>
          </a:solidFill>
        </p:grpSpPr>
        <p:grpSp>
          <p:nvGrpSpPr>
            <p:cNvPr id="53" name="Google Shape;150;p12">
              <a:extLst>
                <a:ext uri="{FF2B5EF4-FFF2-40B4-BE49-F238E27FC236}">
                  <a16:creationId xmlns:a16="http://schemas.microsoft.com/office/drawing/2014/main" id="{47477940-3F35-CF95-45FC-7C41D9A58E28}"/>
                </a:ext>
              </a:extLst>
            </p:cNvPr>
            <p:cNvGrpSpPr/>
            <p:nvPr/>
          </p:nvGrpSpPr>
          <p:grpSpPr>
            <a:xfrm>
              <a:off x="7672978" y="1156317"/>
              <a:ext cx="412941" cy="436880"/>
              <a:chOff x="243840" y="1676400"/>
              <a:chExt cx="701040" cy="741680"/>
            </a:xfrm>
            <a:grpFill/>
          </p:grpSpPr>
          <p:sp>
            <p:nvSpPr>
              <p:cNvPr id="56" name="Google Shape;151;p12">
                <a:extLst>
                  <a:ext uri="{FF2B5EF4-FFF2-40B4-BE49-F238E27FC236}">
                    <a16:creationId xmlns:a16="http://schemas.microsoft.com/office/drawing/2014/main" id="{CA83BD54-71D3-AE27-534B-D282737B0D6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7" name="Google Shape;152;p12">
                <a:extLst>
                  <a:ext uri="{FF2B5EF4-FFF2-40B4-BE49-F238E27FC236}">
                    <a16:creationId xmlns:a16="http://schemas.microsoft.com/office/drawing/2014/main" id="{611CDB1B-B45C-A974-88BE-DE88CDB7B93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54" name="Google Shape;153;p12">
              <a:extLst>
                <a:ext uri="{FF2B5EF4-FFF2-40B4-BE49-F238E27FC236}">
                  <a16:creationId xmlns:a16="http://schemas.microsoft.com/office/drawing/2014/main" id="{C37E8D4C-F39A-5095-7290-BC113FCAEBF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5" name="Google Shape;154;p12">
              <a:extLst>
                <a:ext uri="{FF2B5EF4-FFF2-40B4-BE49-F238E27FC236}">
                  <a16:creationId xmlns:a16="http://schemas.microsoft.com/office/drawing/2014/main" id="{3DBFCCCB-7083-3543-FA4F-0206B1E7946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58" name="Google Shape;149;p12">
            <a:extLst>
              <a:ext uri="{FF2B5EF4-FFF2-40B4-BE49-F238E27FC236}">
                <a16:creationId xmlns:a16="http://schemas.microsoft.com/office/drawing/2014/main" id="{08A6BF98-AC60-B055-3D72-BF3B138DE80E}"/>
              </a:ext>
            </a:extLst>
          </p:cNvPr>
          <p:cNvGrpSpPr/>
          <p:nvPr/>
        </p:nvGrpSpPr>
        <p:grpSpPr>
          <a:xfrm>
            <a:off x="1020268" y="4465987"/>
            <a:ext cx="559955" cy="387333"/>
            <a:chOff x="6878053" y="1156317"/>
            <a:chExt cx="1431178" cy="1039513"/>
          </a:xfrm>
          <a:solidFill>
            <a:schemeClr val="accent2">
              <a:lumMod val="75000"/>
            </a:schemeClr>
          </a:solidFill>
        </p:grpSpPr>
        <p:grpSp>
          <p:nvGrpSpPr>
            <p:cNvPr id="59" name="Google Shape;150;p12">
              <a:extLst>
                <a:ext uri="{FF2B5EF4-FFF2-40B4-BE49-F238E27FC236}">
                  <a16:creationId xmlns:a16="http://schemas.microsoft.com/office/drawing/2014/main" id="{4B5FEC53-82F8-5C75-1A33-6DFF8A205E77}"/>
                </a:ext>
              </a:extLst>
            </p:cNvPr>
            <p:cNvGrpSpPr/>
            <p:nvPr/>
          </p:nvGrpSpPr>
          <p:grpSpPr>
            <a:xfrm>
              <a:off x="7672978" y="1156317"/>
              <a:ext cx="412941" cy="436880"/>
              <a:chOff x="243840" y="1676400"/>
              <a:chExt cx="701040" cy="741680"/>
            </a:xfrm>
            <a:grpFill/>
          </p:grpSpPr>
          <p:sp>
            <p:nvSpPr>
              <p:cNvPr id="62" name="Google Shape;151;p12">
                <a:extLst>
                  <a:ext uri="{FF2B5EF4-FFF2-40B4-BE49-F238E27FC236}">
                    <a16:creationId xmlns:a16="http://schemas.microsoft.com/office/drawing/2014/main" id="{4844F1E6-EC5A-CF43-F590-27F4B922D1E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3" name="Google Shape;152;p12">
                <a:extLst>
                  <a:ext uri="{FF2B5EF4-FFF2-40B4-BE49-F238E27FC236}">
                    <a16:creationId xmlns:a16="http://schemas.microsoft.com/office/drawing/2014/main" id="{DB706E30-392A-8674-6306-4BD8348C515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60" name="Google Shape;153;p12">
              <a:extLst>
                <a:ext uri="{FF2B5EF4-FFF2-40B4-BE49-F238E27FC236}">
                  <a16:creationId xmlns:a16="http://schemas.microsoft.com/office/drawing/2014/main" id="{6841AD83-41F7-77CF-8F9E-15A9722B78CA}"/>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1" name="Google Shape;154;p12">
              <a:extLst>
                <a:ext uri="{FF2B5EF4-FFF2-40B4-BE49-F238E27FC236}">
                  <a16:creationId xmlns:a16="http://schemas.microsoft.com/office/drawing/2014/main" id="{AC7996B6-CE9E-F0FA-DA16-9717258C604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 name="Hexagon 2">
            <a:extLst>
              <a:ext uri="{FF2B5EF4-FFF2-40B4-BE49-F238E27FC236}">
                <a16:creationId xmlns:a16="http://schemas.microsoft.com/office/drawing/2014/main" id="{72489B61-510F-2AA4-8810-D0AABBC930E6}"/>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A67B7E3D-B95C-B5DB-2F92-0F531FD15073}"/>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9C209CC3-34D8-EF81-D916-3532265CC9F5}"/>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607D5670-2115-9214-17D1-BADB1F7D6D57}"/>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E85E4540-2BFF-459A-C675-07C2E3B7FE6B}"/>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8A81E4BE-C729-5B62-6884-46FD1C0E6D95}"/>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991460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944BD3-7302-4ABA-B524-82F7E475F0C7}"/>
              </a:ext>
            </a:extLst>
          </p:cNvPr>
          <p:cNvSpPr/>
          <p:nvPr/>
        </p:nvSpPr>
        <p:spPr>
          <a:xfrm>
            <a:off x="2679700" y="1928808"/>
            <a:ext cx="3569614" cy="16939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Rectangle 12">
            <a:extLst>
              <a:ext uri="{FF2B5EF4-FFF2-40B4-BE49-F238E27FC236}">
                <a16:creationId xmlns:a16="http://schemas.microsoft.com/office/drawing/2014/main" id="{E145A0F0-C4DC-4905-9063-569330EF43A1}"/>
              </a:ext>
            </a:extLst>
          </p:cNvPr>
          <p:cNvSpPr/>
          <p:nvPr/>
        </p:nvSpPr>
        <p:spPr>
          <a:xfrm>
            <a:off x="3429000" y="4093866"/>
            <a:ext cx="2820314" cy="19222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Rectangle 13">
            <a:extLst>
              <a:ext uri="{FF2B5EF4-FFF2-40B4-BE49-F238E27FC236}">
                <a16:creationId xmlns:a16="http://schemas.microsoft.com/office/drawing/2014/main" id="{6228BA3A-6FA6-4ACC-9E9C-B4E3E3CEAA15}"/>
              </a:ext>
            </a:extLst>
          </p:cNvPr>
          <p:cNvSpPr/>
          <p:nvPr/>
        </p:nvSpPr>
        <p:spPr>
          <a:xfrm>
            <a:off x="2650283" y="6424284"/>
            <a:ext cx="3599031" cy="19222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TextBox 16">
            <a:extLst>
              <a:ext uri="{FF2B5EF4-FFF2-40B4-BE49-F238E27FC236}">
                <a16:creationId xmlns:a16="http://schemas.microsoft.com/office/drawing/2014/main" id="{0A13BBD2-19F8-4943-84F0-A1E9BDFEE173}"/>
              </a:ext>
            </a:extLst>
          </p:cNvPr>
          <p:cNvSpPr txBox="1"/>
          <p:nvPr/>
        </p:nvSpPr>
        <p:spPr>
          <a:xfrm>
            <a:off x="996288" y="6373594"/>
            <a:ext cx="1482221" cy="938719"/>
          </a:xfrm>
          <a:prstGeom prst="rect">
            <a:avLst/>
          </a:prstGeom>
          <a:noFill/>
          <a:ln>
            <a:noFill/>
          </a:ln>
        </p:spPr>
        <p:txBody>
          <a:bodyPr wrap="square" rtlCol="0">
            <a:spAutoFit/>
          </a:bodyPr>
          <a:lstStyle/>
          <a:p>
            <a:pPr algn="r" rtl="1"/>
            <a:r>
              <a:rPr lang="ar-SA" sz="1100" dirty="0"/>
              <a:t>٢</a:t>
            </a:r>
            <a:r>
              <a:rPr lang="ar-SA" sz="1100" dirty="0">
                <a:latin typeface="Calibri" panose="020F0502020204030204" pitchFamily="34" charset="0"/>
                <a:cs typeface="Calibri" panose="020F0502020204030204" pitchFamily="34" charset="0"/>
              </a:rPr>
              <a:t>. هل هناك اختلافات في كيفية تواصل البالغين مع الأطفال على أساس العمر أو الجنس أو الخصائص الأخرى؟</a:t>
            </a:r>
            <a:endParaRPr lang="en-CA" sz="11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0E48038-3266-C00F-A755-115D051AB6A7}"/>
              </a:ext>
            </a:extLst>
          </p:cNvPr>
          <p:cNvSpPr txBox="1"/>
          <p:nvPr/>
        </p:nvSpPr>
        <p:spPr>
          <a:xfrm>
            <a:off x="996288" y="1926021"/>
            <a:ext cx="1482221" cy="938719"/>
          </a:xfrm>
          <a:prstGeom prst="rect">
            <a:avLst/>
          </a:prstGeom>
          <a:noFill/>
          <a:ln>
            <a:noFill/>
          </a:ln>
        </p:spPr>
        <p:txBody>
          <a:bodyPr wrap="square" rtlCol="0">
            <a:spAutoFit/>
          </a:bodyPr>
          <a:lstStyle/>
          <a:p>
            <a:pPr algn="r" rtl="1"/>
            <a:r>
              <a:rPr lang="ar-SA" sz="1100" dirty="0">
                <a:latin typeface="Calibri" panose="020F0502020204030204" pitchFamily="34" charset="0"/>
                <a:cs typeface="Calibri" panose="020F0502020204030204" pitchFamily="34" charset="0"/>
              </a:rPr>
              <a:t>١. </a:t>
            </a:r>
            <a:r>
              <a:rPr lang="en-GB" sz="1100" dirty="0">
                <a:latin typeface="Calibri" panose="020F0502020204030204" pitchFamily="34" charset="0"/>
                <a:cs typeface="Calibri" panose="020F0502020204030204" pitchFamily="34" charset="0"/>
              </a:rPr>
              <a:t>في ثقافتك ، </a:t>
            </a:r>
            <a:r>
              <a:rPr lang="en-US" sz="1100" dirty="0">
                <a:solidFill>
                  <a:srgbClr val="000000"/>
                </a:solidFill>
                <a:effectLst/>
                <a:latin typeface="Calibri" panose="020F0502020204030204" pitchFamily="34" charset="0"/>
                <a:ea typeface="Helvetica Neue"/>
                <a:cs typeface="Calibri" panose="020F0502020204030204" pitchFamily="34" charset="0"/>
              </a:rPr>
              <a:t>ما هي الطريقة المناسبة للتحية والتحدث والاستماع للأطفال؟</a:t>
            </a:r>
          </a:p>
          <a:p>
            <a:pPr algn="r" rtl="1"/>
            <a:endParaRPr lang="en-GB" sz="1100" dirty="0"/>
          </a:p>
        </p:txBody>
      </p:sp>
      <p:sp>
        <p:nvSpPr>
          <p:cNvPr id="5" name="TextBox 4">
            <a:extLst>
              <a:ext uri="{FF2B5EF4-FFF2-40B4-BE49-F238E27FC236}">
                <a16:creationId xmlns:a16="http://schemas.microsoft.com/office/drawing/2014/main" id="{450B75EB-665B-C321-6AE1-B39249188D8A}"/>
              </a:ext>
            </a:extLst>
          </p:cNvPr>
          <p:cNvSpPr txBox="1"/>
          <p:nvPr/>
        </p:nvSpPr>
        <p:spPr>
          <a:xfrm>
            <a:off x="1917700" y="4093866"/>
            <a:ext cx="1301750" cy="769441"/>
          </a:xfrm>
          <a:prstGeom prst="rect">
            <a:avLst/>
          </a:prstGeom>
          <a:noFill/>
          <a:ln>
            <a:noFill/>
          </a:ln>
        </p:spPr>
        <p:txBody>
          <a:bodyPr wrap="square" rtlCol="0">
            <a:spAutoFit/>
          </a:bodyPr>
          <a:lstStyle/>
          <a:p>
            <a:pPr algn="r" rtl="1"/>
            <a:r>
              <a:rPr lang="ar-SA" sz="1100" dirty="0">
                <a:latin typeface="Calibri" panose="020F0502020204030204" pitchFamily="34" charset="0"/>
                <a:cs typeface="Calibri" panose="020F0502020204030204" pitchFamily="34" charset="0"/>
              </a:rPr>
              <a:t>هل هذا مختلف </a:t>
            </a:r>
            <a:r>
              <a:rPr lang="ar-SA" sz="1100" u="sng" dirty="0">
                <a:latin typeface="Calibri" panose="020F0502020204030204" pitchFamily="34" charset="0"/>
                <a:cs typeface="Calibri" panose="020F0502020204030204" pitchFamily="34" charset="0"/>
              </a:rPr>
              <a:t>في</a:t>
            </a:r>
            <a:r>
              <a:rPr lang="ar-SA" sz="1100" dirty="0">
                <a:latin typeface="Calibri" panose="020F0502020204030204" pitchFamily="34" charset="0"/>
                <a:cs typeface="Calibri" panose="020F0502020204030204" pitchFamily="34" charset="0"/>
              </a:rPr>
              <a:t> مجتمعك مقارنة بالمجتمع الذي تقدم فيه خدمات إدارة الحالة ؟</a:t>
            </a:r>
            <a:endParaRPr lang="en-GB" sz="11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4BF3877-C3B3-0285-AD89-FCB4A8C35C06}"/>
              </a:ext>
            </a:extLst>
          </p:cNvPr>
          <p:cNvSpPr txBox="1"/>
          <p:nvPr/>
        </p:nvSpPr>
        <p:spPr>
          <a:xfrm>
            <a:off x="996287" y="718944"/>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٤</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كيف يمكنني تكييف ال</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تواصل</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 مع الطفل الفرد؟</a:t>
            </a:r>
          </a:p>
        </p:txBody>
      </p:sp>
      <p:sp>
        <p:nvSpPr>
          <p:cNvPr id="7" name="TextBox 6">
            <a:extLst>
              <a:ext uri="{FF2B5EF4-FFF2-40B4-BE49-F238E27FC236}">
                <a16:creationId xmlns:a16="http://schemas.microsoft.com/office/drawing/2014/main" id="{AEE4C7CB-CB0E-82B8-50E3-AF594CBC7E14}"/>
              </a:ext>
            </a:extLst>
          </p:cNvPr>
          <p:cNvSpPr txBox="1"/>
          <p:nvPr/>
        </p:nvSpPr>
        <p:spPr>
          <a:xfrm>
            <a:off x="1000125" y="1404847"/>
            <a:ext cx="5248275" cy="307777"/>
          </a:xfrm>
          <a:prstGeom prst="rect">
            <a:avLst/>
          </a:prstGeom>
          <a:noFill/>
        </p:spPr>
        <p:txBody>
          <a:bodyPr wrap="square" rtlCol="0">
            <a:spAutoFit/>
          </a:bodyPr>
          <a:lstStyle/>
          <a:p>
            <a:pPr algn="r" rtl="1"/>
            <a:r>
              <a:rPr lang="en-GB" sz="1400" b="1" dirty="0">
                <a:latin typeface="Calibri" panose="020F0502020204030204" pitchFamily="34" charset="0"/>
                <a:cs typeface="Calibri" panose="020F0502020204030204" pitchFamily="34" charset="0"/>
              </a:rPr>
              <a:t>الاعتبارات الثقافية</a:t>
            </a:r>
            <a:endParaRPr lang="en-US" sz="1400" b="1" spc="300" dirty="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1CF15657-3C61-0BFE-6603-198AD9268B21}"/>
              </a:ext>
            </a:extLst>
          </p:cNvPr>
          <p:cNvSpPr/>
          <p:nvPr/>
        </p:nvSpPr>
        <p:spPr>
          <a:xfrm>
            <a:off x="1257300" y="3086100"/>
            <a:ext cx="533400" cy="1231900"/>
          </a:xfrm>
          <a:custGeom>
            <a:avLst/>
            <a:gdLst>
              <a:gd name="connsiteX0" fmla="*/ 0 w 203200"/>
              <a:gd name="connsiteY0" fmla="*/ 0 h 1231900"/>
              <a:gd name="connsiteX1" fmla="*/ 0 w 203200"/>
              <a:gd name="connsiteY1" fmla="*/ 1231900 h 1231900"/>
              <a:gd name="connsiteX2" fmla="*/ 203200 w 203200"/>
              <a:gd name="connsiteY2" fmla="*/ 1231900 h 1231900"/>
            </a:gdLst>
            <a:ahLst/>
            <a:cxnLst>
              <a:cxn ang="0">
                <a:pos x="connsiteX0" y="connsiteY0"/>
              </a:cxn>
              <a:cxn ang="0">
                <a:pos x="connsiteX1" y="connsiteY1"/>
              </a:cxn>
              <a:cxn ang="0">
                <a:pos x="connsiteX2" y="connsiteY2"/>
              </a:cxn>
            </a:cxnLst>
            <a:rect l="l" t="t" r="r" b="b"/>
            <a:pathLst>
              <a:path w="203200" h="1231900">
                <a:moveTo>
                  <a:pt x="0" y="0"/>
                </a:moveTo>
                <a:lnTo>
                  <a:pt x="0" y="1231900"/>
                </a:lnTo>
                <a:lnTo>
                  <a:pt x="203200" y="1231900"/>
                </a:lnTo>
              </a:path>
            </a:pathLst>
          </a:custGeom>
          <a:noFill/>
          <a:ln w="762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2" name="Hexagon 61">
            <a:extLst>
              <a:ext uri="{FF2B5EF4-FFF2-40B4-BE49-F238E27FC236}">
                <a16:creationId xmlns:a16="http://schemas.microsoft.com/office/drawing/2014/main" id="{16FC1AC6-CDE2-990A-B011-E3A0F7AF0C1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Hexagon 62">
            <a:extLst>
              <a:ext uri="{FF2B5EF4-FFF2-40B4-BE49-F238E27FC236}">
                <a16:creationId xmlns:a16="http://schemas.microsoft.com/office/drawing/2014/main" id="{CAC69EF7-B053-1C1F-99C8-9264EB07C8D0}"/>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4" name="Hexagon 63">
            <a:extLst>
              <a:ext uri="{FF2B5EF4-FFF2-40B4-BE49-F238E27FC236}">
                <a16:creationId xmlns:a16="http://schemas.microsoft.com/office/drawing/2014/main" id="{C0CAEF70-14D7-8B75-E036-CF4F44ACEB91}"/>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5" name="Hexagon 64">
            <a:extLst>
              <a:ext uri="{FF2B5EF4-FFF2-40B4-BE49-F238E27FC236}">
                <a16:creationId xmlns:a16="http://schemas.microsoft.com/office/drawing/2014/main" id="{2E92DBA5-91AA-814A-2800-1203FAC1F360}"/>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6" name="Hexagon 65">
            <a:extLst>
              <a:ext uri="{FF2B5EF4-FFF2-40B4-BE49-F238E27FC236}">
                <a16:creationId xmlns:a16="http://schemas.microsoft.com/office/drawing/2014/main" id="{43FD6213-E47F-0C11-7379-91459A4D6985}"/>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7092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A13BBD2-19F8-4943-84F0-A1E9BDFEE173}"/>
              </a:ext>
            </a:extLst>
          </p:cNvPr>
          <p:cNvSpPr txBox="1"/>
          <p:nvPr/>
        </p:nvSpPr>
        <p:spPr>
          <a:xfrm>
            <a:off x="990600" y="1249053"/>
            <a:ext cx="1244302" cy="938719"/>
          </a:xfrm>
          <a:prstGeom prst="rect">
            <a:avLst/>
          </a:prstGeom>
          <a:noFill/>
          <a:ln>
            <a:noFill/>
          </a:ln>
        </p:spPr>
        <p:txBody>
          <a:bodyPr wrap="square" rtlCol="0">
            <a:spAutoFit/>
          </a:bodyPr>
          <a:lstStyle/>
          <a:p>
            <a:pPr algn="r" rtl="1"/>
            <a:r>
              <a:rPr lang="ar-SA" sz="1100" dirty="0"/>
              <a:t>٣.</a:t>
            </a:r>
            <a:r>
              <a:rPr lang="en-US" sz="1100" dirty="0"/>
              <a:t> </a:t>
            </a:r>
            <a:r>
              <a:rPr lang="en-US" sz="1100" dirty="0">
                <a:solidFill>
                  <a:srgbClr val="000000"/>
                </a:solidFill>
                <a:effectLst/>
                <a:latin typeface="Calibri" panose="020F0502020204030204" pitchFamily="34" charset="0"/>
                <a:ea typeface="Helvetica Neue"/>
                <a:cs typeface="Calibri" panose="020F0502020204030204" pitchFamily="34" charset="0"/>
              </a:rPr>
              <a:t>هل يتم تشجيع الأطفال على التعبير عن أفكارهم ووجهات نظرهم وآرائهم؟</a:t>
            </a:r>
          </a:p>
          <a:p>
            <a:pPr algn="r" rtl="1"/>
            <a:endParaRPr lang="en-CA" sz="1100" dirty="0"/>
          </a:p>
        </p:txBody>
      </p:sp>
      <p:sp>
        <p:nvSpPr>
          <p:cNvPr id="23" name="TextBox 22">
            <a:extLst>
              <a:ext uri="{FF2B5EF4-FFF2-40B4-BE49-F238E27FC236}">
                <a16:creationId xmlns:a16="http://schemas.microsoft.com/office/drawing/2014/main" id="{A41A22E8-BFFC-41E5-81DC-5728F2F5BFD7}"/>
              </a:ext>
            </a:extLst>
          </p:cNvPr>
          <p:cNvSpPr txBox="1"/>
          <p:nvPr/>
        </p:nvSpPr>
        <p:spPr>
          <a:xfrm>
            <a:off x="990600" y="704216"/>
            <a:ext cx="4288865" cy="261610"/>
          </a:xfrm>
          <a:prstGeom prst="rect">
            <a:avLst/>
          </a:prstGeom>
          <a:noFill/>
          <a:ln>
            <a:noFill/>
          </a:ln>
        </p:spPr>
        <p:txBody>
          <a:bodyPr wrap="square" rtlCol="0">
            <a:spAutoFit/>
          </a:bodyPr>
          <a:lstStyle/>
          <a:p>
            <a:pPr algn="r" rtl="1"/>
            <a:r>
              <a:rPr lang="ar-SA" sz="1100" dirty="0">
                <a:latin typeface="Calibri" panose="020F0502020204030204" pitchFamily="34" charset="0"/>
                <a:cs typeface="Calibri" panose="020F0502020204030204" pitchFamily="34" charset="0"/>
              </a:rPr>
              <a:t>ضمن الثقافة والسياق الذي تعمل/ين فيه:</a:t>
            </a:r>
            <a:endParaRPr lang="en-CA" sz="11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F2A84E5-3AD0-4D09-87D6-F2B568C39F08}"/>
              </a:ext>
            </a:extLst>
          </p:cNvPr>
          <p:cNvSpPr txBox="1"/>
          <p:nvPr/>
        </p:nvSpPr>
        <p:spPr>
          <a:xfrm>
            <a:off x="1917700" y="3414112"/>
            <a:ext cx="1301750" cy="600164"/>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هل يتم تشجيع الأطفال على التعبير عن مشاعرهم </a:t>
            </a:r>
            <a:r>
              <a:rPr lang="ar-SA" sz="1100" dirty="0">
                <a:latin typeface="Calibri" panose="020F0502020204030204" pitchFamily="34" charset="0"/>
                <a:cs typeface="Calibri" panose="020F0502020204030204" pitchFamily="34" charset="0"/>
              </a:rPr>
              <a:t>و عواطفهم؟</a:t>
            </a:r>
            <a:endParaRPr lang="en-CA" sz="1100" dirty="0">
              <a:latin typeface="Calibri" panose="020F0502020204030204" pitchFamily="34" charset="0"/>
              <a:cs typeface="Calibri" panose="020F0502020204030204" pitchFamily="34" charset="0"/>
            </a:endParaRPr>
          </a:p>
        </p:txBody>
      </p:sp>
      <p:sp>
        <p:nvSpPr>
          <p:cNvPr id="6" name="Freeform: Shape 5">
            <a:extLst>
              <a:ext uri="{FF2B5EF4-FFF2-40B4-BE49-F238E27FC236}">
                <a16:creationId xmlns:a16="http://schemas.microsoft.com/office/drawing/2014/main" id="{8A6B3989-56CA-8EE8-8D74-4BB9C17E9D15}"/>
              </a:ext>
            </a:extLst>
          </p:cNvPr>
          <p:cNvSpPr/>
          <p:nvPr/>
        </p:nvSpPr>
        <p:spPr>
          <a:xfrm>
            <a:off x="1257300" y="2406346"/>
            <a:ext cx="533400" cy="1270000"/>
          </a:xfrm>
          <a:custGeom>
            <a:avLst/>
            <a:gdLst>
              <a:gd name="connsiteX0" fmla="*/ 0 w 203200"/>
              <a:gd name="connsiteY0" fmla="*/ 0 h 1231900"/>
              <a:gd name="connsiteX1" fmla="*/ 0 w 203200"/>
              <a:gd name="connsiteY1" fmla="*/ 1231900 h 1231900"/>
              <a:gd name="connsiteX2" fmla="*/ 203200 w 203200"/>
              <a:gd name="connsiteY2" fmla="*/ 1231900 h 1231900"/>
            </a:gdLst>
            <a:ahLst/>
            <a:cxnLst>
              <a:cxn ang="0">
                <a:pos x="connsiteX0" y="connsiteY0"/>
              </a:cxn>
              <a:cxn ang="0">
                <a:pos x="connsiteX1" y="connsiteY1"/>
              </a:cxn>
              <a:cxn ang="0">
                <a:pos x="connsiteX2" y="connsiteY2"/>
              </a:cxn>
            </a:cxnLst>
            <a:rect l="l" t="t" r="r" b="b"/>
            <a:pathLst>
              <a:path w="203200" h="1231900">
                <a:moveTo>
                  <a:pt x="0" y="0"/>
                </a:moveTo>
                <a:lnTo>
                  <a:pt x="0" y="1231900"/>
                </a:lnTo>
                <a:lnTo>
                  <a:pt x="203200" y="1231900"/>
                </a:lnTo>
              </a:path>
            </a:pathLst>
          </a:custGeom>
          <a:noFill/>
          <a:ln w="762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Rectangle 6">
            <a:extLst>
              <a:ext uri="{FF2B5EF4-FFF2-40B4-BE49-F238E27FC236}">
                <a16:creationId xmlns:a16="http://schemas.microsoft.com/office/drawing/2014/main" id="{24A24A31-1BBC-F4BF-F095-1F12E47408FA}"/>
              </a:ext>
            </a:extLst>
          </p:cNvPr>
          <p:cNvSpPr/>
          <p:nvPr/>
        </p:nvSpPr>
        <p:spPr>
          <a:xfrm>
            <a:off x="2679700" y="1249053"/>
            <a:ext cx="3569614" cy="17463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Rectangle 8">
            <a:extLst>
              <a:ext uri="{FF2B5EF4-FFF2-40B4-BE49-F238E27FC236}">
                <a16:creationId xmlns:a16="http://schemas.microsoft.com/office/drawing/2014/main" id="{828FD753-CA6E-68FB-F0DE-47C0FCC18A49}"/>
              </a:ext>
            </a:extLst>
          </p:cNvPr>
          <p:cNvSpPr/>
          <p:nvPr/>
        </p:nvSpPr>
        <p:spPr>
          <a:xfrm>
            <a:off x="3429000" y="3414111"/>
            <a:ext cx="2820314" cy="19816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AEF81294-420D-B6A6-E232-5979423DC360}"/>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7DDBE164-CAC4-ECC1-08C6-1C910A7FD236}"/>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445FA886-EB74-81CC-DD03-A75FD9714E88}"/>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B5500C70-5324-4685-E79B-B7DB046CDEBC}"/>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B53C3281-1239-BD60-904C-1F75EB4A1A48}"/>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5" name="Group 14">
            <a:extLst>
              <a:ext uri="{FF2B5EF4-FFF2-40B4-BE49-F238E27FC236}">
                <a16:creationId xmlns:a16="http://schemas.microsoft.com/office/drawing/2014/main" id="{E3FB98F9-79C4-D90D-6EE9-CC8BA44F14B6}"/>
              </a:ext>
            </a:extLst>
          </p:cNvPr>
          <p:cNvGrpSpPr/>
          <p:nvPr/>
        </p:nvGrpSpPr>
        <p:grpSpPr>
          <a:xfrm>
            <a:off x="2604414" y="7194318"/>
            <a:ext cx="3866677" cy="1773328"/>
            <a:chOff x="4101417" y="4550496"/>
            <a:chExt cx="4284315" cy="1964865"/>
          </a:xfrm>
          <a:solidFill>
            <a:schemeClr val="accent3">
              <a:lumMod val="20000"/>
              <a:lumOff val="80000"/>
            </a:schemeClr>
          </a:solidFill>
        </p:grpSpPr>
        <p:grpSp>
          <p:nvGrpSpPr>
            <p:cNvPr id="16" name="Group 15">
              <a:extLst>
                <a:ext uri="{FF2B5EF4-FFF2-40B4-BE49-F238E27FC236}">
                  <a16:creationId xmlns:a16="http://schemas.microsoft.com/office/drawing/2014/main" id="{583C8456-582B-8D35-6C54-C2D516F5E6EB}"/>
                </a:ext>
              </a:extLst>
            </p:cNvPr>
            <p:cNvGrpSpPr/>
            <p:nvPr/>
          </p:nvGrpSpPr>
          <p:grpSpPr>
            <a:xfrm>
              <a:off x="5026136" y="4550496"/>
              <a:ext cx="2351206" cy="1964865"/>
              <a:chOff x="6753502" y="4766094"/>
              <a:chExt cx="1164705" cy="1044047"/>
            </a:xfrm>
            <a:grpFill/>
          </p:grpSpPr>
          <p:grpSp>
            <p:nvGrpSpPr>
              <p:cNvPr id="38" name="Group 37">
                <a:extLst>
                  <a:ext uri="{FF2B5EF4-FFF2-40B4-BE49-F238E27FC236}">
                    <a16:creationId xmlns:a16="http://schemas.microsoft.com/office/drawing/2014/main" id="{0C89B9A9-9F69-EE75-C1D5-58B6F37C3372}"/>
                  </a:ext>
                </a:extLst>
              </p:cNvPr>
              <p:cNvGrpSpPr/>
              <p:nvPr/>
            </p:nvGrpSpPr>
            <p:grpSpPr>
              <a:xfrm>
                <a:off x="6753502" y="5024349"/>
                <a:ext cx="500332" cy="459236"/>
                <a:chOff x="6376458" y="4851543"/>
                <a:chExt cx="774687" cy="711057"/>
              </a:xfrm>
              <a:grpFill/>
            </p:grpSpPr>
            <p:sp>
              <p:nvSpPr>
                <p:cNvPr id="47" name="Trapezoid 46">
                  <a:extLst>
                    <a:ext uri="{FF2B5EF4-FFF2-40B4-BE49-F238E27FC236}">
                      <a16:creationId xmlns:a16="http://schemas.microsoft.com/office/drawing/2014/main" id="{2E2862A8-81BB-D63D-4A61-B23FE7131600}"/>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8" name="Rectangle 47">
                  <a:extLst>
                    <a:ext uri="{FF2B5EF4-FFF2-40B4-BE49-F238E27FC236}">
                      <a16:creationId xmlns:a16="http://schemas.microsoft.com/office/drawing/2014/main" id="{F3E009D4-658D-55E2-120F-3C736411943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9" name="Group 38">
                <a:extLst>
                  <a:ext uri="{FF2B5EF4-FFF2-40B4-BE49-F238E27FC236}">
                    <a16:creationId xmlns:a16="http://schemas.microsoft.com/office/drawing/2014/main" id="{1E92414F-B648-F350-8D49-22051FD032D2}"/>
                  </a:ext>
                </a:extLst>
              </p:cNvPr>
              <p:cNvGrpSpPr/>
              <p:nvPr/>
            </p:nvGrpSpPr>
            <p:grpSpPr>
              <a:xfrm>
                <a:off x="7300192" y="4766094"/>
                <a:ext cx="500332" cy="459236"/>
                <a:chOff x="6376458" y="4851543"/>
                <a:chExt cx="774687" cy="711057"/>
              </a:xfrm>
              <a:grpFill/>
            </p:grpSpPr>
            <p:sp>
              <p:nvSpPr>
                <p:cNvPr id="45" name="Trapezoid 44">
                  <a:extLst>
                    <a:ext uri="{FF2B5EF4-FFF2-40B4-BE49-F238E27FC236}">
                      <a16:creationId xmlns:a16="http://schemas.microsoft.com/office/drawing/2014/main" id="{E11470C9-4F93-F298-5E7A-9030C1200373}"/>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Rectangle 45">
                  <a:extLst>
                    <a:ext uri="{FF2B5EF4-FFF2-40B4-BE49-F238E27FC236}">
                      <a16:creationId xmlns:a16="http://schemas.microsoft.com/office/drawing/2014/main" id="{1B4BDD08-FAA9-CA48-69CD-8242DE49ACE2}"/>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40" name="Group 39">
                <a:extLst>
                  <a:ext uri="{FF2B5EF4-FFF2-40B4-BE49-F238E27FC236}">
                    <a16:creationId xmlns:a16="http://schemas.microsoft.com/office/drawing/2014/main" id="{E1DA7AC7-91E4-71DD-4939-39B759DC5736}"/>
                  </a:ext>
                </a:extLst>
              </p:cNvPr>
              <p:cNvGrpSpPr/>
              <p:nvPr/>
            </p:nvGrpSpPr>
            <p:grpSpPr>
              <a:xfrm>
                <a:off x="7417875" y="5350905"/>
                <a:ext cx="500332" cy="459236"/>
                <a:chOff x="6376458" y="4851543"/>
                <a:chExt cx="774687" cy="711057"/>
              </a:xfrm>
              <a:grpFill/>
            </p:grpSpPr>
            <p:sp>
              <p:nvSpPr>
                <p:cNvPr id="41" name="Trapezoid 40">
                  <a:extLst>
                    <a:ext uri="{FF2B5EF4-FFF2-40B4-BE49-F238E27FC236}">
                      <a16:creationId xmlns:a16="http://schemas.microsoft.com/office/drawing/2014/main" id="{6DCE7E6C-F633-580C-E937-5047A339CA9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Rectangle 43">
                  <a:extLst>
                    <a:ext uri="{FF2B5EF4-FFF2-40B4-BE49-F238E27FC236}">
                      <a16:creationId xmlns:a16="http://schemas.microsoft.com/office/drawing/2014/main" id="{17B39A43-D95C-34F0-7FB6-C4F22742D9AE}"/>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18" name="Group 17">
              <a:extLst>
                <a:ext uri="{FF2B5EF4-FFF2-40B4-BE49-F238E27FC236}">
                  <a16:creationId xmlns:a16="http://schemas.microsoft.com/office/drawing/2014/main" id="{7103690F-45BE-D67E-4085-437CEAA54122}"/>
                </a:ext>
              </a:extLst>
            </p:cNvPr>
            <p:cNvGrpSpPr/>
            <p:nvPr/>
          </p:nvGrpSpPr>
          <p:grpSpPr>
            <a:xfrm>
              <a:off x="7588004" y="5066329"/>
              <a:ext cx="253795" cy="564154"/>
              <a:chOff x="7123547" y="4391502"/>
              <a:chExt cx="671707" cy="1493118"/>
            </a:xfrm>
            <a:grpFill/>
          </p:grpSpPr>
          <p:sp>
            <p:nvSpPr>
              <p:cNvPr id="36" name="Round Same Side Corner Rectangle 46">
                <a:extLst>
                  <a:ext uri="{FF2B5EF4-FFF2-40B4-BE49-F238E27FC236}">
                    <a16:creationId xmlns:a16="http://schemas.microsoft.com/office/drawing/2014/main" id="{F24A4442-B224-06A5-B31D-86EAC7A78899}"/>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Oval 36">
                <a:extLst>
                  <a:ext uri="{FF2B5EF4-FFF2-40B4-BE49-F238E27FC236}">
                    <a16:creationId xmlns:a16="http://schemas.microsoft.com/office/drawing/2014/main" id="{4F4381C9-BCD4-F987-6EB4-E3A4417CB442}"/>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9" name="Group 18">
              <a:extLst>
                <a:ext uri="{FF2B5EF4-FFF2-40B4-BE49-F238E27FC236}">
                  <a16:creationId xmlns:a16="http://schemas.microsoft.com/office/drawing/2014/main" id="{3579E497-5D2C-4B26-ED73-92A80BB6D34D}"/>
                </a:ext>
              </a:extLst>
            </p:cNvPr>
            <p:cNvGrpSpPr/>
            <p:nvPr/>
          </p:nvGrpSpPr>
          <p:grpSpPr>
            <a:xfrm>
              <a:off x="4101417" y="5215021"/>
              <a:ext cx="253795" cy="564154"/>
              <a:chOff x="7123547" y="4391502"/>
              <a:chExt cx="671707" cy="1493118"/>
            </a:xfrm>
            <a:grpFill/>
          </p:grpSpPr>
          <p:sp>
            <p:nvSpPr>
              <p:cNvPr id="34" name="Round Same Side Corner Rectangle 46">
                <a:extLst>
                  <a:ext uri="{FF2B5EF4-FFF2-40B4-BE49-F238E27FC236}">
                    <a16:creationId xmlns:a16="http://schemas.microsoft.com/office/drawing/2014/main" id="{EA6A7797-3B09-79F4-BC88-9D94D77D437F}"/>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Oval 34">
                <a:extLst>
                  <a:ext uri="{FF2B5EF4-FFF2-40B4-BE49-F238E27FC236}">
                    <a16:creationId xmlns:a16="http://schemas.microsoft.com/office/drawing/2014/main" id="{10E6388B-2D41-4FC1-86F1-EA1E06D6522F}"/>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0" name="Group 19">
              <a:extLst>
                <a:ext uri="{FF2B5EF4-FFF2-40B4-BE49-F238E27FC236}">
                  <a16:creationId xmlns:a16="http://schemas.microsoft.com/office/drawing/2014/main" id="{B4A1C153-6DD9-7ECE-CB06-613D8DB34CB4}"/>
                </a:ext>
              </a:extLst>
            </p:cNvPr>
            <p:cNvGrpSpPr/>
            <p:nvPr/>
          </p:nvGrpSpPr>
          <p:grpSpPr>
            <a:xfrm>
              <a:off x="4578273" y="5579731"/>
              <a:ext cx="253795" cy="564154"/>
              <a:chOff x="7123547" y="4391502"/>
              <a:chExt cx="671707" cy="1493118"/>
            </a:xfrm>
            <a:grpFill/>
          </p:grpSpPr>
          <p:sp>
            <p:nvSpPr>
              <p:cNvPr id="28" name="Round Same Side Corner Rectangle 46">
                <a:extLst>
                  <a:ext uri="{FF2B5EF4-FFF2-40B4-BE49-F238E27FC236}">
                    <a16:creationId xmlns:a16="http://schemas.microsoft.com/office/drawing/2014/main" id="{03F0226D-E77E-7C68-BB54-4F2952F5078A}"/>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Oval 32">
                <a:extLst>
                  <a:ext uri="{FF2B5EF4-FFF2-40B4-BE49-F238E27FC236}">
                    <a16:creationId xmlns:a16="http://schemas.microsoft.com/office/drawing/2014/main" id="{CDE7E1FD-1A34-7903-44C3-D838C17902DC}"/>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1" name="Group 20">
              <a:extLst>
                <a:ext uri="{FF2B5EF4-FFF2-40B4-BE49-F238E27FC236}">
                  <a16:creationId xmlns:a16="http://schemas.microsoft.com/office/drawing/2014/main" id="{FD40A6A6-E5A7-C497-5D7A-3EF399A2B882}"/>
                </a:ext>
              </a:extLst>
            </p:cNvPr>
            <p:cNvGrpSpPr/>
            <p:nvPr/>
          </p:nvGrpSpPr>
          <p:grpSpPr>
            <a:xfrm>
              <a:off x="5969102" y="5951207"/>
              <a:ext cx="253795" cy="564154"/>
              <a:chOff x="7123547" y="4391502"/>
              <a:chExt cx="671707" cy="1493118"/>
            </a:xfrm>
            <a:grpFill/>
          </p:grpSpPr>
          <p:sp>
            <p:nvSpPr>
              <p:cNvPr id="26" name="Round Same Side Corner Rectangle 46">
                <a:extLst>
                  <a:ext uri="{FF2B5EF4-FFF2-40B4-BE49-F238E27FC236}">
                    <a16:creationId xmlns:a16="http://schemas.microsoft.com/office/drawing/2014/main" id="{026B9300-C2C7-FB53-9957-FE7FFCD8D30F}"/>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Oval 26">
                <a:extLst>
                  <a:ext uri="{FF2B5EF4-FFF2-40B4-BE49-F238E27FC236}">
                    <a16:creationId xmlns:a16="http://schemas.microsoft.com/office/drawing/2014/main" id="{55C7F3F8-7B9E-C973-F4A8-6C32D23254A3}"/>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2" name="Group 21">
              <a:extLst>
                <a:ext uri="{FF2B5EF4-FFF2-40B4-BE49-F238E27FC236}">
                  <a16:creationId xmlns:a16="http://schemas.microsoft.com/office/drawing/2014/main" id="{5E55BBB8-30C0-DB28-7111-7163CB0177F6}"/>
                </a:ext>
              </a:extLst>
            </p:cNvPr>
            <p:cNvGrpSpPr/>
            <p:nvPr/>
          </p:nvGrpSpPr>
          <p:grpSpPr>
            <a:xfrm>
              <a:off x="8131937" y="5424552"/>
              <a:ext cx="253795" cy="564154"/>
              <a:chOff x="7123547" y="4391502"/>
              <a:chExt cx="671707" cy="1493118"/>
            </a:xfrm>
            <a:grpFill/>
          </p:grpSpPr>
          <p:sp>
            <p:nvSpPr>
              <p:cNvPr id="24" name="Round Same Side Corner Rectangle 46">
                <a:extLst>
                  <a:ext uri="{FF2B5EF4-FFF2-40B4-BE49-F238E27FC236}">
                    <a16:creationId xmlns:a16="http://schemas.microsoft.com/office/drawing/2014/main" id="{026BC23F-B46B-1FA9-37D5-ECAA29FF453D}"/>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Oval 24">
                <a:extLst>
                  <a:ext uri="{FF2B5EF4-FFF2-40B4-BE49-F238E27FC236}">
                    <a16:creationId xmlns:a16="http://schemas.microsoft.com/office/drawing/2014/main" id="{4E25B82F-A935-0AE4-80CE-A85E8A588121}"/>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2909306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8E0DCE-B16F-F459-891A-5404F81529B9}"/>
              </a:ext>
            </a:extLst>
          </p:cNvPr>
          <p:cNvSpPr txBox="1"/>
          <p:nvPr/>
        </p:nvSpPr>
        <p:spPr>
          <a:xfrm>
            <a:off x="1879601" y="1461192"/>
            <a:ext cx="4368800" cy="1015663"/>
          </a:xfrm>
          <a:prstGeom prst="rect">
            <a:avLst/>
          </a:prstGeom>
          <a:noFill/>
        </p:spPr>
        <p:txBody>
          <a:bodyPr wrap="square">
            <a:spAutoFit/>
          </a:bodyPr>
          <a:lstStyle/>
          <a:p>
            <a:pPr algn="r" rtl="1"/>
            <a:r>
              <a:rPr lang="ar-SA" sz="1200" b="1" dirty="0">
                <a:latin typeface="Calibri" panose="020F0502020204030204" pitchFamily="34" charset="0"/>
                <a:cs typeface="Calibri" panose="020F0502020204030204" pitchFamily="34" charset="0"/>
              </a:rPr>
              <a:t>ضرار</a:t>
            </a:r>
            <a:endParaRPr lang="en-US" sz="1200" b="1" dirty="0">
              <a:latin typeface="Calibri" panose="020F0502020204030204" pitchFamily="34" charset="0"/>
              <a:cs typeface="Calibri" panose="020F0502020204030204" pitchFamily="34" charset="0"/>
            </a:endParaRPr>
          </a:p>
          <a:p>
            <a:pPr algn="r" rtl="1"/>
            <a:r>
              <a:rPr lang="ar-SA" sz="1200" dirty="0">
                <a:latin typeface="Calibri" panose="020F0502020204030204" pitchFamily="34" charset="0"/>
                <a:cs typeface="Calibri" panose="020F0502020204030204" pitchFamily="34" charset="0"/>
              </a:rPr>
              <a:t>ضرار</a:t>
            </a:r>
            <a:r>
              <a:rPr lang="en-US" sz="1200" dirty="0">
                <a:latin typeface="Calibri" panose="020F0502020204030204" pitchFamily="34" charset="0"/>
                <a:cs typeface="Calibri" panose="020F0502020204030204" pitchFamily="34" charset="0"/>
              </a:rPr>
              <a:t> فتى في الثالثة من عمره ويتمتع بصحة جيدة ويتطور بشكل جيد. يمكنه المشي والتسلق ورمي الكرة واللعب مع الأطفال الآخرين. يمكنه التحدث بعبارات قصيرة. الاستماع شيء آخر</a:t>
            </a:r>
            <a:r>
              <a:rPr lang="ar-SA"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يحب </a:t>
            </a:r>
            <a:r>
              <a:rPr lang="ar-SA" sz="1200" dirty="0">
                <a:latin typeface="Calibri" panose="020F0502020204030204" pitchFamily="34" charset="0"/>
                <a:cs typeface="Calibri" panose="020F0502020204030204" pitchFamily="34" charset="0"/>
              </a:rPr>
              <a:t> ضرار </a:t>
            </a:r>
            <a:r>
              <a:rPr lang="en-US" sz="1200" dirty="0">
                <a:latin typeface="Calibri" panose="020F0502020204030204" pitchFamily="34" charset="0"/>
                <a:cs typeface="Calibri" panose="020F0502020204030204" pitchFamily="34" charset="0"/>
              </a:rPr>
              <a:t>اللعب ويصعب عليه الجلوس بلا حراك! </a:t>
            </a:r>
            <a:r>
              <a:rPr lang="ar-SA" sz="1200" dirty="0">
                <a:latin typeface="Calibri" panose="020F0502020204030204" pitchFamily="34" charset="0"/>
                <a:cs typeface="Calibri" panose="020F0502020204030204" pitchFamily="34" charset="0"/>
              </a:rPr>
              <a:t>ضرار منفصل</a:t>
            </a:r>
            <a:r>
              <a:rPr lang="en-US" sz="1200" dirty="0">
                <a:latin typeface="Calibri" panose="020F0502020204030204" pitchFamily="34" charset="0"/>
                <a:cs typeface="Calibri" panose="020F0502020204030204" pitchFamily="34" charset="0"/>
              </a:rPr>
              <a:t> عن والديه وتقوم خالته برعايته حاليًا.</a:t>
            </a:r>
            <a:endParaRPr lang="en-BE" sz="1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03B8686-A498-C18F-4F7F-13E0C7A76E58}"/>
              </a:ext>
            </a:extLst>
          </p:cNvPr>
          <p:cNvSpPr txBox="1"/>
          <p:nvPr/>
        </p:nvSpPr>
        <p:spPr>
          <a:xfrm>
            <a:off x="1879601" y="2935060"/>
            <a:ext cx="4368800" cy="1754326"/>
          </a:xfrm>
          <a:prstGeom prst="rect">
            <a:avLst/>
          </a:prstGeom>
          <a:noFill/>
        </p:spPr>
        <p:txBody>
          <a:bodyPr wrap="square">
            <a:spAutoFit/>
          </a:bodyPr>
          <a:lstStyle/>
          <a:p>
            <a:pPr algn="r" rtl="1"/>
            <a:r>
              <a:rPr lang="ar-SA" sz="1200" b="1" dirty="0">
                <a:latin typeface="Calibri" panose="020F0502020204030204" pitchFamily="34" charset="0"/>
                <a:cs typeface="Calibri" panose="020F0502020204030204" pitchFamily="34" charset="0"/>
              </a:rPr>
              <a:t>زينة</a:t>
            </a:r>
            <a:endParaRPr lang="en-US" sz="1200" b="1" dirty="0">
              <a:latin typeface="Calibri" panose="020F0502020204030204" pitchFamily="34" charset="0"/>
              <a:cs typeface="Calibri" panose="020F0502020204030204" pitchFamily="34" charset="0"/>
            </a:endParaRPr>
          </a:p>
          <a:p>
            <a:pPr algn="r" rtl="1"/>
            <a:r>
              <a:rPr lang="en-US" sz="1200" dirty="0">
                <a:latin typeface="Calibri" panose="020F0502020204030204" pitchFamily="34" charset="0"/>
                <a:cs typeface="Calibri" panose="020F0502020204030204" pitchFamily="34" charset="0"/>
              </a:rPr>
              <a:t>زي</a:t>
            </a:r>
            <a:r>
              <a:rPr lang="ar-SA" sz="1200" dirty="0">
                <a:latin typeface="Calibri" panose="020F0502020204030204" pitchFamily="34" charset="0"/>
                <a:cs typeface="Calibri" panose="020F0502020204030204" pitchFamily="34" charset="0"/>
              </a:rPr>
              <a:t>نة </a:t>
            </a:r>
            <a:r>
              <a:rPr lang="en-US" sz="1200" dirty="0">
                <a:latin typeface="Calibri" panose="020F0502020204030204" pitchFamily="34" charset="0"/>
                <a:cs typeface="Calibri" panose="020F0502020204030204" pitchFamily="34" charset="0"/>
              </a:rPr>
              <a:t>فتاة تبلغ من العمر </a:t>
            </a:r>
            <a:r>
              <a:rPr lang="ar-SA" sz="1200" dirty="0">
                <a:latin typeface="Calibri" panose="020F0502020204030204" pitchFamily="34" charset="0"/>
                <a:cs typeface="Calibri" panose="020F0502020204030204" pitchFamily="34" charset="0"/>
              </a:rPr>
              <a:t>٦</a:t>
            </a:r>
            <a:r>
              <a:rPr lang="en-US" sz="1200" dirty="0">
                <a:latin typeface="Calibri" panose="020F0502020204030204" pitchFamily="34" charset="0"/>
                <a:cs typeface="Calibri" panose="020F0502020204030204" pitchFamily="34" charset="0"/>
              </a:rPr>
              <a:t>سنوات تعاني من إعاقة جسدية. جانبها الأيمن أضعف (شلل نصفي) مما يجعل من الصعب</a:t>
            </a:r>
            <a:r>
              <a:rPr lang="ar-SA" sz="1200" dirty="0">
                <a:latin typeface="Calibri" panose="020F0502020204030204" pitchFamily="34" charset="0"/>
                <a:cs typeface="Calibri" panose="020F0502020204030204" pitchFamily="34" charset="0"/>
              </a:rPr>
              <a:t> عليها</a:t>
            </a:r>
            <a:r>
              <a:rPr lang="en-US" sz="1200" dirty="0">
                <a:latin typeface="Calibri" panose="020F0502020204030204" pitchFamily="34" charset="0"/>
                <a:cs typeface="Calibri" panose="020F0502020204030204" pitchFamily="34" charset="0"/>
              </a:rPr>
              <a:t> القيام بالأنشطة اليومية مثل ارتداء الملابس أو تناول الطعام. بالنسبة لفتا</a:t>
            </a:r>
            <a:r>
              <a:rPr lang="ar-SA" sz="1200" dirty="0">
                <a:latin typeface="Calibri" panose="020F0502020204030204" pitchFamily="34" charset="0"/>
                <a:cs typeface="Calibri" panose="020F0502020204030204" pitchFamily="34" charset="0"/>
              </a:rPr>
              <a:t>ة</a:t>
            </a:r>
            <a:r>
              <a:rPr lang="en-US" sz="1200" dirty="0">
                <a:latin typeface="Calibri" panose="020F0502020204030204" pitchFamily="34" charset="0"/>
                <a:cs typeface="Calibri" panose="020F0502020204030204" pitchFamily="34" charset="0"/>
              </a:rPr>
              <a:t> في عمرها ، فهي </a:t>
            </a:r>
            <a:r>
              <a:rPr lang="ar-SA" sz="1200" dirty="0">
                <a:latin typeface="Calibri" panose="020F0502020204030204" pitchFamily="34" charset="0"/>
                <a:cs typeface="Calibri" panose="020F0502020204030204" pitchFamily="34" charset="0"/>
              </a:rPr>
              <a:t>تحب الدردشة </a:t>
            </a:r>
            <a:r>
              <a:rPr lang="en-US" sz="1200" dirty="0">
                <a:latin typeface="Calibri" panose="020F0502020204030204" pitchFamily="34" charset="0"/>
                <a:cs typeface="Calibri" panose="020F0502020204030204" pitchFamily="34" charset="0"/>
              </a:rPr>
              <a:t>للغاية وذكية! يمكنها القراءة والكتابة وإجراء العمليات الحسابية الأساسية و</a:t>
            </a:r>
            <a:r>
              <a:rPr lang="ar-SA" sz="1200" dirty="0">
                <a:latin typeface="Calibri" panose="020F0502020204030204" pitchFamily="34" charset="0"/>
                <a:cs typeface="Calibri" panose="020F0502020204030204" pitchFamily="34" charset="0"/>
              </a:rPr>
              <a:t>إخبار</a:t>
            </a:r>
            <a:r>
              <a:rPr lang="en-US" sz="1200" dirty="0">
                <a:latin typeface="Calibri" panose="020F0502020204030204" pitchFamily="34" charset="0"/>
                <a:cs typeface="Calibri" panose="020F0502020204030204" pitchFamily="34" charset="0"/>
              </a:rPr>
              <a:t> الوقت. زي</a:t>
            </a:r>
            <a:r>
              <a:rPr lang="ar-SA" sz="1200" dirty="0">
                <a:latin typeface="Calibri" panose="020F0502020204030204" pitchFamily="34" charset="0"/>
                <a:cs typeface="Calibri" panose="020F0502020204030204" pitchFamily="34" charset="0"/>
              </a:rPr>
              <a:t>نة</a:t>
            </a:r>
            <a:r>
              <a:rPr lang="en-US" sz="1200" dirty="0">
                <a:latin typeface="Calibri" panose="020F0502020204030204" pitchFamily="34" charset="0"/>
                <a:cs typeface="Calibri" panose="020F0502020204030204" pitchFamily="34" charset="0"/>
              </a:rPr>
              <a:t> نازحة داخليًا وتعيش مع عائلتها في مخيم للنازحين داخليًا. زارت والدتها المركز المجتمعي وطلبت دعم إدارة الحالة. أخبرت زي</a:t>
            </a:r>
            <a:r>
              <a:rPr lang="ar-SA" sz="1200" dirty="0">
                <a:latin typeface="Calibri" panose="020F0502020204030204" pitchFamily="34" charset="0"/>
                <a:cs typeface="Calibri" panose="020F0502020204030204" pitchFamily="34" charset="0"/>
              </a:rPr>
              <a:t>نة </a:t>
            </a:r>
            <a:r>
              <a:rPr lang="en-US" sz="1200" dirty="0">
                <a:latin typeface="Calibri" panose="020F0502020204030204" pitchFamily="34" charset="0"/>
                <a:cs typeface="Calibri" panose="020F0502020204030204" pitchFamily="34" charset="0"/>
              </a:rPr>
              <a:t>والدتها أن عمها يلمسها أحيانًا بطريقة لا تحبه</a:t>
            </a:r>
            <a:r>
              <a:rPr lang="ar-SA" sz="1200" dirty="0">
                <a:latin typeface="Calibri" panose="020F0502020204030204" pitchFamily="34" charset="0"/>
                <a:cs typeface="Calibri" panose="020F0502020204030204" pitchFamily="34" charset="0"/>
              </a:rPr>
              <a:t>ا</a:t>
            </a:r>
            <a:r>
              <a:rPr lang="en-US" sz="1200" dirty="0">
                <a:latin typeface="Calibri" panose="020F0502020204030204" pitchFamily="34" charset="0"/>
                <a:cs typeface="Calibri" panose="020F0502020204030204" pitchFamily="34" charset="0"/>
              </a:rPr>
              <a:t>. لقد حدث هذا </a:t>
            </a:r>
            <a:r>
              <a:rPr lang="ar-SA" sz="1200" dirty="0">
                <a:latin typeface="Calibri" panose="020F0502020204030204" pitchFamily="34" charset="0"/>
                <a:cs typeface="Calibri" panose="020F0502020204030204" pitchFamily="34" charset="0"/>
              </a:rPr>
              <a:t>مسبقاً</a:t>
            </a:r>
            <a:r>
              <a:rPr lang="en-US" sz="1200" dirty="0">
                <a:latin typeface="Calibri" panose="020F0502020204030204" pitchFamily="34" charset="0"/>
                <a:cs typeface="Calibri" panose="020F0502020204030204" pitchFamily="34" charset="0"/>
              </a:rPr>
              <a:t> عدة مرات وقالت زي</a:t>
            </a:r>
            <a:r>
              <a:rPr lang="ar-SA" sz="1200" dirty="0">
                <a:latin typeface="Calibri" panose="020F0502020204030204" pitchFamily="34" charset="0"/>
                <a:cs typeface="Calibri" panose="020F0502020204030204" pitchFamily="34" charset="0"/>
              </a:rPr>
              <a:t>نة</a:t>
            </a:r>
            <a:r>
              <a:rPr lang="en-US" sz="1200" dirty="0">
                <a:latin typeface="Calibri" panose="020F0502020204030204" pitchFamily="34" charset="0"/>
                <a:cs typeface="Calibri" panose="020F0502020204030204" pitchFamily="34" charset="0"/>
              </a:rPr>
              <a:t> إنها لا تحب</a:t>
            </a:r>
            <a:r>
              <a:rPr lang="ar-SA" sz="1200" dirty="0">
                <a:latin typeface="Calibri" panose="020F0502020204030204" pitchFamily="34" charset="0"/>
                <a:cs typeface="Calibri" panose="020F0502020204030204" pitchFamily="34" charset="0"/>
              </a:rPr>
              <a:t> ذلك</a:t>
            </a:r>
            <a:r>
              <a:rPr lang="en-US" sz="1200" dirty="0">
                <a:latin typeface="Calibri" panose="020F0502020204030204" pitchFamily="34" charset="0"/>
                <a:cs typeface="Calibri" panose="020F0502020204030204" pitchFamily="34" charset="0"/>
              </a:rPr>
              <a:t>. يعيش العم في نفس مخيم النازحين.</a:t>
            </a:r>
            <a:endParaRPr lang="en-BE" sz="12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08C537B-6325-00E9-8BF0-F82688A24248}"/>
              </a:ext>
            </a:extLst>
          </p:cNvPr>
          <p:cNvSpPr txBox="1"/>
          <p:nvPr/>
        </p:nvSpPr>
        <p:spPr>
          <a:xfrm>
            <a:off x="1879601" y="5332257"/>
            <a:ext cx="4368800" cy="1200329"/>
          </a:xfrm>
          <a:prstGeom prst="rect">
            <a:avLst/>
          </a:prstGeom>
          <a:noFill/>
        </p:spPr>
        <p:txBody>
          <a:bodyPr wrap="square">
            <a:spAutoFit/>
          </a:bodyPr>
          <a:lstStyle/>
          <a:p>
            <a:pPr algn="r" rtl="1"/>
            <a:r>
              <a:rPr lang="en-US" sz="1200" b="1" dirty="0">
                <a:latin typeface="Calibri" panose="020F0502020204030204" pitchFamily="34" charset="0"/>
                <a:cs typeface="Calibri" panose="020F0502020204030204" pitchFamily="34" charset="0"/>
              </a:rPr>
              <a:t>أمينة</a:t>
            </a:r>
          </a:p>
          <a:p>
            <a:pPr algn="r" rtl="1"/>
            <a:r>
              <a:rPr lang="en-US" sz="1200" dirty="0">
                <a:latin typeface="Calibri" panose="020F0502020204030204" pitchFamily="34" charset="0"/>
                <a:cs typeface="Calibri" panose="020F0502020204030204" pitchFamily="34" charset="0"/>
              </a:rPr>
              <a:t>أمينة فتاة تبلغ من العمر </a:t>
            </a:r>
            <a:r>
              <a:rPr lang="ar-SA" sz="1200" dirty="0">
                <a:latin typeface="Calibri" panose="020F0502020204030204" pitchFamily="34" charset="0"/>
                <a:cs typeface="Calibri" panose="020F0502020204030204" pitchFamily="34" charset="0"/>
              </a:rPr>
              <a:t>١٢</a:t>
            </a:r>
            <a:r>
              <a:rPr lang="en-US" sz="1200" dirty="0">
                <a:latin typeface="Calibri" panose="020F0502020204030204" pitchFamily="34" charset="0"/>
                <a:cs typeface="Calibri" panose="020F0502020204030204" pitchFamily="34" charset="0"/>
              </a:rPr>
              <a:t> عامًا تعيش مع </a:t>
            </a:r>
            <a:r>
              <a:rPr lang="ar-SA" sz="1200" dirty="0">
                <a:latin typeface="Calibri" panose="020F0502020204030204" pitchFamily="34" charset="0"/>
                <a:cs typeface="Calibri" panose="020F0502020204030204" pitchFamily="34" charset="0"/>
              </a:rPr>
              <a:t>والدتها</a:t>
            </a:r>
            <a:r>
              <a:rPr lang="en-US" sz="1200" dirty="0">
                <a:latin typeface="Calibri" panose="020F0502020204030204" pitchFamily="34" charset="0"/>
                <a:cs typeface="Calibri" panose="020F0502020204030204" pitchFamily="34" charset="0"/>
              </a:rPr>
              <a:t> وشقيقها الأصغر وأختها. أمينة لا تذهب إلى المدرسة ، وبدلاً من ذلك تعمل مدبرة منزل في منزل أحد الجيران ال</a:t>
            </a:r>
            <a:r>
              <a:rPr lang="ar-SA" sz="1200" dirty="0">
                <a:latin typeface="Calibri" panose="020F0502020204030204" pitchFamily="34" charset="0"/>
                <a:cs typeface="Calibri" panose="020F0502020204030204" pitchFamily="34" charset="0"/>
              </a:rPr>
              <a:t>أغنياء</a:t>
            </a:r>
            <a:r>
              <a:rPr lang="en-US" sz="1200" dirty="0">
                <a:latin typeface="Calibri" panose="020F0502020204030204" pitchFamily="34" charset="0"/>
                <a:cs typeface="Calibri" panose="020F0502020204030204" pitchFamily="34" charset="0"/>
              </a:rPr>
              <a:t>. تدعم أمينة أسرتها ماديًا وقد جعلتها هذه المسؤوليات ناضجة جدًا في سنها الصغير. أمينة بصحة جيدة لكنها تعاني من الضيق. في الآونة الأخيرة ، كان الجار الغني </a:t>
            </a:r>
            <a:r>
              <a:rPr lang="ar-SA" sz="1200" dirty="0">
                <a:latin typeface="Calibri" panose="020F0502020204030204" pitchFamily="34" charset="0"/>
                <a:cs typeface="Calibri" panose="020F0502020204030204" pitchFamily="34" charset="0"/>
              </a:rPr>
              <a:t>يتودد لها</a:t>
            </a:r>
            <a:r>
              <a:rPr lang="en-US" sz="1200" dirty="0">
                <a:latin typeface="Calibri" panose="020F0502020204030204" pitchFamily="34" charset="0"/>
                <a:cs typeface="Calibri" panose="020F0502020204030204" pitchFamily="34" charset="0"/>
              </a:rPr>
              <a:t>، وهي تشعر بعدم الارتياح الشديد عندما تعمل في منزله</a:t>
            </a:r>
            <a:endParaRPr lang="en-BE"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AB5E81F2-6012-793D-7271-70FFF436A319}"/>
              </a:ext>
            </a:extLst>
          </p:cNvPr>
          <p:cNvSpPr txBox="1"/>
          <p:nvPr/>
        </p:nvSpPr>
        <p:spPr>
          <a:xfrm>
            <a:off x="1879601" y="7360121"/>
            <a:ext cx="4368800" cy="1200329"/>
          </a:xfrm>
          <a:prstGeom prst="rect">
            <a:avLst/>
          </a:prstGeom>
          <a:noFill/>
        </p:spPr>
        <p:txBody>
          <a:bodyPr wrap="square">
            <a:spAutoFit/>
          </a:bodyPr>
          <a:lstStyle/>
          <a:p>
            <a:pPr algn="r" rtl="1"/>
            <a:r>
              <a:rPr lang="ar-SA" sz="1200" b="1" dirty="0">
                <a:latin typeface="Calibri" panose="020F0502020204030204" pitchFamily="34" charset="0"/>
                <a:cs typeface="Calibri" panose="020F0502020204030204" pitchFamily="34" charset="0"/>
              </a:rPr>
              <a:t>سليم</a:t>
            </a:r>
            <a:endParaRPr lang="en-US" sz="1200" b="1" dirty="0">
              <a:latin typeface="Calibri" panose="020F0502020204030204" pitchFamily="34" charset="0"/>
              <a:cs typeface="Calibri" panose="020F0502020204030204" pitchFamily="34" charset="0"/>
            </a:endParaRPr>
          </a:p>
          <a:p>
            <a:pPr algn="r" rtl="1"/>
            <a:r>
              <a:rPr lang="en-US" sz="1200" dirty="0">
                <a:latin typeface="Calibri" panose="020F0502020204030204" pitchFamily="34" charset="0"/>
                <a:cs typeface="Calibri" panose="020F0502020204030204" pitchFamily="34" charset="0"/>
              </a:rPr>
              <a:t>سليم فتى لاجئ يبلغ من العمر </a:t>
            </a:r>
            <a:r>
              <a:rPr lang="ar-SA" sz="1200" dirty="0">
                <a:latin typeface="Calibri" panose="020F0502020204030204" pitchFamily="34" charset="0"/>
                <a:cs typeface="Calibri" panose="020F0502020204030204" pitchFamily="34" charset="0"/>
              </a:rPr>
              <a:t>١٦</a:t>
            </a:r>
            <a:r>
              <a:rPr lang="en-US" sz="1200" dirty="0">
                <a:latin typeface="Calibri" panose="020F0502020204030204" pitchFamily="34" charset="0"/>
                <a:cs typeface="Calibri" panose="020F0502020204030204" pitchFamily="34" charset="0"/>
              </a:rPr>
              <a:t> عامًا يعيش بمفرده في مركز اللاجئين الضخم. </a:t>
            </a:r>
            <a:r>
              <a:rPr lang="ar-SA" sz="1200" dirty="0">
                <a:latin typeface="Calibri" panose="020F0502020204030204" pitchFamily="34" charset="0"/>
                <a:cs typeface="Calibri" panose="020F0502020204030204" pitchFamily="34" charset="0"/>
              </a:rPr>
              <a:t>قبل أن يبدأ الصراع ويضطر سليم إلى الفرار</a:t>
            </a:r>
            <a:r>
              <a:rPr lang="en-US" sz="1200" dirty="0">
                <a:latin typeface="Calibri" panose="020F0502020204030204" pitchFamily="34" charset="0"/>
                <a:cs typeface="Calibri" panose="020F0502020204030204" pitchFamily="34" charset="0"/>
              </a:rPr>
              <a:t> ، كان يذهب إلى المدرسة ويستعد لبدء الجامعة العام المقبل. لكن الآن تغير كل شيء. لا يزال والديه في بلده الأصلي. يأمل أن يتمكنوا من القدوم والانضمام إليه بمجرد حصوله على وضع اللاجئ والإقامة في هذا البلد الجديد.</a:t>
            </a:r>
            <a:endParaRPr lang="en-BE" sz="12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A2B1EA4-040E-E26C-56B4-A06ED010103E}"/>
              </a:ext>
            </a:extLst>
          </p:cNvPr>
          <p:cNvSpPr txBox="1"/>
          <p:nvPr/>
        </p:nvSpPr>
        <p:spPr>
          <a:xfrm>
            <a:off x="1000125" y="718367"/>
            <a:ext cx="5248275" cy="307777"/>
          </a:xfrm>
          <a:prstGeom prst="rect">
            <a:avLst/>
          </a:prstGeom>
          <a:noFill/>
        </p:spPr>
        <p:txBody>
          <a:bodyPr wrap="square" rtlCol="0">
            <a:spAutoFit/>
          </a:bodyPr>
          <a:lstStyle/>
          <a:p>
            <a:pPr algn="r" rtl="1"/>
            <a:r>
              <a:rPr lang="en-GB" sz="1400" b="1" dirty="0" err="1"/>
              <a:t>تكييف</a:t>
            </a:r>
            <a:r>
              <a:rPr lang="en-GB" sz="1400" b="1" dirty="0"/>
              <a:t> </a:t>
            </a:r>
            <a:r>
              <a:rPr lang="en-GB" sz="1400" b="1" dirty="0" err="1"/>
              <a:t>ال</a:t>
            </a:r>
            <a:r>
              <a:rPr lang="ar-SA" sz="1400" b="1" dirty="0"/>
              <a:t>تواصل</a:t>
            </a:r>
            <a:r>
              <a:rPr lang="en-GB" sz="1400" b="1" dirty="0"/>
              <a:t> مع عمر الطفل ومرحلة نموه</a:t>
            </a:r>
            <a:endParaRPr lang="en-US" sz="1400" b="1" spc="300" dirty="0"/>
          </a:p>
        </p:txBody>
      </p:sp>
      <p:grpSp>
        <p:nvGrpSpPr>
          <p:cNvPr id="25" name="Group 24">
            <a:extLst>
              <a:ext uri="{FF2B5EF4-FFF2-40B4-BE49-F238E27FC236}">
                <a16:creationId xmlns:a16="http://schemas.microsoft.com/office/drawing/2014/main" id="{FCFCF19E-0ABE-94E3-7BB6-5E9A340B803B}"/>
              </a:ext>
            </a:extLst>
          </p:cNvPr>
          <p:cNvGrpSpPr/>
          <p:nvPr/>
        </p:nvGrpSpPr>
        <p:grpSpPr>
          <a:xfrm>
            <a:off x="1109665" y="1619241"/>
            <a:ext cx="456112" cy="848228"/>
            <a:chOff x="1109665" y="1619241"/>
            <a:chExt cx="456112" cy="848228"/>
          </a:xfrm>
          <a:solidFill>
            <a:schemeClr val="accent3">
              <a:lumMod val="20000"/>
              <a:lumOff val="80000"/>
            </a:schemeClr>
          </a:solidFill>
        </p:grpSpPr>
        <p:sp>
          <p:nvSpPr>
            <p:cNvPr id="6" name="Round Same Side Corner Rectangle 46">
              <a:extLst>
                <a:ext uri="{FF2B5EF4-FFF2-40B4-BE49-F238E27FC236}">
                  <a16:creationId xmlns:a16="http://schemas.microsoft.com/office/drawing/2014/main" id="{A9606A8E-46D3-D95D-518D-502A5632EFEC}"/>
                </a:ext>
              </a:extLst>
            </p:cNvPr>
            <p:cNvSpPr/>
            <p:nvPr/>
          </p:nvSpPr>
          <p:spPr>
            <a:xfrm>
              <a:off x="1113010" y="2153690"/>
              <a:ext cx="450985" cy="313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7" name="Oval 6">
              <a:extLst>
                <a:ext uri="{FF2B5EF4-FFF2-40B4-BE49-F238E27FC236}">
                  <a16:creationId xmlns:a16="http://schemas.microsoft.com/office/drawing/2014/main" id="{81F45279-B0F6-0FFC-B700-BF5AF89259CF}"/>
                </a:ext>
              </a:extLst>
            </p:cNvPr>
            <p:cNvSpPr/>
            <p:nvPr/>
          </p:nvSpPr>
          <p:spPr>
            <a:xfrm>
              <a:off x="1109665" y="1619241"/>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b="1" dirty="0">
                  <a:solidFill>
                    <a:schemeClr val="tx1"/>
                  </a:solidFill>
                  <a:latin typeface="Arial" panose="020B0604020202020204" pitchFamily="34" charset="0"/>
                  <a:cs typeface="Arial" panose="020B0604020202020204" pitchFamily="34" charset="0"/>
                </a:rPr>
                <a:t>٣</a:t>
              </a:r>
              <a:endParaRPr lang="en-CA" sz="1200" b="1" dirty="0">
                <a:solidFill>
                  <a:schemeClr val="tx1"/>
                </a:solidFill>
                <a:latin typeface="Arial" panose="020B0604020202020204" pitchFamily="34" charset="0"/>
                <a:cs typeface="Arial" panose="020B0604020202020204" pitchFamily="34" charset="0"/>
              </a:endParaRPr>
            </a:p>
          </p:txBody>
        </p:sp>
        <p:sp>
          <p:nvSpPr>
            <p:cNvPr id="20" name="Round Same Side Corner Rectangle 46">
              <a:extLst>
                <a:ext uri="{FF2B5EF4-FFF2-40B4-BE49-F238E27FC236}">
                  <a16:creationId xmlns:a16="http://schemas.microsoft.com/office/drawing/2014/main" id="{EB3B2438-0996-7C8B-C013-D0FFB1C1B98B}"/>
                </a:ext>
              </a:extLst>
            </p:cNvPr>
            <p:cNvSpPr/>
            <p:nvPr/>
          </p:nvSpPr>
          <p:spPr>
            <a:xfrm>
              <a:off x="1260814" y="2353465"/>
              <a:ext cx="158412" cy="11400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grpSp>
        <p:nvGrpSpPr>
          <p:cNvPr id="24" name="Group 23">
            <a:extLst>
              <a:ext uri="{FF2B5EF4-FFF2-40B4-BE49-F238E27FC236}">
                <a16:creationId xmlns:a16="http://schemas.microsoft.com/office/drawing/2014/main" id="{015C5C19-4483-66D6-2940-C2E2E0DBF266}"/>
              </a:ext>
            </a:extLst>
          </p:cNvPr>
          <p:cNvGrpSpPr/>
          <p:nvPr/>
        </p:nvGrpSpPr>
        <p:grpSpPr>
          <a:xfrm>
            <a:off x="1109665" y="7269846"/>
            <a:ext cx="456112" cy="1475270"/>
            <a:chOff x="1109665" y="7269846"/>
            <a:chExt cx="456112" cy="1475270"/>
          </a:xfrm>
          <a:solidFill>
            <a:schemeClr val="accent3">
              <a:lumMod val="20000"/>
              <a:lumOff val="80000"/>
            </a:schemeClr>
          </a:solidFill>
        </p:grpSpPr>
        <p:sp>
          <p:nvSpPr>
            <p:cNvPr id="16" name="Round Same Side Corner Rectangle 46">
              <a:extLst>
                <a:ext uri="{FF2B5EF4-FFF2-40B4-BE49-F238E27FC236}">
                  <a16:creationId xmlns:a16="http://schemas.microsoft.com/office/drawing/2014/main" id="{2F90C5F9-1F65-C2BE-29D6-D8E09CAD7BFE}"/>
                </a:ext>
              </a:extLst>
            </p:cNvPr>
            <p:cNvSpPr/>
            <p:nvPr/>
          </p:nvSpPr>
          <p:spPr>
            <a:xfrm>
              <a:off x="1109665" y="7773341"/>
              <a:ext cx="456112" cy="9717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17" name="Oval 16">
              <a:extLst>
                <a:ext uri="{FF2B5EF4-FFF2-40B4-BE49-F238E27FC236}">
                  <a16:creationId xmlns:a16="http://schemas.microsoft.com/office/drawing/2014/main" id="{88B02AD9-BFE3-3E7E-14C4-7AC0C4EB72CC}"/>
                </a:ext>
              </a:extLst>
            </p:cNvPr>
            <p:cNvSpPr/>
            <p:nvPr/>
          </p:nvSpPr>
          <p:spPr>
            <a:xfrm>
              <a:off x="1109665" y="7269846"/>
              <a:ext cx="456112" cy="4454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200" b="1" dirty="0">
                  <a:solidFill>
                    <a:schemeClr val="tx1"/>
                  </a:solidFill>
                  <a:latin typeface="Arial" panose="020B0604020202020204" pitchFamily="34" charset="0"/>
                  <a:cs typeface="Arial" panose="020B0604020202020204" pitchFamily="34" charset="0"/>
                </a:rPr>
                <a:t>١٦</a:t>
              </a:r>
              <a:endParaRPr lang="en-CA" sz="1200" b="1" dirty="0">
                <a:solidFill>
                  <a:schemeClr val="tx1"/>
                </a:solidFill>
                <a:latin typeface="Arial" panose="020B0604020202020204" pitchFamily="34" charset="0"/>
                <a:cs typeface="Arial" panose="020B0604020202020204" pitchFamily="34" charset="0"/>
              </a:endParaRPr>
            </a:p>
          </p:txBody>
        </p:sp>
        <p:sp>
          <p:nvSpPr>
            <p:cNvPr id="21" name="Round Same Side Corner Rectangle 46">
              <a:extLst>
                <a:ext uri="{FF2B5EF4-FFF2-40B4-BE49-F238E27FC236}">
                  <a16:creationId xmlns:a16="http://schemas.microsoft.com/office/drawing/2014/main" id="{951D5E3B-7076-92E0-2DED-02631C1F3570}"/>
                </a:ext>
              </a:extLst>
            </p:cNvPr>
            <p:cNvSpPr/>
            <p:nvPr/>
          </p:nvSpPr>
          <p:spPr>
            <a:xfrm>
              <a:off x="1258515" y="8420100"/>
              <a:ext cx="158412" cy="32501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grpSp>
      <p:grpSp>
        <p:nvGrpSpPr>
          <p:cNvPr id="26" name="Group 25">
            <a:extLst>
              <a:ext uri="{FF2B5EF4-FFF2-40B4-BE49-F238E27FC236}">
                <a16:creationId xmlns:a16="http://schemas.microsoft.com/office/drawing/2014/main" id="{3953C57C-3BD2-0E7F-BAA1-63DEAFBF91EF}"/>
              </a:ext>
            </a:extLst>
          </p:cNvPr>
          <p:cNvGrpSpPr/>
          <p:nvPr/>
        </p:nvGrpSpPr>
        <p:grpSpPr>
          <a:xfrm>
            <a:off x="1026208" y="3248786"/>
            <a:ext cx="623026" cy="1124149"/>
            <a:chOff x="1026208" y="3248786"/>
            <a:chExt cx="623026" cy="1124149"/>
          </a:xfrm>
          <a:solidFill>
            <a:schemeClr val="accent3">
              <a:lumMod val="20000"/>
              <a:lumOff val="80000"/>
            </a:schemeClr>
          </a:solidFill>
        </p:grpSpPr>
        <p:sp>
          <p:nvSpPr>
            <p:cNvPr id="10" name="Round Same Side Corner Rectangle 46">
              <a:extLst>
                <a:ext uri="{FF2B5EF4-FFF2-40B4-BE49-F238E27FC236}">
                  <a16:creationId xmlns:a16="http://schemas.microsoft.com/office/drawing/2014/main" id="{5D65E217-B0F1-FBFF-149B-209A65EA2CA1}"/>
                </a:ext>
              </a:extLst>
            </p:cNvPr>
            <p:cNvSpPr/>
            <p:nvPr/>
          </p:nvSpPr>
          <p:spPr>
            <a:xfrm>
              <a:off x="1113010" y="3783235"/>
              <a:ext cx="450985" cy="5897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solidFill>
                  <a:schemeClr val="tx1"/>
                </a:solidFill>
              </a:endParaRPr>
            </a:p>
          </p:txBody>
        </p:sp>
        <p:sp>
          <p:nvSpPr>
            <p:cNvPr id="11" name="Oval 10">
              <a:extLst>
                <a:ext uri="{FF2B5EF4-FFF2-40B4-BE49-F238E27FC236}">
                  <a16:creationId xmlns:a16="http://schemas.microsoft.com/office/drawing/2014/main" id="{AD0C9AFC-F7DA-A213-69FB-CF486843E243}"/>
                </a:ext>
              </a:extLst>
            </p:cNvPr>
            <p:cNvSpPr/>
            <p:nvPr/>
          </p:nvSpPr>
          <p:spPr>
            <a:xfrm>
              <a:off x="1109665" y="3248786"/>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b="1" dirty="0">
                  <a:solidFill>
                    <a:schemeClr val="tx1"/>
                  </a:solidFill>
                  <a:latin typeface="Arial" panose="020B0604020202020204" pitchFamily="34" charset="0"/>
                  <a:cs typeface="Arial" panose="020B0604020202020204" pitchFamily="34" charset="0"/>
                </a:rPr>
                <a:t>٦</a:t>
              </a:r>
              <a:endParaRPr lang="en-CA" sz="1200" b="1" dirty="0">
                <a:solidFill>
                  <a:schemeClr val="tx1"/>
                </a:solidFill>
                <a:latin typeface="Arial" panose="020B0604020202020204" pitchFamily="34" charset="0"/>
                <a:cs typeface="Arial" panose="020B0604020202020204" pitchFamily="34" charset="0"/>
              </a:endParaRPr>
            </a:p>
          </p:txBody>
        </p:sp>
        <p:sp>
          <p:nvSpPr>
            <p:cNvPr id="22" name="Trapezoid 21">
              <a:extLst>
                <a:ext uri="{FF2B5EF4-FFF2-40B4-BE49-F238E27FC236}">
                  <a16:creationId xmlns:a16="http://schemas.microsoft.com/office/drawing/2014/main" id="{B559A35A-9FA8-DB43-AC40-25A791122AC3}"/>
                </a:ext>
              </a:extLst>
            </p:cNvPr>
            <p:cNvSpPr/>
            <p:nvPr/>
          </p:nvSpPr>
          <p:spPr>
            <a:xfrm>
              <a:off x="1026208" y="4002671"/>
              <a:ext cx="623026" cy="37026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grpSp>
        <p:nvGrpSpPr>
          <p:cNvPr id="27" name="Group 26">
            <a:extLst>
              <a:ext uri="{FF2B5EF4-FFF2-40B4-BE49-F238E27FC236}">
                <a16:creationId xmlns:a16="http://schemas.microsoft.com/office/drawing/2014/main" id="{D5A02ABE-8643-069E-9F92-9E6F290BA186}"/>
              </a:ext>
            </a:extLst>
          </p:cNvPr>
          <p:cNvGrpSpPr/>
          <p:nvPr/>
        </p:nvGrpSpPr>
        <p:grpSpPr>
          <a:xfrm>
            <a:off x="1026208" y="5409473"/>
            <a:ext cx="623026" cy="1376197"/>
            <a:chOff x="1026208" y="5409473"/>
            <a:chExt cx="623026" cy="1376197"/>
          </a:xfrm>
          <a:solidFill>
            <a:schemeClr val="accent3">
              <a:lumMod val="20000"/>
              <a:lumOff val="80000"/>
            </a:schemeClr>
          </a:solidFill>
        </p:grpSpPr>
        <p:sp>
          <p:nvSpPr>
            <p:cNvPr id="4" name="Round Same Side Corner Rectangle 46">
              <a:extLst>
                <a:ext uri="{FF2B5EF4-FFF2-40B4-BE49-F238E27FC236}">
                  <a16:creationId xmlns:a16="http://schemas.microsoft.com/office/drawing/2014/main" id="{EC1D4924-0E5C-0B6D-2F5D-77BF2E4C622F}"/>
                </a:ext>
              </a:extLst>
            </p:cNvPr>
            <p:cNvSpPr/>
            <p:nvPr/>
          </p:nvSpPr>
          <p:spPr>
            <a:xfrm>
              <a:off x="1109665" y="5903329"/>
              <a:ext cx="456112" cy="8823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13" name="Oval 12">
              <a:extLst>
                <a:ext uri="{FF2B5EF4-FFF2-40B4-BE49-F238E27FC236}">
                  <a16:creationId xmlns:a16="http://schemas.microsoft.com/office/drawing/2014/main" id="{108EE950-8DFA-96B2-8A86-B57754DC5E9C}"/>
                </a:ext>
              </a:extLst>
            </p:cNvPr>
            <p:cNvSpPr/>
            <p:nvPr/>
          </p:nvSpPr>
          <p:spPr>
            <a:xfrm>
              <a:off x="1109665" y="5409473"/>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200" b="1" dirty="0">
                  <a:solidFill>
                    <a:schemeClr val="tx1"/>
                  </a:solidFill>
                  <a:latin typeface="Arial" panose="020B0604020202020204" pitchFamily="34" charset="0"/>
                  <a:cs typeface="Arial" panose="020B0604020202020204" pitchFamily="34" charset="0"/>
                </a:rPr>
                <a:t>١٢</a:t>
              </a:r>
              <a:endParaRPr lang="en-CA" sz="1200" b="1" dirty="0">
                <a:solidFill>
                  <a:schemeClr val="tx1"/>
                </a:solidFill>
                <a:latin typeface="Arial" panose="020B0604020202020204" pitchFamily="34" charset="0"/>
                <a:cs typeface="Arial" panose="020B0604020202020204" pitchFamily="34" charset="0"/>
              </a:endParaRPr>
            </a:p>
          </p:txBody>
        </p:sp>
        <p:sp>
          <p:nvSpPr>
            <p:cNvPr id="23" name="Trapezoid 22">
              <a:extLst>
                <a:ext uri="{FF2B5EF4-FFF2-40B4-BE49-F238E27FC236}">
                  <a16:creationId xmlns:a16="http://schemas.microsoft.com/office/drawing/2014/main" id="{9D98F870-9115-80DB-46B1-56E6C1A5DAB0}"/>
                </a:ext>
              </a:extLst>
            </p:cNvPr>
            <p:cNvSpPr/>
            <p:nvPr/>
          </p:nvSpPr>
          <p:spPr>
            <a:xfrm>
              <a:off x="1026208" y="6210300"/>
              <a:ext cx="623026" cy="575370"/>
            </a:xfrm>
            <a:prstGeom prst="trapezoid">
              <a:avLst>
                <a:gd name="adj" fmla="val 150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8" name="Hexagon 27">
            <a:extLst>
              <a:ext uri="{FF2B5EF4-FFF2-40B4-BE49-F238E27FC236}">
                <a16:creationId xmlns:a16="http://schemas.microsoft.com/office/drawing/2014/main" id="{DF441DC2-EA31-2FE3-4F24-BC72F8DBD56D}"/>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Hexagon 28">
            <a:extLst>
              <a:ext uri="{FF2B5EF4-FFF2-40B4-BE49-F238E27FC236}">
                <a16:creationId xmlns:a16="http://schemas.microsoft.com/office/drawing/2014/main" id="{BEA80A07-F8EA-B02D-CA1B-AD8DA8250D9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3F4E4C68-07F5-C3DB-6911-37A56719E48C}"/>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Hexagon 30">
            <a:extLst>
              <a:ext uri="{FF2B5EF4-FFF2-40B4-BE49-F238E27FC236}">
                <a16:creationId xmlns:a16="http://schemas.microsoft.com/office/drawing/2014/main" id="{4763C466-D526-E875-E05A-E98704C56168}"/>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Hexagon 31">
            <a:extLst>
              <a:ext uri="{FF2B5EF4-FFF2-40B4-BE49-F238E27FC236}">
                <a16:creationId xmlns:a16="http://schemas.microsoft.com/office/drawing/2014/main" id="{25D59D21-ACC6-ABF8-9E66-3469825F21F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788731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7C4424F-6875-4B29-87BA-12EBF09E95D0}"/>
              </a:ext>
            </a:extLst>
          </p:cNvPr>
          <p:cNvSpPr/>
          <p:nvPr/>
        </p:nvSpPr>
        <p:spPr>
          <a:xfrm>
            <a:off x="4005285" y="6955809"/>
            <a:ext cx="501916" cy="10308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2" name="Rectangle 61">
            <a:extLst>
              <a:ext uri="{FF2B5EF4-FFF2-40B4-BE49-F238E27FC236}">
                <a16:creationId xmlns:a16="http://schemas.microsoft.com/office/drawing/2014/main" id="{29EB3A00-BF08-4093-892F-0E79935AFC01}"/>
              </a:ext>
            </a:extLst>
          </p:cNvPr>
          <p:cNvSpPr/>
          <p:nvPr/>
        </p:nvSpPr>
        <p:spPr>
          <a:xfrm>
            <a:off x="3503369" y="5709845"/>
            <a:ext cx="501916" cy="10930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Rectangle 60">
            <a:extLst>
              <a:ext uri="{FF2B5EF4-FFF2-40B4-BE49-F238E27FC236}">
                <a16:creationId xmlns:a16="http://schemas.microsoft.com/office/drawing/2014/main" id="{805DF3FC-73A0-401E-86B2-74309B048EB7}"/>
              </a:ext>
            </a:extLst>
          </p:cNvPr>
          <p:cNvSpPr/>
          <p:nvPr/>
        </p:nvSpPr>
        <p:spPr>
          <a:xfrm>
            <a:off x="4005289" y="3314765"/>
            <a:ext cx="501916" cy="22615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Rectangle 6">
            <a:extLst>
              <a:ext uri="{FF2B5EF4-FFF2-40B4-BE49-F238E27FC236}">
                <a16:creationId xmlns:a16="http://schemas.microsoft.com/office/drawing/2014/main" id="{1B5C7BBF-0A15-4AFB-925E-4D03C74DE894}"/>
              </a:ext>
            </a:extLst>
          </p:cNvPr>
          <p:cNvSpPr/>
          <p:nvPr/>
        </p:nvSpPr>
        <p:spPr>
          <a:xfrm>
            <a:off x="3503369" y="2108771"/>
            <a:ext cx="501916" cy="107935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TextBox 12">
            <a:extLst>
              <a:ext uri="{FF2B5EF4-FFF2-40B4-BE49-F238E27FC236}">
                <a16:creationId xmlns:a16="http://schemas.microsoft.com/office/drawing/2014/main" id="{E125E1E0-F6C4-4C20-8A15-5325F8674A73}"/>
              </a:ext>
            </a:extLst>
          </p:cNvPr>
          <p:cNvSpPr txBox="1"/>
          <p:nvPr/>
        </p:nvSpPr>
        <p:spPr>
          <a:xfrm>
            <a:off x="1000125" y="1312548"/>
            <a:ext cx="2503244" cy="2462213"/>
          </a:xfrm>
          <a:prstGeom prst="rect">
            <a:avLst/>
          </a:prstGeom>
          <a:noFill/>
          <a:ln>
            <a:solidFill>
              <a:schemeClr val="accent3"/>
            </a:solid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٣-٥</a:t>
            </a:r>
            <a:r>
              <a:rPr lang="en-US" sz="1100" b="1" dirty="0">
                <a:latin typeface="Calibri" panose="020F0502020204030204" pitchFamily="34" charset="0"/>
                <a:cs typeface="Calibri" panose="020F0502020204030204" pitchFamily="34" charset="0"/>
              </a:rPr>
              <a:t>سنوات</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a:t>
            </a:r>
            <a:r>
              <a:rPr lang="en-US" sz="1100" dirty="0">
                <a:latin typeface="Calibri" panose="020F0502020204030204" pitchFamily="34" charset="0"/>
                <a:cs typeface="Calibri" panose="020F0502020204030204" pitchFamily="34" charset="0"/>
              </a:rPr>
              <a:t>ستمتع باللعب الخيالي</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ابدأ في الإعجاب بالنكات البسيطة حتى لو</a:t>
            </a:r>
            <a:r>
              <a:rPr lang="ar-SA" sz="1100" dirty="0">
                <a:latin typeface="Calibri" panose="020F0502020204030204" pitchFamily="34" charset="0"/>
                <a:cs typeface="Calibri" panose="020F0502020204030204" pitchFamily="34" charset="0"/>
              </a:rPr>
              <a:t> لم</a:t>
            </a:r>
            <a:r>
              <a:rPr lang="en-US" sz="1100" dirty="0">
                <a:latin typeface="Calibri" panose="020F0502020204030204" pitchFamily="34" charset="0"/>
                <a:cs typeface="Calibri" panose="020F0502020204030204" pitchFamily="34" charset="0"/>
              </a:rPr>
              <a:t> يفهموها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اطرح العديد من الأسئلة باستخدام كلمات مثل "ماذا" وأين "ولماذا"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اختر أصدقاءهم و رفاق</a:t>
            </a:r>
            <a:r>
              <a:rPr lang="ar-SA" sz="1100" dirty="0">
                <a:latin typeface="Calibri" panose="020F0502020204030204" pitchFamily="34" charset="0"/>
                <a:cs typeface="Calibri" panose="020F0502020204030204" pitchFamily="34" charset="0"/>
              </a:rPr>
              <a:t> اللعب(</a:t>
            </a:r>
            <a:r>
              <a:rPr lang="en-US" sz="1100" dirty="0">
                <a:latin typeface="Calibri" panose="020F0502020204030204" pitchFamily="34" charset="0"/>
                <a:cs typeface="Calibri" panose="020F0502020204030204" pitchFamily="34" charset="0"/>
              </a:rPr>
              <a:t>من</a:t>
            </a:r>
            <a:r>
              <a:rPr lang="ar-SA" sz="1100" dirty="0">
                <a:latin typeface="Calibri" panose="020F0502020204030204" pitchFamily="34" charset="0"/>
                <a:cs typeface="Calibri" panose="020F0502020204030204" pitchFamily="34" charset="0"/>
              </a:rPr>
              <a:t> ٤ إلى ٥</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تبادل الأدوار في محادثات أطول بكثير</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ابدأ في الإعجاب بالنكات البسيطة حتى لو لم يفهموها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اطرح العديد من الأسئلة باستخدام كلمات مثل "ماذا" وأين "ولماذا"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اختر أصدقاءهم</a:t>
            </a:r>
            <a:r>
              <a:rPr lang="ar-SA" sz="1100" dirty="0">
                <a:latin typeface="Calibri" panose="020F0502020204030204" pitchFamily="34" charset="0"/>
                <a:cs typeface="Calibri" panose="020F0502020204030204" pitchFamily="34" charset="0"/>
              </a:rPr>
              <a:t> و</a:t>
            </a:r>
            <a:r>
              <a:rPr lang="en-US" sz="1100" dirty="0">
                <a:latin typeface="Calibri" panose="020F0502020204030204" pitchFamily="34" charset="0"/>
                <a:cs typeface="Calibri" panose="020F0502020204030204" pitchFamily="34" charset="0"/>
              </a:rPr>
              <a:t> رفاق</a:t>
            </a:r>
            <a:r>
              <a:rPr lang="ar-SA" sz="1100" dirty="0">
                <a:latin typeface="Calibri" panose="020F0502020204030204" pitchFamily="34" charset="0"/>
                <a:cs typeface="Calibri" panose="020F0502020204030204" pitchFamily="34" charset="0"/>
              </a:rPr>
              <a:t> اللعب (</a:t>
            </a:r>
            <a:r>
              <a:rPr lang="en-US" sz="1100" dirty="0">
                <a:latin typeface="Calibri" panose="020F0502020204030204" pitchFamily="34" charset="0"/>
                <a:cs typeface="Calibri" panose="020F0502020204030204" pitchFamily="34" charset="0"/>
              </a:rPr>
              <a:t>من</a:t>
            </a:r>
            <a:r>
              <a:rPr lang="ar-SA" sz="1100" dirty="0">
                <a:latin typeface="Calibri" panose="020F0502020204030204" pitchFamily="34" charset="0"/>
                <a:cs typeface="Calibri" panose="020F0502020204030204" pitchFamily="34" charset="0"/>
              </a:rPr>
              <a:t> ٤ إلى ٥</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تبادل الأدوار في محادثات أطول بكثير</a:t>
            </a:r>
          </a:p>
        </p:txBody>
      </p:sp>
      <p:sp>
        <p:nvSpPr>
          <p:cNvPr id="14" name="TextBox 13">
            <a:extLst>
              <a:ext uri="{FF2B5EF4-FFF2-40B4-BE49-F238E27FC236}">
                <a16:creationId xmlns:a16="http://schemas.microsoft.com/office/drawing/2014/main" id="{2FE1C649-1401-4ED7-9BA9-E4A9955C8424}"/>
              </a:ext>
            </a:extLst>
          </p:cNvPr>
          <p:cNvSpPr txBox="1"/>
          <p:nvPr/>
        </p:nvSpPr>
        <p:spPr>
          <a:xfrm>
            <a:off x="1655208" y="7813586"/>
            <a:ext cx="1843062" cy="600164"/>
          </a:xfrm>
          <a:prstGeom prst="rect">
            <a:avLst/>
          </a:prstGeom>
          <a:noFill/>
          <a:ln>
            <a:noFill/>
          </a:ln>
        </p:spPr>
        <p:txBody>
          <a:bodyPr wrap="square" rtlCol="0">
            <a:spAutoFit/>
          </a:bodyPr>
          <a:lstStyle/>
          <a:p>
            <a:pPr algn="r" rtl="1"/>
            <a:r>
              <a:rPr lang="en-US" sz="1100" i="1" dirty="0"/>
              <a:t>* </a:t>
            </a:r>
            <a:r>
              <a:rPr lang="en-US" sz="1100" i="1" dirty="0">
                <a:latin typeface="Calibri" panose="020F0502020204030204" pitchFamily="34" charset="0"/>
                <a:cs typeface="Calibri" panose="020F0502020204030204" pitchFamily="34" charset="0"/>
              </a:rPr>
              <a:t>ملاحظة: هذه اتجاهات شائعة</a:t>
            </a:r>
            <a:r>
              <a:rPr lang="ar-SA" sz="1100" i="1"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ولكنها ليست كلها متشابهة بالنسبة لجميع الأطفال.</a:t>
            </a:r>
          </a:p>
        </p:txBody>
      </p:sp>
      <p:sp>
        <p:nvSpPr>
          <p:cNvPr id="15" name="TextBox 14">
            <a:extLst>
              <a:ext uri="{FF2B5EF4-FFF2-40B4-BE49-F238E27FC236}">
                <a16:creationId xmlns:a16="http://schemas.microsoft.com/office/drawing/2014/main" id="{7CC5E334-1646-4A46-A2D2-E5A4D39F270E}"/>
              </a:ext>
            </a:extLst>
          </p:cNvPr>
          <p:cNvSpPr txBox="1"/>
          <p:nvPr/>
        </p:nvSpPr>
        <p:spPr>
          <a:xfrm>
            <a:off x="4507204" y="3317734"/>
            <a:ext cx="1741196" cy="1615827"/>
          </a:xfrm>
          <a:prstGeom prst="rect">
            <a:avLst/>
          </a:prstGeom>
          <a:noFill/>
          <a:ln>
            <a:solidFill>
              <a:schemeClr val="accent3"/>
            </a:solid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٦-١١</a:t>
            </a:r>
            <a:r>
              <a:rPr lang="en-US" sz="1100" b="1" dirty="0">
                <a:latin typeface="Calibri" panose="020F0502020204030204" pitchFamily="34" charset="0"/>
                <a:cs typeface="Calibri" panose="020F0502020204030204" pitchFamily="34" charset="0"/>
              </a:rPr>
              <a:t>سنة</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استخدم اللغة لأغراض مختلفة مثل طرح الأسئلة أو الإقناع</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شارك وناقش أفكارًا أكثر تعقيدًا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افهم وجهات النظر الأخرى وأظهر </a:t>
            </a:r>
            <a:r>
              <a:rPr lang="ar-SA" sz="1100" dirty="0">
                <a:latin typeface="Calibri" panose="020F0502020204030204" pitchFamily="34" charset="0"/>
                <a:cs typeface="Calibri" panose="020F0502020204030204" pitchFamily="34" charset="0"/>
              </a:rPr>
              <a:t>إذا كانوا</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 يو</a:t>
            </a:r>
            <a:r>
              <a:rPr lang="en-US" sz="1100" dirty="0">
                <a:latin typeface="Calibri" panose="020F0502020204030204" pitchFamily="34" charset="0"/>
                <a:cs typeface="Calibri" panose="020F0502020204030204" pitchFamily="34" charset="0"/>
              </a:rPr>
              <a:t>افق</a:t>
            </a:r>
            <a:r>
              <a:rPr lang="ar-SA" sz="1100" dirty="0">
                <a:latin typeface="Calibri" panose="020F0502020204030204" pitchFamily="34" charset="0"/>
                <a:cs typeface="Calibri" panose="020F0502020204030204" pitchFamily="34" charset="0"/>
              </a:rPr>
              <a:t>ون</a:t>
            </a:r>
            <a:r>
              <a:rPr lang="en-US" sz="1100" dirty="0">
                <a:latin typeface="Calibri" panose="020F0502020204030204" pitchFamily="34" charset="0"/>
                <a:cs typeface="Calibri" panose="020F0502020204030204" pitchFamily="34" charset="0"/>
              </a:rPr>
              <a:t> أو لا </a:t>
            </a:r>
            <a:r>
              <a:rPr lang="ar-SA" sz="1100" dirty="0">
                <a:latin typeface="Calibri" panose="020F0502020204030204" pitchFamily="34" charset="0"/>
                <a:cs typeface="Calibri" panose="020F0502020204030204" pitchFamily="34" charset="0"/>
              </a:rPr>
              <a:t>يوافقون</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ابدأ محادثات مع الكبار والأطفال الذين لا يعرفونهم</a:t>
            </a:r>
          </a:p>
        </p:txBody>
      </p:sp>
      <p:sp>
        <p:nvSpPr>
          <p:cNvPr id="16" name="TextBox 15">
            <a:extLst>
              <a:ext uri="{FF2B5EF4-FFF2-40B4-BE49-F238E27FC236}">
                <a16:creationId xmlns:a16="http://schemas.microsoft.com/office/drawing/2014/main" id="{C1BD59FA-D2C8-4E02-9575-00788238545B}"/>
              </a:ext>
            </a:extLst>
          </p:cNvPr>
          <p:cNvSpPr txBox="1"/>
          <p:nvPr/>
        </p:nvSpPr>
        <p:spPr>
          <a:xfrm>
            <a:off x="995025" y="5343674"/>
            <a:ext cx="2503244" cy="1615827"/>
          </a:xfrm>
          <a:prstGeom prst="rect">
            <a:avLst/>
          </a:prstGeom>
          <a:noFill/>
          <a:ln>
            <a:solidFill>
              <a:schemeClr val="accent3"/>
            </a:solid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١٢-١٤</a:t>
            </a:r>
            <a:r>
              <a:rPr lang="en-US" sz="1100" b="1" dirty="0">
                <a:latin typeface="Calibri" panose="020F0502020204030204" pitchFamily="34" charset="0"/>
                <a:cs typeface="Calibri" panose="020F0502020204030204" pitchFamily="34" charset="0"/>
              </a:rPr>
              <a:t>سنة</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استمر في المحادثة من خلال إبداء الأسباب وشرح الخيارات</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استخدم اللغة للتنبؤ واستخلاص النتائج</a:t>
            </a: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ا</a:t>
            </a:r>
            <a:r>
              <a:rPr lang="en-US" sz="1100" dirty="0">
                <a:latin typeface="Calibri" panose="020F0502020204030204" pitchFamily="34" charset="0"/>
                <a:cs typeface="Calibri" panose="020F0502020204030204" pitchFamily="34" charset="0"/>
              </a:rPr>
              <a:t>عرف كيفية استخدام السخرية. اعرف متى يسخر الآخر</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ن منهم</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اعلم أنهم يتحدثون مع الأصدقاء بشكل مختلف عن المعلمين وأنهم قادرون على تعديل ذلك بسهولة</a:t>
            </a:r>
          </a:p>
        </p:txBody>
      </p:sp>
      <p:sp>
        <p:nvSpPr>
          <p:cNvPr id="17" name="TextBox 16">
            <a:extLst>
              <a:ext uri="{FF2B5EF4-FFF2-40B4-BE49-F238E27FC236}">
                <a16:creationId xmlns:a16="http://schemas.microsoft.com/office/drawing/2014/main" id="{438DC219-A0A7-4FE9-8D82-2DED3CEBDF26}"/>
              </a:ext>
            </a:extLst>
          </p:cNvPr>
          <p:cNvSpPr txBox="1"/>
          <p:nvPr/>
        </p:nvSpPr>
        <p:spPr>
          <a:xfrm>
            <a:off x="4507203" y="6368736"/>
            <a:ext cx="1741197" cy="1446550"/>
          </a:xfrm>
          <a:prstGeom prst="rect">
            <a:avLst/>
          </a:prstGeom>
          <a:noFill/>
          <a:ln>
            <a:solidFill>
              <a:schemeClr val="accent3"/>
            </a:solidFill>
          </a:ln>
        </p:spPr>
        <p:txBody>
          <a:bodyPr wrap="square" rtlCol="0">
            <a:spAutoFit/>
          </a:bodyPr>
          <a:lstStyle/>
          <a:p>
            <a:pPr algn="r" rtl="1"/>
            <a:r>
              <a:rPr lang="ar-SA" sz="1100" b="1" dirty="0">
                <a:latin typeface="Calibri" panose="020F0502020204030204" pitchFamily="34" charset="0"/>
                <a:cs typeface="Calibri" panose="020F0502020204030204" pitchFamily="34" charset="0"/>
              </a:rPr>
              <a:t>١٥-١٧</a:t>
            </a:r>
            <a:r>
              <a:rPr lang="en-US" sz="1100" b="1" dirty="0">
                <a:latin typeface="Calibri" panose="020F0502020204030204" pitchFamily="34" charset="0"/>
                <a:cs typeface="Calibri" panose="020F0502020204030204" pitchFamily="34" charset="0"/>
              </a:rPr>
              <a:t>سنة</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100" dirty="0">
                <a:latin typeface="Calibri" panose="020F0502020204030204" pitchFamily="34" charset="0"/>
                <a:cs typeface="Calibri" panose="020F0502020204030204" pitchFamily="34" charset="0"/>
              </a:rPr>
              <a:t>إ</a:t>
            </a:r>
            <a:r>
              <a:rPr lang="en-US" sz="1100" dirty="0">
                <a:latin typeface="Calibri" panose="020F0502020204030204" pitchFamily="34" charset="0"/>
                <a:cs typeface="Calibri" panose="020F0502020204030204" pitchFamily="34" charset="0"/>
              </a:rPr>
              <a:t>عرف </a:t>
            </a:r>
            <a:r>
              <a:rPr lang="ar-SA" sz="1100" dirty="0">
                <a:latin typeface="Calibri" panose="020F0502020204030204" pitchFamily="34" charset="0"/>
                <a:cs typeface="Calibri" panose="020F0502020204030204" pitchFamily="34" charset="0"/>
              </a:rPr>
              <a:t>عندما</a:t>
            </a:r>
            <a:r>
              <a:rPr lang="en-US" sz="1100" dirty="0">
                <a:latin typeface="Calibri" panose="020F0502020204030204" pitchFamily="34" charset="0"/>
                <a:cs typeface="Calibri" panose="020F0502020204030204" pitchFamily="34" charset="0"/>
              </a:rPr>
              <a:t> ل</a:t>
            </a:r>
            <a:r>
              <a:rPr lang="ar-SA" sz="1100" dirty="0">
                <a:latin typeface="Calibri" panose="020F0502020204030204" pitchFamily="34" charset="0"/>
                <a:cs typeface="Calibri" panose="020F0502020204030204" pitchFamily="34" charset="0"/>
              </a:rPr>
              <a:t>ا</a:t>
            </a:r>
            <a:r>
              <a:rPr lang="en-US" sz="1100" dirty="0">
                <a:latin typeface="Calibri" panose="020F0502020204030204" pitchFamily="34" charset="0"/>
                <a:cs typeface="Calibri" panose="020F0502020204030204" pitchFamily="34" charset="0"/>
              </a:rPr>
              <a:t> يفهمو</a:t>
            </a:r>
            <a:r>
              <a:rPr lang="ar-SA" sz="1100" dirty="0">
                <a:latin typeface="Calibri" panose="020F0502020204030204" pitchFamily="34" charset="0"/>
                <a:cs typeface="Calibri" panose="020F0502020204030204" pitchFamily="34" charset="0"/>
              </a:rPr>
              <a:t>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سيطلبون إخبارهم مرة أخرى أو شرح شيء محدد</a:t>
            </a:r>
            <a:endParaRPr lang="en-US"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أخبر قصصًا طويلة ومعقدة جدًا</a:t>
            </a:r>
          </a:p>
          <a:p>
            <a:pPr marL="171450" indent="-171450" algn="r" rtl="1">
              <a:buFont typeface="Arial" panose="020B0604020202020204" pitchFamily="34" charset="0"/>
              <a:buChar char="•"/>
            </a:pPr>
            <a:r>
              <a:rPr lang="en-US" sz="1100" dirty="0">
                <a:latin typeface="Calibri" panose="020F0502020204030204" pitchFamily="34" charset="0"/>
                <a:cs typeface="Calibri" panose="020F0502020204030204" pitchFamily="34" charset="0"/>
              </a:rPr>
              <a:t>هم أفضل في فهم التعليمات الفردية.</a:t>
            </a:r>
          </a:p>
        </p:txBody>
      </p:sp>
      <p:cxnSp>
        <p:nvCxnSpPr>
          <p:cNvPr id="4" name="Straight Arrow Connector 3">
            <a:extLst>
              <a:ext uri="{FF2B5EF4-FFF2-40B4-BE49-F238E27FC236}">
                <a16:creationId xmlns:a16="http://schemas.microsoft.com/office/drawing/2014/main" id="{0448403D-AEDC-482F-AC89-924B5D7BC623}"/>
              </a:ext>
            </a:extLst>
          </p:cNvPr>
          <p:cNvCxnSpPr>
            <a:cxnSpLocks/>
          </p:cNvCxnSpPr>
          <p:nvPr/>
        </p:nvCxnSpPr>
        <p:spPr>
          <a:xfrm>
            <a:off x="4005287" y="1443717"/>
            <a:ext cx="0" cy="7229418"/>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E391992-CDD4-44E2-90D0-8299B699B489}"/>
              </a:ext>
            </a:extLst>
          </p:cNvPr>
          <p:cNvSpPr/>
          <p:nvPr/>
        </p:nvSpPr>
        <p:spPr>
          <a:xfrm>
            <a:off x="3874482" y="131634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1</a:t>
            </a:r>
          </a:p>
        </p:txBody>
      </p:sp>
      <p:sp>
        <p:nvSpPr>
          <p:cNvPr id="43" name="Oval 42">
            <a:extLst>
              <a:ext uri="{FF2B5EF4-FFF2-40B4-BE49-F238E27FC236}">
                <a16:creationId xmlns:a16="http://schemas.microsoft.com/office/drawing/2014/main" id="{57E88D05-9693-46B7-BC39-A737C75B6128}"/>
              </a:ext>
            </a:extLst>
          </p:cNvPr>
          <p:cNvSpPr/>
          <p:nvPr/>
        </p:nvSpPr>
        <p:spPr>
          <a:xfrm>
            <a:off x="3874482" y="171727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2</a:t>
            </a:r>
          </a:p>
        </p:txBody>
      </p:sp>
      <p:sp>
        <p:nvSpPr>
          <p:cNvPr id="44" name="Oval 43">
            <a:extLst>
              <a:ext uri="{FF2B5EF4-FFF2-40B4-BE49-F238E27FC236}">
                <a16:creationId xmlns:a16="http://schemas.microsoft.com/office/drawing/2014/main" id="{200DBFE4-26DA-49C5-A885-19F75F956EE2}"/>
              </a:ext>
            </a:extLst>
          </p:cNvPr>
          <p:cNvSpPr/>
          <p:nvPr/>
        </p:nvSpPr>
        <p:spPr>
          <a:xfrm>
            <a:off x="3874482" y="211820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3</a:t>
            </a:r>
          </a:p>
        </p:txBody>
      </p:sp>
      <p:sp>
        <p:nvSpPr>
          <p:cNvPr id="45" name="Oval 44">
            <a:extLst>
              <a:ext uri="{FF2B5EF4-FFF2-40B4-BE49-F238E27FC236}">
                <a16:creationId xmlns:a16="http://schemas.microsoft.com/office/drawing/2014/main" id="{47D27341-7782-4249-8999-70D2006C93E9}"/>
              </a:ext>
            </a:extLst>
          </p:cNvPr>
          <p:cNvSpPr/>
          <p:nvPr/>
        </p:nvSpPr>
        <p:spPr>
          <a:xfrm>
            <a:off x="3874482" y="251913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4</a:t>
            </a:r>
          </a:p>
        </p:txBody>
      </p:sp>
      <p:sp>
        <p:nvSpPr>
          <p:cNvPr id="46" name="Oval 45">
            <a:extLst>
              <a:ext uri="{FF2B5EF4-FFF2-40B4-BE49-F238E27FC236}">
                <a16:creationId xmlns:a16="http://schemas.microsoft.com/office/drawing/2014/main" id="{17F430B1-BD6E-46FB-A0BF-A3E1A0E91028}"/>
              </a:ext>
            </a:extLst>
          </p:cNvPr>
          <p:cNvSpPr/>
          <p:nvPr/>
        </p:nvSpPr>
        <p:spPr>
          <a:xfrm>
            <a:off x="3874482" y="292006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5</a:t>
            </a:r>
          </a:p>
        </p:txBody>
      </p:sp>
      <p:sp>
        <p:nvSpPr>
          <p:cNvPr id="47" name="Oval 46">
            <a:extLst>
              <a:ext uri="{FF2B5EF4-FFF2-40B4-BE49-F238E27FC236}">
                <a16:creationId xmlns:a16="http://schemas.microsoft.com/office/drawing/2014/main" id="{B140A754-C315-4DB7-A5FF-AED2D27BB24F}"/>
              </a:ext>
            </a:extLst>
          </p:cNvPr>
          <p:cNvSpPr/>
          <p:nvPr/>
        </p:nvSpPr>
        <p:spPr>
          <a:xfrm>
            <a:off x="3874482" y="332099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6</a:t>
            </a:r>
          </a:p>
        </p:txBody>
      </p:sp>
      <p:sp>
        <p:nvSpPr>
          <p:cNvPr id="48" name="Oval 47">
            <a:extLst>
              <a:ext uri="{FF2B5EF4-FFF2-40B4-BE49-F238E27FC236}">
                <a16:creationId xmlns:a16="http://schemas.microsoft.com/office/drawing/2014/main" id="{1DFFEE04-D859-4818-AA29-CE95B816B326}"/>
              </a:ext>
            </a:extLst>
          </p:cNvPr>
          <p:cNvSpPr/>
          <p:nvPr/>
        </p:nvSpPr>
        <p:spPr>
          <a:xfrm>
            <a:off x="3874482" y="372192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7</a:t>
            </a:r>
          </a:p>
        </p:txBody>
      </p:sp>
      <p:sp>
        <p:nvSpPr>
          <p:cNvPr id="49" name="Oval 48">
            <a:extLst>
              <a:ext uri="{FF2B5EF4-FFF2-40B4-BE49-F238E27FC236}">
                <a16:creationId xmlns:a16="http://schemas.microsoft.com/office/drawing/2014/main" id="{51A7DC6F-1E9E-477A-9ABD-5BF2F3255F96}"/>
              </a:ext>
            </a:extLst>
          </p:cNvPr>
          <p:cNvSpPr/>
          <p:nvPr/>
        </p:nvSpPr>
        <p:spPr>
          <a:xfrm>
            <a:off x="3874482" y="412285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8</a:t>
            </a:r>
          </a:p>
        </p:txBody>
      </p:sp>
      <p:sp>
        <p:nvSpPr>
          <p:cNvPr id="50" name="Oval 49">
            <a:extLst>
              <a:ext uri="{FF2B5EF4-FFF2-40B4-BE49-F238E27FC236}">
                <a16:creationId xmlns:a16="http://schemas.microsoft.com/office/drawing/2014/main" id="{1A66E6FC-4978-4CA8-A074-91C6AF40A648}"/>
              </a:ext>
            </a:extLst>
          </p:cNvPr>
          <p:cNvSpPr/>
          <p:nvPr/>
        </p:nvSpPr>
        <p:spPr>
          <a:xfrm>
            <a:off x="3874482" y="452378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accent3"/>
                </a:solidFill>
              </a:rPr>
              <a:t>9</a:t>
            </a:r>
          </a:p>
        </p:txBody>
      </p:sp>
      <p:sp>
        <p:nvSpPr>
          <p:cNvPr id="51" name="Oval 50">
            <a:extLst>
              <a:ext uri="{FF2B5EF4-FFF2-40B4-BE49-F238E27FC236}">
                <a16:creationId xmlns:a16="http://schemas.microsoft.com/office/drawing/2014/main" id="{8D15FF4F-0EC7-42ED-98E7-3993B1287E89}"/>
              </a:ext>
            </a:extLst>
          </p:cNvPr>
          <p:cNvSpPr/>
          <p:nvPr/>
        </p:nvSpPr>
        <p:spPr>
          <a:xfrm>
            <a:off x="3874482" y="492471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52" name="Oval 51">
            <a:extLst>
              <a:ext uri="{FF2B5EF4-FFF2-40B4-BE49-F238E27FC236}">
                <a16:creationId xmlns:a16="http://schemas.microsoft.com/office/drawing/2014/main" id="{F6C94AB6-6F52-49EB-8D1D-B9133AE0C4B9}"/>
              </a:ext>
            </a:extLst>
          </p:cNvPr>
          <p:cNvSpPr/>
          <p:nvPr/>
        </p:nvSpPr>
        <p:spPr>
          <a:xfrm>
            <a:off x="3874482" y="652843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53" name="Oval 52">
            <a:extLst>
              <a:ext uri="{FF2B5EF4-FFF2-40B4-BE49-F238E27FC236}">
                <a16:creationId xmlns:a16="http://schemas.microsoft.com/office/drawing/2014/main" id="{D9D1B937-DACC-45B9-BA8B-BDE402FACB56}"/>
              </a:ext>
            </a:extLst>
          </p:cNvPr>
          <p:cNvSpPr/>
          <p:nvPr/>
        </p:nvSpPr>
        <p:spPr>
          <a:xfrm>
            <a:off x="3874482" y="692936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54" name="Oval 53">
            <a:extLst>
              <a:ext uri="{FF2B5EF4-FFF2-40B4-BE49-F238E27FC236}">
                <a16:creationId xmlns:a16="http://schemas.microsoft.com/office/drawing/2014/main" id="{7EB6F7FA-C3B5-41FD-B30D-B3B360E18861}"/>
              </a:ext>
            </a:extLst>
          </p:cNvPr>
          <p:cNvSpPr/>
          <p:nvPr/>
        </p:nvSpPr>
        <p:spPr>
          <a:xfrm>
            <a:off x="3874482" y="733029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55" name="Oval 54">
            <a:extLst>
              <a:ext uri="{FF2B5EF4-FFF2-40B4-BE49-F238E27FC236}">
                <a16:creationId xmlns:a16="http://schemas.microsoft.com/office/drawing/2014/main" id="{A5AEC9D8-C0AC-4EEF-836A-EA5991243625}"/>
              </a:ext>
            </a:extLst>
          </p:cNvPr>
          <p:cNvSpPr/>
          <p:nvPr/>
        </p:nvSpPr>
        <p:spPr>
          <a:xfrm>
            <a:off x="3874482" y="7731233"/>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56" name="TextBox 55">
            <a:extLst>
              <a:ext uri="{FF2B5EF4-FFF2-40B4-BE49-F238E27FC236}">
                <a16:creationId xmlns:a16="http://schemas.microsoft.com/office/drawing/2014/main" id="{49E2D50A-8792-4D99-8BA1-D6B11CF97AE9}"/>
              </a:ext>
            </a:extLst>
          </p:cNvPr>
          <p:cNvSpPr txBox="1"/>
          <p:nvPr/>
        </p:nvSpPr>
        <p:spPr>
          <a:xfrm>
            <a:off x="3832314" y="4929983"/>
            <a:ext cx="345945" cy="261610"/>
          </a:xfrm>
          <a:prstGeom prst="rect">
            <a:avLst/>
          </a:prstGeom>
          <a:noFill/>
          <a:ln>
            <a:noFill/>
          </a:ln>
        </p:spPr>
        <p:txBody>
          <a:bodyPr wrap="square">
            <a:spAutoFit/>
          </a:bodyPr>
          <a:lstStyle/>
          <a:p>
            <a:pPr algn="ctr" rtl="1"/>
            <a:r>
              <a:rPr lang="en-US" sz="1100" b="1" dirty="0">
                <a:solidFill>
                  <a:schemeClr val="accent3"/>
                </a:solidFill>
              </a:rPr>
              <a:t>10</a:t>
            </a:r>
          </a:p>
        </p:txBody>
      </p:sp>
      <p:sp>
        <p:nvSpPr>
          <p:cNvPr id="63" name="Oval 62">
            <a:extLst>
              <a:ext uri="{FF2B5EF4-FFF2-40B4-BE49-F238E27FC236}">
                <a16:creationId xmlns:a16="http://schemas.microsoft.com/office/drawing/2014/main" id="{AA54211B-B2AC-40B0-A384-20F7E08E34F1}"/>
              </a:ext>
            </a:extLst>
          </p:cNvPr>
          <p:cNvSpPr/>
          <p:nvPr/>
        </p:nvSpPr>
        <p:spPr>
          <a:xfrm>
            <a:off x="3874482" y="612750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64" name="Oval 63">
            <a:extLst>
              <a:ext uri="{FF2B5EF4-FFF2-40B4-BE49-F238E27FC236}">
                <a16:creationId xmlns:a16="http://schemas.microsoft.com/office/drawing/2014/main" id="{7C3FCDF9-B84D-457D-B403-447EB8A5C294}"/>
              </a:ext>
            </a:extLst>
          </p:cNvPr>
          <p:cNvSpPr/>
          <p:nvPr/>
        </p:nvSpPr>
        <p:spPr>
          <a:xfrm>
            <a:off x="3874482" y="532564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65" name="Oval 64">
            <a:extLst>
              <a:ext uri="{FF2B5EF4-FFF2-40B4-BE49-F238E27FC236}">
                <a16:creationId xmlns:a16="http://schemas.microsoft.com/office/drawing/2014/main" id="{2B92BEB7-587C-4BE4-B92A-16740EC8BF9B}"/>
              </a:ext>
            </a:extLst>
          </p:cNvPr>
          <p:cNvSpPr/>
          <p:nvPr/>
        </p:nvSpPr>
        <p:spPr>
          <a:xfrm>
            <a:off x="3874482" y="572657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57" name="TextBox 56">
            <a:extLst>
              <a:ext uri="{FF2B5EF4-FFF2-40B4-BE49-F238E27FC236}">
                <a16:creationId xmlns:a16="http://schemas.microsoft.com/office/drawing/2014/main" id="{4B5ADB58-FBA3-4B68-AEC9-E002F6FA23F8}"/>
              </a:ext>
            </a:extLst>
          </p:cNvPr>
          <p:cNvSpPr txBox="1"/>
          <p:nvPr/>
        </p:nvSpPr>
        <p:spPr>
          <a:xfrm>
            <a:off x="3832314" y="5320868"/>
            <a:ext cx="345945" cy="261610"/>
          </a:xfrm>
          <a:prstGeom prst="rect">
            <a:avLst/>
          </a:prstGeom>
          <a:noFill/>
          <a:ln>
            <a:noFill/>
          </a:ln>
        </p:spPr>
        <p:txBody>
          <a:bodyPr wrap="square">
            <a:spAutoFit/>
          </a:bodyPr>
          <a:lstStyle/>
          <a:p>
            <a:pPr algn="ctr" rtl="1"/>
            <a:r>
              <a:rPr lang="en-US" sz="1100" b="1" dirty="0">
                <a:solidFill>
                  <a:schemeClr val="accent3"/>
                </a:solidFill>
              </a:rPr>
              <a:t>11</a:t>
            </a:r>
          </a:p>
        </p:txBody>
      </p:sp>
      <p:sp>
        <p:nvSpPr>
          <p:cNvPr id="58" name="TextBox 57">
            <a:extLst>
              <a:ext uri="{FF2B5EF4-FFF2-40B4-BE49-F238E27FC236}">
                <a16:creationId xmlns:a16="http://schemas.microsoft.com/office/drawing/2014/main" id="{4778DF87-B5A1-4815-9FAD-63F9A2E3ABB0}"/>
              </a:ext>
            </a:extLst>
          </p:cNvPr>
          <p:cNvSpPr txBox="1"/>
          <p:nvPr/>
        </p:nvSpPr>
        <p:spPr>
          <a:xfrm>
            <a:off x="3832314" y="5731843"/>
            <a:ext cx="345945" cy="261610"/>
          </a:xfrm>
          <a:prstGeom prst="rect">
            <a:avLst/>
          </a:prstGeom>
          <a:noFill/>
          <a:ln>
            <a:noFill/>
          </a:ln>
        </p:spPr>
        <p:txBody>
          <a:bodyPr wrap="square">
            <a:spAutoFit/>
          </a:bodyPr>
          <a:lstStyle/>
          <a:p>
            <a:pPr algn="ctr" rtl="1"/>
            <a:r>
              <a:rPr lang="en-US" sz="1100" b="1" dirty="0">
                <a:solidFill>
                  <a:schemeClr val="accent3"/>
                </a:solidFill>
              </a:rPr>
              <a:t>12</a:t>
            </a:r>
          </a:p>
        </p:txBody>
      </p:sp>
      <p:sp>
        <p:nvSpPr>
          <p:cNvPr id="59" name="TextBox 58">
            <a:extLst>
              <a:ext uri="{FF2B5EF4-FFF2-40B4-BE49-F238E27FC236}">
                <a16:creationId xmlns:a16="http://schemas.microsoft.com/office/drawing/2014/main" id="{80D2570F-7448-44DF-8946-4E36C8E7D5EB}"/>
              </a:ext>
            </a:extLst>
          </p:cNvPr>
          <p:cNvSpPr txBox="1"/>
          <p:nvPr/>
        </p:nvSpPr>
        <p:spPr>
          <a:xfrm>
            <a:off x="3832314" y="6120096"/>
            <a:ext cx="345945" cy="261610"/>
          </a:xfrm>
          <a:prstGeom prst="rect">
            <a:avLst/>
          </a:prstGeom>
          <a:noFill/>
          <a:ln>
            <a:noFill/>
          </a:ln>
        </p:spPr>
        <p:txBody>
          <a:bodyPr wrap="square">
            <a:spAutoFit/>
          </a:bodyPr>
          <a:lstStyle/>
          <a:p>
            <a:pPr algn="ctr" rtl="1"/>
            <a:r>
              <a:rPr lang="en-US" sz="1100" b="1" dirty="0">
                <a:solidFill>
                  <a:schemeClr val="accent3"/>
                </a:solidFill>
              </a:rPr>
              <a:t>13</a:t>
            </a:r>
          </a:p>
        </p:txBody>
      </p:sp>
      <p:sp>
        <p:nvSpPr>
          <p:cNvPr id="60" name="TextBox 59">
            <a:extLst>
              <a:ext uri="{FF2B5EF4-FFF2-40B4-BE49-F238E27FC236}">
                <a16:creationId xmlns:a16="http://schemas.microsoft.com/office/drawing/2014/main" id="{E8714024-FA38-4B7D-A523-913C392C19AF}"/>
              </a:ext>
            </a:extLst>
          </p:cNvPr>
          <p:cNvSpPr txBox="1"/>
          <p:nvPr/>
        </p:nvSpPr>
        <p:spPr>
          <a:xfrm>
            <a:off x="3832314" y="6521155"/>
            <a:ext cx="345945" cy="261610"/>
          </a:xfrm>
          <a:prstGeom prst="rect">
            <a:avLst/>
          </a:prstGeom>
          <a:noFill/>
          <a:ln>
            <a:noFill/>
          </a:ln>
        </p:spPr>
        <p:txBody>
          <a:bodyPr wrap="square">
            <a:spAutoFit/>
          </a:bodyPr>
          <a:lstStyle/>
          <a:p>
            <a:pPr algn="ctr" rtl="1"/>
            <a:r>
              <a:rPr lang="en-US" sz="1100" b="1" dirty="0">
                <a:solidFill>
                  <a:schemeClr val="accent3"/>
                </a:solidFill>
              </a:rPr>
              <a:t>14</a:t>
            </a:r>
          </a:p>
        </p:txBody>
      </p:sp>
      <p:sp>
        <p:nvSpPr>
          <p:cNvPr id="66" name="TextBox 65">
            <a:extLst>
              <a:ext uri="{FF2B5EF4-FFF2-40B4-BE49-F238E27FC236}">
                <a16:creationId xmlns:a16="http://schemas.microsoft.com/office/drawing/2014/main" id="{0B71D791-5342-42FB-A2C5-32B500CC6D6D}"/>
              </a:ext>
            </a:extLst>
          </p:cNvPr>
          <p:cNvSpPr txBox="1"/>
          <p:nvPr/>
        </p:nvSpPr>
        <p:spPr>
          <a:xfrm>
            <a:off x="3832314" y="6935812"/>
            <a:ext cx="345945" cy="261610"/>
          </a:xfrm>
          <a:prstGeom prst="rect">
            <a:avLst/>
          </a:prstGeom>
          <a:noFill/>
          <a:ln>
            <a:noFill/>
          </a:ln>
        </p:spPr>
        <p:txBody>
          <a:bodyPr wrap="square">
            <a:spAutoFit/>
          </a:bodyPr>
          <a:lstStyle/>
          <a:p>
            <a:pPr algn="ctr" rtl="1"/>
            <a:r>
              <a:rPr lang="en-US" sz="1100" b="1" dirty="0">
                <a:solidFill>
                  <a:schemeClr val="accent3"/>
                </a:solidFill>
              </a:rPr>
              <a:t>15</a:t>
            </a:r>
          </a:p>
        </p:txBody>
      </p:sp>
      <p:sp>
        <p:nvSpPr>
          <p:cNvPr id="67" name="TextBox 66">
            <a:extLst>
              <a:ext uri="{FF2B5EF4-FFF2-40B4-BE49-F238E27FC236}">
                <a16:creationId xmlns:a16="http://schemas.microsoft.com/office/drawing/2014/main" id="{8CA45131-9D50-4F35-B767-CDFDE5A7081C}"/>
              </a:ext>
            </a:extLst>
          </p:cNvPr>
          <p:cNvSpPr txBox="1"/>
          <p:nvPr/>
        </p:nvSpPr>
        <p:spPr>
          <a:xfrm>
            <a:off x="3832314" y="7336068"/>
            <a:ext cx="345945" cy="261610"/>
          </a:xfrm>
          <a:prstGeom prst="rect">
            <a:avLst/>
          </a:prstGeom>
          <a:noFill/>
          <a:ln>
            <a:noFill/>
          </a:ln>
        </p:spPr>
        <p:txBody>
          <a:bodyPr wrap="square">
            <a:spAutoFit/>
          </a:bodyPr>
          <a:lstStyle/>
          <a:p>
            <a:pPr algn="ctr" rtl="1"/>
            <a:r>
              <a:rPr lang="en-US" sz="1100" b="1" dirty="0">
                <a:solidFill>
                  <a:schemeClr val="accent3"/>
                </a:solidFill>
              </a:rPr>
              <a:t>16</a:t>
            </a:r>
          </a:p>
        </p:txBody>
      </p:sp>
      <p:sp>
        <p:nvSpPr>
          <p:cNvPr id="68" name="TextBox 67">
            <a:extLst>
              <a:ext uri="{FF2B5EF4-FFF2-40B4-BE49-F238E27FC236}">
                <a16:creationId xmlns:a16="http://schemas.microsoft.com/office/drawing/2014/main" id="{117190FD-5BA7-4710-B31E-FED53C0B8576}"/>
              </a:ext>
            </a:extLst>
          </p:cNvPr>
          <p:cNvSpPr txBox="1"/>
          <p:nvPr/>
        </p:nvSpPr>
        <p:spPr>
          <a:xfrm>
            <a:off x="3832314" y="7733297"/>
            <a:ext cx="345945" cy="261610"/>
          </a:xfrm>
          <a:prstGeom prst="rect">
            <a:avLst/>
          </a:prstGeom>
          <a:noFill/>
          <a:ln>
            <a:noFill/>
          </a:ln>
        </p:spPr>
        <p:txBody>
          <a:bodyPr wrap="square">
            <a:spAutoFit/>
          </a:bodyPr>
          <a:lstStyle/>
          <a:p>
            <a:pPr algn="ctr" rtl="1"/>
            <a:r>
              <a:rPr lang="en-US" sz="1100" b="1" dirty="0">
                <a:solidFill>
                  <a:schemeClr val="accent3"/>
                </a:solidFill>
              </a:rPr>
              <a:t>17</a:t>
            </a:r>
          </a:p>
        </p:txBody>
      </p:sp>
      <p:sp>
        <p:nvSpPr>
          <p:cNvPr id="69" name="Oval 68">
            <a:extLst>
              <a:ext uri="{FF2B5EF4-FFF2-40B4-BE49-F238E27FC236}">
                <a16:creationId xmlns:a16="http://schemas.microsoft.com/office/drawing/2014/main" id="{2C63104A-5EF5-44E6-8FA1-7372E9172499}"/>
              </a:ext>
            </a:extLst>
          </p:cNvPr>
          <p:cNvSpPr/>
          <p:nvPr/>
        </p:nvSpPr>
        <p:spPr>
          <a:xfrm>
            <a:off x="3874482" y="8145718"/>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00" b="1" dirty="0">
              <a:solidFill>
                <a:schemeClr val="accent3"/>
              </a:solidFill>
            </a:endParaRPr>
          </a:p>
        </p:txBody>
      </p:sp>
      <p:sp>
        <p:nvSpPr>
          <p:cNvPr id="70" name="TextBox 69">
            <a:extLst>
              <a:ext uri="{FF2B5EF4-FFF2-40B4-BE49-F238E27FC236}">
                <a16:creationId xmlns:a16="http://schemas.microsoft.com/office/drawing/2014/main" id="{2E6AF83C-8057-4096-80AC-4882372B13EB}"/>
              </a:ext>
            </a:extLst>
          </p:cNvPr>
          <p:cNvSpPr txBox="1"/>
          <p:nvPr/>
        </p:nvSpPr>
        <p:spPr>
          <a:xfrm>
            <a:off x="3832314" y="8147782"/>
            <a:ext cx="345945" cy="261610"/>
          </a:xfrm>
          <a:prstGeom prst="rect">
            <a:avLst/>
          </a:prstGeom>
          <a:noFill/>
          <a:ln>
            <a:noFill/>
          </a:ln>
        </p:spPr>
        <p:txBody>
          <a:bodyPr wrap="square">
            <a:spAutoFit/>
          </a:bodyPr>
          <a:lstStyle/>
          <a:p>
            <a:pPr algn="ctr" rtl="1"/>
            <a:r>
              <a:rPr lang="en-US" sz="1100" b="1" dirty="0">
                <a:solidFill>
                  <a:schemeClr val="accent3"/>
                </a:solidFill>
              </a:rPr>
              <a:t>18</a:t>
            </a:r>
          </a:p>
        </p:txBody>
      </p:sp>
      <p:grpSp>
        <p:nvGrpSpPr>
          <p:cNvPr id="72" name="Group 71">
            <a:extLst>
              <a:ext uri="{FF2B5EF4-FFF2-40B4-BE49-F238E27FC236}">
                <a16:creationId xmlns:a16="http://schemas.microsoft.com/office/drawing/2014/main" id="{F24EC5AB-A7E9-4C26-B780-4566A5F52B13}"/>
              </a:ext>
            </a:extLst>
          </p:cNvPr>
          <p:cNvGrpSpPr/>
          <p:nvPr/>
        </p:nvGrpSpPr>
        <p:grpSpPr>
          <a:xfrm>
            <a:off x="1124936" y="7701400"/>
            <a:ext cx="358701" cy="797344"/>
            <a:chOff x="3524508" y="2679091"/>
            <a:chExt cx="327409" cy="727787"/>
          </a:xfrm>
          <a:solidFill>
            <a:schemeClr val="accent3">
              <a:lumMod val="20000"/>
              <a:lumOff val="80000"/>
            </a:schemeClr>
          </a:solidFill>
        </p:grpSpPr>
        <p:sp>
          <p:nvSpPr>
            <p:cNvPr id="73" name="Round Same Side Corner Rectangle 46">
              <a:extLst>
                <a:ext uri="{FF2B5EF4-FFF2-40B4-BE49-F238E27FC236}">
                  <a16:creationId xmlns:a16="http://schemas.microsoft.com/office/drawing/2014/main" id="{76E2594F-4BF3-42D7-848A-448FB8E41E5E}"/>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Oval 73">
              <a:extLst>
                <a:ext uri="{FF2B5EF4-FFF2-40B4-BE49-F238E27FC236}">
                  <a16:creationId xmlns:a16="http://schemas.microsoft.com/office/drawing/2014/main" id="{218C6B8F-AF8F-4A5C-B2DB-00D57D8C6A94}"/>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 name="TextBox 2">
            <a:extLst>
              <a:ext uri="{FF2B5EF4-FFF2-40B4-BE49-F238E27FC236}">
                <a16:creationId xmlns:a16="http://schemas.microsoft.com/office/drawing/2014/main" id="{906952D5-FBE8-1F75-1AF9-29DE5ACBB01D}"/>
              </a:ext>
            </a:extLst>
          </p:cNvPr>
          <p:cNvSpPr txBox="1"/>
          <p:nvPr/>
        </p:nvSpPr>
        <p:spPr>
          <a:xfrm>
            <a:off x="1000125" y="718367"/>
            <a:ext cx="5248275" cy="307777"/>
          </a:xfrm>
          <a:prstGeom prst="rect">
            <a:avLst/>
          </a:prstGeom>
          <a:noFill/>
        </p:spPr>
        <p:txBody>
          <a:bodyPr wrap="square" rtlCol="0">
            <a:spAutoFit/>
          </a:bodyPr>
          <a:lstStyle/>
          <a:p>
            <a:pPr algn="r" rtl="1"/>
            <a:r>
              <a:rPr lang="en-GB" sz="1400" b="1" dirty="0" err="1">
                <a:latin typeface="Calibri" panose="020F0502020204030204" pitchFamily="34" charset="0"/>
                <a:cs typeface="Calibri" panose="020F0502020204030204" pitchFamily="34" charset="0"/>
              </a:rPr>
              <a:t>التواصل</a:t>
            </a:r>
            <a:r>
              <a:rPr lang="en-GB" sz="1400" b="1" dirty="0">
                <a:latin typeface="Calibri" panose="020F0502020204030204" pitchFamily="34" charset="0"/>
                <a:cs typeface="Calibri" panose="020F0502020204030204" pitchFamily="34" charset="0"/>
              </a:rPr>
              <a:t> </a:t>
            </a:r>
            <a:r>
              <a:rPr lang="ar-SA" sz="1400" b="1" dirty="0">
                <a:latin typeface="Calibri" panose="020F0502020204030204" pitchFamily="34" charset="0"/>
                <a:cs typeface="Calibri" panose="020F0502020204030204" pitchFamily="34" charset="0"/>
              </a:rPr>
              <a:t>مع</a:t>
            </a:r>
            <a:r>
              <a:rPr lang="en-GB" sz="1400" b="1" dirty="0">
                <a:latin typeface="Calibri" panose="020F0502020204030204" pitchFamily="34" charset="0"/>
                <a:cs typeface="Calibri" panose="020F0502020204030204" pitchFamily="34" charset="0"/>
              </a:rPr>
              <a:t> مختلف الأعمار</a:t>
            </a:r>
            <a:r>
              <a:rPr lang="ar-SA" sz="1200" b="1" spc="300" dirty="0">
                <a:latin typeface="Calibri" panose="020F0502020204030204" pitchFamily="34" charset="0"/>
                <a:cs typeface="Calibri" panose="020F0502020204030204" pitchFamily="34" charset="0"/>
              </a:rPr>
              <a:t>*</a:t>
            </a:r>
            <a:endParaRPr lang="en-GB" sz="1400" b="1" dirty="0">
              <a:latin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A3A4BDFB-01A1-D4F9-7E74-932167FC73B1}"/>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1128299-5CE7-2CD3-3A5D-F04C0CB31F6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673CDEDC-1B67-813D-4CF4-A406C1875BF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ABB6C91E-AD8C-121F-900C-2C0D31E7731E}"/>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FCEEE391-5856-F8CA-DB07-13A74ABF0846}"/>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745761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9AD711-6C28-B20B-3CE3-B3B6A4D96F01}"/>
              </a:ext>
            </a:extLst>
          </p:cNvPr>
          <p:cNvSpPr txBox="1"/>
          <p:nvPr/>
        </p:nvSpPr>
        <p:spPr>
          <a:xfrm>
            <a:off x="1000125" y="718367"/>
            <a:ext cx="5248275" cy="276999"/>
          </a:xfrm>
          <a:prstGeom prst="rect">
            <a:avLst/>
          </a:prstGeom>
          <a:noFill/>
        </p:spPr>
        <p:txBody>
          <a:bodyPr wrap="square" rtlCol="0">
            <a:spAutoFit/>
          </a:bodyPr>
          <a:lstStyle/>
          <a:p>
            <a:pPr lvl="0" algn="r" rtl="1"/>
            <a:r>
              <a:rPr lang="en-GB" sz="1200" b="1" i="0" dirty="0">
                <a:latin typeface="Calibri" panose="020F0502020204030204" pitchFamily="34" charset="0"/>
                <a:cs typeface="Calibri" panose="020F0502020204030204" pitchFamily="34" charset="0"/>
              </a:rPr>
              <a:t>نصائح </a:t>
            </a:r>
            <a:r>
              <a:rPr lang="en-GB" sz="1200" b="1" i="0" dirty="0" err="1">
                <a:latin typeface="Calibri" panose="020F0502020204030204" pitchFamily="34" charset="0"/>
                <a:cs typeface="Calibri" panose="020F0502020204030204" pitchFamily="34" charset="0"/>
              </a:rPr>
              <a:t>التواصل</a:t>
            </a:r>
            <a:r>
              <a:rPr lang="en-GB" sz="1200" b="1" i="0" dirty="0">
                <a:latin typeface="Calibri" panose="020F0502020204030204" pitchFamily="34" charset="0"/>
                <a:cs typeface="Calibri" panose="020F0502020204030204" pitchFamily="34" charset="0"/>
              </a:rPr>
              <a:t> </a:t>
            </a:r>
            <a:r>
              <a:rPr lang="ar-SA" sz="1200" b="1" i="0" dirty="0">
                <a:latin typeface="Calibri" panose="020F0502020204030204" pitchFamily="34" charset="0"/>
                <a:cs typeface="Calibri" panose="020F0502020204030204" pitchFamily="34" charset="0"/>
              </a:rPr>
              <a:t>مع ال</a:t>
            </a:r>
            <a:r>
              <a:rPr lang="en-GB" sz="1200" b="1" i="0" dirty="0" err="1">
                <a:latin typeface="Calibri" panose="020F0502020204030204" pitchFamily="34" charset="0"/>
                <a:cs typeface="Calibri" panose="020F0502020204030204" pitchFamily="34" charset="0"/>
              </a:rPr>
              <a:t>أطفال</a:t>
            </a:r>
            <a:r>
              <a:rPr lang="en-GB" sz="1200" b="1" i="0" dirty="0">
                <a:latin typeface="Calibri" panose="020F0502020204030204" pitchFamily="34" charset="0"/>
                <a:cs typeface="Calibri" panose="020F0502020204030204" pitchFamily="34" charset="0"/>
              </a:rPr>
              <a:t> ذوي ال</a:t>
            </a:r>
            <a:r>
              <a:rPr lang="ar-SA" sz="1200" b="1" i="0" dirty="0">
                <a:latin typeface="Calibri" panose="020F0502020204030204" pitchFamily="34" charset="0"/>
                <a:cs typeface="Calibri" panose="020F0502020204030204" pitchFamily="34" charset="0"/>
              </a:rPr>
              <a:t>قدرات</a:t>
            </a:r>
            <a:r>
              <a:rPr lang="en-GB" sz="1200" b="1" i="0" dirty="0">
                <a:latin typeface="Calibri" panose="020F0502020204030204" pitchFamily="34" charset="0"/>
                <a:cs typeface="Calibri" panose="020F0502020204030204" pitchFamily="34" charset="0"/>
              </a:rPr>
              <a:t> المختلفة</a:t>
            </a:r>
          </a:p>
        </p:txBody>
      </p:sp>
      <p:grpSp>
        <p:nvGrpSpPr>
          <p:cNvPr id="8" name="Group 7">
            <a:extLst>
              <a:ext uri="{FF2B5EF4-FFF2-40B4-BE49-F238E27FC236}">
                <a16:creationId xmlns:a16="http://schemas.microsoft.com/office/drawing/2014/main" id="{4EF76092-B796-298B-7F1A-A56BAC253389}"/>
              </a:ext>
            </a:extLst>
          </p:cNvPr>
          <p:cNvGrpSpPr/>
          <p:nvPr/>
        </p:nvGrpSpPr>
        <p:grpSpPr>
          <a:xfrm>
            <a:off x="1153483" y="1526004"/>
            <a:ext cx="942017" cy="822422"/>
            <a:chOff x="5253067" y="8218588"/>
            <a:chExt cx="995333" cy="868969"/>
          </a:xfrm>
        </p:grpSpPr>
        <p:sp>
          <p:nvSpPr>
            <p:cNvPr id="11" name="Oval 10">
              <a:extLst>
                <a:ext uri="{FF2B5EF4-FFF2-40B4-BE49-F238E27FC236}">
                  <a16:creationId xmlns:a16="http://schemas.microsoft.com/office/drawing/2014/main" id="{281D796F-1D95-0BE3-F766-F3017BB6635A}"/>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Oval 11">
              <a:extLst>
                <a:ext uri="{FF2B5EF4-FFF2-40B4-BE49-F238E27FC236}">
                  <a16:creationId xmlns:a16="http://schemas.microsoft.com/office/drawing/2014/main" id="{D37D7E86-EB4D-6FEF-C52F-1639FFE201D5}"/>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Oval 12">
              <a:extLst>
                <a:ext uri="{FF2B5EF4-FFF2-40B4-BE49-F238E27FC236}">
                  <a16:creationId xmlns:a16="http://schemas.microsoft.com/office/drawing/2014/main" id="{897A856C-2CC6-70BB-2B7E-85EFBE938A38}"/>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6" name="Rectangle 15">
            <a:extLst>
              <a:ext uri="{FF2B5EF4-FFF2-40B4-BE49-F238E27FC236}">
                <a16:creationId xmlns:a16="http://schemas.microsoft.com/office/drawing/2014/main" id="{DF02EA9B-55F0-49D0-0BBE-694F7337C911}"/>
              </a:ext>
            </a:extLst>
          </p:cNvPr>
          <p:cNvSpPr/>
          <p:nvPr/>
        </p:nvSpPr>
        <p:spPr>
          <a:xfrm>
            <a:off x="1306395" y="1812016"/>
            <a:ext cx="636194"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17" name="Table 17">
            <a:extLst>
              <a:ext uri="{FF2B5EF4-FFF2-40B4-BE49-F238E27FC236}">
                <a16:creationId xmlns:a16="http://schemas.microsoft.com/office/drawing/2014/main" id="{06754392-57C3-0817-466E-F729132657BD}"/>
              </a:ext>
            </a:extLst>
          </p:cNvPr>
          <p:cNvGraphicFramePr>
            <a:graphicFrameLocks noGrp="1"/>
          </p:cNvGraphicFramePr>
          <p:nvPr>
            <p:extLst>
              <p:ext uri="{D42A27DB-BD31-4B8C-83A1-F6EECF244321}">
                <p14:modId xmlns:p14="http://schemas.microsoft.com/office/powerpoint/2010/main" val="4223120157"/>
              </p:ext>
            </p:extLst>
          </p:nvPr>
        </p:nvGraphicFramePr>
        <p:xfrm>
          <a:off x="2460149" y="1526003"/>
          <a:ext cx="3788251" cy="236220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tx1"/>
                          </a:solidFill>
                          <a:latin typeface="Calibri" panose="020F0502020204030204" pitchFamily="34" charset="0"/>
                          <a:cs typeface="Calibri" panose="020F0502020204030204" pitchFamily="34" charset="0"/>
                        </a:rPr>
                        <a:t>ال</a:t>
                      </a:r>
                      <a:r>
                        <a:rPr lang="en-US" sz="1100" b="1" dirty="0">
                          <a:solidFill>
                            <a:schemeClr val="tx1"/>
                          </a:solidFill>
                          <a:latin typeface="Calibri" panose="020F0502020204030204" pitchFamily="34" charset="0"/>
                          <a:cs typeface="Calibri" panose="020F0502020204030204" pitchFamily="34" charset="0"/>
                        </a:rPr>
                        <a:t>إعاقات </a:t>
                      </a:r>
                      <a:r>
                        <a:rPr lang="ar-SA" sz="1100" b="1" dirty="0">
                          <a:solidFill>
                            <a:schemeClr val="tx1"/>
                          </a:solidFill>
                          <a:latin typeface="Calibri" panose="020F0502020204030204" pitchFamily="34" charset="0"/>
                          <a:cs typeface="Calibri" panose="020F0502020204030204" pitchFamily="34" charset="0"/>
                        </a:rPr>
                        <a:t>ال</a:t>
                      </a:r>
                      <a:r>
                        <a:rPr lang="en-US" sz="1100" b="1" dirty="0">
                          <a:solidFill>
                            <a:schemeClr val="tx1"/>
                          </a:solidFill>
                          <a:latin typeface="Calibri" panose="020F0502020204030204" pitchFamily="34" charset="0"/>
                          <a:cs typeface="Calibri" panose="020F0502020204030204" pitchFamily="34" charset="0"/>
                        </a:rPr>
                        <a:t>بصرية</a:t>
                      </a:r>
                      <a:endParaRPr lang="en-CA" sz="1100" b="1" dirty="0">
                        <a:solidFill>
                          <a:schemeClr val="tx1"/>
                        </a:solidFill>
                        <a:latin typeface="Calibri" panose="020F050202020403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قدم معلومات م</a:t>
                      </a:r>
                      <a:r>
                        <a:rPr lang="ar-SA" sz="1100" dirty="0">
                          <a:latin typeface="Calibri" panose="020F0502020204030204" pitchFamily="34" charset="0"/>
                          <a:cs typeface="Calibri" panose="020F0502020204030204" pitchFamily="34" charset="0"/>
                        </a:rPr>
                        <a:t>حكي</a:t>
                      </a:r>
                      <a:r>
                        <a:rPr lang="en-GB" sz="1100" dirty="0">
                          <a:latin typeface="Calibri" panose="020F0502020204030204" pitchFamily="34" charset="0"/>
                          <a:cs typeface="Calibri" panose="020F0502020204030204" pitchFamily="34" charset="0"/>
                        </a:rPr>
                        <a:t>ة </a:t>
                      </a:r>
                      <a:r>
                        <a:rPr lang="ar-SA" sz="1100" dirty="0">
                          <a:latin typeface="Calibri" panose="020F0502020204030204" pitchFamily="34" charset="0"/>
                          <a:cs typeface="Calibri" panose="020F0502020204030204" pitchFamily="34" charset="0"/>
                        </a:rPr>
                        <a:t>(و</a:t>
                      </a:r>
                      <a:r>
                        <a:rPr lang="en-GB" sz="1100" dirty="0">
                          <a:latin typeface="Calibri" panose="020F0502020204030204" pitchFamily="34" charset="0"/>
                          <a:cs typeface="Calibri" panose="020F0502020204030204" pitchFamily="34" charset="0"/>
                        </a:rPr>
                        <a:t>صف ما تراه ، اقرأ النص </a:t>
                      </a:r>
                      <a:r>
                        <a:rPr lang="ar-SA" sz="1100" dirty="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تحدث دائمًا إلى الأطفال مباشرة ، وليس مع الكبار الذين يساعدونهم أو يرافقونهم.</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تحدث إلى الطفل مباشرة باستخدام صوت التحدث العادي ؛ عادة لا حرج في سمع الكفيف.</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تحقق مما إذا كان يمكن تقديم المعلومات المكتوبة بطريقة برايل أو بتنسيق صوتي.</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عندما يكون الطفل في مجموعة ، خاطب الطفل الكفيف دائمًا باستخدام اسمه</a:t>
                      </a:r>
                      <a:r>
                        <a:rPr lang="ar-SA" sz="1100" dirty="0">
                          <a:latin typeface="Calibri" panose="020F0502020204030204" pitchFamily="34" charset="0"/>
                          <a:cs typeface="Calibri" panose="020F0502020204030204" pitchFamily="34" charset="0"/>
                        </a:rPr>
                        <a:t>/ها</a:t>
                      </a:r>
                      <a:r>
                        <a:rPr lang="en-GB" sz="1100" dirty="0">
                          <a:latin typeface="Calibri" panose="020F0502020204030204" pitchFamily="34" charset="0"/>
                          <a:cs typeface="Calibri" panose="020F0502020204030204" pitchFamily="34" charset="0"/>
                        </a:rPr>
                        <a:t> ، وإلا فقد لا يعرف أنك تخاطبه</a:t>
                      </a:r>
                      <a:r>
                        <a:rPr lang="ar-SA" sz="1100" dirty="0">
                          <a:latin typeface="Calibri" panose="020F0502020204030204" pitchFamily="34" charset="0"/>
                          <a:cs typeface="Calibri" panose="020F0502020204030204" pitchFamily="34" charset="0"/>
                        </a:rPr>
                        <a:t>/ها</a:t>
                      </a:r>
                      <a:r>
                        <a:rPr lang="en-GB" sz="1100" dirty="0">
                          <a:latin typeface="Calibri" panose="020F0502020204030204" pitchFamily="34" charset="0"/>
                          <a:cs typeface="Calibri" panose="020F0502020204030204" pitchFamily="34" charset="0"/>
                        </a:rPr>
                        <a:t>.</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إذا غادرت الغرفة ، أخبر الطفل بذلك.</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تأكد من أن الطفل يعرف مكان الأبواب والنوافذ والأثاث وكيفية العثور على المرحاض وإزالة أي عوائق غير ضرورية</a:t>
                      </a:r>
                    </a:p>
                  </a:txBody>
                  <a:tcPr>
                    <a:noFill/>
                  </a:tcPr>
                </a:tc>
                <a:extLst>
                  <a:ext uri="{0D108BD9-81ED-4DB2-BD59-A6C34878D82A}">
                    <a16:rowId xmlns:a16="http://schemas.microsoft.com/office/drawing/2014/main" val="3942748303"/>
                  </a:ext>
                </a:extLst>
              </a:tr>
            </a:tbl>
          </a:graphicData>
        </a:graphic>
      </p:graphicFrame>
      <p:grpSp>
        <p:nvGrpSpPr>
          <p:cNvPr id="19" name="Group 18">
            <a:extLst>
              <a:ext uri="{FF2B5EF4-FFF2-40B4-BE49-F238E27FC236}">
                <a16:creationId xmlns:a16="http://schemas.microsoft.com/office/drawing/2014/main" id="{1367D496-51D2-7226-971D-9DADBA136A5C}"/>
              </a:ext>
            </a:extLst>
          </p:cNvPr>
          <p:cNvGrpSpPr/>
          <p:nvPr/>
        </p:nvGrpSpPr>
        <p:grpSpPr>
          <a:xfrm>
            <a:off x="1153483" y="4707157"/>
            <a:ext cx="942017" cy="822422"/>
            <a:chOff x="5253067" y="8218588"/>
            <a:chExt cx="995333" cy="868969"/>
          </a:xfrm>
        </p:grpSpPr>
        <p:sp>
          <p:nvSpPr>
            <p:cNvPr id="20" name="Oval 19">
              <a:extLst>
                <a:ext uri="{FF2B5EF4-FFF2-40B4-BE49-F238E27FC236}">
                  <a16:creationId xmlns:a16="http://schemas.microsoft.com/office/drawing/2014/main" id="{89BD5B16-D8DF-6E36-F4E0-5D9B8D3D282F}"/>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Oval 20">
              <a:extLst>
                <a:ext uri="{FF2B5EF4-FFF2-40B4-BE49-F238E27FC236}">
                  <a16:creationId xmlns:a16="http://schemas.microsoft.com/office/drawing/2014/main" id="{2FB199D8-3A67-F4B1-978B-8B79EC94A6D4}"/>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Oval 21">
              <a:extLst>
                <a:ext uri="{FF2B5EF4-FFF2-40B4-BE49-F238E27FC236}">
                  <a16:creationId xmlns:a16="http://schemas.microsoft.com/office/drawing/2014/main" id="{B5358D8D-A8B9-3EE2-90C5-B82F28D8EB5E}"/>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3" name="Rectangle 22">
            <a:extLst>
              <a:ext uri="{FF2B5EF4-FFF2-40B4-BE49-F238E27FC236}">
                <a16:creationId xmlns:a16="http://schemas.microsoft.com/office/drawing/2014/main" id="{8E7AF7A9-D255-CF83-6A5A-CF55BA6AFB5D}"/>
              </a:ext>
            </a:extLst>
          </p:cNvPr>
          <p:cNvSpPr/>
          <p:nvPr/>
        </p:nvSpPr>
        <p:spPr>
          <a:xfrm>
            <a:off x="1119281" y="5038704"/>
            <a:ext cx="203831"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4" name="Table 17">
            <a:extLst>
              <a:ext uri="{FF2B5EF4-FFF2-40B4-BE49-F238E27FC236}">
                <a16:creationId xmlns:a16="http://schemas.microsoft.com/office/drawing/2014/main" id="{16EC8F8E-D0F4-18A5-1E1F-B21B657847F8}"/>
              </a:ext>
            </a:extLst>
          </p:cNvPr>
          <p:cNvGraphicFramePr>
            <a:graphicFrameLocks noGrp="1"/>
          </p:cNvGraphicFramePr>
          <p:nvPr>
            <p:extLst>
              <p:ext uri="{D42A27DB-BD31-4B8C-83A1-F6EECF244321}">
                <p14:modId xmlns:p14="http://schemas.microsoft.com/office/powerpoint/2010/main" val="3940876219"/>
              </p:ext>
            </p:extLst>
          </p:nvPr>
        </p:nvGraphicFramePr>
        <p:xfrm>
          <a:off x="2460149" y="4707156"/>
          <a:ext cx="3788251" cy="286512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pPr algn="r" rtl="1"/>
                      <a:r>
                        <a:rPr lang="ar-SA" sz="1100" b="1" dirty="0">
                          <a:solidFill>
                            <a:schemeClr val="tx1"/>
                          </a:solidFill>
                          <a:latin typeface="Calibri" panose="020F0502020204030204" pitchFamily="34" charset="0"/>
                          <a:cs typeface="Calibri" panose="020F0502020204030204" pitchFamily="34" charset="0"/>
                        </a:rPr>
                        <a:t>الإعاقة </a:t>
                      </a:r>
                      <a:r>
                        <a:rPr lang="en-US" sz="1100" b="1" dirty="0">
                          <a:solidFill>
                            <a:schemeClr val="tx1"/>
                          </a:solidFill>
                          <a:latin typeface="Calibri" panose="020F0502020204030204" pitchFamily="34" charset="0"/>
                          <a:cs typeface="Calibri" panose="020F0502020204030204" pitchFamily="34" charset="0"/>
                        </a:rPr>
                        <a:t>السمع</a:t>
                      </a:r>
                      <a:r>
                        <a:rPr lang="ar-SA" sz="1100" b="1" dirty="0">
                          <a:solidFill>
                            <a:schemeClr val="tx1"/>
                          </a:solidFill>
                          <a:latin typeface="Calibri" panose="020F0502020204030204" pitchFamily="34" charset="0"/>
                          <a:cs typeface="Calibri" panose="020F0502020204030204" pitchFamily="34" charset="0"/>
                        </a:rPr>
                        <a:t>ية</a:t>
                      </a:r>
                      <a:endParaRPr lang="en-CA" sz="1100" b="1" dirty="0">
                        <a:solidFill>
                          <a:schemeClr val="tx1"/>
                        </a:solidFill>
                        <a:latin typeface="Calibri" panose="020F050202020403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اسأل الطفل دائمًا عن طريقة أو طرق ال</a:t>
                      </a:r>
                      <a:r>
                        <a:rPr lang="ar-SA" sz="1100" dirty="0">
                          <a:solidFill>
                            <a:schemeClr val="tx1"/>
                          </a:solidFill>
                          <a:latin typeface="Calibri" panose="020F0502020204030204" pitchFamily="34" charset="0"/>
                          <a:cs typeface="Calibri" panose="020F0502020204030204" pitchFamily="34" charset="0"/>
                        </a:rPr>
                        <a:t>تواصل</a:t>
                      </a:r>
                      <a:r>
                        <a:rPr lang="en-GB" sz="1100" dirty="0">
                          <a:solidFill>
                            <a:schemeClr val="tx1"/>
                          </a:solidFill>
                          <a:latin typeface="Calibri" panose="020F0502020204030204" pitchFamily="34" charset="0"/>
                          <a:cs typeface="Calibri" panose="020F0502020204030204" pitchFamily="34" charset="0"/>
                        </a:rPr>
                        <a:t> التي تناسبه بشكل أفضل - على سبيل المثال ، تفسير لغة الإشارة أو الترجمة أو الرسائل النصية ؛</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إذا كان الطفل يستخدم لغة الإشارة ، فمن المهم أن يكون لديه مترجم (من الشائع أن يقوم الوالدان أو الأشقاء بالترجمة لطفل أصم. ومع ذلك ، في بعض الأحيان ، لكي يتمكن الطفل من التحدث بصراحة وأمان ، سيحتاج الطفل ال</a:t>
                      </a:r>
                      <a:r>
                        <a:rPr lang="ar-SA" sz="1100" dirty="0">
                          <a:solidFill>
                            <a:schemeClr val="tx1"/>
                          </a:solidFill>
                          <a:latin typeface="Calibri" panose="020F0502020204030204" pitchFamily="34" charset="0"/>
                          <a:cs typeface="Calibri" panose="020F0502020204030204" pitchFamily="34" charset="0"/>
                        </a:rPr>
                        <a:t>أ</a:t>
                      </a:r>
                      <a:r>
                        <a:rPr lang="en-GB" sz="1100" dirty="0">
                          <a:solidFill>
                            <a:schemeClr val="tx1"/>
                          </a:solidFill>
                          <a:latin typeface="Calibri" panose="020F0502020204030204" pitchFamily="34" charset="0"/>
                          <a:cs typeface="Calibri" panose="020F0502020204030204" pitchFamily="34" charset="0"/>
                        </a:rPr>
                        <a:t>صم إلى الخصوصية والسرية في هذه الحالات ، من الضروري توفير مترجم للغة الإشارة.</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إذا كان الطفل يستخدم جهازًا سمعيًا أو حلقة سمعية أو أي جهاز سمعي مساعد آخر ، فتجنب الاجتماع في الأماكن التي يوجد بها الكثير من الضوضاء في الخلفية.</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عند مقابلة الطفل مع الآخرين ، حاول التأكد من أن شخصًا واحدًا فقط يتحدث في كل مرة وشجع الآخرين على التحدث أيضًا ببطء ووضوح.</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لا تصرخ على طفل أصم. لن يساعد هذا الطفل المصاب بالصمم تمامًا ، بينما سيشوه</a:t>
                      </a:r>
                      <a:r>
                        <a:rPr lang="ar-SA" sz="110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الصراخ الصوت بشكل غير مريح بالنسبة للطفل الذي يستخدم سم</a:t>
                      </a:r>
                      <a:r>
                        <a:rPr lang="ar-SA" sz="1100" dirty="0">
                          <a:solidFill>
                            <a:schemeClr val="tx1"/>
                          </a:solidFill>
                          <a:latin typeface="Calibri" panose="020F0502020204030204" pitchFamily="34" charset="0"/>
                          <a:cs typeface="Calibri" panose="020F0502020204030204" pitchFamily="34" charset="0"/>
                        </a:rPr>
                        <a:t>اعة الأذن</a:t>
                      </a:r>
                      <a:r>
                        <a:rPr lang="en-GB" sz="1100" dirty="0">
                          <a:solidFill>
                            <a:schemeClr val="tx1"/>
                          </a:solidFill>
                          <a:latin typeface="Calibri" panose="020F0502020204030204" pitchFamily="34" charset="0"/>
                          <a:cs typeface="Calibri" panose="020F0502020204030204" pitchFamily="34" charset="0"/>
                        </a:rPr>
                        <a:t>.</a:t>
                      </a:r>
                      <a:endParaRPr lang="en-CA" sz="11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942748303"/>
                  </a:ext>
                </a:extLst>
              </a:tr>
            </a:tbl>
          </a:graphicData>
        </a:graphic>
      </p:graphicFrame>
      <p:sp>
        <p:nvSpPr>
          <p:cNvPr id="25" name="Rectangle 24">
            <a:extLst>
              <a:ext uri="{FF2B5EF4-FFF2-40B4-BE49-F238E27FC236}">
                <a16:creationId xmlns:a16="http://schemas.microsoft.com/office/drawing/2014/main" id="{F2AD6DBC-541A-D68C-DE8C-37216B1688D1}"/>
              </a:ext>
            </a:extLst>
          </p:cNvPr>
          <p:cNvSpPr/>
          <p:nvPr/>
        </p:nvSpPr>
        <p:spPr>
          <a:xfrm>
            <a:off x="1933787" y="5038704"/>
            <a:ext cx="203831"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Hexagon 25">
            <a:extLst>
              <a:ext uri="{FF2B5EF4-FFF2-40B4-BE49-F238E27FC236}">
                <a16:creationId xmlns:a16="http://schemas.microsoft.com/office/drawing/2014/main" id="{6815932A-968D-C701-A071-E1B0F4EC669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A13242C2-28DA-EBDA-AF18-643B677B5A52}"/>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AD49AF59-32D4-48BB-2D38-429FF1745438}"/>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Hexagon 28">
            <a:extLst>
              <a:ext uri="{FF2B5EF4-FFF2-40B4-BE49-F238E27FC236}">
                <a16:creationId xmlns:a16="http://schemas.microsoft.com/office/drawing/2014/main" id="{95715FFB-78B9-B03E-29FB-8D403BBEB483}"/>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Hexagon 29">
            <a:extLst>
              <a:ext uri="{FF2B5EF4-FFF2-40B4-BE49-F238E27FC236}">
                <a16:creationId xmlns:a16="http://schemas.microsoft.com/office/drawing/2014/main" id="{BE379C55-7136-FB9D-510C-0B0CDE04BB5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9472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1EB1312-6BD8-828D-C5F0-DC51D796C75D}"/>
              </a:ext>
            </a:extLst>
          </p:cNvPr>
          <p:cNvGrpSpPr/>
          <p:nvPr/>
        </p:nvGrpSpPr>
        <p:grpSpPr>
          <a:xfrm>
            <a:off x="1153483" y="713204"/>
            <a:ext cx="942017" cy="822422"/>
            <a:chOff x="5253067" y="8218588"/>
            <a:chExt cx="995333" cy="868969"/>
          </a:xfrm>
        </p:grpSpPr>
        <p:sp>
          <p:nvSpPr>
            <p:cNvPr id="10" name="Oval 9">
              <a:extLst>
                <a:ext uri="{FF2B5EF4-FFF2-40B4-BE49-F238E27FC236}">
                  <a16:creationId xmlns:a16="http://schemas.microsoft.com/office/drawing/2014/main" id="{F0697E00-A857-0423-A5DD-132A6327D512}"/>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Oval 10">
              <a:extLst>
                <a:ext uri="{FF2B5EF4-FFF2-40B4-BE49-F238E27FC236}">
                  <a16:creationId xmlns:a16="http://schemas.microsoft.com/office/drawing/2014/main" id="{51A747EC-FFCA-1053-43BF-9966FCE0EB56}"/>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Oval 11">
              <a:extLst>
                <a:ext uri="{FF2B5EF4-FFF2-40B4-BE49-F238E27FC236}">
                  <a16:creationId xmlns:a16="http://schemas.microsoft.com/office/drawing/2014/main" id="{52209F17-2E4C-2968-0846-471EA2FE7BA8}"/>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3" name="Rectangle 12">
            <a:extLst>
              <a:ext uri="{FF2B5EF4-FFF2-40B4-BE49-F238E27FC236}">
                <a16:creationId xmlns:a16="http://schemas.microsoft.com/office/drawing/2014/main" id="{46B9C602-ED6E-2828-090C-8B49A5B3EB1A}"/>
              </a:ext>
            </a:extLst>
          </p:cNvPr>
          <p:cNvSpPr/>
          <p:nvPr/>
        </p:nvSpPr>
        <p:spPr>
          <a:xfrm>
            <a:off x="1421010" y="1226307"/>
            <a:ext cx="406962"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14" name="Table 17">
            <a:extLst>
              <a:ext uri="{FF2B5EF4-FFF2-40B4-BE49-F238E27FC236}">
                <a16:creationId xmlns:a16="http://schemas.microsoft.com/office/drawing/2014/main" id="{99E1E90B-5727-40F0-0F6F-EC53B7EF6C21}"/>
              </a:ext>
            </a:extLst>
          </p:cNvPr>
          <p:cNvGraphicFramePr>
            <a:graphicFrameLocks noGrp="1"/>
          </p:cNvGraphicFramePr>
          <p:nvPr>
            <p:extLst>
              <p:ext uri="{D42A27DB-BD31-4B8C-83A1-F6EECF244321}">
                <p14:modId xmlns:p14="http://schemas.microsoft.com/office/powerpoint/2010/main" val="2160610609"/>
              </p:ext>
            </p:extLst>
          </p:nvPr>
        </p:nvGraphicFramePr>
        <p:xfrm>
          <a:off x="2451100" y="713203"/>
          <a:ext cx="3797300" cy="1356360"/>
        </p:xfrm>
        <a:graphic>
          <a:graphicData uri="http://schemas.openxmlformats.org/drawingml/2006/table">
            <a:tbl>
              <a:tblPr firstRow="1" bandRow="1">
                <a:tableStyleId>{5C22544A-7EE6-4342-B048-85BDC9FD1C3A}</a:tableStyleId>
              </a:tblPr>
              <a:tblGrid>
                <a:gridCol w="3797300">
                  <a:extLst>
                    <a:ext uri="{9D8B030D-6E8A-4147-A177-3AD203B41FA5}">
                      <a16:colId xmlns:a16="http://schemas.microsoft.com/office/drawing/2014/main" val="3809918640"/>
                    </a:ext>
                  </a:extLst>
                </a:gridCol>
              </a:tblGrid>
              <a:tr h="0">
                <a:tc>
                  <a:txBody>
                    <a:bodyPr/>
                    <a:lstStyle/>
                    <a:p>
                      <a:pPr algn="r" rtl="1"/>
                      <a:r>
                        <a:rPr lang="en-US" sz="1100" b="1" dirty="0">
                          <a:solidFill>
                            <a:schemeClr val="tx1"/>
                          </a:solidFill>
                          <a:latin typeface="Calibri" panose="020F0502020204030204" pitchFamily="34" charset="0"/>
                          <a:cs typeface="Calibri" panose="020F0502020204030204" pitchFamily="34" charset="0"/>
                        </a:rPr>
                        <a:t>ضعف الكلام</a:t>
                      </a:r>
                      <a:endParaRPr lang="en-CA" sz="1100" b="1" dirty="0">
                        <a:solidFill>
                          <a:schemeClr val="tx1"/>
                        </a:solidFill>
                        <a:latin typeface="Calibri" panose="020F050202020403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خذ وقتًا في الاستماع إلى ما يريد الطفل قوله وتجنب </a:t>
                      </a:r>
                      <a:r>
                        <a:rPr lang="ar-SA" sz="1100" dirty="0">
                          <a:solidFill>
                            <a:schemeClr val="tx1"/>
                          </a:solidFill>
                          <a:latin typeface="Calibri" panose="020F0502020204030204" pitchFamily="34" charset="0"/>
                          <a:cs typeface="Calibri" panose="020F0502020204030204" pitchFamily="34" charset="0"/>
                        </a:rPr>
                        <a:t>مقاطعته</a:t>
                      </a:r>
                      <a:r>
                        <a:rPr lang="en-GB" sz="1100" dirty="0">
                          <a:solidFill>
                            <a:schemeClr val="tx1"/>
                          </a:solidFill>
                          <a:latin typeface="Calibri" panose="020F0502020204030204" pitchFamily="34" charset="0"/>
                          <a:cs typeface="Calibri" panose="020F0502020204030204" pitchFamily="34" charset="0"/>
                        </a:rPr>
                        <a:t>.</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ضع في اعتبارك أشكال ال</a:t>
                      </a:r>
                      <a:r>
                        <a:rPr lang="ar-SA" sz="1100" dirty="0">
                          <a:solidFill>
                            <a:schemeClr val="tx1"/>
                          </a:solidFill>
                          <a:latin typeface="Calibri" panose="020F0502020204030204" pitchFamily="34" charset="0"/>
                          <a:cs typeface="Calibri" panose="020F0502020204030204" pitchFamily="34" charset="0"/>
                        </a:rPr>
                        <a:t>تواصل</a:t>
                      </a:r>
                      <a:r>
                        <a:rPr lang="en-GB" sz="1100" dirty="0">
                          <a:solidFill>
                            <a:schemeClr val="tx1"/>
                          </a:solidFill>
                          <a:latin typeface="Calibri" panose="020F0502020204030204" pitchFamily="34" charset="0"/>
                          <a:cs typeface="Calibri" panose="020F0502020204030204" pitchFamily="34" charset="0"/>
                        </a:rPr>
                        <a:t> البديلة ، على سبيل المثال ، استخدام لوحات الرموز أو الكتابة أو الرسائل النصية.</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إذا كنت لا تفهم الطفل ، فلا بأس أن تطلب منه إما أن يكرر أو </a:t>
                      </a:r>
                      <a:r>
                        <a:rPr lang="ar-SA" sz="1100" dirty="0">
                          <a:solidFill>
                            <a:schemeClr val="tx1"/>
                          </a:solidFill>
                          <a:latin typeface="Calibri" panose="020F0502020204030204" pitchFamily="34" charset="0"/>
                          <a:cs typeface="Calibri" panose="020F0502020204030204" pitchFamily="34" charset="0"/>
                        </a:rPr>
                        <a:t>ت</a:t>
                      </a:r>
                      <a:r>
                        <a:rPr lang="en-GB" sz="1100" dirty="0">
                          <a:solidFill>
                            <a:schemeClr val="tx1"/>
                          </a:solidFill>
                          <a:latin typeface="Calibri" panose="020F0502020204030204" pitchFamily="34" charset="0"/>
                          <a:cs typeface="Calibri" panose="020F0502020204030204" pitchFamily="34" charset="0"/>
                        </a:rPr>
                        <a:t>قول "إذا كنت أفهمك بشكل صحيح ، ..." ولكن بعد ذلك امنحه الوقت للرد أو تصحيح ما فهمته.</a:t>
                      </a:r>
                      <a:endParaRPr lang="en-CA" sz="11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942748303"/>
                  </a:ext>
                </a:extLst>
              </a:tr>
            </a:tbl>
          </a:graphicData>
        </a:graphic>
      </p:graphicFrame>
      <p:grpSp>
        <p:nvGrpSpPr>
          <p:cNvPr id="15" name="Group 14">
            <a:extLst>
              <a:ext uri="{FF2B5EF4-FFF2-40B4-BE49-F238E27FC236}">
                <a16:creationId xmlns:a16="http://schemas.microsoft.com/office/drawing/2014/main" id="{F3F5142A-6ED4-5E8D-267E-22EDA5C3A41B}"/>
              </a:ext>
            </a:extLst>
          </p:cNvPr>
          <p:cNvGrpSpPr/>
          <p:nvPr/>
        </p:nvGrpSpPr>
        <p:grpSpPr>
          <a:xfrm>
            <a:off x="1153483" y="2641908"/>
            <a:ext cx="942017" cy="822422"/>
            <a:chOff x="5253067" y="8218588"/>
            <a:chExt cx="995333" cy="868969"/>
          </a:xfrm>
        </p:grpSpPr>
        <p:sp>
          <p:nvSpPr>
            <p:cNvPr id="16" name="Oval 15">
              <a:extLst>
                <a:ext uri="{FF2B5EF4-FFF2-40B4-BE49-F238E27FC236}">
                  <a16:creationId xmlns:a16="http://schemas.microsoft.com/office/drawing/2014/main" id="{8F37D4CA-E61B-F618-8E79-A39BCD615DF7}"/>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Oval 16">
              <a:extLst>
                <a:ext uri="{FF2B5EF4-FFF2-40B4-BE49-F238E27FC236}">
                  <a16:creationId xmlns:a16="http://schemas.microsoft.com/office/drawing/2014/main" id="{91FE85D2-9A16-47E9-5971-BE06713628B6}"/>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Oval 17">
              <a:extLst>
                <a:ext uri="{FF2B5EF4-FFF2-40B4-BE49-F238E27FC236}">
                  <a16:creationId xmlns:a16="http://schemas.microsoft.com/office/drawing/2014/main" id="{23DF119E-AD03-1331-61F2-8D80148CF61A}"/>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aphicFrame>
        <p:nvGraphicFramePr>
          <p:cNvPr id="20" name="Table 17">
            <a:extLst>
              <a:ext uri="{FF2B5EF4-FFF2-40B4-BE49-F238E27FC236}">
                <a16:creationId xmlns:a16="http://schemas.microsoft.com/office/drawing/2014/main" id="{D23719D0-61E6-EE95-6810-7214CB6B05B6}"/>
              </a:ext>
            </a:extLst>
          </p:cNvPr>
          <p:cNvGraphicFramePr>
            <a:graphicFrameLocks noGrp="1"/>
          </p:cNvGraphicFramePr>
          <p:nvPr>
            <p:extLst>
              <p:ext uri="{D42A27DB-BD31-4B8C-83A1-F6EECF244321}">
                <p14:modId xmlns:p14="http://schemas.microsoft.com/office/powerpoint/2010/main" val="1404543300"/>
              </p:ext>
            </p:extLst>
          </p:nvPr>
        </p:nvGraphicFramePr>
        <p:xfrm>
          <a:off x="2460149" y="2641907"/>
          <a:ext cx="3788251" cy="219456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pPr algn="r" rtl="1"/>
                      <a:r>
                        <a:rPr lang="en-US" sz="1100" b="1" dirty="0">
                          <a:solidFill>
                            <a:schemeClr val="tx1"/>
                          </a:solidFill>
                          <a:latin typeface="Calibri" panose="020F0502020204030204" pitchFamily="34" charset="0"/>
                          <a:cs typeface="Calibri" panose="020F0502020204030204" pitchFamily="34" charset="0"/>
                        </a:rPr>
                        <a:t>الإعاقات الذهنية</a:t>
                      </a:r>
                      <a:endParaRPr lang="en-CA" sz="1100" b="1" dirty="0">
                        <a:solidFill>
                          <a:schemeClr val="tx1"/>
                        </a:solidFill>
                        <a:latin typeface="Calibri" panose="020F050202020403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lgn="r" rtl="1">
                        <a:buFont typeface="Arial" panose="020B0604020202020204" pitchFamily="34" charset="0"/>
                        <a:buChar char="•"/>
                      </a:pPr>
                      <a:r>
                        <a:rPr lang="ar-SA" sz="1100" dirty="0">
                          <a:solidFill>
                            <a:schemeClr val="tx1"/>
                          </a:solidFill>
                          <a:latin typeface="Calibri" panose="020F0502020204030204" pitchFamily="34" charset="0"/>
                          <a:cs typeface="Calibri" panose="020F0502020204030204" pitchFamily="34" charset="0"/>
                        </a:rPr>
                        <a:t>عدم تصغير </a:t>
                      </a:r>
                      <a:r>
                        <a:rPr lang="en-GB" sz="1100" dirty="0">
                          <a:solidFill>
                            <a:schemeClr val="tx1"/>
                          </a:solidFill>
                          <a:latin typeface="Calibri" panose="020F0502020204030204" pitchFamily="34" charset="0"/>
                          <a:cs typeface="Calibri" panose="020F0502020204030204" pitchFamily="34" charset="0"/>
                        </a:rPr>
                        <a:t>الأطفال: تواصل بطرق مناسبة للعمر الجسدي وكذلك مستوى التطور المعرفي.</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قم بتبسيط اللغة ولخص المعلومات واستخدم مجموعة متنوعة من أدوات ال</a:t>
                      </a:r>
                      <a:r>
                        <a:rPr lang="ar-SA" sz="1100" dirty="0">
                          <a:solidFill>
                            <a:schemeClr val="tx1"/>
                          </a:solidFill>
                          <a:latin typeface="Calibri" panose="020F0502020204030204" pitchFamily="34" charset="0"/>
                          <a:cs typeface="Calibri" panose="020F0502020204030204" pitchFamily="34" charset="0"/>
                        </a:rPr>
                        <a:t>تواصل</a:t>
                      </a:r>
                      <a:r>
                        <a:rPr lang="en-GB" sz="1100" dirty="0">
                          <a:solidFill>
                            <a:schemeClr val="tx1"/>
                          </a:solidFill>
                          <a:latin typeface="Calibri" panose="020F0502020204030204" pitchFamily="34" charset="0"/>
                          <a:cs typeface="Calibri" panose="020F0502020204030204" pitchFamily="34" charset="0"/>
                        </a:rPr>
                        <a:t> </a:t>
                      </a:r>
                      <a:r>
                        <a:rPr lang="ar-SA" sz="1100" dirty="0">
                          <a:solidFill>
                            <a:schemeClr val="tx1"/>
                          </a:solidFill>
                          <a:latin typeface="Calibri" panose="020F0502020204030204" pitchFamily="34" charset="0"/>
                          <a:cs typeface="Calibri" panose="020F0502020204030204" pitchFamily="34" charset="0"/>
                        </a:rPr>
                        <a:t>(</a:t>
                      </a:r>
                      <a:r>
                        <a:rPr lang="en-GB" sz="1100" dirty="0">
                          <a:solidFill>
                            <a:schemeClr val="tx1"/>
                          </a:solidFill>
                          <a:latin typeface="Calibri" panose="020F0502020204030204" pitchFamily="34" charset="0"/>
                          <a:cs typeface="Calibri" panose="020F0502020204030204" pitchFamily="34" charset="0"/>
                        </a:rPr>
                        <a:t>مثل الدمى ، </a:t>
                      </a:r>
                      <a:r>
                        <a:rPr lang="ar-SA" sz="1100" dirty="0">
                          <a:solidFill>
                            <a:schemeClr val="tx1"/>
                          </a:solidFill>
                          <a:latin typeface="Calibri" panose="020F0502020204030204" pitchFamily="34" charset="0"/>
                          <a:cs typeface="Calibri" panose="020F0502020204030204" pitchFamily="34" charset="0"/>
                        </a:rPr>
                        <a:t>رسوم متحركة</a:t>
                      </a:r>
                      <a:r>
                        <a:rPr lang="en-GB" sz="1100" dirty="0">
                          <a:solidFill>
                            <a:schemeClr val="tx1"/>
                          </a:solidFill>
                          <a:latin typeface="Calibri" panose="020F0502020204030204" pitchFamily="34" charset="0"/>
                          <a:cs typeface="Calibri" panose="020F0502020204030204" pitchFamily="34" charset="0"/>
                        </a:rPr>
                        <a:t>، والرسم</a:t>
                      </a:r>
                      <a:r>
                        <a:rPr lang="ar-SA" sz="1100" dirty="0">
                          <a:solidFill>
                            <a:schemeClr val="tx1"/>
                          </a:solidFill>
                          <a:latin typeface="Calibri" panose="020F0502020204030204" pitchFamily="34" charset="0"/>
                          <a:cs typeface="Calibri" panose="020F0502020204030204" pitchFamily="34" charset="0"/>
                        </a:rPr>
                        <a:t>....)</a:t>
                      </a:r>
                      <a:endParaRPr lang="en-GB" sz="1100" dirty="0">
                        <a:solidFill>
                          <a:schemeClr val="tx1"/>
                        </a:solidFill>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استخدم الصور المرئية - الصور والرسومات ومقاطع الفيديو - لتعزيز التواصل ، خاصة عند مناقشة الموضوعات الأكثر صعوبة.</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كن صبورًا ومستعدًا لتكرار النقاط أو الأسئلة أو الإجابات عدة مرات حتى يتم فهمها</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تحقق للتأكد من أن الطفل يفهم الموضوع أو الإجراء المطلوب إكماله.</a:t>
                      </a:r>
                    </a:p>
                    <a:p>
                      <a:pPr marL="171450" indent="-171450" algn="r" rtl="1">
                        <a:buFont typeface="Arial" panose="020B0604020202020204" pitchFamily="34" charset="0"/>
                        <a:buChar char="•"/>
                      </a:pPr>
                      <a:r>
                        <a:rPr lang="ar-SA" sz="1100" dirty="0">
                          <a:solidFill>
                            <a:schemeClr val="tx1"/>
                          </a:solidFill>
                          <a:latin typeface="Calibri" panose="020F0502020204030204" pitchFamily="34" charset="0"/>
                          <a:cs typeface="Calibri" panose="020F0502020204030204" pitchFamily="34" charset="0"/>
                        </a:rPr>
                        <a:t>مكافأة</a:t>
                      </a:r>
                      <a:r>
                        <a:rPr lang="en-GB" sz="1100" dirty="0">
                          <a:solidFill>
                            <a:schemeClr val="tx1"/>
                          </a:solidFill>
                          <a:latin typeface="Calibri" panose="020F0502020204030204" pitchFamily="34" charset="0"/>
                          <a:cs typeface="Calibri" panose="020F0502020204030204" pitchFamily="34" charset="0"/>
                        </a:rPr>
                        <a:t> أي محاولة للفهم والتواصل. بهذه الطريقة تزيد من احتمالية محاولتهم القيام بذلك مرة أخرى</a:t>
                      </a:r>
                    </a:p>
                  </a:txBody>
                  <a:tcPr>
                    <a:noFill/>
                  </a:tcPr>
                </a:tc>
                <a:extLst>
                  <a:ext uri="{0D108BD9-81ED-4DB2-BD59-A6C34878D82A}">
                    <a16:rowId xmlns:a16="http://schemas.microsoft.com/office/drawing/2014/main" val="3942748303"/>
                  </a:ext>
                </a:extLst>
              </a:tr>
            </a:tbl>
          </a:graphicData>
        </a:graphic>
      </p:graphicFrame>
      <p:sp>
        <p:nvSpPr>
          <p:cNvPr id="22" name="TextBox 21">
            <a:extLst>
              <a:ext uri="{FF2B5EF4-FFF2-40B4-BE49-F238E27FC236}">
                <a16:creationId xmlns:a16="http://schemas.microsoft.com/office/drawing/2014/main" id="{972412E5-2B6B-1366-734F-FBBE8EC5D406}"/>
              </a:ext>
            </a:extLst>
          </p:cNvPr>
          <p:cNvSpPr txBox="1"/>
          <p:nvPr/>
        </p:nvSpPr>
        <p:spPr>
          <a:xfrm>
            <a:off x="2460149" y="6013331"/>
            <a:ext cx="3788251" cy="400110"/>
          </a:xfrm>
          <a:prstGeom prst="rect">
            <a:avLst/>
          </a:prstGeom>
          <a:noFill/>
        </p:spPr>
        <p:txBody>
          <a:bodyPr wrap="square" rtlCol="0">
            <a:spAutoFit/>
          </a:bodyPr>
          <a:lstStyle/>
          <a:p>
            <a:pPr algn="r" rtl="1"/>
            <a:r>
              <a:rPr lang="en-GB" sz="1000" i="1" dirty="0">
                <a:solidFill>
                  <a:schemeClr val="accent3">
                    <a:lumMod val="75000"/>
                  </a:schemeClr>
                </a:solidFill>
                <a:latin typeface="Calibri" panose="020F0502020204030204" pitchFamily="34" charset="0"/>
                <a:cs typeface="Calibri" panose="020F0502020204030204" pitchFamily="34" charset="0"/>
              </a:rPr>
              <a:t>المصدر: اليونيسف (2013) خذنا على محمل الجد! إشراك الأطفال ذوي </a:t>
            </a:r>
            <a:r>
              <a:rPr lang="ar-SA" sz="1000" i="1" dirty="0">
                <a:solidFill>
                  <a:schemeClr val="accent3">
                    <a:lumMod val="75000"/>
                  </a:schemeClr>
                </a:solidFill>
                <a:latin typeface="Calibri" panose="020F0502020204030204" pitchFamily="34" charset="0"/>
                <a:cs typeface="Calibri" panose="020F0502020204030204" pitchFamily="34" charset="0"/>
              </a:rPr>
              <a:t>الاحتياجات الخاصة</a:t>
            </a:r>
            <a:r>
              <a:rPr lang="en-GB" sz="1000" i="1" dirty="0">
                <a:solidFill>
                  <a:schemeClr val="accent3">
                    <a:lumMod val="75000"/>
                  </a:schemeClr>
                </a:solidFill>
                <a:latin typeface="Calibri" panose="020F0502020204030204" pitchFamily="34" charset="0"/>
                <a:cs typeface="Calibri" panose="020F0502020204030204" pitchFamily="34" charset="0"/>
              </a:rPr>
              <a:t> في القرارات التي تؤثر على حياتهم</a:t>
            </a:r>
            <a:endParaRPr lang="en-BE" sz="1000" i="1" dirty="0">
              <a:solidFill>
                <a:schemeClr val="accent3">
                  <a:lumMod val="75000"/>
                </a:schemeClr>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2A5A0DC4-3615-26B0-7BF8-7B78BF54B67A}"/>
              </a:ext>
            </a:extLst>
          </p:cNvPr>
          <p:cNvSpPr/>
          <p:nvPr/>
        </p:nvSpPr>
        <p:spPr>
          <a:xfrm>
            <a:off x="1421010" y="2782272"/>
            <a:ext cx="406962"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8859DDAD-AF2F-44C1-A8C1-BA83A3B338E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91EBD11E-A323-CD9B-5C62-E9342D702D9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1C16ADC0-5E61-8661-04E9-B2D2E1C0912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F13E9F5A-019B-1540-EFF2-F6A0BE14EF7F}"/>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Hexagon 27">
            <a:extLst>
              <a:ext uri="{FF2B5EF4-FFF2-40B4-BE49-F238E27FC236}">
                <a16:creationId xmlns:a16="http://schemas.microsoft.com/office/drawing/2014/main" id="{71F90EA3-6E41-88EF-54B5-569977714814}"/>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760546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786CD3C7-00D6-96BC-4632-8C858BEC226C}"/>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Hexagon 33">
            <a:extLst>
              <a:ext uri="{FF2B5EF4-FFF2-40B4-BE49-F238E27FC236}">
                <a16:creationId xmlns:a16="http://schemas.microsoft.com/office/drawing/2014/main" id="{B37849D5-774B-DC9F-55D2-730FAB652671}"/>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Rectangle 49">
            <a:extLst>
              <a:ext uri="{FF2B5EF4-FFF2-40B4-BE49-F238E27FC236}">
                <a16:creationId xmlns:a16="http://schemas.microsoft.com/office/drawing/2014/main" id="{33475D37-5CC6-5943-26E6-8CF63F8B8E10}"/>
              </a:ext>
            </a:extLst>
          </p:cNvPr>
          <p:cNvSpPr/>
          <p:nvPr/>
        </p:nvSpPr>
        <p:spPr>
          <a:xfrm>
            <a:off x="2501900" y="2149381"/>
            <a:ext cx="3745466" cy="107118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TextBox 50">
            <a:extLst>
              <a:ext uri="{FF2B5EF4-FFF2-40B4-BE49-F238E27FC236}">
                <a16:creationId xmlns:a16="http://schemas.microsoft.com/office/drawing/2014/main" id="{8C64C04A-6595-5BEF-636B-6FB7C3DBA189}"/>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t>يرجى مراجعة أهداف التعلم وكتابة ت</a:t>
            </a:r>
            <a:r>
              <a:rPr lang="ar-SA" sz="1100" b="1" dirty="0"/>
              <a:t>أملك</a:t>
            </a:r>
            <a:r>
              <a:rPr lang="en-US" sz="1100" b="1" dirty="0"/>
              <a:t> في مربع النص.</a:t>
            </a:r>
          </a:p>
        </p:txBody>
      </p:sp>
      <p:sp>
        <p:nvSpPr>
          <p:cNvPr id="52" name="TextBox 51">
            <a:extLst>
              <a:ext uri="{FF2B5EF4-FFF2-40B4-BE49-F238E27FC236}">
                <a16:creationId xmlns:a16="http://schemas.microsoft.com/office/drawing/2014/main" id="{937FDBC1-D0D0-FDCF-F56C-D508B9A887ED}"/>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53" name="Rectangle 52">
            <a:extLst>
              <a:ext uri="{FF2B5EF4-FFF2-40B4-BE49-F238E27FC236}">
                <a16:creationId xmlns:a16="http://schemas.microsoft.com/office/drawing/2014/main" id="{38D43367-4E43-C1A0-3B51-50E18050CAC1}"/>
              </a:ext>
            </a:extLst>
          </p:cNvPr>
          <p:cNvSpPr/>
          <p:nvPr/>
        </p:nvSpPr>
        <p:spPr>
          <a:xfrm>
            <a:off x="2501900" y="3398040"/>
            <a:ext cx="3745466" cy="111893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2A59F2D7-F06F-E04D-75B7-8A2E9F78760C}"/>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51D5E574-824C-14E5-A972-CC65B69D9A6C}"/>
              </a:ext>
            </a:extLst>
          </p:cNvPr>
          <p:cNvSpPr txBox="1"/>
          <p:nvPr/>
        </p:nvSpPr>
        <p:spPr>
          <a:xfrm>
            <a:off x="993324" y="1264346"/>
            <a:ext cx="5254042" cy="276999"/>
          </a:xfrm>
          <a:prstGeom prst="rect">
            <a:avLst/>
          </a:prstGeom>
          <a:noFill/>
        </p:spPr>
        <p:txBody>
          <a:bodyPr wrap="square" rtlCol="0">
            <a:spAutoFit/>
          </a:bodyPr>
          <a:lstStyle/>
          <a:p>
            <a:pPr algn="r" rtl="1"/>
            <a:r>
              <a:rPr lang="en-CA" sz="1200" b="1" dirty="0">
                <a:latin typeface="Calibri" panose="020F0502020204030204" pitchFamily="34" charset="0"/>
                <a:cs typeface="Calibri" panose="020F0502020204030204" pitchFamily="34" charset="0"/>
              </a:rPr>
              <a:t>أهداف التعلم</a:t>
            </a:r>
            <a:endParaRPr lang="en-CA" sz="1200" b="1" spc="300" dirty="0">
              <a:solidFill>
                <a:schemeClr val="tx1"/>
              </a:solidFill>
            </a:endParaRPr>
          </a:p>
        </p:txBody>
      </p:sp>
      <p:sp>
        <p:nvSpPr>
          <p:cNvPr id="56" name="TextBox 55">
            <a:extLst>
              <a:ext uri="{FF2B5EF4-FFF2-40B4-BE49-F238E27FC236}">
                <a16:creationId xmlns:a16="http://schemas.microsoft.com/office/drawing/2014/main" id="{CC358AF6-19DF-7651-8065-DAC8623CD4AE}"/>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الجلسة </a:t>
            </a:r>
            <a:r>
              <a:rPr lang="ar-SA" sz="1400" b="1" spc="300" dirty="0">
                <a:solidFill>
                  <a:schemeClr val="bg1"/>
                </a:solidFill>
                <a:highlight>
                  <a:srgbClr val="54AF4B"/>
                </a:highlight>
                <a:latin typeface="Calibri"/>
                <a:ea typeface="Calibri"/>
                <a:cs typeface="Calibri"/>
                <a:sym typeface="Calibri"/>
              </a:rPr>
              <a:t>٥</a:t>
            </a:r>
            <a:r>
              <a:rPr lang="en-US" sz="1400" b="1" spc="300" dirty="0">
                <a:solidFill>
                  <a:schemeClr val="bg1"/>
                </a:solidFill>
                <a:highlight>
                  <a:srgbClr val="54AF4B"/>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48DE63D3-8C2A-59BB-A5CB-2278C850704B}"/>
              </a:ext>
            </a:extLst>
          </p:cNvPr>
          <p:cNvSpPr txBox="1"/>
          <p:nvPr/>
        </p:nvSpPr>
        <p:spPr>
          <a:xfrm>
            <a:off x="993324" y="5187134"/>
            <a:ext cx="5254042" cy="307777"/>
          </a:xfrm>
          <a:prstGeom prst="rect">
            <a:avLst/>
          </a:prstGeom>
          <a:noFill/>
        </p:spPr>
        <p:txBody>
          <a:bodyPr wrap="square" rtlCol="0">
            <a:spAutoFit/>
          </a:bodyPr>
          <a:lstStyle/>
          <a:p>
            <a:pPr algn="r" rtl="1"/>
            <a:r>
              <a:rPr lang="en-US" sz="1400" b="1" dirty="0" err="1">
                <a:solidFill>
                  <a:schemeClr val="tx1"/>
                </a:solidFill>
                <a:latin typeface="Calibri" panose="020F0502020204030204" pitchFamily="34" charset="0"/>
                <a:ea typeface="Calibri" panose="020F0502020204030204" pitchFamily="34" charset="0"/>
                <a:cs typeface="Calibri" panose="020F0502020204030204" pitchFamily="34" charset="0"/>
              </a:rPr>
              <a:t>ال</a:t>
            </a:r>
            <a:r>
              <a:rPr lang="ar-SA" sz="1400" b="1" dirty="0" err="1">
                <a:solidFill>
                  <a:schemeClr val="tx1"/>
                </a:solidFill>
                <a:latin typeface="Calibri" panose="020F0502020204030204" pitchFamily="34" charset="0"/>
                <a:ea typeface="Calibri" panose="020F0502020204030204" pitchFamily="34" charset="0"/>
                <a:cs typeface="Calibri" panose="020F0502020204030204" pitchFamily="34" charset="0"/>
              </a:rPr>
              <a:t>تأمل</a:t>
            </a:r>
            <a:endParaRPr lang="en-US" sz="1400" b="1" spc="300" dirty="0">
              <a:solidFill>
                <a:schemeClr val="tx1"/>
              </a:solidFill>
              <a:latin typeface="Calibri" panose="020F0502020204030204" pitchFamily="34" charset="0"/>
              <a:cs typeface="Calibri" panose="020F0502020204030204" pitchFamily="34" charset="0"/>
            </a:endParaRPr>
          </a:p>
        </p:txBody>
      </p:sp>
      <p:sp>
        <p:nvSpPr>
          <p:cNvPr id="58" name="Rectangle 57">
            <a:extLst>
              <a:ext uri="{FF2B5EF4-FFF2-40B4-BE49-F238E27FC236}">
                <a16:creationId xmlns:a16="http://schemas.microsoft.com/office/drawing/2014/main" id="{61FA4E48-F4D5-EF8B-48F5-2D7E337CEF4E}"/>
              </a:ext>
            </a:extLst>
          </p:cNvPr>
          <p:cNvSpPr/>
          <p:nvPr/>
        </p:nvSpPr>
        <p:spPr>
          <a:xfrm>
            <a:off x="2501900" y="5633117"/>
            <a:ext cx="3745466" cy="939353"/>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119CA915-ECF8-6DC2-5A58-65775A69F1F4}"/>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60" name="Rectangle 59">
            <a:extLst>
              <a:ext uri="{FF2B5EF4-FFF2-40B4-BE49-F238E27FC236}">
                <a16:creationId xmlns:a16="http://schemas.microsoft.com/office/drawing/2014/main" id="{2F53658C-40C6-1130-4E8F-FD3BE27A3B25}"/>
              </a:ext>
            </a:extLst>
          </p:cNvPr>
          <p:cNvSpPr/>
          <p:nvPr/>
        </p:nvSpPr>
        <p:spPr>
          <a:xfrm>
            <a:off x="2501900" y="6753342"/>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A6B2D62B-DECF-E89A-EDC5-7954EF5904B9}"/>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GB" sz="1100" dirty="0" err="1">
                <a:latin typeface="Calibri" panose="020F0502020204030204" pitchFamily="34" charset="0"/>
                <a:cs typeface="Calibri" panose="020F0502020204030204" pitchFamily="34" charset="0"/>
                <a:sym typeface="Arial"/>
              </a:rPr>
              <a:t>ما</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هو</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التحدي</a:t>
            </a:r>
            <a:r>
              <a:rPr lang="ar-SA" sz="1100" dirty="0">
                <a:latin typeface="Calibri" panose="020F0502020204030204" pitchFamily="34" charset="0"/>
                <a:cs typeface="Calibri" panose="020F0502020204030204" pitchFamily="34" charset="0"/>
                <a:sym typeface="Arial"/>
              </a:rPr>
              <a:t> بالنسبة لك</a:t>
            </a:r>
            <a:r>
              <a:rPr lang="en-GB" sz="1100" dirty="0">
                <a:latin typeface="Calibri" panose="020F0502020204030204" pitchFamily="34" charset="0"/>
                <a:cs typeface="Calibri" panose="020F0502020204030204" pitchFamily="34" charset="0"/>
                <a:sym typeface="Arial"/>
              </a:rPr>
              <a:t>؟</a:t>
            </a:r>
          </a:p>
        </p:txBody>
      </p:sp>
      <p:sp>
        <p:nvSpPr>
          <p:cNvPr id="62" name="Rectangle 61">
            <a:extLst>
              <a:ext uri="{FF2B5EF4-FFF2-40B4-BE49-F238E27FC236}">
                <a16:creationId xmlns:a16="http://schemas.microsoft.com/office/drawing/2014/main" id="{2E5F560C-7847-A568-CDF5-48EF3CE13D00}"/>
              </a:ext>
            </a:extLst>
          </p:cNvPr>
          <p:cNvSpPr/>
          <p:nvPr/>
        </p:nvSpPr>
        <p:spPr>
          <a:xfrm>
            <a:off x="2501900" y="7928131"/>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C92F2000-E29A-6A3E-7136-6A786BA09A9B}"/>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 name="Hexagon 1">
            <a:extLst>
              <a:ext uri="{FF2B5EF4-FFF2-40B4-BE49-F238E27FC236}">
                <a16:creationId xmlns:a16="http://schemas.microsoft.com/office/drawing/2014/main" id="{04CFE549-0155-609B-27C9-EEF1244FD26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B2918040-75E8-C59E-C204-129C95F97CC7}"/>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151BEEEE-83D7-FD77-C220-5F2CF01BE6D2}"/>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4A6463E0-1DBC-B71B-61EF-8F5FBE6039D1}"/>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4225C9DF-35F5-EB70-7820-361CD7958D78}"/>
              </a:ext>
            </a:extLst>
          </p:cNvPr>
          <p:cNvSpPr/>
          <p:nvPr/>
        </p:nvSpPr>
        <p:spPr>
          <a:xfrm rot="1782986">
            <a:off x="286724" y="215249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211013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A11BB8-D03C-E17A-C740-9F8CD4C9B562}"/>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TextBox 4">
            <a:extLst>
              <a:ext uri="{FF2B5EF4-FFF2-40B4-BE49-F238E27FC236}">
                <a16:creationId xmlns:a16="http://schemas.microsoft.com/office/drawing/2014/main" id="{C1D0F261-201E-DDA6-F4E3-51B93CA749CD}"/>
              </a:ext>
            </a:extLst>
          </p:cNvPr>
          <p:cNvSpPr txBox="1"/>
          <p:nvPr/>
        </p:nvSpPr>
        <p:spPr>
          <a:xfrm>
            <a:off x="752439" y="4817751"/>
            <a:ext cx="5061022" cy="2062103"/>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4">
                    <a:lumMod val="60000"/>
                    <a:lumOff val="40000"/>
                  </a:schemeClr>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4">
                    <a:lumMod val="60000"/>
                    <a:lumOff val="40000"/>
                  </a:schemeClr>
                </a:solidFill>
                <a:effectLst/>
                <a:uLnTx/>
                <a:uFillTx/>
                <a:latin typeface="Calibri" panose="020F0502020204030204" pitchFamily="34" charset="0"/>
                <a:cs typeface="Calibri" panose="020F0502020204030204" pitchFamily="34" charset="0"/>
              </a:rPr>
              <a:t>٤</a:t>
            </a:r>
            <a:endParaRPr kumimoji="0" lang="en-CA" sz="2000" b="1" i="0" u="none" strike="noStrike" kern="1200" cap="none" spc="300" normalizeH="0" baseline="0" noProof="0" dirty="0">
              <a:ln>
                <a:noFill/>
              </a:ln>
              <a:solidFill>
                <a:schemeClr val="accent4">
                  <a:lumMod val="60000"/>
                  <a:lumOff val="40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4">
                    <a:lumMod val="60000"/>
                    <a:lumOff val="40000"/>
                  </a:schemeClr>
                </a:solidFill>
                <a:latin typeface="Calibri" panose="020F0502020204030204" pitchFamily="34" charset="0"/>
                <a:cs typeface="Calibri" panose="020F0502020204030204" pitchFamily="34" charset="0"/>
              </a:rPr>
              <a:t> </a:t>
            </a:r>
            <a:endParaRPr lang="en-CA" sz="4400" b="1" dirty="0">
              <a:solidFill>
                <a:schemeClr val="accent4">
                  <a:lumMod val="60000"/>
                  <a:lumOff val="40000"/>
                </a:schemeClr>
              </a:solidFill>
              <a:latin typeface="Calibri" panose="020F0502020204030204" pitchFamily="34" charset="0"/>
              <a:cs typeface="Calibri" panose="020F0502020204030204" pitchFamily="34" charset="0"/>
            </a:endParaRPr>
          </a:p>
          <a:p>
            <a:pPr algn="r" rtl="1"/>
            <a:r>
              <a:rPr lang="en-CA" sz="4400" b="1" dirty="0">
                <a:solidFill>
                  <a:schemeClr val="accent4">
                    <a:lumMod val="60000"/>
                    <a:lumOff val="40000"/>
                  </a:schemeClr>
                </a:solidFill>
                <a:latin typeface="Calibri" panose="020F0502020204030204" pitchFamily="34" charset="0"/>
                <a:cs typeface="Calibri" panose="020F0502020204030204" pitchFamily="34" charset="0"/>
              </a:rPr>
              <a:t>الصحة النفسية والدعم النفسي والاجتماعي</a:t>
            </a:r>
          </a:p>
        </p:txBody>
      </p:sp>
      <p:sp>
        <p:nvSpPr>
          <p:cNvPr id="6" name="Hexagon 5">
            <a:extLst>
              <a:ext uri="{FF2B5EF4-FFF2-40B4-BE49-F238E27FC236}">
                <a16:creationId xmlns:a16="http://schemas.microsoft.com/office/drawing/2014/main" id="{9996516A-E645-95C1-9CDF-787589433FCB}"/>
              </a:ext>
            </a:extLst>
          </p:cNvPr>
          <p:cNvSpPr/>
          <p:nvPr/>
        </p:nvSpPr>
        <p:spPr>
          <a:xfrm rot="1782986">
            <a:off x="539630" y="2109486"/>
            <a:ext cx="2269827" cy="1956740"/>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2" name="Group 11">
            <a:extLst>
              <a:ext uri="{FF2B5EF4-FFF2-40B4-BE49-F238E27FC236}">
                <a16:creationId xmlns:a16="http://schemas.microsoft.com/office/drawing/2014/main" id="{0FFB97DE-CB9A-BC83-8E33-E5B280EE558E}"/>
              </a:ext>
            </a:extLst>
          </p:cNvPr>
          <p:cNvGrpSpPr/>
          <p:nvPr/>
        </p:nvGrpSpPr>
        <p:grpSpPr>
          <a:xfrm>
            <a:off x="986999" y="2594096"/>
            <a:ext cx="1375088" cy="1208020"/>
            <a:chOff x="3370418" y="3012992"/>
            <a:chExt cx="385258" cy="321207"/>
          </a:xfrm>
        </p:grpSpPr>
        <p:sp>
          <p:nvSpPr>
            <p:cNvPr id="13" name="Heart 12">
              <a:extLst>
                <a:ext uri="{FF2B5EF4-FFF2-40B4-BE49-F238E27FC236}">
                  <a16:creationId xmlns:a16="http://schemas.microsoft.com/office/drawing/2014/main" id="{EC6573A1-B8F3-C65F-359A-7B184310B1DC}"/>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14" name="L-Shape 13">
              <a:extLst>
                <a:ext uri="{FF2B5EF4-FFF2-40B4-BE49-F238E27FC236}">
                  <a16:creationId xmlns:a16="http://schemas.microsoft.com/office/drawing/2014/main" id="{57D88E41-8A8F-3C34-6387-C8D82B551853}"/>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Tree>
    <p:extLst>
      <p:ext uri="{BB962C8B-B14F-4D97-AF65-F5344CB8AC3E}">
        <p14:creationId xmlns:p14="http://schemas.microsoft.com/office/powerpoint/2010/main" val="592142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645627-3AAB-3036-5621-C9597C94EA47}"/>
              </a:ext>
            </a:extLst>
          </p:cNvPr>
          <p:cNvSpPr txBox="1"/>
          <p:nvPr/>
        </p:nvSpPr>
        <p:spPr>
          <a:xfrm>
            <a:off x="1567786" y="1310779"/>
            <a:ext cx="4682543" cy="226215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فت</a:t>
            </a:r>
            <a:r>
              <a:rPr lang="ar-SA" sz="1100" dirty="0">
                <a:solidFill>
                  <a:schemeClr val="tx1"/>
                </a:solidFill>
                <a:latin typeface="Calibri"/>
                <a:ea typeface="Calibri"/>
                <a:cs typeface="Calibri"/>
                <a:sym typeface="Calibri"/>
              </a:rPr>
              <a:t>تا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ماذا نعني بالصحة ال</a:t>
            </a:r>
            <a:r>
              <a:rPr lang="ar-SA" sz="1100" dirty="0">
                <a:solidFill>
                  <a:schemeClr val="tx1"/>
                </a:solidFill>
                <a:latin typeface="Calibri"/>
                <a:ea typeface="Calibri"/>
                <a:cs typeface="Calibri"/>
                <a:sym typeface="Calibri"/>
              </a:rPr>
              <a:t>نفسية</a:t>
            </a:r>
            <a:r>
              <a:rPr lang="en-US" sz="1100" dirty="0">
                <a:solidFill>
                  <a:schemeClr val="tx1"/>
                </a:solidFill>
                <a:latin typeface="Calibri"/>
                <a:ea typeface="Calibri"/>
                <a:cs typeface="Calibri"/>
                <a:sym typeface="Calibri"/>
              </a:rPr>
              <a:t> والرفاه؟</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هو دور أخصائي الحالة في تقديم الصحة النفسية والدعم النفسي الاجتماعي؟</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مهارات الصحة النفسية والدعم النفسي الاجتماعي؟</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٥</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يمكنني تقديم ال</a:t>
            </a:r>
            <a:r>
              <a:rPr lang="ar-SA" sz="1100" dirty="0">
                <a:solidFill>
                  <a:schemeClr val="tx1"/>
                </a:solidFill>
                <a:latin typeface="Calibri"/>
                <a:ea typeface="Calibri"/>
                <a:cs typeface="Calibri"/>
                <a:sym typeface="Calibri"/>
              </a:rPr>
              <a:t>دعم النفسي الأولي</a:t>
            </a:r>
            <a:r>
              <a:rPr lang="en-US" sz="1100" dirty="0">
                <a:solidFill>
                  <a:schemeClr val="tx1"/>
                </a:solidFill>
                <a:latin typeface="Calibri"/>
                <a:ea typeface="Calibri"/>
                <a:cs typeface="Calibri"/>
                <a:sym typeface="Calibri"/>
              </a:rPr>
              <a:t>؟</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a:t>
            </a:r>
            <a:r>
              <a:rPr lang="ar-SA" sz="1100" b="1" dirty="0">
                <a:solidFill>
                  <a:schemeClr val="tx1"/>
                </a:solidFill>
                <a:latin typeface="Calibri"/>
                <a:ea typeface="Calibri"/>
                <a:cs typeface="Calibri"/>
                <a:sym typeface="Calibri"/>
              </a:rPr>
              <a:t> </a:t>
            </a:r>
            <a:r>
              <a:rPr lang="en-US" sz="1100" b="1" dirty="0">
                <a:solidFill>
                  <a:schemeClr val="tx1"/>
                </a:solidFill>
                <a:latin typeface="Calibri"/>
                <a:ea typeface="Calibri"/>
                <a:cs typeface="Calibri"/>
                <a:sym typeface="Calibri"/>
              </a:rPr>
              <a:t> </a:t>
            </a:r>
            <a:r>
              <a:rPr lang="ar-SA" sz="1100" b="1" dirty="0">
                <a:solidFill>
                  <a:schemeClr val="tx1"/>
                </a:solidFill>
                <a:latin typeface="Calibri"/>
                <a:ea typeface="Calibri"/>
                <a:cs typeface="Calibri"/>
                <a:sym typeface="Calibri"/>
              </a:rPr>
              <a:t>٦</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 إغلاق</a:t>
            </a:r>
            <a:r>
              <a:rPr lang="ar-SA" sz="1100" dirty="0">
                <a:solidFill>
                  <a:schemeClr val="tx1"/>
                </a:solidFill>
                <a:latin typeface="Calibri"/>
                <a:ea typeface="Calibri"/>
                <a:cs typeface="Calibri"/>
                <a:sym typeface="Calibri"/>
              </a:rPr>
              <a:t> الوحدة</a:t>
            </a:r>
            <a:endParaRPr lang="en-US" sz="1100" dirty="0">
              <a:solidFill>
                <a:schemeClr val="tx1"/>
              </a:solidFill>
              <a:latin typeface="Calibri"/>
              <a:ea typeface="Calibri"/>
              <a:cs typeface="Calibri"/>
              <a:sym typeface="Calibri"/>
            </a:endParaRPr>
          </a:p>
        </p:txBody>
      </p:sp>
      <p:sp>
        <p:nvSpPr>
          <p:cNvPr id="5" name="TextBox 4">
            <a:extLst>
              <a:ext uri="{FF2B5EF4-FFF2-40B4-BE49-F238E27FC236}">
                <a16:creationId xmlns:a16="http://schemas.microsoft.com/office/drawing/2014/main" id="{257494DA-0E48-C46B-AE95-0D43499F15C8}"/>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t>٥٩</a:t>
            </a:r>
            <a:endParaRPr lang="en-CA" sz="1100" dirty="0"/>
          </a:p>
          <a:p>
            <a:pPr algn="r" rtl="1">
              <a:spcAft>
                <a:spcPts val="1800"/>
              </a:spcAft>
            </a:pPr>
            <a:r>
              <a:rPr lang="ar-SA" sz="1100" dirty="0">
                <a:solidFill>
                  <a:schemeClr val="tx1"/>
                </a:solidFill>
                <a:latin typeface="+mn-lt"/>
              </a:rPr>
              <a:t>٦٠</a:t>
            </a:r>
            <a:endParaRPr lang="en-CA" sz="1100" dirty="0">
              <a:solidFill>
                <a:schemeClr val="tx1"/>
              </a:solidFill>
              <a:latin typeface="+mn-lt"/>
            </a:endParaRPr>
          </a:p>
          <a:p>
            <a:pPr algn="r" rtl="1">
              <a:spcAft>
                <a:spcPts val="1800"/>
              </a:spcAft>
            </a:pPr>
            <a:r>
              <a:rPr lang="ar-SA" sz="1100" dirty="0"/>
              <a:t>٦٢</a:t>
            </a:r>
            <a:endParaRPr lang="en-CA" sz="1100" dirty="0"/>
          </a:p>
          <a:p>
            <a:pPr algn="r" rtl="1">
              <a:spcAft>
                <a:spcPts val="1800"/>
              </a:spcAft>
            </a:pPr>
            <a:r>
              <a:rPr lang="ar-SA" sz="1100" dirty="0">
                <a:solidFill>
                  <a:schemeClr val="tx1"/>
                </a:solidFill>
                <a:latin typeface="+mn-lt"/>
              </a:rPr>
              <a:t>٦٥</a:t>
            </a:r>
            <a:endParaRPr lang="en-CA" sz="1100" dirty="0">
              <a:solidFill>
                <a:schemeClr val="tx1"/>
              </a:solidFill>
              <a:latin typeface="+mn-lt"/>
            </a:endParaRPr>
          </a:p>
          <a:p>
            <a:pPr algn="r" rtl="1">
              <a:spcAft>
                <a:spcPts val="1800"/>
              </a:spcAft>
            </a:pPr>
            <a:r>
              <a:rPr lang="ar-SA" sz="1100" dirty="0"/>
              <a:t>٦٧</a:t>
            </a:r>
            <a:endParaRPr lang="en-CA" sz="1100" dirty="0"/>
          </a:p>
          <a:p>
            <a:pPr algn="r" rtl="1">
              <a:spcAft>
                <a:spcPts val="1800"/>
              </a:spcAft>
            </a:pPr>
            <a:r>
              <a:rPr lang="ar-SA" sz="1100" dirty="0"/>
              <a:t>٦٨</a:t>
            </a:r>
            <a:endParaRPr lang="en-CA" sz="1100" dirty="0">
              <a:solidFill>
                <a:schemeClr val="tx1"/>
              </a:solidFill>
              <a:latin typeface="+mn-lt"/>
            </a:endParaRPr>
          </a:p>
        </p:txBody>
      </p:sp>
      <p:sp>
        <p:nvSpPr>
          <p:cNvPr id="6" name="TextBox 5">
            <a:extLst>
              <a:ext uri="{FF2B5EF4-FFF2-40B4-BE49-F238E27FC236}">
                <a16:creationId xmlns:a16="http://schemas.microsoft.com/office/drawing/2014/main" id="{CAEDD14F-5ADE-AA12-9863-E9AA89D93388}"/>
              </a:ext>
            </a:extLst>
          </p:cNvPr>
          <p:cNvSpPr txBox="1"/>
          <p:nvPr/>
        </p:nvSpPr>
        <p:spPr>
          <a:xfrm>
            <a:off x="996287" y="713169"/>
            <a:ext cx="380716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جدول المحتويات</a:t>
            </a:r>
          </a:p>
        </p:txBody>
      </p:sp>
      <p:sp>
        <p:nvSpPr>
          <p:cNvPr id="7" name="Hexagon 6">
            <a:extLst>
              <a:ext uri="{FF2B5EF4-FFF2-40B4-BE49-F238E27FC236}">
                <a16:creationId xmlns:a16="http://schemas.microsoft.com/office/drawing/2014/main" id="{936AD2EB-38BB-E58B-F08A-E5D7D5C332BF}"/>
              </a:ext>
            </a:extLst>
          </p:cNvPr>
          <p:cNvSpPr/>
          <p:nvPr/>
        </p:nvSpPr>
        <p:spPr>
          <a:xfrm rot="1782986">
            <a:off x="286724" y="30111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68E1FA82-F8D6-3441-ACDE-392F752EB1CA}"/>
              </a:ext>
            </a:extLst>
          </p:cNvPr>
          <p:cNvSpPr/>
          <p:nvPr/>
        </p:nvSpPr>
        <p:spPr>
          <a:xfrm rot="1782986">
            <a:off x="286724" y="76395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110B420B-D3F7-87BD-E310-B7EB8F66CEF5}"/>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8ED797D6-2D8E-6EC2-D843-3A986D140D5D}"/>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D54110D6-90C1-B5C9-8BA8-CD1AA32C2264}"/>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9FBCAE29-4B73-9778-8E5B-2BC19E9C767F}"/>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1" name="Group 30">
            <a:extLst>
              <a:ext uri="{FF2B5EF4-FFF2-40B4-BE49-F238E27FC236}">
                <a16:creationId xmlns:a16="http://schemas.microsoft.com/office/drawing/2014/main" id="{861C3477-A260-5CEE-6A1B-BDF430AE05DF}"/>
              </a:ext>
            </a:extLst>
          </p:cNvPr>
          <p:cNvGrpSpPr/>
          <p:nvPr/>
        </p:nvGrpSpPr>
        <p:grpSpPr>
          <a:xfrm>
            <a:off x="5095173" y="7855210"/>
            <a:ext cx="1375088" cy="1208020"/>
            <a:chOff x="3370418" y="3012992"/>
            <a:chExt cx="385258" cy="321207"/>
          </a:xfrm>
        </p:grpSpPr>
        <p:sp>
          <p:nvSpPr>
            <p:cNvPr id="32" name="Heart 31">
              <a:extLst>
                <a:ext uri="{FF2B5EF4-FFF2-40B4-BE49-F238E27FC236}">
                  <a16:creationId xmlns:a16="http://schemas.microsoft.com/office/drawing/2014/main" id="{BD2DC6FE-A0BD-123B-F204-32F6C47D26CE}"/>
                </a:ext>
              </a:extLst>
            </p:cNvPr>
            <p:cNvSpPr/>
            <p:nvPr/>
          </p:nvSpPr>
          <p:spPr>
            <a:xfrm>
              <a:off x="3370418" y="3012992"/>
              <a:ext cx="385258" cy="321207"/>
            </a:xfrm>
            <a:prstGeom prst="hear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33" name="L-Shape 32">
              <a:extLst>
                <a:ext uri="{FF2B5EF4-FFF2-40B4-BE49-F238E27FC236}">
                  <a16:creationId xmlns:a16="http://schemas.microsoft.com/office/drawing/2014/main" id="{4D996D0D-987C-9224-F0CE-E5C44EC0B6AE}"/>
                </a:ext>
              </a:extLst>
            </p:cNvPr>
            <p:cNvSpPr/>
            <p:nvPr/>
          </p:nvSpPr>
          <p:spPr>
            <a:xfrm rot="18361091">
              <a:off x="3505897" y="3140174"/>
              <a:ext cx="143017" cy="72785"/>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Tree>
    <p:extLst>
      <p:ext uri="{BB962C8B-B14F-4D97-AF65-F5344CB8AC3E}">
        <p14:creationId xmlns:p14="http://schemas.microsoft.com/office/powerpoint/2010/main" val="3627021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307777"/>
          </a:xfrm>
          <a:prstGeom prst="rect">
            <a:avLst/>
          </a:prstGeom>
          <a:noFill/>
        </p:spPr>
        <p:txBody>
          <a:bodyPr wrap="square" rtlCol="0">
            <a:spAutoFit/>
          </a:bodyPr>
          <a:lstStyle/>
          <a:p>
            <a:pPr algn="r" rtl="1"/>
            <a:r>
              <a:rPr lang="en-CA" sz="1400" b="1" dirty="0">
                <a:latin typeface="Calibri" panose="020F0502020204030204" pitchFamily="34" charset="0"/>
                <a:cs typeface="Calibri" panose="020F0502020204030204" pitchFamily="34" charset="0"/>
              </a:rPr>
              <a:t>هدف الوحدة</a:t>
            </a:r>
            <a:endParaRPr lang="en-CA" sz="1400" b="1" spc="300" dirty="0">
              <a:solidFill>
                <a:schemeClr val="tx1"/>
              </a:solidFill>
            </a:endParaRP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الجلسة </a:t>
            </a:r>
            <a:r>
              <a:rPr lang="ar-SA" sz="1400" b="1" spc="300" dirty="0">
                <a:solidFill>
                  <a:schemeClr val="bg1"/>
                </a:solidFill>
                <a:highlight>
                  <a:srgbClr val="6CBDEA"/>
                </a:highlight>
                <a:latin typeface="Calibri"/>
                <a:ea typeface="Calibri"/>
                <a:cs typeface="Calibri"/>
                <a:sym typeface="Calibri"/>
              </a:rPr>
              <a:t>١: افتتاح</a:t>
            </a:r>
            <a:r>
              <a:rPr lang="en-US" sz="1400" b="1" spc="300" dirty="0">
                <a:solidFill>
                  <a:schemeClr val="bg1"/>
                </a:solidFill>
                <a:highlight>
                  <a:srgbClr val="6CBDEA"/>
                </a:highlight>
                <a:latin typeface="Calibri"/>
                <a:ea typeface="Calibri"/>
                <a:cs typeface="Calibri"/>
                <a:sym typeface="Calibri"/>
              </a:rPr>
              <a:t> الوحدة</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261610"/>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لتوفير الفرصة لممارسة المهارات الأساسية اللازمة لأخصائيي الحالة لتقديم الدعم النفسي الاجتماعي للأطفال</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pPr algn="r" rtl="1"/>
            <a:r>
              <a:rPr lang="en-CA" sz="1200" b="1" dirty="0">
                <a:latin typeface="Calibri" panose="020F0502020204030204" pitchFamily="34" charset="0"/>
                <a:cs typeface="Calibri" panose="020F0502020204030204" pitchFamily="34" charset="0"/>
              </a:rPr>
              <a:t>أهداف التعلم</a:t>
            </a:r>
            <a:endParaRPr lang="en-CA" sz="1200" b="1" spc="300" dirty="0">
              <a:solidFill>
                <a:schemeClr val="tx1"/>
              </a:solidFill>
            </a:endParaRP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21316"/>
            <a:ext cx="4575242" cy="1785104"/>
          </a:xfrm>
          <a:prstGeom prst="rect">
            <a:avLst/>
          </a:prstGeom>
          <a:noFill/>
        </p:spPr>
        <p:txBody>
          <a:bodyPr wrap="square" rtlCol="0">
            <a:spAutoFit/>
          </a:bodyPr>
          <a:lstStyle/>
          <a:p>
            <a:pPr lvl="0" algn="r" rtl="1"/>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US" sz="1100" dirty="0" err="1">
                <a:effectLst/>
                <a:latin typeface="Calibri" panose="020F0502020204030204" pitchFamily="34" charset="0"/>
                <a:ea typeface="Calibri" panose="020F0502020204030204" pitchFamily="34" charset="0"/>
                <a:cs typeface="Calibri" panose="020F0502020204030204" pitchFamily="34" charset="0"/>
              </a:rPr>
              <a:t>تحديد</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و</a:t>
            </a:r>
            <a:r>
              <a:rPr lang="en-US" sz="1100" dirty="0" err="1">
                <a:effectLst/>
                <a:latin typeface="Calibri" panose="020F0502020204030204" pitchFamily="34" charset="0"/>
                <a:ea typeface="Calibri" panose="020F0502020204030204" pitchFamily="34" charset="0"/>
                <a:cs typeface="Calibri" panose="020F0502020204030204" pitchFamily="34" charset="0"/>
              </a:rPr>
              <a:t>التمييز</a:t>
            </a:r>
            <a:r>
              <a:rPr lang="ar-SA" sz="1100" dirty="0">
                <a:latin typeface="Calibri" panose="020F0502020204030204" pitchFamily="34" charset="0"/>
                <a:ea typeface="Calibri" panose="020F0502020204030204" pitchFamily="34" charset="0"/>
                <a:cs typeface="Calibri" panose="020F0502020204030204" pitchFamily="34" charset="0"/>
              </a:rPr>
              <a:t> بين</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المصطلحات</a:t>
            </a:r>
            <a:r>
              <a:rPr lang="en-US" sz="1100" dirty="0">
                <a:effectLst/>
                <a:latin typeface="Calibri" panose="020F0502020204030204" pitchFamily="34" charset="0"/>
                <a:ea typeface="Calibri" panose="020F0502020204030204" pitchFamily="34" charset="0"/>
                <a:cs typeface="Calibri" panose="020F0502020204030204" pitchFamily="34" charset="0"/>
              </a:rPr>
              <a:t> الأساسية </a:t>
            </a:r>
            <a:r>
              <a:rPr lang="en-US" sz="1100" dirty="0" err="1">
                <a:effectLst/>
                <a:latin typeface="Calibri" panose="020F0502020204030204" pitchFamily="34" charset="0"/>
                <a:ea typeface="Calibri" panose="020F0502020204030204" pitchFamily="34" charset="0"/>
                <a:cs typeface="Calibri" panose="020F0502020204030204" pitchFamily="34" charset="0"/>
              </a:rPr>
              <a:t>المتعلقة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ب</a:t>
            </a:r>
            <a:r>
              <a:rPr lang="en-US" sz="1100" dirty="0">
                <a:effectLst/>
                <a:latin typeface="Calibri" panose="020F0502020204030204" pitchFamily="34" charset="0"/>
                <a:ea typeface="Calibri" panose="020F0502020204030204" pitchFamily="34" charset="0"/>
                <a:cs typeface="Calibri" panose="020F0502020204030204" pitchFamily="34" charset="0"/>
              </a:rPr>
              <a:t>ـ</a:t>
            </a:r>
            <a:r>
              <a:rPr lang="en-GB" sz="1100" dirty="0" err="1">
                <a:latin typeface="Calibri" panose="020F0502020204030204" pitchFamily="34" charset="0"/>
                <a:cs typeface="Calibri" panose="020F0502020204030204" pitchFamily="34" charset="0"/>
              </a:rPr>
              <a:t>الصحة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نفسية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والدعم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النفسي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الاجتماعي</a:t>
            </a:r>
            <a:r>
              <a:rPr lang="en-GB" sz="1100" dirty="0">
                <a:latin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ea typeface="Arial"/>
              <a:cs typeface="Arial"/>
              <a:sym typeface="Arial"/>
            </a:endParaRPr>
          </a:p>
          <a:p>
            <a:pPr lvl="0" algn="r" rtl="1"/>
            <a:r>
              <a:rPr lang="en-US" sz="1100" dirty="0" err="1">
                <a:effectLst/>
                <a:latin typeface="Calibri" panose="020F0502020204030204" pitchFamily="34" charset="0"/>
                <a:ea typeface="Calibri" panose="020F0502020204030204" pitchFamily="34" charset="0"/>
                <a:cs typeface="Calibri" panose="020F0502020204030204" pitchFamily="34" charset="0"/>
              </a:rPr>
              <a:t>شرح</a:t>
            </a:r>
            <a:r>
              <a:rPr lang="en-US" sz="1100" dirty="0">
                <a:effectLst/>
                <a:latin typeface="Calibri" panose="020F0502020204030204" pitchFamily="34" charset="0"/>
                <a:ea typeface="Calibri" panose="020F0502020204030204" pitchFamily="34" charset="0"/>
                <a:cs typeface="Calibri" panose="020F0502020204030204" pitchFamily="34" charset="0"/>
              </a:rPr>
              <a:t> كيف يمكن لحالات الطوارئ أن تؤثر على </a:t>
            </a:r>
            <a:r>
              <a:rPr lang="en-US" sz="1100" dirty="0" err="1">
                <a:effectLst/>
                <a:latin typeface="Calibri" panose="020F0502020204030204" pitchFamily="34" charset="0"/>
                <a:ea typeface="Calibri" panose="020F0502020204030204" pitchFamily="34" charset="0"/>
                <a:cs typeface="Calibri" panose="020F0502020204030204" pitchFamily="34" charset="0"/>
              </a:rPr>
              <a:t>الصحة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a:t>
            </a:r>
            <a:r>
              <a:rPr lang="ar-SA" sz="1100" dirty="0">
                <a:effectLst/>
                <a:latin typeface="Calibri" panose="020F0502020204030204" pitchFamily="34" charset="0"/>
                <a:ea typeface="Calibri" panose="020F0502020204030204" pitchFamily="34" charset="0"/>
                <a:cs typeface="Calibri" panose="020F0502020204030204" pitchFamily="34" charset="0"/>
              </a:rPr>
              <a:t>نفسية</a:t>
            </a:r>
            <a:r>
              <a:rPr lang="en-US" sz="1100" dirty="0">
                <a:effectLst/>
                <a:latin typeface="Calibri" panose="020F0502020204030204" pitchFamily="34" charset="0"/>
                <a:ea typeface="Calibri" panose="020F0502020204030204" pitchFamily="34" charset="0"/>
                <a:cs typeface="Calibri" panose="020F0502020204030204" pitchFamily="34" charset="0"/>
              </a:rPr>
              <a:t> للطفل وعلى الأداء </a:t>
            </a:r>
            <a:r>
              <a:rPr lang="en-US" sz="1100" dirty="0" err="1">
                <a:effectLst/>
                <a:latin typeface="Calibri" panose="020F0502020204030204" pitchFamily="34" charset="0"/>
                <a:ea typeface="Calibri" panose="020F0502020204030204" pitchFamily="34" charset="0"/>
                <a:cs typeface="Calibri" panose="020F0502020204030204" pitchFamily="34" charset="0"/>
              </a:rPr>
              <a:t>النفسي</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الاجتماعي</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شرح دور أخصائيي الحالة في تقديم الصحة النفسية والدعم النفسي الاجتماعي</a:t>
            </a:r>
            <a:r>
              <a:rPr lang="ar-SA" sz="1100" dirty="0">
                <a:solidFill>
                  <a:schemeClr val="tx1"/>
                </a:solidFill>
                <a:latin typeface="Calibri" panose="020F0502020204030204" pitchFamily="34" charset="0"/>
                <a:ea typeface="Arial"/>
                <a:cs typeface="Calibri" panose="020F0502020204030204" pitchFamily="34" charset="0"/>
                <a:sym typeface="Arial"/>
              </a:rPr>
              <a:t> </a:t>
            </a: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إظهار المهارات الأساسية للصحة النفسية والدعم النفسي الاجتماعي</a:t>
            </a: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71366"/>
            <a:ext cx="559955" cy="387333"/>
            <a:chOff x="6878053" y="1156317"/>
            <a:chExt cx="1431178" cy="1039513"/>
          </a:xfrm>
          <a:solidFill>
            <a:schemeClr val="accent4">
              <a:lumMod val="60000"/>
              <a:lumOff val="40000"/>
            </a:schemeClr>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332844"/>
            <a:ext cx="559955" cy="387333"/>
            <a:chOff x="6878053" y="1156317"/>
            <a:chExt cx="1431178" cy="1039513"/>
          </a:xfrm>
          <a:solidFill>
            <a:schemeClr val="accent4">
              <a:lumMod val="60000"/>
              <a:lumOff val="40000"/>
            </a:schemeClr>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894487"/>
            <a:ext cx="559955" cy="387333"/>
            <a:chOff x="6878053" y="1156317"/>
            <a:chExt cx="1431178" cy="1039513"/>
          </a:xfrm>
          <a:solidFill>
            <a:schemeClr val="accent4">
              <a:lumMod val="60000"/>
              <a:lumOff val="40000"/>
            </a:schemeClr>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465987"/>
            <a:ext cx="559955" cy="387333"/>
            <a:chOff x="6878053" y="1156317"/>
            <a:chExt cx="1431178" cy="1039513"/>
          </a:xfrm>
          <a:solidFill>
            <a:schemeClr val="accent4">
              <a:lumMod val="60000"/>
              <a:lumOff val="40000"/>
            </a:schemeClr>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40013E39-284F-1551-8A9A-F7DCE976C47B}"/>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FFA099E0-B932-59AF-8208-2AF5848EB4CE}"/>
              </a:ext>
            </a:extLst>
          </p:cNvPr>
          <p:cNvSpPr/>
          <p:nvPr/>
        </p:nvSpPr>
        <p:spPr>
          <a:xfrm rot="1782986">
            <a:off x="286724" y="76395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D715BC80-C9C3-F999-F48D-FF61888C488B}"/>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50323789-E2C6-7E59-762D-D95DEE8F0C1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42423E96-C571-D6AA-B682-8768C2F1A789}"/>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2E30E4E6-18C2-0F6D-9CDF-58B1ED5B1BE9}"/>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40530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203ACDB-08AF-E963-D749-CDACF45F8FAF}"/>
              </a:ext>
            </a:extLst>
          </p:cNvPr>
          <p:cNvSpPr/>
          <p:nvPr/>
        </p:nvSpPr>
        <p:spPr>
          <a:xfrm>
            <a:off x="1231900" y="1719317"/>
            <a:ext cx="5029200" cy="7157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US" sz="1100" dirty="0">
                <a:solidFill>
                  <a:schemeClr val="tx1"/>
                </a:solidFill>
                <a:latin typeface="Arial" panose="020B0604020202020204" pitchFamily="34" charset="0"/>
                <a:cs typeface="Arial" panose="020B0604020202020204" pitchFamily="34" charset="0"/>
              </a:rPr>
              <a:t>"</a:t>
            </a:r>
            <a:r>
              <a:rPr lang="en-US" sz="1100" dirty="0" err="1">
                <a:solidFill>
                  <a:schemeClr val="tx1"/>
                </a:solidFill>
                <a:latin typeface="Calibri" panose="020F0502020204030204" pitchFamily="34" charset="0"/>
                <a:cs typeface="Calibri" panose="020F0502020204030204" pitchFamily="34" charset="0"/>
              </a:rPr>
              <a:t>منع</a:t>
            </a:r>
            <a:r>
              <a:rPr lang="ar-SA" sz="1100" dirty="0">
                <a:solidFill>
                  <a:schemeClr val="tx1"/>
                </a:solidFill>
                <a:latin typeface="Calibri" panose="020F0502020204030204" pitchFamily="34" charset="0"/>
                <a:cs typeface="Calibri" panose="020F0502020204030204" pitchFamily="34" charset="0"/>
              </a:rPr>
              <a:t> </a:t>
            </a:r>
            <a:r>
              <a:rPr lang="en-US" sz="1100" dirty="0">
                <a:solidFill>
                  <a:schemeClr val="tx1"/>
                </a:solidFill>
                <a:latin typeface="Calibri" panose="020F0502020204030204" pitchFamily="34" charset="0"/>
                <a:cs typeface="Calibri" panose="020F0502020204030204" pitchFamily="34" charset="0"/>
              </a:rPr>
              <a:t> </a:t>
            </a:r>
            <a:r>
              <a:rPr lang="ar-SA" sz="1100" dirty="0">
                <a:solidFill>
                  <a:schemeClr val="tx1"/>
                </a:solidFill>
                <a:latin typeface="Calibri" panose="020F0502020204030204" pitchFamily="34" charset="0"/>
                <a:cs typeface="Calibri" panose="020F0502020204030204" pitchFamily="34" charset="0"/>
              </a:rPr>
              <a:t>ال</a:t>
            </a:r>
            <a:r>
              <a:rPr lang="en-US" sz="1100" dirty="0" err="1">
                <a:solidFill>
                  <a:schemeClr val="tx1"/>
                </a:solidFill>
                <a:latin typeface="Calibri" panose="020F0502020204030204" pitchFamily="34" charset="0"/>
                <a:cs typeface="Calibri" panose="020F0502020204030204" pitchFamily="34" charset="0"/>
              </a:rPr>
              <a:t>إساءة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والإهمال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والاستغلال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والعنف</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ضد</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الأطفال</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وال</a:t>
            </a:r>
            <a:r>
              <a:rPr lang="ar-SA" sz="1100" dirty="0">
                <a:solidFill>
                  <a:schemeClr val="tx1"/>
                </a:solidFill>
                <a:latin typeface="Calibri" panose="020F0502020204030204" pitchFamily="34" charset="0"/>
                <a:cs typeface="Calibri" panose="020F0502020204030204" pitchFamily="34" charset="0"/>
              </a:rPr>
              <a:t>استجابة</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لها</a:t>
            </a:r>
            <a:r>
              <a:rPr lang="en-US" sz="1100" dirty="0">
                <a:solidFill>
                  <a:schemeClr val="tx1"/>
                </a:solidFill>
                <a:latin typeface="Calibri" panose="020F0502020204030204" pitchFamily="34" charset="0"/>
                <a:cs typeface="Calibri" panose="020F0502020204030204" pitchFamily="34" charset="0"/>
              </a:rPr>
              <a:t>".</a:t>
            </a:r>
          </a:p>
        </p:txBody>
      </p:sp>
      <p:pic>
        <p:nvPicPr>
          <p:cNvPr id="4" name="Google Shape;98;p8">
            <a:extLst>
              <a:ext uri="{FF2B5EF4-FFF2-40B4-BE49-F238E27FC236}">
                <a16:creationId xmlns:a16="http://schemas.microsoft.com/office/drawing/2014/main" id="{46D9C4A9-2C78-4B89-99E7-62CA32A394C8}"/>
              </a:ext>
            </a:extLst>
          </p:cNvPr>
          <p:cNvPicPr preferRelativeResize="0"/>
          <p:nvPr/>
        </p:nvPicPr>
        <p:blipFill rotWithShape="1">
          <a:blip r:embed="rId2">
            <a:alphaModFix/>
          </a:blip>
          <a:srcRect/>
          <a:stretch/>
        </p:blipFill>
        <p:spPr>
          <a:xfrm>
            <a:off x="996287" y="1603612"/>
            <a:ext cx="833875" cy="1150515"/>
          </a:xfrm>
          <a:prstGeom prst="rect">
            <a:avLst/>
          </a:prstGeom>
          <a:noFill/>
          <a:ln w="9525" cap="flat" cmpd="sng">
            <a:solidFill>
              <a:schemeClr val="accent2">
                <a:lumMod val="75000"/>
              </a:schemeClr>
            </a:solidFill>
            <a:prstDash val="solid"/>
            <a:round/>
            <a:headEnd type="none" w="sm" len="sm"/>
            <a:tailEnd type="none" w="sm" len="sm"/>
          </a:ln>
        </p:spPr>
      </p:pic>
      <p:sp>
        <p:nvSpPr>
          <p:cNvPr id="34" name="TextBox 33">
            <a:extLst>
              <a:ext uri="{FF2B5EF4-FFF2-40B4-BE49-F238E27FC236}">
                <a16:creationId xmlns:a16="http://schemas.microsoft.com/office/drawing/2014/main" id="{4FFAF83D-10A5-6B99-D03E-63B5F736F19E}"/>
              </a:ext>
            </a:extLst>
          </p:cNvPr>
          <p:cNvSpPr txBox="1"/>
          <p:nvPr/>
        </p:nvSpPr>
        <p:spPr>
          <a:xfrm>
            <a:off x="996287" y="4179249"/>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rtl="1"/>
            <a:r>
              <a:rPr lang="ar-SA" sz="1100" b="1" dirty="0">
                <a:latin typeface="Calibri" panose="020F0502020204030204" pitchFamily="34" charset="0"/>
                <a:cs typeface="Calibri" panose="020F0502020204030204" pitchFamily="34" charset="0"/>
              </a:rPr>
              <a:t>ال</a:t>
            </a:r>
            <a:r>
              <a:rPr lang="en-US" sz="1100" b="1" dirty="0" err="1">
                <a:latin typeface="Calibri" panose="020F0502020204030204" pitchFamily="34" charset="0"/>
                <a:cs typeface="Calibri" panose="020F0502020204030204" pitchFamily="34" charset="0"/>
              </a:rPr>
              <a:t>إساءة</a:t>
            </a:r>
            <a:endParaRPr lang="en-CA" sz="11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01CC45FE-1330-5619-6B21-861AFBE1EB26}"/>
              </a:ext>
            </a:extLst>
          </p:cNvPr>
          <p:cNvSpPr txBox="1"/>
          <p:nvPr/>
        </p:nvSpPr>
        <p:spPr>
          <a:xfrm>
            <a:off x="2967107" y="3537947"/>
            <a:ext cx="3281042" cy="871347"/>
          </a:xfrm>
          <a:prstGeom prst="rect">
            <a:avLst/>
          </a:prstGeom>
          <a:noFill/>
          <a:ln>
            <a:solidFill>
              <a:schemeClr val="accent2">
                <a:lumMod val="75000"/>
              </a:schemeClr>
            </a:solidFill>
          </a:ln>
        </p:spPr>
        <p:txBody>
          <a:bodyPr wrap="square" lIns="180000" tIns="180000" rIns="180000" bIns="180000" rtlCol="0">
            <a:spAutoFit/>
          </a:bodyPr>
          <a:lstStyle/>
          <a:p>
            <a:pPr lvl="0" algn="r" rtl="1"/>
            <a:r>
              <a:rPr lang="ar-SA" sz="1100" dirty="0">
                <a:latin typeface="Calibri" panose="020F0502020204030204" pitchFamily="34" charset="0"/>
                <a:cs typeface="Calibri" panose="020F0502020204030204" pitchFamily="34" charset="0"/>
              </a:rPr>
              <a:t>جميع </a:t>
            </a:r>
            <a:r>
              <a:rPr lang="en-GB" sz="1100" dirty="0" err="1">
                <a:latin typeface="Calibri" panose="020F0502020204030204" pitchFamily="34" charset="0"/>
                <a:cs typeface="Calibri" panose="020F0502020204030204" pitchFamily="34" charset="0"/>
              </a:rPr>
              <a:t>الأفعال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التي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تنطوي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استخدام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متعمد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لل</a:t>
            </a:r>
            <a:r>
              <a:rPr lang="ar-SA" sz="1100" dirty="0">
                <a:latin typeface="Calibri" panose="020F0502020204030204" pitchFamily="34" charset="0"/>
                <a:cs typeface="Calibri" panose="020F0502020204030204" pitchFamily="34" charset="0"/>
              </a:rPr>
              <a:t>سلطة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القوة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لفظيًا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جسديًا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ضد</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GB" sz="1100" dirty="0" err="1">
                <a:latin typeface="Calibri" panose="020F0502020204030204" pitchFamily="34" charset="0"/>
                <a:cs typeface="Calibri" panose="020F0502020204030204" pitchFamily="34" charset="0"/>
              </a:rPr>
              <a:t>طفل</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و التي </a:t>
            </a:r>
            <a:r>
              <a:rPr lang="en-GB" sz="1100" dirty="0" err="1">
                <a:latin typeface="Calibri" panose="020F0502020204030204" pitchFamily="34" charset="0"/>
                <a:cs typeface="Calibri" panose="020F0502020204030204" pitchFamily="34" charset="0"/>
              </a:rPr>
              <a:t>ينتج</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عنها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إما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ضرر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احتمال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كبير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للإضرار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بسلامة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ورفاه</a:t>
            </a:r>
            <a:r>
              <a:rPr lang="ar-SA" sz="1100" dirty="0">
                <a:latin typeface="Calibri" panose="020F0502020204030204" pitchFamily="34" charset="0"/>
                <a:cs typeface="Calibri" panose="020F0502020204030204" pitchFamily="34" charset="0"/>
              </a:rPr>
              <a:t>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وكرامته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ونموه</a:t>
            </a:r>
            <a:r>
              <a:rPr lang="en-GB" sz="1100" dirty="0">
                <a:latin typeface="Calibri" panose="020F0502020204030204" pitchFamily="34" charset="0"/>
                <a:cs typeface="Calibri" panose="020F0502020204030204" pitchFamily="34" charset="0"/>
              </a:rPr>
              <a:t>.</a:t>
            </a:r>
          </a:p>
        </p:txBody>
      </p:sp>
      <p:sp>
        <p:nvSpPr>
          <p:cNvPr id="36" name="TextBox 35">
            <a:extLst>
              <a:ext uri="{FF2B5EF4-FFF2-40B4-BE49-F238E27FC236}">
                <a16:creationId xmlns:a16="http://schemas.microsoft.com/office/drawing/2014/main" id="{57BEE1DC-5623-3AF0-1AD7-3727939BBE18}"/>
              </a:ext>
            </a:extLst>
          </p:cNvPr>
          <p:cNvSpPr txBox="1"/>
          <p:nvPr/>
        </p:nvSpPr>
        <p:spPr>
          <a:xfrm>
            <a:off x="996287" y="5424034"/>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rtl="1"/>
            <a:r>
              <a:rPr lang="ar-SA" sz="1100" b="1" dirty="0" err="1">
                <a:latin typeface="Calibri" panose="020F0502020204030204" pitchFamily="34" charset="0"/>
                <a:cs typeface="Calibri" panose="020F0502020204030204" pitchFamily="34" charset="0"/>
              </a:rPr>
              <a:t>الإ</a:t>
            </a:r>
            <a:r>
              <a:rPr lang="en-US" sz="1100" b="1" dirty="0" err="1">
                <a:latin typeface="Calibri" panose="020F0502020204030204" pitchFamily="34" charset="0"/>
                <a:cs typeface="Calibri" panose="020F0502020204030204" pitchFamily="34" charset="0"/>
              </a:rPr>
              <a:t>هم</a:t>
            </a:r>
            <a:r>
              <a:rPr lang="ar-SA" sz="1100" b="1" dirty="0" err="1">
                <a:latin typeface="Calibri" panose="020F0502020204030204" pitchFamily="34" charset="0"/>
                <a:cs typeface="Calibri" panose="020F0502020204030204" pitchFamily="34" charset="0"/>
              </a:rPr>
              <a:t>ا</a:t>
            </a:r>
            <a:r>
              <a:rPr lang="en-US" sz="1100" b="1" dirty="0" err="1">
                <a:latin typeface="Calibri" panose="020F0502020204030204" pitchFamily="34" charset="0"/>
                <a:cs typeface="Calibri" panose="020F0502020204030204" pitchFamily="34" charset="0"/>
              </a:rPr>
              <a:t>ل</a:t>
            </a:r>
            <a:endParaRPr lang="en-CA" sz="1100"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42531EC0-8BE8-3B47-1B2A-A82B03578454}"/>
              </a:ext>
            </a:extLst>
          </p:cNvPr>
          <p:cNvSpPr txBox="1"/>
          <p:nvPr/>
        </p:nvSpPr>
        <p:spPr>
          <a:xfrm>
            <a:off x="2967107" y="4944365"/>
            <a:ext cx="3281042" cy="871347"/>
          </a:xfrm>
          <a:prstGeom prst="rect">
            <a:avLst/>
          </a:prstGeom>
          <a:noFill/>
          <a:ln>
            <a:solidFill>
              <a:schemeClr val="accent2">
                <a:lumMod val="75000"/>
              </a:schemeClr>
            </a:solidFill>
          </a:ln>
        </p:spPr>
        <p:txBody>
          <a:bodyPr wrap="square" lIns="180000" tIns="180000" rIns="180000" bIns="180000" rtlCol="0">
            <a:spAutoFit/>
          </a:bodyPr>
          <a:lstStyle/>
          <a:p>
            <a:pPr algn="r" rtl="1"/>
            <a:r>
              <a:rPr lang="en-GB" sz="1100" dirty="0" err="1">
                <a:latin typeface="Calibri" panose="020F0502020204030204" pitchFamily="34" charset="0"/>
                <a:cs typeface="Calibri" panose="020F0502020204030204" pitchFamily="34" charset="0"/>
              </a:rPr>
              <a:t>فعل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متعمد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آثار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سلبية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فعلية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محتملة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سلامة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ورفاه</a:t>
            </a:r>
            <a:r>
              <a:rPr lang="ar-SA" sz="1100" dirty="0">
                <a:latin typeface="Calibri" panose="020F0502020204030204" pitchFamily="34" charset="0"/>
                <a:cs typeface="Calibri" panose="020F0502020204030204" pitchFamily="34" charset="0"/>
              </a:rPr>
              <a:t>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وكرامته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ونموه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يرتكب</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هذا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الفعل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سياق</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علاقة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المسؤولية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الثقة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سلطة</a:t>
            </a:r>
            <a:endParaRPr lang="en-GB" sz="11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298B06A-E4AC-E8E4-1ECF-615FA651B753}"/>
              </a:ext>
            </a:extLst>
          </p:cNvPr>
          <p:cNvSpPr txBox="1"/>
          <p:nvPr/>
        </p:nvSpPr>
        <p:spPr>
          <a:xfrm>
            <a:off x="2967106" y="6181506"/>
            <a:ext cx="3280992" cy="1209901"/>
          </a:xfrm>
          <a:prstGeom prst="rect">
            <a:avLst/>
          </a:prstGeom>
          <a:noFill/>
          <a:ln>
            <a:solidFill>
              <a:schemeClr val="accent2">
                <a:lumMod val="75000"/>
              </a:schemeClr>
            </a:solidFill>
          </a:ln>
        </p:spPr>
        <p:txBody>
          <a:bodyPr wrap="square" lIns="180000" tIns="180000" rIns="180000" bIns="180000" rtlCol="0">
            <a:spAutoFit/>
          </a:bodyPr>
          <a:lstStyle/>
          <a:p>
            <a:pPr lvl="0" algn="r" rtl="1"/>
            <a:r>
              <a:rPr lang="en-GB" sz="1100" dirty="0" err="1">
                <a:latin typeface="Calibri" panose="020F0502020204030204" pitchFamily="34" charset="0"/>
                <a:cs typeface="Calibri" panose="020F0502020204030204" pitchFamily="34" charset="0"/>
              </a:rPr>
              <a:t>عندما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يقوم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فرد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موقع</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سلطة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ثقة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بأخذ</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محاولة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استغلال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لمصلحته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الشخصية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لصالحه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a:t>
            </a:r>
            <a:r>
              <a:rPr lang="en-GB" sz="1100" dirty="0" err="1">
                <a:latin typeface="Calibri" panose="020F0502020204030204" pitchFamily="34" charset="0"/>
                <a:cs typeface="Calibri" panose="020F0502020204030204" pitchFamily="34" charset="0"/>
              </a:rPr>
              <a:t>إرضاءه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لمنفعته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قد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تأخذ</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هذه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المنفعة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الشخصية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أشكالًا</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مختلفة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جسدية</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جنسية</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مالية</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مادية</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اجتماعية</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عسكرية</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سياسية</a:t>
            </a:r>
            <a:r>
              <a:rPr lang="en-GB" sz="900" dirty="0">
                <a:latin typeface="Calibri" panose="020F0502020204030204" pitchFamily="34" charset="0"/>
                <a:cs typeface="Calibri" panose="020F0502020204030204" pitchFamily="34" charset="0"/>
              </a:rPr>
              <a:t>.</a:t>
            </a:r>
          </a:p>
        </p:txBody>
      </p:sp>
      <p:sp>
        <p:nvSpPr>
          <p:cNvPr id="39" name="TextBox 38">
            <a:extLst>
              <a:ext uri="{FF2B5EF4-FFF2-40B4-BE49-F238E27FC236}">
                <a16:creationId xmlns:a16="http://schemas.microsoft.com/office/drawing/2014/main" id="{11484D38-1083-08D6-52C5-089484F38CE0}"/>
              </a:ext>
            </a:extLst>
          </p:cNvPr>
          <p:cNvSpPr txBox="1"/>
          <p:nvPr/>
        </p:nvSpPr>
        <p:spPr>
          <a:xfrm>
            <a:off x="2980057" y="7757202"/>
            <a:ext cx="3268091" cy="1040624"/>
          </a:xfrm>
          <a:prstGeom prst="rect">
            <a:avLst/>
          </a:prstGeom>
          <a:noFill/>
          <a:ln>
            <a:solidFill>
              <a:schemeClr val="accent2">
                <a:lumMod val="75000"/>
              </a:schemeClr>
            </a:solidFill>
          </a:ln>
        </p:spPr>
        <p:txBody>
          <a:bodyPr wrap="square" lIns="180000" tIns="180000" rIns="180000" bIns="180000" rtlCol="0">
            <a:spAutoFit/>
          </a:bodyPr>
          <a:lstStyle/>
          <a:p>
            <a:pPr lvl="0" algn="r" rtl="1"/>
            <a:r>
              <a:rPr lang="en-GB" sz="1100" dirty="0" err="1">
                <a:latin typeface="Calibri" panose="020F0502020204030204" pitchFamily="34" charset="0"/>
                <a:cs typeface="Calibri" panose="020F0502020204030204" pitchFamily="34" charset="0"/>
              </a:rPr>
              <a:t>الإخفاق</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المتعمد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غير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المتعمد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حماية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الأذى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الفعلي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المحتمل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لسلامته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ورفاه</a:t>
            </a:r>
            <a:r>
              <a:rPr lang="ar-SA" sz="1100" dirty="0">
                <a:latin typeface="Calibri" panose="020F0502020204030204" pitchFamily="34" charset="0"/>
                <a:cs typeface="Calibri" panose="020F0502020204030204" pitchFamily="34" charset="0"/>
              </a:rPr>
              <a:t>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وكرامته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ونموه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عدم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الوفاء</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بحقوق</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مع</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تحمل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المسؤولية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الواضحة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عن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رفاه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وقدرته</a:t>
            </a:r>
            <a:r>
              <a:rPr lang="en-GB" sz="1100" dirty="0">
                <a:latin typeface="Calibri" panose="020F0502020204030204" pitchFamily="34" charset="0"/>
                <a:cs typeface="Calibri" panose="020F0502020204030204" pitchFamily="34" charset="0"/>
              </a:rPr>
              <a:t> ، </a:t>
            </a:r>
            <a:r>
              <a:rPr lang="ar-SA" sz="1100" dirty="0">
                <a:latin typeface="Calibri" panose="020F0502020204030204" pitchFamily="34" charset="0"/>
                <a:cs typeface="Calibri" panose="020F0502020204030204" pitchFamily="34" charset="0"/>
              </a:rPr>
              <a:t>و القابلية </a:t>
            </a:r>
            <a:r>
              <a:rPr lang="en-GB" sz="1100" dirty="0" err="1">
                <a:latin typeface="Calibri" panose="020F0502020204030204" pitchFamily="34" charset="0"/>
                <a:cs typeface="Calibri" panose="020F0502020204030204" pitchFamily="34" charset="0"/>
              </a:rPr>
              <a:t>والموارد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للقيام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بذلك</a:t>
            </a:r>
            <a:r>
              <a:rPr lang="en-GB" sz="1100" dirty="0">
                <a:latin typeface="Calibri" panose="020F0502020204030204" pitchFamily="34" charset="0"/>
                <a:cs typeface="Calibri" panose="020F0502020204030204" pitchFamily="34" charset="0"/>
              </a:rPr>
              <a:t>.</a:t>
            </a:r>
          </a:p>
        </p:txBody>
      </p:sp>
      <p:sp>
        <p:nvSpPr>
          <p:cNvPr id="40" name="TextBox 39">
            <a:extLst>
              <a:ext uri="{FF2B5EF4-FFF2-40B4-BE49-F238E27FC236}">
                <a16:creationId xmlns:a16="http://schemas.microsoft.com/office/drawing/2014/main" id="{7AB3A202-F630-5D6B-C0D8-5D381E7D9468}"/>
              </a:ext>
            </a:extLst>
          </p:cNvPr>
          <p:cNvSpPr txBox="1"/>
          <p:nvPr/>
        </p:nvSpPr>
        <p:spPr>
          <a:xfrm>
            <a:off x="996287" y="6668819"/>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rtl="1"/>
            <a:r>
              <a:rPr lang="ar-SA" sz="1100" b="1" dirty="0">
                <a:latin typeface="Calibri" panose="020F0502020204030204" pitchFamily="34" charset="0"/>
                <a:cs typeface="Calibri" panose="020F0502020204030204" pitchFamily="34" charset="0"/>
              </a:rPr>
              <a:t>ال</a:t>
            </a:r>
            <a:r>
              <a:rPr lang="en-US" sz="1100" b="1" dirty="0" err="1">
                <a:latin typeface="Calibri" panose="020F0502020204030204" pitchFamily="34" charset="0"/>
                <a:cs typeface="Calibri" panose="020F0502020204030204" pitchFamily="34" charset="0"/>
              </a:rPr>
              <a:t>عنف</a:t>
            </a:r>
            <a:endParaRPr lang="en-CA" sz="1100" b="1"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8185CE9-EFED-1B80-3E25-5811A233CC70}"/>
              </a:ext>
            </a:extLst>
          </p:cNvPr>
          <p:cNvSpPr txBox="1"/>
          <p:nvPr/>
        </p:nvSpPr>
        <p:spPr>
          <a:xfrm>
            <a:off x="996286" y="7913603"/>
            <a:ext cx="1423830"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rtl="1"/>
            <a:r>
              <a:rPr lang="ar-SA" sz="1100" b="1" dirty="0">
                <a:latin typeface="Calibri" panose="020F0502020204030204" pitchFamily="34" charset="0"/>
                <a:cs typeface="Calibri" panose="020F0502020204030204" pitchFamily="34" charset="0"/>
              </a:rPr>
              <a:t>ال</a:t>
            </a:r>
            <a:r>
              <a:rPr lang="en-CA" sz="1100" b="1" dirty="0" err="1">
                <a:latin typeface="Calibri" panose="020F0502020204030204" pitchFamily="34" charset="0"/>
                <a:cs typeface="Calibri" panose="020F0502020204030204" pitchFamily="34" charset="0"/>
              </a:rPr>
              <a:t>استغلال</a:t>
            </a:r>
            <a:endParaRPr lang="en-CA" sz="1100" b="1" dirty="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798DDF00-6859-B061-9CB5-FDF13CCE18FD}"/>
              </a:ext>
            </a:extLst>
          </p:cNvPr>
          <p:cNvSpPr txBox="1"/>
          <p:nvPr/>
        </p:nvSpPr>
        <p:spPr>
          <a:xfrm>
            <a:off x="996287" y="3051669"/>
            <a:ext cx="5254042" cy="369332"/>
          </a:xfrm>
          <a:prstGeom prst="rect">
            <a:avLst/>
          </a:prstGeom>
          <a:noFill/>
        </p:spPr>
        <p:txBody>
          <a:bodyPr wrap="square" rtlCol="0">
            <a:spAutoFit/>
          </a:bodyPr>
          <a:lstStyle/>
          <a:p>
            <a:pPr algn="r" rtl="1"/>
            <a:r>
              <a:rPr lang="ar-SA" dirty="0" err="1">
                <a:latin typeface="Calibri" panose="020F0502020204030204" pitchFamily="34" charset="0"/>
                <a:cs typeface="Calibri" panose="020F0502020204030204" pitchFamily="34" charset="0"/>
              </a:rPr>
              <a:t>ش</a:t>
            </a:r>
            <a:r>
              <a:rPr lang="en-GB" sz="1800" dirty="0" err="1">
                <a:latin typeface="Calibri" panose="020F0502020204030204" pitchFamily="34" charset="0"/>
                <a:cs typeface="Calibri" panose="020F0502020204030204" pitchFamily="34" charset="0"/>
              </a:rPr>
              <a:t>رح</a:t>
            </a:r>
            <a:r>
              <a:rPr lang="en-GB" sz="1800" dirty="0">
                <a:latin typeface="Calibri" panose="020F0502020204030204" pitchFamily="34" charset="0"/>
                <a:cs typeface="Calibri" panose="020F0502020204030204" pitchFamily="34" charset="0"/>
              </a:rPr>
              <a:t> </a:t>
            </a:r>
            <a:r>
              <a:rPr lang="ar-SA" sz="1800" dirty="0">
                <a:latin typeface="Calibri" panose="020F0502020204030204" pitchFamily="34" charset="0"/>
                <a:cs typeface="Calibri" panose="020F0502020204030204" pitchFamily="34" charset="0"/>
              </a:rPr>
              <a:t>مصطلحات </a:t>
            </a:r>
            <a:r>
              <a:rPr lang="en-GB" sz="1800" dirty="0" err="1">
                <a:latin typeface="Calibri" panose="020F0502020204030204" pitchFamily="34" charset="0"/>
                <a:cs typeface="Calibri" panose="020F0502020204030204" pitchFamily="34" charset="0"/>
              </a:rPr>
              <a:t>حماية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الطفل</a:t>
            </a:r>
            <a:endParaRPr lang="en-CA" b="1" spc="300" dirty="0">
              <a:solidFill>
                <a:schemeClr val="tx1"/>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DB327CE3-C2F5-35F4-0787-DD8CD32B567E}"/>
              </a:ext>
            </a:extLst>
          </p:cNvPr>
          <p:cNvSpPr txBox="1"/>
          <p:nvPr/>
        </p:nvSpPr>
        <p:spPr>
          <a:xfrm>
            <a:off x="996287" y="1222077"/>
            <a:ext cx="5254042" cy="338554"/>
          </a:xfrm>
          <a:prstGeom prst="rect">
            <a:avLst/>
          </a:prstGeom>
          <a:noFill/>
        </p:spPr>
        <p:txBody>
          <a:bodyPr wrap="square" rtlCol="0">
            <a:spAutoFit/>
          </a:bodyPr>
          <a:lstStyle/>
          <a:p>
            <a:pPr algn="r" rtl="1"/>
            <a:r>
              <a:rPr lang="en-CA" sz="1600" b="1" spc="300" dirty="0" err="1">
                <a:solidFill>
                  <a:schemeClr val="tx1"/>
                </a:solidFill>
              </a:rPr>
              <a:t>تعريف</a:t>
            </a:r>
            <a:r>
              <a:rPr lang="en-CA" sz="1600" b="1" spc="300" dirty="0">
                <a:solidFill>
                  <a:schemeClr val="tx1"/>
                </a:solidFill>
              </a:rPr>
              <a:t> </a:t>
            </a:r>
            <a:r>
              <a:rPr lang="en-CA" sz="1600" b="1" spc="300" dirty="0" err="1">
                <a:solidFill>
                  <a:schemeClr val="tx1"/>
                </a:solidFill>
              </a:rPr>
              <a:t>حماية</a:t>
            </a:r>
            <a:r>
              <a:rPr lang="en-CA" sz="1600" b="1" spc="300" dirty="0">
                <a:solidFill>
                  <a:schemeClr val="tx1"/>
                </a:solidFill>
              </a:rPr>
              <a:t> </a:t>
            </a:r>
            <a:r>
              <a:rPr lang="en-CA" sz="1600" b="1" spc="300" dirty="0" err="1">
                <a:solidFill>
                  <a:schemeClr val="tx1"/>
                </a:solidFill>
              </a:rPr>
              <a:t>الطفل</a:t>
            </a:r>
            <a:endParaRPr lang="en-CA" sz="1600" b="1" spc="300" dirty="0">
              <a:solidFill>
                <a:schemeClr val="tx1"/>
              </a:solidFill>
            </a:endParaRPr>
          </a:p>
        </p:txBody>
      </p:sp>
      <p:sp>
        <p:nvSpPr>
          <p:cNvPr id="71" name="TextBox 70">
            <a:extLst>
              <a:ext uri="{FF2B5EF4-FFF2-40B4-BE49-F238E27FC236}">
                <a16:creationId xmlns:a16="http://schemas.microsoft.com/office/drawing/2014/main" id="{F9177A09-7A3E-EDC5-3277-756D00BC8C40}"/>
              </a:ext>
            </a:extLst>
          </p:cNvPr>
          <p:cNvSpPr txBox="1"/>
          <p:nvPr/>
        </p:nvSpPr>
        <p:spPr>
          <a:xfrm>
            <a:off x="996286" y="713169"/>
            <a:ext cx="526481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err="1">
                <a:solidFill>
                  <a:schemeClr val="bg1"/>
                </a:solidFill>
                <a:highlight>
                  <a:srgbClr val="8D607A"/>
                </a:highlight>
                <a:latin typeface="Calibri"/>
                <a:ea typeface="Calibri"/>
                <a:cs typeface="Calibri"/>
                <a:sym typeface="Calibri"/>
              </a:rPr>
              <a:t>الجلسة</a:t>
            </a:r>
            <a:r>
              <a:rPr lang="en-US" sz="1600" b="1" spc="300" dirty="0">
                <a:solidFill>
                  <a:schemeClr val="bg1"/>
                </a:solidFill>
                <a:highlight>
                  <a:srgbClr val="8D607A"/>
                </a:highlight>
                <a:latin typeface="Calibri"/>
                <a:ea typeface="Calibri"/>
                <a:cs typeface="Calibri"/>
                <a:sym typeface="Calibri"/>
              </a:rPr>
              <a:t> </a:t>
            </a:r>
            <a:r>
              <a:rPr lang="ar-SA" sz="1600" b="1" spc="300" dirty="0">
                <a:solidFill>
                  <a:schemeClr val="bg1"/>
                </a:solidFill>
                <a:highlight>
                  <a:srgbClr val="8D607A"/>
                </a:highlight>
                <a:latin typeface="Calibri"/>
                <a:ea typeface="Calibri"/>
                <a:cs typeface="Calibri"/>
                <a:sym typeface="Calibri"/>
              </a:rPr>
              <a:t>٢</a:t>
            </a:r>
            <a:r>
              <a:rPr lang="en-US" sz="1600" b="1" spc="300" dirty="0">
                <a:solidFill>
                  <a:schemeClr val="bg1"/>
                </a:solidFill>
                <a:highlight>
                  <a:srgbClr val="8D607A"/>
                </a:highlight>
                <a:latin typeface="Calibri"/>
                <a:ea typeface="Calibri"/>
                <a:cs typeface="Calibri"/>
                <a:sym typeface="Calibri"/>
              </a:rPr>
              <a:t>: ما هي حماية الطفل؟</a:t>
            </a:r>
          </a:p>
        </p:txBody>
      </p:sp>
      <p:sp>
        <p:nvSpPr>
          <p:cNvPr id="72" name="Oval 71">
            <a:extLst>
              <a:ext uri="{FF2B5EF4-FFF2-40B4-BE49-F238E27FC236}">
                <a16:creationId xmlns:a16="http://schemas.microsoft.com/office/drawing/2014/main" id="{F0ACB77E-DBDD-65F8-53DA-71A67F14EADB}"/>
              </a:ext>
            </a:extLst>
          </p:cNvPr>
          <p:cNvSpPr/>
          <p:nvPr/>
        </p:nvSpPr>
        <p:spPr>
          <a:xfrm>
            <a:off x="2324866" y="434438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3" name="Oval 72">
            <a:extLst>
              <a:ext uri="{FF2B5EF4-FFF2-40B4-BE49-F238E27FC236}">
                <a16:creationId xmlns:a16="http://schemas.microsoft.com/office/drawing/2014/main" id="{93FFACC2-AD77-CE79-22A5-D45806A0AD6E}"/>
              </a:ext>
            </a:extLst>
          </p:cNvPr>
          <p:cNvSpPr/>
          <p:nvPr/>
        </p:nvSpPr>
        <p:spPr>
          <a:xfrm>
            <a:off x="2871856" y="402427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Oval 73">
            <a:extLst>
              <a:ext uri="{FF2B5EF4-FFF2-40B4-BE49-F238E27FC236}">
                <a16:creationId xmlns:a16="http://schemas.microsoft.com/office/drawing/2014/main" id="{3351DA95-D0CA-DC16-45EC-7D6932F97DCE}"/>
              </a:ext>
            </a:extLst>
          </p:cNvPr>
          <p:cNvSpPr/>
          <p:nvPr/>
        </p:nvSpPr>
        <p:spPr>
          <a:xfrm>
            <a:off x="2324866" y="5567212"/>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5" name="Oval 74">
            <a:extLst>
              <a:ext uri="{FF2B5EF4-FFF2-40B4-BE49-F238E27FC236}">
                <a16:creationId xmlns:a16="http://schemas.microsoft.com/office/drawing/2014/main" id="{54018B81-02E3-C00A-CEF1-0F0D6C05EAEC}"/>
              </a:ext>
            </a:extLst>
          </p:cNvPr>
          <p:cNvSpPr/>
          <p:nvPr/>
        </p:nvSpPr>
        <p:spPr>
          <a:xfrm>
            <a:off x="2324866" y="6829469"/>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6" name="Oval 75">
            <a:extLst>
              <a:ext uri="{FF2B5EF4-FFF2-40B4-BE49-F238E27FC236}">
                <a16:creationId xmlns:a16="http://schemas.microsoft.com/office/drawing/2014/main" id="{F3F2A0FB-FC05-C571-21CF-111F5CCBF4C7}"/>
              </a:ext>
            </a:extLst>
          </p:cNvPr>
          <p:cNvSpPr/>
          <p:nvPr/>
        </p:nvSpPr>
        <p:spPr>
          <a:xfrm>
            <a:off x="2324866" y="8084947"/>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7" name="Oval 76">
            <a:extLst>
              <a:ext uri="{FF2B5EF4-FFF2-40B4-BE49-F238E27FC236}">
                <a16:creationId xmlns:a16="http://schemas.microsoft.com/office/drawing/2014/main" id="{8C536B5F-A851-0984-9696-2B1B5A888CD7}"/>
              </a:ext>
            </a:extLst>
          </p:cNvPr>
          <p:cNvSpPr/>
          <p:nvPr/>
        </p:nvSpPr>
        <p:spPr>
          <a:xfrm>
            <a:off x="2871856" y="532878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8" name="Oval 77">
            <a:extLst>
              <a:ext uri="{FF2B5EF4-FFF2-40B4-BE49-F238E27FC236}">
                <a16:creationId xmlns:a16="http://schemas.microsoft.com/office/drawing/2014/main" id="{67AA9487-DBB6-BF47-1B3A-7A29C8FBD191}"/>
              </a:ext>
            </a:extLst>
          </p:cNvPr>
          <p:cNvSpPr/>
          <p:nvPr/>
        </p:nvSpPr>
        <p:spPr>
          <a:xfrm>
            <a:off x="2871856" y="6734219"/>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9" name="Oval 78">
            <a:extLst>
              <a:ext uri="{FF2B5EF4-FFF2-40B4-BE49-F238E27FC236}">
                <a16:creationId xmlns:a16="http://schemas.microsoft.com/office/drawing/2014/main" id="{6F2B2D43-72F7-9A29-8BDA-B8EBB0D6C7C9}"/>
              </a:ext>
            </a:extLst>
          </p:cNvPr>
          <p:cNvSpPr/>
          <p:nvPr/>
        </p:nvSpPr>
        <p:spPr>
          <a:xfrm>
            <a:off x="2871856" y="8351541"/>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Hexagon 1">
            <a:extLst>
              <a:ext uri="{FF2B5EF4-FFF2-40B4-BE49-F238E27FC236}">
                <a16:creationId xmlns:a16="http://schemas.microsoft.com/office/drawing/2014/main" id="{226BBB5C-7184-F408-FE89-6EB2E4BB09E9}"/>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3A02FF45-9D7B-DF68-8397-D11E9A4F44A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0FAF5D91-21E1-BC62-433B-9D9AD6F51C78}"/>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8AA67080-28B5-CE6E-5D4E-7B420C2BB029}"/>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4ABB3B12-1B46-BDC4-05D7-D8C94EEA663A}"/>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05F6F3F-16BD-6128-6CB3-6770DC89F15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008307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DA749C13-1BA7-A408-91A2-2D049C12DA74}"/>
              </a:ext>
            </a:extLst>
          </p:cNvPr>
          <p:cNvSpPr txBox="1"/>
          <p:nvPr/>
        </p:nvSpPr>
        <p:spPr>
          <a:xfrm>
            <a:off x="987931" y="1839268"/>
            <a:ext cx="5254041" cy="542116"/>
          </a:xfrm>
          <a:prstGeom prst="rect">
            <a:avLst/>
          </a:prstGeom>
          <a:noFill/>
          <a:ln>
            <a:noFill/>
          </a:ln>
        </p:spPr>
        <p:txBody>
          <a:bodyPr wrap="square" lIns="90000" tIns="90000" rIns="90000" bIns="90000" rtlCol="0" anchor="t">
            <a:noAutofit/>
          </a:bodyPr>
          <a:lstStyle/>
          <a:p>
            <a:pPr algn="r" rtl="1"/>
            <a:r>
              <a:rPr lang="en-GB" sz="1100" dirty="0">
                <a:latin typeface="Calibri" panose="020F0502020204030204" pitchFamily="34" charset="0"/>
                <a:cs typeface="Calibri" panose="020F0502020204030204" pitchFamily="34" charset="0"/>
              </a:rPr>
              <a:t>ما الكلمات التي تتبادر إلى ذهنك عندما تفكر في الصحة ال</a:t>
            </a:r>
            <a:r>
              <a:rPr lang="ar-SA" sz="1100" dirty="0">
                <a:latin typeface="Calibri" panose="020F0502020204030204" pitchFamily="34" charset="0"/>
                <a:cs typeface="Calibri" panose="020F0502020204030204" pitchFamily="34" charset="0"/>
              </a:rPr>
              <a:t>نفسي</a:t>
            </a:r>
            <a:r>
              <a:rPr lang="en-GB" sz="1100" dirty="0">
                <a:latin typeface="Calibri" panose="020F0502020204030204" pitchFamily="34" charset="0"/>
                <a:cs typeface="Calibri" panose="020F0502020204030204" pitchFamily="34" charset="0"/>
              </a:rPr>
              <a:t>ة؟</a:t>
            </a:r>
          </a:p>
          <a:p>
            <a:pPr algn="r" rtl="1"/>
            <a:r>
              <a:rPr lang="en-GB" sz="1100" dirty="0">
                <a:latin typeface="Calibri" panose="020F0502020204030204" pitchFamily="34" charset="0"/>
                <a:cs typeface="Calibri" panose="020F0502020204030204" pitchFamily="34" charset="0"/>
              </a:rPr>
              <a:t>يرجى كتاب</a:t>
            </a:r>
            <a:r>
              <a:rPr lang="ar-SA" sz="1100" dirty="0">
                <a:latin typeface="Calibri" panose="020F0502020204030204" pitchFamily="34" charset="0"/>
                <a:cs typeface="Calibri" panose="020F0502020204030204" pitchFamily="34" charset="0"/>
              </a:rPr>
              <a:t>ة الكلمات </a:t>
            </a:r>
            <a:r>
              <a:rPr lang="en-GB" sz="1100" dirty="0">
                <a:latin typeface="Calibri" panose="020F0502020204030204" pitchFamily="34" charset="0"/>
                <a:cs typeface="Calibri" panose="020F0502020204030204" pitchFamily="34" charset="0"/>
              </a:rPr>
              <a:t>وجعل</a:t>
            </a:r>
            <a:r>
              <a:rPr lang="ar-SA" sz="1100" dirty="0">
                <a:latin typeface="Calibri" panose="020F0502020204030204" pitchFamily="34" charset="0"/>
                <a:cs typeface="Calibri" panose="020F0502020204030204" pitchFamily="34" charset="0"/>
              </a:rPr>
              <a:t>ها</a:t>
            </a:r>
            <a:r>
              <a:rPr lang="en-GB" sz="1100" dirty="0">
                <a:latin typeface="Calibri" panose="020F0502020204030204" pitchFamily="34" charset="0"/>
                <a:cs typeface="Calibri" panose="020F0502020204030204" pitchFamily="34" charset="0"/>
              </a:rPr>
              <a:t> سحابة الكلمات الخاصة بك.</a:t>
            </a:r>
            <a:endParaRPr lang="en-CA" sz="11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17DAE25-8A7D-5692-9520-2C1CB1AA0390}"/>
              </a:ext>
            </a:extLst>
          </p:cNvPr>
          <p:cNvSpPr txBox="1"/>
          <p:nvPr/>
        </p:nvSpPr>
        <p:spPr>
          <a:xfrm>
            <a:off x="987932" y="708984"/>
            <a:ext cx="525404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الجلسة</a:t>
            </a:r>
            <a:r>
              <a:rPr lang="ar-SA"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٢</a:t>
            </a:r>
            <a:r>
              <a:rPr lang="en-US"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 ماذا نعني بالصحة النفسية والرفاه</a:t>
            </a:r>
            <a:r>
              <a:rPr lang="ar-SA"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 النفسي</a:t>
            </a:r>
            <a:r>
              <a:rPr lang="en-US"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a:t>
            </a:r>
          </a:p>
        </p:txBody>
      </p:sp>
      <p:sp>
        <p:nvSpPr>
          <p:cNvPr id="11" name="TextBox 10">
            <a:extLst>
              <a:ext uri="{FF2B5EF4-FFF2-40B4-BE49-F238E27FC236}">
                <a16:creationId xmlns:a16="http://schemas.microsoft.com/office/drawing/2014/main" id="{5C0A7FE1-2947-7D31-327B-005367EEF417}"/>
              </a:ext>
            </a:extLst>
          </p:cNvPr>
          <p:cNvSpPr txBox="1"/>
          <p:nvPr/>
        </p:nvSpPr>
        <p:spPr>
          <a:xfrm>
            <a:off x="996287" y="1524958"/>
            <a:ext cx="4665478" cy="338554"/>
          </a:xfrm>
          <a:prstGeom prst="rect">
            <a:avLst/>
          </a:prstGeom>
          <a:noFill/>
        </p:spPr>
        <p:txBody>
          <a:bodyPr wrap="square" rtlCol="0">
            <a:spAutoFit/>
          </a:bodyPr>
          <a:lstStyle/>
          <a:p>
            <a:pPr algn="r" rtl="1"/>
            <a:r>
              <a:rPr lang="en-GB" sz="1600" b="1" dirty="0" err="1">
                <a:latin typeface="Calibri" panose="020F0502020204030204" pitchFamily="34" charset="0"/>
                <a:cs typeface="Calibri" panose="020F0502020204030204" pitchFamily="34" charset="0"/>
              </a:rPr>
              <a:t>سحابة</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كلمات</a:t>
            </a:r>
            <a:r>
              <a:rPr lang="ar-SA" sz="1600" b="1" dirty="0">
                <a:latin typeface="Calibri" panose="020F0502020204030204" pitchFamily="34" charset="0"/>
                <a:cs typeface="Calibri" panose="020F0502020204030204" pitchFamily="34" charset="0"/>
              </a:rPr>
              <a:t> عن</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الصحة</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ال</a:t>
            </a:r>
            <a:r>
              <a:rPr lang="ar-SA" sz="1600" b="1" dirty="0">
                <a:latin typeface="Calibri" panose="020F0502020204030204" pitchFamily="34" charset="0"/>
                <a:cs typeface="Calibri" panose="020F0502020204030204" pitchFamily="34" charset="0"/>
              </a:rPr>
              <a:t>نفسية</a:t>
            </a:r>
            <a:endParaRPr lang="en-CA" sz="1600" b="1" spc="300" dirty="0">
              <a:solidFill>
                <a:schemeClr val="tx1"/>
              </a:solidFill>
            </a:endParaRPr>
          </a:p>
        </p:txBody>
      </p:sp>
      <p:grpSp>
        <p:nvGrpSpPr>
          <p:cNvPr id="40" name="Group 39">
            <a:extLst>
              <a:ext uri="{FF2B5EF4-FFF2-40B4-BE49-F238E27FC236}">
                <a16:creationId xmlns:a16="http://schemas.microsoft.com/office/drawing/2014/main" id="{CFEB35CE-C082-FB28-D3D6-92C437425461}"/>
              </a:ext>
            </a:extLst>
          </p:cNvPr>
          <p:cNvGrpSpPr/>
          <p:nvPr/>
        </p:nvGrpSpPr>
        <p:grpSpPr>
          <a:xfrm>
            <a:off x="1140302" y="2558203"/>
            <a:ext cx="4949298" cy="6409139"/>
            <a:chOff x="1176217" y="2558203"/>
            <a:chExt cx="4949298" cy="6409139"/>
          </a:xfrm>
          <a:solidFill>
            <a:schemeClr val="accent4">
              <a:lumMod val="20000"/>
              <a:lumOff val="80000"/>
            </a:schemeClr>
          </a:solidFill>
        </p:grpSpPr>
        <p:sp>
          <p:nvSpPr>
            <p:cNvPr id="22" name="Oval 21">
              <a:extLst>
                <a:ext uri="{FF2B5EF4-FFF2-40B4-BE49-F238E27FC236}">
                  <a16:creationId xmlns:a16="http://schemas.microsoft.com/office/drawing/2014/main" id="{6837E686-C09C-B314-73EA-AC8C13B3027F}"/>
                </a:ext>
              </a:extLst>
            </p:cNvPr>
            <p:cNvSpPr/>
            <p:nvPr/>
          </p:nvSpPr>
          <p:spPr>
            <a:xfrm>
              <a:off x="3076495" y="7982390"/>
              <a:ext cx="984952" cy="984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9" name="Group 38">
              <a:extLst>
                <a:ext uri="{FF2B5EF4-FFF2-40B4-BE49-F238E27FC236}">
                  <a16:creationId xmlns:a16="http://schemas.microsoft.com/office/drawing/2014/main" id="{20866D5F-A9E9-5036-C565-AC9995D12D74}"/>
                </a:ext>
              </a:extLst>
            </p:cNvPr>
            <p:cNvGrpSpPr/>
            <p:nvPr/>
          </p:nvGrpSpPr>
          <p:grpSpPr>
            <a:xfrm>
              <a:off x="1176217" y="2558203"/>
              <a:ext cx="4949298" cy="6090959"/>
              <a:chOff x="1176217" y="2558203"/>
              <a:chExt cx="4949298" cy="6090959"/>
            </a:xfrm>
            <a:grpFill/>
          </p:grpSpPr>
          <p:sp>
            <p:nvSpPr>
              <p:cNvPr id="13" name="Oval 12">
                <a:extLst>
                  <a:ext uri="{FF2B5EF4-FFF2-40B4-BE49-F238E27FC236}">
                    <a16:creationId xmlns:a16="http://schemas.microsoft.com/office/drawing/2014/main" id="{2A5BA087-D623-EAB6-4BE7-ECCDDF41C1CB}"/>
                  </a:ext>
                </a:extLst>
              </p:cNvPr>
              <p:cNvSpPr/>
              <p:nvPr/>
            </p:nvSpPr>
            <p:spPr>
              <a:xfrm>
                <a:off x="4923212" y="7048001"/>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Oval 13">
                <a:extLst>
                  <a:ext uri="{FF2B5EF4-FFF2-40B4-BE49-F238E27FC236}">
                    <a16:creationId xmlns:a16="http://schemas.microsoft.com/office/drawing/2014/main" id="{8E3F0DBF-277D-3F43-8FFB-C4E19B694A69}"/>
                  </a:ext>
                </a:extLst>
              </p:cNvPr>
              <p:cNvSpPr/>
              <p:nvPr/>
            </p:nvSpPr>
            <p:spPr>
              <a:xfrm>
                <a:off x="2183793" y="29259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Oval 14">
                <a:extLst>
                  <a:ext uri="{FF2B5EF4-FFF2-40B4-BE49-F238E27FC236}">
                    <a16:creationId xmlns:a16="http://schemas.microsoft.com/office/drawing/2014/main" id="{C49A5199-19BE-F7FF-2A29-E59E67EFA7BC}"/>
                  </a:ext>
                </a:extLst>
              </p:cNvPr>
              <p:cNvSpPr/>
              <p:nvPr/>
            </p:nvSpPr>
            <p:spPr>
              <a:xfrm>
                <a:off x="1827668" y="3335424"/>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Oval 15">
                <a:extLst>
                  <a:ext uri="{FF2B5EF4-FFF2-40B4-BE49-F238E27FC236}">
                    <a16:creationId xmlns:a16="http://schemas.microsoft.com/office/drawing/2014/main" id="{9F643889-703B-F5FA-8512-DD21783C8A9A}"/>
                  </a:ext>
                </a:extLst>
              </p:cNvPr>
              <p:cNvSpPr/>
              <p:nvPr/>
            </p:nvSpPr>
            <p:spPr>
              <a:xfrm>
                <a:off x="3916203" y="407787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Oval 16">
                <a:extLst>
                  <a:ext uri="{FF2B5EF4-FFF2-40B4-BE49-F238E27FC236}">
                    <a16:creationId xmlns:a16="http://schemas.microsoft.com/office/drawing/2014/main" id="{63AFA1DA-6909-987C-A444-475E9E29EB4D}"/>
                  </a:ext>
                </a:extLst>
              </p:cNvPr>
              <p:cNvSpPr/>
              <p:nvPr/>
            </p:nvSpPr>
            <p:spPr>
              <a:xfrm>
                <a:off x="1639210" y="46759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Oval 17">
                <a:extLst>
                  <a:ext uri="{FF2B5EF4-FFF2-40B4-BE49-F238E27FC236}">
                    <a16:creationId xmlns:a16="http://schemas.microsoft.com/office/drawing/2014/main" id="{0E7A1CF2-A701-9E73-D1EC-8BDA1161FF39}"/>
                  </a:ext>
                </a:extLst>
              </p:cNvPr>
              <p:cNvSpPr/>
              <p:nvPr/>
            </p:nvSpPr>
            <p:spPr>
              <a:xfrm>
                <a:off x="4150118" y="5329160"/>
                <a:ext cx="1465791" cy="1465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Oval 18">
                <a:extLst>
                  <a:ext uri="{FF2B5EF4-FFF2-40B4-BE49-F238E27FC236}">
                    <a16:creationId xmlns:a16="http://schemas.microsoft.com/office/drawing/2014/main" id="{E51A86D9-127D-204C-CB4B-125E410B2EEE}"/>
                  </a:ext>
                </a:extLst>
              </p:cNvPr>
              <p:cNvSpPr/>
              <p:nvPr/>
            </p:nvSpPr>
            <p:spPr>
              <a:xfrm>
                <a:off x="3611944" y="5664293"/>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Oval 19">
                <a:extLst>
                  <a:ext uri="{FF2B5EF4-FFF2-40B4-BE49-F238E27FC236}">
                    <a16:creationId xmlns:a16="http://schemas.microsoft.com/office/drawing/2014/main" id="{0CD9F598-FB9B-E8CD-0873-5E61BB528F67}"/>
                  </a:ext>
                </a:extLst>
              </p:cNvPr>
              <p:cNvSpPr/>
              <p:nvPr/>
            </p:nvSpPr>
            <p:spPr>
              <a:xfrm>
                <a:off x="4203113" y="2805187"/>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Oval 20">
                <a:extLst>
                  <a:ext uri="{FF2B5EF4-FFF2-40B4-BE49-F238E27FC236}">
                    <a16:creationId xmlns:a16="http://schemas.microsoft.com/office/drawing/2014/main" id="{075F1568-1A01-89DF-3D9A-C0230715B787}"/>
                  </a:ext>
                </a:extLst>
              </p:cNvPr>
              <p:cNvSpPr/>
              <p:nvPr/>
            </p:nvSpPr>
            <p:spPr>
              <a:xfrm>
                <a:off x="3179783" y="3798965"/>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Oval 22">
                <a:extLst>
                  <a:ext uri="{FF2B5EF4-FFF2-40B4-BE49-F238E27FC236}">
                    <a16:creationId xmlns:a16="http://schemas.microsoft.com/office/drawing/2014/main" id="{DC5FDA64-30E3-1378-669F-4AFC774D5921}"/>
                  </a:ext>
                </a:extLst>
              </p:cNvPr>
              <p:cNvSpPr/>
              <p:nvPr/>
            </p:nvSpPr>
            <p:spPr>
              <a:xfrm>
                <a:off x="1622972" y="41058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Oval 23">
                <a:extLst>
                  <a:ext uri="{FF2B5EF4-FFF2-40B4-BE49-F238E27FC236}">
                    <a16:creationId xmlns:a16="http://schemas.microsoft.com/office/drawing/2014/main" id="{1B2075FA-AE2E-D034-BF1B-F3EC65513D0B}"/>
                  </a:ext>
                </a:extLst>
              </p:cNvPr>
              <p:cNvSpPr/>
              <p:nvPr/>
            </p:nvSpPr>
            <p:spPr>
              <a:xfrm>
                <a:off x="4536665" y="6328187"/>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Oval 24">
                <a:extLst>
                  <a:ext uri="{FF2B5EF4-FFF2-40B4-BE49-F238E27FC236}">
                    <a16:creationId xmlns:a16="http://schemas.microsoft.com/office/drawing/2014/main" id="{C2115B62-FAE4-198F-9166-52103CD9E1E0}"/>
                  </a:ext>
                </a:extLst>
              </p:cNvPr>
              <p:cNvSpPr/>
              <p:nvPr/>
            </p:nvSpPr>
            <p:spPr>
              <a:xfrm>
                <a:off x="5019119" y="48166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Oval 25">
                <a:extLst>
                  <a:ext uri="{FF2B5EF4-FFF2-40B4-BE49-F238E27FC236}">
                    <a16:creationId xmlns:a16="http://schemas.microsoft.com/office/drawing/2014/main" id="{838BC8FE-D0B3-51F8-63A3-580F41AE26A4}"/>
                  </a:ext>
                </a:extLst>
              </p:cNvPr>
              <p:cNvSpPr/>
              <p:nvPr/>
            </p:nvSpPr>
            <p:spPr>
              <a:xfrm>
                <a:off x="2047421" y="563551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30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884414F9-949B-B5FC-53B2-6E08C45025A5}"/>
                  </a:ext>
                </a:extLst>
              </p:cNvPr>
              <p:cNvSpPr/>
              <p:nvPr/>
            </p:nvSpPr>
            <p:spPr>
              <a:xfrm>
                <a:off x="1242277" y="5603626"/>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Oval 27">
                <a:extLst>
                  <a:ext uri="{FF2B5EF4-FFF2-40B4-BE49-F238E27FC236}">
                    <a16:creationId xmlns:a16="http://schemas.microsoft.com/office/drawing/2014/main" id="{8428FD06-703B-0E22-40C1-F541E99E206D}"/>
                  </a:ext>
                </a:extLst>
              </p:cNvPr>
              <p:cNvSpPr/>
              <p:nvPr/>
            </p:nvSpPr>
            <p:spPr>
              <a:xfrm>
                <a:off x="2940060" y="25582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Oval 28">
                <a:extLst>
                  <a:ext uri="{FF2B5EF4-FFF2-40B4-BE49-F238E27FC236}">
                    <a16:creationId xmlns:a16="http://schemas.microsoft.com/office/drawing/2014/main" id="{BA94E9A6-17BB-D5DB-82DF-127254F33719}"/>
                  </a:ext>
                </a:extLst>
              </p:cNvPr>
              <p:cNvSpPr/>
              <p:nvPr/>
            </p:nvSpPr>
            <p:spPr>
              <a:xfrm>
                <a:off x="1536683" y="6495685"/>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Oval 29">
                <a:extLst>
                  <a:ext uri="{FF2B5EF4-FFF2-40B4-BE49-F238E27FC236}">
                    <a16:creationId xmlns:a16="http://schemas.microsoft.com/office/drawing/2014/main" id="{9B8A995C-DC58-4380-1FCE-F5D027BDF5DD}"/>
                  </a:ext>
                </a:extLst>
              </p:cNvPr>
              <p:cNvSpPr/>
              <p:nvPr/>
            </p:nvSpPr>
            <p:spPr>
              <a:xfrm>
                <a:off x="3672769" y="4893679"/>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Oval 30">
                <a:extLst>
                  <a:ext uri="{FF2B5EF4-FFF2-40B4-BE49-F238E27FC236}">
                    <a16:creationId xmlns:a16="http://schemas.microsoft.com/office/drawing/2014/main" id="{D428EB38-AE95-E0B1-56B1-C777E59318DE}"/>
                  </a:ext>
                </a:extLst>
              </p:cNvPr>
              <p:cNvSpPr/>
              <p:nvPr/>
            </p:nvSpPr>
            <p:spPr>
              <a:xfrm>
                <a:off x="2610236" y="4409728"/>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3000" dirty="0">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A9FF8BFF-1FBF-4173-9333-FB763776F521}"/>
                  </a:ext>
                </a:extLst>
              </p:cNvPr>
              <p:cNvSpPr/>
              <p:nvPr/>
            </p:nvSpPr>
            <p:spPr>
              <a:xfrm>
                <a:off x="3164269" y="585513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3000"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4E6B93AC-E5F5-66C9-477B-1909C9D785EB}"/>
                  </a:ext>
                </a:extLst>
              </p:cNvPr>
              <p:cNvSpPr/>
              <p:nvPr/>
            </p:nvSpPr>
            <p:spPr>
              <a:xfrm>
                <a:off x="5159042" y="4423486"/>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Oval 33">
                <a:extLst>
                  <a:ext uri="{FF2B5EF4-FFF2-40B4-BE49-F238E27FC236}">
                    <a16:creationId xmlns:a16="http://schemas.microsoft.com/office/drawing/2014/main" id="{904BD51E-85CC-DB49-ABC8-44833C22F0D7}"/>
                  </a:ext>
                </a:extLst>
              </p:cNvPr>
              <p:cNvSpPr/>
              <p:nvPr/>
            </p:nvSpPr>
            <p:spPr>
              <a:xfrm>
                <a:off x="4164735" y="3000870"/>
                <a:ext cx="1922219" cy="19222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Oval 34">
                <a:extLst>
                  <a:ext uri="{FF2B5EF4-FFF2-40B4-BE49-F238E27FC236}">
                    <a16:creationId xmlns:a16="http://schemas.microsoft.com/office/drawing/2014/main" id="{BC862D35-D3D7-A69E-71BE-B3A2D4BB2D19}"/>
                  </a:ext>
                </a:extLst>
              </p:cNvPr>
              <p:cNvSpPr/>
              <p:nvPr/>
            </p:nvSpPr>
            <p:spPr>
              <a:xfrm>
                <a:off x="1176217" y="286789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6" name="Oval 35">
                <a:extLst>
                  <a:ext uri="{FF2B5EF4-FFF2-40B4-BE49-F238E27FC236}">
                    <a16:creationId xmlns:a16="http://schemas.microsoft.com/office/drawing/2014/main" id="{4074FFE9-BC85-A45E-B6FE-B483FE5DF71F}"/>
                  </a:ext>
                </a:extLst>
              </p:cNvPr>
              <p:cNvSpPr/>
              <p:nvPr/>
            </p:nvSpPr>
            <p:spPr>
              <a:xfrm>
                <a:off x="3429000" y="6628873"/>
                <a:ext cx="2020289" cy="20202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Oval 36">
                <a:extLst>
                  <a:ext uri="{FF2B5EF4-FFF2-40B4-BE49-F238E27FC236}">
                    <a16:creationId xmlns:a16="http://schemas.microsoft.com/office/drawing/2014/main" id="{BCDA5973-1446-77F8-BAEA-C3A83E75B313}"/>
                  </a:ext>
                </a:extLst>
              </p:cNvPr>
              <p:cNvSpPr/>
              <p:nvPr/>
            </p:nvSpPr>
            <p:spPr>
              <a:xfrm>
                <a:off x="2007816" y="6881385"/>
                <a:ext cx="1722043" cy="1722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41" name="Hexagon 40">
            <a:extLst>
              <a:ext uri="{FF2B5EF4-FFF2-40B4-BE49-F238E27FC236}">
                <a16:creationId xmlns:a16="http://schemas.microsoft.com/office/drawing/2014/main" id="{5527BDE8-0AF0-270D-229C-8705212B2B8A}"/>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97DDC82A-F4AA-E63E-8D85-ABA47227B5C3}"/>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a:extLst>
              <a:ext uri="{FF2B5EF4-FFF2-40B4-BE49-F238E27FC236}">
                <a16:creationId xmlns:a16="http://schemas.microsoft.com/office/drawing/2014/main" id="{1792AA7D-98E9-87AB-984C-F27BF2ACEFA1}"/>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Hexagon 43">
            <a:extLst>
              <a:ext uri="{FF2B5EF4-FFF2-40B4-BE49-F238E27FC236}">
                <a16:creationId xmlns:a16="http://schemas.microsoft.com/office/drawing/2014/main" id="{9167D2C3-A939-AF0E-C266-02F2A7EC5BA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Hexagon 45">
            <a:extLst>
              <a:ext uri="{FF2B5EF4-FFF2-40B4-BE49-F238E27FC236}">
                <a16:creationId xmlns:a16="http://schemas.microsoft.com/office/drawing/2014/main" id="{A065AA0C-522D-1966-4046-E6894F6E5F45}"/>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7" name="Hexagon 56">
            <a:extLst>
              <a:ext uri="{FF2B5EF4-FFF2-40B4-BE49-F238E27FC236}">
                <a16:creationId xmlns:a16="http://schemas.microsoft.com/office/drawing/2014/main" id="{F16C4290-A0EB-E777-B576-781197367F16}"/>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530477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7011C79-D8CE-17CA-C35F-8B3E8D01C5DD}"/>
              </a:ext>
            </a:extLst>
          </p:cNvPr>
          <p:cNvGrpSpPr/>
          <p:nvPr/>
        </p:nvGrpSpPr>
        <p:grpSpPr>
          <a:xfrm>
            <a:off x="996287" y="1221266"/>
            <a:ext cx="5251862" cy="1290651"/>
            <a:chOff x="996287" y="1322866"/>
            <a:chExt cx="5251862" cy="1290651"/>
          </a:xfrm>
        </p:grpSpPr>
        <p:sp>
          <p:nvSpPr>
            <p:cNvPr id="5" name="TextBox 4">
              <a:extLst>
                <a:ext uri="{FF2B5EF4-FFF2-40B4-BE49-F238E27FC236}">
                  <a16:creationId xmlns:a16="http://schemas.microsoft.com/office/drawing/2014/main" id="{4752806F-0AB2-00D0-16B5-4C25886E8EA4}"/>
                </a:ext>
              </a:extLst>
            </p:cNvPr>
            <p:cNvSpPr txBox="1"/>
            <p:nvPr/>
          </p:nvSpPr>
          <p:spPr>
            <a:xfrm>
              <a:off x="996287" y="1580670"/>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rtl="1"/>
              <a:r>
                <a:rPr lang="en-CA" sz="1100" b="1" dirty="0" err="1">
                  <a:effectLst/>
                  <a:latin typeface="Calibri" panose="020F0502020204030204" pitchFamily="34" charset="0"/>
                  <a:ea typeface="Calibri" panose="020F0502020204030204" pitchFamily="34" charset="0"/>
                  <a:cs typeface="Calibri" panose="020F0502020204030204" pitchFamily="34" charset="0"/>
                </a:rPr>
                <a:t>النفسي</a:t>
              </a:r>
              <a:r>
                <a:rPr lang="ar-SA" sz="1100" b="1" dirty="0">
                  <a:effectLst/>
                  <a:latin typeface="Calibri" panose="020F0502020204030204" pitchFamily="34" charset="0"/>
                  <a:ea typeface="Calibri" panose="020F0502020204030204" pitchFamily="34" charset="0"/>
                  <a:cs typeface="Calibri" panose="020F0502020204030204" pitchFamily="34" charset="0"/>
                </a:rPr>
                <a:t> الاجتماعي</a:t>
              </a:r>
              <a:endParaRPr lang="en-CA" sz="11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554EE7D-4FBF-1BD2-D81A-E1D367FD9D50}"/>
                </a:ext>
              </a:extLst>
            </p:cNvPr>
            <p:cNvSpPr txBox="1"/>
            <p:nvPr/>
          </p:nvSpPr>
          <p:spPr>
            <a:xfrm>
              <a:off x="2967107" y="1322866"/>
              <a:ext cx="3281042" cy="1209901"/>
            </a:xfrm>
            <a:prstGeom prst="rect">
              <a:avLst/>
            </a:prstGeom>
            <a:noFill/>
            <a:ln>
              <a:solidFill>
                <a:schemeClr val="accent4">
                  <a:lumMod val="60000"/>
                  <a:lumOff val="40000"/>
                </a:schemeClr>
              </a:solidFill>
            </a:ln>
          </p:spPr>
          <p:txBody>
            <a:bodyPr wrap="square" lIns="180000" tIns="180000" rIns="180000" bIns="180000" rtlCol="0">
              <a:spAutoFit/>
            </a:bodyPr>
            <a:lstStyle/>
            <a:p>
              <a:pPr algn="r" rtl="1"/>
              <a:r>
                <a:rPr lang="en-GB" sz="1100" dirty="0">
                  <a:latin typeface="Calibri" panose="020F0502020204030204" pitchFamily="34" charset="0"/>
                  <a:cs typeface="Calibri" panose="020F0502020204030204" pitchFamily="34" charset="0"/>
                </a:rPr>
                <a:t>عدم وجود حالات صحية نفسية مثل الاكتئاب والقلق والإدمان وتعاطي المخدرات. ولكن أيضًا وجود الرفاهية العقلية (النفسية والعاطفية) والاجتماعية التي يمكن من خلالها للطفل الفرد أن يدرك إمكاناته ، والتعامل مع ضغوط الحياة الطبيعية ، والمساهمة في أسرته ومجتمعه</a:t>
              </a:r>
              <a:r>
                <a:rPr lang="en-GB" sz="1100" dirty="0"/>
                <a:t>.</a:t>
              </a:r>
              <a:endParaRPr lang="en-US" sz="1100" dirty="0">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CFCC5859-E0C3-D954-1C52-CCDEF6B2DE35}"/>
                </a:ext>
              </a:extLst>
            </p:cNvPr>
            <p:cNvSpPr/>
            <p:nvPr/>
          </p:nvSpPr>
          <p:spPr>
            <a:xfrm>
              <a:off x="2324866" y="2001843"/>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Oval 27">
              <a:extLst>
                <a:ext uri="{FF2B5EF4-FFF2-40B4-BE49-F238E27FC236}">
                  <a16:creationId xmlns:a16="http://schemas.microsoft.com/office/drawing/2014/main" id="{4F2C5112-35B8-1900-971A-837CF8FBA513}"/>
                </a:ext>
              </a:extLst>
            </p:cNvPr>
            <p:cNvSpPr/>
            <p:nvPr/>
          </p:nvSpPr>
          <p:spPr>
            <a:xfrm>
              <a:off x="2871856" y="2001843"/>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7" name="Group 36">
            <a:extLst>
              <a:ext uri="{FF2B5EF4-FFF2-40B4-BE49-F238E27FC236}">
                <a16:creationId xmlns:a16="http://schemas.microsoft.com/office/drawing/2014/main" id="{0D97C803-EFCB-CD26-D2DA-95CD48635DAD}"/>
              </a:ext>
            </a:extLst>
          </p:cNvPr>
          <p:cNvGrpSpPr/>
          <p:nvPr/>
        </p:nvGrpSpPr>
        <p:grpSpPr>
          <a:xfrm>
            <a:off x="996287" y="3196897"/>
            <a:ext cx="5251862" cy="1379178"/>
            <a:chOff x="996287" y="3257672"/>
            <a:chExt cx="5251862" cy="1379178"/>
          </a:xfrm>
        </p:grpSpPr>
        <p:sp>
          <p:nvSpPr>
            <p:cNvPr id="10" name="TextBox 9">
              <a:extLst>
                <a:ext uri="{FF2B5EF4-FFF2-40B4-BE49-F238E27FC236}">
                  <a16:creationId xmlns:a16="http://schemas.microsoft.com/office/drawing/2014/main" id="{EF51E229-04BB-24DA-D5CA-0FDD28A701E1}"/>
                </a:ext>
              </a:extLst>
            </p:cNvPr>
            <p:cNvSpPr txBox="1"/>
            <p:nvPr/>
          </p:nvSpPr>
          <p:spPr>
            <a:xfrm>
              <a:off x="996287" y="3515476"/>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rtl="1"/>
              <a:r>
                <a:rPr lang="en-US" sz="1100" b="1" dirty="0">
                  <a:latin typeface="Calibri" panose="020F0502020204030204" pitchFamily="34" charset="0"/>
                  <a:ea typeface="Calibri" panose="020F0502020204030204" pitchFamily="34" charset="0"/>
                  <a:cs typeface="Calibri" panose="020F0502020204030204" pitchFamily="34" charset="0"/>
                </a:rPr>
                <a:t>حالة </a:t>
              </a:r>
              <a:r>
                <a:rPr lang="en-US" sz="1100" b="1" dirty="0" err="1">
                  <a:latin typeface="Calibri" panose="020F0502020204030204" pitchFamily="34" charset="0"/>
                  <a:ea typeface="Calibri" panose="020F0502020204030204" pitchFamily="34" charset="0"/>
                  <a:cs typeface="Calibri" panose="020F0502020204030204" pitchFamily="34" charset="0"/>
                </a:rPr>
                <a:t>الصحة</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ال</a:t>
              </a:r>
              <a:r>
                <a:rPr lang="ar-SA" sz="1100" b="1" dirty="0">
                  <a:latin typeface="Calibri" panose="020F0502020204030204" pitchFamily="34" charset="0"/>
                  <a:ea typeface="Calibri" panose="020F0502020204030204" pitchFamily="34" charset="0"/>
                  <a:cs typeface="Calibri" panose="020F0502020204030204" pitchFamily="34" charset="0"/>
                </a:rPr>
                <a:t>نفسية</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9A54F79-9002-25FD-9D41-7FC4954F736B}"/>
                </a:ext>
              </a:extLst>
            </p:cNvPr>
            <p:cNvSpPr txBox="1"/>
            <p:nvPr/>
          </p:nvSpPr>
          <p:spPr>
            <a:xfrm>
              <a:off x="2967107" y="3257672"/>
              <a:ext cx="3281042" cy="1379178"/>
            </a:xfrm>
            <a:prstGeom prst="rect">
              <a:avLst/>
            </a:prstGeom>
            <a:noFill/>
            <a:ln>
              <a:solidFill>
                <a:schemeClr val="accent4">
                  <a:lumMod val="60000"/>
                  <a:lumOff val="40000"/>
                </a:schemeClr>
              </a:solidFill>
            </a:ln>
          </p:spPr>
          <p:txBody>
            <a:bodyPr wrap="square" lIns="180000" tIns="180000" rIns="180000" bIns="180000" rtlCol="0">
              <a:spAutoFit/>
            </a:bodyPr>
            <a:lstStyle/>
            <a:p>
              <a:pPr algn="r" rtl="1"/>
              <a:r>
                <a:rPr lang="en-GB" sz="1100" dirty="0" err="1">
                  <a:latin typeface="Calibri" panose="020F0502020204030204" pitchFamily="34" charset="0"/>
                  <a:cs typeface="Calibri" panose="020F0502020204030204" pitchFamily="34" charset="0"/>
                </a:rPr>
                <a:t>أي</a:t>
              </a:r>
              <a:r>
                <a:rPr lang="en-GB" sz="1100" dirty="0">
                  <a:latin typeface="Calibri" panose="020F0502020204030204" pitchFamily="34" charset="0"/>
                  <a:cs typeface="Calibri" panose="020F0502020204030204" pitchFamily="34" charset="0"/>
                </a:rPr>
                <a:t> نوع من الدعم المحلي أو الخارجي يهدف إلى حماية أو تعزيز الرفاه النفسي والاجتماعي والوقاية من حالات </a:t>
              </a:r>
              <a:r>
                <a:rPr lang="en-GB" sz="1100" dirty="0" err="1">
                  <a:latin typeface="Calibri" panose="020F0502020204030204" pitchFamily="34" charset="0"/>
                  <a:cs typeface="Calibri" panose="020F0502020204030204" pitchFamily="34" charset="0"/>
                </a:rPr>
                <a:t>الصحة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نفس</a:t>
              </a:r>
              <a:r>
                <a:rPr lang="en-GB" sz="1100" dirty="0" err="1">
                  <a:latin typeface="Calibri" panose="020F0502020204030204" pitchFamily="34" charset="0"/>
                  <a:cs typeface="Calibri" panose="020F0502020204030204" pitchFamily="34" charset="0"/>
                </a:rPr>
                <a:t>ية</a:t>
              </a:r>
              <a:r>
                <a:rPr lang="en-GB" sz="1100" dirty="0">
                  <a:latin typeface="Calibri" panose="020F0502020204030204" pitchFamily="34" charset="0"/>
                  <a:cs typeface="Calibri" panose="020F0502020204030204" pitchFamily="34" charset="0"/>
                </a:rPr>
                <a:t> أو علاجها. تهدف برامج الصحة النفسية والدعم النفسي الاجتماعي إلى الحد من الضرر والوقاية منه وتعزيز المرونة للتعافي من المحن وتحسين ظروف الرعاية التي تمكن الأطفال والأسر </a:t>
              </a:r>
              <a:r>
                <a:rPr lang="en-GB" sz="1100" dirty="0" err="1">
                  <a:latin typeface="Calibri" panose="020F0502020204030204" pitchFamily="34" charset="0"/>
                  <a:cs typeface="Calibri" panose="020F0502020204030204" pitchFamily="34" charset="0"/>
                </a:rPr>
                <a:t>من</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الصمود </a:t>
              </a:r>
              <a:r>
                <a:rPr lang="en-GB" sz="1100" dirty="0" err="1">
                  <a:latin typeface="Calibri" panose="020F0502020204030204" pitchFamily="34" charset="0"/>
                  <a:cs typeface="Calibri" panose="020F0502020204030204" pitchFamily="34" charset="0"/>
                </a:rPr>
                <a:t>والازدهار</a:t>
              </a:r>
              <a:endParaRPr lang="en-US" sz="1100"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AFD465CD-CDDC-7661-E15E-F287BB544917}"/>
                </a:ext>
              </a:extLst>
            </p:cNvPr>
            <p:cNvSpPr/>
            <p:nvPr/>
          </p:nvSpPr>
          <p:spPr>
            <a:xfrm>
              <a:off x="2324866" y="393664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Oval 31">
              <a:extLst>
                <a:ext uri="{FF2B5EF4-FFF2-40B4-BE49-F238E27FC236}">
                  <a16:creationId xmlns:a16="http://schemas.microsoft.com/office/drawing/2014/main" id="{8D41A313-163A-BD8C-FE29-1417C28B4AD9}"/>
                </a:ext>
              </a:extLst>
            </p:cNvPr>
            <p:cNvSpPr/>
            <p:nvPr/>
          </p:nvSpPr>
          <p:spPr>
            <a:xfrm>
              <a:off x="2871856" y="393664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8" name="Group 37">
            <a:extLst>
              <a:ext uri="{FF2B5EF4-FFF2-40B4-BE49-F238E27FC236}">
                <a16:creationId xmlns:a16="http://schemas.microsoft.com/office/drawing/2014/main" id="{B3F4E18E-B1B5-4A81-BF90-4B8DB6E0B73F}"/>
              </a:ext>
            </a:extLst>
          </p:cNvPr>
          <p:cNvGrpSpPr/>
          <p:nvPr/>
        </p:nvGrpSpPr>
        <p:grpSpPr>
          <a:xfrm>
            <a:off x="996287" y="5172528"/>
            <a:ext cx="5251811" cy="1209901"/>
            <a:chOff x="996287" y="5238626"/>
            <a:chExt cx="5251811" cy="1209901"/>
          </a:xfrm>
        </p:grpSpPr>
        <p:sp>
          <p:nvSpPr>
            <p:cNvPr id="22" name="TextBox 21">
              <a:extLst>
                <a:ext uri="{FF2B5EF4-FFF2-40B4-BE49-F238E27FC236}">
                  <a16:creationId xmlns:a16="http://schemas.microsoft.com/office/drawing/2014/main" id="{5159B135-47E8-F305-55E1-CD9810C34235}"/>
                </a:ext>
              </a:extLst>
            </p:cNvPr>
            <p:cNvSpPr txBox="1"/>
            <p:nvPr/>
          </p:nvSpPr>
          <p:spPr>
            <a:xfrm>
              <a:off x="2967106" y="5238626"/>
              <a:ext cx="3280992" cy="1209901"/>
            </a:xfrm>
            <a:prstGeom prst="rect">
              <a:avLst/>
            </a:prstGeom>
            <a:noFill/>
            <a:ln>
              <a:solidFill>
                <a:schemeClr val="accent4">
                  <a:lumMod val="60000"/>
                  <a:lumOff val="40000"/>
                </a:schemeClr>
              </a:solidFill>
            </a:ln>
          </p:spPr>
          <p:txBody>
            <a:bodyPr wrap="square" lIns="180000" tIns="180000" rIns="180000" bIns="180000" rtlCol="0">
              <a:spAutoFit/>
            </a:bodyPr>
            <a:lstStyle/>
            <a:p>
              <a:pPr algn="r" rtl="1"/>
              <a:r>
                <a:rPr lang="en-GB" sz="1100" dirty="0">
                  <a:latin typeface="Calibri" panose="020F0502020204030204" pitchFamily="34" charset="0"/>
                  <a:cs typeface="Calibri" panose="020F0502020204030204" pitchFamily="34" charset="0"/>
                </a:rPr>
                <a:t>مجموعة واسعة من الحالات ، بمعنى الظروف التي تؤثر على الحالة المزاجية والتفكير والسلوك. تشمل بعض الأمثلة الاكتئاب والقلق والإدمان وتعاطي المخدرات والفصام واضطرابات الأكل والاضطرابات ثنائية القطب واضطرابات النمو بما في ذلك التوحد</a:t>
              </a:r>
              <a:r>
                <a:rPr lang="en-US" sz="1100" dirty="0">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3DAE650E-E11C-07F5-2AAA-0528481BC728}"/>
                </a:ext>
              </a:extLst>
            </p:cNvPr>
            <p:cNvSpPr txBox="1"/>
            <p:nvPr/>
          </p:nvSpPr>
          <p:spPr>
            <a:xfrm>
              <a:off x="996287" y="5411792"/>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rtl="1"/>
              <a:r>
                <a:rPr lang="en-US" sz="1100" b="1" dirty="0">
                  <a:latin typeface="Calibri" panose="020F0502020204030204" pitchFamily="34" charset="0"/>
                  <a:ea typeface="Calibri" panose="020F0502020204030204" pitchFamily="34" charset="0"/>
                  <a:cs typeface="Calibri" panose="020F0502020204030204" pitchFamily="34" charset="0"/>
                </a:rPr>
                <a:t>الصحة </a:t>
              </a:r>
              <a:r>
                <a:rPr lang="en-US" sz="1100" b="1" dirty="0" err="1">
                  <a:latin typeface="Calibri" panose="020F0502020204030204" pitchFamily="34" charset="0"/>
                  <a:ea typeface="Calibri" panose="020F0502020204030204" pitchFamily="34" charset="0"/>
                  <a:cs typeface="Calibri" panose="020F0502020204030204" pitchFamily="34" charset="0"/>
                </a:rPr>
                <a:t>النفسية</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وا</a:t>
              </a:r>
              <a:r>
                <a:rPr lang="ar-SA" sz="1100" b="1" dirty="0">
                  <a:latin typeface="Calibri" panose="020F0502020204030204" pitchFamily="34" charset="0"/>
                  <a:ea typeface="Calibri" panose="020F0502020204030204" pitchFamily="34" charset="0"/>
                  <a:cs typeface="Calibri" panose="020F0502020204030204" pitchFamily="34" charset="0"/>
                </a:rPr>
                <a:t>لرفاه النفسي </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A2B195F7-48EE-6983-FB6C-7D39A037FC18}"/>
                </a:ext>
              </a:extLst>
            </p:cNvPr>
            <p:cNvSpPr/>
            <p:nvPr/>
          </p:nvSpPr>
          <p:spPr>
            <a:xfrm>
              <a:off x="2324866" y="5832965"/>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Oval 32">
              <a:extLst>
                <a:ext uri="{FF2B5EF4-FFF2-40B4-BE49-F238E27FC236}">
                  <a16:creationId xmlns:a16="http://schemas.microsoft.com/office/drawing/2014/main" id="{3EFA4C55-5DF5-781F-FDCA-793605AA8C94}"/>
                </a:ext>
              </a:extLst>
            </p:cNvPr>
            <p:cNvSpPr/>
            <p:nvPr/>
          </p:nvSpPr>
          <p:spPr>
            <a:xfrm>
              <a:off x="2871856" y="5832965"/>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9" name="Group 38">
            <a:extLst>
              <a:ext uri="{FF2B5EF4-FFF2-40B4-BE49-F238E27FC236}">
                <a16:creationId xmlns:a16="http://schemas.microsoft.com/office/drawing/2014/main" id="{15E991DB-9BA7-1343-64EA-BB589B8FF099}"/>
              </a:ext>
            </a:extLst>
          </p:cNvPr>
          <p:cNvGrpSpPr/>
          <p:nvPr/>
        </p:nvGrpSpPr>
        <p:grpSpPr>
          <a:xfrm>
            <a:off x="996286" y="6978882"/>
            <a:ext cx="5251862" cy="1290651"/>
            <a:chOff x="996286" y="7080482"/>
            <a:chExt cx="5251862" cy="1290651"/>
          </a:xfrm>
        </p:grpSpPr>
        <p:sp>
          <p:nvSpPr>
            <p:cNvPr id="23" name="TextBox 22">
              <a:extLst>
                <a:ext uri="{FF2B5EF4-FFF2-40B4-BE49-F238E27FC236}">
                  <a16:creationId xmlns:a16="http://schemas.microsoft.com/office/drawing/2014/main" id="{745B2774-AFD9-5462-3803-154FACC66B18}"/>
                </a:ext>
              </a:extLst>
            </p:cNvPr>
            <p:cNvSpPr txBox="1"/>
            <p:nvPr/>
          </p:nvSpPr>
          <p:spPr>
            <a:xfrm>
              <a:off x="2980057" y="7080482"/>
              <a:ext cx="3268091" cy="1209901"/>
            </a:xfrm>
            <a:prstGeom prst="rect">
              <a:avLst/>
            </a:prstGeom>
            <a:noFill/>
            <a:ln>
              <a:solidFill>
                <a:schemeClr val="accent4">
                  <a:lumMod val="60000"/>
                  <a:lumOff val="40000"/>
                </a:schemeClr>
              </a:solidFill>
            </a:ln>
          </p:spPr>
          <p:txBody>
            <a:bodyPr wrap="square" lIns="180000" tIns="180000" rIns="180000" bIns="180000" rtlCol="0">
              <a:spAutoFit/>
            </a:bodyPr>
            <a:lstStyle/>
            <a:p>
              <a:pPr algn="r" rtl="1"/>
              <a:r>
                <a:rPr lang="en-GB" sz="1100" dirty="0">
                  <a:latin typeface="Calibri" panose="020F0502020204030204" pitchFamily="34" charset="0"/>
                  <a:cs typeface="Calibri" panose="020F0502020204030204" pitchFamily="34" charset="0"/>
                </a:rPr>
                <a:t>التفاعل بين الجوانب الاجتماعية (مثل العلاقات الشخصية ، والروابط الاجتماعية ، والأعراف الاجتماعية ، والأدوار الاجتماعية ، والحياة المجتمعية والحياة الدينية) والجوانب النفسية (مثل العواطف والأفكار والسلوكيات والمعرفة </a:t>
              </a:r>
              <a:r>
                <a:rPr lang="en-GB" sz="1100" dirty="0" err="1">
                  <a:latin typeface="Calibri" panose="020F0502020204030204" pitchFamily="34" charset="0"/>
                  <a:cs typeface="Calibri" panose="020F0502020204030204" pitchFamily="34" charset="0"/>
                </a:rPr>
                <a:t>واستراتيجيات</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التأقلم) </a:t>
              </a:r>
              <a:r>
                <a:rPr lang="en-GB" sz="1100" dirty="0" err="1">
                  <a:latin typeface="Calibri" panose="020F0502020204030204" pitchFamily="34" charset="0"/>
                  <a:cs typeface="Calibri" panose="020F0502020204030204" pitchFamily="34" charset="0"/>
                </a:rPr>
                <a:t>التي</a:t>
              </a:r>
              <a:r>
                <a:rPr lang="en-GB" sz="1100" dirty="0">
                  <a:latin typeface="Calibri" panose="020F0502020204030204" pitchFamily="34" charset="0"/>
                  <a:cs typeface="Calibri" panose="020F0502020204030204" pitchFamily="34" charset="0"/>
                </a:rPr>
                <a:t> تساهم في الرفاه العام .</a:t>
              </a:r>
            </a:p>
          </p:txBody>
        </p:sp>
        <p:sp>
          <p:nvSpPr>
            <p:cNvPr id="26" name="TextBox 25">
              <a:extLst>
                <a:ext uri="{FF2B5EF4-FFF2-40B4-BE49-F238E27FC236}">
                  <a16:creationId xmlns:a16="http://schemas.microsoft.com/office/drawing/2014/main" id="{9AF374A2-7632-3140-5C2A-F68D56EE9D50}"/>
                </a:ext>
              </a:extLst>
            </p:cNvPr>
            <p:cNvSpPr txBox="1"/>
            <p:nvPr/>
          </p:nvSpPr>
          <p:spPr>
            <a:xfrm>
              <a:off x="996286" y="7338286"/>
              <a:ext cx="1423830"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rtl="1"/>
              <a:r>
                <a:rPr lang="ar-SA" sz="1100" b="1" dirty="0">
                  <a:latin typeface="Calibri" panose="020F0502020204030204" pitchFamily="34" charset="0"/>
                  <a:ea typeface="Calibri" panose="020F0502020204030204" pitchFamily="34" charset="0"/>
                  <a:cs typeface="Calibri" panose="020F0502020204030204" pitchFamily="34" charset="0"/>
                </a:rPr>
                <a:t>ال</a:t>
              </a:r>
              <a:r>
                <a:rPr lang="en-US" sz="1100" b="1" dirty="0" err="1">
                  <a:latin typeface="Calibri" panose="020F0502020204030204" pitchFamily="34" charset="0"/>
                  <a:ea typeface="Calibri" panose="020F0502020204030204" pitchFamily="34" charset="0"/>
                  <a:cs typeface="Calibri" panose="020F0502020204030204" pitchFamily="34" charset="0"/>
                </a:rPr>
                <a:t>صحة</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النفسية</a:t>
              </a:r>
              <a:r>
                <a:rPr lang="ar-SA"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الدعم</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النفسي</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والاجتماعي</a:t>
              </a:r>
              <a:r>
                <a:rPr lang="en-US" sz="1100" b="1" dirty="0">
                  <a:latin typeface="Calibri" panose="020F0502020204030204" pitchFamily="34" charset="0"/>
                  <a:ea typeface="Calibri" panose="020F0502020204030204" pitchFamily="34" charset="0"/>
                  <a:cs typeface="Calibri" panose="020F0502020204030204" pitchFamily="34" charset="0"/>
                </a:rPr>
                <a:t> </a:t>
              </a:r>
            </a:p>
          </p:txBody>
        </p:sp>
        <p:sp>
          <p:nvSpPr>
            <p:cNvPr id="31" name="Oval 30">
              <a:extLst>
                <a:ext uri="{FF2B5EF4-FFF2-40B4-BE49-F238E27FC236}">
                  <a16:creationId xmlns:a16="http://schemas.microsoft.com/office/drawing/2014/main" id="{ECD09067-DF55-8F19-7B65-93341F782E86}"/>
                </a:ext>
              </a:extLst>
            </p:cNvPr>
            <p:cNvSpPr/>
            <p:nvPr/>
          </p:nvSpPr>
          <p:spPr>
            <a:xfrm>
              <a:off x="2324866" y="775945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Oval 33">
              <a:extLst>
                <a:ext uri="{FF2B5EF4-FFF2-40B4-BE49-F238E27FC236}">
                  <a16:creationId xmlns:a16="http://schemas.microsoft.com/office/drawing/2014/main" id="{385CAB4C-4792-C31C-D6D8-D124B67D0EA7}"/>
                </a:ext>
              </a:extLst>
            </p:cNvPr>
            <p:cNvSpPr/>
            <p:nvPr/>
          </p:nvSpPr>
          <p:spPr>
            <a:xfrm>
              <a:off x="2871856" y="775945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5" name="TextBox 34">
            <a:extLst>
              <a:ext uri="{FF2B5EF4-FFF2-40B4-BE49-F238E27FC236}">
                <a16:creationId xmlns:a16="http://schemas.microsoft.com/office/drawing/2014/main" id="{0D4D07BC-624C-08C9-288C-AF6C952D9909}"/>
              </a:ext>
            </a:extLst>
          </p:cNvPr>
          <p:cNvSpPr txBox="1"/>
          <p:nvPr/>
        </p:nvSpPr>
        <p:spPr>
          <a:xfrm>
            <a:off x="996286" y="707320"/>
            <a:ext cx="5251811" cy="276999"/>
          </a:xfrm>
          <a:prstGeom prst="rect">
            <a:avLst/>
          </a:prstGeom>
          <a:noFill/>
        </p:spPr>
        <p:txBody>
          <a:bodyPr wrap="square" rtlCol="0">
            <a:spAutoFit/>
          </a:bodyPr>
          <a:lstStyle/>
          <a:p>
            <a:pPr algn="r" rtl="1"/>
            <a:r>
              <a:rPr lang="ar-SA" sz="1200" b="1" dirty="0" err="1">
                <a:latin typeface="Calibri" panose="020F0502020204030204" pitchFamily="34" charset="0"/>
                <a:ea typeface="Calibri" panose="020F0502020204030204" pitchFamily="34" charset="0"/>
                <a:cs typeface="Calibri" panose="020F0502020204030204" pitchFamily="34" charset="0"/>
              </a:rPr>
              <a:t>مصطلحات </a:t>
            </a:r>
            <a:r>
              <a:rPr lang="en-GB" sz="1200" b="1" dirty="0" err="1">
                <a:latin typeface="Calibri" panose="020F0502020204030204" pitchFamily="34" charset="0"/>
                <a:cs typeface="Calibri" panose="020F0502020204030204" pitchFamily="34" charset="0"/>
              </a:rPr>
              <a:t>الصحة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a:t>
            </a:r>
            <a:r>
              <a:rPr lang="ar-SA" sz="1200" b="1" dirty="0">
                <a:latin typeface="Calibri" panose="020F0502020204030204" pitchFamily="34" charset="0"/>
                <a:cs typeface="Calibri" panose="020F0502020204030204" pitchFamily="34" charset="0"/>
              </a:rPr>
              <a:t>نفسية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والدعم</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النفسي</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الاجتماعي</a:t>
            </a:r>
            <a:endParaRPr lang="en-US" sz="1200" b="1" spc="300" dirty="0">
              <a:solidFill>
                <a:schemeClr val="tx1"/>
              </a:solidFill>
            </a:endParaRPr>
          </a:p>
        </p:txBody>
      </p:sp>
      <p:sp>
        <p:nvSpPr>
          <p:cNvPr id="40" name="Hexagon 39">
            <a:extLst>
              <a:ext uri="{FF2B5EF4-FFF2-40B4-BE49-F238E27FC236}">
                <a16:creationId xmlns:a16="http://schemas.microsoft.com/office/drawing/2014/main" id="{9BD63858-08FD-C8AF-F75A-4C821195799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C225BCB3-C759-A44C-B78F-CE823C9F26DC}"/>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641FB6EA-7ECB-6E8F-F947-5107E3DD1D3E}"/>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Hexagon 42">
            <a:extLst>
              <a:ext uri="{FF2B5EF4-FFF2-40B4-BE49-F238E27FC236}">
                <a16:creationId xmlns:a16="http://schemas.microsoft.com/office/drawing/2014/main" id="{6AFBB8FE-1518-1FD2-C1B3-1AA8177E44B0}"/>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Hexagon 43">
            <a:extLst>
              <a:ext uri="{FF2B5EF4-FFF2-40B4-BE49-F238E27FC236}">
                <a16:creationId xmlns:a16="http://schemas.microsoft.com/office/drawing/2014/main" id="{470E0ECE-8422-D20A-EA1B-6A831E199898}"/>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Hexagon 44">
            <a:extLst>
              <a:ext uri="{FF2B5EF4-FFF2-40B4-BE49-F238E27FC236}">
                <a16:creationId xmlns:a16="http://schemas.microsoft.com/office/drawing/2014/main" id="{355E80A0-AD5D-F997-9D01-045958E9E856}"/>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873793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0600" y="1821381"/>
            <a:ext cx="5245099" cy="261610"/>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اكتب العلامات المحتملة التي يمكن أن تشير إلى أن الطفل أو الشخص البالغ يعاني من الضيق</a:t>
            </a:r>
            <a:r>
              <a:rPr lang="ar-SA" sz="1100" dirty="0">
                <a:latin typeface="Calibri" panose="020F0502020204030204" pitchFamily="34" charset="0"/>
                <a:cs typeface="Calibri" panose="020F0502020204030204" pitchFamily="34" charset="0"/>
              </a:rPr>
              <a:t>/الإجهاد</a:t>
            </a:r>
            <a:endParaRPr lang="en-CA" sz="1100" i="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E8A3282-0B64-4AF5-AC8B-506F6CD89F03}"/>
              </a:ext>
            </a:extLst>
          </p:cNvPr>
          <p:cNvSpPr/>
          <p:nvPr/>
        </p:nvSpPr>
        <p:spPr>
          <a:xfrm>
            <a:off x="990601" y="2507182"/>
            <a:ext cx="5257496" cy="592300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TextBox 2">
            <a:extLst>
              <a:ext uri="{FF2B5EF4-FFF2-40B4-BE49-F238E27FC236}">
                <a16:creationId xmlns:a16="http://schemas.microsoft.com/office/drawing/2014/main" id="{4ED5558E-ADDD-9294-BE69-51A785D6C1B0}"/>
              </a:ext>
            </a:extLst>
          </p:cNvPr>
          <p:cNvSpPr txBox="1"/>
          <p:nvPr/>
        </p:nvSpPr>
        <p:spPr>
          <a:xfrm>
            <a:off x="990601" y="697682"/>
            <a:ext cx="5245100"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6CBDEA"/>
                </a:highlight>
                <a:latin typeface="Calibri"/>
                <a:ea typeface="Calibri"/>
                <a:cs typeface="Calibri"/>
                <a:sym typeface="Calibri"/>
              </a:rPr>
              <a:t>الجلسة </a:t>
            </a:r>
            <a:r>
              <a:rPr lang="ar-SA" sz="1600" b="1" spc="300" dirty="0">
                <a:solidFill>
                  <a:schemeClr val="bg1"/>
                </a:solidFill>
                <a:highlight>
                  <a:srgbClr val="6CBDEA"/>
                </a:highlight>
                <a:latin typeface="Calibri"/>
                <a:ea typeface="Calibri"/>
                <a:cs typeface="Calibri"/>
                <a:sym typeface="Calibri"/>
              </a:rPr>
              <a:t>٣</a:t>
            </a:r>
            <a:r>
              <a:rPr lang="en-US" sz="1600" b="1" spc="300" dirty="0">
                <a:solidFill>
                  <a:schemeClr val="bg1"/>
                </a:solidFill>
                <a:highlight>
                  <a:srgbClr val="6CBDEA"/>
                </a:highlight>
                <a:latin typeface="Calibri"/>
                <a:ea typeface="Calibri"/>
                <a:cs typeface="Calibri"/>
                <a:sym typeface="Calibri"/>
              </a:rPr>
              <a:t>: ما هو دور </a:t>
            </a:r>
            <a:r>
              <a:rPr lang="ar-SA" sz="1600" b="1" spc="300" dirty="0">
                <a:solidFill>
                  <a:schemeClr val="bg1"/>
                </a:solidFill>
                <a:highlight>
                  <a:srgbClr val="6CBDEA"/>
                </a:highlight>
                <a:latin typeface="Calibri"/>
                <a:ea typeface="Calibri"/>
                <a:cs typeface="Calibri"/>
                <a:sym typeface="Calibri"/>
              </a:rPr>
              <a:t>أخصائي الحالة</a:t>
            </a:r>
            <a:r>
              <a:rPr lang="en-US" sz="1600" b="1" spc="300" dirty="0">
                <a:solidFill>
                  <a:schemeClr val="bg1"/>
                </a:solidFill>
                <a:highlight>
                  <a:srgbClr val="6CBDEA"/>
                </a:highlight>
                <a:latin typeface="Calibri"/>
                <a:ea typeface="Calibri"/>
                <a:cs typeface="Calibri"/>
                <a:sym typeface="Calibri"/>
              </a:rPr>
              <a:t> في تقديم الصحة النفسية</a:t>
            </a:r>
            <a:r>
              <a:rPr lang="ar-SA" sz="1600" b="1" spc="300" dirty="0">
                <a:solidFill>
                  <a:schemeClr val="bg1"/>
                </a:solidFill>
                <a:highlight>
                  <a:srgbClr val="6CBDEA"/>
                </a:highlight>
                <a:latin typeface="Calibri"/>
                <a:ea typeface="Calibri"/>
                <a:cs typeface="Calibri"/>
                <a:sym typeface="Calibri"/>
              </a:rPr>
              <a:t> و الدعم النفسي الاجتماعي</a:t>
            </a:r>
            <a:r>
              <a:rPr lang="en-US" sz="1600" b="1" spc="300" dirty="0">
                <a:solidFill>
                  <a:schemeClr val="bg1"/>
                </a:solidFill>
                <a:highlight>
                  <a:srgbClr val="6CBDEA"/>
                </a:highlight>
                <a:latin typeface="Calibri"/>
                <a:ea typeface="Calibri"/>
                <a:cs typeface="Calibri"/>
                <a:sym typeface="Calibri"/>
              </a:rPr>
              <a:t>؟</a:t>
            </a:r>
          </a:p>
        </p:txBody>
      </p:sp>
      <p:sp>
        <p:nvSpPr>
          <p:cNvPr id="4" name="TextBox 3">
            <a:extLst>
              <a:ext uri="{FF2B5EF4-FFF2-40B4-BE49-F238E27FC236}">
                <a16:creationId xmlns:a16="http://schemas.microsoft.com/office/drawing/2014/main" id="{48E0A1A7-F7AA-5046-CE0A-51F076C3216B}"/>
              </a:ext>
            </a:extLst>
          </p:cNvPr>
          <p:cNvSpPr txBox="1"/>
          <p:nvPr/>
        </p:nvSpPr>
        <p:spPr>
          <a:xfrm>
            <a:off x="996286" y="1475816"/>
            <a:ext cx="5251811" cy="276999"/>
          </a:xfrm>
          <a:prstGeom prst="rect">
            <a:avLst/>
          </a:prstGeom>
          <a:noFill/>
        </p:spPr>
        <p:txBody>
          <a:bodyPr wrap="square" rtlCol="0">
            <a:spAutoFit/>
          </a:bodyPr>
          <a:lstStyle/>
          <a:p>
            <a:pPr algn="r" rtl="1"/>
            <a:r>
              <a:rPr lang="ar-SA" sz="1200" b="1" dirty="0" err="1">
                <a:latin typeface="Calibri" panose="020F0502020204030204" pitchFamily="34" charset="0"/>
                <a:cs typeface="Calibri" panose="020F0502020204030204" pitchFamily="34" charset="0"/>
              </a:rPr>
              <a:t>ال</a:t>
            </a:r>
            <a:r>
              <a:rPr lang="en-GB" sz="1200" b="1" dirty="0" err="1">
                <a:latin typeface="Calibri" panose="020F0502020204030204" pitchFamily="34" charset="0"/>
                <a:cs typeface="Calibri" panose="020F0502020204030204" pitchFamily="34" charset="0"/>
              </a:rPr>
              <a:t>علامات</a:t>
            </a:r>
            <a:r>
              <a:rPr lang="en-GB" sz="1200" b="1" dirty="0">
                <a:latin typeface="Calibri" panose="020F0502020204030204" pitchFamily="34" charset="0"/>
                <a:cs typeface="Calibri" panose="020F0502020204030204" pitchFamily="34" charset="0"/>
              </a:rPr>
              <a:t> المحتملة</a:t>
            </a:r>
            <a:r>
              <a:rPr lang="ar-SA" sz="1200" b="1" dirty="0">
                <a:latin typeface="Calibri" panose="020F0502020204030204" pitchFamily="34" charset="0"/>
                <a:cs typeface="Calibri" panose="020F0502020204030204" pitchFamily="34" charset="0"/>
              </a:rPr>
              <a:t> للإجهاد</a:t>
            </a:r>
            <a:endParaRPr lang="en-US" sz="1200" b="1" spc="300" dirty="0">
              <a:solidFill>
                <a:schemeClr val="tx1"/>
              </a:solidFill>
              <a:latin typeface="Calibri" panose="020F0502020204030204" pitchFamily="34" charset="0"/>
              <a:cs typeface="Calibri" panose="020F0502020204030204" pitchFamily="34" charset="0"/>
            </a:endParaRPr>
          </a:p>
        </p:txBody>
      </p:sp>
      <p:sp>
        <p:nvSpPr>
          <p:cNvPr id="11" name="Hexagon 10">
            <a:extLst>
              <a:ext uri="{FF2B5EF4-FFF2-40B4-BE49-F238E27FC236}">
                <a16:creationId xmlns:a16="http://schemas.microsoft.com/office/drawing/2014/main" id="{F9E82B40-284A-2C34-B168-8F4A63AEB8E5}"/>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44608636-EC87-145A-0CD1-878F910A33F2}"/>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E30B3C30-35C8-D13F-6A3C-8D5C21E76965}"/>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C6CD832E-65AA-10F4-665E-5DDB4D37B253}"/>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A75EB92F-336A-8B44-C403-CADB64D1701E}"/>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EEA6F641-E96A-9077-2592-DBE9A4106BED}"/>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6" name="Group 5">
            <a:extLst>
              <a:ext uri="{FF2B5EF4-FFF2-40B4-BE49-F238E27FC236}">
                <a16:creationId xmlns:a16="http://schemas.microsoft.com/office/drawing/2014/main" id="{B2D3A67D-A830-368C-720D-189B56C1CF37}"/>
              </a:ext>
            </a:extLst>
          </p:cNvPr>
          <p:cNvGrpSpPr/>
          <p:nvPr/>
        </p:nvGrpSpPr>
        <p:grpSpPr>
          <a:xfrm>
            <a:off x="4336473" y="7654636"/>
            <a:ext cx="2013527" cy="1410631"/>
            <a:chOff x="8137790" y="1537622"/>
            <a:chExt cx="2308537" cy="1617309"/>
          </a:xfrm>
          <a:solidFill>
            <a:schemeClr val="accent4">
              <a:lumMod val="20000"/>
              <a:lumOff val="80000"/>
            </a:schemeClr>
          </a:solidFill>
        </p:grpSpPr>
        <p:sp>
          <p:nvSpPr>
            <p:cNvPr id="7" name="Cloud 6">
              <a:extLst>
                <a:ext uri="{FF2B5EF4-FFF2-40B4-BE49-F238E27FC236}">
                  <a16:creationId xmlns:a16="http://schemas.microsoft.com/office/drawing/2014/main" id="{BAE316B6-BB3B-80E6-D597-AEF2AABBA39E}"/>
                </a:ext>
              </a:extLst>
            </p:cNvPr>
            <p:cNvSpPr/>
            <p:nvPr/>
          </p:nvSpPr>
          <p:spPr>
            <a:xfrm>
              <a:off x="8469774" y="1537622"/>
              <a:ext cx="1177901" cy="914540"/>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Oval 7">
              <a:extLst>
                <a:ext uri="{FF2B5EF4-FFF2-40B4-BE49-F238E27FC236}">
                  <a16:creationId xmlns:a16="http://schemas.microsoft.com/office/drawing/2014/main" id="{56AEF03D-D900-3D1E-783B-C0E5B3970B60}"/>
                </a:ext>
              </a:extLst>
            </p:cNvPr>
            <p:cNvSpPr/>
            <p:nvPr/>
          </p:nvSpPr>
          <p:spPr>
            <a:xfrm>
              <a:off x="9543151" y="1720755"/>
              <a:ext cx="104524" cy="135772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Oval 8">
              <a:extLst>
                <a:ext uri="{FF2B5EF4-FFF2-40B4-BE49-F238E27FC236}">
                  <a16:creationId xmlns:a16="http://schemas.microsoft.com/office/drawing/2014/main" id="{60F010D1-0BD2-12D7-6C59-05F8A54602E5}"/>
                </a:ext>
              </a:extLst>
            </p:cNvPr>
            <p:cNvSpPr/>
            <p:nvPr/>
          </p:nvSpPr>
          <p:spPr>
            <a:xfrm>
              <a:off x="9156845" y="2986050"/>
              <a:ext cx="1289482" cy="16888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Trapezoid 9">
              <a:extLst>
                <a:ext uri="{FF2B5EF4-FFF2-40B4-BE49-F238E27FC236}">
                  <a16:creationId xmlns:a16="http://schemas.microsoft.com/office/drawing/2014/main" id="{802D7EA5-8C84-2E16-31A0-6500F90714E0}"/>
                </a:ext>
              </a:extLst>
            </p:cNvPr>
            <p:cNvSpPr/>
            <p:nvPr/>
          </p:nvSpPr>
          <p:spPr>
            <a:xfrm rot="10800000">
              <a:off x="8137790" y="1885950"/>
              <a:ext cx="1457623" cy="1268981"/>
            </a:xfrm>
            <a:prstGeom prst="trapezoid">
              <a:avLst>
                <a:gd name="adj" fmla="val 17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1521824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6" y="1332828"/>
            <a:ext cx="5251811"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قم بتدوين الإجراءات المحتملة التي يمكن أن يقوم بها أخصائي الحالة للاستجابة للأنواع المختلفة من احتياجات الصحة النفسية والدعم النفسي الاجتماعي</a:t>
            </a:r>
          </a:p>
        </p:txBody>
      </p:sp>
      <p:sp>
        <p:nvSpPr>
          <p:cNvPr id="5" name="TextBox 4">
            <a:extLst>
              <a:ext uri="{FF2B5EF4-FFF2-40B4-BE49-F238E27FC236}">
                <a16:creationId xmlns:a16="http://schemas.microsoft.com/office/drawing/2014/main" id="{A8A0638B-28E6-6977-D561-FABE0778042F}"/>
              </a:ext>
            </a:extLst>
          </p:cNvPr>
          <p:cNvSpPr txBox="1"/>
          <p:nvPr/>
        </p:nvSpPr>
        <p:spPr>
          <a:xfrm>
            <a:off x="996286" y="715279"/>
            <a:ext cx="5251811" cy="584775"/>
          </a:xfrm>
          <a:prstGeom prst="rect">
            <a:avLst/>
          </a:prstGeom>
          <a:noFill/>
        </p:spPr>
        <p:txBody>
          <a:bodyPr wrap="square" rtlCol="0">
            <a:spAutoFit/>
          </a:bodyPr>
          <a:lstStyle/>
          <a:p>
            <a:pPr algn="r" rtl="1"/>
            <a:r>
              <a:rPr lang="ar-SA" sz="1600" dirty="0">
                <a:latin typeface="Calibri" panose="020F0502020204030204" pitchFamily="34" charset="0"/>
                <a:cs typeface="Calibri" panose="020F0502020204030204" pitchFamily="34" charset="0"/>
              </a:rPr>
              <a:t>دور أخصائي الحالة في الاستجابة لاحتياجات الصحة النفسية و</a:t>
            </a:r>
            <a:r>
              <a:rPr lang="en-GB" sz="1600" dirty="0">
                <a:latin typeface="Calibri" panose="020F0502020204030204" pitchFamily="34" charset="0"/>
                <a:cs typeface="Calibri" panose="020F0502020204030204" pitchFamily="34" charset="0"/>
              </a:rPr>
              <a:t> الدعم </a:t>
            </a:r>
            <a:r>
              <a:rPr lang="en-GB" sz="1600" dirty="0" err="1">
                <a:latin typeface="Calibri" panose="020F0502020204030204" pitchFamily="34" charset="0"/>
                <a:cs typeface="Calibri" panose="020F0502020204030204" pitchFamily="34" charset="0"/>
              </a:rPr>
              <a:t>النفسي</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الاجتماعي</a:t>
            </a:r>
            <a:endParaRPr lang="en-US" sz="1600" b="1" spc="300" dirty="0">
              <a:solidFill>
                <a:schemeClr val="tx1"/>
              </a:solidFill>
            </a:endParaRPr>
          </a:p>
        </p:txBody>
      </p:sp>
      <p:graphicFrame>
        <p:nvGraphicFramePr>
          <p:cNvPr id="9" name="Content Placeholder 3">
            <a:extLst>
              <a:ext uri="{FF2B5EF4-FFF2-40B4-BE49-F238E27FC236}">
                <a16:creationId xmlns:a16="http://schemas.microsoft.com/office/drawing/2014/main" id="{4152403A-9505-6778-06C3-CE1B5B8585D0}"/>
              </a:ext>
            </a:extLst>
          </p:cNvPr>
          <p:cNvGraphicFramePr>
            <a:graphicFrameLocks/>
          </p:cNvGraphicFramePr>
          <p:nvPr>
            <p:extLst>
              <p:ext uri="{D42A27DB-BD31-4B8C-83A1-F6EECF244321}">
                <p14:modId xmlns:p14="http://schemas.microsoft.com/office/powerpoint/2010/main" val="2855746707"/>
              </p:ext>
            </p:extLst>
          </p:nvPr>
        </p:nvGraphicFramePr>
        <p:xfrm>
          <a:off x="748694" y="2090882"/>
          <a:ext cx="5562600" cy="6482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Hexagon 9">
            <a:extLst>
              <a:ext uri="{FF2B5EF4-FFF2-40B4-BE49-F238E27FC236}">
                <a16:creationId xmlns:a16="http://schemas.microsoft.com/office/drawing/2014/main" id="{454648C9-91EB-549A-DAEE-08A4BD309DB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228FD8FF-208D-0A29-F52B-39F8B032A643}"/>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92CC1B76-CF22-E9DC-E10A-91A0E8DE1111}"/>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30D8D616-EF2E-A8BB-67EE-26CD2305655F}"/>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A66225D8-C346-3721-6489-7A5C60187E20}"/>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BC699E98-2DFC-3273-005D-00EE44A8552A}"/>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000411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11CCC1-FA8A-A407-2F9E-1C8B68439B1E}"/>
              </a:ext>
            </a:extLst>
          </p:cNvPr>
          <p:cNvGraphicFramePr>
            <a:graphicFrameLocks noGrp="1"/>
          </p:cNvGraphicFramePr>
          <p:nvPr>
            <p:extLst>
              <p:ext uri="{D42A27DB-BD31-4B8C-83A1-F6EECF244321}">
                <p14:modId xmlns:p14="http://schemas.microsoft.com/office/powerpoint/2010/main" val="2182785556"/>
              </p:ext>
            </p:extLst>
          </p:nvPr>
        </p:nvGraphicFramePr>
        <p:xfrm>
          <a:off x="996286" y="1219200"/>
          <a:ext cx="5251811" cy="4889779"/>
        </p:xfrm>
        <a:graphic>
          <a:graphicData uri="http://schemas.openxmlformats.org/drawingml/2006/table">
            <a:tbl>
              <a:tblPr firstRow="1" bandRow="1">
                <a:tableStyleId>{5940675A-B579-460E-94D1-54222C63F5DA}</a:tableStyleId>
              </a:tblPr>
              <a:tblGrid>
                <a:gridCol w="1429414">
                  <a:extLst>
                    <a:ext uri="{9D8B030D-6E8A-4147-A177-3AD203B41FA5}">
                      <a16:colId xmlns:a16="http://schemas.microsoft.com/office/drawing/2014/main" val="2194097561"/>
                    </a:ext>
                  </a:extLst>
                </a:gridCol>
                <a:gridCol w="3822397">
                  <a:extLst>
                    <a:ext uri="{9D8B030D-6E8A-4147-A177-3AD203B41FA5}">
                      <a16:colId xmlns:a16="http://schemas.microsoft.com/office/drawing/2014/main" val="922376332"/>
                    </a:ext>
                  </a:extLst>
                </a:gridCol>
              </a:tblGrid>
              <a:tr h="699910">
                <a:tc>
                  <a:txBody>
                    <a:bodyPr/>
                    <a:lstStyle/>
                    <a:p>
                      <a:pPr marL="0" lvl="1" indent="0" algn="r" defTabSz="685800" rtl="1" eaLnBrk="1" latinLnBrk="0" hangingPunct="1">
                        <a:lnSpc>
                          <a:spcPct val="107000"/>
                        </a:lnSpc>
                        <a:spcAft>
                          <a:spcPts val="800"/>
                        </a:spcAft>
                        <a:buFont typeface="+mj-lt"/>
                        <a:buNone/>
                      </a:pP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lvl="1" indent="0" algn="r" defTabSz="685800" rtl="1" eaLnBrk="1" latinLnBrk="0" hangingPunct="1">
                        <a:lnSpc>
                          <a:spcPct val="107000"/>
                        </a:lnSpc>
                        <a:spcAft>
                          <a:spcPts val="800"/>
                        </a:spcAft>
                        <a:buFont typeface="+mj-lt"/>
                        <a:buNone/>
                      </a:pPr>
                      <a:r>
                        <a:rPr lang="en-GB"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يجب أن يعمل القائمون على الحالة في عزلة (بمفردهم) لحل مشكلات الصحة ال</a:t>
                      </a:r>
                      <a:r>
                        <a:rPr lang="ar-SA"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نفسية</a:t>
                      </a: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09729530"/>
                  </a:ext>
                </a:extLst>
              </a:tr>
              <a:tr h="699910">
                <a:tc>
                  <a:txBody>
                    <a:bodyPr/>
                    <a:lstStyle/>
                    <a:p>
                      <a:pPr marL="0" lvl="1" indent="0" algn="r" defTabSz="685800" rtl="1" eaLnBrk="1" latinLnBrk="0" hangingPunct="1">
                        <a:lnSpc>
                          <a:spcPct val="107000"/>
                        </a:lnSpc>
                        <a:spcAft>
                          <a:spcPts val="800"/>
                        </a:spcAft>
                        <a:buFont typeface="+mj-lt"/>
                        <a:buNone/>
                      </a:pP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lvl="1" indent="0" algn="r" defTabSz="685800" rtl="1" eaLnBrk="1" latinLnBrk="0" hangingPunct="1">
                        <a:lnSpc>
                          <a:spcPct val="107000"/>
                        </a:lnSpc>
                        <a:spcAft>
                          <a:spcPts val="800"/>
                        </a:spcAft>
                        <a:buFont typeface="+mj-lt"/>
                        <a:buNone/>
                      </a:pPr>
                      <a:r>
                        <a:rPr lang="en-GB"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جزء من دور أخصائي الحالة هو ربط الأطفال بالمجتمع والأنظمة الاجتماعية لتعزيز رفاه الطفل</a:t>
                      </a: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67438756"/>
                  </a:ext>
                </a:extLst>
              </a:tr>
              <a:tr h="699910">
                <a:tc>
                  <a:txBody>
                    <a:bodyPr/>
                    <a:lstStyle/>
                    <a:p>
                      <a:pPr marL="0" lvl="1" indent="0" algn="r" defTabSz="685800" rtl="1" eaLnBrk="1" latinLnBrk="0" hangingPunct="1">
                        <a:lnSpc>
                          <a:spcPct val="107000"/>
                        </a:lnSpc>
                        <a:spcAft>
                          <a:spcPts val="800"/>
                        </a:spcAft>
                        <a:buFont typeface="+mj-lt"/>
                        <a:buNone/>
                      </a:pP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lvl="1" indent="0" algn="r" defTabSz="685800" rtl="1" eaLnBrk="1" latinLnBrk="0" hangingPunct="1">
                        <a:lnSpc>
                          <a:spcPct val="107000"/>
                        </a:lnSpc>
                        <a:spcAft>
                          <a:spcPts val="800"/>
                        </a:spcAft>
                        <a:buFont typeface="+mj-lt"/>
                        <a:buNone/>
                      </a:pPr>
                      <a:r>
                        <a:rPr lang="en-GB"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الصحة </a:t>
                      </a:r>
                      <a:r>
                        <a:rPr lang="en-GB" sz="1100" dirty="0">
                          <a:latin typeface="Calibri" panose="020F0502020204030204" pitchFamily="34" charset="0"/>
                          <a:cs typeface="Calibri" panose="020F0502020204030204" pitchFamily="34" charset="0"/>
                        </a:rPr>
                        <a:t>النفسية تعني عدم وجود حالة </a:t>
                      </a:r>
                      <a:r>
                        <a:rPr lang="en-GB" sz="1100" dirty="0" err="1">
                          <a:latin typeface="Calibri" panose="020F0502020204030204" pitchFamily="34" charset="0"/>
                          <a:cs typeface="Calibri" panose="020F0502020204030204" pitchFamily="34" charset="0"/>
                        </a:rPr>
                        <a:t>صحية</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نفسية</a:t>
                      </a:r>
                      <a:r>
                        <a:rPr lang="en-GB" sz="1100" dirty="0">
                          <a:latin typeface="Calibri" panose="020F0502020204030204" pitchFamily="34" charset="0"/>
                          <a:cs typeface="Calibri" panose="020F0502020204030204" pitchFamily="34" charset="0"/>
                        </a:rPr>
                        <a:t> </a:t>
                      </a: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97922584"/>
                  </a:ext>
                </a:extLst>
              </a:tr>
              <a:tr h="699910">
                <a:tc>
                  <a:txBody>
                    <a:bodyPr/>
                    <a:lstStyle/>
                    <a:p>
                      <a:pPr marL="0" lvl="1" indent="0" algn="r" defTabSz="685800" rtl="1" eaLnBrk="1" latinLnBrk="0" hangingPunct="1">
                        <a:lnSpc>
                          <a:spcPct val="107000"/>
                        </a:lnSpc>
                        <a:spcAft>
                          <a:spcPts val="800"/>
                        </a:spcAft>
                        <a:buFont typeface="+mj-lt"/>
                        <a:buNone/>
                      </a:pP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lvl="1" indent="0" algn="r" defTabSz="685800" rtl="1" eaLnBrk="1" latinLnBrk="0" hangingPunct="1">
                        <a:lnSpc>
                          <a:spcPct val="107000"/>
                        </a:lnSpc>
                        <a:spcAft>
                          <a:spcPts val="800"/>
                        </a:spcAft>
                        <a:buFont typeface="+mj-lt"/>
                        <a:buNone/>
                      </a:pPr>
                      <a:r>
                        <a:rPr lang="en-GB"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يجب على أخصائيي الحالة تشخيص الأطفال الذين يعانون من حالات الصحة ال</a:t>
                      </a:r>
                      <a:r>
                        <a:rPr lang="ar-SA"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نفسية</a:t>
                      </a:r>
                      <a:r>
                        <a:rPr lang="en-GB"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مثل الاكتئاب والقلق</a:t>
                      </a: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89507829"/>
                  </a:ext>
                </a:extLst>
              </a:tr>
              <a:tr h="696713">
                <a:tc>
                  <a:txBody>
                    <a:bodyPr/>
                    <a:lstStyle/>
                    <a:p>
                      <a:pPr marL="0" lvl="1" indent="0" algn="r" defTabSz="685800" rtl="1" eaLnBrk="1" latinLnBrk="0" hangingPunct="1">
                        <a:lnSpc>
                          <a:spcPct val="107000"/>
                        </a:lnSpc>
                        <a:spcAft>
                          <a:spcPts val="800"/>
                        </a:spcAft>
                        <a:buFont typeface="+mj-lt"/>
                        <a:buNone/>
                      </a:pP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lvl="1" indent="0" algn="r" defTabSz="685800" rtl="1" eaLnBrk="1" latinLnBrk="0" hangingPunct="1">
                        <a:lnSpc>
                          <a:spcPct val="107000"/>
                        </a:lnSpc>
                        <a:spcAft>
                          <a:spcPts val="800"/>
                        </a:spcAft>
                        <a:buFont typeface="+mj-lt"/>
                        <a:buNone/>
                      </a:pPr>
                      <a:r>
                        <a:rPr lang="en-GB" sz="1100" dirty="0">
                          <a:latin typeface="Calibri" panose="020F0502020204030204" pitchFamily="34" charset="0"/>
                          <a:cs typeface="Calibri" panose="020F0502020204030204" pitchFamily="34" charset="0"/>
                        </a:rPr>
                        <a:t>جميع الأطفال المتأثرين بحالة الطوارئ مصابون بصدمات نفسية </a:t>
                      </a: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65373662"/>
                  </a:ext>
                </a:extLst>
              </a:tr>
              <a:tr h="696713">
                <a:tc>
                  <a:txBody>
                    <a:bodyPr/>
                    <a:lstStyle/>
                    <a:p>
                      <a:pPr marL="0" lvl="1" indent="0" algn="r" defTabSz="685800" rtl="1" eaLnBrk="1" latinLnBrk="0" hangingPunct="1">
                        <a:lnSpc>
                          <a:spcPct val="107000"/>
                        </a:lnSpc>
                        <a:spcAft>
                          <a:spcPts val="800"/>
                        </a:spcAft>
                        <a:buFont typeface="+mj-lt"/>
                        <a:buNone/>
                      </a:pPr>
                      <a:endParaRPr lang="en-BE"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lvl="1" indent="0" algn="r" defTabSz="685800" rtl="1" eaLnBrk="1" latinLnBrk="0" hangingPunct="1">
                        <a:lnSpc>
                          <a:spcPct val="107000"/>
                        </a:lnSpc>
                        <a:spcAft>
                          <a:spcPts val="800"/>
                        </a:spcAft>
                        <a:buFont typeface="+mj-lt"/>
                        <a:buNone/>
                      </a:pPr>
                      <a:r>
                        <a:rPr lang="en-GB"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ضمان حصول الطفل وعائلته على الخدمات الأساسية والأمن هو عنصر أساسي في دور أخصائي الحالة.</a:t>
                      </a:r>
                      <a:endParaRPr lang="en-BE"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68886112"/>
                  </a:ext>
                </a:extLst>
              </a:tr>
              <a:tr h="696713">
                <a:tc>
                  <a:txBody>
                    <a:bodyPr/>
                    <a:lstStyle/>
                    <a:p>
                      <a:pPr marL="0" lvl="1" indent="0" algn="r" defTabSz="685800" rtl="1" eaLnBrk="1" latinLnBrk="0" hangingPunct="1">
                        <a:lnSpc>
                          <a:spcPct val="107000"/>
                        </a:lnSpc>
                        <a:spcAft>
                          <a:spcPts val="800"/>
                        </a:spcAft>
                        <a:buFont typeface="+mj-lt"/>
                        <a:buNone/>
                      </a:pP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lvl="1" indent="0" algn="r" defTabSz="685800" rtl="1" eaLnBrk="1" latinLnBrk="0" hangingPunct="1">
                        <a:lnSpc>
                          <a:spcPct val="107000"/>
                        </a:lnSpc>
                        <a:spcAft>
                          <a:spcPts val="800"/>
                        </a:spcAft>
                        <a:buFont typeface="+mj-lt"/>
                        <a:buNone/>
                      </a:pPr>
                      <a:r>
                        <a:rPr lang="en-GB"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من خلال التدريب والإشراف ، يمكن لأخصائيي الحالة إجراء تدخلات مركزة وغير متخصصة في الصحة النفسية والدعم النفسي الاجتماعي للطفل</a:t>
                      </a:r>
                      <a:endParaRPr lang="en-B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78798587"/>
                  </a:ext>
                </a:extLst>
              </a:tr>
            </a:tbl>
          </a:graphicData>
        </a:graphic>
      </p:graphicFrame>
      <p:grpSp>
        <p:nvGrpSpPr>
          <p:cNvPr id="6" name="Group 5">
            <a:extLst>
              <a:ext uri="{FF2B5EF4-FFF2-40B4-BE49-F238E27FC236}">
                <a16:creationId xmlns:a16="http://schemas.microsoft.com/office/drawing/2014/main" id="{C5251521-462D-3784-A69C-5BABA9261CC0}"/>
              </a:ext>
            </a:extLst>
          </p:cNvPr>
          <p:cNvGrpSpPr/>
          <p:nvPr/>
        </p:nvGrpSpPr>
        <p:grpSpPr>
          <a:xfrm>
            <a:off x="4496402" y="8152322"/>
            <a:ext cx="1022978" cy="1068955"/>
            <a:chOff x="7345680" y="2484120"/>
            <a:chExt cx="904240" cy="944880"/>
          </a:xfrm>
        </p:grpSpPr>
        <p:sp>
          <p:nvSpPr>
            <p:cNvPr id="7" name="Oval 6">
              <a:extLst>
                <a:ext uri="{FF2B5EF4-FFF2-40B4-BE49-F238E27FC236}">
                  <a16:creationId xmlns:a16="http://schemas.microsoft.com/office/drawing/2014/main" id="{6C36FD06-7F39-1CA7-3EF2-3B54B38C7EB0}"/>
                </a:ext>
              </a:extLst>
            </p:cNvPr>
            <p:cNvSpPr/>
            <p:nvPr/>
          </p:nvSpPr>
          <p:spPr>
            <a:xfrm>
              <a:off x="7345680" y="2484120"/>
              <a:ext cx="904240" cy="94488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L-Shape 7">
              <a:extLst>
                <a:ext uri="{FF2B5EF4-FFF2-40B4-BE49-F238E27FC236}">
                  <a16:creationId xmlns:a16="http://schemas.microsoft.com/office/drawing/2014/main" id="{F00688FD-0FA6-A323-2509-E9DC87C622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9" name="Group 8">
            <a:extLst>
              <a:ext uri="{FF2B5EF4-FFF2-40B4-BE49-F238E27FC236}">
                <a16:creationId xmlns:a16="http://schemas.microsoft.com/office/drawing/2014/main" id="{A91659DB-DE08-FEFE-3B22-F5599F14E0DD}"/>
              </a:ext>
            </a:extLst>
          </p:cNvPr>
          <p:cNvGrpSpPr/>
          <p:nvPr/>
        </p:nvGrpSpPr>
        <p:grpSpPr>
          <a:xfrm>
            <a:off x="5356821" y="7264399"/>
            <a:ext cx="1022978" cy="1068955"/>
            <a:chOff x="7090831" y="3731241"/>
            <a:chExt cx="904240" cy="944880"/>
          </a:xfrm>
        </p:grpSpPr>
        <p:sp>
          <p:nvSpPr>
            <p:cNvPr id="10" name="Oval 9">
              <a:extLst>
                <a:ext uri="{FF2B5EF4-FFF2-40B4-BE49-F238E27FC236}">
                  <a16:creationId xmlns:a16="http://schemas.microsoft.com/office/drawing/2014/main" id="{1E98E1BA-49B0-7DC6-0E05-A28409FDFB6C}"/>
                </a:ext>
              </a:extLst>
            </p:cNvPr>
            <p:cNvSpPr/>
            <p:nvPr/>
          </p:nvSpPr>
          <p:spPr>
            <a:xfrm>
              <a:off x="7090831" y="3731241"/>
              <a:ext cx="904240" cy="94488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Plus Sign 10">
              <a:extLst>
                <a:ext uri="{FF2B5EF4-FFF2-40B4-BE49-F238E27FC236}">
                  <a16:creationId xmlns:a16="http://schemas.microsoft.com/office/drawing/2014/main" id="{392D730B-764B-BFA4-2890-087614A7B845}"/>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3" name="TextBox 12">
            <a:extLst>
              <a:ext uri="{FF2B5EF4-FFF2-40B4-BE49-F238E27FC236}">
                <a16:creationId xmlns:a16="http://schemas.microsoft.com/office/drawing/2014/main" id="{F57FA3F7-E27A-74C8-AC7D-4A40825E6865}"/>
              </a:ext>
            </a:extLst>
          </p:cNvPr>
          <p:cNvSpPr txBox="1"/>
          <p:nvPr/>
        </p:nvSpPr>
        <p:spPr>
          <a:xfrm>
            <a:off x="996286" y="715279"/>
            <a:ext cx="5251811" cy="261610"/>
          </a:xfrm>
          <a:prstGeom prst="rect">
            <a:avLst/>
          </a:prstGeom>
          <a:noFill/>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en-GB" sz="1100" b="1" dirty="0" err="1">
                <a:latin typeface="Calibri" panose="020F0502020204030204" pitchFamily="34" charset="0"/>
                <a:cs typeface="Calibri" panose="020F0502020204030204" pitchFamily="34" charset="0"/>
              </a:rPr>
              <a:t>حول</a:t>
            </a:r>
            <a:r>
              <a:rPr lang="ar-SA" sz="1100" b="1" dirty="0">
                <a:latin typeface="Calibri" panose="020F0502020204030204" pitchFamily="34" charset="0"/>
                <a:cs typeface="Calibri" panose="020F0502020204030204" pitchFamily="34" charset="0"/>
              </a:rPr>
              <a:t> الدعم النفسي الاجتماعي</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صح</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أ</a:t>
            </a:r>
            <a:r>
              <a:rPr lang="ar-SA" sz="1100" b="1" dirty="0">
                <a:latin typeface="Calibri" panose="020F0502020204030204" pitchFamily="34" charset="0"/>
                <a:cs typeface="Calibri" panose="020F0502020204030204" pitchFamily="34" charset="0"/>
              </a:rPr>
              <a:t>و</a:t>
            </a:r>
            <a:r>
              <a:rPr lang="en-GB" sz="1100" b="1" dirty="0">
                <a:latin typeface="Calibri" panose="020F0502020204030204" pitchFamily="34" charset="0"/>
                <a:cs typeface="Calibri" panose="020F0502020204030204" pitchFamily="34" charset="0"/>
              </a:rPr>
              <a:t> خطأ؟</a:t>
            </a:r>
          </a:p>
        </p:txBody>
      </p:sp>
      <p:sp>
        <p:nvSpPr>
          <p:cNvPr id="14" name="Hexagon 13">
            <a:extLst>
              <a:ext uri="{FF2B5EF4-FFF2-40B4-BE49-F238E27FC236}">
                <a16:creationId xmlns:a16="http://schemas.microsoft.com/office/drawing/2014/main" id="{14CC2716-AF65-4D83-B423-7DDCA25BB539}"/>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C4C58ACF-78ED-726B-F9EC-D54EB571E3AD}"/>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8CE07628-4BB6-BFBC-0539-D20FD0288B6C}"/>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3D838290-67D0-52BA-2469-B4D1B247894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8DD4D36F-EE77-8E36-12D0-0D973E2B6698}"/>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EB4D81A9-7B39-6010-2990-41FC4EA2E4A1}"/>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175599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630211"/>
            <a:ext cx="5251811" cy="430887"/>
          </a:xfrm>
          <a:prstGeom prst="rect">
            <a:avLst/>
          </a:prstGeom>
          <a:noFill/>
          <a:ln>
            <a:noFill/>
          </a:ln>
        </p:spPr>
        <p:txBody>
          <a:bodyPr wrap="square" rtlCol="0">
            <a:spAutoFit/>
          </a:bodyPr>
          <a:lstStyle/>
          <a:p>
            <a:pPr algn="r" rtl="1"/>
            <a:r>
              <a:rPr lang="ar-SA" sz="1100" dirty="0"/>
              <a:t>قم باختيار</a:t>
            </a:r>
            <a:r>
              <a:rPr lang="en-US" sz="1100" dirty="0"/>
              <a:t> أحد السيناريوهات التالية. اقرأها بعناية واستعد</a:t>
            </a:r>
            <a:r>
              <a:rPr lang="ar-SA" sz="1100" dirty="0"/>
              <a:t> للتمثيل</a:t>
            </a:r>
            <a:r>
              <a:rPr lang="en-US" sz="1100" dirty="0"/>
              <a:t> لتكون بمثابة تلك الشخصية. يمكنك البناء على ما هو مكتوب هنا واعتمادًا على كيفية تفاعل عضو </a:t>
            </a:r>
            <a:r>
              <a:rPr lang="ar-SA" sz="1100" dirty="0"/>
              <a:t>ال</a:t>
            </a:r>
            <a:r>
              <a:rPr lang="en-US" sz="1100" dirty="0"/>
              <a:t>فريق. </a:t>
            </a:r>
            <a:r>
              <a:rPr lang="ar-SA" sz="1100" dirty="0">
                <a:latin typeface="Calibri" panose="020F0502020204030204" pitchFamily="34" charset="0"/>
                <a:cs typeface="Calibri" panose="020F0502020204030204" pitchFamily="34" charset="0"/>
              </a:rPr>
              <a:t>لا تتردد في أن تكون مبدعًا.</a:t>
            </a:r>
            <a:endParaRPr lang="en-US" sz="1100" dirty="0"/>
          </a:p>
        </p:txBody>
      </p:sp>
      <p:sp>
        <p:nvSpPr>
          <p:cNvPr id="10" name="TextBox 9">
            <a:extLst>
              <a:ext uri="{FF2B5EF4-FFF2-40B4-BE49-F238E27FC236}">
                <a16:creationId xmlns:a16="http://schemas.microsoft.com/office/drawing/2014/main" id="{4870FEBC-3521-5E18-47ED-B3E6D361E44F}"/>
              </a:ext>
            </a:extLst>
          </p:cNvPr>
          <p:cNvSpPr txBox="1"/>
          <p:nvPr/>
        </p:nvSpPr>
        <p:spPr>
          <a:xfrm>
            <a:off x="996286" y="729792"/>
            <a:ext cx="525404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٤</a:t>
            </a:r>
            <a:r>
              <a:rPr lang="en-US"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 ما هي مهارات </a:t>
            </a:r>
            <a:r>
              <a:rPr lang="ar-SA"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الصحة النفسية والدعم النفسي الاجتماعي</a:t>
            </a:r>
            <a:r>
              <a:rPr lang="en-US" sz="1600" b="1" spc="300" dirty="0">
                <a:solidFill>
                  <a:schemeClr val="bg1"/>
                </a:solidFill>
                <a:highlight>
                  <a:srgbClr val="6CBDEA"/>
                </a:highlight>
                <a:latin typeface="Calibri" panose="020F0502020204030204" pitchFamily="34" charset="0"/>
                <a:ea typeface="Calibri"/>
                <a:cs typeface="Calibri" panose="020F0502020204030204" pitchFamily="34" charset="0"/>
                <a:sym typeface="Calibri"/>
              </a:rPr>
              <a:t>؟</a:t>
            </a:r>
          </a:p>
        </p:txBody>
      </p:sp>
      <p:sp>
        <p:nvSpPr>
          <p:cNvPr id="3" name="TextBox 2">
            <a:extLst>
              <a:ext uri="{FF2B5EF4-FFF2-40B4-BE49-F238E27FC236}">
                <a16:creationId xmlns:a16="http://schemas.microsoft.com/office/drawing/2014/main" id="{C09030E1-B16A-4C7E-58D7-62113AAE7E6B}"/>
              </a:ext>
            </a:extLst>
          </p:cNvPr>
          <p:cNvSpPr txBox="1"/>
          <p:nvPr/>
        </p:nvSpPr>
        <p:spPr>
          <a:xfrm>
            <a:off x="996286" y="1222578"/>
            <a:ext cx="5251811" cy="276999"/>
          </a:xfrm>
          <a:prstGeom prst="rect">
            <a:avLst/>
          </a:prstGeom>
          <a:noFill/>
        </p:spPr>
        <p:txBody>
          <a:bodyPr wrap="square" rtlCol="0">
            <a:spAutoFit/>
          </a:bodyPr>
          <a:lstStyle/>
          <a:p>
            <a:pPr algn="r" rtl="1"/>
            <a:r>
              <a:rPr lang="ar-SA" sz="1200" b="1" dirty="0"/>
              <a:t>لعب أدوار</a:t>
            </a:r>
            <a:r>
              <a:rPr lang="en-GB"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الاستجابة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بتعاطف</a:t>
            </a:r>
            <a:endParaRPr lang="en-US" sz="1200" b="1" spc="300" dirty="0">
              <a:solidFill>
                <a:schemeClr val="tx1"/>
              </a:solidFill>
            </a:endParaRPr>
          </a:p>
        </p:txBody>
      </p:sp>
      <p:grpSp>
        <p:nvGrpSpPr>
          <p:cNvPr id="4" name="Group 3">
            <a:extLst>
              <a:ext uri="{FF2B5EF4-FFF2-40B4-BE49-F238E27FC236}">
                <a16:creationId xmlns:a16="http://schemas.microsoft.com/office/drawing/2014/main" id="{9C0132F8-352B-9D76-9030-80EAB12131A4}"/>
              </a:ext>
            </a:extLst>
          </p:cNvPr>
          <p:cNvGrpSpPr/>
          <p:nvPr/>
        </p:nvGrpSpPr>
        <p:grpSpPr>
          <a:xfrm>
            <a:off x="4459200" y="8195594"/>
            <a:ext cx="1074875" cy="1271125"/>
            <a:chOff x="6846848" y="1141103"/>
            <a:chExt cx="999203" cy="1170617"/>
          </a:xfrm>
          <a:solidFill>
            <a:schemeClr val="accent4">
              <a:lumMod val="20000"/>
              <a:lumOff val="80000"/>
            </a:schemeClr>
          </a:solidFill>
        </p:grpSpPr>
        <p:sp>
          <p:nvSpPr>
            <p:cNvPr id="5" name="Rectangle: Rounded Corners 4">
              <a:extLst>
                <a:ext uri="{FF2B5EF4-FFF2-40B4-BE49-F238E27FC236}">
                  <a16:creationId xmlns:a16="http://schemas.microsoft.com/office/drawing/2014/main" id="{36BFC13D-B86A-984C-B54A-B8124E5DCDF3}"/>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A3CDAC33-5E1E-056C-673A-297E1B38959C}"/>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D3AD79E-B3F9-F739-F470-DC3CEBD15061}"/>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A791DDD-4AB8-0C28-1629-BFC28F2B2EA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DE84A411-9EB6-907E-AA8B-3B78CC57C5EB}"/>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BFEE999-B10B-2765-F224-C99E4D73078B}"/>
              </a:ext>
            </a:extLst>
          </p:cNvPr>
          <p:cNvGrpSpPr/>
          <p:nvPr/>
        </p:nvGrpSpPr>
        <p:grpSpPr>
          <a:xfrm rot="19632759">
            <a:off x="5440045" y="7202605"/>
            <a:ext cx="1074874" cy="1290829"/>
            <a:chOff x="6846848" y="1141103"/>
            <a:chExt cx="999203" cy="1188766"/>
          </a:xfrm>
          <a:solidFill>
            <a:schemeClr val="accent4">
              <a:lumMod val="20000"/>
              <a:lumOff val="80000"/>
            </a:schemeClr>
          </a:solidFill>
        </p:grpSpPr>
        <p:sp>
          <p:nvSpPr>
            <p:cNvPr id="12" name="Rectangle: Rounded Corners 11">
              <a:extLst>
                <a:ext uri="{FF2B5EF4-FFF2-40B4-BE49-F238E27FC236}">
                  <a16:creationId xmlns:a16="http://schemas.microsoft.com/office/drawing/2014/main" id="{A9FB0F1B-7FCB-3487-555E-EB90A5B03B95}"/>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98D63384-8284-8283-B4E6-CD13FBA30318}"/>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3590C32-BB54-8CE5-57E6-DD866A5C107A}"/>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AB3B81E-C5CB-330E-3FBF-AFA42446CFA8}"/>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6" name="Block Arc 15">
              <a:extLst>
                <a:ext uri="{FF2B5EF4-FFF2-40B4-BE49-F238E27FC236}">
                  <a16:creationId xmlns:a16="http://schemas.microsoft.com/office/drawing/2014/main" id="{5E1B79D6-DAF8-45A3-BC67-A96ED8E61972}"/>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tx1"/>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92EDA2FC-596A-C48C-DD7A-6E6F924E20B6}"/>
              </a:ext>
            </a:extLst>
          </p:cNvPr>
          <p:cNvSpPr txBox="1"/>
          <p:nvPr/>
        </p:nvSpPr>
        <p:spPr>
          <a:xfrm>
            <a:off x="3788826" y="2259619"/>
            <a:ext cx="2433043" cy="4662815"/>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سيناريو الطفل </a:t>
            </a:r>
            <a:r>
              <a:rPr lang="ar-SA" sz="1100" b="1" dirty="0">
                <a:latin typeface="Calibri" panose="020F0502020204030204" pitchFamily="34" charset="0"/>
                <a:cs typeface="Calibri" panose="020F0502020204030204" pitchFamily="34" charset="0"/>
              </a:rPr>
              <a:t>١</a:t>
            </a:r>
            <a:endParaRPr lang="en-US" sz="1100" b="1" dirty="0">
              <a:latin typeface="Calibri" panose="020F0502020204030204" pitchFamily="34" charset="0"/>
              <a:cs typeface="Calibri" panose="020F0502020204030204" pitchFamily="34" charset="0"/>
            </a:endParaRPr>
          </a:p>
          <a:p>
            <a:pPr algn="r" rtl="1"/>
            <a:endParaRPr lang="en-US" sz="1100" b="1" dirty="0">
              <a:latin typeface="Calibri" panose="020F0502020204030204" pitchFamily="34" charset="0"/>
              <a:cs typeface="Calibri" panose="020F0502020204030204" pitchFamily="34" charset="0"/>
            </a:endParaRPr>
          </a:p>
          <a:p>
            <a:pPr lvl="0" algn="r" rtl="1"/>
            <a:r>
              <a:rPr lang="en-US" sz="1100" dirty="0">
                <a:latin typeface="Calibri" panose="020F0502020204030204" pitchFamily="34" charset="0"/>
                <a:cs typeface="Calibri" panose="020F0502020204030204" pitchFamily="34" charset="0"/>
              </a:rPr>
              <a:t>أنت طفل بعمر </a:t>
            </a:r>
            <a:r>
              <a:rPr lang="ar-SA" sz="1100" dirty="0">
                <a:latin typeface="Calibri" panose="020F0502020204030204" pitchFamily="34" charset="0"/>
                <a:cs typeface="Calibri" panose="020F0502020204030204" pitchFamily="34" charset="0"/>
              </a:rPr>
              <a:t>٣</a:t>
            </a:r>
            <a:r>
              <a:rPr lang="en-US" sz="1100" dirty="0">
                <a:latin typeface="Calibri" panose="020F0502020204030204" pitchFamily="34" charset="0"/>
                <a:cs typeface="Calibri" panose="020F0502020204030204" pitchFamily="34" charset="0"/>
              </a:rPr>
              <a:t> سنوات ضائع.</a:t>
            </a:r>
            <a:r>
              <a:rPr lang="en-GB" sz="1100" dirty="0">
                <a:effectLst/>
                <a:latin typeface="Calibri" panose="020F0502020204030204" pitchFamily="34" charset="0"/>
                <a:ea typeface="Calibri" panose="020F0502020204030204" pitchFamily="34" charset="0"/>
                <a:cs typeface="Calibri" panose="020F0502020204030204" pitchFamily="34" charset="0"/>
              </a:rPr>
              <a:t>يقوم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 الحالة</a:t>
            </a:r>
            <a:r>
              <a:rPr lang="en-GB" sz="1100" dirty="0">
                <a:effectLst/>
                <a:latin typeface="Calibri" panose="020F0502020204030204" pitchFamily="34" charset="0"/>
                <a:ea typeface="Calibri" panose="020F0502020204030204" pitchFamily="34" charset="0"/>
                <a:cs typeface="Calibri" panose="020F0502020204030204" pitchFamily="34" charset="0"/>
              </a:rPr>
              <a:t> بزيارتك في منزلك ، لكنك دخلت في شجار مع والدتك. تشعر أنك مازلت غاضبًا جدًا (أظهر مشاعر الغضب).</a:t>
            </a:r>
          </a:p>
          <a:p>
            <a:pPr lvl="0" algn="r" rtl="1"/>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lvl="0" algn="r" rtl="1"/>
            <a:r>
              <a:rPr lang="en-GB" sz="1100" dirty="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 بالراحة والأمان:</a:t>
            </a:r>
          </a:p>
          <a:p>
            <a:pPr lvl="0" algn="r" rtl="1"/>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أنت غاضب جدًا من والدتك ؛ كنتما تصرخان </a:t>
            </a:r>
            <a:r>
              <a:rPr lang="ar-SA" sz="1100" dirty="0">
                <a:effectLst/>
                <a:latin typeface="Calibri" panose="020F0502020204030204" pitchFamily="34" charset="0"/>
                <a:ea typeface="Calibri" panose="020F0502020204030204" pitchFamily="34" charset="0"/>
                <a:cs typeface="Calibri" panose="020F0502020204030204" pitchFamily="34" charset="0"/>
              </a:rPr>
              <a:t>على </a:t>
            </a:r>
            <a:r>
              <a:rPr lang="en-GB" sz="1100" dirty="0">
                <a:effectLst/>
                <a:latin typeface="Calibri" panose="020F0502020204030204" pitchFamily="34" charset="0"/>
                <a:ea typeface="Calibri" panose="020F0502020204030204" pitchFamily="34" charset="0"/>
                <a:cs typeface="Calibri" panose="020F0502020204030204" pitchFamily="34" charset="0"/>
              </a:rPr>
              <a:t>بعضكما البعض قبل وصول أخصائي الحالة إلى منزلك.</a:t>
            </a:r>
          </a:p>
          <a:p>
            <a:pPr marL="171450" lvl="0" indent="-1714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كان عليك القيام ببعض التسوق ورأيت صديق</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GB" sz="1100" dirty="0">
                <a:effectLst/>
                <a:latin typeface="Calibri" panose="020F0502020204030204" pitchFamily="34" charset="0"/>
                <a:ea typeface="Calibri" panose="020F0502020204030204" pitchFamily="34" charset="0"/>
                <a:cs typeface="Calibri" panose="020F0502020204030204" pitchFamily="34" charset="0"/>
              </a:rPr>
              <a:t> من المدرسة الابتدائية في المتجر. إنها لطيفة للغاية وقد بدأت في الحديث. لقد دعتك إلى منزلها الذي يقع في نفس شارع الم</a:t>
            </a:r>
            <a:r>
              <a:rPr lang="ar-SA" sz="1100" dirty="0">
                <a:effectLst/>
                <a:latin typeface="Calibri" panose="020F0502020204030204" pitchFamily="34" charset="0"/>
                <a:ea typeface="Calibri" panose="020F0502020204030204" pitchFamily="34" charset="0"/>
                <a:cs typeface="Calibri" panose="020F0502020204030204" pitchFamily="34" charset="0"/>
              </a:rPr>
              <a:t>تجر</a:t>
            </a:r>
            <a:r>
              <a:rPr lang="en-GB" sz="1100" dirty="0">
                <a:effectLst/>
                <a:latin typeface="Calibri" panose="020F0502020204030204" pitchFamily="34" charset="0"/>
                <a:ea typeface="Calibri" panose="020F0502020204030204" pitchFamily="34" charset="0"/>
                <a:cs typeface="Calibri" panose="020F0502020204030204" pitchFamily="34" charset="0"/>
              </a:rPr>
              <a:t>. ذهبت معها بسرعة إلى منزلها وتحدثت قليلاً وشربت الشاي. شعرت بسعادة بالغة لرؤيتها وقضيت بعض الوقت معها. في هذه الأيام تقريبًا لا ترى أيًا من أصدقائك.</a:t>
            </a:r>
          </a:p>
          <a:p>
            <a:pPr marL="171450" lvl="0" indent="-171450" algn="r" rtl="1">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عندما عدت ، سألتك والدتك أين كنت وقالت إنها كانت قلقة للغاية. لقد أوضحت أنك لم تفعل شيئًا خاطئًا ، لكنها قالت إنه لا يمكنك الاختفاء لمدة ساعتين دون إخبارها وطلب الإذن منها.</a:t>
            </a:r>
            <a:endParaRPr lang="en-GB" sz="1100" dirty="0">
              <a:latin typeface="Calibri" panose="020F0502020204030204" pitchFamily="34" charset="0"/>
              <a:ea typeface="Arial"/>
              <a:cs typeface="Calibri" panose="020F0502020204030204" pitchFamily="34" charset="0"/>
              <a:sym typeface="Arial"/>
            </a:endParaRPr>
          </a:p>
        </p:txBody>
      </p:sp>
      <p:sp>
        <p:nvSpPr>
          <p:cNvPr id="18" name="TextBox 17">
            <a:extLst>
              <a:ext uri="{FF2B5EF4-FFF2-40B4-BE49-F238E27FC236}">
                <a16:creationId xmlns:a16="http://schemas.microsoft.com/office/drawing/2014/main" id="{89B653F9-B19F-16DA-A0AF-35741B9C2E48}"/>
              </a:ext>
            </a:extLst>
          </p:cNvPr>
          <p:cNvSpPr txBox="1"/>
          <p:nvPr/>
        </p:nvSpPr>
        <p:spPr>
          <a:xfrm>
            <a:off x="1013870" y="2505952"/>
            <a:ext cx="2433043" cy="4353371"/>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سيناريو الطفل </a:t>
            </a:r>
            <a:r>
              <a:rPr lang="ar-SA" sz="1100" b="1" dirty="0">
                <a:latin typeface="Calibri" panose="020F0502020204030204" pitchFamily="34" charset="0"/>
                <a:cs typeface="Calibri" panose="020F0502020204030204" pitchFamily="34" charset="0"/>
              </a:rPr>
              <a:t>٢</a:t>
            </a:r>
            <a:endParaRPr lang="en-US" sz="1100" b="1" dirty="0">
              <a:latin typeface="Calibri" panose="020F0502020204030204" pitchFamily="34" charset="0"/>
              <a:cs typeface="Calibri" panose="020F0502020204030204" pitchFamily="34" charset="0"/>
            </a:endParaRPr>
          </a:p>
          <a:p>
            <a:pPr algn="r" rtl="1"/>
            <a:endParaRPr lang="en-US" sz="1100" b="1" dirty="0">
              <a:latin typeface="Calibri" panose="020F0502020204030204" pitchFamily="34" charset="0"/>
              <a:cs typeface="Calibri" panose="020F0502020204030204" pitchFamily="34" charset="0"/>
            </a:endParaRPr>
          </a:p>
          <a:p>
            <a:pPr algn="r" rtl="1">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يقوم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 الحالة</a:t>
            </a:r>
            <a:r>
              <a:rPr lang="en-GB" sz="1100" dirty="0">
                <a:effectLst/>
                <a:latin typeface="Calibri" panose="020F0502020204030204" pitchFamily="34" charset="0"/>
                <a:ea typeface="Calibri" panose="020F0502020204030204" pitchFamily="34" charset="0"/>
                <a:cs typeface="Calibri" panose="020F0502020204030204" pitchFamily="34" charset="0"/>
              </a:rPr>
              <a:t> بزيارتك في منزلك ، لكن هذا ليس وقتًا جيدًا. لا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بالرغبة في التحدث إلى أي شخص على الإطلاق. تشعر</a:t>
            </a:r>
            <a:r>
              <a:rPr lang="ar-SA" sz="1100" dirty="0">
                <a:effectLst/>
                <a:latin typeface="Calibri" panose="020F0502020204030204" pitchFamily="34" charset="0"/>
                <a:ea typeface="Calibri" panose="020F0502020204030204" pitchFamily="34" charset="0"/>
                <a:cs typeface="Calibri" panose="020F0502020204030204" pitchFamily="34" charset="0"/>
              </a:rPr>
              <a:t>ين</a:t>
            </a:r>
            <a:r>
              <a:rPr lang="en-GB" sz="1100" dirty="0">
                <a:effectLst/>
                <a:latin typeface="Calibri" panose="020F0502020204030204" pitchFamily="34" charset="0"/>
                <a:ea typeface="Calibri" panose="020F0502020204030204" pitchFamily="34" charset="0"/>
                <a:cs typeface="Calibri" panose="020F0502020204030204" pitchFamily="34" charset="0"/>
              </a:rPr>
              <a:t> بالحزن (أظهر مشاعر الحزن دون أن تقول صراحة أنك حزين).</a:t>
            </a:r>
          </a:p>
          <a:p>
            <a:pPr algn="r" rtl="1">
              <a:lnSpc>
                <a:spcPct val="107000"/>
              </a:lnSpc>
              <a:spcAft>
                <a:spcPts val="800"/>
              </a:spcAft>
            </a:pPr>
            <a:r>
              <a:rPr lang="en-GB" sz="1100" b="0" i="0" u="none" strike="noStrike" baseline="0" dirty="0">
                <a:solidFill>
                  <a:srgbClr val="000000"/>
                </a:solidFill>
                <a:latin typeface="Calibri" panose="020F0502020204030204" pitchFamily="34" charset="0"/>
                <a:cs typeface="Calibri" panose="020F0502020204030204" pitchFamily="34" charset="0"/>
              </a:rPr>
              <a:t>أثناء لعب الأدوار هذا ، يجب عليك تقديم</a:t>
            </a:r>
            <a:r>
              <a:rPr lang="ar-SA" sz="1100" b="0" i="0" u="none" strike="noStrike" baseline="0" dirty="0">
                <a:solidFill>
                  <a:srgbClr val="000000"/>
                </a:solidFill>
                <a:latin typeface="Calibri" panose="020F0502020204030204" pitchFamily="34" charset="0"/>
                <a:cs typeface="Calibri" panose="020F0502020204030204" pitchFamily="34" charset="0"/>
              </a:rPr>
              <a:t> </a:t>
            </a:r>
            <a:r>
              <a:rPr lang="en-GB" sz="1100" b="0" i="0" u="none" strike="noStrike" baseline="0" dirty="0">
                <a:solidFill>
                  <a:srgbClr val="000000"/>
                </a:solidFill>
                <a:latin typeface="Calibri" panose="020F0502020204030204" pitchFamily="34" charset="0"/>
                <a:cs typeface="Calibri" panose="020F0502020204030204" pitchFamily="34" charset="0"/>
              </a:rPr>
              <a:t> المعلومات التالية إذا كان أخصائي الحالة يجعلك تشعر</a:t>
            </a:r>
            <a:r>
              <a:rPr lang="ar-SA" sz="1100" b="0" i="0" u="none" strike="noStrike" baseline="0" dirty="0">
                <a:solidFill>
                  <a:srgbClr val="000000"/>
                </a:solidFill>
                <a:latin typeface="Calibri" panose="020F0502020204030204" pitchFamily="34" charset="0"/>
                <a:cs typeface="Calibri" panose="020F0502020204030204" pitchFamily="34" charset="0"/>
              </a:rPr>
              <a:t>ين</a:t>
            </a:r>
            <a:r>
              <a:rPr lang="en-GB" sz="1100" b="0" i="0" u="none" strike="noStrike" baseline="0" dirty="0">
                <a:solidFill>
                  <a:srgbClr val="000000"/>
                </a:solidFill>
                <a:latin typeface="Calibri" panose="020F0502020204030204" pitchFamily="34" charset="0"/>
                <a:cs typeface="Calibri" panose="020F0502020204030204" pitchFamily="34" charset="0"/>
              </a:rPr>
              <a:t> بالراحة والأمان:</a:t>
            </a:r>
            <a:endParaRPr lang="en-GB" sz="1100" b="0" i="0" u="none" strike="noStrike" baseline="0" dirty="0">
              <a:solidFill>
                <a:srgbClr val="000000"/>
              </a:solidFill>
              <a:effectLst/>
              <a:latin typeface="Calibri" panose="020F0502020204030204" pitchFamily="34" charset="0"/>
              <a:cs typeface="Calibri" panose="020F0502020204030204" pitchFamily="34" charset="0"/>
            </a:endParaRPr>
          </a:p>
          <a:p>
            <a:pPr marL="171450" indent="-171450" algn="r" rtl="1">
              <a:lnSpc>
                <a:spcPct val="107000"/>
              </a:lnSpc>
              <a:spcAft>
                <a:spcPts val="800"/>
              </a:spcAft>
              <a:buFont typeface="Arial" panose="020B0604020202020204" pitchFamily="34" charset="0"/>
              <a:buChar char="•"/>
            </a:pP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رأيت صديق</a:t>
            </a: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ت</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ك من المدرسة الابتدائية في المتجر عندما كان عليك شراء بعض البقالة. إنها لطيفة للغاية وبدأت تتحدث قليلاً ، لكن لم يكن لديك متسع من الوقت حيث كان عليك العودة إلى المنزل.</a:t>
            </a:r>
          </a:p>
          <a:p>
            <a:pPr marL="171450" indent="-171450" algn="r" rtl="1">
              <a:lnSpc>
                <a:spcPct val="107000"/>
              </a:lnSpc>
              <a:spcAft>
                <a:spcPts val="800"/>
              </a:spcAft>
              <a:buFont typeface="Arial" panose="020B0604020202020204" pitchFamily="34" charset="0"/>
              <a:buChar char="•"/>
            </a:pP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تذهب صديقتك </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إلى المدرسة الثانوية وكان</a:t>
            </a: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ت</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ت</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شتكي لك من وجود الكثير من الواجبات المنزلية. تشكو من واجباتها المدرسية بينما تتمن</a:t>
            </a: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ين</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أنت </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أن تذهب</a:t>
            </a: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ين</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إلى المدرسة! تفضل</a:t>
            </a:r>
            <a:r>
              <a:rPr lang="ar-SA"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ين</a:t>
            </a:r>
            <a:r>
              <a:rPr lang="en-GB" sz="11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القيام بالواجب المنزلي على العمل كخادمة والقيام بكل هذه المهام المنزلية! ليس من العدل أنه لا يمكنك الذهاب إلى المدرسة وهي تستطيع ذلك.</a:t>
            </a:r>
          </a:p>
        </p:txBody>
      </p:sp>
      <p:sp>
        <p:nvSpPr>
          <p:cNvPr id="19" name="Hexagon 18">
            <a:extLst>
              <a:ext uri="{FF2B5EF4-FFF2-40B4-BE49-F238E27FC236}">
                <a16:creationId xmlns:a16="http://schemas.microsoft.com/office/drawing/2014/main" id="{92D40644-8196-ED84-620E-29CDD766F76D}"/>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4628FAF9-0459-9318-6FCA-F29F853C27F1}"/>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1689F69E-330E-42CA-3B15-923BCA46737D}"/>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B018672F-479C-C299-B5E0-EFA2150A661B}"/>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Hexagon 22">
            <a:extLst>
              <a:ext uri="{FF2B5EF4-FFF2-40B4-BE49-F238E27FC236}">
                <a16:creationId xmlns:a16="http://schemas.microsoft.com/office/drawing/2014/main" id="{72938322-5054-9F37-8874-1CD1220F8AE2}"/>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365CBBC1-1138-5094-F687-1B4B8A04F8D5}"/>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91630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A13BBD2-19F8-4943-84F0-A1E9BDFEE173}"/>
              </a:ext>
            </a:extLst>
          </p:cNvPr>
          <p:cNvSpPr txBox="1"/>
          <p:nvPr/>
        </p:nvSpPr>
        <p:spPr>
          <a:xfrm>
            <a:off x="996286" y="1755774"/>
            <a:ext cx="1178878" cy="600164"/>
          </a:xfrm>
          <a:prstGeom prst="rect">
            <a:avLst/>
          </a:prstGeom>
          <a:noFill/>
          <a:ln>
            <a:noFill/>
          </a:ln>
        </p:spPr>
        <p:txBody>
          <a:bodyPr wrap="square" rtlCol="0">
            <a:spAutoFit/>
          </a:bodyPr>
          <a:lstStyle/>
          <a:p>
            <a:pPr algn="r" rtl="1"/>
            <a:r>
              <a:rPr lang="en-GB" sz="1100" dirty="0">
                <a:latin typeface="Calibri" panose="020F0502020204030204" pitchFamily="34" charset="0"/>
                <a:cs typeface="Calibri" panose="020F0502020204030204" pitchFamily="34" charset="0"/>
              </a:rPr>
              <a:t>أظهر الاحترام والقبول والاعتراف بنقاط القوة والموارد</a:t>
            </a:r>
            <a:endParaRPr lang="en-CA" sz="11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A41A22E8-BFFC-41E5-81DC-5728F2F5BFD7}"/>
              </a:ext>
            </a:extLst>
          </p:cNvPr>
          <p:cNvSpPr txBox="1"/>
          <p:nvPr/>
        </p:nvSpPr>
        <p:spPr>
          <a:xfrm>
            <a:off x="996287" y="1220825"/>
            <a:ext cx="5251810"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اكتب أمثلة لكل سمة من سمات الموقف المر</a:t>
            </a:r>
            <a:r>
              <a:rPr lang="ar-SA" sz="1100" b="1" dirty="0">
                <a:latin typeface="Calibri" panose="020F0502020204030204" pitchFamily="34" charset="0"/>
                <a:cs typeface="Calibri" panose="020F0502020204030204" pitchFamily="34" charset="0"/>
              </a:rPr>
              <a:t>ت</a:t>
            </a:r>
            <a:r>
              <a:rPr lang="en-US" sz="1100" b="1" dirty="0">
                <a:latin typeface="Calibri" panose="020F0502020204030204" pitchFamily="34" charset="0"/>
                <a:cs typeface="Calibri" panose="020F0502020204030204" pitchFamily="34" charset="0"/>
              </a:rPr>
              <a:t>كز حول الطفل</a:t>
            </a:r>
            <a:r>
              <a:rPr lang="en-US" sz="1100" b="1" dirty="0"/>
              <a:t>.</a:t>
            </a:r>
            <a:endParaRPr lang="en-CA" sz="1100" b="1" dirty="0"/>
          </a:p>
        </p:txBody>
      </p:sp>
      <p:sp>
        <p:nvSpPr>
          <p:cNvPr id="29" name="TextBox 28">
            <a:extLst>
              <a:ext uri="{FF2B5EF4-FFF2-40B4-BE49-F238E27FC236}">
                <a16:creationId xmlns:a16="http://schemas.microsoft.com/office/drawing/2014/main" id="{F850F1DD-9928-4539-84A8-430186A8980D}"/>
              </a:ext>
            </a:extLst>
          </p:cNvPr>
          <p:cNvSpPr txBox="1"/>
          <p:nvPr/>
        </p:nvSpPr>
        <p:spPr>
          <a:xfrm>
            <a:off x="998241" y="3950420"/>
            <a:ext cx="1178878" cy="600164"/>
          </a:xfrm>
          <a:prstGeom prst="rect">
            <a:avLst/>
          </a:prstGeom>
          <a:noFill/>
          <a:ln>
            <a:noFill/>
          </a:ln>
        </p:spPr>
        <p:txBody>
          <a:bodyPr wrap="square" rtlCol="0">
            <a:spAutoFit/>
          </a:bodyPr>
          <a:lstStyle/>
          <a:p>
            <a:pPr algn="r" rtl="1"/>
            <a:r>
              <a:rPr lang="en-GB" sz="1100" dirty="0">
                <a:latin typeface="Calibri" panose="020F0502020204030204" pitchFamily="34" charset="0"/>
                <a:cs typeface="Calibri" panose="020F0502020204030204" pitchFamily="34" charset="0"/>
              </a:rPr>
              <a:t>كن حاضرا (حتى </a:t>
            </a:r>
            <a:r>
              <a:rPr lang="en-GB" sz="1100" dirty="0" err="1">
                <a:latin typeface="Calibri" panose="020F0502020204030204" pitchFamily="34" charset="0"/>
                <a:cs typeface="Calibri" panose="020F0502020204030204" pitchFamily="34" charset="0"/>
              </a:rPr>
              <a:t>لا</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يشعر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أنه ل</a:t>
            </a:r>
            <a:r>
              <a:rPr lang="en-GB" sz="1100" dirty="0" err="1">
                <a:latin typeface="Calibri" panose="020F0502020204030204" pitchFamily="34" charset="0"/>
                <a:cs typeface="Calibri" panose="020F0502020204030204" pitchFamily="34" charset="0"/>
              </a:rPr>
              <a:t>وحده</a:t>
            </a:r>
            <a:r>
              <a:rPr lang="ar-SA" sz="1100" dirty="0">
                <a:latin typeface="Calibri" panose="020F0502020204030204" pitchFamily="34" charset="0"/>
                <a:cs typeface="Calibri" panose="020F0502020204030204" pitchFamily="34" charset="0"/>
              </a:rPr>
              <a:t>)</a:t>
            </a:r>
            <a:endParaRPr lang="en-BE" sz="1100" dirty="0">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695AD574-F813-4536-99CC-4ABCFFD32815}"/>
              </a:ext>
            </a:extLst>
          </p:cNvPr>
          <p:cNvSpPr/>
          <p:nvPr/>
        </p:nvSpPr>
        <p:spPr>
          <a:xfrm>
            <a:off x="2341418" y="1755774"/>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solidFill>
                <a:schemeClr val="tx1"/>
              </a:solidFill>
            </a:endParaRPr>
          </a:p>
        </p:txBody>
      </p:sp>
      <p:sp>
        <p:nvSpPr>
          <p:cNvPr id="7" name="TextBox 6">
            <a:extLst>
              <a:ext uri="{FF2B5EF4-FFF2-40B4-BE49-F238E27FC236}">
                <a16:creationId xmlns:a16="http://schemas.microsoft.com/office/drawing/2014/main" id="{FFF42076-C899-762A-1AA2-48A313E976D8}"/>
              </a:ext>
            </a:extLst>
          </p:cNvPr>
          <p:cNvSpPr txBox="1"/>
          <p:nvPr/>
        </p:nvSpPr>
        <p:spPr>
          <a:xfrm>
            <a:off x="998241" y="6145066"/>
            <a:ext cx="1178878" cy="261610"/>
          </a:xfrm>
          <a:prstGeom prst="rect">
            <a:avLst/>
          </a:prstGeom>
          <a:noFill/>
        </p:spPr>
        <p:txBody>
          <a:bodyPr wrap="square">
            <a:spAutoFit/>
          </a:bodyPr>
          <a:lstStyle/>
          <a:p>
            <a:pPr algn="r" rtl="1"/>
            <a:r>
              <a:rPr lang="en-BE" sz="1100" dirty="0">
                <a:latin typeface="Calibri" panose="020F0502020204030204" pitchFamily="34" charset="0"/>
                <a:cs typeface="Calibri" panose="020F0502020204030204" pitchFamily="34" charset="0"/>
              </a:rPr>
              <a:t>كن حقيقيا وصادقا</a:t>
            </a:r>
          </a:p>
        </p:txBody>
      </p:sp>
      <p:sp>
        <p:nvSpPr>
          <p:cNvPr id="2" name="TextBox 1">
            <a:extLst>
              <a:ext uri="{FF2B5EF4-FFF2-40B4-BE49-F238E27FC236}">
                <a16:creationId xmlns:a16="http://schemas.microsoft.com/office/drawing/2014/main" id="{F638CF9C-247E-6107-5EFF-1273593E62AC}"/>
              </a:ext>
            </a:extLst>
          </p:cNvPr>
          <p:cNvSpPr txBox="1"/>
          <p:nvPr/>
        </p:nvSpPr>
        <p:spPr>
          <a:xfrm>
            <a:off x="996286" y="715279"/>
            <a:ext cx="5251811" cy="261610"/>
          </a:xfrm>
          <a:prstGeom prst="rect">
            <a:avLst/>
          </a:prstGeom>
          <a:noFill/>
        </p:spPr>
        <p:txBody>
          <a:bodyPr wrap="square" rtlCol="0">
            <a:spAutoFit/>
          </a:bodyPr>
          <a:lstStyle/>
          <a:p>
            <a:pPr algn="r" rtl="1"/>
            <a:r>
              <a:rPr lang="en-GB" sz="1100" b="1" dirty="0" err="1"/>
              <a:t>أمثلة</a:t>
            </a:r>
            <a:r>
              <a:rPr lang="en-GB" sz="1100" b="1" dirty="0"/>
              <a:t> </a:t>
            </a:r>
            <a:r>
              <a:rPr lang="en-GB" sz="1100" b="1" dirty="0" err="1"/>
              <a:t>على</a:t>
            </a:r>
            <a:r>
              <a:rPr lang="en-GB" sz="1100" dirty="0">
                <a:latin typeface="Calibri" panose="020F0502020204030204" pitchFamily="34" charset="0"/>
                <a:cs typeface="Calibri" panose="020F0502020204030204" pitchFamily="34" charset="0"/>
              </a:rPr>
              <a:t> </a:t>
            </a:r>
            <a:r>
              <a:rPr lang="ar-SA" sz="1100" b="1" dirty="0">
                <a:latin typeface="Calibri" panose="020F0502020204030204" pitchFamily="34" charset="0"/>
                <a:cs typeface="Calibri" panose="020F0502020204030204" pitchFamily="34" charset="0"/>
              </a:rPr>
              <a:t>الموقف المرتكز على  الطفل</a:t>
            </a:r>
            <a:endParaRPr lang="en-US" sz="1100" b="1" spc="300" dirty="0">
              <a:solidFill>
                <a:schemeClr val="tx1"/>
              </a:solidFill>
            </a:endParaRPr>
          </a:p>
        </p:txBody>
      </p:sp>
      <p:sp>
        <p:nvSpPr>
          <p:cNvPr id="6" name="Rectangle 5">
            <a:extLst>
              <a:ext uri="{FF2B5EF4-FFF2-40B4-BE49-F238E27FC236}">
                <a16:creationId xmlns:a16="http://schemas.microsoft.com/office/drawing/2014/main" id="{25A5C993-653D-0989-838C-3A1F0E3A87B2}"/>
              </a:ext>
            </a:extLst>
          </p:cNvPr>
          <p:cNvSpPr/>
          <p:nvPr/>
        </p:nvSpPr>
        <p:spPr>
          <a:xfrm>
            <a:off x="2341418" y="3950420"/>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solidFill>
                <a:schemeClr val="tx1"/>
              </a:solidFill>
            </a:endParaRPr>
          </a:p>
        </p:txBody>
      </p:sp>
      <p:sp>
        <p:nvSpPr>
          <p:cNvPr id="8" name="Rectangle 7">
            <a:extLst>
              <a:ext uri="{FF2B5EF4-FFF2-40B4-BE49-F238E27FC236}">
                <a16:creationId xmlns:a16="http://schemas.microsoft.com/office/drawing/2014/main" id="{D8A403BC-AFC5-4886-7C6F-E152DBDA1620}"/>
              </a:ext>
            </a:extLst>
          </p:cNvPr>
          <p:cNvSpPr/>
          <p:nvPr/>
        </p:nvSpPr>
        <p:spPr>
          <a:xfrm>
            <a:off x="2341418" y="6145066"/>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100" dirty="0">
              <a:solidFill>
                <a:schemeClr val="tx1"/>
              </a:solidFill>
            </a:endParaRPr>
          </a:p>
        </p:txBody>
      </p:sp>
      <p:sp>
        <p:nvSpPr>
          <p:cNvPr id="9" name="Hexagon 8">
            <a:extLst>
              <a:ext uri="{FF2B5EF4-FFF2-40B4-BE49-F238E27FC236}">
                <a16:creationId xmlns:a16="http://schemas.microsoft.com/office/drawing/2014/main" id="{E2287BAC-0AE1-5105-CC2F-129C3EE8CD6B}"/>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2C2D1F21-7ED1-5642-9750-9B49D47D7E11}"/>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232EBFBB-9817-611D-F9E1-88C189A9242C}"/>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97091446-D3CC-1977-C717-7994E84726E6}"/>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4F3F6118-B557-A79F-DD5F-CE68020A93CE}"/>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5536841C-8980-EFD0-8144-B855E2A9AA7E}"/>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63910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11CCC1-FA8A-A407-2F9E-1C8B68439B1E}"/>
              </a:ext>
            </a:extLst>
          </p:cNvPr>
          <p:cNvGraphicFramePr>
            <a:graphicFrameLocks noGrp="1"/>
          </p:cNvGraphicFramePr>
          <p:nvPr>
            <p:extLst>
              <p:ext uri="{D42A27DB-BD31-4B8C-83A1-F6EECF244321}">
                <p14:modId xmlns:p14="http://schemas.microsoft.com/office/powerpoint/2010/main" val="2771650784"/>
              </p:ext>
            </p:extLst>
          </p:nvPr>
        </p:nvGraphicFramePr>
        <p:xfrm>
          <a:off x="999288" y="1935628"/>
          <a:ext cx="5254041" cy="6628010"/>
        </p:xfrm>
        <a:graphic>
          <a:graphicData uri="http://schemas.openxmlformats.org/drawingml/2006/table">
            <a:tbl>
              <a:tblPr firstRow="1" bandRow="1">
                <a:tableStyleId>{5940675A-B579-460E-94D1-54222C63F5DA}</a:tableStyleId>
              </a:tblPr>
              <a:tblGrid>
                <a:gridCol w="1362912">
                  <a:extLst>
                    <a:ext uri="{9D8B030D-6E8A-4147-A177-3AD203B41FA5}">
                      <a16:colId xmlns:a16="http://schemas.microsoft.com/office/drawing/2014/main" val="2194097561"/>
                    </a:ext>
                  </a:extLst>
                </a:gridCol>
                <a:gridCol w="3891129">
                  <a:extLst>
                    <a:ext uri="{9D8B030D-6E8A-4147-A177-3AD203B41FA5}">
                      <a16:colId xmlns:a16="http://schemas.microsoft.com/office/drawing/2014/main" val="922376332"/>
                    </a:ext>
                  </a:extLst>
                </a:gridCol>
              </a:tblGrid>
              <a:tr h="66280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تهدئة شخص في محنة ومساعدته على الشعور بالأمان </a:t>
                      </a:r>
                      <a:r>
                        <a:rPr lang="en-US" sz="1200" dirty="0" err="1">
                          <a:latin typeface="Calibri" panose="020F0502020204030204" pitchFamily="34" charset="0"/>
                          <a:cs typeface="Calibri" panose="020F0502020204030204" pitchFamily="34" charset="0"/>
                        </a:rPr>
                        <a:t>والهدوء</a:t>
                      </a:r>
                      <a:endParaRPr lang="en-US"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09729530"/>
                  </a:ext>
                </a:extLst>
              </a:tr>
              <a:tr h="662801">
                <a:tc>
                  <a:txBody>
                    <a:bodyPr/>
                    <a:lstStyle/>
                    <a:p>
                      <a:pPr algn="r" rtl="1"/>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r" rtl="1"/>
                      <a:r>
                        <a:rPr lang="en-US" sz="1200" dirty="0">
                          <a:effectLst/>
                          <a:latin typeface="Calibri" panose="020F0502020204030204" pitchFamily="34" charset="0"/>
                          <a:ea typeface="Helvetica Neue"/>
                          <a:cs typeface="Calibri" panose="020F0502020204030204" pitchFamily="34" charset="0"/>
                        </a:rPr>
                        <a:t>... </a:t>
                      </a:r>
                      <a:r>
                        <a:rPr lang="en-GB"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شيء</a:t>
                      </a:r>
                      <a:r>
                        <a:rPr lang="en-US" sz="1200" dirty="0">
                          <a:latin typeface="Calibri" panose="020F0502020204030204" pitchFamily="34" charset="0"/>
                          <a:cs typeface="Calibri" panose="020F0502020204030204" pitchFamily="34" charset="0"/>
                        </a:rPr>
                        <a:t> يمكن </a:t>
                      </a:r>
                      <a:r>
                        <a:rPr lang="en-US" sz="1200" dirty="0" err="1">
                          <a:latin typeface="Calibri" panose="020F0502020204030204" pitchFamily="34" charset="0"/>
                          <a:cs typeface="Calibri" panose="020F0502020204030204" pitchFamily="34" charset="0"/>
                        </a:rPr>
                        <a:t>فقط</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لل</a:t>
                      </a:r>
                      <a:r>
                        <a:rPr lang="ar-SA" sz="1200" dirty="0">
                          <a:latin typeface="Calibri" panose="020F0502020204030204" pitchFamily="34" charset="0"/>
                          <a:cs typeface="Calibri" panose="020F0502020204030204" pitchFamily="34" charset="0"/>
                        </a:rPr>
                        <a:t>مهنيين</a:t>
                      </a:r>
                      <a:r>
                        <a:rPr lang="en-US"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تقديمه</a:t>
                      </a:r>
                      <a:r>
                        <a:rPr lang="en-US" sz="1200" dirty="0">
                          <a:latin typeface="Calibri" panose="020F0502020204030204" pitchFamily="34" charset="0"/>
                          <a:cs typeface="Calibri" panose="020F0502020204030204" pitchFamily="34" charset="0"/>
                        </a:rPr>
                        <a:t> </a:t>
                      </a:r>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67438756"/>
                  </a:ext>
                </a:extLst>
              </a:tr>
              <a:tr h="66280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Helvetica Neue"/>
                          <a:cs typeface="Calibri" panose="020F0502020204030204" pitchFamily="34" charset="0"/>
                        </a:rPr>
                        <a:t>...</a:t>
                      </a:r>
                      <a:r>
                        <a:rPr lang="en-US" sz="1200" dirty="0">
                          <a:latin typeface="Calibri" panose="020F0502020204030204" pitchFamily="34" charset="0"/>
                          <a:cs typeface="Calibri" panose="020F0502020204030204" pitchFamily="34" charset="0"/>
                        </a:rPr>
                        <a:t>الاستماع إلى الناس دون الضغط عليهم للتحدث</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97922584"/>
                  </a:ext>
                </a:extLst>
              </a:tr>
              <a:tr h="662801">
                <a:tc>
                  <a:txBody>
                    <a:bodyPr/>
                    <a:lstStyle/>
                    <a:p>
                      <a:pPr algn="r" rtl="1"/>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r" rtl="1"/>
                      <a:r>
                        <a:rPr lang="en-US" sz="1200" dirty="0">
                          <a:effectLst/>
                          <a:latin typeface="Calibri" panose="020F0502020204030204" pitchFamily="34" charset="0"/>
                          <a:ea typeface="Helvetica Neue"/>
                          <a:cs typeface="Calibri" panose="020F0502020204030204" pitchFamily="34" charset="0"/>
                        </a:rPr>
                        <a:t>... </a:t>
                      </a:r>
                      <a:r>
                        <a:rPr lang="en-US" sz="1200" dirty="0">
                          <a:latin typeface="Calibri" panose="020F0502020204030204" pitchFamily="34" charset="0"/>
                          <a:cs typeface="Calibri" panose="020F0502020204030204" pitchFamily="34" charset="0"/>
                        </a:rPr>
                        <a:t>استشارة مهنية من قبل </a:t>
                      </a:r>
                      <a:r>
                        <a:rPr lang="en-US" sz="1200" dirty="0" err="1">
                          <a:latin typeface="Calibri" panose="020F0502020204030204" pitchFamily="34" charset="0"/>
                          <a:cs typeface="Calibri" panose="020F0502020204030204" pitchFamily="34" charset="0"/>
                        </a:rPr>
                        <a:t>طبيب</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نفسي</a:t>
                      </a:r>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89507829"/>
                  </a:ext>
                </a:extLst>
              </a:tr>
              <a:tr h="662801">
                <a:tc>
                  <a:txBody>
                    <a:bodyPr/>
                    <a:lstStyle/>
                    <a:p>
                      <a:pPr algn="r" rtl="1"/>
                      <a:endParaRPr lang="en-US" sz="1200" dirty="0">
                        <a:effectLst/>
                        <a:latin typeface="Calibri" panose="020F0502020204030204" pitchFamily="34" charset="0"/>
                        <a:ea typeface="Helvetica Neue"/>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r" rtl="1"/>
                      <a:r>
                        <a:rPr lang="en-US" sz="1200" dirty="0">
                          <a:effectLst/>
                          <a:latin typeface="Calibri" panose="020F0502020204030204" pitchFamily="34" charset="0"/>
                          <a:ea typeface="Helvetica Neue"/>
                          <a:cs typeface="Calibri" panose="020F0502020204030204" pitchFamily="34" charset="0"/>
                        </a:rPr>
                        <a:t>... الضغط للحصول على جميع المعلومات المتعلقة بالحدث المؤلم على الفور</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65373662"/>
                  </a:ext>
                </a:extLst>
              </a:tr>
              <a:tr h="662801">
                <a:tc>
                  <a:txBody>
                    <a:bodyPr/>
                    <a:lstStyle/>
                    <a:p>
                      <a:pPr algn="r" rtl="1"/>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r" rtl="1"/>
                      <a:r>
                        <a:rPr lang="en-US" sz="1200" dirty="0">
                          <a:effectLst/>
                          <a:latin typeface="Calibri" panose="020F0502020204030204" pitchFamily="34" charset="0"/>
                          <a:ea typeface="Helvetica Neue"/>
                          <a:cs typeface="Calibri" panose="020F0502020204030204" pitchFamily="34" charset="0"/>
                        </a:rPr>
                        <a:t>… تدخل طبي نفسي</a:t>
                      </a:r>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95517036"/>
                  </a:ext>
                </a:extLst>
              </a:tr>
              <a:tr h="662801">
                <a:tc>
                  <a:txBody>
                    <a:bodyPr/>
                    <a:lstStyle/>
                    <a:p>
                      <a:pPr algn="r" rtl="1"/>
                      <a:endParaRPr lang="en-US" sz="1200" dirty="0">
                        <a:effectLst/>
                        <a:latin typeface="Calibri" panose="020F0502020204030204" pitchFamily="34" charset="0"/>
                        <a:ea typeface="Helvetica Neue"/>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r" rtl="1"/>
                      <a:r>
                        <a:rPr lang="en-US" sz="1200" dirty="0">
                          <a:effectLst/>
                          <a:latin typeface="Calibri" panose="020F0502020204030204" pitchFamily="34" charset="0"/>
                          <a:ea typeface="Helvetica Neue"/>
                          <a:cs typeface="Calibri" panose="020F0502020204030204" pitchFamily="34" charset="0"/>
                        </a:rPr>
                        <a:t>… </a:t>
                      </a:r>
                      <a:r>
                        <a:rPr lang="en-US" sz="1200" dirty="0" err="1">
                          <a:latin typeface="Calibri" panose="020F0502020204030204" pitchFamily="34" charset="0"/>
                          <a:cs typeface="Calibri" panose="020F0502020204030204" pitchFamily="34" charset="0"/>
                        </a:rPr>
                        <a:t>مطالبة</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ال</a:t>
                      </a:r>
                      <a:r>
                        <a:rPr lang="ar-SA" sz="1200" dirty="0">
                          <a:latin typeface="Calibri" panose="020F0502020204030204" pitchFamily="34" charset="0"/>
                          <a:cs typeface="Calibri" panose="020F0502020204030204" pitchFamily="34" charset="0"/>
                        </a:rPr>
                        <a:t>أشخاص</a:t>
                      </a:r>
                      <a:r>
                        <a:rPr lang="en-US" sz="1200" dirty="0">
                          <a:latin typeface="Calibri" panose="020F0502020204030204" pitchFamily="34" charset="0"/>
                          <a:cs typeface="Calibri" panose="020F0502020204030204" pitchFamily="34" charset="0"/>
                        </a:rPr>
                        <a:t> بإخبار كل تفاصيل ما حدث </a:t>
                      </a:r>
                      <a:endParaRPr lang="en-US" sz="1200" dirty="0">
                        <a:effectLst/>
                        <a:latin typeface="Calibri" panose="020F0502020204030204" pitchFamily="34" charset="0"/>
                        <a:ea typeface="Helvetica Neue"/>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2511378"/>
                  </a:ext>
                </a:extLst>
              </a:tr>
              <a:tr h="662801">
                <a:tc>
                  <a:txBody>
                    <a:bodyPr/>
                    <a:lstStyle/>
                    <a:p>
                      <a:pPr algn="r" rtl="1"/>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r" rtl="1"/>
                      <a:r>
                        <a:rPr lang="en-US" sz="1200" dirty="0">
                          <a:effectLst/>
                          <a:latin typeface="Calibri" panose="020F0502020204030204" pitchFamily="34" charset="0"/>
                          <a:ea typeface="Helvetica Neue"/>
                          <a:cs typeface="Calibri" panose="020F0502020204030204" pitchFamily="34" charset="0"/>
                        </a:rPr>
                        <a:t>... </a:t>
                      </a:r>
                      <a:r>
                        <a:rPr lang="en-US" sz="1200" dirty="0" err="1">
                          <a:latin typeface="Calibri" panose="020F0502020204030204" pitchFamily="34" charset="0"/>
                          <a:cs typeface="Calibri" panose="020F0502020204030204" pitchFamily="34" charset="0"/>
                        </a:rPr>
                        <a:t>إراحة</a:t>
                      </a:r>
                      <a:r>
                        <a:rPr lang="en-US" sz="1200" dirty="0">
                          <a:latin typeface="Calibri" panose="020F0502020204030204" pitchFamily="34" charset="0"/>
                          <a:cs typeface="Calibri" panose="020F0502020204030204" pitchFamily="34" charset="0"/>
                        </a:rPr>
                        <a:t> الناس ومساعدتهم على الشعور </a:t>
                      </a:r>
                      <a:r>
                        <a:rPr lang="en-US" sz="1200" dirty="0" err="1">
                          <a:latin typeface="Calibri" panose="020F0502020204030204" pitchFamily="34" charset="0"/>
                          <a:cs typeface="Calibri" panose="020F0502020204030204" pitchFamily="34" charset="0"/>
                        </a:rPr>
                        <a:t>بالهدوء</a:t>
                      </a:r>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8645550"/>
                  </a:ext>
                </a:extLst>
              </a:tr>
              <a:tr h="662801">
                <a:tc>
                  <a:txBody>
                    <a:bodyPr/>
                    <a:lstStyle/>
                    <a:p>
                      <a:pPr algn="r" rtl="1"/>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r" rtl="1"/>
                      <a:r>
                        <a:rPr lang="en-US" sz="1200" dirty="0">
                          <a:effectLst/>
                          <a:latin typeface="Calibri" panose="020F0502020204030204" pitchFamily="34" charset="0"/>
                          <a:ea typeface="Helvetica Neue"/>
                          <a:cs typeface="Calibri" panose="020F0502020204030204" pitchFamily="34" charset="0"/>
                        </a:rPr>
                        <a:t>… </a:t>
                      </a:r>
                      <a:r>
                        <a:rPr lang="ar-SA" sz="1200" dirty="0">
                          <a:latin typeface="Calibri" panose="020F0502020204030204" pitchFamily="34" charset="0"/>
                          <a:cs typeface="Calibri" panose="020F0502020204030204" pitchFamily="34" charset="0"/>
                        </a:rPr>
                        <a:t>الطلب من</a:t>
                      </a:r>
                      <a:r>
                        <a:rPr lang="en-US" sz="1200" dirty="0">
                          <a:latin typeface="Calibri" panose="020F0502020204030204" pitchFamily="34" charset="0"/>
                          <a:cs typeface="Calibri" panose="020F0502020204030204" pitchFamily="34" charset="0"/>
                        </a:rPr>
                        <a:t> شخص ما بتحليل ما حدث لهم </a:t>
                      </a:r>
                      <a:endParaRPr lang="en-BE" sz="1200" dirty="0">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56856348"/>
                  </a:ext>
                </a:extLst>
              </a:tr>
              <a:tr h="662801">
                <a:tc>
                  <a:txBody>
                    <a:bodyPr/>
                    <a:lstStyle/>
                    <a:p>
                      <a:pPr marL="0" marR="0" indent="0" algn="r" rtl="1" eaLnBrk="1" fontAlgn="auto" latinLnBrk="0" hangingPunct="1">
                        <a:spcBef>
                          <a:spcPts val="0"/>
                        </a:spcBef>
                        <a:spcAft>
                          <a:spcPts val="0"/>
                        </a:spcAft>
                      </a:pPr>
                      <a:endParaRPr lang="en-BE" sz="1200" b="0" i="0" u="none" strike="noStrike" dirty="0">
                        <a:effectLst/>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marL="0" marR="0" indent="0" algn="r" rtl="1" eaLnBrk="1" fontAlgn="auto" latinLnBrk="0" hangingPunct="1">
                        <a:spcBef>
                          <a:spcPts val="0"/>
                        </a:spcBef>
                        <a:spcAft>
                          <a:spcPts val="0"/>
                        </a:spcAft>
                      </a:pPr>
                      <a:r>
                        <a:rPr lang="ar-SA" sz="1200" b="0" i="0" u="none" strike="noStrike" dirty="0">
                          <a:effectLst/>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المساعدة في توفير الاحتياجات الأساسية الفورية ، مثل الطعام والماء ، وبطانية أو مكان مؤقت </a:t>
                      </a:r>
                      <a:r>
                        <a:rPr lang="en-US" sz="1200" dirty="0" err="1">
                          <a:latin typeface="Calibri" panose="020F0502020204030204" pitchFamily="34" charset="0"/>
                          <a:cs typeface="Calibri" panose="020F0502020204030204" pitchFamily="34" charset="0"/>
                        </a:rPr>
                        <a:t>للإقامة</a:t>
                      </a:r>
                      <a:r>
                        <a:rPr lang="en-US" sz="1200" dirty="0">
                          <a:latin typeface="Calibri" panose="020F0502020204030204" pitchFamily="34" charset="0"/>
                          <a:cs typeface="Calibri" panose="020F0502020204030204" pitchFamily="34" charset="0"/>
                        </a:rPr>
                        <a:t> </a:t>
                      </a:r>
                      <a:endParaRPr lang="en-BE" sz="1200" b="0" i="0" u="none" strike="noStrike" dirty="0">
                        <a:effectLst/>
                        <a:latin typeface="Calibri" panose="020F0502020204030204" pitchFamily="34" charset="0"/>
                        <a:cs typeface="Calibri" panose="020F050202020403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58315229"/>
                  </a:ext>
                </a:extLst>
              </a:tr>
            </a:tbl>
          </a:graphicData>
        </a:graphic>
      </p:graphicFrame>
      <p:sp>
        <p:nvSpPr>
          <p:cNvPr id="7" name="TextBox 6">
            <a:extLst>
              <a:ext uri="{FF2B5EF4-FFF2-40B4-BE49-F238E27FC236}">
                <a16:creationId xmlns:a16="http://schemas.microsoft.com/office/drawing/2014/main" id="{7A5C298E-101E-F107-1F03-C9FBE0EC228E}"/>
              </a:ext>
            </a:extLst>
          </p:cNvPr>
          <p:cNvSpPr txBox="1"/>
          <p:nvPr/>
        </p:nvSpPr>
        <p:spPr>
          <a:xfrm>
            <a:off x="999289" y="708063"/>
            <a:ext cx="525404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6CBDEA"/>
                </a:highlight>
                <a:latin typeface="Calibri"/>
                <a:ea typeface="Calibri"/>
                <a:cs typeface="Calibri"/>
                <a:sym typeface="Calibri"/>
              </a:rPr>
              <a:t>الجلسة </a:t>
            </a:r>
            <a:r>
              <a:rPr lang="ar-SA" sz="1600" b="1" spc="300" dirty="0">
                <a:solidFill>
                  <a:schemeClr val="bg1"/>
                </a:solidFill>
                <a:highlight>
                  <a:srgbClr val="6CBDEA"/>
                </a:highlight>
                <a:latin typeface="Calibri"/>
                <a:ea typeface="Calibri"/>
                <a:cs typeface="Calibri"/>
                <a:sym typeface="Calibri"/>
              </a:rPr>
              <a:t>٥</a:t>
            </a:r>
            <a:r>
              <a:rPr lang="en-US" sz="1600" b="1" spc="300" dirty="0">
                <a:solidFill>
                  <a:schemeClr val="bg1"/>
                </a:solidFill>
                <a:highlight>
                  <a:srgbClr val="6CBDEA"/>
                </a:highlight>
                <a:latin typeface="Calibri"/>
                <a:ea typeface="Calibri"/>
                <a:cs typeface="Calibri"/>
                <a:sym typeface="Calibri"/>
              </a:rPr>
              <a:t>: كيف يمكنني تقديم </a:t>
            </a:r>
            <a:r>
              <a:rPr lang="ar-SA" sz="1600" b="1" spc="300" dirty="0">
                <a:solidFill>
                  <a:schemeClr val="bg1"/>
                </a:solidFill>
                <a:highlight>
                  <a:srgbClr val="6CBDEA"/>
                </a:highlight>
                <a:latin typeface="Calibri"/>
                <a:ea typeface="Calibri"/>
                <a:cs typeface="Calibri"/>
                <a:sym typeface="Calibri"/>
              </a:rPr>
              <a:t>الدعم</a:t>
            </a:r>
            <a:r>
              <a:rPr lang="en-US" sz="1600" b="1" spc="300" dirty="0">
                <a:solidFill>
                  <a:schemeClr val="bg1"/>
                </a:solidFill>
                <a:highlight>
                  <a:srgbClr val="6CBDEA"/>
                </a:highlight>
                <a:latin typeface="Calibri"/>
                <a:ea typeface="Calibri"/>
                <a:cs typeface="Calibri"/>
                <a:sym typeface="Calibri"/>
              </a:rPr>
              <a:t> النفسي الأولي؟</a:t>
            </a:r>
          </a:p>
        </p:txBody>
      </p:sp>
      <p:sp>
        <p:nvSpPr>
          <p:cNvPr id="6" name="TextBox 5">
            <a:extLst>
              <a:ext uri="{FF2B5EF4-FFF2-40B4-BE49-F238E27FC236}">
                <a16:creationId xmlns:a16="http://schemas.microsoft.com/office/drawing/2014/main" id="{814F1CB5-3B74-9640-2B41-41DA9E8B4626}"/>
              </a:ext>
            </a:extLst>
          </p:cNvPr>
          <p:cNvSpPr txBox="1"/>
          <p:nvPr/>
        </p:nvSpPr>
        <p:spPr>
          <a:xfrm>
            <a:off x="996286" y="1508456"/>
            <a:ext cx="5251811" cy="400110"/>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الدعم النفسي الأولي </a:t>
            </a:r>
            <a:r>
              <a:rPr lang="en-GB" sz="1200" dirty="0" err="1">
                <a:latin typeface="Calibri" panose="020F0502020204030204" pitchFamily="34" charset="0"/>
                <a:cs typeface="Calibri" panose="020F0502020204030204" pitchFamily="34" charset="0"/>
              </a:rPr>
              <a:t>هو</a:t>
            </a:r>
            <a:r>
              <a:rPr lang="en-GB" sz="1200" dirty="0">
                <a:latin typeface="Calibri" panose="020F0502020204030204" pitchFamily="34" charset="0"/>
                <a:cs typeface="Calibri" panose="020F0502020204030204" pitchFamily="34" charset="0"/>
              </a:rPr>
              <a:t> </a:t>
            </a:r>
            <a:r>
              <a:rPr lang="en-GB" sz="2000" dirty="0"/>
              <a:t>.</a:t>
            </a:r>
            <a:r>
              <a:rPr lang="en-US" sz="1200" b="1" spc="300" dirty="0">
                <a:solidFill>
                  <a:schemeClr val="tx1"/>
                </a:solidFill>
              </a:rPr>
              <a:t>...</a:t>
            </a:r>
          </a:p>
        </p:txBody>
      </p:sp>
      <p:sp>
        <p:nvSpPr>
          <p:cNvPr id="8" name="Hexagon 7">
            <a:extLst>
              <a:ext uri="{FF2B5EF4-FFF2-40B4-BE49-F238E27FC236}">
                <a16:creationId xmlns:a16="http://schemas.microsoft.com/office/drawing/2014/main" id="{79090DA8-76F8-4D57-CF73-5F312A7861E3}"/>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71B04769-601C-65DD-63B4-CE41DC5471DD}"/>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5272D923-915E-47BF-22A7-645A56C41514}"/>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CEEA26D0-18BE-DCB8-3FDC-35EE909F9E88}"/>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3060958F-333C-1144-4171-130974459536}"/>
              </a:ext>
            </a:extLst>
          </p:cNvPr>
          <p:cNvSpPr/>
          <p:nvPr/>
        </p:nvSpPr>
        <p:spPr>
          <a:xfrm rot="1782986">
            <a:off x="286724" y="215249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422AEB06-2333-81C0-69FB-17E7BE1BDBEB}"/>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193607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0BD980D9-7C99-08CE-4C48-1FE7C2700F58}"/>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Hexagon 33">
            <a:extLst>
              <a:ext uri="{FF2B5EF4-FFF2-40B4-BE49-F238E27FC236}">
                <a16:creationId xmlns:a16="http://schemas.microsoft.com/office/drawing/2014/main" id="{E8CDE521-977E-B44E-B0A0-C1D306D333D0}"/>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Rectangle 49">
            <a:extLst>
              <a:ext uri="{FF2B5EF4-FFF2-40B4-BE49-F238E27FC236}">
                <a16:creationId xmlns:a16="http://schemas.microsoft.com/office/drawing/2014/main" id="{B452AF31-E95D-A56C-8DB9-74D83C6C17AC}"/>
              </a:ext>
            </a:extLst>
          </p:cNvPr>
          <p:cNvSpPr/>
          <p:nvPr/>
        </p:nvSpPr>
        <p:spPr>
          <a:xfrm>
            <a:off x="2501900" y="2149381"/>
            <a:ext cx="3745466" cy="1071180"/>
          </a:xfrm>
          <a:prstGeom prst="rect">
            <a:avLst/>
          </a:prstGeom>
          <a:noFill/>
          <a:ln>
            <a:solidFill>
              <a:srgbClr val="6CB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TextBox 50">
            <a:extLst>
              <a:ext uri="{FF2B5EF4-FFF2-40B4-BE49-F238E27FC236}">
                <a16:creationId xmlns:a16="http://schemas.microsoft.com/office/drawing/2014/main" id="{4ACB4080-4608-39FA-08B0-7A495D19FD20}"/>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a:t>
            </a:r>
            <a:r>
              <a:rPr lang="en-US" sz="1100" b="1" dirty="0">
                <a:latin typeface="Calibri" panose="020F0502020204030204" pitchFamily="34" charset="0"/>
                <a:cs typeface="Calibri" panose="020F0502020204030204" pitchFamily="34" charset="0"/>
              </a:rPr>
              <a:t>ك في مربع النص</a:t>
            </a:r>
            <a:r>
              <a:rPr lang="en-US" sz="1100" b="1" dirty="0"/>
              <a:t>.</a:t>
            </a:r>
          </a:p>
        </p:txBody>
      </p:sp>
      <p:sp>
        <p:nvSpPr>
          <p:cNvPr id="52" name="TextBox 51">
            <a:extLst>
              <a:ext uri="{FF2B5EF4-FFF2-40B4-BE49-F238E27FC236}">
                <a16:creationId xmlns:a16="http://schemas.microsoft.com/office/drawing/2014/main" id="{04E266F4-6A2C-0B4D-718F-83777B3A276F}"/>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r>
              <a:rPr lang="en-US" sz="1100" dirty="0"/>
              <a:t>؟</a:t>
            </a:r>
          </a:p>
        </p:txBody>
      </p:sp>
      <p:sp>
        <p:nvSpPr>
          <p:cNvPr id="53" name="Rectangle 52">
            <a:extLst>
              <a:ext uri="{FF2B5EF4-FFF2-40B4-BE49-F238E27FC236}">
                <a16:creationId xmlns:a16="http://schemas.microsoft.com/office/drawing/2014/main" id="{E5004B8F-678C-9E5F-C92B-F1BDF7BE006D}"/>
              </a:ext>
            </a:extLst>
          </p:cNvPr>
          <p:cNvSpPr/>
          <p:nvPr/>
        </p:nvSpPr>
        <p:spPr>
          <a:xfrm>
            <a:off x="2501900" y="3398040"/>
            <a:ext cx="3745466" cy="1118934"/>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2CCF1714-0CD6-C37F-253B-A398A49EA093}"/>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CD66503E-860E-67A0-96BE-8597E9D8973E}"/>
              </a:ext>
            </a:extLst>
          </p:cNvPr>
          <p:cNvSpPr txBox="1"/>
          <p:nvPr/>
        </p:nvSpPr>
        <p:spPr>
          <a:xfrm>
            <a:off x="993324" y="1264346"/>
            <a:ext cx="5254042" cy="276999"/>
          </a:xfrm>
          <a:prstGeom prst="rect">
            <a:avLst/>
          </a:prstGeom>
          <a:noFill/>
        </p:spPr>
        <p:txBody>
          <a:bodyPr wrap="square" rtlCol="0">
            <a:spAutoFit/>
          </a:bodyPr>
          <a:lstStyle/>
          <a:p>
            <a:pPr algn="r" rtl="1"/>
            <a:r>
              <a:rPr lang="en-CA" sz="1200" b="1" dirty="0">
                <a:latin typeface="Calibri" panose="020F0502020204030204" pitchFamily="34" charset="0"/>
                <a:cs typeface="Calibri" panose="020F0502020204030204" pitchFamily="34" charset="0"/>
              </a:rPr>
              <a:t>أهداف التعلم</a:t>
            </a:r>
            <a:endParaRPr lang="en-CA" sz="1200" b="1" spc="300" dirty="0">
              <a:solidFill>
                <a:schemeClr val="tx1"/>
              </a:solidFill>
            </a:endParaRPr>
          </a:p>
        </p:txBody>
      </p:sp>
      <p:sp>
        <p:nvSpPr>
          <p:cNvPr id="56" name="TextBox 55">
            <a:extLst>
              <a:ext uri="{FF2B5EF4-FFF2-40B4-BE49-F238E27FC236}">
                <a16:creationId xmlns:a16="http://schemas.microsoft.com/office/drawing/2014/main" id="{F60B5058-AE4E-B0CB-1ED3-5BB2420B2718}"/>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الجلسة</a:t>
            </a:r>
            <a:r>
              <a:rPr lang="ar-SA" sz="1400" b="1" spc="300" dirty="0">
                <a:solidFill>
                  <a:schemeClr val="bg1"/>
                </a:solidFill>
                <a:highlight>
                  <a:srgbClr val="6CBDEA"/>
                </a:highlight>
                <a:latin typeface="Calibri"/>
                <a:ea typeface="Calibri"/>
                <a:cs typeface="Calibri"/>
                <a:sym typeface="Calibri"/>
              </a:rPr>
              <a:t>٦</a:t>
            </a:r>
            <a:r>
              <a:rPr lang="en-US" sz="1400" b="1" spc="300" dirty="0">
                <a:solidFill>
                  <a:schemeClr val="bg1"/>
                </a:solidFill>
                <a:highlight>
                  <a:srgbClr val="6CBDEA"/>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4C65B9D1-A9D4-810D-774D-1DA628796E30}"/>
              </a:ext>
            </a:extLst>
          </p:cNvPr>
          <p:cNvSpPr txBox="1"/>
          <p:nvPr/>
        </p:nvSpPr>
        <p:spPr>
          <a:xfrm>
            <a:off x="993324" y="5187134"/>
            <a:ext cx="5254042" cy="307777"/>
          </a:xfrm>
          <a:prstGeom prst="rect">
            <a:avLst/>
          </a:prstGeom>
          <a:noFill/>
        </p:spPr>
        <p:txBody>
          <a:bodyPr wrap="square" rtlCol="0">
            <a:spAutoFit/>
          </a:bodyPr>
          <a:lstStyle/>
          <a:p>
            <a:pPr algn="r" rtl="1"/>
            <a:r>
              <a:rPr lang="ar-SA" sz="1400" b="1" dirty="0">
                <a:latin typeface="Calibri" panose="020F0502020204030204" pitchFamily="34" charset="0"/>
                <a:cs typeface="Calibri" panose="020F0502020204030204" pitchFamily="34" charset="0"/>
                <a:sym typeface="Arial"/>
              </a:rPr>
              <a:t>التأمل</a:t>
            </a:r>
            <a:endParaRPr lang="en-GB" sz="1400" b="1" dirty="0">
              <a:latin typeface="Calibri" panose="020F0502020204030204" pitchFamily="34" charset="0"/>
              <a:cs typeface="Calibri" panose="020F0502020204030204" pitchFamily="34" charset="0"/>
              <a:sym typeface="Arial"/>
            </a:endParaRPr>
          </a:p>
        </p:txBody>
      </p:sp>
      <p:sp>
        <p:nvSpPr>
          <p:cNvPr id="58" name="Rectangle 57">
            <a:extLst>
              <a:ext uri="{FF2B5EF4-FFF2-40B4-BE49-F238E27FC236}">
                <a16:creationId xmlns:a16="http://schemas.microsoft.com/office/drawing/2014/main" id="{C00451DC-D983-56F5-BEE1-AF32C02AA193}"/>
              </a:ext>
            </a:extLst>
          </p:cNvPr>
          <p:cNvSpPr/>
          <p:nvPr/>
        </p:nvSpPr>
        <p:spPr>
          <a:xfrm>
            <a:off x="2501900" y="5633117"/>
            <a:ext cx="3745466" cy="939353"/>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TextBox 58">
            <a:extLst>
              <a:ext uri="{FF2B5EF4-FFF2-40B4-BE49-F238E27FC236}">
                <a16:creationId xmlns:a16="http://schemas.microsoft.com/office/drawing/2014/main" id="{A0AC01DE-1D22-9CA3-3007-E226D2F243BC}"/>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r>
              <a:rPr lang="en-US" sz="1100" dirty="0"/>
              <a:t>؟</a:t>
            </a:r>
          </a:p>
        </p:txBody>
      </p:sp>
      <p:sp>
        <p:nvSpPr>
          <p:cNvPr id="60" name="Rectangle 59">
            <a:extLst>
              <a:ext uri="{FF2B5EF4-FFF2-40B4-BE49-F238E27FC236}">
                <a16:creationId xmlns:a16="http://schemas.microsoft.com/office/drawing/2014/main" id="{BC6FFF49-F173-10CE-BAEA-0D9934D292A2}"/>
              </a:ext>
            </a:extLst>
          </p:cNvPr>
          <p:cNvSpPr/>
          <p:nvPr/>
        </p:nvSpPr>
        <p:spPr>
          <a:xfrm>
            <a:off x="2501900" y="6753342"/>
            <a:ext cx="3745466" cy="98123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TextBox 60">
            <a:extLst>
              <a:ext uri="{FF2B5EF4-FFF2-40B4-BE49-F238E27FC236}">
                <a16:creationId xmlns:a16="http://schemas.microsoft.com/office/drawing/2014/main" id="{F4CE516F-2D4D-2B45-E448-B886C2E08854}"/>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GB" sz="1100" dirty="0" err="1">
                <a:latin typeface="Calibri" panose="020F0502020204030204" pitchFamily="34" charset="0"/>
                <a:cs typeface="Calibri" panose="020F0502020204030204" pitchFamily="34" charset="0"/>
                <a:sym typeface="Arial"/>
              </a:rPr>
              <a:t>ما</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هو</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التحدي</a:t>
            </a:r>
            <a:r>
              <a:rPr lang="ar-SA" sz="1100" dirty="0">
                <a:latin typeface="Calibri" panose="020F0502020204030204" pitchFamily="34" charset="0"/>
                <a:cs typeface="Calibri" panose="020F0502020204030204" pitchFamily="34" charset="0"/>
                <a:sym typeface="Arial"/>
              </a:rPr>
              <a:t> بالنسبة لك</a:t>
            </a:r>
            <a:r>
              <a:rPr lang="en-GB" sz="1100" dirty="0">
                <a:latin typeface="Calibri" panose="020F0502020204030204" pitchFamily="34" charset="0"/>
                <a:cs typeface="Calibri" panose="020F0502020204030204" pitchFamily="34" charset="0"/>
                <a:sym typeface="Arial"/>
              </a:rPr>
              <a:t>؟</a:t>
            </a:r>
          </a:p>
        </p:txBody>
      </p:sp>
      <p:sp>
        <p:nvSpPr>
          <p:cNvPr id="62" name="Rectangle 61">
            <a:extLst>
              <a:ext uri="{FF2B5EF4-FFF2-40B4-BE49-F238E27FC236}">
                <a16:creationId xmlns:a16="http://schemas.microsoft.com/office/drawing/2014/main" id="{03D507D7-9F69-23AB-E1ED-6CFE01EA4ACD}"/>
              </a:ext>
            </a:extLst>
          </p:cNvPr>
          <p:cNvSpPr/>
          <p:nvPr/>
        </p:nvSpPr>
        <p:spPr>
          <a:xfrm>
            <a:off x="2501900" y="7928131"/>
            <a:ext cx="3745466" cy="98123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TextBox 62">
            <a:extLst>
              <a:ext uri="{FF2B5EF4-FFF2-40B4-BE49-F238E27FC236}">
                <a16:creationId xmlns:a16="http://schemas.microsoft.com/office/drawing/2014/main" id="{652011A5-F188-8C75-AAEE-D260715C6F08}"/>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 name="Hexagon 1">
            <a:extLst>
              <a:ext uri="{FF2B5EF4-FFF2-40B4-BE49-F238E27FC236}">
                <a16:creationId xmlns:a16="http://schemas.microsoft.com/office/drawing/2014/main" id="{B63981B3-7CAA-E019-3FFC-4481DB70555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CF136E22-AA36-1F0B-2769-2B39533912FA}"/>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09F74F9D-1C43-64A6-2172-8AFEA91DE673}"/>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9654AC72-A646-40EC-74D5-77CF7D170D73}"/>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33CAC823-9E82-3270-378D-14E0ECF844E4}"/>
              </a:ext>
            </a:extLst>
          </p:cNvPr>
          <p:cNvSpPr/>
          <p:nvPr/>
        </p:nvSpPr>
        <p:spPr>
          <a:xfrm rot="1782986">
            <a:off x="286724" y="215249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4E8FFA49-4310-0643-439D-59C016536AE3}"/>
              </a:ext>
            </a:extLst>
          </p:cNvPr>
          <p:cNvSpPr/>
          <p:nvPr/>
        </p:nvSpPr>
        <p:spPr>
          <a:xfrm rot="1782986">
            <a:off x="286724" y="261533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97399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F3E0B-D555-9168-BB68-BF102ACF5ABA}"/>
              </a:ext>
            </a:extLst>
          </p:cNvPr>
          <p:cNvSpPr/>
          <p:nvPr/>
        </p:nvSpPr>
        <p:spPr>
          <a:xfrm>
            <a:off x="0" y="0"/>
            <a:ext cx="6858000" cy="33147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TextBox 4">
            <a:extLst>
              <a:ext uri="{FF2B5EF4-FFF2-40B4-BE49-F238E27FC236}">
                <a16:creationId xmlns:a16="http://schemas.microsoft.com/office/drawing/2014/main" id="{51F9F26E-FA06-7308-4589-9CCF3BCBD590}"/>
              </a:ext>
            </a:extLst>
          </p:cNvPr>
          <p:cNvSpPr txBox="1"/>
          <p:nvPr/>
        </p:nvSpPr>
        <p:spPr>
          <a:xfrm>
            <a:off x="752439" y="4817751"/>
            <a:ext cx="5061022" cy="138499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rPr>
              <a:t>٥</a:t>
            </a:r>
            <a:endParaRPr kumimoji="0" lang="en-CA" sz="2000" b="1" i="0" u="none" strike="noStrike" kern="1200" cap="none" spc="30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4">
                    <a:lumMod val="75000"/>
                  </a:schemeClr>
                </a:solidFill>
                <a:latin typeface="Calibri" panose="020F0502020204030204" pitchFamily="34" charset="0"/>
                <a:cs typeface="Calibri" panose="020F0502020204030204" pitchFamily="34" charset="0"/>
              </a:rPr>
              <a:t> </a:t>
            </a:r>
            <a:endParaRPr lang="en-CA" sz="4400" b="1" dirty="0">
              <a:solidFill>
                <a:schemeClr val="accent4">
                  <a:lumMod val="75000"/>
                </a:schemeClr>
              </a:solidFill>
              <a:latin typeface="Calibri" panose="020F0502020204030204" pitchFamily="34" charset="0"/>
              <a:cs typeface="Calibri" panose="020F0502020204030204" pitchFamily="34" charset="0"/>
            </a:endParaRPr>
          </a:p>
          <a:p>
            <a:pPr algn="r" rtl="1"/>
            <a:r>
              <a:rPr lang="ar-SA" sz="4400" b="1" dirty="0">
                <a:solidFill>
                  <a:schemeClr val="accent4">
                    <a:lumMod val="75000"/>
                  </a:schemeClr>
                </a:solidFill>
                <a:latin typeface="Calibri" panose="020F0502020204030204" pitchFamily="34" charset="0"/>
                <a:cs typeface="Calibri" panose="020F0502020204030204" pitchFamily="34" charset="0"/>
              </a:rPr>
              <a:t>ال</a:t>
            </a:r>
            <a:r>
              <a:rPr lang="en-CA" sz="4400" b="1" dirty="0">
                <a:solidFill>
                  <a:schemeClr val="accent4">
                    <a:lumMod val="75000"/>
                  </a:schemeClr>
                </a:solidFill>
                <a:latin typeface="Calibri" panose="020F0502020204030204" pitchFamily="34" charset="0"/>
                <a:cs typeface="Calibri" panose="020F0502020204030204" pitchFamily="34" charset="0"/>
              </a:rPr>
              <a:t>دعم </a:t>
            </a:r>
            <a:r>
              <a:rPr lang="ar-SA" sz="4400" b="1" dirty="0">
                <a:solidFill>
                  <a:schemeClr val="accent4">
                    <a:lumMod val="75000"/>
                  </a:schemeClr>
                </a:solidFill>
                <a:latin typeface="Calibri" panose="020F0502020204030204" pitchFamily="34" charset="0"/>
                <a:cs typeface="Calibri" panose="020F0502020204030204" pitchFamily="34" charset="0"/>
              </a:rPr>
              <a:t>ال</a:t>
            </a:r>
            <a:r>
              <a:rPr lang="en-CA" sz="4400" b="1" dirty="0">
                <a:solidFill>
                  <a:schemeClr val="accent4">
                    <a:lumMod val="75000"/>
                  </a:schemeClr>
                </a:solidFill>
                <a:latin typeface="Calibri" panose="020F0502020204030204" pitchFamily="34" charset="0"/>
                <a:cs typeface="Calibri" panose="020F0502020204030204" pitchFamily="34" charset="0"/>
              </a:rPr>
              <a:t>فوري</a:t>
            </a:r>
          </a:p>
        </p:txBody>
      </p:sp>
      <p:sp>
        <p:nvSpPr>
          <p:cNvPr id="6" name="Hexagon 5">
            <a:extLst>
              <a:ext uri="{FF2B5EF4-FFF2-40B4-BE49-F238E27FC236}">
                <a16:creationId xmlns:a16="http://schemas.microsoft.com/office/drawing/2014/main" id="{70AA211E-D0CE-6A94-89C5-16B3A851B79E}"/>
              </a:ext>
            </a:extLst>
          </p:cNvPr>
          <p:cNvSpPr/>
          <p:nvPr/>
        </p:nvSpPr>
        <p:spPr>
          <a:xfrm rot="1782986">
            <a:off x="539630" y="2109486"/>
            <a:ext cx="2269827" cy="1956740"/>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A72E4060-CD82-058B-31C7-7F0C563A8AEB}"/>
              </a:ext>
            </a:extLst>
          </p:cNvPr>
          <p:cNvGrpSpPr/>
          <p:nvPr/>
        </p:nvGrpSpPr>
        <p:grpSpPr>
          <a:xfrm>
            <a:off x="1189837" y="2477729"/>
            <a:ext cx="959130" cy="1220254"/>
            <a:chOff x="6583595" y="3385093"/>
            <a:chExt cx="936987" cy="1192085"/>
          </a:xfrm>
        </p:grpSpPr>
        <p:grpSp>
          <p:nvGrpSpPr>
            <p:cNvPr id="15" name="Group 14">
              <a:extLst>
                <a:ext uri="{FF2B5EF4-FFF2-40B4-BE49-F238E27FC236}">
                  <a16:creationId xmlns:a16="http://schemas.microsoft.com/office/drawing/2014/main" id="{CAC701E4-AE8A-CE24-2E94-5AD3758EE7B6}"/>
                </a:ext>
              </a:extLst>
            </p:cNvPr>
            <p:cNvGrpSpPr/>
            <p:nvPr/>
          </p:nvGrpSpPr>
          <p:grpSpPr>
            <a:xfrm>
              <a:off x="6583595" y="3385093"/>
              <a:ext cx="936987" cy="1121072"/>
              <a:chOff x="2780231" y="3039417"/>
              <a:chExt cx="1162307" cy="1390660"/>
            </a:xfrm>
          </p:grpSpPr>
          <p:sp>
            <p:nvSpPr>
              <p:cNvPr id="17" name="Rectangle 16">
                <a:extLst>
                  <a:ext uri="{FF2B5EF4-FFF2-40B4-BE49-F238E27FC236}">
                    <a16:creationId xmlns:a16="http://schemas.microsoft.com/office/drawing/2014/main" id="{1C59F8DE-E358-8C36-EDAE-E9BB20F02E98}"/>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18" name="Flowchart: Stored Data 17">
                <a:extLst>
                  <a:ext uri="{FF2B5EF4-FFF2-40B4-BE49-F238E27FC236}">
                    <a16:creationId xmlns:a16="http://schemas.microsoft.com/office/drawing/2014/main" id="{407033B8-8B16-4C9C-CFDE-401B7A372018}"/>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19" name="Flowchart: Stored Data 18">
                <a:extLst>
                  <a:ext uri="{FF2B5EF4-FFF2-40B4-BE49-F238E27FC236}">
                    <a16:creationId xmlns:a16="http://schemas.microsoft.com/office/drawing/2014/main" id="{3AA73A65-B488-2BA0-E57C-D8551B772F7A}"/>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0" name="Rectangle 19">
                <a:extLst>
                  <a:ext uri="{FF2B5EF4-FFF2-40B4-BE49-F238E27FC236}">
                    <a16:creationId xmlns:a16="http://schemas.microsoft.com/office/drawing/2014/main" id="{3F87AF80-9C7D-6A8D-EEF2-318350D7727F}"/>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1" name="Isosceles Triangle 20">
                <a:extLst>
                  <a:ext uri="{FF2B5EF4-FFF2-40B4-BE49-F238E27FC236}">
                    <a16:creationId xmlns:a16="http://schemas.microsoft.com/office/drawing/2014/main" id="{B17D5701-BA83-2808-375C-BA0E6993976D}"/>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
          <p:nvSpPr>
            <p:cNvPr id="16" name="Plus Sign 15">
              <a:extLst>
                <a:ext uri="{FF2B5EF4-FFF2-40B4-BE49-F238E27FC236}">
                  <a16:creationId xmlns:a16="http://schemas.microsoft.com/office/drawing/2014/main" id="{787342A3-8D96-87A8-D93C-A67A5C1A2C68}"/>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Tree>
    <p:extLst>
      <p:ext uri="{BB962C8B-B14F-4D97-AF65-F5344CB8AC3E}">
        <p14:creationId xmlns:p14="http://schemas.microsoft.com/office/powerpoint/2010/main" val="195835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C15D3B9-0BB1-6A21-2272-1F6502758BD9}"/>
              </a:ext>
            </a:extLst>
          </p:cNvPr>
          <p:cNvSpPr txBox="1"/>
          <p:nvPr/>
        </p:nvSpPr>
        <p:spPr>
          <a:xfrm>
            <a:off x="996287" y="1490170"/>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rtl="1"/>
            <a:r>
              <a:rPr lang="en-US" sz="1100" b="1" dirty="0">
                <a:latin typeface="Calibri" panose="020F0502020204030204" pitchFamily="34" charset="0"/>
                <a:cs typeface="Calibri" panose="020F0502020204030204" pitchFamily="34" charset="0"/>
              </a:rPr>
              <a:t>العنف الجسدي</a:t>
            </a:r>
          </a:p>
        </p:txBody>
      </p:sp>
      <p:sp>
        <p:nvSpPr>
          <p:cNvPr id="23" name="TextBox 22">
            <a:extLst>
              <a:ext uri="{FF2B5EF4-FFF2-40B4-BE49-F238E27FC236}">
                <a16:creationId xmlns:a16="http://schemas.microsoft.com/office/drawing/2014/main" id="{0C69E4C8-A32D-4879-CA9C-AD533CC74998}"/>
              </a:ext>
            </a:extLst>
          </p:cNvPr>
          <p:cNvSpPr txBox="1"/>
          <p:nvPr/>
        </p:nvSpPr>
        <p:spPr>
          <a:xfrm>
            <a:off x="2967107" y="1255974"/>
            <a:ext cx="3281042" cy="871347"/>
          </a:xfrm>
          <a:prstGeom prst="rect">
            <a:avLst/>
          </a:prstGeom>
          <a:noFill/>
          <a:ln>
            <a:solidFill>
              <a:schemeClr val="accent2">
                <a:lumMod val="75000"/>
              </a:schemeClr>
            </a:solidFill>
          </a:ln>
        </p:spPr>
        <p:txBody>
          <a:bodyPr wrap="square" lIns="180000" tIns="180000" rIns="180000" bIns="180000" rtlCol="0">
            <a:spAutoFit/>
          </a:bodyPr>
          <a:lstStyle/>
          <a:p>
            <a:pPr marR="0" lvl="0" algn="r" defTabSz="914400" rtl="1" eaLnBrk="1" fontAlgn="auto" latinLnBrk="0" hangingPunct="1">
              <a:lnSpc>
                <a:spcPct val="100000"/>
              </a:lnSpc>
              <a:spcBef>
                <a:spcPts val="0"/>
              </a:spcBef>
              <a:spcAft>
                <a:spcPts val="0"/>
              </a:spcAft>
              <a:buClrTx/>
              <a:buSzTx/>
              <a:tabLst/>
              <a:defRPr/>
            </a:pPr>
            <a:r>
              <a:rPr lang="ar-SA" sz="1100" b="0" dirty="0">
                <a:latin typeface="Calibri" panose="020F0502020204030204" pitchFamily="34" charset="0"/>
                <a:cs typeface="Calibri" panose="020F0502020204030204" pitchFamily="34" charset="0"/>
              </a:rPr>
              <a:t>الإذلال و</a:t>
            </a:r>
            <a:r>
              <a:rPr lang="en-GB" sz="1100" dirty="0" err="1">
                <a:latin typeface="Calibri" panose="020F0502020204030204" pitchFamily="34" charset="0"/>
                <a:cs typeface="Calibri" panose="020F0502020204030204" pitchFamily="34" charset="0"/>
              </a:rPr>
              <a:t>المعاملة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المهينة</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a:t>
            </a:r>
            <a:r>
              <a:rPr lang="en-GB" sz="1100" dirty="0" err="1">
                <a:latin typeface="Calibri" panose="020F0502020204030204" pitchFamily="34" charset="0"/>
                <a:cs typeface="Calibri" panose="020F0502020204030204" pitchFamily="34" charset="0"/>
              </a:rPr>
              <a:t>على</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سبيل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المثال</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الشتائم</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النقد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المستمر</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التقليل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شأن</a:t>
            </a:r>
            <a:r>
              <a:rPr lang="ar-SA" sz="1100" dirty="0">
                <a:latin typeface="Calibri" panose="020F0502020204030204" pitchFamily="34" charset="0"/>
                <a:cs typeface="Calibri" panose="020F0502020204030204" pitchFamily="34" charset="0"/>
              </a:rPr>
              <a:t> الطفل</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التشهير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المستمر</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الحبس</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الانفرادي</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العزلة</a:t>
            </a:r>
            <a:r>
              <a:rPr lang="ar-SA" sz="1100" dirty="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t>
            </a:r>
          </a:p>
        </p:txBody>
      </p:sp>
      <p:sp>
        <p:nvSpPr>
          <p:cNvPr id="25" name="TextBox 24">
            <a:extLst>
              <a:ext uri="{FF2B5EF4-FFF2-40B4-BE49-F238E27FC236}">
                <a16:creationId xmlns:a16="http://schemas.microsoft.com/office/drawing/2014/main" id="{56184008-8A23-34BD-50FB-AEB81CFDEE45}"/>
              </a:ext>
            </a:extLst>
          </p:cNvPr>
          <p:cNvSpPr txBox="1"/>
          <p:nvPr/>
        </p:nvSpPr>
        <p:spPr>
          <a:xfrm>
            <a:off x="996287" y="2844308"/>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rtl="1"/>
            <a:r>
              <a:rPr lang="ar-SA" sz="1100" b="1" dirty="0">
                <a:latin typeface="Calibri" panose="020F0502020204030204" pitchFamily="34" charset="0"/>
                <a:cs typeface="Calibri" panose="020F0502020204030204" pitchFamily="34" charset="0"/>
              </a:rPr>
              <a:t>الإساءة </a:t>
            </a:r>
            <a:r>
              <a:rPr lang="en-US" sz="1100" b="1" dirty="0" err="1">
                <a:latin typeface="Calibri" panose="020F0502020204030204" pitchFamily="34" charset="0"/>
                <a:cs typeface="Calibri" panose="020F0502020204030204" pitchFamily="34" charset="0"/>
              </a:rPr>
              <a:t>العاطفية</a:t>
            </a:r>
            <a:endParaRPr lang="en-US" sz="1100" b="1"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F50A322-9AF9-38E0-FC91-AEB42F66B4E3}"/>
              </a:ext>
            </a:extLst>
          </p:cNvPr>
          <p:cNvSpPr txBox="1"/>
          <p:nvPr/>
        </p:nvSpPr>
        <p:spPr>
          <a:xfrm>
            <a:off x="2967107" y="2505952"/>
            <a:ext cx="3281042" cy="871347"/>
          </a:xfrm>
          <a:prstGeom prst="rect">
            <a:avLst/>
          </a:prstGeom>
          <a:noFill/>
          <a:ln>
            <a:solidFill>
              <a:schemeClr val="accent2">
                <a:lumMod val="75000"/>
              </a:schemeClr>
            </a:solidFill>
          </a:ln>
        </p:spPr>
        <p:txBody>
          <a:bodyPr wrap="square" lIns="180000" tIns="180000" rIns="180000" bIns="180000" rtlCol="0">
            <a:spAutoFit/>
          </a:bodyPr>
          <a:lstStyle/>
          <a:p>
            <a:pPr marR="0" lvl="0" algn="r" defTabSz="914400" rtl="1" eaLnBrk="1" fontAlgn="auto" latinLnBrk="0" hangingPunct="1">
              <a:lnSpc>
                <a:spcPct val="100000"/>
              </a:lnSpc>
              <a:spcBef>
                <a:spcPts val="0"/>
              </a:spcBef>
              <a:spcAft>
                <a:spcPts val="0"/>
              </a:spcAft>
              <a:buClrTx/>
              <a:buSzTx/>
              <a:tabLst/>
              <a:defRPr/>
            </a:pPr>
            <a:r>
              <a:rPr lang="en-GB" sz="1100" dirty="0" err="1">
                <a:latin typeface="Calibri" panose="020F0502020204030204" pitchFamily="34" charset="0"/>
                <a:cs typeface="Calibri" panose="020F0502020204030204" pitchFamily="34" charset="0"/>
              </a:rPr>
              <a:t>جميع</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أشكال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العنف</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الجنسي</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a:t>
            </a:r>
            <a:r>
              <a:rPr lang="en-GB" sz="1100" dirty="0" err="1">
                <a:latin typeface="Calibri" panose="020F0502020204030204" pitchFamily="34" charset="0"/>
                <a:cs typeface="Calibri" panose="020F0502020204030204" pitchFamily="34" charset="0"/>
              </a:rPr>
              <a:t>مثل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الاغتصاب</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من</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قبل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أي</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جاني</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الاستغلال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الجنسي</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اللمس</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والتعرض</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غير</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اللائقين</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استخدام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لغة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جنسية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صريحة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تجاه</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الطفل</a:t>
            </a:r>
            <a:r>
              <a:rPr lang="en-GB" sz="1100" dirty="0">
                <a:latin typeface="Calibri" panose="020F0502020204030204" pitchFamily="34" charset="0"/>
                <a:cs typeface="Calibri" panose="020F0502020204030204" pitchFamily="34" charset="0"/>
              </a:rPr>
              <a:t> ، </a:t>
            </a:r>
            <a:r>
              <a:rPr lang="en-GB" sz="1100" dirty="0" err="1">
                <a:latin typeface="Calibri" panose="020F0502020204030204" pitchFamily="34" charset="0"/>
                <a:cs typeface="Calibri" panose="020F0502020204030204" pitchFamily="34" charset="0"/>
              </a:rPr>
              <a:t>عرض</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مواد</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إباحية</a:t>
            </a:r>
            <a:r>
              <a:rPr lang="en-GB"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على </a:t>
            </a:r>
            <a:r>
              <a:rPr lang="ar-SA" sz="1100" dirty="0" err="1">
                <a:latin typeface="Calibri" panose="020F0502020204030204" pitchFamily="34" charset="0"/>
                <a:cs typeface="Calibri" panose="020F0502020204030204" pitchFamily="34" charset="0"/>
              </a:rPr>
              <a:t>ا</a:t>
            </a:r>
            <a:r>
              <a:rPr lang="en-GB" sz="1100" dirty="0" err="1">
                <a:latin typeface="Calibri" panose="020F0502020204030204" pitchFamily="34" charset="0"/>
                <a:cs typeface="Calibri" panose="020F0502020204030204" pitchFamily="34" charset="0"/>
              </a:rPr>
              <a:t>لأطفال</a:t>
            </a:r>
            <a:r>
              <a:rPr lang="en-GB" sz="1100" dirty="0">
                <a:latin typeface="Calibri" panose="020F0502020204030204" pitchFamily="34" charset="0"/>
                <a:cs typeface="Calibri" panose="020F0502020204030204" pitchFamily="34" charset="0"/>
              </a:rPr>
              <a:t> ... </a:t>
            </a:r>
            <a:r>
              <a:rPr lang="ar-SA" sz="1100" dirty="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BF356E6C-9F45-CD7A-0C18-0CCF3220691A}"/>
              </a:ext>
            </a:extLst>
          </p:cNvPr>
          <p:cNvSpPr txBox="1"/>
          <p:nvPr/>
        </p:nvSpPr>
        <p:spPr>
          <a:xfrm>
            <a:off x="2967106" y="3899533"/>
            <a:ext cx="3280992" cy="871347"/>
          </a:xfrm>
          <a:prstGeom prst="rect">
            <a:avLst/>
          </a:prstGeom>
          <a:noFill/>
          <a:ln>
            <a:solidFill>
              <a:schemeClr val="accent2">
                <a:lumMod val="75000"/>
              </a:schemeClr>
            </a:solidFill>
          </a:ln>
        </p:spPr>
        <p:txBody>
          <a:bodyPr wrap="square" lIns="180000" tIns="180000" rIns="180000" bIns="180000" rtlCol="0">
            <a:spAutoFit/>
          </a:bodyPr>
          <a:lstStyle/>
          <a:p>
            <a:pPr marR="0" lvl="0" algn="r" defTabSz="914400" rtl="1" eaLnBrk="1" fontAlgn="auto" latinLnBrk="0" hangingPunct="1">
              <a:lnSpc>
                <a:spcPct val="100000"/>
              </a:lnSpc>
              <a:spcBef>
                <a:spcPts val="0"/>
              </a:spcBef>
              <a:spcAft>
                <a:spcPts val="0"/>
              </a:spcAft>
              <a:buClrTx/>
              <a:buSzTx/>
              <a:tabLst/>
              <a:defRPr/>
            </a:pPr>
            <a:r>
              <a:rPr lang="en-GB" sz="1100" dirty="0" err="1">
                <a:latin typeface="Calibri" panose="020F0502020204030204" pitchFamily="34" charset="0"/>
                <a:cs typeface="Calibri" panose="020F0502020204030204" pitchFamily="34" charset="0"/>
              </a:rPr>
              <a:t>استخدام</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القوة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الجسدية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العنيفة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لإحداث</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إصابة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جسدية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معاناة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فعلية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محتملة</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مثل</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الضرب</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a:t>
            </a:r>
            <a:r>
              <a:rPr lang="ar-SA" sz="1100" dirty="0">
                <a:latin typeface="Calibri" panose="020F0502020204030204" pitchFamily="34" charset="0"/>
                <a:cs typeface="Calibri" panose="020F0502020204030204" pitchFamily="34" charset="0"/>
              </a:rPr>
              <a:t>هز</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الحرق</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أو</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التعذيب</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الجسدي</a:t>
            </a:r>
            <a:r>
              <a:rPr lang="en-GB" sz="1100" dirty="0">
                <a:latin typeface="Calibri" panose="020F0502020204030204" pitchFamily="34" charset="0"/>
                <a:cs typeface="Calibri" panose="020F0502020204030204" pitchFamily="34" charset="0"/>
              </a:rPr>
              <a:t> ... </a:t>
            </a:r>
            <a:r>
              <a:rPr lang="ar-SA" sz="1100" dirty="0">
                <a:latin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753BA4E7-E822-2139-9A96-E91C68CDC8D0}"/>
              </a:ext>
            </a:extLst>
          </p:cNvPr>
          <p:cNvSpPr txBox="1"/>
          <p:nvPr/>
        </p:nvSpPr>
        <p:spPr>
          <a:xfrm>
            <a:off x="996287" y="4068612"/>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rtl="1"/>
            <a:r>
              <a:rPr lang="en-US" sz="1100" b="1" dirty="0">
                <a:latin typeface="Calibri" panose="020F0502020204030204" pitchFamily="34" charset="0"/>
                <a:cs typeface="Calibri" panose="020F0502020204030204" pitchFamily="34" charset="0"/>
              </a:rPr>
              <a:t>العنف الجنسي</a:t>
            </a:r>
          </a:p>
        </p:txBody>
      </p:sp>
      <p:sp>
        <p:nvSpPr>
          <p:cNvPr id="29" name="TextBox 28">
            <a:extLst>
              <a:ext uri="{FF2B5EF4-FFF2-40B4-BE49-F238E27FC236}">
                <a16:creationId xmlns:a16="http://schemas.microsoft.com/office/drawing/2014/main" id="{BEF967F4-3BC6-C1BF-20AA-575B1D2B5284}"/>
              </a:ext>
            </a:extLst>
          </p:cNvPr>
          <p:cNvSpPr txBox="1"/>
          <p:nvPr/>
        </p:nvSpPr>
        <p:spPr>
          <a:xfrm>
            <a:off x="996287" y="723286"/>
            <a:ext cx="5254042" cy="400110"/>
          </a:xfrm>
          <a:prstGeom prst="rect">
            <a:avLst/>
          </a:prstGeom>
          <a:noFill/>
        </p:spPr>
        <p:txBody>
          <a:bodyPr wrap="square" rtlCol="0">
            <a:spAutoFit/>
          </a:bodyPr>
          <a:lstStyle/>
          <a:p>
            <a:pPr algn="r" rtl="1"/>
            <a:r>
              <a:rPr lang="en-US" sz="2000" dirty="0" err="1">
                <a:latin typeface="Calibri" panose="020F0502020204030204" pitchFamily="34" charset="0"/>
                <a:cs typeface="Calibri" panose="020F0502020204030204" pitchFamily="34" charset="0"/>
              </a:rPr>
              <a:t>أنواع</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العنف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و</a:t>
            </a:r>
            <a:r>
              <a:rPr lang="ar-SA" sz="2000" dirty="0">
                <a:latin typeface="Calibri" panose="020F0502020204030204" pitchFamily="34" charset="0"/>
                <a:cs typeface="Calibri" panose="020F0502020204030204" pitchFamily="34" charset="0"/>
              </a:rPr>
              <a:t>الإساءة الشائعة</a:t>
            </a:r>
            <a:endParaRPr lang="en-US" sz="1200" b="1" spc="300" dirty="0">
              <a:solidFill>
                <a:schemeClr val="tx1"/>
              </a:solidFill>
            </a:endParaRPr>
          </a:p>
        </p:txBody>
      </p:sp>
      <p:sp>
        <p:nvSpPr>
          <p:cNvPr id="30" name="Oval 29">
            <a:extLst>
              <a:ext uri="{FF2B5EF4-FFF2-40B4-BE49-F238E27FC236}">
                <a16:creationId xmlns:a16="http://schemas.microsoft.com/office/drawing/2014/main" id="{8108BAA6-F1DE-B4A9-C2F2-4B7AEACC4AB9}"/>
              </a:ext>
            </a:extLst>
          </p:cNvPr>
          <p:cNvSpPr/>
          <p:nvPr/>
        </p:nvSpPr>
        <p:spPr>
          <a:xfrm>
            <a:off x="2324866" y="4225705"/>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Oval 30">
            <a:extLst>
              <a:ext uri="{FF2B5EF4-FFF2-40B4-BE49-F238E27FC236}">
                <a16:creationId xmlns:a16="http://schemas.microsoft.com/office/drawing/2014/main" id="{2DA23A20-95F8-4AD1-A5E1-D4220BEF2233}"/>
              </a:ext>
            </a:extLst>
          </p:cNvPr>
          <p:cNvSpPr/>
          <p:nvPr/>
        </p:nvSpPr>
        <p:spPr>
          <a:xfrm>
            <a:off x="2324866" y="3005830"/>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Oval 31">
            <a:extLst>
              <a:ext uri="{FF2B5EF4-FFF2-40B4-BE49-F238E27FC236}">
                <a16:creationId xmlns:a16="http://schemas.microsoft.com/office/drawing/2014/main" id="{006AC887-94B9-F2B0-9540-DE14A1AA3EA7}"/>
              </a:ext>
            </a:extLst>
          </p:cNvPr>
          <p:cNvSpPr/>
          <p:nvPr/>
        </p:nvSpPr>
        <p:spPr>
          <a:xfrm>
            <a:off x="2324866" y="165799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Oval 32">
            <a:extLst>
              <a:ext uri="{FF2B5EF4-FFF2-40B4-BE49-F238E27FC236}">
                <a16:creationId xmlns:a16="http://schemas.microsoft.com/office/drawing/2014/main" id="{BD14C842-74C6-D8FE-825C-FD0B99587398}"/>
              </a:ext>
            </a:extLst>
          </p:cNvPr>
          <p:cNvSpPr/>
          <p:nvPr/>
        </p:nvSpPr>
        <p:spPr>
          <a:xfrm>
            <a:off x="2871856" y="4239956"/>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Oval 33">
            <a:extLst>
              <a:ext uri="{FF2B5EF4-FFF2-40B4-BE49-F238E27FC236}">
                <a16:creationId xmlns:a16="http://schemas.microsoft.com/office/drawing/2014/main" id="{A28EE16A-08A3-1688-FFE7-0EB459F29B26}"/>
              </a:ext>
            </a:extLst>
          </p:cNvPr>
          <p:cNvSpPr/>
          <p:nvPr/>
        </p:nvSpPr>
        <p:spPr>
          <a:xfrm>
            <a:off x="2871856" y="3002816"/>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Oval 34">
            <a:extLst>
              <a:ext uri="{FF2B5EF4-FFF2-40B4-BE49-F238E27FC236}">
                <a16:creationId xmlns:a16="http://schemas.microsoft.com/office/drawing/2014/main" id="{98570094-2E16-E4F5-830C-98E79D7459B8}"/>
              </a:ext>
            </a:extLst>
          </p:cNvPr>
          <p:cNvSpPr/>
          <p:nvPr/>
        </p:nvSpPr>
        <p:spPr>
          <a:xfrm>
            <a:off x="2871856" y="165576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Hexagon 1">
            <a:extLst>
              <a:ext uri="{FF2B5EF4-FFF2-40B4-BE49-F238E27FC236}">
                <a16:creationId xmlns:a16="http://schemas.microsoft.com/office/drawing/2014/main" id="{889A4F1B-078A-7C37-3A5A-D07E86ECCAF7}"/>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6F810441-DB72-88F1-24AF-12C921085EA2}"/>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C6F20C09-BD61-1206-C18A-5FE014D1AA22}"/>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199C2EEF-1318-F9D5-AAB8-95B4D48C0DC9}"/>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56F250BA-02A0-AE7C-9F13-83A4902C360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8FC7E968-5D69-9664-3921-55E23D4445F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1577822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6E09A-DA87-5191-2D05-B11204A45DA5}"/>
              </a:ext>
            </a:extLst>
          </p:cNvPr>
          <p:cNvSpPr txBox="1"/>
          <p:nvPr/>
        </p:nvSpPr>
        <p:spPr>
          <a:xfrm>
            <a:off x="1567786" y="1310779"/>
            <a:ext cx="4682543" cy="2831544"/>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فت</a:t>
            </a:r>
            <a:r>
              <a:rPr lang="ar-SA" sz="1100" dirty="0">
                <a:solidFill>
                  <a:schemeClr val="tx1"/>
                </a:solidFill>
                <a:latin typeface="Calibri"/>
                <a:ea typeface="Calibri"/>
                <a:cs typeface="Calibri"/>
                <a:sym typeface="Calibri"/>
              </a:rPr>
              <a:t>تا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المخاوف التي تتطلب استجابة فورية؟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ماذا يمكنني أن أفعل عندما يكون لدى الطفل احتياجات فورية للصحة النفسية والدعم النفسي الاجتماعي؟</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أستجيب لطفل لديه احتياجات صحية جسدية وجنسية وإنجابية عاجلة؟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٥</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يمكنني دعم الطفل ليشعر بالأمان؟</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latin typeface="Calibri"/>
                <a:ea typeface="Calibri"/>
                <a:cs typeface="Calibri"/>
                <a:sym typeface="Calibri"/>
              </a:rPr>
              <a:t>٦</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يمكنني دعم طفل في ترتيبات </a:t>
            </a:r>
            <a:r>
              <a:rPr lang="ar-SA" sz="1100" dirty="0">
                <a:solidFill>
                  <a:schemeClr val="tx1"/>
                </a:solidFill>
                <a:latin typeface="Calibri"/>
                <a:ea typeface="Calibri"/>
                <a:cs typeface="Calibri"/>
                <a:sym typeface="Calibri"/>
              </a:rPr>
              <a:t>ال</a:t>
            </a:r>
            <a:r>
              <a:rPr lang="en-US" sz="1100" dirty="0">
                <a:solidFill>
                  <a:schemeClr val="tx1"/>
                </a:solidFill>
                <a:latin typeface="Calibri"/>
                <a:ea typeface="Calibri"/>
                <a:cs typeface="Calibri"/>
                <a:sym typeface="Calibri"/>
              </a:rPr>
              <a:t>رعاية غير </a:t>
            </a:r>
            <a:r>
              <a:rPr lang="ar-SA" sz="1100" dirty="0">
                <a:solidFill>
                  <a:schemeClr val="tx1"/>
                </a:solidFill>
                <a:latin typeface="Calibri"/>
                <a:ea typeface="Calibri"/>
                <a:cs typeface="Calibri"/>
                <a:sym typeface="Calibri"/>
              </a:rPr>
              <a:t>ال</a:t>
            </a:r>
            <a:r>
              <a:rPr lang="en-US" sz="1100" dirty="0">
                <a:solidFill>
                  <a:schemeClr val="tx1"/>
                </a:solidFill>
                <a:latin typeface="Calibri"/>
                <a:ea typeface="Calibri"/>
                <a:cs typeface="Calibri"/>
                <a:sym typeface="Calibri"/>
              </a:rPr>
              <a:t>آمنة؟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٧</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 إغلاق</a:t>
            </a:r>
            <a:r>
              <a:rPr lang="ar-SA" sz="1100" dirty="0">
                <a:solidFill>
                  <a:schemeClr val="tx1"/>
                </a:solidFill>
                <a:latin typeface="Calibri"/>
                <a:ea typeface="Calibri"/>
                <a:cs typeface="Calibri"/>
                <a:sym typeface="Calibri"/>
              </a:rPr>
              <a:t> الوحدة</a:t>
            </a:r>
            <a:endParaRPr lang="en-US" sz="1100" dirty="0">
              <a:solidFill>
                <a:schemeClr val="tx1"/>
              </a:solidFill>
              <a:latin typeface="Calibri"/>
              <a:ea typeface="Calibri"/>
              <a:cs typeface="Calibri"/>
              <a:sym typeface="Calibri"/>
            </a:endParaRPr>
          </a:p>
        </p:txBody>
      </p:sp>
      <p:sp>
        <p:nvSpPr>
          <p:cNvPr id="6" name="TextBox 5">
            <a:extLst>
              <a:ext uri="{FF2B5EF4-FFF2-40B4-BE49-F238E27FC236}">
                <a16:creationId xmlns:a16="http://schemas.microsoft.com/office/drawing/2014/main" id="{90D2D94A-141B-5E71-A655-08C36B184900}"/>
              </a:ext>
            </a:extLst>
          </p:cNvPr>
          <p:cNvSpPr txBox="1"/>
          <p:nvPr/>
        </p:nvSpPr>
        <p:spPr>
          <a:xfrm>
            <a:off x="1064660" y="1310779"/>
            <a:ext cx="503127" cy="2662267"/>
          </a:xfrm>
          <a:prstGeom prst="rect">
            <a:avLst/>
          </a:prstGeom>
          <a:noFill/>
        </p:spPr>
        <p:txBody>
          <a:bodyPr wrap="square" rtlCol="0">
            <a:spAutoFit/>
          </a:bodyPr>
          <a:lstStyle/>
          <a:p>
            <a:pPr algn="r" rtl="1">
              <a:spcAft>
                <a:spcPts val="1800"/>
              </a:spcAft>
            </a:pPr>
            <a:r>
              <a:rPr lang="ar-SA" sz="1100" dirty="0"/>
              <a:t>٧١</a:t>
            </a:r>
            <a:endParaRPr lang="en-CA" sz="1100" dirty="0"/>
          </a:p>
          <a:p>
            <a:pPr algn="r" rtl="1">
              <a:spcAft>
                <a:spcPts val="1800"/>
              </a:spcAft>
            </a:pPr>
            <a:r>
              <a:rPr lang="ar-SA" sz="1100" dirty="0">
                <a:solidFill>
                  <a:schemeClr val="tx1"/>
                </a:solidFill>
                <a:latin typeface="+mn-lt"/>
              </a:rPr>
              <a:t>٧٢</a:t>
            </a:r>
            <a:endParaRPr lang="en-CA" sz="1100" dirty="0">
              <a:solidFill>
                <a:schemeClr val="tx1"/>
              </a:solidFill>
              <a:latin typeface="+mn-lt"/>
            </a:endParaRPr>
          </a:p>
          <a:p>
            <a:pPr algn="r" rtl="1">
              <a:spcAft>
                <a:spcPts val="1800"/>
              </a:spcAft>
            </a:pPr>
            <a:r>
              <a:rPr lang="ar-SA" sz="1100" dirty="0"/>
              <a:t>٧٣</a:t>
            </a:r>
            <a:endParaRPr lang="en-CA" sz="1100" dirty="0"/>
          </a:p>
          <a:p>
            <a:pPr algn="r" rtl="1">
              <a:spcAft>
                <a:spcPts val="1800"/>
              </a:spcAft>
            </a:pPr>
            <a:r>
              <a:rPr lang="ar-SA" sz="1100" dirty="0"/>
              <a:t>٧٤</a:t>
            </a:r>
            <a:endParaRPr lang="en-CA" sz="1100" dirty="0">
              <a:solidFill>
                <a:schemeClr val="tx1"/>
              </a:solidFill>
              <a:latin typeface="+mn-lt"/>
            </a:endParaRPr>
          </a:p>
          <a:p>
            <a:pPr algn="r" rtl="1">
              <a:spcAft>
                <a:spcPts val="1800"/>
              </a:spcAft>
            </a:pPr>
            <a:r>
              <a:rPr lang="ar-SA" sz="1100" dirty="0"/>
              <a:t>٧٥</a:t>
            </a:r>
            <a:endParaRPr lang="en-CA" sz="1100" dirty="0"/>
          </a:p>
          <a:p>
            <a:pPr algn="r" rtl="1">
              <a:spcAft>
                <a:spcPts val="1800"/>
              </a:spcAft>
            </a:pPr>
            <a:r>
              <a:rPr lang="ar-SA" sz="1100" dirty="0"/>
              <a:t>٨٣</a:t>
            </a:r>
            <a:endParaRPr lang="en-CA" sz="1100" dirty="0">
              <a:solidFill>
                <a:schemeClr val="tx1"/>
              </a:solidFill>
              <a:latin typeface="+mn-lt"/>
            </a:endParaRPr>
          </a:p>
          <a:p>
            <a:pPr algn="r" rtl="1">
              <a:spcAft>
                <a:spcPts val="1800"/>
              </a:spcAft>
            </a:pPr>
            <a:r>
              <a:rPr lang="ar-SA" sz="1100" dirty="0">
                <a:solidFill>
                  <a:schemeClr val="tx1"/>
                </a:solidFill>
                <a:latin typeface="+mn-lt"/>
              </a:rPr>
              <a:t>٨٤</a:t>
            </a:r>
            <a:endParaRPr lang="en-CA" sz="1100" dirty="0">
              <a:solidFill>
                <a:schemeClr val="tx1"/>
              </a:solidFill>
              <a:latin typeface="+mn-lt"/>
            </a:endParaRPr>
          </a:p>
        </p:txBody>
      </p:sp>
      <p:sp>
        <p:nvSpPr>
          <p:cNvPr id="7" name="TextBox 6">
            <a:extLst>
              <a:ext uri="{FF2B5EF4-FFF2-40B4-BE49-F238E27FC236}">
                <a16:creationId xmlns:a16="http://schemas.microsoft.com/office/drawing/2014/main" id="{C1BAACA4-16B8-7F21-21DC-499DA71BB57C}"/>
              </a:ext>
            </a:extLst>
          </p:cNvPr>
          <p:cNvSpPr txBox="1"/>
          <p:nvPr/>
        </p:nvSpPr>
        <p:spPr>
          <a:xfrm>
            <a:off x="996287" y="713169"/>
            <a:ext cx="380716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جدول المحتويات</a:t>
            </a:r>
          </a:p>
        </p:txBody>
      </p:sp>
      <p:sp>
        <p:nvSpPr>
          <p:cNvPr id="8" name="Hexagon 7">
            <a:extLst>
              <a:ext uri="{FF2B5EF4-FFF2-40B4-BE49-F238E27FC236}">
                <a16:creationId xmlns:a16="http://schemas.microsoft.com/office/drawing/2014/main" id="{FBD7B5B7-D466-004B-7CA6-E2CD3180A218}"/>
              </a:ext>
            </a:extLst>
          </p:cNvPr>
          <p:cNvSpPr/>
          <p:nvPr/>
        </p:nvSpPr>
        <p:spPr>
          <a:xfrm rot="1782986">
            <a:off x="286724" y="30111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7CD03E6F-F51E-00B1-015A-70C508EA7DDA}"/>
              </a:ext>
            </a:extLst>
          </p:cNvPr>
          <p:cNvSpPr/>
          <p:nvPr/>
        </p:nvSpPr>
        <p:spPr>
          <a:xfrm rot="1782986">
            <a:off x="286724" y="76395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7B471DCC-E11A-7D85-4F06-0FE3700E98E5}"/>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359D7D42-89E1-AAC0-7574-B5E1EB9B3F57}"/>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C88B2082-7C1E-14E5-F2EF-8EA2BF4D5925}"/>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35A69D2F-5727-309A-C1E5-78C9B11BEBFC}"/>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7" name="Group 16">
            <a:extLst>
              <a:ext uri="{FF2B5EF4-FFF2-40B4-BE49-F238E27FC236}">
                <a16:creationId xmlns:a16="http://schemas.microsoft.com/office/drawing/2014/main" id="{0C93A84D-7B3D-6755-6356-D4EF87DA4686}"/>
              </a:ext>
            </a:extLst>
          </p:cNvPr>
          <p:cNvGrpSpPr/>
          <p:nvPr/>
        </p:nvGrpSpPr>
        <p:grpSpPr>
          <a:xfrm>
            <a:off x="5126182" y="7457430"/>
            <a:ext cx="1124147" cy="1430197"/>
            <a:chOff x="6583595" y="3385093"/>
            <a:chExt cx="936987" cy="1192085"/>
          </a:xfrm>
          <a:solidFill>
            <a:schemeClr val="accent4">
              <a:lumMod val="40000"/>
              <a:lumOff val="60000"/>
            </a:schemeClr>
          </a:solidFill>
        </p:grpSpPr>
        <p:grpSp>
          <p:nvGrpSpPr>
            <p:cNvPr id="18" name="Group 17">
              <a:extLst>
                <a:ext uri="{FF2B5EF4-FFF2-40B4-BE49-F238E27FC236}">
                  <a16:creationId xmlns:a16="http://schemas.microsoft.com/office/drawing/2014/main" id="{15E4A772-85A3-BAA6-D828-D2469829C9A0}"/>
                </a:ext>
              </a:extLst>
            </p:cNvPr>
            <p:cNvGrpSpPr/>
            <p:nvPr/>
          </p:nvGrpSpPr>
          <p:grpSpPr>
            <a:xfrm>
              <a:off x="6583595" y="3385093"/>
              <a:ext cx="936987" cy="1121072"/>
              <a:chOff x="2780231" y="3039417"/>
              <a:chExt cx="1162307" cy="1390660"/>
            </a:xfrm>
            <a:grpFill/>
          </p:grpSpPr>
          <p:sp>
            <p:nvSpPr>
              <p:cNvPr id="20" name="Rectangle 19">
                <a:extLst>
                  <a:ext uri="{FF2B5EF4-FFF2-40B4-BE49-F238E27FC236}">
                    <a16:creationId xmlns:a16="http://schemas.microsoft.com/office/drawing/2014/main" id="{337477BA-9CCD-324A-8775-E4CB74353067}"/>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1" name="Flowchart: Stored Data 20">
                <a:extLst>
                  <a:ext uri="{FF2B5EF4-FFF2-40B4-BE49-F238E27FC236}">
                    <a16:creationId xmlns:a16="http://schemas.microsoft.com/office/drawing/2014/main" id="{67847AB2-BE35-0AD6-FC39-4C6F6E717E60}"/>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2" name="Flowchart: Stored Data 21">
                <a:extLst>
                  <a:ext uri="{FF2B5EF4-FFF2-40B4-BE49-F238E27FC236}">
                    <a16:creationId xmlns:a16="http://schemas.microsoft.com/office/drawing/2014/main" id="{47DF3FA5-FD81-EBA7-AFBD-6F1C7CD12A1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3" name="Rectangle 22">
                <a:extLst>
                  <a:ext uri="{FF2B5EF4-FFF2-40B4-BE49-F238E27FC236}">
                    <a16:creationId xmlns:a16="http://schemas.microsoft.com/office/drawing/2014/main" id="{6045303E-DA6A-2455-C303-C18C07F5270E}"/>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24" name="Isosceles Triangle 23">
                <a:extLst>
                  <a:ext uri="{FF2B5EF4-FFF2-40B4-BE49-F238E27FC236}">
                    <a16:creationId xmlns:a16="http://schemas.microsoft.com/office/drawing/2014/main" id="{4D70C767-D070-5FFF-3E28-2E6543777E7B}"/>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
          <p:nvSpPr>
            <p:cNvPr id="19" name="Plus Sign 18">
              <a:extLst>
                <a:ext uri="{FF2B5EF4-FFF2-40B4-BE49-F238E27FC236}">
                  <a16:creationId xmlns:a16="http://schemas.microsoft.com/office/drawing/2014/main" id="{A836DB53-7238-E99D-6CC1-FC55A1E547B3}"/>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sp>
        <p:nvSpPr>
          <p:cNvPr id="2" name="Hexagon 1">
            <a:extLst>
              <a:ext uri="{FF2B5EF4-FFF2-40B4-BE49-F238E27FC236}">
                <a16:creationId xmlns:a16="http://schemas.microsoft.com/office/drawing/2014/main" id="{911AC5C5-DD3B-53CF-5A92-E260E6E2CC92}"/>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052987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ADD764-C4A7-EA43-9939-0FF4DEF311A2}"/>
              </a:ext>
            </a:extLst>
          </p:cNvPr>
          <p:cNvSpPr txBox="1"/>
          <p:nvPr/>
        </p:nvSpPr>
        <p:spPr>
          <a:xfrm>
            <a:off x="996287" y="1238738"/>
            <a:ext cx="4665478" cy="338554"/>
          </a:xfrm>
          <a:prstGeom prst="rect">
            <a:avLst/>
          </a:prstGeom>
          <a:noFill/>
        </p:spPr>
        <p:txBody>
          <a:bodyPr wrap="square" rtlCol="0">
            <a:spAutoFit/>
          </a:bodyPr>
          <a:lstStyle/>
          <a:p>
            <a:pPr algn="r" rtl="1"/>
            <a:r>
              <a:rPr lang="en-CA" sz="1600" b="1" dirty="0">
                <a:latin typeface="Calibri" panose="020F0502020204030204" pitchFamily="34" charset="0"/>
                <a:cs typeface="Calibri" panose="020F0502020204030204" pitchFamily="34" charset="0"/>
              </a:rPr>
              <a:t>هدف الوحدة</a:t>
            </a:r>
            <a:endParaRPr lang="en-CA" sz="1600" b="1" spc="300" dirty="0">
              <a:solidFill>
                <a:schemeClr val="tx1"/>
              </a:solidFill>
            </a:endParaRPr>
          </a:p>
        </p:txBody>
      </p:sp>
      <p:sp>
        <p:nvSpPr>
          <p:cNvPr id="5" name="TextBox 4">
            <a:extLst>
              <a:ext uri="{FF2B5EF4-FFF2-40B4-BE49-F238E27FC236}">
                <a16:creationId xmlns:a16="http://schemas.microsoft.com/office/drawing/2014/main" id="{3FEB7D62-C9A7-4CE8-BACD-8B85E7C863C1}"/>
              </a:ext>
            </a:extLst>
          </p:cNvPr>
          <p:cNvSpPr txBox="1"/>
          <p:nvPr/>
        </p:nvSpPr>
        <p:spPr>
          <a:xfrm>
            <a:off x="996287" y="713169"/>
            <a:ext cx="4070620"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الجلسة</a:t>
            </a:r>
            <a:r>
              <a:rPr lang="ar-SA" sz="1400" b="1" spc="300" dirty="0">
                <a:solidFill>
                  <a:schemeClr val="bg1"/>
                </a:solidFill>
                <a:highlight>
                  <a:srgbClr val="166996"/>
                </a:highlight>
                <a:latin typeface="Calibri"/>
                <a:ea typeface="Calibri"/>
                <a:cs typeface="Calibri"/>
                <a:sym typeface="Calibri"/>
              </a:rPr>
              <a:t>١: ا</a:t>
            </a:r>
            <a:r>
              <a:rPr lang="en-US" sz="1400" b="1" spc="300" dirty="0">
                <a:solidFill>
                  <a:schemeClr val="bg1"/>
                </a:solidFill>
                <a:highlight>
                  <a:srgbClr val="166996"/>
                </a:highlight>
                <a:latin typeface="Calibri"/>
                <a:ea typeface="Calibri"/>
                <a:cs typeface="Calibri"/>
                <a:sym typeface="Calibri"/>
              </a:rPr>
              <a:t>فت</a:t>
            </a:r>
            <a:r>
              <a:rPr lang="ar-SA" sz="1400" b="1" spc="300" dirty="0">
                <a:solidFill>
                  <a:schemeClr val="bg1"/>
                </a:solidFill>
                <a:highlight>
                  <a:srgbClr val="166996"/>
                </a:highlight>
                <a:latin typeface="Calibri"/>
                <a:ea typeface="Calibri"/>
                <a:cs typeface="Calibri"/>
                <a:sym typeface="Calibri"/>
              </a:rPr>
              <a:t>تا</a:t>
            </a:r>
            <a:r>
              <a:rPr lang="en-US" sz="1400" b="1" spc="300" dirty="0">
                <a:solidFill>
                  <a:schemeClr val="bg1"/>
                </a:solidFill>
                <a:highlight>
                  <a:srgbClr val="166996"/>
                </a:highlight>
                <a:latin typeface="Calibri"/>
                <a:ea typeface="Calibri"/>
                <a:cs typeface="Calibri"/>
                <a:sym typeface="Calibri"/>
              </a:rPr>
              <a:t>ح الوحدة</a:t>
            </a:r>
          </a:p>
        </p:txBody>
      </p:sp>
      <p:sp>
        <p:nvSpPr>
          <p:cNvPr id="6" name="TextBox 5">
            <a:extLst>
              <a:ext uri="{FF2B5EF4-FFF2-40B4-BE49-F238E27FC236}">
                <a16:creationId xmlns:a16="http://schemas.microsoft.com/office/drawing/2014/main" id="{94252D73-CB88-FDA5-3A69-1B75E6A83A76}"/>
              </a:ext>
            </a:extLst>
          </p:cNvPr>
          <p:cNvSpPr txBox="1"/>
          <p:nvPr/>
        </p:nvSpPr>
        <p:spPr>
          <a:xfrm>
            <a:off x="996287" y="1599327"/>
            <a:ext cx="5254042" cy="261610"/>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لممارسة المهارات اللازمة لتقديم الدعم الفوري للأطفال ذوي الاحتياجات ال</a:t>
            </a:r>
            <a:r>
              <a:rPr lang="ar-SA" sz="1100" dirty="0">
                <a:solidFill>
                  <a:schemeClr val="tx1"/>
                </a:solidFill>
                <a:latin typeface="Calibri" panose="020F0502020204030204" pitchFamily="34" charset="0"/>
                <a:ea typeface="Arial"/>
                <a:cs typeface="Calibri" panose="020F0502020204030204" pitchFamily="34" charset="0"/>
                <a:sym typeface="Arial"/>
              </a:rPr>
              <a:t>عاجلة</a:t>
            </a:r>
            <a:r>
              <a:rPr lang="en-US" sz="1100" dirty="0">
                <a:solidFill>
                  <a:schemeClr val="tx1"/>
                </a:solidFill>
                <a:latin typeface="Calibri" panose="020F0502020204030204" pitchFamily="34" charset="0"/>
                <a:ea typeface="Arial"/>
                <a:cs typeface="Calibri" panose="020F0502020204030204" pitchFamily="34" charset="0"/>
                <a:sym typeface="Arial"/>
              </a:rPr>
              <a:t>.</a:t>
            </a:r>
          </a:p>
        </p:txBody>
      </p:sp>
      <p:sp>
        <p:nvSpPr>
          <p:cNvPr id="7" name="TextBox 6">
            <a:extLst>
              <a:ext uri="{FF2B5EF4-FFF2-40B4-BE49-F238E27FC236}">
                <a16:creationId xmlns:a16="http://schemas.microsoft.com/office/drawing/2014/main" id="{931273AC-1089-59EB-1E1A-9D49748D4CB6}"/>
              </a:ext>
            </a:extLst>
          </p:cNvPr>
          <p:cNvSpPr txBox="1"/>
          <p:nvPr/>
        </p:nvSpPr>
        <p:spPr>
          <a:xfrm>
            <a:off x="996287" y="2268414"/>
            <a:ext cx="5254042" cy="276999"/>
          </a:xfrm>
          <a:prstGeom prst="rect">
            <a:avLst/>
          </a:prstGeom>
          <a:noFill/>
        </p:spPr>
        <p:txBody>
          <a:bodyPr wrap="square" rtlCol="0">
            <a:spAutoFit/>
          </a:bodyPr>
          <a:lstStyle/>
          <a:p>
            <a:pPr algn="r" rtl="1"/>
            <a:r>
              <a:rPr lang="en-CA" sz="1200" b="1" dirty="0">
                <a:latin typeface="Calibri" panose="020F0502020204030204" pitchFamily="34" charset="0"/>
                <a:cs typeface="Calibri" panose="020F0502020204030204" pitchFamily="34" charset="0"/>
              </a:rPr>
              <a:t>أهداف التعلم</a:t>
            </a:r>
            <a:endParaRPr lang="en-CA" sz="1200" b="1" spc="300" dirty="0">
              <a:solidFill>
                <a:schemeClr val="tx1"/>
              </a:solidFill>
            </a:endParaRPr>
          </a:p>
        </p:txBody>
      </p:sp>
      <p:sp>
        <p:nvSpPr>
          <p:cNvPr id="8" name="TextBox 7">
            <a:extLst>
              <a:ext uri="{FF2B5EF4-FFF2-40B4-BE49-F238E27FC236}">
                <a16:creationId xmlns:a16="http://schemas.microsoft.com/office/drawing/2014/main" id="{DD9094D1-3218-9E35-DA9F-E41BB8811B7F}"/>
              </a:ext>
            </a:extLst>
          </p:cNvPr>
          <p:cNvSpPr txBox="1"/>
          <p:nvPr/>
        </p:nvSpPr>
        <p:spPr>
          <a:xfrm>
            <a:off x="1675087" y="2903688"/>
            <a:ext cx="4575242" cy="1277273"/>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شرح دور أخصائي الحالة في الاستجابة للاحتياجات الفورية</a:t>
            </a:r>
            <a:br>
              <a:rPr lang="en-US" sz="1100" dirty="0">
                <a:solidFill>
                  <a:schemeClr val="tx1"/>
                </a:solidFill>
                <a:latin typeface="+mn-lt"/>
                <a:ea typeface="Arial"/>
                <a:cs typeface="Arial"/>
                <a:sym typeface="Arial"/>
              </a:rPr>
            </a:b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ea typeface="Arial"/>
              <a:cs typeface="Arial"/>
              <a:sym typeface="Arial"/>
            </a:endParaRPr>
          </a:p>
          <a:p>
            <a:pPr algn="r" rtl="1"/>
            <a:r>
              <a:rPr lang="ar-SA"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إظهار كيفية صياغة خطة الأمان بشكل مشترك مع الطفل</a:t>
            </a:r>
            <a:endParaRPr lang="en-B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algn="r" rtl="1"/>
            <a:r>
              <a:rPr lang="en-GB" sz="1100" dirty="0" err="1">
                <a:solidFill>
                  <a:srgbClr val="000000"/>
                </a:solidFill>
                <a:latin typeface="Calibri" panose="020F0502020204030204" pitchFamily="34" charset="0"/>
                <a:ea typeface="Calibri" panose="020F0502020204030204" pitchFamily="34" charset="0"/>
                <a:cs typeface="Calibri" panose="020F0502020204030204" pitchFamily="34" charset="0"/>
              </a:rPr>
              <a:t>فهم</a:t>
            </a: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 الاعتبارات الرئيسية قبل إخراج طفل </a:t>
            </a:r>
            <a:r>
              <a:rPr lang="en-GB" sz="1100" dirty="0" err="1">
                <a:solidFill>
                  <a:srgbClr val="000000"/>
                </a:solidFill>
                <a:latin typeface="Calibri" panose="020F0502020204030204" pitchFamily="34" charset="0"/>
                <a:ea typeface="Calibri" panose="020F0502020204030204" pitchFamily="34" charset="0"/>
                <a:cs typeface="Calibri" panose="020F0502020204030204" pitchFamily="34" charset="0"/>
              </a:rPr>
              <a:t>من</a:t>
            </a: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00000"/>
                </a:solidFill>
                <a:latin typeface="Calibri" panose="020F0502020204030204" pitchFamily="34" charset="0"/>
                <a:ea typeface="Calibri" panose="020F0502020204030204" pitchFamily="34" charset="0"/>
                <a:cs typeface="Calibri" panose="020F0502020204030204" pitchFamily="34" charset="0"/>
              </a:rPr>
              <a:t>ترتيب</a:t>
            </a:r>
            <a:r>
              <a:rPr lang="ar-SA" sz="1100" dirty="0">
                <a:solidFill>
                  <a:srgbClr val="000000"/>
                </a:solidFill>
                <a:latin typeface="Calibri" panose="020F0502020204030204" pitchFamily="34" charset="0"/>
                <a:ea typeface="Calibri" panose="020F0502020204030204" pitchFamily="34" charset="0"/>
                <a:cs typeface="Calibri" panose="020F0502020204030204" pitchFamily="34" charset="0"/>
              </a:rPr>
              <a:t>ات</a:t>
            </a: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ar-SA" sz="1100" dirty="0">
                <a:solidFill>
                  <a:srgbClr val="000000"/>
                </a:solidFill>
                <a:latin typeface="Calibri" panose="020F0502020204030204" pitchFamily="34" charset="0"/>
                <a:ea typeface="Calibri" panose="020F0502020204030204" pitchFamily="34" charset="0"/>
                <a:cs typeface="Calibri" panose="020F0502020204030204" pitchFamily="34" charset="0"/>
              </a:rPr>
              <a:t>ال</a:t>
            </a:r>
            <a:r>
              <a:rPr lang="en-GB" sz="1100" dirty="0" err="1">
                <a:solidFill>
                  <a:srgbClr val="000000"/>
                </a:solidFill>
                <a:latin typeface="Calibri" panose="020F0502020204030204" pitchFamily="34" charset="0"/>
                <a:ea typeface="Calibri" panose="020F0502020204030204" pitchFamily="34" charset="0"/>
                <a:cs typeface="Calibri" panose="020F0502020204030204" pitchFamily="34" charset="0"/>
              </a:rPr>
              <a:t>رعاية</a:t>
            </a:r>
            <a:r>
              <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ar-SA" sz="1100" dirty="0">
                <a:solidFill>
                  <a:srgbClr val="000000"/>
                </a:solidFill>
                <a:latin typeface="Calibri" panose="020F0502020204030204" pitchFamily="34" charset="0"/>
                <a:ea typeface="Calibri" panose="020F0502020204030204" pitchFamily="34" charset="0"/>
                <a:cs typeface="Calibri" panose="020F0502020204030204" pitchFamily="34" charset="0"/>
              </a:rPr>
              <a:t>القائمة</a:t>
            </a:r>
            <a:endParaRPr lang="en-B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oogle Shape;149;p12">
            <a:extLst>
              <a:ext uri="{FF2B5EF4-FFF2-40B4-BE49-F238E27FC236}">
                <a16:creationId xmlns:a16="http://schemas.microsoft.com/office/drawing/2014/main" id="{6E74FD68-D9F1-3078-F902-5ED78D63869F}"/>
              </a:ext>
            </a:extLst>
          </p:cNvPr>
          <p:cNvGrpSpPr/>
          <p:nvPr/>
        </p:nvGrpSpPr>
        <p:grpSpPr>
          <a:xfrm>
            <a:off x="1020268" y="2771366"/>
            <a:ext cx="559955" cy="387333"/>
            <a:chOff x="6878053" y="1156317"/>
            <a:chExt cx="1431178" cy="1039513"/>
          </a:xfrm>
          <a:solidFill>
            <a:schemeClr val="accent4">
              <a:lumMod val="75000"/>
            </a:schemeClr>
          </a:solidFill>
        </p:grpSpPr>
        <p:grpSp>
          <p:nvGrpSpPr>
            <p:cNvPr id="10" name="Google Shape;150;p12">
              <a:extLst>
                <a:ext uri="{FF2B5EF4-FFF2-40B4-BE49-F238E27FC236}">
                  <a16:creationId xmlns:a16="http://schemas.microsoft.com/office/drawing/2014/main" id="{AF1D82CC-962B-69DD-0C07-AE2D44387433}"/>
                </a:ext>
              </a:extLst>
            </p:cNvPr>
            <p:cNvGrpSpPr/>
            <p:nvPr/>
          </p:nvGrpSpPr>
          <p:grpSpPr>
            <a:xfrm>
              <a:off x="7672978" y="1156317"/>
              <a:ext cx="412941" cy="436880"/>
              <a:chOff x="243840" y="1676400"/>
              <a:chExt cx="701040" cy="741680"/>
            </a:xfrm>
            <a:grpFill/>
          </p:grpSpPr>
          <p:sp>
            <p:nvSpPr>
              <p:cNvPr id="26" name="Google Shape;151;p12">
                <a:extLst>
                  <a:ext uri="{FF2B5EF4-FFF2-40B4-BE49-F238E27FC236}">
                    <a16:creationId xmlns:a16="http://schemas.microsoft.com/office/drawing/2014/main" id="{81F30F2B-3993-9559-2BAB-E394E45CC62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33DD8ED4-7E32-58C5-AF10-C795E93C3F9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2" name="Google Shape;153;p12">
              <a:extLst>
                <a:ext uri="{FF2B5EF4-FFF2-40B4-BE49-F238E27FC236}">
                  <a16:creationId xmlns:a16="http://schemas.microsoft.com/office/drawing/2014/main" id="{77ADFACD-1A0E-1C37-6600-5E9311EB21F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154;p12">
              <a:extLst>
                <a:ext uri="{FF2B5EF4-FFF2-40B4-BE49-F238E27FC236}">
                  <a16:creationId xmlns:a16="http://schemas.microsoft.com/office/drawing/2014/main" id="{48023937-1138-95CA-6E7A-1BF218245205}"/>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15AB9357-1A9D-8BE1-F18A-2B429943780E}"/>
              </a:ext>
            </a:extLst>
          </p:cNvPr>
          <p:cNvGrpSpPr/>
          <p:nvPr/>
        </p:nvGrpSpPr>
        <p:grpSpPr>
          <a:xfrm>
            <a:off x="1020268" y="3332844"/>
            <a:ext cx="559955" cy="387333"/>
            <a:chOff x="6878053" y="1156317"/>
            <a:chExt cx="1431178" cy="1039513"/>
          </a:xfrm>
          <a:solidFill>
            <a:schemeClr val="accent4">
              <a:lumMod val="75000"/>
            </a:schemeClr>
          </a:solidFill>
        </p:grpSpPr>
        <p:grpSp>
          <p:nvGrpSpPr>
            <p:cNvPr id="31" name="Google Shape;150;p12">
              <a:extLst>
                <a:ext uri="{FF2B5EF4-FFF2-40B4-BE49-F238E27FC236}">
                  <a16:creationId xmlns:a16="http://schemas.microsoft.com/office/drawing/2014/main" id="{3A18DC75-75C3-A572-92EA-DFCC032DDE3C}"/>
                </a:ext>
              </a:extLst>
            </p:cNvPr>
            <p:cNvGrpSpPr/>
            <p:nvPr/>
          </p:nvGrpSpPr>
          <p:grpSpPr>
            <a:xfrm>
              <a:off x="7672978" y="1156317"/>
              <a:ext cx="412941" cy="436880"/>
              <a:chOff x="243840" y="1676400"/>
              <a:chExt cx="701040" cy="741680"/>
            </a:xfrm>
            <a:grpFill/>
          </p:grpSpPr>
          <p:sp>
            <p:nvSpPr>
              <p:cNvPr id="34" name="Google Shape;151;p12">
                <a:extLst>
                  <a:ext uri="{FF2B5EF4-FFF2-40B4-BE49-F238E27FC236}">
                    <a16:creationId xmlns:a16="http://schemas.microsoft.com/office/drawing/2014/main" id="{8D181D48-9F97-F17D-4F86-C611E06DFA9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 name="Google Shape;152;p12">
                <a:extLst>
                  <a:ext uri="{FF2B5EF4-FFF2-40B4-BE49-F238E27FC236}">
                    <a16:creationId xmlns:a16="http://schemas.microsoft.com/office/drawing/2014/main" id="{26A1728A-3046-2F81-846E-CA0CFB12869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2" name="Google Shape;153;p12">
              <a:extLst>
                <a:ext uri="{FF2B5EF4-FFF2-40B4-BE49-F238E27FC236}">
                  <a16:creationId xmlns:a16="http://schemas.microsoft.com/office/drawing/2014/main" id="{61894585-0309-B48D-EA58-35460ABA020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4;p12">
              <a:extLst>
                <a:ext uri="{FF2B5EF4-FFF2-40B4-BE49-F238E27FC236}">
                  <a16:creationId xmlns:a16="http://schemas.microsoft.com/office/drawing/2014/main" id="{787E469C-8BE3-C7F4-43E6-7E7B49746B3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6" name="Google Shape;149;p12">
            <a:extLst>
              <a:ext uri="{FF2B5EF4-FFF2-40B4-BE49-F238E27FC236}">
                <a16:creationId xmlns:a16="http://schemas.microsoft.com/office/drawing/2014/main" id="{427B2BBD-B88B-7886-B06C-3EF21830504F}"/>
              </a:ext>
            </a:extLst>
          </p:cNvPr>
          <p:cNvGrpSpPr/>
          <p:nvPr/>
        </p:nvGrpSpPr>
        <p:grpSpPr>
          <a:xfrm>
            <a:off x="1020268" y="3894487"/>
            <a:ext cx="559955" cy="387333"/>
            <a:chOff x="6878053" y="1156317"/>
            <a:chExt cx="1431178" cy="1039513"/>
          </a:xfrm>
          <a:solidFill>
            <a:schemeClr val="accent4">
              <a:lumMod val="75000"/>
            </a:schemeClr>
          </a:solidFill>
        </p:grpSpPr>
        <p:grpSp>
          <p:nvGrpSpPr>
            <p:cNvPr id="37" name="Google Shape;150;p12">
              <a:extLst>
                <a:ext uri="{FF2B5EF4-FFF2-40B4-BE49-F238E27FC236}">
                  <a16:creationId xmlns:a16="http://schemas.microsoft.com/office/drawing/2014/main" id="{C53D1476-042F-3B46-F1DD-51B6B3411416}"/>
                </a:ext>
              </a:extLst>
            </p:cNvPr>
            <p:cNvGrpSpPr/>
            <p:nvPr/>
          </p:nvGrpSpPr>
          <p:grpSpPr>
            <a:xfrm>
              <a:off x="7672978" y="1156317"/>
              <a:ext cx="412941" cy="436880"/>
              <a:chOff x="243840" y="1676400"/>
              <a:chExt cx="701040" cy="741680"/>
            </a:xfrm>
            <a:grpFill/>
          </p:grpSpPr>
          <p:sp>
            <p:nvSpPr>
              <p:cNvPr id="40" name="Google Shape;151;p12">
                <a:extLst>
                  <a:ext uri="{FF2B5EF4-FFF2-40B4-BE49-F238E27FC236}">
                    <a16:creationId xmlns:a16="http://schemas.microsoft.com/office/drawing/2014/main" id="{18959A85-448C-ED17-D803-7DFC6F0E31F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1" name="Google Shape;152;p12">
                <a:extLst>
                  <a:ext uri="{FF2B5EF4-FFF2-40B4-BE49-F238E27FC236}">
                    <a16:creationId xmlns:a16="http://schemas.microsoft.com/office/drawing/2014/main" id="{F9ECB64F-B905-9499-DE57-567F9CDF408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8" name="Google Shape;153;p12">
              <a:extLst>
                <a:ext uri="{FF2B5EF4-FFF2-40B4-BE49-F238E27FC236}">
                  <a16:creationId xmlns:a16="http://schemas.microsoft.com/office/drawing/2014/main" id="{087B0664-40C9-6FED-742D-8DE79CEA2C9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4;p12">
              <a:extLst>
                <a:ext uri="{FF2B5EF4-FFF2-40B4-BE49-F238E27FC236}">
                  <a16:creationId xmlns:a16="http://schemas.microsoft.com/office/drawing/2014/main" id="{FC1BDD0F-77F6-F393-BA28-3764D2B2A2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 name="Hexagon 1">
            <a:extLst>
              <a:ext uri="{FF2B5EF4-FFF2-40B4-BE49-F238E27FC236}">
                <a16:creationId xmlns:a16="http://schemas.microsoft.com/office/drawing/2014/main" id="{5BA10943-E63B-5F71-41F7-366C1E5BBEA2}"/>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24F43EC2-0549-2788-A849-079348D3A2AB}"/>
              </a:ext>
            </a:extLst>
          </p:cNvPr>
          <p:cNvSpPr/>
          <p:nvPr/>
        </p:nvSpPr>
        <p:spPr>
          <a:xfrm rot="1782986">
            <a:off x="286724" y="76395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BC3E207B-3CFE-36FC-03C8-B7A29EB9BEA3}"/>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5E6654EE-1275-E289-A254-9B462C9BD05D}"/>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B01E1848-980E-7A87-1F0F-7B3A3C95C1C6}"/>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5B4D69E4-40BC-430D-F37B-C116B7E6BC4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E1228B2D-71F0-BC47-9D7F-ABC3F1827201}"/>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897712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F79389-31D6-687B-DA95-458245C91EEF}"/>
              </a:ext>
            </a:extLst>
          </p:cNvPr>
          <p:cNvSpPr txBox="1"/>
          <p:nvPr/>
        </p:nvSpPr>
        <p:spPr>
          <a:xfrm>
            <a:off x="996287" y="1923248"/>
            <a:ext cx="5246691" cy="261610"/>
          </a:xfrm>
          <a:prstGeom prst="rect">
            <a:avLst/>
          </a:prstGeom>
          <a:noFill/>
          <a:ln>
            <a:noFill/>
          </a:ln>
        </p:spPr>
        <p:txBody>
          <a:bodyPr wrap="square" lIns="91440" tIns="45720" rIns="91440" bIns="45720" rtlCol="0" anchor="t">
            <a:spAutoFit/>
          </a:bodyPr>
          <a:lstStyle/>
          <a:p>
            <a:pPr algn="r" rtl="1"/>
            <a:r>
              <a:rPr lang="en-GB" sz="1100" dirty="0">
                <a:latin typeface="Calibri" panose="020F0502020204030204" pitchFamily="34" charset="0"/>
                <a:cs typeface="Calibri" panose="020F0502020204030204" pitchFamily="34" charset="0"/>
              </a:rPr>
              <a:t>يرجى </a:t>
            </a:r>
            <a:r>
              <a:rPr lang="ar-SA" sz="1100" dirty="0">
                <a:latin typeface="Calibri" panose="020F0502020204030204" pitchFamily="34" charset="0"/>
                <a:cs typeface="Calibri" panose="020F0502020204030204" pitchFamily="34" charset="0"/>
              </a:rPr>
              <a:t>إدراج</a:t>
            </a:r>
            <a:r>
              <a:rPr lang="en-GB" sz="1100" dirty="0">
                <a:latin typeface="Calibri" panose="020F0502020204030204" pitchFamily="34" charset="0"/>
                <a:cs typeface="Calibri" panose="020F0502020204030204" pitchFamily="34" charset="0"/>
              </a:rPr>
              <a:t> الاحتياجات العاجلة المختلفة التي يجب على أخصائي الحالة الاستجابة لها:</a:t>
            </a:r>
            <a:endParaRPr lang="en-CA"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FAC8454-6D26-9FC5-E5ED-A37250FC12C8}"/>
              </a:ext>
            </a:extLst>
          </p:cNvPr>
          <p:cNvSpPr txBox="1"/>
          <p:nvPr/>
        </p:nvSpPr>
        <p:spPr>
          <a:xfrm>
            <a:off x="996287" y="714152"/>
            <a:ext cx="524669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66996"/>
                </a:highlight>
                <a:latin typeface="Calibri"/>
                <a:ea typeface="Calibri"/>
                <a:cs typeface="Calibri"/>
                <a:sym typeface="Calibri"/>
              </a:rPr>
              <a:t>الجلسة</a:t>
            </a:r>
            <a:r>
              <a:rPr lang="ar-SA" sz="1600" b="1" spc="300" dirty="0">
                <a:solidFill>
                  <a:schemeClr val="bg1"/>
                </a:solidFill>
                <a:highlight>
                  <a:srgbClr val="166996"/>
                </a:highlight>
                <a:latin typeface="Calibri"/>
                <a:ea typeface="Calibri"/>
                <a:cs typeface="Calibri"/>
                <a:sym typeface="Calibri"/>
              </a:rPr>
              <a:t>٢</a:t>
            </a:r>
            <a:r>
              <a:rPr lang="en-US" sz="1600" b="1" spc="300" dirty="0">
                <a:solidFill>
                  <a:schemeClr val="bg1"/>
                </a:solidFill>
                <a:highlight>
                  <a:srgbClr val="166996"/>
                </a:highlight>
                <a:latin typeface="Calibri"/>
                <a:ea typeface="Calibri"/>
                <a:cs typeface="Calibri"/>
                <a:sym typeface="Calibri"/>
              </a:rPr>
              <a:t> </a:t>
            </a:r>
            <a:r>
              <a:rPr lang="ar-SA" sz="1600" b="1" spc="300" dirty="0">
                <a:solidFill>
                  <a:schemeClr val="bg1"/>
                </a:solidFill>
                <a:highlight>
                  <a:srgbClr val="166996"/>
                </a:highlight>
                <a:latin typeface="Calibri"/>
                <a:ea typeface="Calibri"/>
                <a:cs typeface="Calibri"/>
                <a:sym typeface="Calibri"/>
              </a:rPr>
              <a:t>: </a:t>
            </a:r>
            <a:r>
              <a:rPr lang="en-US" sz="1600" b="1" spc="300" dirty="0">
                <a:solidFill>
                  <a:schemeClr val="bg1"/>
                </a:solidFill>
                <a:highlight>
                  <a:srgbClr val="166996"/>
                </a:highlight>
                <a:latin typeface="Calibri"/>
                <a:ea typeface="Calibri"/>
                <a:cs typeface="Calibri"/>
                <a:sym typeface="Calibri"/>
              </a:rPr>
              <a:t> ما هي المخاوف التي تتطلب استجابة فورية؟</a:t>
            </a:r>
          </a:p>
        </p:txBody>
      </p:sp>
      <p:sp>
        <p:nvSpPr>
          <p:cNvPr id="4" name="TextBox 3">
            <a:extLst>
              <a:ext uri="{FF2B5EF4-FFF2-40B4-BE49-F238E27FC236}">
                <a16:creationId xmlns:a16="http://schemas.microsoft.com/office/drawing/2014/main" id="{1C45C145-B265-1BA8-7B67-94BAD3867985}"/>
              </a:ext>
            </a:extLst>
          </p:cNvPr>
          <p:cNvSpPr txBox="1"/>
          <p:nvPr/>
        </p:nvSpPr>
        <p:spPr>
          <a:xfrm>
            <a:off x="996287" y="1481705"/>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نظرة عامة على الاحتياجات العاجلة</a:t>
            </a:r>
            <a:endParaRPr lang="en-CA" sz="1200" b="1" spc="300" dirty="0">
              <a:solidFill>
                <a:schemeClr val="tx1"/>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CAAA3364-D451-B4EF-7316-BF7F7BC5B8D7}"/>
              </a:ext>
            </a:extLst>
          </p:cNvPr>
          <p:cNvGraphicFramePr/>
          <p:nvPr>
            <p:extLst>
              <p:ext uri="{D42A27DB-BD31-4B8C-83A1-F6EECF244321}">
                <p14:modId xmlns:p14="http://schemas.microsoft.com/office/powerpoint/2010/main" val="2544826528"/>
              </p:ext>
            </p:extLst>
          </p:nvPr>
        </p:nvGraphicFramePr>
        <p:xfrm>
          <a:off x="-146649" y="2784273"/>
          <a:ext cx="7532562" cy="5198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B1E6D770-881B-92FD-9498-FA33EC2937D9}"/>
              </a:ext>
            </a:extLst>
          </p:cNvPr>
          <p:cNvGrpSpPr/>
          <p:nvPr/>
        </p:nvGrpSpPr>
        <p:grpSpPr>
          <a:xfrm>
            <a:off x="3327439" y="4787961"/>
            <a:ext cx="643719" cy="1490140"/>
            <a:chOff x="8155842" y="2175314"/>
            <a:chExt cx="1334607" cy="3089473"/>
          </a:xfrm>
          <a:solidFill>
            <a:schemeClr val="accent4">
              <a:lumMod val="75000"/>
            </a:schemeClr>
          </a:solidFill>
        </p:grpSpPr>
        <p:sp>
          <p:nvSpPr>
            <p:cNvPr id="8" name="Round Same Side Corner Rectangle 3">
              <a:extLst>
                <a:ext uri="{FF2B5EF4-FFF2-40B4-BE49-F238E27FC236}">
                  <a16:creationId xmlns:a16="http://schemas.microsoft.com/office/drawing/2014/main" id="{3499069A-5D68-C1F9-7558-9FD048DCBA54}"/>
                </a:ext>
              </a:extLst>
            </p:cNvPr>
            <p:cNvSpPr/>
            <p:nvPr/>
          </p:nvSpPr>
          <p:spPr>
            <a:xfrm>
              <a:off x="8212525" y="3701175"/>
              <a:ext cx="1224623" cy="156361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5D3C580B-43CF-B512-CC3B-52C3226BC460}"/>
                </a:ext>
              </a:extLst>
            </p:cNvPr>
            <p:cNvSpPr/>
            <p:nvPr/>
          </p:nvSpPr>
          <p:spPr>
            <a:xfrm>
              <a:off x="8155842" y="2175314"/>
              <a:ext cx="1334607" cy="1334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2" name="Hexagon 1">
            <a:extLst>
              <a:ext uri="{FF2B5EF4-FFF2-40B4-BE49-F238E27FC236}">
                <a16:creationId xmlns:a16="http://schemas.microsoft.com/office/drawing/2014/main" id="{426B126B-BC43-C32B-4075-7C99D9030047}"/>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9A25A012-F15E-7363-6FAD-311F2741FCCA}"/>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4C6B5BCD-5E20-BC91-E2D6-ED51A3A591E4}"/>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26E71DB2-E864-6AFF-D191-A530EBEDEFF4}"/>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4D9FFD09-245D-EEF6-35FE-364C96F72EF2}"/>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0AAF127B-8028-4EFB-D28E-EE3C3797E592}"/>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7715726F-FC15-24E9-D111-B080A665EBBB}"/>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373937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60F278B-C776-D957-8565-2453EA291271}"/>
              </a:ext>
            </a:extLst>
          </p:cNvPr>
          <p:cNvSpPr txBox="1"/>
          <p:nvPr/>
        </p:nvSpPr>
        <p:spPr>
          <a:xfrm>
            <a:off x="1047422" y="616143"/>
            <a:ext cx="5246691" cy="830997"/>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66996"/>
                </a:highlight>
                <a:latin typeface="Calibri"/>
                <a:ea typeface="Calibri"/>
                <a:cs typeface="Calibri"/>
                <a:sym typeface="Calibri"/>
              </a:rPr>
              <a:t>الجلسة </a:t>
            </a:r>
            <a:r>
              <a:rPr lang="ar-SA" sz="1600" b="1" spc="300" dirty="0">
                <a:solidFill>
                  <a:schemeClr val="bg1"/>
                </a:solidFill>
                <a:highlight>
                  <a:srgbClr val="166996"/>
                </a:highlight>
                <a:latin typeface="Calibri"/>
                <a:ea typeface="Calibri"/>
                <a:cs typeface="Calibri"/>
                <a:sym typeface="Calibri"/>
              </a:rPr>
              <a:t>٣</a:t>
            </a:r>
            <a:r>
              <a:rPr lang="en-US" sz="1600" b="1" spc="300" dirty="0">
                <a:solidFill>
                  <a:schemeClr val="bg1"/>
                </a:solidFill>
                <a:highlight>
                  <a:srgbClr val="166996"/>
                </a:highlight>
                <a:latin typeface="Calibri"/>
                <a:ea typeface="Calibri"/>
                <a:cs typeface="Calibri"/>
                <a:sym typeface="Calibri"/>
              </a:rPr>
              <a:t>: ماذا يمكنني أن أفعل عندما</a:t>
            </a:r>
            <a:r>
              <a:rPr lang="ar-SA" sz="1600" b="1" spc="300" dirty="0">
                <a:solidFill>
                  <a:schemeClr val="bg1"/>
                </a:solidFill>
                <a:highlight>
                  <a:srgbClr val="166996"/>
                </a:highlight>
                <a:latin typeface="Calibri"/>
                <a:ea typeface="Calibri"/>
                <a:cs typeface="Calibri"/>
                <a:sym typeface="Calibri"/>
              </a:rPr>
              <a:t> يكون لدى</a:t>
            </a:r>
            <a:r>
              <a:rPr lang="en-US" sz="1600" b="1" spc="300" dirty="0">
                <a:solidFill>
                  <a:schemeClr val="bg1"/>
                </a:solidFill>
                <a:highlight>
                  <a:srgbClr val="166996"/>
                </a:highlight>
                <a:latin typeface="Calibri"/>
                <a:ea typeface="Calibri"/>
                <a:cs typeface="Calibri"/>
                <a:sym typeface="Calibri"/>
              </a:rPr>
              <a:t> الطفل </a:t>
            </a:r>
            <a:r>
              <a:rPr lang="ar-SA" sz="1600" b="1" spc="300" dirty="0">
                <a:solidFill>
                  <a:schemeClr val="bg1"/>
                </a:solidFill>
                <a:highlight>
                  <a:srgbClr val="166996"/>
                </a:highlight>
                <a:latin typeface="Calibri"/>
                <a:ea typeface="Calibri"/>
                <a:cs typeface="Calibri"/>
                <a:sym typeface="Calibri"/>
              </a:rPr>
              <a:t>احتياجات </a:t>
            </a:r>
            <a:r>
              <a:rPr lang="en-US" sz="1600" b="1" spc="300" dirty="0">
                <a:solidFill>
                  <a:schemeClr val="bg1"/>
                </a:solidFill>
                <a:highlight>
                  <a:srgbClr val="166996"/>
                </a:highlight>
                <a:latin typeface="Calibri"/>
                <a:ea typeface="Calibri"/>
                <a:cs typeface="Calibri"/>
                <a:sym typeface="Calibri"/>
              </a:rPr>
              <a:t>فوري</a:t>
            </a:r>
            <a:r>
              <a:rPr lang="ar-SA" sz="1600" b="1" spc="300" dirty="0">
                <a:solidFill>
                  <a:schemeClr val="bg1"/>
                </a:solidFill>
                <a:highlight>
                  <a:srgbClr val="166996"/>
                </a:highlight>
                <a:latin typeface="Calibri"/>
                <a:ea typeface="Calibri"/>
                <a:cs typeface="Calibri"/>
                <a:sym typeface="Calibri"/>
              </a:rPr>
              <a:t>ة للصحة النفسية و الدعم النفسي الاجتماعي</a:t>
            </a:r>
            <a:r>
              <a:rPr lang="en-US" sz="1600" b="1" spc="300" dirty="0">
                <a:solidFill>
                  <a:schemeClr val="bg1"/>
                </a:solidFill>
                <a:highlight>
                  <a:srgbClr val="166996"/>
                </a:highlight>
                <a:latin typeface="Calibri"/>
                <a:ea typeface="Calibri"/>
                <a:cs typeface="Calibri"/>
                <a:sym typeface="Calibri"/>
              </a:rPr>
              <a:t>؟</a:t>
            </a:r>
          </a:p>
        </p:txBody>
      </p:sp>
      <p:sp>
        <p:nvSpPr>
          <p:cNvPr id="12" name="TextBox 11">
            <a:extLst>
              <a:ext uri="{FF2B5EF4-FFF2-40B4-BE49-F238E27FC236}">
                <a16:creationId xmlns:a16="http://schemas.microsoft.com/office/drawing/2014/main" id="{0751E2EB-CBCD-7784-1F3A-6CE601C0EAED}"/>
              </a:ext>
            </a:extLst>
          </p:cNvPr>
          <p:cNvSpPr txBox="1"/>
          <p:nvPr/>
        </p:nvSpPr>
        <p:spPr>
          <a:xfrm>
            <a:off x="996287" y="1481705"/>
            <a:ext cx="5254042" cy="261610"/>
          </a:xfrm>
          <a:prstGeom prst="rect">
            <a:avLst/>
          </a:prstGeom>
          <a:noFill/>
        </p:spPr>
        <p:txBody>
          <a:bodyPr wrap="square" rtlCol="0">
            <a:spAutoFit/>
          </a:bodyPr>
          <a:lstStyle/>
          <a:p>
            <a:pPr algn="r" rtl="1"/>
            <a:r>
              <a:rPr lang="en-GB" sz="1100" b="1" dirty="0"/>
              <a:t>الأطفال الذين يعانون من مخاوف عاجلة تتعلق بالصحة النفسية والدعم النفسي الاجتماعي</a:t>
            </a:r>
            <a:endParaRPr lang="en-US" sz="1100" b="1" spc="300" dirty="0">
              <a:solidFill>
                <a:schemeClr val="tx1"/>
              </a:solidFill>
            </a:endParaRPr>
          </a:p>
        </p:txBody>
      </p:sp>
      <p:sp>
        <p:nvSpPr>
          <p:cNvPr id="13" name="TextBox 12">
            <a:extLst>
              <a:ext uri="{FF2B5EF4-FFF2-40B4-BE49-F238E27FC236}">
                <a16:creationId xmlns:a16="http://schemas.microsoft.com/office/drawing/2014/main" id="{7E0A07E3-EF79-642A-0C62-87B55E9B1160}"/>
              </a:ext>
            </a:extLst>
          </p:cNvPr>
          <p:cNvSpPr txBox="1"/>
          <p:nvPr/>
        </p:nvSpPr>
        <p:spPr>
          <a:xfrm>
            <a:off x="996287" y="2004683"/>
            <a:ext cx="1122303" cy="626994"/>
          </a:xfrm>
          <a:prstGeom prst="rect">
            <a:avLst/>
          </a:prstGeom>
          <a:noFill/>
          <a:ln>
            <a:noFill/>
          </a:ln>
        </p:spPr>
        <p:txBody>
          <a:bodyPr wrap="square" lIns="90000" tIns="90000" rIns="90000" bIns="90000" rtlCol="0" anchor="t" anchorCtr="0">
            <a:noAutofit/>
          </a:bodyPr>
          <a:lstStyle/>
          <a:p>
            <a:pPr algn="r" rtl="1"/>
            <a:r>
              <a:rPr lang="en-US" sz="1100" dirty="0">
                <a:latin typeface="Calibri" panose="020F0502020204030204" pitchFamily="34" charset="0"/>
                <a:cs typeface="Calibri" panose="020F0502020204030204" pitchFamily="34" charset="0"/>
              </a:rPr>
              <a:t>ما الذي يجب أن يستمع إليه أخصائي الحالة؟</a:t>
            </a:r>
          </a:p>
        </p:txBody>
      </p:sp>
      <p:sp>
        <p:nvSpPr>
          <p:cNvPr id="14" name="TextBox 13">
            <a:extLst>
              <a:ext uri="{FF2B5EF4-FFF2-40B4-BE49-F238E27FC236}">
                <a16:creationId xmlns:a16="http://schemas.microsoft.com/office/drawing/2014/main" id="{A3AD5047-7B0E-4D49-9557-E6D2B7A892A3}"/>
              </a:ext>
            </a:extLst>
          </p:cNvPr>
          <p:cNvSpPr txBox="1"/>
          <p:nvPr/>
        </p:nvSpPr>
        <p:spPr>
          <a:xfrm>
            <a:off x="996287" y="4152625"/>
            <a:ext cx="1122303" cy="632866"/>
          </a:xfrm>
          <a:prstGeom prst="rect">
            <a:avLst/>
          </a:prstGeom>
          <a:noFill/>
          <a:ln>
            <a:noFill/>
          </a:ln>
        </p:spPr>
        <p:txBody>
          <a:bodyPr wrap="square" lIns="90000" tIns="90000" rIns="90000" bIns="90000" rtlCol="0" anchor="t" anchorCtr="0">
            <a:noAutofit/>
          </a:bodyPr>
          <a:lstStyle/>
          <a:p>
            <a:pPr algn="r" rtl="1"/>
            <a:r>
              <a:rPr lang="en-US" sz="1100" dirty="0">
                <a:latin typeface="Calibri" panose="020F0502020204030204" pitchFamily="34" charset="0"/>
                <a:cs typeface="Calibri" panose="020F0502020204030204" pitchFamily="34" charset="0"/>
              </a:rPr>
              <a:t>ما الذي يجب أن يبحث عنه أخصائي الحالة؟</a:t>
            </a:r>
          </a:p>
        </p:txBody>
      </p:sp>
      <p:sp>
        <p:nvSpPr>
          <p:cNvPr id="15" name="TextBox 14">
            <a:extLst>
              <a:ext uri="{FF2B5EF4-FFF2-40B4-BE49-F238E27FC236}">
                <a16:creationId xmlns:a16="http://schemas.microsoft.com/office/drawing/2014/main" id="{56BCDE34-6B1A-1A48-EC0D-5E9EBFC21BEC}"/>
              </a:ext>
            </a:extLst>
          </p:cNvPr>
          <p:cNvSpPr txBox="1"/>
          <p:nvPr/>
        </p:nvSpPr>
        <p:spPr>
          <a:xfrm>
            <a:off x="996286" y="6338678"/>
            <a:ext cx="1122303" cy="632866"/>
          </a:xfrm>
          <a:prstGeom prst="rect">
            <a:avLst/>
          </a:prstGeom>
          <a:noFill/>
          <a:ln>
            <a:noFill/>
          </a:ln>
        </p:spPr>
        <p:txBody>
          <a:bodyPr wrap="square" lIns="90000" tIns="90000" rIns="90000" bIns="90000" rtlCol="0" anchor="t" anchorCtr="0">
            <a:noAutofit/>
          </a:bodyPr>
          <a:lstStyle/>
          <a:p>
            <a:pPr algn="r" rtl="1"/>
            <a:r>
              <a:rPr lang="en-US" sz="1100" dirty="0">
                <a:latin typeface="Calibri" panose="020F0502020204030204" pitchFamily="34" charset="0"/>
                <a:cs typeface="Calibri" panose="020F0502020204030204" pitchFamily="34" charset="0"/>
              </a:rPr>
              <a:t>ماذا يجب أن يقول أخصائي الحالة؟</a:t>
            </a:r>
          </a:p>
        </p:txBody>
      </p:sp>
      <p:grpSp>
        <p:nvGrpSpPr>
          <p:cNvPr id="16" name="Group 15">
            <a:extLst>
              <a:ext uri="{FF2B5EF4-FFF2-40B4-BE49-F238E27FC236}">
                <a16:creationId xmlns:a16="http://schemas.microsoft.com/office/drawing/2014/main" id="{697A78C6-EFC9-2063-75C1-DD17895FEE26}"/>
              </a:ext>
            </a:extLst>
          </p:cNvPr>
          <p:cNvGrpSpPr/>
          <p:nvPr/>
        </p:nvGrpSpPr>
        <p:grpSpPr>
          <a:xfrm>
            <a:off x="2235200" y="2004683"/>
            <a:ext cx="4015127" cy="6153043"/>
            <a:chOff x="3002507" y="5793844"/>
            <a:chExt cx="3113644" cy="3836028"/>
          </a:xfrm>
        </p:grpSpPr>
        <p:sp>
          <p:nvSpPr>
            <p:cNvPr id="17" name="Rectangle 16">
              <a:extLst>
                <a:ext uri="{FF2B5EF4-FFF2-40B4-BE49-F238E27FC236}">
                  <a16:creationId xmlns:a16="http://schemas.microsoft.com/office/drawing/2014/main" id="{F936DE4C-9B3C-5EDB-28B2-BED66404B3A1}"/>
                </a:ext>
              </a:extLst>
            </p:cNvPr>
            <p:cNvSpPr/>
            <p:nvPr/>
          </p:nvSpPr>
          <p:spPr>
            <a:xfrm>
              <a:off x="3002507" y="5793844"/>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dirty="0"/>
                <a:t>ج</a:t>
              </a:r>
            </a:p>
          </p:txBody>
        </p:sp>
        <p:sp>
          <p:nvSpPr>
            <p:cNvPr id="18" name="Rectangle 17">
              <a:extLst>
                <a:ext uri="{FF2B5EF4-FFF2-40B4-BE49-F238E27FC236}">
                  <a16:creationId xmlns:a16="http://schemas.microsoft.com/office/drawing/2014/main" id="{7F7C4826-AADB-1C07-91F1-935370836514}"/>
                </a:ext>
              </a:extLst>
            </p:cNvPr>
            <p:cNvSpPr/>
            <p:nvPr/>
          </p:nvSpPr>
          <p:spPr>
            <a:xfrm>
              <a:off x="3002507" y="7132948"/>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dirty="0"/>
                <a:t>ج</a:t>
              </a:r>
            </a:p>
          </p:txBody>
        </p:sp>
        <p:sp>
          <p:nvSpPr>
            <p:cNvPr id="23" name="Rectangle 22">
              <a:extLst>
                <a:ext uri="{FF2B5EF4-FFF2-40B4-BE49-F238E27FC236}">
                  <a16:creationId xmlns:a16="http://schemas.microsoft.com/office/drawing/2014/main" id="{BD19DDE8-E119-CF8F-1401-899FE087D299}"/>
                </a:ext>
              </a:extLst>
            </p:cNvPr>
            <p:cNvSpPr/>
            <p:nvPr/>
          </p:nvSpPr>
          <p:spPr>
            <a:xfrm>
              <a:off x="3002507" y="8495812"/>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dirty="0"/>
                <a:t>ج</a:t>
              </a:r>
            </a:p>
          </p:txBody>
        </p:sp>
      </p:grpSp>
      <p:sp>
        <p:nvSpPr>
          <p:cNvPr id="2" name="Hexagon 1">
            <a:extLst>
              <a:ext uri="{FF2B5EF4-FFF2-40B4-BE49-F238E27FC236}">
                <a16:creationId xmlns:a16="http://schemas.microsoft.com/office/drawing/2014/main" id="{E12C65A5-996D-E8AC-0974-B43BC4B51E6B}"/>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57D839F8-F063-DEC7-40BB-D91C76929994}"/>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796873FC-1331-AF29-F690-5E7533478E61}"/>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639BAE5C-B56D-673E-D023-CF7F650B9A1B}"/>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5ECB1BA2-AC68-64AC-30EB-381AB88481E5}"/>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11CDED0C-3FC1-FEA1-6125-B3D91DB6A466}"/>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3D14725B-60A9-0209-CFF1-1D1766DAA69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617463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51E2EB-CBCD-7784-1F3A-6CE601C0EAED}"/>
              </a:ext>
            </a:extLst>
          </p:cNvPr>
          <p:cNvSpPr txBox="1"/>
          <p:nvPr/>
        </p:nvSpPr>
        <p:spPr>
          <a:xfrm>
            <a:off x="996287" y="1641278"/>
            <a:ext cx="5254042" cy="307777"/>
          </a:xfrm>
          <a:prstGeom prst="rect">
            <a:avLst/>
          </a:prstGeom>
          <a:noFill/>
        </p:spPr>
        <p:txBody>
          <a:bodyPr wrap="square" rtlCol="0">
            <a:spAutoFit/>
          </a:bodyPr>
          <a:lstStyle/>
          <a:p>
            <a:pPr algn="r" rtl="1"/>
            <a:r>
              <a:rPr lang="ar-SA" sz="1400" b="1" spc="300" dirty="0">
                <a:solidFill>
                  <a:schemeClr val="tx1"/>
                </a:solidFill>
                <a:latin typeface="Calibri" panose="020F0502020204030204" pitchFamily="34" charset="0"/>
                <a:cs typeface="Calibri" panose="020F0502020204030204" pitchFamily="34" charset="0"/>
              </a:rPr>
              <a:t>ملاحظات</a:t>
            </a:r>
            <a:endParaRPr lang="en-US" sz="1400" b="1" spc="300"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F936DE4C-9B3C-5EDB-28B2-BED66404B3A1}"/>
              </a:ext>
            </a:extLst>
          </p:cNvPr>
          <p:cNvSpPr/>
          <p:nvPr/>
        </p:nvSpPr>
        <p:spPr>
          <a:xfrm>
            <a:off x="996286" y="2087433"/>
            <a:ext cx="5254042" cy="68279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dirty="0"/>
              <a:t>ج</a:t>
            </a:r>
          </a:p>
        </p:txBody>
      </p:sp>
      <p:sp>
        <p:nvSpPr>
          <p:cNvPr id="2" name="TextBox 1">
            <a:extLst>
              <a:ext uri="{FF2B5EF4-FFF2-40B4-BE49-F238E27FC236}">
                <a16:creationId xmlns:a16="http://schemas.microsoft.com/office/drawing/2014/main" id="{75D091B6-3B6B-5BDE-6218-50EB22EF0012}"/>
              </a:ext>
            </a:extLst>
          </p:cNvPr>
          <p:cNvSpPr txBox="1"/>
          <p:nvPr/>
        </p:nvSpPr>
        <p:spPr>
          <a:xfrm>
            <a:off x="996287" y="720414"/>
            <a:ext cx="524669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٤</a:t>
            </a: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 كيف أستجيب لطفل لديه احتياجات صحية جسدية وجنسية وإنجابية عاجلة؟</a:t>
            </a:r>
          </a:p>
        </p:txBody>
      </p:sp>
      <p:sp>
        <p:nvSpPr>
          <p:cNvPr id="3" name="Hexagon 2">
            <a:extLst>
              <a:ext uri="{FF2B5EF4-FFF2-40B4-BE49-F238E27FC236}">
                <a16:creationId xmlns:a16="http://schemas.microsoft.com/office/drawing/2014/main" id="{F2E9BC77-1953-B48A-03E7-8C40803A7A4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F95D1F4B-CCA1-C9F6-2240-2CD445B56F8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9278F22E-DAC7-5B48-D64E-7F2333048BD3}"/>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18FFC34A-1859-A202-9EB0-B70AFB649FB7}"/>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87BDA773-4197-8AF8-A78F-C7556DF1809C}"/>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9FA5018E-DB23-27F1-62F7-39982F74F50D}"/>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BD6021F5-540B-8238-767C-53F68ED203A3}"/>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911249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FD1E24-E80B-A019-4AC6-60713495BEEF}"/>
              </a:ext>
            </a:extLst>
          </p:cNvPr>
          <p:cNvSpPr txBox="1"/>
          <p:nvPr/>
        </p:nvSpPr>
        <p:spPr>
          <a:xfrm>
            <a:off x="996287" y="1593302"/>
            <a:ext cx="5254042" cy="246221"/>
          </a:xfrm>
          <a:prstGeom prst="rect">
            <a:avLst/>
          </a:prstGeom>
          <a:noFill/>
        </p:spPr>
        <p:txBody>
          <a:bodyPr wrap="square" rtlCol="0">
            <a:spAutoFit/>
          </a:bodyPr>
          <a:lstStyle/>
          <a:p>
            <a:pPr algn="r" rtl="1"/>
            <a:r>
              <a:rPr lang="en-GB" sz="1000" b="1" dirty="0" err="1">
                <a:latin typeface="Calibri" panose="020F0502020204030204" pitchFamily="34" charset="0"/>
                <a:cs typeface="Calibri" panose="020F0502020204030204" pitchFamily="34" charset="0"/>
              </a:rPr>
              <a:t>نقاط</a:t>
            </a:r>
            <a:r>
              <a:rPr lang="en-GB" sz="1000" b="1" dirty="0">
                <a:latin typeface="Calibri" panose="020F0502020204030204" pitchFamily="34" charset="0"/>
                <a:cs typeface="Calibri" panose="020F0502020204030204" pitchFamily="34" charset="0"/>
              </a:rPr>
              <a:t> </a:t>
            </a:r>
            <a:r>
              <a:rPr lang="en-GB" sz="1000" b="1" dirty="0" err="1">
                <a:latin typeface="Calibri" panose="020F0502020204030204" pitchFamily="34" charset="0"/>
                <a:cs typeface="Calibri" panose="020F0502020204030204" pitchFamily="34" charset="0"/>
              </a:rPr>
              <a:t>المناقشة</a:t>
            </a:r>
            <a:r>
              <a:rPr lang="en-GB" sz="1000" b="1" dirty="0">
                <a:latin typeface="Calibri" panose="020F0502020204030204" pitchFamily="34" charset="0"/>
                <a:cs typeface="Calibri" panose="020F0502020204030204" pitchFamily="34" charset="0"/>
              </a:rPr>
              <a:t> </a:t>
            </a:r>
            <a:r>
              <a:rPr lang="ar-SA" sz="1000" b="1" dirty="0">
                <a:latin typeface="Calibri" panose="020F0502020204030204" pitchFamily="34" charset="0"/>
                <a:cs typeface="Calibri" panose="020F0502020204030204" pitchFamily="34" charset="0"/>
              </a:rPr>
              <a:t>ل</a:t>
            </a:r>
            <a:r>
              <a:rPr lang="en-GB" sz="1000" b="1" dirty="0" err="1">
                <a:latin typeface="Calibri" panose="020F0502020204030204" pitchFamily="34" charset="0"/>
                <a:cs typeface="Calibri" panose="020F0502020204030204" pitchFamily="34" charset="0"/>
              </a:rPr>
              <a:t>خط</a:t>
            </a:r>
            <a:r>
              <a:rPr lang="ar-SA" sz="1000" b="1" dirty="0" err="1">
                <a:latin typeface="Calibri" panose="020F0502020204030204" pitchFamily="34" charset="0"/>
                <a:cs typeface="Calibri" panose="020F0502020204030204" pitchFamily="34" charset="0"/>
              </a:rPr>
              <a:t>ة</a:t>
            </a:r>
            <a:r>
              <a:rPr lang="en-GB" sz="1000" b="1" dirty="0">
                <a:latin typeface="Calibri" panose="020F0502020204030204" pitchFamily="34" charset="0"/>
                <a:cs typeface="Calibri" panose="020F0502020204030204" pitchFamily="34" charset="0"/>
              </a:rPr>
              <a:t> </a:t>
            </a:r>
            <a:r>
              <a:rPr lang="en-GB" sz="1000" b="1" dirty="0" err="1">
                <a:latin typeface="Calibri" panose="020F0502020204030204" pitchFamily="34" charset="0"/>
                <a:cs typeface="Calibri" panose="020F0502020204030204" pitchFamily="34" charset="0"/>
              </a:rPr>
              <a:t>السلامة</a:t>
            </a:r>
            <a:endParaRPr lang="en-US" sz="1200" b="1" spc="300" dirty="0">
              <a:solidFill>
                <a:schemeClr val="tx1"/>
              </a:solidFill>
            </a:endParaRPr>
          </a:p>
        </p:txBody>
      </p:sp>
      <p:sp>
        <p:nvSpPr>
          <p:cNvPr id="7" name="TextBox 6">
            <a:extLst>
              <a:ext uri="{FF2B5EF4-FFF2-40B4-BE49-F238E27FC236}">
                <a16:creationId xmlns:a16="http://schemas.microsoft.com/office/drawing/2014/main" id="{4C5FE57F-52BA-9B46-F499-0AEB6CFA075F}"/>
              </a:ext>
            </a:extLst>
          </p:cNvPr>
          <p:cNvSpPr txBox="1"/>
          <p:nvPr/>
        </p:nvSpPr>
        <p:spPr>
          <a:xfrm>
            <a:off x="996287" y="713608"/>
            <a:ext cx="524669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66996"/>
                </a:highlight>
                <a:latin typeface="Calibri"/>
                <a:ea typeface="Calibri"/>
                <a:cs typeface="Calibri"/>
                <a:sym typeface="Calibri"/>
              </a:rPr>
              <a:t>الجلسة </a:t>
            </a:r>
            <a:r>
              <a:rPr lang="ar-SA" sz="1600" b="1" spc="300" dirty="0">
                <a:solidFill>
                  <a:schemeClr val="bg1"/>
                </a:solidFill>
                <a:highlight>
                  <a:srgbClr val="166996"/>
                </a:highlight>
                <a:latin typeface="Calibri"/>
                <a:ea typeface="Calibri"/>
                <a:cs typeface="Calibri"/>
                <a:sym typeface="Calibri"/>
              </a:rPr>
              <a:t>٥</a:t>
            </a:r>
            <a:r>
              <a:rPr lang="en-US" sz="1600" b="1" spc="300" dirty="0">
                <a:solidFill>
                  <a:schemeClr val="bg1"/>
                </a:solidFill>
                <a:highlight>
                  <a:srgbClr val="166996"/>
                </a:highlight>
                <a:latin typeface="Calibri"/>
                <a:ea typeface="Calibri"/>
                <a:cs typeface="Calibri"/>
                <a:sym typeface="Calibri"/>
              </a:rPr>
              <a:t>: كيف يمكنني </a:t>
            </a:r>
            <a:r>
              <a:rPr lang="ar-SA" sz="1600" b="1" spc="300" dirty="0">
                <a:solidFill>
                  <a:schemeClr val="bg1"/>
                </a:solidFill>
                <a:highlight>
                  <a:srgbClr val="166996"/>
                </a:highlight>
                <a:latin typeface="Calibri"/>
                <a:ea typeface="Calibri"/>
                <a:cs typeface="Calibri"/>
                <a:sym typeface="Calibri"/>
              </a:rPr>
              <a:t>دعم</a:t>
            </a:r>
            <a:r>
              <a:rPr lang="en-US" sz="1600" b="1" spc="300" dirty="0">
                <a:solidFill>
                  <a:schemeClr val="bg1"/>
                </a:solidFill>
                <a:highlight>
                  <a:srgbClr val="166996"/>
                </a:highlight>
                <a:latin typeface="Calibri"/>
                <a:ea typeface="Calibri"/>
                <a:cs typeface="Calibri"/>
                <a:sym typeface="Calibri"/>
              </a:rPr>
              <a:t> </a:t>
            </a:r>
            <a:r>
              <a:rPr lang="ar-SA" sz="1600" b="1" spc="300" dirty="0">
                <a:solidFill>
                  <a:schemeClr val="bg1"/>
                </a:solidFill>
                <a:highlight>
                  <a:srgbClr val="166996"/>
                </a:highlight>
                <a:latin typeface="Calibri"/>
                <a:ea typeface="Calibri"/>
                <a:cs typeface="Calibri"/>
                <a:sym typeface="Calibri"/>
              </a:rPr>
              <a:t>ال</a:t>
            </a:r>
            <a:r>
              <a:rPr lang="en-US" sz="1600" b="1" spc="300" dirty="0">
                <a:solidFill>
                  <a:schemeClr val="bg1"/>
                </a:solidFill>
                <a:highlight>
                  <a:srgbClr val="166996"/>
                </a:highlight>
                <a:latin typeface="Calibri"/>
                <a:ea typeface="Calibri"/>
                <a:cs typeface="Calibri"/>
                <a:sym typeface="Calibri"/>
              </a:rPr>
              <a:t>طفل </a:t>
            </a:r>
            <a:r>
              <a:rPr lang="ar-SA" sz="1600" b="1" spc="300" dirty="0">
                <a:solidFill>
                  <a:schemeClr val="bg1"/>
                </a:solidFill>
                <a:highlight>
                  <a:srgbClr val="166996"/>
                </a:highlight>
                <a:latin typeface="Calibri"/>
                <a:ea typeface="Calibri"/>
                <a:cs typeface="Calibri"/>
                <a:sym typeface="Calibri"/>
              </a:rPr>
              <a:t>ل</a:t>
            </a:r>
            <a:r>
              <a:rPr lang="en-US" sz="1600" b="1" spc="300" dirty="0">
                <a:solidFill>
                  <a:schemeClr val="bg1"/>
                </a:solidFill>
                <a:highlight>
                  <a:srgbClr val="166996"/>
                </a:highlight>
                <a:latin typeface="Calibri"/>
                <a:ea typeface="Calibri"/>
                <a:cs typeface="Calibri"/>
                <a:sym typeface="Calibri"/>
              </a:rPr>
              <a:t>يشعر بالأمان؟</a:t>
            </a:r>
          </a:p>
        </p:txBody>
      </p:sp>
      <p:graphicFrame>
        <p:nvGraphicFramePr>
          <p:cNvPr id="11" name="Table 11">
            <a:extLst>
              <a:ext uri="{FF2B5EF4-FFF2-40B4-BE49-F238E27FC236}">
                <a16:creationId xmlns:a16="http://schemas.microsoft.com/office/drawing/2014/main" id="{20D90532-A110-38F8-BC8A-B3B18D74B6D1}"/>
              </a:ext>
            </a:extLst>
          </p:cNvPr>
          <p:cNvGraphicFramePr>
            <a:graphicFrameLocks noGrp="1"/>
          </p:cNvGraphicFramePr>
          <p:nvPr>
            <p:extLst>
              <p:ext uri="{D42A27DB-BD31-4B8C-83A1-F6EECF244321}">
                <p14:modId xmlns:p14="http://schemas.microsoft.com/office/powerpoint/2010/main" val="3517107532"/>
              </p:ext>
            </p:extLst>
          </p:nvPr>
        </p:nvGraphicFramePr>
        <p:xfrm>
          <a:off x="996286" y="2031691"/>
          <a:ext cx="5246692" cy="204724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أنماط (أشخاص ، أماكن ، أوقات ، ...) تجعل الطفل يشعر بعدم الأمان</a:t>
                      </a:r>
                      <a:endParaRPr lang="en-BE" sz="1100" b="1" dirty="0">
                        <a:solidFill>
                          <a:schemeClr val="tx1"/>
                        </a:solidFill>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hMerge="1">
                  <a:txBody>
                    <a:bodyPr/>
                    <a:lstStyle/>
                    <a:p>
                      <a:pPr algn="r" rtl="1"/>
                      <a:endParaRPr lang="en-US" dirty="0"/>
                    </a:p>
                  </a:txBody>
                  <a:tcPr/>
                </a:tc>
                <a:extLst>
                  <a:ext uri="{0D108BD9-81ED-4DB2-BD59-A6C34878D82A}">
                    <a16:rowId xmlns:a16="http://schemas.microsoft.com/office/drawing/2014/main" val="1416290163"/>
                  </a:ext>
                </a:extLst>
              </a:tr>
              <a:tr h="370840">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أسئلة لصياغة خطة السلامة (استكشف الخيارات وتدابير السلامة)</a:t>
                      </a:r>
                    </a:p>
                    <a:p>
                      <a:pPr marL="285750" indent="-2857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هل هناك طريقة يمكنك تجنب ... [الموقع]؟</a:t>
                      </a:r>
                    </a:p>
                    <a:p>
                      <a:pPr marL="285750" indent="-2857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هل يوجد شخص بالغ تثق به يمكن أن يكون معك ... [في الوقت أو في المكان المحدد]؟</a:t>
                      </a:r>
                    </a:p>
                    <a:p>
                      <a:pPr marL="285750" indent="-2857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هل هناك أي شيء يمكننا القيام به لجعلك تشعر بأمان أكبر ... [في الوقت أو في المكان المحدد]؟</a:t>
                      </a:r>
                      <a:endParaRPr lang="en-BE" sz="1100" dirty="0">
                        <a:solidFill>
                          <a:schemeClr val="tx1"/>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b="1" dirty="0">
                        <a:solidFill>
                          <a:schemeClr val="tx1"/>
                        </a:solidFill>
                        <a:latin typeface="Calibri" panose="020F0502020204030204" pitchFamily="34" charset="0"/>
                        <a:cs typeface="Calibri" panose="020F0502020204030204" pitchFamily="34" charset="0"/>
                      </a:endParaRPr>
                    </a:p>
                  </a:txBody>
                  <a:tcPr>
                    <a:noFill/>
                  </a:tcPr>
                </a:tc>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سؤال لتقييم السلامة</a:t>
                      </a:r>
                    </a:p>
                    <a:p>
                      <a:pPr marL="285750" indent="-2857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هل يمكن أن تخبرني عن بعض الأوقات التي تشعر فيها بعدم الأمان؟</a:t>
                      </a:r>
                    </a:p>
                    <a:p>
                      <a:pPr marL="285750" indent="-2857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هل انت في مكان معين ام </a:t>
                      </a:r>
                      <a:r>
                        <a:rPr lang="ar-SA" sz="1100" dirty="0">
                          <a:solidFill>
                            <a:schemeClr val="tx1"/>
                          </a:solidFill>
                          <a:latin typeface="Calibri" panose="020F0502020204030204" pitchFamily="34" charset="0"/>
                          <a:cs typeface="Calibri" panose="020F0502020204030204" pitchFamily="34" charset="0"/>
                        </a:rPr>
                        <a:t>أنه يوجد</a:t>
                      </a:r>
                      <a:r>
                        <a:rPr lang="en-GB" sz="1100" dirty="0">
                          <a:solidFill>
                            <a:schemeClr val="tx1"/>
                          </a:solidFill>
                          <a:latin typeface="Calibri" panose="020F0502020204030204" pitchFamily="34" charset="0"/>
                          <a:cs typeface="Calibri" panose="020F0502020204030204" pitchFamily="34" charset="0"/>
                        </a:rPr>
                        <a:t> وقت معين؟</a:t>
                      </a:r>
                    </a:p>
                    <a:p>
                      <a:pPr marL="285750" indent="-2857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هل أنت وحدك؟ إن لم يكن</a:t>
                      </a:r>
                      <a:r>
                        <a:rPr lang="ar-SA" sz="1100" dirty="0">
                          <a:solidFill>
                            <a:schemeClr val="tx1"/>
                          </a:solidFill>
                          <a:latin typeface="Calibri" panose="020F0502020204030204" pitchFamily="34" charset="0"/>
                          <a:cs typeface="Calibri" panose="020F0502020204030204" pitchFamily="34" charset="0"/>
                        </a:rPr>
                        <a:t> كذلك</a:t>
                      </a:r>
                      <a:r>
                        <a:rPr lang="en-GB" sz="1100" dirty="0">
                          <a:solidFill>
                            <a:schemeClr val="tx1"/>
                          </a:solidFill>
                          <a:latin typeface="Calibri" panose="020F0502020204030204" pitchFamily="34" charset="0"/>
                          <a:cs typeface="Calibri" panose="020F0502020204030204" pitchFamily="34" charset="0"/>
                        </a:rPr>
                        <a:t> ، من معك؟</a:t>
                      </a:r>
                    </a:p>
                    <a:p>
                      <a:pPr marL="285750" indent="-2857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ماذا يحدث قبل أن تبدأ في الشعور بعدم الأمان؟</a:t>
                      </a:r>
                      <a:endParaRPr lang="en-BE" sz="1100" dirty="0">
                        <a:solidFill>
                          <a:schemeClr val="tx1"/>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BE" sz="1100" b="1"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354463388"/>
                  </a:ext>
                </a:extLst>
              </a:tr>
            </a:tbl>
          </a:graphicData>
        </a:graphic>
      </p:graphicFrame>
      <p:graphicFrame>
        <p:nvGraphicFramePr>
          <p:cNvPr id="12" name="Table 11">
            <a:extLst>
              <a:ext uri="{FF2B5EF4-FFF2-40B4-BE49-F238E27FC236}">
                <a16:creationId xmlns:a16="http://schemas.microsoft.com/office/drawing/2014/main" id="{401B47FB-106F-C25A-B312-793B1E23ABA5}"/>
              </a:ext>
            </a:extLst>
          </p:cNvPr>
          <p:cNvGraphicFramePr>
            <a:graphicFrameLocks noGrp="1"/>
          </p:cNvGraphicFramePr>
          <p:nvPr>
            <p:extLst>
              <p:ext uri="{D42A27DB-BD31-4B8C-83A1-F6EECF244321}">
                <p14:modId xmlns:p14="http://schemas.microsoft.com/office/powerpoint/2010/main" val="2734057523"/>
              </p:ext>
            </p:extLst>
          </p:nvPr>
        </p:nvGraphicFramePr>
        <p:xfrm>
          <a:off x="996286" y="4543796"/>
          <a:ext cx="5246692" cy="255016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ردود فعل الطفل</a:t>
                      </a:r>
                    </a:p>
                  </a:txBody>
                  <a:tcPr anchor="ctr">
                    <a:solidFill>
                      <a:schemeClr val="accent4">
                        <a:lumMod val="40000"/>
                        <a:lumOff val="60000"/>
                      </a:schemeClr>
                    </a:solidFill>
                  </a:tcPr>
                </a:tc>
                <a:tc hMerge="1">
                  <a:txBody>
                    <a:bodyPr/>
                    <a:lstStyle/>
                    <a:p>
                      <a:pPr algn="r" rtl="1"/>
                      <a:endParaRPr lang="en-US" dirty="0"/>
                    </a:p>
                  </a:txBody>
                  <a:tcPr/>
                </a:tc>
                <a:extLst>
                  <a:ext uri="{0D108BD9-81ED-4DB2-BD59-A6C34878D82A}">
                    <a16:rowId xmlns:a16="http://schemas.microsoft.com/office/drawing/2014/main" val="1416290163"/>
                  </a:ext>
                </a:extLst>
              </a:tr>
              <a:tr h="370840">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أسئلة لصياغة خطة السلامة (استكشف الخيارات وتدابير السلامة)</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يمكنك الوصول إلى الهاتف بهذه الطريقة ...</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إذا كانت هناك مشكلة ، يمكنك الاتصال</a:t>
                      </a:r>
                      <a:r>
                        <a:rPr lang="ar-SA" sz="1100" dirty="0">
                          <a:solidFill>
                            <a:schemeClr val="tx1"/>
                          </a:solidFill>
                          <a:latin typeface="Calibri" panose="020F0502020204030204" pitchFamily="34" charset="0"/>
                          <a:cs typeface="Calibri" panose="020F0502020204030204" pitchFamily="34" charset="0"/>
                        </a:rPr>
                        <a:t> أو الذهاب إلى</a:t>
                      </a:r>
                      <a:r>
                        <a:rPr lang="en-US" sz="1100" dirty="0">
                          <a:solidFill>
                            <a:schemeClr val="tx1"/>
                          </a:solidFill>
                          <a:latin typeface="Calibri" panose="020F0502020204030204" pitchFamily="34" charset="0"/>
                          <a:cs typeface="Calibri" panose="020F0502020204030204" pitchFamily="34" charset="0"/>
                        </a:rPr>
                        <a:t> ...</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عندما تريد الانتقال من أ إلى ب ، يمكنك أن تأخذ معك ...</a:t>
                      </a:r>
                    </a:p>
                  </a:txBody>
                  <a:tcPr>
                    <a:noFill/>
                  </a:tcPr>
                </a:tc>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سؤال لتقييم السلامة</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ماذا تفعل عادة إذا كنت في خطر أو تشعر بالخوف؟</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هناك أي شيء فعلته عمل</a:t>
                      </a:r>
                      <a:r>
                        <a:rPr lang="ar-SA" sz="1100" dirty="0">
                          <a:solidFill>
                            <a:schemeClr val="tx1"/>
                          </a:solidFill>
                          <a:latin typeface="Calibri" panose="020F0502020204030204" pitchFamily="34" charset="0"/>
                          <a:cs typeface="Calibri" panose="020F0502020204030204" pitchFamily="34" charset="0"/>
                        </a:rPr>
                        <a:t> بشكل</a:t>
                      </a:r>
                      <a:r>
                        <a:rPr lang="en-US" sz="1100" dirty="0">
                          <a:solidFill>
                            <a:schemeClr val="tx1"/>
                          </a:solidFill>
                          <a:latin typeface="Calibri" panose="020F0502020204030204" pitchFamily="34" charset="0"/>
                          <a:cs typeface="Calibri" panose="020F0502020204030204" pitchFamily="34" charset="0"/>
                        </a:rPr>
                        <a:t> جيد</a:t>
                      </a:r>
                      <a:r>
                        <a:rPr lang="ar-SA" sz="1100" dirty="0">
                          <a:solidFill>
                            <a:schemeClr val="tx1"/>
                          </a:solidFill>
                          <a:latin typeface="Calibri" panose="020F0502020204030204" pitchFamily="34" charset="0"/>
                          <a:cs typeface="Calibri" panose="020F0502020204030204" pitchFamily="34" charset="0"/>
                        </a:rPr>
                        <a:t> </a:t>
                      </a:r>
                      <a:r>
                        <a:rPr lang="en-US" sz="1100" dirty="0">
                          <a:solidFill>
                            <a:schemeClr val="tx1"/>
                          </a:solidFill>
                          <a:latin typeface="Calibri" panose="020F0502020204030204" pitchFamily="34" charset="0"/>
                          <a:cs typeface="Calibri" panose="020F0502020204030204" pitchFamily="34" charset="0"/>
                        </a:rPr>
                        <a:t>بالنسبة لك؟</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هناك أي شيء آخر تود أن تفعله؟</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لديك هاتف أو </a:t>
                      </a:r>
                      <a:r>
                        <a:rPr lang="ar-SA" sz="1100" dirty="0">
                          <a:solidFill>
                            <a:schemeClr val="tx1"/>
                          </a:solidFill>
                          <a:latin typeface="Calibri" panose="020F0502020204030204" pitchFamily="34" charset="0"/>
                          <a:cs typeface="Calibri" panose="020F0502020204030204" pitchFamily="34" charset="0"/>
                        </a:rPr>
                        <a:t> يمكنك الوصول ل</a:t>
                      </a:r>
                      <a:r>
                        <a:rPr lang="en-US" sz="1100" dirty="0">
                          <a:solidFill>
                            <a:schemeClr val="tx1"/>
                          </a:solidFill>
                          <a:latin typeface="Calibri" panose="020F0502020204030204" pitchFamily="34" charset="0"/>
                          <a:cs typeface="Calibri" panose="020F0502020204030204" pitchFamily="34" charset="0"/>
                        </a:rPr>
                        <a:t>هاتف جار أو صديق أو فرد من العائلة وما إلى ذلك؟</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بمن تتصل عادة أو بمن</a:t>
                      </a:r>
                      <a:r>
                        <a:rPr lang="ar-SA" sz="1100" dirty="0">
                          <a:solidFill>
                            <a:schemeClr val="tx1"/>
                          </a:solidFill>
                          <a:latin typeface="Calibri" panose="020F0502020204030204" pitchFamily="34" charset="0"/>
                          <a:cs typeface="Calibri" panose="020F0502020204030204" pitchFamily="34" charset="0"/>
                        </a:rPr>
                        <a:t> يمكنك الاتصال</a:t>
                      </a:r>
                      <a:r>
                        <a:rPr lang="en-US" sz="1100" dirty="0">
                          <a:solidFill>
                            <a:schemeClr val="tx1"/>
                          </a:solidFill>
                          <a:latin typeface="Calibri" panose="020F0502020204030204" pitchFamily="34" charset="0"/>
                          <a:cs typeface="Calibri" panose="020F0502020204030204" pitchFamily="34" charset="0"/>
                        </a:rPr>
                        <a:t>؟</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يمكنك الاحتفاظ بأموالك / هاتفك في مكان آمن؟</a:t>
                      </a:r>
                    </a:p>
                    <a:p>
                      <a:pPr marL="285750" indent="-285750" algn="r" rtl="1">
                        <a:buFont typeface="Arial" panose="020B0604020202020204" pitchFamily="34" charset="0"/>
                        <a:buChar char="•"/>
                      </a:pPr>
                      <a:endParaRPr lang="en-US" sz="11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354463388"/>
                  </a:ext>
                </a:extLst>
              </a:tr>
            </a:tbl>
          </a:graphicData>
        </a:graphic>
      </p:graphicFrame>
      <p:sp>
        <p:nvSpPr>
          <p:cNvPr id="2" name="Hexagon 1">
            <a:extLst>
              <a:ext uri="{FF2B5EF4-FFF2-40B4-BE49-F238E27FC236}">
                <a16:creationId xmlns:a16="http://schemas.microsoft.com/office/drawing/2014/main" id="{4EC07EA4-B992-101D-B9E6-32F7867136C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DEA521A3-494F-CDD9-25C6-55611C71BA8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D992E89C-E1AB-A0DD-69C7-B9E583CE9B45}"/>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3A7FF331-92FD-69CC-B903-728974124139}"/>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87A0FC1C-C318-C2FE-4474-8B621F4DBD60}"/>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08536628-D431-C8E4-5EC2-09611D1B1772}"/>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7CCB2DB1-96A3-0DE9-97C3-1B17DC711541}"/>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075252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1">
            <a:extLst>
              <a:ext uri="{FF2B5EF4-FFF2-40B4-BE49-F238E27FC236}">
                <a16:creationId xmlns:a16="http://schemas.microsoft.com/office/drawing/2014/main" id="{753EBAAA-DC98-D3D2-F498-48C282AC640E}"/>
              </a:ext>
            </a:extLst>
          </p:cNvPr>
          <p:cNvGraphicFramePr>
            <a:graphicFrameLocks noGrp="1"/>
          </p:cNvGraphicFramePr>
          <p:nvPr>
            <p:extLst>
              <p:ext uri="{D42A27DB-BD31-4B8C-83A1-F6EECF244321}">
                <p14:modId xmlns:p14="http://schemas.microsoft.com/office/powerpoint/2010/main" val="4236881073"/>
              </p:ext>
            </p:extLst>
          </p:nvPr>
        </p:nvGraphicFramePr>
        <p:xfrm>
          <a:off x="996286" y="732978"/>
          <a:ext cx="5246692" cy="187960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الأشخاص الداعمون</a:t>
                      </a:r>
                    </a:p>
                  </a:txBody>
                  <a:tcPr anchor="ctr">
                    <a:solidFill>
                      <a:schemeClr val="accent4">
                        <a:lumMod val="40000"/>
                        <a:lumOff val="60000"/>
                      </a:schemeClr>
                    </a:solidFill>
                  </a:tcPr>
                </a:tc>
                <a:tc hMerge="1">
                  <a:txBody>
                    <a:bodyPr/>
                    <a:lstStyle/>
                    <a:p>
                      <a:pPr algn="r" rtl="1"/>
                      <a:endParaRPr lang="en-US" dirty="0"/>
                    </a:p>
                  </a:txBody>
                  <a:tcPr/>
                </a:tc>
                <a:extLst>
                  <a:ext uri="{0D108BD9-81ED-4DB2-BD59-A6C34878D82A}">
                    <a16:rowId xmlns:a16="http://schemas.microsoft.com/office/drawing/2014/main" val="1416290163"/>
                  </a:ext>
                </a:extLst>
              </a:tr>
              <a:tr h="205939">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أسئلة لصياغة خطة السلامة (استكشف الخيارات وتدابير السلامة)</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هناك أي شخص قريب تذهب إليه للحصول على المساعدة والدعم؟</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يوجد شخص بالقرب منك تشعر بالراحة في الذهاب إليه إذا كنت لا تشعر بالأمان؟</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يمكنك الاتصال بي إذا كنت لا تشعر بالأمان. هل تريد ذلك؟</a:t>
                      </a:r>
                    </a:p>
                  </a:txBody>
                  <a:tcPr>
                    <a:noFill/>
                  </a:tcPr>
                </a:tc>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سؤال لتقييم السلامة</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إلى من تتحدث أو ت</a:t>
                      </a:r>
                      <a:r>
                        <a:rPr lang="ar-SA" sz="1100" dirty="0">
                          <a:solidFill>
                            <a:schemeClr val="tx1"/>
                          </a:solidFill>
                          <a:latin typeface="Calibri" panose="020F0502020204030204" pitchFamily="34" charset="0"/>
                          <a:cs typeface="Calibri" panose="020F0502020204030204" pitchFamily="34" charset="0"/>
                        </a:rPr>
                        <a:t>لفت</a:t>
                      </a:r>
                      <a:r>
                        <a:rPr lang="en-US" sz="1100" dirty="0">
                          <a:solidFill>
                            <a:schemeClr val="tx1"/>
                          </a:solidFill>
                          <a:latin typeface="Calibri" panose="020F0502020204030204" pitchFamily="34" charset="0"/>
                          <a:cs typeface="Calibri" panose="020F0502020204030204" pitchFamily="34" charset="0"/>
                        </a:rPr>
                        <a:t> الانتباه إذا كنت في خطر؟ (مثل الجار أو الأصدقاء أو أحد أفراد الأسرة أو الموظفين)</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هناك من تثق به ويعرف عن ... [العنف ، الإساءة ، الاستغلال ، ...]؟</a:t>
                      </a:r>
                    </a:p>
                  </a:txBody>
                  <a:tcPr>
                    <a:noFill/>
                  </a:tcPr>
                </a:tc>
                <a:extLst>
                  <a:ext uri="{0D108BD9-81ED-4DB2-BD59-A6C34878D82A}">
                    <a16:rowId xmlns:a16="http://schemas.microsoft.com/office/drawing/2014/main" val="3354463388"/>
                  </a:ext>
                </a:extLst>
              </a:tr>
            </a:tbl>
          </a:graphicData>
        </a:graphic>
      </p:graphicFrame>
      <p:graphicFrame>
        <p:nvGraphicFramePr>
          <p:cNvPr id="7" name="Table 11">
            <a:extLst>
              <a:ext uri="{FF2B5EF4-FFF2-40B4-BE49-F238E27FC236}">
                <a16:creationId xmlns:a16="http://schemas.microsoft.com/office/drawing/2014/main" id="{E5463F52-528E-96AA-B233-7FD4A8B9DC24}"/>
              </a:ext>
            </a:extLst>
          </p:cNvPr>
          <p:cNvGraphicFramePr>
            <a:graphicFrameLocks noGrp="1"/>
          </p:cNvGraphicFramePr>
          <p:nvPr>
            <p:extLst>
              <p:ext uri="{D42A27DB-BD31-4B8C-83A1-F6EECF244321}">
                <p14:modId xmlns:p14="http://schemas.microsoft.com/office/powerpoint/2010/main" val="3898935131"/>
              </p:ext>
            </p:extLst>
          </p:nvPr>
        </p:nvGraphicFramePr>
        <p:xfrm>
          <a:off x="996286" y="3012352"/>
          <a:ext cx="5246692" cy="221488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أماكن </a:t>
                      </a:r>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آمنة</a:t>
                      </a:r>
                    </a:p>
                  </a:txBody>
                  <a:tcPr anchor="ctr">
                    <a:solidFill>
                      <a:schemeClr val="accent4">
                        <a:lumMod val="40000"/>
                        <a:lumOff val="60000"/>
                      </a:schemeClr>
                    </a:solidFill>
                  </a:tcPr>
                </a:tc>
                <a:tc hMerge="1">
                  <a:txBody>
                    <a:bodyPr/>
                    <a:lstStyle/>
                    <a:p>
                      <a:pPr algn="r" rtl="1"/>
                      <a:endParaRPr lang="en-US" dirty="0"/>
                    </a:p>
                  </a:txBody>
                  <a:tcPr/>
                </a:tc>
                <a:extLst>
                  <a:ext uri="{0D108BD9-81ED-4DB2-BD59-A6C34878D82A}">
                    <a16:rowId xmlns:a16="http://schemas.microsoft.com/office/drawing/2014/main" val="1416290163"/>
                  </a:ext>
                </a:extLst>
              </a:tr>
              <a:tr h="205939">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أسئلة لصياغة خطة السلامة (استكشف الخيارات وتدابير السلامة)</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هناك مكان يمكنك الذهاب إليه إذا كنت لا تشعر بالأمان؟</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تعرف أي أماكن آمنة قريبة؟ (على سبيل المثال الجار ، وقائد المجتمع ، والمساحة الصديقة للأطفال ، وما إلى ذلك)</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كيف تخرج من المنزل إذا كان هناك خطر؟</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هناك يوم أو وقت معين يمكنك فيه مغادرة المنزل والتنقل بحرية أكبر؟</a:t>
                      </a:r>
                    </a:p>
                  </a:txBody>
                  <a:tcPr>
                    <a:noFill/>
                  </a:tcPr>
                </a:tc>
                <a:tc>
                  <a:txBody>
                    <a:bodyPr/>
                    <a:lstStyle/>
                    <a:p>
                      <a:pPr marL="0" marR="0" lvl="0" indent="0" algn="r" defTabSz="685800" rtl="1"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Calibri" panose="020F0502020204030204" pitchFamily="34" charset="0"/>
                          <a:cs typeface="Calibri" panose="020F0502020204030204" pitchFamily="34" charset="0"/>
                        </a:rPr>
                        <a:t>سؤال لتقييم السلامة</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إلى أين تذهب إذا كنت تشعر بعدم الأمان؟</a:t>
                      </a:r>
                    </a:p>
                    <a:p>
                      <a:pPr marL="285750" indent="-2857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هل هناك مكان تود الذهاب إليه ولكن لم ت</a:t>
                      </a:r>
                      <a:r>
                        <a:rPr lang="ar-SA" sz="1100" dirty="0">
                          <a:solidFill>
                            <a:schemeClr val="tx1"/>
                          </a:solidFill>
                          <a:latin typeface="Calibri" panose="020F0502020204030204" pitchFamily="34" charset="0"/>
                          <a:cs typeface="Calibri" panose="020F0502020204030204" pitchFamily="34" charset="0"/>
                        </a:rPr>
                        <a:t>ذهب إليه</a:t>
                      </a:r>
                      <a:r>
                        <a:rPr lang="en-US" sz="1100" dirty="0">
                          <a:solidFill>
                            <a:schemeClr val="tx1"/>
                          </a:solidFill>
                          <a:latin typeface="Calibri" panose="020F0502020204030204" pitchFamily="34" charset="0"/>
                          <a:cs typeface="Calibri" panose="020F0502020204030204" pitchFamily="34" charset="0"/>
                        </a:rPr>
                        <a:t> بعد؟</a:t>
                      </a:r>
                    </a:p>
                  </a:txBody>
                  <a:tcPr>
                    <a:noFill/>
                  </a:tcPr>
                </a:tc>
                <a:extLst>
                  <a:ext uri="{0D108BD9-81ED-4DB2-BD59-A6C34878D82A}">
                    <a16:rowId xmlns:a16="http://schemas.microsoft.com/office/drawing/2014/main" val="3354463388"/>
                  </a:ext>
                </a:extLst>
              </a:tr>
            </a:tbl>
          </a:graphicData>
        </a:graphic>
      </p:graphicFrame>
      <p:sp>
        <p:nvSpPr>
          <p:cNvPr id="2" name="Hexagon 1">
            <a:extLst>
              <a:ext uri="{FF2B5EF4-FFF2-40B4-BE49-F238E27FC236}">
                <a16:creationId xmlns:a16="http://schemas.microsoft.com/office/drawing/2014/main" id="{BD5651CD-8E58-0200-5A40-F2AF048AB156}"/>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DCBE862D-8243-C0A9-9228-AA67E93EE45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130B6BD8-D5E2-C3E0-625E-5B24A289F8F7}"/>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AB5AF4D6-2BBC-13A8-BDED-587C0CDBBCA6}"/>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8B615672-1AFB-EAD8-4FBE-44F54907841A}"/>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68AAD45-F26E-62D6-96E1-4CD59A2B6ACB}"/>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607EFE2E-59B4-7B45-2986-527E7300869A}"/>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45081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CE0782-7CC0-1768-BC2D-A23AC972674B}"/>
              </a:ext>
            </a:extLst>
          </p:cNvPr>
          <p:cNvSpPr txBox="1"/>
          <p:nvPr/>
        </p:nvSpPr>
        <p:spPr>
          <a:xfrm>
            <a:off x="996287" y="698305"/>
            <a:ext cx="5254042" cy="276999"/>
          </a:xfrm>
          <a:prstGeom prst="rect">
            <a:avLst/>
          </a:prstGeom>
          <a:noFill/>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ar-SA" sz="1200" b="1" dirty="0">
                <a:latin typeface="Calibri" panose="020F0502020204030204" pitchFamily="34" charset="0"/>
                <a:cs typeface="Calibri" panose="020F0502020204030204" pitchFamily="34" charset="0"/>
              </a:rPr>
              <a:t>ال</a:t>
            </a:r>
            <a:r>
              <a:rPr lang="en-GB" sz="1200" b="1" dirty="0" err="1">
                <a:latin typeface="Calibri" panose="020F0502020204030204" pitchFamily="34" charset="0"/>
                <a:cs typeface="Calibri" panose="020F0502020204030204" pitchFamily="34" charset="0"/>
              </a:rPr>
              <a:t>خريطة</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المجتمع</a:t>
            </a:r>
            <a:r>
              <a:rPr lang="ar-SA" sz="1200" b="1" dirty="0" err="1">
                <a:latin typeface="Calibri" panose="020F0502020204030204" pitchFamily="34" charset="0"/>
                <a:cs typeface="Calibri" panose="020F0502020204030204" pitchFamily="34" charset="0"/>
              </a:rPr>
              <a:t>ية</a:t>
            </a:r>
            <a:endParaRPr lang="en-GB" sz="1000" b="1" dirty="0"/>
          </a:p>
        </p:txBody>
      </p:sp>
      <p:graphicFrame>
        <p:nvGraphicFramePr>
          <p:cNvPr id="7" name="Table 17">
            <a:extLst>
              <a:ext uri="{FF2B5EF4-FFF2-40B4-BE49-F238E27FC236}">
                <a16:creationId xmlns:a16="http://schemas.microsoft.com/office/drawing/2014/main" id="{785B3DF1-6935-CAA5-3347-2A040A97CDD2}"/>
              </a:ext>
            </a:extLst>
          </p:cNvPr>
          <p:cNvGraphicFramePr>
            <a:graphicFrameLocks noGrp="1"/>
          </p:cNvGraphicFramePr>
          <p:nvPr>
            <p:extLst>
              <p:ext uri="{D42A27DB-BD31-4B8C-83A1-F6EECF244321}">
                <p14:modId xmlns:p14="http://schemas.microsoft.com/office/powerpoint/2010/main" val="4234461240"/>
              </p:ext>
            </p:extLst>
          </p:nvPr>
        </p:nvGraphicFramePr>
        <p:xfrm>
          <a:off x="996287" y="1175655"/>
          <a:ext cx="5254042" cy="6151880"/>
        </p:xfrm>
        <a:graphic>
          <a:graphicData uri="http://schemas.openxmlformats.org/drawingml/2006/table">
            <a:tbl>
              <a:tblPr firstRow="1" bandRow="1">
                <a:tableStyleId>{5C22544A-7EE6-4342-B048-85BDC9FD1C3A}</a:tableStyleId>
              </a:tblPr>
              <a:tblGrid>
                <a:gridCol w="4312313">
                  <a:extLst>
                    <a:ext uri="{9D8B030D-6E8A-4147-A177-3AD203B41FA5}">
                      <a16:colId xmlns:a16="http://schemas.microsoft.com/office/drawing/2014/main" val="3910228329"/>
                    </a:ext>
                  </a:extLst>
                </a:gridCol>
                <a:gridCol w="941729">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0" dirty="0">
                          <a:solidFill>
                            <a:schemeClr val="tx1"/>
                          </a:solidFill>
                          <a:latin typeface="Calibri" panose="020F0502020204030204" pitchFamily="34" charset="0"/>
                          <a:cs typeface="Calibri" panose="020F0502020204030204" pitchFamily="34" charset="0"/>
                        </a:rPr>
                        <a:t>ال</a:t>
                      </a:r>
                      <a:r>
                        <a:rPr lang="en-GB" sz="1100" b="0" dirty="0">
                          <a:solidFill>
                            <a:schemeClr val="tx1"/>
                          </a:solidFill>
                          <a:latin typeface="Calibri" panose="020F0502020204030204" pitchFamily="34" charset="0"/>
                          <a:cs typeface="Calibri" panose="020F0502020204030204" pitchFamily="34" charset="0"/>
                        </a:rPr>
                        <a:t>خريطة المجتمع</a:t>
                      </a:r>
                      <a:r>
                        <a:rPr lang="ar-SA" sz="1100" b="0" dirty="0">
                          <a:solidFill>
                            <a:schemeClr val="tx1"/>
                          </a:solidFill>
                          <a:latin typeface="Calibri" panose="020F0502020204030204" pitchFamily="34" charset="0"/>
                          <a:cs typeface="Calibri" panose="020F0502020204030204" pitchFamily="34" charset="0"/>
                        </a:rPr>
                        <a:t>ية</a:t>
                      </a:r>
                      <a:r>
                        <a:rPr lang="en-GB" sz="1100" b="0" dirty="0">
                          <a:solidFill>
                            <a:schemeClr val="tx1"/>
                          </a:solidFill>
                          <a:latin typeface="Calibri" panose="020F0502020204030204" pitchFamily="34" charset="0"/>
                          <a:cs typeface="Calibri" panose="020F0502020204030204" pitchFamily="34" charset="0"/>
                        </a:rPr>
                        <a:t> هي أداة لمساعدة الأطفال على تحديد أماكن آمنة وأشخاص آمنين داخل مجتمعهم</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نظرة عامة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0" dirty="0">
                          <a:latin typeface="Calibri" panose="020F0502020204030204" pitchFamily="34" charset="0"/>
                          <a:cs typeface="Calibri" panose="020F0502020204030204" pitchFamily="34" charset="0"/>
                        </a:rPr>
                        <a:t>ت</a:t>
                      </a:r>
                      <a:r>
                        <a:rPr lang="en-GB" sz="1100" b="0" dirty="0">
                          <a:latin typeface="Calibri" panose="020F0502020204030204" pitchFamily="34" charset="0"/>
                          <a:cs typeface="Calibri" panose="020F0502020204030204" pitchFamily="34" charset="0"/>
                        </a:rPr>
                        <a:t>عتمد على الطفل. طالما أن</a:t>
                      </a:r>
                      <a:r>
                        <a:rPr lang="ar-SA" sz="1100" b="0" dirty="0">
                          <a:latin typeface="Calibri" panose="020F0502020204030204" pitchFamily="34" charset="0"/>
                          <a:cs typeface="Calibri" panose="020F0502020204030204" pitchFamily="34" charset="0"/>
                        </a:rPr>
                        <a:t>ه يتم إشراكهم. </a:t>
                      </a:r>
                      <a:r>
                        <a:rPr lang="en-GB" sz="1100" b="0" dirty="0">
                          <a:latin typeface="Calibri" panose="020F0502020204030204" pitchFamily="34" charset="0"/>
                          <a:cs typeface="Calibri" panose="020F0502020204030204" pitchFamily="34" charset="0"/>
                        </a:rPr>
                        <a:t> يمكن أن تتراوح بين </a:t>
                      </a:r>
                      <a:r>
                        <a:rPr lang="ar-SA" sz="1100" b="0" dirty="0">
                          <a:latin typeface="Calibri" panose="020F0502020204030204" pitchFamily="34" charset="0"/>
                          <a:cs typeface="Calibri" panose="020F0502020204030204" pitchFamily="34" charset="0"/>
                        </a:rPr>
                        <a:t>١٥</a:t>
                      </a:r>
                      <a:r>
                        <a:rPr lang="en-GB" sz="1100" b="0" dirty="0">
                          <a:latin typeface="Calibri" panose="020F0502020204030204" pitchFamily="34" charset="0"/>
                          <a:cs typeface="Calibri" panose="020F0502020204030204" pitchFamily="34" charset="0"/>
                        </a:rPr>
                        <a:t> دقيقة إلى </a:t>
                      </a:r>
                      <a:r>
                        <a:rPr lang="ar-SA" sz="1100" b="0" dirty="0">
                          <a:latin typeface="Calibri" panose="020F0502020204030204" pitchFamily="34" charset="0"/>
                          <a:cs typeface="Calibri" panose="020F0502020204030204" pitchFamily="34" charset="0"/>
                        </a:rPr>
                        <a:t>٣٠</a:t>
                      </a:r>
                      <a:r>
                        <a:rPr lang="en-GB" sz="1100" b="0" dirty="0">
                          <a:latin typeface="Calibri" panose="020F0502020204030204" pitchFamily="34" charset="0"/>
                          <a:cs typeface="Calibri" panose="020F0502020204030204" pitchFamily="34" charset="0"/>
                        </a:rPr>
                        <a:t> دقيقة</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وقت</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0" dirty="0">
                          <a:latin typeface="Calibri" panose="020F0502020204030204" pitchFamily="34" charset="0"/>
                          <a:cs typeface="Calibri" panose="020F0502020204030204" pitchFamily="34" charset="0"/>
                        </a:rPr>
                        <a:t>يوصى بهذا النشاط للأطفال الذين تتراوح أعمارهم بين </a:t>
                      </a:r>
                      <a:r>
                        <a:rPr lang="ar-SA" sz="1100" b="0" dirty="0">
                          <a:latin typeface="Calibri" panose="020F0502020204030204" pitchFamily="34" charset="0"/>
                          <a:cs typeface="Calibri" panose="020F0502020204030204" pitchFamily="34" charset="0"/>
                        </a:rPr>
                        <a:t>٤</a:t>
                      </a:r>
                      <a:r>
                        <a:rPr lang="en-GB" sz="1100" b="0" dirty="0">
                          <a:latin typeface="Calibri" panose="020F0502020204030204" pitchFamily="34" charset="0"/>
                          <a:cs typeface="Calibri" panose="020F0502020204030204" pitchFamily="34" charset="0"/>
                        </a:rPr>
                        <a:t> و </a:t>
                      </a:r>
                      <a:r>
                        <a:rPr lang="ar-SA" sz="1100" b="0" dirty="0">
                          <a:latin typeface="Calibri" panose="020F0502020204030204" pitchFamily="34" charset="0"/>
                          <a:cs typeface="Calibri" panose="020F0502020204030204" pitchFamily="34" charset="0"/>
                        </a:rPr>
                        <a:t>١٢</a:t>
                      </a:r>
                      <a:r>
                        <a:rPr lang="en-GB" sz="1100" b="0" dirty="0">
                          <a:latin typeface="Calibri" panose="020F0502020204030204" pitchFamily="34" charset="0"/>
                          <a:cs typeface="Calibri" panose="020F0502020204030204" pitchFamily="34" charset="0"/>
                        </a:rPr>
                        <a:t> عامًا (اعتمادًا على نضج الطفل / قدرته على التحدث ، قد يكون هذا مفيدًا في سن لاحقة أيضًا).</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en-GB" sz="1100" b="1" dirty="0">
                          <a:solidFill>
                            <a:schemeClr val="tx1"/>
                          </a:solidFill>
                          <a:latin typeface="Calibri" panose="020F0502020204030204" pitchFamily="34" charset="0"/>
                          <a:cs typeface="Calibri" panose="020F0502020204030204" pitchFamily="34" charset="0"/>
                        </a:rPr>
                        <a:t>الأعمار</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0" dirty="0">
                          <a:latin typeface="Calibri" panose="020F0502020204030204" pitchFamily="34" charset="0"/>
                          <a:cs typeface="Calibri" panose="020F0502020204030204" pitchFamily="34" charset="0"/>
                        </a:rPr>
                        <a:t>الورق وأقلام التحديد الملونة أو أقلام الرصاص</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مواد</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67086939"/>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0" dirty="0">
                          <a:latin typeface="Calibri" panose="020F0502020204030204" pitchFamily="34" charset="0"/>
                          <a:cs typeface="Calibri" panose="020F0502020204030204" pitchFamily="34" charset="0"/>
                        </a:rPr>
                        <a:t>يجب على أخصائيي الحالة إكمال هذا النشاط مع الأطفال على حدة ؛ ومع ذلك ، قد يكون وجود مقدم الرعاية ضروريًا أو داعمًا إذا كان الطفل يرفض المشاركة في هذا النشاط أو غير قادر على القيام بذلك بسبب عمره أو مرحلة نموه </a:t>
                      </a:r>
                      <a:r>
                        <a:rPr lang="ar-SA" sz="1100" b="0" dirty="0">
                          <a:latin typeface="Calibri" panose="020F0502020204030204" pitchFamily="34" charset="0"/>
                          <a:cs typeface="Calibri" panose="020F0502020204030204" pitchFamily="34" charset="0"/>
                        </a:rPr>
                        <a:t>أو تفضيله أو قدرته على التواصل.</a:t>
                      </a:r>
                      <a:endParaRPr lang="en-GB" sz="1100" b="0" dirty="0">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مشاركة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24097116"/>
                  </a:ext>
                </a:extLst>
              </a:tr>
              <a:tr h="370840">
                <a:tc>
                  <a:txBody>
                    <a:bodyPr/>
                    <a:lstStyle/>
                    <a:p>
                      <a:pPr algn="r" rtl="1"/>
                      <a:r>
                        <a:rPr lang="en-GB" sz="1100" b="0" dirty="0">
                          <a:latin typeface="Calibri" panose="020F0502020204030204" pitchFamily="34" charset="0"/>
                          <a:cs typeface="Calibri" panose="020F0502020204030204" pitchFamily="34" charset="0"/>
                        </a:rPr>
                        <a:t>قبل استكمال </a:t>
                      </a:r>
                      <a:r>
                        <a:rPr lang="ar-SA" sz="1100" b="0" dirty="0">
                          <a:latin typeface="Calibri" panose="020F0502020204030204" pitchFamily="34" charset="0"/>
                          <a:cs typeface="Calibri" panose="020F0502020204030204" pitchFamily="34" charset="0"/>
                        </a:rPr>
                        <a:t>ال</a:t>
                      </a:r>
                      <a:r>
                        <a:rPr lang="en-GB" sz="1100" b="0" dirty="0">
                          <a:latin typeface="Calibri" panose="020F0502020204030204" pitchFamily="34" charset="0"/>
                          <a:cs typeface="Calibri" panose="020F0502020204030204" pitchFamily="34" charset="0"/>
                        </a:rPr>
                        <a:t>خريطة المجتمع</a:t>
                      </a:r>
                      <a:r>
                        <a:rPr lang="ar-SA" sz="1100" b="0" dirty="0">
                          <a:latin typeface="Calibri" panose="020F0502020204030204" pitchFamily="34" charset="0"/>
                          <a:cs typeface="Calibri" panose="020F0502020204030204" pitchFamily="34" charset="0"/>
                        </a:rPr>
                        <a:t>ية</a:t>
                      </a:r>
                      <a:r>
                        <a:rPr lang="en-GB" sz="1100" b="0" dirty="0">
                          <a:latin typeface="Calibri" panose="020F0502020204030204" pitchFamily="34" charset="0"/>
                          <a:cs typeface="Calibri" panose="020F0502020204030204" pitchFamily="34" charset="0"/>
                        </a:rPr>
                        <a:t> ، يجب على أخصائيي الحالة أن يشرحوا للطفل الغرض من النشاط:</a:t>
                      </a:r>
                    </a:p>
                    <a:p>
                      <a:pPr marL="628650" lvl="1" indent="-171450" algn="r" rtl="1">
                        <a:buFont typeface="Arial" panose="020B0604020202020204" pitchFamily="34" charset="0"/>
                        <a:buChar char="•"/>
                      </a:pPr>
                      <a:r>
                        <a:rPr lang="en-GB" sz="1100" b="0" dirty="0">
                          <a:latin typeface="Calibri" panose="020F0502020204030204" pitchFamily="34" charset="0"/>
                          <a:cs typeface="Calibri" panose="020F0502020204030204" pitchFamily="34" charset="0"/>
                        </a:rPr>
                        <a:t>لتسمية / تحديد الأشخاص الذين يشعرون بالأمان معهم</a:t>
                      </a:r>
                    </a:p>
                    <a:p>
                      <a:pPr marL="628650" lvl="1" indent="-171450" algn="r" rtl="1">
                        <a:buFont typeface="Arial" panose="020B0604020202020204" pitchFamily="34" charset="0"/>
                        <a:buChar char="•"/>
                      </a:pPr>
                      <a:r>
                        <a:rPr lang="en-GB" sz="1100" b="0" dirty="0">
                          <a:latin typeface="Calibri" panose="020F0502020204030204" pitchFamily="34" charset="0"/>
                          <a:cs typeface="Calibri" panose="020F0502020204030204" pitchFamily="34" charset="0"/>
                        </a:rPr>
                        <a:t>التعرف على الأماكن التي يشعرون فيها بالأمان</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غاية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12278685"/>
                  </a:ext>
                </a:extLst>
              </a:tr>
              <a:tr h="370840">
                <a:tc>
                  <a:txBody>
                    <a:bodyPr/>
                    <a:lstStyle/>
                    <a:p>
                      <a:pPr algn="r" rtl="1"/>
                      <a:r>
                        <a:rPr lang="en-GB" sz="1100" b="0" dirty="0">
                          <a:latin typeface="Calibri" panose="020F0502020204030204" pitchFamily="34" charset="0"/>
                          <a:cs typeface="Calibri" panose="020F0502020204030204" pitchFamily="34" charset="0"/>
                        </a:rPr>
                        <a:t>إذا كان الطفل لا يعرف الرسم أو</a:t>
                      </a:r>
                      <a:r>
                        <a:rPr lang="ar-SA" sz="1100" b="0" dirty="0">
                          <a:latin typeface="Calibri" panose="020F0502020204030204" pitchFamily="34" charset="0"/>
                          <a:cs typeface="Calibri" panose="020F0502020204030204" pitchFamily="34" charset="0"/>
                        </a:rPr>
                        <a:t>لا </a:t>
                      </a:r>
                      <a:r>
                        <a:rPr lang="en-GB" sz="1100" b="0" dirty="0">
                          <a:latin typeface="Calibri" panose="020F0502020204030204" pitchFamily="34" charset="0"/>
                          <a:cs typeface="Calibri" panose="020F0502020204030204" pitchFamily="34" charset="0"/>
                        </a:rPr>
                        <a:t> يريد</a:t>
                      </a:r>
                      <a:r>
                        <a:rPr lang="ar-SA" sz="1100" b="0" dirty="0">
                          <a:latin typeface="Calibri" panose="020F0502020204030204" pitchFamily="34" charset="0"/>
                          <a:cs typeface="Calibri" panose="020F0502020204030204" pitchFamily="34" charset="0"/>
                        </a:rPr>
                        <a:t> ذلك</a:t>
                      </a:r>
                      <a:r>
                        <a:rPr lang="en-GB" sz="1100" b="0" dirty="0">
                          <a:latin typeface="Calibri" panose="020F0502020204030204" pitchFamily="34" charset="0"/>
                          <a:cs typeface="Calibri" panose="020F0502020204030204" pitchFamily="34" charset="0"/>
                        </a:rPr>
                        <a:t> ، ولكنه يرغب في أن يرسم</a:t>
                      </a:r>
                      <a:r>
                        <a:rPr lang="ar-SA" sz="1100" b="0" dirty="0">
                          <a:latin typeface="Calibri" panose="020F0502020204030204" pitchFamily="34" charset="0"/>
                          <a:cs typeface="Calibri" panose="020F0502020204030204" pitchFamily="34" charset="0"/>
                        </a:rPr>
                        <a:t> له</a:t>
                      </a:r>
                      <a:r>
                        <a:rPr lang="en-GB" sz="1100" b="0" dirty="0">
                          <a:latin typeface="Calibri" panose="020F0502020204030204" pitchFamily="34" charset="0"/>
                          <a:cs typeface="Calibri" panose="020F0502020204030204" pitchFamily="34" charset="0"/>
                        </a:rPr>
                        <a:t> أخصائي الحالة - فمن الممكن للطفل أن يوجه أخصائي الحالة بشأن ماذا ومن يرسم.</a:t>
                      </a:r>
                      <a:endParaRPr lang="en-US"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en-GB" sz="1100" b="1" dirty="0">
                          <a:solidFill>
                            <a:schemeClr val="tx1"/>
                          </a:solidFill>
                          <a:latin typeface="Calibri" panose="020F0502020204030204" pitchFamily="34" charset="0"/>
                          <a:cs typeface="Calibri" panose="020F0502020204030204" pitchFamily="34" charset="0"/>
                        </a:rPr>
                        <a:t>ال</a:t>
                      </a:r>
                      <a:r>
                        <a:rPr lang="ar-SA" sz="1100" b="1" dirty="0">
                          <a:solidFill>
                            <a:schemeClr val="tx1"/>
                          </a:solidFill>
                          <a:latin typeface="Calibri" panose="020F0502020204030204" pitchFamily="34" charset="0"/>
                          <a:cs typeface="Calibri" panose="020F0502020204030204" pitchFamily="34" charset="0"/>
                        </a:rPr>
                        <a:t>تكييف</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803270237"/>
                  </a:ext>
                </a:extLst>
              </a:tr>
              <a:tr h="203565">
                <a:tc>
                  <a:txBody>
                    <a:bodyPr/>
                    <a:lstStyle/>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اطلب منهم رسم منزلهم في منتصف الورقة</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اطلب منهم بعد ذلك رسم جميع الأماكن والأشخاص الذين يزورونهم أحيانًا حول المنزل (مثل الجيران والعائلة والأصدقاء والمحلات التجارية وأماكن التعليم والعبادة وما إلى ذلك).</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عند الانتهاء من الخريطة ، اطلب منهم تسمية جميع الأماكن والأشخاص المشار إليهم عليها.</a:t>
                      </a:r>
                    </a:p>
                    <a:p>
                      <a:pPr marL="628650" lvl="1"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إذا كان الطفل متعلمًا ، فاطلب منه تسمية كل مكان أو شخص.</a:t>
                      </a:r>
                    </a:p>
                    <a:p>
                      <a:pPr marL="628650" lvl="1"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إذا لم يكونوا متعلمين ، يجب على أخصائي الحالة تسمية الأماكن ، موضحًا أنه</a:t>
                      </a:r>
                      <a:r>
                        <a:rPr lang="ar-SA" sz="1100" dirty="0">
                          <a:solidFill>
                            <a:schemeClr val="tx1"/>
                          </a:solidFill>
                          <a:latin typeface="Calibri" panose="020F0502020204030204" pitchFamily="34" charset="0"/>
                          <a:cs typeface="Calibri" panose="020F0502020204030204" pitchFamily="34" charset="0"/>
                        </a:rPr>
                        <a:t>ا</a:t>
                      </a:r>
                      <a:r>
                        <a:rPr lang="en-GB" sz="1100" dirty="0">
                          <a:solidFill>
                            <a:schemeClr val="tx1"/>
                          </a:solidFill>
                          <a:latin typeface="Calibri" panose="020F0502020204030204" pitchFamily="34" charset="0"/>
                          <a:cs typeface="Calibri" panose="020F0502020204030204" pitchFamily="34" charset="0"/>
                        </a:rPr>
                        <a:t> س</a:t>
                      </a:r>
                      <a:r>
                        <a:rPr lang="ar-SA" sz="1100" dirty="0">
                          <a:solidFill>
                            <a:schemeClr val="tx1"/>
                          </a:solidFill>
                          <a:latin typeface="Calibri" panose="020F0502020204030204" pitchFamily="34" charset="0"/>
                          <a:cs typeface="Calibri" panose="020F0502020204030204" pitchFamily="34" charset="0"/>
                        </a:rPr>
                        <a:t>ت</a:t>
                      </a:r>
                      <a:r>
                        <a:rPr lang="en-GB" sz="1100" dirty="0">
                          <a:solidFill>
                            <a:schemeClr val="tx1"/>
                          </a:solidFill>
                          <a:latin typeface="Calibri" panose="020F0502020204030204" pitchFamily="34" charset="0"/>
                          <a:cs typeface="Calibri" panose="020F0502020204030204" pitchFamily="34" charset="0"/>
                        </a:rPr>
                        <a:t>ساعد أخصائي الحالة على تذكر كل مكان.</a:t>
                      </a:r>
                    </a:p>
                    <a:p>
                      <a:pPr marL="171450" indent="-171450" algn="r" rtl="1">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تحقق مما إذا كانوا قد نسوا أي أماكن أو أشخاص. تذكر مهاراتك في التحدث الفعال ، مثل طرح أسئلة لطيفة ومفتوحة. على سبيل المثال:</a:t>
                      </a:r>
                    </a:p>
                    <a:p>
                      <a:pPr marL="628650" lvl="1" indent="-171450" algn="r" rtl="1">
                        <a:buFont typeface="Arial" panose="020B0604020202020204" pitchFamily="34" charset="0"/>
                        <a:buChar char="•"/>
                      </a:pPr>
                      <a:r>
                        <a:rPr lang="en-GB" sz="1100" i="1" dirty="0">
                          <a:solidFill>
                            <a:schemeClr val="tx1"/>
                          </a:solidFill>
                          <a:latin typeface="Calibri" panose="020F0502020204030204" pitchFamily="34" charset="0"/>
                          <a:cs typeface="Calibri" panose="020F0502020204030204" pitchFamily="34" charset="0"/>
                        </a:rPr>
                        <a:t>هل سبق لك زيارة الجيران؟</a:t>
                      </a:r>
                    </a:p>
                    <a:p>
                      <a:pPr marL="628650" lvl="1" indent="-171450" algn="r" rtl="1">
                        <a:buFont typeface="Arial" panose="020B0604020202020204" pitchFamily="34" charset="0"/>
                        <a:buChar char="•"/>
                      </a:pPr>
                      <a:r>
                        <a:rPr lang="en-GB" sz="1100" i="1" dirty="0">
                          <a:solidFill>
                            <a:schemeClr val="tx1"/>
                          </a:solidFill>
                          <a:latin typeface="Calibri" panose="020F0502020204030204" pitchFamily="34" charset="0"/>
                          <a:cs typeface="Calibri" panose="020F0502020204030204" pitchFamily="34" charset="0"/>
                        </a:rPr>
                        <a:t>هل لديك صديق قريب؟</a:t>
                      </a:r>
                    </a:p>
                    <a:p>
                      <a:pPr marL="628650" lvl="1" indent="-171450" algn="r" rtl="1">
                        <a:buFont typeface="Arial" panose="020B0604020202020204" pitchFamily="34" charset="0"/>
                        <a:buChar char="•"/>
                      </a:pPr>
                      <a:r>
                        <a:rPr lang="en-GB" sz="1100" i="1" dirty="0">
                          <a:solidFill>
                            <a:schemeClr val="tx1"/>
                          </a:solidFill>
                          <a:latin typeface="Calibri" panose="020F0502020204030204" pitchFamily="34" charset="0"/>
                          <a:cs typeface="Calibri" panose="020F0502020204030204" pitchFamily="34" charset="0"/>
                        </a:rPr>
                        <a:t>هل يوجد يوم في الأسبوع تذهب فيه إلى مكان معين؟</a:t>
                      </a:r>
                    </a:p>
                    <a:p>
                      <a:pPr marL="0" lvl="0" indent="0" algn="r" rtl="1">
                        <a:buFont typeface="Arial" panose="020B0604020202020204" pitchFamily="34" charset="0"/>
                        <a:buNone/>
                      </a:pPr>
                      <a:endParaRPr lang="en-GB" sz="1100" i="1" dirty="0">
                        <a:solidFill>
                          <a:schemeClr val="tx1"/>
                        </a:solidFill>
                        <a:latin typeface="Calibri" panose="020F0502020204030204" pitchFamily="34" charset="0"/>
                        <a:cs typeface="Calibri" panose="020F0502020204030204" pitchFamily="34" charset="0"/>
                      </a:endParaRPr>
                    </a:p>
                    <a:p>
                      <a:pPr marL="0" lvl="0" indent="0" algn="l" rtl="1">
                        <a:buFont typeface="Arial" panose="020B0604020202020204" pitchFamily="34" charset="0"/>
                        <a:buNone/>
                      </a:pPr>
                      <a:r>
                        <a:rPr lang="ar-SA" sz="1100" b="1" i="1" dirty="0">
                          <a:solidFill>
                            <a:schemeClr val="tx1"/>
                          </a:solidFill>
                          <a:latin typeface="Calibri" panose="020F0502020204030204" pitchFamily="34" charset="0"/>
                          <a:cs typeface="Calibri" panose="020F0502020204030204" pitchFamily="34" charset="0"/>
                        </a:rPr>
                        <a:t>المواصلة</a:t>
                      </a:r>
                      <a:r>
                        <a:rPr lang="en-GB" sz="1100" b="1" i="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GB" sz="1100" b="1" i="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التوجيه</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51584040"/>
                  </a:ext>
                </a:extLst>
              </a:tr>
            </a:tbl>
          </a:graphicData>
        </a:graphic>
      </p:graphicFrame>
      <p:sp>
        <p:nvSpPr>
          <p:cNvPr id="2" name="Hexagon 1">
            <a:extLst>
              <a:ext uri="{FF2B5EF4-FFF2-40B4-BE49-F238E27FC236}">
                <a16:creationId xmlns:a16="http://schemas.microsoft.com/office/drawing/2014/main" id="{C253883C-14F1-83D2-A06F-3FE841708A4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842DEFC3-420F-7E85-8E8B-60CDB4834711}"/>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1AA319AE-33C7-ECB4-40B8-D95B79CAD1BB}"/>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37D3EC5F-0C47-8FAA-1394-59B0586E42B5}"/>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09859BCC-3C9A-9D1E-BF1E-90902A9D7F0B}"/>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DF6875E-2232-D629-C860-37BC303547A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D09E73CF-060E-DE5B-01DD-D163F2311C8D}"/>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001555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6617E9F-AC53-EDEE-8073-C665E07CD78F}"/>
              </a:ext>
            </a:extLst>
          </p:cNvPr>
          <p:cNvGraphicFramePr>
            <a:graphicFrameLocks noGrp="1"/>
          </p:cNvGraphicFramePr>
          <p:nvPr>
            <p:extLst>
              <p:ext uri="{D42A27DB-BD31-4B8C-83A1-F6EECF244321}">
                <p14:modId xmlns:p14="http://schemas.microsoft.com/office/powerpoint/2010/main" val="330175970"/>
              </p:ext>
            </p:extLst>
          </p:nvPr>
        </p:nvGraphicFramePr>
        <p:xfrm>
          <a:off x="1001575" y="697608"/>
          <a:ext cx="5254042" cy="2941320"/>
        </p:xfrm>
        <a:graphic>
          <a:graphicData uri="http://schemas.openxmlformats.org/drawingml/2006/table">
            <a:tbl>
              <a:tblPr firstRow="1" bandRow="1">
                <a:tableStyleId>{5C22544A-7EE6-4342-B048-85BDC9FD1C3A}</a:tableStyleId>
              </a:tblPr>
              <a:tblGrid>
                <a:gridCol w="3760925">
                  <a:extLst>
                    <a:ext uri="{9D8B030D-6E8A-4147-A177-3AD203B41FA5}">
                      <a16:colId xmlns:a16="http://schemas.microsoft.com/office/drawing/2014/main" val="1965183274"/>
                    </a:ext>
                  </a:extLst>
                </a:gridCol>
                <a:gridCol w="1493117">
                  <a:extLst>
                    <a:ext uri="{9D8B030D-6E8A-4147-A177-3AD203B41FA5}">
                      <a16:colId xmlns:a16="http://schemas.microsoft.com/office/drawing/2014/main" val="1256639525"/>
                    </a:ext>
                  </a:extLst>
                </a:gridCol>
              </a:tblGrid>
              <a:tr h="370840">
                <a:tc>
                  <a:txBody>
                    <a:bodyPr/>
                    <a:lstStyle/>
                    <a:p>
                      <a:pPr marL="171450" indent="-171450" algn="r" rtl="1">
                        <a:buFont typeface="Arial" panose="020B0604020202020204" pitchFamily="34" charset="0"/>
                        <a:buChar char="•"/>
                      </a:pPr>
                      <a:r>
                        <a:rPr lang="ar-SA" sz="1100" b="0" dirty="0">
                          <a:solidFill>
                            <a:schemeClr val="tx1"/>
                          </a:solidFill>
                        </a:rPr>
                        <a:t>بمجرد الانتهاء من وضع العلامات، اطلب من الطفل تحديد كل مكان والأشخاص الذين يحبهم أو يشعر بالأمان بلون معين أو من خلال إظهار ذلك لك.</a:t>
                      </a:r>
                    </a:p>
                    <a:p>
                      <a:pPr marL="171450" indent="-171450" algn="r" rtl="1">
                        <a:buFont typeface="Arial" panose="020B0604020202020204" pitchFamily="34" charset="0"/>
                        <a:buChar char="•"/>
                      </a:pPr>
                      <a:r>
                        <a:rPr lang="en-GB" sz="1100" b="0" dirty="0">
                          <a:solidFill>
                            <a:schemeClr val="tx1"/>
                          </a:solidFill>
                        </a:rPr>
                        <a:t>إذا كان هناك وقت وكان من المناسب (وليس مزعجًا جدًا) اطلب منهم استخدام لون مختلف لتمييز الأماكن والأشخاص الذين لا يحبونهم أو يشعرون بعدم الأمان فيه</a:t>
                      </a:r>
                      <a:r>
                        <a:rPr lang="ar-SA" sz="1100" b="0" dirty="0">
                          <a:solidFill>
                            <a:schemeClr val="tx1"/>
                          </a:solidFill>
                        </a:rPr>
                        <a:t>ا</a:t>
                      </a:r>
                      <a:r>
                        <a:rPr lang="en-GB" sz="1100" b="0" dirty="0">
                          <a:solidFill>
                            <a:schemeClr val="tx1"/>
                          </a:solidFill>
                        </a:rPr>
                        <a:t>.</a:t>
                      </a:r>
                      <a:endParaRPr lang="en-GB" sz="1100" b="0" dirty="0">
                        <a:solidFill>
                          <a:schemeClr val="tx1"/>
                        </a:solidFill>
                        <a:cs typeface="Calibri"/>
                      </a:endParaRPr>
                    </a:p>
                    <a:p>
                      <a:pPr marL="171450" indent="-171450" algn="r" rtl="1">
                        <a:buFont typeface="Arial" panose="020B0604020202020204" pitchFamily="34" charset="0"/>
                        <a:buChar char="•"/>
                      </a:pPr>
                      <a:r>
                        <a:rPr lang="en-GB" sz="1100" b="0" dirty="0">
                          <a:solidFill>
                            <a:schemeClr val="tx1"/>
                          </a:solidFill>
                        </a:rPr>
                        <a:t>بمجرد اكتمال الخريطة ، اسأل عن الأماكن الإيجابية والأشخاص. </a:t>
                      </a:r>
                      <a:r>
                        <a:rPr lang="ar-SA" sz="1100" b="0" dirty="0">
                          <a:solidFill>
                            <a:schemeClr val="tx1"/>
                          </a:solidFill>
                        </a:rPr>
                        <a:t>اسأل عما إذا كان بإمكانك كتابة الإجابات. على سبيل المثال</a:t>
                      </a:r>
                      <a:r>
                        <a:rPr lang="en-GB" sz="1100" b="0" dirty="0">
                          <a:solidFill>
                            <a:schemeClr val="tx1"/>
                          </a:solidFill>
                        </a:rPr>
                        <a:t>. </a:t>
                      </a:r>
                    </a:p>
                    <a:p>
                      <a:pPr marL="628650" lvl="1" indent="-171450" algn="r" rtl="1">
                        <a:buFont typeface="Arial" panose="020B0604020202020204" pitchFamily="34" charset="0"/>
                        <a:buChar char="•"/>
                      </a:pPr>
                      <a:r>
                        <a:rPr lang="en-GB" sz="1100" b="0" i="1" dirty="0">
                          <a:solidFill>
                            <a:schemeClr val="tx1"/>
                          </a:solidFill>
                        </a:rPr>
                        <a:t>أخبرني عن هذا المكان. لماذا </a:t>
                      </a:r>
                      <a:r>
                        <a:rPr lang="ar-SA" sz="1100" b="0" i="1" dirty="0">
                          <a:solidFill>
                            <a:schemeClr val="tx1"/>
                          </a:solidFill>
                        </a:rPr>
                        <a:t>ي</a:t>
                      </a:r>
                      <a:r>
                        <a:rPr lang="en-GB" sz="1100" b="0" i="1" dirty="0">
                          <a:solidFill>
                            <a:schemeClr val="tx1"/>
                          </a:solidFill>
                        </a:rPr>
                        <a:t>عجبك؟</a:t>
                      </a:r>
                    </a:p>
                    <a:p>
                      <a:pPr marL="628650" lvl="1" indent="-171450" algn="r" rtl="1">
                        <a:buFont typeface="Arial" panose="020B0604020202020204" pitchFamily="34" charset="0"/>
                        <a:buChar char="•"/>
                      </a:pPr>
                      <a:r>
                        <a:rPr lang="en-GB" sz="1100" b="0" i="1" dirty="0">
                          <a:solidFill>
                            <a:schemeClr val="tx1"/>
                          </a:solidFill>
                        </a:rPr>
                        <a:t>ماذا تفعل هناك؟ </a:t>
                      </a:r>
                      <a:r>
                        <a:rPr lang="ar-SA" sz="1100" b="0" i="1" dirty="0">
                          <a:solidFill>
                            <a:schemeClr val="tx1"/>
                          </a:solidFill>
                        </a:rPr>
                        <a:t>(اسأل عن الأنشطة وسبب الزيارات)</a:t>
                      </a:r>
                      <a:endParaRPr lang="en-GB" sz="1100" b="0" i="1" dirty="0">
                        <a:solidFill>
                          <a:schemeClr val="tx1"/>
                        </a:solidFill>
                      </a:endParaRPr>
                    </a:p>
                    <a:p>
                      <a:pPr marL="628650" lvl="1" indent="-171450" algn="r" rtl="1">
                        <a:buFont typeface="Arial" panose="020B0604020202020204" pitchFamily="34" charset="0"/>
                        <a:buChar char="•"/>
                      </a:pPr>
                      <a:r>
                        <a:rPr lang="ar-SA" sz="1100" b="0" i="1" dirty="0">
                          <a:solidFill>
                            <a:schemeClr val="tx1"/>
                          </a:solidFill>
                        </a:rPr>
                        <a:t>مع من تتواصل هناك ؟ (اطلب وصف وأهمية كل علاقة)</a:t>
                      </a:r>
                    </a:p>
                    <a:p>
                      <a:pPr marL="628650" lvl="1" indent="-171450" algn="r" rtl="1">
                        <a:buFont typeface="Arial" panose="020B0604020202020204" pitchFamily="34" charset="0"/>
                        <a:buChar char="•"/>
                      </a:pPr>
                      <a:r>
                        <a:rPr lang="en-GB" sz="1100" b="0" i="1" dirty="0">
                          <a:solidFill>
                            <a:schemeClr val="tx1"/>
                          </a:solidFill>
                        </a:rPr>
                        <a:t>كم مرة تزور هذا المكان؟ (حدد ما إذا كان متكررًا أو أحيانًا أو نادرًا.)</a:t>
                      </a:r>
                    </a:p>
                    <a:p>
                      <a:pPr marL="171450" indent="-171450" algn="r" rtl="1">
                        <a:buFont typeface="Arial" panose="020B0604020202020204" pitchFamily="34" charset="0"/>
                        <a:buChar char="•"/>
                      </a:pPr>
                      <a:r>
                        <a:rPr lang="en-GB" sz="1100" b="0" dirty="0">
                          <a:solidFill>
                            <a:schemeClr val="tx1"/>
                          </a:solidFill>
                        </a:rPr>
                        <a:t>إذا كان هناك وقت ولم يكن الأمر مزعجًا للغاية ، فاسأل الطفل عن بعض الأماكن التي حددها بلون </a:t>
                      </a:r>
                      <a:r>
                        <a:rPr lang="ar-SA" sz="1100" b="0" dirty="0">
                          <a:solidFill>
                            <a:schemeClr val="tx1"/>
                          </a:solidFill>
                        </a:rPr>
                        <a:t>ال</a:t>
                      </a:r>
                      <a:r>
                        <a:rPr lang="en-GB" sz="1100" b="0" dirty="0">
                          <a:solidFill>
                            <a:schemeClr val="tx1"/>
                          </a:solidFill>
                        </a:rPr>
                        <a:t>كره.</a:t>
                      </a:r>
                    </a:p>
                    <a:p>
                      <a:pPr marL="171450" indent="-171450" algn="r" rtl="1">
                        <a:buFont typeface="Arial" panose="020B0604020202020204" pitchFamily="34" charset="0"/>
                        <a:buChar char="•"/>
                      </a:pPr>
                      <a:r>
                        <a:rPr lang="en-GB" sz="1100" b="0" dirty="0">
                          <a:solidFill>
                            <a:schemeClr val="tx1"/>
                          </a:solidFill>
                        </a:rPr>
                        <a:t>استخدم الأسئلة حول الأماكن الإيجابية والسلبية لتوليد أكبر قدر ممكن من المحادثة لفهم المخاطر المحتملة وعوامل الحماية في مجتمع الطفل.</a:t>
                      </a:r>
                    </a:p>
                    <a:p>
                      <a:pPr algn="r" rtl="1"/>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marL="171450" marR="0" lvl="0" indent="-1714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00" b="1" dirty="0">
                          <a:solidFill>
                            <a:schemeClr val="tx1"/>
                          </a:solidFill>
                        </a:rPr>
                        <a:t>توجيه </a:t>
                      </a:r>
                      <a:r>
                        <a:rPr lang="ar-SA" sz="1100" b="1" i="1" dirty="0">
                          <a:solidFill>
                            <a:schemeClr val="tx1"/>
                          </a:solidFill>
                        </a:rPr>
                        <a:t>(مواصلة)</a:t>
                      </a:r>
                      <a:endParaRPr lang="en-US" sz="1100" b="1" dirty="0">
                        <a:solidFill>
                          <a:schemeClr val="tx1"/>
                        </a:solidFill>
                      </a:endParaRPr>
                    </a:p>
                    <a:p>
                      <a:pPr marL="171450" indent="-171450" algn="r" rtl="1">
                        <a:buFont typeface="Arial" panose="020B0604020202020204" pitchFamily="34" charset="0"/>
                        <a:buChar char="•"/>
                      </a:pPr>
                      <a:endParaRPr lang="en-GB" sz="1100" b="0"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19196594"/>
                  </a:ext>
                </a:extLst>
              </a:tr>
            </a:tbl>
          </a:graphicData>
        </a:graphic>
      </p:graphicFrame>
      <p:sp>
        <p:nvSpPr>
          <p:cNvPr id="2" name="Hexagon 1">
            <a:extLst>
              <a:ext uri="{FF2B5EF4-FFF2-40B4-BE49-F238E27FC236}">
                <a16:creationId xmlns:a16="http://schemas.microsoft.com/office/drawing/2014/main" id="{472CA662-A483-5120-FA66-EEDB90259F7E}"/>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6AB05D73-01F0-8F91-2723-BA17802E8A16}"/>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D280991D-C79D-CE59-AF7F-47BD7BB1D6DD}"/>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B11CC165-D384-3C77-5292-454211CC8C9E}"/>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F843B2C4-1CB9-91D0-D7D9-94E99D76F371}"/>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80DB6C43-0125-9F1E-C6C4-05C3D0E9619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D042D0E1-5CF4-89D6-BA03-9ED48B789AD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219429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293FD-0241-DC59-310B-2C47B63DF215}"/>
              </a:ext>
            </a:extLst>
          </p:cNvPr>
          <p:cNvSpPr/>
          <p:nvPr/>
        </p:nvSpPr>
        <p:spPr>
          <a:xfrm>
            <a:off x="4648200" y="6609396"/>
            <a:ext cx="1933968" cy="1588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4" name="Rectangle 3">
            <a:extLst>
              <a:ext uri="{FF2B5EF4-FFF2-40B4-BE49-F238E27FC236}">
                <a16:creationId xmlns:a16="http://schemas.microsoft.com/office/drawing/2014/main" id="{7680654E-265B-53FB-F866-927AB75E7B63}"/>
              </a:ext>
            </a:extLst>
          </p:cNvPr>
          <p:cNvSpPr/>
          <p:nvPr/>
        </p:nvSpPr>
        <p:spPr>
          <a:xfrm>
            <a:off x="996286" y="695955"/>
            <a:ext cx="5254042" cy="783844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dirty="0"/>
              <a:t>ج</a:t>
            </a:r>
          </a:p>
        </p:txBody>
      </p:sp>
      <p:grpSp>
        <p:nvGrpSpPr>
          <p:cNvPr id="5" name="Group 4">
            <a:extLst>
              <a:ext uri="{FF2B5EF4-FFF2-40B4-BE49-F238E27FC236}">
                <a16:creationId xmlns:a16="http://schemas.microsoft.com/office/drawing/2014/main" id="{1B78FD33-BB5B-64B8-8DAD-F1CFBCF023FF}"/>
              </a:ext>
            </a:extLst>
          </p:cNvPr>
          <p:cNvGrpSpPr/>
          <p:nvPr/>
        </p:nvGrpSpPr>
        <p:grpSpPr>
          <a:xfrm>
            <a:off x="4322719" y="7694697"/>
            <a:ext cx="2188691" cy="1283551"/>
            <a:chOff x="1148814" y="2839157"/>
            <a:chExt cx="4770763" cy="1930400"/>
          </a:xfrm>
          <a:solidFill>
            <a:schemeClr val="accent4">
              <a:lumMod val="40000"/>
              <a:lumOff val="60000"/>
            </a:schemeClr>
          </a:solidFill>
        </p:grpSpPr>
        <p:sp>
          <p:nvSpPr>
            <p:cNvPr id="6" name="Arrow: Chevron 5">
              <a:extLst>
                <a:ext uri="{FF2B5EF4-FFF2-40B4-BE49-F238E27FC236}">
                  <a16:creationId xmlns:a16="http://schemas.microsoft.com/office/drawing/2014/main" id="{35412ADB-38D2-D784-794A-4157202220DC}"/>
                </a:ext>
              </a:extLst>
            </p:cNvPr>
            <p:cNvSpPr/>
            <p:nvPr/>
          </p:nvSpPr>
          <p:spPr>
            <a:xfrm rot="16200000">
              <a:off x="1378914"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7" name="Arrow: Chevron 6">
              <a:extLst>
                <a:ext uri="{FF2B5EF4-FFF2-40B4-BE49-F238E27FC236}">
                  <a16:creationId xmlns:a16="http://schemas.microsoft.com/office/drawing/2014/main" id="{14F72CD1-D3A5-2C09-7007-8C3F0B32C3A6}"/>
                </a:ext>
              </a:extLst>
            </p:cNvPr>
            <p:cNvSpPr/>
            <p:nvPr/>
          </p:nvSpPr>
          <p:spPr>
            <a:xfrm rot="16200000">
              <a:off x="3759077"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pic>
        <p:nvPicPr>
          <p:cNvPr id="8" name="Graphic 7" descr="Marker with solid fill">
            <a:extLst>
              <a:ext uri="{FF2B5EF4-FFF2-40B4-BE49-F238E27FC236}">
                <a16:creationId xmlns:a16="http://schemas.microsoft.com/office/drawing/2014/main" id="{E90126CF-48BE-613C-3C20-7479EE4219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6955" y="7905084"/>
            <a:ext cx="607998" cy="607998"/>
          </a:xfrm>
          <a:prstGeom prst="rect">
            <a:avLst/>
          </a:prstGeom>
        </p:spPr>
      </p:pic>
      <p:pic>
        <p:nvPicPr>
          <p:cNvPr id="27" name="Graphic 26" descr="Marker with solid fill">
            <a:extLst>
              <a:ext uri="{FF2B5EF4-FFF2-40B4-BE49-F238E27FC236}">
                <a16:creationId xmlns:a16="http://schemas.microsoft.com/office/drawing/2014/main" id="{E125AF93-B921-814D-2DE0-36593FAC1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4857" y="8100029"/>
            <a:ext cx="607998" cy="607998"/>
          </a:xfrm>
          <a:prstGeom prst="rect">
            <a:avLst/>
          </a:prstGeom>
        </p:spPr>
      </p:pic>
      <p:pic>
        <p:nvPicPr>
          <p:cNvPr id="28" name="Graphic 27" descr="Marker with solid fill">
            <a:extLst>
              <a:ext uri="{FF2B5EF4-FFF2-40B4-BE49-F238E27FC236}">
                <a16:creationId xmlns:a16="http://schemas.microsoft.com/office/drawing/2014/main" id="{3C256B68-8133-9A35-BF95-83A6145E5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2761" y="7592998"/>
            <a:ext cx="607998" cy="607998"/>
          </a:xfrm>
          <a:prstGeom prst="rect">
            <a:avLst/>
          </a:prstGeom>
        </p:spPr>
      </p:pic>
      <p:grpSp>
        <p:nvGrpSpPr>
          <p:cNvPr id="29" name="Group 28">
            <a:extLst>
              <a:ext uri="{FF2B5EF4-FFF2-40B4-BE49-F238E27FC236}">
                <a16:creationId xmlns:a16="http://schemas.microsoft.com/office/drawing/2014/main" id="{929E2746-53E1-4B99-677D-43021FDFBC82}"/>
              </a:ext>
            </a:extLst>
          </p:cNvPr>
          <p:cNvGrpSpPr/>
          <p:nvPr/>
        </p:nvGrpSpPr>
        <p:grpSpPr>
          <a:xfrm rot="1465369">
            <a:off x="4817379" y="7199138"/>
            <a:ext cx="822956" cy="340667"/>
            <a:chOff x="-75030" y="1568450"/>
            <a:chExt cx="2316311" cy="958850"/>
          </a:xfrm>
          <a:solidFill>
            <a:schemeClr val="accent4">
              <a:lumMod val="40000"/>
              <a:lumOff val="60000"/>
            </a:schemeClr>
          </a:solidFill>
        </p:grpSpPr>
        <p:sp>
          <p:nvSpPr>
            <p:cNvPr id="30" name="Oval 29">
              <a:extLst>
                <a:ext uri="{FF2B5EF4-FFF2-40B4-BE49-F238E27FC236}">
                  <a16:creationId xmlns:a16="http://schemas.microsoft.com/office/drawing/2014/main" id="{DBA1F948-7397-C2A3-DF94-3964A7B1EFFC}"/>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1" name="Rectangle: Top Corners Rounded 30">
              <a:extLst>
                <a:ext uri="{FF2B5EF4-FFF2-40B4-BE49-F238E27FC236}">
                  <a16:creationId xmlns:a16="http://schemas.microsoft.com/office/drawing/2014/main" id="{EDF3AC1A-96D6-8022-A9D7-6A4E9D660932}"/>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Rectangle: Top Corners Rounded 31">
              <a:extLst>
                <a:ext uri="{FF2B5EF4-FFF2-40B4-BE49-F238E27FC236}">
                  <a16:creationId xmlns:a16="http://schemas.microsoft.com/office/drawing/2014/main" id="{AD452E40-7D55-7749-CA7E-6416E92BE37F}"/>
                </a:ext>
              </a:extLst>
            </p:cNvPr>
            <p:cNvSpPr/>
            <p:nvPr/>
          </p:nvSpPr>
          <p:spPr>
            <a:xfrm rot="6300000">
              <a:off x="1820522" y="1812699"/>
              <a:ext cx="259785" cy="58173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 name="Hexagon 1">
            <a:extLst>
              <a:ext uri="{FF2B5EF4-FFF2-40B4-BE49-F238E27FC236}">
                <a16:creationId xmlns:a16="http://schemas.microsoft.com/office/drawing/2014/main" id="{E5B1520D-24F1-0148-77E3-15DEB52B01DF}"/>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6CACDBD6-944B-A83C-C479-F4292742F62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30C80D7E-E0F7-50C8-314D-5E921DCB7784}"/>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21E9C6A0-501C-F50F-53D3-532E9C49C2F2}"/>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6893C0A4-E250-8076-AFFD-82BAFC6DB94D}"/>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4B37C34C-F628-D86E-0932-3FD862DBF1FE}"/>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30D9E4AB-7980-6474-78E3-63D75D51FE42}"/>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82374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6801" y="2184401"/>
            <a:ext cx="5252894" cy="6896100"/>
            <a:chOff x="1336337" y="1559572"/>
            <a:chExt cx="4867693" cy="6873631"/>
          </a:xfrm>
        </p:grpSpPr>
        <p:sp>
          <p:nvSpPr>
            <p:cNvPr id="3" name="Oval 2"/>
            <p:cNvSpPr/>
            <p:nvPr/>
          </p:nvSpPr>
          <p:spPr>
            <a:xfrm>
              <a:off x="1336337" y="1559572"/>
              <a:ext cx="4867693" cy="687363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TextBox 33"/>
            <p:cNvSpPr txBox="1"/>
            <p:nvPr/>
          </p:nvSpPr>
          <p:spPr>
            <a:xfrm>
              <a:off x="3046581" y="7768857"/>
              <a:ext cx="1442155" cy="557608"/>
            </a:xfrm>
            <a:prstGeom prst="rect">
              <a:avLst/>
            </a:prstGeom>
            <a:noFill/>
            <a:ln>
              <a:noFill/>
            </a:ln>
          </p:spPr>
          <p:txBody>
            <a:bodyPr wrap="square" rtlCol="0">
              <a:prstTxWarp prst="textArchDown">
                <a:avLst>
                  <a:gd name="adj" fmla="val 600160"/>
                </a:avLst>
              </a:prstTxWarp>
              <a:spAutoFit/>
            </a:bodyPr>
            <a:lstStyle/>
            <a:p>
              <a:pPr algn="ctr" rtl="1"/>
              <a:r>
                <a:rPr lang="en-US" sz="1100" b="1" dirty="0">
                  <a:solidFill>
                    <a:schemeClr val="accent5"/>
                  </a:solidFill>
                </a:rPr>
                <a:t>المعايير الاجتماعية والثقافية</a:t>
              </a:r>
              <a:endParaRPr lang="en-CA" sz="1100" b="1" dirty="0">
                <a:solidFill>
                  <a:schemeClr val="accent5"/>
                </a:solidFill>
              </a:endParaRPr>
            </a:p>
          </p:txBody>
        </p:sp>
      </p:grpSp>
      <p:grpSp>
        <p:nvGrpSpPr>
          <p:cNvPr id="9" name="Group 8"/>
          <p:cNvGrpSpPr/>
          <p:nvPr/>
        </p:nvGrpSpPr>
        <p:grpSpPr>
          <a:xfrm>
            <a:off x="1534983" y="2292174"/>
            <a:ext cx="4316531" cy="5670726"/>
            <a:chOff x="1764600" y="1733192"/>
            <a:chExt cx="3999995" cy="5466261"/>
          </a:xfrm>
        </p:grpSpPr>
        <p:sp>
          <p:nvSpPr>
            <p:cNvPr id="25" name="Oval 24"/>
            <p:cNvSpPr/>
            <p:nvPr/>
          </p:nvSpPr>
          <p:spPr>
            <a:xfrm>
              <a:off x="1764600" y="1733192"/>
              <a:ext cx="3999995" cy="54662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TextBox 34"/>
            <p:cNvSpPr txBox="1"/>
            <p:nvPr/>
          </p:nvSpPr>
          <p:spPr>
            <a:xfrm>
              <a:off x="3046581" y="6544729"/>
              <a:ext cx="1442155" cy="557608"/>
            </a:xfrm>
            <a:prstGeom prst="rect">
              <a:avLst/>
            </a:prstGeom>
            <a:noFill/>
            <a:ln>
              <a:noFill/>
            </a:ln>
          </p:spPr>
          <p:txBody>
            <a:bodyPr wrap="square" rtlCol="0">
              <a:prstTxWarp prst="textArchDown">
                <a:avLst>
                  <a:gd name="adj" fmla="val 600160"/>
                </a:avLst>
              </a:prstTxWarp>
              <a:spAutoFit/>
            </a:bodyPr>
            <a:lstStyle/>
            <a:p>
              <a:pPr algn="ctr" rtl="1"/>
              <a:r>
                <a:rPr lang="ar-SA" sz="1100" b="1" dirty="0">
                  <a:solidFill>
                    <a:schemeClr val="accent1"/>
                  </a:solidFill>
                </a:rPr>
                <a:t>ال</a:t>
              </a:r>
              <a:r>
                <a:rPr lang="en-US" sz="1100" b="1" dirty="0">
                  <a:solidFill>
                    <a:schemeClr val="accent1"/>
                  </a:solidFill>
                </a:rPr>
                <a:t>مجتمع</a:t>
              </a:r>
              <a:endParaRPr lang="en-CA" sz="1100" b="1" dirty="0">
                <a:solidFill>
                  <a:schemeClr val="accent1"/>
                </a:solidFill>
              </a:endParaRPr>
            </a:p>
          </p:txBody>
        </p:sp>
      </p:grpSp>
      <p:grpSp>
        <p:nvGrpSpPr>
          <p:cNvPr id="8" name="Group 7"/>
          <p:cNvGrpSpPr/>
          <p:nvPr/>
        </p:nvGrpSpPr>
        <p:grpSpPr>
          <a:xfrm>
            <a:off x="1976134" y="2353463"/>
            <a:ext cx="3434228" cy="4237837"/>
            <a:chOff x="2149642" y="1913523"/>
            <a:chExt cx="3182392" cy="4193326"/>
          </a:xfrm>
        </p:grpSpPr>
        <p:sp>
          <p:nvSpPr>
            <p:cNvPr id="26" name="Oval 25"/>
            <p:cNvSpPr/>
            <p:nvPr/>
          </p:nvSpPr>
          <p:spPr>
            <a:xfrm>
              <a:off x="2149642" y="1913523"/>
              <a:ext cx="3182392" cy="419332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TextBox 41"/>
            <p:cNvSpPr txBox="1"/>
            <p:nvPr/>
          </p:nvSpPr>
          <p:spPr>
            <a:xfrm>
              <a:off x="3046581" y="5442401"/>
              <a:ext cx="1442155" cy="557608"/>
            </a:xfrm>
            <a:prstGeom prst="rect">
              <a:avLst/>
            </a:prstGeom>
            <a:noFill/>
            <a:ln>
              <a:noFill/>
            </a:ln>
          </p:spPr>
          <p:txBody>
            <a:bodyPr wrap="square" rtlCol="0">
              <a:prstTxWarp prst="textArchDown">
                <a:avLst>
                  <a:gd name="adj" fmla="val 600160"/>
                </a:avLst>
              </a:prstTxWarp>
              <a:spAutoFit/>
            </a:bodyPr>
            <a:lstStyle/>
            <a:p>
              <a:pPr algn="ctr" rtl="1"/>
              <a:r>
                <a:rPr lang="ar-SA" sz="1100" b="1" dirty="0">
                  <a:solidFill>
                    <a:schemeClr val="accent4"/>
                  </a:solidFill>
                </a:rPr>
                <a:t>المجتمع المحلي</a:t>
              </a:r>
              <a:endParaRPr lang="en-CA" sz="1100" b="1" dirty="0">
                <a:solidFill>
                  <a:schemeClr val="accent4"/>
                </a:solidFill>
              </a:endParaRPr>
            </a:p>
          </p:txBody>
        </p:sp>
      </p:grpSp>
      <p:grpSp>
        <p:nvGrpSpPr>
          <p:cNvPr id="7" name="Group 6"/>
          <p:cNvGrpSpPr/>
          <p:nvPr/>
        </p:nvGrpSpPr>
        <p:grpSpPr>
          <a:xfrm>
            <a:off x="2416620" y="2442881"/>
            <a:ext cx="2553256" cy="2814919"/>
            <a:chOff x="2557826" y="2126451"/>
            <a:chExt cx="2366023" cy="2688898"/>
          </a:xfrm>
        </p:grpSpPr>
        <p:sp>
          <p:nvSpPr>
            <p:cNvPr id="29" name="Oval 28"/>
            <p:cNvSpPr/>
            <p:nvPr/>
          </p:nvSpPr>
          <p:spPr>
            <a:xfrm>
              <a:off x="2557826" y="2126451"/>
              <a:ext cx="2366023" cy="268889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TextBox 42"/>
            <p:cNvSpPr txBox="1"/>
            <p:nvPr/>
          </p:nvSpPr>
          <p:spPr>
            <a:xfrm>
              <a:off x="3046581" y="4172278"/>
              <a:ext cx="1442155" cy="557608"/>
            </a:xfrm>
            <a:prstGeom prst="rect">
              <a:avLst/>
            </a:prstGeom>
            <a:noFill/>
            <a:ln>
              <a:noFill/>
            </a:ln>
          </p:spPr>
          <p:txBody>
            <a:bodyPr wrap="square" rtlCol="0">
              <a:prstTxWarp prst="textArchDown">
                <a:avLst>
                  <a:gd name="adj" fmla="val 600160"/>
                </a:avLst>
              </a:prstTxWarp>
              <a:spAutoFit/>
            </a:bodyPr>
            <a:lstStyle/>
            <a:p>
              <a:pPr algn="ctr" rtl="1"/>
              <a:r>
                <a:rPr lang="ar-SA" sz="1100" b="1" dirty="0">
                  <a:solidFill>
                    <a:schemeClr val="accent3"/>
                  </a:solidFill>
                </a:rPr>
                <a:t>ال</a:t>
              </a:r>
              <a:r>
                <a:rPr lang="en-US" sz="1100" b="1" dirty="0">
                  <a:solidFill>
                    <a:schemeClr val="accent3"/>
                  </a:solidFill>
                </a:rPr>
                <a:t>عائلة</a:t>
              </a:r>
              <a:endParaRPr lang="en-CA" sz="1100" b="1" dirty="0">
                <a:solidFill>
                  <a:schemeClr val="accent3"/>
                </a:solidFill>
              </a:endParaRPr>
            </a:p>
          </p:txBody>
        </p:sp>
      </p:grpSp>
      <p:grpSp>
        <p:nvGrpSpPr>
          <p:cNvPr id="6" name="Group 5"/>
          <p:cNvGrpSpPr/>
          <p:nvPr/>
        </p:nvGrpSpPr>
        <p:grpSpPr>
          <a:xfrm>
            <a:off x="2911805" y="2505952"/>
            <a:ext cx="1562886" cy="1604465"/>
            <a:chOff x="3040458" y="2283836"/>
            <a:chExt cx="1448278" cy="1448278"/>
          </a:xfrm>
        </p:grpSpPr>
        <p:sp>
          <p:nvSpPr>
            <p:cNvPr id="4" name="Oval 3"/>
            <p:cNvSpPr/>
            <p:nvPr/>
          </p:nvSpPr>
          <p:spPr>
            <a:xfrm>
              <a:off x="3040458" y="2283836"/>
              <a:ext cx="1448278" cy="14482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TextBox 45"/>
            <p:cNvSpPr txBox="1"/>
            <p:nvPr/>
          </p:nvSpPr>
          <p:spPr>
            <a:xfrm>
              <a:off x="3046581" y="3080080"/>
              <a:ext cx="1442155" cy="557608"/>
            </a:xfrm>
            <a:prstGeom prst="rect">
              <a:avLst/>
            </a:prstGeom>
            <a:noFill/>
            <a:ln>
              <a:noFill/>
            </a:ln>
          </p:spPr>
          <p:txBody>
            <a:bodyPr wrap="square" rtlCol="0">
              <a:prstTxWarp prst="textArchDown">
                <a:avLst>
                  <a:gd name="adj" fmla="val 600160"/>
                </a:avLst>
              </a:prstTxWarp>
              <a:spAutoFit/>
            </a:bodyPr>
            <a:lstStyle/>
            <a:p>
              <a:pPr algn="ctr" rtl="1"/>
              <a:r>
                <a:rPr lang="ar-SA" sz="1100" b="1" dirty="0">
                  <a:solidFill>
                    <a:schemeClr val="accent2"/>
                  </a:solidFill>
                </a:rPr>
                <a:t>ال</a:t>
              </a:r>
              <a:r>
                <a:rPr lang="en-US" sz="1100" b="1" dirty="0">
                  <a:solidFill>
                    <a:schemeClr val="accent2"/>
                  </a:solidFill>
                </a:rPr>
                <a:t>طفل</a:t>
              </a:r>
              <a:endParaRPr lang="en-CA" sz="1100" b="1" dirty="0">
                <a:solidFill>
                  <a:schemeClr val="accent2"/>
                </a:solidFill>
              </a:endParaRPr>
            </a:p>
          </p:txBody>
        </p:sp>
      </p:grpSp>
      <p:grpSp>
        <p:nvGrpSpPr>
          <p:cNvPr id="11" name="Group 10"/>
          <p:cNvGrpSpPr/>
          <p:nvPr/>
        </p:nvGrpSpPr>
        <p:grpSpPr>
          <a:xfrm>
            <a:off x="3577113" y="2958034"/>
            <a:ext cx="229568" cy="510299"/>
            <a:chOff x="3524508" y="2679091"/>
            <a:chExt cx="327409" cy="727787"/>
          </a:xfrm>
          <a:solidFill>
            <a:schemeClr val="accent2"/>
          </a:solidFill>
        </p:grpSpPr>
        <p:sp>
          <p:nvSpPr>
            <p:cNvPr id="47" name="Round Same Side Corner Rectangle 46"/>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8" name="Oval 47"/>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4" name="TextBox 13">
            <a:extLst>
              <a:ext uri="{FF2B5EF4-FFF2-40B4-BE49-F238E27FC236}">
                <a16:creationId xmlns:a16="http://schemas.microsoft.com/office/drawing/2014/main" id="{BBA6723F-F9DC-29CB-F882-3F82A0524232}"/>
              </a:ext>
            </a:extLst>
          </p:cNvPr>
          <p:cNvSpPr txBox="1"/>
          <p:nvPr/>
        </p:nvSpPr>
        <p:spPr>
          <a:xfrm>
            <a:off x="996287" y="1733504"/>
            <a:ext cx="5254042" cy="276999"/>
          </a:xfrm>
          <a:prstGeom prst="rect">
            <a:avLst/>
          </a:prstGeom>
          <a:noFill/>
        </p:spPr>
        <p:txBody>
          <a:bodyPr wrap="square" rtlCol="0">
            <a:spAutoFit/>
          </a:bodyPr>
          <a:lstStyle/>
          <a:p>
            <a:pPr algn="r" rtl="1"/>
            <a:r>
              <a:rPr lang="ar-SA" sz="1200" dirty="0">
                <a:latin typeface="Calibri" panose="020F0502020204030204" pitchFamily="34" charset="0"/>
                <a:cs typeface="Calibri" panose="020F0502020204030204" pitchFamily="34" charset="0"/>
              </a:rPr>
              <a:t>تطبيق </a:t>
            </a:r>
            <a:r>
              <a:rPr lang="en-US" sz="1200" dirty="0" err="1">
                <a:latin typeface="Calibri" panose="020F0502020204030204" pitchFamily="34" charset="0"/>
                <a:cs typeface="Calibri" panose="020F0502020204030204" pitchFamily="34" charset="0"/>
              </a:rPr>
              <a:t>نهج</a:t>
            </a:r>
            <a:r>
              <a:rPr lang="ar-SA" sz="1200" dirty="0">
                <a:latin typeface="Calibri" panose="020F0502020204030204" pitchFamily="34" charset="0"/>
                <a:cs typeface="Calibri" panose="020F0502020204030204" pitchFamily="34" charset="0"/>
              </a:rPr>
              <a:t> البيئة الاجتماعية</a:t>
            </a:r>
            <a:endParaRPr lang="en-CA" sz="1200" b="1" spc="300" dirty="0">
              <a:solidFill>
                <a:schemeClr val="tx1"/>
              </a:solidFill>
            </a:endParaRPr>
          </a:p>
        </p:txBody>
      </p:sp>
      <p:sp>
        <p:nvSpPr>
          <p:cNvPr id="15" name="TextBox 14">
            <a:extLst>
              <a:ext uri="{FF2B5EF4-FFF2-40B4-BE49-F238E27FC236}">
                <a16:creationId xmlns:a16="http://schemas.microsoft.com/office/drawing/2014/main" id="{1697D1C5-7E24-BCED-D99D-C7A35BA0E6D7}"/>
              </a:ext>
            </a:extLst>
          </p:cNvPr>
          <p:cNvSpPr txBox="1"/>
          <p:nvPr/>
        </p:nvSpPr>
        <p:spPr>
          <a:xfrm>
            <a:off x="996286" y="713169"/>
            <a:ext cx="5264813" cy="646331"/>
          </a:xfrm>
          <a:prstGeom prst="rect">
            <a:avLst/>
          </a:prstGeom>
          <a:noFill/>
        </p:spPr>
        <p:txBody>
          <a:bodyPr wrap="square">
            <a:spAutoFit/>
          </a:bodyPr>
          <a:lstStyle/>
          <a:p>
            <a:pPr marL="0" marR="0" lvl="0" indent="0" algn="r" rtl="1">
              <a:spcBef>
                <a:spcPts val="0"/>
              </a:spcBef>
              <a:spcAft>
                <a:spcPts val="1800"/>
              </a:spcAft>
              <a:buNone/>
            </a:pPr>
            <a:r>
              <a:rPr lang="en-US" b="1" spc="300" dirty="0" err="1">
                <a:solidFill>
                  <a:schemeClr val="bg1"/>
                </a:solidFill>
                <a:highlight>
                  <a:srgbClr val="8D607A"/>
                </a:highlight>
                <a:latin typeface="Calibri"/>
                <a:ea typeface="Calibri"/>
                <a:cs typeface="Calibri"/>
                <a:sym typeface="Calibri"/>
              </a:rPr>
              <a:t>الجلسة</a:t>
            </a:r>
            <a:r>
              <a:rPr lang="en-US" b="1" spc="300" dirty="0">
                <a:solidFill>
                  <a:schemeClr val="bg1"/>
                </a:solidFill>
                <a:highlight>
                  <a:srgbClr val="8D607A"/>
                </a:highlight>
                <a:latin typeface="Calibri"/>
                <a:ea typeface="Calibri"/>
                <a:cs typeface="Calibri"/>
                <a:sym typeface="Calibri"/>
              </a:rPr>
              <a:t> </a:t>
            </a:r>
            <a:r>
              <a:rPr lang="ar-SA" b="1" spc="300" dirty="0">
                <a:solidFill>
                  <a:schemeClr val="bg1"/>
                </a:solidFill>
                <a:highlight>
                  <a:srgbClr val="8D607A"/>
                </a:highlight>
                <a:latin typeface="Calibri"/>
                <a:ea typeface="Calibri"/>
                <a:cs typeface="Calibri"/>
                <a:sym typeface="Calibri"/>
              </a:rPr>
              <a:t>٣</a:t>
            </a:r>
            <a:r>
              <a:rPr lang="en-US" b="1" spc="300" dirty="0">
                <a:solidFill>
                  <a:schemeClr val="bg1"/>
                </a:solidFill>
                <a:highlight>
                  <a:srgbClr val="8D607A"/>
                </a:highlight>
                <a:latin typeface="Calibri"/>
                <a:ea typeface="Calibri"/>
                <a:cs typeface="Calibri"/>
                <a:sym typeface="Calibri"/>
              </a:rPr>
              <a:t>: </a:t>
            </a:r>
            <a:r>
              <a:rPr lang="en-US" b="1" spc="300" dirty="0" err="1">
                <a:solidFill>
                  <a:schemeClr val="bg1"/>
                </a:solidFill>
                <a:highlight>
                  <a:srgbClr val="8D607A"/>
                </a:highlight>
                <a:latin typeface="Calibri"/>
                <a:ea typeface="Calibri"/>
                <a:cs typeface="Calibri"/>
                <a:sym typeface="Calibri"/>
              </a:rPr>
              <a:t>كيف</a:t>
            </a:r>
            <a:r>
              <a:rPr lang="en-US" b="1" spc="300" dirty="0">
                <a:solidFill>
                  <a:schemeClr val="bg1"/>
                </a:solidFill>
                <a:highlight>
                  <a:srgbClr val="8D607A"/>
                </a:highlight>
                <a:latin typeface="Calibri"/>
                <a:ea typeface="Calibri"/>
                <a:cs typeface="Calibri"/>
                <a:sym typeface="Calibri"/>
              </a:rPr>
              <a:t> </a:t>
            </a:r>
            <a:r>
              <a:rPr lang="en-US" b="1" spc="300" dirty="0" err="1">
                <a:solidFill>
                  <a:schemeClr val="bg1"/>
                </a:solidFill>
                <a:highlight>
                  <a:srgbClr val="8D607A"/>
                </a:highlight>
                <a:latin typeface="Calibri"/>
                <a:ea typeface="Calibri"/>
                <a:cs typeface="Calibri"/>
                <a:sym typeface="Calibri"/>
              </a:rPr>
              <a:t>تؤثر</a:t>
            </a:r>
            <a:r>
              <a:rPr lang="en-US" b="1" spc="300" dirty="0">
                <a:solidFill>
                  <a:schemeClr val="bg1"/>
                </a:solidFill>
                <a:highlight>
                  <a:srgbClr val="8D607A"/>
                </a:highlight>
                <a:latin typeface="Calibri"/>
                <a:ea typeface="Calibri"/>
                <a:cs typeface="Calibri"/>
                <a:sym typeface="Calibri"/>
              </a:rPr>
              <a:t> </a:t>
            </a:r>
            <a:r>
              <a:rPr lang="en-US" b="1" spc="300" dirty="0" err="1">
                <a:solidFill>
                  <a:schemeClr val="bg1"/>
                </a:solidFill>
                <a:highlight>
                  <a:srgbClr val="8D607A"/>
                </a:highlight>
                <a:latin typeface="Calibri"/>
                <a:ea typeface="Calibri"/>
                <a:cs typeface="Calibri"/>
                <a:sym typeface="Calibri"/>
              </a:rPr>
              <a:t>بيئة</a:t>
            </a:r>
            <a:r>
              <a:rPr lang="en-US" b="1" spc="300" dirty="0">
                <a:solidFill>
                  <a:schemeClr val="bg1"/>
                </a:solidFill>
                <a:highlight>
                  <a:srgbClr val="8D607A"/>
                </a:highlight>
                <a:latin typeface="Calibri"/>
                <a:ea typeface="Calibri"/>
                <a:cs typeface="Calibri"/>
                <a:sym typeface="Calibri"/>
              </a:rPr>
              <a:t> </a:t>
            </a:r>
            <a:r>
              <a:rPr lang="en-US" b="1" spc="300" dirty="0" err="1">
                <a:solidFill>
                  <a:schemeClr val="bg1"/>
                </a:solidFill>
                <a:highlight>
                  <a:srgbClr val="8D607A"/>
                </a:highlight>
                <a:latin typeface="Calibri"/>
                <a:ea typeface="Calibri"/>
                <a:cs typeface="Calibri"/>
                <a:sym typeface="Calibri"/>
              </a:rPr>
              <a:t>الطفل</a:t>
            </a:r>
            <a:r>
              <a:rPr lang="en-US" b="1" spc="300" dirty="0">
                <a:solidFill>
                  <a:schemeClr val="bg1"/>
                </a:solidFill>
                <a:highlight>
                  <a:srgbClr val="8D607A"/>
                </a:highlight>
                <a:latin typeface="Calibri"/>
                <a:ea typeface="Calibri"/>
                <a:cs typeface="Calibri"/>
                <a:sym typeface="Calibri"/>
              </a:rPr>
              <a:t> </a:t>
            </a:r>
            <a:r>
              <a:rPr lang="en-US" b="1" spc="300" dirty="0" err="1">
                <a:solidFill>
                  <a:schemeClr val="bg1"/>
                </a:solidFill>
                <a:highlight>
                  <a:srgbClr val="8D607A"/>
                </a:highlight>
                <a:latin typeface="Calibri"/>
                <a:ea typeface="Calibri"/>
                <a:cs typeface="Calibri"/>
                <a:sym typeface="Calibri"/>
              </a:rPr>
              <a:t>على</a:t>
            </a:r>
            <a:r>
              <a:rPr lang="en-US" b="1" spc="300" dirty="0">
                <a:solidFill>
                  <a:schemeClr val="bg1"/>
                </a:solidFill>
                <a:highlight>
                  <a:srgbClr val="8D607A"/>
                </a:highlight>
                <a:latin typeface="Calibri"/>
                <a:ea typeface="Calibri"/>
                <a:cs typeface="Calibri"/>
                <a:sym typeface="Calibri"/>
              </a:rPr>
              <a:t> </a:t>
            </a:r>
            <a:r>
              <a:rPr lang="en-US" b="1" spc="300" dirty="0" err="1">
                <a:solidFill>
                  <a:schemeClr val="bg1"/>
                </a:solidFill>
                <a:highlight>
                  <a:srgbClr val="8D607A"/>
                </a:highlight>
                <a:latin typeface="Calibri"/>
                <a:ea typeface="Calibri"/>
                <a:cs typeface="Calibri"/>
                <a:sym typeface="Calibri"/>
              </a:rPr>
              <a:t>سلامته</a:t>
            </a:r>
            <a:r>
              <a:rPr lang="en-US" b="1" spc="300" dirty="0">
                <a:solidFill>
                  <a:schemeClr val="bg1"/>
                </a:solidFill>
                <a:highlight>
                  <a:srgbClr val="8D607A"/>
                </a:highlight>
                <a:latin typeface="Calibri"/>
                <a:ea typeface="Calibri"/>
                <a:cs typeface="Calibri"/>
                <a:sym typeface="Calibri"/>
              </a:rPr>
              <a:t> </a:t>
            </a:r>
            <a:r>
              <a:rPr lang="en-US" b="1" spc="300" dirty="0" err="1">
                <a:solidFill>
                  <a:schemeClr val="bg1"/>
                </a:solidFill>
                <a:highlight>
                  <a:srgbClr val="8D607A"/>
                </a:highlight>
                <a:latin typeface="Calibri"/>
                <a:ea typeface="Calibri"/>
                <a:cs typeface="Calibri"/>
                <a:sym typeface="Calibri"/>
              </a:rPr>
              <a:t>و</a:t>
            </a:r>
            <a:r>
              <a:rPr lang="ar-SA" b="1" spc="300" dirty="0">
                <a:solidFill>
                  <a:schemeClr val="bg1"/>
                </a:solidFill>
                <a:highlight>
                  <a:srgbClr val="8D607A"/>
                </a:highlight>
                <a:latin typeface="Calibri"/>
                <a:ea typeface="Calibri"/>
                <a:cs typeface="Calibri"/>
                <a:sym typeface="Calibri"/>
              </a:rPr>
              <a:t>رفاهه</a:t>
            </a:r>
            <a:r>
              <a:rPr lang="en-US" b="1" spc="300" dirty="0">
                <a:solidFill>
                  <a:schemeClr val="bg1"/>
                </a:solidFill>
                <a:highlight>
                  <a:srgbClr val="8D607A"/>
                </a:highlight>
                <a:latin typeface="Calibri"/>
                <a:ea typeface="Calibri"/>
                <a:cs typeface="Calibri"/>
                <a:sym typeface="Calibri"/>
              </a:rPr>
              <a:t>؟</a:t>
            </a:r>
          </a:p>
        </p:txBody>
      </p:sp>
      <p:sp>
        <p:nvSpPr>
          <p:cNvPr id="2" name="Hexagon 1">
            <a:extLst>
              <a:ext uri="{FF2B5EF4-FFF2-40B4-BE49-F238E27FC236}">
                <a16:creationId xmlns:a16="http://schemas.microsoft.com/office/drawing/2014/main" id="{8B0D12D0-C022-7614-DA13-354F14155186}"/>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F0069852-E605-FEF7-7C39-0115A303FE8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79DE167F-6A88-D313-D84F-A7A38E968E1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72FC9347-C796-FF92-3ABD-2A63A8779521}"/>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D3CE2213-0CA3-7249-B98D-0E34CCA48EA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430B51F4-8C4E-2470-3E3C-BC695B91425D}"/>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443950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B359C7-3D1F-1BBC-B454-0FA3A9CF4812}"/>
              </a:ext>
            </a:extLst>
          </p:cNvPr>
          <p:cNvSpPr txBox="1"/>
          <p:nvPr/>
        </p:nvSpPr>
        <p:spPr>
          <a:xfrm>
            <a:off x="996287" y="698305"/>
            <a:ext cx="5254042" cy="276999"/>
          </a:xfrm>
          <a:prstGeom prst="rect">
            <a:avLst/>
          </a:prstGeom>
          <a:noFill/>
        </p:spPr>
        <p:txBody>
          <a:bodyPr wrap="square" rtlCol="0">
            <a:spAutoFit/>
          </a:bodyPr>
          <a:lstStyle/>
          <a:p>
            <a:pPr algn="r" rtl="1"/>
            <a:r>
              <a:rPr lang="en-GB" sz="1200" b="1" dirty="0" err="1">
                <a:latin typeface="Calibri" panose="020F0502020204030204" pitchFamily="34" charset="0"/>
                <a:cs typeface="Calibri" panose="020F0502020204030204" pitchFamily="34" charset="0"/>
              </a:rPr>
              <a:t>دائرة</a:t>
            </a:r>
            <a:r>
              <a:rPr lang="en-GB"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الأمان</a:t>
            </a:r>
            <a:endParaRPr lang="en-US" sz="1200" b="1" spc="300" dirty="0">
              <a:solidFill>
                <a:schemeClr val="tx1"/>
              </a:solidFill>
              <a:latin typeface="Calibri" panose="020F0502020204030204" pitchFamily="34" charset="0"/>
              <a:cs typeface="Calibri" panose="020F0502020204030204" pitchFamily="34" charset="0"/>
            </a:endParaRPr>
          </a:p>
        </p:txBody>
      </p:sp>
      <p:graphicFrame>
        <p:nvGraphicFramePr>
          <p:cNvPr id="6" name="Table 17">
            <a:extLst>
              <a:ext uri="{FF2B5EF4-FFF2-40B4-BE49-F238E27FC236}">
                <a16:creationId xmlns:a16="http://schemas.microsoft.com/office/drawing/2014/main" id="{6DF446FC-B112-7A77-BE65-2661EEDF624C}"/>
              </a:ext>
            </a:extLst>
          </p:cNvPr>
          <p:cNvGraphicFramePr>
            <a:graphicFrameLocks noGrp="1"/>
          </p:cNvGraphicFramePr>
          <p:nvPr>
            <p:extLst>
              <p:ext uri="{D42A27DB-BD31-4B8C-83A1-F6EECF244321}">
                <p14:modId xmlns:p14="http://schemas.microsoft.com/office/powerpoint/2010/main" val="2186397370"/>
              </p:ext>
            </p:extLst>
          </p:nvPr>
        </p:nvGraphicFramePr>
        <p:xfrm>
          <a:off x="996287" y="1175655"/>
          <a:ext cx="5254042" cy="5054600"/>
        </p:xfrm>
        <a:graphic>
          <a:graphicData uri="http://schemas.openxmlformats.org/drawingml/2006/table">
            <a:tbl>
              <a:tblPr firstRow="1" bandRow="1">
                <a:tableStyleId>{5C22544A-7EE6-4342-B048-85BDC9FD1C3A}</a:tableStyleId>
              </a:tblPr>
              <a:tblGrid>
                <a:gridCol w="4347238">
                  <a:extLst>
                    <a:ext uri="{9D8B030D-6E8A-4147-A177-3AD203B41FA5}">
                      <a16:colId xmlns:a16="http://schemas.microsoft.com/office/drawing/2014/main" val="3910228329"/>
                    </a:ext>
                  </a:extLst>
                </a:gridCol>
                <a:gridCol w="906804">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cs typeface="Calibri" panose="020F0502020204030204" pitchFamily="34" charset="0"/>
                        </a:rPr>
                        <a:t>دائرة الأمان هي أداة لمساعدة الأطفال على تحديد الأشياء والأشخاص الذين يجعلونهم يشعرون بالراحة والثقة والأمان. كما أنه</a:t>
                      </a:r>
                      <a:r>
                        <a:rPr lang="ar-SA" sz="1100" b="0" dirty="0">
                          <a:solidFill>
                            <a:schemeClr val="tx1"/>
                          </a:solidFill>
                          <a:latin typeface="Calibri" panose="020F0502020204030204" pitchFamily="34" charset="0"/>
                          <a:cs typeface="Calibri" panose="020F0502020204030204" pitchFamily="34" charset="0"/>
                        </a:rPr>
                        <a:t>ا</a:t>
                      </a:r>
                      <a:r>
                        <a:rPr lang="en-US" sz="1100" b="0" dirty="0">
                          <a:solidFill>
                            <a:schemeClr val="tx1"/>
                          </a:solidFill>
                          <a:latin typeface="Calibri" panose="020F0502020204030204" pitchFamily="34" charset="0"/>
                          <a:cs typeface="Calibri" panose="020F0502020204030204" pitchFamily="34" charset="0"/>
                        </a:rPr>
                        <a:t> </a:t>
                      </a:r>
                      <a:r>
                        <a:rPr lang="ar-SA" sz="1100" b="0" dirty="0">
                          <a:solidFill>
                            <a:schemeClr val="tx1"/>
                          </a:solidFill>
                          <a:latin typeface="Calibri" panose="020F0502020204030204" pitchFamily="34" charset="0"/>
                          <a:cs typeface="Calibri" panose="020F0502020204030204" pitchFamily="34" charset="0"/>
                        </a:rPr>
                        <a:t>ت</a:t>
                      </a:r>
                      <a:r>
                        <a:rPr lang="en-US" sz="1100" b="0" dirty="0">
                          <a:solidFill>
                            <a:schemeClr val="tx1"/>
                          </a:solidFill>
                          <a:latin typeface="Calibri" panose="020F0502020204030204" pitchFamily="34" charset="0"/>
                          <a:cs typeface="Calibri" panose="020F0502020204030204" pitchFamily="34" charset="0"/>
                        </a:rPr>
                        <a:t>وفر فرصة للتعرف على الأشخاص أو الأماكن التي يشعر فيها الطفل بالخوف أو عدم الأمان أو التهديد</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نظرة عامة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0" dirty="0">
                          <a:latin typeface="Calibri" panose="020F0502020204030204" pitchFamily="34" charset="0"/>
                          <a:cs typeface="Calibri" panose="020F0502020204030204" pitchFamily="34" charset="0"/>
                        </a:rPr>
                        <a:t>ت</a:t>
                      </a:r>
                      <a:r>
                        <a:rPr lang="en-US" sz="1100" b="0" dirty="0">
                          <a:latin typeface="Calibri" panose="020F0502020204030204" pitchFamily="34" charset="0"/>
                          <a:cs typeface="Calibri" panose="020F0502020204030204" pitchFamily="34" charset="0"/>
                        </a:rPr>
                        <a:t>عتمد على الطفل. </a:t>
                      </a:r>
                      <a:r>
                        <a:rPr lang="en-GB" sz="1100" b="0" dirty="0">
                          <a:latin typeface="Calibri" panose="020F0502020204030204" pitchFamily="34" charset="0"/>
                          <a:cs typeface="Calibri" panose="020F0502020204030204" pitchFamily="34" charset="0"/>
                        </a:rPr>
                        <a:t>طالما أن</a:t>
                      </a:r>
                      <a:r>
                        <a:rPr lang="ar-SA" sz="1100" b="0" dirty="0">
                          <a:latin typeface="Calibri" panose="020F0502020204030204" pitchFamily="34" charset="0"/>
                          <a:cs typeface="Calibri" panose="020F0502020204030204" pitchFamily="34" charset="0"/>
                        </a:rPr>
                        <a:t>ه يتم إشراكهم. </a:t>
                      </a:r>
                      <a:r>
                        <a:rPr lang="en-GB" sz="1100" b="0" dirty="0">
                          <a:latin typeface="Calibri" panose="020F0502020204030204" pitchFamily="34" charset="0"/>
                          <a:cs typeface="Calibri" panose="020F0502020204030204" pitchFamily="34" charset="0"/>
                        </a:rPr>
                        <a:t> يمكن أن تتراوح بين </a:t>
                      </a:r>
                      <a:r>
                        <a:rPr lang="ar-SA" sz="1100" b="0" dirty="0">
                          <a:latin typeface="Calibri" panose="020F0502020204030204" pitchFamily="34" charset="0"/>
                          <a:cs typeface="Calibri" panose="020F0502020204030204" pitchFamily="34" charset="0"/>
                        </a:rPr>
                        <a:t>٥</a:t>
                      </a:r>
                      <a:r>
                        <a:rPr lang="en-GB" sz="1100" b="0" dirty="0">
                          <a:latin typeface="Calibri" panose="020F0502020204030204" pitchFamily="34" charset="0"/>
                          <a:cs typeface="Calibri" panose="020F0502020204030204" pitchFamily="34" charset="0"/>
                        </a:rPr>
                        <a:t> </a:t>
                      </a:r>
                      <a:r>
                        <a:rPr lang="ar-SA" sz="1100" b="0" dirty="0">
                          <a:latin typeface="Calibri" panose="020F0502020204030204" pitchFamily="34" charset="0"/>
                          <a:cs typeface="Calibri" panose="020F0502020204030204" pitchFamily="34" charset="0"/>
                        </a:rPr>
                        <a:t>إلى ١٥</a:t>
                      </a:r>
                      <a:r>
                        <a:rPr lang="en-GB" sz="1100" b="0" dirty="0">
                          <a:latin typeface="Calibri" panose="020F0502020204030204" pitchFamily="34" charset="0"/>
                          <a:cs typeface="Calibri" panose="020F0502020204030204" pitchFamily="34" charset="0"/>
                        </a:rPr>
                        <a:t>دقيقة</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وقت</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الذين تتراوح أعمارهم بين </a:t>
                      </a:r>
                      <a:r>
                        <a:rPr lang="ar-SA" sz="1100" b="0" dirty="0">
                          <a:latin typeface="Calibri" panose="020F0502020204030204" pitchFamily="34" charset="0"/>
                          <a:cs typeface="Calibri" panose="020F0502020204030204" pitchFamily="34" charset="0"/>
                        </a:rPr>
                        <a:t>٣</a:t>
                      </a:r>
                      <a:r>
                        <a:rPr lang="en-US" sz="1100" b="0" dirty="0">
                          <a:latin typeface="Calibri" panose="020F0502020204030204" pitchFamily="34" charset="0"/>
                          <a:cs typeface="Calibri" panose="020F0502020204030204" pitchFamily="34" charset="0"/>
                        </a:rPr>
                        <a:t> و </a:t>
                      </a:r>
                      <a:r>
                        <a:rPr lang="ar-SA" sz="1100" b="0" dirty="0">
                          <a:latin typeface="Calibri" panose="020F0502020204030204" pitchFamily="34" charset="0"/>
                          <a:cs typeface="Calibri" panose="020F0502020204030204" pitchFamily="34" charset="0"/>
                        </a:rPr>
                        <a:t>١٢</a:t>
                      </a:r>
                      <a:r>
                        <a:rPr lang="en-US" sz="1100" b="0" dirty="0">
                          <a:latin typeface="Calibri" panose="020F0502020204030204" pitchFamily="34" charset="0"/>
                          <a:cs typeface="Calibri" panose="020F0502020204030204" pitchFamily="34" charset="0"/>
                        </a:rPr>
                        <a:t> عامًا (اعتمادًا على نضج الطفل / قدرته على التحدث ، قد يكون هذا مفيدًا في سن لاحقة أيضًا).</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en-GB" sz="1100" b="1" dirty="0">
                          <a:solidFill>
                            <a:schemeClr val="tx1"/>
                          </a:solidFill>
                          <a:latin typeface="Calibri" panose="020F0502020204030204" pitchFamily="34" charset="0"/>
                          <a:cs typeface="Calibri" panose="020F0502020204030204" pitchFamily="34" charset="0"/>
                        </a:rPr>
                        <a:t>الأعمار</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الورق أو أقلام التحديد الملونة أو أقلام الرصاص (إذا كان ذلك متاحًا ، يمكن ل</a:t>
                      </a:r>
                      <a:r>
                        <a:rPr lang="ar-SA" sz="1100" b="0" dirty="0">
                          <a:latin typeface="Calibri" panose="020F0502020204030204" pitchFamily="34" charset="0"/>
                          <a:cs typeface="Calibri" panose="020F0502020204030204" pitchFamily="34" charset="0"/>
                        </a:rPr>
                        <a:t>أخصائي</a:t>
                      </a:r>
                      <a:r>
                        <a:rPr lang="en-US" sz="1100" b="0" dirty="0">
                          <a:latin typeface="Calibri" panose="020F0502020204030204" pitchFamily="34" charset="0"/>
                          <a:cs typeface="Calibri" panose="020F0502020204030204" pitchFamily="34" charset="0"/>
                        </a:rPr>
                        <a:t> الحالة أيضًا استخدام الدمى أو التماثيل ل</a:t>
                      </a:r>
                      <a:r>
                        <a:rPr lang="ar-SA" sz="1100" b="0" dirty="0">
                          <a:latin typeface="Calibri" panose="020F0502020204030204" pitchFamily="34" charset="0"/>
                          <a:cs typeface="Calibri" panose="020F0502020204030204" pitchFamily="34" charset="0"/>
                        </a:rPr>
                        <a:t>لرمز</a:t>
                      </a:r>
                      <a:r>
                        <a:rPr lang="en-US" sz="1100" b="0" dirty="0">
                          <a:latin typeface="Calibri" panose="020F0502020204030204" pitchFamily="34" charset="0"/>
                          <a:cs typeface="Calibri" panose="020F0502020204030204" pitchFamily="34" charset="0"/>
                        </a:rPr>
                        <a:t> إلى الأشخاص</a:t>
                      </a:r>
                      <a:r>
                        <a:rPr lang="ar-SA" sz="1100" b="0" dirty="0">
                          <a:latin typeface="Calibri" panose="020F0502020204030204" pitchFamily="34" charset="0"/>
                          <a:cs typeface="Calibri" panose="020F0502020204030204" pitchFamily="34" charset="0"/>
                        </a:rPr>
                        <a:t> ومساعدة الأطفال الصغار)</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مواد</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67086939"/>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يجب على أخصائيي الحالة إكمال هذا النشاط مع الأطفال على حدة ؛ ومع ذلك ، قد يكون وجود مقدم الرعاية ضروريًا أو داعمًا إذا كان الطفل يرفض المشاركة في هذا النشاط أو غير قادر على القيام بذلك بسبب عمره أو مرحلة نموه </a:t>
                      </a:r>
                      <a:r>
                        <a:rPr lang="ar-SA" sz="1100" b="0" dirty="0">
                          <a:latin typeface="Calibri" panose="020F0502020204030204" pitchFamily="34" charset="0"/>
                          <a:cs typeface="Calibri" panose="020F0502020204030204" pitchFamily="34" charset="0"/>
                        </a:rPr>
                        <a:t>أو تفضيله أو قدرته على التواصل.</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مشاركة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24097116"/>
                  </a:ext>
                </a:extLst>
              </a:tr>
              <a:tr h="370840">
                <a:tc>
                  <a:txBody>
                    <a:bodyPr/>
                    <a:lstStyle/>
                    <a:p>
                      <a:pPr algn="r" rtl="1"/>
                      <a:r>
                        <a:rPr lang="ar-SA" sz="1100" dirty="0">
                          <a:latin typeface="Calibri" panose="020F0502020204030204" pitchFamily="34" charset="0"/>
                          <a:cs typeface="Calibri" panose="020F0502020204030204" pitchFamily="34" charset="0"/>
                        </a:rPr>
                        <a:t>تحديد الأشخاص الذين يشعر الأطفال بالأمان معهم</a:t>
                      </a:r>
                      <a:endParaRPr lang="en-GB" sz="1100" dirty="0">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غاية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12278685"/>
                  </a:ext>
                </a:extLst>
              </a:tr>
              <a:tr h="370840">
                <a:tc>
                  <a:txBody>
                    <a:bodyPr/>
                    <a:lstStyle/>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اطلب منهم رسم دائرة في منتصف الورقة أو عمل دائرة بشريط لاصق على الأرض (إن أمكن)</a:t>
                      </a:r>
                    </a:p>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اشرح أن هذه دائرة لا يمكن إلا للأشياء ال</a:t>
                      </a:r>
                      <a:r>
                        <a:rPr lang="ar-SA" sz="1100" dirty="0">
                          <a:solidFill>
                            <a:schemeClr val="tx1"/>
                          </a:solidFill>
                          <a:latin typeface="Calibri" panose="020F0502020204030204" pitchFamily="34" charset="0"/>
                          <a:cs typeface="Calibri" panose="020F0502020204030204" pitchFamily="34" charset="0"/>
                        </a:rPr>
                        <a:t>جيد</a:t>
                      </a:r>
                      <a:r>
                        <a:rPr lang="en-US" sz="1100" dirty="0">
                          <a:solidFill>
                            <a:schemeClr val="tx1"/>
                          </a:solidFill>
                          <a:latin typeface="Calibri" panose="020F0502020204030204" pitchFamily="34" charset="0"/>
                          <a:cs typeface="Calibri" panose="020F0502020204030204" pitchFamily="34" charset="0"/>
                        </a:rPr>
                        <a:t>ة والأشخاص ال</a:t>
                      </a:r>
                      <a:r>
                        <a:rPr lang="ar-SA" sz="1100" dirty="0">
                          <a:solidFill>
                            <a:schemeClr val="tx1"/>
                          </a:solidFill>
                          <a:latin typeface="Calibri" panose="020F0502020204030204" pitchFamily="34" charset="0"/>
                          <a:cs typeface="Calibri" panose="020F0502020204030204" pitchFamily="34" charset="0"/>
                        </a:rPr>
                        <a:t>جيدي</a:t>
                      </a:r>
                      <a:r>
                        <a:rPr lang="en-US" sz="1100" dirty="0">
                          <a:solidFill>
                            <a:schemeClr val="tx1"/>
                          </a:solidFill>
                          <a:latin typeface="Calibri" panose="020F0502020204030204" pitchFamily="34" charset="0"/>
                          <a:cs typeface="Calibri" panose="020F0502020204030204" pitchFamily="34" charset="0"/>
                        </a:rPr>
                        <a:t>ن الدخول فيها. يمكن أن تحتوي الدائرة فقط على الأشياء الجيدة والأشخاص ال</a:t>
                      </a:r>
                      <a:r>
                        <a:rPr lang="ar-SA" sz="1100" dirty="0">
                          <a:solidFill>
                            <a:schemeClr val="tx1"/>
                          </a:solidFill>
                          <a:latin typeface="Calibri" panose="020F0502020204030204" pitchFamily="34" charset="0"/>
                          <a:cs typeface="Calibri" panose="020F0502020204030204" pitchFamily="34" charset="0"/>
                        </a:rPr>
                        <a:t>جيدي</a:t>
                      </a:r>
                      <a:r>
                        <a:rPr lang="en-US" sz="1100" dirty="0">
                          <a:solidFill>
                            <a:schemeClr val="tx1"/>
                          </a:solidFill>
                          <a:latin typeface="Calibri" panose="020F0502020204030204" pitchFamily="34" charset="0"/>
                          <a:cs typeface="Calibri" panose="020F0502020204030204" pitchFamily="34" charset="0"/>
                        </a:rPr>
                        <a:t>ن  الذين يشعر الطفل معهم بالراحة والثقة والأمان.</a:t>
                      </a:r>
                    </a:p>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اطلب منهم وضع (في حالة استخدام الدمى التي ترمز إلى </a:t>
                      </a:r>
                      <a:r>
                        <a:rPr lang="ar-SA" sz="1100" dirty="0">
                          <a:solidFill>
                            <a:schemeClr val="tx1"/>
                          </a:solidFill>
                          <a:latin typeface="Calibri" panose="020F0502020204030204" pitchFamily="34" charset="0"/>
                          <a:cs typeface="Calibri" panose="020F0502020204030204" pitchFamily="34" charset="0"/>
                        </a:rPr>
                        <a:t>الأشخاص)</a:t>
                      </a:r>
                      <a:r>
                        <a:rPr lang="en-US" sz="1100" dirty="0">
                          <a:solidFill>
                            <a:schemeClr val="tx1"/>
                          </a:solidFill>
                          <a:latin typeface="Calibri" panose="020F0502020204030204" pitchFamily="34" charset="0"/>
                          <a:cs typeface="Calibri" panose="020F0502020204030204" pitchFamily="34" charset="0"/>
                        </a:rPr>
                        <a:t> </a:t>
                      </a:r>
                      <a:r>
                        <a:rPr lang="ar-SA" sz="1100" dirty="0">
                          <a:solidFill>
                            <a:schemeClr val="tx1"/>
                          </a:solidFill>
                          <a:latin typeface="Calibri" panose="020F0502020204030204" pitchFamily="34" charset="0"/>
                          <a:cs typeface="Calibri" panose="020F0502020204030204" pitchFamily="34" charset="0"/>
                        </a:rPr>
                        <a:t>أ</a:t>
                      </a:r>
                      <a:r>
                        <a:rPr lang="en-US" sz="1100" dirty="0">
                          <a:solidFill>
                            <a:schemeClr val="tx1"/>
                          </a:solidFill>
                          <a:latin typeface="Calibri" panose="020F0502020204030204" pitchFamily="34" charset="0"/>
                          <a:cs typeface="Calibri" panose="020F0502020204030204" pitchFamily="34" charset="0"/>
                        </a:rPr>
                        <a:t>و رسم كل شخص وكل ما يجعلهم يشعرون بالراحة والثقة والأمان في الدائرة.</a:t>
                      </a:r>
                    </a:p>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اطلب منهم تسمية جميع الأشخاص والأشياء في دائرة الأمان.</a:t>
                      </a:r>
                    </a:p>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إذا كان هناك وقت وكان من المناسب (وليس مزعجًا جدًا) اطلب منهم أيضًا وضع الأشخاص أو الأشياء خارج الدائرة ، فهذه هي الأشياء أو الأشخاص الذين لا يحبونهم. على سبيل المثال ، هؤلاء الذين يشعر الطفل بالخوف معهم أو </a:t>
                      </a:r>
                      <a:r>
                        <a:rPr lang="ar-SA" sz="1100" dirty="0">
                          <a:solidFill>
                            <a:schemeClr val="tx1"/>
                          </a:solidFill>
                          <a:latin typeface="Calibri" panose="020F0502020204030204" pitchFamily="34" charset="0"/>
                          <a:cs typeface="Calibri" panose="020F0502020204030204" pitchFamily="34" charset="0"/>
                        </a:rPr>
                        <a:t>ت</a:t>
                      </a:r>
                      <a:r>
                        <a:rPr lang="en-US" sz="1100" dirty="0">
                          <a:solidFill>
                            <a:schemeClr val="tx1"/>
                          </a:solidFill>
                          <a:latin typeface="Calibri" panose="020F0502020204030204" pitchFamily="34" charset="0"/>
                          <a:cs typeface="Calibri" panose="020F0502020204030204" pitchFamily="34" charset="0"/>
                        </a:rPr>
                        <a:t>جعله يشعر بالضيق.</a:t>
                      </a:r>
                    </a:p>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استخدم الأسئلة حول الأشخاص والأشياء الإيجابية والسلبية لتوليد أكبر قدر ممكن من المحادثة لفهم المخاطر المحتملة وعوامل الحماية في مجتمع الطفل.</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التوجيه</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51584040"/>
                  </a:ext>
                </a:extLst>
              </a:tr>
            </a:tbl>
          </a:graphicData>
        </a:graphic>
      </p:graphicFrame>
      <p:sp>
        <p:nvSpPr>
          <p:cNvPr id="8" name="Oval 7">
            <a:extLst>
              <a:ext uri="{FF2B5EF4-FFF2-40B4-BE49-F238E27FC236}">
                <a16:creationId xmlns:a16="http://schemas.microsoft.com/office/drawing/2014/main" id="{96A630D8-CAF8-7D5B-20CC-D45B809D2922}"/>
              </a:ext>
            </a:extLst>
          </p:cNvPr>
          <p:cNvSpPr/>
          <p:nvPr/>
        </p:nvSpPr>
        <p:spPr>
          <a:xfrm>
            <a:off x="4967195" y="8169930"/>
            <a:ext cx="1283135" cy="1283136"/>
          </a:xfrm>
          <a:prstGeom prst="ellipse">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9" name="Group 8">
            <a:extLst>
              <a:ext uri="{FF2B5EF4-FFF2-40B4-BE49-F238E27FC236}">
                <a16:creationId xmlns:a16="http://schemas.microsoft.com/office/drawing/2014/main" id="{EE5179DF-C899-745C-7D6E-4F270422E1C4}"/>
              </a:ext>
            </a:extLst>
          </p:cNvPr>
          <p:cNvGrpSpPr/>
          <p:nvPr/>
        </p:nvGrpSpPr>
        <p:grpSpPr>
          <a:xfrm>
            <a:off x="5275554" y="8372913"/>
            <a:ext cx="344731" cy="438585"/>
            <a:chOff x="6583595" y="3385093"/>
            <a:chExt cx="936987" cy="1192085"/>
          </a:xfrm>
          <a:solidFill>
            <a:schemeClr val="accent4">
              <a:lumMod val="40000"/>
              <a:lumOff val="60000"/>
            </a:schemeClr>
          </a:solidFill>
        </p:grpSpPr>
        <p:grpSp>
          <p:nvGrpSpPr>
            <p:cNvPr id="10" name="Group 9">
              <a:extLst>
                <a:ext uri="{FF2B5EF4-FFF2-40B4-BE49-F238E27FC236}">
                  <a16:creationId xmlns:a16="http://schemas.microsoft.com/office/drawing/2014/main" id="{30F679FF-DC9F-8089-335B-5C5799423EFE}"/>
                </a:ext>
              </a:extLst>
            </p:cNvPr>
            <p:cNvGrpSpPr/>
            <p:nvPr/>
          </p:nvGrpSpPr>
          <p:grpSpPr>
            <a:xfrm>
              <a:off x="6583595" y="3385093"/>
              <a:ext cx="936987" cy="1121072"/>
              <a:chOff x="2780231" y="3039417"/>
              <a:chExt cx="1162307" cy="1390660"/>
            </a:xfrm>
            <a:grpFill/>
          </p:grpSpPr>
          <p:sp>
            <p:nvSpPr>
              <p:cNvPr id="12" name="Rectangle 11">
                <a:extLst>
                  <a:ext uri="{FF2B5EF4-FFF2-40B4-BE49-F238E27FC236}">
                    <a16:creationId xmlns:a16="http://schemas.microsoft.com/office/drawing/2014/main" id="{A952CA74-3A22-37DD-05C6-6867DCD390E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Flowchart: Stored Data 12">
                <a:extLst>
                  <a:ext uri="{FF2B5EF4-FFF2-40B4-BE49-F238E27FC236}">
                    <a16:creationId xmlns:a16="http://schemas.microsoft.com/office/drawing/2014/main" id="{4DB0FF81-D27F-192B-ED78-625DA15789E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4" name="Flowchart: Stored Data 13">
                <a:extLst>
                  <a:ext uri="{FF2B5EF4-FFF2-40B4-BE49-F238E27FC236}">
                    <a16:creationId xmlns:a16="http://schemas.microsoft.com/office/drawing/2014/main" id="{5FD801FA-F63E-CB29-4F4A-3274B398DB83}"/>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5A5BC2F-59EE-DF36-BA8B-928D0FD58A2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6" name="Isosceles Triangle 15">
                <a:extLst>
                  <a:ext uri="{FF2B5EF4-FFF2-40B4-BE49-F238E27FC236}">
                    <a16:creationId xmlns:a16="http://schemas.microsoft.com/office/drawing/2014/main" id="{D0ADB00A-8A93-2D84-2713-C7900EB3C70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11" name="Plus Sign 10">
              <a:extLst>
                <a:ext uri="{FF2B5EF4-FFF2-40B4-BE49-F238E27FC236}">
                  <a16:creationId xmlns:a16="http://schemas.microsoft.com/office/drawing/2014/main" id="{5F4FA24B-23BC-FB0C-65E0-3C48D3AA2E8D}"/>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B816856A-A339-26BA-A046-EE3D34D1BF72}"/>
              </a:ext>
            </a:extLst>
          </p:cNvPr>
          <p:cNvGrpSpPr/>
          <p:nvPr/>
        </p:nvGrpSpPr>
        <p:grpSpPr>
          <a:xfrm>
            <a:off x="5732647" y="8539051"/>
            <a:ext cx="344731" cy="438585"/>
            <a:chOff x="6583595" y="3385093"/>
            <a:chExt cx="936987" cy="1192085"/>
          </a:xfrm>
          <a:solidFill>
            <a:schemeClr val="accent4">
              <a:lumMod val="40000"/>
              <a:lumOff val="60000"/>
            </a:schemeClr>
          </a:solidFill>
        </p:grpSpPr>
        <p:grpSp>
          <p:nvGrpSpPr>
            <p:cNvPr id="27" name="Group 26">
              <a:extLst>
                <a:ext uri="{FF2B5EF4-FFF2-40B4-BE49-F238E27FC236}">
                  <a16:creationId xmlns:a16="http://schemas.microsoft.com/office/drawing/2014/main" id="{E343D209-5885-8E14-02ED-01EC9C9C9D4B}"/>
                </a:ext>
              </a:extLst>
            </p:cNvPr>
            <p:cNvGrpSpPr/>
            <p:nvPr/>
          </p:nvGrpSpPr>
          <p:grpSpPr>
            <a:xfrm>
              <a:off x="6583595" y="3385093"/>
              <a:ext cx="936987" cy="1121072"/>
              <a:chOff x="2780231" y="3039417"/>
              <a:chExt cx="1162307" cy="1390660"/>
            </a:xfrm>
            <a:grpFill/>
          </p:grpSpPr>
          <p:sp>
            <p:nvSpPr>
              <p:cNvPr id="29" name="Rectangle 28">
                <a:extLst>
                  <a:ext uri="{FF2B5EF4-FFF2-40B4-BE49-F238E27FC236}">
                    <a16:creationId xmlns:a16="http://schemas.microsoft.com/office/drawing/2014/main" id="{CCED6DCC-B221-930F-766B-1F39A04CEA0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0" name="Flowchart: Stored Data 29">
                <a:extLst>
                  <a:ext uri="{FF2B5EF4-FFF2-40B4-BE49-F238E27FC236}">
                    <a16:creationId xmlns:a16="http://schemas.microsoft.com/office/drawing/2014/main" id="{C97B5518-24C4-61AC-2D17-36E3719549FE}"/>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1" name="Flowchart: Stored Data 30">
                <a:extLst>
                  <a:ext uri="{FF2B5EF4-FFF2-40B4-BE49-F238E27FC236}">
                    <a16:creationId xmlns:a16="http://schemas.microsoft.com/office/drawing/2014/main" id="{0A5A92DA-8AA0-C5FE-3484-01937B621C16}"/>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B6D246D-F1A8-F6F1-27EE-49CDCF4D6A9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3" name="Isosceles Triangle 32">
                <a:extLst>
                  <a:ext uri="{FF2B5EF4-FFF2-40B4-BE49-F238E27FC236}">
                    <a16:creationId xmlns:a16="http://schemas.microsoft.com/office/drawing/2014/main" id="{85105AC1-F054-5DE8-229E-7B04EE52B3C5}"/>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28" name="Plus Sign 27">
              <a:extLst>
                <a:ext uri="{FF2B5EF4-FFF2-40B4-BE49-F238E27FC236}">
                  <a16:creationId xmlns:a16="http://schemas.microsoft.com/office/drawing/2014/main" id="{AC3D1727-2543-A6DF-C8D2-3D10D1F2BA76}"/>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B4343E27-B84B-49DD-C191-DA3836629D1E}"/>
              </a:ext>
            </a:extLst>
          </p:cNvPr>
          <p:cNvGrpSpPr/>
          <p:nvPr/>
        </p:nvGrpSpPr>
        <p:grpSpPr>
          <a:xfrm>
            <a:off x="5392739" y="8912139"/>
            <a:ext cx="344731" cy="438585"/>
            <a:chOff x="6583595" y="3385093"/>
            <a:chExt cx="936987" cy="1192085"/>
          </a:xfrm>
          <a:solidFill>
            <a:schemeClr val="accent4">
              <a:lumMod val="40000"/>
              <a:lumOff val="60000"/>
            </a:schemeClr>
          </a:solidFill>
        </p:grpSpPr>
        <p:grpSp>
          <p:nvGrpSpPr>
            <p:cNvPr id="35" name="Group 34">
              <a:extLst>
                <a:ext uri="{FF2B5EF4-FFF2-40B4-BE49-F238E27FC236}">
                  <a16:creationId xmlns:a16="http://schemas.microsoft.com/office/drawing/2014/main" id="{CFE82A19-8DD2-8103-33D6-0EB71F15B775}"/>
                </a:ext>
              </a:extLst>
            </p:cNvPr>
            <p:cNvGrpSpPr/>
            <p:nvPr/>
          </p:nvGrpSpPr>
          <p:grpSpPr>
            <a:xfrm>
              <a:off x="6583595" y="3385093"/>
              <a:ext cx="936987" cy="1121072"/>
              <a:chOff x="2780231" y="3039417"/>
              <a:chExt cx="1162307" cy="1390660"/>
            </a:xfrm>
            <a:grpFill/>
          </p:grpSpPr>
          <p:sp>
            <p:nvSpPr>
              <p:cNvPr id="37" name="Rectangle 36">
                <a:extLst>
                  <a:ext uri="{FF2B5EF4-FFF2-40B4-BE49-F238E27FC236}">
                    <a16:creationId xmlns:a16="http://schemas.microsoft.com/office/drawing/2014/main" id="{B3CBA3DA-9203-A14A-B027-B9243312306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8" name="Flowchart: Stored Data 37">
                <a:extLst>
                  <a:ext uri="{FF2B5EF4-FFF2-40B4-BE49-F238E27FC236}">
                    <a16:creationId xmlns:a16="http://schemas.microsoft.com/office/drawing/2014/main" id="{61F3A961-D13C-667B-B1DB-0E8F0D76F53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9" name="Flowchart: Stored Data 38">
                <a:extLst>
                  <a:ext uri="{FF2B5EF4-FFF2-40B4-BE49-F238E27FC236}">
                    <a16:creationId xmlns:a16="http://schemas.microsoft.com/office/drawing/2014/main" id="{99C88B65-24C1-3FC9-F65C-AF99AABE352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5BB4B16B-2E04-94A3-9A28-D343DF25F02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41" name="Isosceles Triangle 40">
                <a:extLst>
                  <a:ext uri="{FF2B5EF4-FFF2-40B4-BE49-F238E27FC236}">
                    <a16:creationId xmlns:a16="http://schemas.microsoft.com/office/drawing/2014/main" id="{61D96C98-EEB8-CBEE-CC9C-461CCD1329D0}"/>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36" name="Plus Sign 35">
              <a:extLst>
                <a:ext uri="{FF2B5EF4-FFF2-40B4-BE49-F238E27FC236}">
                  <a16:creationId xmlns:a16="http://schemas.microsoft.com/office/drawing/2014/main" id="{CA71AD00-E3F3-64F5-5D8C-6F67C13B6B8E}"/>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7E14A0CD-C917-B9BC-CA02-D24AFB0E932B}"/>
              </a:ext>
            </a:extLst>
          </p:cNvPr>
          <p:cNvGrpSpPr/>
          <p:nvPr/>
        </p:nvGrpSpPr>
        <p:grpSpPr>
          <a:xfrm rot="1465369">
            <a:off x="4797288" y="8090884"/>
            <a:ext cx="557811" cy="230909"/>
            <a:chOff x="-75030" y="1568450"/>
            <a:chExt cx="2316311" cy="958850"/>
          </a:xfrm>
          <a:solidFill>
            <a:schemeClr val="accent4">
              <a:lumMod val="40000"/>
              <a:lumOff val="60000"/>
            </a:schemeClr>
          </a:solidFill>
        </p:grpSpPr>
        <p:sp>
          <p:nvSpPr>
            <p:cNvPr id="43" name="Oval 42">
              <a:extLst>
                <a:ext uri="{FF2B5EF4-FFF2-40B4-BE49-F238E27FC236}">
                  <a16:creationId xmlns:a16="http://schemas.microsoft.com/office/drawing/2014/main" id="{E8CD00B5-57D6-FE66-4CE3-D3119347A3F0}"/>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4" name="Rectangle: Top Corners Rounded 43">
              <a:extLst>
                <a:ext uri="{FF2B5EF4-FFF2-40B4-BE49-F238E27FC236}">
                  <a16:creationId xmlns:a16="http://schemas.microsoft.com/office/drawing/2014/main" id="{A876DFA5-81EC-CE12-CF41-52CEC7571C67}"/>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5" name="Rectangle: Top Corners Rounded 44">
              <a:extLst>
                <a:ext uri="{FF2B5EF4-FFF2-40B4-BE49-F238E27FC236}">
                  <a16:creationId xmlns:a16="http://schemas.microsoft.com/office/drawing/2014/main" id="{5FEB4371-2E05-7E0E-87E9-3047732C3CA0}"/>
                </a:ext>
              </a:extLst>
            </p:cNvPr>
            <p:cNvSpPr/>
            <p:nvPr/>
          </p:nvSpPr>
          <p:spPr>
            <a:xfrm rot="6300000">
              <a:off x="1820522" y="1812699"/>
              <a:ext cx="259785" cy="58173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 name="Hexagon 1">
            <a:extLst>
              <a:ext uri="{FF2B5EF4-FFF2-40B4-BE49-F238E27FC236}">
                <a16:creationId xmlns:a16="http://schemas.microsoft.com/office/drawing/2014/main" id="{BA0BE07D-7AE7-016F-3C54-75BFFCCD3162}"/>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D27A6A75-BD42-A5F0-0EBF-E407B677D01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88B59AC1-B019-C0C7-2DD0-5A66E3CD0EBB}"/>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D61A0C0E-F8E7-8292-88C7-1A08FBEED196}"/>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BDD3B10B-CB4E-E234-D5AF-292F6323D4DD}"/>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184A9492-72FE-83D1-AF0C-DEB852AD383F}"/>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FEED45D1-F6AD-49AC-B080-0158E23DA328}"/>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TextBox 19">
            <a:extLst>
              <a:ext uri="{FF2B5EF4-FFF2-40B4-BE49-F238E27FC236}">
                <a16:creationId xmlns:a16="http://schemas.microsoft.com/office/drawing/2014/main" id="{69D01903-C752-62FE-0F65-71EB0F8A14A0}"/>
              </a:ext>
            </a:extLst>
          </p:cNvPr>
          <p:cNvSpPr txBox="1"/>
          <p:nvPr/>
        </p:nvSpPr>
        <p:spPr>
          <a:xfrm>
            <a:off x="-2959100" y="3378200"/>
            <a:ext cx="184731" cy="369332"/>
          </a:xfrm>
          <a:prstGeom prst="rect">
            <a:avLst/>
          </a:prstGeom>
          <a:noFill/>
        </p:spPr>
        <p:txBody>
          <a:bodyPr wrap="none" rtlCol="0">
            <a:spAutoFit/>
          </a:bodyPr>
          <a:lstStyle/>
          <a:p>
            <a:pPr marL="0" algn="r" defTabSz="457200" rtl="1" eaLnBrk="1" latinLnBrk="0" hangingPunct="1"/>
            <a:endParaRPr lang="en-FR"/>
          </a:p>
        </p:txBody>
      </p:sp>
    </p:spTree>
    <p:extLst>
      <p:ext uri="{BB962C8B-B14F-4D97-AF65-F5344CB8AC3E}">
        <p14:creationId xmlns:p14="http://schemas.microsoft.com/office/powerpoint/2010/main" val="2292659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9A58AE-CA9A-627E-30D6-D0FF075D0297}"/>
              </a:ext>
            </a:extLst>
          </p:cNvPr>
          <p:cNvSpPr txBox="1"/>
          <p:nvPr/>
        </p:nvSpPr>
        <p:spPr>
          <a:xfrm>
            <a:off x="996287" y="698305"/>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قائمة التحقق من السلامة</a:t>
            </a:r>
            <a:endParaRPr lang="en-US" sz="1100" b="1" spc="300" dirty="0">
              <a:solidFill>
                <a:schemeClr val="tx1"/>
              </a:solidFill>
              <a:latin typeface="Calibri" panose="020F0502020204030204" pitchFamily="34" charset="0"/>
              <a:cs typeface="Calibri" panose="020F0502020204030204" pitchFamily="34" charset="0"/>
            </a:endParaRPr>
          </a:p>
        </p:txBody>
      </p:sp>
      <p:graphicFrame>
        <p:nvGraphicFramePr>
          <p:cNvPr id="17" name="Table 17">
            <a:extLst>
              <a:ext uri="{FF2B5EF4-FFF2-40B4-BE49-F238E27FC236}">
                <a16:creationId xmlns:a16="http://schemas.microsoft.com/office/drawing/2014/main" id="{373B009E-DF1C-4258-CD46-4F71EBC94BE3}"/>
              </a:ext>
            </a:extLst>
          </p:cNvPr>
          <p:cNvGraphicFramePr>
            <a:graphicFrameLocks noGrp="1"/>
          </p:cNvGraphicFramePr>
          <p:nvPr>
            <p:extLst>
              <p:ext uri="{D42A27DB-BD31-4B8C-83A1-F6EECF244321}">
                <p14:modId xmlns:p14="http://schemas.microsoft.com/office/powerpoint/2010/main" val="2255902167"/>
              </p:ext>
            </p:extLst>
          </p:nvPr>
        </p:nvGraphicFramePr>
        <p:xfrm>
          <a:off x="996287" y="1175655"/>
          <a:ext cx="5254042" cy="3713480"/>
        </p:xfrm>
        <a:graphic>
          <a:graphicData uri="http://schemas.openxmlformats.org/drawingml/2006/table">
            <a:tbl>
              <a:tblPr firstRow="1" bandRow="1">
                <a:tableStyleId>{5C22544A-7EE6-4342-B048-85BDC9FD1C3A}</a:tableStyleId>
              </a:tblPr>
              <a:tblGrid>
                <a:gridCol w="4261513">
                  <a:extLst>
                    <a:ext uri="{9D8B030D-6E8A-4147-A177-3AD203B41FA5}">
                      <a16:colId xmlns:a16="http://schemas.microsoft.com/office/drawing/2014/main" val="3910228329"/>
                    </a:ext>
                  </a:extLst>
                </a:gridCol>
                <a:gridCol w="992529">
                  <a:extLst>
                    <a:ext uri="{9D8B030D-6E8A-4147-A177-3AD203B41FA5}">
                      <a16:colId xmlns:a16="http://schemas.microsoft.com/office/drawing/2014/main" val="1260457313"/>
                    </a:ext>
                  </a:extLst>
                </a:gridCol>
              </a:tblGrid>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cs typeface="Calibri" panose="020F0502020204030204" pitchFamily="34" charset="0"/>
                        </a:rPr>
                        <a:t>قائمة التحقق من السلامة هي أداة لمساعدة الأطفال على التفكير في الإجراءات المحتملة التي يمكنهم القيام بها عندما يشعرون بعدم الأمان.</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نظرة عامة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034345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0" dirty="0">
                          <a:latin typeface="Calibri" panose="020F0502020204030204" pitchFamily="34" charset="0"/>
                          <a:cs typeface="Calibri" panose="020F0502020204030204" pitchFamily="34" charset="0"/>
                        </a:rPr>
                        <a:t>ت</a:t>
                      </a:r>
                      <a:r>
                        <a:rPr lang="en-US" sz="1100" b="0" dirty="0">
                          <a:latin typeface="Calibri" panose="020F0502020204030204" pitchFamily="34" charset="0"/>
                          <a:cs typeface="Calibri" panose="020F0502020204030204" pitchFamily="34" charset="0"/>
                        </a:rPr>
                        <a:t>عتمد على الطفل. يمكن أن تتراوح ما بين </a:t>
                      </a:r>
                      <a:r>
                        <a:rPr lang="ar-SA" sz="1100" b="0" dirty="0">
                          <a:latin typeface="Calibri" panose="020F0502020204030204" pitchFamily="34" charset="0"/>
                          <a:cs typeface="Calibri" panose="020F0502020204030204" pitchFamily="34" charset="0"/>
                        </a:rPr>
                        <a:t>٢٠</a:t>
                      </a:r>
                      <a:r>
                        <a:rPr lang="en-US" sz="1100" b="0" dirty="0">
                          <a:latin typeface="Calibri" panose="020F0502020204030204" pitchFamily="34" charset="0"/>
                          <a:cs typeface="Calibri" panose="020F0502020204030204" pitchFamily="34" charset="0"/>
                        </a:rPr>
                        <a:t>دقيقة إلى </a:t>
                      </a:r>
                      <a:r>
                        <a:rPr lang="ar-SA" sz="1100" b="0" dirty="0">
                          <a:latin typeface="Calibri" panose="020F0502020204030204" pitchFamily="34" charset="0"/>
                          <a:cs typeface="Calibri" panose="020F0502020204030204" pitchFamily="34" charset="0"/>
                        </a:rPr>
                        <a:t>٤٥</a:t>
                      </a:r>
                      <a:r>
                        <a:rPr lang="en-US" sz="1100" b="0" dirty="0">
                          <a:latin typeface="Calibri" panose="020F0502020204030204" pitchFamily="34" charset="0"/>
                          <a:cs typeface="Calibri" panose="020F0502020204030204" pitchFamily="34" charset="0"/>
                        </a:rPr>
                        <a:t> دقيقة</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وقت</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56132823"/>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يوصى بهذا النشاط للأطفال الذين تزيد أعمارهم عن </a:t>
                      </a:r>
                      <a:r>
                        <a:rPr lang="ar-SA" sz="1100" b="0" dirty="0">
                          <a:latin typeface="Calibri" panose="020F0502020204030204" pitchFamily="34" charset="0"/>
                          <a:cs typeface="Calibri" panose="020F0502020204030204" pitchFamily="34" charset="0"/>
                        </a:rPr>
                        <a:t>١٠</a:t>
                      </a:r>
                      <a:r>
                        <a:rPr lang="en-US" sz="1100" b="0" dirty="0">
                          <a:latin typeface="Calibri" panose="020F0502020204030204" pitchFamily="34" charset="0"/>
                          <a:cs typeface="Calibri" panose="020F0502020204030204" pitchFamily="34" charset="0"/>
                        </a:rPr>
                        <a:t> سنوات (يجب أن يكون الطفل قادرًا على القراءة والكتابة).</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en-GB" sz="1100" b="1" dirty="0">
                          <a:solidFill>
                            <a:schemeClr val="tx1"/>
                          </a:solidFill>
                          <a:latin typeface="Calibri" panose="020F0502020204030204" pitchFamily="34" charset="0"/>
                          <a:cs typeface="Calibri" panose="020F0502020204030204" pitchFamily="34" charset="0"/>
                        </a:rPr>
                        <a:t>الأعمار</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93644662"/>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قائمة التحقق من السلامة أو أقلام التحديد</a:t>
                      </a:r>
                      <a:r>
                        <a:rPr lang="ar-SA" sz="1100" b="0" dirty="0">
                          <a:latin typeface="Calibri" panose="020F0502020204030204" pitchFamily="34" charset="0"/>
                          <a:cs typeface="Calibri" panose="020F0502020204030204" pitchFamily="34" charset="0"/>
                        </a:rPr>
                        <a:t>، أقلام</a:t>
                      </a:r>
                      <a:r>
                        <a:rPr lang="en-US" sz="1100" b="0" dirty="0">
                          <a:latin typeface="Calibri" panose="020F0502020204030204" pitchFamily="34" charset="0"/>
                          <a:cs typeface="Calibri" panose="020F0502020204030204" pitchFamily="34" charset="0"/>
                        </a:rPr>
                        <a:t> أو أقلام الرصاص.</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مواد</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67086939"/>
                  </a:ext>
                </a:extLst>
              </a:tr>
              <a:tr h="370840">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يجب على أخصائيي الحالة إكمال هذا النشاط مع الأطفال على حدة ؛ ومع ذلك ، قد يكون وجود مقدم الرعاية ضروريًا أو داعمًا إذا كان الطفل يرفض المشاركة في هذا النشاط أو غير قادر على القيام بذلك بسبب عمره أو مرحلة نموه أو تفضيله </a:t>
                      </a:r>
                      <a:r>
                        <a:rPr lang="ar-SA" sz="1100" b="0" dirty="0">
                          <a:latin typeface="Calibri" panose="020F0502020204030204" pitchFamily="34" charset="0"/>
                          <a:cs typeface="Calibri" panose="020F0502020204030204" pitchFamily="34" charset="0"/>
                        </a:rPr>
                        <a:t>أو قدرته على التواصل.</a:t>
                      </a:r>
                      <a:endParaRPr lang="en-US" sz="1100" b="0" dirty="0">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مشاركة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24097116"/>
                  </a:ext>
                </a:extLst>
              </a:tr>
              <a:tr h="370840">
                <a:tc>
                  <a:txBody>
                    <a:bodyPr/>
                    <a:lstStyle/>
                    <a:p>
                      <a:pPr algn="r" rtl="1"/>
                      <a:r>
                        <a:rPr lang="en-GB" sz="1100" dirty="0">
                          <a:latin typeface="Calibri" panose="020F0502020204030204" pitchFamily="34" charset="0"/>
                          <a:cs typeface="Calibri" panose="020F0502020204030204" pitchFamily="34" charset="0"/>
                        </a:rPr>
                        <a:t>قبل استكمال قائمة التحقق من السلامة ، يجب على أخصائيي الحالة أن يشرحوا للطفل الغرض من النشاط:</a:t>
                      </a:r>
                    </a:p>
                    <a:p>
                      <a:pPr marL="628650" lvl="1"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لمناقشة ما يمكنهم فعله عندما يشعرون بعدم الأمان.</a:t>
                      </a:r>
                    </a:p>
                    <a:p>
                      <a:pPr marL="628650" lvl="1"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لوضع خطة معًا ، </a:t>
                      </a:r>
                      <a:r>
                        <a:rPr lang="ar-SA" sz="1100" dirty="0">
                          <a:latin typeface="Calibri" panose="020F0502020204030204" pitchFamily="34" charset="0"/>
                          <a:cs typeface="Calibri" panose="020F0502020204030204" pitchFamily="34" charset="0"/>
                        </a:rPr>
                        <a:t>و التي </a:t>
                      </a:r>
                      <a:r>
                        <a:rPr lang="en-GB" sz="1100" dirty="0">
                          <a:latin typeface="Calibri" panose="020F0502020204030204" pitchFamily="34" charset="0"/>
                          <a:cs typeface="Calibri" panose="020F0502020204030204" pitchFamily="34" charset="0"/>
                        </a:rPr>
                        <a:t>نأمل أن تجعلهم يشعرون بمزيد من الأمان</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غاية</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12278685"/>
                  </a:ext>
                </a:extLst>
              </a:tr>
              <a:tr h="370840">
                <a:tc>
                  <a:txBody>
                    <a:bodyPr/>
                    <a:lstStyle/>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تأكد من مقابلة الطفل في مكان خاص وهادئ وآمن وملائم للأطفال ومريح.</a:t>
                      </a:r>
                    </a:p>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اشرح الغرض من قائمة التحقق من السلامة للطفل قبل المضي قدمًا في تقديم قائمة التحقق من السلامة ومراجعة الأسئلة معًا.</a:t>
                      </a:r>
                    </a:p>
                    <a:p>
                      <a:pPr marL="171450" indent="-171450" algn="r" rtl="1">
                        <a:buFont typeface="Arial" panose="020B0604020202020204" pitchFamily="34" charset="0"/>
                        <a:buChar char="•"/>
                      </a:pPr>
                      <a:r>
                        <a:rPr lang="en-US" sz="1100" dirty="0">
                          <a:solidFill>
                            <a:schemeClr val="tx1"/>
                          </a:solidFill>
                          <a:latin typeface="Calibri" panose="020F0502020204030204" pitchFamily="34" charset="0"/>
                          <a:cs typeface="Calibri" panose="020F0502020204030204" pitchFamily="34" charset="0"/>
                        </a:rPr>
                        <a:t>ناقش كل سؤال مع الطفل ، وشجعه على مشاركة أفكاره وصياغة ردوده الخاصة.</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التوجيه</a:t>
                      </a:r>
                      <a:endParaRPr lang="en-US" sz="11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51584040"/>
                  </a:ext>
                </a:extLst>
              </a:tr>
            </a:tbl>
          </a:graphicData>
        </a:graphic>
      </p:graphicFrame>
      <p:grpSp>
        <p:nvGrpSpPr>
          <p:cNvPr id="10" name="Group 9">
            <a:extLst>
              <a:ext uri="{FF2B5EF4-FFF2-40B4-BE49-F238E27FC236}">
                <a16:creationId xmlns:a16="http://schemas.microsoft.com/office/drawing/2014/main" id="{3DEEA01E-C282-90AF-09B1-99A37006EB6F}"/>
              </a:ext>
            </a:extLst>
          </p:cNvPr>
          <p:cNvGrpSpPr/>
          <p:nvPr/>
        </p:nvGrpSpPr>
        <p:grpSpPr>
          <a:xfrm>
            <a:off x="4627417" y="7605198"/>
            <a:ext cx="1622911" cy="1505514"/>
            <a:chOff x="4508500" y="7490603"/>
            <a:chExt cx="1850987" cy="1717091"/>
          </a:xfrm>
        </p:grpSpPr>
        <p:grpSp>
          <p:nvGrpSpPr>
            <p:cNvPr id="18" name="Group 17">
              <a:extLst>
                <a:ext uri="{FF2B5EF4-FFF2-40B4-BE49-F238E27FC236}">
                  <a16:creationId xmlns:a16="http://schemas.microsoft.com/office/drawing/2014/main" id="{2505600A-D490-7E87-3308-8C79E1AF2DE4}"/>
                </a:ext>
              </a:extLst>
            </p:cNvPr>
            <p:cNvGrpSpPr/>
            <p:nvPr/>
          </p:nvGrpSpPr>
          <p:grpSpPr>
            <a:xfrm>
              <a:off x="5139922" y="7732513"/>
              <a:ext cx="1219565" cy="1475181"/>
              <a:chOff x="1589692" y="2426187"/>
              <a:chExt cx="2547125" cy="3080993"/>
            </a:xfrm>
          </p:grpSpPr>
          <p:grpSp>
            <p:nvGrpSpPr>
              <p:cNvPr id="27" name="Group 26">
                <a:extLst>
                  <a:ext uri="{FF2B5EF4-FFF2-40B4-BE49-F238E27FC236}">
                    <a16:creationId xmlns:a16="http://schemas.microsoft.com/office/drawing/2014/main" id="{98CA3E6C-7F60-BFA8-B29A-86DD57F675EA}"/>
                  </a:ext>
                </a:extLst>
              </p:cNvPr>
              <p:cNvGrpSpPr/>
              <p:nvPr/>
            </p:nvGrpSpPr>
            <p:grpSpPr>
              <a:xfrm>
                <a:off x="1589692" y="2426187"/>
                <a:ext cx="2547125" cy="3080993"/>
                <a:chOff x="8419175" y="3493727"/>
                <a:chExt cx="2155544" cy="2384525"/>
              </a:xfrm>
              <a:solidFill>
                <a:schemeClr val="accent4">
                  <a:lumMod val="75000"/>
                </a:schemeClr>
              </a:solidFill>
            </p:grpSpPr>
            <p:sp>
              <p:nvSpPr>
                <p:cNvPr id="36" name="Rectangle: Single Corner Snipped 35">
                  <a:extLst>
                    <a:ext uri="{FF2B5EF4-FFF2-40B4-BE49-F238E27FC236}">
                      <a16:creationId xmlns:a16="http://schemas.microsoft.com/office/drawing/2014/main" id="{DAEA8686-2471-6E54-57D9-5784ABB63EEA}"/>
                    </a:ext>
                  </a:extLst>
                </p:cNvPr>
                <p:cNvSpPr/>
                <p:nvPr/>
              </p:nvSpPr>
              <p:spPr>
                <a:xfrm>
                  <a:off x="8419175" y="3493727"/>
                  <a:ext cx="2155544" cy="2384525"/>
                </a:xfrm>
                <a:prstGeom prst="snip1Rect">
                  <a:avLst>
                    <a:gd name="adj" fmla="val 232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7" name="L-Shape 36">
                  <a:extLst>
                    <a:ext uri="{FF2B5EF4-FFF2-40B4-BE49-F238E27FC236}">
                      <a16:creationId xmlns:a16="http://schemas.microsoft.com/office/drawing/2014/main" id="{71B2B9A3-26D1-BD08-1854-B2B76675AF82}"/>
                    </a:ext>
                  </a:extLst>
                </p:cNvPr>
                <p:cNvSpPr/>
                <p:nvPr/>
              </p:nvSpPr>
              <p:spPr>
                <a:xfrm rot="18361091">
                  <a:off x="8728640" y="3742638"/>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8" name="L-Shape 37">
                  <a:extLst>
                    <a:ext uri="{FF2B5EF4-FFF2-40B4-BE49-F238E27FC236}">
                      <a16:creationId xmlns:a16="http://schemas.microsoft.com/office/drawing/2014/main" id="{F36A4BBF-B8DD-A38A-D6A0-5AB522EF31C2}"/>
                    </a:ext>
                  </a:extLst>
                </p:cNvPr>
                <p:cNvSpPr/>
                <p:nvPr/>
              </p:nvSpPr>
              <p:spPr>
                <a:xfrm rot="18361091">
                  <a:off x="8745315" y="4171562"/>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9" name="L-Shape 38">
                  <a:extLst>
                    <a:ext uri="{FF2B5EF4-FFF2-40B4-BE49-F238E27FC236}">
                      <a16:creationId xmlns:a16="http://schemas.microsoft.com/office/drawing/2014/main" id="{267AD849-271E-2D80-6363-D7C7DC7E9E38}"/>
                    </a:ext>
                  </a:extLst>
                </p:cNvPr>
                <p:cNvSpPr/>
                <p:nvPr/>
              </p:nvSpPr>
              <p:spPr>
                <a:xfrm rot="18361091">
                  <a:off x="8745315" y="4582933"/>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8F33C8E-ACDD-CC03-282E-C960EF12944F}"/>
                  </a:ext>
                </a:extLst>
              </p:cNvPr>
              <p:cNvGrpSpPr/>
              <p:nvPr/>
            </p:nvGrpSpPr>
            <p:grpSpPr>
              <a:xfrm>
                <a:off x="3143165" y="4404811"/>
                <a:ext cx="685925" cy="872670"/>
                <a:chOff x="6583595" y="3385093"/>
                <a:chExt cx="936987" cy="1192085"/>
              </a:xfrm>
              <a:solidFill>
                <a:schemeClr val="bg1"/>
              </a:solidFill>
            </p:grpSpPr>
            <p:grpSp>
              <p:nvGrpSpPr>
                <p:cNvPr id="29" name="Group 28">
                  <a:extLst>
                    <a:ext uri="{FF2B5EF4-FFF2-40B4-BE49-F238E27FC236}">
                      <a16:creationId xmlns:a16="http://schemas.microsoft.com/office/drawing/2014/main" id="{557AE355-97F5-F74F-CAFB-FAAC6C543CDD}"/>
                    </a:ext>
                  </a:extLst>
                </p:cNvPr>
                <p:cNvGrpSpPr/>
                <p:nvPr/>
              </p:nvGrpSpPr>
              <p:grpSpPr>
                <a:xfrm>
                  <a:off x="6583595" y="3385093"/>
                  <a:ext cx="936987" cy="1121072"/>
                  <a:chOff x="2780231" y="3039417"/>
                  <a:chExt cx="1162307" cy="1390660"/>
                </a:xfrm>
                <a:grpFill/>
              </p:grpSpPr>
              <p:sp>
                <p:nvSpPr>
                  <p:cNvPr id="31" name="Rectangle 30">
                    <a:extLst>
                      <a:ext uri="{FF2B5EF4-FFF2-40B4-BE49-F238E27FC236}">
                        <a16:creationId xmlns:a16="http://schemas.microsoft.com/office/drawing/2014/main" id="{7D6C027F-2015-805A-FEBD-F47EFDB690A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2" name="Flowchart: Stored Data 31">
                    <a:extLst>
                      <a:ext uri="{FF2B5EF4-FFF2-40B4-BE49-F238E27FC236}">
                        <a16:creationId xmlns:a16="http://schemas.microsoft.com/office/drawing/2014/main" id="{21F1BB50-F15D-67C8-5110-BD7606C12C38}"/>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3" name="Flowchart: Stored Data 32">
                    <a:extLst>
                      <a:ext uri="{FF2B5EF4-FFF2-40B4-BE49-F238E27FC236}">
                        <a16:creationId xmlns:a16="http://schemas.microsoft.com/office/drawing/2014/main" id="{8BBAC88B-7E53-880A-571F-76FCFDADD931}"/>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1D9611A-EC74-EC1B-5063-BD12CA10ACAE}"/>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5" name="Isosceles Triangle 34">
                    <a:extLst>
                      <a:ext uri="{FF2B5EF4-FFF2-40B4-BE49-F238E27FC236}">
                        <a16:creationId xmlns:a16="http://schemas.microsoft.com/office/drawing/2014/main" id="{9E8F0E87-0755-808E-BF8F-68558CD2FA63}"/>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
              <p:nvSpPr>
                <p:cNvPr id="30" name="Plus Sign 29">
                  <a:extLst>
                    <a:ext uri="{FF2B5EF4-FFF2-40B4-BE49-F238E27FC236}">
                      <a16:creationId xmlns:a16="http://schemas.microsoft.com/office/drawing/2014/main" id="{3940671E-A238-6936-C5CA-2F7EDEE427DA}"/>
                    </a:ext>
                  </a:extLst>
                </p:cNvPr>
                <p:cNvSpPr/>
                <p:nvPr/>
              </p:nvSpPr>
              <p:spPr>
                <a:xfrm>
                  <a:off x="6602642" y="3392652"/>
                  <a:ext cx="886622" cy="1184526"/>
                </a:xfrm>
                <a:prstGeom prst="mathPlus">
                  <a:avLst>
                    <a:gd name="adj1" fmla="val 1701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grpSp>
          <p:nvGrpSpPr>
            <p:cNvPr id="40" name="Group 39">
              <a:extLst>
                <a:ext uri="{FF2B5EF4-FFF2-40B4-BE49-F238E27FC236}">
                  <a16:creationId xmlns:a16="http://schemas.microsoft.com/office/drawing/2014/main" id="{FFD1EC80-0F13-5D11-ABDB-49180CF2650D}"/>
                </a:ext>
              </a:extLst>
            </p:cNvPr>
            <p:cNvGrpSpPr/>
            <p:nvPr/>
          </p:nvGrpSpPr>
          <p:grpSpPr>
            <a:xfrm rot="1465369">
              <a:off x="4508500" y="7490603"/>
              <a:ext cx="754612" cy="312376"/>
              <a:chOff x="-75030" y="1568450"/>
              <a:chExt cx="2316311" cy="958850"/>
            </a:xfrm>
            <a:solidFill>
              <a:schemeClr val="accent4">
                <a:lumMod val="40000"/>
                <a:lumOff val="60000"/>
              </a:schemeClr>
            </a:solidFill>
          </p:grpSpPr>
          <p:sp>
            <p:nvSpPr>
              <p:cNvPr id="41" name="Rectangle: Top Corners Rounded 40">
                <a:extLst>
                  <a:ext uri="{FF2B5EF4-FFF2-40B4-BE49-F238E27FC236}">
                    <a16:creationId xmlns:a16="http://schemas.microsoft.com/office/drawing/2014/main" id="{47F2005D-ACF3-CEBA-B961-D1256553B155}"/>
                  </a:ext>
                </a:extLst>
              </p:cNvPr>
              <p:cNvSpPr/>
              <p:nvPr/>
            </p:nvSpPr>
            <p:spPr>
              <a:xfrm rot="6300000">
                <a:off x="1820522" y="1812699"/>
                <a:ext cx="259785" cy="581733"/>
              </a:xfrm>
              <a:prstGeom prst="round2SameRect">
                <a:avLst>
                  <a:gd name="adj1" fmla="val 50000"/>
                  <a:gd name="adj2" fmla="val 0"/>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2" name="Oval 41">
                <a:extLst>
                  <a:ext uri="{FF2B5EF4-FFF2-40B4-BE49-F238E27FC236}">
                    <a16:creationId xmlns:a16="http://schemas.microsoft.com/office/drawing/2014/main" id="{07060B43-4B52-6591-88C6-4D0B8A7DADFC}"/>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3" name="Rectangle: Top Corners Rounded 42">
                <a:extLst>
                  <a:ext uri="{FF2B5EF4-FFF2-40B4-BE49-F238E27FC236}">
                    <a16:creationId xmlns:a16="http://schemas.microsoft.com/office/drawing/2014/main" id="{C5BCB203-74C4-D815-EFC8-A6567D233ADF}"/>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2" name="Hexagon 1">
            <a:extLst>
              <a:ext uri="{FF2B5EF4-FFF2-40B4-BE49-F238E27FC236}">
                <a16:creationId xmlns:a16="http://schemas.microsoft.com/office/drawing/2014/main" id="{08505B14-6E8D-959E-A5C8-B2BF1121FA16}"/>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3BCD06E2-535C-90FA-4C4A-AD116FAC283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D94A4B9A-F138-F992-EAC9-3F339234E574}"/>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77C7E06D-A145-F68C-B065-E7C2DA56A853}"/>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C4862C23-E1CA-E61C-DC01-A886E09DFC96}"/>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D5293C9A-8C73-D78D-184B-56A7074E47A6}"/>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114ADA1D-F793-A162-B8DA-4B1DB43FF486}"/>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718513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623FAC9D-9DAF-4ED8-B69D-AB02CAF986FD}"/>
              </a:ext>
            </a:extLst>
          </p:cNvPr>
          <p:cNvSpPr txBox="1"/>
          <p:nvPr/>
        </p:nvSpPr>
        <p:spPr>
          <a:xfrm>
            <a:off x="990385" y="712856"/>
            <a:ext cx="5137690" cy="261610"/>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قم بصياغة </a:t>
            </a:r>
            <a:r>
              <a:rPr lang="en-GB" sz="1100" dirty="0">
                <a:latin typeface="Calibri" panose="020F0502020204030204" pitchFamily="34" charset="0"/>
                <a:cs typeface="Calibri" panose="020F0502020204030204" pitchFamily="34" charset="0"/>
              </a:rPr>
              <a:t>قائمة التحقق من السلامة</a:t>
            </a:r>
            <a:r>
              <a:rPr lang="ar-SA" sz="1100" spc="300" dirty="0">
                <a:latin typeface="Calibri" panose="020F0502020204030204" pitchFamily="34" charset="0"/>
                <a:cs typeface="Calibri" panose="020F0502020204030204" pitchFamily="34" charset="0"/>
              </a:rPr>
              <a:t> ا</a:t>
            </a:r>
            <a:r>
              <a:rPr lang="en-US" sz="1100" dirty="0">
                <a:latin typeface="Calibri" panose="020F0502020204030204" pitchFamily="34" charset="0"/>
                <a:cs typeface="Calibri" panose="020F0502020204030204" pitchFamily="34" charset="0"/>
              </a:rPr>
              <a:t>لخاصة بك</a:t>
            </a:r>
            <a:endParaRPr lang="en-CA" sz="1100" i="1" dirty="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1B78099-5FF4-C549-0E58-18BC6D712C7A}"/>
              </a:ext>
            </a:extLst>
          </p:cNvPr>
          <p:cNvGraphicFramePr>
            <a:graphicFrameLocks noGrp="1"/>
          </p:cNvGraphicFramePr>
          <p:nvPr>
            <p:extLst>
              <p:ext uri="{D42A27DB-BD31-4B8C-83A1-F6EECF244321}">
                <p14:modId xmlns:p14="http://schemas.microsoft.com/office/powerpoint/2010/main" val="518531413"/>
              </p:ext>
            </p:extLst>
          </p:nvPr>
        </p:nvGraphicFramePr>
        <p:xfrm>
          <a:off x="990384" y="1130011"/>
          <a:ext cx="5262932" cy="5224109"/>
        </p:xfrm>
        <a:graphic>
          <a:graphicData uri="http://schemas.openxmlformats.org/drawingml/2006/table">
            <a:tbl>
              <a:tblPr bandRow="1">
                <a:tableStyleId>{00A15C55-8517-42AA-B614-E9B94910E393}</a:tableStyleId>
              </a:tblPr>
              <a:tblGrid>
                <a:gridCol w="3181566">
                  <a:extLst>
                    <a:ext uri="{9D8B030D-6E8A-4147-A177-3AD203B41FA5}">
                      <a16:colId xmlns:a16="http://schemas.microsoft.com/office/drawing/2014/main" val="1534893628"/>
                    </a:ext>
                  </a:extLst>
                </a:gridCol>
                <a:gridCol w="2081366">
                  <a:extLst>
                    <a:ext uri="{9D8B030D-6E8A-4147-A177-3AD203B41FA5}">
                      <a16:colId xmlns:a16="http://schemas.microsoft.com/office/drawing/2014/main" val="3020518703"/>
                    </a:ext>
                  </a:extLst>
                </a:gridCol>
              </a:tblGrid>
              <a:tr h="380550">
                <a:tc gridSpan="2">
                  <a:txBody>
                    <a:bodyPr/>
                    <a:lstStyle/>
                    <a:p>
                      <a:pPr algn="r" rtl="1"/>
                      <a:r>
                        <a:rPr lang="en-US" sz="1100" b="1" dirty="0">
                          <a:solidFill>
                            <a:schemeClr val="tx1"/>
                          </a:solidFill>
                          <a:effectLst/>
                          <a:latin typeface="Calibri" panose="020F0502020204030204" pitchFamily="34" charset="0"/>
                          <a:cs typeface="Calibri" panose="020F0502020204030204" pitchFamily="34" charset="0"/>
                        </a:rPr>
                        <a:t>إذا كانت هناك مشكلة أو لا أشعر بالأمان ...</a:t>
                      </a:r>
                      <a:endParaRPr lang="en-BE"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hMerge="1">
                  <a:txBody>
                    <a:bodyPr/>
                    <a:lstStyle/>
                    <a:p>
                      <a:pPr algn="r" rtl="1"/>
                      <a:endParaRPr lang="en-BE"/>
                    </a:p>
                  </a:txBody>
                  <a:tcPr/>
                </a:tc>
                <a:extLst>
                  <a:ext uri="{0D108BD9-81ED-4DB2-BD59-A6C34878D82A}">
                    <a16:rowId xmlns:a16="http://schemas.microsoft.com/office/drawing/2014/main" val="2769664321"/>
                  </a:ext>
                </a:extLst>
              </a:tr>
              <a:tr h="691937">
                <a:tc>
                  <a:txBody>
                    <a:bodyPr/>
                    <a:lstStyle/>
                    <a:p>
                      <a:pPr algn="r" rtl="1"/>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r" rtl="1"/>
                      <a:r>
                        <a:rPr lang="en-US" sz="1100" dirty="0">
                          <a:solidFill>
                            <a:schemeClr val="tx1"/>
                          </a:solidFill>
                          <a:effectLst/>
                          <a:latin typeface="Calibri" panose="020F0502020204030204" pitchFamily="34" charset="0"/>
                          <a:cs typeface="Calibri" panose="020F0502020204030204" pitchFamily="34" charset="0"/>
                        </a:rPr>
                        <a:t>يمكنني الاتصال بشخص ما باستخدام أرقام الهواتف هذه</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380869297"/>
                  </a:ext>
                </a:extLst>
              </a:tr>
              <a:tr h="691937">
                <a:tc>
                  <a:txBody>
                    <a:bodyPr/>
                    <a:lstStyle/>
                    <a:p>
                      <a:pPr algn="r" rtl="1"/>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r" rtl="1"/>
                      <a:r>
                        <a:rPr lang="en-US" sz="1100" dirty="0">
                          <a:solidFill>
                            <a:schemeClr val="tx1"/>
                          </a:solidFill>
                          <a:effectLst/>
                          <a:latin typeface="Calibri" panose="020F0502020204030204" pitchFamily="34" charset="0"/>
                          <a:cs typeface="Calibri" panose="020F0502020204030204" pitchFamily="34" charset="0"/>
                        </a:rPr>
                        <a:t>يمكنني استخدام كلمة التنبيه هذه</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725038220"/>
                  </a:ext>
                </a:extLst>
              </a:tr>
              <a:tr h="691937">
                <a:tc>
                  <a:txBody>
                    <a:bodyPr/>
                    <a:lstStyle/>
                    <a:p>
                      <a:pPr algn="r" rtl="1"/>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r" rtl="1"/>
                      <a:r>
                        <a:rPr lang="en-US" sz="1100" dirty="0">
                          <a:solidFill>
                            <a:schemeClr val="tx1"/>
                          </a:solidFill>
                          <a:effectLst/>
                          <a:latin typeface="Calibri" panose="020F0502020204030204" pitchFamily="34" charset="0"/>
                          <a:cs typeface="Calibri" panose="020F0502020204030204" pitchFamily="34" charset="0"/>
                        </a:rPr>
                        <a:t>يمكنني الذهاب إلى هؤلاء الناس</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571915830"/>
                  </a:ext>
                </a:extLst>
              </a:tr>
              <a:tr h="691937">
                <a:tc>
                  <a:txBody>
                    <a:bodyPr/>
                    <a:lstStyle/>
                    <a:p>
                      <a:pPr algn="r" rtl="1"/>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r" rtl="1"/>
                      <a:r>
                        <a:rPr lang="en-US" sz="1100" dirty="0">
                          <a:solidFill>
                            <a:schemeClr val="tx1"/>
                          </a:solidFill>
                          <a:effectLst/>
                          <a:latin typeface="Calibri" panose="020F0502020204030204" pitchFamily="34" charset="0"/>
                          <a:cs typeface="Calibri" panose="020F0502020204030204" pitchFamily="34" charset="0"/>
                        </a:rPr>
                        <a:t>يمكنني الذهاب إلى هذه الأماكن</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672511640"/>
                  </a:ext>
                </a:extLst>
              </a:tr>
              <a:tr h="691937">
                <a:tc>
                  <a:txBody>
                    <a:bodyPr/>
                    <a:lstStyle/>
                    <a:p>
                      <a:pPr algn="r" rtl="1"/>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r" rtl="1"/>
                      <a:r>
                        <a:rPr lang="en-US" sz="1100" dirty="0">
                          <a:solidFill>
                            <a:schemeClr val="tx1"/>
                          </a:solidFill>
                          <a:effectLst/>
                          <a:latin typeface="Calibri" panose="020F0502020204030204" pitchFamily="34" charset="0"/>
                          <a:cs typeface="Calibri" panose="020F0502020204030204" pitchFamily="34" charset="0"/>
                        </a:rPr>
                        <a:t>يمكنني مغادرة منزلي من خلال القيام بهذه الأشياء</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591195182"/>
                  </a:ext>
                </a:extLst>
              </a:tr>
              <a:tr h="691937">
                <a:tc>
                  <a:txBody>
                    <a:bodyPr/>
                    <a:lstStyle/>
                    <a:p>
                      <a:pPr algn="r" rtl="1"/>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r" rtl="1"/>
                      <a:r>
                        <a:rPr lang="en-US" sz="1100" dirty="0">
                          <a:solidFill>
                            <a:schemeClr val="tx1"/>
                          </a:solidFill>
                          <a:effectLst/>
                          <a:latin typeface="Calibri" panose="020F0502020204030204" pitchFamily="34" charset="0"/>
                          <a:cs typeface="Calibri" panose="020F0502020204030204" pitchFamily="34" charset="0"/>
                        </a:rPr>
                        <a:t>أستطيع أن أحمل هذه الأشياء معي</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710853614"/>
                  </a:ext>
                </a:extLst>
              </a:tr>
              <a:tr h="691937">
                <a:tc>
                  <a:txBody>
                    <a:bodyPr/>
                    <a:lstStyle/>
                    <a:p>
                      <a:pPr algn="r" rtl="1"/>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r" rtl="1"/>
                      <a:r>
                        <a:rPr lang="en-US" sz="1100" dirty="0">
                          <a:solidFill>
                            <a:schemeClr val="tx1"/>
                          </a:solidFill>
                          <a:effectLst/>
                          <a:latin typeface="Calibri" panose="020F0502020204030204" pitchFamily="34" charset="0"/>
                          <a:cs typeface="Calibri" panose="020F0502020204030204" pitchFamily="34" charset="0"/>
                        </a:rPr>
                        <a:t>يمكنني المساعدة (أو طلب المساعدة من) أخواتي وإخوتي</a:t>
                      </a:r>
                      <a:r>
                        <a:rPr lang="ar-SA" sz="1100" dirty="0">
                          <a:solidFill>
                            <a:schemeClr val="tx1"/>
                          </a:solidFill>
                          <a:effectLst/>
                          <a:latin typeface="Calibri" panose="020F0502020204030204" pitchFamily="34" charset="0"/>
                          <a:cs typeface="Calibri" panose="020F0502020204030204" pitchFamily="34" charset="0"/>
                        </a:rPr>
                        <a:t> من خلال</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10760219"/>
                  </a:ext>
                </a:extLst>
              </a:tr>
            </a:tbl>
          </a:graphicData>
        </a:graphic>
      </p:graphicFrame>
      <p:sp>
        <p:nvSpPr>
          <p:cNvPr id="2" name="Hexagon 1">
            <a:extLst>
              <a:ext uri="{FF2B5EF4-FFF2-40B4-BE49-F238E27FC236}">
                <a16:creationId xmlns:a16="http://schemas.microsoft.com/office/drawing/2014/main" id="{D9B91D9A-126A-56BB-776A-F14EA651185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48A7BF7A-E3C4-B90E-6E27-CF487D04BA5D}"/>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01E14F32-1D46-C0D8-75DA-C4D14EB6B55C}"/>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A32D1435-90CF-7EE7-CD48-1800C047C90F}"/>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0B6F66AA-1945-F19F-64F7-267BF38F79C8}"/>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A15EAFD2-697A-6F15-00F6-A3026AC5751B}"/>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A9BB3979-2D44-FD1D-2941-81E29DF1E36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29885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4B6D3E-095F-9B04-C533-7C230DC1A0F6}"/>
              </a:ext>
            </a:extLst>
          </p:cNvPr>
          <p:cNvSpPr txBox="1"/>
          <p:nvPr/>
        </p:nvSpPr>
        <p:spPr>
          <a:xfrm>
            <a:off x="996287" y="709520"/>
            <a:ext cx="524669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٦</a:t>
            </a: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 كيف يمكنني </a:t>
            </a:r>
            <a:r>
              <a:rPr lang="ar-SA"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دعم</a:t>
            </a: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ال</a:t>
            </a: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طفل في ترتيبات </a:t>
            </a:r>
            <a:r>
              <a:rPr lang="ar-SA"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ال</a:t>
            </a: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رعاية غير </a:t>
            </a:r>
            <a:r>
              <a:rPr lang="ar-SA"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ال</a:t>
            </a:r>
            <a:r>
              <a:rPr lang="en-US" sz="16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آمنة؟</a:t>
            </a:r>
          </a:p>
        </p:txBody>
      </p:sp>
      <p:sp>
        <p:nvSpPr>
          <p:cNvPr id="6" name="TextBox 5">
            <a:extLst>
              <a:ext uri="{FF2B5EF4-FFF2-40B4-BE49-F238E27FC236}">
                <a16:creationId xmlns:a16="http://schemas.microsoft.com/office/drawing/2014/main" id="{E264C7DE-9BC3-D678-E5E9-A82E96080E4D}"/>
              </a:ext>
            </a:extLst>
          </p:cNvPr>
          <p:cNvSpPr txBox="1"/>
          <p:nvPr/>
        </p:nvSpPr>
        <p:spPr>
          <a:xfrm>
            <a:off x="996287" y="1435792"/>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طرق زيادة سلامة الطفل ضمن ترتيبات الرعاية القائمة</a:t>
            </a:r>
            <a:endParaRPr lang="en-US" sz="1200"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AAFC358-5CF8-8782-DE83-7EC0B3ACD798}"/>
              </a:ext>
            </a:extLst>
          </p:cNvPr>
          <p:cNvSpPr/>
          <p:nvPr/>
        </p:nvSpPr>
        <p:spPr>
          <a:xfrm>
            <a:off x="996286" y="2087433"/>
            <a:ext cx="5254042" cy="68279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CA" dirty="0"/>
              <a:t>ج</a:t>
            </a:r>
          </a:p>
        </p:txBody>
      </p:sp>
      <p:sp>
        <p:nvSpPr>
          <p:cNvPr id="2" name="Hexagon 1">
            <a:extLst>
              <a:ext uri="{FF2B5EF4-FFF2-40B4-BE49-F238E27FC236}">
                <a16:creationId xmlns:a16="http://schemas.microsoft.com/office/drawing/2014/main" id="{0CDDAFCA-71E3-06DB-62C4-5A70F6AC984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Hexagon 2">
            <a:extLst>
              <a:ext uri="{FF2B5EF4-FFF2-40B4-BE49-F238E27FC236}">
                <a16:creationId xmlns:a16="http://schemas.microsoft.com/office/drawing/2014/main" id="{73BECBED-E377-772F-EE50-2CD5C06FF169}"/>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32585777-C67C-D296-CF38-DAED32A97008}"/>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AF4E15D7-06FA-090A-4C2F-93ED555CAF2E}"/>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2AE1462-2F30-F653-76D1-28B1BB7FC889}"/>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C14EF25B-A79A-E0A5-376A-AF5A604B9CCA}"/>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167B9904-8256-8A58-CA4D-3D24F5D59D8A}"/>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2721316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D88381-03BE-AF1E-05E0-3BFE9AD1C85B}"/>
              </a:ext>
            </a:extLst>
          </p:cNvPr>
          <p:cNvSpPr txBox="1"/>
          <p:nvPr/>
        </p:nvSpPr>
        <p:spPr>
          <a:xfrm>
            <a:off x="996287" y="1154858"/>
            <a:ext cx="5254042" cy="246221"/>
          </a:xfrm>
          <a:prstGeom prst="rect">
            <a:avLst/>
          </a:prstGeom>
          <a:noFill/>
        </p:spPr>
        <p:txBody>
          <a:bodyPr wrap="square" rtlCol="0">
            <a:spAutoFit/>
          </a:bodyPr>
          <a:lstStyle/>
          <a:p>
            <a:pPr algn="r" rtl="1"/>
            <a:r>
              <a:rPr lang="en-GB" sz="1000" b="1" dirty="0" err="1">
                <a:latin typeface="Calibri" panose="020F0502020204030204" pitchFamily="34" charset="0"/>
                <a:cs typeface="Calibri" panose="020F0502020204030204" pitchFamily="34" charset="0"/>
              </a:rPr>
              <a:t>قائمة</a:t>
            </a:r>
            <a:r>
              <a:rPr lang="en-GB" sz="1000" b="1" dirty="0">
                <a:latin typeface="Calibri" panose="020F0502020204030204" pitchFamily="34" charset="0"/>
                <a:cs typeface="Calibri" panose="020F0502020204030204" pitchFamily="34" charset="0"/>
              </a:rPr>
              <a:t> </a:t>
            </a:r>
            <a:r>
              <a:rPr lang="ar-SA" sz="1000" b="1" dirty="0">
                <a:latin typeface="Calibri" panose="020F0502020204030204" pitchFamily="34" charset="0"/>
                <a:cs typeface="Calibri" panose="020F0502020204030204" pitchFamily="34" charset="0"/>
              </a:rPr>
              <a:t>التحقق</a:t>
            </a:r>
            <a:r>
              <a:rPr lang="en-GB" sz="1000" b="1" dirty="0">
                <a:latin typeface="Calibri" panose="020F0502020204030204" pitchFamily="34" charset="0"/>
                <a:cs typeface="Calibri" panose="020F0502020204030204" pitchFamily="34" charset="0"/>
              </a:rPr>
              <a:t> </a:t>
            </a:r>
            <a:r>
              <a:rPr lang="ar-SA" sz="1000" b="1" dirty="0" err="1">
                <a:latin typeface="Calibri" panose="020F0502020204030204" pitchFamily="34" charset="0"/>
                <a:cs typeface="Calibri" panose="020F0502020204030204" pitchFamily="34" charset="0"/>
              </a:rPr>
              <a:t>لل</a:t>
            </a:r>
            <a:r>
              <a:rPr lang="en-GB" sz="1000" b="1" dirty="0" err="1">
                <a:latin typeface="Calibri" panose="020F0502020204030204" pitchFamily="34" charset="0"/>
                <a:cs typeface="Calibri" panose="020F0502020204030204" pitchFamily="34" charset="0"/>
              </a:rPr>
              <a:t>دعم</a:t>
            </a:r>
            <a:r>
              <a:rPr lang="en-GB" sz="1000" b="1" dirty="0">
                <a:latin typeface="Calibri" panose="020F0502020204030204" pitchFamily="34" charset="0"/>
                <a:cs typeface="Calibri" panose="020F0502020204030204" pitchFamily="34" charset="0"/>
              </a:rPr>
              <a:t> </a:t>
            </a:r>
            <a:r>
              <a:rPr lang="en-GB" sz="1000" b="1" dirty="0" err="1">
                <a:latin typeface="Calibri" panose="020F0502020204030204" pitchFamily="34" charset="0"/>
                <a:cs typeface="Calibri" panose="020F0502020204030204" pitchFamily="34" charset="0"/>
              </a:rPr>
              <a:t>الفوري</a:t>
            </a:r>
            <a:endParaRPr lang="en-GB" sz="1000" b="1" dirty="0"/>
          </a:p>
        </p:txBody>
      </p:sp>
      <p:sp>
        <p:nvSpPr>
          <p:cNvPr id="15" name="Rectangle 14">
            <a:extLst>
              <a:ext uri="{FF2B5EF4-FFF2-40B4-BE49-F238E27FC236}">
                <a16:creationId xmlns:a16="http://schemas.microsoft.com/office/drawing/2014/main" id="{ED0AFE88-72D1-3ACF-78F2-08B2B221B806}"/>
              </a:ext>
            </a:extLst>
          </p:cNvPr>
          <p:cNvSpPr/>
          <p:nvPr/>
        </p:nvSpPr>
        <p:spPr>
          <a:xfrm>
            <a:off x="996285" y="8229226"/>
            <a:ext cx="5254041" cy="90282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من الآمن ترك التفاعل.</a:t>
            </a:r>
          </a:p>
          <a:p>
            <a:pPr lvl="0" algn="r" rtl="1">
              <a:lnSpc>
                <a:spcPct val="107000"/>
              </a:lnSpc>
            </a:pP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ذكر الطفل و (إن أمكن) والديه و / أو مقدم الرعاية</a:t>
            </a:r>
            <a:r>
              <a:rPr lang="ar-SA" sz="1100" dirty="0">
                <a:solidFill>
                  <a:srgbClr val="000000"/>
                </a:solidFill>
                <a:latin typeface="Calibri" panose="020F0502020204030204" pitchFamily="34" charset="0"/>
                <a:ea typeface="Helvetica Neue" panose="020B0604020202020204" charset="0"/>
                <a:cs typeface="Calibri" panose="020F0502020204030204" pitchFamily="34" charset="0"/>
              </a:rPr>
              <a:t>/</a:t>
            </a: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 </a:t>
            </a:r>
            <a:r>
              <a:rPr lang="ar-SA" sz="1100" dirty="0" err="1">
                <a:solidFill>
                  <a:schemeClr val="tx1"/>
                </a:solidFill>
                <a:latin typeface="Calibri" panose="020F0502020204030204" pitchFamily="34" charset="0"/>
                <a:cs typeface="Calibri" panose="020F0502020204030204" pitchFamily="34" charset="0"/>
              </a:rPr>
              <a:t>شخص بالغ موثوق به</a:t>
            </a: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 بما تم الاتفاق عليه والخطوات التالية خاصة زيارتك القادمة ، وكيفية الاتصال بك (أو بالآخرين) في حالة حدوث أي تغييرات أو ظهور حاجة ملحة قبل ال</a:t>
            </a:r>
            <a:r>
              <a:rPr lang="ar-SA" sz="1100" dirty="0">
                <a:solidFill>
                  <a:srgbClr val="000000"/>
                </a:solidFill>
                <a:latin typeface="Calibri" panose="020F0502020204030204" pitchFamily="34" charset="0"/>
                <a:ea typeface="Helvetica Neue" panose="020B0604020202020204" charset="0"/>
                <a:cs typeface="Calibri" panose="020F0502020204030204" pitchFamily="34" charset="0"/>
              </a:rPr>
              <a:t>زيارة القادمة</a:t>
            </a: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a:t>
            </a:r>
          </a:p>
        </p:txBody>
      </p:sp>
      <p:cxnSp>
        <p:nvCxnSpPr>
          <p:cNvPr id="17" name="Straight Arrow Connector 16">
            <a:extLst>
              <a:ext uri="{FF2B5EF4-FFF2-40B4-BE49-F238E27FC236}">
                <a16:creationId xmlns:a16="http://schemas.microsoft.com/office/drawing/2014/main" id="{05D0EDA7-3418-9F1F-30F7-E4D86916B29D}"/>
              </a:ext>
            </a:extLst>
          </p:cNvPr>
          <p:cNvCxnSpPr>
            <a:cxnSpLocks/>
            <a:stCxn id="2" idx="3"/>
            <a:endCxn id="4" idx="1"/>
          </p:cNvCxnSpPr>
          <p:nvPr/>
        </p:nvCxnSpPr>
        <p:spPr>
          <a:xfrm flipV="1">
            <a:off x="4039566" y="1997659"/>
            <a:ext cx="324328" cy="465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47FEF2-0FA0-D8B1-DDA1-A00572C8312D}"/>
              </a:ext>
            </a:extLst>
          </p:cNvPr>
          <p:cNvCxnSpPr>
            <a:cxnSpLocks/>
            <a:stCxn id="6" idx="3"/>
            <a:endCxn id="7" idx="1"/>
          </p:cNvCxnSpPr>
          <p:nvPr/>
        </p:nvCxnSpPr>
        <p:spPr>
          <a:xfrm flipV="1">
            <a:off x="3333509" y="3077085"/>
            <a:ext cx="491926" cy="465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17E14ED-E8B7-8AA9-016F-73F43E371FF2}"/>
              </a:ext>
            </a:extLst>
          </p:cNvPr>
          <p:cNvCxnSpPr>
            <a:cxnSpLocks/>
            <a:stCxn id="8" idx="3"/>
            <a:endCxn id="9" idx="1"/>
          </p:cNvCxnSpPr>
          <p:nvPr/>
        </p:nvCxnSpPr>
        <p:spPr>
          <a:xfrm>
            <a:off x="2129743" y="4414682"/>
            <a:ext cx="491926"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B349D68-6005-EB7E-CF7C-2294B56BA54C}"/>
              </a:ext>
            </a:extLst>
          </p:cNvPr>
          <p:cNvCxnSpPr>
            <a:cxnSpLocks/>
            <a:stCxn id="10" idx="3"/>
            <a:endCxn id="11" idx="1"/>
          </p:cNvCxnSpPr>
          <p:nvPr/>
        </p:nvCxnSpPr>
        <p:spPr>
          <a:xfrm>
            <a:off x="4039566" y="5960767"/>
            <a:ext cx="491926"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AB577F7-3BDF-A750-C242-095DC70E3B83}"/>
              </a:ext>
            </a:extLst>
          </p:cNvPr>
          <p:cNvCxnSpPr>
            <a:cxnSpLocks/>
            <a:stCxn id="12" idx="3"/>
            <a:endCxn id="14" idx="1"/>
          </p:cNvCxnSpPr>
          <p:nvPr/>
        </p:nvCxnSpPr>
        <p:spPr>
          <a:xfrm flipV="1">
            <a:off x="3429000" y="7395859"/>
            <a:ext cx="491926" cy="1"/>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B512633-2770-AD82-B68D-1BF39C201EC6}"/>
              </a:ext>
            </a:extLst>
          </p:cNvPr>
          <p:cNvCxnSpPr>
            <a:cxnSpLocks/>
          </p:cNvCxnSpPr>
          <p:nvPr/>
        </p:nvCxnSpPr>
        <p:spPr>
          <a:xfrm>
            <a:off x="1563015" y="7940684"/>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F492E45-AAA9-A946-AD0C-4893767DD7FF}"/>
              </a:ext>
            </a:extLst>
          </p:cNvPr>
          <p:cNvSpPr txBox="1"/>
          <p:nvPr/>
        </p:nvSpPr>
        <p:spPr>
          <a:xfrm>
            <a:off x="1563015" y="7945487"/>
            <a:ext cx="414375" cy="253916"/>
          </a:xfrm>
          <a:prstGeom prst="rect">
            <a:avLst/>
          </a:prstGeom>
          <a:noFill/>
        </p:spPr>
        <p:txBody>
          <a:bodyPr wrap="square">
            <a:spAutoFit/>
          </a:bodyPr>
          <a:lstStyle/>
          <a:p>
            <a:pPr algn="r" rtl="1"/>
            <a:r>
              <a:rPr lang="en-US" sz="1050" b="1" dirty="0">
                <a:solidFill>
                  <a:srgbClr val="000000"/>
                </a:solidFill>
                <a:ea typeface="Helvetica Neue" panose="020B0604020202020204" charset="0"/>
                <a:cs typeface="Arial"/>
              </a:rPr>
              <a:t>نعم</a:t>
            </a:r>
            <a:endParaRPr lang="en-US" sz="1050" b="1" dirty="0"/>
          </a:p>
        </p:txBody>
      </p:sp>
      <p:sp>
        <p:nvSpPr>
          <p:cNvPr id="2" name="Rectangle 1">
            <a:extLst>
              <a:ext uri="{FF2B5EF4-FFF2-40B4-BE49-F238E27FC236}">
                <a16:creationId xmlns:a16="http://schemas.microsoft.com/office/drawing/2014/main" id="{97AC0CD8-B074-3194-71FC-32006B55892B}"/>
              </a:ext>
            </a:extLst>
          </p:cNvPr>
          <p:cNvSpPr/>
          <p:nvPr/>
        </p:nvSpPr>
        <p:spPr>
          <a:xfrm>
            <a:off x="996286" y="1604669"/>
            <a:ext cx="3043280" cy="795292"/>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chemeClr val="tx1"/>
                </a:solidFill>
                <a:latin typeface="Calibri" panose="020F0502020204030204" pitchFamily="34" charset="0"/>
                <a:cs typeface="Calibri" panose="020F0502020204030204" pitchFamily="34" charset="0"/>
              </a:rPr>
              <a:t>هل </a:t>
            </a:r>
            <a:r>
              <a:rPr lang="en-US" sz="1100" dirty="0" err="1">
                <a:solidFill>
                  <a:schemeClr val="tx1"/>
                </a:solidFill>
                <a:latin typeface="Calibri" panose="020F0502020204030204" pitchFamily="34" charset="0"/>
                <a:cs typeface="Calibri" panose="020F0502020204030204" pitchFamily="34" charset="0"/>
              </a:rPr>
              <a:t>قدمت</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للطفل</a:t>
            </a:r>
            <a:r>
              <a:rPr lang="ar-SA" sz="1100" dirty="0">
                <a:solidFill>
                  <a:schemeClr val="tx1"/>
                </a:solidFill>
                <a:latin typeface="Calibri" panose="020F0502020204030204" pitchFamily="34" charset="0"/>
                <a:cs typeface="Calibri" panose="020F0502020204030204" pitchFamily="34" charset="0"/>
              </a:rPr>
              <a:t> الدعم </a:t>
            </a:r>
            <a:r>
              <a:rPr lang="en-US" sz="1100" dirty="0" err="1">
                <a:solidFill>
                  <a:schemeClr val="tx1"/>
                </a:solidFill>
                <a:latin typeface="Calibri" panose="020F0502020204030204" pitchFamily="34" charset="0"/>
                <a:cs typeface="Calibri" panose="020F0502020204030204" pitchFamily="34" charset="0"/>
              </a:rPr>
              <a:t>النفسي</a:t>
            </a:r>
            <a:r>
              <a:rPr lang="ar-SA"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الأولي</a:t>
            </a:r>
            <a:r>
              <a:rPr lang="en-US" sz="1100" dirty="0">
                <a:solidFill>
                  <a:schemeClr val="tx1"/>
                </a:solidFill>
                <a:latin typeface="Calibri" panose="020F0502020204030204" pitchFamily="34" charset="0"/>
                <a:cs typeface="Calibri" panose="020F0502020204030204" pitchFamily="34" charset="0"/>
              </a:rPr>
              <a:t> والدعم العاطفي المناسب لسنه ومرحلة نموه ووضعه</a:t>
            </a:r>
            <a:r>
              <a:rPr lang="ar-SA" sz="1100" dirty="0">
                <a:solidFill>
                  <a:schemeClr val="tx1"/>
                </a:solidFill>
                <a:latin typeface="Calibri" panose="020F0502020204030204" pitchFamily="34" charset="0"/>
                <a:cs typeface="Calibri" panose="020F0502020204030204" pitchFamily="34" charset="0"/>
              </a:rPr>
              <a:t>؟</a:t>
            </a:r>
            <a:endParaRPr lang="en-BE"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A7F30FF5-16E3-AA80-897A-B275EF866F56}"/>
              </a:ext>
            </a:extLst>
          </p:cNvPr>
          <p:cNvSpPr/>
          <p:nvPr/>
        </p:nvSpPr>
        <p:spPr>
          <a:xfrm>
            <a:off x="4363894" y="1595357"/>
            <a:ext cx="1886432" cy="80460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ar-SA" sz="1100" dirty="0">
                <a:solidFill>
                  <a:srgbClr val="000000"/>
                </a:solidFill>
                <a:latin typeface="Calibri" panose="020F0502020204030204" pitchFamily="34" charset="0"/>
                <a:ea typeface="Helvetica Neue" panose="020B0604020202020204" charset="0"/>
                <a:cs typeface="Calibri" panose="020F0502020204030204" pitchFamily="34" charset="0"/>
              </a:rPr>
              <a:t>تقديم الدعم </a:t>
            </a: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النفسي</a:t>
            </a:r>
            <a:r>
              <a:rPr lang="ar-SA"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 الأولي (</a:t>
            </a: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مثل التطبيع و</a:t>
            </a:r>
            <a:r>
              <a:rPr lang="ar-SA"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الإقرار بصحة </a:t>
            </a: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والتعميم</a:t>
            </a:r>
            <a:r>
              <a:rPr lang="ar-SA"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a:t>
            </a:r>
            <a:endPar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endParaRPr>
          </a:p>
        </p:txBody>
      </p:sp>
      <p:sp>
        <p:nvSpPr>
          <p:cNvPr id="115" name="TextBox 114">
            <a:extLst>
              <a:ext uri="{FF2B5EF4-FFF2-40B4-BE49-F238E27FC236}">
                <a16:creationId xmlns:a16="http://schemas.microsoft.com/office/drawing/2014/main" id="{0FD84E23-1037-0EEC-5C03-7D89B9821B1C}"/>
              </a:ext>
            </a:extLst>
          </p:cNvPr>
          <p:cNvSpPr txBox="1"/>
          <p:nvPr/>
        </p:nvSpPr>
        <p:spPr>
          <a:xfrm>
            <a:off x="4039566" y="1743743"/>
            <a:ext cx="491926" cy="253916"/>
          </a:xfrm>
          <a:prstGeom prst="rect">
            <a:avLst/>
          </a:prstGeom>
          <a:noFill/>
          <a:ln>
            <a:noFill/>
          </a:ln>
        </p:spPr>
        <p:txBody>
          <a:bodyPr wrap="square">
            <a:spAutoFit/>
          </a:bodyPr>
          <a:lstStyle/>
          <a:p>
            <a:pPr algn="ctr" rtl="1"/>
            <a:r>
              <a:rPr lang="en-US" sz="1050" b="1" dirty="0">
                <a:solidFill>
                  <a:srgbClr val="000000"/>
                </a:solidFill>
                <a:ea typeface="Helvetica Neue" panose="020B0604020202020204" charset="0"/>
                <a:cs typeface="Arial"/>
              </a:rPr>
              <a:t>لا</a:t>
            </a:r>
            <a:endParaRPr lang="en-US" sz="1050" b="1" dirty="0"/>
          </a:p>
        </p:txBody>
      </p:sp>
      <p:sp>
        <p:nvSpPr>
          <p:cNvPr id="6" name="Rectangle 5">
            <a:extLst>
              <a:ext uri="{FF2B5EF4-FFF2-40B4-BE49-F238E27FC236}">
                <a16:creationId xmlns:a16="http://schemas.microsoft.com/office/drawing/2014/main" id="{F926D980-8AF7-1BD4-19EF-0917A5F98F78}"/>
              </a:ext>
            </a:extLst>
          </p:cNvPr>
          <p:cNvSpPr/>
          <p:nvPr/>
        </p:nvSpPr>
        <p:spPr>
          <a:xfrm>
            <a:off x="996286" y="2693155"/>
            <a:ext cx="2337223" cy="777171"/>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هل حصل الطفل على رعاية صحية جسدية أو </a:t>
            </a:r>
            <a:r>
              <a:rPr lang="ar-SA"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نفسي</a:t>
            </a: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ة أو جنسية عاجلة حسب الحاجة؟</a:t>
            </a:r>
          </a:p>
        </p:txBody>
      </p:sp>
      <p:sp>
        <p:nvSpPr>
          <p:cNvPr id="7" name="Rectangle 6">
            <a:extLst>
              <a:ext uri="{FF2B5EF4-FFF2-40B4-BE49-F238E27FC236}">
                <a16:creationId xmlns:a16="http://schemas.microsoft.com/office/drawing/2014/main" id="{BC8B0D97-7937-16DC-5E5A-3064F95E4979}"/>
              </a:ext>
            </a:extLst>
          </p:cNvPr>
          <p:cNvSpPr/>
          <p:nvPr/>
        </p:nvSpPr>
        <p:spPr>
          <a:xfrm>
            <a:off x="3825435" y="2688499"/>
            <a:ext cx="2424892" cy="77717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قم بإحالة و / أو مرافقة الطفل إلى م</a:t>
            </a:r>
            <a:r>
              <a:rPr lang="ar-SA" sz="1100" dirty="0">
                <a:solidFill>
                  <a:srgbClr val="000000"/>
                </a:solidFill>
                <a:latin typeface="Calibri" panose="020F0502020204030204" pitchFamily="34" charset="0"/>
                <a:ea typeface="Helvetica Neue" panose="020B0604020202020204" charset="0"/>
                <a:cs typeface="Calibri" panose="020F0502020204030204" pitchFamily="34" charset="0"/>
              </a:rPr>
              <a:t>قدم</a:t>
            </a: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 الخدمة المعني على الفور</a:t>
            </a:r>
          </a:p>
        </p:txBody>
      </p:sp>
      <p:sp>
        <p:nvSpPr>
          <p:cNvPr id="116" name="TextBox 115">
            <a:extLst>
              <a:ext uri="{FF2B5EF4-FFF2-40B4-BE49-F238E27FC236}">
                <a16:creationId xmlns:a16="http://schemas.microsoft.com/office/drawing/2014/main" id="{42B25328-17FE-D7A4-5293-183733866977}"/>
              </a:ext>
            </a:extLst>
          </p:cNvPr>
          <p:cNvSpPr txBox="1"/>
          <p:nvPr/>
        </p:nvSpPr>
        <p:spPr>
          <a:xfrm>
            <a:off x="3333509" y="2832470"/>
            <a:ext cx="491926" cy="253916"/>
          </a:xfrm>
          <a:prstGeom prst="rect">
            <a:avLst/>
          </a:prstGeom>
          <a:noFill/>
          <a:ln>
            <a:noFill/>
          </a:ln>
        </p:spPr>
        <p:txBody>
          <a:bodyPr wrap="square">
            <a:spAutoFit/>
          </a:bodyPr>
          <a:lstStyle/>
          <a:p>
            <a:pPr algn="ctr" rtl="1"/>
            <a:r>
              <a:rPr lang="en-US" sz="1050" b="1" dirty="0">
                <a:solidFill>
                  <a:srgbClr val="000000"/>
                </a:solidFill>
                <a:ea typeface="Helvetica Neue" panose="020B0604020202020204" charset="0"/>
                <a:cs typeface="Arial"/>
              </a:rPr>
              <a:t>لا</a:t>
            </a:r>
            <a:endParaRPr lang="en-US" sz="1050" b="1" dirty="0"/>
          </a:p>
        </p:txBody>
      </p:sp>
      <p:sp>
        <p:nvSpPr>
          <p:cNvPr id="8" name="Rectangle 7">
            <a:extLst>
              <a:ext uri="{FF2B5EF4-FFF2-40B4-BE49-F238E27FC236}">
                <a16:creationId xmlns:a16="http://schemas.microsoft.com/office/drawing/2014/main" id="{8CD20374-D0A3-36AA-9C23-8D7A7BE2697B}"/>
              </a:ext>
            </a:extLst>
          </p:cNvPr>
          <p:cNvSpPr/>
          <p:nvPr/>
        </p:nvSpPr>
        <p:spPr>
          <a:xfrm>
            <a:off x="996287" y="3758864"/>
            <a:ext cx="1133456" cy="1311636"/>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هل تشعر أن الطفل سيكون بأمان (أي لن يتعرض لمزيد من الأذى) حتى زيارتك القادمة؟</a:t>
            </a:r>
          </a:p>
        </p:txBody>
      </p:sp>
      <p:sp>
        <p:nvSpPr>
          <p:cNvPr id="9" name="Rectangle 8">
            <a:extLst>
              <a:ext uri="{FF2B5EF4-FFF2-40B4-BE49-F238E27FC236}">
                <a16:creationId xmlns:a16="http://schemas.microsoft.com/office/drawing/2014/main" id="{92250B1B-19E8-0380-4F8B-6D6F390C197E}"/>
              </a:ext>
            </a:extLst>
          </p:cNvPr>
          <p:cNvSpPr/>
          <p:nvPr/>
        </p:nvSpPr>
        <p:spPr>
          <a:xfrm>
            <a:off x="2621669" y="3758864"/>
            <a:ext cx="3628658" cy="131163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قم بتحليل عوامل الخطر والحماية في ترتيبات الرعاية الحالية وناقش مع مشرفك ما إذا كان يمكن جعل ترتيبات الرعاية آمنة أو ما إذا كان يجب نقل الطفل من أجل سلامته </a:t>
            </a:r>
            <a:r>
              <a:rPr lang="ar-SA" sz="1100" dirty="0">
                <a:solidFill>
                  <a:srgbClr val="000000"/>
                </a:solidFill>
                <a:latin typeface="Calibri" panose="020F0502020204030204" pitchFamily="34" charset="0"/>
                <a:ea typeface="Helvetica Neue" panose="020B0604020202020204" charset="0"/>
                <a:cs typeface="Calibri" panose="020F0502020204030204" pitchFamily="34" charset="0"/>
              </a:rPr>
              <a:t>بما يتماشى مع ال</a:t>
            </a: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قانون وبالتعاون مع السلطات المختصة.</a:t>
            </a:r>
          </a:p>
        </p:txBody>
      </p:sp>
      <p:sp>
        <p:nvSpPr>
          <p:cNvPr id="117" name="TextBox 116">
            <a:extLst>
              <a:ext uri="{FF2B5EF4-FFF2-40B4-BE49-F238E27FC236}">
                <a16:creationId xmlns:a16="http://schemas.microsoft.com/office/drawing/2014/main" id="{301D7C09-C2C8-BB92-36DA-560A33CD3C4C}"/>
              </a:ext>
            </a:extLst>
          </p:cNvPr>
          <p:cNvSpPr txBox="1"/>
          <p:nvPr/>
        </p:nvSpPr>
        <p:spPr>
          <a:xfrm>
            <a:off x="2129743" y="4158855"/>
            <a:ext cx="491926" cy="253916"/>
          </a:xfrm>
          <a:prstGeom prst="rect">
            <a:avLst/>
          </a:prstGeom>
          <a:noFill/>
          <a:ln>
            <a:noFill/>
          </a:ln>
        </p:spPr>
        <p:txBody>
          <a:bodyPr wrap="square">
            <a:spAutoFit/>
          </a:bodyPr>
          <a:lstStyle/>
          <a:p>
            <a:pPr algn="ctr" rtl="1"/>
            <a:r>
              <a:rPr lang="en-US" sz="1050" b="1" dirty="0">
                <a:solidFill>
                  <a:srgbClr val="000000"/>
                </a:solidFill>
                <a:ea typeface="Helvetica Neue" panose="020B0604020202020204" charset="0"/>
                <a:cs typeface="Arial"/>
              </a:rPr>
              <a:t>لا</a:t>
            </a:r>
            <a:endParaRPr lang="en-US" sz="1050" b="1" dirty="0"/>
          </a:p>
        </p:txBody>
      </p:sp>
      <p:sp>
        <p:nvSpPr>
          <p:cNvPr id="10" name="Rectangle 9">
            <a:extLst>
              <a:ext uri="{FF2B5EF4-FFF2-40B4-BE49-F238E27FC236}">
                <a16:creationId xmlns:a16="http://schemas.microsoft.com/office/drawing/2014/main" id="{2FAC63EB-71D9-9F3F-E9AC-C9721ACEDEA5}"/>
              </a:ext>
            </a:extLst>
          </p:cNvPr>
          <p:cNvSpPr/>
          <p:nvPr/>
        </p:nvSpPr>
        <p:spPr>
          <a:xfrm>
            <a:off x="996286" y="5359038"/>
            <a:ext cx="3043280" cy="120345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rtl="1"/>
            <a:r>
              <a:rPr lang="en-US" sz="1100" dirty="0">
                <a:solidFill>
                  <a:schemeClr val="tx1"/>
                </a:solidFill>
                <a:latin typeface="Calibri" panose="020F0502020204030204" pitchFamily="34" charset="0"/>
                <a:cs typeface="Calibri" panose="020F0502020204030204" pitchFamily="34" charset="0"/>
              </a:rPr>
              <a:t>هل وضعت </a:t>
            </a:r>
            <a:r>
              <a:rPr lang="en-US" sz="1100" dirty="0" err="1">
                <a:solidFill>
                  <a:schemeClr val="tx1"/>
                </a:solidFill>
                <a:latin typeface="Calibri" panose="020F0502020204030204" pitchFamily="34" charset="0"/>
                <a:cs typeface="Calibri" panose="020F0502020204030204" pitchFamily="34" charset="0"/>
              </a:rPr>
              <a:t>خطة</a:t>
            </a:r>
            <a:r>
              <a:rPr lang="en-US" sz="1100" dirty="0">
                <a:solidFill>
                  <a:schemeClr val="tx1"/>
                </a:solidFill>
                <a:latin typeface="Calibri" panose="020F0502020204030204" pitchFamily="34" charset="0"/>
                <a:cs typeface="Calibri" panose="020F0502020204030204" pitchFamily="34" charset="0"/>
              </a:rPr>
              <a:t> </a:t>
            </a:r>
            <a:r>
              <a:rPr lang="ar-SA" sz="1100" dirty="0">
                <a:solidFill>
                  <a:schemeClr val="tx1"/>
                </a:solidFill>
                <a:latin typeface="Calibri" panose="020F0502020204030204" pitchFamily="34" charset="0"/>
                <a:cs typeface="Calibri" panose="020F0502020204030204" pitchFamily="34" charset="0"/>
              </a:rPr>
              <a:t>السلامة</a:t>
            </a:r>
            <a:r>
              <a:rPr lang="en-US" sz="1100" dirty="0">
                <a:solidFill>
                  <a:schemeClr val="tx1"/>
                </a:solidFill>
                <a:latin typeface="Calibri" panose="020F0502020204030204" pitchFamily="34" charset="0"/>
                <a:cs typeface="Calibri" panose="020F0502020204030204" pitchFamily="34" charset="0"/>
              </a:rPr>
              <a:t> مع الطفل و (إن أمكن) والديه أو مقدم </a:t>
            </a:r>
            <a:r>
              <a:rPr lang="en-US" sz="1100" dirty="0" err="1">
                <a:solidFill>
                  <a:schemeClr val="tx1"/>
                </a:solidFill>
                <a:latin typeface="Calibri" panose="020F0502020204030204" pitchFamily="34" charset="0"/>
                <a:cs typeface="Calibri" panose="020F0502020204030204" pitchFamily="34" charset="0"/>
              </a:rPr>
              <a:t>الرعاية</a:t>
            </a:r>
            <a:r>
              <a:rPr lang="ar-SA" sz="1100" dirty="0" err="1">
                <a:solidFill>
                  <a:schemeClr val="tx1"/>
                </a:solidFill>
                <a:latin typeface="Calibri" panose="020F0502020204030204" pitchFamily="34" charset="0"/>
                <a:cs typeface="Calibri" panose="020F0502020204030204" pitchFamily="34" charset="0"/>
              </a:rPr>
              <a:t>/شخص بالغ موثوق به و</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ال</a:t>
            </a:r>
            <a:r>
              <a:rPr lang="ar-SA" sz="1100" dirty="0">
                <a:solidFill>
                  <a:schemeClr val="tx1"/>
                </a:solidFill>
                <a:latin typeface="Calibri" panose="020F0502020204030204" pitchFamily="34" charset="0"/>
                <a:cs typeface="Calibri" panose="020F0502020204030204" pitchFamily="34" charset="0"/>
              </a:rPr>
              <a:t>تي</a:t>
            </a:r>
            <a:r>
              <a:rPr lang="en-US" sz="1100" dirty="0">
                <a:solidFill>
                  <a:schemeClr val="tx1"/>
                </a:solidFill>
                <a:latin typeface="Calibri" panose="020F0502020204030204" pitchFamily="34" charset="0"/>
                <a:cs typeface="Calibri" panose="020F0502020204030204" pitchFamily="34" charset="0"/>
              </a:rPr>
              <a:t> </a:t>
            </a:r>
            <a:r>
              <a:rPr lang="ar-SA" sz="1100" dirty="0" err="1">
                <a:solidFill>
                  <a:schemeClr val="tx1"/>
                </a:solidFill>
                <a:latin typeface="Calibri" panose="020F0502020204030204" pitchFamily="34" charset="0"/>
                <a:cs typeface="Calibri" panose="020F0502020204030204" pitchFamily="34" charset="0"/>
              </a:rPr>
              <a:t>ت</a:t>
            </a:r>
            <a:r>
              <a:rPr lang="en-US" sz="1100" dirty="0" err="1">
                <a:solidFill>
                  <a:schemeClr val="tx1"/>
                </a:solidFill>
                <a:latin typeface="Calibri" panose="020F0502020204030204" pitchFamily="34" charset="0"/>
                <a:cs typeface="Calibri" panose="020F0502020204030204" pitchFamily="34" charset="0"/>
              </a:rPr>
              <a:t>حدد</a:t>
            </a:r>
            <a:r>
              <a:rPr lang="en-US" sz="1100" dirty="0">
                <a:solidFill>
                  <a:schemeClr val="tx1"/>
                </a:solidFill>
                <a:latin typeface="Calibri" panose="020F0502020204030204" pitchFamily="34" charset="0"/>
                <a:cs typeface="Calibri" panose="020F0502020204030204" pitchFamily="34" charset="0"/>
              </a:rPr>
              <a:t> من سيتصلون </a:t>
            </a:r>
            <a:r>
              <a:rPr lang="en-US" sz="1100" dirty="0" err="1">
                <a:solidFill>
                  <a:schemeClr val="tx1"/>
                </a:solidFill>
                <a:latin typeface="Calibri" panose="020F0502020204030204" pitchFamily="34" charset="0"/>
                <a:cs typeface="Calibri" panose="020F0502020204030204" pitchFamily="34" charset="0"/>
              </a:rPr>
              <a:t>به</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وكيف</a:t>
            </a:r>
            <a:r>
              <a:rPr lang="en-US" sz="1100" dirty="0">
                <a:solidFill>
                  <a:schemeClr val="tx1"/>
                </a:solidFill>
                <a:latin typeface="Calibri" panose="020F0502020204030204" pitchFamily="34" charset="0"/>
                <a:cs typeface="Calibri" panose="020F0502020204030204" pitchFamily="34" charset="0"/>
              </a:rPr>
              <a:t> سيتواصلون </a:t>
            </a:r>
            <a:r>
              <a:rPr lang="en-US" sz="1100" dirty="0" err="1">
                <a:solidFill>
                  <a:schemeClr val="tx1"/>
                </a:solidFill>
                <a:latin typeface="Calibri" panose="020F0502020204030204" pitchFamily="34" charset="0"/>
                <a:cs typeface="Calibri" panose="020F0502020204030204" pitchFamily="34" charset="0"/>
              </a:rPr>
              <a:t>معهم</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وإذا</a:t>
            </a:r>
            <a:r>
              <a:rPr lang="en-US" sz="1100" dirty="0">
                <a:solidFill>
                  <a:schemeClr val="tx1"/>
                </a:solidFill>
                <a:latin typeface="Calibri" panose="020F0502020204030204" pitchFamily="34" charset="0"/>
                <a:cs typeface="Calibri" panose="020F0502020204030204" pitchFamily="34" charset="0"/>
              </a:rPr>
              <a:t> لزم </a:t>
            </a:r>
            <a:r>
              <a:rPr lang="en-US" sz="1100" dirty="0" err="1">
                <a:solidFill>
                  <a:schemeClr val="tx1"/>
                </a:solidFill>
                <a:latin typeface="Calibri" panose="020F0502020204030204" pitchFamily="34" charset="0"/>
                <a:cs typeface="Calibri" panose="020F0502020204030204" pitchFamily="34" charset="0"/>
              </a:rPr>
              <a:t>الأمر</a:t>
            </a:r>
            <a:r>
              <a:rPr lang="en-US" sz="1100" dirty="0">
                <a:solidFill>
                  <a:schemeClr val="tx1"/>
                </a:solidFill>
                <a:latin typeface="Calibri" panose="020F0502020204030204" pitchFamily="34" charset="0"/>
                <a:cs typeface="Calibri" panose="020F0502020204030204" pitchFamily="34" charset="0"/>
              </a:rPr>
              <a:t> </a:t>
            </a:r>
            <a:r>
              <a:rPr lang="en-US" sz="1100" dirty="0" err="1">
                <a:solidFill>
                  <a:schemeClr val="tx1"/>
                </a:solidFill>
                <a:latin typeface="Calibri" panose="020F0502020204030204" pitchFamily="34" charset="0"/>
                <a:cs typeface="Calibri" panose="020F0502020204030204" pitchFamily="34" charset="0"/>
              </a:rPr>
              <a:t>أين</a:t>
            </a:r>
            <a:r>
              <a:rPr lang="en-US" sz="1100" dirty="0">
                <a:solidFill>
                  <a:schemeClr val="tx1"/>
                </a:solidFill>
                <a:latin typeface="Calibri" panose="020F0502020204030204" pitchFamily="34" charset="0"/>
                <a:cs typeface="Calibri" panose="020F0502020204030204" pitchFamily="34" charset="0"/>
              </a:rPr>
              <a:t> سيذهبون إذا أصبح الوضع غير آمن؟</a:t>
            </a:r>
          </a:p>
        </p:txBody>
      </p:sp>
      <p:sp>
        <p:nvSpPr>
          <p:cNvPr id="11" name="Rectangle 10">
            <a:extLst>
              <a:ext uri="{FF2B5EF4-FFF2-40B4-BE49-F238E27FC236}">
                <a16:creationId xmlns:a16="http://schemas.microsoft.com/office/drawing/2014/main" id="{26E0FF56-CF53-18F2-CEE5-BDB9345E0E15}"/>
              </a:ext>
            </a:extLst>
          </p:cNvPr>
          <p:cNvSpPr/>
          <p:nvPr/>
        </p:nvSpPr>
        <p:spPr>
          <a:xfrm>
            <a:off x="4531492" y="5359038"/>
            <a:ext cx="1718835" cy="120345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قم بإجراء تقييم للسلامة ووضع خطة أمان ، بما في ذلك أي إجراءات ضرورية للحفاظ على سلامة الطفل.</a:t>
            </a:r>
          </a:p>
        </p:txBody>
      </p:sp>
      <p:sp>
        <p:nvSpPr>
          <p:cNvPr id="119" name="TextBox 118">
            <a:extLst>
              <a:ext uri="{FF2B5EF4-FFF2-40B4-BE49-F238E27FC236}">
                <a16:creationId xmlns:a16="http://schemas.microsoft.com/office/drawing/2014/main" id="{1C3F4ACA-C302-146E-78CF-773CC13365AA}"/>
              </a:ext>
            </a:extLst>
          </p:cNvPr>
          <p:cNvSpPr txBox="1"/>
          <p:nvPr/>
        </p:nvSpPr>
        <p:spPr>
          <a:xfrm>
            <a:off x="4039566" y="5706849"/>
            <a:ext cx="491926" cy="253916"/>
          </a:xfrm>
          <a:prstGeom prst="rect">
            <a:avLst/>
          </a:prstGeom>
          <a:noFill/>
          <a:ln>
            <a:noFill/>
          </a:ln>
        </p:spPr>
        <p:txBody>
          <a:bodyPr wrap="square">
            <a:spAutoFit/>
          </a:bodyPr>
          <a:lstStyle/>
          <a:p>
            <a:pPr algn="ctr" rtl="1"/>
            <a:r>
              <a:rPr lang="en-US" sz="1050" b="1" dirty="0">
                <a:solidFill>
                  <a:srgbClr val="000000"/>
                </a:solidFill>
                <a:ea typeface="Helvetica Neue" panose="020B0604020202020204" charset="0"/>
                <a:cs typeface="Arial"/>
              </a:rPr>
              <a:t>لا</a:t>
            </a:r>
            <a:endParaRPr lang="en-US" sz="1050" b="1" dirty="0"/>
          </a:p>
        </p:txBody>
      </p:sp>
      <p:sp>
        <p:nvSpPr>
          <p:cNvPr id="12" name="Rectangle 11">
            <a:extLst>
              <a:ext uri="{FF2B5EF4-FFF2-40B4-BE49-F238E27FC236}">
                <a16:creationId xmlns:a16="http://schemas.microsoft.com/office/drawing/2014/main" id="{4DAB003F-AD0E-36DA-77C2-3EA9C7668CEB}"/>
              </a:ext>
            </a:extLst>
          </p:cNvPr>
          <p:cNvSpPr/>
          <p:nvPr/>
        </p:nvSpPr>
        <p:spPr>
          <a:xfrm>
            <a:off x="996286" y="6851033"/>
            <a:ext cx="2432714" cy="10896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هل تحققت مما إذا كان الطفل أو (إن أمكن) والديه و / أو مقدم الرعاية </a:t>
            </a:r>
            <a:r>
              <a:rPr lang="ar-SA"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a:t>
            </a:r>
            <a:r>
              <a:rPr lang="ar-SA" sz="1100" dirty="0" err="1">
                <a:solidFill>
                  <a:schemeClr val="tx1"/>
                </a:solidFill>
                <a:latin typeface="Calibri" panose="020F0502020204030204" pitchFamily="34" charset="0"/>
                <a:cs typeface="Calibri" panose="020F0502020204030204" pitchFamily="34" charset="0"/>
              </a:rPr>
              <a:t> شخص بالغ موثوق به </a:t>
            </a:r>
            <a:r>
              <a:rPr lang="ar-SA" sz="1100" dirty="0" err="1">
                <a:solidFill>
                  <a:srgbClr val="000000"/>
                </a:solidFill>
                <a:latin typeface="Calibri" panose="020F0502020204030204" pitchFamily="34" charset="0"/>
                <a:ea typeface="Helvetica Neue" panose="020B0604020202020204" charset="0"/>
                <a:cs typeface="Calibri" panose="020F0502020204030204" pitchFamily="34" charset="0"/>
              </a:rPr>
              <a:t>ت</a:t>
            </a:r>
            <a:r>
              <a:rPr lang="en-US" sz="1100" dirty="0">
                <a:solidFill>
                  <a:srgbClr val="000000"/>
                </a:solidFill>
                <a:effectLst/>
                <a:latin typeface="Calibri" panose="020F0502020204030204" pitchFamily="34" charset="0"/>
                <a:ea typeface="Helvetica Neue" panose="020B0604020202020204" charset="0"/>
                <a:cs typeface="Calibri" panose="020F0502020204030204" pitchFamily="34" charset="0"/>
              </a:rPr>
              <a:t>تطلب أي معلومات أخرى أو أن تتخذ أي إجراءات أخرى؟</a:t>
            </a:r>
          </a:p>
        </p:txBody>
      </p:sp>
      <p:sp>
        <p:nvSpPr>
          <p:cNvPr id="14" name="Rectangle 13">
            <a:extLst>
              <a:ext uri="{FF2B5EF4-FFF2-40B4-BE49-F238E27FC236}">
                <a16:creationId xmlns:a16="http://schemas.microsoft.com/office/drawing/2014/main" id="{3569941C-5AE5-DC0D-0A6C-FA7B30D7CFA7}"/>
              </a:ext>
            </a:extLst>
          </p:cNvPr>
          <p:cNvSpPr/>
          <p:nvPr/>
        </p:nvSpPr>
        <p:spPr>
          <a:xfrm>
            <a:off x="3920926" y="6851033"/>
            <a:ext cx="2329401" cy="108965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pP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تحقق مع الطفل و (إن أمكن) الوالد و / أو مقدم الرعاية</a:t>
            </a:r>
            <a:r>
              <a:rPr lang="ar-SA" sz="1100" dirty="0">
                <a:solidFill>
                  <a:srgbClr val="000000"/>
                </a:solidFill>
                <a:latin typeface="Calibri" panose="020F0502020204030204" pitchFamily="34" charset="0"/>
                <a:ea typeface="Helvetica Neue" panose="020B0604020202020204" charset="0"/>
                <a:cs typeface="Calibri" panose="020F0502020204030204" pitchFamily="34" charset="0"/>
              </a:rPr>
              <a:t>/</a:t>
            </a:r>
            <a:r>
              <a:rPr lang="ar-SA" sz="1100" dirty="0" err="1">
                <a:solidFill>
                  <a:schemeClr val="tx1"/>
                </a:solidFill>
                <a:latin typeface="Calibri" panose="020F0502020204030204" pitchFamily="34" charset="0"/>
                <a:cs typeface="Calibri" panose="020F0502020204030204" pitchFamily="34" charset="0"/>
              </a:rPr>
              <a:t> شخص بالغ موثوق به</a:t>
            </a: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 إذا كانوا بحاجة إلى أي معلومات أو دعم آخر قبل </a:t>
            </a:r>
            <a:r>
              <a:rPr lang="ar-SA" sz="1100" dirty="0">
                <a:solidFill>
                  <a:srgbClr val="000000"/>
                </a:solidFill>
                <a:latin typeface="Calibri" panose="020F0502020204030204" pitchFamily="34" charset="0"/>
                <a:ea typeface="Helvetica Neue" panose="020B0604020202020204" charset="0"/>
                <a:cs typeface="Calibri" panose="020F0502020204030204" pitchFamily="34" charset="0"/>
              </a:rPr>
              <a:t>ترك</a:t>
            </a:r>
            <a:r>
              <a:rPr lang="en-US" sz="1100" dirty="0">
                <a:solidFill>
                  <a:srgbClr val="000000"/>
                </a:solidFill>
                <a:latin typeface="Calibri" panose="020F0502020204030204" pitchFamily="34" charset="0"/>
                <a:ea typeface="Helvetica Neue" panose="020B0604020202020204" charset="0"/>
                <a:cs typeface="Calibri" panose="020F0502020204030204" pitchFamily="34" charset="0"/>
              </a:rPr>
              <a:t> التفاعل.</a:t>
            </a:r>
          </a:p>
        </p:txBody>
      </p:sp>
      <p:sp>
        <p:nvSpPr>
          <p:cNvPr id="121" name="TextBox 120">
            <a:extLst>
              <a:ext uri="{FF2B5EF4-FFF2-40B4-BE49-F238E27FC236}">
                <a16:creationId xmlns:a16="http://schemas.microsoft.com/office/drawing/2014/main" id="{33FAD3C1-3B1D-3660-FFD3-988A6F10D80F}"/>
              </a:ext>
            </a:extLst>
          </p:cNvPr>
          <p:cNvSpPr txBox="1"/>
          <p:nvPr/>
        </p:nvSpPr>
        <p:spPr>
          <a:xfrm>
            <a:off x="3429000" y="7140032"/>
            <a:ext cx="491926" cy="253916"/>
          </a:xfrm>
          <a:prstGeom prst="rect">
            <a:avLst/>
          </a:prstGeom>
          <a:noFill/>
          <a:ln>
            <a:noFill/>
          </a:ln>
        </p:spPr>
        <p:txBody>
          <a:bodyPr wrap="square">
            <a:spAutoFit/>
          </a:bodyPr>
          <a:lstStyle/>
          <a:p>
            <a:pPr algn="ctr" rtl="1"/>
            <a:r>
              <a:rPr lang="en-US" sz="1050" b="1" dirty="0">
                <a:solidFill>
                  <a:srgbClr val="000000"/>
                </a:solidFill>
                <a:ea typeface="Helvetica Neue" panose="020B0604020202020204" charset="0"/>
                <a:cs typeface="Arial"/>
              </a:rPr>
              <a:t>لا</a:t>
            </a:r>
            <a:endParaRPr lang="en-US" sz="1050" b="1" dirty="0"/>
          </a:p>
        </p:txBody>
      </p:sp>
      <p:sp>
        <p:nvSpPr>
          <p:cNvPr id="123" name="TextBox 122">
            <a:extLst>
              <a:ext uri="{FF2B5EF4-FFF2-40B4-BE49-F238E27FC236}">
                <a16:creationId xmlns:a16="http://schemas.microsoft.com/office/drawing/2014/main" id="{120C322F-6E6C-A219-20CF-338EEEEC1F0B}"/>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الجلسة </a:t>
            </a:r>
            <a:r>
              <a:rPr lang="ar-SA" sz="14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٧</a:t>
            </a:r>
            <a:r>
              <a:rPr lang="en-US" sz="1400" b="1" spc="300" dirty="0">
                <a:solidFill>
                  <a:schemeClr val="bg1"/>
                </a:solidFill>
                <a:highlight>
                  <a:srgbClr val="166996"/>
                </a:highlight>
                <a:latin typeface="Calibri" panose="020F0502020204030204" pitchFamily="34" charset="0"/>
                <a:ea typeface="Calibri"/>
                <a:cs typeface="Calibri" panose="020F0502020204030204" pitchFamily="34" charset="0"/>
                <a:sym typeface="Calibri"/>
              </a:rPr>
              <a:t>: إغلاق الوحدة</a:t>
            </a:r>
          </a:p>
        </p:txBody>
      </p:sp>
      <p:cxnSp>
        <p:nvCxnSpPr>
          <p:cNvPr id="130" name="Straight Arrow Connector 129">
            <a:extLst>
              <a:ext uri="{FF2B5EF4-FFF2-40B4-BE49-F238E27FC236}">
                <a16:creationId xmlns:a16="http://schemas.microsoft.com/office/drawing/2014/main" id="{2F557A1B-1C8D-E7B5-B79B-E4A71448C1C4}"/>
              </a:ext>
            </a:extLst>
          </p:cNvPr>
          <p:cNvCxnSpPr>
            <a:cxnSpLocks/>
          </p:cNvCxnSpPr>
          <p:nvPr/>
        </p:nvCxnSpPr>
        <p:spPr>
          <a:xfrm>
            <a:off x="1563015" y="6561060"/>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8F563FD1-73BF-06F0-5404-9FCE01C63B1A}"/>
              </a:ext>
            </a:extLst>
          </p:cNvPr>
          <p:cNvSpPr txBox="1"/>
          <p:nvPr/>
        </p:nvSpPr>
        <p:spPr>
          <a:xfrm>
            <a:off x="1563015" y="6565863"/>
            <a:ext cx="414375" cy="253916"/>
          </a:xfrm>
          <a:prstGeom prst="rect">
            <a:avLst/>
          </a:prstGeom>
          <a:noFill/>
        </p:spPr>
        <p:txBody>
          <a:bodyPr wrap="square">
            <a:spAutoFit/>
          </a:bodyPr>
          <a:lstStyle/>
          <a:p>
            <a:pPr algn="r" rtl="1"/>
            <a:r>
              <a:rPr lang="en-US" sz="1050" b="1" dirty="0">
                <a:solidFill>
                  <a:srgbClr val="000000"/>
                </a:solidFill>
                <a:ea typeface="Helvetica Neue" panose="020B0604020202020204" charset="0"/>
                <a:cs typeface="Arial"/>
              </a:rPr>
              <a:t>نعم</a:t>
            </a:r>
            <a:endParaRPr lang="en-US" sz="1050" b="1" dirty="0"/>
          </a:p>
        </p:txBody>
      </p:sp>
      <p:cxnSp>
        <p:nvCxnSpPr>
          <p:cNvPr id="132" name="Straight Arrow Connector 131">
            <a:extLst>
              <a:ext uri="{FF2B5EF4-FFF2-40B4-BE49-F238E27FC236}">
                <a16:creationId xmlns:a16="http://schemas.microsoft.com/office/drawing/2014/main" id="{346ADDDE-B03E-E421-B9AA-8744F92E92E8}"/>
              </a:ext>
            </a:extLst>
          </p:cNvPr>
          <p:cNvCxnSpPr>
            <a:cxnSpLocks/>
          </p:cNvCxnSpPr>
          <p:nvPr/>
        </p:nvCxnSpPr>
        <p:spPr>
          <a:xfrm>
            <a:off x="1563015" y="5069065"/>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BB3C823-1D71-60DD-DB6E-DE0C41B997E1}"/>
              </a:ext>
            </a:extLst>
          </p:cNvPr>
          <p:cNvSpPr txBox="1"/>
          <p:nvPr/>
        </p:nvSpPr>
        <p:spPr>
          <a:xfrm>
            <a:off x="1563015" y="5073868"/>
            <a:ext cx="414375" cy="253916"/>
          </a:xfrm>
          <a:prstGeom prst="rect">
            <a:avLst/>
          </a:prstGeom>
          <a:noFill/>
        </p:spPr>
        <p:txBody>
          <a:bodyPr wrap="square">
            <a:spAutoFit/>
          </a:bodyPr>
          <a:lstStyle/>
          <a:p>
            <a:pPr algn="r" rtl="1"/>
            <a:r>
              <a:rPr lang="en-US" sz="1050" b="1" dirty="0">
                <a:solidFill>
                  <a:srgbClr val="000000"/>
                </a:solidFill>
                <a:ea typeface="Helvetica Neue" panose="020B0604020202020204" charset="0"/>
                <a:cs typeface="Arial"/>
              </a:rPr>
              <a:t>نعم</a:t>
            </a:r>
            <a:endParaRPr lang="en-US" sz="1050" b="1" dirty="0"/>
          </a:p>
        </p:txBody>
      </p:sp>
      <p:cxnSp>
        <p:nvCxnSpPr>
          <p:cNvPr id="134" name="Straight Arrow Connector 133">
            <a:extLst>
              <a:ext uri="{FF2B5EF4-FFF2-40B4-BE49-F238E27FC236}">
                <a16:creationId xmlns:a16="http://schemas.microsoft.com/office/drawing/2014/main" id="{2D81D444-D7A3-4C25-599E-08D3E2D55B75}"/>
              </a:ext>
            </a:extLst>
          </p:cNvPr>
          <p:cNvCxnSpPr>
            <a:cxnSpLocks/>
          </p:cNvCxnSpPr>
          <p:nvPr/>
        </p:nvCxnSpPr>
        <p:spPr>
          <a:xfrm>
            <a:off x="1563015" y="3460867"/>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8D72D647-1ED4-7EF9-920C-CC0590524E4C}"/>
              </a:ext>
            </a:extLst>
          </p:cNvPr>
          <p:cNvSpPr txBox="1"/>
          <p:nvPr/>
        </p:nvSpPr>
        <p:spPr>
          <a:xfrm>
            <a:off x="1563015" y="3465670"/>
            <a:ext cx="414375" cy="253916"/>
          </a:xfrm>
          <a:prstGeom prst="rect">
            <a:avLst/>
          </a:prstGeom>
          <a:noFill/>
        </p:spPr>
        <p:txBody>
          <a:bodyPr wrap="square">
            <a:spAutoFit/>
          </a:bodyPr>
          <a:lstStyle/>
          <a:p>
            <a:pPr algn="r" rtl="1"/>
            <a:r>
              <a:rPr lang="en-US" sz="1050" b="1" dirty="0">
                <a:solidFill>
                  <a:srgbClr val="000000"/>
                </a:solidFill>
                <a:ea typeface="Helvetica Neue" panose="020B0604020202020204" charset="0"/>
                <a:cs typeface="Arial"/>
              </a:rPr>
              <a:t>نعم</a:t>
            </a:r>
            <a:endParaRPr lang="en-US" sz="1050" b="1" dirty="0"/>
          </a:p>
        </p:txBody>
      </p:sp>
      <p:cxnSp>
        <p:nvCxnSpPr>
          <p:cNvPr id="136" name="Straight Arrow Connector 135">
            <a:extLst>
              <a:ext uri="{FF2B5EF4-FFF2-40B4-BE49-F238E27FC236}">
                <a16:creationId xmlns:a16="http://schemas.microsoft.com/office/drawing/2014/main" id="{853499F4-74EE-4413-49CC-02D690710123}"/>
              </a:ext>
            </a:extLst>
          </p:cNvPr>
          <p:cNvCxnSpPr>
            <a:cxnSpLocks/>
          </p:cNvCxnSpPr>
          <p:nvPr/>
        </p:nvCxnSpPr>
        <p:spPr>
          <a:xfrm>
            <a:off x="1563015" y="2395158"/>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3F219160-A866-7BFF-5C8A-9A86578B00FD}"/>
              </a:ext>
            </a:extLst>
          </p:cNvPr>
          <p:cNvSpPr txBox="1"/>
          <p:nvPr/>
        </p:nvSpPr>
        <p:spPr>
          <a:xfrm>
            <a:off x="1563015" y="2399961"/>
            <a:ext cx="414375" cy="253916"/>
          </a:xfrm>
          <a:prstGeom prst="rect">
            <a:avLst/>
          </a:prstGeom>
          <a:noFill/>
        </p:spPr>
        <p:txBody>
          <a:bodyPr wrap="square">
            <a:spAutoFit/>
          </a:bodyPr>
          <a:lstStyle/>
          <a:p>
            <a:pPr algn="r" rtl="1"/>
            <a:r>
              <a:rPr lang="en-US" sz="1050" b="1" dirty="0">
                <a:solidFill>
                  <a:srgbClr val="000000"/>
                </a:solidFill>
                <a:ea typeface="Helvetica Neue" panose="020B0604020202020204" charset="0"/>
                <a:cs typeface="Arial"/>
              </a:rPr>
              <a:t>نعم</a:t>
            </a:r>
            <a:endParaRPr lang="en-US" sz="1050" b="1" dirty="0"/>
          </a:p>
        </p:txBody>
      </p:sp>
      <p:sp>
        <p:nvSpPr>
          <p:cNvPr id="3" name="Hexagon 2">
            <a:extLst>
              <a:ext uri="{FF2B5EF4-FFF2-40B4-BE49-F238E27FC236}">
                <a16:creationId xmlns:a16="http://schemas.microsoft.com/office/drawing/2014/main" id="{F0338FDE-63A3-2AFC-5886-E6BA40FC697B}"/>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26E75331-DE0F-53D4-203B-20B25664CA63}"/>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2E3D0AF4-C412-96C5-E8AB-A690BC339F4C}"/>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Hexagon 17">
            <a:extLst>
              <a:ext uri="{FF2B5EF4-FFF2-40B4-BE49-F238E27FC236}">
                <a16:creationId xmlns:a16="http://schemas.microsoft.com/office/drawing/2014/main" id="{328B2791-5A1C-D61A-8EAF-7F085C0B298F}"/>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8FC587C6-5C56-8354-7989-936675961B54}"/>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2C4C7064-1249-CDA0-CBDD-42B9D16E1F48}"/>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D5CD17F7-9F60-F2E0-C25A-E3B1F59D19B3}"/>
              </a:ext>
            </a:extLst>
          </p:cNvPr>
          <p:cNvSpPr/>
          <p:nvPr/>
        </p:nvSpPr>
        <p:spPr>
          <a:xfrm rot="1782986">
            <a:off x="286725" y="3078179"/>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191413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1CB6242-317C-FCAF-F6BB-D74248CCDCB2}"/>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4A6C573B-00DD-5FD3-2DC4-A2395B6E2874}"/>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Rectangle 24">
            <a:extLst>
              <a:ext uri="{FF2B5EF4-FFF2-40B4-BE49-F238E27FC236}">
                <a16:creationId xmlns:a16="http://schemas.microsoft.com/office/drawing/2014/main" id="{14376B82-9834-7DD2-3265-29F0B32F9EB8}"/>
              </a:ext>
            </a:extLst>
          </p:cNvPr>
          <p:cNvSpPr/>
          <p:nvPr/>
        </p:nvSpPr>
        <p:spPr>
          <a:xfrm>
            <a:off x="2501900" y="1603691"/>
            <a:ext cx="3745466" cy="1071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TextBox 25">
            <a:extLst>
              <a:ext uri="{FF2B5EF4-FFF2-40B4-BE49-F238E27FC236}">
                <a16:creationId xmlns:a16="http://schemas.microsoft.com/office/drawing/2014/main" id="{28282C66-2163-A6AF-9455-2A3E821A95E7}"/>
              </a:ext>
            </a:extLst>
          </p:cNvPr>
          <p:cNvSpPr txBox="1"/>
          <p:nvPr/>
        </p:nvSpPr>
        <p:spPr>
          <a:xfrm>
            <a:off x="993324" y="115083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a:t>
            </a:r>
            <a:r>
              <a:rPr lang="en-US" sz="1100" b="1" dirty="0">
                <a:latin typeface="Calibri" panose="020F0502020204030204" pitchFamily="34" charset="0"/>
                <a:cs typeface="Calibri" panose="020F0502020204030204" pitchFamily="34" charset="0"/>
              </a:rPr>
              <a:t>ك في مربع النص</a:t>
            </a:r>
            <a:endParaRPr lang="en-US" sz="1100" b="1" dirty="0"/>
          </a:p>
        </p:txBody>
      </p:sp>
      <p:sp>
        <p:nvSpPr>
          <p:cNvPr id="31" name="TextBox 30">
            <a:extLst>
              <a:ext uri="{FF2B5EF4-FFF2-40B4-BE49-F238E27FC236}">
                <a16:creationId xmlns:a16="http://schemas.microsoft.com/office/drawing/2014/main" id="{E00D50E5-10FB-2255-D367-5EBBF124C15C}"/>
              </a:ext>
            </a:extLst>
          </p:cNvPr>
          <p:cNvSpPr txBox="1"/>
          <p:nvPr/>
        </p:nvSpPr>
        <p:spPr>
          <a:xfrm>
            <a:off x="993326" y="156165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32" name="Rectangle 31">
            <a:extLst>
              <a:ext uri="{FF2B5EF4-FFF2-40B4-BE49-F238E27FC236}">
                <a16:creationId xmlns:a16="http://schemas.microsoft.com/office/drawing/2014/main" id="{82C08344-3F51-839A-396A-2327850A7A30}"/>
              </a:ext>
            </a:extLst>
          </p:cNvPr>
          <p:cNvSpPr/>
          <p:nvPr/>
        </p:nvSpPr>
        <p:spPr>
          <a:xfrm>
            <a:off x="2501900" y="2852350"/>
            <a:ext cx="3745466" cy="111893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TextBox 33">
            <a:extLst>
              <a:ext uri="{FF2B5EF4-FFF2-40B4-BE49-F238E27FC236}">
                <a16:creationId xmlns:a16="http://schemas.microsoft.com/office/drawing/2014/main" id="{19D8DBC6-D82C-E0F1-FD89-A078D6021D84}"/>
              </a:ext>
            </a:extLst>
          </p:cNvPr>
          <p:cNvSpPr txBox="1"/>
          <p:nvPr/>
        </p:nvSpPr>
        <p:spPr>
          <a:xfrm>
            <a:off x="1007471" y="286812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36" name="TextBox 35">
            <a:extLst>
              <a:ext uri="{FF2B5EF4-FFF2-40B4-BE49-F238E27FC236}">
                <a16:creationId xmlns:a16="http://schemas.microsoft.com/office/drawing/2014/main" id="{78752C2A-4449-BE4C-9CBA-F7C8615060DD}"/>
              </a:ext>
            </a:extLst>
          </p:cNvPr>
          <p:cNvSpPr txBox="1"/>
          <p:nvPr/>
        </p:nvSpPr>
        <p:spPr>
          <a:xfrm>
            <a:off x="993324" y="718656"/>
            <a:ext cx="5254042" cy="276999"/>
          </a:xfrm>
          <a:prstGeom prst="rect">
            <a:avLst/>
          </a:prstGeom>
          <a:noFill/>
        </p:spPr>
        <p:txBody>
          <a:bodyPr wrap="square" rtlCol="0">
            <a:spAutoFit/>
          </a:bodyPr>
          <a:lstStyle/>
          <a:p>
            <a:pPr algn="r" rtl="1"/>
            <a:r>
              <a:rPr lang="en-CA" sz="1200" b="1" dirty="0">
                <a:latin typeface="Calibri" panose="020F0502020204030204" pitchFamily="34" charset="0"/>
                <a:cs typeface="Calibri" panose="020F0502020204030204" pitchFamily="34" charset="0"/>
              </a:rPr>
              <a:t>أهداف التعلم</a:t>
            </a:r>
            <a:endParaRPr lang="en-CA" sz="1200" b="1" spc="300" dirty="0">
              <a:solidFill>
                <a:schemeClr val="tx1"/>
              </a:solidFill>
            </a:endParaRPr>
          </a:p>
        </p:txBody>
      </p:sp>
      <p:sp>
        <p:nvSpPr>
          <p:cNvPr id="39" name="TextBox 38">
            <a:extLst>
              <a:ext uri="{FF2B5EF4-FFF2-40B4-BE49-F238E27FC236}">
                <a16:creationId xmlns:a16="http://schemas.microsoft.com/office/drawing/2014/main" id="{60C50C84-A37F-0751-ED9A-62EA0F019FF0}"/>
              </a:ext>
            </a:extLst>
          </p:cNvPr>
          <p:cNvSpPr txBox="1"/>
          <p:nvPr/>
        </p:nvSpPr>
        <p:spPr>
          <a:xfrm>
            <a:off x="993324" y="4641444"/>
            <a:ext cx="5254042" cy="307777"/>
          </a:xfrm>
          <a:prstGeom prst="rect">
            <a:avLst/>
          </a:prstGeom>
          <a:noFill/>
        </p:spPr>
        <p:txBody>
          <a:bodyPr wrap="square" rtlCol="0">
            <a:spAutoFit/>
          </a:bodyPr>
          <a:lstStyle/>
          <a:p>
            <a:pPr algn="r" rtl="1"/>
            <a:r>
              <a:rPr lang="ar-SA" sz="1400" b="1" dirty="0">
                <a:latin typeface="Calibri" panose="020F0502020204030204" pitchFamily="34" charset="0"/>
                <a:cs typeface="Calibri" panose="020F0502020204030204" pitchFamily="34" charset="0"/>
              </a:rPr>
              <a:t>ال</a:t>
            </a:r>
            <a:r>
              <a:rPr lang="en-US" sz="1400" b="1" dirty="0">
                <a:latin typeface="Calibri" panose="020F0502020204030204" pitchFamily="34" charset="0"/>
                <a:cs typeface="Calibri" panose="020F0502020204030204" pitchFamily="34" charset="0"/>
              </a:rPr>
              <a:t>ت</a:t>
            </a:r>
            <a:r>
              <a:rPr lang="ar-SA" sz="1400" b="1" dirty="0">
                <a:latin typeface="Calibri" panose="020F0502020204030204" pitchFamily="34" charset="0"/>
                <a:cs typeface="Calibri" panose="020F0502020204030204" pitchFamily="34" charset="0"/>
              </a:rPr>
              <a:t>أمل</a:t>
            </a:r>
            <a:endParaRPr lang="en-US" sz="1400" b="1" spc="300" dirty="0">
              <a:solidFill>
                <a:schemeClr val="tx1"/>
              </a:solidFill>
            </a:endParaRPr>
          </a:p>
        </p:txBody>
      </p:sp>
      <p:sp>
        <p:nvSpPr>
          <p:cNvPr id="49" name="Rectangle 48">
            <a:extLst>
              <a:ext uri="{FF2B5EF4-FFF2-40B4-BE49-F238E27FC236}">
                <a16:creationId xmlns:a16="http://schemas.microsoft.com/office/drawing/2014/main" id="{227C1779-6461-96DC-D5A5-2F5BD629130F}"/>
              </a:ext>
            </a:extLst>
          </p:cNvPr>
          <p:cNvSpPr/>
          <p:nvPr/>
        </p:nvSpPr>
        <p:spPr>
          <a:xfrm>
            <a:off x="2501900" y="5087427"/>
            <a:ext cx="3745466" cy="93935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TextBox 49">
            <a:extLst>
              <a:ext uri="{FF2B5EF4-FFF2-40B4-BE49-F238E27FC236}">
                <a16:creationId xmlns:a16="http://schemas.microsoft.com/office/drawing/2014/main" id="{A4092829-FBA7-1CC5-EE1C-FA564948E172}"/>
              </a:ext>
            </a:extLst>
          </p:cNvPr>
          <p:cNvSpPr txBox="1"/>
          <p:nvPr/>
        </p:nvSpPr>
        <p:spPr>
          <a:xfrm>
            <a:off x="993326" y="508289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52" name="Rectangle 51">
            <a:extLst>
              <a:ext uri="{FF2B5EF4-FFF2-40B4-BE49-F238E27FC236}">
                <a16:creationId xmlns:a16="http://schemas.microsoft.com/office/drawing/2014/main" id="{426B5B8F-007A-CF03-9491-E35F7CAC3560}"/>
              </a:ext>
            </a:extLst>
          </p:cNvPr>
          <p:cNvSpPr/>
          <p:nvPr/>
        </p:nvSpPr>
        <p:spPr>
          <a:xfrm>
            <a:off x="2501900" y="6207652"/>
            <a:ext cx="3745466" cy="98123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TextBox 53">
            <a:extLst>
              <a:ext uri="{FF2B5EF4-FFF2-40B4-BE49-F238E27FC236}">
                <a16:creationId xmlns:a16="http://schemas.microsoft.com/office/drawing/2014/main" id="{5BE2B7D7-229D-F999-30B3-2B3EFEDFDD7E}"/>
              </a:ext>
            </a:extLst>
          </p:cNvPr>
          <p:cNvSpPr txBox="1"/>
          <p:nvPr/>
        </p:nvSpPr>
        <p:spPr>
          <a:xfrm>
            <a:off x="1007471" y="6216701"/>
            <a:ext cx="1309210" cy="520312"/>
          </a:xfrm>
          <a:prstGeom prst="rect">
            <a:avLst/>
          </a:prstGeom>
          <a:noFill/>
          <a:ln>
            <a:noFill/>
          </a:ln>
        </p:spPr>
        <p:txBody>
          <a:bodyPr wrap="square" lIns="90000" tIns="90000" rIns="90000" bIns="90000" rtlCol="0">
            <a:spAutoFit/>
          </a:bodyPr>
          <a:lstStyle/>
          <a:p>
            <a:pPr algn="r" rtl="1"/>
            <a:r>
              <a:rPr lang="en-GB" sz="1100" dirty="0" err="1">
                <a:latin typeface="Calibri" panose="020F0502020204030204" pitchFamily="34" charset="0"/>
                <a:cs typeface="Calibri" panose="020F0502020204030204" pitchFamily="34" charset="0"/>
                <a:sym typeface="Arial"/>
              </a:rPr>
              <a:t>ما</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هو</a:t>
            </a:r>
            <a:r>
              <a:rPr lang="en-GB" sz="1100" dirty="0">
                <a:latin typeface="Calibri" panose="020F0502020204030204" pitchFamily="34" charset="0"/>
                <a:cs typeface="Calibri" panose="020F0502020204030204" pitchFamily="34" charset="0"/>
                <a:sym typeface="Arial"/>
              </a:rPr>
              <a:t> </a:t>
            </a:r>
            <a:r>
              <a:rPr lang="en-GB" sz="1100" dirty="0" err="1">
                <a:latin typeface="Calibri" panose="020F0502020204030204" pitchFamily="34" charset="0"/>
                <a:cs typeface="Calibri" panose="020F0502020204030204" pitchFamily="34" charset="0"/>
                <a:sym typeface="Arial"/>
              </a:rPr>
              <a:t>التحدي</a:t>
            </a:r>
            <a:r>
              <a:rPr lang="ar-SA" sz="1100" dirty="0">
                <a:latin typeface="Calibri" panose="020F0502020204030204" pitchFamily="34" charset="0"/>
                <a:cs typeface="Calibri" panose="020F0502020204030204" pitchFamily="34" charset="0"/>
                <a:sym typeface="Arial"/>
              </a:rPr>
              <a:t> بالنسبة لك</a:t>
            </a:r>
            <a:r>
              <a:rPr lang="en-GB" sz="1100" dirty="0">
                <a:latin typeface="Calibri" panose="020F0502020204030204" pitchFamily="34" charset="0"/>
                <a:cs typeface="Calibri" panose="020F0502020204030204" pitchFamily="34" charset="0"/>
                <a:sym typeface="Arial"/>
              </a:rPr>
              <a:t>؟</a:t>
            </a:r>
          </a:p>
        </p:txBody>
      </p:sp>
      <p:sp>
        <p:nvSpPr>
          <p:cNvPr id="55" name="Rectangle 54">
            <a:extLst>
              <a:ext uri="{FF2B5EF4-FFF2-40B4-BE49-F238E27FC236}">
                <a16:creationId xmlns:a16="http://schemas.microsoft.com/office/drawing/2014/main" id="{24C1F76A-78D5-202B-A5F9-33952D6DA266}"/>
              </a:ext>
            </a:extLst>
          </p:cNvPr>
          <p:cNvSpPr/>
          <p:nvPr/>
        </p:nvSpPr>
        <p:spPr>
          <a:xfrm>
            <a:off x="2501900" y="7382441"/>
            <a:ext cx="3745466" cy="98123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6" name="TextBox 55">
            <a:extLst>
              <a:ext uri="{FF2B5EF4-FFF2-40B4-BE49-F238E27FC236}">
                <a16:creationId xmlns:a16="http://schemas.microsoft.com/office/drawing/2014/main" id="{EA8A7028-307C-A1F2-66F3-43E5F8E6B2BE}"/>
              </a:ext>
            </a:extLst>
          </p:cNvPr>
          <p:cNvSpPr txBox="1"/>
          <p:nvPr/>
        </p:nvSpPr>
        <p:spPr>
          <a:xfrm>
            <a:off x="1007471" y="738244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 name="Hexagon 1">
            <a:extLst>
              <a:ext uri="{FF2B5EF4-FFF2-40B4-BE49-F238E27FC236}">
                <a16:creationId xmlns:a16="http://schemas.microsoft.com/office/drawing/2014/main" id="{A6512C6E-12E6-5C32-7D5A-030A5A2AF32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 name="Hexagon 3">
            <a:extLst>
              <a:ext uri="{FF2B5EF4-FFF2-40B4-BE49-F238E27FC236}">
                <a16:creationId xmlns:a16="http://schemas.microsoft.com/office/drawing/2014/main" id="{4563BB97-747F-E8A8-1B58-420317C7187C}"/>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Hexagon 4">
            <a:extLst>
              <a:ext uri="{FF2B5EF4-FFF2-40B4-BE49-F238E27FC236}">
                <a16:creationId xmlns:a16="http://schemas.microsoft.com/office/drawing/2014/main" id="{A738167F-4BBD-69A1-0AD6-2BAD95B14D12}"/>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E4F5D689-3C01-6FD9-43A2-5177800B4E80}"/>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C8D9DA8B-C322-2A1B-AA13-5A6D731A739A}"/>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A30D54C8-D955-1BA1-DBCA-72A721B2722A}"/>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40DD8582-21DC-264F-DBC9-A8708B16AF73}"/>
              </a:ext>
            </a:extLst>
          </p:cNvPr>
          <p:cNvSpPr/>
          <p:nvPr/>
        </p:nvSpPr>
        <p:spPr>
          <a:xfrm rot="1782986">
            <a:off x="286725" y="3078179"/>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638072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A0FB8E-6B64-9FE9-E9C9-A886741BD70B}"/>
              </a:ext>
            </a:extLst>
          </p:cNvPr>
          <p:cNvSpPr/>
          <p:nvPr/>
        </p:nvSpPr>
        <p:spPr>
          <a:xfrm>
            <a:off x="0" y="0"/>
            <a:ext cx="6858000" cy="3314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51CCB474-9C23-2E90-8FD6-691CF44FEF3A}"/>
              </a:ext>
            </a:extLst>
          </p:cNvPr>
          <p:cNvSpPr txBox="1"/>
          <p:nvPr/>
        </p:nvSpPr>
        <p:spPr>
          <a:xfrm>
            <a:off x="738151" y="4790717"/>
            <a:ext cx="5061022" cy="1384995"/>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rPr>
              <a:t>الوحدة </a:t>
            </a:r>
            <a:r>
              <a:rPr lang="ar-SA" sz="2000" b="1" spc="300" dirty="0">
                <a:solidFill>
                  <a:schemeClr val="accent1"/>
                </a:solidFill>
                <a:latin typeface="Calibri" panose="020F0502020204030204" pitchFamily="34" charset="0"/>
                <a:cs typeface="Calibri" panose="020F0502020204030204" pitchFamily="34" charset="0"/>
              </a:rPr>
              <a:t>٦</a:t>
            </a:r>
            <a:endParaRPr kumimoji="0" lang="en-CA"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1"/>
                </a:solidFill>
                <a:latin typeface="Garamond" panose="02020404030301010803" pitchFamily="18" charset="0"/>
              </a:rPr>
              <a:t> </a:t>
            </a:r>
            <a:endParaRPr lang="en-CA" sz="4400" b="1" dirty="0">
              <a:solidFill>
                <a:schemeClr val="accent1"/>
              </a:solidFill>
              <a:latin typeface="Garamond" panose="02020404030301010803" pitchFamily="18" charset="0"/>
            </a:endParaRPr>
          </a:p>
          <a:p>
            <a:pPr algn="r" rtl="1"/>
            <a:r>
              <a:rPr lang="en-CA" sz="4400" b="1" dirty="0" err="1">
                <a:solidFill>
                  <a:schemeClr val="accent1"/>
                </a:solidFill>
                <a:latin typeface="Calibri" panose="020F0502020204030204" pitchFamily="34" charset="0"/>
                <a:cs typeface="Calibri" panose="020F0502020204030204" pitchFamily="34" charset="0"/>
              </a:rPr>
              <a:t>الت</a:t>
            </a:r>
            <a:r>
              <a:rPr lang="ar-SA" sz="4400" b="1" dirty="0">
                <a:solidFill>
                  <a:schemeClr val="accent1"/>
                </a:solidFill>
                <a:latin typeface="Calibri" panose="020F0502020204030204" pitchFamily="34" charset="0"/>
                <a:cs typeface="Calibri" panose="020F0502020204030204" pitchFamily="34" charset="0"/>
              </a:rPr>
              <a:t>حديد</a:t>
            </a:r>
            <a:r>
              <a:rPr lang="en-CA" sz="4400" b="1" dirty="0">
                <a:solidFill>
                  <a:schemeClr val="accent1"/>
                </a:solidFill>
                <a:latin typeface="Calibri" panose="020F0502020204030204" pitchFamily="34" charset="0"/>
                <a:cs typeface="Calibri" panose="020F0502020204030204" pitchFamily="34" charset="0"/>
              </a:rPr>
              <a:t> والتسجيل</a:t>
            </a:r>
          </a:p>
        </p:txBody>
      </p:sp>
      <p:sp>
        <p:nvSpPr>
          <p:cNvPr id="7" name="Hexagon 6">
            <a:extLst>
              <a:ext uri="{FF2B5EF4-FFF2-40B4-BE49-F238E27FC236}">
                <a16:creationId xmlns:a16="http://schemas.microsoft.com/office/drawing/2014/main" id="{DDC68BBB-CA95-2EEB-16D6-2ACC58EAD40D}"/>
              </a:ext>
            </a:extLst>
          </p:cNvPr>
          <p:cNvSpPr/>
          <p:nvPr/>
        </p:nvSpPr>
        <p:spPr>
          <a:xfrm rot="1782986">
            <a:off x="539630" y="2109486"/>
            <a:ext cx="2269827" cy="1956740"/>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 name="Freeform: Shape 2">
            <a:extLst>
              <a:ext uri="{FF2B5EF4-FFF2-40B4-BE49-F238E27FC236}">
                <a16:creationId xmlns:a16="http://schemas.microsoft.com/office/drawing/2014/main" id="{F26E137F-1563-E057-50BE-692B99891557}"/>
              </a:ext>
            </a:extLst>
          </p:cNvPr>
          <p:cNvSpPr/>
          <p:nvPr/>
        </p:nvSpPr>
        <p:spPr>
          <a:xfrm>
            <a:off x="1334849" y="2501588"/>
            <a:ext cx="678357" cy="1406735"/>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3981903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0E188-A0F4-C24E-42E2-39AC9C9E2B71}"/>
              </a:ext>
            </a:extLst>
          </p:cNvPr>
          <p:cNvSpPr txBox="1"/>
          <p:nvPr/>
        </p:nvSpPr>
        <p:spPr>
          <a:xfrm>
            <a:off x="1567786" y="1310779"/>
            <a:ext cx="4682543" cy="186204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١</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ar-SA" sz="1100" b="1" dirty="0">
                <a:solidFill>
                  <a:schemeClr val="tx1"/>
                </a:solidFill>
                <a:latin typeface="Calibri" panose="020F0502020204030204" pitchFamily="34" charset="0"/>
                <a:ea typeface="Calibri"/>
                <a:cs typeface="Calibri" panose="020F0502020204030204" pitchFamily="34" charset="0"/>
                <a:sym typeface="Calibri"/>
              </a:rPr>
              <a:t>ا</a:t>
            </a:r>
            <a:r>
              <a:rPr lang="en-US" sz="1100" dirty="0">
                <a:solidFill>
                  <a:schemeClr val="tx1"/>
                </a:solidFill>
                <a:latin typeface="Calibri" panose="020F0502020204030204" pitchFamily="34" charset="0"/>
                <a:ea typeface="Calibri"/>
                <a:cs typeface="Calibri" panose="020F0502020204030204" pitchFamily="34" charset="0"/>
                <a:sym typeface="Calibri"/>
              </a:rPr>
              <a:t>ف</a:t>
            </a:r>
            <a:r>
              <a:rPr lang="ar-SA" sz="1100" dirty="0">
                <a:solidFill>
                  <a:schemeClr val="tx1"/>
                </a:solidFill>
                <a:latin typeface="Calibri" panose="020F0502020204030204" pitchFamily="34" charset="0"/>
                <a:ea typeface="Calibri"/>
                <a:cs typeface="Calibri" panose="020F0502020204030204" pitchFamily="34" charset="0"/>
                <a:sym typeface="Calibri"/>
              </a:rPr>
              <a:t>ت</a:t>
            </a:r>
            <a:r>
              <a:rPr lang="en-US" sz="1100" dirty="0">
                <a:solidFill>
                  <a:schemeClr val="tx1"/>
                </a:solidFill>
                <a:latin typeface="Calibri" panose="020F0502020204030204" pitchFamily="34" charset="0"/>
                <a:ea typeface="Calibri"/>
                <a:cs typeface="Calibri" panose="020F0502020204030204" pitchFamily="34" charset="0"/>
                <a:sym typeface="Calibri"/>
              </a:rPr>
              <a:t>ت</a:t>
            </a:r>
            <a:r>
              <a:rPr lang="ar-SA" sz="1100" dirty="0">
                <a:solidFill>
                  <a:schemeClr val="tx1"/>
                </a:solidFill>
                <a:latin typeface="Calibri" panose="020F0502020204030204" pitchFamily="34" charset="0"/>
                <a:ea typeface="Calibri"/>
                <a:cs typeface="Calibri" panose="020F0502020204030204" pitchFamily="34" charset="0"/>
                <a:sym typeface="Calibri"/>
              </a:rPr>
              <a:t>ا</a:t>
            </a:r>
            <a:r>
              <a:rPr lang="en-US" sz="1100" dirty="0">
                <a:solidFill>
                  <a:schemeClr val="tx1"/>
                </a:solidFill>
                <a:latin typeface="Calibri" panose="020F0502020204030204" pitchFamily="34" charset="0"/>
                <a:ea typeface="Calibri"/>
                <a:cs typeface="Calibri" panose="020F0502020204030204" pitchFamily="34" charset="0"/>
                <a:sym typeface="Calibri"/>
              </a:rPr>
              <a:t>ح الوحدة</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٢</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a:t>
            </a:r>
            <a:r>
              <a:rPr lang="ar-SA" sz="1100" dirty="0">
                <a:solidFill>
                  <a:schemeClr val="tx1"/>
                </a:solidFill>
                <a:latin typeface="Calibri" panose="020F0502020204030204" pitchFamily="34" charset="0"/>
                <a:ea typeface="Calibri"/>
                <a:cs typeface="Calibri" panose="020F0502020204030204" pitchFamily="34" charset="0"/>
                <a:sym typeface="Calibri"/>
              </a:rPr>
              <a:t>تحديد</a:t>
            </a:r>
            <a:r>
              <a:rPr lang="en-US" sz="1100" dirty="0">
                <a:solidFill>
                  <a:schemeClr val="tx1"/>
                </a:solidFill>
                <a:latin typeface="Calibri" panose="020F0502020204030204" pitchFamily="34" charset="0"/>
                <a:ea typeface="Calibri"/>
                <a:cs typeface="Calibri" panose="020F0502020204030204" pitchFamily="34" charset="0"/>
                <a:sym typeface="Calibri"/>
              </a:rPr>
              <a:t> الأطفال</a:t>
            </a:r>
            <a:r>
              <a:rPr lang="ar-SA" sz="1100" b="1" dirty="0">
                <a:latin typeface="Calibri" panose="020F0502020204030204" pitchFamily="34" charset="0"/>
                <a:ea typeface="Calibri" panose="020F0502020204030204" pitchFamily="34" charset="0"/>
                <a:cs typeface="Calibri" panose="020F0502020204030204" pitchFamily="34" charset="0"/>
              </a:rPr>
              <a:t> </a:t>
            </a:r>
            <a:r>
              <a:rPr lang="ar-SA" sz="1100" dirty="0">
                <a:latin typeface="Calibri" panose="020F0502020204030204" pitchFamily="34" charset="0"/>
                <a:ea typeface="Calibri" panose="020F0502020204030204" pitchFamily="34" charset="0"/>
                <a:cs typeface="Calibri" panose="020F0502020204030204" pitchFamily="34" charset="0"/>
              </a:rPr>
              <a:t>الذين يحتاجون</a:t>
            </a:r>
            <a:r>
              <a:rPr lang="en-US" sz="1100" dirty="0">
                <a:solidFill>
                  <a:schemeClr val="tx1"/>
                </a:solidFill>
                <a:latin typeface="Calibri" panose="020F0502020204030204" pitchFamily="34" charset="0"/>
                <a:ea typeface="Calibri"/>
                <a:cs typeface="Calibri" panose="020F0502020204030204" pitchFamily="34" charset="0"/>
                <a:sym typeface="Calibri"/>
              </a:rPr>
              <a:t> لإدارة الحالة؟</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٣</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أحصل على الموافقة / ال</a:t>
            </a:r>
            <a:r>
              <a:rPr lang="ar-SA" sz="1100" dirty="0">
                <a:solidFill>
                  <a:schemeClr val="tx1"/>
                </a:solidFill>
                <a:latin typeface="Calibri" panose="020F0502020204030204" pitchFamily="34" charset="0"/>
                <a:ea typeface="Calibri"/>
                <a:cs typeface="Calibri" panose="020F0502020204030204" pitchFamily="34" charset="0"/>
                <a:sym typeface="Calibri"/>
              </a:rPr>
              <a:t>قبول</a:t>
            </a:r>
            <a:r>
              <a:rPr lang="en-US" sz="1100" dirty="0">
                <a:solidFill>
                  <a:schemeClr val="tx1"/>
                </a:solidFill>
                <a:latin typeface="Calibri" panose="020F0502020204030204" pitchFamily="34" charset="0"/>
                <a:ea typeface="Calibri"/>
                <a:cs typeface="Calibri" panose="020F0502020204030204" pitchFamily="34" charset="0"/>
                <a:sym typeface="Calibri"/>
              </a:rPr>
              <a:t>؟</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٤</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b="1" dirty="0" err="1">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كيف</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أ</a:t>
            </a:r>
            <a:r>
              <a:rPr lang="ar-SA" sz="1100" dirty="0">
                <a:latin typeface="Calibri" panose="020F0502020204030204" pitchFamily="34" charset="0"/>
                <a:ea typeface="Calibri" panose="020F0502020204030204" pitchFamily="34" charset="0"/>
                <a:cs typeface="Calibri" panose="020F0502020204030204" pitchFamily="34" charset="0"/>
              </a:rPr>
              <a:t>قوم بت</a:t>
            </a:r>
            <a:r>
              <a:rPr lang="en-US" sz="1100" dirty="0" err="1">
                <a:latin typeface="Calibri" panose="020F0502020204030204" pitchFamily="34" charset="0"/>
                <a:ea typeface="Calibri" panose="020F0502020204030204" pitchFamily="34" charset="0"/>
                <a:cs typeface="Calibri" panose="020F0502020204030204" pitchFamily="34" charset="0"/>
              </a:rPr>
              <a:t>سج</a:t>
            </a:r>
            <a:r>
              <a:rPr lang="ar-SA" sz="1100" dirty="0" err="1">
                <a:latin typeface="Calibri" panose="020F0502020204030204" pitchFamily="34" charset="0"/>
                <a:ea typeface="Calibri" panose="020F0502020204030204" pitchFamily="34" charset="0"/>
                <a:cs typeface="Calibri" panose="020F0502020204030204" pitchFamily="34" charset="0"/>
              </a:rPr>
              <a:t>ي</a:t>
            </a:r>
            <a:r>
              <a:rPr lang="en-US" sz="1100" dirty="0" err="1">
                <a:latin typeface="Calibri" panose="020F0502020204030204" pitchFamily="34" charset="0"/>
                <a:ea typeface="Calibri" panose="020F0502020204030204" pitchFamily="34" charset="0"/>
                <a:cs typeface="Calibri" panose="020F0502020204030204" pitchFamily="34" charset="0"/>
              </a:rPr>
              <a:t>ل</a:t>
            </a:r>
            <a:r>
              <a:rPr lang="en-US" sz="1100" dirty="0">
                <a:latin typeface="Calibri" panose="020F0502020204030204" pitchFamily="34" charset="0"/>
                <a:ea typeface="Calibri" panose="020F0502020204030204" pitchFamily="34" charset="0"/>
                <a:cs typeface="Calibri" panose="020F0502020204030204" pitchFamily="34" charset="0"/>
              </a:rPr>
              <a:t> حالة طفل</a:t>
            </a:r>
            <a:r>
              <a:rPr lang="en-US" sz="1100" dirty="0">
                <a:solidFill>
                  <a:schemeClr val="tx1"/>
                </a:solidFill>
                <a:latin typeface="Calibri" panose="020F0502020204030204" pitchFamily="34" charset="0"/>
                <a:ea typeface="Calibri"/>
                <a:cs typeface="Calibri" panose="020F0502020204030204" pitchFamily="34" charset="0"/>
                <a:sym typeface="Calibri"/>
              </a:rPr>
              <a:t>؟</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latin typeface="Calibri" panose="020F0502020204030204" pitchFamily="34" charset="0"/>
                <a:ea typeface="Calibri"/>
                <a:cs typeface="Calibri" panose="020F0502020204030204" pitchFamily="34" charset="0"/>
                <a:sym typeface="Calibri"/>
              </a:rPr>
              <a:t>٥:  </a:t>
            </a:r>
            <a:r>
              <a:rPr lang="en-US" sz="1100" dirty="0">
                <a:solidFill>
                  <a:schemeClr val="tx1"/>
                </a:solidFill>
                <a:latin typeface="Calibri" panose="020F0502020204030204" pitchFamily="34" charset="0"/>
                <a:ea typeface="Calibri"/>
                <a:cs typeface="Calibri" panose="020F0502020204030204" pitchFamily="34" charset="0"/>
                <a:sym typeface="Calibri"/>
              </a:rPr>
              <a:t>إغلاق</a:t>
            </a:r>
            <a:r>
              <a:rPr lang="ar-SA" sz="1100" dirty="0">
                <a:solidFill>
                  <a:schemeClr val="tx1"/>
                </a:solidFill>
                <a:latin typeface="Calibri" panose="020F0502020204030204" pitchFamily="34" charset="0"/>
                <a:ea typeface="Calibri"/>
                <a:cs typeface="Calibri" panose="020F0502020204030204" pitchFamily="34" charset="0"/>
                <a:sym typeface="Calibri"/>
              </a:rPr>
              <a:t> الوحدة</a:t>
            </a:r>
            <a:endParaRPr lang="en-US" sz="11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TextBox 3">
            <a:extLst>
              <a:ext uri="{FF2B5EF4-FFF2-40B4-BE49-F238E27FC236}">
                <a16:creationId xmlns:a16="http://schemas.microsoft.com/office/drawing/2014/main" id="{EFAEF8FA-56E1-F9F5-E581-51E779FA8A93}"/>
              </a:ext>
            </a:extLst>
          </p:cNvPr>
          <p:cNvSpPr txBox="1"/>
          <p:nvPr/>
        </p:nvSpPr>
        <p:spPr>
          <a:xfrm>
            <a:off x="1064660" y="1310779"/>
            <a:ext cx="503127" cy="1862048"/>
          </a:xfrm>
          <a:prstGeom prst="rect">
            <a:avLst/>
          </a:prstGeom>
          <a:noFill/>
        </p:spPr>
        <p:txBody>
          <a:bodyPr wrap="square" rtlCol="0">
            <a:spAutoFit/>
          </a:bodyPr>
          <a:lstStyle/>
          <a:p>
            <a:pPr algn="r" rtl="1">
              <a:spcAft>
                <a:spcPts val="1800"/>
              </a:spcAft>
            </a:pPr>
            <a:r>
              <a:rPr lang="ar-SA" sz="1100" dirty="0">
                <a:solidFill>
                  <a:schemeClr val="tx1"/>
                </a:solidFill>
                <a:latin typeface="+mn-lt"/>
              </a:rPr>
              <a:t>٨٨</a:t>
            </a:r>
            <a:endParaRPr lang="en-CA" sz="1100" dirty="0">
              <a:solidFill>
                <a:schemeClr val="tx1"/>
              </a:solidFill>
              <a:latin typeface="+mn-lt"/>
            </a:endParaRPr>
          </a:p>
          <a:p>
            <a:pPr algn="r" rtl="1">
              <a:spcAft>
                <a:spcPts val="1800"/>
              </a:spcAft>
            </a:pPr>
            <a:r>
              <a:rPr lang="ar-SA" sz="1100" dirty="0"/>
              <a:t>٩٠</a:t>
            </a:r>
            <a:endParaRPr lang="en-CA" sz="1100" dirty="0"/>
          </a:p>
          <a:p>
            <a:pPr algn="r" rtl="1">
              <a:spcAft>
                <a:spcPts val="1800"/>
              </a:spcAft>
            </a:pPr>
            <a:r>
              <a:rPr lang="ar-SA" sz="1100" dirty="0"/>
              <a:t>٩٢</a:t>
            </a:r>
            <a:endParaRPr lang="en-CA" sz="1100" dirty="0"/>
          </a:p>
          <a:p>
            <a:pPr algn="r" rtl="1">
              <a:spcAft>
                <a:spcPts val="1800"/>
              </a:spcAft>
            </a:pPr>
            <a:r>
              <a:rPr lang="ar-SA" sz="1100" dirty="0"/>
              <a:t>١٠٢</a:t>
            </a:r>
            <a:endParaRPr lang="en-CA" sz="1100" dirty="0"/>
          </a:p>
          <a:p>
            <a:pPr algn="r" rtl="1">
              <a:spcAft>
                <a:spcPts val="1800"/>
              </a:spcAft>
            </a:pPr>
            <a:r>
              <a:rPr lang="ar-SA" sz="1100" dirty="0">
                <a:solidFill>
                  <a:schemeClr val="tx1"/>
                </a:solidFill>
                <a:latin typeface="+mn-lt"/>
              </a:rPr>
              <a:t>١٠٩</a:t>
            </a:r>
            <a:endParaRPr lang="en-CA" sz="1100" dirty="0"/>
          </a:p>
        </p:txBody>
      </p:sp>
      <p:sp>
        <p:nvSpPr>
          <p:cNvPr id="5" name="TextBox 4">
            <a:extLst>
              <a:ext uri="{FF2B5EF4-FFF2-40B4-BE49-F238E27FC236}">
                <a16:creationId xmlns:a16="http://schemas.microsoft.com/office/drawing/2014/main" id="{182C9982-EA77-F533-B927-269AADF79C5A}"/>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D8B4D0"/>
                </a:highlight>
                <a:latin typeface="Calibri" panose="020F0502020204030204" pitchFamily="34" charset="0"/>
                <a:ea typeface="Calibri"/>
                <a:cs typeface="Calibri" panose="020F0502020204030204" pitchFamily="34" charset="0"/>
                <a:sym typeface="Calibri"/>
              </a:rPr>
              <a:t>جدول المحتويات</a:t>
            </a:r>
          </a:p>
        </p:txBody>
      </p:sp>
      <p:sp>
        <p:nvSpPr>
          <p:cNvPr id="6" name="Hexagon 5">
            <a:extLst>
              <a:ext uri="{FF2B5EF4-FFF2-40B4-BE49-F238E27FC236}">
                <a16:creationId xmlns:a16="http://schemas.microsoft.com/office/drawing/2014/main" id="{4107C055-EFD3-CDD0-C142-E88220861A63}"/>
              </a:ext>
            </a:extLst>
          </p:cNvPr>
          <p:cNvSpPr/>
          <p:nvPr/>
        </p:nvSpPr>
        <p:spPr>
          <a:xfrm rot="1782986">
            <a:off x="286724" y="30111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9B0C96F4-1C7F-F412-C45C-C83B24FC9BFD}"/>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D06071B1-F06F-694F-1248-3B755F774086}"/>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2795C5FF-E4A1-B85A-3AB9-715DFAFA6B7B}"/>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2C2E7F65-6BFD-F190-D48F-B95BDE45938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 name="Freeform: Shape 1">
            <a:extLst>
              <a:ext uri="{FF2B5EF4-FFF2-40B4-BE49-F238E27FC236}">
                <a16:creationId xmlns:a16="http://schemas.microsoft.com/office/drawing/2014/main" id="{39783D19-90AF-09A9-ABE1-600074284D25}"/>
              </a:ext>
            </a:extLst>
          </p:cNvPr>
          <p:cNvSpPr/>
          <p:nvPr/>
        </p:nvSpPr>
        <p:spPr>
          <a:xfrm>
            <a:off x="5523254" y="7786255"/>
            <a:ext cx="753638" cy="1562847"/>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3597100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57EDCF-C6FC-7084-8606-C225867281D7}"/>
              </a:ext>
            </a:extLst>
          </p:cNvPr>
          <p:cNvSpPr txBox="1"/>
          <p:nvPr/>
        </p:nvSpPr>
        <p:spPr>
          <a:xfrm>
            <a:off x="996287" y="1238738"/>
            <a:ext cx="4665478" cy="276999"/>
          </a:xfrm>
          <a:prstGeom prst="rect">
            <a:avLst/>
          </a:prstGeom>
          <a:noFill/>
        </p:spPr>
        <p:txBody>
          <a:bodyPr wrap="square" rtlCol="0">
            <a:spAutoFit/>
          </a:bodyPr>
          <a:lstStyle/>
          <a:p>
            <a:pPr algn="r" rtl="1"/>
            <a:r>
              <a:rPr lang="en-CA" sz="1200" b="1" dirty="0">
                <a:latin typeface="Calibri" panose="020F0502020204030204" pitchFamily="34" charset="0"/>
                <a:cs typeface="Calibri" panose="020F0502020204030204" pitchFamily="34" charset="0"/>
              </a:rPr>
              <a:t>هدف الوحدة</a:t>
            </a:r>
            <a:endParaRPr lang="en-CA" sz="1200" b="1" spc="300" dirty="0">
              <a:solidFill>
                <a:schemeClr val="tx1"/>
              </a:solidFill>
            </a:endParaRPr>
          </a:p>
        </p:txBody>
      </p:sp>
      <p:sp>
        <p:nvSpPr>
          <p:cNvPr id="3" name="TextBox 2">
            <a:extLst>
              <a:ext uri="{FF2B5EF4-FFF2-40B4-BE49-F238E27FC236}">
                <a16:creationId xmlns:a16="http://schemas.microsoft.com/office/drawing/2014/main" id="{F6D94D66-92EA-57EE-A7AC-39A030A5B446}"/>
              </a:ext>
            </a:extLst>
          </p:cNvPr>
          <p:cNvSpPr txBox="1"/>
          <p:nvPr/>
        </p:nvSpPr>
        <p:spPr>
          <a:xfrm>
            <a:off x="996287" y="713169"/>
            <a:ext cx="4070620"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highlight>
                  <a:srgbClr val="D8B4D0"/>
                </a:highlight>
                <a:latin typeface="Calibri"/>
                <a:ea typeface="Calibri"/>
                <a:cs typeface="Calibri"/>
                <a:sym typeface="Calibri"/>
              </a:rPr>
              <a:t>الجلسة</a:t>
            </a:r>
            <a:r>
              <a:rPr lang="ar-SA" sz="1400" b="1" spc="300" dirty="0">
                <a:highlight>
                  <a:srgbClr val="D8B4D0"/>
                </a:highlight>
                <a:latin typeface="Calibri"/>
                <a:ea typeface="Calibri"/>
                <a:cs typeface="Calibri"/>
                <a:sym typeface="Calibri"/>
              </a:rPr>
              <a:t>١</a:t>
            </a:r>
            <a:r>
              <a:rPr lang="en-US" sz="1400" b="1" spc="300" dirty="0">
                <a:highlight>
                  <a:srgbClr val="D8B4D0"/>
                </a:highlight>
                <a:latin typeface="Calibri"/>
                <a:ea typeface="Calibri"/>
                <a:cs typeface="Calibri"/>
                <a:sym typeface="Calibri"/>
              </a:rPr>
              <a:t>: </a:t>
            </a:r>
            <a:r>
              <a:rPr lang="ar-SA" sz="1400" b="1" spc="300" dirty="0">
                <a:highlight>
                  <a:srgbClr val="D8B4D0"/>
                </a:highlight>
                <a:latin typeface="Calibri"/>
                <a:ea typeface="Calibri"/>
                <a:cs typeface="Calibri"/>
                <a:sym typeface="Calibri"/>
              </a:rPr>
              <a:t>ا</a:t>
            </a:r>
            <a:r>
              <a:rPr lang="en-US" sz="1400" b="1" spc="300" dirty="0">
                <a:highlight>
                  <a:srgbClr val="D8B4D0"/>
                </a:highlight>
                <a:latin typeface="Calibri"/>
                <a:ea typeface="Calibri"/>
                <a:cs typeface="Calibri"/>
                <a:sym typeface="Calibri"/>
              </a:rPr>
              <a:t>فت</a:t>
            </a:r>
            <a:r>
              <a:rPr lang="ar-SA" sz="1400" b="1" spc="300" dirty="0">
                <a:highlight>
                  <a:srgbClr val="D8B4D0"/>
                </a:highlight>
                <a:latin typeface="Calibri"/>
                <a:ea typeface="Calibri"/>
                <a:cs typeface="Calibri"/>
                <a:sym typeface="Calibri"/>
              </a:rPr>
              <a:t>تا</a:t>
            </a:r>
            <a:r>
              <a:rPr lang="en-US" sz="1400" b="1" spc="300" dirty="0">
                <a:highlight>
                  <a:srgbClr val="D8B4D0"/>
                </a:highlight>
                <a:latin typeface="Calibri"/>
                <a:ea typeface="Calibri"/>
                <a:cs typeface="Calibri"/>
                <a:sym typeface="Calibri"/>
              </a:rPr>
              <a:t>ح الوحدة</a:t>
            </a:r>
          </a:p>
        </p:txBody>
      </p:sp>
      <p:sp>
        <p:nvSpPr>
          <p:cNvPr id="4" name="TextBox 3">
            <a:extLst>
              <a:ext uri="{FF2B5EF4-FFF2-40B4-BE49-F238E27FC236}">
                <a16:creationId xmlns:a16="http://schemas.microsoft.com/office/drawing/2014/main" id="{343C90B8-E38B-2102-0864-2EE595D253D2}"/>
              </a:ext>
            </a:extLst>
          </p:cNvPr>
          <p:cNvSpPr txBox="1"/>
          <p:nvPr/>
        </p:nvSpPr>
        <p:spPr>
          <a:xfrm>
            <a:off x="996287" y="1599327"/>
            <a:ext cx="5254042" cy="430887"/>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لتزويد المشاركين بالمعرفة والمهارات لتحديد</a:t>
            </a:r>
            <a:r>
              <a:rPr lang="ar-SA" sz="1100" dirty="0">
                <a:solidFill>
                  <a:schemeClr val="tx1"/>
                </a:solidFill>
                <a:latin typeface="Calibri" panose="020F0502020204030204" pitchFamily="34" charset="0"/>
                <a:ea typeface="Arial"/>
                <a:cs typeface="Calibri" panose="020F0502020204030204" pitchFamily="34" charset="0"/>
                <a:sym typeface="Arial"/>
              </a:rPr>
              <a:t> وتسجيل</a:t>
            </a:r>
            <a:r>
              <a:rPr lang="en-US" sz="1100" dirty="0">
                <a:solidFill>
                  <a:schemeClr val="tx1"/>
                </a:solidFill>
                <a:latin typeface="Calibri" panose="020F0502020204030204" pitchFamily="34" charset="0"/>
                <a:ea typeface="Arial"/>
                <a:cs typeface="Calibri" panose="020F0502020204030204" pitchFamily="34" charset="0"/>
                <a:sym typeface="Arial"/>
              </a:rPr>
              <a:t> الأطفال بما يتماشى مع المبادئ التوجيهية والمعايير المشتركة بين الوكالات</a:t>
            </a:r>
          </a:p>
        </p:txBody>
      </p:sp>
      <p:sp>
        <p:nvSpPr>
          <p:cNvPr id="43" name="TextBox 42">
            <a:extLst>
              <a:ext uri="{FF2B5EF4-FFF2-40B4-BE49-F238E27FC236}">
                <a16:creationId xmlns:a16="http://schemas.microsoft.com/office/drawing/2014/main" id="{7D9DFD73-5B78-C5AB-BD6D-931325A89BD9}"/>
              </a:ext>
            </a:extLst>
          </p:cNvPr>
          <p:cNvSpPr txBox="1"/>
          <p:nvPr/>
        </p:nvSpPr>
        <p:spPr>
          <a:xfrm>
            <a:off x="996057" y="2715535"/>
            <a:ext cx="5004104" cy="1754326"/>
          </a:xfrm>
          <a:prstGeom prst="rect">
            <a:avLst/>
          </a:prstGeom>
          <a:noFill/>
        </p:spPr>
        <p:txBody>
          <a:bodyPr wrap="square">
            <a:spAutoFit/>
          </a:bodyPr>
          <a:lstStyle/>
          <a:p>
            <a:pPr algn="r" rtl="1"/>
            <a:r>
              <a:rPr lang="ar-SA" sz="1200" b="1" dirty="0">
                <a:latin typeface="Calibri" panose="020F0502020204030204" pitchFamily="34" charset="0"/>
                <a:cs typeface="Calibri" panose="020F0502020204030204" pitchFamily="34" charset="0"/>
              </a:rPr>
              <a:t>حل</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الكلمات</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المتقاطعة</a:t>
            </a:r>
            <a:endParaRPr lang="en-GB" sz="1200" b="1" dirty="0">
              <a:latin typeface="Calibri" panose="020F0502020204030204" pitchFamily="34" charset="0"/>
              <a:cs typeface="Calibri" panose="020F0502020204030204" pitchFamily="34" charset="0"/>
            </a:endParaRPr>
          </a:p>
          <a:p>
            <a:pPr marL="342900" indent="-342900" algn="r" rtl="1">
              <a:buFont typeface="+mj-lt"/>
              <a:buAutoNum type="arabicPeriod"/>
            </a:pPr>
            <a:r>
              <a:rPr lang="ar-SA" sz="1200" dirty="0">
                <a:latin typeface="Calibri" panose="020F0502020204030204" pitchFamily="34" charset="0"/>
                <a:cs typeface="Calibri" panose="020F0502020204030204" pitchFamily="34" charset="0"/>
              </a:rPr>
              <a:t>انظر</a:t>
            </a:r>
            <a:r>
              <a:rPr lang="en-BE" sz="1200">
                <a:latin typeface="Calibri" panose="020F0502020204030204" pitchFamily="34" charset="0"/>
                <a:cs typeface="Calibri" panose="020F0502020204030204" pitchFamily="34" charset="0"/>
              </a:rPr>
              <a:t>،</a:t>
            </a:r>
            <a:r>
              <a:rPr lang="en-CA" sz="1200" dirty="0">
                <a:latin typeface="Calibri" panose="020F0502020204030204" pitchFamily="34" charset="0"/>
                <a:cs typeface="Calibri" panose="020F0502020204030204" pitchFamily="34" charset="0"/>
              </a:rPr>
              <a:t>______</a:t>
            </a:r>
            <a:r>
              <a:rPr lang="en-BE" sz="120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اربط</a:t>
            </a:r>
            <a:endParaRPr lang="en-BE" sz="1200">
              <a:latin typeface="Calibri" panose="020F0502020204030204" pitchFamily="34" charset="0"/>
              <a:cs typeface="Calibri" panose="020F0502020204030204" pitchFamily="34" charset="0"/>
            </a:endParaRPr>
          </a:p>
          <a:p>
            <a:pPr marL="342900" indent="-342900" algn="r" rtl="1">
              <a:buFont typeface="+mj-lt"/>
              <a:buAutoNum type="arabicPeriod"/>
            </a:pPr>
            <a:r>
              <a:rPr lang="en-BE" sz="1200">
                <a:latin typeface="Calibri" panose="020F0502020204030204" pitchFamily="34" charset="0"/>
                <a:cs typeface="Calibri" panose="020F0502020204030204" pitchFamily="34" charset="0"/>
              </a:rPr>
              <a:t>عندما يكون الشخص مصابًا بمرض أو اضطراب</a:t>
            </a:r>
            <a:r>
              <a:rPr lang="ar-SA" sz="1200" dirty="0">
                <a:latin typeface="Calibri" panose="020F0502020204030204" pitchFamily="34" charset="0"/>
                <a:cs typeface="Calibri" panose="020F0502020204030204" pitchFamily="34" charset="0"/>
              </a:rPr>
              <a:t> نفسي</a:t>
            </a:r>
            <a:r>
              <a:rPr lang="en-BE" sz="1200">
                <a:latin typeface="Calibri" panose="020F0502020204030204" pitchFamily="34" charset="0"/>
                <a:cs typeface="Calibri" panose="020F0502020204030204" pitchFamily="34" charset="0"/>
              </a:rPr>
              <a:t>، فقد يحتاج</a:t>
            </a:r>
            <a:r>
              <a:rPr lang="ar-SA" sz="1200" dirty="0">
                <a:latin typeface="Calibri" panose="020F0502020204030204" pitchFamily="34" charset="0"/>
                <a:cs typeface="Calibri" panose="020F0502020204030204" pitchFamily="34" charset="0"/>
              </a:rPr>
              <a:t>/تحتاج</a:t>
            </a:r>
            <a:r>
              <a:rPr lang="en-BE" sz="1200">
                <a:latin typeface="Calibri" panose="020F0502020204030204" pitchFamily="34" charset="0"/>
                <a:cs typeface="Calibri" panose="020F0502020204030204" pitchFamily="34" charset="0"/>
              </a:rPr>
              <a:t> إلى </a:t>
            </a:r>
            <a:r>
              <a:rPr lang="ar-SA" sz="1200" dirty="0">
                <a:latin typeface="Calibri" panose="020F0502020204030204" pitchFamily="34" charset="0"/>
                <a:cs typeface="Calibri" panose="020F0502020204030204" pitchFamily="34" charset="0"/>
              </a:rPr>
              <a:t> دعم</a:t>
            </a:r>
            <a:r>
              <a:rPr lang="en-CA" sz="1200" dirty="0">
                <a:latin typeface="Calibri" panose="020F0502020204030204" pitchFamily="34" charset="0"/>
                <a:cs typeface="Calibri" panose="020F0502020204030204" pitchFamily="34" charset="0"/>
              </a:rPr>
              <a:t>______</a:t>
            </a:r>
            <a:endParaRPr lang="ar-SA" sz="1200" dirty="0">
              <a:latin typeface="Calibri" panose="020F0502020204030204" pitchFamily="34" charset="0"/>
              <a:cs typeface="Calibri" panose="020F0502020204030204" pitchFamily="34" charset="0"/>
            </a:endParaRPr>
          </a:p>
          <a:p>
            <a:pPr marL="342900" indent="-342900" algn="r" rtl="1">
              <a:buFont typeface="+mj-lt"/>
              <a:buAutoNum type="arabicPeriod"/>
            </a:pPr>
            <a:r>
              <a:rPr lang="en-BE" sz="1200">
                <a:latin typeface="Calibri" panose="020F0502020204030204" pitchFamily="34" charset="0"/>
                <a:cs typeface="Calibri" panose="020F0502020204030204" pitchFamily="34" charset="0"/>
              </a:rPr>
              <a:t>طريقة عمل خطة أمان مع الأطفال الصغار</a:t>
            </a:r>
            <a:r>
              <a:rPr lang="ar-SA" sz="1200" dirty="0">
                <a:latin typeface="Calibri" panose="020F0502020204030204" pitchFamily="34" charset="0"/>
                <a:cs typeface="Calibri" panose="020F0502020204030204" pitchFamily="34" charset="0"/>
              </a:rPr>
              <a:t> </a:t>
            </a:r>
            <a:r>
              <a:rPr lang="ar-SA" sz="1200">
                <a:latin typeface="Calibri" panose="020F0502020204030204" pitchFamily="34" charset="0"/>
                <a:cs typeface="Calibri" panose="020F0502020204030204" pitchFamily="34" charset="0"/>
              </a:rPr>
              <a:t>لمسح</a:t>
            </a:r>
            <a:r>
              <a:rPr lang="en-BE" sz="120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______</a:t>
            </a:r>
            <a:endParaRPr lang="ar-SA" sz="1200" dirty="0">
              <a:latin typeface="Calibri" panose="020F0502020204030204" pitchFamily="34" charset="0"/>
              <a:cs typeface="Calibri" panose="020F0502020204030204" pitchFamily="34" charset="0"/>
            </a:endParaRPr>
          </a:p>
          <a:p>
            <a:pPr marL="342900" indent="-342900" algn="r" rtl="1">
              <a:buFont typeface="+mj-lt"/>
              <a:buAutoNum type="arabicPeriod"/>
            </a:pPr>
            <a:r>
              <a:rPr lang="en-BE" sz="1200">
                <a:latin typeface="Calibri" panose="020F0502020204030204" pitchFamily="34" charset="0"/>
                <a:cs typeface="Calibri" panose="020F0502020204030204" pitchFamily="34" charset="0"/>
              </a:rPr>
              <a:t>يتم إنشاء خطة </a:t>
            </a:r>
            <a:r>
              <a:rPr lang="ar-SA" sz="1200" dirty="0">
                <a:latin typeface="Calibri" panose="020F0502020204030204" pitchFamily="34" charset="0"/>
                <a:cs typeface="Calibri" panose="020F0502020204030204" pitchFamily="34" charset="0"/>
              </a:rPr>
              <a:t>ال</a:t>
            </a:r>
            <a:r>
              <a:rPr lang="en-BE" sz="1200">
                <a:latin typeface="Calibri" panose="020F0502020204030204" pitchFamily="34" charset="0"/>
                <a:cs typeface="Calibri" panose="020F0502020204030204" pitchFamily="34" charset="0"/>
              </a:rPr>
              <a:t>أمان</a:t>
            </a:r>
            <a:r>
              <a:rPr lang="ar-SA" sz="1200" dirty="0">
                <a:latin typeface="Calibri" panose="020F0502020204030204" pitchFamily="34" charset="0"/>
                <a:cs typeface="Calibri" panose="020F0502020204030204" pitchFamily="34" charset="0"/>
              </a:rPr>
              <a:t> بشكل</a:t>
            </a:r>
            <a:r>
              <a:rPr lang="en-CA" sz="1200" dirty="0">
                <a:latin typeface="Calibri" panose="020F0502020204030204" pitchFamily="34" charset="0"/>
                <a:cs typeface="Calibri" panose="020F0502020204030204" pitchFamily="34" charset="0"/>
              </a:rPr>
              <a:t>______</a:t>
            </a:r>
            <a:r>
              <a:rPr lang="en-BE" sz="1200">
                <a:latin typeface="Calibri" panose="020F0502020204030204" pitchFamily="34" charset="0"/>
                <a:cs typeface="Calibri" panose="020F0502020204030204" pitchFamily="34" charset="0"/>
              </a:rPr>
              <a:t>مع الطفل</a:t>
            </a:r>
          </a:p>
          <a:p>
            <a:pPr marL="342900" indent="-342900" algn="r" rtl="1">
              <a:buFont typeface="+mj-lt"/>
              <a:buAutoNum type="arabicPeriod"/>
            </a:pPr>
            <a:r>
              <a:rPr lang="en-BE" sz="1200">
                <a:latin typeface="Calibri" panose="020F0502020204030204" pitchFamily="34" charset="0"/>
                <a:cs typeface="Calibri" panose="020F0502020204030204" pitchFamily="34" charset="0"/>
              </a:rPr>
              <a:t>أحد أسباب ضمان الرعاية الصحية في الوقت المناسب للأطفال الناجين من العنف الجنسي:</a:t>
            </a:r>
            <a:r>
              <a:rPr lang="en-CA" sz="1200" dirty="0">
                <a:latin typeface="Calibri" panose="020F0502020204030204" pitchFamily="34" charset="0"/>
                <a:cs typeface="Calibri" panose="020F0502020204030204" pitchFamily="34" charset="0"/>
              </a:rPr>
              <a:t>______</a:t>
            </a:r>
            <a:r>
              <a:rPr lang="en-BE" sz="1200">
                <a:latin typeface="Calibri" panose="020F0502020204030204" pitchFamily="34" charset="0"/>
                <a:cs typeface="Calibri" panose="020F0502020204030204" pitchFamily="34" charset="0"/>
              </a:rPr>
              <a:t>من الحمل أو الأمراض المنقولة بالاتصال الجنسي</a:t>
            </a:r>
          </a:p>
          <a:p>
            <a:pPr marL="342900" indent="-342900" algn="r" rtl="1">
              <a:buFont typeface="+mj-lt"/>
              <a:buAutoNum type="arabicPeriod"/>
            </a:pPr>
            <a:r>
              <a:rPr lang="en-BE" sz="1200">
                <a:latin typeface="Calibri" panose="020F0502020204030204" pitchFamily="34" charset="0"/>
                <a:cs typeface="Calibri" panose="020F0502020204030204" pitchFamily="34" charset="0"/>
              </a:rPr>
              <a:t>الصحة الجسدية،</a:t>
            </a:r>
            <a:r>
              <a:rPr lang="ar-SA" sz="1200" dirty="0">
                <a:latin typeface="Calibri" panose="020F0502020204030204" pitchFamily="34" charset="0"/>
                <a:cs typeface="Calibri" panose="020F0502020204030204" pitchFamily="34" charset="0"/>
              </a:rPr>
              <a:t> الصحة </a:t>
            </a:r>
            <a:r>
              <a:rPr lang="en-CA" sz="1200" dirty="0">
                <a:latin typeface="Calibri" panose="020F0502020204030204" pitchFamily="34" charset="0"/>
                <a:cs typeface="Calibri" panose="020F0502020204030204" pitchFamily="34" charset="0"/>
              </a:rPr>
              <a:t>______</a:t>
            </a:r>
            <a:r>
              <a:rPr lang="ar-SA" sz="1200" dirty="0">
                <a:latin typeface="Calibri" panose="020F0502020204030204" pitchFamily="34" charset="0"/>
                <a:cs typeface="Calibri" panose="020F0502020204030204" pitchFamily="34" charset="0"/>
              </a:rPr>
              <a:t> و </a:t>
            </a:r>
            <a:r>
              <a:rPr lang="en-BE" sz="1200">
                <a:latin typeface="Calibri" panose="020F0502020204030204" pitchFamily="34" charset="0"/>
                <a:cs typeface="Calibri" panose="020F0502020204030204" pitchFamily="34" charset="0"/>
              </a:rPr>
              <a:t>احتياجات الصحة الجنسية والإنجابية</a:t>
            </a:r>
            <a:endParaRPr lang="en-BE" sz="12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A95F9AC-3CA3-B171-D30F-EC38CDDCD6D1}"/>
              </a:ext>
            </a:extLst>
          </p:cNvPr>
          <p:cNvSpPr txBox="1"/>
          <p:nvPr/>
        </p:nvSpPr>
        <p:spPr>
          <a:xfrm>
            <a:off x="996287" y="2326764"/>
            <a:ext cx="5254042"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مراجعة</a:t>
            </a:r>
            <a:endParaRPr lang="en-CA" sz="1100" b="1" spc="300" dirty="0">
              <a:solidFill>
                <a:schemeClr val="tx1"/>
              </a:solidFill>
              <a:latin typeface="Calibri" panose="020F0502020204030204" pitchFamily="34" charset="0"/>
              <a:cs typeface="Calibri" panose="020F0502020204030204" pitchFamily="34" charset="0"/>
            </a:endParaRPr>
          </a:p>
        </p:txBody>
      </p:sp>
      <p:sp>
        <p:nvSpPr>
          <p:cNvPr id="48" name="Hexagon 47">
            <a:extLst>
              <a:ext uri="{FF2B5EF4-FFF2-40B4-BE49-F238E27FC236}">
                <a16:creationId xmlns:a16="http://schemas.microsoft.com/office/drawing/2014/main" id="{DB607396-EAD2-1B7D-7EDF-ABDBCA250E08}"/>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Hexagon 48">
            <a:extLst>
              <a:ext uri="{FF2B5EF4-FFF2-40B4-BE49-F238E27FC236}">
                <a16:creationId xmlns:a16="http://schemas.microsoft.com/office/drawing/2014/main" id="{1377EBA9-B653-E943-44DC-F6724CB9F9D0}"/>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Hexagon 49">
            <a:extLst>
              <a:ext uri="{FF2B5EF4-FFF2-40B4-BE49-F238E27FC236}">
                <a16:creationId xmlns:a16="http://schemas.microsoft.com/office/drawing/2014/main" id="{E1FD662B-255D-BFF5-0638-A76BDB9156DB}"/>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Hexagon 50">
            <a:extLst>
              <a:ext uri="{FF2B5EF4-FFF2-40B4-BE49-F238E27FC236}">
                <a16:creationId xmlns:a16="http://schemas.microsoft.com/office/drawing/2014/main" id="{667375EA-3822-E922-81B7-9DCDF91C4CD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Hexagon 51">
            <a:extLst>
              <a:ext uri="{FF2B5EF4-FFF2-40B4-BE49-F238E27FC236}">
                <a16:creationId xmlns:a16="http://schemas.microsoft.com/office/drawing/2014/main" id="{1903F758-CD5C-23E6-1EC3-3638B198D4C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6" name="Picture 5">
            <a:extLst>
              <a:ext uri="{FF2B5EF4-FFF2-40B4-BE49-F238E27FC236}">
                <a16:creationId xmlns:a16="http://schemas.microsoft.com/office/drawing/2014/main" id="{D9DD81CE-C6FC-5CE7-E741-15E3814AB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120" y="4782794"/>
            <a:ext cx="4290645" cy="3523879"/>
          </a:xfrm>
          <a:prstGeom prst="rect">
            <a:avLst/>
          </a:prstGeom>
        </p:spPr>
      </p:pic>
    </p:spTree>
    <p:extLst>
      <p:ext uri="{BB962C8B-B14F-4D97-AF65-F5344CB8AC3E}">
        <p14:creationId xmlns:p14="http://schemas.microsoft.com/office/powerpoint/2010/main" val="19447542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DECE43C-9B63-B1AC-F077-15AC4769F17F}"/>
              </a:ext>
            </a:extLst>
          </p:cNvPr>
          <p:cNvSpPr txBox="1"/>
          <p:nvPr/>
        </p:nvSpPr>
        <p:spPr>
          <a:xfrm>
            <a:off x="996287" y="705085"/>
            <a:ext cx="5254042" cy="338554"/>
          </a:xfrm>
          <a:prstGeom prst="rect">
            <a:avLst/>
          </a:prstGeom>
          <a:noFill/>
        </p:spPr>
        <p:txBody>
          <a:bodyPr wrap="square" rtlCol="0">
            <a:spAutoFit/>
          </a:bodyPr>
          <a:lstStyle/>
          <a:p>
            <a:pPr algn="r" rtl="1"/>
            <a:r>
              <a:rPr lang="en-GB" sz="1600" b="1" dirty="0">
                <a:latin typeface="Calibri" panose="020F0502020204030204" pitchFamily="34" charset="0"/>
                <a:cs typeface="Calibri" panose="020F0502020204030204" pitchFamily="34" charset="0"/>
              </a:rPr>
              <a:t>أهداف التعلم</a:t>
            </a:r>
            <a:endParaRPr lang="en-CA" sz="1600" b="1" spc="300" dirty="0">
              <a:solidFill>
                <a:schemeClr val="tx1"/>
              </a:solidFill>
            </a:endParaRPr>
          </a:p>
        </p:txBody>
      </p:sp>
      <p:sp>
        <p:nvSpPr>
          <p:cNvPr id="12" name="TextBox 11">
            <a:extLst>
              <a:ext uri="{FF2B5EF4-FFF2-40B4-BE49-F238E27FC236}">
                <a16:creationId xmlns:a16="http://schemas.microsoft.com/office/drawing/2014/main" id="{6CEA1F6F-1D3A-7C7D-0EE1-BB6F5AF5BDE4}"/>
              </a:ext>
            </a:extLst>
          </p:cNvPr>
          <p:cNvSpPr txBox="1"/>
          <p:nvPr/>
        </p:nvSpPr>
        <p:spPr>
          <a:xfrm>
            <a:off x="1675087" y="1257987"/>
            <a:ext cx="4575242" cy="1785104"/>
          </a:xfrm>
          <a:prstGeom prst="rect">
            <a:avLst/>
          </a:prstGeom>
          <a:noFill/>
        </p:spPr>
        <p:txBody>
          <a:bodyPr wrap="square" rtlCol="0">
            <a:spAutoFit/>
          </a:bodyPr>
          <a:lstStyle/>
          <a:p>
            <a:pPr marL="0" marR="0" lvl="0" indent="0" algn="r" rtl="1">
              <a:spcBef>
                <a:spcPts val="0"/>
              </a:spcBef>
              <a:spcAft>
                <a:spcPts val="0"/>
              </a:spcAft>
              <a:buNone/>
            </a:pPr>
            <a:r>
              <a:rPr lang="ar-SA" sz="1100" dirty="0">
                <a:solidFill>
                  <a:schemeClr val="dk1"/>
                </a:solidFill>
                <a:latin typeface="Calibri" panose="020F0502020204030204" pitchFamily="34" charset="0"/>
                <a:ea typeface="Arial"/>
                <a:cs typeface="Calibri" panose="020F0502020204030204" pitchFamily="34" charset="0"/>
                <a:sym typeface="Arial"/>
              </a:rPr>
              <a:t>مسح مصادر </a:t>
            </a:r>
            <a:r>
              <a:rPr lang="ar-SA" sz="1100" dirty="0" err="1">
                <a:solidFill>
                  <a:schemeClr val="dk1"/>
                </a:solidFill>
                <a:latin typeface="Calibri" panose="020F0502020204030204" pitchFamily="34" charset="0"/>
                <a:ea typeface="Arial"/>
                <a:cs typeface="Calibri" panose="020F0502020204030204" pitchFamily="34" charset="0"/>
                <a:sym typeface="Arial"/>
              </a:rPr>
              <a:t>ا</a:t>
            </a:r>
            <a:r>
              <a:rPr lang="en-GB" sz="1100" dirty="0" err="1">
                <a:solidFill>
                  <a:schemeClr val="dk1"/>
                </a:solidFill>
                <a:latin typeface="Calibri" panose="020F0502020204030204" pitchFamily="34" charset="0"/>
                <a:ea typeface="Arial"/>
                <a:cs typeface="Calibri" panose="020F0502020204030204" pitchFamily="34" charset="0"/>
                <a:sym typeface="Arial"/>
              </a:rPr>
              <a:t>لتحديد</a:t>
            </a:r>
            <a:endParaRPr lang="en-GB" sz="1100" dirty="0">
              <a:solidFill>
                <a:schemeClr val="dk1"/>
              </a:solidFill>
              <a:latin typeface="Calibri" panose="020F0502020204030204" pitchFamily="34" charset="0"/>
              <a:ea typeface="Arial"/>
              <a:cs typeface="Calibri" panose="020F0502020204030204" pitchFamily="34" charset="0"/>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ar-SA" sz="1100" dirty="0">
                <a:solidFill>
                  <a:schemeClr val="dk1"/>
                </a:solidFill>
                <a:latin typeface="Calibri" panose="020F0502020204030204" pitchFamily="34" charset="0"/>
                <a:ea typeface="Arial"/>
                <a:cs typeface="Calibri" panose="020F0502020204030204" pitchFamily="34" charset="0"/>
                <a:sym typeface="Arial"/>
              </a:rPr>
              <a:t>الم</a:t>
            </a:r>
            <a:r>
              <a:rPr lang="ar-SA" sz="1100" dirty="0" err="1">
                <a:solidFill>
                  <a:schemeClr val="dk1"/>
                </a:solidFill>
                <a:latin typeface="Calibri" panose="020F0502020204030204" pitchFamily="34" charset="0"/>
                <a:ea typeface="Arial"/>
                <a:cs typeface="Calibri" panose="020F0502020204030204" pitchFamily="34" charset="0"/>
                <a:sym typeface="Arial"/>
              </a:rPr>
              <a:t>قارنة</a:t>
            </a:r>
            <a:r>
              <a:rPr lang="ar-SA" sz="1100" dirty="0">
                <a:solidFill>
                  <a:schemeClr val="dk1"/>
                </a:solidFill>
                <a:latin typeface="Calibri" panose="020F0502020204030204" pitchFamily="34" charset="0"/>
                <a:ea typeface="Arial"/>
                <a:cs typeface="Calibri" panose="020F0502020204030204" pitchFamily="34" charset="0"/>
                <a:sym typeface="Arial"/>
              </a:rPr>
              <a:t> </a:t>
            </a:r>
            <a:r>
              <a:rPr lang="ar-SA" sz="1100" dirty="0" err="1">
                <a:solidFill>
                  <a:schemeClr val="dk1"/>
                </a:solidFill>
                <a:latin typeface="Calibri" panose="020F0502020204030204" pitchFamily="34" charset="0"/>
                <a:ea typeface="Arial"/>
                <a:cs typeface="Calibri" panose="020F0502020204030204" pitchFamily="34" charset="0"/>
                <a:sym typeface="Arial"/>
              </a:rPr>
              <a:t>و</a:t>
            </a:r>
            <a:r>
              <a:rPr lang="ar-SA" sz="1100" dirty="0">
                <a:solidFill>
                  <a:schemeClr val="dk1"/>
                </a:solidFill>
                <a:latin typeface="Calibri" panose="020F0502020204030204" pitchFamily="34" charset="0"/>
                <a:ea typeface="Arial"/>
                <a:cs typeface="Calibri" panose="020F0502020204030204" pitchFamily="34" charset="0"/>
                <a:sym typeface="Arial"/>
              </a:rPr>
              <a:t>التباين </a:t>
            </a:r>
            <a:r>
              <a:rPr lang="ar-SA" sz="1100" dirty="0" err="1">
                <a:solidFill>
                  <a:schemeClr val="dk1"/>
                </a:solidFill>
                <a:latin typeface="Calibri" panose="020F0502020204030204" pitchFamily="34" charset="0"/>
                <a:ea typeface="Arial"/>
                <a:cs typeface="Calibri" panose="020F0502020204030204" pitchFamily="34" charset="0"/>
                <a:sym typeface="Arial"/>
              </a:rPr>
              <a:t>بين</a:t>
            </a:r>
            <a:r>
              <a:rPr lang="ar-SA" sz="1100" dirty="0">
                <a:solidFill>
                  <a:schemeClr val="dk1"/>
                </a:solidFill>
                <a:latin typeface="Calibri" panose="020F0502020204030204" pitchFamily="34" charset="0"/>
                <a:ea typeface="Arial"/>
                <a:cs typeface="Calibri" panose="020F0502020204030204" pitchFamily="34" charset="0"/>
                <a:sym typeface="Arial"/>
              </a:rPr>
              <a:t> العلامات </a:t>
            </a:r>
            <a:r>
              <a:rPr lang="ar-SA" sz="1100" dirty="0" err="1">
                <a:solidFill>
                  <a:schemeClr val="dk1"/>
                </a:solidFill>
                <a:latin typeface="Calibri" panose="020F0502020204030204" pitchFamily="34" charset="0"/>
                <a:ea typeface="Arial"/>
                <a:cs typeface="Calibri" panose="020F0502020204030204" pitchFamily="34" charset="0"/>
                <a:sym typeface="Arial"/>
              </a:rPr>
              <a:t>المختلفة</a:t>
            </a:r>
            <a:r>
              <a:rPr lang="ar-SA" sz="1100" dirty="0">
                <a:solidFill>
                  <a:schemeClr val="dk1"/>
                </a:solidFill>
                <a:latin typeface="Calibri" panose="020F0502020204030204" pitchFamily="34" charset="0"/>
                <a:ea typeface="Arial"/>
                <a:cs typeface="Calibri" panose="020F0502020204030204" pitchFamily="34" charset="0"/>
                <a:sym typeface="Arial"/>
              </a:rPr>
              <a:t> للإساءة</a:t>
            </a: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ar-SA" sz="1100" dirty="0" err="1">
                <a:solidFill>
                  <a:schemeClr val="dk1"/>
                </a:solidFill>
                <a:latin typeface="Calibri" panose="020F0502020204030204" pitchFamily="34" charset="0"/>
                <a:ea typeface="Arial"/>
                <a:cs typeface="Calibri" panose="020F0502020204030204" pitchFamily="34" charset="0"/>
                <a:sym typeface="Arial"/>
              </a:rPr>
              <a:t>قائمة</a:t>
            </a:r>
            <a:r>
              <a:rPr lang="ar-SA" sz="1100" dirty="0">
                <a:solidFill>
                  <a:schemeClr val="dk1"/>
                </a:solidFill>
                <a:latin typeface="Calibri" panose="020F0502020204030204" pitchFamily="34" charset="0"/>
                <a:ea typeface="Arial"/>
                <a:cs typeface="Calibri" panose="020F0502020204030204" pitchFamily="34" charset="0"/>
                <a:sym typeface="Arial"/>
              </a:rPr>
              <a:t> ب</a:t>
            </a:r>
            <a:r>
              <a:rPr lang="ar-SA" sz="1100" dirty="0" err="1">
                <a:solidFill>
                  <a:schemeClr val="dk1"/>
                </a:solidFill>
                <a:latin typeface="Calibri" panose="020F0502020204030204" pitchFamily="34" charset="0"/>
                <a:ea typeface="Arial"/>
                <a:cs typeface="Calibri" panose="020F0502020204030204" pitchFamily="34" charset="0"/>
                <a:sym typeface="Arial"/>
              </a:rPr>
              <a:t>معايير</a:t>
            </a:r>
            <a:r>
              <a:rPr lang="ar-SA" sz="1100" dirty="0">
                <a:solidFill>
                  <a:schemeClr val="dk1"/>
                </a:solidFill>
                <a:latin typeface="Calibri" panose="020F0502020204030204" pitchFamily="34" charset="0"/>
                <a:ea typeface="Arial"/>
                <a:cs typeface="Calibri" panose="020F0502020204030204" pitchFamily="34" charset="0"/>
                <a:sym typeface="Arial"/>
              </a:rPr>
              <a:t> التسجيل ومعايير تحديد الأولويات</a:t>
            </a: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شرح كيفية الحصول على الموافقة وكيفية تسجيل حالة الطفل</a:t>
            </a:r>
            <a:r>
              <a:rPr lang="ar-SA" sz="1100" dirty="0">
                <a:solidFill>
                  <a:schemeClr val="tx1"/>
                </a:solidFill>
                <a:latin typeface="Calibri" panose="020F0502020204030204" pitchFamily="34" charset="0"/>
                <a:ea typeface="Arial"/>
                <a:cs typeface="Calibri" panose="020F0502020204030204" pitchFamily="34" charset="0"/>
                <a:sym typeface="Arial"/>
              </a:rPr>
              <a:t> </a:t>
            </a:r>
            <a:endParaRPr lang="en-US" sz="1100" dirty="0">
              <a:solidFill>
                <a:schemeClr val="tx1"/>
              </a:solidFill>
              <a:latin typeface="Calibri" panose="020F0502020204030204" pitchFamily="34" charset="0"/>
              <a:ea typeface="Arial"/>
              <a:cs typeface="Calibri" panose="020F0502020204030204" pitchFamily="34" charset="0"/>
              <a:sym typeface="Arial"/>
            </a:endParaRPr>
          </a:p>
        </p:txBody>
      </p:sp>
      <p:grpSp>
        <p:nvGrpSpPr>
          <p:cNvPr id="13" name="Google Shape;149;p12">
            <a:extLst>
              <a:ext uri="{FF2B5EF4-FFF2-40B4-BE49-F238E27FC236}">
                <a16:creationId xmlns:a16="http://schemas.microsoft.com/office/drawing/2014/main" id="{8DCFD95F-DB29-FC04-91AE-5A929C274F7E}"/>
              </a:ext>
            </a:extLst>
          </p:cNvPr>
          <p:cNvGrpSpPr/>
          <p:nvPr/>
        </p:nvGrpSpPr>
        <p:grpSpPr>
          <a:xfrm>
            <a:off x="1020268" y="1188588"/>
            <a:ext cx="559955" cy="387333"/>
            <a:chOff x="6878053" y="1156317"/>
            <a:chExt cx="1431178" cy="1039513"/>
          </a:xfrm>
          <a:solidFill>
            <a:schemeClr val="accent1">
              <a:lumMod val="40000"/>
              <a:lumOff val="60000"/>
            </a:schemeClr>
          </a:solidFill>
        </p:grpSpPr>
        <p:grpSp>
          <p:nvGrpSpPr>
            <p:cNvPr id="14" name="Google Shape;150;p12">
              <a:extLst>
                <a:ext uri="{FF2B5EF4-FFF2-40B4-BE49-F238E27FC236}">
                  <a16:creationId xmlns:a16="http://schemas.microsoft.com/office/drawing/2014/main" id="{106BB166-53AA-EC69-14F5-1F852E690C08}"/>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0BF3F758-6A8C-A65A-90A9-BBD84295747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278BCEC6-0C54-93D3-F0E7-15A228CCE52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9F373192-2F47-9561-B331-6D849C28DDF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8BB2357-BFB5-A57C-9141-3FD109599D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B3934DDB-631C-4FD2-1250-2C34ABB62113}"/>
              </a:ext>
            </a:extLst>
          </p:cNvPr>
          <p:cNvGrpSpPr/>
          <p:nvPr/>
        </p:nvGrpSpPr>
        <p:grpSpPr>
          <a:xfrm>
            <a:off x="1020268" y="1691110"/>
            <a:ext cx="559955" cy="387333"/>
            <a:chOff x="6878053" y="1156317"/>
            <a:chExt cx="1431178" cy="1039513"/>
          </a:xfrm>
          <a:solidFill>
            <a:schemeClr val="accent1">
              <a:lumMod val="40000"/>
              <a:lumOff val="60000"/>
            </a:schemeClr>
          </a:solidFill>
        </p:grpSpPr>
        <p:grpSp>
          <p:nvGrpSpPr>
            <p:cNvPr id="20" name="Google Shape;150;p12">
              <a:extLst>
                <a:ext uri="{FF2B5EF4-FFF2-40B4-BE49-F238E27FC236}">
                  <a16:creationId xmlns:a16="http://schemas.microsoft.com/office/drawing/2014/main" id="{41ED3DE4-5C38-4DED-6921-C4CCF8221ACB}"/>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6060AE08-A635-8A8E-BF02-A9AD3C10CCE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C1597042-91ED-A040-42D6-C051747C89D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7C217393-BF54-6A12-166D-93B2E930DF1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C48AC33D-7F57-2B76-0862-668D04171DBB}"/>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F0790A28-925E-6BA7-5DCD-906C33072B7B}"/>
              </a:ext>
            </a:extLst>
          </p:cNvPr>
          <p:cNvGrpSpPr/>
          <p:nvPr/>
        </p:nvGrpSpPr>
        <p:grpSpPr>
          <a:xfrm>
            <a:off x="1020268" y="2174184"/>
            <a:ext cx="559955" cy="387333"/>
            <a:chOff x="6878053" y="1156317"/>
            <a:chExt cx="1431178" cy="1039513"/>
          </a:xfrm>
          <a:solidFill>
            <a:schemeClr val="accent1">
              <a:lumMod val="40000"/>
              <a:lumOff val="60000"/>
            </a:schemeClr>
          </a:solidFill>
        </p:grpSpPr>
        <p:grpSp>
          <p:nvGrpSpPr>
            <p:cNvPr id="26" name="Google Shape;150;p12">
              <a:extLst>
                <a:ext uri="{FF2B5EF4-FFF2-40B4-BE49-F238E27FC236}">
                  <a16:creationId xmlns:a16="http://schemas.microsoft.com/office/drawing/2014/main" id="{A4E208E6-C21A-43C0-25B6-E90A72BB7C39}"/>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16BDBB86-419A-3F9D-36CF-7CF26835974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FFE073E7-306E-ECAE-6B23-60321A7BC91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726FBE1B-2350-893D-8749-439870F87F1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8A4F77B1-4453-A618-6526-3420CE5FC5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1" name="Google Shape;149;p12">
            <a:extLst>
              <a:ext uri="{FF2B5EF4-FFF2-40B4-BE49-F238E27FC236}">
                <a16:creationId xmlns:a16="http://schemas.microsoft.com/office/drawing/2014/main" id="{5A2CAEB9-706F-AA18-3A8B-28162CC16251}"/>
              </a:ext>
            </a:extLst>
          </p:cNvPr>
          <p:cNvGrpSpPr/>
          <p:nvPr/>
        </p:nvGrpSpPr>
        <p:grpSpPr>
          <a:xfrm>
            <a:off x="1020268" y="2676246"/>
            <a:ext cx="559955" cy="387333"/>
            <a:chOff x="6878053" y="1156317"/>
            <a:chExt cx="1431178" cy="1039513"/>
          </a:xfrm>
          <a:solidFill>
            <a:schemeClr val="accent1">
              <a:lumMod val="40000"/>
              <a:lumOff val="60000"/>
            </a:schemeClr>
          </a:solidFill>
        </p:grpSpPr>
        <p:grpSp>
          <p:nvGrpSpPr>
            <p:cNvPr id="32" name="Google Shape;150;p12">
              <a:extLst>
                <a:ext uri="{FF2B5EF4-FFF2-40B4-BE49-F238E27FC236}">
                  <a16:creationId xmlns:a16="http://schemas.microsoft.com/office/drawing/2014/main" id="{6335E7DA-DE50-FC88-2BBE-80D0A365312F}"/>
                </a:ext>
              </a:extLst>
            </p:cNvPr>
            <p:cNvGrpSpPr/>
            <p:nvPr/>
          </p:nvGrpSpPr>
          <p:grpSpPr>
            <a:xfrm>
              <a:off x="7672978" y="1156317"/>
              <a:ext cx="412941" cy="436880"/>
              <a:chOff x="243840" y="1676400"/>
              <a:chExt cx="701040" cy="741680"/>
            </a:xfrm>
            <a:grpFill/>
          </p:grpSpPr>
          <p:sp>
            <p:nvSpPr>
              <p:cNvPr id="35" name="Google Shape;151;p12">
                <a:extLst>
                  <a:ext uri="{FF2B5EF4-FFF2-40B4-BE49-F238E27FC236}">
                    <a16:creationId xmlns:a16="http://schemas.microsoft.com/office/drawing/2014/main" id="{001875FE-C15C-E261-C3D8-7214B4890F3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6" name="Google Shape;152;p12">
                <a:extLst>
                  <a:ext uri="{FF2B5EF4-FFF2-40B4-BE49-F238E27FC236}">
                    <a16:creationId xmlns:a16="http://schemas.microsoft.com/office/drawing/2014/main" id="{4C951D23-2ECA-BF70-9594-7488B135DAA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3" name="Google Shape;153;p12">
              <a:extLst>
                <a:ext uri="{FF2B5EF4-FFF2-40B4-BE49-F238E27FC236}">
                  <a16:creationId xmlns:a16="http://schemas.microsoft.com/office/drawing/2014/main" id="{9D256E77-00D8-907A-E92E-5DB76555B51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 name="Google Shape;154;p12">
              <a:extLst>
                <a:ext uri="{FF2B5EF4-FFF2-40B4-BE49-F238E27FC236}">
                  <a16:creationId xmlns:a16="http://schemas.microsoft.com/office/drawing/2014/main" id="{3942C6D7-CF0D-34EB-5A97-599A789DD79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8" name="Hexagon 37">
            <a:extLst>
              <a:ext uri="{FF2B5EF4-FFF2-40B4-BE49-F238E27FC236}">
                <a16:creationId xmlns:a16="http://schemas.microsoft.com/office/drawing/2014/main" id="{EE5595EF-C70D-46DA-1AD5-1069EA97F04F}"/>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Hexagon 38">
            <a:extLst>
              <a:ext uri="{FF2B5EF4-FFF2-40B4-BE49-F238E27FC236}">
                <a16:creationId xmlns:a16="http://schemas.microsoft.com/office/drawing/2014/main" id="{6D8F1904-CE84-6135-719B-C12AD6826F98}"/>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Hexagon 39">
            <a:extLst>
              <a:ext uri="{FF2B5EF4-FFF2-40B4-BE49-F238E27FC236}">
                <a16:creationId xmlns:a16="http://schemas.microsoft.com/office/drawing/2014/main" id="{7CD6D54B-0899-1D42-74B4-CF13A3A6AD87}"/>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Hexagon 40">
            <a:extLst>
              <a:ext uri="{FF2B5EF4-FFF2-40B4-BE49-F238E27FC236}">
                <a16:creationId xmlns:a16="http://schemas.microsoft.com/office/drawing/2014/main" id="{E392156C-EF9F-9B61-CAE2-69E8596DF00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Hexagon 41">
            <a:extLst>
              <a:ext uri="{FF2B5EF4-FFF2-40B4-BE49-F238E27FC236}">
                <a16:creationId xmlns:a16="http://schemas.microsoft.com/office/drawing/2014/main" id="{83D05DFB-7DCA-BB5B-8D24-AADDB2B3A86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67376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FFFB02-1B3A-EFC7-2786-2837750A75E3}"/>
              </a:ext>
            </a:extLst>
          </p:cNvPr>
          <p:cNvGrpSpPr/>
          <p:nvPr/>
        </p:nvGrpSpPr>
        <p:grpSpPr>
          <a:xfrm>
            <a:off x="3129581" y="7722862"/>
            <a:ext cx="3381399" cy="1550771"/>
            <a:chOff x="4101417" y="4550496"/>
            <a:chExt cx="4284315" cy="1964865"/>
          </a:xfrm>
          <a:solidFill>
            <a:schemeClr val="accent2">
              <a:lumMod val="20000"/>
              <a:lumOff val="80000"/>
            </a:schemeClr>
          </a:solidFill>
        </p:grpSpPr>
        <p:grpSp>
          <p:nvGrpSpPr>
            <p:cNvPr id="12" name="Group 11">
              <a:extLst>
                <a:ext uri="{FF2B5EF4-FFF2-40B4-BE49-F238E27FC236}">
                  <a16:creationId xmlns:a16="http://schemas.microsoft.com/office/drawing/2014/main" id="{D68F5BD4-DD70-8F4C-5C76-F6AD8DF3ED2F}"/>
                </a:ext>
              </a:extLst>
            </p:cNvPr>
            <p:cNvGrpSpPr/>
            <p:nvPr/>
          </p:nvGrpSpPr>
          <p:grpSpPr>
            <a:xfrm>
              <a:off x="5026136" y="4550496"/>
              <a:ext cx="2351206" cy="1964865"/>
              <a:chOff x="6753502" y="4766094"/>
              <a:chExt cx="1164705" cy="1044047"/>
            </a:xfrm>
            <a:grpFill/>
          </p:grpSpPr>
          <p:grpSp>
            <p:nvGrpSpPr>
              <p:cNvPr id="44" name="Group 43">
                <a:extLst>
                  <a:ext uri="{FF2B5EF4-FFF2-40B4-BE49-F238E27FC236}">
                    <a16:creationId xmlns:a16="http://schemas.microsoft.com/office/drawing/2014/main" id="{B8E15A5C-B742-9459-D634-F185C2E2B8C3}"/>
                  </a:ext>
                </a:extLst>
              </p:cNvPr>
              <p:cNvGrpSpPr/>
              <p:nvPr/>
            </p:nvGrpSpPr>
            <p:grpSpPr>
              <a:xfrm>
                <a:off x="6753502" y="5024349"/>
                <a:ext cx="500332" cy="459236"/>
                <a:chOff x="6376458" y="4851543"/>
                <a:chExt cx="774687" cy="711057"/>
              </a:xfrm>
              <a:grpFill/>
            </p:grpSpPr>
            <p:sp>
              <p:nvSpPr>
                <p:cNvPr id="51" name="Trapezoid 50">
                  <a:extLst>
                    <a:ext uri="{FF2B5EF4-FFF2-40B4-BE49-F238E27FC236}">
                      <a16:creationId xmlns:a16="http://schemas.microsoft.com/office/drawing/2014/main" id="{35289D28-F85E-B7F9-D9E2-2F337653609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Rectangle 51">
                  <a:extLst>
                    <a:ext uri="{FF2B5EF4-FFF2-40B4-BE49-F238E27FC236}">
                      <a16:creationId xmlns:a16="http://schemas.microsoft.com/office/drawing/2014/main" id="{D18C8696-9D5A-0363-440A-F818F685375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45" name="Group 44">
                <a:extLst>
                  <a:ext uri="{FF2B5EF4-FFF2-40B4-BE49-F238E27FC236}">
                    <a16:creationId xmlns:a16="http://schemas.microsoft.com/office/drawing/2014/main" id="{CC664232-AEAA-3144-EC8F-E5B097A9DB9E}"/>
                  </a:ext>
                </a:extLst>
              </p:cNvPr>
              <p:cNvGrpSpPr/>
              <p:nvPr/>
            </p:nvGrpSpPr>
            <p:grpSpPr>
              <a:xfrm>
                <a:off x="7300192" y="4766094"/>
                <a:ext cx="500332" cy="459236"/>
                <a:chOff x="6376458" y="4851543"/>
                <a:chExt cx="774687" cy="711057"/>
              </a:xfrm>
              <a:grpFill/>
            </p:grpSpPr>
            <p:sp>
              <p:nvSpPr>
                <p:cNvPr id="49" name="Trapezoid 48">
                  <a:extLst>
                    <a:ext uri="{FF2B5EF4-FFF2-40B4-BE49-F238E27FC236}">
                      <a16:creationId xmlns:a16="http://schemas.microsoft.com/office/drawing/2014/main" id="{4504BCDB-FD82-0C3C-6A83-410F6422914B}"/>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Rectangle 49">
                  <a:extLst>
                    <a:ext uri="{FF2B5EF4-FFF2-40B4-BE49-F238E27FC236}">
                      <a16:creationId xmlns:a16="http://schemas.microsoft.com/office/drawing/2014/main" id="{E02EE20F-B04D-2EFD-45EC-C05379C7A48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46" name="Group 45">
                <a:extLst>
                  <a:ext uri="{FF2B5EF4-FFF2-40B4-BE49-F238E27FC236}">
                    <a16:creationId xmlns:a16="http://schemas.microsoft.com/office/drawing/2014/main" id="{EC9CBFFF-EDBF-7703-497B-DA2DCE9C71E5}"/>
                  </a:ext>
                </a:extLst>
              </p:cNvPr>
              <p:cNvGrpSpPr/>
              <p:nvPr/>
            </p:nvGrpSpPr>
            <p:grpSpPr>
              <a:xfrm>
                <a:off x="7417875" y="5350905"/>
                <a:ext cx="500332" cy="459236"/>
                <a:chOff x="6376458" y="4851543"/>
                <a:chExt cx="774687" cy="711057"/>
              </a:xfrm>
              <a:grpFill/>
            </p:grpSpPr>
            <p:sp>
              <p:nvSpPr>
                <p:cNvPr id="47" name="Trapezoid 46">
                  <a:extLst>
                    <a:ext uri="{FF2B5EF4-FFF2-40B4-BE49-F238E27FC236}">
                      <a16:creationId xmlns:a16="http://schemas.microsoft.com/office/drawing/2014/main" id="{EFB0D847-ADEE-34A6-A2DE-2FB6A246C3B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8" name="Rectangle 47">
                  <a:extLst>
                    <a:ext uri="{FF2B5EF4-FFF2-40B4-BE49-F238E27FC236}">
                      <a16:creationId xmlns:a16="http://schemas.microsoft.com/office/drawing/2014/main" id="{2FAE655D-DB75-1A5A-DF49-09F2D32C7EC3}"/>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13" name="Group 12">
              <a:extLst>
                <a:ext uri="{FF2B5EF4-FFF2-40B4-BE49-F238E27FC236}">
                  <a16:creationId xmlns:a16="http://schemas.microsoft.com/office/drawing/2014/main" id="{B98667C8-8DE1-6B4D-F305-78F97D9518E5}"/>
                </a:ext>
              </a:extLst>
            </p:cNvPr>
            <p:cNvGrpSpPr/>
            <p:nvPr/>
          </p:nvGrpSpPr>
          <p:grpSpPr>
            <a:xfrm>
              <a:off x="7588004" y="5066329"/>
              <a:ext cx="253795" cy="564154"/>
              <a:chOff x="7123547" y="4391502"/>
              <a:chExt cx="671707" cy="1493118"/>
            </a:xfrm>
            <a:grpFill/>
          </p:grpSpPr>
          <p:sp>
            <p:nvSpPr>
              <p:cNvPr id="42" name="Round Same Side Corner Rectangle 46">
                <a:extLst>
                  <a:ext uri="{FF2B5EF4-FFF2-40B4-BE49-F238E27FC236}">
                    <a16:creationId xmlns:a16="http://schemas.microsoft.com/office/drawing/2014/main" id="{A5C23F9F-4F34-F3DD-EAEB-9AEE68214940}"/>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Oval 42">
                <a:extLst>
                  <a:ext uri="{FF2B5EF4-FFF2-40B4-BE49-F238E27FC236}">
                    <a16:creationId xmlns:a16="http://schemas.microsoft.com/office/drawing/2014/main" id="{5491498A-564C-BAA9-8A69-6B9F0980E27F}"/>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4" name="Group 23">
              <a:extLst>
                <a:ext uri="{FF2B5EF4-FFF2-40B4-BE49-F238E27FC236}">
                  <a16:creationId xmlns:a16="http://schemas.microsoft.com/office/drawing/2014/main" id="{BE844719-7DF1-F831-D276-B2D7F043A503}"/>
                </a:ext>
              </a:extLst>
            </p:cNvPr>
            <p:cNvGrpSpPr/>
            <p:nvPr/>
          </p:nvGrpSpPr>
          <p:grpSpPr>
            <a:xfrm>
              <a:off x="4101417" y="5215021"/>
              <a:ext cx="253795" cy="564154"/>
              <a:chOff x="7123547" y="4391502"/>
              <a:chExt cx="671707" cy="1493118"/>
            </a:xfrm>
            <a:grpFill/>
          </p:grpSpPr>
          <p:sp>
            <p:nvSpPr>
              <p:cNvPr id="40" name="Round Same Side Corner Rectangle 46">
                <a:extLst>
                  <a:ext uri="{FF2B5EF4-FFF2-40B4-BE49-F238E27FC236}">
                    <a16:creationId xmlns:a16="http://schemas.microsoft.com/office/drawing/2014/main" id="{C847CA37-D07F-C7E6-816D-2B6AF6E8BB16}"/>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Oval 40">
                <a:extLst>
                  <a:ext uri="{FF2B5EF4-FFF2-40B4-BE49-F238E27FC236}">
                    <a16:creationId xmlns:a16="http://schemas.microsoft.com/office/drawing/2014/main" id="{FE5B5A97-7E43-7F19-89AC-5288DF1287A2}"/>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5" name="Group 24">
              <a:extLst>
                <a:ext uri="{FF2B5EF4-FFF2-40B4-BE49-F238E27FC236}">
                  <a16:creationId xmlns:a16="http://schemas.microsoft.com/office/drawing/2014/main" id="{6681A4E4-D7A9-0C04-5B2E-DE4A83DEB55B}"/>
                </a:ext>
              </a:extLst>
            </p:cNvPr>
            <p:cNvGrpSpPr/>
            <p:nvPr/>
          </p:nvGrpSpPr>
          <p:grpSpPr>
            <a:xfrm>
              <a:off x="4578273" y="5579731"/>
              <a:ext cx="253795" cy="564154"/>
              <a:chOff x="7123547" y="4391502"/>
              <a:chExt cx="671707" cy="1493118"/>
            </a:xfrm>
            <a:grpFill/>
          </p:grpSpPr>
          <p:sp>
            <p:nvSpPr>
              <p:cNvPr id="38" name="Round Same Side Corner Rectangle 46">
                <a:extLst>
                  <a:ext uri="{FF2B5EF4-FFF2-40B4-BE49-F238E27FC236}">
                    <a16:creationId xmlns:a16="http://schemas.microsoft.com/office/drawing/2014/main" id="{329A7181-6D58-4DCB-783F-A263190F2D66}"/>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Oval 38">
                <a:extLst>
                  <a:ext uri="{FF2B5EF4-FFF2-40B4-BE49-F238E27FC236}">
                    <a16:creationId xmlns:a16="http://schemas.microsoft.com/office/drawing/2014/main" id="{026B56B6-9101-1D28-3E08-1D21F8F60AC6}"/>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6" name="Group 25">
              <a:extLst>
                <a:ext uri="{FF2B5EF4-FFF2-40B4-BE49-F238E27FC236}">
                  <a16:creationId xmlns:a16="http://schemas.microsoft.com/office/drawing/2014/main" id="{169EF7CD-E41B-9474-6905-5B0A6DCF67CF}"/>
                </a:ext>
              </a:extLst>
            </p:cNvPr>
            <p:cNvGrpSpPr/>
            <p:nvPr/>
          </p:nvGrpSpPr>
          <p:grpSpPr>
            <a:xfrm>
              <a:off x="5969102" y="5951207"/>
              <a:ext cx="253795" cy="564154"/>
              <a:chOff x="7123547" y="4391502"/>
              <a:chExt cx="671707" cy="1493118"/>
            </a:xfrm>
            <a:grpFill/>
          </p:grpSpPr>
          <p:sp>
            <p:nvSpPr>
              <p:cNvPr id="36" name="Round Same Side Corner Rectangle 46">
                <a:extLst>
                  <a:ext uri="{FF2B5EF4-FFF2-40B4-BE49-F238E27FC236}">
                    <a16:creationId xmlns:a16="http://schemas.microsoft.com/office/drawing/2014/main" id="{32719358-C7E9-931E-B9A9-01C251F04881}"/>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Oval 36">
                <a:extLst>
                  <a:ext uri="{FF2B5EF4-FFF2-40B4-BE49-F238E27FC236}">
                    <a16:creationId xmlns:a16="http://schemas.microsoft.com/office/drawing/2014/main" id="{1451647E-1EC4-83B0-7682-21343C22EB0B}"/>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9" name="Group 28">
              <a:extLst>
                <a:ext uri="{FF2B5EF4-FFF2-40B4-BE49-F238E27FC236}">
                  <a16:creationId xmlns:a16="http://schemas.microsoft.com/office/drawing/2014/main" id="{B8A413D0-7E99-9103-5844-82F42909EF39}"/>
                </a:ext>
              </a:extLst>
            </p:cNvPr>
            <p:cNvGrpSpPr/>
            <p:nvPr/>
          </p:nvGrpSpPr>
          <p:grpSpPr>
            <a:xfrm>
              <a:off x="8131937" y="5424552"/>
              <a:ext cx="253795" cy="564154"/>
              <a:chOff x="7123547" y="4391502"/>
              <a:chExt cx="671707" cy="1493118"/>
            </a:xfrm>
            <a:grpFill/>
          </p:grpSpPr>
          <p:sp>
            <p:nvSpPr>
              <p:cNvPr id="34" name="Round Same Side Corner Rectangle 46">
                <a:extLst>
                  <a:ext uri="{FF2B5EF4-FFF2-40B4-BE49-F238E27FC236}">
                    <a16:creationId xmlns:a16="http://schemas.microsoft.com/office/drawing/2014/main" id="{CF57506D-420B-7B8E-2EBA-51528B61A3D8}"/>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Oval 34">
                <a:extLst>
                  <a:ext uri="{FF2B5EF4-FFF2-40B4-BE49-F238E27FC236}">
                    <a16:creationId xmlns:a16="http://schemas.microsoft.com/office/drawing/2014/main" id="{E1DD1F8F-B071-2E61-2274-AC9D70CC2F53}"/>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3" name="TextBox 2">
            <a:extLst>
              <a:ext uri="{FF2B5EF4-FFF2-40B4-BE49-F238E27FC236}">
                <a16:creationId xmlns:a16="http://schemas.microsoft.com/office/drawing/2014/main" id="{2CC8A0EA-72AA-01F6-C446-F245D177D09D}"/>
              </a:ext>
            </a:extLst>
          </p:cNvPr>
          <p:cNvSpPr txBox="1"/>
          <p:nvPr/>
        </p:nvSpPr>
        <p:spPr>
          <a:xfrm>
            <a:off x="996287" y="719164"/>
            <a:ext cx="5254042" cy="400110"/>
          </a:xfrm>
          <a:prstGeom prst="rect">
            <a:avLst/>
          </a:prstGeom>
          <a:noFill/>
        </p:spPr>
        <p:txBody>
          <a:bodyPr wrap="square" rtlCol="0">
            <a:spAutoFit/>
          </a:bodyPr>
          <a:lstStyle/>
          <a:p>
            <a:pPr algn="r" rtl="1"/>
            <a:r>
              <a:rPr lang="ar-SA" sz="2000" dirty="0">
                <a:latin typeface="Calibri" panose="020F0502020204030204" pitchFamily="34" charset="0"/>
                <a:cs typeface="Calibri" panose="020F0502020204030204" pitchFamily="34" charset="0"/>
              </a:rPr>
              <a:t>ال</a:t>
            </a:r>
            <a:r>
              <a:rPr lang="en-CA" sz="2000" dirty="0" err="1">
                <a:latin typeface="Calibri" panose="020F0502020204030204" pitchFamily="34" charset="0"/>
                <a:cs typeface="Calibri" panose="020F0502020204030204" pitchFamily="34" charset="0"/>
              </a:rPr>
              <a:t>مستوى</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المجتمع</a:t>
            </a:r>
            <a:r>
              <a:rPr lang="ar-SA" sz="2000" dirty="0" err="1">
                <a:latin typeface="Calibri" panose="020F0502020204030204" pitchFamily="34" charset="0"/>
                <a:cs typeface="Calibri" panose="020F0502020204030204" pitchFamily="34" charset="0"/>
              </a:rPr>
              <a:t>ي</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والم</a:t>
            </a:r>
            <a:r>
              <a:rPr lang="ar-SA" sz="2000" dirty="0">
                <a:latin typeface="Calibri" panose="020F0502020204030204" pitchFamily="34" charset="0"/>
                <a:cs typeface="Calibri" panose="020F0502020204030204" pitchFamily="34" charset="0"/>
              </a:rPr>
              <a:t>حلي</a:t>
            </a:r>
            <a:r>
              <a:rPr lang="en-CA"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ال</a:t>
            </a:r>
            <a:r>
              <a:rPr lang="en-CA" sz="2000" dirty="0" err="1">
                <a:latin typeface="Calibri" panose="020F0502020204030204" pitchFamily="34" charset="0"/>
                <a:cs typeface="Calibri" panose="020F0502020204030204" pitchFamily="34" charset="0"/>
              </a:rPr>
              <a:t>آراء</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حول</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الطفولة</a:t>
            </a:r>
            <a:endParaRPr lang="en-US" sz="1200" b="1" spc="300" dirty="0">
              <a:solidFill>
                <a:schemeClr val="tx1"/>
              </a:solidFill>
            </a:endParaRPr>
          </a:p>
        </p:txBody>
      </p:sp>
      <p:sp>
        <p:nvSpPr>
          <p:cNvPr id="4" name="Rectangle 3">
            <a:extLst>
              <a:ext uri="{FF2B5EF4-FFF2-40B4-BE49-F238E27FC236}">
                <a16:creationId xmlns:a16="http://schemas.microsoft.com/office/drawing/2014/main" id="{70E0639D-F74B-1148-194C-66875FC59104}"/>
              </a:ext>
            </a:extLst>
          </p:cNvPr>
          <p:cNvSpPr/>
          <p:nvPr/>
        </p:nvSpPr>
        <p:spPr>
          <a:xfrm>
            <a:off x="2501900" y="1407752"/>
            <a:ext cx="3745466" cy="19960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TextBox 4">
            <a:extLst>
              <a:ext uri="{FF2B5EF4-FFF2-40B4-BE49-F238E27FC236}">
                <a16:creationId xmlns:a16="http://schemas.microsoft.com/office/drawing/2014/main" id="{D91DEB9E-874C-0BC5-5404-CF4E8FEB09AC}"/>
              </a:ext>
            </a:extLst>
          </p:cNvPr>
          <p:cNvSpPr txBox="1"/>
          <p:nvPr/>
        </p:nvSpPr>
        <p:spPr>
          <a:xfrm>
            <a:off x="993326" y="1329429"/>
            <a:ext cx="1321602" cy="689589"/>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كيف ينظر المجتمع للأطفال من مختلف الأعمار ويعاملهم؟</a:t>
            </a:r>
          </a:p>
        </p:txBody>
      </p:sp>
      <p:sp>
        <p:nvSpPr>
          <p:cNvPr id="6" name="Rectangle 5">
            <a:extLst>
              <a:ext uri="{FF2B5EF4-FFF2-40B4-BE49-F238E27FC236}">
                <a16:creationId xmlns:a16="http://schemas.microsoft.com/office/drawing/2014/main" id="{D13D4A9E-2896-7173-B638-2DBCB28EFB9E}"/>
              </a:ext>
            </a:extLst>
          </p:cNvPr>
          <p:cNvSpPr/>
          <p:nvPr/>
        </p:nvSpPr>
        <p:spPr>
          <a:xfrm>
            <a:off x="2501900" y="3734527"/>
            <a:ext cx="3745466" cy="20850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TextBox 6">
            <a:extLst>
              <a:ext uri="{FF2B5EF4-FFF2-40B4-BE49-F238E27FC236}">
                <a16:creationId xmlns:a16="http://schemas.microsoft.com/office/drawing/2014/main" id="{97F07631-A67B-E668-E70D-1CB2AE2225A7}"/>
              </a:ext>
            </a:extLst>
          </p:cNvPr>
          <p:cNvSpPr txBox="1"/>
          <p:nvPr/>
        </p:nvSpPr>
        <p:spPr>
          <a:xfrm>
            <a:off x="1007471" y="376392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متى يصبح الأطفال في المجتمع بالغين؟</a:t>
            </a:r>
          </a:p>
        </p:txBody>
      </p:sp>
      <p:sp>
        <p:nvSpPr>
          <p:cNvPr id="8" name="Rectangle 7">
            <a:extLst>
              <a:ext uri="{FF2B5EF4-FFF2-40B4-BE49-F238E27FC236}">
                <a16:creationId xmlns:a16="http://schemas.microsoft.com/office/drawing/2014/main" id="{50482AE3-204E-1CBE-32E7-5E3087D4A998}"/>
              </a:ext>
            </a:extLst>
          </p:cNvPr>
          <p:cNvSpPr/>
          <p:nvPr/>
        </p:nvSpPr>
        <p:spPr>
          <a:xfrm>
            <a:off x="2501900" y="6179767"/>
            <a:ext cx="3745466" cy="20850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TextBox 8">
            <a:extLst>
              <a:ext uri="{FF2B5EF4-FFF2-40B4-BE49-F238E27FC236}">
                <a16:creationId xmlns:a16="http://schemas.microsoft.com/office/drawing/2014/main" id="{66B26803-A744-7454-5C9B-ADFC47C82000}"/>
              </a:ext>
            </a:extLst>
          </p:cNvPr>
          <p:cNvSpPr txBox="1"/>
          <p:nvPr/>
        </p:nvSpPr>
        <p:spPr>
          <a:xfrm>
            <a:off x="1007471" y="6209161"/>
            <a:ext cx="1309210" cy="520312"/>
          </a:xfrm>
          <a:prstGeom prst="rect">
            <a:avLst/>
          </a:prstGeom>
          <a:noFill/>
          <a:ln>
            <a:noFill/>
          </a:ln>
        </p:spPr>
        <p:txBody>
          <a:bodyPr wrap="square" lIns="90000" tIns="90000" rIns="90000" bIns="90000" rtlCol="0">
            <a:spAutoFit/>
          </a:bodyPr>
          <a:lstStyle/>
          <a:p>
            <a:pPr algn="r" rtl="1"/>
            <a:r>
              <a:rPr lang="en-US" sz="1100" dirty="0" err="1">
                <a:latin typeface="Calibri" panose="020F0502020204030204" pitchFamily="34" charset="0"/>
                <a:cs typeface="Calibri" panose="020F0502020204030204" pitchFamily="34" charset="0"/>
              </a:rPr>
              <a:t>كيف</a:t>
            </a:r>
            <a:r>
              <a:rPr lang="en-US" sz="1100" dirty="0">
                <a:latin typeface="Calibri" panose="020F0502020204030204" pitchFamily="34" charset="0"/>
                <a:cs typeface="Calibri" panose="020F0502020204030204" pitchFamily="34" charset="0"/>
              </a:rPr>
              <a:t> </a:t>
            </a:r>
            <a:r>
              <a:rPr lang="ar-SA" sz="1100" dirty="0" err="1">
                <a:latin typeface="Calibri" panose="020F0502020204030204" pitchFamily="34" charset="0"/>
                <a:cs typeface="Calibri" panose="020F0502020204030204" pitchFamily="34" charset="0"/>
              </a:rPr>
              <a:t>ت</a:t>
            </a:r>
            <a:r>
              <a:rPr lang="en-US" sz="1100" dirty="0" err="1">
                <a:latin typeface="Calibri" panose="020F0502020204030204" pitchFamily="34" charset="0"/>
                <a:cs typeface="Calibri" panose="020F0502020204030204" pitchFamily="34" charset="0"/>
              </a:rPr>
              <a:t>تم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a:t>
            </a:r>
            <a:r>
              <a:rPr lang="ar-SA" sz="1100" dirty="0">
                <a:latin typeface="Calibri" panose="020F0502020204030204" pitchFamily="34" charset="0"/>
                <a:cs typeface="Calibri" panose="020F0502020204030204" pitchFamily="34" charset="0"/>
              </a:rPr>
              <a:t>ربية</a:t>
            </a:r>
            <a:r>
              <a:rPr lang="en-US" sz="1100" dirty="0">
                <a:latin typeface="Calibri" panose="020F0502020204030204" pitchFamily="34" charset="0"/>
                <a:cs typeface="Calibri" panose="020F0502020204030204" pitchFamily="34" charset="0"/>
              </a:rPr>
              <a:t> الأطفال في المجتمع؟</a:t>
            </a:r>
          </a:p>
        </p:txBody>
      </p:sp>
      <p:sp>
        <p:nvSpPr>
          <p:cNvPr id="2" name="Hexagon 1">
            <a:extLst>
              <a:ext uri="{FF2B5EF4-FFF2-40B4-BE49-F238E27FC236}">
                <a16:creationId xmlns:a16="http://schemas.microsoft.com/office/drawing/2014/main" id="{FEB3EBFA-9A0F-FE07-FFA1-BF23C959649A}"/>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6DE0C125-FFAC-F273-3E4F-21B5CB043931}"/>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63DF5632-9D11-C61B-29CA-803387371D41}"/>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571ACD3E-F160-C1B4-F80C-C02C372FE884}"/>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92089A26-96CC-D8A9-767D-FDC3EBC8B8B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3A071FF8-D0DD-C7E7-CAA9-36DD2BD419C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0258711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1416B4-C2D6-54AA-0E5F-F25EE9CE3E46}"/>
              </a:ext>
            </a:extLst>
          </p:cNvPr>
          <p:cNvSpPr txBox="1"/>
          <p:nvPr/>
        </p:nvSpPr>
        <p:spPr>
          <a:xfrm>
            <a:off x="996286" y="2103555"/>
            <a:ext cx="5254041" cy="261610"/>
          </a:xfrm>
          <a:prstGeom prst="rect">
            <a:avLst/>
          </a:prstGeom>
          <a:noFill/>
        </p:spPr>
        <p:txBody>
          <a:bodyPr wrap="square" rtlCol="0">
            <a:spAutoFit/>
          </a:bodyPr>
          <a:lstStyle/>
          <a:p>
            <a:pPr algn="r" rtl="1"/>
            <a:r>
              <a:rPr lang="ar-SA" sz="1100" dirty="0">
                <a:latin typeface="Calibri" panose="020F0502020204030204" pitchFamily="34" charset="0"/>
                <a:cs typeface="Calibri" panose="020F0502020204030204" pitchFamily="34" charset="0"/>
              </a:rPr>
              <a:t>قم بتدوين الإجابات </a:t>
            </a:r>
            <a:r>
              <a:rPr lang="en-GB" sz="1100" dirty="0">
                <a:latin typeface="Calibri" panose="020F0502020204030204" pitchFamily="34" charset="0"/>
                <a:cs typeface="Calibri" panose="020F0502020204030204" pitchFamily="34" charset="0"/>
              </a:rPr>
              <a:t>على مناقشة المجموعة على الخريطة</a:t>
            </a:r>
            <a:endParaRPr lang="en-BE"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30A292C-EF2B-E588-8CE1-D8E4CBC9498A}"/>
              </a:ext>
            </a:extLst>
          </p:cNvPr>
          <p:cNvSpPr txBox="1"/>
          <p:nvPr/>
        </p:nvSpPr>
        <p:spPr>
          <a:xfrm>
            <a:off x="996286" y="719751"/>
            <a:ext cx="5254041"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D8B4D0"/>
                </a:highlight>
                <a:latin typeface="Calibri"/>
                <a:ea typeface="Calibri"/>
                <a:cs typeface="Calibri"/>
                <a:sym typeface="Calibri"/>
              </a:rPr>
              <a:t>الجلسة </a:t>
            </a:r>
            <a:r>
              <a:rPr lang="ar-SA" sz="1600" b="1" spc="300" dirty="0">
                <a:highlight>
                  <a:srgbClr val="D8B4D0"/>
                </a:highlight>
                <a:latin typeface="Calibri"/>
                <a:ea typeface="Calibri"/>
                <a:cs typeface="Calibri"/>
                <a:sym typeface="Calibri"/>
              </a:rPr>
              <a:t>٢</a:t>
            </a:r>
            <a:r>
              <a:rPr lang="en-US" sz="1600" b="1" spc="300" dirty="0">
                <a:highlight>
                  <a:srgbClr val="D8B4D0"/>
                </a:highlight>
                <a:latin typeface="Calibri"/>
                <a:ea typeface="Calibri"/>
                <a:cs typeface="Calibri"/>
                <a:sym typeface="Calibri"/>
              </a:rPr>
              <a:t>: كيف يمكنني </a:t>
            </a:r>
            <a:r>
              <a:rPr lang="ar-SA" sz="1600" b="1" spc="300" dirty="0">
                <a:highlight>
                  <a:srgbClr val="D8B4D0"/>
                </a:highlight>
                <a:latin typeface="Calibri"/>
                <a:ea typeface="Calibri"/>
                <a:cs typeface="Calibri"/>
                <a:sym typeface="Calibri"/>
              </a:rPr>
              <a:t>التعرف على</a:t>
            </a:r>
            <a:r>
              <a:rPr lang="en-US" sz="1600" b="1" spc="300" dirty="0">
                <a:highlight>
                  <a:srgbClr val="D8B4D0"/>
                </a:highlight>
                <a:latin typeface="Calibri"/>
                <a:ea typeface="Calibri"/>
                <a:cs typeface="Calibri"/>
                <a:sym typeface="Calibri"/>
              </a:rPr>
              <a:t> الأطفال </a:t>
            </a:r>
            <a:r>
              <a:rPr lang="ar-SA" sz="1600" b="1" spc="300" dirty="0">
                <a:highlight>
                  <a:srgbClr val="D8B4D0"/>
                </a:highlight>
                <a:latin typeface="Calibri"/>
                <a:ea typeface="Calibri"/>
                <a:cs typeface="Calibri"/>
                <a:sym typeface="Calibri"/>
              </a:rPr>
              <a:t>الذين يحتاجون</a:t>
            </a:r>
            <a:r>
              <a:rPr lang="en-US" sz="1600" b="1" spc="300" dirty="0">
                <a:highlight>
                  <a:srgbClr val="D8B4D0"/>
                </a:highlight>
                <a:latin typeface="Calibri"/>
                <a:ea typeface="Calibri"/>
                <a:cs typeface="Calibri"/>
                <a:sym typeface="Calibri"/>
              </a:rPr>
              <a:t> لإدارة الحالة؟</a:t>
            </a:r>
          </a:p>
        </p:txBody>
      </p:sp>
      <p:sp>
        <p:nvSpPr>
          <p:cNvPr id="6" name="TextBox 5">
            <a:extLst>
              <a:ext uri="{FF2B5EF4-FFF2-40B4-BE49-F238E27FC236}">
                <a16:creationId xmlns:a16="http://schemas.microsoft.com/office/drawing/2014/main" id="{D18BBB9B-09A0-0122-AF95-7BDCB6103DEC}"/>
              </a:ext>
            </a:extLst>
          </p:cNvPr>
          <p:cNvSpPr txBox="1"/>
          <p:nvPr/>
        </p:nvSpPr>
        <p:spPr>
          <a:xfrm>
            <a:off x="996287" y="1443454"/>
            <a:ext cx="5254042" cy="261610"/>
          </a:xfrm>
          <a:prstGeom prst="rect">
            <a:avLst/>
          </a:prstGeom>
          <a:noFill/>
        </p:spPr>
        <p:txBody>
          <a:bodyPr wrap="square" rtlCol="0">
            <a:spAutoFit/>
          </a:bodyPr>
          <a:lstStyle/>
          <a:p>
            <a:pPr algn="r" rtl="1"/>
            <a:r>
              <a:rPr lang="en-US" sz="1100" b="1" dirty="0"/>
              <a:t>طرق تحديد الأطفال المعرضين للخطر والذين يحتاجون إلى حماية الطفل</a:t>
            </a:r>
          </a:p>
        </p:txBody>
      </p:sp>
      <p:graphicFrame>
        <p:nvGraphicFramePr>
          <p:cNvPr id="7" name="Table 7">
            <a:extLst>
              <a:ext uri="{FF2B5EF4-FFF2-40B4-BE49-F238E27FC236}">
                <a16:creationId xmlns:a16="http://schemas.microsoft.com/office/drawing/2014/main" id="{0EA22159-105C-DDB3-3DDA-C80AF6C119FA}"/>
              </a:ext>
            </a:extLst>
          </p:cNvPr>
          <p:cNvGraphicFramePr>
            <a:graphicFrameLocks noGrp="1"/>
          </p:cNvGraphicFramePr>
          <p:nvPr>
            <p:extLst>
              <p:ext uri="{D42A27DB-BD31-4B8C-83A1-F6EECF244321}">
                <p14:modId xmlns:p14="http://schemas.microsoft.com/office/powerpoint/2010/main" val="3348749975"/>
              </p:ext>
            </p:extLst>
          </p:nvPr>
        </p:nvGraphicFramePr>
        <p:xfrm>
          <a:off x="996286" y="2563601"/>
          <a:ext cx="5254041" cy="5008236"/>
        </p:xfrm>
        <a:graphic>
          <a:graphicData uri="http://schemas.openxmlformats.org/drawingml/2006/table">
            <a:tbl>
              <a:tblPr firstRow="1" bandRow="1">
                <a:tableStyleId>{5C22544A-7EE6-4342-B048-85BDC9FD1C3A}</a:tableStyleId>
              </a:tblPr>
              <a:tblGrid>
                <a:gridCol w="1751347">
                  <a:extLst>
                    <a:ext uri="{9D8B030D-6E8A-4147-A177-3AD203B41FA5}">
                      <a16:colId xmlns:a16="http://schemas.microsoft.com/office/drawing/2014/main" val="919840698"/>
                    </a:ext>
                  </a:extLst>
                </a:gridCol>
                <a:gridCol w="1751347">
                  <a:extLst>
                    <a:ext uri="{9D8B030D-6E8A-4147-A177-3AD203B41FA5}">
                      <a16:colId xmlns:a16="http://schemas.microsoft.com/office/drawing/2014/main" val="3269209332"/>
                    </a:ext>
                  </a:extLst>
                </a:gridCol>
                <a:gridCol w="1751347">
                  <a:extLst>
                    <a:ext uri="{9D8B030D-6E8A-4147-A177-3AD203B41FA5}">
                      <a16:colId xmlns:a16="http://schemas.microsoft.com/office/drawing/2014/main" val="1701478140"/>
                    </a:ext>
                  </a:extLst>
                </a:gridCol>
              </a:tblGrid>
              <a:tr h="1252059">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42622130"/>
                  </a:ext>
                </a:extLst>
              </a:tr>
              <a:tr h="1252059">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68865293"/>
                  </a:ext>
                </a:extLst>
              </a:tr>
              <a:tr h="1252059">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3618963"/>
                  </a:ext>
                </a:extLst>
              </a:tr>
              <a:tr h="1252059">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9137793"/>
                  </a:ext>
                </a:extLst>
              </a:tr>
            </a:tbl>
          </a:graphicData>
        </a:graphic>
      </p:graphicFrame>
      <p:pic>
        <p:nvPicPr>
          <p:cNvPr id="9" name="Graphic 8" descr="Marker with solid fill">
            <a:extLst>
              <a:ext uri="{FF2B5EF4-FFF2-40B4-BE49-F238E27FC236}">
                <a16:creationId xmlns:a16="http://schemas.microsoft.com/office/drawing/2014/main" id="{A519E084-6033-E7D1-DB1F-9FA87861CE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5187" y="6822376"/>
            <a:ext cx="1498921" cy="1498921"/>
          </a:xfrm>
          <a:prstGeom prst="rect">
            <a:avLst/>
          </a:prstGeom>
        </p:spPr>
      </p:pic>
      <p:sp>
        <p:nvSpPr>
          <p:cNvPr id="10" name="Hexagon 9">
            <a:extLst>
              <a:ext uri="{FF2B5EF4-FFF2-40B4-BE49-F238E27FC236}">
                <a16:creationId xmlns:a16="http://schemas.microsoft.com/office/drawing/2014/main" id="{7B21F2E4-D271-8857-DD7F-3F332E56F2D1}"/>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B9317AA7-5D1A-3BFF-29C7-7FB6801CB09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Hexagon 11">
            <a:extLst>
              <a:ext uri="{FF2B5EF4-FFF2-40B4-BE49-F238E27FC236}">
                <a16:creationId xmlns:a16="http://schemas.microsoft.com/office/drawing/2014/main" id="{713C2CBB-7D82-7169-03F4-335064787262}"/>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14A0B9FC-4794-7DE3-E0DF-0A47416345B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4DC81D8B-8FA7-FBEB-0569-B42E20D8EFC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4012170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3AF00F-B13C-B363-C3AA-B7FCA8E852D1}"/>
              </a:ext>
            </a:extLst>
          </p:cNvPr>
          <p:cNvSpPr txBox="1"/>
          <p:nvPr/>
        </p:nvSpPr>
        <p:spPr>
          <a:xfrm>
            <a:off x="996287" y="705085"/>
            <a:ext cx="5254042" cy="276999"/>
          </a:xfrm>
          <a:prstGeom prst="rect">
            <a:avLst/>
          </a:prstGeom>
          <a:noFill/>
        </p:spPr>
        <p:txBody>
          <a:bodyPr wrap="square" rtlCol="0">
            <a:spAutoFit/>
          </a:bodyPr>
          <a:lstStyle/>
          <a:p>
            <a:pPr algn="r" rtl="1"/>
            <a:r>
              <a:rPr lang="ar-SA" sz="1200" dirty="0">
                <a:latin typeface="Calibri" panose="020F0502020204030204" pitchFamily="34" charset="0"/>
                <a:cs typeface="Calibri" panose="020F0502020204030204" pitchFamily="34" charset="0"/>
              </a:rPr>
              <a:t>علامات المخاوف المتعلقة بحماية الطفل</a:t>
            </a:r>
            <a:endParaRPr lang="en-US" sz="1200" dirty="0">
              <a:latin typeface="Calibri" panose="020F0502020204030204" pitchFamily="34" charset="0"/>
              <a:cs typeface="Calibri" panose="020F0502020204030204" pitchFamily="34" charset="0"/>
            </a:endParaRPr>
          </a:p>
        </p:txBody>
      </p:sp>
      <p:sp>
        <p:nvSpPr>
          <p:cNvPr id="4" name="Freeform: Shape 3">
            <a:extLst>
              <a:ext uri="{FF2B5EF4-FFF2-40B4-BE49-F238E27FC236}">
                <a16:creationId xmlns:a16="http://schemas.microsoft.com/office/drawing/2014/main" id="{C4BB7996-41AC-F93B-8A6C-3BAF7635F3FB}"/>
              </a:ext>
            </a:extLst>
          </p:cNvPr>
          <p:cNvSpPr/>
          <p:nvPr/>
        </p:nvSpPr>
        <p:spPr>
          <a:xfrm>
            <a:off x="996287" y="1347171"/>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BAF537C0-C201-1DDD-5855-4558DA7979BA}"/>
              </a:ext>
            </a:extLst>
          </p:cNvPr>
          <p:cNvGraphicFramePr>
            <a:graphicFrameLocks noGrp="1"/>
          </p:cNvGraphicFramePr>
          <p:nvPr>
            <p:extLst>
              <p:ext uri="{D42A27DB-BD31-4B8C-83A1-F6EECF244321}">
                <p14:modId xmlns:p14="http://schemas.microsoft.com/office/powerpoint/2010/main" val="22655556"/>
              </p:ext>
            </p:extLst>
          </p:nvPr>
        </p:nvGraphicFramePr>
        <p:xfrm>
          <a:off x="996286" y="1222473"/>
          <a:ext cx="5254041" cy="7757160"/>
        </p:xfrm>
        <a:graphic>
          <a:graphicData uri="http://schemas.openxmlformats.org/drawingml/2006/table">
            <a:tbl>
              <a:tblPr firstRow="1" bandRow="1">
                <a:tableStyleId>{5C22544A-7EE6-4342-B048-85BDC9FD1C3A}</a:tableStyleId>
              </a:tblPr>
              <a:tblGrid>
                <a:gridCol w="1243331">
                  <a:extLst>
                    <a:ext uri="{9D8B030D-6E8A-4147-A177-3AD203B41FA5}">
                      <a16:colId xmlns:a16="http://schemas.microsoft.com/office/drawing/2014/main" val="3902100626"/>
                    </a:ext>
                  </a:extLst>
                </a:gridCol>
                <a:gridCol w="4010710">
                  <a:extLst>
                    <a:ext uri="{9D8B030D-6E8A-4147-A177-3AD203B41FA5}">
                      <a16:colId xmlns:a16="http://schemas.microsoft.com/office/drawing/2014/main" val="621101868"/>
                    </a:ext>
                  </a:extLst>
                </a:gridCol>
              </a:tblGrid>
              <a:tr h="478223">
                <a:tc>
                  <a:txBody>
                    <a:bodyPr/>
                    <a:lstStyle/>
                    <a:p>
                      <a:pPr marL="355600" indent="0" algn="r" rtl="1"/>
                      <a:r>
                        <a:rPr lang="en-US" sz="900" b="1" dirty="0">
                          <a:solidFill>
                            <a:schemeClr val="bg1"/>
                          </a:solidFill>
                          <a:latin typeface="Calibri" panose="020F0502020204030204" pitchFamily="34" charset="0"/>
                          <a:cs typeface="Calibri" panose="020F0502020204030204" pitchFamily="34" charset="0"/>
                        </a:rPr>
                        <a:t>العنف الجسدي أو الإساءة</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علامات عض</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حروق السجائر</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دليل على</a:t>
                      </a:r>
                      <a:r>
                        <a:rPr lang="ar-SA" sz="1100" b="0" kern="1200" dirty="0">
                          <a:solidFill>
                            <a:schemeClr val="tx1"/>
                          </a:solidFill>
                          <a:effectLst/>
                          <a:latin typeface="Calibri" panose="020F0502020204030204" pitchFamily="34" charset="0"/>
                          <a:ea typeface="+mn-ea"/>
                          <a:cs typeface="Calibri" panose="020F0502020204030204" pitchFamily="34" charset="0"/>
                        </a:rPr>
                        <a:t> كسر في</a:t>
                      </a:r>
                      <a:r>
                        <a:rPr lang="en-GB" sz="1100" b="0" kern="1200" dirty="0">
                          <a:solidFill>
                            <a:schemeClr val="tx1"/>
                          </a:solidFill>
                          <a:effectLst/>
                          <a:latin typeface="Calibri" panose="020F0502020204030204" pitchFamily="34" charset="0"/>
                          <a:ea typeface="+mn-ea"/>
                          <a:cs typeface="Calibri" panose="020F0502020204030204" pitchFamily="34" charset="0"/>
                        </a:rPr>
                        <a:t> </a:t>
                      </a:r>
                      <a:r>
                        <a:rPr lang="ar-SA" sz="1100" b="0" kern="1200" dirty="0">
                          <a:solidFill>
                            <a:schemeClr val="tx1"/>
                          </a:solidFill>
                          <a:effectLst/>
                          <a:latin typeface="Calibri" panose="020F0502020204030204" pitchFamily="34" charset="0"/>
                          <a:ea typeface="+mn-ea"/>
                          <a:cs typeface="Calibri" panose="020F0502020204030204" pitchFamily="34" charset="0"/>
                        </a:rPr>
                        <a:t>ال</a:t>
                      </a:r>
                      <a:r>
                        <a:rPr lang="en-GB" sz="1100" b="0" kern="1200" dirty="0">
                          <a:solidFill>
                            <a:schemeClr val="tx1"/>
                          </a:solidFill>
                          <a:effectLst/>
                          <a:latin typeface="Calibri" panose="020F0502020204030204" pitchFamily="34" charset="0"/>
                          <a:ea typeface="+mn-ea"/>
                          <a:cs typeface="Calibri" panose="020F0502020204030204" pitchFamily="34" charset="0"/>
                        </a:rPr>
                        <a:t>عظام قديم ولكن لم يتم علاجها</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علامات تدل على كدمات شديدة وطويلة الأمد خاصة في الوجه</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إصابات أو حروق أو كدمات أو خلع غير مبرر.</a:t>
                      </a:r>
                    </a:p>
                    <a:p>
                      <a:pPr marL="171450" indent="-171450" algn="r" rtl="1">
                        <a:buFont typeface="Arial" panose="020B0604020202020204" pitchFamily="34" charset="0"/>
                        <a:buChar char="•"/>
                      </a:pPr>
                      <a:endParaRPr lang="en-BE" sz="1100" b="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20945920"/>
                  </a:ext>
                </a:extLst>
              </a:tr>
              <a:tr h="370840">
                <a:tc>
                  <a:txBody>
                    <a:bodyPr/>
                    <a:lstStyle/>
                    <a:p>
                      <a:pPr marL="355600" marR="0" lvl="0" indent="0" algn="r" defTabSz="685800" rtl="1"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Calibri" panose="020F0502020204030204" pitchFamily="34" charset="0"/>
                          <a:ea typeface="+mn-ea"/>
                          <a:cs typeface="Calibri" panose="020F0502020204030204" pitchFamily="34" charset="0"/>
                        </a:rPr>
                        <a:t>العنف العاطفي و </a:t>
                      </a:r>
                      <a:r>
                        <a:rPr lang="ar-SA" sz="900" b="1" kern="1200" dirty="0">
                          <a:solidFill>
                            <a:schemeClr val="bg1"/>
                          </a:solidFill>
                          <a:latin typeface="Calibri" panose="020F0502020204030204" pitchFamily="34" charset="0"/>
                          <a:ea typeface="+mn-ea"/>
                          <a:cs typeface="Calibri" panose="020F0502020204030204" pitchFamily="34" charset="0"/>
                        </a:rPr>
                        <a:t>و </a:t>
                      </a:r>
                      <a:r>
                        <a:rPr lang="en-GB" sz="900" b="1" kern="1200" dirty="0">
                          <a:solidFill>
                            <a:schemeClr val="bg1"/>
                          </a:solidFill>
                          <a:latin typeface="Calibri" panose="020F0502020204030204" pitchFamily="34" charset="0"/>
                          <a:ea typeface="+mn-ea"/>
                          <a:cs typeface="Calibri" panose="020F0502020204030204" pitchFamily="34" charset="0"/>
                        </a:rPr>
                        <a:t>الإساءة</a:t>
                      </a:r>
                      <a:endParaRPr lang="en-BE" sz="900" b="1" kern="1200" dirty="0">
                        <a:solidFill>
                          <a:schemeClr val="bg1"/>
                        </a:solidFill>
                        <a:latin typeface="Calibri" panose="020F0502020204030204" pitchFamily="34" charset="0"/>
                        <a:ea typeface="+mn-ea"/>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التطور الجسدي أو الفكري أو العاطفي البطيء</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مشاكل التعلم أو اضطرابات الكلام المفاجئة</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صعوبات تكوين العلاقات ، ال</a:t>
                      </a:r>
                      <a:r>
                        <a:rPr lang="ar-SA" sz="1100" b="0" kern="1200" dirty="0">
                          <a:solidFill>
                            <a:schemeClr val="tx1"/>
                          </a:solidFill>
                          <a:effectLst/>
                          <a:latin typeface="Calibri" panose="020F0502020204030204" pitchFamily="34" charset="0"/>
                          <a:ea typeface="+mn-ea"/>
                          <a:cs typeface="Calibri" panose="020F0502020204030204" pitchFamily="34" charset="0"/>
                        </a:rPr>
                        <a:t>عزلة</a:t>
                      </a:r>
                      <a:endParaRPr lang="en-GB" sz="1100" b="0" kern="1200" dirty="0">
                        <a:solidFill>
                          <a:schemeClr val="tx1"/>
                        </a:solidFill>
                        <a:effectLst/>
                        <a:latin typeface="Calibri" panose="020F0502020204030204" pitchFamily="34" charset="0"/>
                        <a:ea typeface="+mn-ea"/>
                        <a:cs typeface="Calibri" panose="020F0502020204030204" pitchFamily="34" charset="0"/>
                      </a:endParaRP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السلوك التخريبي / الساعي للفت الانتباه</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انعدام الأم</a:t>
                      </a:r>
                      <a:r>
                        <a:rPr lang="ar-SA" sz="1100" b="0" kern="1200" dirty="0">
                          <a:solidFill>
                            <a:schemeClr val="tx1"/>
                          </a:solidFill>
                          <a:effectLst/>
                          <a:latin typeface="Calibri" panose="020F0502020204030204" pitchFamily="34" charset="0"/>
                          <a:ea typeface="+mn-ea"/>
                          <a:cs typeface="Calibri" panose="020F0502020204030204" pitchFamily="34" charset="0"/>
                        </a:rPr>
                        <a:t>ان</a:t>
                      </a:r>
                      <a:endParaRPr lang="en-GB" sz="1100" b="0" kern="1200" dirty="0">
                        <a:solidFill>
                          <a:schemeClr val="tx1"/>
                        </a:solidFill>
                        <a:effectLst/>
                        <a:latin typeface="Calibri" panose="020F0502020204030204" pitchFamily="34" charset="0"/>
                        <a:ea typeface="+mn-ea"/>
                        <a:cs typeface="Calibri" panose="020F0502020204030204" pitchFamily="34" charset="0"/>
                      </a:endParaRP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ضعف احترام الذات / الخوف من المواقف الجديدة</a:t>
                      </a:r>
                    </a:p>
                    <a:p>
                      <a:pPr marL="171450" indent="-171450" algn="r" rtl="1">
                        <a:buFont typeface="Arial" panose="020B0604020202020204" pitchFamily="34" charset="0"/>
                        <a:buChar char="•"/>
                      </a:pPr>
                      <a:endParaRPr lang="en-BE" sz="1100" b="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64960946"/>
                  </a:ext>
                </a:extLst>
              </a:tr>
              <a:tr h="370840">
                <a:tc>
                  <a:txBody>
                    <a:bodyPr/>
                    <a:lstStyle/>
                    <a:p>
                      <a:pPr marL="355600" marR="0" lvl="0" indent="0" algn="r" defTabSz="685800" rtl="1"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Calibri" panose="020F0502020204030204" pitchFamily="34" charset="0"/>
                          <a:ea typeface="+mn-ea"/>
                          <a:cs typeface="Calibri" panose="020F0502020204030204" pitchFamily="34" charset="0"/>
                        </a:rPr>
                        <a:t>العنف أو الاعتداء الجنسي</a:t>
                      </a:r>
                      <a:endParaRPr lang="en-BE" sz="900" b="1" kern="1200" dirty="0">
                        <a:solidFill>
                          <a:schemeClr val="bg1"/>
                        </a:solidFill>
                        <a:latin typeface="Calibri" panose="020F0502020204030204" pitchFamily="34" charset="0"/>
                        <a:ea typeface="+mn-ea"/>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lgn="r" rtl="1">
                        <a:buFont typeface="Arial" panose="020B0604020202020204" pitchFamily="34" charset="0"/>
                        <a:buChar char="•"/>
                      </a:pPr>
                      <a:r>
                        <a:rPr lang="ar-SA" sz="1100" b="0" kern="1200" dirty="0">
                          <a:solidFill>
                            <a:schemeClr val="tx1"/>
                          </a:solidFill>
                          <a:effectLst/>
                          <a:latin typeface="Calibri" panose="020F0502020204030204" pitchFamily="34" charset="0"/>
                          <a:ea typeface="+mn-ea"/>
                          <a:cs typeface="Calibri" panose="020F0502020204030204" pitchFamily="34" charset="0"/>
                        </a:rPr>
                        <a:t>تغيير السلوك المفاجئ/غير المتوقع</a:t>
                      </a:r>
                      <a:r>
                        <a:rPr lang="en-GB" sz="1100" b="0" kern="1200" dirty="0">
                          <a:solidFill>
                            <a:schemeClr val="tx1"/>
                          </a:solidFill>
                          <a:effectLst/>
                          <a:latin typeface="Calibri" panose="020F0502020204030204" pitchFamily="34" charset="0"/>
                          <a:ea typeface="+mn-ea"/>
                          <a:cs typeface="Calibri" panose="020F0502020204030204" pitchFamily="34" charset="0"/>
                        </a:rPr>
                        <a:t>، </a:t>
                      </a:r>
                      <a:r>
                        <a:rPr lang="ar-SA" sz="1100" b="0" kern="1200" dirty="0">
                          <a:solidFill>
                            <a:schemeClr val="tx1"/>
                          </a:solidFill>
                          <a:effectLst/>
                          <a:latin typeface="Calibri" panose="020F0502020204030204" pitchFamily="34" charset="0"/>
                          <a:ea typeface="+mn-ea"/>
                          <a:cs typeface="Calibri" panose="020F0502020204030204" pitchFamily="34" charset="0"/>
                        </a:rPr>
                        <a:t>ا</a:t>
                      </a:r>
                      <a:r>
                        <a:rPr lang="en-GB" sz="1100" b="0" kern="1200" dirty="0">
                          <a:solidFill>
                            <a:schemeClr val="tx1"/>
                          </a:solidFill>
                          <a:effectLst/>
                          <a:latin typeface="Calibri" panose="020F0502020204030204" pitchFamily="34" charset="0"/>
                          <a:ea typeface="+mn-ea"/>
                          <a:cs typeface="Calibri" panose="020F0502020204030204" pitchFamily="34" charset="0"/>
                        </a:rPr>
                        <a:t>نعز</a:t>
                      </a:r>
                      <a:r>
                        <a:rPr lang="ar-SA" sz="1100" b="0" kern="1200" dirty="0">
                          <a:solidFill>
                            <a:schemeClr val="tx1"/>
                          </a:solidFill>
                          <a:effectLst/>
                          <a:latin typeface="Calibri" panose="020F0502020204030204" pitchFamily="34" charset="0"/>
                          <a:ea typeface="+mn-ea"/>
                          <a:cs typeface="Calibri" panose="020F0502020204030204" pitchFamily="34" charset="0"/>
                        </a:rPr>
                        <a:t>ا</a:t>
                      </a:r>
                      <a:r>
                        <a:rPr lang="en-GB" sz="1100" b="0" kern="1200" dirty="0">
                          <a:solidFill>
                            <a:schemeClr val="tx1"/>
                          </a:solidFill>
                          <a:effectLst/>
                          <a:latin typeface="Calibri" panose="020F0502020204030204" pitchFamily="34" charset="0"/>
                          <a:ea typeface="+mn-ea"/>
                          <a:cs typeface="Calibri" panose="020F0502020204030204" pitchFamily="34" charset="0"/>
                        </a:rPr>
                        <a:t>ل عن الأصدقاء</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حنون للغاية / </a:t>
                      </a:r>
                      <a:r>
                        <a:rPr lang="ar-SA" sz="1100" b="0" kern="1200" dirty="0">
                          <a:solidFill>
                            <a:schemeClr val="tx1"/>
                          </a:solidFill>
                          <a:effectLst/>
                          <a:latin typeface="Calibri" panose="020F0502020204030204" pitchFamily="34" charset="0"/>
                          <a:ea typeface="+mn-ea"/>
                          <a:cs typeface="Calibri" panose="020F0502020204030204" pitchFamily="34" charset="0"/>
                        </a:rPr>
                        <a:t>واسع الاطلاع</a:t>
                      </a:r>
                      <a:r>
                        <a:rPr lang="en-GB" sz="1100" b="0" kern="1200" dirty="0">
                          <a:solidFill>
                            <a:schemeClr val="tx1"/>
                          </a:solidFill>
                          <a:effectLst/>
                          <a:latin typeface="Calibri" panose="020F0502020204030204" pitchFamily="34" charset="0"/>
                          <a:ea typeface="+mn-ea"/>
                          <a:cs typeface="Calibri" panose="020F0502020204030204" pitchFamily="34" charset="0"/>
                        </a:rPr>
                        <a:t> بطريقة جنسية</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مشاكل طبية مثل آلام المعدة عند المشي أو الجلوس</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حكة مزمنة ، ألم ، إفرازات ، نزيف من الأعضاء التناسلية</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الأمراض المنقولة جنسياً ، الحمل</a:t>
                      </a:r>
                    </a:p>
                    <a:p>
                      <a:pPr marL="171450" indent="-171450" algn="r" rtl="1">
                        <a:buFont typeface="Arial" panose="020B0604020202020204" pitchFamily="34" charset="0"/>
                        <a:buChar char="•"/>
                      </a:pPr>
                      <a:r>
                        <a:rPr lang="en-GB" sz="1100" b="0" kern="1200" dirty="0">
                          <a:solidFill>
                            <a:schemeClr val="tx1"/>
                          </a:solidFill>
                          <a:effectLst/>
                          <a:latin typeface="Calibri" panose="020F0502020204030204" pitchFamily="34" charset="0"/>
                          <a:ea typeface="+mn-ea"/>
                          <a:cs typeface="Calibri" panose="020F0502020204030204" pitchFamily="34" charset="0"/>
                        </a:rPr>
                        <a:t>عدم الثقة أو الخوف من شخص يعرفونه جيدًا</a:t>
                      </a:r>
                    </a:p>
                    <a:p>
                      <a:pPr marL="171450" indent="-171450" algn="r" rtl="1">
                        <a:buFont typeface="Arial" panose="020B0604020202020204" pitchFamily="34" charset="0"/>
                        <a:buChar char="•"/>
                      </a:pPr>
                      <a:endParaRPr lang="en-BE" sz="1100" b="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77113662"/>
                  </a:ext>
                </a:extLst>
              </a:tr>
              <a:tr h="370840">
                <a:tc>
                  <a:txBody>
                    <a:bodyPr/>
                    <a:lstStyle/>
                    <a:p>
                      <a:pPr marL="355600" marR="0" lvl="0" indent="0" algn="r" defTabSz="685800" rtl="1" eaLnBrk="1" fontAlgn="auto" latinLnBrk="0" hangingPunct="1">
                        <a:lnSpc>
                          <a:spcPct val="100000"/>
                        </a:lnSpc>
                        <a:spcBef>
                          <a:spcPts val="0"/>
                        </a:spcBef>
                        <a:spcAft>
                          <a:spcPts val="0"/>
                        </a:spcAft>
                        <a:buClrTx/>
                        <a:buSzTx/>
                        <a:buFontTx/>
                        <a:buNone/>
                        <a:tabLst/>
                        <a:defRPr/>
                      </a:pPr>
                      <a:r>
                        <a:rPr lang="ar-SA" sz="900" b="1" kern="1200" dirty="0">
                          <a:solidFill>
                            <a:schemeClr val="bg1"/>
                          </a:solidFill>
                          <a:latin typeface="Calibri" panose="020F0502020204030204" pitchFamily="34" charset="0"/>
                          <a:ea typeface="+mn-ea"/>
                          <a:cs typeface="Calibri" panose="020F0502020204030204" pitchFamily="34" charset="0"/>
                        </a:rPr>
                        <a:t>الإهمال</a:t>
                      </a:r>
                      <a:endParaRPr lang="en-BE" sz="900" b="1" kern="1200" dirty="0">
                        <a:solidFill>
                          <a:schemeClr val="bg1"/>
                        </a:solidFill>
                        <a:latin typeface="Calibri" panose="020F0502020204030204" pitchFamily="34" charset="0"/>
                        <a:ea typeface="+mn-ea"/>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lgn="r" rtl="1">
                        <a:buFont typeface="Arial" panose="020B0604020202020204" pitchFamily="34" charset="0"/>
                        <a:buChar char="•"/>
                      </a:pPr>
                      <a:r>
                        <a:rPr lang="en-GB" sz="1100" kern="1200" dirty="0">
                          <a:solidFill>
                            <a:schemeClr val="tx1"/>
                          </a:solidFill>
                          <a:effectLst/>
                          <a:latin typeface="Calibri" panose="020F0502020204030204" pitchFamily="34" charset="0"/>
                          <a:ea typeface="+mn-ea"/>
                          <a:cs typeface="Calibri" panose="020F0502020204030204" pitchFamily="34" charset="0"/>
                        </a:rPr>
                        <a:t>الجوع</a:t>
                      </a:r>
                      <a:r>
                        <a:rPr lang="ar-SA" sz="1100" kern="1200" dirty="0">
                          <a:solidFill>
                            <a:schemeClr val="tx1"/>
                          </a:solidFill>
                          <a:effectLst/>
                          <a:latin typeface="Calibri" panose="020F0502020204030204" pitchFamily="34" charset="0"/>
                          <a:ea typeface="+mn-ea"/>
                          <a:cs typeface="Calibri" panose="020F0502020204030204" pitchFamily="34" charset="0"/>
                        </a:rPr>
                        <a:t> الدائم</a:t>
                      </a:r>
                      <a:r>
                        <a:rPr lang="en-GB" sz="1100" kern="1200" dirty="0">
                          <a:solidFill>
                            <a:schemeClr val="tx1"/>
                          </a:solidFill>
                          <a:effectLst/>
                          <a:latin typeface="Calibri" panose="020F0502020204030204" pitchFamily="34" charset="0"/>
                          <a:ea typeface="+mn-ea"/>
                          <a:cs typeface="Calibri" panose="020F0502020204030204" pitchFamily="34" charset="0"/>
                        </a:rPr>
                        <a:t> وسرقة الطعام وإخفائه وفقدان الوزن</a:t>
                      </a:r>
                    </a:p>
                    <a:p>
                      <a:pPr marL="171450" indent="-171450" algn="r" rtl="1">
                        <a:buFont typeface="Arial" panose="020B0604020202020204" pitchFamily="34" charset="0"/>
                        <a:buChar char="•"/>
                      </a:pPr>
                      <a:r>
                        <a:rPr lang="en-GB" sz="1100" kern="1200" dirty="0">
                          <a:solidFill>
                            <a:schemeClr val="tx1"/>
                          </a:solidFill>
                          <a:effectLst/>
                          <a:latin typeface="Calibri" panose="020F0502020204030204" pitchFamily="34" charset="0"/>
                          <a:ea typeface="+mn-ea"/>
                          <a:cs typeface="Calibri" panose="020F0502020204030204" pitchFamily="34" charset="0"/>
                        </a:rPr>
                        <a:t>النظافة الشخصية السيئة</a:t>
                      </a:r>
                    </a:p>
                    <a:p>
                      <a:pPr marL="171450" indent="-171450" algn="r" rtl="1">
                        <a:buFont typeface="Arial" panose="020B0604020202020204" pitchFamily="34" charset="0"/>
                        <a:buChar char="•"/>
                      </a:pPr>
                      <a:r>
                        <a:rPr lang="en-GB" sz="1100" kern="1200" dirty="0">
                          <a:solidFill>
                            <a:schemeClr val="tx1"/>
                          </a:solidFill>
                          <a:effectLst/>
                          <a:latin typeface="Calibri" panose="020F0502020204030204" pitchFamily="34" charset="0"/>
                          <a:ea typeface="+mn-ea"/>
                          <a:cs typeface="Calibri" panose="020F0502020204030204" pitchFamily="34" charset="0"/>
                        </a:rPr>
                        <a:t>صعوبات سلوكية</a:t>
                      </a:r>
                    </a:p>
                    <a:p>
                      <a:pPr marL="171450" indent="-171450" algn="r" rtl="1">
                        <a:buFont typeface="Arial" panose="020B0604020202020204" pitchFamily="34" charset="0"/>
                        <a:buChar char="•"/>
                      </a:pPr>
                      <a:r>
                        <a:rPr lang="en-GB" sz="1100" kern="1200" dirty="0">
                          <a:solidFill>
                            <a:schemeClr val="tx1"/>
                          </a:solidFill>
                          <a:effectLst/>
                          <a:latin typeface="Calibri" panose="020F0502020204030204" pitchFamily="34" charset="0"/>
                          <a:ea typeface="+mn-ea"/>
                          <a:cs typeface="Calibri" panose="020F0502020204030204" pitchFamily="34" charset="0"/>
                        </a:rPr>
                        <a:t>ملابس رديئة ، أو ملابس غير مناسبة للعمر</a:t>
                      </a:r>
                    </a:p>
                    <a:p>
                      <a:pPr marL="171450" indent="-171450" algn="r" rtl="1">
                        <a:buFont typeface="Arial" panose="020B0604020202020204" pitchFamily="34" charset="0"/>
                        <a:buChar char="•"/>
                      </a:pPr>
                      <a:r>
                        <a:rPr lang="en-GB" sz="1100" kern="1200" dirty="0">
                          <a:solidFill>
                            <a:schemeClr val="tx1"/>
                          </a:solidFill>
                          <a:effectLst/>
                          <a:latin typeface="Calibri" panose="020F0502020204030204" pitchFamily="34" charset="0"/>
                          <a:ea typeface="+mn-ea"/>
                          <a:cs typeface="Calibri" panose="020F0502020204030204" pitchFamily="34" charset="0"/>
                        </a:rPr>
                        <a:t>مشكلة طبية غير معالجة</a:t>
                      </a:r>
                    </a:p>
                    <a:p>
                      <a:pPr marL="171450" indent="-171450" algn="r" rtl="1">
                        <a:buFont typeface="Arial" panose="020B0604020202020204" pitchFamily="34" charset="0"/>
                        <a:buChar char="•"/>
                      </a:pPr>
                      <a:r>
                        <a:rPr lang="ar-SA" sz="1100" kern="1200" dirty="0">
                          <a:solidFill>
                            <a:schemeClr val="tx1"/>
                          </a:solidFill>
                          <a:effectLst/>
                          <a:latin typeface="Calibri" panose="020F0502020204030204" pitchFamily="34" charset="0"/>
                          <a:ea typeface="+mn-ea"/>
                          <a:cs typeface="Calibri" panose="020F0502020204030204" pitchFamily="34" charset="0"/>
                        </a:rPr>
                        <a:t>القليل</a:t>
                      </a:r>
                      <a:r>
                        <a:rPr lang="en-GB" sz="1100" kern="1200" dirty="0">
                          <a:solidFill>
                            <a:schemeClr val="tx1"/>
                          </a:solidFill>
                          <a:effectLst/>
                          <a:latin typeface="Calibri" panose="020F0502020204030204" pitchFamily="34" charset="0"/>
                          <a:ea typeface="+mn-ea"/>
                          <a:cs typeface="Calibri" panose="020F0502020204030204" pitchFamily="34" charset="0"/>
                        </a:rPr>
                        <a:t> الأصدقاء</a:t>
                      </a:r>
                    </a:p>
                    <a:p>
                      <a:pPr marL="171450" indent="-171450" algn="r" rtl="1">
                        <a:buFont typeface="Arial" panose="020B0604020202020204" pitchFamily="34" charset="0"/>
                        <a:buChar char="•"/>
                      </a:pPr>
                      <a:r>
                        <a:rPr lang="en-GB" sz="1100" dirty="0">
                          <a:latin typeface="Calibri" panose="020F0502020204030204" pitchFamily="34" charset="0"/>
                          <a:cs typeface="Calibri" panose="020F0502020204030204" pitchFamily="34" charset="0"/>
                        </a:rPr>
                        <a:t>ضعف النمو والنحافة للغاية ونقص الوزن</a:t>
                      </a:r>
                    </a:p>
                    <a:p>
                      <a:pPr marL="171450" indent="-171450" algn="r" rtl="1">
                        <a:buFont typeface="Arial" panose="020B0604020202020204" pitchFamily="34" charset="0"/>
                        <a:buChar char="•"/>
                      </a:pPr>
                      <a:endParaRPr lang="en-BE" sz="11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4612301"/>
                  </a:ext>
                </a:extLst>
              </a:tr>
              <a:tr h="370840">
                <a:tc>
                  <a:txBody>
                    <a:bodyPr/>
                    <a:lstStyle/>
                    <a:p>
                      <a:pPr marL="355600" marR="0" lvl="0" indent="0" algn="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900" b="1" kern="1200" dirty="0">
                          <a:solidFill>
                            <a:schemeClr val="bg1"/>
                          </a:solidFill>
                          <a:latin typeface="Calibri" panose="020F0502020204030204" pitchFamily="34" charset="0"/>
                          <a:ea typeface="+mn-ea"/>
                          <a:cs typeface="Calibri" panose="020F0502020204030204" pitchFamily="34" charset="0"/>
                        </a:rPr>
                        <a:t>ال</a:t>
                      </a:r>
                      <a:r>
                        <a:rPr lang="en-GB" sz="900" b="1" kern="1200" dirty="0">
                          <a:solidFill>
                            <a:schemeClr val="bg1"/>
                          </a:solidFill>
                          <a:latin typeface="Calibri" panose="020F0502020204030204" pitchFamily="34" charset="0"/>
                          <a:ea typeface="+mn-ea"/>
                          <a:cs typeface="Calibri" panose="020F0502020204030204" pitchFamily="34" charset="0"/>
                        </a:rPr>
                        <a:t>استغلال</a:t>
                      </a:r>
                      <a:endParaRPr lang="en-BE" sz="900" b="1" kern="1200" dirty="0">
                        <a:solidFill>
                          <a:schemeClr val="bg1"/>
                        </a:solidFill>
                        <a:latin typeface="Calibri" panose="020F0502020204030204" pitchFamily="34" charset="0"/>
                        <a:ea typeface="+mn-ea"/>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lgn="r" rtl="1">
                        <a:buFont typeface="Arial" panose="020B0604020202020204" pitchFamily="34" charset="0"/>
                        <a:buChar char="•"/>
                      </a:pPr>
                      <a:r>
                        <a:rPr lang="ar-SA" sz="1100" kern="1200" dirty="0">
                          <a:solidFill>
                            <a:schemeClr val="tx1"/>
                          </a:solidFill>
                          <a:effectLst/>
                          <a:latin typeface="Calibri" panose="020F0502020204030204" pitchFamily="34" charset="0"/>
                          <a:ea typeface="+mn-ea"/>
                          <a:cs typeface="Calibri" panose="020F0502020204030204" pitchFamily="34" charset="0"/>
                        </a:rPr>
                        <a:t>امتلاك</a:t>
                      </a:r>
                      <a:r>
                        <a:rPr lang="en-GB" sz="1100" kern="1200" dirty="0">
                          <a:solidFill>
                            <a:schemeClr val="tx1"/>
                          </a:solidFill>
                          <a:effectLst/>
                          <a:latin typeface="Calibri" panose="020F0502020204030204" pitchFamily="34" charset="0"/>
                          <a:ea typeface="+mn-ea"/>
                          <a:cs typeface="Calibri" panose="020F0502020204030204" pitchFamily="34" charset="0"/>
                        </a:rPr>
                        <a:t> أموال أو هدايا أو أشياء باهظة الثمن لم يقدمها الوال</a:t>
                      </a:r>
                      <a:r>
                        <a:rPr lang="ar-SA" sz="1100" kern="1200" dirty="0">
                          <a:solidFill>
                            <a:schemeClr val="tx1"/>
                          </a:solidFill>
                          <a:effectLst/>
                          <a:latin typeface="Calibri" panose="020F0502020204030204" pitchFamily="34" charset="0"/>
                          <a:ea typeface="+mn-ea"/>
                          <a:cs typeface="Calibri" panose="020F0502020204030204" pitchFamily="34" charset="0"/>
                        </a:rPr>
                        <a:t>ي</a:t>
                      </a:r>
                      <a:r>
                        <a:rPr lang="en-GB" sz="1100" kern="1200" dirty="0">
                          <a:solidFill>
                            <a:schemeClr val="tx1"/>
                          </a:solidFill>
                          <a:effectLst/>
                          <a:latin typeface="Calibri" panose="020F0502020204030204" pitchFamily="34" charset="0"/>
                          <a:ea typeface="+mn-ea"/>
                          <a:cs typeface="Calibri" panose="020F0502020204030204" pitchFamily="34" charset="0"/>
                        </a:rPr>
                        <a:t>ان</a:t>
                      </a:r>
                    </a:p>
                    <a:p>
                      <a:pPr marL="171450" indent="-171450" algn="r" rtl="1">
                        <a:buFont typeface="Arial" panose="020B0604020202020204" pitchFamily="34" charset="0"/>
                        <a:buChar char="•"/>
                      </a:pPr>
                      <a:r>
                        <a:rPr lang="en-GB" sz="1100" kern="1200" dirty="0">
                          <a:solidFill>
                            <a:schemeClr val="tx1"/>
                          </a:solidFill>
                          <a:effectLst/>
                          <a:latin typeface="Calibri" panose="020F0502020204030204" pitchFamily="34" charset="0"/>
                          <a:ea typeface="+mn-ea"/>
                          <a:cs typeface="Calibri" panose="020F0502020204030204" pitchFamily="34" charset="0"/>
                        </a:rPr>
                        <a:t>الثقة الزائدة والشعور بالأهمية / النضج</a:t>
                      </a:r>
                    </a:p>
                    <a:p>
                      <a:pPr marL="171450" indent="-171450" algn="r" rtl="1">
                        <a:buFont typeface="Arial" panose="020B0604020202020204" pitchFamily="34" charset="0"/>
                        <a:buChar char="•"/>
                      </a:pPr>
                      <a:r>
                        <a:rPr lang="en-GB" sz="1100" kern="1200" dirty="0">
                          <a:solidFill>
                            <a:schemeClr val="tx1"/>
                          </a:solidFill>
                          <a:effectLst/>
                          <a:latin typeface="Calibri" panose="020F0502020204030204" pitchFamily="34" charset="0"/>
                          <a:ea typeface="+mn-ea"/>
                          <a:cs typeface="Calibri" panose="020F0502020204030204" pitchFamily="34" charset="0"/>
                        </a:rPr>
                        <a:t>التأثيرات الجسدية: انحناء الظهر ، أضعف ، تلف اليدين ، إلخ.</a:t>
                      </a:r>
                    </a:p>
                    <a:p>
                      <a:pPr marL="171450" indent="-171450" algn="r" rtl="1">
                        <a:buFont typeface="Arial" panose="020B0604020202020204" pitchFamily="34" charset="0"/>
                        <a:buChar char="•"/>
                      </a:pPr>
                      <a:r>
                        <a:rPr lang="ar-SA" sz="1100" kern="1200" dirty="0">
                          <a:solidFill>
                            <a:schemeClr val="tx1"/>
                          </a:solidFill>
                          <a:effectLst/>
                          <a:latin typeface="Calibri" panose="020F0502020204030204" pitchFamily="34" charset="0"/>
                          <a:ea typeface="+mn-ea"/>
                          <a:cs typeface="Calibri" panose="020F0502020204030204" pitchFamily="34" charset="0"/>
                        </a:rPr>
                        <a:t>امتلاك</a:t>
                      </a:r>
                      <a:r>
                        <a:rPr lang="en-GB" sz="1100" kern="1200" dirty="0">
                          <a:solidFill>
                            <a:schemeClr val="tx1"/>
                          </a:solidFill>
                          <a:effectLst/>
                          <a:latin typeface="Calibri" panose="020F0502020204030204" pitchFamily="34" charset="0"/>
                          <a:ea typeface="+mn-ea"/>
                          <a:cs typeface="Calibri" panose="020F0502020204030204" pitchFamily="34" charset="0"/>
                        </a:rPr>
                        <a:t> أموال أو هدايا أو أشياء باهظة الثمن لم يقدمها الوالد</a:t>
                      </a:r>
                      <a:r>
                        <a:rPr lang="ar-SA" sz="1100" kern="1200" dirty="0">
                          <a:solidFill>
                            <a:schemeClr val="tx1"/>
                          </a:solidFill>
                          <a:effectLst/>
                          <a:latin typeface="Calibri" panose="020F0502020204030204" pitchFamily="34" charset="0"/>
                          <a:ea typeface="+mn-ea"/>
                          <a:cs typeface="Calibri" panose="020F0502020204030204" pitchFamily="34" charset="0"/>
                        </a:rPr>
                        <a:t>ي</a:t>
                      </a:r>
                      <a:r>
                        <a:rPr lang="en-GB" sz="1100" kern="1200" dirty="0">
                          <a:solidFill>
                            <a:schemeClr val="tx1"/>
                          </a:solidFill>
                          <a:effectLst/>
                          <a:latin typeface="Calibri" panose="020F0502020204030204" pitchFamily="34" charset="0"/>
                          <a:ea typeface="+mn-ea"/>
                          <a:cs typeface="Calibri" panose="020F0502020204030204" pitchFamily="34" charset="0"/>
                        </a:rPr>
                        <a:t>ن</a:t>
                      </a:r>
                    </a:p>
                    <a:p>
                      <a:pPr marL="171450" indent="-171450" algn="r" rtl="1">
                        <a:buFont typeface="Arial" panose="020B0604020202020204" pitchFamily="34" charset="0"/>
                        <a:buChar char="•"/>
                      </a:pPr>
                      <a:endParaRPr lang="en-GB" sz="1100" kern="1200" dirty="0">
                        <a:solidFill>
                          <a:schemeClr val="tx1"/>
                        </a:solidFill>
                        <a:effectLst/>
                        <a:latin typeface="Calibri" panose="020F0502020204030204" pitchFamily="34" charset="0"/>
                        <a:ea typeface="+mn-ea"/>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3498074"/>
                  </a:ext>
                </a:extLst>
              </a:tr>
              <a:tr h="370840">
                <a:tc>
                  <a:txBody>
                    <a:bodyPr/>
                    <a:lstStyle/>
                    <a:p>
                      <a:pPr marL="355600" marR="0" lvl="0" indent="0" algn="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bg1"/>
                          </a:solidFill>
                          <a:latin typeface="Calibri" panose="020F0502020204030204" pitchFamily="34" charset="0"/>
                          <a:ea typeface="+mn-ea"/>
                          <a:cs typeface="Calibri" panose="020F0502020204030204" pitchFamily="34" charset="0"/>
                        </a:rPr>
                        <a:t>العديد من مخاوف الحماية</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الهروب المزمن ، الخوف من العودة إلى المنزل ، عدم الرغبة في الاتصال بالوالدين</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العدوان أو العزلة أو الانسحاب</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الخوف من الاتصال الجسدي - الجفل إذا تم لمسه</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التراجع إلى</a:t>
                      </a:r>
                      <a:r>
                        <a:rPr lang="ar-SA" sz="1100" kern="1200" dirty="0">
                          <a:solidFill>
                            <a:schemeClr val="tx1"/>
                          </a:solidFill>
                          <a:effectLst/>
                          <a:latin typeface="Calibri" panose="020F0502020204030204" pitchFamily="34" charset="0"/>
                          <a:ea typeface="+mn-ea"/>
                          <a:cs typeface="Calibri" panose="020F0502020204030204" pitchFamily="34" charset="0"/>
                        </a:rPr>
                        <a:t> سلوك </a:t>
                      </a:r>
                      <a:r>
                        <a:rPr lang="en-GB" sz="1100" kern="1200" dirty="0">
                          <a:solidFill>
                            <a:schemeClr val="tx1"/>
                          </a:solidFill>
                          <a:effectLst/>
                          <a:latin typeface="Calibri" panose="020F0502020204030204" pitchFamily="34" charset="0"/>
                          <a:ea typeface="+mn-ea"/>
                          <a:cs typeface="Calibri" panose="020F0502020204030204" pitchFamily="34" charset="0"/>
                        </a:rPr>
                        <a:t> </a:t>
                      </a:r>
                      <a:r>
                        <a:rPr lang="ar-SA" sz="1100" kern="1200" dirty="0">
                          <a:solidFill>
                            <a:schemeClr val="tx1"/>
                          </a:solidFill>
                          <a:effectLst/>
                          <a:latin typeface="Calibri" panose="020F0502020204030204" pitchFamily="34" charset="0"/>
                          <a:ea typeface="+mn-ea"/>
                          <a:cs typeface="Calibri" panose="020F0502020204030204" pitchFamily="34" charset="0"/>
                        </a:rPr>
                        <a:t>أ</a:t>
                      </a:r>
                      <a:r>
                        <a:rPr lang="en-GB" sz="1100" kern="1200" dirty="0">
                          <a:solidFill>
                            <a:schemeClr val="tx1"/>
                          </a:solidFill>
                          <a:effectLst/>
                          <a:latin typeface="Calibri" panose="020F0502020204030204" pitchFamily="34" charset="0"/>
                          <a:ea typeface="+mn-ea"/>
                          <a:cs typeface="Calibri" panose="020F0502020204030204" pitchFamily="34" charset="0"/>
                        </a:rPr>
                        <a:t>صغر سنا</a:t>
                      </a:r>
                      <a:r>
                        <a:rPr lang="ar-SA" sz="1100" kern="1200" noProof="0" dirty="0">
                          <a:solidFill>
                            <a:schemeClr val="tx1"/>
                          </a:solidFill>
                          <a:effectLst/>
                          <a:latin typeface="Calibri" panose="020F0502020204030204" pitchFamily="34" charset="0"/>
                          <a:ea typeface="+mn-ea"/>
                          <a:cs typeface="Calibri" panose="020F0502020204030204" pitchFamily="34" charset="0"/>
                        </a:rPr>
                        <a:t> </a:t>
                      </a:r>
                      <a:r>
                        <a:rPr lang="en-GB" sz="1100" kern="1200" dirty="0">
                          <a:solidFill>
                            <a:schemeClr val="tx1"/>
                          </a:solidFill>
                          <a:effectLst/>
                          <a:latin typeface="Calibri" panose="020F0502020204030204" pitchFamily="34" charset="0"/>
                          <a:ea typeface="+mn-ea"/>
                          <a:cs typeface="Calibri" panose="020F0502020204030204" pitchFamily="34" charset="0"/>
                        </a:rPr>
                        <a:t>و عدم القدرة على التركيز</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ردود الفعل المتطرفة الأخرى مثل الاكتئاب وتشويه الذات ومحاولات الانتحار</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ميول التدمير الذاتي</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متعب جدا ، نائم في المدرسة ، تغيب عن العمل</a:t>
                      </a: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صعوبات تكوين العلاقات ، ال</a:t>
                      </a:r>
                      <a:r>
                        <a:rPr lang="ar-SA" sz="1100" kern="1200" dirty="0">
                          <a:solidFill>
                            <a:schemeClr val="tx1"/>
                          </a:solidFill>
                          <a:effectLst/>
                          <a:latin typeface="Calibri" panose="020F0502020204030204" pitchFamily="34" charset="0"/>
                          <a:ea typeface="+mn-ea"/>
                          <a:cs typeface="Calibri" panose="020F0502020204030204" pitchFamily="34" charset="0"/>
                        </a:rPr>
                        <a:t>عزلة</a:t>
                      </a:r>
                      <a:endParaRPr lang="en-GB" sz="1100" kern="1200" dirty="0">
                        <a:solidFill>
                          <a:schemeClr val="tx1"/>
                        </a:solidFill>
                        <a:effectLst/>
                        <a:latin typeface="Calibri" panose="020F0502020204030204" pitchFamily="34" charset="0"/>
                        <a:ea typeface="+mn-ea"/>
                        <a:cs typeface="Calibri" panose="020F0502020204030204" pitchFamily="34" charset="0"/>
                      </a:endParaRPr>
                    </a:p>
                    <a:p>
                      <a:pPr marL="285750" marR="0" lvl="0" indent="-285750"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1102606"/>
                  </a:ext>
                </a:extLst>
              </a:tr>
            </a:tbl>
          </a:graphicData>
        </a:graphic>
      </p:graphicFrame>
      <p:sp>
        <p:nvSpPr>
          <p:cNvPr id="14" name="Freeform: Shape 13">
            <a:extLst>
              <a:ext uri="{FF2B5EF4-FFF2-40B4-BE49-F238E27FC236}">
                <a16:creationId xmlns:a16="http://schemas.microsoft.com/office/drawing/2014/main" id="{AF6FB4EB-F52F-4528-1FC4-11C0E58CAD67}"/>
              </a:ext>
            </a:extLst>
          </p:cNvPr>
          <p:cNvSpPr/>
          <p:nvPr/>
        </p:nvSpPr>
        <p:spPr>
          <a:xfrm>
            <a:off x="935325" y="1311144"/>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771AC1CD-C371-9620-593F-3CD96C433D3D}"/>
              </a:ext>
            </a:extLst>
          </p:cNvPr>
          <p:cNvSpPr/>
          <p:nvPr/>
        </p:nvSpPr>
        <p:spPr>
          <a:xfrm>
            <a:off x="935325" y="2401313"/>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46897E1C-E9C4-8F16-4905-1ADCDF6151F4}"/>
              </a:ext>
            </a:extLst>
          </p:cNvPr>
          <p:cNvSpPr/>
          <p:nvPr/>
        </p:nvSpPr>
        <p:spPr>
          <a:xfrm>
            <a:off x="935325" y="3666148"/>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6D4C68B8-A9C1-1F47-8E74-929ED445DDFD}"/>
              </a:ext>
            </a:extLst>
          </p:cNvPr>
          <p:cNvSpPr/>
          <p:nvPr/>
        </p:nvSpPr>
        <p:spPr>
          <a:xfrm>
            <a:off x="935325" y="492649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2CAC04C7-C3DB-F778-858B-7E7F5C0C4750}"/>
              </a:ext>
            </a:extLst>
          </p:cNvPr>
          <p:cNvSpPr/>
          <p:nvPr/>
        </p:nvSpPr>
        <p:spPr>
          <a:xfrm>
            <a:off x="935325" y="636947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D218B0D0-B285-6C53-F897-DB1E34767640}"/>
              </a:ext>
            </a:extLst>
          </p:cNvPr>
          <p:cNvSpPr/>
          <p:nvPr/>
        </p:nvSpPr>
        <p:spPr>
          <a:xfrm>
            <a:off x="935325" y="733018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23" name="Hexagon 22">
            <a:extLst>
              <a:ext uri="{FF2B5EF4-FFF2-40B4-BE49-F238E27FC236}">
                <a16:creationId xmlns:a16="http://schemas.microsoft.com/office/drawing/2014/main" id="{267E630E-9EFB-F926-1489-5A4E48FF1D1E}"/>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Hexagon 23">
            <a:extLst>
              <a:ext uri="{FF2B5EF4-FFF2-40B4-BE49-F238E27FC236}">
                <a16:creationId xmlns:a16="http://schemas.microsoft.com/office/drawing/2014/main" id="{AF16AA9C-821A-E77B-3B26-D0F24550C79C}"/>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Hexagon 24">
            <a:extLst>
              <a:ext uri="{FF2B5EF4-FFF2-40B4-BE49-F238E27FC236}">
                <a16:creationId xmlns:a16="http://schemas.microsoft.com/office/drawing/2014/main" id="{762D54A7-588E-CEC1-AE5E-1A8B79CEDC8D}"/>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Hexagon 25">
            <a:extLst>
              <a:ext uri="{FF2B5EF4-FFF2-40B4-BE49-F238E27FC236}">
                <a16:creationId xmlns:a16="http://schemas.microsoft.com/office/drawing/2014/main" id="{9EE7287D-3F2D-85BC-24EE-7D1108E86AA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Hexagon 26">
            <a:extLst>
              <a:ext uri="{FF2B5EF4-FFF2-40B4-BE49-F238E27FC236}">
                <a16:creationId xmlns:a16="http://schemas.microsoft.com/office/drawing/2014/main" id="{FDE3B60E-CB4D-5E77-B9B5-81F97064FB2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9639308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9B90D8-6449-0F80-5B13-E99365DA8912}"/>
              </a:ext>
            </a:extLst>
          </p:cNvPr>
          <p:cNvSpPr txBox="1"/>
          <p:nvPr/>
        </p:nvSpPr>
        <p:spPr>
          <a:xfrm>
            <a:off x="996286" y="2037531"/>
            <a:ext cx="5254041" cy="1277273"/>
          </a:xfrm>
          <a:prstGeom prst="rect">
            <a:avLst/>
          </a:prstGeom>
          <a:noFill/>
        </p:spPr>
        <p:txBody>
          <a:bodyPr wrap="square" rtlCol="0">
            <a:spAutoFit/>
          </a:bodyPr>
          <a:lstStyle/>
          <a:p>
            <a:pPr algn="r" rtl="1"/>
            <a:r>
              <a:rPr lang="ar-SA" sz="1100" dirty="0">
                <a:latin typeface="Calibri" panose="020F0502020204030204" pitchFamily="34" charset="0"/>
                <a:cs typeface="Calibri" panose="020F0502020204030204" pitchFamily="34" charset="0"/>
              </a:rPr>
              <a:t>الموافقة المستنيرة هي </a:t>
            </a:r>
            <a:r>
              <a:rPr lang="ar-SA" sz="1100" u="sng" dirty="0">
                <a:latin typeface="Calibri" panose="020F0502020204030204" pitchFamily="34" charset="0"/>
                <a:cs typeface="Calibri" panose="020F0502020204030204" pitchFamily="34" charset="0"/>
              </a:rPr>
              <a:t>الاتفاق الطوعي </a:t>
            </a:r>
            <a:r>
              <a:rPr lang="ar-SA" sz="1100" dirty="0">
                <a:latin typeface="Calibri" panose="020F0502020204030204" pitchFamily="34" charset="0"/>
                <a:cs typeface="Calibri" panose="020F0502020204030204" pitchFamily="34" charset="0"/>
              </a:rPr>
              <a:t>للفرد الذي لديه </a:t>
            </a:r>
            <a:r>
              <a:rPr lang="ar-SA" sz="1100" u="sng" dirty="0">
                <a:latin typeface="Calibri" panose="020F0502020204030204" pitchFamily="34" charset="0"/>
                <a:cs typeface="Calibri" panose="020F0502020204030204" pitchFamily="34" charset="0"/>
              </a:rPr>
              <a:t>القدرة</a:t>
            </a:r>
            <a:r>
              <a:rPr lang="ar-SA" sz="1100" dirty="0">
                <a:latin typeface="Calibri" panose="020F0502020204030204" pitchFamily="34" charset="0"/>
                <a:cs typeface="Calibri" panose="020F0502020204030204" pitchFamily="34" charset="0"/>
              </a:rPr>
              <a:t> على إعطاء الموافقة، والذي يمارس </a:t>
            </a:r>
            <a:r>
              <a:rPr lang="ar-SA" sz="1100" u="sng" dirty="0">
                <a:latin typeface="Calibri" panose="020F0502020204030204" pitchFamily="34" charset="0"/>
                <a:cs typeface="Calibri" panose="020F0502020204030204" pitchFamily="34" charset="0"/>
              </a:rPr>
              <a:t>الاختيار الحر والمستنير</a:t>
            </a:r>
            <a:r>
              <a:rPr lang="ar-SA" sz="1100" dirty="0">
                <a:latin typeface="Calibri" panose="020F0502020204030204" pitchFamily="34" charset="0"/>
                <a:cs typeface="Calibri" panose="020F0502020204030204" pitchFamily="34" charset="0"/>
              </a:rPr>
              <a:t>. وفي جميع الظروف، ينبغي طلب الموافقة من الأطفال وأسرهم أو مقدمي الرعاية </a:t>
            </a:r>
            <a:r>
              <a:rPr lang="ar-SA" sz="1100" u="sng" dirty="0">
                <a:latin typeface="Calibri" panose="020F0502020204030204" pitchFamily="34" charset="0"/>
                <a:cs typeface="Calibri" panose="020F0502020204030204" pitchFamily="34" charset="0"/>
              </a:rPr>
              <a:t>قبل تقديم الخدمات</a:t>
            </a:r>
            <a:r>
              <a:rPr lang="ar-SA" sz="1100" dirty="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a:p>
            <a:pPr algn="r" rtl="1"/>
            <a:endParaRPr lang="en-GB" sz="1100" dirty="0">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لضمان الموافقة المستنيرة، يجب على أخصائيي الحالة التأكد من أن الأطفال وأسرهم يفهمون تمامًا: الخدمات والخيارات المتاحة (أي عملية إدارة الحالة)، والمخاطر والفوائد المحتملة لتلقي الخدمات، والمعلومات التي سيتم جمعها وكيفية استخدامها، والسرية وحدودها. ويكون أخصائيو الحالة مسؤولين عن التواصل بطريقة صديقة للأطفال وينبغي أن يشجعوا الطفل وأسرته على طرح الأسئلة التي تساعدهم على اتخاذ قرار بشأن حالتهم الخاصة.</a:t>
            </a:r>
            <a:endParaRPr lang="en-GB"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07935B6-C73C-1D0A-D085-B57971EED241}"/>
              </a:ext>
            </a:extLst>
          </p:cNvPr>
          <p:cNvSpPr txBox="1"/>
          <p:nvPr/>
        </p:nvSpPr>
        <p:spPr>
          <a:xfrm>
            <a:off x="996286" y="703406"/>
            <a:ext cx="5254041"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highlight>
                  <a:srgbClr val="D8B4D0"/>
                </a:highlight>
                <a:latin typeface="Calibri" panose="020F0502020204030204" pitchFamily="34" charset="0"/>
                <a:ea typeface="Calibri"/>
                <a:cs typeface="Calibri" panose="020F0502020204030204" pitchFamily="34" charset="0"/>
                <a:sym typeface="Calibri"/>
              </a:rPr>
              <a:t>الجلسة </a:t>
            </a:r>
            <a:r>
              <a:rPr lang="ar-SA" sz="1600" b="1" spc="300" dirty="0">
                <a:highlight>
                  <a:srgbClr val="D8B4D0"/>
                </a:highlight>
                <a:latin typeface="Calibri" panose="020F0502020204030204" pitchFamily="34" charset="0"/>
                <a:ea typeface="Calibri"/>
                <a:cs typeface="Calibri" panose="020F0502020204030204" pitchFamily="34" charset="0"/>
                <a:sym typeface="Calibri"/>
              </a:rPr>
              <a:t>٣</a:t>
            </a:r>
            <a:r>
              <a:rPr lang="en-US" sz="1600" b="1" spc="300" dirty="0">
                <a:highlight>
                  <a:srgbClr val="D8B4D0"/>
                </a:highlight>
                <a:latin typeface="Calibri" panose="020F0502020204030204" pitchFamily="34" charset="0"/>
                <a:ea typeface="Calibri"/>
                <a:cs typeface="Calibri" panose="020F0502020204030204" pitchFamily="34" charset="0"/>
                <a:sym typeface="Calibri"/>
              </a:rPr>
              <a:t>: كيف أحصل على الموافقة / ال</a:t>
            </a:r>
            <a:r>
              <a:rPr lang="ar-SA" sz="1600" b="1" spc="300" dirty="0">
                <a:highlight>
                  <a:srgbClr val="D8B4D0"/>
                </a:highlight>
                <a:latin typeface="Calibri" panose="020F0502020204030204" pitchFamily="34" charset="0"/>
                <a:ea typeface="Calibri"/>
                <a:cs typeface="Calibri" panose="020F0502020204030204" pitchFamily="34" charset="0"/>
                <a:sym typeface="Calibri"/>
              </a:rPr>
              <a:t>قبول</a:t>
            </a:r>
            <a:r>
              <a:rPr lang="en-US" sz="1600" b="1" spc="300" dirty="0">
                <a:highlight>
                  <a:srgbClr val="D8B4D0"/>
                </a:highlight>
                <a:latin typeface="Calibri" panose="020F0502020204030204" pitchFamily="34" charset="0"/>
                <a:ea typeface="Calibri"/>
                <a:cs typeface="Calibri" panose="020F0502020204030204" pitchFamily="34" charset="0"/>
                <a:sym typeface="Calibri"/>
              </a:rPr>
              <a:t>؟</a:t>
            </a:r>
          </a:p>
        </p:txBody>
      </p:sp>
      <p:sp>
        <p:nvSpPr>
          <p:cNvPr id="7" name="TextBox 6">
            <a:extLst>
              <a:ext uri="{FF2B5EF4-FFF2-40B4-BE49-F238E27FC236}">
                <a16:creationId xmlns:a16="http://schemas.microsoft.com/office/drawing/2014/main" id="{F4860082-FC19-740B-A4F1-CB1FFE3D3597}"/>
              </a:ext>
            </a:extLst>
          </p:cNvPr>
          <p:cNvSpPr txBox="1"/>
          <p:nvPr/>
        </p:nvSpPr>
        <p:spPr>
          <a:xfrm>
            <a:off x="996287" y="1227680"/>
            <a:ext cx="5254042" cy="261610"/>
          </a:xfrm>
          <a:prstGeom prst="rect">
            <a:avLst/>
          </a:prstGeom>
          <a:noFill/>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ar-SA" sz="1100" b="1" dirty="0">
                <a:latin typeface="Calibri" panose="020F0502020204030204" pitchFamily="34" charset="0"/>
                <a:cs typeface="Calibri" panose="020F0502020204030204" pitchFamily="34" charset="0"/>
              </a:rPr>
              <a:t>تعريف </a:t>
            </a:r>
            <a:r>
              <a:rPr lang="en-US" sz="1100" b="1" dirty="0" err="1">
                <a:latin typeface="Calibri" panose="020F0502020204030204" pitchFamily="34" charset="0"/>
                <a:cs typeface="Calibri" panose="020F0502020204030204" pitchFamily="34" charset="0"/>
              </a:rPr>
              <a:t>ال</a:t>
            </a:r>
            <a:r>
              <a:rPr lang="ar-SA" sz="1100" b="1" dirty="0">
                <a:latin typeface="Calibri" panose="020F0502020204030204" pitchFamily="34" charset="0"/>
                <a:cs typeface="Calibri" panose="020F0502020204030204" pitchFamily="34" charset="0"/>
              </a:rPr>
              <a:t>قبول و </a:t>
            </a:r>
            <a:r>
              <a:rPr lang="en-US" sz="1100" b="1" dirty="0" err="1">
                <a:latin typeface="Calibri" panose="020F0502020204030204" pitchFamily="34" charset="0"/>
                <a:cs typeface="Calibri" panose="020F0502020204030204" pitchFamily="34" charset="0"/>
              </a:rPr>
              <a:t>الموافق</a:t>
            </a:r>
            <a:r>
              <a:rPr lang="ar-SA" sz="1100" b="1" dirty="0" err="1">
                <a:latin typeface="Calibri" panose="020F0502020204030204" pitchFamily="34" charset="0"/>
                <a:cs typeface="Calibri" panose="020F0502020204030204" pitchFamily="34" charset="0"/>
              </a:rPr>
              <a:t>ة</a:t>
            </a:r>
            <a:r>
              <a:rPr lang="ar-SA"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المستنير</a:t>
            </a:r>
            <a:r>
              <a:rPr lang="ar-SA" sz="1100" b="1" dirty="0" err="1">
                <a:latin typeface="Calibri" panose="020F0502020204030204" pitchFamily="34" charset="0"/>
                <a:cs typeface="Calibri" panose="020F0502020204030204" pitchFamily="34" charset="0"/>
              </a:rPr>
              <a:t>ة</a:t>
            </a:r>
            <a:endParaRPr lang="en-US" sz="1100" b="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862397AA-8BC2-2960-032D-6232CD3D0893}"/>
              </a:ext>
            </a:extLst>
          </p:cNvPr>
          <p:cNvSpPr/>
          <p:nvPr/>
        </p:nvSpPr>
        <p:spPr>
          <a:xfrm>
            <a:off x="996287" y="1721176"/>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100" dirty="0">
                <a:solidFill>
                  <a:schemeClr val="bg1"/>
                </a:solidFill>
                <a:latin typeface="Calibri" panose="020F0502020204030204" pitchFamily="34" charset="0"/>
                <a:cs typeface="Calibri" panose="020F0502020204030204" pitchFamily="34" charset="0"/>
              </a:rPr>
              <a:t> ال</a:t>
            </a:r>
            <a:r>
              <a:rPr lang="en-GB" sz="1100" dirty="0" err="1">
                <a:solidFill>
                  <a:schemeClr val="bg1"/>
                </a:solidFill>
                <a:latin typeface="Calibri" panose="020F0502020204030204" pitchFamily="34" charset="0"/>
                <a:cs typeface="Calibri" panose="020F0502020204030204" pitchFamily="34" charset="0"/>
              </a:rPr>
              <a:t>موافقة</a:t>
            </a:r>
            <a:r>
              <a:rPr lang="en-GB" sz="1100" dirty="0">
                <a:solidFill>
                  <a:schemeClr val="bg1"/>
                </a:solidFill>
                <a:latin typeface="Calibri" panose="020F0502020204030204" pitchFamily="34" charset="0"/>
                <a:cs typeface="Calibri" panose="020F0502020204030204" pitchFamily="34" charset="0"/>
              </a:rPr>
              <a:t> </a:t>
            </a:r>
            <a:r>
              <a:rPr lang="ar-SA" sz="1100" dirty="0">
                <a:solidFill>
                  <a:schemeClr val="bg1"/>
                </a:solidFill>
                <a:latin typeface="Calibri" panose="020F0502020204030204" pitchFamily="34" charset="0"/>
                <a:cs typeface="Calibri" panose="020F0502020204030204" pitchFamily="34" charset="0"/>
              </a:rPr>
              <a:t>ال</a:t>
            </a:r>
            <a:r>
              <a:rPr lang="en-GB" sz="1100" dirty="0" err="1">
                <a:solidFill>
                  <a:schemeClr val="bg1"/>
                </a:solidFill>
                <a:latin typeface="Calibri" panose="020F0502020204030204" pitchFamily="34" charset="0"/>
                <a:cs typeface="Calibri" panose="020F0502020204030204" pitchFamily="34" charset="0"/>
              </a:rPr>
              <a:t>مس</a:t>
            </a:r>
            <a:r>
              <a:rPr lang="ar-SA" sz="1100" dirty="0" err="1">
                <a:solidFill>
                  <a:schemeClr val="bg1"/>
                </a:solidFill>
                <a:latin typeface="Calibri" panose="020F0502020204030204" pitchFamily="34" charset="0"/>
                <a:cs typeface="Calibri" panose="020F0502020204030204" pitchFamily="34" charset="0"/>
              </a:rPr>
              <a:t>تنيرة</a:t>
            </a:r>
            <a:endParaRPr lang="en-GB" sz="1100" b="1" dirty="0">
              <a:solidFill>
                <a:schemeClr val="bg1"/>
              </a:solidFill>
              <a:cs typeface="Arial" panose="020B0604020202020204" pitchFamily="34" charset="0"/>
            </a:endParaRPr>
          </a:p>
        </p:txBody>
      </p:sp>
      <p:sp>
        <p:nvSpPr>
          <p:cNvPr id="11" name="TextBox 10">
            <a:extLst>
              <a:ext uri="{FF2B5EF4-FFF2-40B4-BE49-F238E27FC236}">
                <a16:creationId xmlns:a16="http://schemas.microsoft.com/office/drawing/2014/main" id="{9071C3CD-3267-F064-6A93-922E6E21AF93}"/>
              </a:ext>
            </a:extLst>
          </p:cNvPr>
          <p:cNvSpPr txBox="1"/>
          <p:nvPr/>
        </p:nvSpPr>
        <p:spPr>
          <a:xfrm>
            <a:off x="996285" y="4953000"/>
            <a:ext cx="5254041" cy="1446550"/>
          </a:xfrm>
          <a:prstGeom prst="rect">
            <a:avLst/>
          </a:prstGeom>
          <a:noFill/>
        </p:spPr>
        <p:txBody>
          <a:bodyPr wrap="square" rtlCol="0">
            <a:spAutoFit/>
          </a:bodyPr>
          <a:lstStyle/>
          <a:p>
            <a:pPr algn="r" rtl="1"/>
            <a:r>
              <a:rPr lang="ar-SA" sz="1100" dirty="0">
                <a:latin typeface="Calibri" panose="020F0502020204030204" pitchFamily="34" charset="0"/>
                <a:cs typeface="Calibri" panose="020F0502020204030204" pitchFamily="34" charset="0"/>
              </a:rPr>
              <a:t>الموافقة المستنيرة هي </a:t>
            </a:r>
            <a:r>
              <a:rPr lang="ar-SA" sz="1100" u="sng" dirty="0">
                <a:latin typeface="Calibri" panose="020F0502020204030204" pitchFamily="34" charset="0"/>
                <a:cs typeface="Calibri" panose="020F0502020204030204" pitchFamily="34" charset="0"/>
              </a:rPr>
              <a:t>الرغبة المعلنة </a:t>
            </a:r>
            <a:r>
              <a:rPr lang="ar-SA" sz="1100" dirty="0">
                <a:latin typeface="Calibri" panose="020F0502020204030204" pitchFamily="34" charset="0"/>
                <a:cs typeface="Calibri" panose="020F0502020204030204" pitchFamily="34" charset="0"/>
              </a:rPr>
              <a:t>للمشاركة في الخدمات. ويقتضي ذلك إبلاغ المعلومات المبينة أعلاه بنفس </a:t>
            </a:r>
            <a:r>
              <a:rPr lang="ar-SA" sz="1100" u="sng" dirty="0">
                <a:latin typeface="Calibri" panose="020F0502020204030204" pitchFamily="34" charset="0"/>
                <a:cs typeface="Calibri" panose="020F0502020204030204" pitchFamily="34" charset="0"/>
              </a:rPr>
              <a:t>طريقة التواصل الصديقة للطفل</a:t>
            </a:r>
            <a:r>
              <a:rPr lang="ar-SA" sz="1100" dirty="0">
                <a:latin typeface="Calibri" panose="020F0502020204030204" pitchFamily="34" charset="0"/>
                <a:cs typeface="Calibri" panose="020F0502020204030204" pitchFamily="34" charset="0"/>
              </a:rPr>
              <a:t>. ومع ذلك، بالنسبة للأطفال الصغار الذين هم بطبيعتهم أو بالقانون أصغر من أن يعطوا الموافقة المستنيرة، ولكنهم كبار بما يكفي  ليفهموا ويوافقوا على المشاركة في الخدمات، يتم السعي للحصول على «القبول المستنير» للطفل.</a:t>
            </a:r>
          </a:p>
          <a:p>
            <a:pPr algn="r" rtl="1"/>
            <a:endParaRPr lang="ar-SA" sz="1100" dirty="0">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حتى بالنسبة للأطفال الصغار جدًا (أولئك الذين تقل أعمارهم عن٥ سنوات) يجب بذل جهود لشرح المعلومات التي يتم البحث عنها باللغة المناسبة لأعمارهم</a:t>
            </a:r>
            <a:r>
              <a:rPr lang="en-GB" sz="1100" dirty="0">
                <a:latin typeface="Calibri" panose="020F0502020204030204" pitchFamily="34" charset="0"/>
                <a:cs typeface="Calibri" panose="020F0502020204030204" pitchFamily="34" charset="0"/>
              </a:rPr>
              <a:t>، وما هي المعلومات التي يتم البحث عنها ، ولماذا سيتم استخدامها ، وكيف سيتم مشاركتها.</a:t>
            </a:r>
          </a:p>
        </p:txBody>
      </p:sp>
      <p:sp>
        <p:nvSpPr>
          <p:cNvPr id="12" name="Rectangle 11">
            <a:extLst>
              <a:ext uri="{FF2B5EF4-FFF2-40B4-BE49-F238E27FC236}">
                <a16:creationId xmlns:a16="http://schemas.microsoft.com/office/drawing/2014/main" id="{1766A281-3FEC-444D-6A6C-7437E4CE3E5D}"/>
              </a:ext>
            </a:extLst>
          </p:cNvPr>
          <p:cNvSpPr/>
          <p:nvPr/>
        </p:nvSpPr>
        <p:spPr>
          <a:xfrm>
            <a:off x="996287" y="4377686"/>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sz="1100" dirty="0" err="1">
                <a:solidFill>
                  <a:schemeClr val="bg1"/>
                </a:solidFill>
                <a:latin typeface="Calibri" panose="020F0502020204030204" pitchFamily="34" charset="0"/>
                <a:cs typeface="Calibri" panose="020F0502020204030204" pitchFamily="34" charset="0"/>
              </a:rPr>
              <a:t>ال</a:t>
            </a:r>
            <a:r>
              <a:rPr lang="ar-SA" sz="1100" dirty="0">
                <a:solidFill>
                  <a:schemeClr val="bg1"/>
                </a:solidFill>
                <a:latin typeface="Calibri" panose="020F0502020204030204" pitchFamily="34" charset="0"/>
                <a:cs typeface="Calibri" panose="020F0502020204030204" pitchFamily="34" charset="0"/>
              </a:rPr>
              <a:t>قبول</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المستنير</a:t>
            </a:r>
            <a:endParaRPr lang="en-BE" sz="1100" dirty="0">
              <a:solidFill>
                <a:schemeClr val="bg1"/>
              </a:solidFill>
              <a:latin typeface="Calibri" panose="020F0502020204030204" pitchFamily="34" charset="0"/>
              <a:cs typeface="Calibri" panose="020F0502020204030204" pitchFamily="34" charset="0"/>
            </a:endParaRPr>
          </a:p>
        </p:txBody>
      </p:sp>
      <p:sp>
        <p:nvSpPr>
          <p:cNvPr id="13" name="Hexagon 12">
            <a:extLst>
              <a:ext uri="{FF2B5EF4-FFF2-40B4-BE49-F238E27FC236}">
                <a16:creationId xmlns:a16="http://schemas.microsoft.com/office/drawing/2014/main" id="{CCDB92DE-ADAF-BEB0-593F-ACFC0B2EF6C3}"/>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DFF9F97B-7999-8B57-0D4C-EA3981C8D9B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7DE6C1D9-9A81-A8E9-E035-4C57A849734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581FD723-8FDB-DA18-2BCC-0FB356EB731F}"/>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Hexagon 16">
            <a:extLst>
              <a:ext uri="{FF2B5EF4-FFF2-40B4-BE49-F238E27FC236}">
                <a16:creationId xmlns:a16="http://schemas.microsoft.com/office/drawing/2014/main" id="{06ED4A3D-473F-362D-6BCC-1CE8556A69E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0377781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527459-BB0A-40A9-FD07-354CE081D54B}"/>
              </a:ext>
            </a:extLst>
          </p:cNvPr>
          <p:cNvSpPr txBox="1"/>
          <p:nvPr/>
        </p:nvSpPr>
        <p:spPr>
          <a:xfrm>
            <a:off x="996287" y="1207191"/>
            <a:ext cx="5247509"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اكتب المعلومات التي يجب مشاركتها مع الطفل أو الوالدين أو مقدمي الرعاية أو البالغين الموثوق بهم قبل طلب الموافقة. ما هي المعلومات التي يحتاجونها؟</a:t>
            </a:r>
            <a:endParaRPr lang="en-US" sz="1100" dirty="0">
              <a:solidFill>
                <a:schemeClr val="tx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BC0AA01-69E9-3B05-4A84-B840A450B130}"/>
              </a:ext>
            </a:extLst>
          </p:cNvPr>
          <p:cNvSpPr txBox="1"/>
          <p:nvPr/>
        </p:nvSpPr>
        <p:spPr>
          <a:xfrm>
            <a:off x="996287" y="726990"/>
            <a:ext cx="5254042" cy="276999"/>
          </a:xfrm>
          <a:prstGeom prst="rect">
            <a:avLst/>
          </a:prstGeom>
          <a:noFill/>
        </p:spPr>
        <p:txBody>
          <a:bodyPr wrap="square" rtlCol="0">
            <a:spAutoFit/>
          </a:bodyPr>
          <a:lstStyle/>
          <a:p>
            <a:pPr algn="r" rtl="1"/>
            <a:r>
              <a:rPr lang="ar-SA" sz="1200" b="1" dirty="0"/>
              <a:t>المستنيرة</a:t>
            </a:r>
            <a:r>
              <a:rPr lang="en-US" sz="1200" b="1" dirty="0"/>
              <a:t>- جميع المعلومات المطلوبة</a:t>
            </a:r>
            <a:endParaRPr lang="en-US" sz="1200" b="1" spc="300" dirty="0">
              <a:solidFill>
                <a:schemeClr val="tx1"/>
              </a:solidFill>
            </a:endParaRPr>
          </a:p>
        </p:txBody>
      </p:sp>
      <p:sp>
        <p:nvSpPr>
          <p:cNvPr id="6" name="Rectangle 5">
            <a:extLst>
              <a:ext uri="{FF2B5EF4-FFF2-40B4-BE49-F238E27FC236}">
                <a16:creationId xmlns:a16="http://schemas.microsoft.com/office/drawing/2014/main" id="{2A71CEF1-7C72-6DAE-F7AC-868492D44B79}"/>
              </a:ext>
            </a:extLst>
          </p:cNvPr>
          <p:cNvSpPr/>
          <p:nvPr/>
        </p:nvSpPr>
        <p:spPr>
          <a:xfrm>
            <a:off x="996287" y="1820686"/>
            <a:ext cx="5266429" cy="5645426"/>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r" rtl="1">
              <a:lnSpc>
                <a:spcPct val="300000"/>
              </a:lnSpc>
              <a:buFont typeface="+mj-lt"/>
              <a:buAutoNum type="arabicPeriod"/>
            </a:pPr>
            <a:r>
              <a:rPr lang="en-CA" sz="1400" dirty="0">
                <a:solidFill>
                  <a:schemeClr val="tx1"/>
                </a:solidFill>
              </a:rPr>
              <a:t> </a:t>
            </a:r>
          </a:p>
          <a:p>
            <a:pPr marL="342900" indent="-342900" algn="r" rtl="1">
              <a:lnSpc>
                <a:spcPct val="300000"/>
              </a:lnSpc>
              <a:buFont typeface="+mj-lt"/>
              <a:buAutoNum type="arabicPeriod"/>
            </a:pPr>
            <a:r>
              <a:rPr lang="en-CA" sz="1400" dirty="0">
                <a:solidFill>
                  <a:schemeClr val="tx1"/>
                </a:solidFill>
              </a:rPr>
              <a:t> </a:t>
            </a:r>
          </a:p>
          <a:p>
            <a:pPr marL="342900" indent="-342900" algn="r" rtl="1">
              <a:lnSpc>
                <a:spcPct val="300000"/>
              </a:lnSpc>
              <a:buFont typeface="+mj-lt"/>
              <a:buAutoNum type="arabicPeriod"/>
            </a:pPr>
            <a:r>
              <a:rPr lang="en-CA" sz="1400" dirty="0">
                <a:solidFill>
                  <a:schemeClr val="tx1"/>
                </a:solidFill>
              </a:rPr>
              <a:t> </a:t>
            </a:r>
          </a:p>
          <a:p>
            <a:pPr marL="342900" indent="-342900" algn="r" rtl="1">
              <a:lnSpc>
                <a:spcPct val="300000"/>
              </a:lnSpc>
              <a:buFont typeface="+mj-lt"/>
              <a:buAutoNum type="arabicPeriod"/>
            </a:pPr>
            <a:r>
              <a:rPr lang="en-CA" sz="1400" dirty="0">
                <a:solidFill>
                  <a:schemeClr val="tx1"/>
                </a:solidFill>
              </a:rPr>
              <a:t> </a:t>
            </a:r>
          </a:p>
          <a:p>
            <a:pPr marL="342900" indent="-342900" algn="r" rtl="1">
              <a:lnSpc>
                <a:spcPct val="300000"/>
              </a:lnSpc>
              <a:buFont typeface="+mj-lt"/>
              <a:buAutoNum type="arabicPeriod"/>
            </a:pPr>
            <a:r>
              <a:rPr lang="en-CA" sz="1400" dirty="0">
                <a:solidFill>
                  <a:schemeClr val="tx1"/>
                </a:solidFill>
              </a:rPr>
              <a:t> </a:t>
            </a:r>
          </a:p>
          <a:p>
            <a:pPr marL="342900" indent="-342900" algn="r" rtl="1">
              <a:lnSpc>
                <a:spcPct val="300000"/>
              </a:lnSpc>
              <a:buFont typeface="+mj-lt"/>
              <a:buAutoNum type="arabicPeriod"/>
            </a:pPr>
            <a:r>
              <a:rPr lang="en-CA" sz="1400" dirty="0">
                <a:solidFill>
                  <a:schemeClr val="tx1"/>
                </a:solidFill>
              </a:rPr>
              <a:t> </a:t>
            </a:r>
          </a:p>
          <a:p>
            <a:pPr marL="342900" indent="-342900" algn="r" rtl="1">
              <a:lnSpc>
                <a:spcPct val="300000"/>
              </a:lnSpc>
              <a:buFont typeface="+mj-lt"/>
              <a:buAutoNum type="arabicPeriod"/>
            </a:pPr>
            <a:r>
              <a:rPr lang="en-CA" sz="1400" dirty="0">
                <a:solidFill>
                  <a:schemeClr val="tx1"/>
                </a:solidFill>
              </a:rPr>
              <a:t> </a:t>
            </a:r>
          </a:p>
          <a:p>
            <a:pPr marL="342900" indent="-342900" algn="r" rtl="1">
              <a:lnSpc>
                <a:spcPct val="300000"/>
              </a:lnSpc>
              <a:buFont typeface="+mj-lt"/>
              <a:buAutoNum type="arabicPeriod"/>
            </a:pPr>
            <a:r>
              <a:rPr lang="en-CA" sz="1400" dirty="0">
                <a:solidFill>
                  <a:schemeClr val="tx1"/>
                </a:solidFill>
              </a:rPr>
              <a:t> </a:t>
            </a:r>
            <a:endParaRPr lang="en-US" sz="1400" dirty="0">
              <a:solidFill>
                <a:schemeClr val="tx1"/>
              </a:solidFill>
            </a:endParaRPr>
          </a:p>
        </p:txBody>
      </p:sp>
      <p:sp>
        <p:nvSpPr>
          <p:cNvPr id="7" name="Hexagon 6">
            <a:extLst>
              <a:ext uri="{FF2B5EF4-FFF2-40B4-BE49-F238E27FC236}">
                <a16:creationId xmlns:a16="http://schemas.microsoft.com/office/drawing/2014/main" id="{62D6AC2B-32D9-41C8-3D12-73E43002AC2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EF5F661D-5DAE-F0B3-5916-7D17AE3E9D02}"/>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E9B52D8E-81C9-0E2C-58B5-943478CAFD0E}"/>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6075230F-B463-DA38-2372-6A0ED8F521A8}"/>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80FC4AAE-6E76-895E-BA24-60E89AB35EE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6" name="Group 15">
            <a:extLst>
              <a:ext uri="{FF2B5EF4-FFF2-40B4-BE49-F238E27FC236}">
                <a16:creationId xmlns:a16="http://schemas.microsoft.com/office/drawing/2014/main" id="{58406184-22E9-452E-ED43-C0AA3736A137}"/>
              </a:ext>
            </a:extLst>
          </p:cNvPr>
          <p:cNvGrpSpPr/>
          <p:nvPr/>
        </p:nvGrpSpPr>
        <p:grpSpPr>
          <a:xfrm>
            <a:off x="4788131" y="6989979"/>
            <a:ext cx="1206284" cy="1334427"/>
            <a:chOff x="1606009" y="2076285"/>
            <a:chExt cx="2836432" cy="3137742"/>
          </a:xfrm>
        </p:grpSpPr>
        <p:sp>
          <p:nvSpPr>
            <p:cNvPr id="12" name="Rectangle: Single Corner Snipped 11">
              <a:extLst>
                <a:ext uri="{FF2B5EF4-FFF2-40B4-BE49-F238E27FC236}">
                  <a16:creationId xmlns:a16="http://schemas.microsoft.com/office/drawing/2014/main" id="{F5A4C169-550C-D4DF-0ADC-25E5C5721122}"/>
                </a:ext>
              </a:extLst>
            </p:cNvPr>
            <p:cNvSpPr/>
            <p:nvPr/>
          </p:nvSpPr>
          <p:spPr>
            <a:xfrm>
              <a:off x="1606009" y="2076285"/>
              <a:ext cx="2836432" cy="3137742"/>
            </a:xfrm>
            <a:prstGeom prst="snip1Rect">
              <a:avLst>
                <a:gd name="adj" fmla="val 232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13" name="Graphic 12" descr="Information with solid fill">
              <a:extLst>
                <a:ext uri="{FF2B5EF4-FFF2-40B4-BE49-F238E27FC236}">
                  <a16:creationId xmlns:a16="http://schemas.microsoft.com/office/drawing/2014/main" id="{B2473347-C03D-2EE7-42CA-DF4D637DB8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2286837"/>
              <a:ext cx="866671" cy="866671"/>
            </a:xfrm>
            <a:prstGeom prst="rect">
              <a:avLst/>
            </a:prstGeom>
          </p:spPr>
        </p:pic>
        <p:pic>
          <p:nvPicPr>
            <p:cNvPr id="14" name="Graphic 13" descr="Information with solid fill">
              <a:extLst>
                <a:ext uri="{FF2B5EF4-FFF2-40B4-BE49-F238E27FC236}">
                  <a16:creationId xmlns:a16="http://schemas.microsoft.com/office/drawing/2014/main" id="{3A0A1FE2-DFD0-3741-3737-0418B7ECF2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3153508"/>
              <a:ext cx="866671" cy="866671"/>
            </a:xfrm>
            <a:prstGeom prst="rect">
              <a:avLst/>
            </a:prstGeom>
          </p:spPr>
        </p:pic>
        <p:pic>
          <p:nvPicPr>
            <p:cNvPr id="15" name="Graphic 14" descr="Information with solid fill">
              <a:extLst>
                <a:ext uri="{FF2B5EF4-FFF2-40B4-BE49-F238E27FC236}">
                  <a16:creationId xmlns:a16="http://schemas.microsoft.com/office/drawing/2014/main" id="{57F5E5CA-87EF-FD7C-5C54-66BF23024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4020179"/>
              <a:ext cx="866671" cy="866671"/>
            </a:xfrm>
            <a:prstGeom prst="rect">
              <a:avLst/>
            </a:prstGeom>
          </p:spPr>
        </p:pic>
      </p:grpSp>
    </p:spTree>
    <p:extLst>
      <p:ext uri="{BB962C8B-B14F-4D97-AF65-F5344CB8AC3E}">
        <p14:creationId xmlns:p14="http://schemas.microsoft.com/office/powerpoint/2010/main" val="31277441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D81FD-1405-FD9F-EE50-ED56369BE2F5}"/>
              </a:ext>
            </a:extLst>
          </p:cNvPr>
          <p:cNvSpPr txBox="1"/>
          <p:nvPr/>
        </p:nvSpPr>
        <p:spPr>
          <a:xfrm>
            <a:off x="996287" y="726990"/>
            <a:ext cx="5254042"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القبول أو </a:t>
            </a:r>
            <a:r>
              <a:rPr lang="en-US" sz="1100" b="1" dirty="0" err="1">
                <a:latin typeface="Calibri" panose="020F0502020204030204" pitchFamily="34" charset="0"/>
                <a:cs typeface="Calibri" panose="020F0502020204030204" pitchFamily="34" charset="0"/>
              </a:rPr>
              <a:t>الموافقة</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المستنيرة</a:t>
            </a:r>
            <a:r>
              <a:rPr lang="en-US" sz="1100" b="1" dirty="0">
                <a:latin typeface="Calibri" panose="020F0502020204030204" pitchFamily="34" charset="0"/>
                <a:cs typeface="Calibri" panose="020F0502020204030204" pitchFamily="34" charset="0"/>
              </a:rPr>
              <a:t>؟</a:t>
            </a:r>
          </a:p>
        </p:txBody>
      </p:sp>
      <p:graphicFrame>
        <p:nvGraphicFramePr>
          <p:cNvPr id="4" name="Table 4">
            <a:extLst>
              <a:ext uri="{FF2B5EF4-FFF2-40B4-BE49-F238E27FC236}">
                <a16:creationId xmlns:a16="http://schemas.microsoft.com/office/drawing/2014/main" id="{C701E297-7B2B-074D-3BA9-F7A96BA311B8}"/>
              </a:ext>
            </a:extLst>
          </p:cNvPr>
          <p:cNvGraphicFramePr>
            <a:graphicFrameLocks noGrp="1"/>
          </p:cNvGraphicFramePr>
          <p:nvPr>
            <p:extLst>
              <p:ext uri="{D42A27DB-BD31-4B8C-83A1-F6EECF244321}">
                <p14:modId xmlns:p14="http://schemas.microsoft.com/office/powerpoint/2010/main" val="2051249644"/>
              </p:ext>
            </p:extLst>
          </p:nvPr>
        </p:nvGraphicFramePr>
        <p:xfrm>
          <a:off x="996287" y="1258957"/>
          <a:ext cx="5254040" cy="6109529"/>
        </p:xfrm>
        <a:graphic>
          <a:graphicData uri="http://schemas.openxmlformats.org/drawingml/2006/table">
            <a:tbl>
              <a:tblPr firstRow="1" bandRow="1">
                <a:tableStyleId>{5C22544A-7EE6-4342-B048-85BDC9FD1C3A}</a:tableStyleId>
              </a:tblPr>
              <a:tblGrid>
                <a:gridCol w="2061238">
                  <a:extLst>
                    <a:ext uri="{9D8B030D-6E8A-4147-A177-3AD203B41FA5}">
                      <a16:colId xmlns:a16="http://schemas.microsoft.com/office/drawing/2014/main" val="2519636864"/>
                    </a:ext>
                  </a:extLst>
                </a:gridCol>
                <a:gridCol w="628650">
                  <a:extLst>
                    <a:ext uri="{9D8B030D-6E8A-4147-A177-3AD203B41FA5}">
                      <a16:colId xmlns:a16="http://schemas.microsoft.com/office/drawing/2014/main" val="2919702688"/>
                    </a:ext>
                  </a:extLst>
                </a:gridCol>
                <a:gridCol w="728663">
                  <a:extLst>
                    <a:ext uri="{9D8B030D-6E8A-4147-A177-3AD203B41FA5}">
                      <a16:colId xmlns:a16="http://schemas.microsoft.com/office/drawing/2014/main" val="3420196466"/>
                    </a:ext>
                  </a:extLst>
                </a:gridCol>
                <a:gridCol w="1835489">
                  <a:extLst>
                    <a:ext uri="{9D8B030D-6E8A-4147-A177-3AD203B41FA5}">
                      <a16:colId xmlns:a16="http://schemas.microsoft.com/office/drawing/2014/main" val="2613589163"/>
                    </a:ext>
                  </a:extLst>
                </a:gridCol>
              </a:tblGrid>
              <a:tr h="371060">
                <a:tc>
                  <a:txBody>
                    <a:bodyPr/>
                    <a:lstStyle/>
                    <a:p>
                      <a:pPr algn="r" rtl="1"/>
                      <a:r>
                        <a:rPr lang="en-CA" sz="1100" dirty="0">
                          <a:solidFill>
                            <a:schemeClr val="bg1"/>
                          </a:solidFill>
                          <a:latin typeface="Calibri" panose="020F0502020204030204" pitchFamily="34" charset="0"/>
                          <a:cs typeface="Calibri" panose="020F0502020204030204" pitchFamily="34" charset="0"/>
                        </a:rPr>
                        <a:t>الاعتبارات</a:t>
                      </a:r>
                      <a:endParaRPr lang="en-US" sz="11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algn="r" rtl="1"/>
                      <a:r>
                        <a:rPr lang="ar-SA" sz="1100" dirty="0">
                          <a:solidFill>
                            <a:schemeClr val="bg1"/>
                          </a:solidFill>
                          <a:latin typeface="Calibri" panose="020F0502020204030204" pitchFamily="34" charset="0"/>
                          <a:cs typeface="Calibri" panose="020F0502020204030204" pitchFamily="34" charset="0"/>
                        </a:rPr>
                        <a:t>القبول المستنير</a:t>
                      </a:r>
                      <a:r>
                        <a:rPr lang="en-CA" sz="1100" dirty="0">
                          <a:solidFill>
                            <a:schemeClr val="bg1"/>
                          </a:solidFill>
                          <a:latin typeface="Calibri" panose="020F0502020204030204" pitchFamily="34" charset="0"/>
                          <a:cs typeface="Calibri" panose="020F0502020204030204" pitchFamily="34" charset="0"/>
                        </a:rPr>
                        <a:t> </a:t>
                      </a:r>
                      <a:endParaRPr lang="en-US" sz="11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algn="r" rtl="1"/>
                      <a:r>
                        <a:rPr lang="en-CA" sz="1100" dirty="0">
                          <a:solidFill>
                            <a:schemeClr val="bg1"/>
                          </a:solidFill>
                          <a:latin typeface="Calibri" panose="020F0502020204030204" pitchFamily="34" charset="0"/>
                          <a:cs typeface="Calibri" panose="020F0502020204030204" pitchFamily="34" charset="0"/>
                        </a:rPr>
                        <a:t>الموافقة المستنيرة</a:t>
                      </a:r>
                      <a:endParaRPr lang="en-US" sz="11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algn="r" rtl="1"/>
                      <a:r>
                        <a:rPr lang="ar-SA" sz="1100" dirty="0">
                          <a:solidFill>
                            <a:schemeClr val="bg1"/>
                          </a:solidFill>
                          <a:latin typeface="Calibri" panose="020F0502020204030204" pitchFamily="34" charset="0"/>
                          <a:cs typeface="Calibri" panose="020F0502020204030204" pitchFamily="34" charset="0"/>
                        </a:rPr>
                        <a:t>السيناريو</a:t>
                      </a:r>
                      <a:endParaRPr lang="en-US" sz="11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91419978"/>
                  </a:ext>
                </a:extLst>
              </a:tr>
              <a:tr h="2146853">
                <a:tc>
                  <a:txBody>
                    <a:bodyPr/>
                    <a:lstStyle/>
                    <a:p>
                      <a:pPr algn="r" rtl="1"/>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en-US" sz="1100" b="1" dirty="0">
                          <a:solidFill>
                            <a:schemeClr val="tx1"/>
                          </a:solidFill>
                          <a:latin typeface="Calibri" panose="020F0502020204030204" pitchFamily="34" charset="0"/>
                          <a:cs typeface="Calibri" panose="020F0502020204030204" pitchFamily="34" charset="0"/>
                        </a:rPr>
                        <a:t>صالح</a:t>
                      </a:r>
                    </a:p>
                    <a:p>
                      <a:pPr algn="r" rtl="1"/>
                      <a:r>
                        <a:rPr lang="en-US" sz="1100" dirty="0">
                          <a:solidFill>
                            <a:schemeClr val="tx1"/>
                          </a:solidFill>
                          <a:latin typeface="Calibri" panose="020F0502020204030204" pitchFamily="34" charset="0"/>
                          <a:cs typeface="Calibri" panose="020F0502020204030204" pitchFamily="34" charset="0"/>
                        </a:rPr>
                        <a:t>صالح فتى في الثالثة من عمره ويتمتع بصحة جيدة ويتطور بشكل جيد. ساقه مكسورة ويحتاج إلى رعاية طبية.</a:t>
                      </a:r>
                      <a:endParaRPr lang="en-CA"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9481213"/>
                  </a:ext>
                </a:extLst>
              </a:tr>
              <a:tr h="2271036">
                <a:tc>
                  <a:txBody>
                    <a:bodyPr/>
                    <a:lstStyle/>
                    <a:p>
                      <a:pPr algn="r" rtl="1"/>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سليم</a:t>
                      </a:r>
                      <a:endParaRPr lang="en-US" sz="1100" b="1" dirty="0">
                        <a:solidFill>
                          <a:schemeClr val="tx1"/>
                        </a:solidFill>
                        <a:latin typeface="Calibri" panose="020F0502020204030204" pitchFamily="34" charset="0"/>
                        <a:cs typeface="Calibri" panose="020F0502020204030204" pitchFamily="34" charset="0"/>
                      </a:endParaRPr>
                    </a:p>
                    <a:p>
                      <a:pPr algn="r" rtl="1"/>
                      <a:r>
                        <a:rPr lang="en-US" sz="1100" dirty="0">
                          <a:solidFill>
                            <a:schemeClr val="tx1"/>
                          </a:solidFill>
                          <a:latin typeface="Calibri" panose="020F0502020204030204" pitchFamily="34" charset="0"/>
                          <a:cs typeface="Calibri" panose="020F0502020204030204" pitchFamily="34" charset="0"/>
                        </a:rPr>
                        <a:t>سليم فت</a:t>
                      </a:r>
                      <a:r>
                        <a:rPr lang="ar-SA" sz="1100" dirty="0">
                          <a:solidFill>
                            <a:schemeClr val="tx1"/>
                          </a:solidFill>
                          <a:latin typeface="Calibri" panose="020F0502020204030204" pitchFamily="34" charset="0"/>
                          <a:cs typeface="Calibri" panose="020F0502020204030204" pitchFamily="34" charset="0"/>
                        </a:rPr>
                        <a:t>ى </a:t>
                      </a:r>
                      <a:r>
                        <a:rPr lang="en-US" sz="1100" dirty="0">
                          <a:solidFill>
                            <a:schemeClr val="tx1"/>
                          </a:solidFill>
                          <a:latin typeface="Calibri" panose="020F0502020204030204" pitchFamily="34" charset="0"/>
                          <a:cs typeface="Calibri" panose="020F0502020204030204" pitchFamily="34" charset="0"/>
                        </a:rPr>
                        <a:t>لاجئ يبلغ من العمر </a:t>
                      </a:r>
                      <a:r>
                        <a:rPr lang="ar-SA" sz="1100" dirty="0">
                          <a:solidFill>
                            <a:schemeClr val="tx1"/>
                          </a:solidFill>
                          <a:latin typeface="Calibri" panose="020F0502020204030204" pitchFamily="34" charset="0"/>
                          <a:cs typeface="Calibri" panose="020F0502020204030204" pitchFamily="34" charset="0"/>
                        </a:rPr>
                        <a:t>١٧</a:t>
                      </a:r>
                      <a:r>
                        <a:rPr lang="en-US" sz="1100" dirty="0">
                          <a:solidFill>
                            <a:schemeClr val="tx1"/>
                          </a:solidFill>
                          <a:latin typeface="Calibri" panose="020F0502020204030204" pitchFamily="34" charset="0"/>
                          <a:cs typeface="Calibri" panose="020F0502020204030204" pitchFamily="34" charset="0"/>
                        </a:rPr>
                        <a:t> عامًا يعيش بمفرده في مركز اللاجئين الضخم. يطلب معلومات عن لم شمل الأسرة.</a:t>
                      </a:r>
                      <a:endParaRPr lang="en-CA"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18888132"/>
                  </a:ext>
                </a:extLst>
              </a:tr>
              <a:tr h="913351">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1" dirty="0">
                          <a:solidFill>
                            <a:schemeClr val="tx1"/>
                          </a:solidFill>
                          <a:effectLst/>
                          <a:latin typeface="Calibri" panose="020F0502020204030204" pitchFamily="34" charset="0"/>
                          <a:ea typeface="Cambria" panose="02040503050406030204" pitchFamily="18" charset="0"/>
                          <a:cs typeface="Calibri" panose="020F0502020204030204" pitchFamily="34" charset="0"/>
                        </a:rPr>
                        <a:t>خالد</a:t>
                      </a:r>
                    </a:p>
                    <a:p>
                      <a:pPr marL="0" marR="0" lvl="0" indent="0" algn="r" defTabSz="685800" rtl="1" eaLnBrk="1" fontAlgn="auto" latinLnBrk="0" hangingPunct="1">
                        <a:lnSpc>
                          <a:spcPct val="100000"/>
                        </a:lnSpc>
                        <a:spcBef>
                          <a:spcPts val="0"/>
                        </a:spcBef>
                        <a:spcAft>
                          <a:spcPts val="0"/>
                        </a:spcAft>
                        <a:buClrTx/>
                        <a:buSzTx/>
                        <a:buFontTx/>
                        <a:buNone/>
                        <a:tabLst/>
                        <a:defRPr/>
                      </a:pPr>
                      <a:r>
                        <a:rPr lang="ar-SA" sz="11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فتى</a:t>
                      </a:r>
                      <a:r>
                        <a:rPr lang="en-GB" sz="11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 يبلغ من العمر </a:t>
                      </a:r>
                      <a:r>
                        <a:rPr lang="ar-SA" sz="11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١٦</a:t>
                      </a:r>
                      <a:r>
                        <a:rPr lang="en-GB" sz="11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 عامًا يحتاج إلى إدارة الحالة. يعاني من إعاقة ذهنية كبيرة وهو مقيد و</a:t>
                      </a:r>
                      <a:r>
                        <a:rPr lang="ar-SA" sz="11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يُترك</a:t>
                      </a:r>
                      <a:r>
                        <a:rPr lang="en-GB" sz="11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 وحده في المنزل عندما يذهب والديه إلى العمل. يقول والديه إنهم يفعلون ذلك للحفاظ على سلامته.</a:t>
                      </a:r>
                      <a:endParaRPr lang="en-CA"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7231887"/>
                  </a:ext>
                </a:extLst>
              </a:tr>
            </a:tbl>
          </a:graphicData>
        </a:graphic>
      </p:graphicFrame>
      <p:sp>
        <p:nvSpPr>
          <p:cNvPr id="5" name="Hexagon 4">
            <a:extLst>
              <a:ext uri="{FF2B5EF4-FFF2-40B4-BE49-F238E27FC236}">
                <a16:creationId xmlns:a16="http://schemas.microsoft.com/office/drawing/2014/main" id="{0D6FC779-262C-2583-6C99-51DC0D76362C}"/>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Hexagon 5">
            <a:extLst>
              <a:ext uri="{FF2B5EF4-FFF2-40B4-BE49-F238E27FC236}">
                <a16:creationId xmlns:a16="http://schemas.microsoft.com/office/drawing/2014/main" id="{BC09D56F-3E46-1F50-900A-87B84730218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Hexagon 6">
            <a:extLst>
              <a:ext uri="{FF2B5EF4-FFF2-40B4-BE49-F238E27FC236}">
                <a16:creationId xmlns:a16="http://schemas.microsoft.com/office/drawing/2014/main" id="{32943DB9-E3D2-1EED-119E-4AB03B005B6F}"/>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66094756-86D1-A2D6-8424-BF6929CE73E1}"/>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CBABABD7-B103-676C-ABAA-CC2E4A7D43DE}"/>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41038892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D80978-CB9F-ACF2-1851-8BEA51828BA9}"/>
              </a:ext>
            </a:extLst>
          </p:cNvPr>
          <p:cNvSpPr txBox="1"/>
          <p:nvPr/>
        </p:nvSpPr>
        <p:spPr>
          <a:xfrm>
            <a:off x="801979" y="699799"/>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القبول و</a:t>
            </a:r>
            <a:r>
              <a:rPr lang="en-CA" sz="1200" b="1" dirty="0" err="1">
                <a:latin typeface="Calibri" panose="020F0502020204030204" pitchFamily="34" charset="0"/>
                <a:cs typeface="Calibri" panose="020F0502020204030204" pitchFamily="34" charset="0"/>
              </a:rPr>
              <a:t>الموافقة</a:t>
            </a:r>
            <a:r>
              <a:rPr lang="en-CA" sz="1200" b="1" dirty="0">
                <a:latin typeface="Calibri" panose="020F0502020204030204" pitchFamily="34" charset="0"/>
                <a:cs typeface="Calibri" panose="020F0502020204030204" pitchFamily="34" charset="0"/>
              </a:rPr>
              <a:t> </a:t>
            </a:r>
            <a:r>
              <a:rPr lang="en-CA" sz="1200" b="1" dirty="0" err="1">
                <a:latin typeface="Calibri" panose="020F0502020204030204" pitchFamily="34" charset="0"/>
                <a:cs typeface="Calibri" panose="020F0502020204030204" pitchFamily="34" charset="0"/>
              </a:rPr>
              <a:t>المستنيرة</a:t>
            </a:r>
            <a:r>
              <a:rPr lang="en-CA"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للمراحل العمرية المختلفة</a:t>
            </a:r>
            <a:endParaRPr lang="en-GB" sz="1200" b="1" dirty="0"/>
          </a:p>
        </p:txBody>
      </p:sp>
      <p:sp>
        <p:nvSpPr>
          <p:cNvPr id="8" name="TextBox 7">
            <a:extLst>
              <a:ext uri="{FF2B5EF4-FFF2-40B4-BE49-F238E27FC236}">
                <a16:creationId xmlns:a16="http://schemas.microsoft.com/office/drawing/2014/main" id="{4E52141D-3B5E-2C68-681C-C8EE6024434A}"/>
              </a:ext>
            </a:extLst>
          </p:cNvPr>
          <p:cNvSpPr txBox="1"/>
          <p:nvPr/>
        </p:nvSpPr>
        <p:spPr>
          <a:xfrm>
            <a:off x="1739556" y="2686808"/>
            <a:ext cx="4510773" cy="1446550"/>
          </a:xfrm>
          <a:prstGeom prst="rect">
            <a:avLst/>
          </a:prstGeom>
          <a:noFill/>
        </p:spPr>
        <p:txBody>
          <a:bodyPr wrap="square" rtlCol="0">
            <a:spAutoFit/>
          </a:bodyPr>
          <a:lstStyle/>
          <a:p>
            <a:pPr algn="r" rtl="1"/>
            <a:r>
              <a:rPr lang="ar-SA" sz="1100" b="1" dirty="0">
                <a:solidFill>
                  <a:schemeClr val="accent1"/>
                </a:solidFill>
                <a:latin typeface="Calibri" panose="020F0502020204030204" pitchFamily="34" charset="0"/>
                <a:cs typeface="Calibri" panose="020F0502020204030204" pitchFamily="34" charset="0"/>
              </a:rPr>
              <a:t>القبول</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a:t>
            </a:r>
            <a:r>
              <a:rPr lang="ar-SA"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من</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الطفل</a:t>
            </a:r>
            <a:endParaRPr lang="en-US" sz="1100" b="1" dirty="0">
              <a:solidFill>
                <a:schemeClr val="accent1"/>
              </a:solidFill>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اشرح</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يحدث</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بطرق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أساسية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ومناسبة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للغاية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احصل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a:t>
            </a:r>
            <a:r>
              <a:rPr lang="ar-SA" sz="1100" dirty="0" err="1">
                <a:latin typeface="Calibri" panose="020F0502020204030204" pitchFamily="34" charset="0"/>
                <a:cs typeface="Calibri" panose="020F0502020204030204" pitchFamily="34" charset="0"/>
              </a:rPr>
              <a:t>قبول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اللفظي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قرارات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أبسط</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يمكنهم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فهمها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ذلك</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a:t>
            </a:r>
          </a:p>
          <a:p>
            <a:pPr algn="r" rtl="1"/>
            <a:endParaRPr lang="en-US" sz="1100" dirty="0">
              <a:cs typeface="Arial" panose="020B0604020202020204" pitchFamily="34" charset="0"/>
            </a:endParaRPr>
          </a:p>
          <a:p>
            <a:pPr algn="r" rtl="1"/>
            <a:r>
              <a:rPr lang="en-US" sz="1100" b="1" dirty="0" err="1">
                <a:solidFill>
                  <a:schemeClr val="accent1"/>
                </a:solidFill>
                <a:latin typeface="Calibri" panose="020F0502020204030204" pitchFamily="34" charset="0"/>
                <a:cs typeface="Calibri" panose="020F0502020204030204" pitchFamily="34" charset="0"/>
              </a:rPr>
              <a:t>الموافقة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من</a:t>
            </a:r>
            <a:r>
              <a:rPr lang="en-US" sz="1100" b="1" dirty="0">
                <a:solidFill>
                  <a:schemeClr val="accent1"/>
                </a:solidFill>
                <a:latin typeface="Calibri" panose="020F0502020204030204" pitchFamily="34" charset="0"/>
                <a:cs typeface="Calibri" panose="020F0502020204030204" pitchFamily="34" charset="0"/>
              </a:rPr>
              <a:t> </a:t>
            </a:r>
            <a:r>
              <a:rPr lang="ar-SA" sz="1100" b="1" dirty="0">
                <a:solidFill>
                  <a:schemeClr val="accent1"/>
                </a:solidFill>
                <a:latin typeface="Calibri" panose="020F0502020204030204" pitchFamily="34" charset="0"/>
                <a:cs typeface="Calibri" panose="020F0502020204030204" pitchFamily="34" charset="0"/>
              </a:rPr>
              <a:t>الوالد</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مقدم</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الرعاية</a:t>
            </a:r>
            <a:endParaRPr lang="en-US" sz="1100" b="1" dirty="0">
              <a:solidFill>
                <a:schemeClr val="accent1"/>
              </a:solidFill>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يجب</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الحصول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خطية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مقدم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الرعاية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بالغ</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آخر</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موثوق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حياة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يكن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موجودًا</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فقد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تحتاج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من أجل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يتماشى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مع</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مصالحه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الفضلى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ذلك</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76BED9FD-5A66-74D7-247E-1DC898587108}"/>
              </a:ext>
            </a:extLst>
          </p:cNvPr>
          <p:cNvGrpSpPr/>
          <p:nvPr/>
        </p:nvGrpSpPr>
        <p:grpSpPr>
          <a:xfrm>
            <a:off x="1141970" y="3672966"/>
            <a:ext cx="500913" cy="590711"/>
            <a:chOff x="8440399" y="3758191"/>
            <a:chExt cx="693208" cy="817478"/>
          </a:xfrm>
        </p:grpSpPr>
        <p:grpSp>
          <p:nvGrpSpPr>
            <p:cNvPr id="10" name="Group 9">
              <a:extLst>
                <a:ext uri="{FF2B5EF4-FFF2-40B4-BE49-F238E27FC236}">
                  <a16:creationId xmlns:a16="http://schemas.microsoft.com/office/drawing/2014/main" id="{7729DFEE-8325-5855-E6D7-E6C09C15367E}"/>
                </a:ext>
              </a:extLst>
            </p:cNvPr>
            <p:cNvGrpSpPr/>
            <p:nvPr/>
          </p:nvGrpSpPr>
          <p:grpSpPr>
            <a:xfrm>
              <a:off x="8880158" y="3758191"/>
              <a:ext cx="253449" cy="817478"/>
              <a:chOff x="4107675" y="1684320"/>
              <a:chExt cx="350098" cy="1129211"/>
            </a:xfrm>
            <a:solidFill>
              <a:schemeClr val="accent1"/>
            </a:solidFill>
          </p:grpSpPr>
          <p:sp>
            <p:nvSpPr>
              <p:cNvPr id="16" name="Round Same Side Corner Rectangle 21">
                <a:extLst>
                  <a:ext uri="{FF2B5EF4-FFF2-40B4-BE49-F238E27FC236}">
                    <a16:creationId xmlns:a16="http://schemas.microsoft.com/office/drawing/2014/main" id="{D6767ECF-B2A0-1621-E199-1C49D4A91E6C}"/>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Oval 16">
                <a:extLst>
                  <a:ext uri="{FF2B5EF4-FFF2-40B4-BE49-F238E27FC236}">
                    <a16:creationId xmlns:a16="http://schemas.microsoft.com/office/drawing/2014/main" id="{01A956D5-FB75-8B5C-5781-D3071321C623}"/>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1" name="Group 10">
              <a:extLst>
                <a:ext uri="{FF2B5EF4-FFF2-40B4-BE49-F238E27FC236}">
                  <a16:creationId xmlns:a16="http://schemas.microsoft.com/office/drawing/2014/main" id="{D4F0293B-814E-4023-F2AF-8625D28F98D1}"/>
                </a:ext>
              </a:extLst>
            </p:cNvPr>
            <p:cNvGrpSpPr/>
            <p:nvPr/>
          </p:nvGrpSpPr>
          <p:grpSpPr>
            <a:xfrm>
              <a:off x="8440399" y="3758191"/>
              <a:ext cx="363228" cy="817478"/>
              <a:chOff x="3000654" y="1516217"/>
              <a:chExt cx="245039" cy="551483"/>
            </a:xfrm>
            <a:solidFill>
              <a:schemeClr val="accent1"/>
            </a:solidFill>
          </p:grpSpPr>
          <p:grpSp>
            <p:nvGrpSpPr>
              <p:cNvPr id="12" name="Group 11">
                <a:extLst>
                  <a:ext uri="{FF2B5EF4-FFF2-40B4-BE49-F238E27FC236}">
                    <a16:creationId xmlns:a16="http://schemas.microsoft.com/office/drawing/2014/main" id="{BE32C683-717B-AE13-1120-18EB2F06CEFB}"/>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EA18EBBB-4490-7F95-4521-4094E49220A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Oval 14">
                  <a:extLst>
                    <a:ext uri="{FF2B5EF4-FFF2-40B4-BE49-F238E27FC236}">
                      <a16:creationId xmlns:a16="http://schemas.microsoft.com/office/drawing/2014/main" id="{38C59BA4-77A0-3D31-CB9A-CB266DAA30D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3" name="Flowchart: Manual Operation 12">
                <a:extLst>
                  <a:ext uri="{FF2B5EF4-FFF2-40B4-BE49-F238E27FC236}">
                    <a16:creationId xmlns:a16="http://schemas.microsoft.com/office/drawing/2014/main" id="{C915FA23-E724-BC93-5311-D7D43E3A5B2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18" name="Group 17">
            <a:extLst>
              <a:ext uri="{FF2B5EF4-FFF2-40B4-BE49-F238E27FC236}">
                <a16:creationId xmlns:a16="http://schemas.microsoft.com/office/drawing/2014/main" id="{CC0F8388-0FA7-929A-C3B7-B28551D7272E}"/>
              </a:ext>
            </a:extLst>
          </p:cNvPr>
          <p:cNvGrpSpPr/>
          <p:nvPr/>
        </p:nvGrpSpPr>
        <p:grpSpPr>
          <a:xfrm>
            <a:off x="1294048" y="2879014"/>
            <a:ext cx="134518" cy="250162"/>
            <a:chOff x="8225553" y="3000145"/>
            <a:chExt cx="221517" cy="411954"/>
          </a:xfrm>
          <a:solidFill>
            <a:schemeClr val="accent1"/>
          </a:solidFill>
        </p:grpSpPr>
        <p:sp>
          <p:nvSpPr>
            <p:cNvPr id="19" name="Round Same Side Corner Rectangle 46">
              <a:extLst>
                <a:ext uri="{FF2B5EF4-FFF2-40B4-BE49-F238E27FC236}">
                  <a16:creationId xmlns:a16="http://schemas.microsoft.com/office/drawing/2014/main" id="{AD30EA87-716A-D677-DADE-557E22054EFA}"/>
                </a:ext>
              </a:extLst>
            </p:cNvPr>
            <p:cNvSpPr/>
            <p:nvPr/>
          </p:nvSpPr>
          <p:spPr>
            <a:xfrm>
              <a:off x="8227177" y="3259708"/>
              <a:ext cx="219027" cy="1523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Oval 19">
              <a:extLst>
                <a:ext uri="{FF2B5EF4-FFF2-40B4-BE49-F238E27FC236}">
                  <a16:creationId xmlns:a16="http://schemas.microsoft.com/office/drawing/2014/main" id="{F6C17902-FBEB-3996-0096-753C362B62B5}"/>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D1D59944-EF1E-1E2D-1569-54FAD7AADCA1}"/>
              </a:ext>
            </a:extLst>
          </p:cNvPr>
          <p:cNvGrpSpPr/>
          <p:nvPr/>
        </p:nvGrpSpPr>
        <p:grpSpPr>
          <a:xfrm>
            <a:off x="1319961" y="6283565"/>
            <a:ext cx="134518" cy="317372"/>
            <a:chOff x="8225553" y="3000145"/>
            <a:chExt cx="221517" cy="522632"/>
          </a:xfrm>
          <a:solidFill>
            <a:schemeClr val="accent1"/>
          </a:solidFill>
        </p:grpSpPr>
        <p:sp>
          <p:nvSpPr>
            <p:cNvPr id="33" name="Round Same Side Corner Rectangle 46">
              <a:extLst>
                <a:ext uri="{FF2B5EF4-FFF2-40B4-BE49-F238E27FC236}">
                  <a16:creationId xmlns:a16="http://schemas.microsoft.com/office/drawing/2014/main" id="{0B80FD5C-1DA0-A03E-CF19-E8E8DAAE0CDA}"/>
                </a:ext>
              </a:extLst>
            </p:cNvPr>
            <p:cNvSpPr/>
            <p:nvPr/>
          </p:nvSpPr>
          <p:spPr>
            <a:xfrm>
              <a:off x="8227177" y="3259708"/>
              <a:ext cx="219893" cy="26306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Oval 33">
              <a:extLst>
                <a:ext uri="{FF2B5EF4-FFF2-40B4-BE49-F238E27FC236}">
                  <a16:creationId xmlns:a16="http://schemas.microsoft.com/office/drawing/2014/main" id="{B4066595-0343-3860-9B8B-E5BAD3230488}"/>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sp>
        <p:nvSpPr>
          <p:cNvPr id="35" name="Rectangle 34">
            <a:extLst>
              <a:ext uri="{FF2B5EF4-FFF2-40B4-BE49-F238E27FC236}">
                <a16:creationId xmlns:a16="http://schemas.microsoft.com/office/drawing/2014/main" id="{6922CB09-9928-C9C4-2A4E-ADD6A09E6FE9}"/>
              </a:ext>
            </a:extLst>
          </p:cNvPr>
          <p:cNvSpPr/>
          <p:nvPr/>
        </p:nvSpPr>
        <p:spPr>
          <a:xfrm>
            <a:off x="996287" y="1426596"/>
            <a:ext cx="5254042" cy="94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200" b="1" dirty="0" err="1">
                <a:latin typeface="Calibri" panose="020F0502020204030204" pitchFamily="34" charset="0"/>
                <a:cs typeface="Calibri" panose="020F0502020204030204" pitchFamily="34" charset="0"/>
              </a:rPr>
              <a:t>ا</a:t>
            </a:r>
            <a:r>
              <a:rPr lang="en-US" sz="1200" b="1" dirty="0" err="1">
                <a:latin typeface="Calibri" panose="020F0502020204030204" pitchFamily="34" charset="0"/>
                <a:cs typeface="Calibri" panose="020F0502020204030204" pitchFamily="34" charset="0"/>
              </a:rPr>
              <a:t>لعمر</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٠-٥</a:t>
            </a:r>
            <a:endParaRPr lang="en-US" sz="1200" b="1" dirty="0">
              <a:latin typeface="Calibri" panose="020F0502020204030204" pitchFamily="34" charset="0"/>
              <a:cs typeface="Calibri" panose="020F0502020204030204" pitchFamily="34" charset="0"/>
            </a:endParaRPr>
          </a:p>
          <a:p>
            <a:pPr algn="r" rtl="1"/>
            <a:endParaRPr lang="en-US" sz="1200" b="1" dirty="0">
              <a:latin typeface="Calibri" panose="020F0502020204030204" pitchFamily="34" charset="0"/>
              <a:cs typeface="Calibri" panose="020F0502020204030204" pitchFamily="34" charset="0"/>
            </a:endParaRPr>
          </a:p>
          <a:p>
            <a:pPr algn="r" rtl="1"/>
            <a:r>
              <a:rPr lang="en-US" sz="1200" b="1" dirty="0" err="1">
                <a:latin typeface="Calibri" panose="020F0502020204030204" pitchFamily="34" charset="0"/>
                <a:cs typeface="Calibri" panose="020F0502020204030204" pitchFamily="34" charset="0"/>
              </a:rPr>
              <a:t>الأطفال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الصغار</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جدًا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لديهم</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قدرة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محدودة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على</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فهم</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القرارات</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المعقدة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المتعلقة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برعايتهم</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وعلاجهم</a:t>
            </a:r>
            <a:endParaRPr lang="en-GB" sz="1200" b="1" dirty="0">
              <a:latin typeface="Calibri" panose="020F0502020204030204" pitchFamily="34" charset="0"/>
              <a:cs typeface="Calibri" panose="020F0502020204030204" pitchFamily="34" charset="0"/>
            </a:endParaRPr>
          </a:p>
          <a:p>
            <a:pPr algn="r" rtl="1"/>
            <a:r>
              <a:rPr lang="en-US" sz="1100" dirty="0">
                <a:solidFill>
                  <a:schemeClr val="bg1"/>
                </a:solidFill>
                <a:cs typeface="Arial" panose="020B0604020202020204" pitchFamily="34" charset="0"/>
              </a:rPr>
              <a:t>.</a:t>
            </a:r>
            <a:endParaRPr lang="en-GB" sz="1100" dirty="0">
              <a:solidFill>
                <a:schemeClr val="bg1"/>
              </a:solidFill>
              <a:cs typeface="Arial" panose="020B0604020202020204" pitchFamily="34" charset="0"/>
            </a:endParaRPr>
          </a:p>
        </p:txBody>
      </p:sp>
      <p:sp>
        <p:nvSpPr>
          <p:cNvPr id="36" name="TextBox 35">
            <a:extLst>
              <a:ext uri="{FF2B5EF4-FFF2-40B4-BE49-F238E27FC236}">
                <a16:creationId xmlns:a16="http://schemas.microsoft.com/office/drawing/2014/main" id="{7548EE23-DA4D-1B15-6387-B2C68E3293E8}"/>
              </a:ext>
            </a:extLst>
          </p:cNvPr>
          <p:cNvSpPr txBox="1"/>
          <p:nvPr/>
        </p:nvSpPr>
        <p:spPr>
          <a:xfrm>
            <a:off x="1739556" y="6058983"/>
            <a:ext cx="4510773" cy="1785104"/>
          </a:xfrm>
          <a:prstGeom prst="rect">
            <a:avLst/>
          </a:prstGeom>
          <a:noFill/>
        </p:spPr>
        <p:txBody>
          <a:bodyPr wrap="square" rtlCol="0">
            <a:spAutoFit/>
          </a:bodyPr>
          <a:lstStyle/>
          <a:p>
            <a:pPr algn="r" rtl="1"/>
            <a:r>
              <a:rPr lang="ar-SA" sz="1100" b="1" dirty="0">
                <a:solidFill>
                  <a:schemeClr val="accent1"/>
                </a:solidFill>
                <a:latin typeface="Calibri" panose="020F0502020204030204" pitchFamily="34" charset="0"/>
                <a:cs typeface="Calibri" panose="020F0502020204030204" pitchFamily="34" charset="0"/>
              </a:rPr>
              <a:t>القبول</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a:t>
            </a:r>
            <a:r>
              <a:rPr lang="ar-SA"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من</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الطفل</a:t>
            </a:r>
            <a:endParaRPr lang="en-US" sz="1100" b="1" dirty="0">
              <a:solidFill>
                <a:schemeClr val="accent1"/>
              </a:solidFill>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يجب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تحصل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قبول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شفهي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للمضي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قدمًا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الخدمات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أشرك</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صنع</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القرار</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واطلب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رأيه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بعد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شرح</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يحدث</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وإيجابيات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وسلبيات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الخيارات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المختلفة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a:t>
            </a:r>
            <a:r>
              <a:rPr lang="ar-SA" sz="1100" dirty="0">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algn="r" rtl="1"/>
            <a:endParaRPr lang="en-US" sz="1100" b="1" dirty="0">
              <a:solidFill>
                <a:schemeClr val="accent1"/>
              </a:solidFill>
              <a:cs typeface="Arial" panose="020B0604020202020204" pitchFamily="34" charset="0"/>
            </a:endParaRPr>
          </a:p>
          <a:p>
            <a:pPr algn="r" rtl="1"/>
            <a:r>
              <a:rPr lang="en-US" sz="1100" b="1" dirty="0" err="1">
                <a:solidFill>
                  <a:schemeClr val="accent1"/>
                </a:solidFill>
                <a:latin typeface="Calibri" panose="020F0502020204030204" pitchFamily="34" charset="0"/>
                <a:cs typeface="Calibri" panose="020F0502020204030204" pitchFamily="34" charset="0"/>
              </a:rPr>
              <a:t>الموافقة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من</a:t>
            </a:r>
            <a:r>
              <a:rPr lang="en-US" sz="1100" b="1" dirty="0">
                <a:solidFill>
                  <a:schemeClr val="accent1"/>
                </a:solidFill>
                <a:latin typeface="Calibri" panose="020F0502020204030204" pitchFamily="34" charset="0"/>
                <a:cs typeface="Calibri" panose="020F0502020204030204" pitchFamily="34" charset="0"/>
              </a:rPr>
              <a:t> </a:t>
            </a:r>
            <a:r>
              <a:rPr lang="ar-SA" sz="1100" b="1" dirty="0">
                <a:solidFill>
                  <a:schemeClr val="accent1"/>
                </a:solidFill>
                <a:latin typeface="Calibri" panose="020F0502020204030204" pitchFamily="34" charset="0"/>
                <a:cs typeface="Calibri" panose="020F0502020204030204" pitchFamily="34" charset="0"/>
              </a:rPr>
              <a:t>الوالد</a:t>
            </a:r>
            <a:r>
              <a:rPr lang="en-US" sz="1100" b="1" dirty="0">
                <a:solidFill>
                  <a:schemeClr val="accent1"/>
                </a:solidFill>
                <a:latin typeface="Calibri" panose="020F0502020204030204" pitchFamily="34" charset="0"/>
                <a:cs typeface="Calibri" panose="020F0502020204030204" pitchFamily="34" charset="0"/>
              </a:rPr>
              <a:t> / </a:t>
            </a:r>
            <a:r>
              <a:rPr lang="en-US" sz="1100" b="1" dirty="0" err="1">
                <a:solidFill>
                  <a:schemeClr val="accent1"/>
                </a:solidFill>
                <a:latin typeface="Calibri" panose="020F0502020204030204" pitchFamily="34" charset="0"/>
                <a:cs typeface="Calibri" panose="020F0502020204030204" pitchFamily="34" charset="0"/>
              </a:rPr>
              <a:t>مقدم</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الرعاية</a:t>
            </a:r>
            <a:endParaRPr lang="en-US" sz="1100" b="1" dirty="0">
              <a:solidFill>
                <a:schemeClr val="accent1"/>
              </a:solidFill>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بجانب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للطفل</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يجب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تحصل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خطية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مقدم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الرعاية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بالغ</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آخر</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موثوق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حياة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يكن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موجودًا</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فقد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تحتاج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من أجل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يتماشى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مع</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مصالحه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الفضلى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CECCD7AB-983D-A59C-DA0C-45750AD36096}"/>
              </a:ext>
            </a:extLst>
          </p:cNvPr>
          <p:cNvGrpSpPr/>
          <p:nvPr/>
        </p:nvGrpSpPr>
        <p:grpSpPr>
          <a:xfrm>
            <a:off x="1141970" y="7238354"/>
            <a:ext cx="500913" cy="590711"/>
            <a:chOff x="8440399" y="3758191"/>
            <a:chExt cx="693208" cy="817478"/>
          </a:xfrm>
        </p:grpSpPr>
        <p:grpSp>
          <p:nvGrpSpPr>
            <p:cNvPr id="38" name="Group 37">
              <a:extLst>
                <a:ext uri="{FF2B5EF4-FFF2-40B4-BE49-F238E27FC236}">
                  <a16:creationId xmlns:a16="http://schemas.microsoft.com/office/drawing/2014/main" id="{8911C3A0-9AB1-BF03-FAE0-33099AAA825C}"/>
                </a:ext>
              </a:extLst>
            </p:cNvPr>
            <p:cNvGrpSpPr/>
            <p:nvPr/>
          </p:nvGrpSpPr>
          <p:grpSpPr>
            <a:xfrm>
              <a:off x="8880158" y="3758191"/>
              <a:ext cx="253449" cy="817478"/>
              <a:chOff x="4107675" y="1684320"/>
              <a:chExt cx="350098" cy="1129211"/>
            </a:xfrm>
            <a:solidFill>
              <a:schemeClr val="accent1"/>
            </a:solidFill>
          </p:grpSpPr>
          <p:sp>
            <p:nvSpPr>
              <p:cNvPr id="44" name="Round Same Side Corner Rectangle 21">
                <a:extLst>
                  <a:ext uri="{FF2B5EF4-FFF2-40B4-BE49-F238E27FC236}">
                    <a16:creationId xmlns:a16="http://schemas.microsoft.com/office/drawing/2014/main" id="{8B848992-E7C5-4EBF-1337-2D84C467E047}"/>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Oval 44">
                <a:extLst>
                  <a:ext uri="{FF2B5EF4-FFF2-40B4-BE49-F238E27FC236}">
                    <a16:creationId xmlns:a16="http://schemas.microsoft.com/office/drawing/2014/main" id="{D0B9246B-6B16-A5C5-6E9D-54C7A275BEDA}"/>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9" name="Group 38">
              <a:extLst>
                <a:ext uri="{FF2B5EF4-FFF2-40B4-BE49-F238E27FC236}">
                  <a16:creationId xmlns:a16="http://schemas.microsoft.com/office/drawing/2014/main" id="{0B45079F-D6E0-80EA-3A99-EE07C238A450}"/>
                </a:ext>
              </a:extLst>
            </p:cNvPr>
            <p:cNvGrpSpPr/>
            <p:nvPr/>
          </p:nvGrpSpPr>
          <p:grpSpPr>
            <a:xfrm>
              <a:off x="8440399" y="3758191"/>
              <a:ext cx="363228" cy="817478"/>
              <a:chOff x="3000654" y="1516217"/>
              <a:chExt cx="245039" cy="551483"/>
            </a:xfrm>
            <a:solidFill>
              <a:schemeClr val="accent1"/>
            </a:solidFill>
          </p:grpSpPr>
          <p:grpSp>
            <p:nvGrpSpPr>
              <p:cNvPr id="40" name="Group 39">
                <a:extLst>
                  <a:ext uri="{FF2B5EF4-FFF2-40B4-BE49-F238E27FC236}">
                    <a16:creationId xmlns:a16="http://schemas.microsoft.com/office/drawing/2014/main" id="{2CBCC9B6-84D0-B643-8740-D24665C47396}"/>
                  </a:ext>
                </a:extLst>
              </p:cNvPr>
              <p:cNvGrpSpPr/>
              <p:nvPr/>
            </p:nvGrpSpPr>
            <p:grpSpPr>
              <a:xfrm>
                <a:off x="3036509" y="1516217"/>
                <a:ext cx="172158" cy="551483"/>
                <a:chOff x="4043172" y="1684320"/>
                <a:chExt cx="352508" cy="1129211"/>
              </a:xfrm>
              <a:grpFill/>
            </p:grpSpPr>
            <p:sp>
              <p:nvSpPr>
                <p:cNvPr id="42" name="Round Same Side Corner Rectangle 21">
                  <a:extLst>
                    <a:ext uri="{FF2B5EF4-FFF2-40B4-BE49-F238E27FC236}">
                      <a16:creationId xmlns:a16="http://schemas.microsoft.com/office/drawing/2014/main" id="{EC1A16F9-8A41-544A-2DEF-678949C939F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Oval 42">
                  <a:extLst>
                    <a:ext uri="{FF2B5EF4-FFF2-40B4-BE49-F238E27FC236}">
                      <a16:creationId xmlns:a16="http://schemas.microsoft.com/office/drawing/2014/main" id="{0B2509E8-1ED1-FB1D-F0BB-E5FDD13B5F6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1" name="Flowchart: Manual Operation 40">
                <a:extLst>
                  <a:ext uri="{FF2B5EF4-FFF2-40B4-BE49-F238E27FC236}">
                    <a16:creationId xmlns:a16="http://schemas.microsoft.com/office/drawing/2014/main" id="{DE02AA4E-DCDD-C870-5F4B-9D1F1BF3073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49" name="Rectangle 48">
            <a:extLst>
              <a:ext uri="{FF2B5EF4-FFF2-40B4-BE49-F238E27FC236}">
                <a16:creationId xmlns:a16="http://schemas.microsoft.com/office/drawing/2014/main" id="{645B950B-37ED-1629-6F64-1B0965ED0BCE}"/>
              </a:ext>
            </a:extLst>
          </p:cNvPr>
          <p:cNvSpPr/>
          <p:nvPr/>
        </p:nvSpPr>
        <p:spPr>
          <a:xfrm>
            <a:off x="996287" y="4798771"/>
            <a:ext cx="5254042" cy="94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200" b="1" dirty="0" err="1">
                <a:latin typeface="Calibri" panose="020F0502020204030204" pitchFamily="34" charset="0"/>
                <a:cs typeface="Calibri" panose="020F0502020204030204" pitchFamily="34" charset="0"/>
              </a:rPr>
              <a:t>من</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٦</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إلى</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١١</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عامًا</a:t>
            </a:r>
            <a:endParaRPr lang="en-US" sz="1200" b="1" dirty="0">
              <a:latin typeface="Calibri" panose="020F0502020204030204" pitchFamily="34" charset="0"/>
              <a:cs typeface="Calibri" panose="020F0502020204030204" pitchFamily="34" charset="0"/>
            </a:endParaRPr>
          </a:p>
          <a:p>
            <a:pPr algn="r" rtl="1"/>
            <a:endParaRPr lang="en-US" sz="1200" b="1" dirty="0">
              <a:latin typeface="Calibri" panose="020F0502020204030204" pitchFamily="34" charset="0"/>
              <a:cs typeface="Calibri" panose="020F0502020204030204" pitchFamily="34" charset="0"/>
            </a:endParaRPr>
          </a:p>
          <a:p>
            <a:pPr algn="r" rtl="1"/>
            <a:r>
              <a:rPr lang="en-US" sz="1200" b="1" dirty="0" err="1">
                <a:latin typeface="Calibri" panose="020F0502020204030204" pitchFamily="34" charset="0"/>
                <a:cs typeface="Calibri" panose="020F0502020204030204" pitchFamily="34" charset="0"/>
              </a:rPr>
              <a:t>بشكل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عام</a:t>
            </a:r>
            <a:r>
              <a:rPr lang="en-US" sz="1200" b="1" dirty="0">
                <a:latin typeface="Calibri" panose="020F0502020204030204" pitchFamily="34" charset="0"/>
                <a:cs typeface="Calibri" panose="020F0502020204030204" pitchFamily="34" charset="0"/>
              </a:rPr>
              <a:t> ، </a:t>
            </a:r>
            <a:r>
              <a:rPr lang="en-US" sz="1200" b="1" dirty="0" err="1">
                <a:latin typeface="Calibri" panose="020F0502020204030204" pitchFamily="34" charset="0"/>
                <a:cs typeface="Calibri" panose="020F0502020204030204" pitchFamily="34" charset="0"/>
              </a:rPr>
              <a:t>لا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يمكن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للأطفال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في</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هذه</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الفئة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العمرية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الموافقة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قانونً</a:t>
            </a:r>
            <a:r>
              <a:rPr lang="ar-SA" sz="1200" b="1" dirty="0" err="1">
                <a:latin typeface="Calibri" panose="020F0502020204030204" pitchFamily="34" charset="0"/>
                <a:cs typeface="Calibri" panose="020F0502020204030204" pitchFamily="34" charset="0"/>
              </a:rPr>
              <a:t>ي</a:t>
            </a:r>
            <a:r>
              <a:rPr lang="en-US" sz="1200" b="1" dirty="0" err="1">
                <a:latin typeface="Calibri" panose="020F0502020204030204" pitchFamily="34" charset="0"/>
                <a:cs typeface="Calibri" panose="020F0502020204030204" pitchFamily="34" charset="0"/>
              </a:rPr>
              <a:t>ا</a:t>
            </a:r>
            <a:r>
              <a:rPr lang="en-US" sz="1200" b="1" dirty="0">
                <a:latin typeface="Calibri" panose="020F0502020204030204" pitchFamily="34" charset="0"/>
                <a:cs typeface="Calibri" panose="020F0502020204030204" pitchFamily="34" charset="0"/>
              </a:rPr>
              <a:t> ، </a:t>
            </a:r>
            <a:r>
              <a:rPr lang="en-US" sz="1200" b="1" dirty="0" err="1">
                <a:latin typeface="Calibri" panose="020F0502020204030204" pitchFamily="34" charset="0"/>
                <a:cs typeface="Calibri" panose="020F0502020204030204" pitchFamily="34" charset="0"/>
              </a:rPr>
              <a:t>ولكن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يمكنهم</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تقديم</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a:t>
            </a:r>
            <a:r>
              <a:rPr lang="ar-SA" sz="1200" b="1" dirty="0">
                <a:latin typeface="Calibri" panose="020F0502020204030204" pitchFamily="34" charset="0"/>
                <a:cs typeface="Calibri" panose="020F0502020204030204" pitchFamily="34" charset="0"/>
              </a:rPr>
              <a:t>قبول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المستنير</a:t>
            </a:r>
            <a:r>
              <a:rPr lang="ar-SA"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أو</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الإشارة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إلى</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رغبت</a:t>
            </a:r>
            <a:r>
              <a:rPr lang="en-US" sz="1200" b="1" dirty="0" err="1">
                <a:latin typeface="Calibri" panose="020F0502020204030204" pitchFamily="34" charset="0"/>
                <a:cs typeface="Calibri" panose="020F0502020204030204" pitchFamily="34" charset="0"/>
              </a:rPr>
              <a:t>هم</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في ال</a:t>
            </a:r>
            <a:r>
              <a:rPr lang="en-US" sz="1200" b="1" dirty="0" err="1">
                <a:latin typeface="Calibri" panose="020F0502020204030204" pitchFamily="34" charset="0"/>
                <a:cs typeface="Calibri" panose="020F0502020204030204" pitchFamily="34" charset="0"/>
              </a:rPr>
              <a:t>مشاركة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في</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خدمات</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إدارة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الحالة</a:t>
            </a:r>
            <a:endParaRPr lang="en-GB" sz="1100" dirty="0">
              <a:solidFill>
                <a:schemeClr val="bg1"/>
              </a:solidFill>
              <a:cs typeface="Arial" panose="020B0604020202020204" pitchFamily="34" charset="0"/>
            </a:endParaRPr>
          </a:p>
        </p:txBody>
      </p:sp>
      <p:sp>
        <p:nvSpPr>
          <p:cNvPr id="50" name="Hexagon 49">
            <a:extLst>
              <a:ext uri="{FF2B5EF4-FFF2-40B4-BE49-F238E27FC236}">
                <a16:creationId xmlns:a16="http://schemas.microsoft.com/office/drawing/2014/main" id="{3576ADDE-BCCE-0EA1-F45F-357E4BA33E6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Hexagon 50">
            <a:extLst>
              <a:ext uri="{FF2B5EF4-FFF2-40B4-BE49-F238E27FC236}">
                <a16:creationId xmlns:a16="http://schemas.microsoft.com/office/drawing/2014/main" id="{C0E259FB-DC59-3B11-19E4-1A5E7E8C936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Hexagon 51">
            <a:extLst>
              <a:ext uri="{FF2B5EF4-FFF2-40B4-BE49-F238E27FC236}">
                <a16:creationId xmlns:a16="http://schemas.microsoft.com/office/drawing/2014/main" id="{BC55EF89-1346-5F76-9E53-78FCC1D6A6D4}"/>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Hexagon 52">
            <a:extLst>
              <a:ext uri="{FF2B5EF4-FFF2-40B4-BE49-F238E27FC236}">
                <a16:creationId xmlns:a16="http://schemas.microsoft.com/office/drawing/2014/main" id="{EB6EC6C8-367D-1834-795A-02450C2987AD}"/>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Hexagon 53">
            <a:extLst>
              <a:ext uri="{FF2B5EF4-FFF2-40B4-BE49-F238E27FC236}">
                <a16:creationId xmlns:a16="http://schemas.microsoft.com/office/drawing/2014/main" id="{9C4D1263-D14D-BA9E-A52C-5DDD6B467A20}"/>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777104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52141D-3B5E-2C68-681C-C8EE6024434A}"/>
              </a:ext>
            </a:extLst>
          </p:cNvPr>
          <p:cNvSpPr txBox="1"/>
          <p:nvPr/>
        </p:nvSpPr>
        <p:spPr>
          <a:xfrm>
            <a:off x="1739556" y="2116328"/>
            <a:ext cx="4510773" cy="1446550"/>
          </a:xfrm>
          <a:prstGeom prst="rect">
            <a:avLst/>
          </a:prstGeom>
          <a:noFill/>
        </p:spPr>
        <p:txBody>
          <a:bodyPr wrap="square" rtlCol="0">
            <a:spAutoFit/>
          </a:bodyPr>
          <a:lstStyle/>
          <a:p>
            <a:pPr algn="r" rtl="1"/>
            <a:r>
              <a:rPr lang="ar-SA" sz="1100" b="1" dirty="0">
                <a:solidFill>
                  <a:schemeClr val="accent1"/>
                </a:solidFill>
                <a:latin typeface="Calibri" panose="020F0502020204030204" pitchFamily="34" charset="0"/>
                <a:cs typeface="Calibri" panose="020F0502020204030204" pitchFamily="34" charset="0"/>
              </a:rPr>
              <a:t>القبول</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a:t>
            </a:r>
            <a:r>
              <a:rPr lang="ar-SA"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من</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الطفل</a:t>
            </a:r>
            <a:endParaRPr lang="en-US" sz="1100" b="1" dirty="0">
              <a:solidFill>
                <a:schemeClr val="accent1"/>
              </a:solidFill>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يجب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تحصل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قبول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شفهي</a:t>
            </a:r>
            <a:r>
              <a:rPr lang="ar-SA"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خطي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للمضي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قدمًا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الخدمات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ولاتخاذ</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قرارات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بشأن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الرعاية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والعلاج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a:t>
            </a:r>
          </a:p>
          <a:p>
            <a:pPr algn="r" rtl="1"/>
            <a:endParaRPr lang="en-US" sz="1100" b="1" dirty="0">
              <a:solidFill>
                <a:schemeClr val="accent1"/>
              </a:solidFill>
              <a:cs typeface="Arial" panose="020B0604020202020204" pitchFamily="34" charset="0"/>
            </a:endParaRPr>
          </a:p>
          <a:p>
            <a:pPr algn="r" rtl="1"/>
            <a:r>
              <a:rPr lang="en-US" sz="1100" b="1" dirty="0" err="1">
                <a:solidFill>
                  <a:schemeClr val="accent1"/>
                </a:solidFill>
                <a:latin typeface="Calibri" panose="020F0502020204030204" pitchFamily="34" charset="0"/>
                <a:cs typeface="Calibri" panose="020F0502020204030204" pitchFamily="34" charset="0"/>
              </a:rPr>
              <a:t>الموافقة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من</a:t>
            </a:r>
            <a:r>
              <a:rPr lang="en-US" sz="1100" b="1" dirty="0">
                <a:solidFill>
                  <a:schemeClr val="accent1"/>
                </a:solidFill>
                <a:latin typeface="Calibri" panose="020F0502020204030204" pitchFamily="34" charset="0"/>
                <a:cs typeface="Calibri" panose="020F0502020204030204" pitchFamily="34" charset="0"/>
              </a:rPr>
              <a:t> </a:t>
            </a:r>
            <a:r>
              <a:rPr lang="ar-SA" sz="1100" b="1" dirty="0">
                <a:solidFill>
                  <a:schemeClr val="accent1"/>
                </a:solidFill>
                <a:latin typeface="Calibri" panose="020F0502020204030204" pitchFamily="34" charset="0"/>
                <a:cs typeface="Calibri" panose="020F0502020204030204" pitchFamily="34" charset="0"/>
              </a:rPr>
              <a:t>الوالد</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مقدم</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الرعاية</a:t>
            </a:r>
            <a:endParaRPr lang="en-US" sz="1100" b="1" dirty="0">
              <a:solidFill>
                <a:schemeClr val="accent1"/>
              </a:solidFill>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يجب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تحصل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خطية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مقدم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الرعاية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بالغ</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آخر</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موثوق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حياة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يكن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موجودًا</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فقد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تحتاج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من أجل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يتماشى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مع</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مصالحه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الفضلى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6BED9FD-5A66-74D7-247E-1DC898587108}"/>
              </a:ext>
            </a:extLst>
          </p:cNvPr>
          <p:cNvGrpSpPr/>
          <p:nvPr/>
        </p:nvGrpSpPr>
        <p:grpSpPr>
          <a:xfrm>
            <a:off x="1141970" y="3146994"/>
            <a:ext cx="500913" cy="590711"/>
            <a:chOff x="8440399" y="3758191"/>
            <a:chExt cx="693208" cy="817478"/>
          </a:xfrm>
        </p:grpSpPr>
        <p:grpSp>
          <p:nvGrpSpPr>
            <p:cNvPr id="10" name="Group 9">
              <a:extLst>
                <a:ext uri="{FF2B5EF4-FFF2-40B4-BE49-F238E27FC236}">
                  <a16:creationId xmlns:a16="http://schemas.microsoft.com/office/drawing/2014/main" id="{7729DFEE-8325-5855-E6D7-E6C09C15367E}"/>
                </a:ext>
              </a:extLst>
            </p:cNvPr>
            <p:cNvGrpSpPr/>
            <p:nvPr/>
          </p:nvGrpSpPr>
          <p:grpSpPr>
            <a:xfrm>
              <a:off x="8880158" y="3758191"/>
              <a:ext cx="253449" cy="817478"/>
              <a:chOff x="4107675" y="1684320"/>
              <a:chExt cx="350098" cy="1129211"/>
            </a:xfrm>
            <a:solidFill>
              <a:schemeClr val="accent1"/>
            </a:solidFill>
          </p:grpSpPr>
          <p:sp>
            <p:nvSpPr>
              <p:cNvPr id="16" name="Round Same Side Corner Rectangle 21">
                <a:extLst>
                  <a:ext uri="{FF2B5EF4-FFF2-40B4-BE49-F238E27FC236}">
                    <a16:creationId xmlns:a16="http://schemas.microsoft.com/office/drawing/2014/main" id="{D6767ECF-B2A0-1621-E199-1C49D4A91E6C}"/>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Oval 16">
                <a:extLst>
                  <a:ext uri="{FF2B5EF4-FFF2-40B4-BE49-F238E27FC236}">
                    <a16:creationId xmlns:a16="http://schemas.microsoft.com/office/drawing/2014/main" id="{01A956D5-FB75-8B5C-5781-D3071321C623}"/>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1" name="Group 10">
              <a:extLst>
                <a:ext uri="{FF2B5EF4-FFF2-40B4-BE49-F238E27FC236}">
                  <a16:creationId xmlns:a16="http://schemas.microsoft.com/office/drawing/2014/main" id="{D4F0293B-814E-4023-F2AF-8625D28F98D1}"/>
                </a:ext>
              </a:extLst>
            </p:cNvPr>
            <p:cNvGrpSpPr/>
            <p:nvPr/>
          </p:nvGrpSpPr>
          <p:grpSpPr>
            <a:xfrm>
              <a:off x="8440399" y="3758191"/>
              <a:ext cx="363228" cy="817478"/>
              <a:chOff x="3000654" y="1516217"/>
              <a:chExt cx="245039" cy="551483"/>
            </a:xfrm>
            <a:solidFill>
              <a:schemeClr val="accent1"/>
            </a:solidFill>
          </p:grpSpPr>
          <p:grpSp>
            <p:nvGrpSpPr>
              <p:cNvPr id="12" name="Group 11">
                <a:extLst>
                  <a:ext uri="{FF2B5EF4-FFF2-40B4-BE49-F238E27FC236}">
                    <a16:creationId xmlns:a16="http://schemas.microsoft.com/office/drawing/2014/main" id="{BE32C683-717B-AE13-1120-18EB2F06CEFB}"/>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EA18EBBB-4490-7F95-4521-4094E49220A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Oval 14">
                  <a:extLst>
                    <a:ext uri="{FF2B5EF4-FFF2-40B4-BE49-F238E27FC236}">
                      <a16:creationId xmlns:a16="http://schemas.microsoft.com/office/drawing/2014/main" id="{38C59BA4-77A0-3D31-CB9A-CB266DAA30D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3" name="Flowchart: Manual Operation 12">
                <a:extLst>
                  <a:ext uri="{FF2B5EF4-FFF2-40B4-BE49-F238E27FC236}">
                    <a16:creationId xmlns:a16="http://schemas.microsoft.com/office/drawing/2014/main" id="{C915FA23-E724-BC93-5311-D7D43E3A5B2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35" name="Rectangle 34">
            <a:extLst>
              <a:ext uri="{FF2B5EF4-FFF2-40B4-BE49-F238E27FC236}">
                <a16:creationId xmlns:a16="http://schemas.microsoft.com/office/drawing/2014/main" id="{6922CB09-9928-C9C4-2A4E-ADD6A09E6FE9}"/>
              </a:ext>
            </a:extLst>
          </p:cNvPr>
          <p:cNvSpPr/>
          <p:nvPr/>
        </p:nvSpPr>
        <p:spPr>
          <a:xfrm>
            <a:off x="996287" y="729910"/>
            <a:ext cx="5254042" cy="1122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200" b="1" dirty="0" err="1">
                <a:latin typeface="Calibri" panose="020F0502020204030204" pitchFamily="34" charset="0"/>
                <a:cs typeface="Calibri" panose="020F0502020204030204" pitchFamily="34" charset="0"/>
              </a:rPr>
              <a:t>من</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١١</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إلى</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١٤</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عامًا</a:t>
            </a:r>
            <a:endParaRPr lang="en-US" sz="1200" b="1" dirty="0">
              <a:latin typeface="Calibri" panose="020F0502020204030204" pitchFamily="34" charset="0"/>
              <a:cs typeface="Calibri" panose="020F0502020204030204" pitchFamily="34" charset="0"/>
            </a:endParaRPr>
          </a:p>
          <a:p>
            <a:pPr algn="r" rtl="1"/>
            <a:endParaRPr lang="en-US" sz="1200" b="1" dirty="0">
              <a:latin typeface="Calibri" panose="020F0502020204030204" pitchFamily="34" charset="0"/>
              <a:cs typeface="Calibri" panose="020F0502020204030204" pitchFamily="34" charset="0"/>
            </a:endParaRPr>
          </a:p>
          <a:p>
            <a:pPr algn="r" rtl="1"/>
            <a:r>
              <a:rPr lang="en-US" sz="1200" b="1" dirty="0" err="1">
                <a:latin typeface="Calibri" panose="020F0502020204030204" pitchFamily="34" charset="0"/>
                <a:cs typeface="Calibri" panose="020F0502020204030204" pitchFamily="34" charset="0"/>
              </a:rPr>
              <a:t>بشكل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عام</a:t>
            </a:r>
            <a:r>
              <a:rPr lang="en-US" sz="1200" b="1" dirty="0">
                <a:latin typeface="Calibri" panose="020F0502020204030204" pitchFamily="34" charset="0"/>
                <a:cs typeface="Calibri" panose="020F0502020204030204" pitchFamily="34" charset="0"/>
              </a:rPr>
              <a:t> ، </a:t>
            </a:r>
            <a:r>
              <a:rPr lang="en-US" sz="1200" b="1" dirty="0" err="1">
                <a:latin typeface="Calibri" panose="020F0502020204030204" pitchFamily="34" charset="0"/>
                <a:cs typeface="Calibri" panose="020F0502020204030204" pitchFamily="34" charset="0"/>
              </a:rPr>
              <a:t>لا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يمكن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للأطفال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في</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هذه</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الفئة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العمرية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الموافقة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قانونًا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ولكن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يمكنهم</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إعطاء القبول </a:t>
            </a:r>
            <a:r>
              <a:rPr lang="en-US" sz="1200" b="1" dirty="0" err="1">
                <a:latin typeface="Calibri" panose="020F0502020204030204" pitchFamily="34" charset="0"/>
                <a:cs typeface="Calibri" panose="020F0502020204030204" pitchFamily="34" charset="0"/>
              </a:rPr>
              <a:t>على</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المشاركة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في</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خدمات</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إدارة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الحالة</a:t>
            </a:r>
            <a:r>
              <a:rPr lang="en-US" sz="1200" b="1" dirty="0">
                <a:latin typeface="Calibri" panose="020F0502020204030204" pitchFamily="34" charset="0"/>
                <a:cs typeface="Calibri" panose="020F0502020204030204" pitchFamily="34" charset="0"/>
              </a:rPr>
              <a:t> ، </a:t>
            </a:r>
            <a:r>
              <a:rPr lang="ar-SA" sz="1200" b="1" dirty="0">
                <a:latin typeface="Calibri" panose="020F0502020204030204" pitchFamily="34" charset="0"/>
                <a:cs typeface="Calibri" panose="020F0502020204030204" pitchFamily="34" charset="0"/>
              </a:rPr>
              <a:t>والموافقة على القرارات المتعلقة برعايتهم، تبعاً لقدراتهم المتطورة.</a:t>
            </a:r>
            <a:endParaRPr lang="en-GB" sz="1200" b="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7548EE23-DA4D-1B15-6387-B2C68E3293E8}"/>
              </a:ext>
            </a:extLst>
          </p:cNvPr>
          <p:cNvSpPr txBox="1"/>
          <p:nvPr/>
        </p:nvSpPr>
        <p:spPr>
          <a:xfrm>
            <a:off x="1739556" y="5768543"/>
            <a:ext cx="4510773" cy="1446550"/>
          </a:xfrm>
          <a:prstGeom prst="rect">
            <a:avLst/>
          </a:prstGeom>
          <a:noFill/>
        </p:spPr>
        <p:txBody>
          <a:bodyPr wrap="square" rtlCol="0">
            <a:spAutoFit/>
          </a:bodyPr>
          <a:lstStyle/>
          <a:p>
            <a:pPr algn="r" rtl="1"/>
            <a:r>
              <a:rPr lang="ar-SA" sz="1100" b="1" dirty="0">
                <a:solidFill>
                  <a:schemeClr val="accent1"/>
                </a:solidFill>
                <a:latin typeface="Calibri" panose="020F0502020204030204" pitchFamily="34" charset="0"/>
                <a:cs typeface="Calibri" panose="020F0502020204030204" pitchFamily="34" charset="0"/>
              </a:rPr>
              <a:t>ال</a:t>
            </a:r>
            <a:r>
              <a:rPr lang="en-US" sz="1100" b="1" dirty="0" err="1">
                <a:solidFill>
                  <a:schemeClr val="accent1"/>
                </a:solidFill>
                <a:latin typeface="Calibri" panose="020F0502020204030204" pitchFamily="34" charset="0"/>
                <a:cs typeface="Calibri" panose="020F0502020204030204" pitchFamily="34" charset="0"/>
              </a:rPr>
              <a:t>موافقة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المستنيرة</a:t>
            </a:r>
            <a:r>
              <a:rPr lang="ar-SA" sz="1100" b="1" dirty="0">
                <a:solidFill>
                  <a:schemeClr val="accent1"/>
                </a:solidFill>
                <a:latin typeface="Calibri" panose="020F0502020204030204" pitchFamily="34" charset="0"/>
                <a:cs typeface="Calibri" panose="020F0502020204030204" pitchFamily="34" charset="0"/>
              </a:rPr>
              <a:t> من الطفل</a:t>
            </a:r>
            <a:endParaRPr lang="en-US" sz="1100" b="1" dirty="0">
              <a:solidFill>
                <a:schemeClr val="accent1"/>
              </a:solidFill>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يجب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تحصل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موافقة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خطية</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يكن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هناك</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شك</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حول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قدرة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ونضجه</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مثل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الضعف</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الإدراكي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الشديد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a:t>
            </a:r>
          </a:p>
          <a:p>
            <a:pPr algn="r" rtl="1"/>
            <a:r>
              <a:rPr lang="en-US" sz="1100" b="1" dirty="0" err="1">
                <a:solidFill>
                  <a:schemeClr val="accent1"/>
                </a:solidFill>
                <a:latin typeface="Calibri" panose="020F0502020204030204" pitchFamily="34" charset="0"/>
                <a:cs typeface="Calibri" panose="020F0502020204030204" pitchFamily="34" charset="0"/>
              </a:rPr>
              <a:t>الموافقة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المستنيرة</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من</a:t>
            </a:r>
            <a:r>
              <a:rPr lang="en-US" sz="1100" b="1" dirty="0">
                <a:solidFill>
                  <a:schemeClr val="accent1"/>
                </a:solidFill>
                <a:latin typeface="Calibri" panose="020F0502020204030204" pitchFamily="34" charset="0"/>
                <a:cs typeface="Calibri" panose="020F0502020204030204" pitchFamily="34" charset="0"/>
              </a:rPr>
              <a:t> </a:t>
            </a:r>
            <a:r>
              <a:rPr lang="ar-SA" sz="1100" b="1" dirty="0">
                <a:solidFill>
                  <a:schemeClr val="accent1"/>
                </a:solidFill>
                <a:latin typeface="Calibri" panose="020F0502020204030204" pitchFamily="34" charset="0"/>
                <a:cs typeface="Calibri" panose="020F0502020204030204" pitchFamily="34" charset="0"/>
              </a:rPr>
              <a:t>الوالد</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مقدم</a:t>
            </a:r>
            <a:r>
              <a:rPr lang="en-US" sz="1100" b="1" dirty="0">
                <a:solidFill>
                  <a:schemeClr val="accent1"/>
                </a:solidFill>
                <a:latin typeface="Calibri" panose="020F0502020204030204" pitchFamily="34" charset="0"/>
                <a:cs typeface="Calibri" panose="020F0502020204030204" pitchFamily="34" charset="0"/>
              </a:rPr>
              <a:t> </a:t>
            </a:r>
            <a:r>
              <a:rPr lang="en-US" sz="1100" b="1" dirty="0" err="1">
                <a:solidFill>
                  <a:schemeClr val="accent1"/>
                </a:solidFill>
                <a:latin typeface="Calibri" panose="020F0502020204030204" pitchFamily="34" charset="0"/>
                <a:cs typeface="Calibri" panose="020F0502020204030204" pitchFamily="34" charset="0"/>
              </a:rPr>
              <a:t>الرعاية</a:t>
            </a:r>
            <a:endParaRPr lang="en-US" sz="1100" b="1" dirty="0">
              <a:solidFill>
                <a:schemeClr val="accent1"/>
              </a:solidFill>
              <a:latin typeface="Calibri" panose="020F0502020204030204" pitchFamily="34" charset="0"/>
              <a:cs typeface="Calibri" panose="020F0502020204030204" pitchFamily="34" charset="0"/>
            </a:endParaRPr>
          </a:p>
          <a:p>
            <a:pPr algn="r" rtl="1"/>
            <a:r>
              <a:rPr lang="en-US" sz="1100" dirty="0" err="1">
                <a:latin typeface="Calibri" panose="020F0502020204030204" pitchFamily="34" charset="0"/>
                <a:cs typeface="Calibri" panose="020F0502020204030204" pitchFamily="34" charset="0"/>
              </a:rPr>
              <a:t>يعتمد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إشراك</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الوالد</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مقدم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الرعاية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القوانين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والسياسات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المحلية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بالإضافة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رغبات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الناحية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المثالية</a:t>
            </a:r>
            <a:r>
              <a:rPr lang="ar-SA" sz="1100" dirty="0" err="1">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يجب</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تحصل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على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كتابية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الوالد</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مقدم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الرعاية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أو</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بالغ</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موثوق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حياة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لم</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يكن</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الشخص</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موجودًا</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فقد</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تحتاج</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إلى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من أجل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الطفل</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بما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يتماشى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مع</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مصالحه</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الفضلى</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وثق</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هذا</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استمارة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الموافقة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المستنيرة</a:t>
            </a:r>
            <a:r>
              <a:rPr lang="en-US" sz="1100" dirty="0">
                <a:latin typeface="Calibri" panose="020F0502020204030204" pitchFamily="34" charset="0"/>
                <a:cs typeface="Calibri" panose="020F0502020204030204" pitchFamily="34" charset="0"/>
              </a:rPr>
              <a:t>.</a:t>
            </a:r>
          </a:p>
        </p:txBody>
      </p:sp>
      <p:grpSp>
        <p:nvGrpSpPr>
          <p:cNvPr id="37" name="Group 36">
            <a:extLst>
              <a:ext uri="{FF2B5EF4-FFF2-40B4-BE49-F238E27FC236}">
                <a16:creationId xmlns:a16="http://schemas.microsoft.com/office/drawing/2014/main" id="{CECCD7AB-983D-A59C-DA0C-45750AD36096}"/>
              </a:ext>
            </a:extLst>
          </p:cNvPr>
          <p:cNvGrpSpPr/>
          <p:nvPr/>
        </p:nvGrpSpPr>
        <p:grpSpPr>
          <a:xfrm>
            <a:off x="1141970" y="6947914"/>
            <a:ext cx="500913" cy="590711"/>
            <a:chOff x="8440399" y="3758191"/>
            <a:chExt cx="693208" cy="817478"/>
          </a:xfrm>
        </p:grpSpPr>
        <p:grpSp>
          <p:nvGrpSpPr>
            <p:cNvPr id="38" name="Group 37">
              <a:extLst>
                <a:ext uri="{FF2B5EF4-FFF2-40B4-BE49-F238E27FC236}">
                  <a16:creationId xmlns:a16="http://schemas.microsoft.com/office/drawing/2014/main" id="{8911C3A0-9AB1-BF03-FAE0-33099AAA825C}"/>
                </a:ext>
              </a:extLst>
            </p:cNvPr>
            <p:cNvGrpSpPr/>
            <p:nvPr/>
          </p:nvGrpSpPr>
          <p:grpSpPr>
            <a:xfrm>
              <a:off x="8880158" y="3758191"/>
              <a:ext cx="253449" cy="817478"/>
              <a:chOff x="4107675" y="1684320"/>
              <a:chExt cx="350098" cy="1129211"/>
            </a:xfrm>
            <a:solidFill>
              <a:schemeClr val="accent1"/>
            </a:solidFill>
          </p:grpSpPr>
          <p:sp>
            <p:nvSpPr>
              <p:cNvPr id="44" name="Round Same Side Corner Rectangle 21">
                <a:extLst>
                  <a:ext uri="{FF2B5EF4-FFF2-40B4-BE49-F238E27FC236}">
                    <a16:creationId xmlns:a16="http://schemas.microsoft.com/office/drawing/2014/main" id="{8B848992-E7C5-4EBF-1337-2D84C467E047}"/>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Oval 44">
                <a:extLst>
                  <a:ext uri="{FF2B5EF4-FFF2-40B4-BE49-F238E27FC236}">
                    <a16:creationId xmlns:a16="http://schemas.microsoft.com/office/drawing/2014/main" id="{D0B9246B-6B16-A5C5-6E9D-54C7A275BEDA}"/>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9" name="Group 38">
              <a:extLst>
                <a:ext uri="{FF2B5EF4-FFF2-40B4-BE49-F238E27FC236}">
                  <a16:creationId xmlns:a16="http://schemas.microsoft.com/office/drawing/2014/main" id="{0B45079F-D6E0-80EA-3A99-EE07C238A450}"/>
                </a:ext>
              </a:extLst>
            </p:cNvPr>
            <p:cNvGrpSpPr/>
            <p:nvPr/>
          </p:nvGrpSpPr>
          <p:grpSpPr>
            <a:xfrm>
              <a:off x="8440399" y="3758191"/>
              <a:ext cx="363228" cy="817478"/>
              <a:chOff x="3000654" y="1516217"/>
              <a:chExt cx="245039" cy="551483"/>
            </a:xfrm>
            <a:solidFill>
              <a:schemeClr val="accent1"/>
            </a:solidFill>
          </p:grpSpPr>
          <p:grpSp>
            <p:nvGrpSpPr>
              <p:cNvPr id="40" name="Group 39">
                <a:extLst>
                  <a:ext uri="{FF2B5EF4-FFF2-40B4-BE49-F238E27FC236}">
                    <a16:creationId xmlns:a16="http://schemas.microsoft.com/office/drawing/2014/main" id="{2CBCC9B6-84D0-B643-8740-D24665C47396}"/>
                  </a:ext>
                </a:extLst>
              </p:cNvPr>
              <p:cNvGrpSpPr/>
              <p:nvPr/>
            </p:nvGrpSpPr>
            <p:grpSpPr>
              <a:xfrm>
                <a:off x="3036509" y="1516217"/>
                <a:ext cx="172158" cy="551483"/>
                <a:chOff x="4043172" y="1684320"/>
                <a:chExt cx="352508" cy="1129211"/>
              </a:xfrm>
              <a:grpFill/>
            </p:grpSpPr>
            <p:sp>
              <p:nvSpPr>
                <p:cNvPr id="42" name="Round Same Side Corner Rectangle 21">
                  <a:extLst>
                    <a:ext uri="{FF2B5EF4-FFF2-40B4-BE49-F238E27FC236}">
                      <a16:creationId xmlns:a16="http://schemas.microsoft.com/office/drawing/2014/main" id="{EC1A16F9-8A41-544A-2DEF-678949C939F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Oval 42">
                  <a:extLst>
                    <a:ext uri="{FF2B5EF4-FFF2-40B4-BE49-F238E27FC236}">
                      <a16:creationId xmlns:a16="http://schemas.microsoft.com/office/drawing/2014/main" id="{0B2509E8-1ED1-FB1D-F0BB-E5FDD13B5F6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1" name="Flowchart: Manual Operation 40">
                <a:extLst>
                  <a:ext uri="{FF2B5EF4-FFF2-40B4-BE49-F238E27FC236}">
                    <a16:creationId xmlns:a16="http://schemas.microsoft.com/office/drawing/2014/main" id="{DE02AA4E-DCDD-C870-5F4B-9D1F1BF3073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49" name="Rectangle 48">
            <a:extLst>
              <a:ext uri="{FF2B5EF4-FFF2-40B4-BE49-F238E27FC236}">
                <a16:creationId xmlns:a16="http://schemas.microsoft.com/office/drawing/2014/main" id="{645B950B-37ED-1629-6F64-1B0965ED0BCE}"/>
              </a:ext>
            </a:extLst>
          </p:cNvPr>
          <p:cNvSpPr/>
          <p:nvPr/>
        </p:nvSpPr>
        <p:spPr>
          <a:xfrm>
            <a:off x="996287" y="4256875"/>
            <a:ext cx="5254042" cy="1230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200" b="1" dirty="0" err="1">
                <a:latin typeface="Calibri" panose="020F0502020204030204" pitchFamily="34" charset="0"/>
                <a:cs typeface="Calibri" panose="020F0502020204030204" pitchFamily="34" charset="0"/>
              </a:rPr>
              <a:t>العمر</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١٥</a:t>
            </a:r>
            <a:r>
              <a:rPr lang="en-US" sz="1200" b="1" dirty="0">
                <a:latin typeface="Calibri" panose="020F0502020204030204" pitchFamily="34" charset="0"/>
                <a:cs typeface="Calibri" panose="020F0502020204030204" pitchFamily="34" charset="0"/>
              </a:rPr>
              <a:t>+</a:t>
            </a:r>
          </a:p>
          <a:p>
            <a:pPr algn="r" rtl="1"/>
            <a:endParaRPr lang="en-US" sz="1200" b="1" dirty="0">
              <a:latin typeface="Calibri" panose="020F0502020204030204" pitchFamily="34" charset="0"/>
              <a:cs typeface="Calibri" panose="020F0502020204030204" pitchFamily="34" charset="0"/>
            </a:endParaRPr>
          </a:p>
          <a:p>
            <a:pPr algn="r" rtl="1"/>
            <a:r>
              <a:rPr lang="en-US" sz="1200" b="1" dirty="0" err="1">
                <a:latin typeface="Calibri" panose="020F0502020204030204" pitchFamily="34" charset="0"/>
                <a:cs typeface="Calibri" panose="020F0502020204030204" pitchFamily="34" charset="0"/>
              </a:rPr>
              <a:t>بشكل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عام</a:t>
            </a:r>
            <a:r>
              <a:rPr lang="ar-SA" sz="1200" b="1" dirty="0" err="1">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يُعتبر</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الأطفال</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الذين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تبلغ</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أعمارهم</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١٥</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عامًا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فما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فوق</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ناضجين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بما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يكفي</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لاتخاذ</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قرارات</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بشأن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رعايتهم</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وعلاجهم</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اعتمادًا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على</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القوانين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المحلية</a:t>
            </a:r>
            <a:r>
              <a:rPr lang="en-US" sz="1200" b="1" dirty="0">
                <a:latin typeface="Calibri" panose="020F0502020204030204" pitchFamily="34" charset="0"/>
                <a:cs typeface="Calibri" panose="020F0502020204030204" pitchFamily="34" charset="0"/>
              </a:rPr>
              <a:t> ، </a:t>
            </a:r>
            <a:r>
              <a:rPr lang="en-US" sz="1200" b="1" dirty="0" err="1">
                <a:latin typeface="Calibri" panose="020F0502020204030204" pitchFamily="34" charset="0"/>
                <a:cs typeface="Calibri" panose="020F0502020204030204" pitchFamily="34" charset="0"/>
              </a:rPr>
              <a:t>يمكن</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لهذه</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الفئة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العمرية</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إعطاء</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موافقتها</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المستنيرة</a:t>
            </a:r>
            <a:r>
              <a:rPr lang="en-US" sz="1200" b="1" dirty="0">
                <a:latin typeface="Calibri" panose="020F0502020204030204" pitchFamily="34" charset="0"/>
                <a:cs typeface="Calibri" panose="020F0502020204030204" pitchFamily="34" charset="0"/>
              </a:rPr>
              <a:t>.</a:t>
            </a:r>
            <a:endParaRPr lang="en-GB" sz="1200" b="1" dirty="0">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876D8EE9-A66F-7D1C-4FE2-357D6B1C4355}"/>
              </a:ext>
            </a:extLst>
          </p:cNvPr>
          <p:cNvGrpSpPr/>
          <p:nvPr/>
        </p:nvGrpSpPr>
        <p:grpSpPr>
          <a:xfrm>
            <a:off x="1351389" y="2254979"/>
            <a:ext cx="139942" cy="435040"/>
            <a:chOff x="8225553" y="3000145"/>
            <a:chExt cx="221517" cy="688625"/>
          </a:xfrm>
          <a:solidFill>
            <a:schemeClr val="accent1"/>
          </a:solidFill>
        </p:grpSpPr>
        <p:sp>
          <p:nvSpPr>
            <p:cNvPr id="28" name="Round Same Side Corner Rectangle 46">
              <a:extLst>
                <a:ext uri="{FF2B5EF4-FFF2-40B4-BE49-F238E27FC236}">
                  <a16:creationId xmlns:a16="http://schemas.microsoft.com/office/drawing/2014/main" id="{B84E8D04-207F-98A7-EA2A-8E8173AB38E4}"/>
                </a:ext>
              </a:extLst>
            </p:cNvPr>
            <p:cNvSpPr/>
            <p:nvPr/>
          </p:nvSpPr>
          <p:spPr>
            <a:xfrm>
              <a:off x="8227178" y="3259708"/>
              <a:ext cx="217959" cy="42906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Oval 28">
              <a:extLst>
                <a:ext uri="{FF2B5EF4-FFF2-40B4-BE49-F238E27FC236}">
                  <a16:creationId xmlns:a16="http://schemas.microsoft.com/office/drawing/2014/main" id="{358704B7-1831-3200-E23B-F1D2D01E4A89}"/>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cs typeface="Arial" panose="020B0604020202020204" pitchFamily="34" charset="0"/>
              </a:endParaRPr>
            </a:p>
          </p:txBody>
        </p:sp>
      </p:grpSp>
      <p:grpSp>
        <p:nvGrpSpPr>
          <p:cNvPr id="56" name="Group 55">
            <a:extLst>
              <a:ext uri="{FF2B5EF4-FFF2-40B4-BE49-F238E27FC236}">
                <a16:creationId xmlns:a16="http://schemas.microsoft.com/office/drawing/2014/main" id="{0ECB8FE3-0A3F-444D-31E1-5AF20C0170F4}"/>
              </a:ext>
            </a:extLst>
          </p:cNvPr>
          <p:cNvGrpSpPr/>
          <p:nvPr/>
        </p:nvGrpSpPr>
        <p:grpSpPr>
          <a:xfrm>
            <a:off x="1334467" y="5885526"/>
            <a:ext cx="139944" cy="540022"/>
            <a:chOff x="8225553" y="3000145"/>
            <a:chExt cx="221517" cy="854801"/>
          </a:xfrm>
          <a:solidFill>
            <a:schemeClr val="accent1"/>
          </a:solidFill>
        </p:grpSpPr>
        <p:sp>
          <p:nvSpPr>
            <p:cNvPr id="57" name="Round Same Side Corner Rectangle 46">
              <a:extLst>
                <a:ext uri="{FF2B5EF4-FFF2-40B4-BE49-F238E27FC236}">
                  <a16:creationId xmlns:a16="http://schemas.microsoft.com/office/drawing/2014/main" id="{83E5EECB-7693-0D2C-A7F5-C34D4744427B}"/>
                </a:ext>
              </a:extLst>
            </p:cNvPr>
            <p:cNvSpPr/>
            <p:nvPr/>
          </p:nvSpPr>
          <p:spPr>
            <a:xfrm>
              <a:off x="8227177" y="3259708"/>
              <a:ext cx="219893" cy="5952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8" name="Oval 57">
              <a:extLst>
                <a:ext uri="{FF2B5EF4-FFF2-40B4-BE49-F238E27FC236}">
                  <a16:creationId xmlns:a16="http://schemas.microsoft.com/office/drawing/2014/main" id="{DB9E59A0-3F05-9749-DEC0-06DAA373FBC9}"/>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cs typeface="Arial" panose="020B0604020202020204" pitchFamily="34" charset="0"/>
              </a:endParaRPr>
            </a:p>
          </p:txBody>
        </p:sp>
      </p:grpSp>
      <p:sp>
        <p:nvSpPr>
          <p:cNvPr id="59" name="Hexagon 58">
            <a:extLst>
              <a:ext uri="{FF2B5EF4-FFF2-40B4-BE49-F238E27FC236}">
                <a16:creationId xmlns:a16="http://schemas.microsoft.com/office/drawing/2014/main" id="{936157DE-164A-EDE6-5452-5E21468424D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0" name="Hexagon 59">
            <a:extLst>
              <a:ext uri="{FF2B5EF4-FFF2-40B4-BE49-F238E27FC236}">
                <a16:creationId xmlns:a16="http://schemas.microsoft.com/office/drawing/2014/main" id="{E8D2ED62-19F2-EECE-5279-0F150E790225}"/>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1" name="Hexagon 60">
            <a:extLst>
              <a:ext uri="{FF2B5EF4-FFF2-40B4-BE49-F238E27FC236}">
                <a16:creationId xmlns:a16="http://schemas.microsoft.com/office/drawing/2014/main" id="{E7B213E3-1BC7-678A-58BA-713DD42B1887}"/>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2" name="Hexagon 61">
            <a:extLst>
              <a:ext uri="{FF2B5EF4-FFF2-40B4-BE49-F238E27FC236}">
                <a16:creationId xmlns:a16="http://schemas.microsoft.com/office/drawing/2014/main" id="{32AC3A00-BE3F-6F09-CEEA-7DF4470B9EC9}"/>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3" name="Hexagon 62">
            <a:extLst>
              <a:ext uri="{FF2B5EF4-FFF2-40B4-BE49-F238E27FC236}">
                <a16:creationId xmlns:a16="http://schemas.microsoft.com/office/drawing/2014/main" id="{FA920386-9988-DBE4-C36A-9C402667712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3049016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6">
            <a:extLst>
              <a:ext uri="{FF2B5EF4-FFF2-40B4-BE49-F238E27FC236}">
                <a16:creationId xmlns:a16="http://schemas.microsoft.com/office/drawing/2014/main" id="{D9B707FC-D9C4-7136-7303-F4691AF7F8FB}"/>
              </a:ext>
            </a:extLst>
          </p:cNvPr>
          <p:cNvSpPr/>
          <p:nvPr/>
        </p:nvSpPr>
        <p:spPr>
          <a:xfrm>
            <a:off x="1186787" y="2223987"/>
            <a:ext cx="679484" cy="144768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Oval 4">
            <a:extLst>
              <a:ext uri="{FF2B5EF4-FFF2-40B4-BE49-F238E27FC236}">
                <a16:creationId xmlns:a16="http://schemas.microsoft.com/office/drawing/2014/main" id="{AD573383-8F13-1D46-94FC-2EE7701DAA00}"/>
              </a:ext>
            </a:extLst>
          </p:cNvPr>
          <p:cNvSpPr/>
          <p:nvPr/>
        </p:nvSpPr>
        <p:spPr>
          <a:xfrm>
            <a:off x="1186787" y="1473916"/>
            <a:ext cx="679484" cy="663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bg1"/>
                </a:solidFill>
                <a:latin typeface="Arial" panose="020B0604020202020204" pitchFamily="34" charset="0"/>
                <a:cs typeface="Arial" panose="020B0604020202020204" pitchFamily="34" charset="0"/>
              </a:rPr>
              <a:t>١٦</a:t>
            </a:r>
            <a:endParaRPr lang="en-CA"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72F8F0B-E214-46E9-B4A5-E106CB6E129A}"/>
              </a:ext>
            </a:extLst>
          </p:cNvPr>
          <p:cNvSpPr txBox="1"/>
          <p:nvPr/>
        </p:nvSpPr>
        <p:spPr>
          <a:xfrm>
            <a:off x="2102525" y="1243621"/>
            <a:ext cx="4147804" cy="2292935"/>
          </a:xfrm>
          <a:prstGeom prst="rect">
            <a:avLst/>
          </a:prstGeom>
          <a:noFill/>
        </p:spPr>
        <p:txBody>
          <a:bodyPr wrap="square">
            <a:spAutoFit/>
          </a:bodyPr>
          <a:lstStyle/>
          <a:p>
            <a:pPr algn="r" rtl="1"/>
            <a:r>
              <a:rPr lang="ar-SA" sz="1100" b="1" dirty="0">
                <a:latin typeface="Calibri" panose="020F0502020204030204" pitchFamily="34" charset="0"/>
                <a:cs typeface="Calibri" panose="020F0502020204030204" pitchFamily="34" charset="0"/>
              </a:rPr>
              <a:t>سليم</a:t>
            </a:r>
            <a:endParaRPr lang="en-US" sz="1100" b="1" dirty="0">
              <a:latin typeface="Calibri" panose="020F0502020204030204" pitchFamily="34" charset="0"/>
              <a:cs typeface="Calibri" panose="020F0502020204030204" pitchFamily="34" charset="0"/>
            </a:endParaRPr>
          </a:p>
          <a:p>
            <a:pPr algn="r" rtl="1"/>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سليم فتى لاجئ يبلغ من العمر </a:t>
            </a:r>
            <a:r>
              <a:rPr lang="ar-SA" sz="1100" dirty="0">
                <a:latin typeface="Calibri" panose="020F0502020204030204" pitchFamily="34" charset="0"/>
                <a:cs typeface="Calibri" panose="020F0502020204030204" pitchFamily="34" charset="0"/>
              </a:rPr>
              <a:t>١٦</a:t>
            </a:r>
            <a:r>
              <a:rPr lang="en-US" sz="1100" dirty="0">
                <a:latin typeface="Calibri" panose="020F0502020204030204" pitchFamily="34" charset="0"/>
                <a:cs typeface="Calibri" panose="020F0502020204030204" pitchFamily="34" charset="0"/>
              </a:rPr>
              <a:t> عامًا يعيش بمفرده في مركز اللاجئين الضخم. نظرًا لأن جميع مراكز الأطفال والمراهقين كانت ممتلئة ، يتم إيواؤه في مركز للاجئين البالغين حيث لا يوجد م</a:t>
            </a:r>
            <a:r>
              <a:rPr lang="ar-SA" sz="1100" dirty="0">
                <a:latin typeface="Calibri" panose="020F0502020204030204" pitchFamily="34" charset="0"/>
                <a:cs typeface="Calibri" panose="020F0502020204030204" pitchFamily="34" charset="0"/>
              </a:rPr>
              <a:t>ساحة</a:t>
            </a:r>
            <a:r>
              <a:rPr lang="en-US" sz="1100" dirty="0">
                <a:latin typeface="Calibri" panose="020F0502020204030204" pitchFamily="34" charset="0"/>
                <a:cs typeface="Calibri" panose="020F0502020204030204" pitchFamily="34" charset="0"/>
              </a:rPr>
              <a:t> آمن</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للأطفال أو المراهقين. أحاله موظفو المركز لتلقي دعم إدارة حالة </a:t>
            </a:r>
            <a:r>
              <a:rPr lang="ar-SA" sz="1100" dirty="0">
                <a:latin typeface="Calibri" panose="020F0502020204030204" pitchFamily="34" charset="0"/>
                <a:cs typeface="Calibri" panose="020F0502020204030204" pitchFamily="34" charset="0"/>
              </a:rPr>
              <a:t>ل</a:t>
            </a:r>
            <a:r>
              <a:rPr lang="en-US" sz="1100" dirty="0">
                <a:latin typeface="Calibri" panose="020F0502020204030204" pitchFamily="34" charset="0"/>
                <a:cs typeface="Calibri" panose="020F0502020204030204" pitchFamily="34" charset="0"/>
              </a:rPr>
              <a:t>حماية الطفل لأنه لا يزال قاصرًا وغير مصحوب . لا يزال والديه في بلده الأصلي ، ويأمل أن يتمكنوا من القدوم والانضمام إليه بمجرد حصوله على وضع اللاجئ والإقامة في هذا البلد الجديد.</a:t>
            </a: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وصل سليم إلى هذا البلد الجديد قبل أسبوع واحد فقط ولا يفهم حتى الآن كيف يعمل كل شيء. تبدو إجراءات تقديم طلب اللجوء ولم شمل الأسرة صعبة للغاية على وجه الخصوص. كما أنه ليس سعيدًا لأنه مضطر للعيش مع </a:t>
            </a:r>
            <a:r>
              <a:rPr lang="ar-SA" sz="1100" dirty="0">
                <a:latin typeface="Calibri" panose="020F0502020204030204" pitchFamily="34" charset="0"/>
                <a:cs typeface="Calibri" panose="020F0502020204030204" pitchFamily="34" charset="0"/>
              </a:rPr>
              <a:t>٣</a:t>
            </a:r>
            <a:r>
              <a:rPr lang="en-US" sz="1100" dirty="0">
                <a:latin typeface="Calibri" panose="020F0502020204030204" pitchFamily="34" charset="0"/>
                <a:cs typeface="Calibri" panose="020F0502020204030204" pitchFamily="34" charset="0"/>
              </a:rPr>
              <a:t> رجال بالغين آخرين في غرفة واحدة.</a:t>
            </a:r>
          </a:p>
        </p:txBody>
      </p:sp>
      <p:sp>
        <p:nvSpPr>
          <p:cNvPr id="7" name="Rectangle 6">
            <a:extLst>
              <a:ext uri="{FF2B5EF4-FFF2-40B4-BE49-F238E27FC236}">
                <a16:creationId xmlns:a16="http://schemas.microsoft.com/office/drawing/2014/main" id="{3E90D5B9-6270-4A5E-B047-E695CF18718F}"/>
              </a:ext>
            </a:extLst>
          </p:cNvPr>
          <p:cNvSpPr/>
          <p:nvPr/>
        </p:nvSpPr>
        <p:spPr>
          <a:xfrm>
            <a:off x="996286" y="5448300"/>
            <a:ext cx="5254041" cy="345440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TextBox 7">
            <a:extLst>
              <a:ext uri="{FF2B5EF4-FFF2-40B4-BE49-F238E27FC236}">
                <a16:creationId xmlns:a16="http://schemas.microsoft.com/office/drawing/2014/main" id="{C6B265A9-68FA-3551-8D5F-8C9FC50A4E32}"/>
              </a:ext>
            </a:extLst>
          </p:cNvPr>
          <p:cNvSpPr txBox="1"/>
          <p:nvPr/>
        </p:nvSpPr>
        <p:spPr>
          <a:xfrm>
            <a:off x="2982249" y="4981995"/>
            <a:ext cx="3093113" cy="261610"/>
          </a:xfrm>
          <a:prstGeom prst="rect">
            <a:avLst/>
          </a:prstGeom>
          <a:noFill/>
          <a:ln>
            <a:noFill/>
          </a:ln>
        </p:spPr>
        <p:txBody>
          <a:bodyPr wrap="square" rtlCol="0">
            <a:spAutoFit/>
          </a:bodyPr>
          <a:lstStyle/>
          <a:p>
            <a:pPr algn="r" rtl="1"/>
            <a:r>
              <a:rPr lang="en-GB" sz="1100" b="1" dirty="0">
                <a:latin typeface="Calibri" panose="020F0502020204030204" pitchFamily="34" charset="0"/>
                <a:cs typeface="Calibri" panose="020F0502020204030204" pitchFamily="34" charset="0"/>
              </a:rPr>
              <a:t>ما الذي يمكن أن يفعله أخصائي الحالة بعد ذلك؟</a:t>
            </a:r>
          </a:p>
        </p:txBody>
      </p:sp>
      <p:sp>
        <p:nvSpPr>
          <p:cNvPr id="9" name="TextBox 8">
            <a:extLst>
              <a:ext uri="{FF2B5EF4-FFF2-40B4-BE49-F238E27FC236}">
                <a16:creationId xmlns:a16="http://schemas.microsoft.com/office/drawing/2014/main" id="{66BC41E2-4784-001D-7C12-512CC39AF0B0}"/>
              </a:ext>
            </a:extLst>
          </p:cNvPr>
          <p:cNvSpPr txBox="1"/>
          <p:nvPr/>
        </p:nvSpPr>
        <p:spPr>
          <a:xfrm>
            <a:off x="996287" y="726990"/>
            <a:ext cx="5254042" cy="307777"/>
          </a:xfrm>
          <a:prstGeom prst="rect">
            <a:avLst/>
          </a:prstGeom>
          <a:noFill/>
        </p:spPr>
        <p:txBody>
          <a:bodyPr wrap="square" rtlCol="0">
            <a:spAutoFit/>
          </a:bodyPr>
          <a:lstStyle/>
          <a:p>
            <a:pPr algn="r" rtl="1"/>
            <a:r>
              <a:rPr lang="en-US" sz="1400" b="1" dirty="0">
                <a:latin typeface="Calibri" panose="020F0502020204030204" pitchFamily="34" charset="0"/>
                <a:cs typeface="Calibri" panose="020F0502020204030204" pitchFamily="34" charset="0"/>
              </a:rPr>
              <a:t>دراسة حالة - </a:t>
            </a:r>
            <a:r>
              <a:rPr lang="ar-SA" sz="1400" b="1" dirty="0">
                <a:latin typeface="Calibri" panose="020F0502020204030204" pitchFamily="34" charset="0"/>
                <a:cs typeface="Calibri" panose="020F0502020204030204" pitchFamily="34" charset="0"/>
              </a:rPr>
              <a:t>ال</a:t>
            </a:r>
            <a:r>
              <a:rPr lang="en-US" sz="1400" b="1" dirty="0" err="1">
                <a:latin typeface="Calibri" panose="020F0502020204030204" pitchFamily="34" charset="0"/>
                <a:cs typeface="Calibri" panose="020F0502020204030204" pitchFamily="34" charset="0"/>
              </a:rPr>
              <a:t>موافقة</a:t>
            </a:r>
            <a:r>
              <a:rPr lang="en-US" sz="1400" b="1" dirty="0">
                <a:latin typeface="Calibri" panose="020F0502020204030204" pitchFamily="34" charset="0"/>
                <a:cs typeface="Calibri" panose="020F0502020204030204" pitchFamily="34" charset="0"/>
              </a:rPr>
              <a:t> </a:t>
            </a:r>
            <a:r>
              <a:rPr lang="ar-SA" sz="1400" b="1" dirty="0">
                <a:latin typeface="Calibri" panose="020F0502020204030204" pitchFamily="34" charset="0"/>
                <a:cs typeface="Calibri" panose="020F0502020204030204" pitchFamily="34" charset="0"/>
              </a:rPr>
              <a:t>ال</a:t>
            </a:r>
            <a:r>
              <a:rPr lang="en-US" sz="1400" b="1" dirty="0" err="1">
                <a:latin typeface="Calibri" panose="020F0502020204030204" pitchFamily="34" charset="0"/>
                <a:cs typeface="Calibri" panose="020F0502020204030204" pitchFamily="34" charset="0"/>
              </a:rPr>
              <a:t>مستنيرة</a:t>
            </a:r>
            <a:r>
              <a:rPr lang="ar-SA" sz="1400" b="1" dirty="0">
                <a:latin typeface="Calibri" panose="020F0502020204030204" pitchFamily="34" charset="0"/>
                <a:cs typeface="Calibri" panose="020F0502020204030204" pitchFamily="34" charset="0"/>
              </a:rPr>
              <a:t> ل</a:t>
            </a:r>
            <a:r>
              <a:rPr lang="en-US" sz="1400" b="1" dirty="0" err="1">
                <a:latin typeface="Calibri" panose="020F0502020204030204" pitchFamily="34" charset="0"/>
                <a:cs typeface="Calibri" panose="020F0502020204030204" pitchFamily="34" charset="0"/>
              </a:rPr>
              <a:t>لوالدين</a:t>
            </a:r>
            <a:endParaRPr lang="en-US" sz="1400" b="1" spc="300" dirty="0">
              <a:solidFill>
                <a:schemeClr val="tx1"/>
              </a:solidFill>
              <a:latin typeface="Calibri" panose="020F0502020204030204" pitchFamily="34" charset="0"/>
              <a:cs typeface="Calibri" panose="020F0502020204030204" pitchFamily="34" charset="0"/>
            </a:endParaRPr>
          </a:p>
        </p:txBody>
      </p:sp>
      <p:sp>
        <p:nvSpPr>
          <p:cNvPr id="10" name="Round Same Side Corner Rectangle 46">
            <a:extLst>
              <a:ext uri="{FF2B5EF4-FFF2-40B4-BE49-F238E27FC236}">
                <a16:creationId xmlns:a16="http://schemas.microsoft.com/office/drawing/2014/main" id="{0FCE5C94-7A58-0187-30DB-B25CD2952620}"/>
              </a:ext>
            </a:extLst>
          </p:cNvPr>
          <p:cNvSpPr/>
          <p:nvPr/>
        </p:nvSpPr>
        <p:spPr>
          <a:xfrm>
            <a:off x="1421832" y="3255749"/>
            <a:ext cx="191068" cy="4159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TextBox 10">
            <a:extLst>
              <a:ext uri="{FF2B5EF4-FFF2-40B4-BE49-F238E27FC236}">
                <a16:creationId xmlns:a16="http://schemas.microsoft.com/office/drawing/2014/main" id="{2ED0F683-FEFA-4D8A-6661-88812924EE5D}"/>
              </a:ext>
            </a:extLst>
          </p:cNvPr>
          <p:cNvSpPr txBox="1"/>
          <p:nvPr/>
        </p:nvSpPr>
        <p:spPr>
          <a:xfrm>
            <a:off x="996287" y="4043832"/>
            <a:ext cx="5254042" cy="430887"/>
          </a:xfrm>
          <a:prstGeom prst="rect">
            <a:avLst/>
          </a:prstGeom>
          <a:noFill/>
        </p:spPr>
        <p:txBody>
          <a:bodyPr wrap="square">
            <a:spAutoFit/>
          </a:bodyPr>
          <a:lstStyle/>
          <a:p>
            <a:pPr algn="r" rtl="1"/>
            <a:r>
              <a:rPr lang="en-US" sz="1100" dirty="0">
                <a:latin typeface="Calibri" panose="020F0502020204030204" pitchFamily="34" charset="0"/>
                <a:cs typeface="Calibri" panose="020F0502020204030204" pitchFamily="34" charset="0"/>
              </a:rPr>
              <a:t>بعد إبلاغ سليم بإدارة الحالة ، وافق على العمل معًا و</a:t>
            </a:r>
            <a:r>
              <a:rPr lang="ar-SA" sz="1100" dirty="0">
                <a:latin typeface="Calibri" panose="020F0502020204030204" pitchFamily="34" charset="0"/>
                <a:cs typeface="Calibri" panose="020F0502020204030204" pitchFamily="34" charset="0"/>
              </a:rPr>
              <a:t>أعطى موافقته ل</a:t>
            </a:r>
            <a:r>
              <a:rPr lang="en-US" sz="1100" dirty="0">
                <a:latin typeface="Calibri" panose="020F0502020204030204" pitchFamily="34" charset="0"/>
                <a:cs typeface="Calibri" panose="020F0502020204030204" pitchFamily="34" charset="0"/>
              </a:rPr>
              <a:t>ذلك. ثم اتصل أخصائي الحالة بوالديه وشرح لهم كيفية إدارة الحالة. ومع ذل</a:t>
            </a:r>
            <a:r>
              <a:rPr lang="ar-SA" sz="1100" dirty="0">
                <a:latin typeface="Calibri" panose="020F0502020204030204" pitchFamily="34" charset="0"/>
                <a:cs typeface="Calibri" panose="020F0502020204030204" pitchFamily="34" charset="0"/>
              </a:rPr>
              <a:t>ك،</a:t>
            </a:r>
            <a:r>
              <a:rPr lang="en-US" sz="1100" dirty="0">
                <a:latin typeface="Calibri" panose="020F0502020204030204" pitchFamily="34" charset="0"/>
                <a:cs typeface="Calibri" panose="020F0502020204030204" pitchFamily="34" charset="0"/>
              </a:rPr>
              <a:t> </a:t>
            </a:r>
            <a:r>
              <a:rPr lang="en-US" sz="1100" b="1" dirty="0">
                <a:latin typeface="Calibri" panose="020F0502020204030204" pitchFamily="34" charset="0"/>
                <a:cs typeface="Calibri" panose="020F0502020204030204" pitchFamily="34" charset="0"/>
              </a:rPr>
              <a:t>لم </a:t>
            </a:r>
            <a:r>
              <a:rPr lang="ar-SA" sz="1100" b="1" dirty="0">
                <a:latin typeface="Calibri" panose="020F0502020204030204" pitchFamily="34" charset="0"/>
                <a:cs typeface="Calibri" panose="020F0502020204030204" pitchFamily="34" charset="0"/>
              </a:rPr>
              <a:t>يقوموا بإعطاء</a:t>
            </a:r>
            <a:r>
              <a:rPr lang="en-US" sz="1100" b="1" dirty="0">
                <a:latin typeface="Calibri" panose="020F0502020204030204" pitchFamily="34" charset="0"/>
                <a:cs typeface="Calibri" panose="020F0502020204030204" pitchFamily="34" charset="0"/>
              </a:rPr>
              <a:t> الموافقة</a:t>
            </a:r>
            <a:r>
              <a:rPr lang="ar-SA" sz="1100" b="1"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لأنهم لم يلتقوا بأخصائي الحالة ولا يثقون به.</a:t>
            </a:r>
          </a:p>
        </p:txBody>
      </p:sp>
      <p:sp>
        <p:nvSpPr>
          <p:cNvPr id="12" name="Hexagon 11">
            <a:extLst>
              <a:ext uri="{FF2B5EF4-FFF2-40B4-BE49-F238E27FC236}">
                <a16:creationId xmlns:a16="http://schemas.microsoft.com/office/drawing/2014/main" id="{D4468993-D640-4C93-C890-5B8256761547}"/>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Hexagon 12">
            <a:extLst>
              <a:ext uri="{FF2B5EF4-FFF2-40B4-BE49-F238E27FC236}">
                <a16:creationId xmlns:a16="http://schemas.microsoft.com/office/drawing/2014/main" id="{4DABD130-E147-415E-40BA-565D1972C204}"/>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Hexagon 13">
            <a:extLst>
              <a:ext uri="{FF2B5EF4-FFF2-40B4-BE49-F238E27FC236}">
                <a16:creationId xmlns:a16="http://schemas.microsoft.com/office/drawing/2014/main" id="{621B0F50-B1D9-C6A4-55A2-0A6760CDD0A6}"/>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Hexagon 14">
            <a:extLst>
              <a:ext uri="{FF2B5EF4-FFF2-40B4-BE49-F238E27FC236}">
                <a16:creationId xmlns:a16="http://schemas.microsoft.com/office/drawing/2014/main" id="{9BF4C063-7711-F685-0D1B-06DB2DB1F01E}"/>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Hexagon 15">
            <a:extLst>
              <a:ext uri="{FF2B5EF4-FFF2-40B4-BE49-F238E27FC236}">
                <a16:creationId xmlns:a16="http://schemas.microsoft.com/office/drawing/2014/main" id="{CD70F5CC-5192-1C2F-2D30-2F4CA3786E8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6681435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D091FC-26EC-59C1-3D5F-7832731B4D50}"/>
              </a:ext>
            </a:extLst>
          </p:cNvPr>
          <p:cNvSpPr txBox="1"/>
          <p:nvPr/>
        </p:nvSpPr>
        <p:spPr>
          <a:xfrm>
            <a:off x="2102525" y="735621"/>
            <a:ext cx="4147804" cy="1954381"/>
          </a:xfrm>
          <a:prstGeom prst="rect">
            <a:avLst/>
          </a:prstGeom>
          <a:noFill/>
        </p:spPr>
        <p:txBody>
          <a:bodyPr wrap="square">
            <a:spAutoFit/>
          </a:bodyPr>
          <a:lstStyle/>
          <a:p>
            <a:pPr algn="r" rtl="1"/>
            <a:r>
              <a:rPr lang="en-US" sz="1100" b="1" dirty="0">
                <a:latin typeface="Calibri" panose="020F0502020204030204" pitchFamily="34" charset="0"/>
                <a:cs typeface="Calibri" panose="020F0502020204030204" pitchFamily="34" charset="0"/>
              </a:rPr>
              <a:t>ميمون</a:t>
            </a:r>
            <a:r>
              <a:rPr lang="ar-SA" sz="1100" b="1" dirty="0">
                <a:latin typeface="Calibri" panose="020F0502020204030204" pitchFamily="34" charset="0"/>
                <a:cs typeface="Calibri" panose="020F0502020204030204" pitchFamily="34" charset="0"/>
              </a:rPr>
              <a:t>ة</a:t>
            </a:r>
            <a:endParaRPr lang="en-US" sz="1100" b="1" dirty="0">
              <a:latin typeface="Calibri" panose="020F0502020204030204" pitchFamily="34" charset="0"/>
              <a:cs typeface="Calibri" panose="020F0502020204030204" pitchFamily="34" charset="0"/>
            </a:endParaRPr>
          </a:p>
          <a:p>
            <a:pPr algn="r" rtl="1"/>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ميمونة فتاة تبلغ من العمر </a:t>
            </a:r>
            <a:r>
              <a:rPr lang="ar-SA" sz="1100" dirty="0">
                <a:latin typeface="Calibri" panose="020F0502020204030204" pitchFamily="34" charset="0"/>
                <a:cs typeface="Calibri" panose="020F0502020204030204" pitchFamily="34" charset="0"/>
              </a:rPr>
              <a:t>١٢</a:t>
            </a:r>
            <a:r>
              <a:rPr lang="en-US" sz="1100" dirty="0">
                <a:latin typeface="Calibri" panose="020F0502020204030204" pitchFamily="34" charset="0"/>
                <a:cs typeface="Calibri" panose="020F0502020204030204" pitchFamily="34" charset="0"/>
              </a:rPr>
              <a:t> عامًا تعيش في مخيم للنازحين داخليًا مع والديها وشقيقها الأصغر. أحالت متطوعة مجتمعية </a:t>
            </a:r>
            <a:r>
              <a:rPr lang="ar-SA" sz="1100" dirty="0">
                <a:latin typeface="Calibri" panose="020F0502020204030204" pitchFamily="34" charset="0"/>
                <a:cs typeface="Calibri" panose="020F0502020204030204" pitchFamily="34" charset="0"/>
              </a:rPr>
              <a:t>حالت</a:t>
            </a:r>
            <a:r>
              <a:rPr lang="en-US" sz="1100" dirty="0">
                <a:latin typeface="Calibri" panose="020F0502020204030204" pitchFamily="34" charset="0"/>
                <a:cs typeface="Calibri" panose="020F0502020204030204" pitchFamily="34" charset="0"/>
              </a:rPr>
              <a:t>ها إلى إدارة </a:t>
            </a:r>
            <a:r>
              <a:rPr lang="ar-SA" sz="1100" dirty="0">
                <a:latin typeface="Calibri" panose="020F0502020204030204" pitchFamily="34" charset="0"/>
                <a:cs typeface="Calibri" panose="020F0502020204030204" pitchFamily="34" charset="0"/>
              </a:rPr>
              <a:t>الحالة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a:t>
            </a:r>
            <a:r>
              <a:rPr lang="en-US" sz="1100" dirty="0">
                <a:latin typeface="Calibri" panose="020F0502020204030204" pitchFamily="34" charset="0"/>
                <a:cs typeface="Calibri" panose="020F0502020204030204" pitchFamily="34" charset="0"/>
              </a:rPr>
              <a:t>حماية الطفل. كان والد</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 ميمونة يستغلان ميمونة جنسيًا لصالح الأسرة بأكملها وقام </a:t>
            </a:r>
            <a:r>
              <a:rPr lang="ar-SA" sz="1100" dirty="0">
                <a:latin typeface="Calibri" panose="020F0502020204030204" pitchFamily="34" charset="0"/>
                <a:cs typeface="Calibri" panose="020F0502020204030204" pitchFamily="34" charset="0"/>
              </a:rPr>
              <a:t>القائد</a:t>
            </a:r>
            <a:r>
              <a:rPr lang="en-US" sz="1100" dirty="0">
                <a:latin typeface="Calibri" panose="020F0502020204030204" pitchFamily="34" charset="0"/>
                <a:cs typeface="Calibri" panose="020F0502020204030204" pitchFamily="34" charset="0"/>
              </a:rPr>
              <a:t> المجتمع</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 بإخراجها من منزل والديها واستضافتها. يمكنها البقاء هناك أثناء البحث عن حلول أخرى.</a:t>
            </a: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بعد إبلاغ ميمونة بإدارة الحالة ، وافقت على العمل معًا ومنحت موافقتها. لكن  لا يريد</a:t>
            </a:r>
            <a:r>
              <a:rPr lang="ar-SA" sz="1100" dirty="0">
                <a:latin typeface="Calibri" panose="020F0502020204030204" pitchFamily="34" charset="0"/>
                <a:cs typeface="Calibri" panose="020F0502020204030204" pitchFamily="34" charset="0"/>
              </a:rPr>
              <a:t> الوالدين</a:t>
            </a:r>
            <a:r>
              <a:rPr lang="en-US" sz="1100" dirty="0">
                <a:latin typeface="Calibri" panose="020F0502020204030204" pitchFamily="34" charset="0"/>
                <a:cs typeface="Calibri" panose="020F0502020204030204" pitchFamily="34" charset="0"/>
              </a:rPr>
              <a:t> التحدث مع أي شخص. إنهم لا ي</a:t>
            </a:r>
            <a:r>
              <a:rPr lang="ar-SA" sz="1100" dirty="0">
                <a:latin typeface="Calibri" panose="020F0502020204030204" pitchFamily="34" charset="0"/>
                <a:cs typeface="Calibri" panose="020F0502020204030204" pitchFamily="34" charset="0"/>
              </a:rPr>
              <a:t>قومون بالرد على</a:t>
            </a:r>
            <a:r>
              <a:rPr lang="en-US" sz="1100" dirty="0">
                <a:latin typeface="Calibri" panose="020F0502020204030204" pitchFamily="34" charset="0"/>
                <a:cs typeface="Calibri" panose="020F0502020204030204" pitchFamily="34" charset="0"/>
              </a:rPr>
              <a:t> الهاتف عندما </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تصل بهم أخصائي</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الحالة ول</a:t>
            </a:r>
            <a:r>
              <a:rPr lang="ar-SA" sz="1100" dirty="0">
                <a:latin typeface="Calibri" panose="020F0502020204030204" pitchFamily="34" charset="0"/>
                <a:cs typeface="Calibri" panose="020F0502020204030204" pitchFamily="34" charset="0"/>
              </a:rPr>
              <a:t>م</a:t>
            </a:r>
            <a:r>
              <a:rPr lang="en-US" sz="1100" dirty="0">
                <a:latin typeface="Calibri" panose="020F0502020204030204" pitchFamily="34" charset="0"/>
                <a:cs typeface="Calibri" panose="020F0502020204030204" pitchFamily="34" charset="0"/>
              </a:rPr>
              <a:t> يسمحو</a:t>
            </a:r>
            <a:r>
              <a:rPr lang="ar-SA" sz="1100" dirty="0">
                <a:latin typeface="Calibri" panose="020F0502020204030204" pitchFamily="34" charset="0"/>
                <a:cs typeface="Calibri" panose="020F0502020204030204" pitchFamily="34" charset="0"/>
              </a:rPr>
              <a:t>ا </a:t>
            </a:r>
            <a:r>
              <a:rPr lang="en-US" sz="1100" dirty="0">
                <a:latin typeface="Calibri" panose="020F0502020204030204" pitchFamily="34" charset="0"/>
                <a:cs typeface="Calibri" panose="020F0502020204030204" pitchFamily="34" charset="0"/>
              </a:rPr>
              <a:t>لها بالدخول عندما ذهبت إلى م</a:t>
            </a:r>
            <a:r>
              <a:rPr lang="ar-SA" sz="1100" dirty="0">
                <a:latin typeface="Calibri" panose="020F0502020204030204" pitchFamily="34" charset="0"/>
                <a:cs typeface="Calibri" panose="020F0502020204030204" pitchFamily="34" charset="0"/>
              </a:rPr>
              <a:t>أواهم</a:t>
            </a:r>
            <a:r>
              <a:rPr lang="en-US" sz="1100" dirty="0">
                <a:latin typeface="Calibri" panose="020F0502020204030204" pitchFamily="34" charset="0"/>
                <a:cs typeface="Calibri" panose="020F0502020204030204" pitchFamily="34" charset="0"/>
              </a:rPr>
              <a:t>. لم يتم الحصول على موافقة الوالدين.</a:t>
            </a:r>
          </a:p>
        </p:txBody>
      </p:sp>
      <p:sp>
        <p:nvSpPr>
          <p:cNvPr id="12" name="Rectangle 11">
            <a:extLst>
              <a:ext uri="{FF2B5EF4-FFF2-40B4-BE49-F238E27FC236}">
                <a16:creationId xmlns:a16="http://schemas.microsoft.com/office/drawing/2014/main" id="{902839E7-FBA8-3A48-2E41-2984117603E5}"/>
              </a:ext>
            </a:extLst>
          </p:cNvPr>
          <p:cNvSpPr/>
          <p:nvPr/>
        </p:nvSpPr>
        <p:spPr>
          <a:xfrm>
            <a:off x="996286" y="3912290"/>
            <a:ext cx="5254041" cy="345440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TextBox 12">
            <a:extLst>
              <a:ext uri="{FF2B5EF4-FFF2-40B4-BE49-F238E27FC236}">
                <a16:creationId xmlns:a16="http://schemas.microsoft.com/office/drawing/2014/main" id="{37179923-B745-0B7E-AF58-93EF70DEB20E}"/>
              </a:ext>
            </a:extLst>
          </p:cNvPr>
          <p:cNvSpPr txBox="1"/>
          <p:nvPr/>
        </p:nvSpPr>
        <p:spPr>
          <a:xfrm>
            <a:off x="3157214" y="3458920"/>
            <a:ext cx="3093113" cy="261610"/>
          </a:xfrm>
          <a:prstGeom prst="rect">
            <a:avLst/>
          </a:prstGeom>
          <a:noFill/>
          <a:ln>
            <a:noFill/>
          </a:ln>
        </p:spPr>
        <p:txBody>
          <a:bodyPr wrap="square" rtlCol="0">
            <a:spAutoFit/>
          </a:bodyPr>
          <a:lstStyle/>
          <a:p>
            <a:pPr algn="r" rtl="1"/>
            <a:r>
              <a:rPr lang="en-GB" sz="1100" b="1" dirty="0">
                <a:latin typeface="Calibri" panose="020F0502020204030204" pitchFamily="34" charset="0"/>
                <a:cs typeface="Calibri" panose="020F0502020204030204" pitchFamily="34" charset="0"/>
              </a:rPr>
              <a:t>ما الذي يمكن أن يفعله أخصائي الحالة بعد ذلك؟</a:t>
            </a:r>
          </a:p>
        </p:txBody>
      </p:sp>
      <p:grpSp>
        <p:nvGrpSpPr>
          <p:cNvPr id="17" name="Group 16">
            <a:extLst>
              <a:ext uri="{FF2B5EF4-FFF2-40B4-BE49-F238E27FC236}">
                <a16:creationId xmlns:a16="http://schemas.microsoft.com/office/drawing/2014/main" id="{53762B9E-315A-CB78-53CA-9796A8795216}"/>
              </a:ext>
            </a:extLst>
          </p:cNvPr>
          <p:cNvGrpSpPr/>
          <p:nvPr/>
        </p:nvGrpSpPr>
        <p:grpSpPr>
          <a:xfrm>
            <a:off x="1085186" y="1122701"/>
            <a:ext cx="927449" cy="2020670"/>
            <a:chOff x="1022165" y="965916"/>
            <a:chExt cx="1008727" cy="2197754"/>
          </a:xfrm>
        </p:grpSpPr>
        <p:sp>
          <p:nvSpPr>
            <p:cNvPr id="9" name="Round Same Side Corner Rectangle 46">
              <a:extLst>
                <a:ext uri="{FF2B5EF4-FFF2-40B4-BE49-F238E27FC236}">
                  <a16:creationId xmlns:a16="http://schemas.microsoft.com/office/drawing/2014/main" id="{3DE01BCF-2BC1-332E-40C5-2D97AA588EC6}"/>
                </a:ext>
              </a:extLst>
            </p:cNvPr>
            <p:cNvSpPr/>
            <p:nvPr/>
          </p:nvSpPr>
          <p:spPr>
            <a:xfrm>
              <a:off x="1186787" y="1715987"/>
              <a:ext cx="679484" cy="144768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Oval 9">
              <a:extLst>
                <a:ext uri="{FF2B5EF4-FFF2-40B4-BE49-F238E27FC236}">
                  <a16:creationId xmlns:a16="http://schemas.microsoft.com/office/drawing/2014/main" id="{6E10D5CD-F2D8-86C9-5425-C224720A5061}"/>
                </a:ext>
              </a:extLst>
            </p:cNvPr>
            <p:cNvSpPr/>
            <p:nvPr/>
          </p:nvSpPr>
          <p:spPr>
            <a:xfrm>
              <a:off x="1186787" y="965916"/>
              <a:ext cx="679484" cy="663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bg1"/>
                  </a:solidFill>
                  <a:latin typeface="Arial" panose="020B0604020202020204" pitchFamily="34" charset="0"/>
                  <a:cs typeface="Arial" panose="020B0604020202020204" pitchFamily="34" charset="0"/>
                </a:rPr>
                <a:t>١٢</a:t>
              </a:r>
              <a:endParaRPr lang="en-CA" b="1" dirty="0">
                <a:solidFill>
                  <a:schemeClr val="bg1"/>
                </a:solidFill>
                <a:latin typeface="Arial" panose="020B0604020202020204" pitchFamily="34" charset="0"/>
                <a:cs typeface="Arial" panose="020B0604020202020204" pitchFamily="34" charset="0"/>
              </a:endParaRPr>
            </a:p>
          </p:txBody>
        </p:sp>
        <p:sp>
          <p:nvSpPr>
            <p:cNvPr id="16" name="Flowchart: Manual Operation 15">
              <a:extLst>
                <a:ext uri="{FF2B5EF4-FFF2-40B4-BE49-F238E27FC236}">
                  <a16:creationId xmlns:a16="http://schemas.microsoft.com/office/drawing/2014/main" id="{88690F29-0A4A-5AB4-7188-2FDD9C0566E6}"/>
                </a:ext>
              </a:extLst>
            </p:cNvPr>
            <p:cNvSpPr/>
            <p:nvPr/>
          </p:nvSpPr>
          <p:spPr>
            <a:xfrm rot="10800000">
              <a:off x="1022165" y="2222500"/>
              <a:ext cx="1008727" cy="941170"/>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Hexagon 17">
            <a:extLst>
              <a:ext uri="{FF2B5EF4-FFF2-40B4-BE49-F238E27FC236}">
                <a16:creationId xmlns:a16="http://schemas.microsoft.com/office/drawing/2014/main" id="{A15FB536-B727-6DAD-E1A3-62931EDC01F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Hexagon 18">
            <a:extLst>
              <a:ext uri="{FF2B5EF4-FFF2-40B4-BE49-F238E27FC236}">
                <a16:creationId xmlns:a16="http://schemas.microsoft.com/office/drawing/2014/main" id="{0A24F806-DC85-036F-651E-334ECDD74572}"/>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Hexagon 19">
            <a:extLst>
              <a:ext uri="{FF2B5EF4-FFF2-40B4-BE49-F238E27FC236}">
                <a16:creationId xmlns:a16="http://schemas.microsoft.com/office/drawing/2014/main" id="{2A522581-320A-18DA-A00D-E24DAAE8D47B}"/>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Hexagon 20">
            <a:extLst>
              <a:ext uri="{FF2B5EF4-FFF2-40B4-BE49-F238E27FC236}">
                <a16:creationId xmlns:a16="http://schemas.microsoft.com/office/drawing/2014/main" id="{79DD6CA2-DF72-E27D-B932-4CBDFD9E8820}"/>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Hexagon 21">
            <a:extLst>
              <a:ext uri="{FF2B5EF4-FFF2-40B4-BE49-F238E27FC236}">
                <a16:creationId xmlns:a16="http://schemas.microsoft.com/office/drawing/2014/main" id="{DBBEA95F-B1DA-0FE7-8DF2-752575D17351}"/>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6614821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6ABE69-017A-5AB4-5856-A82CA5D0544E}"/>
              </a:ext>
            </a:extLst>
          </p:cNvPr>
          <p:cNvSpPr txBox="1"/>
          <p:nvPr/>
        </p:nvSpPr>
        <p:spPr>
          <a:xfrm>
            <a:off x="996287" y="726990"/>
            <a:ext cx="5254042" cy="307777"/>
          </a:xfrm>
          <a:prstGeom prst="rect">
            <a:avLst/>
          </a:prstGeom>
          <a:noFill/>
        </p:spPr>
        <p:txBody>
          <a:bodyPr wrap="square" rtlCol="0">
            <a:spAutoFit/>
          </a:bodyPr>
          <a:lstStyle/>
          <a:p>
            <a:pPr algn="r" rtl="1"/>
            <a:r>
              <a:rPr lang="ar-SA" sz="1400" b="1" dirty="0">
                <a:latin typeface="Calibri" panose="020F0502020204030204" pitchFamily="34" charset="0"/>
                <a:cs typeface="Calibri" panose="020F0502020204030204" pitchFamily="34" charset="0"/>
              </a:rPr>
              <a:t>نموذج </a:t>
            </a:r>
            <a:r>
              <a:rPr lang="en-US" sz="1400" b="1" dirty="0" err="1">
                <a:latin typeface="Calibri" panose="020F0502020204030204" pitchFamily="34" charset="0"/>
                <a:cs typeface="Calibri" panose="020F0502020204030204" pitchFamily="34" charset="0"/>
              </a:rPr>
              <a:t>ال</a:t>
            </a:r>
            <a:r>
              <a:rPr lang="ar-SA" sz="1400" b="1" dirty="0">
                <a:latin typeface="Calibri" panose="020F0502020204030204" pitchFamily="34" charset="0"/>
                <a:cs typeface="Calibri" panose="020F0502020204030204" pitchFamily="34" charset="0"/>
              </a:rPr>
              <a:t>قبول</a:t>
            </a:r>
            <a:r>
              <a:rPr lang="en-US" sz="1400" b="1" dirty="0">
                <a:latin typeface="Calibri" panose="020F0502020204030204" pitchFamily="34" charset="0"/>
                <a:cs typeface="Calibri" panose="020F0502020204030204" pitchFamily="34" charset="0"/>
              </a:rPr>
              <a:t> والموافقة</a:t>
            </a:r>
          </a:p>
        </p:txBody>
      </p:sp>
      <p:graphicFrame>
        <p:nvGraphicFramePr>
          <p:cNvPr id="5" name="Table 4">
            <a:extLst>
              <a:ext uri="{FF2B5EF4-FFF2-40B4-BE49-F238E27FC236}">
                <a16:creationId xmlns:a16="http://schemas.microsoft.com/office/drawing/2014/main" id="{759A243B-0B53-05B7-FCDF-BB22DA8DCF1A}"/>
              </a:ext>
            </a:extLst>
          </p:cNvPr>
          <p:cNvGraphicFramePr>
            <a:graphicFrameLocks noGrp="1"/>
          </p:cNvGraphicFramePr>
          <p:nvPr>
            <p:extLst>
              <p:ext uri="{D42A27DB-BD31-4B8C-83A1-F6EECF244321}">
                <p14:modId xmlns:p14="http://schemas.microsoft.com/office/powerpoint/2010/main" val="682989089"/>
              </p:ext>
            </p:extLst>
          </p:nvPr>
        </p:nvGraphicFramePr>
        <p:xfrm>
          <a:off x="996287" y="1127125"/>
          <a:ext cx="5254042" cy="3795976"/>
        </p:xfrm>
        <a:graphic>
          <a:graphicData uri="http://schemas.openxmlformats.org/drawingml/2006/table">
            <a:tbl>
              <a:tblPr firstRow="1" firstCol="1" bandRow="1">
                <a:tableStyleId>{5C22544A-7EE6-4342-B048-85BDC9FD1C3A}</a:tableStyleId>
              </a:tblPr>
              <a:tblGrid>
                <a:gridCol w="4032913">
                  <a:extLst>
                    <a:ext uri="{9D8B030D-6E8A-4147-A177-3AD203B41FA5}">
                      <a16:colId xmlns:a16="http://schemas.microsoft.com/office/drawing/2014/main" val="850141549"/>
                    </a:ext>
                  </a:extLst>
                </a:gridCol>
                <a:gridCol w="1221129">
                  <a:extLst>
                    <a:ext uri="{9D8B030D-6E8A-4147-A177-3AD203B41FA5}">
                      <a16:colId xmlns:a16="http://schemas.microsoft.com/office/drawing/2014/main" val="3767976848"/>
                    </a:ext>
                  </a:extLst>
                </a:gridCol>
              </a:tblGrid>
              <a:tr h="222683">
                <a:tc gridSpan="2">
                  <a:txBody>
                    <a:bodyPr/>
                    <a:lstStyle/>
                    <a:p>
                      <a:pPr algn="ctr" rtl="1">
                        <a:lnSpc>
                          <a:spcPct val="107000"/>
                        </a:lnSpc>
                        <a:spcAft>
                          <a:spcPts val="800"/>
                        </a:spcAft>
                      </a:pPr>
                      <a:r>
                        <a:rPr lang="ar-SA" sz="1600">
                          <a:solidFill>
                            <a:schemeClr val="bg1"/>
                          </a:solidFill>
                          <a:effectLst/>
                          <a:latin typeface="Calibri" panose="020F0502020204030204" pitchFamily="34" charset="0"/>
                          <a:ea typeface="Calibri" panose="020F0502020204030204" pitchFamily="34" charset="0"/>
                          <a:cs typeface="Calibri" panose="020F0502020204030204" pitchFamily="34" charset="0"/>
                        </a:rPr>
                        <a:t>١.أ. نظرة عامة على نموذج الموافقة والقبول</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endParaRPr lang="en-FR"/>
                    </a:p>
                  </a:txBody>
                  <a:tcPr/>
                </a:tc>
                <a:extLst>
                  <a:ext uri="{0D108BD9-81ED-4DB2-BD59-A6C34878D82A}">
                    <a16:rowId xmlns:a16="http://schemas.microsoft.com/office/drawing/2014/main" val="3719737226"/>
                  </a:ext>
                </a:extLst>
              </a:tr>
              <a:tr h="142309">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                 الخطوة ١: التحديد والتسجيل</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ar-SA"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خطوة إدارة الحالة</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279530798"/>
                  </a:ext>
                </a:extLst>
              </a:tr>
              <a:tr h="243274">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                  النموذج الأساسي</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ar-SA"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النموذج الأساسي/ الإضافي</a:t>
                      </a: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05400861"/>
                  </a:ext>
                </a:extLst>
              </a:tr>
              <a:tr h="1760938">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   ١. عند بداية خدمات إدارة الحالة (أي بعد استيفاء الطفل/ة لمعايير الأهلية وقبل إجراء مقابلة التسجيل):</a:t>
                      </a:r>
                      <a:endParaRPr lang="en-FR" sz="1100" b="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itchFamily="2" charset="2"/>
                        <a:buChar char=""/>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لمنحهم الإذن بالمشاركة في عملية إدارة الحالة</a:t>
                      </a:r>
                      <a:endParaRPr lang="en-FR" sz="1100" b="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itchFamily="2" charset="2"/>
                        <a:buChar char=""/>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لمنح الإذن لأخصائي/ة الحالة لجمع وتخزين معلومات حول حالتهم ومشاركة المعلومات المجمعة غير المحددة للهوية لأغراض إعداد التقارير.</a:t>
                      </a:r>
                      <a:endParaRPr lang="en-FR" sz="1100" b="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٢. أثناء عملية إدارة الحالة:</a:t>
                      </a:r>
                      <a:endParaRPr lang="en-FR" sz="1100" b="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itchFamily="2" charset="2"/>
                        <a:buChar char=""/>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للحصول على إذنهم لمشاركة المعلومات مع مقدمي الخدمات الآخرين الذين يمكنهم مساعدة الطفل والأسرة على تلبية احتياجاتهم الخاصة (أي أثناء إحالات وتحويل الحالة).</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ar-SA"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متى يتم إكمالها      </a:t>
                      </a:r>
                      <a:r>
                        <a:rPr lang="ar-SA" sz="11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FR"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6492902"/>
                  </a:ext>
                </a:extLst>
              </a:tr>
              <a:tr h="681852">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تعيين أخصائي/ة حالة للحالة مع الطفل أو والد/ة الطفل / الوصي/ة على الطفل (اعتمادًا على العمر ومستوى نضج الطفل ووجود والد/ة الطفل/ الوصي/ة والمصلحة الفضلى للطفل).</a:t>
                      </a:r>
                      <a:endParaRPr lang="en-FR" sz="1100" b="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يجب إكمال نموذج منفصل للطفل والوالد ة / أو الوصي/ة.</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ar-SA"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من يجب أن يقوم بإكمالها</a:t>
                      </a:r>
                      <a:r>
                        <a:rPr lang="ar-SA" sz="11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FR"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88853218"/>
                  </a:ext>
                </a:extLst>
              </a:tr>
              <a:tr h="291228">
                <a:tc>
                  <a:txBody>
                    <a:bodyPr/>
                    <a:lstStyle/>
                    <a:p>
                      <a:pPr algn="r" rtl="1">
                        <a:lnSpc>
                          <a:spcPct val="107000"/>
                        </a:lnSpc>
                        <a:spcAft>
                          <a:spcPts val="800"/>
                        </a:spcAft>
                      </a:pPr>
                      <a:r>
                        <a:rPr lang="ar-SA"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لتسجيل إذن الحالة بالمشاركة في عملية إدارة الحالة، وجمع وتخزين المعلومات حول حالتهم، ومشاركة المعلومات مع مقدمي الخدمات الآخرين.</a:t>
                      </a:r>
                      <a:endParaRPr lang="en-FR" sz="1100" b="0">
                        <a:effectLst/>
                        <a:latin typeface="Calibri" panose="020F050202020403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ar-SA"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الغرض من النموذج</a:t>
                      </a:r>
                      <a:endParaRPr lang="en-FR"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762974608"/>
                  </a:ext>
                </a:extLst>
              </a:tr>
            </a:tbl>
          </a:graphicData>
        </a:graphic>
      </p:graphicFrame>
      <p:graphicFrame>
        <p:nvGraphicFramePr>
          <p:cNvPr id="6" name="Table 5">
            <a:extLst>
              <a:ext uri="{FF2B5EF4-FFF2-40B4-BE49-F238E27FC236}">
                <a16:creationId xmlns:a16="http://schemas.microsoft.com/office/drawing/2014/main" id="{FC370FA1-0BDB-A854-F247-6867E28DC14D}"/>
              </a:ext>
            </a:extLst>
          </p:cNvPr>
          <p:cNvGraphicFramePr>
            <a:graphicFrameLocks noGrp="1"/>
          </p:cNvGraphicFramePr>
          <p:nvPr>
            <p:extLst>
              <p:ext uri="{D42A27DB-BD31-4B8C-83A1-F6EECF244321}">
                <p14:modId xmlns:p14="http://schemas.microsoft.com/office/powerpoint/2010/main" val="3123672764"/>
              </p:ext>
            </p:extLst>
          </p:nvPr>
        </p:nvGraphicFramePr>
        <p:xfrm>
          <a:off x="996287" y="5364970"/>
          <a:ext cx="5254042" cy="2982341"/>
        </p:xfrm>
        <a:graphic>
          <a:graphicData uri="http://schemas.openxmlformats.org/drawingml/2006/table">
            <a:tbl>
              <a:tblPr firstRow="1" firstCol="1" bandRow="1">
                <a:tableStyleId>{5C22544A-7EE6-4342-B048-85BDC9FD1C3A}</a:tableStyleId>
              </a:tblPr>
              <a:tblGrid>
                <a:gridCol w="2626506">
                  <a:extLst>
                    <a:ext uri="{9D8B030D-6E8A-4147-A177-3AD203B41FA5}">
                      <a16:colId xmlns:a16="http://schemas.microsoft.com/office/drawing/2014/main" val="986909803"/>
                    </a:ext>
                  </a:extLst>
                </a:gridCol>
                <a:gridCol w="2627536">
                  <a:extLst>
                    <a:ext uri="{9D8B030D-6E8A-4147-A177-3AD203B41FA5}">
                      <a16:colId xmlns:a16="http://schemas.microsoft.com/office/drawing/2014/main" val="662806402"/>
                    </a:ext>
                  </a:extLst>
                </a:gridCol>
              </a:tblGrid>
              <a:tr h="0">
                <a:tc gridSpan="2">
                  <a:txBody>
                    <a:bodyPr/>
                    <a:lstStyle/>
                    <a:p>
                      <a:pPr algn="r" rtl="1"/>
                      <a:r>
                        <a:rPr lang="ar-SA" sz="1400">
                          <a:solidFill>
                            <a:schemeClr val="bg1"/>
                          </a:solidFill>
                          <a:effectLst/>
                          <a:latin typeface="Calibri" panose="020F0502020204030204" pitchFamily="34" charset="0"/>
                          <a:ea typeface="Calibri" panose="020F0502020204030204" pitchFamily="34" charset="0"/>
                          <a:cs typeface="Calibri" panose="020F0502020204030204" pitchFamily="34" charset="0"/>
                        </a:rPr>
                        <a:t>نموذج الموافقة والقبول</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pPr algn="r" rtl="1"/>
                      <a:endParaRPr lang="en-US"/>
                    </a:p>
                  </a:txBody>
                  <a:tcPr/>
                </a:tc>
                <a:extLst>
                  <a:ext uri="{0D108BD9-81ED-4DB2-BD59-A6C34878D82A}">
                    <a16:rowId xmlns:a16="http://schemas.microsoft.com/office/drawing/2014/main" val="3092757353"/>
                  </a:ext>
                </a:extLst>
              </a:tr>
              <a:tr h="142309">
                <a:tc>
                  <a:txBody>
                    <a:bodyPr/>
                    <a:lstStyle/>
                    <a:p>
                      <a:pPr algn="r" rtl="1"/>
                      <a:r>
                        <a:rPr lang="ar-SA" sz="1350" b="1" kern="1200">
                          <a:solidFill>
                            <a:schemeClr val="tx1"/>
                          </a:solidFill>
                          <a:effectLst/>
                          <a:latin typeface="Calibri" panose="020F0502020204030204" pitchFamily="34" charset="0"/>
                          <a:ea typeface="+mn-ea"/>
                          <a:cs typeface="Calibri" panose="020F0502020204030204" pitchFamily="34" charset="0"/>
                        </a:rPr>
                        <a:t>رقم التعريف للحالة:</a:t>
                      </a:r>
                      <a:r>
                        <a:rPr lang="en-FR" sz="1000">
                          <a:solidFill>
                            <a:schemeClr val="tx1"/>
                          </a:solidFill>
                          <a:effectLst/>
                          <a:latin typeface="Calibri" panose="020F0502020204030204" pitchFamily="34" charset="0"/>
                          <a:cs typeface="Calibri" panose="020F0502020204030204" pitchFamily="34" charset="0"/>
                        </a:rPr>
                        <a:t> </a:t>
                      </a:r>
                      <a:endParaRPr lang="en-US" sz="1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r" rtl="1">
                        <a:lnSpc>
                          <a:spcPct val="107000"/>
                        </a:lnSpc>
                        <a:spcAft>
                          <a:spcPts val="800"/>
                        </a:spcAft>
                      </a:pPr>
                      <a:r>
                        <a:rPr lang="ar-SA" sz="1350" b="1" kern="1200">
                          <a:solidFill>
                            <a:schemeClr val="dk1"/>
                          </a:solidFill>
                          <a:effectLst/>
                          <a:latin typeface="Calibri" panose="020F0502020204030204" pitchFamily="34" charset="0"/>
                          <a:ea typeface="+mn-ea"/>
                          <a:cs typeface="Calibri" panose="020F0502020204030204" pitchFamily="34" charset="0"/>
                        </a:rPr>
                        <a:t>تاريخ إكمال النموذج:</a:t>
                      </a:r>
                      <a:r>
                        <a:rPr lang="ar-SA" sz="1350" kern="1200">
                          <a:solidFill>
                            <a:schemeClr val="dk1"/>
                          </a:solidFill>
                          <a:effectLst/>
                          <a:latin typeface="Calibri" panose="020F0502020204030204" pitchFamily="34" charset="0"/>
                          <a:ea typeface="+mn-ea"/>
                          <a:cs typeface="Calibri" panose="020F0502020204030204" pitchFamily="34" charset="0"/>
                        </a:rPr>
                        <a:t> </a:t>
                      </a:r>
                      <a:r>
                        <a:rPr lang="en-ZA" sz="800" b="0" i="1" dirty="0">
                          <a:solidFill>
                            <a:schemeClr val="tx1"/>
                          </a:solidFill>
                          <a:effectLst/>
                          <a:latin typeface="Calibri" panose="020F0502020204030204" pitchFamily="34" charset="0"/>
                          <a:cs typeface="Calibri" panose="020F0502020204030204" pitchFamily="34" charset="0"/>
                        </a:rPr>
                        <a:t>يوم / شهر / سنة</a:t>
                      </a:r>
                      <a:endPar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33199866"/>
                  </a:ext>
                </a:extLst>
              </a:tr>
              <a:tr h="142309">
                <a:tc gridSpan="2">
                  <a:txBody>
                    <a:bodyPr/>
                    <a:lstStyle/>
                    <a:p>
                      <a:pPr algn="r" rtl="1">
                        <a:lnSpc>
                          <a:spcPct val="107000"/>
                        </a:lnSpc>
                        <a:spcAft>
                          <a:spcPts val="800"/>
                        </a:spcAft>
                      </a:pPr>
                      <a:r>
                        <a:rPr lang="ar-SA" sz="1000" b="1" kern="1200">
                          <a:solidFill>
                            <a:schemeClr val="tx1"/>
                          </a:solidFill>
                          <a:effectLst/>
                          <a:latin typeface="Calibri" panose="020F0502020204030204" pitchFamily="34" charset="0"/>
                          <a:ea typeface="+mn-ea"/>
                          <a:cs typeface="Calibri" panose="020F0502020204030204" pitchFamily="34" charset="0"/>
                        </a:rPr>
                        <a:t>تم الحصول على الموافقة / القبول من:      </a:t>
                      </a:r>
                      <a:r>
                        <a:rPr lang="ar-SA" sz="1000" b="0" kern="1200">
                          <a:solidFill>
                            <a:schemeClr val="tx1"/>
                          </a:solidFill>
                          <a:effectLst/>
                          <a:latin typeface="Calibri" panose="020F0502020204030204" pitchFamily="34" charset="0"/>
                          <a:ea typeface="+mn-ea"/>
                          <a:cs typeface="Calibri" panose="020F0502020204030204" pitchFamily="34" charset="0"/>
                        </a:rPr>
                        <a:t>الطفل [x]          مقدم/ة الرعاية [x]              غير ذلك</a:t>
                      </a:r>
                      <a:r>
                        <a:rPr lang="en-CA" sz="1000" b="0" kern="1200">
                          <a:solidFill>
                            <a:schemeClr val="tx1"/>
                          </a:solidFill>
                          <a:effectLst/>
                          <a:latin typeface="Calibri" panose="020F0502020204030204" pitchFamily="34" charset="0"/>
                          <a:ea typeface="+mn-ea"/>
                          <a:cs typeface="Calibri" panose="020F0502020204030204" pitchFamily="34" charset="0"/>
                        </a:rPr>
                        <a:t>[   ] </a:t>
                      </a:r>
                      <a:r>
                        <a:rPr lang="ar-SA" sz="1000" b="0" kern="1200">
                          <a:solidFill>
                            <a:schemeClr val="tx1"/>
                          </a:solidFill>
                          <a:effectLst/>
                          <a:latin typeface="Calibri" panose="020F0502020204030204" pitchFamily="34" charset="0"/>
                          <a:ea typeface="+mn-ea"/>
                          <a:cs typeface="Calibri" panose="020F0502020204030204" pitchFamily="34" charset="0"/>
                        </a:rPr>
                        <a:t> ، </a:t>
                      </a:r>
                      <a:r>
                        <a:rPr lang="ar-SA" sz="1000" b="1" kern="1200">
                          <a:solidFill>
                            <a:schemeClr val="tx1"/>
                          </a:solidFill>
                          <a:effectLst/>
                          <a:latin typeface="Calibri" panose="020F0502020204030204" pitchFamily="34" charset="0"/>
                          <a:ea typeface="+mn-ea"/>
                          <a:cs typeface="Calibri" panose="020F0502020204030204" pitchFamily="34" charset="0"/>
                        </a:rPr>
                        <a:t>يرجى التحديد</a:t>
                      </a:r>
                      <a:r>
                        <a:rPr lang="ar-SA" sz="1000" b="0" kern="1200">
                          <a:solidFill>
                            <a:schemeClr val="tx1"/>
                          </a:solidFill>
                          <a:effectLst/>
                          <a:latin typeface="Calibri" panose="020F0502020204030204" pitchFamily="34" charset="0"/>
                          <a:ea typeface="+mn-ea"/>
                          <a:cs typeface="Calibri" panose="020F0502020204030204" pitchFamily="34" charset="0"/>
                        </a:rPr>
                        <a:t>:</a:t>
                      </a:r>
                      <a:r>
                        <a:rPr lang="en-FR" sz="1000" b="0">
                          <a:solidFill>
                            <a:schemeClr val="tx1"/>
                          </a:solidFill>
                          <a:effectLst/>
                          <a:latin typeface="Calibri" panose="020F0502020204030204" pitchFamily="34" charset="0"/>
                          <a:cs typeface="Calibri" panose="020F0502020204030204" pitchFamily="34" charset="0"/>
                        </a:rPr>
                        <a:t> </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538327705"/>
                  </a:ext>
                </a:extLst>
              </a:tr>
              <a:tr h="262813">
                <a:tc gridSpan="2">
                  <a:txBody>
                    <a:bodyPr/>
                    <a:lstStyle/>
                    <a:p>
                      <a:pPr algn="r" rtl="1"/>
                      <a:r>
                        <a:rPr lang="ar-SA" sz="1000" b="0" kern="1200">
                          <a:solidFill>
                            <a:schemeClr val="tx1"/>
                          </a:solidFill>
                          <a:effectLst/>
                          <a:latin typeface="Calibri" panose="020F0502020204030204" pitchFamily="34" charset="0"/>
                          <a:ea typeface="+mn-ea"/>
                          <a:cs typeface="Calibri" panose="020F0502020204030204" pitchFamily="34" charset="0"/>
                        </a:rPr>
                        <a:t>١.</a:t>
                      </a:r>
                      <a:r>
                        <a:rPr lang="ar-SA" sz="1000" b="1" kern="1200">
                          <a:solidFill>
                            <a:schemeClr val="tx1"/>
                          </a:solidFill>
                          <a:effectLst/>
                          <a:latin typeface="Calibri" panose="020F0502020204030204" pitchFamily="34" charset="0"/>
                          <a:ea typeface="+mn-ea"/>
                          <a:cs typeface="Calibri" panose="020F0502020204030204" pitchFamily="34" charset="0"/>
                        </a:rPr>
                        <a:t>المشاركة في عملية إدارة الحالة </a:t>
                      </a:r>
                    </a:p>
                    <a:p>
                      <a:pPr algn="r" rtl="1"/>
                      <a:r>
                        <a:rPr lang="ar-SA" sz="1000" b="0" kern="1200">
                          <a:solidFill>
                            <a:schemeClr val="tx1"/>
                          </a:solidFill>
                          <a:effectLst/>
                          <a:latin typeface="Calibri" panose="020F0502020204030204" pitchFamily="34" charset="0"/>
                          <a:ea typeface="+mn-ea"/>
                          <a:cs typeface="Calibri" panose="020F0502020204030204" pitchFamily="34" charset="0"/>
                        </a:rPr>
                        <a:t>اشرح الغرض من إدارة الحالة والعملية، بالإضافة إلى المبادئ المتبعة. وضح دور ومسؤوليات أخصائي/ة الحالة</a:t>
                      </a:r>
                      <a:endParaRPr lang="en-FR" sz="1000" b="0" kern="1200">
                        <a:solidFill>
                          <a:schemeClr val="tx1"/>
                        </a:solidFill>
                        <a:effectLst/>
                        <a:latin typeface="Calibri" panose="020F0502020204030204" pitchFamily="34" charset="0"/>
                        <a:ea typeface="+mn-ea"/>
                        <a:cs typeface="Calibri" panose="020F0502020204030204" pitchFamily="34" charset="0"/>
                      </a:endParaRPr>
                    </a:p>
                    <a:p>
                      <a:pPr algn="r" rtl="1"/>
                      <a:r>
                        <a:rPr lang="ar-SA" sz="1000" b="0" kern="1200">
                          <a:solidFill>
                            <a:schemeClr val="tx1"/>
                          </a:solidFill>
                          <a:effectLst/>
                          <a:latin typeface="Calibri" panose="020F0502020204030204" pitchFamily="34" charset="0"/>
                          <a:ea typeface="+mn-ea"/>
                          <a:cs typeface="Calibri" panose="020F0502020204030204" pitchFamily="34" charset="0"/>
                        </a:rPr>
                        <a:t> والطفل في عملية إدارة الحالة.</a:t>
                      </a:r>
                      <a:r>
                        <a:rPr lang="en-FR" sz="1000" b="0">
                          <a:solidFill>
                            <a:schemeClr val="tx1"/>
                          </a:solidFill>
                          <a:effectLst/>
                          <a:latin typeface="Calibri" panose="020F0502020204030204" pitchFamily="34" charset="0"/>
                          <a:cs typeface="Calibri" panose="020F0502020204030204" pitchFamily="34" charset="0"/>
                        </a:rPr>
                        <a:t> </a:t>
                      </a:r>
                      <a:endParaRPr lang="en-US" sz="1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1626183096"/>
                  </a:ext>
                </a:extLst>
              </a:tr>
              <a:tr h="532932">
                <a:tc gridSpan="2">
                  <a:txBody>
                    <a:bodyPr/>
                    <a:lstStyle/>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 </a:t>
                      </a:r>
                      <a:endParaRPr lang="en-US" sz="1000"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en-ZA" sz="1000" dirty="0">
                          <a:solidFill>
                            <a:schemeClr val="tx1"/>
                          </a:solidFill>
                          <a:effectLst/>
                          <a:latin typeface="Calibri" panose="020F0502020204030204" pitchFamily="34" charset="0"/>
                          <a:cs typeface="Calibri" panose="020F0502020204030204" pitchFamily="34" charset="0"/>
                        </a:rPr>
                        <a:t>أنا ___________________________ (اسم الشخص الذي يعطي الموافقة) ، أمنح إذني (للطفل) للمشاركة في عملية إدارة الحالة.</a:t>
                      </a: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r" rtl="1"/>
                      <a:endParaRPr lang="en-US"/>
                    </a:p>
                  </a:txBody>
                  <a:tcPr/>
                </a:tc>
                <a:extLst>
                  <a:ext uri="{0D108BD9-81ED-4DB2-BD59-A6C34878D82A}">
                    <a16:rowId xmlns:a16="http://schemas.microsoft.com/office/drawing/2014/main" val="3116019584"/>
                  </a:ext>
                </a:extLst>
              </a:tr>
              <a:tr h="532932">
                <a:tc gridSpan="2">
                  <a:txBody>
                    <a:bodyPr/>
                    <a:lstStyle/>
                    <a:p>
                      <a:pPr algn="r" rtl="1">
                        <a:lnSpc>
                          <a:spcPct val="107000"/>
                        </a:lnSpc>
                        <a:spcAft>
                          <a:spcPts val="800"/>
                        </a:spcAft>
                      </a:pPr>
                      <a:r>
                        <a:rPr lang="ar-SA" sz="1000" b="1" kern="1200">
                          <a:solidFill>
                            <a:schemeClr val="tx1"/>
                          </a:solidFill>
                          <a:effectLst/>
                          <a:latin typeface="Calibri" panose="020F0502020204030204" pitchFamily="34" charset="0"/>
                          <a:ea typeface="+mn-ea"/>
                          <a:cs typeface="Calibri" panose="020F0502020204030204" pitchFamily="34" charset="0"/>
                        </a:rPr>
                        <a:t>٢.جمع المعلومات المتعلقة بالحالة وتخزينها ومشاركة المعلومات غير المحددة للهوية على المستوى التجميعي لأغراض إعداد التقارير </a:t>
                      </a:r>
                    </a:p>
                    <a:p>
                      <a:pPr algn="r" rtl="1">
                        <a:lnSpc>
                          <a:spcPct val="107000"/>
                        </a:lnSpc>
                        <a:spcAft>
                          <a:spcPts val="800"/>
                        </a:spcAft>
                      </a:pPr>
                      <a:r>
                        <a:rPr lang="ar-SA" sz="800" b="0" kern="1200">
                          <a:solidFill>
                            <a:schemeClr val="tx1"/>
                          </a:solidFill>
                          <a:effectLst/>
                          <a:latin typeface="Calibri" panose="020F0502020204030204" pitchFamily="34" charset="0"/>
                          <a:ea typeface="+mn-ea"/>
                          <a:cs typeface="Calibri" panose="020F0502020204030204" pitchFamily="34" charset="0"/>
                        </a:rPr>
                        <a:t>اشرح ما هي المعلومات ولماذا يجب تخزين المعلومات المتعلقة بحالتهم، بالإضافة إلى كيفية ومدة تخزينها بما يتماشى مع بروتوكولات حماية البيانات من أجل احترام السرية. اشرح أنه قد يتم مشاركة المعلومات غير المحددة للهوية لأغراض إعداد التقارير وأنهم قد ينظرون دائمًا في سجلات الحالة الخاصة بهم أو يطلبون نسخة منها.</a:t>
                      </a:r>
                      <a:r>
                        <a:rPr lang="en-FR" sz="800" b="0">
                          <a:solidFill>
                            <a:schemeClr val="tx1"/>
                          </a:solidFill>
                          <a:effectLst/>
                          <a:latin typeface="Calibri" panose="020F0502020204030204" pitchFamily="34" charset="0"/>
                          <a:cs typeface="Calibri" panose="020F0502020204030204" pitchFamily="34" charset="0"/>
                        </a:rPr>
                        <a:t> </a:t>
                      </a:r>
                      <a:endParaRPr lang="en-US" sz="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a:p>
                  </a:txBody>
                  <a:tcPr/>
                </a:tc>
                <a:extLst>
                  <a:ext uri="{0D108BD9-81ED-4DB2-BD59-A6C34878D82A}">
                    <a16:rowId xmlns:a16="http://schemas.microsoft.com/office/drawing/2014/main" val="2673493676"/>
                  </a:ext>
                </a:extLst>
              </a:tr>
            </a:tbl>
          </a:graphicData>
        </a:graphic>
      </p:graphicFrame>
      <p:sp>
        <p:nvSpPr>
          <p:cNvPr id="7" name="Hexagon 6">
            <a:extLst>
              <a:ext uri="{FF2B5EF4-FFF2-40B4-BE49-F238E27FC236}">
                <a16:creationId xmlns:a16="http://schemas.microsoft.com/office/drawing/2014/main" id="{40A45DE4-89B9-A6FA-665D-5C8CD0837E33}"/>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Hexagon 7">
            <a:extLst>
              <a:ext uri="{FF2B5EF4-FFF2-40B4-BE49-F238E27FC236}">
                <a16:creationId xmlns:a16="http://schemas.microsoft.com/office/drawing/2014/main" id="{11BC2E6C-1DE6-8790-813F-038F3CDA7428}"/>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Hexagon 8">
            <a:extLst>
              <a:ext uri="{FF2B5EF4-FFF2-40B4-BE49-F238E27FC236}">
                <a16:creationId xmlns:a16="http://schemas.microsoft.com/office/drawing/2014/main" id="{ABE17167-A65B-1413-489A-0B04E3ED3772}"/>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Hexagon 9">
            <a:extLst>
              <a:ext uri="{FF2B5EF4-FFF2-40B4-BE49-F238E27FC236}">
                <a16:creationId xmlns:a16="http://schemas.microsoft.com/office/drawing/2014/main" id="{BA259DC9-3345-7668-3B7A-1028AA385CA6}"/>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Hexagon 10">
            <a:extLst>
              <a:ext uri="{FF2B5EF4-FFF2-40B4-BE49-F238E27FC236}">
                <a16:creationId xmlns:a16="http://schemas.microsoft.com/office/drawing/2014/main" id="{8F5C2702-BB36-339A-E19E-4CD8AC98A958}"/>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148062320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27314</TotalTime>
  <Words>28956</Words>
  <Application>Microsoft Office PowerPoint</Application>
  <PresentationFormat>A4 Paper (210x297 mm)</PresentationFormat>
  <Paragraphs>3415</Paragraphs>
  <Slides>200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200</vt:i4>
      </vt:variant>
    </vt:vector>
  </HeadingPairs>
  <TitlesOfParts>
    <vt:vector size="210" baseType="lpstr">
      <vt:lpstr>Arial</vt:lpstr>
      <vt:lpstr>Berlin Sans FB</vt:lpstr>
      <vt:lpstr>Calibri</vt:lpstr>
      <vt:lpstr>Calibri Light</vt:lpstr>
      <vt:lpstr>Garamond</vt:lpstr>
      <vt:lpstr>Helvetica Neue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lastModifiedBy>Ilse Van der Straeten</cp:lastModifiedBy>
  <cp:revision>350</cp:revision>
  <dcterms:created xsi:type="dcterms:W3CDTF">2021-10-28T18:27:06Z</dcterms:created>
  <dcterms:modified xsi:type="dcterms:W3CDTF">2023-04-03T12:25:17Z</dcterms:modified>
</cp:coreProperties>
</file>