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6" r:id="rId2"/>
    <p:sldId id="260" r:id="rId3"/>
    <p:sldId id="337" r:id="rId4"/>
    <p:sldId id="339" r:id="rId5"/>
    <p:sldId id="261" r:id="rId6"/>
    <p:sldId id="2913" r:id="rId7"/>
    <p:sldId id="266" r:id="rId8"/>
    <p:sldId id="262" r:id="rId9"/>
    <p:sldId id="345" r:id="rId10"/>
    <p:sldId id="375" r:id="rId11"/>
    <p:sldId id="2881" r:id="rId12"/>
    <p:sldId id="2911" r:id="rId13"/>
    <p:sldId id="2910" r:id="rId14"/>
    <p:sldId id="341" r:id="rId15"/>
    <p:sldId id="374" r:id="rId16"/>
    <p:sldId id="2914" r:id="rId17"/>
    <p:sldId id="377" r:id="rId18"/>
    <p:sldId id="376" r:id="rId19"/>
    <p:sldId id="378" r:id="rId20"/>
    <p:sldId id="379" r:id="rId21"/>
    <p:sldId id="380" r:id="rId22"/>
    <p:sldId id="329" r:id="rId23"/>
    <p:sldId id="2878" r:id="rId24"/>
    <p:sldId id="736" r:id="rId25"/>
    <p:sldId id="2882" r:id="rId26"/>
    <p:sldId id="350" r:id="rId27"/>
    <p:sldId id="384" r:id="rId28"/>
    <p:sldId id="348" r:id="rId29"/>
    <p:sldId id="357" r:id="rId30"/>
    <p:sldId id="2917" r:id="rId31"/>
    <p:sldId id="2859" r:id="rId32"/>
    <p:sldId id="2883" r:id="rId33"/>
    <p:sldId id="2873" r:id="rId34"/>
    <p:sldId id="2884" r:id="rId35"/>
    <p:sldId id="2885" r:id="rId36"/>
    <p:sldId id="2886" r:id="rId37"/>
    <p:sldId id="2903" r:id="rId38"/>
    <p:sldId id="2904" r:id="rId39"/>
    <p:sldId id="333" r:id="rId40"/>
    <p:sldId id="2862" r:id="rId41"/>
    <p:sldId id="2912" r:id="rId42"/>
    <p:sldId id="2860" r:id="rId43"/>
    <p:sldId id="2916" r:id="rId44"/>
    <p:sldId id="2907" r:id="rId45"/>
    <p:sldId id="2905" r:id="rId46"/>
    <p:sldId id="2915" r:id="rId47"/>
    <p:sldId id="2906" r:id="rId48"/>
    <p:sldId id="2869" r:id="rId49"/>
    <p:sldId id="2909" r:id="rId50"/>
    <p:sldId id="2865" r:id="rId51"/>
    <p:sldId id="284" r:id="rId52"/>
    <p:sldId id="387" r:id="rId53"/>
    <p:sldId id="725" r:id="rId54"/>
  </p:sldIdLst>
  <p:sldSz cx="12192000" cy="6858000"/>
  <p:notesSz cx="7099300" cy="102346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9DB6F53-FE09-4B28-B79C-83B7B6CE4FCC}">
          <p14:sldIdLst>
            <p14:sldId id="326"/>
          </p14:sldIdLst>
        </p14:section>
        <p14:section name="Session 1" id="{42CCB4B9-A027-41FC-895E-4378A4D9D00B}">
          <p14:sldIdLst>
            <p14:sldId id="260"/>
            <p14:sldId id="337"/>
            <p14:sldId id="339"/>
            <p14:sldId id="261"/>
            <p14:sldId id="2913"/>
            <p14:sldId id="266"/>
            <p14:sldId id="262"/>
          </p14:sldIdLst>
        </p14:section>
        <p14:section name="Session 2" id="{CF16C576-E916-4318-B10A-D05F6E3AE84A}">
          <p14:sldIdLst>
            <p14:sldId id="345"/>
            <p14:sldId id="375"/>
            <p14:sldId id="2881"/>
            <p14:sldId id="2911"/>
          </p14:sldIdLst>
        </p14:section>
        <p14:section name="Session 3" id="{6E94C5FF-8A13-4258-B49E-55A2974DDDCD}">
          <p14:sldIdLst>
            <p14:sldId id="2910"/>
            <p14:sldId id="341"/>
            <p14:sldId id="374"/>
            <p14:sldId id="2914"/>
            <p14:sldId id="377"/>
            <p14:sldId id="376"/>
            <p14:sldId id="378"/>
            <p14:sldId id="379"/>
            <p14:sldId id="380"/>
          </p14:sldIdLst>
        </p14:section>
        <p14:section name="Session 4" id="{1CE9A9F5-922D-41AA-BCC6-3D96E3A6AAC5}">
          <p14:sldIdLst>
            <p14:sldId id="329"/>
            <p14:sldId id="2878"/>
            <p14:sldId id="736"/>
            <p14:sldId id="2882"/>
            <p14:sldId id="350"/>
            <p14:sldId id="384"/>
            <p14:sldId id="348"/>
            <p14:sldId id="357"/>
            <p14:sldId id="2917"/>
            <p14:sldId id="2859"/>
            <p14:sldId id="2883"/>
            <p14:sldId id="2873"/>
            <p14:sldId id="2884"/>
            <p14:sldId id="2885"/>
            <p14:sldId id="2886"/>
            <p14:sldId id="2903"/>
            <p14:sldId id="2904"/>
            <p14:sldId id="333"/>
          </p14:sldIdLst>
        </p14:section>
        <p14:section name="Session 5" id="{88A11C94-EFA9-49A7-9E96-19221BC4450D}">
          <p14:sldIdLst>
            <p14:sldId id="2862"/>
            <p14:sldId id="2912"/>
            <p14:sldId id="2860"/>
            <p14:sldId id="2916"/>
            <p14:sldId id="2907"/>
            <p14:sldId id="2905"/>
            <p14:sldId id="2915"/>
            <p14:sldId id="2906"/>
            <p14:sldId id="2869"/>
            <p14:sldId id="2909"/>
            <p14:sldId id="2865"/>
          </p14:sldIdLst>
        </p14:section>
        <p14:section name="Session 6" id="{E3134558-04E9-496C-AF24-3180AD13F4E6}">
          <p14:sldIdLst>
            <p14:sldId id="284"/>
            <p14:sldId id="387"/>
            <p14:sldId id="7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6EC714-8382-DEDA-363D-064BEB13D0B0}" name="Crystal Stewart" initials="CS" userId="GKZZVnRSUXtTMPrb39Zri5wg64SiJQpaNi8UeT9rgak=" providerId="None"/>
  <p188:author id="{2BA547FE-46EF-BB21-D252-B02F0AE3AB5E}" name="Ilse Van der Straeten" initials="IVdS" userId="Ilse Van der Straet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CE"/>
    <a:srgbClr val="E0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6440A-06E9-4682-9B8A-D8E9BA5AC9FC}" v="347" dt="2023-03-10T01:38:33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83" autoAdjust="0"/>
    <p:restoredTop sz="67851" autoAdjust="0"/>
  </p:normalViewPr>
  <p:slideViewPr>
    <p:cSldViewPr snapToGrid="0">
      <p:cViewPr varScale="1">
        <p:scale>
          <a:sx n="50" d="100"/>
          <a:sy n="50" d="100"/>
        </p:scale>
        <p:origin x="128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146"/>
    </p:cViewPr>
  </p:sorterViewPr>
  <p:notesViewPr>
    <p:cSldViewPr snapToGrid="0">
      <p:cViewPr varScale="1">
        <p:scale>
          <a:sx n="50" d="100"/>
          <a:sy n="50" d="100"/>
        </p:scale>
        <p:origin x="2673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7838" y="4229101"/>
            <a:ext cx="6143624" cy="544260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9" name="Slide Image Placeholder 4">
            <a:extLst>
              <a:ext uri="{FF2B5EF4-FFF2-40B4-BE49-F238E27FC236}">
                <a16:creationId xmlns:a16="http://schemas.microsoft.com/office/drawing/2014/main" id="{0FD2B434-45FC-6669-50A4-FD549CB22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460375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55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SA" dirty="0"/>
              <a:t>مرحباً</a:t>
            </a:r>
          </a:p>
          <a:p>
            <a:pPr marL="171450" indent="-17145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SA" dirty="0"/>
              <a:t>الترحيب بالمشاركين/المشاركات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BA6F6C4-5C31-CEF0-7BC1-3C930B379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935295E-64FA-8E14-F795-BA8758B6E8F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latin typeface="+mn-lt"/>
              </a:rPr>
              <a:pPr algn="r"/>
              <a:t>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3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ym typeface="Arial"/>
              </a:rPr>
              <a:t>التكي</a:t>
            </a:r>
            <a:r>
              <a:rPr lang="ar-SA" b="1" dirty="0">
                <a:sym typeface="Arial"/>
              </a:rPr>
              <a:t>ي</a:t>
            </a:r>
            <a:r>
              <a:rPr lang="en-US" b="1" dirty="0">
                <a:sym typeface="Arial"/>
              </a:rPr>
              <a:t>ف مع السياق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عند شرح وظيفة الدعم ، تأكد من توافقها مع ما تقوله إجراءات التشغيل الموحدة المحلية حول: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أدوار ومسؤوليات أخصائيي الحالة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/>
              <a:t>الخدمات المحددة التي ينبغي (ولا ينبغي) لأخصائيي الحالة</a:t>
            </a:r>
            <a:r>
              <a:rPr lang="ar-SA" i="0" dirty="0"/>
              <a:t> </a:t>
            </a:r>
            <a:r>
              <a:rPr lang="en-GB" i="0" dirty="0"/>
              <a:t>تقديمها في السياق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b="1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ar-SA" i="1" dirty="0"/>
              <a:t>قم بالتذكير ب</a:t>
            </a:r>
            <a:r>
              <a:rPr lang="en-US" i="1" dirty="0"/>
              <a:t>وظيفة الدعم</a:t>
            </a:r>
          </a:p>
          <a:p>
            <a:pPr lvl="1" algn="r" rtl="1"/>
            <a:r>
              <a:rPr lang="ar-SA" i="1" dirty="0"/>
              <a:t>لقد </a:t>
            </a:r>
            <a:r>
              <a:rPr lang="en-US" i="1" dirty="0"/>
              <a:t>ناقشناها خلال الوحدة </a:t>
            </a:r>
            <a:r>
              <a:rPr lang="ar-SA" i="1" dirty="0"/>
              <a:t>٢</a:t>
            </a:r>
            <a:r>
              <a:rPr lang="en-US" i="1" dirty="0"/>
              <a:t> أسس إدارة الحالة</a:t>
            </a:r>
          </a:p>
          <a:p>
            <a:pPr lvl="1" algn="r" rtl="1"/>
            <a:r>
              <a:rPr lang="en-US" i="1" dirty="0"/>
              <a:t>قمنا بمراجعتها في الوحدة الثامنة خط</a:t>
            </a:r>
            <a:r>
              <a:rPr lang="ar-SA" i="1" dirty="0"/>
              <a:t>ة</a:t>
            </a:r>
            <a:r>
              <a:rPr lang="en-US" i="1" dirty="0"/>
              <a:t> الحالة</a:t>
            </a:r>
          </a:p>
          <a:p>
            <a:pPr algn="r" rtl="1"/>
            <a:r>
              <a:rPr lang="en-GB" dirty="0"/>
              <a:t>عرض الشريحة</a:t>
            </a:r>
          </a:p>
          <a:p>
            <a:pPr lvl="1" algn="r" rtl="1"/>
            <a:r>
              <a:rPr lang="en-GB" i="1" dirty="0"/>
              <a:t>تمت مناقشة تقديم الدعم العاطفي الأساسي الذي يشير إلى تطبيق مهارات </a:t>
            </a:r>
            <a:r>
              <a:rPr lang="ar-SA" i="1" dirty="0"/>
              <a:t>ا</a:t>
            </a:r>
            <a:r>
              <a:rPr lang="ar-S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لدعم النفسي الاجتماعي</a:t>
            </a:r>
            <a:r>
              <a:rPr lang="en-GB" i="1" dirty="0"/>
              <a:t> الأساسية في الوحدة</a:t>
            </a:r>
            <a:r>
              <a:rPr lang="ar-SA" i="1" dirty="0"/>
              <a:t> </a:t>
            </a:r>
            <a:r>
              <a:rPr lang="en-GB" i="1" dirty="0"/>
              <a:t> </a:t>
            </a:r>
            <a:r>
              <a:rPr lang="ar-SA" i="1" dirty="0"/>
              <a:t>٤</a:t>
            </a:r>
            <a:r>
              <a:rPr lang="en-GB" i="1" dirty="0"/>
              <a:t> </a:t>
            </a:r>
            <a:r>
              <a:rPr lang="ar-SA" i="1" dirty="0"/>
              <a:t>(</a:t>
            </a:r>
            <a:r>
              <a:rPr lang="en-GB" i="1" dirty="0"/>
              <a:t>الدعم النفسي الاجتماعي</a:t>
            </a:r>
            <a:r>
              <a:rPr lang="ar-SA" i="1" dirty="0"/>
              <a:t>)</a:t>
            </a:r>
            <a:endParaRPr lang="en-GB" i="1" dirty="0"/>
          </a:p>
          <a:p>
            <a:pPr lvl="1" algn="r" rtl="1"/>
            <a:r>
              <a:rPr lang="en-GB" i="1" dirty="0"/>
              <a:t>تعلمنا أيضًا ما هو الدعم المركّز غير المتخصص في الوحدة </a:t>
            </a:r>
            <a:r>
              <a:rPr lang="ar-SA" i="1" dirty="0"/>
              <a:t> ٤</a:t>
            </a:r>
            <a:r>
              <a:rPr lang="en-GB" i="1" dirty="0"/>
              <a:t> و</a:t>
            </a:r>
            <a:r>
              <a:rPr lang="ar-SA" i="1" dirty="0"/>
              <a:t>قمنا بم</a:t>
            </a:r>
            <a:r>
              <a:rPr lang="en-GB" i="1" dirty="0"/>
              <a:t>مارس</a:t>
            </a:r>
            <a:r>
              <a:rPr lang="ar-SA" i="1" dirty="0"/>
              <a:t>ة</a:t>
            </a:r>
            <a:r>
              <a:rPr lang="en-GB" i="1" dirty="0"/>
              <a:t> القليل من الأنشطة في الوحدة</a:t>
            </a:r>
            <a:r>
              <a:rPr lang="ar-SA" i="1" dirty="0"/>
              <a:t> ٧ ( التقييم)</a:t>
            </a:r>
            <a:endParaRPr lang="en-GB" i="1" dirty="0"/>
          </a:p>
          <a:p>
            <a:pPr lvl="1" algn="r" rtl="1"/>
            <a:r>
              <a:rPr lang="en-GB" i="1" dirty="0"/>
              <a:t>لم تتم مناقشة تقديم المعلومات و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S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مناصرة </a:t>
            </a:r>
            <a:r>
              <a:rPr lang="en-GB" i="1" dirty="0"/>
              <a:t> نيابة عن الطفل بعد</a:t>
            </a:r>
            <a:r>
              <a:rPr lang="ar-SA" i="1" dirty="0"/>
              <a:t>، </a:t>
            </a:r>
            <a:r>
              <a:rPr lang="en-GB" i="1" dirty="0"/>
              <a:t>ولذا سنبدأ في التعرف على هاتين المسؤوليتين خلال الجلسة التالية</a:t>
            </a:r>
          </a:p>
          <a:p>
            <a:pPr lvl="1" algn="r" rtl="1"/>
            <a:r>
              <a:rPr lang="en-GB" i="1" dirty="0"/>
              <a:t>تمت مناقشة ضمان سلامة الطفل في الوحدة الخامسة (الدعم الفوري) ومن الأمثلة على ذلك خط</a:t>
            </a:r>
            <a:r>
              <a:rPr lang="ar-SA" i="1" dirty="0"/>
              <a:t>ة </a:t>
            </a:r>
            <a:r>
              <a:rPr lang="en-GB" i="1" dirty="0"/>
              <a:t>السلامة.</a:t>
            </a:r>
          </a:p>
          <a:p>
            <a:pPr lvl="1" algn="r" rtl="1"/>
            <a:r>
              <a:rPr lang="en-GB" i="1" dirty="0"/>
              <a:t>أخيرًا</a:t>
            </a:r>
            <a:r>
              <a:rPr lang="ar-SA" i="1" dirty="0"/>
              <a:t>، </a:t>
            </a:r>
            <a:r>
              <a:rPr lang="en-GB" i="1" dirty="0"/>
              <a:t>تمت أيضًا مناقشة </a:t>
            </a:r>
            <a:r>
              <a:rPr lang="ar-SA" i="1" dirty="0"/>
              <a:t>توفير ال</a:t>
            </a:r>
            <a:r>
              <a:rPr lang="en-GB" i="1" dirty="0"/>
              <a:t>رعاية </a:t>
            </a:r>
            <a:r>
              <a:rPr lang="ar-SA" i="1" dirty="0"/>
              <a:t>ال</a:t>
            </a:r>
            <a:r>
              <a:rPr lang="en-GB" i="1" dirty="0"/>
              <a:t>آمنة ودعم ت</a:t>
            </a:r>
            <a:r>
              <a:rPr lang="ar-SA" i="1" dirty="0"/>
              <a:t>عقب</a:t>
            </a:r>
            <a:r>
              <a:rPr lang="en-GB" i="1" dirty="0"/>
              <a:t> الأسرة في الوحدة</a:t>
            </a:r>
            <a:r>
              <a:rPr lang="ar-SA" i="1" dirty="0"/>
              <a:t> </a:t>
            </a:r>
            <a:r>
              <a:rPr lang="en-GB" i="1" dirty="0"/>
              <a:t> </a:t>
            </a:r>
            <a:r>
              <a:rPr lang="ar-SA" i="1" dirty="0"/>
              <a:t>٥</a:t>
            </a:r>
            <a:r>
              <a:rPr lang="en-GB" i="1" dirty="0"/>
              <a:t> </a:t>
            </a:r>
            <a:r>
              <a:rPr lang="ar-SA" i="1" dirty="0"/>
              <a:t>(</a:t>
            </a:r>
            <a:r>
              <a:rPr lang="en-GB" i="1" dirty="0"/>
              <a:t>الدعم الفوري</a:t>
            </a:r>
            <a:r>
              <a:rPr lang="ar-SA" i="1" dirty="0"/>
              <a:t>)</a:t>
            </a:r>
            <a:endParaRPr lang="en-GB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E9FA4B6-B420-DD68-14E3-EA47E1C44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7A1A75B-7D11-AAA7-7976-3630E5F985E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37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ym typeface="Arial"/>
              </a:rPr>
              <a:t>التكي</a:t>
            </a:r>
            <a:r>
              <a:rPr lang="ar-SA" b="1" dirty="0">
                <a:sym typeface="Arial"/>
              </a:rPr>
              <a:t>ي</a:t>
            </a:r>
            <a:r>
              <a:rPr lang="en-US" b="1" dirty="0">
                <a:sym typeface="Arial"/>
              </a:rPr>
              <a:t>ف مع السياق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عند شرح وظيفة التنسيق ، تأكد من أنها تتوافق مع ما تقوله إجراءات التشغيل الموحدة المحلية حول: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أدوار ومسؤوليات أخصائيي الحالة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الخدمات المحددة التي ينبغي (ولا ينبغي) لأخصائيي الحالة</a:t>
            </a:r>
            <a:r>
              <a:rPr lang="ar-SA" i="0" dirty="0"/>
              <a:t> </a:t>
            </a:r>
            <a:r>
              <a:rPr lang="en-GB" i="0" dirty="0"/>
              <a:t>تقديمها في السياق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b="1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ar-SA" i="1" dirty="0"/>
              <a:t>قم بالت</a:t>
            </a:r>
            <a:r>
              <a:rPr lang="en-US" i="1" dirty="0"/>
              <a:t>ذك</a:t>
            </a:r>
            <a:r>
              <a:rPr lang="ar-SA" i="1" dirty="0"/>
              <a:t>ي</a:t>
            </a:r>
            <a:r>
              <a:rPr lang="en-US" i="1" dirty="0"/>
              <a:t>ر </a:t>
            </a:r>
            <a:r>
              <a:rPr lang="ar-SA" i="1" dirty="0"/>
              <a:t>ب</a:t>
            </a:r>
            <a:r>
              <a:rPr lang="en-US" i="1" dirty="0"/>
              <a:t>وظيفة التنسيق</a:t>
            </a:r>
          </a:p>
          <a:p>
            <a:pPr lvl="1" algn="r" rtl="1"/>
            <a:r>
              <a:rPr lang="en-US" i="1" dirty="0"/>
              <a:t>ناقشناها خلال الوحدة </a:t>
            </a:r>
            <a:r>
              <a:rPr lang="ar-SA" i="1" dirty="0"/>
              <a:t>٢</a:t>
            </a:r>
            <a:r>
              <a:rPr lang="en-US" i="1" dirty="0"/>
              <a:t> أسس إدارة الحالة</a:t>
            </a:r>
          </a:p>
          <a:p>
            <a:pPr lvl="1" algn="r" rtl="1"/>
            <a:r>
              <a:rPr lang="en-US" i="1" dirty="0"/>
              <a:t>قمنا بمراجعتها في الوحدة الثامنة خط</a:t>
            </a:r>
            <a:r>
              <a:rPr lang="ar-SA" i="1" dirty="0"/>
              <a:t>ة</a:t>
            </a:r>
            <a:r>
              <a:rPr lang="en-US" i="1" dirty="0"/>
              <a:t> الحالة</a:t>
            </a:r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/>
              <a:t>تمت مناقشة </a:t>
            </a:r>
            <a:r>
              <a:rPr lang="ar-SA" i="1" dirty="0"/>
              <a:t>مسح</a:t>
            </a:r>
            <a:r>
              <a:rPr lang="en-GB" i="1" dirty="0"/>
              <a:t> وتحديد موقع الخدمات خلال الوحدة </a:t>
            </a:r>
            <a:r>
              <a:rPr lang="ar-SA" i="1" dirty="0"/>
              <a:t>٨</a:t>
            </a:r>
            <a:r>
              <a:rPr lang="en-GB" i="1" dirty="0"/>
              <a:t> حول </a:t>
            </a:r>
            <a:r>
              <a:rPr lang="en-US" i="1" dirty="0"/>
              <a:t>خط</a:t>
            </a:r>
            <a:r>
              <a:rPr lang="ar-SA" i="1" dirty="0"/>
              <a:t>ة</a:t>
            </a:r>
            <a:r>
              <a:rPr lang="en-US" i="1" dirty="0"/>
              <a:t> الحالة</a:t>
            </a:r>
            <a:r>
              <a:rPr lang="en-GB" i="1" dirty="0"/>
              <a:t> عند النظر إلى أنواع الدعم المختلفة.</a:t>
            </a:r>
          </a:p>
          <a:p>
            <a:pPr lvl="1" algn="r" rtl="1"/>
            <a:r>
              <a:rPr lang="en-GB" i="1" dirty="0"/>
              <a:t>سوف نتعلم المزيد حول كيفية تعزيز الإحالات خلال وحدة اليوم.</a:t>
            </a:r>
          </a:p>
          <a:p>
            <a:pPr lvl="1" algn="r" rtl="1"/>
            <a:r>
              <a:rPr lang="en-GB" i="1" dirty="0"/>
              <a:t>تعلمنا</a:t>
            </a:r>
            <a:r>
              <a:rPr lang="ar-SA" i="1" dirty="0"/>
              <a:t> اليوم</a:t>
            </a:r>
            <a:r>
              <a:rPr lang="en-GB" i="1" dirty="0"/>
              <a:t> أيضًا عن ال</a:t>
            </a:r>
            <a:r>
              <a:rPr lang="ar-SA" i="1" dirty="0"/>
              <a:t>مناصرة</a:t>
            </a:r>
            <a:r>
              <a:rPr lang="en-GB" i="1" dirty="0"/>
              <a:t> </a:t>
            </a:r>
            <a:r>
              <a:rPr lang="ar-SA" i="1" dirty="0"/>
              <a:t> للوصول </a:t>
            </a:r>
            <a:r>
              <a:rPr lang="en-GB" i="1" dirty="0"/>
              <a:t>إلى خدمات شاملة</a:t>
            </a:r>
            <a:r>
              <a:rPr lang="ar-SA" i="1" dirty="0"/>
              <a:t> و صديقة</a:t>
            </a:r>
            <a:r>
              <a:rPr lang="en-GB" i="1" dirty="0"/>
              <a:t> للأطفال</a:t>
            </a:r>
            <a:r>
              <a:rPr lang="ar-SA" i="1" dirty="0"/>
              <a:t>.</a:t>
            </a: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D54FB99-C099-8DA4-5268-7924D481E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AEB54E3-CBB4-C0D8-8B96-942B4B60C68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86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ym typeface="Arial"/>
              </a:rPr>
              <a:t>التك</a:t>
            </a:r>
            <a:r>
              <a:rPr lang="ar-SA" b="1" dirty="0">
                <a:sym typeface="Arial"/>
              </a:rPr>
              <a:t>ي</a:t>
            </a:r>
            <a:r>
              <a:rPr lang="en-US" b="1" dirty="0">
                <a:sym typeface="Arial"/>
              </a:rPr>
              <a:t>يف مع السياق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0" dirty="0"/>
              <a:t>عند شرح وظيفة إدارة المعلومات ، تأكد من توافقها مع</a:t>
            </a:r>
            <a:r>
              <a:rPr lang="en-GB" dirty="0"/>
              <a:t>بروتوكول حماية البيانات وتبادل المعلومات</a:t>
            </a:r>
            <a:endParaRPr lang="en-GB" i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b="1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ar-SA" i="1" dirty="0"/>
              <a:t>قم بالت</a:t>
            </a:r>
            <a:r>
              <a:rPr lang="en-US" i="1" dirty="0"/>
              <a:t>ذك</a:t>
            </a:r>
            <a:r>
              <a:rPr lang="ar-SA" i="1" dirty="0"/>
              <a:t>ي</a:t>
            </a:r>
            <a:r>
              <a:rPr lang="en-US" i="1" dirty="0"/>
              <a:t>ر </a:t>
            </a:r>
            <a:r>
              <a:rPr lang="ar-SA" i="1" dirty="0"/>
              <a:t>ب</a:t>
            </a:r>
            <a:r>
              <a:rPr lang="en-US" i="1" dirty="0"/>
              <a:t>وظيفة </a:t>
            </a:r>
            <a:r>
              <a:rPr lang="ar-SA" i="1" dirty="0"/>
              <a:t>إدارة المعلومات</a:t>
            </a:r>
            <a:endParaRPr lang="en-US" i="1" dirty="0"/>
          </a:p>
          <a:p>
            <a:pPr lvl="1" algn="r" rtl="1"/>
            <a:r>
              <a:rPr lang="en-US" i="1" dirty="0"/>
              <a:t>ناقشناها خلال الوحدة </a:t>
            </a:r>
            <a:r>
              <a:rPr lang="ar-SA" i="1" dirty="0"/>
              <a:t>٢</a:t>
            </a:r>
            <a:r>
              <a:rPr lang="en-US" i="1" dirty="0"/>
              <a:t> أسس إدارة الحالة</a:t>
            </a:r>
          </a:p>
          <a:p>
            <a:pPr lvl="1" algn="r" rtl="1"/>
            <a:r>
              <a:rPr lang="en-US" i="1" dirty="0"/>
              <a:t>قمنا بمراجعتها في الوحدة الثامنة تخطيط الحالة</a:t>
            </a:r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GB" i="1" dirty="0"/>
              <a:t>خلال الجلسات القادمة سوف نركز على:</a:t>
            </a:r>
          </a:p>
          <a:p>
            <a:pPr lvl="1" algn="r" rtl="1"/>
            <a:r>
              <a:rPr lang="en-GB" i="1" dirty="0"/>
              <a:t>تبادل المعلومات وا</a:t>
            </a:r>
            <a:r>
              <a:rPr lang="ar-SA" i="1" dirty="0"/>
              <a:t>لمناصر</a:t>
            </a:r>
            <a:r>
              <a:rPr lang="en-GB" i="1" dirty="0"/>
              <a:t>ة نيابة عن الطفل (وظيفة </a:t>
            </a:r>
            <a:r>
              <a:rPr lang="ar-SA" i="1" dirty="0"/>
              <a:t>ال</a:t>
            </a:r>
            <a:r>
              <a:rPr lang="en-GB" i="1" dirty="0"/>
              <a:t>دعم</a:t>
            </a:r>
            <a:r>
              <a:rPr lang="ar-SA" i="1" dirty="0"/>
              <a:t>)</a:t>
            </a:r>
            <a:r>
              <a:rPr lang="en-GB" i="1" dirty="0"/>
              <a:t> </a:t>
            </a:r>
            <a:endParaRPr lang="ar-SA" i="1" dirty="0"/>
          </a:p>
          <a:p>
            <a:pPr lvl="1" algn="r" rtl="1"/>
            <a:r>
              <a:rPr lang="en-GB" i="1" dirty="0"/>
              <a:t>توفير </a:t>
            </a:r>
            <a:r>
              <a:rPr lang="ar-SA" i="1" dirty="0"/>
              <a:t>الصحة النفسية و الدعم النفسي الاجتماعي (</a:t>
            </a:r>
            <a:r>
              <a:rPr lang="en-GB" i="1" dirty="0"/>
              <a:t>وظيفة </a:t>
            </a:r>
            <a:r>
              <a:rPr lang="ar-SA" i="1" dirty="0"/>
              <a:t>ال</a:t>
            </a:r>
            <a:r>
              <a:rPr lang="en-GB" i="1" dirty="0"/>
              <a:t>دعم</a:t>
            </a:r>
            <a:r>
              <a:rPr lang="ar-SA" i="1" dirty="0"/>
              <a:t>)</a:t>
            </a:r>
            <a:r>
              <a:rPr lang="en-GB" i="1" dirty="0"/>
              <a:t> </a:t>
            </a:r>
            <a:r>
              <a:rPr lang="ar-SA" i="1" dirty="0"/>
              <a:t> 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/>
              <a:t>إجراء الإحالات (وظيفة التنسيق + وظيفة </a:t>
            </a:r>
            <a:r>
              <a:rPr lang="ar-SA" i="1" dirty="0"/>
              <a:t>إدارة المعلومات)</a:t>
            </a:r>
            <a:endParaRPr lang="en-US" i="1" dirty="0"/>
          </a:p>
          <a:p>
            <a:pPr lvl="1" algn="r" rtl="1"/>
            <a:endParaRPr lang="en-GB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B3EEF59-17DB-996D-6FBD-8E98522D8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DC7CBA5-C8A8-2D27-BD08-AAEE9D40798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93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مدة ا</a:t>
            </a:r>
            <a:r>
              <a:rPr lang="en-US" b="1" dirty="0">
                <a:sym typeface="Arial"/>
              </a:rPr>
              <a:t>لجلسة </a:t>
            </a:r>
            <a:r>
              <a:rPr lang="ar-SA" b="1" dirty="0">
                <a:sym typeface="Arial"/>
              </a:rPr>
              <a:t>الثالثة: ساعة واحدة</a:t>
            </a: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r>
              <a:rPr lang="ar-SA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i="1" dirty="0"/>
              <a:t>تذكر أن جزء من دور أخصائي الحالة </a:t>
            </a:r>
            <a:r>
              <a:rPr lang="ar-SA" i="1" dirty="0"/>
              <a:t>هو </a:t>
            </a:r>
            <a:r>
              <a:rPr lang="en-GB" i="1" dirty="0"/>
              <a:t>تقديم المعلومات وال</a:t>
            </a:r>
            <a:r>
              <a:rPr lang="ar-SA" i="1" dirty="0"/>
              <a:t>مناصرة </a:t>
            </a:r>
            <a:r>
              <a:rPr lang="en-GB" i="1" dirty="0"/>
              <a:t>نيابة عن الطفل.</a:t>
            </a:r>
          </a:p>
          <a:p>
            <a:pPr algn="r" rtl="1"/>
            <a:endParaRPr lang="en-GB" dirty="0"/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E01AFD9-CB86-8151-6120-67F2B8F5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9F9F7F4-B8A0-2918-EB5F-817EBF31924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5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lvl="0" algn="r" rtl="1"/>
            <a:r>
              <a:rPr lang="en-GB" i="1" dirty="0"/>
              <a:t>يشير مصطلح "دعم الجهود ال</a:t>
            </a:r>
            <a:r>
              <a:rPr lang="ar-SA" i="1" dirty="0"/>
              <a:t>مبذولة ل</a:t>
            </a:r>
            <a:r>
              <a:rPr lang="en-GB" i="1" dirty="0"/>
              <a:t>تعزيز احترام حقوق الطفل"</a:t>
            </a:r>
            <a:r>
              <a:rPr lang="ar-SA" i="1" dirty="0"/>
              <a:t> إلى </a:t>
            </a:r>
            <a:r>
              <a:rPr lang="en-GB" b="0" i="1" dirty="0"/>
              <a:t>المناصرة</a:t>
            </a:r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FB726BF-CD70-5B74-E203-2E100EFF0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1695D58-F414-85C4-8C24-908D03005AD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35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  <a:endParaRPr lang="en-GB" dirty="0"/>
          </a:p>
          <a:p>
            <a:pPr algn="r" rtl="1"/>
            <a:r>
              <a:rPr lang="en-GB" i="1" dirty="0"/>
              <a:t>من الممكن أن يحتاج الطفل أو الوالد أو مقدم الرعاية أو الشخص البالغ الموثوق به إلى معلومات معينة يمكن لأخصائي ال</a:t>
            </a:r>
            <a:r>
              <a:rPr lang="ar-SA" i="1" dirty="0"/>
              <a:t>حالة</a:t>
            </a:r>
            <a:r>
              <a:rPr lang="en-GB" i="1" dirty="0"/>
              <a:t> تقديمها مباشرة دون الحاجة إلى الرجوع إلى </a:t>
            </a:r>
            <a:r>
              <a:rPr lang="ar-SA" i="1" dirty="0"/>
              <a:t>جهة فاعلة</a:t>
            </a:r>
            <a:r>
              <a:rPr lang="en-GB" i="1" dirty="0"/>
              <a:t> </a:t>
            </a:r>
            <a:r>
              <a:rPr lang="ar-SA" i="1" dirty="0"/>
              <a:t>أخرى</a:t>
            </a:r>
            <a:r>
              <a:rPr lang="en-GB" i="1" dirty="0"/>
              <a:t>.</a:t>
            </a:r>
          </a:p>
          <a:p>
            <a:pPr lvl="0" algn="r" rtl="1"/>
            <a:r>
              <a:rPr lang="en-GB" i="1" dirty="0"/>
              <a:t>يجب مشاركة المعلومات بناءً على احتياجات الطفل أو الوالد أو مقدم الرعاية أو شخص بالغ موثوق به</a:t>
            </a:r>
          </a:p>
          <a:p>
            <a:pPr lvl="1" algn="r" rtl="1"/>
            <a:r>
              <a:rPr lang="en-GB" i="1" dirty="0"/>
              <a:t>يبقى اختيارهم </a:t>
            </a:r>
            <a:r>
              <a:rPr lang="ar-SA" i="1" dirty="0"/>
              <a:t>ل</a:t>
            </a:r>
            <a:r>
              <a:rPr lang="en-GB" i="1" dirty="0"/>
              <a:t>ما </a:t>
            </a:r>
            <a:r>
              <a:rPr lang="ar-SA" i="1" dirty="0"/>
              <a:t>س</a:t>
            </a:r>
            <a:r>
              <a:rPr lang="en-GB" i="1" dirty="0"/>
              <a:t>يفعلونه بهذه المعلومات.</a:t>
            </a:r>
          </a:p>
          <a:p>
            <a:pPr lvl="1" algn="r" rtl="1"/>
            <a:r>
              <a:rPr lang="en-GB" i="1" dirty="0"/>
              <a:t>لا ينبغي أبدًا ممارسة أي ضغط</a:t>
            </a:r>
            <a:r>
              <a:rPr lang="ar-SA" i="1" dirty="0"/>
              <a:t>، </a:t>
            </a:r>
            <a:r>
              <a:rPr lang="en-GB" i="1" dirty="0"/>
              <a:t>ما لم يكن الطفل معرضًا لخطر </a:t>
            </a:r>
            <a:r>
              <a:rPr lang="ar-SA" i="1" dirty="0"/>
              <a:t>عالي</a:t>
            </a:r>
            <a:r>
              <a:rPr lang="en-GB" i="1" dirty="0"/>
              <a:t> / استمرار </a:t>
            </a:r>
            <a:r>
              <a:rPr lang="ar-SA" i="1" dirty="0"/>
              <a:t>الإساءة </a:t>
            </a:r>
            <a:r>
              <a:rPr lang="en-GB" i="1" dirty="0"/>
              <a:t>الشديدة و</a:t>
            </a:r>
            <a:r>
              <a:rPr lang="ar-SA" i="1" dirty="0"/>
              <a:t>التي تحتاج</a:t>
            </a:r>
            <a:r>
              <a:rPr lang="en-GB" i="1" dirty="0"/>
              <a:t> </a:t>
            </a:r>
            <a:r>
              <a:rPr lang="ar-SA" i="1" dirty="0"/>
              <a:t>ل</a:t>
            </a:r>
            <a:r>
              <a:rPr lang="en-GB" i="1" dirty="0"/>
              <a:t>اتخاذ قرارات من أجل سلامته.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</a:t>
            </a:r>
            <a:r>
              <a:rPr lang="ar-SA" b="1" dirty="0"/>
              <a:t>( ١٠ دقائق)</a:t>
            </a:r>
            <a:endParaRPr lang="en-GB" dirty="0"/>
          </a:p>
          <a:p>
            <a:pPr algn="r" rtl="1"/>
            <a:r>
              <a:rPr lang="en-GB" i="1" dirty="0"/>
              <a:t>ما الذي يمكن أن يقدمه أخصائي الحالة </a:t>
            </a:r>
            <a:r>
              <a:rPr lang="ar-SA" i="1" dirty="0"/>
              <a:t>من </a:t>
            </a:r>
            <a:r>
              <a:rPr lang="en-GB" i="1" dirty="0"/>
              <a:t>معلومات</a:t>
            </a:r>
            <a:r>
              <a:rPr lang="ar-SA" i="1" dirty="0"/>
              <a:t> و</a:t>
            </a:r>
            <a:r>
              <a:rPr lang="en-GB" i="1" dirty="0"/>
              <a:t> التي يمكن أن تكون داعمة للطفل و / أو الأسرة؟</a:t>
            </a:r>
          </a:p>
          <a:p>
            <a:pPr algn="r" rtl="1"/>
            <a:r>
              <a:rPr lang="en-GB" dirty="0"/>
              <a:t>اطلب من المتطوعين مشاركة </a:t>
            </a:r>
            <a:r>
              <a:rPr lang="ar-SA" dirty="0"/>
              <a:t>إ</a:t>
            </a:r>
            <a:r>
              <a:rPr lang="en-GB" dirty="0"/>
              <a:t>جاباتهم</a:t>
            </a:r>
          </a:p>
          <a:p>
            <a:pPr algn="r" rtl="1"/>
            <a:r>
              <a:rPr lang="en-GB" dirty="0"/>
              <a:t>اكتب الردود على اللوح الورقي</a:t>
            </a:r>
          </a:p>
          <a:p>
            <a:pPr algn="r" rtl="1"/>
            <a:r>
              <a:rPr lang="en-GB" dirty="0"/>
              <a:t>راجع الاستجابات المحتملة واستكملها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الإجابات </a:t>
            </a:r>
            <a:r>
              <a:rPr lang="en-GB" b="1" dirty="0"/>
              <a:t>الممكنة</a:t>
            </a:r>
          </a:p>
          <a:p>
            <a:pPr lvl="0" algn="r" rtl="1"/>
            <a:r>
              <a:rPr lang="en-GB" dirty="0"/>
              <a:t>خيارات الرعاية البديلة</a:t>
            </a:r>
          </a:p>
          <a:p>
            <a:pPr lvl="1" algn="r" rtl="1"/>
            <a:r>
              <a:rPr lang="ar-SA" dirty="0"/>
              <a:t>ال</a:t>
            </a:r>
            <a:r>
              <a:rPr lang="en-GB" dirty="0"/>
              <a:t>مأوى</a:t>
            </a:r>
          </a:p>
          <a:p>
            <a:pPr lvl="1" algn="r" rtl="1"/>
            <a:r>
              <a:rPr lang="ar-SA" dirty="0"/>
              <a:t>ال</a:t>
            </a:r>
            <a:r>
              <a:rPr lang="en-GB" dirty="0"/>
              <a:t>رعاية ال</a:t>
            </a:r>
            <a:r>
              <a:rPr lang="ar-SA" dirty="0"/>
              <a:t>حاضنة</a:t>
            </a:r>
            <a:endParaRPr lang="en-GB" dirty="0"/>
          </a:p>
          <a:p>
            <a:pPr lvl="1" algn="r" rtl="1"/>
            <a:r>
              <a:rPr lang="en-GB" dirty="0"/>
              <a:t>إلخ</a:t>
            </a:r>
          </a:p>
          <a:p>
            <a:pPr lvl="0" algn="r" rtl="1"/>
            <a:r>
              <a:rPr lang="en-GB" dirty="0"/>
              <a:t>زيادة الوعي بالصحة والنظافة (اعتمادًا على التدريب الذي تم تلقيه أو الخلفية التعليمية)</a:t>
            </a:r>
          </a:p>
          <a:p>
            <a:pPr lvl="1" algn="r" rtl="1"/>
            <a:r>
              <a:rPr lang="en-GB" dirty="0"/>
              <a:t>النظافة (الإجراءات الوقائية من كوفيد ، كيفية استخدام الفوط الصحية ، ...)</a:t>
            </a:r>
          </a:p>
          <a:p>
            <a:pPr lvl="1" algn="r" rtl="1"/>
            <a:r>
              <a:rPr lang="en-GB" dirty="0"/>
              <a:t>الصحة (الصحة الجنسية والإنجابية ...)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يتبع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CE2F518-B58C-FBD9-B14E-2CC6C7AA7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00D8462-5F65-8FBD-401E-4A61298006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71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lvl="0" algn="r" rtl="1"/>
            <a:r>
              <a:rPr lang="en-GB" dirty="0"/>
              <a:t>الوصول إلى الخدمات</a:t>
            </a:r>
          </a:p>
          <a:p>
            <a:pPr lvl="1" algn="r" rtl="1"/>
            <a:r>
              <a:rPr lang="en-GB" dirty="0"/>
              <a:t>معلومات عملية حول كيفية عمل الإجراءات (التسجيل في المدرسة ، التقدم بطلب للحصول على الدعم الاجتماعي ، كيفية تسجيل الطفل بعد ولادته)</a:t>
            </a:r>
          </a:p>
          <a:p>
            <a:pPr lvl="1" algn="r" rtl="1"/>
            <a:r>
              <a:rPr lang="en-GB" dirty="0"/>
              <a:t>خدمات الاستجابة للطوارئ أو الأزمات</a:t>
            </a:r>
          </a:p>
          <a:p>
            <a:pPr lvl="1" algn="r" rtl="1"/>
            <a:r>
              <a:rPr lang="en-GB" dirty="0"/>
              <a:t>رعاية الأطفال</a:t>
            </a:r>
          </a:p>
          <a:p>
            <a:pPr lvl="1" algn="r" rtl="1"/>
            <a:r>
              <a:rPr lang="en-GB" dirty="0"/>
              <a:t>الخطوط الساخنة</a:t>
            </a:r>
          </a:p>
          <a:p>
            <a:pPr lvl="1" algn="r" rtl="1"/>
            <a:r>
              <a:rPr lang="ar-SA" dirty="0"/>
              <a:t>ال</a:t>
            </a:r>
            <a:r>
              <a:rPr lang="en-GB" dirty="0"/>
              <a:t>توثيق</a:t>
            </a:r>
          </a:p>
          <a:p>
            <a:pPr lvl="1" algn="r" rtl="1"/>
            <a:r>
              <a:rPr lang="en-GB" dirty="0"/>
              <a:t>مهارات التوظيف والتدريب المهني</a:t>
            </a:r>
          </a:p>
          <a:p>
            <a:pPr lvl="1" algn="r" rtl="1"/>
            <a:r>
              <a:rPr lang="en-GB" dirty="0"/>
              <a:t>برامج</a:t>
            </a:r>
            <a:r>
              <a:rPr lang="ar-SA" dirty="0"/>
              <a:t> المساعدة</a:t>
            </a:r>
            <a:r>
              <a:rPr lang="en-GB" dirty="0"/>
              <a:t> النقد</a:t>
            </a:r>
            <a:r>
              <a:rPr lang="ar-SA" dirty="0"/>
              <a:t>ية</a:t>
            </a:r>
            <a:r>
              <a:rPr lang="en-GB" dirty="0"/>
              <a:t> أوالحماية الاجتماعية</a:t>
            </a:r>
          </a:p>
          <a:p>
            <a:pPr lvl="1" algn="r" rtl="1"/>
            <a:r>
              <a:rPr lang="en-GB" dirty="0"/>
              <a:t>الدعم القانوني</a:t>
            </a:r>
          </a:p>
          <a:p>
            <a:pPr lvl="0" algn="r" rtl="1"/>
            <a:r>
              <a:rPr lang="en-GB" dirty="0"/>
              <a:t>تقوية العلاقات المجتمعية والأسرية</a:t>
            </a:r>
          </a:p>
          <a:p>
            <a:pPr lvl="1" algn="r" rtl="1"/>
            <a:r>
              <a:rPr lang="en-GB" dirty="0"/>
              <a:t>معلومات عن </a:t>
            </a:r>
            <a:r>
              <a:rPr lang="ar-SA" dirty="0"/>
              <a:t>ال</a:t>
            </a:r>
            <a:r>
              <a:rPr lang="en-GB" dirty="0"/>
              <a:t>مجموعة المجتمع</a:t>
            </a:r>
            <a:r>
              <a:rPr lang="ar-SA" dirty="0"/>
              <a:t>ية</a:t>
            </a:r>
            <a:r>
              <a:rPr lang="en-GB" dirty="0"/>
              <a:t> ونوادي الشباب وال</a:t>
            </a:r>
            <a:r>
              <a:rPr lang="ar-SA" dirty="0"/>
              <a:t>مساحة</a:t>
            </a:r>
            <a:r>
              <a:rPr lang="en-GB" dirty="0"/>
              <a:t> الآمنة وما إلى ذلك.</a:t>
            </a:r>
          </a:p>
          <a:p>
            <a:pPr lvl="1" algn="r" rtl="1"/>
            <a:r>
              <a:rPr lang="en-GB" dirty="0"/>
              <a:t>تعزيز الأسرة والأبوة والأمومة (نمو الطفل ، التنظيم العاطفي ، الانضباط الإيجابي ، ...)</a:t>
            </a:r>
          </a:p>
          <a:p>
            <a:pPr lvl="0" algn="r" rtl="1"/>
            <a:r>
              <a:rPr lang="en-GB" dirty="0"/>
              <a:t>تحديثات الوضع</a:t>
            </a:r>
          </a:p>
          <a:p>
            <a:pPr lvl="1" algn="r" rtl="1"/>
            <a:r>
              <a:rPr lang="en-GB" dirty="0"/>
              <a:t>تحديثات الوضع بشأن النزاع المستمر أو الحوادث التي </a:t>
            </a:r>
            <a:r>
              <a:rPr lang="ar-SA" dirty="0"/>
              <a:t>حدثت</a:t>
            </a:r>
            <a:r>
              <a:rPr lang="en-GB" dirty="0"/>
              <a:t> ، والتحديثات المتعلقة بمناطق الوصول للعودة أو إعادة التوطين ، ...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DD1CF16-249C-285C-129C-0280C726DE18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730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1482C0E-EBD1-B243-BC87-363E01798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843041B-6C2D-8F81-3596-2B825BC4459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02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GB" dirty="0"/>
              <a:t>تأكد من الت</a:t>
            </a:r>
            <a:r>
              <a:rPr lang="ar-SA" dirty="0"/>
              <a:t>مييز</a:t>
            </a:r>
            <a:r>
              <a:rPr lang="en-GB" dirty="0"/>
              <a:t> بين:</a:t>
            </a:r>
          </a:p>
          <a:p>
            <a:pPr lvl="1" algn="r" rtl="1"/>
            <a:r>
              <a:rPr lang="en-GB" dirty="0"/>
              <a:t>ال</a:t>
            </a:r>
            <a:r>
              <a:rPr lang="ar-SA" dirty="0"/>
              <a:t>مناصرة</a:t>
            </a:r>
            <a:r>
              <a:rPr lang="en-GB" dirty="0"/>
              <a:t> </a:t>
            </a:r>
            <a:r>
              <a:rPr lang="ar-SA" dirty="0"/>
              <a:t>لمصلحة </a:t>
            </a:r>
            <a:r>
              <a:rPr lang="en-GB" dirty="0"/>
              <a:t>الطفل الفرد</a:t>
            </a:r>
          </a:p>
          <a:p>
            <a:pPr lvl="1" algn="r" rtl="1"/>
            <a:r>
              <a:rPr lang="en-GB" dirty="0"/>
              <a:t>أعمال المناصرة الأكثر عمومية التي تقوم بها السلطات والوكالات (مثل المناصرة مع المانحين) وأشياء مثل المحامين والمساعدين القانونيين</a:t>
            </a:r>
          </a:p>
          <a:p>
            <a:pPr algn="r" rtl="1"/>
            <a:r>
              <a:rPr lang="en-GB" i="1" dirty="0"/>
              <a:t>كما هو الحال مع أي إجراء</a:t>
            </a:r>
            <a:r>
              <a:rPr lang="ar-SA" i="1" dirty="0"/>
              <a:t>، </a:t>
            </a:r>
            <a:r>
              <a:rPr lang="en-GB" i="1" dirty="0"/>
              <a:t>لا يمكن تنفيذه إلا بموافقة الطفل أو الوالد أو مقدم الرعاية.</a:t>
            </a:r>
          </a:p>
          <a:p>
            <a:pPr lvl="1" algn="r" rtl="1"/>
            <a:r>
              <a:rPr lang="en-GB" i="1" dirty="0"/>
              <a:t>إذا كان عمر الطفل ومرحلة نموه وقدراته </a:t>
            </a:r>
            <a:r>
              <a:rPr lang="ar-SA" i="1" dirty="0"/>
              <a:t>ت</a:t>
            </a:r>
            <a:r>
              <a:rPr lang="en-GB" i="1" dirty="0"/>
              <a:t>سمح بذلك</a:t>
            </a:r>
            <a:r>
              <a:rPr lang="ar-SA" i="1" dirty="0"/>
              <a:t>، </a:t>
            </a:r>
            <a:r>
              <a:rPr lang="en-GB" i="1" dirty="0"/>
              <a:t>يجب أن تتاح للطفل الفرصة للمشاركة في جهود المناصرة </a:t>
            </a:r>
            <a:r>
              <a:rPr lang="ar-SA" i="1" dirty="0"/>
              <a:t>لمصالحهم</a:t>
            </a:r>
            <a:r>
              <a:rPr lang="en-GB" i="1" dirty="0"/>
              <a:t>.</a:t>
            </a:r>
          </a:p>
          <a:p>
            <a:pPr lvl="1" algn="r" rtl="1"/>
            <a:r>
              <a:rPr lang="en-GB" i="1" dirty="0"/>
              <a:t>يمكن أن يكون لهذا تأثير تمكيني وربما يلهمهم لل</a:t>
            </a:r>
            <a:r>
              <a:rPr lang="ar-SA" i="1" dirty="0"/>
              <a:t>مناصرة</a:t>
            </a:r>
            <a:r>
              <a:rPr lang="en-GB" i="1" dirty="0"/>
              <a:t> </a:t>
            </a:r>
            <a:r>
              <a:rPr lang="ar-SA" i="1" dirty="0"/>
              <a:t>ل</a:t>
            </a:r>
            <a:r>
              <a:rPr lang="en-GB" i="1" dirty="0"/>
              <a:t>أنفسهم في المستقبل.</a:t>
            </a:r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B1CD954-2EE9-D45B-8048-DCDBE4B87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AA2CCA1-6CAB-2CD9-ACC5-17E9F85A5FD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7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/>
              <a:t>المناقشة العامة (١٠ دقائق)</a:t>
            </a:r>
          </a:p>
          <a:p>
            <a:pPr algn="r" rtl="1"/>
            <a:r>
              <a:rPr lang="en-GB" i="1" dirty="0"/>
              <a:t>ما الذي يمكن </a:t>
            </a:r>
            <a:r>
              <a:rPr lang="ar-SA" i="1" dirty="0"/>
              <a:t>لأخصائي الحالة </a:t>
            </a:r>
            <a:r>
              <a:rPr lang="en-GB" i="1" dirty="0"/>
              <a:t>أن </a:t>
            </a:r>
            <a:r>
              <a:rPr lang="ar-SA" i="1" dirty="0"/>
              <a:t>يقوم بالمناصرة له</a:t>
            </a:r>
            <a:r>
              <a:rPr lang="en-GB" i="1" dirty="0"/>
              <a:t> نيابة عن الطفل أو الوالد أو مقدم الرعاية؟</a:t>
            </a:r>
          </a:p>
          <a:p>
            <a:pPr algn="r" rtl="1"/>
            <a:r>
              <a:rPr lang="en-GB" dirty="0"/>
              <a:t>اطلب من المتطوعين مشاركة </a:t>
            </a:r>
            <a:r>
              <a:rPr lang="ar-SA" dirty="0"/>
              <a:t>إ</a:t>
            </a:r>
            <a:r>
              <a:rPr lang="en-GB" dirty="0"/>
              <a:t>جاباتهم</a:t>
            </a:r>
          </a:p>
          <a:p>
            <a:pPr algn="r" rtl="1"/>
            <a:r>
              <a:rPr lang="en-GB" dirty="0"/>
              <a:t>اكتب الردود على اللوح الورقي</a:t>
            </a:r>
          </a:p>
          <a:p>
            <a:pPr algn="r" rtl="1"/>
            <a:r>
              <a:rPr lang="en-GB" dirty="0"/>
              <a:t>راجع الاستجابات المحتملة واستكملها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الإجابات</a:t>
            </a:r>
            <a:r>
              <a:rPr lang="en-GB" b="1" dirty="0"/>
              <a:t> الممكنة</a:t>
            </a:r>
          </a:p>
          <a:p>
            <a:pPr lvl="0" algn="r" rtl="1"/>
            <a:r>
              <a:rPr lang="en-GB" dirty="0"/>
              <a:t>المناصرة </a:t>
            </a:r>
            <a:r>
              <a:rPr lang="ar-SA" dirty="0"/>
              <a:t>ل</a:t>
            </a:r>
            <a:r>
              <a:rPr lang="en-GB" dirty="0"/>
              <a:t>طفل دون رعاية مناسبة ليعيش في بيئة أسرية مرة أخرى.</a:t>
            </a:r>
          </a:p>
          <a:p>
            <a:pPr lvl="0" algn="r" rtl="1"/>
            <a:r>
              <a:rPr lang="en-GB" dirty="0"/>
              <a:t>المناصرة </a:t>
            </a:r>
            <a:r>
              <a:rPr lang="ar-SA" dirty="0"/>
              <a:t>ل</a:t>
            </a:r>
            <a:r>
              <a:rPr lang="en-GB" dirty="0"/>
              <a:t>طفل </a:t>
            </a:r>
            <a:r>
              <a:rPr lang="ar-SA" dirty="0"/>
              <a:t>من أجل </a:t>
            </a:r>
            <a:r>
              <a:rPr lang="en-GB" dirty="0"/>
              <a:t>عدم العودة إلى منطقة الحرب للقتال.</a:t>
            </a:r>
          </a:p>
          <a:p>
            <a:pPr lvl="0" algn="r" rtl="1"/>
            <a:r>
              <a:rPr lang="ar-SA" dirty="0"/>
              <a:t>ال</a:t>
            </a:r>
            <a:r>
              <a:rPr lang="en-GB" dirty="0"/>
              <a:t>مناصرة </a:t>
            </a:r>
            <a:r>
              <a:rPr lang="ar-SA" dirty="0"/>
              <a:t>ل</a:t>
            </a:r>
            <a:r>
              <a:rPr lang="en-GB" dirty="0"/>
              <a:t>فتاة مراهقة لإنهاء تعليمها قبل الزواج.</a:t>
            </a:r>
          </a:p>
          <a:p>
            <a:pPr lvl="0" algn="r" rtl="1"/>
            <a:r>
              <a:rPr lang="ar-SA" dirty="0"/>
              <a:t>ال</a:t>
            </a:r>
            <a:r>
              <a:rPr lang="en-GB" dirty="0"/>
              <a:t>مناصرة  </a:t>
            </a:r>
            <a:r>
              <a:rPr lang="ar-SA" dirty="0"/>
              <a:t>لصالح </a:t>
            </a:r>
            <a:r>
              <a:rPr lang="en-GB" dirty="0"/>
              <a:t>عائلة نازحة وصلت حديثًا للوصول إلى نظام المدرسة الوطني (حيث لم تتضح السياسة الخاصة بهذا الأمر بعد).</a:t>
            </a:r>
          </a:p>
          <a:p>
            <a:pPr lvl="0" algn="r" rtl="1"/>
            <a:r>
              <a:rPr lang="ar-SA" dirty="0"/>
              <a:t>ال</a:t>
            </a:r>
            <a:r>
              <a:rPr lang="en-GB" dirty="0"/>
              <a:t>مناصرة </a:t>
            </a:r>
            <a:r>
              <a:rPr lang="ar-SA" dirty="0"/>
              <a:t>لصالح </a:t>
            </a:r>
            <a:r>
              <a:rPr lang="en-GB" dirty="0"/>
              <a:t>عائلة من مجموعة عرقية أقلية للحصول على وصول عادل للخدمات من خلال ال</a:t>
            </a:r>
            <a:r>
              <a:rPr lang="ar-SA" dirty="0"/>
              <a:t>مناصرة</a:t>
            </a:r>
            <a:r>
              <a:rPr lang="en-GB" dirty="0"/>
              <a:t> نيابة عنهم </a:t>
            </a:r>
            <a:r>
              <a:rPr lang="ar-SA" dirty="0"/>
              <a:t>مع</a:t>
            </a:r>
            <a:r>
              <a:rPr lang="en-GB" dirty="0"/>
              <a:t> القادة المحليين لمجموعة الأغلبية.</a:t>
            </a:r>
          </a:p>
          <a:p>
            <a:pPr lvl="0" algn="r" rtl="1"/>
            <a:r>
              <a:rPr lang="ar-SA" dirty="0"/>
              <a:t>ال</a:t>
            </a:r>
            <a:r>
              <a:rPr lang="en-GB" dirty="0"/>
              <a:t>مناصرة </a:t>
            </a:r>
            <a:r>
              <a:rPr lang="ar-SA" dirty="0"/>
              <a:t>لصالح </a:t>
            </a:r>
            <a:r>
              <a:rPr lang="en-GB" dirty="0"/>
              <a:t>عائلة كبيرة ، مع رب الأسرة الذي يعاني من مشكلة صحية </a:t>
            </a:r>
            <a:r>
              <a:rPr lang="ar-SA" dirty="0"/>
              <a:t>نفسية</a:t>
            </a:r>
            <a:r>
              <a:rPr lang="en-GB" dirty="0"/>
              <a:t> تؤدي إلى نوبات عنيفة ، للوصول إلى مأوى ثان لمنح الأسرة بعض المساحة من بعضها البعض عند الحاجة.</a:t>
            </a:r>
          </a:p>
          <a:p>
            <a:pPr algn="r" rtl="1"/>
            <a:endParaRPr lang="en-GB" dirty="0"/>
          </a:p>
          <a:p>
            <a:pPr algn="r" rtl="1"/>
            <a:endParaRPr lang="en-BE" dirty="0"/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DFA8ED4-257E-8619-CA81-677236D07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5D0173E-4877-9C78-2365-2E95D60625DD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19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3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ym typeface="Arial"/>
              </a:rPr>
              <a:t>مدة الجلسة الأول</a:t>
            </a:r>
            <a:r>
              <a:rPr lang="ar-SA" b="1" dirty="0">
                <a:sym typeface="Arial"/>
              </a:rPr>
              <a:t>ى:</a:t>
            </a:r>
            <a:r>
              <a:rPr lang="en-US" b="1" dirty="0">
                <a:sym typeface="Arial"/>
              </a:rPr>
              <a:t> </a:t>
            </a:r>
            <a:r>
              <a:rPr lang="ar-SA" b="1" dirty="0">
                <a:sym typeface="Arial"/>
              </a:rPr>
              <a:t>٣٠ دقيقة</a:t>
            </a:r>
            <a:endParaRPr lang="en-US" b="1" dirty="0">
              <a:sym typeface="Arial"/>
            </a:endParaRP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dirty="0"/>
          </a:p>
          <a:p>
            <a:pPr algn="r" rtl="1"/>
            <a:r>
              <a:rPr lang="en-US" dirty="0"/>
              <a:t>سنفت</a:t>
            </a:r>
            <a:r>
              <a:rPr lang="ar-SA" dirty="0"/>
              <a:t>ت</a:t>
            </a:r>
            <a:r>
              <a:rPr lang="en-US" dirty="0"/>
              <a:t>ح هذه الوحدة مع:</a:t>
            </a:r>
          </a:p>
          <a:p>
            <a:pPr lvl="1" algn="r" rtl="1"/>
            <a:r>
              <a:rPr lang="en-US" dirty="0"/>
              <a:t>إلقاء نظرة على </a:t>
            </a:r>
            <a:r>
              <a:rPr lang="ar-SA" dirty="0"/>
              <a:t>الأجندة </a:t>
            </a:r>
            <a:r>
              <a:rPr lang="en-US" dirty="0"/>
              <a:t>والأهداف</a:t>
            </a:r>
          </a:p>
          <a:p>
            <a:pPr lvl="1" algn="r" rtl="1"/>
            <a:r>
              <a:rPr lang="ar-SA" dirty="0"/>
              <a:t>القيام بالمراجعة </a:t>
            </a:r>
            <a:r>
              <a:rPr lang="en-US" dirty="0"/>
              <a:t>للوحدة السابقة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0544416-A76C-6343-36C8-8EF5534A9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3784DC8-E7E2-FEE3-8200-37C1C675782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</a:p>
          <a:p>
            <a:pPr algn="r" rtl="1"/>
            <a:r>
              <a:rPr lang="en-GB" i="1" dirty="0"/>
              <a:t>سنجعلها الآن أكثر عملية من خلال إلقاء نظرة على جهود المناصرة الممكنة في </a:t>
            </a:r>
            <a:r>
              <a:rPr lang="ar-SA" i="1" dirty="0"/>
              <a:t>حالة</a:t>
            </a:r>
            <a:r>
              <a:rPr lang="en-GB" i="1" dirty="0"/>
              <a:t> أمينة.</a:t>
            </a:r>
          </a:p>
          <a:p>
            <a:pPr algn="r" rtl="1"/>
            <a:r>
              <a:rPr lang="en-GB" dirty="0"/>
              <a:t>قسّم المشاركين إلى</a:t>
            </a:r>
            <a:r>
              <a:rPr lang="ar-SA" dirty="0"/>
              <a:t>٤ </a:t>
            </a:r>
            <a:r>
              <a:rPr lang="en-GB" dirty="0"/>
              <a:t>مجموعات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GB" b="1" dirty="0"/>
              <a:t>صفحة </a:t>
            </a:r>
            <a:r>
              <a:rPr lang="ar-SA" b="1" dirty="0"/>
              <a:t> ١٤٤-١٤٥ من دليل</a:t>
            </a:r>
            <a:r>
              <a:rPr lang="en-GB" b="1" dirty="0"/>
              <a:t> العمل : خطة حالة أمينة</a:t>
            </a:r>
            <a:endParaRPr lang="en-GB" dirty="0"/>
          </a:p>
          <a:p>
            <a:pPr algn="r" rtl="1"/>
            <a:r>
              <a:rPr lang="en-GB" i="1" dirty="0"/>
              <a:t>في مجموعاتك:</a:t>
            </a:r>
          </a:p>
          <a:p>
            <a:pPr lvl="1" algn="r" rtl="1"/>
            <a:r>
              <a:rPr lang="en-GB" i="1" dirty="0"/>
              <a:t>تحقق - هل تم بالفعل تضمين أي مبادرات مناصرة في خطة الحالة؟</a:t>
            </a:r>
          </a:p>
          <a:p>
            <a:pPr lvl="1" algn="r" rtl="1"/>
            <a:r>
              <a:rPr lang="en-GB" i="1" dirty="0"/>
              <a:t>إذا كان الأمر كذلك</a:t>
            </a:r>
            <a:r>
              <a:rPr lang="ar-SA" i="1" dirty="0"/>
              <a:t>، فقم بكتابتها </a:t>
            </a:r>
            <a:r>
              <a:rPr lang="ar-SA" b="1" i="1" dirty="0"/>
              <a:t>في الصفحة ١٤٩</a:t>
            </a:r>
            <a:r>
              <a:rPr lang="en-GB" b="1" i="1" dirty="0"/>
              <a:t>من </a:t>
            </a:r>
            <a:r>
              <a:rPr lang="ar-SA" b="1" i="1" dirty="0"/>
              <a:t>دليل</a:t>
            </a:r>
            <a:r>
              <a:rPr lang="en-GB" b="1" i="1" dirty="0"/>
              <a:t> العمل: دراسة حالة - أمثلة على جهود المناصرة</a:t>
            </a:r>
          </a:p>
          <a:p>
            <a:pPr lvl="1" algn="r" rtl="1"/>
            <a:r>
              <a:rPr lang="en-GB" i="1" dirty="0"/>
              <a:t>تبادل الأفكار حول جهود المناصرة المحتملة التي يمكن أن يقوم بها أخصائي الحالة ويقترحها على أمينة ووالدتها قبل القيام بذلك.</a:t>
            </a:r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مجموعة عمل</a:t>
            </a:r>
          </a:p>
          <a:p>
            <a:pPr algn="r" rtl="1"/>
            <a:r>
              <a:rPr lang="en-US" dirty="0"/>
              <a:t>امنح المشاركين </a:t>
            </a:r>
            <a:r>
              <a:rPr lang="ar-SA" dirty="0"/>
              <a:t>١٥</a:t>
            </a:r>
            <a:r>
              <a:rPr lang="en-US" dirty="0"/>
              <a:t> دقيقة لإكمال</a:t>
            </a:r>
            <a:r>
              <a:rPr lang="ar-SA" dirty="0"/>
              <a:t> النشاط</a:t>
            </a:r>
            <a:endParaRPr lang="en-US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(٥ دقائق)</a:t>
            </a:r>
            <a:endParaRPr lang="en-GB" dirty="0"/>
          </a:p>
          <a:p>
            <a:pPr algn="r" rtl="1"/>
            <a:r>
              <a:rPr lang="en-GB" dirty="0"/>
              <a:t>اطلب من متطوع من كل مجموعة تقديم إجاباتهم</a:t>
            </a:r>
          </a:p>
          <a:p>
            <a:pPr algn="r" rtl="1"/>
            <a:r>
              <a:rPr lang="en-GB" dirty="0"/>
              <a:t>مراجعة واستكمال الردود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الإجابات</a:t>
            </a:r>
            <a:r>
              <a:rPr lang="en-GB" b="1" dirty="0"/>
              <a:t> الممكنة</a:t>
            </a:r>
          </a:p>
          <a:p>
            <a:pPr lvl="0" algn="r" rtl="1"/>
            <a:r>
              <a:rPr lang="en-GB" dirty="0"/>
              <a:t>ال</a:t>
            </a:r>
            <a:r>
              <a:rPr lang="ar-SA" dirty="0"/>
              <a:t>مناصرة</a:t>
            </a:r>
            <a:r>
              <a:rPr lang="en-GB" dirty="0"/>
              <a:t> مع المعلمين والمدرسة لاستئناف التعليم</a:t>
            </a:r>
          </a:p>
          <a:p>
            <a:pPr lvl="0" algn="r" rtl="1"/>
            <a:r>
              <a:rPr lang="en-GB" dirty="0"/>
              <a:t>إذا تم اعتباره آمنًا و</a:t>
            </a:r>
            <a:r>
              <a:rPr lang="ar-SA" dirty="0"/>
              <a:t> في م</a:t>
            </a:r>
            <a:r>
              <a:rPr lang="en-GB" dirty="0"/>
              <a:t>ص</a:t>
            </a:r>
            <a:r>
              <a:rPr lang="ar-SA" dirty="0"/>
              <a:t>لحة</a:t>
            </a:r>
            <a:r>
              <a:rPr lang="en-GB" dirty="0"/>
              <a:t> أمينة</a:t>
            </a:r>
            <a:r>
              <a:rPr lang="ar-SA" dirty="0"/>
              <a:t> الفضلى</a:t>
            </a:r>
            <a:r>
              <a:rPr lang="en-GB" dirty="0"/>
              <a:t> ، فقم بال</a:t>
            </a:r>
            <a:r>
              <a:rPr lang="ar-SA" dirty="0"/>
              <a:t>مناصرة</a:t>
            </a:r>
            <a:r>
              <a:rPr lang="en-GB" dirty="0"/>
              <a:t> لدى السلطات المحلية فيما يتعلق بالاتصال الجنسي غير المرغوب فيه و</a:t>
            </a:r>
            <a:r>
              <a:rPr lang="ar-SA" dirty="0"/>
              <a:t>الاستمالة من قبل </a:t>
            </a:r>
            <a:r>
              <a:rPr lang="en-GB" dirty="0"/>
              <a:t>الرجل الذي يملك المنزل الذي تعمل فيه أمينة</a:t>
            </a:r>
          </a:p>
          <a:p>
            <a:pPr lvl="0" algn="r" rtl="1"/>
            <a:r>
              <a:rPr lang="en-GB" dirty="0"/>
              <a:t>ال</a:t>
            </a:r>
            <a:r>
              <a:rPr lang="ar-SA" dirty="0"/>
              <a:t>مناصرة</a:t>
            </a:r>
            <a:r>
              <a:rPr lang="en-GB" dirty="0"/>
              <a:t> مع مقدمي خدمات سبل العيش للحصول على مصادر بديلة للدخل.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7B5061-22AD-1885-2BA6-A0C4413EF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E056DE8-2D35-CC3E-279C-C42925BE29B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6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CA" i="1" dirty="0"/>
              <a:t>هل لدى أي شخص أي أسئلة أو بحاجة إلى توضيح؟</a:t>
            </a:r>
            <a:r>
              <a:rPr lang="en-US" dirty="0"/>
              <a:t> 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CBF6B2A-AF2A-DDC6-EF3D-843F4D434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7DD3C69-1403-4D89-9EDA-7CD4B12BAE9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496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ym typeface="Arial"/>
              </a:rPr>
              <a:t>مدة الجلسة </a:t>
            </a:r>
            <a:r>
              <a:rPr lang="ar-SA" b="1" dirty="0">
                <a:sym typeface="Arial"/>
              </a:rPr>
              <a:t>الرابعة: ساعتين و ٤٠ دقيقة</a:t>
            </a: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i="1" dirty="0"/>
              <a:t>لقد تعلمنا </a:t>
            </a:r>
            <a:r>
              <a:rPr lang="ar-SA" i="1" dirty="0"/>
              <a:t>مسبقاً</a:t>
            </a:r>
            <a:r>
              <a:rPr lang="en-GB" i="1" dirty="0"/>
              <a:t> بعض أنشطة الصحة النفسية والدعم النفسي الاجتماعي المركزة غير المتخصصة أثناء</a:t>
            </a:r>
            <a:r>
              <a:rPr lang="ar-SA" i="1" dirty="0"/>
              <a:t> </a:t>
            </a:r>
            <a:r>
              <a:rPr lang="en-GB" i="1" dirty="0"/>
              <a:t>الوحدة</a:t>
            </a:r>
            <a:r>
              <a:rPr lang="ar-SA" i="1" dirty="0"/>
              <a:t> ٧ : التقييم</a:t>
            </a:r>
            <a:endParaRPr lang="en-GB" i="1" dirty="0"/>
          </a:p>
          <a:p>
            <a:pPr lvl="0" algn="r" rtl="1"/>
            <a:r>
              <a:rPr lang="en-GB" i="1" dirty="0"/>
              <a:t>خلال هذه الجلسة</a:t>
            </a:r>
            <a:r>
              <a:rPr lang="ar-SA" i="1" dirty="0"/>
              <a:t>، </a:t>
            </a:r>
            <a:r>
              <a:rPr lang="en-GB" i="1" dirty="0"/>
              <a:t>سن</a:t>
            </a:r>
            <a:r>
              <a:rPr lang="ar-SA" i="1" dirty="0"/>
              <a:t>قوم بالم</a:t>
            </a:r>
            <a:r>
              <a:rPr lang="en-GB" i="1" dirty="0"/>
              <a:t>راجع</a:t>
            </a:r>
            <a:r>
              <a:rPr lang="ar-SA" i="1" dirty="0"/>
              <a:t>ة</a:t>
            </a:r>
            <a:r>
              <a:rPr lang="en-GB" i="1" dirty="0"/>
              <a:t> و</a:t>
            </a:r>
            <a:r>
              <a:rPr lang="ar-SA" i="1" dirty="0"/>
              <a:t>م</a:t>
            </a:r>
            <a:r>
              <a:rPr lang="en-GB" i="1" dirty="0"/>
              <a:t>مارس</a:t>
            </a:r>
            <a:r>
              <a:rPr lang="ar-SA" i="1" dirty="0"/>
              <a:t>ة</a:t>
            </a:r>
            <a:r>
              <a:rPr lang="en-GB" i="1" dirty="0"/>
              <a:t> </a:t>
            </a:r>
            <a:r>
              <a:rPr lang="ar-SA" i="1" dirty="0"/>
              <a:t>المزيد من</a:t>
            </a:r>
            <a:r>
              <a:rPr lang="en-GB" i="1" dirty="0"/>
              <a:t> الأنشطة الأخرى.</a:t>
            </a:r>
            <a:endParaRPr lang="en-BE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B9E78A0-CA3D-691D-8A7D-7BE89A80F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49054F1-83FF-D36C-4FBF-28E09E868E0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239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/>
              <a:t>المناقشة العامة (١٠ دقائق)</a:t>
            </a:r>
          </a:p>
          <a:p>
            <a:pPr algn="r" rtl="1"/>
            <a:r>
              <a:rPr lang="en-GB" i="1" dirty="0"/>
              <a:t>هل يمكنك سرد المهارات الأساسية لـ</a:t>
            </a:r>
            <a:r>
              <a:rPr lang="ar-SA" i="1" dirty="0"/>
              <a:t>لدعم النفسي الاجتماعي </a:t>
            </a:r>
            <a:r>
              <a:rPr lang="en-GB" i="1" dirty="0"/>
              <a:t>التي تم</a:t>
            </a:r>
            <a:r>
              <a:rPr lang="ar-SA" i="1" dirty="0"/>
              <a:t>ت</a:t>
            </a:r>
            <a:r>
              <a:rPr lang="en-GB" i="1" dirty="0"/>
              <a:t> ممارستها خلال الوحدة </a:t>
            </a:r>
            <a:r>
              <a:rPr lang="ar-SA" i="1" dirty="0"/>
              <a:t>٤</a:t>
            </a:r>
            <a:r>
              <a:rPr lang="en-GB" i="1" dirty="0"/>
              <a:t> حول الدعم النفسي الاجتماعي؟</a:t>
            </a:r>
          </a:p>
          <a:p>
            <a:pPr algn="r" rtl="1"/>
            <a:r>
              <a:rPr lang="en-GB" dirty="0"/>
              <a:t>اطلب من المتطوعين مشاركة </a:t>
            </a:r>
            <a:r>
              <a:rPr lang="ar-SA" dirty="0"/>
              <a:t>إ</a:t>
            </a:r>
            <a:r>
              <a:rPr lang="en-GB" dirty="0"/>
              <a:t>جاباتهم</a:t>
            </a:r>
          </a:p>
          <a:p>
            <a:pPr algn="r" rtl="1"/>
            <a:r>
              <a:rPr lang="en-GB" dirty="0"/>
              <a:t>اكتب الردود على اللوح الورقي</a:t>
            </a:r>
          </a:p>
          <a:p>
            <a:pPr algn="r" rtl="1"/>
            <a:r>
              <a:rPr lang="en-GB" dirty="0"/>
              <a:t>راجع الاجابات المحتملة واستكملها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الإجابات </a:t>
            </a:r>
            <a:r>
              <a:rPr lang="en-GB" b="1" dirty="0"/>
              <a:t>الممكنة</a:t>
            </a:r>
          </a:p>
          <a:p>
            <a:pPr lvl="0" algn="r" rtl="1"/>
            <a:r>
              <a:rPr lang="en-GB" dirty="0"/>
              <a:t>مهارات ال</a:t>
            </a:r>
            <a:r>
              <a:rPr lang="ar-SA" dirty="0"/>
              <a:t>تواصل</a:t>
            </a:r>
            <a:r>
              <a:rPr lang="en-GB" dirty="0"/>
              <a:t> والاستماع (ال</a:t>
            </a:r>
            <a:r>
              <a:rPr lang="ar-SA" dirty="0"/>
              <a:t>تواصل</a:t>
            </a:r>
            <a:r>
              <a:rPr lang="en-GB" dirty="0"/>
              <a:t> غير اللفظي ، والاستماع ال</a:t>
            </a:r>
            <a:r>
              <a:rPr lang="ar-SA" dirty="0"/>
              <a:t>فعال</a:t>
            </a:r>
            <a:r>
              <a:rPr lang="en-GB" dirty="0"/>
              <a:t>، والتحدث الفعال</a:t>
            </a:r>
            <a:r>
              <a:rPr lang="ar-SA" dirty="0"/>
              <a:t>)</a:t>
            </a:r>
            <a:endParaRPr lang="en-GB" dirty="0"/>
          </a:p>
          <a:p>
            <a:pPr lvl="0" algn="r" rtl="1"/>
            <a:r>
              <a:rPr lang="en-GB" dirty="0"/>
              <a:t>الاستجابة بتعاطف </a:t>
            </a:r>
            <a:r>
              <a:rPr lang="ar-SA" dirty="0"/>
              <a:t>(ال</a:t>
            </a:r>
            <a:r>
              <a:rPr lang="en-GB" dirty="0"/>
              <a:t>أخذ </a:t>
            </a:r>
            <a:r>
              <a:rPr lang="ar-SA" dirty="0"/>
              <a:t>بوجهة نظرهم</a:t>
            </a:r>
            <a:r>
              <a:rPr lang="en-GB" dirty="0"/>
              <a:t> ، و</a:t>
            </a:r>
            <a:r>
              <a:rPr lang="ar-SA" dirty="0"/>
              <a:t>عدم</a:t>
            </a:r>
            <a:r>
              <a:rPr lang="en-GB" dirty="0"/>
              <a:t> الحكم ، والتعرف على المشاعر وإعادة </a:t>
            </a:r>
            <a:r>
              <a:rPr lang="ar-SA" dirty="0"/>
              <a:t>إيصالها)</a:t>
            </a:r>
            <a:endParaRPr lang="en-GB" dirty="0"/>
          </a:p>
          <a:p>
            <a:pPr lvl="0" algn="r" rtl="1"/>
            <a:r>
              <a:rPr lang="en-GB" dirty="0"/>
              <a:t>الموقف الم</a:t>
            </a:r>
            <a:r>
              <a:rPr lang="ar-SA" dirty="0"/>
              <a:t>رتكز</a:t>
            </a:r>
            <a:r>
              <a:rPr lang="en-GB" dirty="0"/>
              <a:t> حول الطفل (إظهار الاحترام ، التواجد ، البقاء صادقًا)</a:t>
            </a:r>
          </a:p>
          <a:p>
            <a:pPr lvl="0" algn="r" rtl="1"/>
            <a:r>
              <a:rPr lang="en-GB" dirty="0"/>
              <a:t>دعم اتخاذ القرار (مشاركة المعلومات ، لا تنصح أو تدفع أو تتخذ قرارًا </a:t>
            </a:r>
            <a:r>
              <a:rPr lang="ar-SA" dirty="0"/>
              <a:t>بالنيابة عنهم)</a:t>
            </a:r>
            <a:endParaRPr lang="en-GB" dirty="0"/>
          </a:p>
          <a:p>
            <a:pPr lvl="1" algn="r" rtl="1"/>
            <a:endParaRPr lang="en-GB" dirty="0"/>
          </a:p>
          <a:p>
            <a:pPr algn="r" rtl="1"/>
            <a:endParaRPr lang="en-GB" dirty="0"/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EA6203-CC68-72B8-EA8A-6EE528F76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6369B06-968E-C771-0BF2-E39614AF150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43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</a:t>
            </a:r>
            <a:r>
              <a:rPr lang="en-US" b="1" dirty="0">
                <a:sym typeface="Arial"/>
              </a:rPr>
              <a:t>شرح </a:t>
            </a:r>
            <a:r>
              <a:rPr lang="ar-SA" b="1" dirty="0">
                <a:sym typeface="Arial"/>
              </a:rPr>
              <a:t>(١٠ دقائق)</a:t>
            </a:r>
            <a:endParaRPr lang="en-GB" dirty="0"/>
          </a:p>
          <a:p>
            <a:pPr algn="r" rtl="1"/>
            <a:r>
              <a:rPr lang="en-GB" i="1" dirty="0"/>
              <a:t>تعلمنا عن الفرق بين أنشطة الصحة النفسية والدعم النفسي الاجتماعي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الموجه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 وغير الموجه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en-GB" i="1" dirty="0"/>
              <a:t> في الوحدة </a:t>
            </a:r>
            <a:r>
              <a:rPr lang="ar-SA" i="1" dirty="0"/>
              <a:t>٧ : التقييم</a:t>
            </a:r>
            <a:endParaRPr lang="en-GB" i="1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دليل العمل ال</a:t>
            </a:r>
            <a:r>
              <a:rPr lang="en-GB" b="1" dirty="0"/>
              <a:t>صفحة </a:t>
            </a:r>
            <a:r>
              <a:rPr lang="ar-SA" b="1" dirty="0"/>
              <a:t>١٥٣: </a:t>
            </a:r>
            <a:r>
              <a:rPr lang="en-GB" b="1" dirty="0"/>
              <a:t> </a:t>
            </a:r>
            <a:r>
              <a:rPr lang="ar-SA" b="1" dirty="0"/>
              <a:t>نصائح</a:t>
            </a:r>
            <a:r>
              <a:rPr lang="en-GB" b="1" dirty="0"/>
              <a:t> للأنشطة غير ا</a:t>
            </a:r>
            <a:r>
              <a:rPr lang="ar-SA" b="1" i="1" dirty="0">
                <a:latin typeface="Calibri" panose="020F0502020204030204" pitchFamily="34" charset="0"/>
                <a:cs typeface="Calibri" panose="020F0502020204030204" pitchFamily="34" charset="0"/>
              </a:rPr>
              <a:t>الموجه</a:t>
            </a:r>
            <a:r>
              <a:rPr lang="en-GB" b="1" i="1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b="1" i="1" dirty="0"/>
              <a:t> </a:t>
            </a:r>
            <a:r>
              <a:rPr lang="en-GB" b="1" dirty="0"/>
              <a:t>مع الأطفال</a:t>
            </a:r>
          </a:p>
          <a:p>
            <a:pPr algn="r" rtl="1"/>
            <a:r>
              <a:rPr lang="en-GB" dirty="0"/>
              <a:t>اطلب من أحد المتطوعين قراءة النصائح المدرجة في </a:t>
            </a:r>
            <a:r>
              <a:rPr lang="ar-SA" dirty="0"/>
              <a:t>دليل العمل</a:t>
            </a:r>
            <a:endParaRPr lang="en-GB" dirty="0"/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GB" dirty="0"/>
          </a:p>
          <a:p>
            <a:pPr algn="r" rtl="1"/>
            <a:r>
              <a:rPr lang="en-GB" i="1" dirty="0"/>
              <a:t>عند إعداد وتنفيذ أنشطة الصحة النفسية والدعم النفسي الاجتماعي أثناء التنفيذ</a:t>
            </a:r>
            <a:r>
              <a:rPr lang="ar-SA" i="1" dirty="0"/>
              <a:t>، </a:t>
            </a:r>
            <a:r>
              <a:rPr lang="en-GB" i="1" dirty="0"/>
              <a:t>يحتاج أخصائي الحالة إلى:</a:t>
            </a:r>
          </a:p>
          <a:p>
            <a:pPr lvl="1" algn="r" rtl="1"/>
            <a:r>
              <a:rPr lang="en-GB" i="1" dirty="0"/>
              <a:t>أخذ الاعتبار الثقافي والعمر ومرحلة النمو وقدرات الطفل في الاعتبار</a:t>
            </a:r>
          </a:p>
          <a:p>
            <a:pPr lvl="1" algn="r" rtl="1"/>
            <a:r>
              <a:rPr lang="en-GB" i="1" dirty="0"/>
              <a:t>قم بتكييف النشاط إذا لزم الأمر</a:t>
            </a:r>
            <a:endParaRPr lang="en-BE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336BF15-3AD2-3693-C971-5DC74A3DC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6C5AA327-093C-98DA-7E54-217CFB3AB2C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068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i="1" dirty="0"/>
              <a:t>سنناقش في هذه الجلسة ثلاثة أنواع مختلفة من أنشطة الصحة النفسية والدعم النفسي الاجتماعي:</a:t>
            </a:r>
          </a:p>
          <a:p>
            <a:pPr lvl="1" algn="r" rtl="1"/>
            <a:r>
              <a:rPr lang="ar-SA" b="0" i="1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التثقيف النفسي</a:t>
            </a:r>
          </a:p>
          <a:p>
            <a:pPr lvl="1" algn="r" rtl="1"/>
            <a:r>
              <a:rPr lang="en-GB" i="1" dirty="0"/>
              <a:t>الأنشطة التعبيرية</a:t>
            </a:r>
          </a:p>
          <a:p>
            <a:pPr lvl="1" algn="r" rtl="1"/>
            <a:r>
              <a:rPr lang="en-GB" i="1" dirty="0"/>
              <a:t>التنظيم العاطفي</a:t>
            </a:r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175BAF8-CEAB-87E7-4171-8D31683DD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0AE9F32-97D4-7CCC-1520-7F9FE2D2A55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296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lvl="0" algn="r" rtl="1"/>
            <a:r>
              <a:rPr lang="en-GB" i="1" dirty="0"/>
              <a:t>يمكن توفير التثقيف النفسي لجميع الآباء أو مقدمي الرعاية</a:t>
            </a:r>
          </a:p>
          <a:p>
            <a:pPr lvl="0" algn="r" rtl="1"/>
            <a:r>
              <a:rPr lang="en-GB" i="1" dirty="0"/>
              <a:t>هذا أيضًا تدخل لتقوية الأسرة</a:t>
            </a:r>
            <a:r>
              <a:rPr lang="ar-SA" i="1" dirty="0"/>
              <a:t>، </a:t>
            </a:r>
            <a:r>
              <a:rPr lang="en-GB" i="1" dirty="0"/>
              <a:t>حيث يمكن أن يعزز قدرة مقدم الرعاية على:</a:t>
            </a:r>
          </a:p>
          <a:p>
            <a:pPr lvl="1" algn="r" rtl="1"/>
            <a:r>
              <a:rPr lang="en-GB" i="1" dirty="0"/>
              <a:t>دعم طفلهم للتعبير عن أنفسهم</a:t>
            </a:r>
          </a:p>
          <a:p>
            <a:pPr lvl="1" algn="r" rtl="1"/>
            <a:r>
              <a:rPr lang="en-GB" i="1" dirty="0"/>
              <a:t>فهم أفضل لمشاعرهم</a:t>
            </a:r>
          </a:p>
          <a:p>
            <a:pPr lvl="1" algn="r" rtl="1"/>
            <a:r>
              <a:rPr lang="en-GB" i="1" dirty="0"/>
              <a:t>تنظيم عواطفهم</a:t>
            </a:r>
          </a:p>
          <a:p>
            <a:pPr lvl="1" algn="r" rtl="1"/>
            <a:r>
              <a:rPr lang="en-GB" i="1" dirty="0"/>
              <a:t>التعامل مع التغيرات أو الأحداث السلبية</a:t>
            </a:r>
          </a:p>
          <a:p>
            <a:pPr lvl="0" algn="r" rtl="1"/>
            <a:r>
              <a:rPr lang="en-GB" i="1" dirty="0"/>
              <a:t>من المهم أن يتذكر أخصائي ال</a:t>
            </a:r>
            <a:r>
              <a:rPr lang="ar-SA" i="1" dirty="0"/>
              <a:t>حالة</a:t>
            </a:r>
            <a:r>
              <a:rPr lang="en-GB" i="1" dirty="0"/>
              <a:t> دوره وأن أخصائي الحالة في إدارة الحالة لن يقدم </a:t>
            </a:r>
            <a:r>
              <a:rPr lang="en-GB" sz="12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دعم نفسي اجتماع</a:t>
            </a:r>
            <a:r>
              <a:rPr lang="ar-SA" sz="1200" i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</a:t>
            </a:r>
            <a:r>
              <a:rPr lang="en-GB" i="1" dirty="0"/>
              <a:t> متخص</a:t>
            </a:r>
            <a:r>
              <a:rPr lang="ar-SA" i="1" dirty="0"/>
              <a:t>ص</a:t>
            </a:r>
            <a:r>
              <a:rPr lang="en-GB" i="1" dirty="0"/>
              <a:t>.</a:t>
            </a:r>
          </a:p>
          <a:p>
            <a:pPr lvl="1" algn="r" rtl="1"/>
            <a:r>
              <a:rPr lang="en-GB" i="1" dirty="0"/>
              <a:t>وهذا يعني أنه لا ينبغي تضمين تقديم التثقيف النفسي حول الموضوعات التي تتطلب التخصص (على سبيل المثال الأمراض أو الاضطرابات ال</a:t>
            </a:r>
            <a:r>
              <a:rPr lang="ar-SA" i="1" dirty="0"/>
              <a:t>نفسية)</a:t>
            </a:r>
            <a:endParaRPr lang="en-GB" i="1" dirty="0"/>
          </a:p>
          <a:p>
            <a:pPr algn="r" rtl="1"/>
            <a:r>
              <a:rPr lang="en-GB" i="1" dirty="0"/>
              <a:t>سنركز في هذه الجلسة على التثقيف النفسي الذي يساعد الأطفال أو الآباء أو مقدمي الرعاية على التعرف على المشاعر وتأثير التوتر.</a:t>
            </a:r>
            <a:endParaRPr lang="en-BE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5D8FE40-1456-70F9-32BB-BFF2A532F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635D371-5C01-8F39-854B-8539E569830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49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E1BFE6C-E359-A213-E8D9-314A33FAB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157B6C6-472E-0941-0F3B-C4488021E7C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037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AB3CBD66-A8B8-ABDA-00E7-647A34D07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9387D1-B10A-813B-9CA1-E60C658E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2CB31A1-C896-C588-261C-2CE55E778959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333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971032F1-F924-8111-99E3-146A68346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A1B4EA9-F7DB-9538-4CF2-572FAD564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BA612D1-73F9-48FB-2747-B849A1B2370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29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94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ال</a:t>
            </a:r>
            <a:r>
              <a:rPr lang="en-US" b="1" dirty="0">
                <a:sym typeface="Arial"/>
              </a:rPr>
              <a:t>شرح </a:t>
            </a:r>
            <a:r>
              <a:rPr lang="ar-SA" b="1" dirty="0">
                <a:sym typeface="Arial"/>
              </a:rPr>
              <a:t>(٥ دقائق)</a:t>
            </a:r>
            <a:endParaRPr lang="en-GB" dirty="0"/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GB" i="1" dirty="0">
                <a:sym typeface="Arial"/>
              </a:rPr>
              <a:t>هل تتذكر - ما هي الوظائف الأساسية الثلاث ل</a:t>
            </a:r>
            <a:r>
              <a:rPr lang="ar-SA" i="1" dirty="0">
                <a:sym typeface="Arial"/>
              </a:rPr>
              <a:t>أخصائي</a:t>
            </a:r>
            <a:r>
              <a:rPr lang="en-GB" i="1" dirty="0">
                <a:sym typeface="Arial"/>
              </a:rPr>
              <a:t> الحالة؟</a:t>
            </a:r>
          </a:p>
          <a:p>
            <a:pPr lvl="1" algn="r" rtl="1"/>
            <a:r>
              <a:rPr lang="ar-SA" dirty="0">
                <a:sym typeface="Arial"/>
              </a:rPr>
              <a:t>ال</a:t>
            </a:r>
            <a:r>
              <a:rPr lang="en-GB" dirty="0">
                <a:sym typeface="Arial"/>
              </a:rPr>
              <a:t>دعم</a:t>
            </a:r>
          </a:p>
          <a:p>
            <a:pPr lvl="1" algn="r" rtl="1"/>
            <a:r>
              <a:rPr lang="ar-SA" dirty="0">
                <a:sym typeface="Arial"/>
              </a:rPr>
              <a:t>ال</a:t>
            </a:r>
            <a:r>
              <a:rPr lang="en-GB" dirty="0">
                <a:sym typeface="Arial"/>
              </a:rPr>
              <a:t>تنسيق</a:t>
            </a:r>
          </a:p>
          <a:p>
            <a:pPr lvl="1" algn="r" rtl="1"/>
            <a:r>
              <a:rPr lang="en-GB" dirty="0">
                <a:sym typeface="Arial"/>
              </a:rPr>
              <a:t>إدارة المعلومات</a:t>
            </a:r>
          </a:p>
          <a:p>
            <a:pPr algn="r" rtl="1"/>
            <a:r>
              <a:rPr lang="en-GB" i="1" dirty="0">
                <a:sym typeface="Arial"/>
              </a:rPr>
              <a:t>سنناقش اليوم كيفية </a:t>
            </a:r>
            <a:r>
              <a:rPr lang="ar-SA" i="1" dirty="0">
                <a:sym typeface="Arial"/>
              </a:rPr>
              <a:t>القيام</a:t>
            </a:r>
            <a:r>
              <a:rPr lang="en-GB" i="1" dirty="0">
                <a:sym typeface="Arial"/>
              </a:rPr>
              <a:t> </a:t>
            </a:r>
            <a:r>
              <a:rPr lang="ar-SA" i="1" dirty="0">
                <a:sym typeface="Arial"/>
              </a:rPr>
              <a:t>ب</a:t>
            </a:r>
            <a:r>
              <a:rPr lang="en-GB" i="1" dirty="0">
                <a:sym typeface="Arial"/>
              </a:rPr>
              <a:t>هذه الوظائف الثلاث لتنفيذ خطة الحالة</a:t>
            </a:r>
          </a:p>
          <a:p>
            <a:pPr lvl="1" algn="r" rtl="1"/>
            <a:r>
              <a:rPr lang="en-GB" i="1" dirty="0">
                <a:sym typeface="Arial"/>
              </a:rPr>
              <a:t>يشمل التنفيذ تقديم خدمات داعمة وتنسيق الإحالات وإدارة المعلومات</a:t>
            </a:r>
          </a:p>
          <a:p>
            <a:pPr lvl="1" algn="r" rtl="1"/>
            <a:r>
              <a:rPr lang="en-GB" i="1" dirty="0">
                <a:sym typeface="Arial"/>
              </a:rPr>
              <a:t>الهدف من تنفيذ الأنشطة هو تلبية احتياجات الطفل والأسرة التي تم تحديدها في التقييم الشامل وإكمال الإجراءات الموضحة في خطة الحالة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1A87CAE-A17B-FC27-242A-081A12221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8C031BB-A4A5-924B-AD1B-017DCA7971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967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i="1" dirty="0"/>
              <a:t>تذكر أن الثقة غالبًا ما تُبنى من خلال العمل.</a:t>
            </a:r>
          </a:p>
          <a:p>
            <a:pPr lvl="1" algn="r" rtl="1"/>
            <a:r>
              <a:rPr lang="en-GB" i="1" dirty="0"/>
              <a:t>لدينا بعض الأنشطة التي يمكن لأخصائي الحالة تنفيذها مع الأطفال من مختلف الأعمار.</a:t>
            </a:r>
          </a:p>
          <a:p>
            <a:pPr lvl="1" algn="r" rtl="1"/>
            <a:r>
              <a:rPr lang="en-GB" i="1" dirty="0"/>
              <a:t>يمكن لأخصائي الحالة تنفيذ أنشطة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en-GB" i="1" dirty="0"/>
              <a:t> وغير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endParaRPr lang="ar-SA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SA" dirty="0"/>
              <a:t>قم بعرض </a:t>
            </a:r>
            <a:r>
              <a:rPr lang="en-GB" dirty="0"/>
              <a:t>كيف تختلف </a:t>
            </a:r>
            <a:r>
              <a:rPr lang="en-GB" i="1" dirty="0"/>
              <a:t>الأنشطة </a:t>
            </a:r>
            <a:r>
              <a:rPr lang="ar-SA" i="1" dirty="0"/>
              <a:t>ال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i="1" dirty="0"/>
              <a:t> والأنشطة غير </a:t>
            </a:r>
            <a:r>
              <a:rPr lang="ar-SA" i="1" dirty="0"/>
              <a:t>ال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موجه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endParaRPr lang="ar-SA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en-GB" i="1" dirty="0"/>
              <a:t>عند إعداد وتنفيذ نشاط الصحة النفسية والدعم النفسي الاجتماعي لدعم بناء الثقة والتقييم </a:t>
            </a:r>
            <a:r>
              <a:rPr lang="ar-SA" i="1" dirty="0"/>
              <a:t>، </a:t>
            </a:r>
            <a:r>
              <a:rPr lang="en-GB" i="1" dirty="0"/>
              <a:t>يحتاج أخصائي الحالة إلى:</a:t>
            </a:r>
          </a:p>
          <a:p>
            <a:pPr lvl="1" algn="r" rtl="1"/>
            <a:r>
              <a:rPr lang="en-GB" i="1" dirty="0"/>
              <a:t>أخذ الاعتبار الثقافي والعمر ومرحلة النمو وقدرات الطفل في الاعتبار</a:t>
            </a:r>
          </a:p>
          <a:p>
            <a:pPr lvl="1" algn="r" rtl="1"/>
            <a:r>
              <a:rPr lang="en-GB" i="1" dirty="0"/>
              <a:t>قم بتكييف النشاط إذا لزم الأمر</a:t>
            </a:r>
            <a:endParaRPr lang="en-BE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588ED2-A12D-E287-19F7-083103CB9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DA49D27-AEBE-393F-2007-D1A6357DF23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592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نشاط عام </a:t>
            </a:r>
            <a:r>
              <a:rPr lang="ar-SA" b="1" dirty="0"/>
              <a:t>(١٥ دقيقة)</a:t>
            </a:r>
            <a:endParaRPr lang="en-GB" b="1" dirty="0"/>
          </a:p>
          <a:p>
            <a:pPr algn="r" rtl="1"/>
            <a:r>
              <a:rPr lang="en-GB" i="1" dirty="0"/>
              <a:t>سن</a:t>
            </a:r>
            <a:r>
              <a:rPr lang="ar-SA" i="1" dirty="0"/>
              <a:t>قوم بال</a:t>
            </a:r>
            <a:r>
              <a:rPr lang="en-GB" i="1" dirty="0"/>
              <a:t>نشاط معًا</a:t>
            </a:r>
          </a:p>
          <a:p>
            <a:pPr algn="r" rtl="1"/>
            <a:r>
              <a:rPr lang="en-GB" dirty="0"/>
              <a:t>قسّم المشاركين إلى</a:t>
            </a:r>
            <a:r>
              <a:rPr lang="ar-SA" dirty="0"/>
              <a:t> ٤</a:t>
            </a:r>
            <a:r>
              <a:rPr lang="en-GB" dirty="0"/>
              <a:t>مجموعات</a:t>
            </a:r>
          </a:p>
          <a:p>
            <a:pPr algn="r" rtl="1"/>
            <a:r>
              <a:rPr lang="en-GB" i="1" dirty="0"/>
              <a:t>الرجاء إغلاق </a:t>
            </a:r>
            <a:r>
              <a:rPr lang="ar-SA" i="1" dirty="0"/>
              <a:t>دليل العمل</a:t>
            </a:r>
            <a:r>
              <a:rPr lang="en-GB" i="1" dirty="0"/>
              <a:t> الخاصة بك</a:t>
            </a:r>
            <a:r>
              <a:rPr lang="ar-SA" i="1" dirty="0"/>
              <a:t>م</a:t>
            </a:r>
            <a:endParaRPr lang="en-GB" i="1" dirty="0"/>
          </a:p>
          <a:p>
            <a:pPr algn="r" rtl="1"/>
            <a:r>
              <a:rPr lang="en-GB" i="1" dirty="0"/>
              <a:t>في مجموعاتك:</a:t>
            </a:r>
          </a:p>
          <a:p>
            <a:pPr lvl="1" algn="r" rtl="1"/>
            <a:r>
              <a:rPr lang="en-GB" i="1" dirty="0"/>
              <a:t>ضع قائمة بالمشاعر أو العواطف التي تعرفها</a:t>
            </a:r>
          </a:p>
          <a:p>
            <a:pPr lvl="1" algn="r" rtl="1"/>
            <a:r>
              <a:rPr lang="en-GB" i="1" dirty="0"/>
              <a:t>سيكون لديك </a:t>
            </a:r>
            <a:r>
              <a:rPr lang="ar-SA" i="1" dirty="0"/>
              <a:t>٥</a:t>
            </a:r>
            <a:r>
              <a:rPr lang="en-GB" i="1" dirty="0"/>
              <a:t> دقائق ل</a:t>
            </a:r>
            <a:r>
              <a:rPr lang="ar-SA" i="1" dirty="0"/>
              <a:t>إدراج</a:t>
            </a:r>
            <a:r>
              <a:rPr lang="en-GB" i="1" dirty="0"/>
              <a:t> </a:t>
            </a:r>
            <a:r>
              <a:rPr lang="ar-SA" i="1" dirty="0"/>
              <a:t>جميع</a:t>
            </a:r>
            <a:r>
              <a:rPr lang="en-GB" i="1" dirty="0"/>
              <a:t> المشاعر والعواطف التي </a:t>
            </a:r>
            <a:r>
              <a:rPr lang="ar-SA" i="1" dirty="0"/>
              <a:t>ت</a:t>
            </a:r>
            <a:r>
              <a:rPr lang="en-GB" i="1" dirty="0"/>
              <a:t>عرفونها على قطعة من الورق</a:t>
            </a:r>
          </a:p>
          <a:p>
            <a:pPr lvl="1" algn="r" rtl="1"/>
            <a:r>
              <a:rPr lang="en-GB" i="1" dirty="0"/>
              <a:t>بعد </a:t>
            </a:r>
            <a:r>
              <a:rPr lang="ar-SA" i="1" dirty="0"/>
              <a:t> ٥</a:t>
            </a:r>
            <a:r>
              <a:rPr lang="en-GB" i="1" dirty="0"/>
              <a:t> دقائق</a:t>
            </a:r>
            <a:r>
              <a:rPr lang="ar-SA" i="1" dirty="0"/>
              <a:t>، </a:t>
            </a:r>
            <a:r>
              <a:rPr lang="en-GB" i="1" dirty="0"/>
              <a:t>سيتعين على كل مجموعة تقديم قائمتهم إلى الميسر</a:t>
            </a:r>
            <a:r>
              <a:rPr lang="ar-SA" i="1" dirty="0"/>
              <a:t>/ة، </a:t>
            </a:r>
            <a:r>
              <a:rPr lang="en-GB" i="1" dirty="0"/>
              <a:t>الذي سيراجع ويحسب عدد المشاعر المدرجة</a:t>
            </a:r>
          </a:p>
          <a:p>
            <a:pPr lvl="1" algn="r" rtl="1"/>
            <a:r>
              <a:rPr lang="en-GB" i="1" dirty="0"/>
              <a:t>المجموعة التي لديها معظم المشاعر والعواطف الم</a:t>
            </a:r>
            <a:r>
              <a:rPr lang="ar-SA" i="1" dirty="0"/>
              <a:t>درج</a:t>
            </a:r>
            <a:r>
              <a:rPr lang="en-GB" i="1" dirty="0"/>
              <a:t>ة تفوز بهذه اللعبة.</a:t>
            </a:r>
          </a:p>
          <a:p>
            <a:pPr algn="r" rtl="1"/>
            <a:r>
              <a:rPr lang="ar-SA" dirty="0"/>
              <a:t>ال</a:t>
            </a:r>
            <a:r>
              <a:rPr lang="en-GB" dirty="0"/>
              <a:t>تحقق مما إذا كانت جميع المجموعات جاهزة باستخدام قلم وورقة</a:t>
            </a:r>
          </a:p>
          <a:p>
            <a:pPr algn="r" rtl="1"/>
            <a:r>
              <a:rPr lang="en-GB" dirty="0"/>
              <a:t>ابدأ النشاط</a:t>
            </a:r>
          </a:p>
          <a:p>
            <a:pPr algn="r" rtl="1"/>
            <a:r>
              <a:rPr lang="en-GB" dirty="0"/>
              <a:t>بعد مرور </a:t>
            </a:r>
            <a:r>
              <a:rPr lang="ar-SA" dirty="0"/>
              <a:t>٥</a:t>
            </a:r>
            <a:r>
              <a:rPr lang="en-GB" dirty="0"/>
              <a:t> دقائق ، اطلب من المجموعات تقديم قائمتهم</a:t>
            </a:r>
          </a:p>
          <a:p>
            <a:pPr algn="r" rtl="1"/>
            <a:r>
              <a:rPr lang="ar-SA" dirty="0"/>
              <a:t>م</a:t>
            </a:r>
            <a:r>
              <a:rPr lang="en-GB" dirty="0"/>
              <a:t>راجع</a:t>
            </a:r>
            <a:r>
              <a:rPr lang="ar-SA" dirty="0"/>
              <a:t>ة</a:t>
            </a:r>
            <a:r>
              <a:rPr lang="en-GB" dirty="0"/>
              <a:t> </a:t>
            </a:r>
            <a:r>
              <a:rPr lang="ar-SA" dirty="0"/>
              <a:t>و</a:t>
            </a:r>
            <a:r>
              <a:rPr lang="en-GB" dirty="0"/>
              <a:t>حس</a:t>
            </a:r>
            <a:r>
              <a:rPr lang="ar-SA" dirty="0"/>
              <a:t>ا</a:t>
            </a:r>
            <a:r>
              <a:rPr lang="en-GB" dirty="0"/>
              <a:t>ب عدد العواطف والمشاعر المدرجة</a:t>
            </a:r>
          </a:p>
          <a:p>
            <a:pPr algn="r" rtl="1"/>
            <a:r>
              <a:rPr lang="en-GB" dirty="0"/>
              <a:t>أعلن عن المجموعة الفائزة و</a:t>
            </a:r>
            <a:r>
              <a:rPr lang="ar-SA" dirty="0"/>
              <a:t>ا</a:t>
            </a:r>
            <a:r>
              <a:rPr lang="en-GB" dirty="0"/>
              <a:t>شكر كل مجموعة على مشاركتها ال</a:t>
            </a:r>
            <a:r>
              <a:rPr lang="ar-SA" dirty="0"/>
              <a:t>فعالة</a:t>
            </a:r>
            <a:endParaRPr lang="en-GB" dirty="0"/>
          </a:p>
          <a:p>
            <a:pPr algn="r" rtl="1"/>
            <a:endParaRPr lang="en-GB" dirty="0"/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E16BFE7-0B2C-7390-E673-33A878A3D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EC4F9B1-9A43-15D7-318C-3FD14F9C425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924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i="1" dirty="0"/>
              <a:t>لقد أكملنا للتو الخطوة الأولى من نشاط عجلة المشاعر</a:t>
            </a:r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دليل العمل</a:t>
            </a:r>
            <a:r>
              <a:rPr lang="en-GB" b="1" dirty="0"/>
              <a:t>، </a:t>
            </a:r>
            <a:r>
              <a:rPr lang="ar-SA" b="1" dirty="0"/>
              <a:t>ال</a:t>
            </a:r>
            <a:r>
              <a:rPr lang="en-GB" b="1" dirty="0"/>
              <a:t>صفحة </a:t>
            </a:r>
            <a:r>
              <a:rPr lang="ar-SA" b="1" dirty="0"/>
              <a:t>١٥٤-١٥٥</a:t>
            </a:r>
            <a:r>
              <a:rPr lang="en-GB" b="1" dirty="0"/>
              <a:t>: عجلة المشاعر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dirty="0"/>
              <a:t>تقديم</a:t>
            </a:r>
            <a:r>
              <a:rPr lang="en-GB" dirty="0"/>
              <a:t> النشاط</a:t>
            </a:r>
            <a:endParaRPr lang="en-GB" dirty="0">
              <a:sym typeface="Arial"/>
            </a:endParaRPr>
          </a:p>
          <a:p>
            <a:pPr algn="r" rtl="1"/>
            <a:r>
              <a:rPr lang="en-GB" dirty="0"/>
              <a:t>اطلب من أحد المتطوعين قراءة الإرشادات</a:t>
            </a:r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2AA7226-E944-F638-190F-DBCF94851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B895EAA-E4ED-CE83-E01E-51F9888B6FA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407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9524B57-B496-A33B-DD47-99AAC6E0E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980004-85F8-2357-4BC3-B0BFDB270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الشرح</a:t>
            </a:r>
            <a:endParaRPr lang="en-CA" b="1" dirty="0"/>
          </a:p>
          <a:p>
            <a:pPr marL="171450" indent="-171450" algn="r" rtl="1"/>
            <a:r>
              <a:rPr lang="en-CA" b="0" dirty="0"/>
              <a:t>عرض الشريحة</a:t>
            </a:r>
            <a:endParaRPr lang="en-US" b="0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5D1B561-F2AC-8458-F4C8-CF8DDBAD88D4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634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GB" b="1" dirty="0"/>
              <a:t>صفحة</a:t>
            </a:r>
            <a:r>
              <a:rPr lang="ar-SA" b="1" dirty="0"/>
              <a:t> ١٥٦</a:t>
            </a:r>
            <a:r>
              <a:rPr lang="en-GB" b="1" dirty="0"/>
              <a:t> </a:t>
            </a:r>
            <a:r>
              <a:rPr lang="ar-SA" b="1" dirty="0"/>
              <a:t>من دليل </a:t>
            </a:r>
            <a:r>
              <a:rPr lang="en-GB" b="1" dirty="0"/>
              <a:t>العمل : عندما أشعر ... أ</a:t>
            </a:r>
            <a:r>
              <a:rPr lang="ar-SA" b="1" dirty="0"/>
              <a:t>قوم ب .....</a:t>
            </a:r>
            <a:endParaRPr lang="en-GB" b="1" dirty="0"/>
          </a:p>
          <a:p>
            <a:pPr algn="r" rtl="1"/>
            <a:r>
              <a:rPr lang="en-GB" dirty="0"/>
              <a:t>عرض النشاط</a:t>
            </a:r>
          </a:p>
          <a:p>
            <a:pPr algn="r" rtl="1"/>
            <a:r>
              <a:rPr lang="en-GB" dirty="0"/>
              <a:t>اطلب من أحد المتطوعين قراءة الإرشادات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E6295FA-9736-0F2E-8E6D-EE4D9570C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E894AEB-3550-837B-5159-FC91F5361E2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555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نشاط العام </a:t>
            </a:r>
            <a:r>
              <a:rPr lang="ar-SA" b="1" dirty="0"/>
              <a:t>(١٠ دقائق)</a:t>
            </a:r>
            <a:endParaRPr lang="en-GB" b="1" dirty="0"/>
          </a:p>
          <a:p>
            <a:pPr algn="r" rtl="1"/>
            <a:r>
              <a:rPr lang="en-GB" i="1" dirty="0"/>
              <a:t>سنقوم بهذا التمرين معًا كمجموعة واحدة</a:t>
            </a:r>
          </a:p>
          <a:p>
            <a:pPr algn="r" rtl="1"/>
            <a:r>
              <a:rPr lang="en-GB" dirty="0"/>
              <a:t>اطلب من مجموعة المشاركين الاتفاق على المشاعر السلبية. يمكنهم استخدام عجلة المشاعر للمساعدة في تحديد واحد</a:t>
            </a:r>
            <a:r>
              <a:rPr lang="ar-SA" dirty="0"/>
              <a:t>ة</a:t>
            </a:r>
            <a:r>
              <a:rPr lang="en-GB" dirty="0"/>
              <a:t>.</a:t>
            </a:r>
          </a:p>
          <a:p>
            <a:pPr algn="r" rtl="1"/>
            <a:r>
              <a:rPr lang="en-GB" dirty="0"/>
              <a:t>قم بتوجيه النشاط كما هو م</a:t>
            </a:r>
            <a:r>
              <a:rPr lang="ar-SA" dirty="0"/>
              <a:t>قدم</a:t>
            </a:r>
            <a:r>
              <a:rPr lang="en-GB" dirty="0"/>
              <a:t> في</a:t>
            </a:r>
            <a:r>
              <a:rPr lang="ar-SA" dirty="0"/>
              <a:t> </a:t>
            </a:r>
            <a:r>
              <a:rPr lang="ar-SA" b="1" dirty="0"/>
              <a:t>دليل العمل</a:t>
            </a:r>
            <a:r>
              <a:rPr lang="en-GB" b="1" dirty="0"/>
              <a:t>، </a:t>
            </a:r>
            <a:r>
              <a:rPr lang="ar-SA" b="1" dirty="0"/>
              <a:t>ال</a:t>
            </a:r>
            <a:r>
              <a:rPr lang="en-GB" b="1" dirty="0"/>
              <a:t>صفحة </a:t>
            </a:r>
            <a:r>
              <a:rPr lang="ar-SA" b="1" dirty="0"/>
              <a:t>١٥٦-١٥٨</a:t>
            </a:r>
            <a:r>
              <a:rPr lang="en-GB" b="1" dirty="0"/>
              <a:t>: عندما أشعر ... أ</a:t>
            </a:r>
            <a:r>
              <a:rPr lang="ar-SA" b="1" dirty="0"/>
              <a:t>قوم ب....</a:t>
            </a:r>
            <a:endParaRPr lang="en-GB" b="1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GB" b="1" dirty="0"/>
              <a:t>مناقشة عامة </a:t>
            </a:r>
            <a:r>
              <a:rPr lang="ar-SA" b="1" dirty="0"/>
              <a:t>(٥دقائق)</a:t>
            </a:r>
            <a:endParaRPr lang="en-GB" b="1" dirty="0"/>
          </a:p>
          <a:p>
            <a:pPr lvl="0" algn="r" rtl="1"/>
            <a:r>
              <a:rPr lang="en-GB" i="1" dirty="0"/>
              <a:t>هل لديك الكثير من التحكم في سلوكك عندما تواجه هذه المشاعر؟</a:t>
            </a:r>
          </a:p>
          <a:p>
            <a:pPr lvl="0" algn="r" rtl="1"/>
            <a:r>
              <a:rPr lang="en-GB" i="1" dirty="0"/>
              <a:t>هل تعتقد أنه من السهل تغيير آليات التأقلم السلبية؟</a:t>
            </a:r>
          </a:p>
          <a:p>
            <a:pPr algn="r" rtl="1"/>
            <a:endParaRPr lang="en-GB" dirty="0"/>
          </a:p>
          <a:p>
            <a:pPr algn="r" rtl="1"/>
            <a:endParaRPr lang="en-GB" dirty="0"/>
          </a:p>
          <a:p>
            <a:pPr lvl="1"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978127B-241C-0EE0-66DD-DC82E94C1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16E6042-4231-2F86-8462-46456B38420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82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دليل العمل</a:t>
            </a:r>
            <a:r>
              <a:rPr lang="en-GB" b="1" dirty="0"/>
              <a:t>، </a:t>
            </a:r>
            <a:r>
              <a:rPr lang="ar-SA" b="1" dirty="0"/>
              <a:t>ال</a:t>
            </a:r>
            <a:r>
              <a:rPr lang="en-GB" b="1" dirty="0"/>
              <a:t>صفحة </a:t>
            </a:r>
            <a:r>
              <a:rPr lang="ar-SA" b="1" dirty="0"/>
              <a:t>١٥٩ </a:t>
            </a:r>
            <a:r>
              <a:rPr lang="en-GB" b="1" dirty="0"/>
              <a:t>: </a:t>
            </a:r>
            <a:r>
              <a:rPr lang="ar-SA" b="1" dirty="0"/>
              <a:t>ال</a:t>
            </a:r>
            <a:r>
              <a:rPr lang="en-GB" b="1" dirty="0"/>
              <a:t>أشكال </a:t>
            </a:r>
            <a:r>
              <a:rPr lang="ar-SA" b="1" dirty="0"/>
              <a:t>ال</a:t>
            </a:r>
            <a:r>
              <a:rPr lang="en-GB" b="1" dirty="0"/>
              <a:t>مختلفة من التوتر</a:t>
            </a:r>
          </a:p>
          <a:p>
            <a:pPr algn="r" rtl="1"/>
            <a:r>
              <a:rPr lang="en-GB" dirty="0"/>
              <a:t>عرض النشاط</a:t>
            </a:r>
          </a:p>
          <a:p>
            <a:pPr algn="r" rtl="1"/>
            <a:r>
              <a:rPr lang="en-GB" dirty="0"/>
              <a:t>اطلب من أحد المتطوعين قراءة الإرشادات</a:t>
            </a:r>
          </a:p>
          <a:p>
            <a:pPr algn="r" rtl="1"/>
            <a:r>
              <a:rPr lang="en-GB" i="1" dirty="0"/>
              <a:t>يمكن أيضًا القيام بهذا النشاط مع الوالدين أو مقدمي الرعاية</a:t>
            </a:r>
            <a:endParaRPr lang="en-BE" i="1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904DB7B-C93D-02FA-8ABB-3777F90AE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91E97C3-208D-94B0-172A-AF62F769672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042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  <a:endParaRPr lang="en-GB" dirty="0"/>
          </a:p>
          <a:p>
            <a:pPr algn="r" rtl="1"/>
            <a:r>
              <a:rPr lang="en-GB" i="1" dirty="0"/>
              <a:t>سنمارس جزءًا من هذا التمرين</a:t>
            </a:r>
          </a:p>
          <a:p>
            <a:pPr algn="r" rtl="1"/>
            <a:r>
              <a:rPr lang="en-GB" dirty="0"/>
              <a:t>ارسم عمودين على قطعة من الورق (واحد لواحد) أو لوح ورقي (مجموعة صغيرة)</a:t>
            </a:r>
          </a:p>
          <a:p>
            <a:pPr algn="r" rtl="1"/>
            <a:r>
              <a:rPr lang="ar-SA" dirty="0"/>
              <a:t>قم بت</a:t>
            </a:r>
            <a:r>
              <a:rPr lang="en-GB" dirty="0"/>
              <a:t>وز</a:t>
            </a:r>
            <a:r>
              <a:rPr lang="ar-SA" dirty="0"/>
              <a:t>ي</a:t>
            </a:r>
            <a:r>
              <a:rPr lang="en-GB" dirty="0"/>
              <a:t>ع الملاحظات اللاصقة</a:t>
            </a:r>
          </a:p>
          <a:p>
            <a:pPr lvl="0" algn="r" rtl="1"/>
            <a:r>
              <a:rPr lang="en-GB" i="1" dirty="0"/>
              <a:t>فكر في </a:t>
            </a:r>
            <a:r>
              <a:rPr lang="ar-SA" i="1" dirty="0"/>
              <a:t>٣</a:t>
            </a:r>
            <a:r>
              <a:rPr lang="en-GB" i="1" dirty="0"/>
              <a:t> أمثلة لما يسبب لك</a:t>
            </a:r>
            <a:r>
              <a:rPr lang="ar-SA" i="1" dirty="0"/>
              <a:t>م</a:t>
            </a:r>
            <a:r>
              <a:rPr lang="en-GB" i="1" dirty="0"/>
              <a:t> التوتر و</a:t>
            </a:r>
            <a:r>
              <a:rPr lang="ar-SA" i="1" dirty="0"/>
              <a:t>٣</a:t>
            </a:r>
            <a:r>
              <a:rPr lang="en-GB" i="1" dirty="0"/>
              <a:t> أمثلة لما يسبب لك</a:t>
            </a:r>
            <a:r>
              <a:rPr lang="ar-SA" i="1" dirty="0"/>
              <a:t>م</a:t>
            </a:r>
            <a:r>
              <a:rPr lang="en-GB" i="1" dirty="0"/>
              <a:t> الضيق</a:t>
            </a:r>
            <a:r>
              <a:rPr lang="ar-SA" i="1" dirty="0"/>
              <a:t>/الإجهاد</a:t>
            </a:r>
            <a:endParaRPr lang="en-GB" i="1" dirty="0"/>
          </a:p>
          <a:p>
            <a:pPr lvl="0" algn="r" rtl="1"/>
            <a:r>
              <a:rPr lang="ar-SA" i="1" dirty="0"/>
              <a:t>يقوم المشاركين بكتباتها</a:t>
            </a:r>
            <a:r>
              <a:rPr lang="en-GB" i="1" dirty="0"/>
              <a:t> على ورقة لاصقة </a:t>
            </a:r>
            <a:r>
              <a:rPr lang="ar-SA" i="1" dirty="0"/>
              <a:t>(توتر</a:t>
            </a:r>
            <a:r>
              <a:rPr lang="en-GB" i="1" dirty="0"/>
              <a:t> واحدة لكل ورقة لاصقة</a:t>
            </a:r>
            <a:r>
              <a:rPr lang="ar-SA" i="1" dirty="0"/>
              <a:t>)</a:t>
            </a:r>
            <a:endParaRPr lang="en-GB" i="1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العمل الفردي / الجماعي</a:t>
            </a:r>
            <a:r>
              <a:rPr lang="ar-SA" b="1" dirty="0"/>
              <a:t> ( ١٥ دقيقة)</a:t>
            </a:r>
            <a:endParaRPr lang="en-US" b="1" dirty="0"/>
          </a:p>
          <a:p>
            <a:pPr algn="r" rtl="1"/>
            <a:r>
              <a:rPr lang="en-US" dirty="0"/>
              <a:t>امنح المشاركين </a:t>
            </a:r>
            <a:r>
              <a:rPr lang="ar-SA" dirty="0"/>
              <a:t>١٥</a:t>
            </a:r>
            <a:r>
              <a:rPr lang="en-US" dirty="0"/>
              <a:t> دقيقة لإكمال</a:t>
            </a:r>
            <a:r>
              <a:rPr lang="ar-SA" dirty="0"/>
              <a:t> النشاط</a:t>
            </a:r>
            <a:endParaRPr lang="en-US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(٥ دقائق)</a:t>
            </a:r>
            <a:endParaRPr lang="en-GB" dirty="0"/>
          </a:p>
          <a:p>
            <a:pPr lvl="0" algn="r" rtl="1"/>
            <a:r>
              <a:rPr lang="en-GB" i="1" dirty="0"/>
              <a:t>كيف يمكنك التمييز بين التوتر الجيد </a:t>
            </a:r>
            <a:r>
              <a:rPr lang="ar-SA" i="1" dirty="0"/>
              <a:t>و التوتر</a:t>
            </a:r>
            <a:r>
              <a:rPr lang="en-GB" i="1" dirty="0"/>
              <a:t> أو ا</a:t>
            </a:r>
            <a:r>
              <a:rPr lang="ar-SA" i="1" dirty="0"/>
              <a:t>لإجهاد</a:t>
            </a:r>
            <a:r>
              <a:rPr lang="en-GB" i="1" dirty="0"/>
              <a:t> السيئ؟</a:t>
            </a:r>
          </a:p>
          <a:p>
            <a:pPr lvl="0" algn="r" rtl="1"/>
            <a:r>
              <a:rPr lang="en-GB" i="1" dirty="0"/>
              <a:t>ما الأسباب الشائعة للتوتر (الضغوطات) التي لاحظتها من هذا النشاط؟</a:t>
            </a:r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3EFB68C-106A-0086-D15F-1F43E0ADC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46B674A-A86B-37F6-E694-575327352CD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901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  <a:endParaRPr lang="en-GB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دليل العمل ال</a:t>
            </a:r>
            <a:r>
              <a:rPr lang="en-GB" b="1" dirty="0"/>
              <a:t>صفحة </a:t>
            </a:r>
            <a:r>
              <a:rPr lang="ar-SA" b="1" dirty="0"/>
              <a:t>١٦٠</a:t>
            </a:r>
            <a:r>
              <a:rPr lang="en-GB" b="1" dirty="0"/>
              <a:t>: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التنفس من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البطن</a:t>
            </a:r>
            <a:endParaRPr lang="en-GB" b="1" dirty="0"/>
          </a:p>
          <a:p>
            <a:pPr algn="r" rtl="1"/>
            <a:r>
              <a:rPr lang="ar-SA" dirty="0"/>
              <a:t>قم بتقديم </a:t>
            </a:r>
            <a:r>
              <a:rPr lang="en-GB" dirty="0"/>
              <a:t>النشاط</a:t>
            </a:r>
          </a:p>
          <a:p>
            <a:pPr algn="r" rtl="1"/>
            <a:r>
              <a:rPr lang="en-GB" dirty="0"/>
              <a:t>اطلب من أحد المتطوعين قراءة الإرشادات</a:t>
            </a:r>
          </a:p>
          <a:p>
            <a:pPr algn="r" rtl="1"/>
            <a:r>
              <a:rPr lang="en-GB" dirty="0"/>
              <a:t>قسّم المشاركين إلى أزواج</a:t>
            </a:r>
          </a:p>
          <a:p>
            <a:pPr algn="r" rtl="1"/>
            <a:r>
              <a:rPr lang="en-GB" i="1" dirty="0"/>
              <a:t>مع</a:t>
            </a:r>
            <a:r>
              <a:rPr lang="ar-SA" i="1" dirty="0"/>
              <a:t> زميلك</a:t>
            </a:r>
            <a:r>
              <a:rPr lang="en-GB" i="1" dirty="0"/>
              <a:t>:</a:t>
            </a:r>
          </a:p>
          <a:p>
            <a:pPr lvl="1" algn="r" rtl="1"/>
            <a:r>
              <a:rPr lang="en-GB" i="1" dirty="0"/>
              <a:t>سيتولى أحدكما دور الطفل والآخر سيقوم بدور أخصائي الحالة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/>
              <a:t>تدرب على هذا التمرين</a:t>
            </a:r>
            <a:r>
              <a:rPr lang="ar-SA" i="1" dirty="0"/>
              <a:t> ضمن ال</a:t>
            </a:r>
            <a:r>
              <a:rPr lang="en-GB" i="1" dirty="0"/>
              <a:t>أدوار</a:t>
            </a:r>
            <a:r>
              <a:rPr lang="ar-SA" i="1" dirty="0"/>
              <a:t> المخصصة</a:t>
            </a:r>
            <a:endParaRPr lang="en-GB" i="1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عمل الشريك (١٠ دقائق)</a:t>
            </a:r>
            <a:endParaRPr lang="en-GB" dirty="0"/>
          </a:p>
          <a:p>
            <a:pPr algn="r" rtl="1"/>
            <a:r>
              <a:rPr lang="en-US" dirty="0"/>
              <a:t>امنح المشاركين </a:t>
            </a:r>
            <a:r>
              <a:rPr lang="ar-SA" dirty="0"/>
              <a:t>١٠</a:t>
            </a:r>
            <a:r>
              <a:rPr lang="en-US" dirty="0"/>
              <a:t> دقائق لإكمال</a:t>
            </a:r>
            <a:r>
              <a:rPr lang="ar-SA" dirty="0"/>
              <a:t> النشاط</a:t>
            </a:r>
            <a:endParaRPr lang="en-US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المناقشة العامة (١٠ دقائق)</a:t>
            </a:r>
            <a:endParaRPr lang="en-GB" dirty="0"/>
          </a:p>
          <a:p>
            <a:pPr lvl="0" algn="r" rtl="1"/>
            <a:r>
              <a:rPr lang="en-GB" i="1" dirty="0"/>
              <a:t>كيف شعرت كطفل؟</a:t>
            </a:r>
          </a:p>
          <a:p>
            <a:pPr lvl="0" algn="r" rtl="1"/>
            <a:r>
              <a:rPr lang="en-GB" i="1" dirty="0"/>
              <a:t>ما هو شعورك بصفتك </a:t>
            </a:r>
            <a:r>
              <a:rPr lang="ar-SA" i="1" dirty="0"/>
              <a:t>أخصائي</a:t>
            </a:r>
            <a:r>
              <a:rPr lang="en-GB" i="1" dirty="0"/>
              <a:t> الحالة؟</a:t>
            </a:r>
          </a:p>
          <a:p>
            <a:pPr lvl="0" algn="r" rtl="1"/>
            <a:r>
              <a:rPr lang="en-GB" i="1" dirty="0"/>
              <a:t>كيف يمكنك تكييف هذا النشاط للأطفال من مختلف الفئات العمرية</a:t>
            </a:r>
            <a:r>
              <a:rPr lang="ar-SA" i="1" dirty="0"/>
              <a:t>، ال</a:t>
            </a:r>
            <a:r>
              <a:rPr lang="en-GB" i="1" dirty="0"/>
              <a:t>رغبات؟</a:t>
            </a:r>
          </a:p>
          <a:p>
            <a:pPr algn="r" rtl="1"/>
            <a:endParaRPr lang="en-GB" dirty="0"/>
          </a:p>
          <a:p>
            <a:pPr algn="r" rtl="1"/>
            <a:endParaRPr lang="en-GB" dirty="0"/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DF57C5-545D-8197-145B-2244C5DDC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A850618A-2555-05FE-B561-27AB2CE1BB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362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GB" dirty="0"/>
          </a:p>
          <a:p>
            <a:pPr algn="r" rtl="1"/>
            <a:r>
              <a:rPr lang="en-GB" i="1" dirty="0"/>
              <a:t>لقد وصلنا إلى نهاية هذه الجلسة حول توفير </a:t>
            </a:r>
            <a:r>
              <a:rPr lang="ar-SA" sz="1200" i="1" dirty="0">
                <a:latin typeface="Calibri" panose="020F0502020204030204" pitchFamily="34" charset="0"/>
                <a:cs typeface="Calibri" panose="020F0502020204030204" pitchFamily="34" charset="0"/>
              </a:rPr>
              <a:t>الدعم النفسي الاجتماعي</a:t>
            </a:r>
            <a:r>
              <a:rPr lang="en-GB" i="1" dirty="0"/>
              <a:t> للأطفال من خلال أنشطة مركزة غير متخصصة.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A38C021-CE20-D999-630F-94F4CEDEB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0F3C293-59AA-8916-5A82-943F37A56B4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39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47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38DE6CE-FAEA-8693-DD22-3E0BFA59E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DC4400C-1DB7-E431-2030-6B053511ADBA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892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مدة </a:t>
            </a:r>
            <a:r>
              <a:rPr lang="en-US" b="1" dirty="0">
                <a:sym typeface="Arial"/>
              </a:rPr>
              <a:t>الجلسة الخامسة: : ساعة و </a:t>
            </a:r>
            <a:r>
              <a:rPr lang="ar-SA" b="1" dirty="0">
                <a:sym typeface="Arial"/>
              </a:rPr>
              <a:t>٤٥</a:t>
            </a:r>
            <a:r>
              <a:rPr lang="en-US" b="1" dirty="0">
                <a:sym typeface="Arial"/>
              </a:rPr>
              <a:t> دقيقة</a:t>
            </a: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اشلرح</a:t>
            </a:r>
            <a:endParaRPr lang="en-US" b="1" dirty="0">
              <a:sym typeface="Arial"/>
            </a:endParaRPr>
          </a:p>
          <a:p>
            <a:pPr algn="r" rtl="1"/>
            <a:r>
              <a:rPr lang="en-GB" i="1" dirty="0"/>
              <a:t>لقد تحدثنا حتى الآن عن الخدمات المقدمة مباشرة من قبل أخصائيي الحالة.</a:t>
            </a:r>
          </a:p>
          <a:p>
            <a:pPr algn="r" rtl="1"/>
            <a:r>
              <a:rPr lang="en-GB" i="1" dirty="0"/>
              <a:t>تدور هذه الجلسة حول الإحالات</a:t>
            </a:r>
            <a:r>
              <a:rPr lang="ar-SA" i="1" dirty="0"/>
              <a:t>، </a:t>
            </a:r>
            <a:r>
              <a:rPr lang="en-GB" i="1" dirty="0"/>
              <a:t>أي توفير خدمة غير مباشرة مقدمة من جهة فاعلة أخرى.</a:t>
            </a:r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1DA4C26-651E-3BD0-4660-422CAE65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B8524DCB-0EC4-8180-381E-36B225F3908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512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i="1" dirty="0"/>
              <a:t>الخطوة الأولى هي </a:t>
            </a:r>
            <a:r>
              <a:rPr lang="ar-SA" i="1" dirty="0"/>
              <a:t>ل</a:t>
            </a:r>
            <a:r>
              <a:rPr lang="en-GB" i="1" dirty="0"/>
              <a:t>من يمكنك ال</a:t>
            </a:r>
            <a:r>
              <a:rPr lang="ar-SA" i="1" dirty="0"/>
              <a:t>إحالة إليه/ها</a:t>
            </a:r>
            <a:endParaRPr lang="en-GB" i="1" dirty="0"/>
          </a:p>
          <a:p>
            <a:pPr algn="r" rtl="1"/>
            <a:r>
              <a:rPr lang="en-GB" i="1" dirty="0"/>
              <a:t>لهذا نحتاج إلى </a:t>
            </a:r>
            <a:r>
              <a:rPr lang="ar-SA" i="1" dirty="0">
                <a:latin typeface="Calibri" panose="020F0502020204030204" pitchFamily="34" charset="0"/>
                <a:cs typeface="Calibri" panose="020F0502020204030204" pitchFamily="34" charset="0"/>
              </a:rPr>
              <a:t>مسح خدمات</a:t>
            </a:r>
            <a:r>
              <a:rPr lang="en-GB" i="1" dirty="0"/>
              <a:t> ومسار إحالة</a:t>
            </a:r>
            <a:r>
              <a:rPr lang="ar-SA" i="1" dirty="0"/>
              <a:t> </a:t>
            </a:r>
            <a:r>
              <a:rPr lang="en-GB" i="1" dirty="0"/>
              <a:t>محدث</a:t>
            </a:r>
          </a:p>
          <a:p>
            <a:pPr algn="r" rtl="1"/>
            <a:r>
              <a:rPr lang="ar-SA" i="0" dirty="0"/>
              <a:t>مراجعة</a:t>
            </a:r>
            <a:r>
              <a:rPr lang="en-GB" i="0" dirty="0"/>
              <a:t> </a:t>
            </a:r>
            <a:r>
              <a:rPr lang="ar-SA" i="0" dirty="0"/>
              <a:t>لل</a:t>
            </a:r>
            <a:r>
              <a:rPr lang="en-GB" i="0" dirty="0"/>
              <a:t>نظرة </a:t>
            </a:r>
            <a:r>
              <a:rPr lang="ar-SA" i="0" dirty="0"/>
              <a:t>ال</a:t>
            </a:r>
            <a:r>
              <a:rPr lang="en-GB" i="0" dirty="0"/>
              <a:t>عامة على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مسح الخدمات </a:t>
            </a:r>
            <a:r>
              <a:rPr lang="en-GB" i="0" dirty="0"/>
              <a:t>كما تمت مناقشته في الوحدة الثامنة</a:t>
            </a:r>
            <a:r>
              <a:rPr lang="ar-SA" i="0" dirty="0"/>
              <a:t>:</a:t>
            </a:r>
            <a:r>
              <a:rPr lang="en-GB" i="0" dirty="0"/>
              <a:t> خط</a:t>
            </a:r>
            <a:r>
              <a:rPr lang="ar-SA" i="0" dirty="0"/>
              <a:t>ة</a:t>
            </a:r>
            <a:r>
              <a:rPr lang="en-GB" i="0" dirty="0"/>
              <a:t> الحالة</a:t>
            </a:r>
          </a:p>
          <a:p>
            <a:pPr algn="r" rtl="1"/>
            <a:endParaRPr lang="en-GB" dirty="0">
              <a:sym typeface="Helvetica Neue"/>
            </a:endParaRPr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6C352B4-F66B-AC87-2979-D13A9DF0B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1DEA6C6-EB5F-0363-0DCC-E4273ECC134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41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596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/>
              <a:t>الشرح</a:t>
            </a:r>
            <a:endParaRPr lang="en-GB" dirty="0"/>
          </a:p>
          <a:p>
            <a:pPr algn="r" rtl="1"/>
            <a:r>
              <a:rPr lang="en-GB" i="1" dirty="0"/>
              <a:t>بعد تحديد الوكالة المناسبة التي يمكنك ال</a:t>
            </a:r>
            <a:r>
              <a:rPr lang="ar-SA" i="1" dirty="0"/>
              <a:t>إحالة</a:t>
            </a:r>
            <a:r>
              <a:rPr lang="en-GB" i="1" dirty="0"/>
              <a:t> إليها</a:t>
            </a:r>
            <a:r>
              <a:rPr lang="ar-SA" i="1" dirty="0"/>
              <a:t>، </a:t>
            </a:r>
            <a:r>
              <a:rPr lang="en-GB" i="1" dirty="0"/>
              <a:t>سيتعين عليك إجراء الإحالة نفسها.</a:t>
            </a:r>
          </a:p>
          <a:p>
            <a:pPr algn="r" rtl="1"/>
            <a:r>
              <a:rPr lang="en-GB" i="1" dirty="0"/>
              <a:t>لنلقِ نظرة على أفضل الممارسات لإجراء الإحالات.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عرض الشريحة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dirty="0"/>
              <a:t>قم بم</a:t>
            </a:r>
            <a:r>
              <a:rPr lang="en-GB" dirty="0"/>
              <a:t>شارك</a:t>
            </a:r>
            <a:r>
              <a:rPr lang="ar-SA" dirty="0"/>
              <a:t>ة</a:t>
            </a:r>
            <a:r>
              <a:rPr lang="en-GB" dirty="0"/>
              <a:t> أمثلة عما يمكن أن يفعله أخصائي الحالة</a:t>
            </a:r>
          </a:p>
          <a:p>
            <a:pPr lvl="1" algn="r" rtl="1"/>
            <a:r>
              <a:rPr lang="en-GB" b="1" dirty="0"/>
              <a:t>كن على دراية بالخدمات التي تقدمها الجهات الفاعلة الأخرى</a:t>
            </a:r>
          </a:p>
          <a:p>
            <a:pPr lvl="2" algn="r" rtl="1"/>
            <a:r>
              <a:rPr lang="en-GB" dirty="0"/>
              <a:t>اطلب من المشرف </a:t>
            </a:r>
            <a:r>
              <a:rPr lang="ar-SA" dirty="0"/>
              <a:t>مسح الخدمات</a:t>
            </a:r>
            <a:r>
              <a:rPr lang="en-GB" dirty="0"/>
              <a:t> ومسارات الإحالة</a:t>
            </a:r>
            <a:r>
              <a:rPr lang="ar-SA" dirty="0"/>
              <a:t> المحدثة</a:t>
            </a:r>
            <a:r>
              <a:rPr lang="en-GB" dirty="0"/>
              <a:t>.</a:t>
            </a:r>
          </a:p>
          <a:p>
            <a:pPr lvl="2" algn="r" rtl="1"/>
            <a:r>
              <a:rPr lang="en-GB" dirty="0"/>
              <a:t>اذهب وعرف نفسك على نقاط ال</a:t>
            </a:r>
            <a:r>
              <a:rPr lang="ar-SA" dirty="0"/>
              <a:t>تواصل</a:t>
            </a:r>
            <a:r>
              <a:rPr lang="en-GB" dirty="0"/>
              <a:t> في المنظمات الأخرى.</a:t>
            </a:r>
          </a:p>
          <a:p>
            <a:pPr lvl="2" algn="r" rtl="1"/>
            <a:r>
              <a:rPr lang="en-GB" dirty="0"/>
              <a:t>قم ببناء هذه العلاقات والحفاظ عليها من خلال الزيارات المنتظمة وطرح الأسئلة للتعرف على الخدمات التي تقدمها.</a:t>
            </a:r>
          </a:p>
          <a:p>
            <a:pPr lvl="1" algn="r" rtl="1"/>
            <a:r>
              <a:rPr lang="en-GB" b="1" dirty="0"/>
              <a:t>مرافقة الطفل / الأسرة إلى الخدمة.</a:t>
            </a:r>
          </a:p>
          <a:p>
            <a:pPr lvl="2" algn="r" rtl="1"/>
            <a:r>
              <a:rPr lang="en-GB" dirty="0"/>
              <a:t>اسأل الطفل / العائلة عما إذا كانوا قد يواجهون تحديات في الوصول إلى</a:t>
            </a:r>
            <a:r>
              <a:rPr lang="ar-SA" dirty="0"/>
              <a:t> وعبر</a:t>
            </a:r>
            <a:r>
              <a:rPr lang="en-GB" dirty="0"/>
              <a:t> الخدمة الأخرى وما إذا كانوا يرغبون في المرافقة</a:t>
            </a:r>
          </a:p>
          <a:p>
            <a:pPr lvl="2" algn="r" rtl="1"/>
            <a:r>
              <a:rPr lang="en-GB" dirty="0"/>
              <a:t>على الأقل مرافقتهم في زيارتهم الأولى لتقديمهم إلى الوكالة / السلطة المستقبلة.</a:t>
            </a:r>
          </a:p>
          <a:p>
            <a:pPr lvl="2" algn="r" rtl="1"/>
            <a:r>
              <a:rPr lang="en-GB" dirty="0"/>
              <a:t>اذهب مع الطفل وساعده في شرح الموقف للتأكد من فهم الإحالة من قبل الوكالة / السلطة المستقبلة.</a:t>
            </a:r>
          </a:p>
          <a:p>
            <a:pPr lvl="1" algn="r" rtl="1"/>
            <a:r>
              <a:rPr lang="en-GB" b="1" dirty="0"/>
              <a:t>حافظ على المسؤولية العامة لمتابعة خطة الحالة</a:t>
            </a:r>
          </a:p>
          <a:p>
            <a:pPr lvl="2" algn="r" rtl="1"/>
            <a:r>
              <a:rPr lang="en-GB" dirty="0"/>
              <a:t>الامتثال لإجراءات التشغيل الموحدة و</a:t>
            </a:r>
            <a:r>
              <a:rPr lang="ar-SA" dirty="0"/>
              <a:t>شرح</a:t>
            </a:r>
            <a:r>
              <a:rPr lang="en-GB" dirty="0"/>
              <a:t> مسار الإحالة لكيفية التعامل مع الإحالات.</a:t>
            </a:r>
          </a:p>
          <a:p>
            <a:pPr lvl="2" algn="r" rtl="1"/>
            <a:r>
              <a:rPr lang="en-GB" dirty="0"/>
              <a:t>ناقش الأدوار والمسؤوليات والتوقعات مع الوكالة / السلطة المستقبلة.</a:t>
            </a:r>
          </a:p>
          <a:p>
            <a:pPr lvl="2" algn="r" rtl="1"/>
            <a:r>
              <a:rPr lang="en-GB" dirty="0"/>
              <a:t>المتابعة مع كل من الطفل / الأسرة ومقدم الخدمة لضمان تنفيذ الإحالات بشكل هادف وتلبية الاحتياجات المحددة وأي احتياجات ناشئة.</a:t>
            </a:r>
          </a:p>
          <a:p>
            <a:pPr lvl="2" algn="r" rtl="1"/>
            <a:endParaRPr lang="en-GB" dirty="0"/>
          </a:p>
          <a:p>
            <a:pPr marL="0" indent="0" algn="r" rtl="1">
              <a:buNone/>
            </a:pPr>
            <a:r>
              <a:rPr lang="ar-SA" b="1" dirty="0"/>
              <a:t>يتبع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C2EFEA7-DCF9-BA6B-071F-B8D59047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66272E6-1853-24FD-C82A-A753E0E67961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743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lvl="1" algn="r" rtl="1"/>
            <a:r>
              <a:rPr lang="en-GB" b="1" dirty="0"/>
              <a:t>تعزيز حقوق الطفل ومبادئ إدارة الحالة ، وخاصة المشاركة وعدم التمييز والمصالح الفضلى والبقاء والتنمية.</a:t>
            </a:r>
          </a:p>
          <a:p>
            <a:pPr lvl="2" algn="r" rtl="1"/>
            <a:r>
              <a:rPr lang="en-GB" dirty="0"/>
              <a:t>العمل مع مقدمي الخدمات لمساعدتهم على تقديم خدمة </a:t>
            </a:r>
            <a:r>
              <a:rPr lang="ar-SA" dirty="0"/>
              <a:t>صديقة</a:t>
            </a:r>
            <a:r>
              <a:rPr lang="en-GB" dirty="0"/>
              <a:t> للأطفال مصممة لاحتياجات الأطفال المتأثرين بالعنف و</a:t>
            </a:r>
            <a:r>
              <a:rPr lang="ar-SA" dirty="0"/>
              <a:t>الإساءة </a:t>
            </a:r>
            <a:r>
              <a:rPr lang="en-GB" dirty="0"/>
              <a:t>والاستغلال والإهمال.</a:t>
            </a:r>
          </a:p>
          <a:p>
            <a:pPr lvl="2" algn="r" rtl="1"/>
            <a:r>
              <a:rPr lang="en-GB" dirty="0"/>
              <a:t>مناصرة الطفل للمشاركة في القرارات والخدمات التي تؤثر عليه.</a:t>
            </a:r>
          </a:p>
          <a:p>
            <a:pPr lvl="2" algn="r" rtl="1"/>
            <a:r>
              <a:rPr lang="en-GB" dirty="0"/>
              <a:t>إن أمكن</a:t>
            </a:r>
            <a:r>
              <a:rPr lang="ar-SA" dirty="0"/>
              <a:t>، ال</a:t>
            </a:r>
            <a:r>
              <a:rPr lang="en-GB" dirty="0"/>
              <a:t>ق</a:t>
            </a:r>
            <a:r>
              <a:rPr lang="ar-SA" dirty="0"/>
              <a:t>يا</a:t>
            </a:r>
            <a:r>
              <a:rPr lang="en-GB" dirty="0"/>
              <a:t>م ب</a:t>
            </a:r>
            <a:r>
              <a:rPr lang="ar-SA" dirty="0"/>
              <a:t>تحضير</a:t>
            </a:r>
            <a:r>
              <a:rPr lang="en-GB" dirty="0"/>
              <a:t> المنظمة المستقبلة لاستقبال أي حالات حساسة والتكيف مع الاحتياجات الخاصة لكل طفل.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b="1" dirty="0">
                <a:sym typeface="Arial"/>
              </a:rPr>
              <a:t>مقدمة</a:t>
            </a:r>
          </a:p>
          <a:p>
            <a:pPr algn="r" rtl="1"/>
            <a:r>
              <a:rPr lang="en-GB" dirty="0"/>
              <a:t>قسّم المشاركين إلى أزواج</a:t>
            </a:r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GB" b="1" dirty="0"/>
              <a:t>صفحة</a:t>
            </a:r>
            <a:r>
              <a:rPr lang="ar-SA" b="1" dirty="0"/>
              <a:t> ١٦١ من دليل العمل</a:t>
            </a:r>
            <a:r>
              <a:rPr lang="en-GB" b="1" dirty="0"/>
              <a:t>  : دراسة حالة - </a:t>
            </a:r>
            <a:r>
              <a:rPr lang="ar-SA" b="1" dirty="0"/>
              <a:t>ال</a:t>
            </a:r>
            <a:r>
              <a:rPr lang="en-GB" b="1" dirty="0"/>
              <a:t>إحالات</a:t>
            </a:r>
          </a:p>
          <a:p>
            <a:pPr algn="r" rtl="1"/>
            <a:r>
              <a:rPr lang="en-GB" i="1" dirty="0"/>
              <a:t>مع </a:t>
            </a:r>
            <a:r>
              <a:rPr lang="ar-SA" i="1" dirty="0"/>
              <a:t>زميلك</a:t>
            </a:r>
            <a:r>
              <a:rPr lang="en-GB" i="1" dirty="0"/>
              <a:t>:</a:t>
            </a:r>
          </a:p>
          <a:p>
            <a:pPr lvl="1" algn="r" rtl="1"/>
            <a:r>
              <a:rPr lang="en-GB" i="1" dirty="0"/>
              <a:t>اقرأ دراسة الحالة</a:t>
            </a:r>
          </a:p>
          <a:p>
            <a:pPr lvl="1" algn="r" rtl="1"/>
            <a:r>
              <a:rPr lang="ar-SA" i="1" dirty="0"/>
              <a:t>م</a:t>
            </a:r>
            <a:r>
              <a:rPr lang="en-GB" i="1" dirty="0"/>
              <a:t>ناقش</a:t>
            </a:r>
            <a:r>
              <a:rPr lang="ar-SA" i="1" dirty="0"/>
              <a:t>ة</a:t>
            </a:r>
            <a:r>
              <a:rPr lang="en-GB" i="1" dirty="0"/>
              <a:t> الأخطاء التي تم ارتكابها</a:t>
            </a:r>
          </a:p>
          <a:p>
            <a:pPr lvl="1" algn="r" rtl="1"/>
            <a:r>
              <a:rPr lang="ar-SA" i="1" dirty="0"/>
              <a:t>م</a:t>
            </a:r>
            <a:r>
              <a:rPr lang="en-GB" i="1" dirty="0"/>
              <a:t>ناقش</a:t>
            </a:r>
            <a:r>
              <a:rPr lang="ar-SA" i="1" dirty="0"/>
              <a:t>ة</a:t>
            </a:r>
            <a:r>
              <a:rPr lang="en-GB" i="1" dirty="0"/>
              <a:t> ما هي أفضل الممارسات للإحالات التي لم يتم تنفيذها</a:t>
            </a:r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عمل ال</a:t>
            </a:r>
            <a:r>
              <a:rPr lang="ar-SA" b="1" dirty="0"/>
              <a:t>أزواج</a:t>
            </a:r>
            <a:r>
              <a:rPr lang="en-US" b="1" dirty="0"/>
              <a:t> </a:t>
            </a:r>
            <a:r>
              <a:rPr lang="ar-SA" b="1" dirty="0"/>
              <a:t>(١٥ دقيقة)</a:t>
            </a:r>
            <a:endParaRPr lang="en-US" b="1" dirty="0"/>
          </a:p>
          <a:p>
            <a:pPr algn="r" rtl="1"/>
            <a:r>
              <a:rPr lang="en-US" dirty="0"/>
              <a:t>امنح المشاركين </a:t>
            </a:r>
            <a:r>
              <a:rPr lang="ar-SA" dirty="0"/>
              <a:t>١٥</a:t>
            </a:r>
            <a:r>
              <a:rPr lang="en-US" dirty="0"/>
              <a:t> دقيقة لإكمال</a:t>
            </a:r>
            <a:r>
              <a:rPr lang="ar-SA" dirty="0"/>
              <a:t> النشاط</a:t>
            </a:r>
            <a:endParaRPr lang="en-US" dirty="0"/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(٥دقائق)</a:t>
            </a:r>
            <a:endParaRPr lang="en-US" b="1" dirty="0"/>
          </a:p>
          <a:p>
            <a:pPr algn="r" rtl="1"/>
            <a:r>
              <a:rPr lang="en-GB" dirty="0"/>
              <a:t>اطلب من المتطوعين مشاركة إجاباتهم</a:t>
            </a:r>
          </a:p>
          <a:p>
            <a:pPr algn="r" rtl="1"/>
            <a:r>
              <a:rPr lang="en-GB" dirty="0"/>
              <a:t>راجع الاجابات المحتملة واستكملها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الإجابات</a:t>
            </a:r>
            <a:r>
              <a:rPr lang="en-GB" b="1" dirty="0"/>
              <a:t> الممكنة</a:t>
            </a:r>
          </a:p>
          <a:p>
            <a:pPr algn="r" rtl="1"/>
            <a:r>
              <a:rPr lang="en-GB" dirty="0"/>
              <a:t>لم يروج كليمنت لحق سليم في المشاركة في صنع القرار ، لقد قام بالإحالة دون طلب موافقته</a:t>
            </a:r>
          </a:p>
          <a:p>
            <a:pPr lvl="0" algn="r" rtl="1"/>
            <a:r>
              <a:rPr lang="en-GB" dirty="0"/>
              <a:t>لم يحترم كليمنت حقوق والدي سليم في اتخاذ القرار أيضًا ، ولم يطلب منهم الموافقة.</a:t>
            </a:r>
          </a:p>
          <a:p>
            <a:pPr lvl="0" algn="r" rtl="1"/>
            <a:r>
              <a:rPr lang="en-GB" dirty="0"/>
              <a:t>على حد علمنا ، لم يخبر سليم ولا الوالدين بهذا الخيار المتاح</a:t>
            </a:r>
          </a:p>
          <a:p>
            <a:pPr lvl="0" algn="r" rtl="1"/>
            <a:r>
              <a:rPr lang="en-GB" dirty="0"/>
              <a:t>كليمنت ليس على دراية بالخدمات التي تقدمها "امنح العالم منزلًا" قبل إبلاغ سليم وطلب موافقته.</a:t>
            </a:r>
          </a:p>
          <a:p>
            <a:pPr lvl="0" algn="r" rtl="1"/>
            <a:r>
              <a:rPr lang="en-GB" dirty="0"/>
              <a:t>يجب أن يتحمل كليمنت المسؤولية الكاملة ويبلغ والدي سليم </a:t>
            </a:r>
            <a:r>
              <a:rPr lang="ar-SA" dirty="0"/>
              <a:t>ب</a:t>
            </a:r>
            <a:r>
              <a:rPr lang="en-GB" dirty="0"/>
              <a:t>نفسه ، من خلال الاتصال بهم مع مترجم على سبيل المثال. لا يجب أن يطلب من سليم أن يفعل هذا.</a:t>
            </a:r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D868B79D-5022-C654-76E2-7952AF76AD15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829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مناقشة عامة </a:t>
            </a:r>
            <a:r>
              <a:rPr lang="ar-SA" b="1" dirty="0"/>
              <a:t>(١٥ دقيقة)</a:t>
            </a:r>
            <a:endParaRPr lang="en-US" b="1" dirty="0"/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ال</a:t>
            </a:r>
            <a:r>
              <a:rPr lang="en-GB" b="1" dirty="0"/>
              <a:t>صفحة</a:t>
            </a:r>
            <a:r>
              <a:rPr lang="ar-SA" b="1" dirty="0"/>
              <a:t> ١٦٢-١٦٣ من دليل العمل</a:t>
            </a:r>
            <a:r>
              <a:rPr lang="en-GB" b="1" dirty="0"/>
              <a:t>: نموذج الخدمات المقدمة</a:t>
            </a:r>
          </a:p>
          <a:p>
            <a:pPr algn="r" rtl="1"/>
            <a:r>
              <a:rPr lang="en-GB" dirty="0"/>
              <a:t>قسم المراجعة </a:t>
            </a:r>
            <a:r>
              <a:rPr lang="ar-SA" dirty="0"/>
              <a:t>١</a:t>
            </a:r>
            <a:r>
              <a:rPr lang="en-GB" dirty="0"/>
              <a:t>. تفاصيل الخدمات المقدمة مع المشاركين</a:t>
            </a:r>
          </a:p>
          <a:p>
            <a:pPr lvl="1" algn="r" rtl="1"/>
            <a:r>
              <a:rPr lang="en-GB" i="1" dirty="0"/>
              <a:t>ما نوع الخدمات المتوفرة بشكل كافٍ في مجال تدخلك</a:t>
            </a:r>
            <a:r>
              <a:rPr lang="ar-SA" i="1" dirty="0"/>
              <a:t>م</a:t>
            </a:r>
            <a:r>
              <a:rPr lang="en-GB" i="1" dirty="0"/>
              <a:t>؟</a:t>
            </a:r>
            <a:r>
              <a:rPr lang="ar-SA" i="1" dirty="0"/>
              <a:t>هل هناك</a:t>
            </a:r>
            <a:r>
              <a:rPr lang="en-GB" i="1" dirty="0"/>
              <a:t> فجوة</a:t>
            </a:r>
            <a:r>
              <a:rPr lang="ar-SA" i="1" dirty="0"/>
              <a:t> موجودة </a:t>
            </a:r>
            <a:r>
              <a:rPr lang="en-GB" i="1" dirty="0"/>
              <a:t>لأي نوع من الخدمات؟</a:t>
            </a:r>
          </a:p>
          <a:p>
            <a:pPr lvl="1" algn="r" rtl="1"/>
            <a:r>
              <a:rPr lang="en-GB" dirty="0"/>
              <a:t>ادعم المشاركين في تحديد خدمتين على الأقل متاحتين بشكل كاف ونوعين من الخدمات التي توجد بها فجوة.</a:t>
            </a:r>
          </a:p>
          <a:p>
            <a:pPr algn="r" rtl="1"/>
            <a:r>
              <a:rPr lang="en-GB" dirty="0"/>
              <a:t>مراجعة الأقسام المتبقية من نموذج الخدمات المقدمة</a:t>
            </a:r>
          </a:p>
          <a:p>
            <a:pPr algn="r" rtl="1"/>
            <a:r>
              <a:rPr lang="en-GB" i="1" dirty="0"/>
              <a:t>يجب ملء هذا النموذج وتحديثه من قبل أخصائي الحالة متى تم تقديم خدمة للطفل و / أو العائلة.</a:t>
            </a: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59A0D48-CA73-E6A3-7043-81EBD510D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ABCAC63-421E-EE11-9819-1A7E521CDEC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44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006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  <a:endParaRPr lang="en-GB" dirty="0"/>
          </a:p>
          <a:p>
            <a:pPr algn="r" rtl="1"/>
            <a:r>
              <a:rPr lang="en-GB" i="1" dirty="0"/>
              <a:t>يمكن أن تكون الإحالات صعبة</a:t>
            </a:r>
          </a:p>
          <a:p>
            <a:pPr algn="r" rtl="1"/>
            <a:r>
              <a:rPr lang="en-GB" i="1" dirty="0"/>
              <a:t>سنحاول تحديد بعض هذه التحديات في سياقنا بالإضافة إلى الحلول الممكنة</a:t>
            </a:r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(٣٠ دقيقة)</a:t>
            </a:r>
            <a:endParaRPr lang="en-US" b="1" dirty="0"/>
          </a:p>
          <a:p>
            <a:pPr algn="r" rtl="1"/>
            <a:r>
              <a:rPr lang="en-US" i="1" dirty="0"/>
              <a:t>ما هي التحديات الشائعة التي يواجهها </a:t>
            </a:r>
            <a:r>
              <a:rPr lang="ar-SA" i="1" dirty="0"/>
              <a:t>أ</a:t>
            </a:r>
            <a:r>
              <a:rPr lang="en-GB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خصائيو ال</a:t>
            </a:r>
            <a:r>
              <a:rPr lang="ar-SA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GB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/>
              <a:t>عند إحالة الأطفال وال</a:t>
            </a:r>
            <a:r>
              <a:rPr lang="ar-SA" i="1" dirty="0"/>
              <a:t>والدين</a:t>
            </a:r>
            <a:r>
              <a:rPr lang="en-US" i="1" dirty="0"/>
              <a:t> ومقدمي الرعاية و / أو البالغين الموثوق بهم؟</a:t>
            </a:r>
          </a:p>
          <a:p>
            <a:pPr lvl="1" algn="r" rtl="1"/>
            <a:r>
              <a:rPr lang="en-GB" dirty="0"/>
              <a:t>اطلب من المتطوعين مشاركة إجاباتهم</a:t>
            </a:r>
          </a:p>
          <a:p>
            <a:pPr lvl="1" algn="r" rtl="1"/>
            <a:r>
              <a:rPr lang="en-GB" dirty="0"/>
              <a:t>اكتب الردود على اللوح الورقي</a:t>
            </a:r>
          </a:p>
          <a:p>
            <a:pPr lvl="1" algn="r" rtl="1"/>
            <a:r>
              <a:rPr lang="en-GB" dirty="0"/>
              <a:t>تحقق مع المشاركين إذا كان ينبغي إضافة أي تحديات أخرى</a:t>
            </a:r>
          </a:p>
          <a:p>
            <a:pPr algn="r" rtl="1"/>
            <a:r>
              <a:rPr lang="en-GB" i="1" dirty="0"/>
              <a:t>أي من هذه التحديات هي ذات الأولوية؟ أيها </a:t>
            </a:r>
            <a:r>
              <a:rPr lang="ar-SA" i="1" dirty="0"/>
              <a:t>ال</a:t>
            </a:r>
            <a:r>
              <a:rPr lang="en-GB" i="1" dirty="0"/>
              <a:t>أكثر تأثيرًا أو</a:t>
            </a:r>
            <a:r>
              <a:rPr lang="ar-SA" i="1" dirty="0"/>
              <a:t> التي</a:t>
            </a:r>
            <a:r>
              <a:rPr lang="en-GB" i="1" dirty="0"/>
              <a:t> تسبب</a:t>
            </a:r>
            <a:r>
              <a:rPr lang="ar-SA" i="1" dirty="0"/>
              <a:t> </a:t>
            </a:r>
            <a:r>
              <a:rPr lang="en-GB" i="1" dirty="0"/>
              <a:t>الإحباط</a:t>
            </a:r>
            <a:r>
              <a:rPr lang="ar-SA" i="1" dirty="0"/>
              <a:t> أكثر</a:t>
            </a:r>
            <a:r>
              <a:rPr lang="en-GB" i="1" dirty="0"/>
              <a:t>؟</a:t>
            </a:r>
          </a:p>
          <a:p>
            <a:pPr lvl="1" algn="r" rtl="1"/>
            <a:r>
              <a:rPr lang="en-GB" dirty="0"/>
              <a:t>اطلب من المشاركين اختيار </a:t>
            </a:r>
            <a:r>
              <a:rPr lang="ar-SA" dirty="0"/>
              <a:t>٣</a:t>
            </a:r>
            <a:r>
              <a:rPr lang="en-GB" dirty="0"/>
              <a:t> تحديات كأولوياتهم الرئيسية</a:t>
            </a:r>
          </a:p>
          <a:p>
            <a:pPr lvl="1" algn="r" rtl="1"/>
            <a:r>
              <a:rPr lang="en-GB" dirty="0"/>
              <a:t>إذا لم تتمكن المجموعة من التوصل إلى توافق في الآراء ، يمكنك ت</a:t>
            </a:r>
            <a:r>
              <a:rPr lang="ar-SA" dirty="0"/>
              <a:t>يسير</a:t>
            </a:r>
            <a:r>
              <a:rPr lang="en-GB" dirty="0"/>
              <a:t> التصويت برفع أ</a:t>
            </a:r>
            <a:r>
              <a:rPr lang="ar-SA" dirty="0"/>
              <a:t>يديهم</a:t>
            </a:r>
            <a:r>
              <a:rPr lang="en-GB" dirty="0"/>
              <a:t>.</a:t>
            </a:r>
          </a:p>
          <a:p>
            <a:pPr algn="r" rtl="1"/>
            <a:r>
              <a:rPr lang="en-GB" i="1" dirty="0"/>
              <a:t>هل هناك طرق للتغلب على هذه التحديات الثلاثة؟ ما الذي يمكن أو يجب فعله؟</a:t>
            </a:r>
          </a:p>
          <a:p>
            <a:pPr lvl="1" algn="r" rtl="1"/>
            <a:r>
              <a:rPr lang="ar-SA" dirty="0"/>
              <a:t>قم بت</a:t>
            </a:r>
            <a:r>
              <a:rPr lang="en-GB" dirty="0"/>
              <a:t>وج</a:t>
            </a:r>
            <a:r>
              <a:rPr lang="ar-SA" dirty="0"/>
              <a:t>ي</a:t>
            </a:r>
            <a:r>
              <a:rPr lang="en-GB" dirty="0"/>
              <a:t>ه مناقشة قصيرة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اكتب النقاط الرئيسية لإجاباتهم على الجانب الأيمن من اللوح الورقي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راجع الاجابات المحتملة واستكملها أدناه</a:t>
            </a:r>
          </a:p>
          <a:p>
            <a:pPr lvl="1" algn="r" rtl="1"/>
            <a:r>
              <a:rPr lang="en-GB" dirty="0"/>
              <a:t>قم بتمييز النقاط التي ستتم مناقشتها بشكل أكبر خلال بقية الوحدة.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ar-SA" b="1" dirty="0"/>
              <a:t>يتبع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0383370-F8EF-7C1D-1A9C-012B34BE2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C7DCA277-5C25-81F4-A3B6-E1A73AC3A490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45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64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الإجابات</a:t>
            </a:r>
            <a:r>
              <a:rPr lang="en-GB" b="1" dirty="0"/>
              <a:t> الممكنة</a:t>
            </a:r>
          </a:p>
          <a:p>
            <a:pPr lvl="0" algn="r" rtl="1"/>
            <a:r>
              <a:rPr lang="en-GB" dirty="0"/>
              <a:t>ضمان تخصيص التمويل. </a:t>
            </a:r>
            <a:r>
              <a:rPr lang="ar-SA" dirty="0"/>
              <a:t>ال</a:t>
            </a:r>
            <a:r>
              <a:rPr lang="en-GB" dirty="0"/>
              <a:t>تعاون مع الوكالات الأخرى لمشاركة الموارد إذا كان ذلك مناسبًا.</a:t>
            </a:r>
          </a:p>
          <a:p>
            <a:pPr lvl="0" algn="r" rtl="1"/>
            <a:r>
              <a:rPr lang="ar-SA" dirty="0"/>
              <a:t>ال</a:t>
            </a:r>
            <a:r>
              <a:rPr lang="en-GB" dirty="0"/>
              <a:t>ق</a:t>
            </a:r>
            <a:r>
              <a:rPr lang="ar-SA" dirty="0"/>
              <a:t>يا</a:t>
            </a:r>
            <a:r>
              <a:rPr lang="en-GB" dirty="0"/>
              <a:t>م بتطوير إجراءات تشغيل قياسية بحيث يمكن إما العمل معًا أو الحصول على خدمات تكميلية لا تؤثر على الآخر.</a:t>
            </a:r>
          </a:p>
          <a:p>
            <a:pPr lvl="0" algn="r" rtl="1"/>
            <a:r>
              <a:rPr lang="en-GB" dirty="0"/>
              <a:t>استخد</a:t>
            </a:r>
            <a:r>
              <a:rPr lang="ar-SA" dirty="0"/>
              <a:t>ا</a:t>
            </a:r>
            <a:r>
              <a:rPr lang="en-GB" dirty="0"/>
              <a:t>م آليات التنسيق لتطوير إجراءات / عقود خدمة قابلة للاستخدام </a:t>
            </a:r>
            <a:r>
              <a:rPr lang="ar-SA" dirty="0"/>
              <a:t>للمساعدة</a:t>
            </a:r>
            <a:r>
              <a:rPr lang="en-GB" dirty="0"/>
              <a:t> في حل مثل هذه المشكلات.</a:t>
            </a:r>
          </a:p>
          <a:p>
            <a:pPr lvl="0" algn="r" rtl="1"/>
            <a:r>
              <a:rPr lang="en-GB" dirty="0"/>
              <a:t>إذا كان هناك أكثر من وكالة / أخصائي حالة واحد مشترك في </a:t>
            </a:r>
            <a:r>
              <a:rPr lang="ar-SA" dirty="0"/>
              <a:t>حالة</a:t>
            </a:r>
            <a:r>
              <a:rPr lang="en-GB" dirty="0"/>
              <a:t> ، ف</a:t>
            </a:r>
            <a:r>
              <a:rPr lang="ar-SA" dirty="0"/>
              <a:t>قم بت</a:t>
            </a:r>
            <a:r>
              <a:rPr lang="en-GB" dirty="0"/>
              <a:t>خص</a:t>
            </a:r>
            <a:r>
              <a:rPr lang="ar-SA" dirty="0"/>
              <a:t>ي</a:t>
            </a:r>
            <a:r>
              <a:rPr lang="en-GB" dirty="0"/>
              <a:t>ص "أخصائي حالة / عامل </a:t>
            </a:r>
            <a:r>
              <a:rPr lang="ar-SA" dirty="0"/>
              <a:t>أساسي</a:t>
            </a:r>
            <a:r>
              <a:rPr lang="en-GB" dirty="0"/>
              <a:t>" حتى يتم تطوير تقييم واحد وخطة حالة واحدة ويتم تنسيق جميع الاتصالات الأخرى مع الطفل والأسرة بشكل جيد.</a:t>
            </a:r>
          </a:p>
          <a:p>
            <a:pPr lvl="0" algn="r" rtl="1"/>
            <a:r>
              <a:rPr lang="en-GB" dirty="0"/>
              <a:t>تطوير آلية إحالة تحدد هذا المستوى من التفاصيل ويتم تحديثها بانتظام.</a:t>
            </a:r>
          </a:p>
          <a:p>
            <a:pPr lvl="0" algn="r" rtl="1"/>
            <a:r>
              <a:rPr lang="en-GB" dirty="0"/>
              <a:t>معالجة فجوات تقديم الخدمات مع الحكومة والجهات المانحة والوكالات الأخرى</a:t>
            </a:r>
          </a:p>
          <a:p>
            <a:pPr lvl="0" algn="r" rtl="1"/>
            <a:r>
              <a:rPr lang="en-GB" dirty="0"/>
              <a:t>لا تقم بإحالات إلا إذا كنت تعلم أن م</a:t>
            </a:r>
            <a:r>
              <a:rPr lang="ar-SA" dirty="0"/>
              <a:t>قدم</a:t>
            </a:r>
            <a:r>
              <a:rPr lang="en-GB" dirty="0"/>
              <a:t> الخدمة قادرعلى ت</a:t>
            </a:r>
            <a:r>
              <a:rPr lang="ar-SA" dirty="0"/>
              <a:t>نفيذها</a:t>
            </a:r>
            <a:r>
              <a:rPr lang="en-GB" dirty="0"/>
              <a:t>. </a:t>
            </a:r>
            <a:r>
              <a:rPr lang="ar-SA" dirty="0"/>
              <a:t>اتصل ب</a:t>
            </a:r>
            <a:r>
              <a:rPr lang="en-GB" dirty="0"/>
              <a:t>الهاتف وتحدث إلى الخدمة المقدمة للتحقق مما هو ممكن قبل مشاركة معلومات الحالة.</a:t>
            </a:r>
          </a:p>
          <a:p>
            <a:pPr lvl="0" algn="r" rtl="1"/>
            <a:r>
              <a:rPr lang="en-GB" dirty="0"/>
              <a:t>يتحمل أخصائي الحالة المسؤولية الشاملة للمتابعة لضمان تقديم الخدمات. </a:t>
            </a:r>
            <a:r>
              <a:rPr lang="ar-SA" dirty="0"/>
              <a:t>قم بت</a:t>
            </a:r>
            <a:r>
              <a:rPr lang="en-GB" dirty="0"/>
              <a:t>سج</a:t>
            </a:r>
            <a:r>
              <a:rPr lang="ar-SA" dirty="0"/>
              <a:t>ي</a:t>
            </a:r>
            <a:r>
              <a:rPr lang="en-GB" dirty="0"/>
              <a:t>ل جميع الإحالات المقدمة. أضف تذكيرات لمتابعة ذلك في يومياتك / قاعدة بياناتك.</a:t>
            </a:r>
          </a:p>
          <a:p>
            <a:pPr lvl="0" algn="r" rtl="1"/>
            <a:r>
              <a:rPr lang="en-GB" dirty="0"/>
              <a:t>الاتفاق على الأطر الزمنية للتغذية ال</a:t>
            </a:r>
            <a:r>
              <a:rPr lang="ar-SA" dirty="0"/>
              <a:t>راجع</a:t>
            </a:r>
            <a:r>
              <a:rPr lang="en-GB" dirty="0"/>
              <a:t>ة بشأن الإحالات إلى إجراءات التشغيل القياسية.</a:t>
            </a:r>
          </a:p>
          <a:p>
            <a:pPr lvl="0" algn="r" rtl="1"/>
            <a:r>
              <a:rPr lang="en-GB" dirty="0"/>
              <a:t>مرافقة الطفل أو العائلة إلى مكان تقديم الخدمة. حدد موعدًا للطفل والأسرة ورافقهم إلى الموعد الأول. إذا كانوا يفضلون الذهاب بمفردهم ، فاتصل بعد ذلك لمعرفة كيف سارت الأمور وتذكيرهم بالاستمرار.</a:t>
            </a:r>
          </a:p>
          <a:p>
            <a:pPr algn="r" rtl="1"/>
            <a:endParaRPr lang="en-GB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9839B94A-4C8E-DEB7-3EF1-2A2C9752CC7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802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i="1" dirty="0"/>
              <a:t>لإجراء </a:t>
            </a:r>
            <a:r>
              <a:rPr lang="ar-SA" i="1" dirty="0"/>
              <a:t>ال</a:t>
            </a:r>
            <a:r>
              <a:rPr lang="en-GB" i="1" dirty="0"/>
              <a:t>إحالات</a:t>
            </a:r>
            <a:r>
              <a:rPr lang="ar-SA" i="1" dirty="0"/>
              <a:t>، </a:t>
            </a:r>
            <a:r>
              <a:rPr lang="en-GB" i="1" dirty="0"/>
              <a:t>يجب مشاركة بعض المعلومات الشخصية مع ال</a:t>
            </a:r>
            <a:r>
              <a:rPr lang="ar-SA" i="1" dirty="0"/>
              <a:t>جهة الفاعلة</a:t>
            </a:r>
            <a:r>
              <a:rPr lang="en-GB" i="1" dirty="0"/>
              <a:t> أو م</a:t>
            </a:r>
            <a:r>
              <a:rPr lang="ar-SA" i="1" dirty="0"/>
              <a:t>قدم</a:t>
            </a:r>
            <a:r>
              <a:rPr lang="en-GB" i="1" dirty="0"/>
              <a:t> الخدمة الآخر.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i="0" dirty="0"/>
              <a:t>مراجعة</a:t>
            </a:r>
            <a:r>
              <a:rPr lang="en-GB" i="0" dirty="0"/>
              <a:t> المعيار </a:t>
            </a:r>
            <a:r>
              <a:rPr lang="ar-SA" i="0" dirty="0"/>
              <a:t>٥ – معيار إدارة المعلومات لحماية الطفل</a:t>
            </a:r>
            <a:r>
              <a:rPr lang="en-GB" i="0" dirty="0"/>
              <a:t> في مشاركة المعلومات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"يتم جمع المعلومات المحدثة اللازمة لبرامج حماية الطفل الفعالة واستخدامها وتخزينها ومشاركتها ، مع الاحترام الكامل للسرية ، ووفقًا لمبدأ" عدم إلحاق ال</a:t>
            </a:r>
            <a:r>
              <a:rPr lang="ar-SA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أذى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"والمصالح الفضلى للأطفال".</a:t>
            </a:r>
            <a:endParaRPr lang="en-GB" i="0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ar-SA" b="1" dirty="0"/>
              <a:t>دليل العمل ال</a:t>
            </a:r>
            <a:r>
              <a:rPr lang="en-GB" b="1" dirty="0"/>
              <a:t>صفحة </a:t>
            </a:r>
            <a:r>
              <a:rPr lang="ar-SA" b="1" dirty="0"/>
              <a:t>٣٧</a:t>
            </a:r>
            <a:r>
              <a:rPr lang="en-GB" b="1" dirty="0"/>
              <a:t>: مبادئ حماية البيانات الشخصية</a:t>
            </a:r>
            <a:endParaRPr lang="en-GB" dirty="0"/>
          </a:p>
          <a:p>
            <a:pPr lvl="1" algn="r" rtl="1"/>
            <a:r>
              <a:rPr lang="ar-SA" i="0" dirty="0"/>
              <a:t>مراجعة</a:t>
            </a:r>
            <a:r>
              <a:rPr lang="en-GB" dirty="0"/>
              <a:t> مبادئ حماية البيانات الشخصية</a:t>
            </a: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525D52F-A25F-06B5-1ED1-18CD747C3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073F81F2-EAA9-2664-6E26-A6DA260B73A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15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مقدمة</a:t>
            </a:r>
          </a:p>
          <a:p>
            <a:pPr algn="r" rtl="1"/>
            <a:r>
              <a:rPr lang="en-US" i="1" dirty="0"/>
              <a:t>الآن دع</a:t>
            </a:r>
            <a:r>
              <a:rPr lang="ar-SA" i="1" dirty="0"/>
              <a:t>و</a:t>
            </a:r>
            <a:r>
              <a:rPr lang="en-US" i="1" dirty="0"/>
              <a:t>نا نتدرب على ما هو بحاجة إلى معرفته.</a:t>
            </a:r>
          </a:p>
          <a:p>
            <a:pPr algn="r" rtl="1"/>
            <a:r>
              <a:rPr lang="en-US" i="1" dirty="0"/>
              <a:t>تخيل أننا سن</a:t>
            </a:r>
            <a:r>
              <a:rPr lang="ar-SA" i="1" dirty="0"/>
              <a:t>قوم بإحالة</a:t>
            </a:r>
            <a:r>
              <a:rPr lang="en-US" i="1" dirty="0"/>
              <a:t> أمينة إلى نادٍ للشباب حيث يتم توفير مهارات الحياة في فترة ما بعد الظهر. يمكنها الانضمام إلى هذه الجلسات وما زالت تدعم أسرتها.</a:t>
            </a:r>
          </a:p>
          <a:p>
            <a:pPr algn="r" rtl="1"/>
            <a:r>
              <a:rPr lang="en-US" i="1" dirty="0"/>
              <a:t>عند إجراء الإحالة</a:t>
            </a:r>
            <a:r>
              <a:rPr lang="ar-SA" i="1" dirty="0"/>
              <a:t>، </a:t>
            </a:r>
            <a:r>
              <a:rPr lang="en-US" i="1" dirty="0"/>
              <a:t>ما هي المعلومات التي يجب تضمينها في نموذج الإحالة؟ ما هي المعلومات التي يجب مشاركتها؟</a:t>
            </a:r>
          </a:p>
          <a:p>
            <a:pPr algn="r" rtl="1"/>
            <a:endParaRPr lang="en-GB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(٢٠ دقيقة)</a:t>
            </a:r>
            <a:endParaRPr lang="en-GB" dirty="0"/>
          </a:p>
          <a:p>
            <a:pPr algn="r" rtl="1"/>
            <a:r>
              <a:rPr lang="ar-SA" dirty="0"/>
              <a:t>قم ب</a:t>
            </a:r>
            <a:r>
              <a:rPr lang="en-GB" dirty="0"/>
              <a:t>رسم نموذج</a:t>
            </a:r>
            <a:r>
              <a:rPr lang="ar-SA" dirty="0"/>
              <a:t> </a:t>
            </a:r>
            <a:r>
              <a:rPr lang="en-GB" dirty="0"/>
              <a:t>على اللوح الورقي وأطلق عليه اسم "نموذج إحالة أمينة".</a:t>
            </a:r>
          </a:p>
          <a:p>
            <a:pPr algn="r" rtl="1"/>
            <a:r>
              <a:rPr lang="en-GB" i="1" dirty="0"/>
              <a:t>ضع قائمة بالمعلومات التي يجب تضمينها في نموذج إحالة أمينة. يمكنك القيام بذلك مع </a:t>
            </a:r>
            <a:r>
              <a:rPr lang="ar-SA" i="1" dirty="0"/>
              <a:t>زميل</a:t>
            </a:r>
            <a:r>
              <a:rPr lang="en-GB" i="1" dirty="0"/>
              <a:t>ك.</a:t>
            </a:r>
          </a:p>
          <a:p>
            <a:pPr algn="r" rtl="1"/>
            <a:r>
              <a:rPr lang="en-GB" dirty="0"/>
              <a:t>اطلب من المتطوعين مشاركة اجاباتهم</a:t>
            </a:r>
          </a:p>
          <a:p>
            <a:pPr algn="r" rtl="1"/>
            <a:r>
              <a:rPr lang="en-GB" dirty="0"/>
              <a:t>اكتب الردود على اللوح الورقي</a:t>
            </a:r>
          </a:p>
          <a:p>
            <a:pPr algn="r" rtl="1"/>
            <a:r>
              <a:rPr lang="en-GB" dirty="0"/>
              <a:t>تحقق مع المشاركين إذا كان ينبغي إضافة أي معلومات أخرى</a:t>
            </a:r>
          </a:p>
          <a:p>
            <a:pPr algn="r" rtl="1"/>
            <a:r>
              <a:rPr lang="en-GB" dirty="0"/>
              <a:t>راجع الاجابات المحتملة واستكملها أدناه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lvl="0" indent="0" algn="r" rtl="1">
              <a:buNone/>
            </a:pPr>
            <a:endParaRPr lang="en-US" dirty="0"/>
          </a:p>
          <a:p>
            <a:pPr marL="0" lvl="0" indent="0" algn="r" rtl="1">
              <a:buNone/>
            </a:pPr>
            <a:r>
              <a:rPr lang="ar-SA" b="1" dirty="0"/>
              <a:t>الإجابات</a:t>
            </a:r>
            <a:r>
              <a:rPr lang="en-US" b="1" dirty="0"/>
              <a:t> الممكنة</a:t>
            </a:r>
          </a:p>
          <a:p>
            <a:pPr lvl="0" algn="r" rtl="1"/>
            <a:r>
              <a:rPr lang="en-US" dirty="0"/>
              <a:t>تاريخ الإحالة</a:t>
            </a:r>
          </a:p>
          <a:p>
            <a:pPr lvl="0" algn="r" rtl="1"/>
            <a:r>
              <a:rPr lang="en-US" dirty="0"/>
              <a:t>مستوى الأولوية</a:t>
            </a:r>
          </a:p>
          <a:p>
            <a:pPr lvl="0" algn="r" rtl="1"/>
            <a:r>
              <a:rPr lang="en-US" dirty="0"/>
              <a:t>كيف يتم إحالة ال</a:t>
            </a:r>
            <a:r>
              <a:rPr lang="ar-SA" dirty="0"/>
              <a:t>حال</a:t>
            </a:r>
            <a:r>
              <a:rPr lang="en-US" dirty="0"/>
              <a:t>ة</a:t>
            </a:r>
          </a:p>
          <a:p>
            <a:pPr lvl="0" algn="r" rtl="1"/>
            <a:r>
              <a:rPr lang="ar-SA" dirty="0"/>
              <a:t>تتم الإحالة من قبل مَن وإلى</a:t>
            </a:r>
            <a:r>
              <a:rPr lang="en-US" dirty="0"/>
              <a:t> </a:t>
            </a:r>
          </a:p>
          <a:p>
            <a:pPr lvl="0" algn="r" rtl="1"/>
            <a:r>
              <a:rPr lang="en-US" dirty="0"/>
              <a:t>معلومات أساسية عن الطفل (الاسم ، والعمر ، والجنس ، واللغات ، واحتياجات التواصل الخاصة ، والعنوان ، ورقم الهاتف)</a:t>
            </a:r>
          </a:p>
          <a:p>
            <a:pPr lvl="0" algn="r" rtl="1"/>
            <a:r>
              <a:rPr lang="en-US" dirty="0"/>
              <a:t>معلومات أساسية عن مقدم الرعاية</a:t>
            </a:r>
          </a:p>
          <a:p>
            <a:pPr lvl="0" algn="r" rtl="1"/>
            <a:r>
              <a:rPr lang="en-US" dirty="0"/>
              <a:t>سبب الإحالة (لا حاجة لشرح ال</a:t>
            </a:r>
            <a:r>
              <a:rPr lang="ar-SA" dirty="0"/>
              <a:t>حالة</a:t>
            </a:r>
            <a:r>
              <a:rPr lang="en-US" dirty="0"/>
              <a:t> بالكامل</a:t>
            </a:r>
            <a:r>
              <a:rPr lang="ar-SA" dirty="0"/>
              <a:t>!)</a:t>
            </a:r>
            <a:endParaRPr lang="en-US" dirty="0"/>
          </a:p>
          <a:p>
            <a:pPr lvl="0" algn="r" rtl="1"/>
            <a:r>
              <a:rPr lang="en-US" dirty="0"/>
              <a:t>نوع الخدمات المطلوبة</a:t>
            </a:r>
          </a:p>
          <a:p>
            <a:pPr lvl="0" algn="r" rtl="1"/>
            <a:r>
              <a:rPr lang="en-US" dirty="0"/>
              <a:t>النتيجة المتوقعة</a:t>
            </a:r>
          </a:p>
          <a:p>
            <a:pPr algn="r" rtl="1"/>
            <a:endParaRPr lang="en-GB" dirty="0"/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9079BC-6FE6-6CC2-4674-1EB62DC08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CCE6661-75D1-79EE-2146-BE2F0E1FD67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48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667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العمل العام </a:t>
            </a:r>
            <a:r>
              <a:rPr lang="ar-SA" b="1" dirty="0"/>
              <a:t>(١٠ دقائق)</a:t>
            </a:r>
            <a:endParaRPr lang="en-GB" b="1" dirty="0"/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en-GB" b="1" dirty="0"/>
              <a:t>صفحة </a:t>
            </a:r>
            <a:r>
              <a:rPr lang="ar-SA" b="1" dirty="0"/>
              <a:t>دليل العمل ١٤٦-١٦٦</a:t>
            </a:r>
            <a:r>
              <a:rPr lang="en-GB" b="1" dirty="0"/>
              <a:t>: نموذج الإحالة</a:t>
            </a:r>
          </a:p>
          <a:p>
            <a:pPr algn="r" rtl="1"/>
            <a:r>
              <a:rPr lang="ar-SA" dirty="0"/>
              <a:t>قم بم</a:t>
            </a:r>
            <a:r>
              <a:rPr lang="en-GB" dirty="0"/>
              <a:t>راجع</a:t>
            </a:r>
            <a:r>
              <a:rPr lang="ar-SA" dirty="0"/>
              <a:t>ة</a:t>
            </a:r>
            <a:r>
              <a:rPr lang="en-GB" dirty="0"/>
              <a:t> النموذج معًا</a:t>
            </a:r>
          </a:p>
          <a:p>
            <a:pPr algn="r" rtl="1"/>
            <a:r>
              <a:rPr lang="en-GB" dirty="0"/>
              <a:t>قم بإجراء </a:t>
            </a:r>
            <a:r>
              <a:rPr lang="ar-SA" dirty="0"/>
              <a:t>ربط</a:t>
            </a:r>
            <a:r>
              <a:rPr lang="en-GB" dirty="0"/>
              <a:t> مع التمرين السابق</a:t>
            </a: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A05086B-B5F8-52FA-98D8-A2B47B939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F2422B8D-90BC-7B1F-90DF-0B4A3E63263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49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52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مقدمة</a:t>
            </a:r>
          </a:p>
          <a:p>
            <a:pPr algn="r" rtl="1"/>
            <a:r>
              <a:rPr lang="en-GB" dirty="0"/>
              <a:t>توجيه المشاركين إلى</a:t>
            </a:r>
            <a:r>
              <a:rPr lang="ar-SA" dirty="0"/>
              <a:t> </a:t>
            </a:r>
            <a:r>
              <a:rPr lang="en-GB" b="1" dirty="0"/>
              <a:t>صفحة </a:t>
            </a:r>
            <a:r>
              <a:rPr lang="ar-SA" b="1" dirty="0"/>
              <a:t>دليل العمل ١٤٩</a:t>
            </a:r>
            <a:r>
              <a:rPr lang="en-GB" b="1" dirty="0"/>
              <a:t>: م</a:t>
            </a:r>
            <a:r>
              <a:rPr lang="ar-SA" b="1" dirty="0"/>
              <a:t>راجعة</a:t>
            </a:r>
            <a:r>
              <a:rPr lang="en-GB" b="1" dirty="0"/>
              <a:t> للوحدة </a:t>
            </a:r>
            <a:r>
              <a:rPr lang="ar-SA" b="1" dirty="0"/>
              <a:t>٨ 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</a:t>
            </a:r>
            <a:r>
              <a:rPr lang="ar-SA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الحالة</a:t>
            </a:r>
            <a:endParaRPr lang="ar-SA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dirty="0"/>
              <a:t>قسّم المشاركين إلى أزواج</a:t>
            </a:r>
          </a:p>
          <a:p>
            <a:pPr algn="r" rtl="1"/>
            <a:r>
              <a:rPr lang="en-GB" i="1" dirty="0"/>
              <a:t>مع </a:t>
            </a:r>
            <a:r>
              <a:rPr lang="ar-SA" i="1" dirty="0"/>
              <a:t>زميلك</a:t>
            </a:r>
            <a:r>
              <a:rPr lang="en-GB" i="1" dirty="0"/>
              <a:t>:</a:t>
            </a:r>
          </a:p>
          <a:p>
            <a:pPr lvl="1" algn="r" rtl="1"/>
            <a:r>
              <a:rPr lang="ar-SA" i="1" dirty="0"/>
              <a:t>قم بم</a:t>
            </a:r>
            <a:r>
              <a:rPr lang="en-GB" i="1" dirty="0"/>
              <a:t>ناقش</a:t>
            </a:r>
            <a:r>
              <a:rPr lang="ar-SA" i="1" dirty="0"/>
              <a:t>ة</a:t>
            </a:r>
            <a:r>
              <a:rPr lang="en-GB" i="1" dirty="0"/>
              <a:t> الأسئلة</a:t>
            </a:r>
          </a:p>
          <a:p>
            <a:pPr lvl="1" algn="r" rtl="1"/>
            <a:r>
              <a:rPr lang="en-GB" i="1" dirty="0"/>
              <a:t>اكتب إجاباتك</a:t>
            </a:r>
          </a:p>
          <a:p>
            <a:pPr lvl="1" algn="r" rtl="1"/>
            <a:r>
              <a:rPr lang="en-GB" i="1" dirty="0"/>
              <a:t>هذا التمرين هو </a:t>
            </a:r>
            <a:r>
              <a:rPr lang="ar-SA" i="1" dirty="0"/>
              <a:t>مراجع</a:t>
            </a:r>
            <a:r>
              <a:rPr lang="en-GB" i="1" dirty="0"/>
              <a:t>ة وليس تقييم.</a:t>
            </a:r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en-US" b="1" dirty="0"/>
              <a:t>عمل ال</a:t>
            </a:r>
            <a:r>
              <a:rPr lang="ar-SA" b="1" dirty="0"/>
              <a:t>أزواج (١٠ دقائق)</a:t>
            </a:r>
          </a:p>
          <a:p>
            <a:pPr marL="0" indent="0" algn="r" rtl="1">
              <a:buNone/>
            </a:pPr>
            <a:r>
              <a:rPr lang="en-US" dirty="0"/>
              <a:t>امنح المشاركين </a:t>
            </a:r>
            <a:r>
              <a:rPr lang="ar-SA" dirty="0"/>
              <a:t>١٠</a:t>
            </a:r>
            <a:r>
              <a:rPr lang="en-US" dirty="0"/>
              <a:t> دقائق لإكمال</a:t>
            </a:r>
            <a:r>
              <a:rPr lang="ar-SA" dirty="0"/>
              <a:t> النشاط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en-US" b="1" dirty="0"/>
              <a:t>مناقشة عامة </a:t>
            </a:r>
            <a:r>
              <a:rPr lang="ar-SA" b="1" dirty="0"/>
              <a:t>(٥ دقائق)</a:t>
            </a:r>
            <a:endParaRPr lang="en-US" dirty="0"/>
          </a:p>
          <a:p>
            <a:pPr algn="r" rtl="1"/>
            <a:r>
              <a:rPr lang="en-GB" dirty="0"/>
              <a:t>اطلب من المتطوعين مشاركة أفكارهم</a:t>
            </a:r>
          </a:p>
          <a:p>
            <a:pPr algn="r" rtl="1"/>
            <a:r>
              <a:rPr lang="en-GB" dirty="0"/>
              <a:t>مراجعة واستكمال الردود أدناه</a:t>
            </a: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r>
              <a:rPr lang="ar-SA" b="1" dirty="0"/>
              <a:t>إ</a:t>
            </a:r>
            <a:r>
              <a:rPr lang="en-GB" b="1" dirty="0"/>
              <a:t>جابات</a:t>
            </a:r>
          </a:p>
          <a:p>
            <a:pPr lvl="0" algn="r" rtl="1"/>
            <a:r>
              <a:rPr lang="en-GB" b="1" dirty="0"/>
              <a:t>السؤال رقم </a:t>
            </a:r>
            <a:r>
              <a:rPr lang="ar-SA" b="1" dirty="0"/>
              <a:t>١</a:t>
            </a:r>
            <a:r>
              <a:rPr lang="en-GB" b="1" dirty="0"/>
              <a:t>:</a:t>
            </a:r>
            <a:r>
              <a:rPr lang="en-GB" b="0" dirty="0"/>
              <a:t>كيف ينبغي التعامل مع خط</a:t>
            </a:r>
            <a:r>
              <a:rPr lang="ar-SA" b="0" dirty="0"/>
              <a:t>ة </a:t>
            </a:r>
            <a:r>
              <a:rPr lang="en-GB" b="0" dirty="0"/>
              <a:t>الحالة؟ ما هي الأساليب التي سيستخدمها أخصائي الحالة أثناء صياغة خط</a:t>
            </a:r>
            <a:r>
              <a:rPr lang="ar-SA" b="0" dirty="0"/>
              <a:t>ة</a:t>
            </a:r>
            <a:r>
              <a:rPr lang="en-GB" b="0" dirty="0"/>
              <a:t> الحالة؟</a:t>
            </a:r>
          </a:p>
          <a:p>
            <a:pPr lvl="1" algn="r" rtl="1"/>
            <a:r>
              <a:rPr lang="en-GB" dirty="0"/>
              <a:t>النهج القائم</a:t>
            </a:r>
            <a:r>
              <a:rPr lang="ar-SA" dirty="0"/>
              <a:t> </a:t>
            </a:r>
            <a:r>
              <a:rPr lang="en-GB" dirty="0"/>
              <a:t>على</a:t>
            </a:r>
            <a:r>
              <a:rPr lang="ar-SA" dirty="0"/>
              <a:t> نقاط</a:t>
            </a:r>
            <a:r>
              <a:rPr lang="en-GB" dirty="0"/>
              <a:t> القوة والمشاركة والتمكين</a:t>
            </a:r>
          </a:p>
          <a:p>
            <a:pPr lvl="1" algn="r" rtl="1"/>
            <a:r>
              <a:rPr lang="en-GB" dirty="0"/>
              <a:t>اسأل متطوع عما إذا كان بإمكانهم أن يشرحوا بكلماتهم ما يعنيه كل من هذه الأساليب الرئيسية</a:t>
            </a:r>
          </a:p>
          <a:p>
            <a:pPr marL="0" indent="0" algn="r" rtl="1">
              <a:buNone/>
            </a:pPr>
            <a:endParaRPr lang="en-GB" b="1" dirty="0"/>
          </a:p>
          <a:p>
            <a:pPr marL="0" indent="0" algn="r" rtl="1">
              <a:buNone/>
            </a:pPr>
            <a:r>
              <a:rPr lang="ar-SA" b="1" dirty="0"/>
              <a:t>يتبع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5340D7A-410B-373D-87B8-85C9B6661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431755A-244E-DAC4-2664-D8BFC462C2AE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GB" i="1" dirty="0"/>
          </a:p>
          <a:p>
            <a:pPr algn="r" rtl="1"/>
            <a:r>
              <a:rPr lang="en-GB" i="1" dirty="0"/>
              <a:t>في الجلسة القادمة سنغلق وحدة اليوم</a:t>
            </a:r>
          </a:p>
          <a:p>
            <a:pPr algn="r" rtl="1"/>
            <a:endParaRPr lang="en-BE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41D6CF7-649D-0146-FA68-CCC763843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2C23AE01-E6C2-1261-067C-C121547F01F2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50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3376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مدة </a:t>
            </a:r>
            <a:r>
              <a:rPr lang="en-US" b="1" dirty="0">
                <a:sym typeface="Arial"/>
              </a:rPr>
              <a:t>الجلسة السادسة: </a:t>
            </a:r>
            <a:r>
              <a:rPr lang="ar-SA" b="1" dirty="0">
                <a:sym typeface="Arial"/>
              </a:rPr>
              <a:t>٣٠ دقيقة</a:t>
            </a:r>
            <a:endParaRPr lang="en-US" dirty="0">
              <a:sym typeface="Arial"/>
            </a:endParaRPr>
          </a:p>
          <a:p>
            <a:pPr algn="r" rtl="1"/>
            <a:endParaRPr lang="en-US" dirty="0">
              <a:sym typeface="Arial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2C000708-D90F-A130-D5AF-3E2B2163D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3994934C-AE2B-AB3D-6BC2-431E1808592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51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مقدمة</a:t>
            </a:r>
          </a:p>
          <a:p>
            <a:pPr algn="r" rtl="1"/>
            <a:r>
              <a:rPr lang="en-GB" sz="1100" dirty="0">
                <a:sym typeface="Arial"/>
              </a:rPr>
              <a:t>توجيه المشاركين إلى</a:t>
            </a:r>
            <a:r>
              <a:rPr lang="ar-SA" sz="1100" dirty="0">
                <a:sym typeface="Arial"/>
              </a:rPr>
              <a:t> ا</a:t>
            </a:r>
            <a:r>
              <a:rPr lang="ar-SA" sz="1100" b="1" dirty="0">
                <a:sym typeface="Arial"/>
              </a:rPr>
              <a:t>ل</a:t>
            </a:r>
            <a:r>
              <a:rPr lang="en-GB" sz="1100" b="1" dirty="0">
                <a:sym typeface="Arial"/>
              </a:rPr>
              <a:t>صفحة </a:t>
            </a:r>
            <a:r>
              <a:rPr lang="ar-SA" sz="1100" b="1" dirty="0">
                <a:sym typeface="Arial"/>
              </a:rPr>
              <a:t>١٦٧من دليل العمل</a:t>
            </a:r>
            <a:r>
              <a:rPr lang="en-GB" sz="1100" b="1" dirty="0">
                <a:sym typeface="Arial"/>
              </a:rPr>
              <a:t>: أهداف التعلم</a:t>
            </a:r>
          </a:p>
          <a:p>
            <a:pPr algn="r" rtl="1"/>
            <a:r>
              <a:rPr lang="en-GB" sz="1100" i="1" dirty="0">
                <a:sym typeface="Arial"/>
              </a:rPr>
              <a:t>من المهم أن تأخذ الوقت الكافي لمراجعة أهداف التعلم </a:t>
            </a:r>
            <a:r>
              <a:rPr lang="ar-SA" sz="1100" i="1" dirty="0">
                <a:sym typeface="Arial"/>
              </a:rPr>
              <a:t>(</a:t>
            </a:r>
            <a:r>
              <a:rPr lang="en-GB" sz="1100" b="1" i="1" dirty="0">
                <a:sym typeface="Arial"/>
              </a:rPr>
              <a:t>صفحة </a:t>
            </a:r>
            <a:r>
              <a:rPr lang="ar-SA" sz="1100" b="1" i="1" dirty="0">
                <a:sym typeface="Arial"/>
              </a:rPr>
              <a:t>دليل العمل ١٥٠) </a:t>
            </a:r>
            <a:r>
              <a:rPr lang="en-GB" sz="1100" i="1" dirty="0">
                <a:sym typeface="Arial"/>
              </a:rPr>
              <a:t>والتفكير في إنجازاتك في نهاية هذا التدريب.</a:t>
            </a:r>
          </a:p>
          <a:p>
            <a:pPr algn="r" rtl="1"/>
            <a:r>
              <a:rPr lang="en-GB" sz="1100" i="1" dirty="0">
                <a:sym typeface="Arial"/>
              </a:rPr>
              <a:t>قد تتطلب بعض أهداف التعلم بعض المعلومات أو الممارسة أو الدعم من المشرف لتحقيقها بالكامل.</a:t>
            </a:r>
          </a:p>
          <a:p>
            <a:pPr algn="r" rtl="1"/>
            <a:r>
              <a:rPr lang="en-GB" sz="1100" i="1" dirty="0">
                <a:sym typeface="Arial"/>
              </a:rPr>
              <a:t>ألقِ نظرة على تدريب اليوم وأجب عن الأسئلة المتعلقة بأهداف التعلم في </a:t>
            </a:r>
            <a:r>
              <a:rPr lang="ar-SA" sz="1100" i="1" dirty="0">
                <a:sym typeface="Arial"/>
              </a:rPr>
              <a:t>دليل العمل</a:t>
            </a:r>
            <a:r>
              <a:rPr lang="en-GB" sz="1100" i="1" dirty="0">
                <a:sym typeface="Arial"/>
              </a:rPr>
              <a:t> التدريبي.</a:t>
            </a:r>
          </a:p>
          <a:p>
            <a:pPr marL="0" indent="0" algn="r" rtl="1">
              <a:buNone/>
            </a:pPr>
            <a:endParaRPr lang="en-GB" sz="1100" b="1" dirty="0">
              <a:sym typeface="Arial"/>
            </a:endParaRPr>
          </a:p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العمل الفردي </a:t>
            </a:r>
            <a:r>
              <a:rPr lang="ar-SA" sz="1100" b="1" dirty="0">
                <a:sym typeface="Arial"/>
              </a:rPr>
              <a:t>(٥ دقائق)</a:t>
            </a:r>
            <a:endParaRPr lang="en-GB" sz="1100" i="1" dirty="0"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100" dirty="0">
              <a:sym typeface="Arial"/>
            </a:endParaRPr>
          </a:p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مناقشة عامة </a:t>
            </a:r>
            <a:r>
              <a:rPr lang="ar-SA" sz="1100" b="1" dirty="0">
                <a:sym typeface="Arial"/>
              </a:rPr>
              <a:t>(٥ دقائق)</a:t>
            </a:r>
            <a:endParaRPr lang="en-GB" sz="1100" i="1" dirty="0">
              <a:sym typeface="Arial"/>
            </a:endParaRPr>
          </a:p>
          <a:p>
            <a:pPr algn="r" rtl="1"/>
            <a:r>
              <a:rPr lang="en-GB" sz="1100" i="1" dirty="0">
                <a:sym typeface="Arial"/>
              </a:rPr>
              <a:t>هل يرغب أي شخص في مشاركة:</a:t>
            </a:r>
          </a:p>
          <a:p>
            <a:pPr lvl="1" algn="r" rtl="1"/>
            <a:r>
              <a:rPr lang="en-GB" sz="1100" i="1" dirty="0">
                <a:sym typeface="Arial"/>
              </a:rPr>
              <a:t>ما هي أهداف التعلم التي تحتاج إلى مزيد من المعلومات أو الممارسة أو الدعم لتحقيقها بالكامل؟</a:t>
            </a:r>
          </a:p>
          <a:p>
            <a:pPr lvl="1" algn="r" rtl="1"/>
            <a:r>
              <a:rPr lang="en-GB" sz="1100" i="1" dirty="0">
                <a:sym typeface="Arial"/>
              </a:rPr>
              <a:t>ما هي أهداف التعلم التي تشعر بالثقة حيالها؟</a:t>
            </a:r>
          </a:p>
          <a:p>
            <a:pPr algn="r" rtl="1"/>
            <a:endParaRPr lang="en-GB" sz="1100" i="1" dirty="0">
              <a:sym typeface="Arial"/>
            </a:endParaRPr>
          </a:p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مقدمة</a:t>
            </a:r>
          </a:p>
          <a:p>
            <a:pPr algn="r" rtl="1"/>
            <a:r>
              <a:rPr lang="en-GB" sz="1100" dirty="0">
                <a:sym typeface="Arial"/>
              </a:rPr>
              <a:t>اكمل في</a:t>
            </a:r>
            <a:r>
              <a:rPr lang="ar-SA" sz="1100" dirty="0">
                <a:sym typeface="Arial"/>
              </a:rPr>
              <a:t> </a:t>
            </a:r>
            <a:r>
              <a:rPr lang="en-GB" sz="1100" b="1" dirty="0">
                <a:sym typeface="Arial"/>
              </a:rPr>
              <a:t>صفحة </a:t>
            </a:r>
            <a:r>
              <a:rPr lang="ar-SA" sz="1100" b="1" dirty="0">
                <a:sym typeface="Arial"/>
              </a:rPr>
              <a:t>دليل العمل ١٦٧: التأمل</a:t>
            </a:r>
            <a:endParaRPr lang="en-GB" sz="1100" b="1" dirty="0">
              <a:sym typeface="Arial"/>
            </a:endParaRPr>
          </a:p>
          <a:p>
            <a:pPr algn="r" rtl="1"/>
            <a:r>
              <a:rPr lang="en-GB" sz="1100" i="1" dirty="0">
                <a:sym typeface="Arial"/>
              </a:rPr>
              <a:t>ما الذي فاجأك؟</a:t>
            </a:r>
          </a:p>
          <a:p>
            <a:pPr algn="r" rtl="1"/>
            <a:r>
              <a:rPr lang="en-GB" sz="1100" i="1" dirty="0">
                <a:sym typeface="Arial"/>
              </a:rPr>
              <a:t>ما هو التحدي</a:t>
            </a:r>
            <a:r>
              <a:rPr lang="ar-SA" sz="1100" i="1" dirty="0">
                <a:sym typeface="Arial"/>
              </a:rPr>
              <a:t> بالنسبة لك</a:t>
            </a:r>
            <a:r>
              <a:rPr lang="en-GB" sz="1100" i="1" dirty="0">
                <a:sym typeface="Arial"/>
              </a:rPr>
              <a:t>؟</a:t>
            </a:r>
          </a:p>
          <a:p>
            <a:pPr algn="r" rtl="1"/>
            <a:r>
              <a:rPr lang="en-GB" sz="1100" i="1" dirty="0">
                <a:sym typeface="Arial"/>
              </a:rPr>
              <a:t>ماذا كنت ترغب في معرفة المزيد عنه؟</a:t>
            </a:r>
          </a:p>
          <a:p>
            <a:pPr marL="0" indent="0" algn="r" rtl="1">
              <a:buNone/>
            </a:pPr>
            <a:endParaRPr lang="en-GB" sz="1100" dirty="0">
              <a:sym typeface="Arial"/>
            </a:endParaRPr>
          </a:p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العمل الفردي </a:t>
            </a:r>
            <a:r>
              <a:rPr lang="ar-SA" sz="1100" b="1" dirty="0">
                <a:sym typeface="Arial"/>
              </a:rPr>
              <a:t>(٥ دقائق)</a:t>
            </a:r>
            <a:endParaRPr lang="en-GB" sz="1100" i="1" dirty="0">
              <a:sym typeface="Arial"/>
            </a:endParaRPr>
          </a:p>
          <a:p>
            <a:pPr marL="0" indent="0" algn="r" rtl="1">
              <a:buNone/>
            </a:pPr>
            <a:endParaRPr lang="en-GB" sz="1100" dirty="0">
              <a:sym typeface="Arial"/>
            </a:endParaRPr>
          </a:p>
          <a:p>
            <a:pPr marL="0" indent="0" algn="r" rtl="1">
              <a:buNone/>
            </a:pPr>
            <a:r>
              <a:rPr lang="en-GB" sz="1100" b="1" dirty="0">
                <a:sym typeface="Arial"/>
              </a:rPr>
              <a:t>مناقشة عامة </a:t>
            </a:r>
            <a:r>
              <a:rPr lang="ar-SA" sz="1100" b="1" dirty="0">
                <a:sym typeface="Arial"/>
              </a:rPr>
              <a:t>(٥ دقائق)</a:t>
            </a:r>
            <a:endParaRPr lang="en-GB" sz="1100" i="1" dirty="0">
              <a:sym typeface="Arial"/>
            </a:endParaRPr>
          </a:p>
          <a:p>
            <a:pPr algn="r" rtl="1"/>
            <a:r>
              <a:rPr lang="en-GB" sz="1100" i="1" dirty="0">
                <a:sym typeface="Arial"/>
              </a:rPr>
              <a:t>هل يرغب أي شخص في مشاركة:</a:t>
            </a:r>
          </a:p>
          <a:p>
            <a:pPr lvl="1" algn="r" rtl="1"/>
            <a:r>
              <a:rPr lang="en-GB" sz="1100" i="1" dirty="0">
                <a:sym typeface="Arial"/>
              </a:rPr>
              <a:t>شيء تعلمه اليوم؟</a:t>
            </a:r>
          </a:p>
          <a:p>
            <a:pPr lvl="1" algn="r" rtl="1"/>
            <a:r>
              <a:rPr lang="en-GB" sz="1100" i="1" dirty="0">
                <a:sym typeface="Arial"/>
              </a:rPr>
              <a:t>شيء تريد معرفة المزيد عنه؟</a:t>
            </a:r>
          </a:p>
          <a:p>
            <a:pPr algn="r" rtl="1"/>
            <a:r>
              <a:rPr lang="en-GB" sz="1100" i="0" dirty="0">
                <a:sym typeface="Arial"/>
              </a:rPr>
              <a:t>اشرح متى سيبدأ التدريب على الوحدة التالية</a:t>
            </a:r>
          </a:p>
          <a:p>
            <a:pPr algn="r" rtl="1"/>
            <a:r>
              <a:rPr lang="en-GB" sz="1100" i="0" dirty="0">
                <a:sym typeface="Arial"/>
              </a:rPr>
              <a:t>اشكر المشاركين على مشاركتهم</a:t>
            </a:r>
            <a:endParaRPr lang="en-GB" sz="1100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BBF40BE-5C4B-1FF0-7818-05340FF23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8A6FB822-A465-BC23-81B7-A7611E0A66C7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52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0230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GB" b="1" dirty="0"/>
              <a:t>تمرين العناية الذاتية</a:t>
            </a:r>
            <a:r>
              <a:rPr lang="ar-SA" b="1" dirty="0"/>
              <a:t> (</a:t>
            </a:r>
            <a:r>
              <a:rPr lang="en-GB" b="1" dirty="0"/>
              <a:t> </a:t>
            </a:r>
            <a:r>
              <a:rPr lang="ar-SA" b="1" dirty="0"/>
              <a:t>الاسترخاء </a:t>
            </a:r>
            <a:r>
              <a:rPr lang="en-GB" b="1" dirty="0"/>
              <a:t>لمدة </a:t>
            </a:r>
            <a:r>
              <a:rPr lang="ar-SA" b="1" dirty="0"/>
              <a:t>١٠</a:t>
            </a:r>
            <a:r>
              <a:rPr lang="en-GB" b="1" dirty="0"/>
              <a:t> دقائق</a:t>
            </a:r>
            <a:r>
              <a:rPr lang="ar-SA" b="1" dirty="0"/>
              <a:t>)</a:t>
            </a:r>
            <a:endParaRPr lang="en-GB" b="1" dirty="0"/>
          </a:p>
          <a:p>
            <a:pPr algn="r" rtl="1"/>
            <a:r>
              <a:rPr lang="en-GB" i="1" dirty="0">
                <a:sym typeface="Arial"/>
              </a:rPr>
              <a:t>سنمارس الآن أسلوبًا بسيطًا لتقليل التوتر والمساعدة في التهدئة. يساعد هذا التمرين على تهدئة عقولنا وإيقاف تدفق الأفكار السلبية. لنبدأ.</a:t>
            </a:r>
          </a:p>
          <a:p>
            <a:pPr lvl="1" algn="r" rtl="1"/>
            <a:r>
              <a:rPr lang="en-GB" i="1" dirty="0">
                <a:sym typeface="Arial"/>
              </a:rPr>
              <a:t>ثبت عينيك على نقطة واحدة بعيدًا عنك (أي شيء)</a:t>
            </a:r>
          </a:p>
          <a:p>
            <a:pPr lvl="1" algn="r" rtl="1"/>
            <a:r>
              <a:rPr lang="en-GB" i="1" dirty="0">
                <a:sym typeface="Arial"/>
              </a:rPr>
              <a:t>لاحظ كيف يمكنك أن ترى ما حول هذه النقطة دون الحاجة إلى تحريك عينيك. حافظ على</a:t>
            </a:r>
            <a:r>
              <a:rPr lang="ar-SA" i="1" dirty="0">
                <a:sym typeface="Arial"/>
              </a:rPr>
              <a:t> ثبات</a:t>
            </a:r>
            <a:r>
              <a:rPr lang="en-GB" i="1" dirty="0">
                <a:sym typeface="Arial"/>
              </a:rPr>
              <a:t> رأسك وعينيك </a:t>
            </a:r>
            <a:endParaRPr lang="ar-SA" i="1" dirty="0">
              <a:sym typeface="Arial"/>
            </a:endParaRPr>
          </a:p>
          <a:p>
            <a:pPr lvl="1" algn="r" rtl="1"/>
            <a:r>
              <a:rPr lang="en-GB" i="1" dirty="0">
                <a:sym typeface="Arial"/>
              </a:rPr>
              <a:t>لاحظ كيف يمكنك رؤية هذه النقطة وما حولها دون الحاجة إلى تحريك رأسك أو عينيك.</a:t>
            </a:r>
          </a:p>
          <a:p>
            <a:pPr lvl="1" algn="r" rtl="1"/>
            <a:r>
              <a:rPr lang="en-GB" i="1" dirty="0">
                <a:sym typeface="Arial"/>
              </a:rPr>
              <a:t>لاحظ المنطقة فوق تلك النقطة ثم أسفل تلك النقطة. وكل المساحة على جانبي تلك النقطة.</a:t>
            </a:r>
          </a:p>
          <a:p>
            <a:pPr lvl="1" algn="r" rtl="1"/>
            <a:r>
              <a:rPr lang="ar-SA" i="1" dirty="0">
                <a:sym typeface="Arial"/>
              </a:rPr>
              <a:t>قم بنقل تركيزك من تلك النقطة وصولاً إلى جانب رأسك. وعلى طول المسافة إلى أعلى رأسك ثم إلى أسفل ذقنك</a:t>
            </a:r>
            <a:r>
              <a:rPr lang="en-GB" i="1" dirty="0">
                <a:sym typeface="Arial"/>
              </a:rPr>
              <a:t>.</a:t>
            </a:r>
          </a:p>
          <a:p>
            <a:pPr lvl="1" algn="r" rtl="1"/>
            <a:r>
              <a:rPr lang="en-GB" i="1" dirty="0">
                <a:sym typeface="Arial"/>
              </a:rPr>
              <a:t>لاحظ كيف يمكنك التركيزعلى هذه النقطة و</a:t>
            </a:r>
            <a:r>
              <a:rPr lang="ar-SA" i="1" dirty="0">
                <a:sym typeface="Arial"/>
              </a:rPr>
              <a:t> أن تكون</a:t>
            </a:r>
            <a:r>
              <a:rPr lang="en-GB" i="1" dirty="0">
                <a:sym typeface="Arial"/>
              </a:rPr>
              <a:t> على دراية بكل ذلك في نفس الوقت.</a:t>
            </a:r>
          </a:p>
          <a:p>
            <a:pPr lvl="1" algn="r" rtl="1"/>
            <a:r>
              <a:rPr lang="en-GB" i="1" dirty="0">
                <a:sym typeface="Arial"/>
              </a:rPr>
              <a:t>تخيل كما لو كان بإمكانك رؤية كل </a:t>
            </a:r>
            <a:r>
              <a:rPr lang="ar-SA" i="1" dirty="0">
                <a:sym typeface="Arial"/>
              </a:rPr>
              <a:t>المساحة</a:t>
            </a:r>
            <a:r>
              <a:rPr lang="en-GB" i="1" dirty="0">
                <a:sym typeface="Arial"/>
              </a:rPr>
              <a:t> خلفك وكل م</a:t>
            </a:r>
            <a:r>
              <a:rPr lang="ar-SA" i="1" dirty="0">
                <a:sym typeface="Arial"/>
              </a:rPr>
              <a:t>ا </a:t>
            </a:r>
            <a:r>
              <a:rPr lang="en-GB" i="1" dirty="0">
                <a:sym typeface="Arial"/>
              </a:rPr>
              <a:t>حول</a:t>
            </a:r>
            <a:r>
              <a:rPr lang="ar-SA" i="1" dirty="0">
                <a:sym typeface="Arial"/>
              </a:rPr>
              <a:t>ك بشكل ٣٦٠ </a:t>
            </a:r>
            <a:r>
              <a:rPr lang="en-GB" i="1" dirty="0">
                <a:sym typeface="Arial"/>
              </a:rPr>
              <a:t>درجة</a:t>
            </a:r>
            <a:r>
              <a:rPr lang="ar-SA" i="1" dirty="0">
                <a:sym typeface="Arial"/>
              </a:rPr>
              <a:t> لتصبح على دراية ب</a:t>
            </a:r>
            <a:r>
              <a:rPr lang="en-GB" i="1" dirty="0">
                <a:sym typeface="Arial"/>
              </a:rPr>
              <a:t>كل شيء في هذ</a:t>
            </a:r>
            <a:r>
              <a:rPr lang="ar-SA" i="1" dirty="0">
                <a:sym typeface="Arial"/>
              </a:rPr>
              <a:t>ه</a:t>
            </a:r>
            <a:r>
              <a:rPr lang="en-GB" i="1" dirty="0">
                <a:sym typeface="Arial"/>
              </a:rPr>
              <a:t> ال</a:t>
            </a:r>
            <a:r>
              <a:rPr lang="ar-SA" i="1" dirty="0">
                <a:sym typeface="Arial"/>
              </a:rPr>
              <a:t>مساحة</a:t>
            </a:r>
            <a:r>
              <a:rPr lang="en-GB" i="1" dirty="0">
                <a:sym typeface="Arial"/>
              </a:rPr>
              <a:t> دفعة واحدة. اجلس هكذا لبضع ثوان.</a:t>
            </a:r>
          </a:p>
          <a:p>
            <a:pPr lvl="1" algn="r" rtl="1"/>
            <a:r>
              <a:rPr lang="en-GB" i="1" dirty="0">
                <a:sym typeface="Arial"/>
              </a:rPr>
              <a:t>اسمح لتركيزك بالعودة إلى تلك النقطة واجعل تركيزك ينصب فقط على تلك النقطة واسمح لوميض</a:t>
            </a:r>
            <a:r>
              <a:rPr lang="ar-SA" i="1" dirty="0">
                <a:sym typeface="Arial"/>
              </a:rPr>
              <a:t>/طَرْف العينين</a:t>
            </a:r>
            <a:r>
              <a:rPr lang="en-GB" i="1" dirty="0">
                <a:sym typeface="Arial"/>
              </a:rPr>
              <a:t> بالعودة إلى طبيعته. اجذب انتباهك مرة أخرى إلى ا</a:t>
            </a:r>
            <a:r>
              <a:rPr lang="ar-SA" i="1" dirty="0">
                <a:sym typeface="Arial"/>
              </a:rPr>
              <a:t>لحاضر</a:t>
            </a:r>
            <a:endParaRPr lang="en-GB" i="1" dirty="0">
              <a:sym typeface="Arial"/>
            </a:endParaRPr>
          </a:p>
          <a:p>
            <a:pPr lvl="1" algn="r" rtl="1"/>
            <a:r>
              <a:rPr lang="en-GB" i="1" dirty="0">
                <a:sym typeface="Arial"/>
              </a:rPr>
              <a:t>الآن أغمض عينيك واستمع لما بداخل</a:t>
            </a:r>
            <a:r>
              <a:rPr lang="ar-SA" i="1" dirty="0">
                <a:sym typeface="Arial"/>
              </a:rPr>
              <a:t>ك</a:t>
            </a:r>
            <a:r>
              <a:rPr lang="en-GB" i="1" dirty="0">
                <a:sym typeface="Arial"/>
              </a:rPr>
              <a:t>. يجب أن تلاحظ أن</a:t>
            </a:r>
            <a:r>
              <a:rPr lang="ar-SA" i="1" dirty="0">
                <a:sym typeface="Arial"/>
              </a:rPr>
              <a:t>ك</a:t>
            </a:r>
            <a:r>
              <a:rPr lang="en-GB" i="1" dirty="0">
                <a:sym typeface="Arial"/>
              </a:rPr>
              <a:t> أكثر هدوءًا</a:t>
            </a:r>
          </a:p>
          <a:p>
            <a:pPr lvl="1" algn="r" rtl="1"/>
            <a:r>
              <a:rPr lang="en-GB" i="1" dirty="0">
                <a:sym typeface="Arial"/>
              </a:rPr>
              <a:t>كلما فعلت ذلك وكلما طالت مدة ممارستك ل</a:t>
            </a:r>
            <a:r>
              <a:rPr lang="ar-SA" i="1" dirty="0">
                <a:sym typeface="Arial"/>
              </a:rPr>
              <a:t>ذلك، كلما </a:t>
            </a:r>
            <a:r>
              <a:rPr lang="en-GB" i="1" dirty="0">
                <a:sym typeface="Arial"/>
              </a:rPr>
              <a:t>أصبح</a:t>
            </a:r>
            <a:r>
              <a:rPr lang="ar-SA" i="1" dirty="0">
                <a:sym typeface="Arial"/>
              </a:rPr>
              <a:t>ت</a:t>
            </a:r>
            <a:r>
              <a:rPr lang="en-GB" i="1" dirty="0">
                <a:sym typeface="Arial"/>
              </a:rPr>
              <a:t> أكثر هدوءًا</a:t>
            </a:r>
          </a:p>
          <a:p>
            <a:pPr marL="0" indent="0" algn="r" rtl="1">
              <a:buNone/>
            </a:pPr>
            <a:endParaRPr lang="en-GB" dirty="0">
              <a:sym typeface="Arial"/>
            </a:endParaRPr>
          </a:p>
          <a:p>
            <a:pPr marL="0" indent="0" algn="r" rtl="1">
              <a:buNone/>
            </a:pPr>
            <a:r>
              <a:rPr lang="en-GB" b="1" dirty="0">
                <a:sym typeface="Arial"/>
              </a:rPr>
              <a:t>خاتمة</a:t>
            </a:r>
          </a:p>
          <a:p>
            <a:pPr algn="r" rtl="1"/>
            <a:r>
              <a:rPr lang="en-GB" i="1" dirty="0">
                <a:sym typeface="Arial"/>
              </a:rPr>
              <a:t>ما هو شعورك؟ ما رأيك في التمرين؟</a:t>
            </a:r>
          </a:p>
          <a:p>
            <a:pPr algn="r" rtl="1"/>
            <a:r>
              <a:rPr lang="en-GB" dirty="0">
                <a:sym typeface="Arial"/>
              </a:rPr>
              <a:t>اشكرهم على المشاركة.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dirty="0">
                <a:sym typeface="Arial"/>
              </a:rPr>
              <a:t>المصدر: أوليفر أرمسترونج ، خبير في علاج القلق</a:t>
            </a:r>
          </a:p>
          <a:p>
            <a:pPr marL="0" indent="0" algn="r" rtl="1">
              <a:buNone/>
            </a:pPr>
            <a:endParaRPr lang="en-GB" dirty="0">
              <a:sym typeface="Arial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076A45B-8D8B-7DCA-C62F-C84B6D71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4A6033F4-B852-C74B-4532-76FA4C599B1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53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01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477838" y="460375"/>
            <a:ext cx="6143624" cy="9211334"/>
          </a:xfrm>
        </p:spPr>
        <p:txBody>
          <a:bodyPr/>
          <a:lstStyle/>
          <a:p>
            <a:pPr lvl="0" algn="r" rtl="1"/>
            <a:r>
              <a:rPr lang="en-GB" b="1" dirty="0"/>
              <a:t>السؤال </a:t>
            </a:r>
            <a:r>
              <a:rPr lang="ar-SA" b="1" dirty="0"/>
              <a:t>٢</a:t>
            </a:r>
            <a:r>
              <a:rPr lang="en-GB" b="1" dirty="0"/>
              <a:t>:</a:t>
            </a:r>
            <a:r>
              <a:rPr lang="en-GB" dirty="0"/>
              <a:t>هل يمكنك رسم مسار اجتماع خط</a:t>
            </a:r>
            <a:r>
              <a:rPr lang="ar-SA" dirty="0"/>
              <a:t>ة</a:t>
            </a:r>
            <a:r>
              <a:rPr lang="en-GB" dirty="0"/>
              <a:t> الحالة؟</a:t>
            </a:r>
          </a:p>
          <a:p>
            <a:pPr lvl="1" algn="r" rtl="1"/>
            <a:r>
              <a:rPr lang="ar-SA" dirty="0"/>
              <a:t>١.</a:t>
            </a:r>
            <a:r>
              <a:rPr lang="en-GB" dirty="0"/>
              <a:t> اكتش</a:t>
            </a:r>
            <a:r>
              <a:rPr lang="ar-SA" dirty="0"/>
              <a:t>ا</a:t>
            </a:r>
            <a:r>
              <a:rPr lang="en-GB" dirty="0"/>
              <a:t>ف المشكلة</a:t>
            </a:r>
          </a:p>
          <a:p>
            <a:pPr lvl="1" algn="r" rtl="1"/>
            <a:r>
              <a:rPr lang="ar-SA" dirty="0"/>
              <a:t>٢.الم</a:t>
            </a:r>
            <a:r>
              <a:rPr lang="en-GB" dirty="0"/>
              <a:t>وافق</a:t>
            </a:r>
            <a:r>
              <a:rPr lang="ar-SA" dirty="0"/>
              <a:t>ة</a:t>
            </a:r>
            <a:r>
              <a:rPr lang="en-GB" dirty="0"/>
              <a:t> على الهدف العام والإطار الزمني</a:t>
            </a:r>
          </a:p>
          <a:p>
            <a:pPr lvl="1" algn="r" rtl="1"/>
            <a:r>
              <a:rPr lang="ar-SA" dirty="0"/>
              <a:t>٣.</a:t>
            </a:r>
            <a:r>
              <a:rPr lang="en-GB" dirty="0"/>
              <a:t> النظر في الإجراءات والخيارات المختلفة</a:t>
            </a:r>
          </a:p>
          <a:p>
            <a:pPr lvl="1" algn="r" rtl="1"/>
            <a:r>
              <a:rPr lang="ar-SA" dirty="0"/>
              <a:t>٤.</a:t>
            </a:r>
            <a:r>
              <a:rPr lang="en-GB" dirty="0"/>
              <a:t>الموافقة على خطة للمتابعة والمراجعة</a:t>
            </a:r>
          </a:p>
          <a:p>
            <a:pPr lvl="1" algn="r" rtl="1"/>
            <a:r>
              <a:rPr lang="ar-SA" dirty="0"/>
              <a:t>٥. الت</a:t>
            </a:r>
            <a:r>
              <a:rPr lang="en-GB" dirty="0"/>
              <a:t>وثيق و</a:t>
            </a:r>
            <a:r>
              <a:rPr lang="ar-SA" dirty="0"/>
              <a:t>ال</a:t>
            </a:r>
            <a:r>
              <a:rPr lang="en-GB" dirty="0"/>
              <a:t>متابعة</a:t>
            </a:r>
          </a:p>
          <a:p>
            <a:pPr lvl="0" algn="r" rtl="1"/>
            <a:r>
              <a:rPr lang="en-GB" b="1" dirty="0"/>
              <a:t>السؤال </a:t>
            </a:r>
            <a:r>
              <a:rPr lang="ar-SA" b="1" dirty="0"/>
              <a:t>٣</a:t>
            </a:r>
            <a:r>
              <a:rPr lang="en-GB" b="1" dirty="0"/>
              <a:t>:</a:t>
            </a:r>
            <a:r>
              <a:rPr lang="ar-SA" b="1" dirty="0"/>
              <a:t> </a:t>
            </a:r>
            <a:r>
              <a:rPr lang="en-GB" dirty="0"/>
              <a:t>ماذا </a:t>
            </a:r>
            <a:r>
              <a:rPr lang="ar-SA" dirty="0"/>
              <a:t>ت</a:t>
            </a:r>
            <a:r>
              <a:rPr lang="en-GB" dirty="0"/>
              <a:t>عني</a:t>
            </a:r>
            <a:r>
              <a:rPr lang="ar-SA" dirty="0"/>
              <a:t> ( الأهداف الذكية) </a:t>
            </a:r>
            <a:r>
              <a:rPr lang="en-GB" dirty="0"/>
              <a:t>SMART؟</a:t>
            </a:r>
          </a:p>
          <a:p>
            <a:pPr lvl="1" algn="r" rtl="1"/>
            <a:r>
              <a:rPr lang="en-GB" dirty="0"/>
              <a:t>محدد</a:t>
            </a:r>
            <a:r>
              <a:rPr lang="ar-SA" dirty="0"/>
              <a:t>ة</a:t>
            </a:r>
            <a:r>
              <a:rPr lang="en-GB" dirty="0"/>
              <a:t> = تركيز واضح و</a:t>
            </a:r>
            <a:r>
              <a:rPr lang="ar-SA" dirty="0"/>
              <a:t>تحديد</a:t>
            </a:r>
            <a:r>
              <a:rPr lang="en-GB" dirty="0"/>
              <a:t> على "من" يفعل "ماذا"</a:t>
            </a:r>
          </a:p>
          <a:p>
            <a:pPr lvl="1" algn="r" rtl="1"/>
            <a:r>
              <a:rPr lang="en-GB" dirty="0"/>
              <a:t>قابل</a:t>
            </a:r>
            <a:r>
              <a:rPr lang="ar-SA" dirty="0"/>
              <a:t>ة</a:t>
            </a:r>
            <a:r>
              <a:rPr lang="en-GB" dirty="0"/>
              <a:t> للقياس = يمكن قياسه</a:t>
            </a:r>
            <a:r>
              <a:rPr lang="ar-SA" dirty="0"/>
              <a:t>ا</a:t>
            </a:r>
            <a:r>
              <a:rPr lang="en-GB" dirty="0"/>
              <a:t> أو تحديد ما إذا كان قد تم الوصول إلى الهدف</a:t>
            </a:r>
          </a:p>
          <a:p>
            <a:pPr lvl="1" algn="r" rtl="1"/>
            <a:r>
              <a:rPr lang="en-GB" dirty="0"/>
              <a:t>يمكن تحقيقه</a:t>
            </a:r>
            <a:r>
              <a:rPr lang="ar-SA" dirty="0"/>
              <a:t>ا</a:t>
            </a:r>
            <a:r>
              <a:rPr lang="en-GB" dirty="0"/>
              <a:t> بالموارد والخدمات المتاحة</a:t>
            </a:r>
          </a:p>
          <a:p>
            <a:pPr lvl="1" algn="r" rtl="1"/>
            <a:r>
              <a:rPr lang="en-GB" dirty="0"/>
              <a:t>ذات صلة = لتتناسب مع الاحتياجات</a:t>
            </a:r>
          </a:p>
          <a:p>
            <a:pPr lvl="1" algn="r" rtl="1"/>
            <a:r>
              <a:rPr lang="ar-SA" dirty="0"/>
              <a:t>محددة زمنياً = </a:t>
            </a:r>
            <a:r>
              <a:rPr lang="en-GB" dirty="0"/>
              <a:t>لديك إطار زمني واضح</a:t>
            </a:r>
            <a:endParaRPr lang="en-BE" dirty="0"/>
          </a:p>
          <a:p>
            <a:pPr algn="r" rtl="1"/>
            <a:endParaRPr lang="en-GB" dirty="0"/>
          </a:p>
        </p:txBody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5D3744E2-8195-E3CC-1093-4E8B51EB0243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6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39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مراجعة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عملية إدارة الحالة</a:t>
            </a:r>
          </a:p>
          <a:p>
            <a:pPr lvl="0" algn="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اشرح موق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خطوة </a:t>
            </a:r>
            <a:r>
              <a:rPr lang="en-US" dirty="0"/>
              <a:t>التنفيذ</a:t>
            </a:r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410520ED-21AA-AD9C-E6E7-6740DB96E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E3773984-D496-F77A-CCBA-B317FF903C8F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dirty="0"/>
              <a:t>عرض الشريحة</a:t>
            </a:r>
            <a:endParaRPr lang="en-GB" dirty="0">
              <a:sym typeface="Arial"/>
            </a:endParaRPr>
          </a:p>
          <a:p>
            <a:pPr algn="r" rtl="1"/>
            <a:r>
              <a:rPr lang="en-US" i="1" dirty="0"/>
              <a:t>هذه الوحدة هي حول الخطوة الرابعة لإدارة الحالة</a:t>
            </a:r>
            <a:r>
              <a:rPr lang="ar-SA" i="1" dirty="0"/>
              <a:t>: </a:t>
            </a:r>
            <a:r>
              <a:rPr lang="en-US" i="1" dirty="0"/>
              <a:t>التنفيذ.</a:t>
            </a:r>
          </a:p>
          <a:p>
            <a:pPr algn="r" rtl="1"/>
            <a:r>
              <a:rPr lang="en-US" i="1" dirty="0">
                <a:sym typeface="Helvetica Neue"/>
              </a:rPr>
              <a:t>سنتحدث في هذه الوحدة عن بعض</a:t>
            </a:r>
            <a:r>
              <a:rPr lang="ar-SA" i="1" dirty="0">
                <a:sym typeface="Helvetica Neue"/>
              </a:rPr>
              <a:t> من</a:t>
            </a:r>
            <a:r>
              <a:rPr lang="en-US" i="1" dirty="0">
                <a:sym typeface="Helvetica Neue"/>
              </a:rPr>
              <a:t> الطرق العديدة المختلفة التي يمكنك من خلالها تقديم الدعم وتنسيق الخدمات للأطفال وإدارة المعلومات.</a:t>
            </a:r>
          </a:p>
          <a:p>
            <a:pPr algn="r" rtl="1"/>
            <a:r>
              <a:rPr lang="en-CA" i="1" dirty="0"/>
              <a:t>هل لدى أي شخص أي أسئلة أو بحاجة إلى توضيح؟</a:t>
            </a:r>
            <a:endParaRPr lang="en-GB" i="1" dirty="0"/>
          </a:p>
          <a:p>
            <a:pPr algn="r" rtl="1"/>
            <a:r>
              <a:rPr lang="en-US" i="1" dirty="0"/>
              <a:t>يمكنك العثور على أهداف التعلم الخاصة </a:t>
            </a:r>
            <a:r>
              <a:rPr lang="ar-SA" i="1" dirty="0"/>
              <a:t>في </a:t>
            </a:r>
            <a:r>
              <a:rPr lang="ar-SA" b="1" i="1" dirty="0"/>
              <a:t>ال</a:t>
            </a:r>
            <a:r>
              <a:rPr lang="en-US" b="1" i="1" dirty="0"/>
              <a:t>صفحة </a:t>
            </a:r>
            <a:r>
              <a:rPr lang="ar-SA" b="1" i="1" dirty="0"/>
              <a:t>١٥٠من دليل العمل</a:t>
            </a:r>
            <a:r>
              <a:rPr lang="en-US" b="1" i="1" dirty="0"/>
              <a:t>: أهداف التعلم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8B38B2C-DEE3-F7D2-ACF1-25B3B568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1D9363A3-F2A6-9FB2-0AD2-4A942B991E8B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8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ym typeface="Arial"/>
              </a:rPr>
              <a:t>مدة </a:t>
            </a:r>
            <a:r>
              <a:rPr lang="en-US" b="1" dirty="0">
                <a:sym typeface="Arial"/>
              </a:rPr>
              <a:t>الجلسة الثانية:</a:t>
            </a:r>
            <a:r>
              <a:rPr lang="ar-SA" b="1" dirty="0">
                <a:sym typeface="Arial"/>
              </a:rPr>
              <a:t> ١٥ دقيقة</a:t>
            </a:r>
          </a:p>
          <a:p>
            <a:pPr marL="0" indent="0" algn="r" rtl="1">
              <a:buNone/>
            </a:pPr>
            <a:r>
              <a:rPr lang="en-US" dirty="0">
                <a:sym typeface="Arial"/>
              </a:rPr>
              <a:t>______________________________________________________________________________</a:t>
            </a:r>
          </a:p>
          <a:p>
            <a:pPr marL="0" indent="0" algn="r" rtl="1">
              <a:buNone/>
            </a:pPr>
            <a:endParaRPr lang="en-US" dirty="0">
              <a:sym typeface="Arial"/>
            </a:endParaRPr>
          </a:p>
          <a:p>
            <a:pPr marL="0" indent="0" algn="r" rtl="1">
              <a:buNone/>
            </a:pPr>
            <a:r>
              <a:rPr lang="ar-SA" b="1" dirty="0">
                <a:sym typeface="Arial"/>
              </a:rPr>
              <a:t>الشرح</a:t>
            </a:r>
            <a:endParaRPr lang="en-US" b="1" dirty="0">
              <a:sym typeface="Arial"/>
            </a:endParaRPr>
          </a:p>
          <a:p>
            <a:pPr algn="r" rtl="1"/>
            <a:r>
              <a:rPr lang="en-GB" i="1" dirty="0"/>
              <a:t>جزء من دور أخصائي الحالة:</a:t>
            </a:r>
          </a:p>
          <a:p>
            <a:pPr lvl="1" algn="r" rtl="1"/>
            <a:r>
              <a:rPr lang="en-GB" i="1" dirty="0"/>
              <a:t>تقديم المعلومات</a:t>
            </a:r>
          </a:p>
          <a:p>
            <a:pPr lvl="1" algn="r" rtl="1"/>
            <a:r>
              <a:rPr lang="en-GB" i="1" dirty="0"/>
              <a:t>ال</a:t>
            </a:r>
            <a:r>
              <a:rPr lang="ar-SA" i="1" dirty="0"/>
              <a:t>مناصرة</a:t>
            </a:r>
            <a:r>
              <a:rPr lang="en-GB" i="1" dirty="0"/>
              <a:t> نيابة عن الطفل</a:t>
            </a:r>
          </a:p>
          <a:p>
            <a:pPr algn="r" rtl="1"/>
            <a:endParaRPr lang="en-GB" dirty="0"/>
          </a:p>
          <a:p>
            <a:pPr algn="r" rtl="1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9043307-5D5D-A82A-799B-848556CF8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Google Shape;725;p48:notes">
            <a:extLst>
              <a:ext uri="{FF2B5EF4-FFF2-40B4-BE49-F238E27FC236}">
                <a16:creationId xmlns:a16="http://schemas.microsoft.com/office/drawing/2014/main" id="{7BCE8903-CB22-8E4D-3062-FE70614EE396}"/>
              </a:ext>
            </a:extLst>
          </p:cNvPr>
          <p:cNvSpPr txBox="1">
            <a:spLocks/>
          </p:cNvSpPr>
          <p:nvPr/>
        </p:nvSpPr>
        <p:spPr>
          <a:xfrm>
            <a:off x="5976710" y="9517856"/>
            <a:ext cx="86831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8" tIns="48351" rIns="96728" bIns="4835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fld id="{00000000-1234-1234-1234-123412341234}" type="slidenum">
              <a:rPr lang="en-US" sz="1200" smtClean="0">
                <a:latin typeface="+mn-lt"/>
              </a:rPr>
              <a:pPr algn="r" rtl="1"/>
              <a:t>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22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37A7-AB2D-D093-B442-F832AA76C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9E3A4-5E5B-C116-CF10-433F3847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CA3D-568A-40CD-8DC7-573B659C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E6D15-7066-56ED-33F2-6BD78583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CC59-E5CA-44AE-C982-F263E010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61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0DEE-AB57-48E0-37F7-3E4E89D3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92FE-B4DB-567D-ACBD-A4AF98370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F6C8-AD7C-E31D-D6B9-9AC0F1BE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253A-921F-A0CC-2714-B947982A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DECD-9409-C046-E0B9-A813A299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80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25B70-2AFB-0F28-E7C6-D9B02156B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7E79-4D14-3990-CDEA-BD5B77C03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5284-0DCC-7A1B-2AAA-93D1CAA7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D5FB-8617-9E88-19DA-78765DBF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F673-7B44-3232-70F5-36D54280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456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8BE9D00-E3B6-4C8A-9850-E680BFE2727A}"/>
              </a:ext>
            </a:extLst>
          </p:cNvPr>
          <p:cNvSpPr/>
          <p:nvPr userDrawn="1"/>
        </p:nvSpPr>
        <p:spPr>
          <a:xfrm>
            <a:off x="0" y="0"/>
            <a:ext cx="5811000" cy="6858000"/>
          </a:xfrm>
          <a:prstGeom prst="homePlate">
            <a:avLst>
              <a:gd name="adj" fmla="val 252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0172625-8E54-4F58-8621-F7FE15D63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385" y="3099692"/>
            <a:ext cx="4015311" cy="56216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9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44FDF81-8ADA-496B-B92F-CF22EC5DCC7F}"/>
              </a:ext>
            </a:extLst>
          </p:cNvPr>
          <p:cNvSpPr/>
          <p:nvPr userDrawn="1"/>
        </p:nvSpPr>
        <p:spPr>
          <a:xfrm rot="1782986">
            <a:off x="657418" y="1353464"/>
            <a:ext cx="4749573" cy="4094457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7F4B93-D5FC-4BC1-ACC8-42A00E6E8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548" y="3099692"/>
            <a:ext cx="4015311" cy="562168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72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BEFEC-EC87-4309-BFFA-7F010E02C918}"/>
              </a:ext>
            </a:extLst>
          </p:cNvPr>
          <p:cNvSpPr/>
          <p:nvPr userDrawn="1"/>
        </p:nvSpPr>
        <p:spPr>
          <a:xfrm>
            <a:off x="0" y="-1"/>
            <a:ext cx="12192000" cy="9855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5FD31-A1B4-42BF-B5CB-087E7BAA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F5C67-A94F-756F-4408-55753555B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" y="6230028"/>
            <a:ext cx="349714" cy="402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7F990-E49E-A402-90F2-D349DCA46159}"/>
              </a:ext>
            </a:extLst>
          </p:cNvPr>
          <p:cNvSpPr/>
          <p:nvPr userDrawn="1"/>
        </p:nvSpPr>
        <p:spPr>
          <a:xfrm>
            <a:off x="766810" y="6277443"/>
            <a:ext cx="4160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Level 1 Module 9: </a:t>
            </a:r>
            <a:r>
              <a:rPr lang="en-US" sz="14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7219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EDD0-0194-6677-579E-C660F2CA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7692-8AF0-0D2B-B099-91490EA3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4B1D-4029-1EF6-2179-3E2D588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DEC0-4295-79E5-773B-3882D018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DC5A-077F-BCE0-63D7-E966E94D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16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FC23-E740-0320-E0FB-DCB64AE1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50F8-7738-78AD-6A65-E63A47C1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EEE7-84D1-46DC-22F5-80EBAE89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8C467-F626-9650-4F88-3B662A54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3252-44D2-E4B2-7C1A-A2A29AB7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25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BD5C-A29E-14FD-5148-BBB5A5AA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742C-90B4-CFFD-2A33-A5AC4BFAC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B1A4-7817-C730-BFEC-C2AD7D206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C16E-8EB7-FD52-030B-E854DBCB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C48FC-75AC-2B83-E963-86FE9BEF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8068-1456-C571-9F3C-4F4F365C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38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0F2D-D062-4202-7508-14E344D9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C97-45CC-2A2D-C9F4-8290E32C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6BDDE-9FC6-E42E-6823-709444B0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B97A9-3D4F-4231-36FB-CCD80A811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E7141-0B3D-2C07-8394-BFA12A7DF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21466-2BF7-41D0-D970-838CFEA7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7956-F532-741A-9FEB-DF1C9F49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08EE3-30B0-5411-7858-55EA6DD1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396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4D05-A3A2-3A0A-F95C-AAD3B206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6791C-0AD0-224D-86D9-717EDD7D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BB083-1EE1-EB65-933E-B8617441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8D3EC-05B3-A9B0-DD64-B9623DA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52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1E8B9-5BD1-70F1-09A4-CF4080E6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2529A-B5C0-FCF9-DA79-AD583B0B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FC699-4C48-7B45-FEC4-6B21AE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58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22FF-4860-B094-D020-A59D70AA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874A-BAB3-337E-F0D5-DDBC24636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18AA-B880-200F-DE53-3B44F7833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52CCE-E70C-29A2-21A3-E70CA248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5D63-402B-6CCF-4278-3583CC3A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BA5DA-BA54-21AA-5C78-7D4CE228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22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D6BC-88B9-CB26-C239-6B2B58FE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42230-7593-ED5D-EFE9-10D35447B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9090-F018-410D-7E47-D3A5F35A1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91891-88FD-B177-661A-939E2D92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D6846-B8B3-AD2D-4B2C-340F13C0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1F62A-7F78-1807-B51D-859F1404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06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20457-C4CF-3D29-0CD6-FAF1D96F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34C9-78A8-D83D-61BD-874BCB92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6700-FBE3-8D47-F79C-AE070BCFE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FDF7-9267-4C8D-8F11-C1A9B84650EF}" type="datetimeFigureOut">
              <a:rPr lang="en-BE" smtClean="0"/>
              <a:t>03/04/2023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8407-CBB4-DF38-15F3-80182C053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0DEA-D040-BB23-E61F-DC3432FA7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EFE7-C8D8-45BF-9383-BEF241C1E26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40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90F689-2A9F-0055-0F48-E2BE681E1B39}"/>
              </a:ext>
            </a:extLst>
          </p:cNvPr>
          <p:cNvSpPr txBox="1"/>
          <p:nvPr/>
        </p:nvSpPr>
        <p:spPr>
          <a:xfrm>
            <a:off x="851850" y="1922480"/>
            <a:ext cx="51404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التنفيذ</a:t>
            </a:r>
            <a:endParaRPr lang="en-CA" sz="5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spc="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spc="3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المستوى ١ الوحدة التاسعة</a:t>
            </a:r>
            <a:endParaRPr lang="en-CA" sz="2800" b="1" spc="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7E471B3-DB7B-93C2-DF95-59CE08E78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79" y="4258960"/>
            <a:ext cx="2405008" cy="923462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729CDBF-8F4A-7C8B-1C84-B7E500B35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2" y="4360601"/>
            <a:ext cx="2405009" cy="685884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F7AB8900-2423-9B56-663A-87FCB55E340C}"/>
              </a:ext>
            </a:extLst>
          </p:cNvPr>
          <p:cNvSpPr/>
          <p:nvPr/>
        </p:nvSpPr>
        <p:spPr>
          <a:xfrm rot="1782986">
            <a:off x="6596435" y="1550461"/>
            <a:ext cx="4536237" cy="3910539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EF6D0C-A769-1155-0DD5-EC435C4EA9F0}"/>
              </a:ext>
            </a:extLst>
          </p:cNvPr>
          <p:cNvGrpSpPr/>
          <p:nvPr/>
        </p:nvGrpSpPr>
        <p:grpSpPr>
          <a:xfrm>
            <a:off x="7606274" y="2211672"/>
            <a:ext cx="2442924" cy="2148929"/>
            <a:chOff x="6770748" y="1158240"/>
            <a:chExt cx="1274726" cy="1121318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6A3EAA-124F-E27D-19B0-526A4B3AC2B5}"/>
                </a:ext>
              </a:extLst>
            </p:cNvPr>
            <p:cNvGrpSpPr/>
            <p:nvPr/>
          </p:nvGrpSpPr>
          <p:grpSpPr>
            <a:xfrm rot="5400000">
              <a:off x="7128520" y="1362604"/>
              <a:ext cx="559182" cy="1274726"/>
              <a:chOff x="8619006" y="1366612"/>
              <a:chExt cx="416505" cy="949476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0DB8E5-8CDE-1B88-3AA2-4A1131D60A6F}"/>
                  </a:ext>
                </a:extLst>
              </p:cNvPr>
              <p:cNvSpPr/>
              <p:nvPr/>
            </p:nvSpPr>
            <p:spPr>
              <a:xfrm rot="1076057" flipH="1">
                <a:off x="8840670" y="1614649"/>
                <a:ext cx="161053" cy="50995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77F300E-FF5A-CD0F-E2A0-F0F8241B43BE}"/>
                  </a:ext>
                </a:extLst>
              </p:cNvPr>
              <p:cNvSpPr/>
              <p:nvPr/>
            </p:nvSpPr>
            <p:spPr>
              <a:xfrm rot="20911244" flipH="1">
                <a:off x="8877905" y="1366612"/>
                <a:ext cx="157606" cy="398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F104A74-C493-EC5B-4E39-3918F27D74F1}"/>
                  </a:ext>
                </a:extLst>
              </p:cNvPr>
              <p:cNvSpPr/>
              <p:nvPr/>
            </p:nvSpPr>
            <p:spPr>
              <a:xfrm rot="613090" flipH="1">
                <a:off x="8673953" y="1668726"/>
                <a:ext cx="154779" cy="3586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3" name="Flowchart: Manual Input 12">
                <a:extLst>
                  <a:ext uri="{FF2B5EF4-FFF2-40B4-BE49-F238E27FC236}">
                    <a16:creationId xmlns:a16="http://schemas.microsoft.com/office/drawing/2014/main" id="{C7571BF6-7D23-A383-969A-3C40CFA50EDD}"/>
                  </a:ext>
                </a:extLst>
              </p:cNvPr>
              <p:cNvSpPr/>
              <p:nvPr/>
            </p:nvSpPr>
            <p:spPr>
              <a:xfrm rot="17276057">
                <a:off x="8678142" y="1906154"/>
                <a:ext cx="197560" cy="315831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75B0FE-E9BC-C315-5FFE-7A1A779F8B27}"/>
                  </a:ext>
                </a:extLst>
              </p:cNvPr>
              <p:cNvSpPr/>
              <p:nvPr/>
            </p:nvSpPr>
            <p:spPr>
              <a:xfrm>
                <a:off x="8657142" y="2030875"/>
                <a:ext cx="241922" cy="285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</p:txBody>
          </p:sp>
        </p:grp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DB92AC61-AF86-39C7-FDF6-50E6BB1037F7}"/>
                </a:ext>
              </a:extLst>
            </p:cNvPr>
            <p:cNvSpPr/>
            <p:nvPr/>
          </p:nvSpPr>
          <p:spPr>
            <a:xfrm>
              <a:off x="7271980" y="1158240"/>
              <a:ext cx="566129" cy="566129"/>
            </a:xfrm>
            <a:prstGeom prst="donut">
              <a:avLst>
                <a:gd name="adj" fmla="val 31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92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مسؤوليات وظيفة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723407" y="2197027"/>
            <a:ext cx="1953491" cy="17768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قد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ي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 الدعم العاطفي الأساسي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1832556" y="4339263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توفير 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الدعم النفسي الاجتماعي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المركز وغير المتخصص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4101144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تقديم المعلومات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D15803-B447-C65F-4784-F261A57A7BB1}"/>
              </a:ext>
            </a:extLst>
          </p:cNvPr>
          <p:cNvSpPr/>
          <p:nvPr/>
        </p:nvSpPr>
        <p:spPr>
          <a:xfrm>
            <a:off x="6366768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مناصرة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نيابة عن الطفل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6609E9-C9A9-A12B-8C34-0F90B0A43D76}"/>
              </a:ext>
            </a:extLst>
          </p:cNvPr>
          <p:cNvSpPr/>
          <p:nvPr/>
        </p:nvSpPr>
        <p:spPr>
          <a:xfrm>
            <a:off x="8632392" y="4375326"/>
            <a:ext cx="1953491" cy="160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وضع خطط السلامة وتنفيذها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725DE7-6C81-617A-B7CE-10A4B776D154}"/>
              </a:ext>
            </a:extLst>
          </p:cNvPr>
          <p:cNvSpPr/>
          <p:nvPr/>
        </p:nvSpPr>
        <p:spPr>
          <a:xfrm>
            <a:off x="9169548" y="2197026"/>
            <a:ext cx="2527704" cy="1766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اتخاذ الترتيبات اللازمة ل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أماكن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الرعاية الآمنة ودعم 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تعقب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الأسرة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 flipV="1">
            <a:off x="2676898" y="2521205"/>
            <a:ext cx="3215830" cy="56424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57B3CB-6114-A056-7BBA-F96CC10B275A}"/>
              </a:ext>
            </a:extLst>
          </p:cNvPr>
          <p:cNvCxnSpPr>
            <a:cxnSpLocks/>
            <a:stCxn id="34" idx="1"/>
            <a:endCxn id="19" idx="1"/>
          </p:cNvCxnSpPr>
          <p:nvPr/>
        </p:nvCxnSpPr>
        <p:spPr>
          <a:xfrm>
            <a:off x="5892728" y="2521205"/>
            <a:ext cx="3276820" cy="55922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31" idx="3"/>
          </p:cNvCxnSpPr>
          <p:nvPr/>
        </p:nvCxnSpPr>
        <p:spPr>
          <a:xfrm flipV="1">
            <a:off x="2809302" y="2540884"/>
            <a:ext cx="3103310" cy="179837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E81B17-5D35-A621-4C85-29C4A4C062EC}"/>
              </a:ext>
            </a:extLst>
          </p:cNvPr>
          <p:cNvCxnSpPr>
            <a:cxnSpLocks/>
            <a:stCxn id="34" idx="1"/>
            <a:endCxn id="18" idx="0"/>
          </p:cNvCxnSpPr>
          <p:nvPr/>
        </p:nvCxnSpPr>
        <p:spPr>
          <a:xfrm>
            <a:off x="5892728" y="2521205"/>
            <a:ext cx="3716410" cy="185412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31" idx="3"/>
          </p:cNvCxnSpPr>
          <p:nvPr/>
        </p:nvCxnSpPr>
        <p:spPr>
          <a:xfrm flipV="1">
            <a:off x="5077890" y="2540884"/>
            <a:ext cx="834722" cy="18344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A0A4E3-C7F7-6FB1-6A25-13B9611CC035}"/>
              </a:ext>
            </a:extLst>
          </p:cNvPr>
          <p:cNvCxnSpPr>
            <a:cxnSpLocks/>
            <a:stCxn id="17" idx="0"/>
            <a:endCxn id="31" idx="3"/>
          </p:cNvCxnSpPr>
          <p:nvPr/>
        </p:nvCxnSpPr>
        <p:spPr>
          <a:xfrm flipH="1" flipV="1">
            <a:off x="5912612" y="2540884"/>
            <a:ext cx="1430902" cy="18344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A6FC48-3CE1-52FF-D0EB-6B56EA2C5709}"/>
              </a:ext>
            </a:extLst>
          </p:cNvPr>
          <p:cNvGrpSpPr/>
          <p:nvPr/>
        </p:nvGrpSpPr>
        <p:grpSpPr>
          <a:xfrm>
            <a:off x="5039757" y="1417243"/>
            <a:ext cx="1899336" cy="1833352"/>
            <a:chOff x="1288125" y="2096472"/>
            <a:chExt cx="1245924" cy="1202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919E12-FCD9-AD35-DD59-A1B5512DCC52}"/>
                </a:ext>
              </a:extLst>
            </p:cNvPr>
            <p:cNvSpPr/>
            <p:nvPr/>
          </p:nvSpPr>
          <p:spPr>
            <a:xfrm>
              <a:off x="1288125" y="2096472"/>
              <a:ext cx="1245924" cy="12026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BE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16C830-18C2-8350-F6A5-8523D28E34A7}"/>
                </a:ext>
              </a:extLst>
            </p:cNvPr>
            <p:cNvGrpSpPr/>
            <p:nvPr/>
          </p:nvGrpSpPr>
          <p:grpSpPr>
            <a:xfrm>
              <a:off x="1509385" y="2346567"/>
              <a:ext cx="707269" cy="631305"/>
              <a:chOff x="6770748" y="1158240"/>
              <a:chExt cx="1274726" cy="1121318"/>
            </a:xfrm>
            <a:solidFill>
              <a:schemeClr val="bg1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2030B5B-A7D9-712A-886C-F2BD5D8A89A1}"/>
                  </a:ext>
                </a:extLst>
              </p:cNvPr>
              <p:cNvGrpSpPr/>
              <p:nvPr/>
            </p:nvGrpSpPr>
            <p:grpSpPr>
              <a:xfrm rot="5400000">
                <a:off x="7128520" y="1362604"/>
                <a:ext cx="559182" cy="1274726"/>
                <a:chOff x="8619006" y="1366612"/>
                <a:chExt cx="416505" cy="949476"/>
              </a:xfrm>
              <a:grpFill/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6AD9DEA-2314-3B90-0AFE-D71EA0150AB6}"/>
                    </a:ext>
                  </a:extLst>
                </p:cNvPr>
                <p:cNvSpPr/>
                <p:nvPr/>
              </p:nvSpPr>
              <p:spPr>
                <a:xfrm rot="1076057" flipH="1">
                  <a:off x="8840670" y="1614649"/>
                  <a:ext cx="161053" cy="50995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CA" dirty="0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8D3CF41-C863-24C7-BC70-92719FAD88E4}"/>
                    </a:ext>
                  </a:extLst>
                </p:cNvPr>
                <p:cNvSpPr/>
                <p:nvPr/>
              </p:nvSpPr>
              <p:spPr>
                <a:xfrm rot="20911244" flipH="1">
                  <a:off x="8877905" y="1366612"/>
                  <a:ext cx="157606" cy="398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CA" dirty="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D16A1938-C633-45C2-FBC5-89D8718CFAC6}"/>
                    </a:ext>
                  </a:extLst>
                </p:cNvPr>
                <p:cNvSpPr/>
                <p:nvPr/>
              </p:nvSpPr>
              <p:spPr>
                <a:xfrm rot="613090" flipH="1">
                  <a:off x="8673953" y="1668726"/>
                  <a:ext cx="154779" cy="35863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CA" dirty="0"/>
                </a:p>
              </p:txBody>
            </p:sp>
            <p:sp>
              <p:nvSpPr>
                <p:cNvPr id="36" name="Flowchart: Manual Input 35">
                  <a:extLst>
                    <a:ext uri="{FF2B5EF4-FFF2-40B4-BE49-F238E27FC236}">
                      <a16:creationId xmlns:a16="http://schemas.microsoft.com/office/drawing/2014/main" id="{7A1389A5-2D44-2616-2C8D-A08E49B1B4A1}"/>
                    </a:ext>
                  </a:extLst>
                </p:cNvPr>
                <p:cNvSpPr/>
                <p:nvPr/>
              </p:nvSpPr>
              <p:spPr>
                <a:xfrm rot="17276057">
                  <a:off x="8678142" y="1906154"/>
                  <a:ext cx="197560" cy="315831"/>
                </a:xfrm>
                <a:prstGeom prst="flowChartManualInp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CA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104AA5-F89D-E429-93F8-78F154A5A9A3}"/>
                    </a:ext>
                  </a:extLst>
                </p:cNvPr>
                <p:cNvSpPr/>
                <p:nvPr/>
              </p:nvSpPr>
              <p:spPr>
                <a:xfrm>
                  <a:off x="8657142" y="2030875"/>
                  <a:ext cx="241922" cy="2852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CA" dirty="0"/>
                </a:p>
              </p:txBody>
            </p:sp>
          </p:grp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5B988D1E-F73E-E9FF-81A4-274A421E0D0E}"/>
                  </a:ext>
                </a:extLst>
              </p:cNvPr>
              <p:cNvSpPr/>
              <p:nvPr/>
            </p:nvSpPr>
            <p:spPr>
              <a:xfrm>
                <a:off x="7271980" y="1158240"/>
                <a:ext cx="566129" cy="566129"/>
              </a:xfrm>
              <a:prstGeom prst="donut">
                <a:avLst>
                  <a:gd name="adj" fmla="val 317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0D21B63-C2DC-D374-BFFC-857D279CEB48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rtl="1"/>
            <a:r>
              <a:rPr lang="ar-SA" sz="1600" dirty="0">
                <a:solidFill>
                  <a:schemeClr val="tx1"/>
                </a:solidFill>
                <a:highlight>
                  <a:srgbClr val="FFFF00"/>
                </a:highlight>
              </a:rPr>
              <a:t>تكييف بحسب السياق</a:t>
            </a:r>
            <a:endParaRPr lang="en-CA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146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وظيفة التنسيق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1842160" y="4295306"/>
            <a:ext cx="2390339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مسح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وتحديد موقع الخدمات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4580034" y="4295307"/>
            <a:ext cx="3095044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1"/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ق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يا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 بالإحالات و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ساعد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ة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الأطفال وال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والدين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ومقدمي الرعاية و / أو البالغين الموثوق بهم في الوصول إلى الخدمات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8057156" y="4295306"/>
            <a:ext cx="2435777" cy="1597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المناصرة للوصول لل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خدمات الشاملة والملائمة</a:t>
            </a: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و الصديقة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للأطفال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0"/>
            <a:endCxn id="12" idx="0"/>
          </p:cNvCxnSpPr>
          <p:nvPr/>
        </p:nvCxnSpPr>
        <p:spPr>
          <a:xfrm flipV="1">
            <a:off x="3037330" y="2838001"/>
            <a:ext cx="3095044" cy="14573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V="1">
            <a:off x="6127556" y="2838001"/>
            <a:ext cx="4818" cy="145730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 flipH="1" flipV="1">
            <a:off x="6132374" y="2838001"/>
            <a:ext cx="3142671" cy="14573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AF0D250-7646-4276-5586-F3235280FFD8}"/>
              </a:ext>
            </a:extLst>
          </p:cNvPr>
          <p:cNvGrpSpPr/>
          <p:nvPr/>
        </p:nvGrpSpPr>
        <p:grpSpPr>
          <a:xfrm>
            <a:off x="5163985" y="1724098"/>
            <a:ext cx="1864030" cy="1799274"/>
            <a:chOff x="4791666" y="2107056"/>
            <a:chExt cx="1222764" cy="11802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B7ACCB-AD80-48FC-394D-1C4528766F15}"/>
                </a:ext>
              </a:extLst>
            </p:cNvPr>
            <p:cNvSpPr/>
            <p:nvPr/>
          </p:nvSpPr>
          <p:spPr>
            <a:xfrm>
              <a:off x="4791666" y="2107056"/>
              <a:ext cx="1222764" cy="118028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85C0BA-31A6-396D-1236-442E93D9DEAD}"/>
                </a:ext>
              </a:extLst>
            </p:cNvPr>
            <p:cNvGrpSpPr/>
            <p:nvPr/>
          </p:nvGrpSpPr>
          <p:grpSpPr>
            <a:xfrm>
              <a:off x="5081636" y="2390458"/>
              <a:ext cx="642823" cy="668319"/>
              <a:chOff x="7892902" y="1235921"/>
              <a:chExt cx="1061882" cy="1131157"/>
            </a:xfrm>
            <a:solidFill>
              <a:schemeClr val="bg1"/>
            </a:solidFill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3C714BD9-B277-0BB0-7243-E0703ED2353A}"/>
                  </a:ext>
                </a:extLst>
              </p:cNvPr>
              <p:cNvSpPr/>
              <p:nvPr/>
            </p:nvSpPr>
            <p:spPr>
              <a:xfrm rot="5400000">
                <a:off x="8306379" y="1225937"/>
                <a:ext cx="303317" cy="323285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2" name="Arrow: Bent 11">
                <a:extLst>
                  <a:ext uri="{FF2B5EF4-FFF2-40B4-BE49-F238E27FC236}">
                    <a16:creationId xmlns:a16="http://schemas.microsoft.com/office/drawing/2014/main" id="{625BA98B-E198-959B-BAA1-ABDEC6A4A4A6}"/>
                  </a:ext>
                </a:extLst>
              </p:cNvPr>
              <p:cNvSpPr/>
              <p:nvPr/>
            </p:nvSpPr>
            <p:spPr>
              <a:xfrm flipV="1">
                <a:off x="7964825" y="1317951"/>
                <a:ext cx="663141" cy="675035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Bent 12">
                <a:extLst>
                  <a:ext uri="{FF2B5EF4-FFF2-40B4-BE49-F238E27FC236}">
                    <a16:creationId xmlns:a16="http://schemas.microsoft.com/office/drawing/2014/main" id="{997AF130-3068-E172-72DA-1DBAFBD6BBB3}"/>
                  </a:ext>
                </a:extLst>
              </p:cNvPr>
              <p:cNvSpPr/>
              <p:nvPr/>
            </p:nvSpPr>
            <p:spPr>
              <a:xfrm flipH="1" flipV="1">
                <a:off x="8394122" y="1670575"/>
                <a:ext cx="541443" cy="675035"/>
              </a:xfrm>
              <a:prstGeom prst="bentArrow">
                <a:avLst>
                  <a:gd name="adj1" fmla="val 31450"/>
                  <a:gd name="adj2" fmla="val 2822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lus Sign 13">
                <a:extLst>
                  <a:ext uri="{FF2B5EF4-FFF2-40B4-BE49-F238E27FC236}">
                    <a16:creationId xmlns:a16="http://schemas.microsoft.com/office/drawing/2014/main" id="{52D10143-5BB2-DDF4-F465-BF822CD301C9}"/>
                  </a:ext>
                </a:extLst>
              </p:cNvPr>
              <p:cNvSpPr/>
              <p:nvPr/>
            </p:nvSpPr>
            <p:spPr>
              <a:xfrm rot="2700000">
                <a:off x="7897288" y="1984220"/>
                <a:ext cx="378472" cy="387244"/>
              </a:xfrm>
              <a:prstGeom prst="mathPlus">
                <a:avLst>
                  <a:gd name="adj1" fmla="val 204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19B8C759-DAA9-15C1-D737-7F08053906B9}"/>
                  </a:ext>
                </a:extLst>
              </p:cNvPr>
              <p:cNvSpPr/>
              <p:nvPr/>
            </p:nvSpPr>
            <p:spPr>
              <a:xfrm>
                <a:off x="8741260" y="1268041"/>
                <a:ext cx="213524" cy="213524"/>
              </a:xfrm>
              <a:prstGeom prst="donut">
                <a:avLst>
                  <a:gd name="adj" fmla="val 321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4A6C28A-1F7E-E619-78C7-F85036A11BB0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rtl="1"/>
            <a:r>
              <a:rPr lang="ar-SA" sz="1800" dirty="0">
                <a:solidFill>
                  <a:schemeClr val="tx1"/>
                </a:solidFill>
                <a:highlight>
                  <a:srgbClr val="FFFF00"/>
                </a:highlight>
              </a:rPr>
              <a:t>تكييف بحسب السياق</a:t>
            </a:r>
            <a:endParaRPr lang="en-CA" sz="1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965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01F-3D37-49FB-A426-4EBE812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وظيفة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إدارة المعلومات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F16F9-58C2-9310-72FE-63029D7F8EEB}"/>
              </a:ext>
            </a:extLst>
          </p:cNvPr>
          <p:cNvSpPr/>
          <p:nvPr/>
        </p:nvSpPr>
        <p:spPr>
          <a:xfrm>
            <a:off x="1381371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توثيق الحالات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7830DF-A062-980D-B059-ACA50C9782A1}"/>
              </a:ext>
            </a:extLst>
          </p:cNvPr>
          <p:cNvSpPr/>
          <p:nvPr/>
        </p:nvSpPr>
        <p:spPr>
          <a:xfrm>
            <a:off x="3926860" y="4109261"/>
            <a:ext cx="2011000" cy="1565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تخزين معلومات وملفات إدارة الحالة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A1F47-9593-DB74-CAF8-2EDDB08D04ED}"/>
              </a:ext>
            </a:extLst>
          </p:cNvPr>
          <p:cNvSpPr/>
          <p:nvPr/>
        </p:nvSpPr>
        <p:spPr>
          <a:xfrm>
            <a:off x="6529858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تحديث قاعدة بيانات إدارة الحالة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89F89E-AE91-1019-51C9-6E29636EB358}"/>
              </a:ext>
            </a:extLst>
          </p:cNvPr>
          <p:cNvCxnSpPr>
            <a:cxnSpLocks/>
            <a:stCxn id="6" idx="0"/>
            <a:endCxn id="20" idx="5"/>
          </p:cNvCxnSpPr>
          <p:nvPr/>
        </p:nvCxnSpPr>
        <p:spPr>
          <a:xfrm flipV="1">
            <a:off x="2358117" y="2609171"/>
            <a:ext cx="3908857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81C46F-73AF-39A3-AEA7-1C89FB5E15B9}"/>
              </a:ext>
            </a:extLst>
          </p:cNvPr>
          <p:cNvCxnSpPr>
            <a:cxnSpLocks/>
            <a:stCxn id="10" idx="0"/>
            <a:endCxn id="20" idx="5"/>
          </p:cNvCxnSpPr>
          <p:nvPr/>
        </p:nvCxnSpPr>
        <p:spPr>
          <a:xfrm flipV="1">
            <a:off x="4932360" y="2609171"/>
            <a:ext cx="1334614" cy="1500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B53FF0-9486-7E30-A4CA-5303D3AC73CE}"/>
              </a:ext>
            </a:extLst>
          </p:cNvPr>
          <p:cNvCxnSpPr>
            <a:cxnSpLocks/>
            <a:stCxn id="15" idx="0"/>
            <a:endCxn id="20" idx="5"/>
          </p:cNvCxnSpPr>
          <p:nvPr/>
        </p:nvCxnSpPr>
        <p:spPr>
          <a:xfrm flipH="1" flipV="1">
            <a:off x="6266974" y="2609171"/>
            <a:ext cx="1239630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80E586-3341-C3F6-3157-ACD04F4B05DC}"/>
              </a:ext>
            </a:extLst>
          </p:cNvPr>
          <p:cNvSpPr/>
          <p:nvPr/>
        </p:nvSpPr>
        <p:spPr>
          <a:xfrm>
            <a:off x="9075346" y="4100681"/>
            <a:ext cx="1953491" cy="1565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دعم بروتوكولات حماية البيانات</a:t>
            </a:r>
            <a:endParaRPr lang="en-BE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BD34AA-C642-02D0-9EE3-82D2592CDF8F}"/>
              </a:ext>
            </a:extLst>
          </p:cNvPr>
          <p:cNvCxnSpPr>
            <a:cxnSpLocks/>
            <a:stCxn id="20" idx="5"/>
            <a:endCxn id="13" idx="0"/>
          </p:cNvCxnSpPr>
          <p:nvPr/>
        </p:nvCxnSpPr>
        <p:spPr>
          <a:xfrm>
            <a:off x="6266974" y="2609171"/>
            <a:ext cx="3785118" cy="14915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121DF6F-7C6A-C9BD-B4F9-41B27BC14CC2}"/>
              </a:ext>
            </a:extLst>
          </p:cNvPr>
          <p:cNvGrpSpPr/>
          <p:nvPr/>
        </p:nvGrpSpPr>
        <p:grpSpPr>
          <a:xfrm>
            <a:off x="5264398" y="1645445"/>
            <a:ext cx="1864030" cy="1799274"/>
            <a:chOff x="-3049383" y="2539989"/>
            <a:chExt cx="1864030" cy="17992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B9B133-7777-E1CD-8E69-B9593EC589AE}"/>
                </a:ext>
              </a:extLst>
            </p:cNvPr>
            <p:cNvSpPr/>
            <p:nvPr/>
          </p:nvSpPr>
          <p:spPr>
            <a:xfrm>
              <a:off x="-3049383" y="2539989"/>
              <a:ext cx="1864030" cy="17992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BE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4037B9-396A-57D1-4B16-DFA880883DA0}"/>
                </a:ext>
              </a:extLst>
            </p:cNvPr>
            <p:cNvGrpSpPr/>
            <p:nvPr/>
          </p:nvGrpSpPr>
          <p:grpSpPr>
            <a:xfrm>
              <a:off x="-2581370" y="2891639"/>
              <a:ext cx="928004" cy="1072186"/>
              <a:chOff x="8021849" y="3622964"/>
              <a:chExt cx="932930" cy="1088645"/>
            </a:xfrm>
          </p:grpSpPr>
          <p:sp>
            <p:nvSpPr>
              <p:cNvPr id="17" name="Flowchart: Card 16">
                <a:extLst>
                  <a:ext uri="{FF2B5EF4-FFF2-40B4-BE49-F238E27FC236}">
                    <a16:creationId xmlns:a16="http://schemas.microsoft.com/office/drawing/2014/main" id="{28301C01-2E67-3F0B-577E-3AB0DECDD7C9}"/>
                  </a:ext>
                </a:extLst>
              </p:cNvPr>
              <p:cNvSpPr/>
              <p:nvPr/>
            </p:nvSpPr>
            <p:spPr>
              <a:xfrm>
                <a:off x="8192676" y="3819749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8" name="Flowchart: Card 17">
                <a:extLst>
                  <a:ext uri="{FF2B5EF4-FFF2-40B4-BE49-F238E27FC236}">
                    <a16:creationId xmlns:a16="http://schemas.microsoft.com/office/drawing/2014/main" id="{F5FDBEF0-7396-2A6D-1F14-89D2CBE07C4C}"/>
                  </a:ext>
                </a:extLst>
              </p:cNvPr>
              <p:cNvSpPr/>
              <p:nvPr/>
            </p:nvSpPr>
            <p:spPr>
              <a:xfrm>
                <a:off x="8109763" y="3716795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9" name="Flowchart: Card 18">
                <a:extLst>
                  <a:ext uri="{FF2B5EF4-FFF2-40B4-BE49-F238E27FC236}">
                    <a16:creationId xmlns:a16="http://schemas.microsoft.com/office/drawing/2014/main" id="{C1157915-970E-F045-14A5-9D2B1DD9C9A2}"/>
                  </a:ext>
                </a:extLst>
              </p:cNvPr>
              <p:cNvSpPr/>
              <p:nvPr/>
            </p:nvSpPr>
            <p:spPr>
              <a:xfrm>
                <a:off x="8021849" y="3622964"/>
                <a:ext cx="762103" cy="891860"/>
              </a:xfrm>
              <a:prstGeom prst="flowChartPunchedCard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C8921AE3-C764-342B-7B37-85BD08EC4EE4}"/>
                  </a:ext>
                </a:extLst>
              </p:cNvPr>
              <p:cNvSpPr/>
              <p:nvPr/>
            </p:nvSpPr>
            <p:spPr>
              <a:xfrm>
                <a:off x="8158745" y="3843931"/>
                <a:ext cx="469221" cy="469221"/>
              </a:xfrm>
              <a:prstGeom prst="donut">
                <a:avLst>
                  <a:gd name="adj" fmla="val 32185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B08ADE8-EC9C-B81F-6ABA-DE6ECA8D2558}"/>
              </a:ext>
            </a:extLst>
          </p:cNvPr>
          <p:cNvSpPr txBox="1">
            <a:spLocks/>
          </p:cNvSpPr>
          <p:nvPr/>
        </p:nvSpPr>
        <p:spPr>
          <a:xfrm>
            <a:off x="99952" y="117871"/>
            <a:ext cx="1899336" cy="86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rtl="1"/>
            <a:r>
              <a:rPr lang="ar-SA" sz="1600" dirty="0">
                <a:solidFill>
                  <a:schemeClr val="tx1"/>
                </a:solidFill>
                <a:highlight>
                  <a:srgbClr val="FFFF00"/>
                </a:highlight>
              </a:rPr>
              <a:t>تكييف بحسب السياق</a:t>
            </a:r>
            <a:endParaRPr lang="en-CA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41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AACF2A1E-27AF-2E3E-BA9F-22121249464E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٣</a:t>
            </a:r>
            <a:endParaRPr lang="en-CA" sz="3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br>
              <a:rPr lang="en-C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يمكنني تقديم المعلومات وال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مناصرة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لمصلحة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الطفل؟</a:t>
            </a:r>
          </a:p>
        </p:txBody>
      </p:sp>
    </p:spTree>
    <p:extLst>
      <p:ext uri="{BB962C8B-B14F-4D97-AF65-F5344CB8AC3E}">
        <p14:creationId xmlns:p14="http://schemas.microsoft.com/office/powerpoint/2010/main" val="204580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34D2-FA98-44F5-8D5A-F2E3ED68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المعيار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١٨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E8F52-8FF9-15F7-8838-D716808D486D}"/>
              </a:ext>
            </a:extLst>
          </p:cNvPr>
          <p:cNvSpPr txBox="1"/>
          <p:nvPr/>
        </p:nvSpPr>
        <p:spPr>
          <a:xfrm>
            <a:off x="4159400" y="4848128"/>
            <a:ext cx="6582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المصدر: التحالف من أجل حماية الطفل في العمل الإنساني. (2019). المعايير الدنيا لحماية الطفل في العمل الإنساني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E43CD-140E-90AA-82FA-7584B7BE0ADA}"/>
              </a:ext>
            </a:extLst>
          </p:cNvPr>
          <p:cNvSpPr/>
          <p:nvPr/>
        </p:nvSpPr>
        <p:spPr>
          <a:xfrm>
            <a:off x="3492035" y="2138663"/>
            <a:ext cx="7236215" cy="2534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22300" algn="r" rtl="1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تساعد الجهات الفاعلة الإنسانية المجتمعات المتضررة في المطالبة بحقوقها من خلال المعلومات والتوثيق ،</a:t>
            </a:r>
            <a:r>
              <a:rPr lang="ar-SA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ودعم الجهود المبذولة لتعزيز احترام الحقوق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. "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8;p8">
            <a:extLst>
              <a:ext uri="{FF2B5EF4-FFF2-40B4-BE49-F238E27FC236}">
                <a16:creationId xmlns:a16="http://schemas.microsoft.com/office/drawing/2014/main" id="{26F66468-2975-F120-941F-B1163BCF8E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642" y="1929088"/>
            <a:ext cx="2498650" cy="3447441"/>
          </a:xfrm>
          <a:prstGeom prst="rect">
            <a:avLst/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7700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1BF8-0E28-455A-7B36-F5A99AEA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تقديم المعلومات للطفل والأسرة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0C9019-1779-6AE4-AA18-BCC9D99E6A9C}"/>
              </a:ext>
            </a:extLst>
          </p:cNvPr>
          <p:cNvGrpSpPr/>
          <p:nvPr/>
        </p:nvGrpSpPr>
        <p:grpSpPr>
          <a:xfrm>
            <a:off x="1535816" y="2331782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EF73E6E-F2A4-7AAB-5562-6BD6D72CFBC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8FBC22E-62FF-F73C-3F7C-1225363D3536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FC86BE0-9C79-AD89-2778-15BEEF39B1EB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C3195B9-67CF-7302-C263-FC18610EDB59}"/>
              </a:ext>
            </a:extLst>
          </p:cNvPr>
          <p:cNvSpPr/>
          <p:nvPr/>
        </p:nvSpPr>
        <p:spPr>
          <a:xfrm>
            <a:off x="5352333" y="2156707"/>
            <a:ext cx="5754114" cy="302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نوع المعلومات التي يمكن أن يقدمها أخصائي الحالة والتي تدعم الطفل أو الوالد أو مقدم الرعاية و/أو البالغ الموثوق به ؟</a:t>
            </a:r>
            <a:endParaRPr lang="en-GB" sz="32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3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324F24B-1AA3-F0EE-0436-094E29712764}"/>
              </a:ext>
            </a:extLst>
          </p:cNvPr>
          <p:cNvSpPr txBox="1">
            <a:spLocks/>
          </p:cNvSpPr>
          <p:nvPr/>
        </p:nvSpPr>
        <p:spPr>
          <a:xfrm>
            <a:off x="4493991" y="2866832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 إضافية لملاحظات الميسر</a:t>
            </a:r>
          </a:p>
        </p:txBody>
      </p:sp>
    </p:spTree>
    <p:extLst>
      <p:ext uri="{BB962C8B-B14F-4D97-AF65-F5344CB8AC3E}">
        <p14:creationId xmlns:p14="http://schemas.microsoft.com/office/powerpoint/2010/main" val="375709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BA712A-4821-84CC-A4A1-27BF16599FD3}"/>
              </a:ext>
            </a:extLst>
          </p:cNvPr>
          <p:cNvCxnSpPr>
            <a:cxnSpLocks/>
            <a:stCxn id="13" idx="2"/>
            <a:endCxn id="11" idx="6"/>
          </p:cNvCxnSpPr>
          <p:nvPr/>
        </p:nvCxnSpPr>
        <p:spPr>
          <a:xfrm flipH="1">
            <a:off x="4039244" y="2415655"/>
            <a:ext cx="519582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DE3B8D4-9447-3251-B072-1DAEBBF83352}"/>
              </a:ext>
            </a:extLst>
          </p:cNvPr>
          <p:cNvSpPr/>
          <p:nvPr/>
        </p:nvSpPr>
        <p:spPr>
          <a:xfrm>
            <a:off x="743823" y="1553662"/>
            <a:ext cx="3004579" cy="2690946"/>
          </a:xfrm>
          <a:prstGeom prst="wedgeRoundRectCallout">
            <a:avLst>
              <a:gd name="adj1" fmla="val -58995"/>
              <a:gd name="adj2" fmla="val -200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8154DAF1-5495-26C0-808A-C5484185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933" y="1838407"/>
            <a:ext cx="2164692" cy="2164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D2FB4-18D8-042E-5B8E-70DD5C0C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تقديم المعلومات للطفل والأسرة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D45F2-EBFF-8572-AF03-032201EE835A}"/>
              </a:ext>
            </a:extLst>
          </p:cNvPr>
          <p:cNvSpPr txBox="1"/>
          <p:nvPr/>
        </p:nvSpPr>
        <p:spPr>
          <a:xfrm>
            <a:off x="8778060" y="2928258"/>
            <a:ext cx="20646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فهم مستوى المعرفة الموجودة ، أي المعلومات التي يحتاجها الطفل أو الوالد أو مقدم الرعاية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F4B9-F2FC-0F3C-24CA-0A5D9AF28A7C}"/>
              </a:ext>
            </a:extLst>
          </p:cNvPr>
          <p:cNvSpPr txBox="1"/>
          <p:nvPr/>
        </p:nvSpPr>
        <p:spPr>
          <a:xfrm>
            <a:off x="5344471" y="3033603"/>
            <a:ext cx="30991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شارك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المعلومات المحدثة مع الطفل أو الوالد أو مقدم الرعاية. تكييف المعلومات والتواصل مع الطفل الفرد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بحسب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العمر ، مرحلة النمو ، القدرات والاعتبارات الثقافية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8F613-2573-288E-3E31-15D669BCDDC7}"/>
              </a:ext>
            </a:extLst>
          </p:cNvPr>
          <p:cNvSpPr txBox="1"/>
          <p:nvPr/>
        </p:nvSpPr>
        <p:spPr>
          <a:xfrm>
            <a:off x="2695933" y="3041923"/>
            <a:ext cx="2277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تحقق مما إذا كانت المعلومات واضحة وما إذا كانوا بحاجة إلى مزيد من المعلومات أو الدعم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BF4EE8-8198-B939-45ED-C4EA867EA379}"/>
              </a:ext>
            </a:extLst>
          </p:cNvPr>
          <p:cNvSpPr/>
          <p:nvPr/>
        </p:nvSpPr>
        <p:spPr>
          <a:xfrm>
            <a:off x="3371587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٣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128F0E-BFB8-9923-308C-7614FB736974}"/>
              </a:ext>
            </a:extLst>
          </p:cNvPr>
          <p:cNvSpPr/>
          <p:nvPr/>
        </p:nvSpPr>
        <p:spPr>
          <a:xfrm>
            <a:off x="5745995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419F1-2FE7-9556-2A80-828D2C2EE1BE}"/>
              </a:ext>
            </a:extLst>
          </p:cNvPr>
          <p:cNvSpPr/>
          <p:nvPr/>
        </p:nvSpPr>
        <p:spPr>
          <a:xfrm>
            <a:off x="9235064" y="2081826"/>
            <a:ext cx="667657" cy="6676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١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5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2955A3A0-9919-5CDE-76B8-9CC2C98B5AF4}"/>
              </a:ext>
            </a:extLst>
          </p:cNvPr>
          <p:cNvSpPr/>
          <p:nvPr/>
        </p:nvSpPr>
        <p:spPr>
          <a:xfrm>
            <a:off x="6418944" y="4659226"/>
            <a:ext cx="1262743" cy="1262743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C20E72-5E90-CBE3-A337-D2B00A7F1E40}"/>
              </a:ext>
            </a:extLst>
          </p:cNvPr>
          <p:cNvSpPr/>
          <p:nvPr/>
        </p:nvSpPr>
        <p:spPr>
          <a:xfrm>
            <a:off x="1128486" y="2136317"/>
            <a:ext cx="4537373" cy="3746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289A1-E023-D9D2-A562-3ED7922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المناصرة لمصلحة ال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طفل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B360D-9683-A039-3919-11A1C27528F6}"/>
              </a:ext>
            </a:extLst>
          </p:cNvPr>
          <p:cNvSpPr txBox="1"/>
          <p:nvPr/>
        </p:nvSpPr>
        <p:spPr>
          <a:xfrm>
            <a:off x="6418944" y="2136317"/>
            <a:ext cx="493485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الحصول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على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2200" b="1" dirty="0">
                <a:latin typeface="Calibri" panose="020F0502020204030204" pitchFamily="34" charset="0"/>
                <a:cs typeface="Calibri" panose="020F0502020204030204" pitchFamily="34" charset="0"/>
              </a:rPr>
              <a:t>قبول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/ الموافقة</a:t>
            </a:r>
            <a:r>
              <a:rPr lang="ar-SA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من الطفل أو الوالد أو مقدم الرعاية أو ال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بالغ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الموثوق به وإشراكهم في جهود المناصرة.</a:t>
            </a:r>
          </a:p>
          <a:p>
            <a:pPr algn="r" rtl="1"/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امنحهم الفرصة للمشاركة عندما يكونون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بأمان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و ...</a:t>
            </a:r>
          </a:p>
          <a:p>
            <a:pPr algn="r" rtl="1"/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8" algn="r" rtl="1"/>
            <a:r>
              <a:rPr lang="en-GB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المصلحة الفضلى</a:t>
            </a:r>
            <a:br>
              <a:rPr lang="en-GB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للطفل</a:t>
            </a:r>
            <a:endParaRPr lang="en-BE" sz="32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B8C148-C187-7C07-7EE5-44AB947428BD}"/>
              </a:ext>
            </a:extLst>
          </p:cNvPr>
          <p:cNvGrpSpPr/>
          <p:nvPr/>
        </p:nvGrpSpPr>
        <p:grpSpPr>
          <a:xfrm>
            <a:off x="2603736" y="862925"/>
            <a:ext cx="2335433" cy="1988896"/>
            <a:chOff x="7371080" y="4395215"/>
            <a:chExt cx="1917615" cy="1416305"/>
          </a:xfrm>
          <a:solidFill>
            <a:schemeClr val="accent2">
              <a:lumMod val="50000"/>
            </a:schemeClr>
          </a:solidFill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9E52317C-2DE1-F0B9-EA64-89289DCA468A}"/>
                </a:ext>
              </a:extLst>
            </p:cNvPr>
            <p:cNvSpPr/>
            <p:nvPr/>
          </p:nvSpPr>
          <p:spPr>
            <a:xfrm rot="16200000">
              <a:off x="7467600" y="4704080"/>
              <a:ext cx="822960" cy="10160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09E6C3-05AF-E0E9-2ACC-7A14CCA322B5}"/>
                </a:ext>
              </a:extLst>
            </p:cNvPr>
            <p:cNvSpPr/>
            <p:nvPr/>
          </p:nvSpPr>
          <p:spPr>
            <a:xfrm rot="1578344">
              <a:off x="7538720" y="5313680"/>
              <a:ext cx="194894" cy="497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88BF9BF-1891-00B9-9225-A12D78C03A1E}"/>
                </a:ext>
              </a:extLst>
            </p:cNvPr>
            <p:cNvSpPr/>
            <p:nvPr/>
          </p:nvSpPr>
          <p:spPr>
            <a:xfrm>
              <a:off x="8307172" y="4395215"/>
              <a:ext cx="810768" cy="810768"/>
            </a:xfrm>
            <a:prstGeom prst="arc">
              <a:avLst>
                <a:gd name="adj1" fmla="val 2568393"/>
                <a:gd name="adj2" fmla="val 6686864"/>
              </a:avLst>
            </a:prstGeom>
            <a:noFill/>
            <a:ln w="38100" cap="rnd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5FDDC47-0D69-D8F0-F61A-1FFFD577E961}"/>
                </a:ext>
              </a:extLst>
            </p:cNvPr>
            <p:cNvSpPr/>
            <p:nvPr/>
          </p:nvSpPr>
          <p:spPr>
            <a:xfrm>
              <a:off x="8477927" y="4651085"/>
              <a:ext cx="810768" cy="810768"/>
            </a:xfrm>
            <a:prstGeom prst="arc">
              <a:avLst>
                <a:gd name="adj1" fmla="val 3433714"/>
                <a:gd name="adj2" fmla="val 8630925"/>
              </a:avLst>
            </a:prstGeom>
            <a:noFill/>
            <a:ln w="38100" cap="rnd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4D6C885-A0B1-F865-5D65-38F6D7D0DECF}"/>
              </a:ext>
            </a:extLst>
          </p:cNvPr>
          <p:cNvSpPr txBox="1"/>
          <p:nvPr/>
        </p:nvSpPr>
        <p:spPr>
          <a:xfrm>
            <a:off x="1592944" y="3144265"/>
            <a:ext cx="37591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المناصرة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200" b="1" dirty="0">
                <a:latin typeface="Calibri" panose="020F0502020204030204" pitchFamily="34" charset="0"/>
                <a:cs typeface="Calibri" panose="020F0502020204030204" pitchFamily="34" charset="0"/>
              </a:rPr>
              <a:t> لمصلحة الأ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طفال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دعمهم للمشاركة والتعبير عن آرائهم واحتياجاتهم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مساعدتهم على الدفاع عن حقوقهم</a:t>
            </a:r>
          </a:p>
        </p:txBody>
      </p:sp>
    </p:spTree>
    <p:extLst>
      <p:ext uri="{BB962C8B-B14F-4D97-AF65-F5344CB8AC3E}">
        <p14:creationId xmlns:p14="http://schemas.microsoft.com/office/powerpoint/2010/main" val="265932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4B56-5A28-36B6-D2CB-288A4FC9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المناصرة لمصلحة ال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طفل</a:t>
            </a:r>
            <a:endParaRPr lang="en-B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B89AE1-19F1-2707-D1A8-1A2742F65270}"/>
              </a:ext>
            </a:extLst>
          </p:cNvPr>
          <p:cNvGrpSpPr/>
          <p:nvPr/>
        </p:nvGrpSpPr>
        <p:grpSpPr>
          <a:xfrm>
            <a:off x="1201987" y="2191188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22CBA98-B770-89B8-2903-5A0BFE005A6B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477C2B-8F98-A171-B0C0-4C08220277D3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93CE2DF-53F8-7A6D-653B-7E773C884562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AEBBAAB-A4DE-36FF-0797-C6F4119D56F9}"/>
              </a:ext>
            </a:extLst>
          </p:cNvPr>
          <p:cNvSpPr/>
          <p:nvPr/>
        </p:nvSpPr>
        <p:spPr>
          <a:xfrm>
            <a:off x="5424905" y="1974768"/>
            <a:ext cx="5446295" cy="338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rtl="1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الذي يجب أن يقوم أخصائي الحالة بالمناصرة له نيابة عن الطفل أو الوالد أو مقدم الرعاية و/أو الراشد الموثوق به ؟</a:t>
            </a:r>
            <a:endParaRPr lang="en-GB" sz="36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7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05220485-12E6-F987-0E06-7004289B536B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١</a:t>
            </a:r>
            <a:endParaRPr lang="en-CA" sz="3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br>
              <a:rPr lang="en-C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فت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 الوحدة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29F-102B-ADAD-3568-D6952C46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المناصرة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 أجل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أمينة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004C39-C328-C752-3BA5-3BBDCE592EB4}"/>
              </a:ext>
            </a:extLst>
          </p:cNvPr>
          <p:cNvSpPr/>
          <p:nvPr/>
        </p:nvSpPr>
        <p:spPr>
          <a:xfrm>
            <a:off x="1821997" y="3031388"/>
            <a:ext cx="3071233" cy="23356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315;p4">
            <a:extLst>
              <a:ext uri="{FF2B5EF4-FFF2-40B4-BE49-F238E27FC236}">
                <a16:creationId xmlns:a16="http://schemas.microsoft.com/office/drawing/2014/main" id="{188E3F69-9A1E-A3EB-627D-2425E8ADC61A}"/>
              </a:ext>
            </a:extLst>
          </p:cNvPr>
          <p:cNvSpPr/>
          <p:nvPr/>
        </p:nvSpPr>
        <p:spPr>
          <a:xfrm>
            <a:off x="782831" y="3429000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315;p4">
            <a:extLst>
              <a:ext uri="{FF2B5EF4-FFF2-40B4-BE49-F238E27FC236}">
                <a16:creationId xmlns:a16="http://schemas.microsoft.com/office/drawing/2014/main" id="{B0FB5107-6380-3ED4-6135-8ADB8356F67D}"/>
              </a:ext>
            </a:extLst>
          </p:cNvPr>
          <p:cNvSpPr/>
          <p:nvPr/>
        </p:nvSpPr>
        <p:spPr>
          <a:xfrm>
            <a:off x="2598977" y="1888611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315;p4">
            <a:extLst>
              <a:ext uri="{FF2B5EF4-FFF2-40B4-BE49-F238E27FC236}">
                <a16:creationId xmlns:a16="http://schemas.microsoft.com/office/drawing/2014/main" id="{22BF9324-B538-23C1-8E87-4B07BD79314C}"/>
              </a:ext>
            </a:extLst>
          </p:cNvPr>
          <p:cNvSpPr/>
          <p:nvPr/>
        </p:nvSpPr>
        <p:spPr>
          <a:xfrm>
            <a:off x="4415124" y="3428998"/>
            <a:ext cx="1529940" cy="15403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7D7EB15-D3F9-2B4D-540C-3E93E66B8D2E}"/>
              </a:ext>
            </a:extLst>
          </p:cNvPr>
          <p:cNvSpPr/>
          <p:nvPr/>
        </p:nvSpPr>
        <p:spPr>
          <a:xfrm rot="3546506">
            <a:off x="2636998" y="3747388"/>
            <a:ext cx="590150" cy="903610"/>
          </a:xfrm>
          <a:prstGeom prst="snip1Rect">
            <a:avLst>
              <a:gd name="adj" fmla="val 2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1802D779-B6B7-22E2-617F-8460330DD8AD}"/>
              </a:ext>
            </a:extLst>
          </p:cNvPr>
          <p:cNvSpPr/>
          <p:nvPr/>
        </p:nvSpPr>
        <p:spPr>
          <a:xfrm rot="17435470">
            <a:off x="3517424" y="3979563"/>
            <a:ext cx="512243" cy="708312"/>
          </a:xfrm>
          <a:prstGeom prst="snip1Rect">
            <a:avLst>
              <a:gd name="adj" fmla="val 2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C82B9-DA51-E23D-C150-7364FF518705}"/>
              </a:ext>
            </a:extLst>
          </p:cNvPr>
          <p:cNvSpPr txBox="1"/>
          <p:nvPr/>
        </p:nvSpPr>
        <p:spPr>
          <a:xfrm>
            <a:off x="6678703" y="3184574"/>
            <a:ext cx="450520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ما نوع المناصرة التي يمكن لأخصائي الحالة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أمينة أن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يقوم بالمناصرة لمصلحتها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en-B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E897C-638F-958F-D42E-EEAC014C5B3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B411169-A33C-FE82-E309-A8B33EB0F23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171DA0-791A-A9DE-E863-3089453E940A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365393-401C-02D0-C089-0E24EE444284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١٤٩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486AD7-584E-5511-1565-5CAC18C3A220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84EEC6-B055-2E5E-FE2A-777BD8E55C33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666F2927-155F-8DAF-4627-76400874DD38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DF646C-45D4-058E-C075-0117D3DF6509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53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نقاط التعلم الأساسية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2086980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401129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952950" y="1947570"/>
            <a:ext cx="1051560" cy="1051560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1DDCE-945F-53D8-3A59-FF5EC4173E17}"/>
              </a:ext>
            </a:extLst>
          </p:cNvPr>
          <p:cNvSpPr txBox="1"/>
          <p:nvPr/>
        </p:nvSpPr>
        <p:spPr>
          <a:xfrm>
            <a:off x="1075872" y="3472543"/>
            <a:ext cx="3073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GB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يلعب </a:t>
            </a:r>
            <a:r>
              <a:rPr lang="ar-SA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أخصائيو </a:t>
            </a:r>
            <a:r>
              <a:rPr lang="en-GB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الحال</a:t>
            </a:r>
            <a:r>
              <a:rPr lang="ar-SA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ة</a:t>
            </a:r>
            <a:r>
              <a:rPr lang="en-GB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 دورًا مهمًا في توفير المعلومات المحدثة</a:t>
            </a:r>
            <a:endParaRPr lang="en-BE" sz="2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4578-2F46-879A-1848-AD4405979F73}"/>
              </a:ext>
            </a:extLst>
          </p:cNvPr>
          <p:cNvSpPr txBox="1"/>
          <p:nvPr/>
        </p:nvSpPr>
        <p:spPr>
          <a:xfrm>
            <a:off x="7704171" y="3472543"/>
            <a:ext cx="3549118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en-US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يجب إعطاء الأطفال والوالدين ومقدمي الرعاية و / أو البالغين الموثوق بهم الفرصة للمشاركة والمشاركة في جهود المناصرة</a:t>
            </a:r>
            <a:endParaRPr lang="en-BE" sz="2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5199E-5AFF-7169-3988-F0E11682057C}"/>
              </a:ext>
            </a:extLst>
          </p:cNvPr>
          <p:cNvSpPr txBox="1"/>
          <p:nvPr/>
        </p:nvSpPr>
        <p:spPr>
          <a:xfrm>
            <a:off x="4644890" y="3472543"/>
            <a:ext cx="25640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GB" sz="2200" dirty="0">
                <a:latin typeface="Calibri" panose="020F0502020204030204" pitchFamily="34" charset="0"/>
                <a:ea typeface="Helvetica Neue" panose="020B0604020202020204"/>
                <a:cs typeface="Calibri" panose="020F0502020204030204" pitchFamily="34" charset="0"/>
              </a:rPr>
              <a:t>يجب تكييف المعلومات المشتركة مع عمر الطفل ومرحلة نموه وقدراته</a:t>
            </a:r>
            <a:endParaRPr lang="en-BE" sz="2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8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E2923B6A-6BD3-C2D1-7152-35DDFDD87BB2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٤</a:t>
            </a:r>
            <a:endParaRPr lang="en-CA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br>
              <a:rPr lang="en-C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يمكنني تنفيذ أنشطة مركزة وغير متخصصة للصحة النفسية والدعم النفسي الاجتماعي؟</a:t>
            </a:r>
          </a:p>
        </p:txBody>
      </p:sp>
    </p:spTree>
    <p:extLst>
      <p:ext uri="{BB962C8B-B14F-4D97-AF65-F5344CB8AC3E}">
        <p14:creationId xmlns:p14="http://schemas.microsoft.com/office/powerpoint/2010/main" val="201876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6150-D58C-CFFC-10C7-860F4AD6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أفضل الممارسات للإحالات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DF5130-12FC-8C52-59F3-EE9AC6D7743F}"/>
              </a:ext>
            </a:extLst>
          </p:cNvPr>
          <p:cNvGrpSpPr/>
          <p:nvPr/>
        </p:nvGrpSpPr>
        <p:grpSpPr>
          <a:xfrm>
            <a:off x="1524083" y="2426619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3A08616-D233-95FA-DF68-D784AD09BE0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A90F7C8-0938-A6DA-89E9-375E5D4AE6BC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84F6697-49BE-FF57-665B-D5B1D682B6C6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B33B4D-E5F0-FFD3-33DD-E89255F3D748}"/>
              </a:ext>
            </a:extLst>
          </p:cNvPr>
          <p:cNvSpPr txBox="1"/>
          <p:nvPr/>
        </p:nvSpPr>
        <p:spPr>
          <a:xfrm>
            <a:off x="5335386" y="3027022"/>
            <a:ext cx="5733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هل يمكنك تلخيص مهارات الدعم النفسي الاجتماعي الأساسية؟</a:t>
            </a:r>
            <a:endParaRPr lang="en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D67D-F56A-B6A9-CD33-A302C73F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أنشطة الصحة النفسية والدعم النفسي الاجتماعي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الموجه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وغير الموجه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728C2-4B05-F01A-596B-B55C4287E3A5}"/>
              </a:ext>
            </a:extLst>
          </p:cNvPr>
          <p:cNvSpPr txBox="1"/>
          <p:nvPr/>
        </p:nvSpPr>
        <p:spPr>
          <a:xfrm>
            <a:off x="1265129" y="3452161"/>
            <a:ext cx="4565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الأنشطة غير الموجهة</a:t>
            </a:r>
          </a:p>
          <a:p>
            <a:pPr algn="r" rtl="1"/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يختار الطفل النشاط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يمكن للطفل أن يأخذ زمام المبادرة وي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قوم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أخصائي الحالة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 بمتابعته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ليس لدى أخصائي الحالة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أجندة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مع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مواضيع مجهزة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3DC5F-1417-0949-46B5-82DCBC7D297F}"/>
              </a:ext>
            </a:extLst>
          </p:cNvPr>
          <p:cNvSpPr txBox="1"/>
          <p:nvPr/>
        </p:nvSpPr>
        <p:spPr>
          <a:xfrm>
            <a:off x="6934086" y="3452161"/>
            <a:ext cx="4565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الأنشطة الموجهة</a:t>
            </a:r>
          </a:p>
          <a:p>
            <a:pPr algn="r" rtl="1"/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يقوم أخصائي الحالة باختيار النشاط و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تحضيره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قوم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أخصائي الحالة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 بت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وج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ه الطفل خلال النشاط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يطرح أخصائي الحالة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مواضيع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معينة لمناقشتها مع الطفل</a:t>
            </a:r>
            <a:endParaRPr lang="en-B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87875-16C5-AF46-78C1-FFB2F5F429F8}"/>
              </a:ext>
            </a:extLst>
          </p:cNvPr>
          <p:cNvGrpSpPr/>
          <p:nvPr/>
        </p:nvGrpSpPr>
        <p:grpSpPr>
          <a:xfrm>
            <a:off x="3938725" y="2132449"/>
            <a:ext cx="609437" cy="969029"/>
            <a:chOff x="860877" y="1929282"/>
            <a:chExt cx="1053230" cy="1674679"/>
          </a:xfrm>
          <a:solidFill>
            <a:schemeClr val="accent2">
              <a:lumMod val="50000"/>
            </a:schemeClr>
          </a:solidFill>
        </p:grpSpPr>
        <p:sp>
          <p:nvSpPr>
            <p:cNvPr id="24" name="Round Same Side Corner Rectangle 46">
              <a:extLst>
                <a:ext uri="{FF2B5EF4-FFF2-40B4-BE49-F238E27FC236}">
                  <a16:creationId xmlns:a16="http://schemas.microsoft.com/office/drawing/2014/main" id="{19347EA0-E8C7-4469-58DB-1C9C2A066565}"/>
                </a:ext>
              </a:extLst>
            </p:cNvPr>
            <p:cNvSpPr/>
            <p:nvPr/>
          </p:nvSpPr>
          <p:spPr>
            <a:xfrm>
              <a:off x="1052733" y="2725467"/>
              <a:ext cx="671847" cy="8784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24F65E-DE79-DA32-AE63-637427B38174}"/>
                </a:ext>
              </a:extLst>
            </p:cNvPr>
            <p:cNvSpPr/>
            <p:nvPr/>
          </p:nvSpPr>
          <p:spPr>
            <a:xfrm>
              <a:off x="1047750" y="1929282"/>
              <a:ext cx="679484" cy="679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F774BB53-5856-F0D1-B712-8EEC0FC23B43}"/>
                </a:ext>
              </a:extLst>
            </p:cNvPr>
            <p:cNvSpPr/>
            <p:nvPr/>
          </p:nvSpPr>
          <p:spPr>
            <a:xfrm>
              <a:off x="860877" y="2993721"/>
              <a:ext cx="1053230" cy="610240"/>
            </a:xfrm>
            <a:prstGeom prst="trapezoid">
              <a:avLst>
                <a:gd name="adj" fmla="val 330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DD1DEF-D129-5784-74C6-7607E8092AC1}"/>
              </a:ext>
            </a:extLst>
          </p:cNvPr>
          <p:cNvGrpSpPr/>
          <p:nvPr/>
        </p:nvGrpSpPr>
        <p:grpSpPr>
          <a:xfrm>
            <a:off x="2296319" y="1575992"/>
            <a:ext cx="521410" cy="1525486"/>
            <a:chOff x="1022970" y="2227840"/>
            <a:chExt cx="1141610" cy="3340002"/>
          </a:xfrm>
          <a:solidFill>
            <a:schemeClr val="accent2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0106AA-B223-BB8B-3E08-C1436C37440B}"/>
                </a:ext>
              </a:extLst>
            </p:cNvPr>
            <p:cNvSpPr/>
            <p:nvPr/>
          </p:nvSpPr>
          <p:spPr>
            <a:xfrm>
              <a:off x="1022970" y="2227840"/>
              <a:ext cx="1141610" cy="1141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084A02CE-80DA-CFDA-5FD2-D5DD8BD1838A}"/>
                </a:ext>
              </a:extLst>
            </p:cNvPr>
            <p:cNvSpPr/>
            <p:nvPr/>
          </p:nvSpPr>
          <p:spPr>
            <a:xfrm>
              <a:off x="1022970" y="3582437"/>
              <a:ext cx="1141610" cy="1985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38C62-F78F-B9DD-1A68-F27460A772D3}"/>
              </a:ext>
            </a:extLst>
          </p:cNvPr>
          <p:cNvCxnSpPr/>
          <p:nvPr/>
        </p:nvCxnSpPr>
        <p:spPr>
          <a:xfrm>
            <a:off x="1265129" y="3051374"/>
            <a:ext cx="25483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88AD86-7858-0003-C83C-B8553A57CCE7}"/>
              </a:ext>
            </a:extLst>
          </p:cNvPr>
          <p:cNvGrpSpPr/>
          <p:nvPr/>
        </p:nvGrpSpPr>
        <p:grpSpPr>
          <a:xfrm>
            <a:off x="7958971" y="2132449"/>
            <a:ext cx="609437" cy="969029"/>
            <a:chOff x="860877" y="1929282"/>
            <a:chExt cx="1053230" cy="1674679"/>
          </a:xfrm>
          <a:solidFill>
            <a:schemeClr val="accent2">
              <a:lumMod val="50000"/>
            </a:schemeClr>
          </a:solidFill>
        </p:grpSpPr>
        <p:sp>
          <p:nvSpPr>
            <p:cNvPr id="32" name="Round Same Side Corner Rectangle 46">
              <a:extLst>
                <a:ext uri="{FF2B5EF4-FFF2-40B4-BE49-F238E27FC236}">
                  <a16:creationId xmlns:a16="http://schemas.microsoft.com/office/drawing/2014/main" id="{F2A2EDC1-D4DA-F8EA-167B-CF9EBD4B336C}"/>
                </a:ext>
              </a:extLst>
            </p:cNvPr>
            <p:cNvSpPr/>
            <p:nvPr/>
          </p:nvSpPr>
          <p:spPr>
            <a:xfrm>
              <a:off x="1052733" y="2725467"/>
              <a:ext cx="671847" cy="87849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A631365-5483-CF4E-76BC-0E56A1269190}"/>
                </a:ext>
              </a:extLst>
            </p:cNvPr>
            <p:cNvSpPr/>
            <p:nvPr/>
          </p:nvSpPr>
          <p:spPr>
            <a:xfrm>
              <a:off x="1047750" y="1929282"/>
              <a:ext cx="679484" cy="679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A5DB9EA3-A1BF-D767-1CAA-1A25DBBC8E27}"/>
                </a:ext>
              </a:extLst>
            </p:cNvPr>
            <p:cNvSpPr/>
            <p:nvPr/>
          </p:nvSpPr>
          <p:spPr>
            <a:xfrm>
              <a:off x="860877" y="2993721"/>
              <a:ext cx="1053230" cy="610240"/>
            </a:xfrm>
            <a:prstGeom prst="trapezoid">
              <a:avLst>
                <a:gd name="adj" fmla="val 330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409AF7-C4C1-DF74-D677-44B827F63CED}"/>
              </a:ext>
            </a:extLst>
          </p:cNvPr>
          <p:cNvGrpSpPr/>
          <p:nvPr/>
        </p:nvGrpSpPr>
        <p:grpSpPr>
          <a:xfrm>
            <a:off x="9624910" y="1575992"/>
            <a:ext cx="521410" cy="1525486"/>
            <a:chOff x="1022970" y="2227840"/>
            <a:chExt cx="1141610" cy="3340002"/>
          </a:xfrm>
          <a:solidFill>
            <a:schemeClr val="accent2">
              <a:lumMod val="5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DF163C-8749-1A43-6530-304C03BA3C51}"/>
                </a:ext>
              </a:extLst>
            </p:cNvPr>
            <p:cNvSpPr/>
            <p:nvPr/>
          </p:nvSpPr>
          <p:spPr>
            <a:xfrm>
              <a:off x="1022970" y="2227840"/>
              <a:ext cx="1141610" cy="1141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00FEE5A3-0C9D-A3B4-19D5-27A32814CFEA}"/>
                </a:ext>
              </a:extLst>
            </p:cNvPr>
            <p:cNvSpPr/>
            <p:nvPr/>
          </p:nvSpPr>
          <p:spPr>
            <a:xfrm>
              <a:off x="1022970" y="3582437"/>
              <a:ext cx="1141610" cy="1985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92D52E-E983-0C9B-5AEB-947BEF28B7F2}"/>
              </a:ext>
            </a:extLst>
          </p:cNvPr>
          <p:cNvCxnSpPr/>
          <p:nvPr/>
        </p:nvCxnSpPr>
        <p:spPr>
          <a:xfrm>
            <a:off x="6989523" y="3051374"/>
            <a:ext cx="25483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1292C-6E02-9EB0-126B-23E82D252B68}"/>
              </a:ext>
            </a:extLst>
          </p:cNvPr>
          <p:cNvGrpSpPr/>
          <p:nvPr/>
        </p:nvGrpSpPr>
        <p:grpSpPr>
          <a:xfrm>
            <a:off x="10705222" y="405767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62E363C-AE16-27E5-D866-CB993DB6DA49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194C46-B9E0-5ED0-398E-65AE9E793C3A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39C479-BC59-3D52-9DE1-AF272853CFBA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١٥٣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24AAF5-9BF3-1915-F5DC-A8715C677BE3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66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EE53-D7A1-8820-570B-69AAAF14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أنواع أنشطة الصحة النفسية والدعم النفسي الاجتماعي المركزة غير المتخصصة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0C2F4-2935-C6BF-4340-5C316A23D34D}"/>
              </a:ext>
            </a:extLst>
          </p:cNvPr>
          <p:cNvSpPr txBox="1"/>
          <p:nvPr/>
        </p:nvSpPr>
        <p:spPr>
          <a:xfrm>
            <a:off x="1311075" y="4662939"/>
            <a:ext cx="266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0" i="0">
                <a:solidFill>
                  <a:srgbClr val="3D3D3D"/>
                </a:solidFill>
                <a:effectLst/>
                <a:latin typeface="Roboto" panose="02000000000000000000" pitchFamily="2" charset="0"/>
                <a:cs typeface="Calibri" panose="020F0502020204030204" pitchFamily="34" charset="0"/>
              </a:rPr>
              <a:t>التثقيف النفسي</a:t>
            </a:r>
            <a:endParaRPr lang="en-BE" sz="28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EAB67A-9310-ED0D-13DE-AF57F5F4CA89}"/>
              </a:ext>
            </a:extLst>
          </p:cNvPr>
          <p:cNvGrpSpPr/>
          <p:nvPr/>
        </p:nvGrpSpPr>
        <p:grpSpPr>
          <a:xfrm>
            <a:off x="5157242" y="2128856"/>
            <a:ext cx="2495965" cy="1999347"/>
            <a:chOff x="6991951" y="4889541"/>
            <a:chExt cx="1095111" cy="881468"/>
          </a:xfrm>
          <a:solidFill>
            <a:schemeClr val="accent2">
              <a:lumMod val="7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B5F895-04B3-74AF-0747-E652553FF176}"/>
                </a:ext>
              </a:extLst>
            </p:cNvPr>
            <p:cNvGrpSpPr/>
            <p:nvPr/>
          </p:nvGrpSpPr>
          <p:grpSpPr>
            <a:xfrm>
              <a:off x="6991951" y="4889541"/>
              <a:ext cx="527956" cy="538568"/>
              <a:chOff x="6673904" y="4927635"/>
              <a:chExt cx="864452" cy="881827"/>
            </a:xfrm>
            <a:grpFill/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7DDCF2-87FA-4432-332C-9B2771557FB8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CE2C9944-9A75-750D-9A18-90296825E4C4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FE811C-584C-9883-5628-9099358B1FCD}"/>
                </a:ext>
              </a:extLst>
            </p:cNvPr>
            <p:cNvGrpSpPr/>
            <p:nvPr/>
          </p:nvGrpSpPr>
          <p:grpSpPr>
            <a:xfrm>
              <a:off x="7559106" y="5232441"/>
              <a:ext cx="527956" cy="538568"/>
              <a:chOff x="7662737" y="4933947"/>
              <a:chExt cx="864452" cy="881827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E94D18-B95A-2038-52D5-E6CF6F58F2D8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813D937-BF60-CDCD-2684-A74525E85638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66737A-7A40-6361-7592-99C8F88991A6}"/>
              </a:ext>
            </a:extLst>
          </p:cNvPr>
          <p:cNvSpPr txBox="1"/>
          <p:nvPr/>
        </p:nvSpPr>
        <p:spPr>
          <a:xfrm>
            <a:off x="4984435" y="4662938"/>
            <a:ext cx="266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dirty="0">
                <a:latin typeface="Arial" panose="020B0604020202020204" pitchFamily="34" charset="0"/>
                <a:cs typeface="Calibri" panose="020F0502020204030204" pitchFamily="34" charset="0"/>
              </a:rPr>
              <a:t>الأنشطة التعبيرية</a:t>
            </a:r>
            <a:endParaRPr lang="en-BE" sz="28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37B7B-458C-CC9C-2371-56B0F0193315}"/>
              </a:ext>
            </a:extLst>
          </p:cNvPr>
          <p:cNvSpPr txBox="1"/>
          <p:nvPr/>
        </p:nvSpPr>
        <p:spPr>
          <a:xfrm>
            <a:off x="8508384" y="4689829"/>
            <a:ext cx="284541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2800" dirty="0">
                <a:latin typeface="Arial" panose="020B0604020202020204" pitchFamily="34" charset="0"/>
                <a:cs typeface="Calibri" panose="020F0502020204030204" pitchFamily="34" charset="0"/>
              </a:rPr>
              <a:t>أنشطة التنظيم العاطفي</a:t>
            </a:r>
            <a:endParaRPr lang="en-BE" sz="28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raphic 22" descr="Scientific Thought with solid fill">
            <a:extLst>
              <a:ext uri="{FF2B5EF4-FFF2-40B4-BE49-F238E27FC236}">
                <a16:creationId xmlns:a16="http://schemas.microsoft.com/office/drawing/2014/main" id="{72A9C049-C520-446C-9710-70C77D01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3578" y="1917002"/>
            <a:ext cx="2406269" cy="240626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990F0-E6DF-C8DD-3D0C-A16A71A3AD6B}"/>
              </a:ext>
            </a:extLst>
          </p:cNvPr>
          <p:cNvGrpSpPr/>
          <p:nvPr/>
        </p:nvGrpSpPr>
        <p:grpSpPr>
          <a:xfrm>
            <a:off x="8886140" y="2128856"/>
            <a:ext cx="2458554" cy="1946452"/>
            <a:chOff x="8886140" y="2128856"/>
            <a:chExt cx="2458554" cy="19464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65BC90-AAA8-D879-03DB-D80F3E39C3C2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31" name="Graphic 30" descr="Head with gears with solid fill">
                <a:extLst>
                  <a:ext uri="{FF2B5EF4-FFF2-40B4-BE49-F238E27FC236}">
                    <a16:creationId xmlns:a16="http://schemas.microsoft.com/office/drawing/2014/main" id="{EAFAE725-D5F1-25B9-A003-AED3E780B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458EBC6-891E-1BA3-373E-CD5E0CD70B04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3D017AB1-30D2-CC45-4DE3-62B6FC98AAD4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324C49-EA88-CE80-409D-BB4CFB59A4D0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96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930312-8F4B-698F-0EB2-4BCC9C411657}"/>
              </a:ext>
            </a:extLst>
          </p:cNvPr>
          <p:cNvSpPr/>
          <p:nvPr/>
        </p:nvSpPr>
        <p:spPr>
          <a:xfrm>
            <a:off x="6629400" y="2476500"/>
            <a:ext cx="4876800" cy="3350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التثقيف النفسي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861944" y="1901872"/>
            <a:ext cx="536857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التثقيف النفسي هو تدخل في الصحة النفسية والدعم النفسي الاجتماعي حيث يتم مشاركة المعلومات حول الصحة ال</a:t>
            </a:r>
            <a:r>
              <a:rPr lang="ar-SA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نفسي</a:t>
            </a:r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ة وتقنيات التأقلم</a:t>
            </a:r>
          </a:p>
          <a:p>
            <a:pPr algn="r" rtl="1"/>
            <a:endParaRPr lang="en-GB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يمكن تقديم التثقيف النفسي الأساسي مباشرة إلى الطفل والوالدين ومقدمي الرعاية و / أو شخص بالغ موثوق به.</a:t>
            </a:r>
          </a:p>
          <a:p>
            <a:pPr algn="r" rtl="1"/>
            <a:endParaRPr lang="en-GB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لا ينبغي أن يقدم أخصائي الحالة تثقيفًا نفسيًا يتجاوز المستوى الأساسي لأنهم غير متخصصين في الصحة النفسية والدعم النفسي الاجتماعي ولا </a:t>
            </a:r>
            <a:r>
              <a:rPr lang="ar-SA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ت</a:t>
            </a:r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عد الصحة النفسية والدعم النفسي الاجتماعي</a:t>
            </a:r>
            <a:r>
              <a:rPr lang="ar-SA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المتخصص </a:t>
            </a:r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جزءًا من دورهم</a:t>
            </a:r>
            <a:r>
              <a:rPr lang="ar-SA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</a:t>
            </a:r>
            <a:endParaRPr lang="en-GB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F3FC3-5275-76CA-728E-2C8E3663A8D4}"/>
              </a:ext>
            </a:extLst>
          </p:cNvPr>
          <p:cNvSpPr txBox="1"/>
          <p:nvPr/>
        </p:nvSpPr>
        <p:spPr>
          <a:xfrm>
            <a:off x="7748323" y="3136445"/>
            <a:ext cx="28013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التعرف على المشاعر</a:t>
            </a:r>
          </a:p>
          <a:p>
            <a:pPr algn="r" rtl="1"/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تأثير التوتر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و الإجهاد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مشاكل الصحة ال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نفسية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أو الاضطرابات أو المرض</a:t>
            </a:r>
            <a:endParaRPr lang="en-B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Scientific Thought with solid fill">
            <a:extLst>
              <a:ext uri="{FF2B5EF4-FFF2-40B4-BE49-F238E27FC236}">
                <a16:creationId xmlns:a16="http://schemas.microsoft.com/office/drawing/2014/main" id="{214C7260-BE8C-D885-6BA0-2EA755F6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9895" y="1451468"/>
            <a:ext cx="1684977" cy="1684977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6CEC9A6D-EA82-84C1-E648-3BD884CD5942}"/>
              </a:ext>
            </a:extLst>
          </p:cNvPr>
          <p:cNvSpPr/>
          <p:nvPr/>
        </p:nvSpPr>
        <p:spPr>
          <a:xfrm rot="18361091">
            <a:off x="7137731" y="3145397"/>
            <a:ext cx="481998" cy="245301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D6CBD1E-1DCC-D7C0-7BD5-DA51F4E4F3EB}"/>
              </a:ext>
            </a:extLst>
          </p:cNvPr>
          <p:cNvSpPr/>
          <p:nvPr/>
        </p:nvSpPr>
        <p:spPr>
          <a:xfrm rot="18361091">
            <a:off x="7150055" y="3933544"/>
            <a:ext cx="481998" cy="245301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A7432AFB-9A0A-E9F6-B952-A448F6858961}"/>
              </a:ext>
            </a:extLst>
          </p:cNvPr>
          <p:cNvSpPr/>
          <p:nvPr/>
        </p:nvSpPr>
        <p:spPr>
          <a:xfrm rot="2700000">
            <a:off x="7021852" y="4832046"/>
            <a:ext cx="655187" cy="670373"/>
          </a:xfrm>
          <a:prstGeom prst="mathPlus">
            <a:avLst>
              <a:gd name="adj1" fmla="val 1492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67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التثقيف النفسي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7575457" y="2274734"/>
            <a:ext cx="3529052" cy="289188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en-US" sz="3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كيف يمكن أن يكون التثقيف النفسي مفيدًا؟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6B1AB-DFD1-7A7C-CD07-6FF7E3DC321C}"/>
              </a:ext>
            </a:extLst>
          </p:cNvPr>
          <p:cNvSpPr txBox="1"/>
          <p:nvPr/>
        </p:nvSpPr>
        <p:spPr>
          <a:xfrm>
            <a:off x="1168401" y="2035850"/>
            <a:ext cx="5530976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35100" algn="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أهداف التثقيف النفسي</a:t>
            </a:r>
          </a:p>
          <a:p>
            <a:pPr marL="1435100" algn="r" rtl="1"/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لفهم الصحة وال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رفاه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العاطفي بشكل أفضل</a:t>
            </a:r>
          </a:p>
          <a:p>
            <a:pPr algn="r" rtl="1"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شع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ر بمزيد من الثقة والسيطرة (التمكين)</a:t>
            </a:r>
          </a:p>
          <a:p>
            <a:pPr algn="r" rt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لدعم التأقلم</a:t>
            </a:r>
          </a:p>
          <a:p>
            <a:pPr algn="r" rtl="1"/>
            <a:endParaRPr lang="en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57;p7">
            <a:extLst>
              <a:ext uri="{FF2B5EF4-FFF2-40B4-BE49-F238E27FC236}">
                <a16:creationId xmlns:a16="http://schemas.microsoft.com/office/drawing/2014/main" id="{EB218263-E5B0-8B2D-DCF1-A15B1459B74B}"/>
              </a:ext>
            </a:extLst>
          </p:cNvPr>
          <p:cNvGrpSpPr/>
          <p:nvPr/>
        </p:nvGrpSpPr>
        <p:grpSpPr>
          <a:xfrm>
            <a:off x="1257300" y="1962062"/>
            <a:ext cx="965200" cy="1021153"/>
            <a:chOff x="243840" y="1676400"/>
            <a:chExt cx="701040" cy="741680"/>
          </a:xfrm>
          <a:solidFill>
            <a:schemeClr val="accent2">
              <a:lumMod val="50000"/>
            </a:schemeClr>
          </a:solidFill>
        </p:grpSpPr>
        <p:sp>
          <p:nvSpPr>
            <p:cNvPr id="19" name="Google Shape;358;p7">
              <a:extLst>
                <a:ext uri="{FF2B5EF4-FFF2-40B4-BE49-F238E27FC236}">
                  <a16:creationId xmlns:a16="http://schemas.microsoft.com/office/drawing/2014/main" id="{45EB456C-818D-0166-7F64-3EA670AE8EA3}"/>
                </a:ext>
              </a:extLst>
            </p:cNvPr>
            <p:cNvSpPr/>
            <p:nvPr/>
          </p:nvSpPr>
          <p:spPr>
            <a:xfrm>
              <a:off x="243840" y="1676400"/>
              <a:ext cx="116839" cy="7416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" name="Google Shape;359;p7">
              <a:extLst>
                <a:ext uri="{FF2B5EF4-FFF2-40B4-BE49-F238E27FC236}">
                  <a16:creationId xmlns:a16="http://schemas.microsoft.com/office/drawing/2014/main" id="{6DE19C3A-FAF0-44D7-F681-33094739F562}"/>
                </a:ext>
              </a:extLst>
            </p:cNvPr>
            <p:cNvSpPr/>
            <p:nvPr/>
          </p:nvSpPr>
          <p:spPr>
            <a:xfrm>
              <a:off x="314960" y="1676400"/>
              <a:ext cx="629920" cy="4368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10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8DA357-9FDB-D9AC-5214-A6D26C9FA89A}"/>
              </a:ext>
            </a:extLst>
          </p:cNvPr>
          <p:cNvGrpSpPr/>
          <p:nvPr/>
        </p:nvGrpSpPr>
        <p:grpSpPr>
          <a:xfrm>
            <a:off x="8361162" y="4565480"/>
            <a:ext cx="1359998" cy="1380647"/>
            <a:chOff x="6673904" y="4927635"/>
            <a:chExt cx="864452" cy="881827"/>
          </a:xfrm>
          <a:solidFill>
            <a:schemeClr val="accent2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78DFAE-494F-05B9-8FFE-7E5716C99A12}"/>
                </a:ext>
              </a:extLst>
            </p:cNvPr>
            <p:cNvSpPr/>
            <p:nvPr/>
          </p:nvSpPr>
          <p:spPr>
            <a:xfrm>
              <a:off x="6673904" y="4927635"/>
              <a:ext cx="864452" cy="88182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3BE57EC-2BD0-9507-DC22-1CAFC9646644}"/>
                </a:ext>
              </a:extLst>
            </p:cNvPr>
            <p:cNvSpPr/>
            <p:nvPr/>
          </p:nvSpPr>
          <p:spPr>
            <a:xfrm rot="10800000">
              <a:off x="6917818" y="5355565"/>
              <a:ext cx="376623" cy="303235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3AD24-43F2-AC65-8CA8-D1613D1BED67}"/>
              </a:ext>
            </a:extLst>
          </p:cNvPr>
          <p:cNvGrpSpPr/>
          <p:nvPr/>
        </p:nvGrpSpPr>
        <p:grpSpPr>
          <a:xfrm>
            <a:off x="9855063" y="4019109"/>
            <a:ext cx="1359998" cy="1380647"/>
            <a:chOff x="7662737" y="4933947"/>
            <a:chExt cx="864452" cy="881827"/>
          </a:xfrm>
          <a:solidFill>
            <a:schemeClr val="accent2">
              <a:lumMod val="75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4693CB-452B-0BC7-F7A6-33D13138E371}"/>
                </a:ext>
              </a:extLst>
            </p:cNvPr>
            <p:cNvSpPr/>
            <p:nvPr/>
          </p:nvSpPr>
          <p:spPr>
            <a:xfrm>
              <a:off x="7662737" y="4933947"/>
              <a:ext cx="864452" cy="88182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DB46DD97-6E61-5CE1-3D2A-889BC5A6CF9D}"/>
                </a:ext>
              </a:extLst>
            </p:cNvPr>
            <p:cNvSpPr/>
            <p:nvPr/>
          </p:nvSpPr>
          <p:spPr>
            <a:xfrm>
              <a:off x="7923857" y="5512539"/>
              <a:ext cx="376623" cy="303235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التدخلات التعبيرية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8170683" y="2044210"/>
            <a:ext cx="3100953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تستخدم التدخلات التعبيرية أشكالًا من التعبير الإبداعي مثل الفن والموسيقى والحركة والرقص لمساعدة الأطفال على التعبير عن مشاعرهم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D370D-3BAB-4546-1604-0A2EF19AC3E9}"/>
              </a:ext>
            </a:extLst>
          </p:cNvPr>
          <p:cNvSpPr txBox="1"/>
          <p:nvPr/>
        </p:nvSpPr>
        <p:spPr>
          <a:xfrm>
            <a:off x="4545523" y="2111238"/>
            <a:ext cx="3100953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يستخدم هذا النوع من التدخل العلاجي أنشطة إبداعية لمساعدة الأطفال على مشاركة ومعالجة المشاعر والذكريات التي قد يصعب وصفها بالكلمات</a:t>
            </a:r>
            <a:endParaRPr lang="en-US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BF0AA-C9B3-ED65-CC9C-AE493008D048}"/>
              </a:ext>
            </a:extLst>
          </p:cNvPr>
          <p:cNvSpPr txBox="1"/>
          <p:nvPr/>
        </p:nvSpPr>
        <p:spPr>
          <a:xfrm>
            <a:off x="1060830" y="2234349"/>
            <a:ext cx="31009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يمكن أن تشمل الأنشطة كلاً من الأنشطة غير الموجهة والموجهة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5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18DEDA9-988A-4F70-B2DE-A423BE94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تدخلات التنظيم العاطفي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1C90E-5FE8-0535-5B52-CF4BAA4766B1}"/>
              </a:ext>
            </a:extLst>
          </p:cNvPr>
          <p:cNvSpPr txBox="1"/>
          <p:nvPr/>
        </p:nvSpPr>
        <p:spPr>
          <a:xfrm>
            <a:off x="1592441" y="2087337"/>
            <a:ext cx="338355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يوفر هذا التدخل للأطفال الأدوات اللازمة للتعرف على حالتهم العاطفية والسيطرة عليها</a:t>
            </a:r>
            <a:endParaRPr lang="en-US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7A2B37-1B98-25AC-55F5-703C93AC4500}"/>
              </a:ext>
            </a:extLst>
          </p:cNvPr>
          <p:cNvGrpSpPr/>
          <p:nvPr/>
        </p:nvGrpSpPr>
        <p:grpSpPr>
          <a:xfrm>
            <a:off x="8682344" y="3581400"/>
            <a:ext cx="2962246" cy="2345228"/>
            <a:chOff x="8886140" y="2128856"/>
            <a:chExt cx="2458554" cy="19464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4E2B55-C899-7809-0B34-6E79177DE949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12" name="Graphic 11" descr="Head with gears with solid fill">
                <a:extLst>
                  <a:ext uri="{FF2B5EF4-FFF2-40B4-BE49-F238E27FC236}">
                    <a16:creationId xmlns:a16="http://schemas.microsoft.com/office/drawing/2014/main" id="{4CF12880-7B70-AAC8-CE37-A08DA0C42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44C558F-4292-A319-91DF-85AE01B84FCE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B0EE8C58-E5DC-397B-6A2B-E2B0680B20DC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937AEF-3260-9288-90B1-F3CD0CDD1E0B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3BA219F-DB94-0491-97F2-9F7CA2DD0F09}"/>
              </a:ext>
            </a:extLst>
          </p:cNvPr>
          <p:cNvSpPr txBox="1"/>
          <p:nvPr/>
        </p:nvSpPr>
        <p:spPr>
          <a:xfrm>
            <a:off x="5928304" y="1871062"/>
            <a:ext cx="3383557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GB" sz="22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يشير التنظيم العاطفي إلى العملية التي يؤثر فيها الأطفال على المشاعر التي لديهم ، ومتى تكون لديهم ، وكيف يختبرون مشاعرهم ويعبرون عنها</a:t>
            </a:r>
            <a:endParaRPr lang="en-US" sz="2200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4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6419519" y="2327252"/>
            <a:ext cx="4364132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en-GB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لتزويد المشاركين بالمعرفة والمهارات اللازمة</a:t>
            </a:r>
            <a:endParaRPr lang="ar-SA" sz="28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r" rtl="1"/>
            <a:r>
              <a:rPr lang="en-GB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لتنفيذ خطة </a:t>
            </a:r>
            <a:r>
              <a:rPr lang="ar-SA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</a:t>
            </a:r>
            <a:r>
              <a:rPr lang="en-GB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حالة ، بما يتماشى مع المبادئ التوجيهية والمعايير المشتركة بين الوكالات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7EAA9-0757-4E70-857A-CCB621E2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65" y="3099692"/>
            <a:ext cx="2808067" cy="562168"/>
          </a:xfrm>
        </p:spPr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هدف الوحدة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B1F52-A651-99A9-D20F-542EB3DF9E8B}"/>
              </a:ext>
            </a:extLst>
          </p:cNvPr>
          <p:cNvGrpSpPr/>
          <p:nvPr/>
        </p:nvGrpSpPr>
        <p:grpSpPr>
          <a:xfrm>
            <a:off x="10262214" y="4992895"/>
            <a:ext cx="1326112" cy="1166520"/>
            <a:chOff x="6770748" y="1158240"/>
            <a:chExt cx="1274726" cy="1121318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8FA794-7D60-BCE0-A54C-446FB5B22CFF}"/>
                </a:ext>
              </a:extLst>
            </p:cNvPr>
            <p:cNvGrpSpPr/>
            <p:nvPr/>
          </p:nvGrpSpPr>
          <p:grpSpPr>
            <a:xfrm rot="5400000">
              <a:off x="7128520" y="1362604"/>
              <a:ext cx="559182" cy="1274726"/>
              <a:chOff x="8619006" y="1366612"/>
              <a:chExt cx="416505" cy="949476"/>
            </a:xfrm>
            <a:grpFill/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08A1EBF-767A-5940-30D6-662D91937D7B}"/>
                  </a:ext>
                </a:extLst>
              </p:cNvPr>
              <p:cNvSpPr/>
              <p:nvPr/>
            </p:nvSpPr>
            <p:spPr>
              <a:xfrm rot="1076057" flipH="1">
                <a:off x="8840670" y="1614649"/>
                <a:ext cx="161053" cy="50995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D882D4-FE0F-6B8F-0280-C331333F840D}"/>
                  </a:ext>
                </a:extLst>
              </p:cNvPr>
              <p:cNvSpPr/>
              <p:nvPr/>
            </p:nvSpPr>
            <p:spPr>
              <a:xfrm rot="20911244" flipH="1">
                <a:off x="8877905" y="1366612"/>
                <a:ext cx="157606" cy="398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A6D97A-9DCD-A032-84A6-79E64A0D963B}"/>
                  </a:ext>
                </a:extLst>
              </p:cNvPr>
              <p:cNvSpPr/>
              <p:nvPr/>
            </p:nvSpPr>
            <p:spPr>
              <a:xfrm rot="613090" flipH="1">
                <a:off x="8673953" y="1668726"/>
                <a:ext cx="154779" cy="3586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12" name="Flowchart: Manual Input 11">
                <a:extLst>
                  <a:ext uri="{FF2B5EF4-FFF2-40B4-BE49-F238E27FC236}">
                    <a16:creationId xmlns:a16="http://schemas.microsoft.com/office/drawing/2014/main" id="{8A20A502-F061-F8CE-6522-4190D7903911}"/>
                  </a:ext>
                </a:extLst>
              </p:cNvPr>
              <p:cNvSpPr/>
              <p:nvPr/>
            </p:nvSpPr>
            <p:spPr>
              <a:xfrm rot="17276057">
                <a:off x="8678142" y="1906154"/>
                <a:ext cx="197560" cy="315831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759924-2787-FF99-474D-143CE255BC0C}"/>
                  </a:ext>
                </a:extLst>
              </p:cNvPr>
              <p:cNvSpPr/>
              <p:nvPr/>
            </p:nvSpPr>
            <p:spPr>
              <a:xfrm>
                <a:off x="8657142" y="2030875"/>
                <a:ext cx="241922" cy="285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</p:grp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2EF511DA-F6D2-E626-3A8A-ACAB1C9806A2}"/>
                </a:ext>
              </a:extLst>
            </p:cNvPr>
            <p:cNvSpPr/>
            <p:nvPr/>
          </p:nvSpPr>
          <p:spPr>
            <a:xfrm>
              <a:off x="7271980" y="1158240"/>
              <a:ext cx="566129" cy="566129"/>
            </a:xfrm>
            <a:prstGeom prst="donut">
              <a:avLst>
                <a:gd name="adj" fmla="val 31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1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73D344-767A-82F1-5C84-D943BBC29E72}"/>
              </a:ext>
            </a:extLst>
          </p:cNvPr>
          <p:cNvSpPr/>
          <p:nvPr/>
        </p:nvSpPr>
        <p:spPr>
          <a:xfrm>
            <a:off x="5939027" y="2501900"/>
            <a:ext cx="5789492" cy="3479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0CBC48-4409-20B3-C451-D3C290FDD50E}"/>
              </a:ext>
            </a:extLst>
          </p:cNvPr>
          <p:cNvSpPr/>
          <p:nvPr/>
        </p:nvSpPr>
        <p:spPr>
          <a:xfrm>
            <a:off x="684974" y="2501900"/>
            <a:ext cx="4668443" cy="3479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9D67D-F56A-B6A9-CD33-A302C73F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أنشطة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الموجه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ة للصحة النفسية والدعم النفسي الاجتماعي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FA1B-A100-2FE3-8C61-CB5FC48EA17B}"/>
              </a:ext>
            </a:extLst>
          </p:cNvPr>
          <p:cNvSpPr txBox="1"/>
          <p:nvPr/>
        </p:nvSpPr>
        <p:spPr>
          <a:xfrm>
            <a:off x="715998" y="1536174"/>
            <a:ext cx="472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000" b="1" dirty="0">
                <a:latin typeface="Arial" panose="020B0604020202020204" pitchFamily="34" charset="0"/>
                <a:cs typeface="Calibri" panose="020F0502020204030204" pitchFamily="34" charset="0"/>
              </a:rPr>
              <a:t>أنشطة الصحة النفسية والدعم النفسي الاجتماعي لبناء الثقة وتقييم الاحتياجات</a:t>
            </a:r>
            <a:endParaRPr lang="en-GB" sz="20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C49E9E-AB2C-1EE6-C2A2-39EE4463D700}"/>
              </a:ext>
            </a:extLst>
          </p:cNvPr>
          <p:cNvGrpSpPr/>
          <p:nvPr/>
        </p:nvGrpSpPr>
        <p:grpSpPr>
          <a:xfrm>
            <a:off x="1028806" y="2635956"/>
            <a:ext cx="1172537" cy="867419"/>
            <a:chOff x="8472195" y="3883127"/>
            <a:chExt cx="2799442" cy="207097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FC22A45-E734-9BE4-88FD-CEE367113ECD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769BCC0-1CAA-0CB1-0D27-C37FFDFDDD42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2CA72533-E93C-27AA-CED9-213401C7791C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D72DA0-7955-6FE1-E27F-C6619D0A0D17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22ACB9-CB1F-F1D5-64F5-849659642711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5FADA611-9034-D74B-5761-B82795E13492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5E28F8-55FA-E4B2-2A60-E06E5C766FDD}"/>
              </a:ext>
            </a:extLst>
          </p:cNvPr>
          <p:cNvSpPr txBox="1"/>
          <p:nvPr/>
        </p:nvSpPr>
        <p:spPr>
          <a:xfrm>
            <a:off x="5939027" y="1536174"/>
            <a:ext cx="578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000" b="1" dirty="0">
                <a:latin typeface="Arial" panose="020B0604020202020204" pitchFamily="34" charset="0"/>
                <a:cs typeface="Calibri" panose="020F0502020204030204" pitchFamily="34" charset="0"/>
              </a:rPr>
              <a:t>أنشطة الصحة النفسية والدعم النفسي الاجتماعي للمساعدة في فهم والتعامل مع ما حدث لهم</a:t>
            </a:r>
            <a:endParaRPr 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1" name="Graphic 80" descr="Scientific Thought with solid fill">
            <a:extLst>
              <a:ext uri="{FF2B5EF4-FFF2-40B4-BE49-F238E27FC236}">
                <a16:creationId xmlns:a16="http://schemas.microsoft.com/office/drawing/2014/main" id="{DADEF45C-9B0A-C9F8-C9E2-1CA4B48B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7475" y="2788463"/>
            <a:ext cx="1025204" cy="1025204"/>
          </a:xfrm>
          <a:prstGeom prst="rect">
            <a:avLst/>
          </a:prstGeom>
        </p:spPr>
      </p:pic>
      <p:pic>
        <p:nvPicPr>
          <p:cNvPr id="82" name="Graphic 81" descr="Scientific Thought with solid fill">
            <a:extLst>
              <a:ext uri="{FF2B5EF4-FFF2-40B4-BE49-F238E27FC236}">
                <a16:creationId xmlns:a16="http://schemas.microsoft.com/office/drawing/2014/main" id="{B1006A8D-81CB-D777-E467-3B33F217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180" y="4392613"/>
            <a:ext cx="1025204" cy="1025204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D712119-1845-D45E-A408-FDEB1114A8BA}"/>
              </a:ext>
            </a:extLst>
          </p:cNvPr>
          <p:cNvGrpSpPr/>
          <p:nvPr/>
        </p:nvGrpSpPr>
        <p:grpSpPr>
          <a:xfrm>
            <a:off x="8658154" y="2861594"/>
            <a:ext cx="1254569" cy="993251"/>
            <a:chOff x="8886140" y="2128856"/>
            <a:chExt cx="2458554" cy="19464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3A6A480-1B2E-AE81-C55A-8476165551A1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87" name="Graphic 86" descr="Head with gears with solid fill">
                <a:extLst>
                  <a:ext uri="{FF2B5EF4-FFF2-40B4-BE49-F238E27FC236}">
                    <a16:creationId xmlns:a16="http://schemas.microsoft.com/office/drawing/2014/main" id="{DA636D59-6D0C-4B10-3AA1-4A09F97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80B1346-ECF8-0B1B-18EC-EB54F485735A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547DA336-9869-EEB8-4AE8-A75318294543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2D19855-5731-722E-006D-8692E053EAA8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BAB7A0D-8024-4AD5-9F06-DC0E8EE445F6}"/>
              </a:ext>
            </a:extLst>
          </p:cNvPr>
          <p:cNvGrpSpPr/>
          <p:nvPr/>
        </p:nvGrpSpPr>
        <p:grpSpPr>
          <a:xfrm>
            <a:off x="8698477" y="4476780"/>
            <a:ext cx="1254569" cy="993251"/>
            <a:chOff x="8886140" y="2128856"/>
            <a:chExt cx="2458554" cy="194645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BA7B55-A3ED-CD5D-5DA5-6351E2B99ED5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93" name="Graphic 92" descr="Head with gears with solid fill">
                <a:extLst>
                  <a:ext uri="{FF2B5EF4-FFF2-40B4-BE49-F238E27FC236}">
                    <a16:creationId xmlns:a16="http://schemas.microsoft.com/office/drawing/2014/main" id="{8E51858A-262B-955B-FFDF-B61A8C007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EFC5F97-4EC8-6E5D-FCDC-039908502B13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91" name="Heart 90">
              <a:extLst>
                <a:ext uri="{FF2B5EF4-FFF2-40B4-BE49-F238E27FC236}">
                  <a16:creationId xmlns:a16="http://schemas.microsoft.com/office/drawing/2014/main" id="{EE5C4523-D054-0D56-E629-ED4EADB8C7C7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D23937-0912-4DB8-91C5-70F8F9BD37FA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4AC589E-8BA8-4129-75DC-535511D47000}"/>
              </a:ext>
            </a:extLst>
          </p:cNvPr>
          <p:cNvSpPr txBox="1"/>
          <p:nvPr/>
        </p:nvSpPr>
        <p:spPr>
          <a:xfrm>
            <a:off x="7034406" y="2992819"/>
            <a:ext cx="1283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عجلة المشاعر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31D00-99F2-4BB2-DA86-BC063E7C420A}"/>
              </a:ext>
            </a:extLst>
          </p:cNvPr>
          <p:cNvSpPr txBox="1"/>
          <p:nvPr/>
        </p:nvSpPr>
        <p:spPr>
          <a:xfrm>
            <a:off x="10020355" y="2900593"/>
            <a:ext cx="1486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عندما أشعر ... أ</a:t>
            </a:r>
            <a:r>
              <a:rPr lang="ar-SA" sz="2000" dirty="0">
                <a:latin typeface="Arial" panose="020B0604020202020204" pitchFamily="34" charset="0"/>
                <a:cs typeface="Calibri" panose="020F0502020204030204" pitchFamily="34" charset="0"/>
              </a:rPr>
              <a:t>قوم ب</a:t>
            </a:r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A7FED-07A9-2C2E-A208-E514551D48A7}"/>
              </a:ext>
            </a:extLst>
          </p:cNvPr>
          <p:cNvSpPr txBox="1"/>
          <p:nvPr/>
        </p:nvSpPr>
        <p:spPr>
          <a:xfrm>
            <a:off x="7023293" y="4480467"/>
            <a:ext cx="1486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ضغوط جيدة وسيئة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956CF-DF5E-16A7-525F-5589F89C020C}"/>
              </a:ext>
            </a:extLst>
          </p:cNvPr>
          <p:cNvSpPr txBox="1"/>
          <p:nvPr/>
        </p:nvSpPr>
        <p:spPr>
          <a:xfrm>
            <a:off x="10011732" y="4360621"/>
            <a:ext cx="1486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التنفس من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البطن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2C171-68B7-0BC7-C80E-BAA308EEDD0B}"/>
              </a:ext>
            </a:extLst>
          </p:cNvPr>
          <p:cNvSpPr txBox="1"/>
          <p:nvPr/>
        </p:nvSpPr>
        <p:spPr>
          <a:xfrm>
            <a:off x="2514151" y="2760865"/>
            <a:ext cx="2087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رسم العائلة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383E-A4A9-7790-F948-476EA34D0D7B}"/>
              </a:ext>
            </a:extLst>
          </p:cNvPr>
          <p:cNvSpPr txBox="1"/>
          <p:nvPr/>
        </p:nvSpPr>
        <p:spPr>
          <a:xfrm>
            <a:off x="2514151" y="3671832"/>
            <a:ext cx="2087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رسم الأنشطة اليومية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6117C-139D-D04F-1E80-DC9537A18CF6}"/>
              </a:ext>
            </a:extLst>
          </p:cNvPr>
          <p:cNvSpPr txBox="1"/>
          <p:nvPr/>
        </p:nvSpPr>
        <p:spPr>
          <a:xfrm>
            <a:off x="2514151" y="4903614"/>
            <a:ext cx="2087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مقياس المشاعر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4472C5-1EB2-EDDC-73C3-828A9C7334BF}"/>
              </a:ext>
            </a:extLst>
          </p:cNvPr>
          <p:cNvGrpSpPr/>
          <p:nvPr/>
        </p:nvGrpSpPr>
        <p:grpSpPr>
          <a:xfrm>
            <a:off x="1028806" y="3614868"/>
            <a:ext cx="1172537" cy="867419"/>
            <a:chOff x="8472195" y="3883127"/>
            <a:chExt cx="2799442" cy="20709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7BE8DEF-A870-363F-E7B8-CE9C982C3921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AEB005-A143-A565-BC1F-1FAE2AD38295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0F4A311-3692-EF79-5819-1DD48896A95E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FC07E0-CE79-9AA4-FD82-8291D00894F4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E6109A-7D76-9EC3-7331-D58F07BA2ADA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35C90E74-02AE-23F6-CB74-078E1FB5D321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9BDAE0-0F71-84B6-7D3D-86403592F683}"/>
              </a:ext>
            </a:extLst>
          </p:cNvPr>
          <p:cNvGrpSpPr/>
          <p:nvPr/>
        </p:nvGrpSpPr>
        <p:grpSpPr>
          <a:xfrm>
            <a:off x="1028806" y="4739591"/>
            <a:ext cx="1172537" cy="867419"/>
            <a:chOff x="8472195" y="3883127"/>
            <a:chExt cx="2799442" cy="20709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4A76E8-3587-B161-5554-7F73CA80D054}"/>
                </a:ext>
              </a:extLst>
            </p:cNvPr>
            <p:cNvGrpSpPr/>
            <p:nvPr/>
          </p:nvGrpSpPr>
          <p:grpSpPr>
            <a:xfrm>
              <a:off x="8472195" y="4573450"/>
              <a:ext cx="1359998" cy="1380647"/>
              <a:chOff x="6673904" y="4927635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C25553D-5D4E-0BFB-3F26-2AAC87E2D28E}"/>
                  </a:ext>
                </a:extLst>
              </p:cNvPr>
              <p:cNvSpPr/>
              <p:nvPr/>
            </p:nvSpPr>
            <p:spPr>
              <a:xfrm>
                <a:off x="6673904" y="4927635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4D5B084-97D3-B479-D9EE-C1083E36F642}"/>
                  </a:ext>
                </a:extLst>
              </p:cNvPr>
              <p:cNvSpPr/>
              <p:nvPr/>
            </p:nvSpPr>
            <p:spPr>
              <a:xfrm rot="10800000">
                <a:off x="6917818" y="5355565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ABF71A-86DD-A397-BE47-4861FE4F36A6}"/>
                </a:ext>
              </a:extLst>
            </p:cNvPr>
            <p:cNvGrpSpPr/>
            <p:nvPr/>
          </p:nvGrpSpPr>
          <p:grpSpPr>
            <a:xfrm>
              <a:off x="9911639" y="3883127"/>
              <a:ext cx="1359998" cy="1380647"/>
              <a:chOff x="7662737" y="4933947"/>
              <a:chExt cx="864452" cy="88182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B362EA4-3049-6B0E-8917-A979542A5495}"/>
                  </a:ext>
                </a:extLst>
              </p:cNvPr>
              <p:cNvSpPr/>
              <p:nvPr/>
            </p:nvSpPr>
            <p:spPr>
              <a:xfrm>
                <a:off x="7662737" y="4933947"/>
                <a:ext cx="864452" cy="88182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1F56239-2189-F16D-52D3-67E13731CA3A}"/>
                  </a:ext>
                </a:extLst>
              </p:cNvPr>
              <p:cNvSpPr/>
              <p:nvPr/>
            </p:nvSpPr>
            <p:spPr>
              <a:xfrm>
                <a:off x="7923857" y="5512539"/>
                <a:ext cx="376623" cy="303235"/>
              </a:xfrm>
              <a:prstGeom prst="blockArc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24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DF5130-12FC-8C52-59F3-EE9AC6D7743F}"/>
              </a:ext>
            </a:extLst>
          </p:cNvPr>
          <p:cNvGrpSpPr/>
          <p:nvPr/>
        </p:nvGrpSpPr>
        <p:grpSpPr>
          <a:xfrm>
            <a:off x="1117683" y="2194390"/>
            <a:ext cx="3415887" cy="2678824"/>
            <a:chOff x="1117683" y="2194390"/>
            <a:chExt cx="3415887" cy="2678824"/>
          </a:xfrm>
          <a:solidFill>
            <a:schemeClr val="accent2">
              <a:lumMod val="50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3A08616-D233-95FA-DF68-D784AD09BE06}"/>
                </a:ext>
              </a:extLst>
            </p:cNvPr>
            <p:cNvSpPr/>
            <p:nvPr/>
          </p:nvSpPr>
          <p:spPr>
            <a:xfrm>
              <a:off x="1117683" y="2194390"/>
              <a:ext cx="1792248" cy="1200806"/>
            </a:xfrm>
            <a:prstGeom prst="wedgeRoundRectCallout">
              <a:avLst>
                <a:gd name="adj1" fmla="val 19938"/>
                <a:gd name="adj2" fmla="val 6921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A90F7C8-0938-A6DA-89E9-375E5D4AE6BC}"/>
                </a:ext>
              </a:extLst>
            </p:cNvPr>
            <p:cNvSpPr/>
            <p:nvPr/>
          </p:nvSpPr>
          <p:spPr>
            <a:xfrm>
              <a:off x="3240911" y="3671195"/>
              <a:ext cx="1292659" cy="866081"/>
            </a:xfrm>
            <a:prstGeom prst="wedgeRoundRectCallout">
              <a:avLst>
                <a:gd name="adj1" fmla="val -20501"/>
                <a:gd name="adj2" fmla="val 642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84F6697-49BE-FF57-665B-D5B1D682B6C6}"/>
                </a:ext>
              </a:extLst>
            </p:cNvPr>
            <p:cNvSpPr/>
            <p:nvPr/>
          </p:nvSpPr>
          <p:spPr>
            <a:xfrm>
              <a:off x="1747778" y="4229639"/>
              <a:ext cx="1097717" cy="643575"/>
            </a:xfrm>
            <a:prstGeom prst="wedgeRoundRectCallout">
              <a:avLst>
                <a:gd name="adj1" fmla="val -20501"/>
                <a:gd name="adj2" fmla="val 8402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B33B4D-E5F0-FFD3-33DD-E89255F3D748}"/>
              </a:ext>
            </a:extLst>
          </p:cNvPr>
          <p:cNvSpPr txBox="1"/>
          <p:nvPr/>
        </p:nvSpPr>
        <p:spPr>
          <a:xfrm>
            <a:off x="5341174" y="3213837"/>
            <a:ext cx="57331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كم عدد المشاعر أو العواطف المختلفة التي تعرفها؟</a:t>
            </a:r>
            <a:endParaRPr lang="en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8FDE7-ADA7-3D85-8B03-6AD240E111EA}"/>
              </a:ext>
            </a:extLst>
          </p:cNvPr>
          <p:cNvSpPr txBox="1"/>
          <p:nvPr/>
        </p:nvSpPr>
        <p:spPr>
          <a:xfrm>
            <a:off x="381000" y="211693"/>
            <a:ext cx="11610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٤</a:t>
            </a:r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عجلة المشاعر</a:t>
            </a:r>
            <a:endParaRPr lang="en-B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3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ED19F3-6563-1D67-7873-65B9F32E5CCD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51579-5FEB-DB6A-6A05-DEA89293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٤</a:t>
            </a:r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عجلة المشاعر</a:t>
            </a:r>
            <a:endParaRPr lang="en-B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01426-3AE9-D14C-48F6-B1EBB51F8121}"/>
              </a:ext>
            </a:extLst>
          </p:cNvPr>
          <p:cNvSpPr txBox="1"/>
          <p:nvPr/>
        </p:nvSpPr>
        <p:spPr>
          <a:xfrm>
            <a:off x="1332408" y="3533927"/>
            <a:ext cx="2419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الت</a:t>
            </a:r>
            <a:r>
              <a:rPr lang="ar-SA" sz="2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ثقيف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النفسي</a:t>
            </a:r>
            <a:endParaRPr lang="en-BE" sz="2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5FDA2E-A99D-772E-98AA-052CFF5B6B65}"/>
              </a:ext>
            </a:extLst>
          </p:cNvPr>
          <p:cNvSpPr/>
          <p:nvPr/>
        </p:nvSpPr>
        <p:spPr>
          <a:xfrm>
            <a:off x="4806847" y="1792636"/>
            <a:ext cx="6591300" cy="4388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FA4CF-DCF2-7106-2FEA-E725BD69F5D9}"/>
              </a:ext>
            </a:extLst>
          </p:cNvPr>
          <p:cNvSpPr txBox="1"/>
          <p:nvPr/>
        </p:nvSpPr>
        <p:spPr>
          <a:xfrm>
            <a:off x="5279822" y="2118466"/>
            <a:ext cx="58072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2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إرشاد</a:t>
            </a:r>
          </a:p>
          <a:p>
            <a:pPr algn="r" rtl="1"/>
            <a:endParaRPr lang="en-GB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١.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اسأل الطفل عن المشاعر أو العواطف التي يعرفها وما إذا كان بإمكانه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إدراج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جميع تلك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التي يعرفها. سيعطيك هذا فكرة عن معرفتهم الحالية بالمشاعر أو العواطف.</a:t>
            </a:r>
          </a:p>
          <a:p>
            <a:pPr algn="r" rtl="1"/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٢.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بعد الانتهاء من قائمة المشاعر ، خذ نسخة من عجلة المشاعر وهي عبارة عن رسم يحتوي على مجموعة من المشاعر الإنسانية المنظمة حول العواطف ال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أساسية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٣.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قم بمراجعة عجلة المشاعر معًا ، وابدأ أولاً بالعواطف التي يعرفها الطفل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مسبقاً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 قام بإ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در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جها قبل مراجعة النطاق بالكامل.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3E359-7EB8-A0C3-736F-3368764D1643}"/>
              </a:ext>
            </a:extLst>
          </p:cNvPr>
          <p:cNvSpPr txBox="1"/>
          <p:nvPr/>
        </p:nvSpPr>
        <p:spPr>
          <a:xfrm>
            <a:off x="883085" y="4212490"/>
            <a:ext cx="339621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عجلة المشاعر</a:t>
            </a:r>
          </a:p>
          <a:p>
            <a:pPr algn="ctr" rt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الفئة العمرية: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٣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سنوات –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١٨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سنة</a:t>
            </a:r>
          </a:p>
          <a:p>
            <a:pPr algn="ctr" rt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الوقت: من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٥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إلى 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١٥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دقيقة</a:t>
            </a:r>
          </a:p>
          <a:p>
            <a:pPr algn="ctr" rt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المواد: نسخة من عجلة المشاعر أو قلم</a:t>
            </a:r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 رصاص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أو قلم تحديد</a:t>
            </a:r>
          </a:p>
        </p:txBody>
      </p:sp>
      <p:pic>
        <p:nvPicPr>
          <p:cNvPr id="27" name="Graphic 26" descr="Scientific Thought with solid fill">
            <a:extLst>
              <a:ext uri="{FF2B5EF4-FFF2-40B4-BE49-F238E27FC236}">
                <a16:creationId xmlns:a16="http://schemas.microsoft.com/office/drawing/2014/main" id="{CC53F40E-4332-96BE-1F9D-1255A464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188" y="1628892"/>
            <a:ext cx="2120479" cy="21204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4F9F02-CC10-4252-7D81-D04C3DE18196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C83391D-B37C-4CC5-1C76-4A9B619789CB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ECAE5A-3DF7-F198-A4A0-0234E5F66256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75259B-B089-C339-904C-8E574DC826C0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0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١٥٤-١٥٥</a:t>
                </a:r>
                <a:endParaRPr lang="en-CA" sz="1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EB885B-85E1-2E7F-25C5-26AF57263AA2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540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3A1D-D215-892F-37A5-CCD0743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٤</a:t>
            </a:r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عجلة المشاعر</a:t>
            </a:r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2C166-BAD9-8932-06AD-41505797B19D}"/>
              </a:ext>
            </a:extLst>
          </p:cNvPr>
          <p:cNvSpPr txBox="1"/>
          <p:nvPr/>
        </p:nvSpPr>
        <p:spPr>
          <a:xfrm>
            <a:off x="8451850" y="1689100"/>
            <a:ext cx="344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المصدر: Calm.com</a:t>
            </a:r>
            <a:endParaRPr lang="en-BE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FD41F6-41E2-E10C-F0F5-69DE6A39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89" y="587027"/>
            <a:ext cx="8694621" cy="85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55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47B6EA-F788-C82B-CCAD-EA5078BC7E50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20A816-2300-B3E1-7E98-463E510F84BF}"/>
              </a:ext>
            </a:extLst>
          </p:cNvPr>
          <p:cNvSpPr txBox="1"/>
          <p:nvPr/>
        </p:nvSpPr>
        <p:spPr>
          <a:xfrm>
            <a:off x="1332408" y="3621051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التنظيم العاطفي</a:t>
            </a:r>
            <a:endParaRPr lang="en-BE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AABB-A50E-92DF-C2A5-A9357188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عندما أشعر ... ، أ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قوم ب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/>
              <a:t>...</a:t>
            </a:r>
            <a:endParaRPr lang="en-BE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31EF23F-5E0A-CC36-B9CD-178D91016EF5}"/>
              </a:ext>
            </a:extLst>
          </p:cNvPr>
          <p:cNvSpPr/>
          <p:nvPr/>
        </p:nvSpPr>
        <p:spPr>
          <a:xfrm>
            <a:off x="4902200" y="1762492"/>
            <a:ext cx="6591300" cy="4600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1E2A1A-7C9E-B43E-332D-53F1369247F1}"/>
              </a:ext>
            </a:extLst>
          </p:cNvPr>
          <p:cNvSpPr txBox="1"/>
          <p:nvPr/>
        </p:nvSpPr>
        <p:spPr>
          <a:xfrm>
            <a:off x="5318554" y="1961494"/>
            <a:ext cx="58072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إرشاد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اطلب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يختار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عاطفة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سلبية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،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ويفضل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يشعر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بها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بعض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الأحيان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كثير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الأحيان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buAutoNum type="arabi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سويًا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ضع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قائمة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بالأشياء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التي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يفعلونها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عند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تعرضهم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لهذه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المشاعر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السلبية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buAutoNum type="arabi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بمجرد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صياغة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النظرة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العامة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ناقش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الطفل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r" rtl="1">
              <a:buFont typeface="+mj-lt"/>
              <a:buAutoNum type="alphaL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الشيء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يفعلونه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يجعلهم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يشعرون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بتحسن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بعد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ذلك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 algn="r" rtl="1">
              <a:buFont typeface="+mj-lt"/>
              <a:buAutoNum type="alphaL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الشيء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الذي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يفعلونه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والذي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يسبب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لهم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المزيد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المشاكل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buAutoNum type="arabi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حدد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معًا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أي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السلوكيات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مفيدة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وأيها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ليست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كذلك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buAutoNum type="arabicPeriod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ناقش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إمكانية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محاولة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اللجوء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السلوكيات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المفيدة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عندما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يواجهون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هذه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المشاعر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السلبية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المحددة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56995-5E62-8E54-D316-DA6A98954D78}"/>
              </a:ext>
            </a:extLst>
          </p:cNvPr>
          <p:cNvSpPr txBox="1"/>
          <p:nvPr/>
        </p:nvSpPr>
        <p:spPr>
          <a:xfrm>
            <a:off x="852458" y="4514225"/>
            <a:ext cx="339621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عندما أشعر ... أ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قوم ب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الفئة العمرية: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١٠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سنوات –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١٨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سنة</a:t>
            </a:r>
          </a:p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الوقت: من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١٥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إلى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٢٥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دقيقة</a:t>
            </a:r>
          </a:p>
          <a:p>
            <a:pPr algn="ctr"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المواد: قلم وورقة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اختياري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49895C-327A-0A35-F719-70C4E225224E}"/>
              </a:ext>
            </a:extLst>
          </p:cNvPr>
          <p:cNvGrpSpPr/>
          <p:nvPr/>
        </p:nvGrpSpPr>
        <p:grpSpPr>
          <a:xfrm>
            <a:off x="1450547" y="1858006"/>
            <a:ext cx="2222604" cy="1759651"/>
            <a:chOff x="8886140" y="2128856"/>
            <a:chExt cx="2458554" cy="194645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1CE0BC5-FC4A-2455-1F20-048797F06FF1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40" name="Graphic 39" descr="Head with gears with solid fill">
                <a:extLst>
                  <a:ext uri="{FF2B5EF4-FFF2-40B4-BE49-F238E27FC236}">
                    <a16:creationId xmlns:a16="http://schemas.microsoft.com/office/drawing/2014/main" id="{02113FFC-B537-D879-428C-2EB65EE23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454F407-1CC5-9B51-09DE-AA8C69D3E9AB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264ADFD3-D175-DBC2-62D5-AFD3917EAF21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51A8C1-FEA4-A436-7790-F13D0ADB06FB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F34BF7-80F3-A4FE-B405-E6B8D5998EC5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C1F3DA8-AEBC-AFC3-8244-8146B52A6BEC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61DE52-5A96-ED13-7F59-664D3DC909E0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A43CAA-8244-942F-EB86-61D2CE4950B3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١٥٦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A84148-CE5B-EFC3-ACFC-8329E22A933B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789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54B6-7DDB-C0A9-C09A-16B3D07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عندما أشعر ... ، أ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قوم ب</a:t>
            </a:r>
            <a:r>
              <a:rPr lang="en-GB" dirty="0"/>
              <a:t> ...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00382-038D-EAE0-7CF8-A6E7AC7D1BA0}"/>
              </a:ext>
            </a:extLst>
          </p:cNvPr>
          <p:cNvSpPr txBox="1"/>
          <p:nvPr/>
        </p:nvSpPr>
        <p:spPr>
          <a:xfrm>
            <a:off x="8199138" y="4677327"/>
            <a:ext cx="145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800" b="1" dirty="0">
                <a:latin typeface="Arial" panose="020B0604020202020204" pitchFamily="34" charset="0"/>
                <a:cs typeface="Calibri" panose="020F0502020204030204" pitchFamily="34" charset="0"/>
              </a:rPr>
              <a:t>أفعل…</a:t>
            </a:r>
            <a:endParaRPr lang="en-BE" sz="2800" b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2D27C-CE41-CE88-6D92-BCE10A7DC227}"/>
              </a:ext>
            </a:extLst>
          </p:cNvPr>
          <p:cNvSpPr txBox="1"/>
          <p:nvPr/>
        </p:nvSpPr>
        <p:spPr>
          <a:xfrm>
            <a:off x="8447477" y="2311979"/>
            <a:ext cx="145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2800" b="1" dirty="0">
                <a:latin typeface="Arial" panose="020B0604020202020204" pitchFamily="34" charset="0"/>
                <a:cs typeface="Calibri" panose="020F0502020204030204" pitchFamily="34" charset="0"/>
              </a:rPr>
              <a:t>أفعل…</a:t>
            </a:r>
            <a:endParaRPr lang="en-BE" sz="2800" b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604DE-73A5-2600-FD22-D81164E01EF1}"/>
              </a:ext>
            </a:extLst>
          </p:cNvPr>
          <p:cNvSpPr txBox="1"/>
          <p:nvPr/>
        </p:nvSpPr>
        <p:spPr>
          <a:xfrm>
            <a:off x="1991240" y="3451858"/>
            <a:ext cx="241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2800" b="1" dirty="0">
                <a:latin typeface="Arial" panose="020B0604020202020204" pitchFamily="34" charset="0"/>
                <a:cs typeface="Calibri" panose="020F0502020204030204" pitchFamily="34" charset="0"/>
              </a:rPr>
              <a:t>لا أفعل...</a:t>
            </a:r>
            <a:endParaRPr lang="en-BE" sz="2800" b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68E89C91-ACF3-F432-7674-70C050D864F1}"/>
              </a:ext>
            </a:extLst>
          </p:cNvPr>
          <p:cNvSpPr/>
          <p:nvPr/>
        </p:nvSpPr>
        <p:spPr>
          <a:xfrm>
            <a:off x="4131762" y="2243134"/>
            <a:ext cx="3516452" cy="3141666"/>
          </a:xfrm>
          <a:prstGeom prst="hear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1F2C0-31E7-7B66-2830-5FF3D67ACB7A}"/>
              </a:ext>
            </a:extLst>
          </p:cNvPr>
          <p:cNvSpPr txBox="1"/>
          <p:nvPr/>
        </p:nvSpPr>
        <p:spPr>
          <a:xfrm>
            <a:off x="4682133" y="3428999"/>
            <a:ext cx="241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عندما أشعر ...</a:t>
            </a:r>
          </a:p>
          <a:p>
            <a:pPr algn="ctr" rtl="1"/>
            <a:r>
              <a:rPr lang="ar-S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شعور سلبي</a:t>
            </a:r>
            <a:r>
              <a:rPr lang="ar-S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BE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DC073A2E-4DDE-53CD-0EBF-C5D320E7D8CF}"/>
              </a:ext>
            </a:extLst>
          </p:cNvPr>
          <p:cNvSpPr/>
          <p:nvPr/>
        </p:nvSpPr>
        <p:spPr>
          <a:xfrm rot="2700000">
            <a:off x="9775380" y="2157359"/>
            <a:ext cx="795251" cy="813683"/>
          </a:xfrm>
          <a:prstGeom prst="mathPlus">
            <a:avLst>
              <a:gd name="adj1" fmla="val 14924"/>
            </a:avLst>
          </a:prstGeom>
          <a:solidFill>
            <a:srgbClr val="E0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C0B7D4BC-84A7-2AB5-97A4-EABE72D7975D}"/>
              </a:ext>
            </a:extLst>
          </p:cNvPr>
          <p:cNvSpPr/>
          <p:nvPr/>
        </p:nvSpPr>
        <p:spPr>
          <a:xfrm rot="18361091">
            <a:off x="9856433" y="4693716"/>
            <a:ext cx="459488" cy="233845"/>
          </a:xfrm>
          <a:prstGeom prst="corner">
            <a:avLst>
              <a:gd name="adj1" fmla="val 42208"/>
              <a:gd name="adj2" fmla="val 433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DF11A2-DDF4-B64D-D959-6732711B5E19}"/>
              </a:ext>
            </a:extLst>
          </p:cNvPr>
          <p:cNvCxnSpPr>
            <a:cxnSpLocks/>
          </p:cNvCxnSpPr>
          <p:nvPr/>
        </p:nvCxnSpPr>
        <p:spPr>
          <a:xfrm flipV="1">
            <a:off x="7731865" y="2460567"/>
            <a:ext cx="631961" cy="207269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E74776-04BF-E930-B2E1-4C416EF16802}"/>
              </a:ext>
            </a:extLst>
          </p:cNvPr>
          <p:cNvCxnSpPr>
            <a:cxnSpLocks/>
          </p:cNvCxnSpPr>
          <p:nvPr/>
        </p:nvCxnSpPr>
        <p:spPr>
          <a:xfrm>
            <a:off x="7297226" y="4532468"/>
            <a:ext cx="829419" cy="36030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349080-C276-DC36-81FF-4D4A25E9BCD5}"/>
              </a:ext>
            </a:extLst>
          </p:cNvPr>
          <p:cNvCxnSpPr>
            <a:cxnSpLocks/>
          </p:cNvCxnSpPr>
          <p:nvPr/>
        </p:nvCxnSpPr>
        <p:spPr>
          <a:xfrm flipH="1">
            <a:off x="3380945" y="3644443"/>
            <a:ext cx="607834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9C893F-2EEF-065D-B03B-47381DB56F78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0D70072-D6A1-63EB-39C8-443B7D770AFF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83CF34-29B1-A501-A9E9-B8D8E4FE7685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8F7025-0792-DC52-91C2-78162940EEA8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0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١٥٦-١٥٨</a:t>
                </a:r>
                <a:endParaRPr lang="en-CA" sz="1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29E082-FE8A-22C2-67A6-3F12855F3C83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727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1579-5FEB-DB6A-6A05-DEA89293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/>
              <a:t>النشاط</a:t>
            </a:r>
            <a:r>
              <a:rPr lang="ar-SA" dirty="0"/>
              <a:t> ٦: ال</a:t>
            </a:r>
            <a:r>
              <a:rPr lang="en-GB" dirty="0"/>
              <a:t>أشكال </a:t>
            </a:r>
            <a:r>
              <a:rPr lang="ar-SA" dirty="0"/>
              <a:t>ال</a:t>
            </a:r>
            <a:r>
              <a:rPr lang="en-GB" dirty="0"/>
              <a:t>مختلفة من التوتر</a:t>
            </a:r>
            <a:endParaRPr lang="en-BE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8261FD1-618A-9690-E7DB-130A99F490E4}"/>
              </a:ext>
            </a:extLst>
          </p:cNvPr>
          <p:cNvSpPr/>
          <p:nvPr/>
        </p:nvSpPr>
        <p:spPr>
          <a:xfrm>
            <a:off x="5741200" y="1762493"/>
            <a:ext cx="5752299" cy="4388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021FBF-3198-E2ED-530D-CF838AB76E72}"/>
              </a:ext>
            </a:extLst>
          </p:cNvPr>
          <p:cNvSpPr txBox="1"/>
          <p:nvPr/>
        </p:nvSpPr>
        <p:spPr>
          <a:xfrm>
            <a:off x="6019026" y="2118466"/>
            <a:ext cx="5068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إرشاد</a:t>
            </a:r>
          </a:p>
          <a:p>
            <a:pPr algn="r" rtl="1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اطلب من الطفل أن يشرح معنى 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توتر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وما إذا كان يعاني منه.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٢.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امنحهم بضع دقائق للتفكير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وتوصل إلى وصف للتوتر 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متى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يختبرون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ذلك.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٣.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هناك أنواع مختلفة من التوتر (التفريق بين التوتر وال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إجهاد)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٤.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اطلب من الطفل أن يسرد لك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ثلاثة أمثلة تسبب التوتر وثلاثة أمثلة يمكن أن تسبب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الإجهاد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٥.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ناقش هذه الأمثلة مع الطفل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5BEB8-901A-62AF-FCE2-2A7D4934A01C}"/>
              </a:ext>
            </a:extLst>
          </p:cNvPr>
          <p:cNvSpPr txBox="1"/>
          <p:nvPr/>
        </p:nvSpPr>
        <p:spPr>
          <a:xfrm>
            <a:off x="838200" y="4513527"/>
            <a:ext cx="40209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أشكال 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مختلفة من التوتر</a:t>
            </a:r>
          </a:p>
          <a:p>
            <a:pPr algn="ct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الفئة العمرية: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سنوات - حتى سن الرشد</a:t>
            </a:r>
          </a:p>
          <a:p>
            <a:pPr algn="ct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الوقت: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١٥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إلى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٢٠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دقيقة</a:t>
            </a:r>
          </a:p>
          <a:p>
            <a:pPr algn="ct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المواد: ورق ، أقلام / أقلام تلوين ، لوح ورقي أو لوح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المحي ال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جاف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D0804C-5F2B-EDE8-14FC-82DD238E2516}"/>
              </a:ext>
            </a:extLst>
          </p:cNvPr>
          <p:cNvSpPr/>
          <p:nvPr/>
        </p:nvSpPr>
        <p:spPr>
          <a:xfrm>
            <a:off x="1404859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6CB970-358F-5C1C-F6C1-D6C69114058F}"/>
              </a:ext>
            </a:extLst>
          </p:cNvPr>
          <p:cNvSpPr txBox="1"/>
          <p:nvPr/>
        </p:nvSpPr>
        <p:spPr>
          <a:xfrm>
            <a:off x="1742606" y="3621051"/>
            <a:ext cx="241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الت</a:t>
            </a:r>
            <a:r>
              <a:rPr lang="ar-SA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ثقيف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النفسي</a:t>
            </a:r>
            <a:endParaRPr lang="en-BE" sz="2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Graphic 39" descr="Scientific Thought with solid fill">
            <a:extLst>
              <a:ext uri="{FF2B5EF4-FFF2-40B4-BE49-F238E27FC236}">
                <a16:creationId xmlns:a16="http://schemas.microsoft.com/office/drawing/2014/main" id="{6BA75D22-700D-43EF-0C18-371531222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4386" y="1628892"/>
            <a:ext cx="2120479" cy="21204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86084-2F09-D5BD-40E5-B41234C3B1AC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77C4297-EB5C-71C7-62AD-CC9C2069C4DF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0645EE-6D40-D39C-6CF3-2CD21AA8D3D8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DE5170-46E3-EDAF-BDC2-88B02B0282DB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١٥٩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91E767-65CC-D2B1-C2E6-47D73403E24D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17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5245-AB95-58D6-E129-A5498D49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/>
              <a:t>النشاط</a:t>
            </a:r>
            <a:r>
              <a:rPr lang="ar-SA" dirty="0"/>
              <a:t> ٦: ال</a:t>
            </a:r>
            <a:r>
              <a:rPr lang="en-GB" dirty="0"/>
              <a:t>أشكال </a:t>
            </a:r>
            <a:r>
              <a:rPr lang="ar-SA" dirty="0"/>
              <a:t>ال</a:t>
            </a:r>
            <a:r>
              <a:rPr lang="en-GB" dirty="0"/>
              <a:t>مختلفة من التوتر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CD9B7-BED8-114B-32E2-8DE3ED85EC89}"/>
              </a:ext>
            </a:extLst>
          </p:cNvPr>
          <p:cNvSpPr txBox="1"/>
          <p:nvPr/>
        </p:nvSpPr>
        <p:spPr>
          <a:xfrm>
            <a:off x="450272" y="3110385"/>
            <a:ext cx="5645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الإجهاد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إجهاد شديد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على سبيل المثال في أزمة عنيفة</a:t>
            </a:r>
            <a:r>
              <a:rPr lang="ar-SA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المعاناة من ال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توتر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على مدى فترة زمنية أطول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(مثل سنوات النزوح والفقر)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D5988-6F40-14A3-6907-3CDDACA35379}"/>
              </a:ext>
            </a:extLst>
          </p:cNvPr>
          <p:cNvSpPr txBox="1"/>
          <p:nvPr/>
        </p:nvSpPr>
        <p:spPr>
          <a:xfrm>
            <a:off x="6324071" y="2945189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التوتر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رد فعل طبيعي لتغيير أو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صعوبة/تحدي </a:t>
            </a:r>
            <a:r>
              <a:rPr lang="ar-SA" sz="24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على سبيل المثال اليوم الأول في المدرسة</a:t>
            </a:r>
            <a:r>
              <a:rPr lang="ar-SA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14EB4B35-F438-BA17-E8AF-0511BB091C4A}"/>
              </a:ext>
            </a:extLst>
          </p:cNvPr>
          <p:cNvSpPr/>
          <p:nvPr/>
        </p:nvSpPr>
        <p:spPr>
          <a:xfrm rot="10800000">
            <a:off x="8190052" y="1511013"/>
            <a:ext cx="1457623" cy="1268981"/>
          </a:xfrm>
          <a:prstGeom prst="trapezoid">
            <a:avLst>
              <a:gd name="adj" fmla="val 1749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7AB4A-CC07-6DE1-D8C6-8702F8D63B39}"/>
              </a:ext>
            </a:extLst>
          </p:cNvPr>
          <p:cNvGrpSpPr/>
          <p:nvPr/>
        </p:nvGrpSpPr>
        <p:grpSpPr>
          <a:xfrm>
            <a:off x="1889760" y="1327880"/>
            <a:ext cx="2308537" cy="1617309"/>
            <a:chOff x="8137790" y="1537622"/>
            <a:chExt cx="2308537" cy="1617309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5A4B0BF2-058D-98EF-24EE-370569A2AA7C}"/>
                </a:ext>
              </a:extLst>
            </p:cNvPr>
            <p:cNvSpPr/>
            <p:nvPr/>
          </p:nvSpPr>
          <p:spPr>
            <a:xfrm>
              <a:off x="8469774" y="1537622"/>
              <a:ext cx="1177901" cy="914540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A81C3E-C9AE-646A-6AC8-BEB57B46945C}"/>
                </a:ext>
              </a:extLst>
            </p:cNvPr>
            <p:cNvSpPr/>
            <p:nvPr/>
          </p:nvSpPr>
          <p:spPr>
            <a:xfrm>
              <a:off x="9543151" y="1720755"/>
              <a:ext cx="104524" cy="13577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BC826C-908B-9FBB-2AEC-F07A3E28AB56}"/>
                </a:ext>
              </a:extLst>
            </p:cNvPr>
            <p:cNvSpPr/>
            <p:nvPr/>
          </p:nvSpPr>
          <p:spPr>
            <a:xfrm>
              <a:off x="9156845" y="2986050"/>
              <a:ext cx="1289482" cy="1688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7DE99006-6824-116C-74B9-B0DD699F15FE}"/>
                </a:ext>
              </a:extLst>
            </p:cNvPr>
            <p:cNvSpPr/>
            <p:nvPr/>
          </p:nvSpPr>
          <p:spPr>
            <a:xfrm rot="10800000">
              <a:off x="8137790" y="1885950"/>
              <a:ext cx="1457623" cy="1268981"/>
            </a:xfrm>
            <a:prstGeom prst="trapezoid">
              <a:avLst>
                <a:gd name="adj" fmla="val 1749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23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AABB-A50E-92DF-C2A5-A9357188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النشاط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٧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المساعدة على التنفس من البطن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C606585-852D-5AD4-518E-161F91C910F0}"/>
              </a:ext>
            </a:extLst>
          </p:cNvPr>
          <p:cNvSpPr/>
          <p:nvPr/>
        </p:nvSpPr>
        <p:spPr>
          <a:xfrm>
            <a:off x="4902200" y="1762493"/>
            <a:ext cx="6591300" cy="4388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E96D29-5BC0-B9FB-42CA-C7A8B4F8D3DF}"/>
              </a:ext>
            </a:extLst>
          </p:cNvPr>
          <p:cNvSpPr txBox="1"/>
          <p:nvPr/>
        </p:nvSpPr>
        <p:spPr>
          <a:xfrm>
            <a:off x="5279822" y="2118466"/>
            <a:ext cx="5807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إرشاد</a:t>
            </a:r>
          </a:p>
          <a:p>
            <a:pPr algn="r" rtl="1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١. ال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تأكد من أن الطفل يشعر بالراحة في المكان الذي ستنفذ فيه النشاط.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٢.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اجعل الطفل يقف أمامك بمسافة معقولة واطلب منه أن يأخذ أكبر نفس عميق ممكن. شجعهم أيضًا على نفخ كل أنفاسهم مرة أخرى حتى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يتقلص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بطنهم مرة أخرى.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٣.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خذ أنفاسًا قليلة مع الطفل بهذه الطريقة.</a:t>
            </a:r>
          </a:p>
          <a:p>
            <a:pPr algn="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٤.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استخلاص المعلومات من خلال سؤال الطفل عن شعور التنفس بهذه الطريقة وما إذا كان مختلفًا عن طريقة تنفسه بشكل طبيعي؟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5F0394-0282-F1F2-C6BA-762B8F56902C}"/>
              </a:ext>
            </a:extLst>
          </p:cNvPr>
          <p:cNvSpPr txBox="1"/>
          <p:nvPr/>
        </p:nvSpPr>
        <p:spPr>
          <a:xfrm>
            <a:off x="891458" y="4386257"/>
            <a:ext cx="3396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التنفس من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البطن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الفئة العمرية: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سنتين و مافوق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الوقت: من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إلى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١٥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دقيقة</a:t>
            </a:r>
          </a:p>
          <a:p>
            <a:pPr algn="ct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المواد: قلم وورقة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FDA681-5511-63A2-050A-3A4174B5D19E}"/>
              </a:ext>
            </a:extLst>
          </p:cNvPr>
          <p:cNvSpPr/>
          <p:nvPr/>
        </p:nvSpPr>
        <p:spPr>
          <a:xfrm>
            <a:off x="994661" y="3460499"/>
            <a:ext cx="3094844" cy="526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F82623-2A40-4741-5824-18721EAA684F}"/>
              </a:ext>
            </a:extLst>
          </p:cNvPr>
          <p:cNvSpPr txBox="1"/>
          <p:nvPr/>
        </p:nvSpPr>
        <p:spPr>
          <a:xfrm>
            <a:off x="1332408" y="3621051"/>
            <a:ext cx="241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التنظيم العاطفي</a:t>
            </a:r>
            <a:endParaRPr lang="en-BE" sz="2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8EDC8C-B48E-5392-990B-7A83AC916194}"/>
              </a:ext>
            </a:extLst>
          </p:cNvPr>
          <p:cNvGrpSpPr/>
          <p:nvPr/>
        </p:nvGrpSpPr>
        <p:grpSpPr>
          <a:xfrm>
            <a:off x="1450547" y="1858006"/>
            <a:ext cx="2222604" cy="1759651"/>
            <a:chOff x="8886140" y="2128856"/>
            <a:chExt cx="2458554" cy="194645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DC56CA-06D7-F798-1049-7F8F59ED72BB}"/>
                </a:ext>
              </a:extLst>
            </p:cNvPr>
            <p:cNvGrpSpPr/>
            <p:nvPr/>
          </p:nvGrpSpPr>
          <p:grpSpPr>
            <a:xfrm>
              <a:off x="9892149" y="2128856"/>
              <a:ext cx="1452545" cy="1452545"/>
              <a:chOff x="9854276" y="2446764"/>
              <a:chExt cx="1691138" cy="1691138"/>
            </a:xfrm>
          </p:grpSpPr>
          <p:pic>
            <p:nvPicPr>
              <p:cNvPr id="40" name="Graphic 39" descr="Head with gears with solid fill">
                <a:extLst>
                  <a:ext uri="{FF2B5EF4-FFF2-40B4-BE49-F238E27FC236}">
                    <a16:creationId xmlns:a16="http://schemas.microsoft.com/office/drawing/2014/main" id="{6C8E4362-1C9C-6EAA-CA7E-F1C0742ED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54276" y="2446764"/>
                <a:ext cx="1691138" cy="1691138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55C39FA-FA41-CF57-A5ED-A3712478A035}"/>
                  </a:ext>
                </a:extLst>
              </p:cNvPr>
              <p:cNvSpPr/>
              <p:nvPr/>
            </p:nvSpPr>
            <p:spPr>
              <a:xfrm>
                <a:off x="10149995" y="2618375"/>
                <a:ext cx="927324" cy="927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/>
              </a:p>
            </p:txBody>
          </p:sp>
        </p:grp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6A05C059-8B3E-3560-578E-E851507A8A4E}"/>
                </a:ext>
              </a:extLst>
            </p:cNvPr>
            <p:cNvSpPr/>
            <p:nvPr/>
          </p:nvSpPr>
          <p:spPr>
            <a:xfrm>
              <a:off x="8886140" y="3141728"/>
              <a:ext cx="1044952" cy="933580"/>
            </a:xfrm>
            <a:prstGeom prst="hear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E20889-92B2-A0F9-67BF-9CE22C53B7E4}"/>
                </a:ext>
              </a:extLst>
            </p:cNvPr>
            <p:cNvSpPr/>
            <p:nvPr/>
          </p:nvSpPr>
          <p:spPr>
            <a:xfrm>
              <a:off x="9552620" y="2721660"/>
              <a:ext cx="785179" cy="498487"/>
            </a:xfrm>
            <a:custGeom>
              <a:avLst/>
              <a:gdLst>
                <a:gd name="connsiteX0" fmla="*/ 0 w 914400"/>
                <a:gd name="connsiteY0" fmla="*/ 977900 h 977900"/>
                <a:gd name="connsiteX1" fmla="*/ 317500 w 914400"/>
                <a:gd name="connsiteY1" fmla="*/ 292100 h 977900"/>
                <a:gd name="connsiteX2" fmla="*/ 914400 w 9144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77900">
                  <a:moveTo>
                    <a:pt x="0" y="977900"/>
                  </a:moveTo>
                  <a:cubicBezTo>
                    <a:pt x="82550" y="716491"/>
                    <a:pt x="165100" y="455083"/>
                    <a:pt x="317500" y="292100"/>
                  </a:cubicBezTo>
                  <a:cubicBezTo>
                    <a:pt x="469900" y="129117"/>
                    <a:pt x="692150" y="64558"/>
                    <a:pt x="914400" y="0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0A5B4-BE59-D6D8-01F6-4F01C41EB62D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A2FDEACA-B2ED-AB6F-D9E3-D385F0CB4342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62C957-7EFF-4250-DA0F-68E61E206613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CBC9D-180A-5BC2-1731-AE5AF6BE89D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١٦٠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397EBB-FA7B-911D-AA67-C9B4A4472786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958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نقاط التعلم الأساسية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1890109" y="2072172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420801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951493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61DE9-4CC8-3900-F430-E64BC8F0FA95}"/>
              </a:ext>
            </a:extLst>
          </p:cNvPr>
          <p:cNvSpPr txBox="1"/>
          <p:nvPr/>
        </p:nvSpPr>
        <p:spPr>
          <a:xfrm>
            <a:off x="1372188" y="3893262"/>
            <a:ext cx="2386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يمكن لأخصائي الحالة تنفيذ أنواع مختلفة من أنشطة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الدعم النفسي الاجتماعي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المركزة غير المتخصصة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2E70-0631-9288-07BD-F0710EA5B0BF}"/>
              </a:ext>
            </a:extLst>
          </p:cNvPr>
          <p:cNvSpPr txBox="1"/>
          <p:nvPr/>
        </p:nvSpPr>
        <p:spPr>
          <a:xfrm>
            <a:off x="4369186" y="3893262"/>
            <a:ext cx="345362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تشمل أنواع أنشطة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الدعم النفسي الاجتماعي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المركزة وغير المتخصصة التثقيف النفسي والأنشطة التعبيرية وأنشطة تنظيم المشاعر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5443-2EAB-E3AB-C331-C908525D1BB1}"/>
              </a:ext>
            </a:extLst>
          </p:cNvPr>
          <p:cNvSpPr txBox="1"/>
          <p:nvPr/>
        </p:nvSpPr>
        <p:spPr>
          <a:xfrm>
            <a:off x="8233706" y="3893262"/>
            <a:ext cx="27859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يجب تكي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ف جميع أنشطة الصحة النفسية والدعم النفسي الاجتماعي مع عمر الطفل ومرحلة نموه وقدراته وثقافته</a:t>
            </a:r>
          </a:p>
        </p:txBody>
      </p:sp>
    </p:spTree>
    <p:extLst>
      <p:ext uri="{BB962C8B-B14F-4D97-AF65-F5344CB8AC3E}">
        <p14:creationId xmlns:p14="http://schemas.microsoft.com/office/powerpoint/2010/main" val="193507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4EEE1C-BE7F-4B6C-BA92-E8B3F36132B2}"/>
              </a:ext>
            </a:extLst>
          </p:cNvPr>
          <p:cNvSpPr txBox="1"/>
          <p:nvPr/>
        </p:nvSpPr>
        <p:spPr>
          <a:xfrm>
            <a:off x="7209484" y="327326"/>
            <a:ext cx="293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 الوحدة</a:t>
            </a:r>
          </a:p>
          <a:p>
            <a:pPr marL="0" indent="0" algn="r" rtl="1">
              <a:buNone/>
            </a:pPr>
            <a:r>
              <a:rPr lang="ar-S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٣٠ دقيقة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386E-6551-4A1A-A6BB-9382E7E7FF5C}"/>
              </a:ext>
            </a:extLst>
          </p:cNvPr>
          <p:cNvSpPr txBox="1"/>
          <p:nvPr/>
        </p:nvSpPr>
        <p:spPr>
          <a:xfrm>
            <a:off x="6533334" y="1943592"/>
            <a:ext cx="36429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يمكنني تقديم المعلومات وال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مناصرة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لمصلحة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الطفل؟</a:t>
            </a:r>
          </a:p>
          <a:p>
            <a:pPr marL="0" indent="0" algn="r" rtl="1"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ساعة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واحدة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F3946-B216-415C-9730-A510A95A13CA}"/>
              </a:ext>
            </a:extLst>
          </p:cNvPr>
          <p:cNvSpPr txBox="1"/>
          <p:nvPr/>
        </p:nvSpPr>
        <p:spPr>
          <a:xfrm>
            <a:off x="10350107" y="2606612"/>
            <a:ext cx="1349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استراحة</a:t>
            </a:r>
            <a:endPara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BB8F9-C123-4183-92A9-C60157A708DC}"/>
              </a:ext>
            </a:extLst>
          </p:cNvPr>
          <p:cNvSpPr txBox="1"/>
          <p:nvPr/>
        </p:nvSpPr>
        <p:spPr>
          <a:xfrm>
            <a:off x="6533334" y="3551312"/>
            <a:ext cx="3642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يمكنني تنفيذ أنشطة مركزة وغير متخصصة للصحة النفسية والدعم النفسي الاجتماعي؟</a:t>
            </a:r>
          </a:p>
          <a:p>
            <a:pPr marL="0" indent="0" algn="r" rtl="1">
              <a:buNone/>
            </a:pPr>
            <a:r>
              <a:rPr lang="ar-S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ساعتين و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٤٠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دقيقة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D7D59-DD7D-4D01-8768-ED10E5D40571}"/>
              </a:ext>
            </a:extLst>
          </p:cNvPr>
          <p:cNvSpPr txBox="1"/>
          <p:nvPr/>
        </p:nvSpPr>
        <p:spPr>
          <a:xfrm>
            <a:off x="10350107" y="4213032"/>
            <a:ext cx="1349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غداء</a:t>
            </a:r>
            <a:endPara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6E16-976A-46E5-817B-4B58ED997934}"/>
              </a:ext>
            </a:extLst>
          </p:cNvPr>
          <p:cNvSpPr txBox="1"/>
          <p:nvPr/>
        </p:nvSpPr>
        <p:spPr>
          <a:xfrm>
            <a:off x="6536930" y="5011789"/>
            <a:ext cx="366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أقوم 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إحالات بشكل فعال؟</a:t>
            </a:r>
          </a:p>
          <a:p>
            <a:pPr marL="0" indent="0" algn="r" rtl="1"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ساعة و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٤٥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دقيقة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311838-E39D-459A-A218-83E02F1EE356}"/>
              </a:ext>
            </a:extLst>
          </p:cNvPr>
          <p:cNvSpPr txBox="1"/>
          <p:nvPr/>
        </p:nvSpPr>
        <p:spPr>
          <a:xfrm>
            <a:off x="6533335" y="1029377"/>
            <a:ext cx="3642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يمكن أن يفعله أخصائي الحالة أثناء التنفيذ؟</a:t>
            </a:r>
          </a:p>
          <a:p>
            <a:pPr marL="0" indent="0" algn="r" rtl="1">
              <a:buNone/>
            </a:pP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١٥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دقيقة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FB9D514-CF6E-41F3-A7D1-DE079B808ACA}"/>
              </a:ext>
            </a:extLst>
          </p:cNvPr>
          <p:cNvSpPr/>
          <p:nvPr/>
        </p:nvSpPr>
        <p:spPr>
          <a:xfrm rot="1782986">
            <a:off x="10363395" y="5980306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F12A12-33F9-440D-9B94-7A07623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53" y="3198461"/>
            <a:ext cx="4015311" cy="562168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الأجندة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5687C-62F9-7AEB-18D7-B27339E2CE0C}"/>
              </a:ext>
            </a:extLst>
          </p:cNvPr>
          <p:cNvSpPr txBox="1"/>
          <p:nvPr/>
        </p:nvSpPr>
        <p:spPr>
          <a:xfrm>
            <a:off x="7209484" y="5818421"/>
            <a:ext cx="2938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إغلاق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الوحدة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٣٠ دقيقة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i="1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E5DE84-E44F-77A7-31CE-E18D519CFED3}"/>
              </a:ext>
            </a:extLst>
          </p:cNvPr>
          <p:cNvCxnSpPr>
            <a:cxnSpLocks/>
          </p:cNvCxnSpPr>
          <p:nvPr/>
        </p:nvCxnSpPr>
        <p:spPr>
          <a:xfrm>
            <a:off x="10527070" y="427133"/>
            <a:ext cx="0" cy="5685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51E54320-76EE-ED2A-13F1-99E8C4C5A2F3}"/>
              </a:ext>
            </a:extLst>
          </p:cNvPr>
          <p:cNvSpPr/>
          <p:nvPr/>
        </p:nvSpPr>
        <p:spPr>
          <a:xfrm rot="1782986">
            <a:off x="10359273" y="33714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C5CC41E-D0BF-3777-E5D7-D024CE34A4F2}"/>
              </a:ext>
            </a:extLst>
          </p:cNvPr>
          <p:cNvSpPr/>
          <p:nvPr/>
        </p:nvSpPr>
        <p:spPr>
          <a:xfrm rot="1782986">
            <a:off x="10355152" y="114151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83E6D95-69E7-9E53-1B68-5D39C5F1E0CD}"/>
              </a:ext>
            </a:extLst>
          </p:cNvPr>
          <p:cNvSpPr/>
          <p:nvPr/>
        </p:nvSpPr>
        <p:spPr>
          <a:xfrm rot="1782986">
            <a:off x="10359272" y="2750249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D1A204A-07FD-8D58-5205-AD749452449C}"/>
              </a:ext>
            </a:extLst>
          </p:cNvPr>
          <p:cNvSpPr/>
          <p:nvPr/>
        </p:nvSpPr>
        <p:spPr>
          <a:xfrm rot="1782986">
            <a:off x="10355152" y="1945881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20C3EE7-5FE9-1B1C-CC3D-03CE257F4038}"/>
              </a:ext>
            </a:extLst>
          </p:cNvPr>
          <p:cNvSpPr/>
          <p:nvPr/>
        </p:nvSpPr>
        <p:spPr>
          <a:xfrm rot="1782986">
            <a:off x="10359273" y="4358985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95319D98-BDCC-F892-FBE5-207670163670}"/>
              </a:ext>
            </a:extLst>
          </p:cNvPr>
          <p:cNvSpPr/>
          <p:nvPr/>
        </p:nvSpPr>
        <p:spPr>
          <a:xfrm rot="1782986">
            <a:off x="10359273" y="3554617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D3C56B5-CDCF-6BBE-F847-196E1F353D28}"/>
              </a:ext>
            </a:extLst>
          </p:cNvPr>
          <p:cNvSpPr/>
          <p:nvPr/>
        </p:nvSpPr>
        <p:spPr>
          <a:xfrm rot="1782986">
            <a:off x="10359273" y="5163353"/>
            <a:ext cx="335595" cy="289306"/>
          </a:xfrm>
          <a:prstGeom prst="hexagon">
            <a:avLst>
              <a:gd name="adj" fmla="val 28965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5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F8941402-1B4E-0124-D28B-E62DB461327C}"/>
              </a:ext>
            </a:extLst>
          </p:cNvPr>
          <p:cNvSpPr txBox="1">
            <a:spLocks/>
          </p:cNvSpPr>
          <p:nvPr/>
        </p:nvSpPr>
        <p:spPr>
          <a:xfrm>
            <a:off x="1032914" y="2171700"/>
            <a:ext cx="10126172" cy="20616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٥</a:t>
            </a:r>
            <a:endParaRPr lang="en-CA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br>
              <a:rPr lang="en-C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أقوم 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إحالات بشكل فعال؟</a:t>
            </a:r>
          </a:p>
        </p:txBody>
      </p:sp>
    </p:spTree>
    <p:extLst>
      <p:ext uri="{BB962C8B-B14F-4D97-AF65-F5344CB8AC3E}">
        <p14:creationId xmlns:p14="http://schemas.microsoft.com/office/powerpoint/2010/main" val="414917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BEE4-1123-A171-C0D7-53CC2FF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مسح الخدمات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C7625B-1583-2806-7BDE-84FDB23CD9E3}"/>
              </a:ext>
            </a:extLst>
          </p:cNvPr>
          <p:cNvSpPr/>
          <p:nvPr/>
        </p:nvSpPr>
        <p:spPr>
          <a:xfrm>
            <a:off x="8281337" y="2176103"/>
            <a:ext cx="3402941" cy="3374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327C9-69A4-B84A-F42C-9C1D42146F0C}"/>
              </a:ext>
            </a:extLst>
          </p:cNvPr>
          <p:cNvSpPr txBox="1"/>
          <p:nvPr/>
        </p:nvSpPr>
        <p:spPr>
          <a:xfrm>
            <a:off x="8611817" y="2893645"/>
            <a:ext cx="274198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en-GB" sz="2000" dirty="0">
                <a:latin typeface="Arial" panose="020B0604020202020204" pitchFamily="34" charset="0"/>
                <a:cs typeface="Calibri" panose="020F0502020204030204" pitchFamily="34" charset="0"/>
              </a:rPr>
              <a:t>قم بالتحديث بانتظام</a:t>
            </a:r>
            <a:r>
              <a:rPr lang="ar-SA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000" dirty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Calibri" panose="020F0502020204030204" pitchFamily="34" charset="0"/>
              </a:rPr>
              <a:t>كل </a:t>
            </a:r>
            <a:r>
              <a:rPr lang="ar-SA" sz="2000" dirty="0">
                <a:latin typeface="Arial" panose="020B0604020202020204" pitchFamily="34" charset="0"/>
                <a:cs typeface="Calibri" panose="020F0502020204030204" pitchFamily="34" charset="0"/>
              </a:rPr>
              <a:t>٦</a:t>
            </a:r>
            <a:r>
              <a:rPr lang="en-GB" sz="2000" dirty="0">
                <a:latin typeface="Arial" panose="020B0604020202020204" pitchFamily="34" charset="0"/>
                <a:cs typeface="Calibri" panose="020F0502020204030204" pitchFamily="34" charset="0"/>
              </a:rPr>
              <a:t> أشهر</a:t>
            </a:r>
            <a:r>
              <a:rPr lang="ar-SA" sz="2000" dirty="0">
                <a:latin typeface="Arial" panose="020B0604020202020204" pitchFamily="34" charset="0"/>
                <a:cs typeface="Calibri" panose="020F0502020204030204" pitchFamily="34" charset="0"/>
              </a:rPr>
              <a:t>)!</a:t>
            </a:r>
            <a:endParaRPr lang="en-GB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GB" sz="2000" dirty="0">
                <a:latin typeface="Arial" panose="020B0604020202020204" pitchFamily="34" charset="0"/>
                <a:cs typeface="Calibri" panose="020F0502020204030204" pitchFamily="34" charset="0"/>
              </a:rPr>
              <a:t>كن واقعيًا بشأن ما يمكن للوكالة تقديمه وما لا يمكنها تقديمه</a:t>
            </a:r>
            <a:endParaRPr lang="en-BE" sz="20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32B49-4B04-50E4-82C5-E2CA02033C93}"/>
              </a:ext>
            </a:extLst>
          </p:cNvPr>
          <p:cNvGrpSpPr/>
          <p:nvPr/>
        </p:nvGrpSpPr>
        <p:grpSpPr>
          <a:xfrm>
            <a:off x="838200" y="2352692"/>
            <a:ext cx="6872335" cy="3374073"/>
            <a:chOff x="1148814" y="2839157"/>
            <a:chExt cx="4770763" cy="1930400"/>
          </a:xfrm>
          <a:solidFill>
            <a:schemeClr val="accent2">
              <a:lumMod val="50000"/>
            </a:schemeClr>
          </a:solidFill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B9374062-1353-7BDA-82EE-5D45D07FE76D}"/>
                </a:ext>
              </a:extLst>
            </p:cNvPr>
            <p:cNvSpPr/>
            <p:nvPr/>
          </p:nvSpPr>
          <p:spPr>
            <a:xfrm rot="16200000">
              <a:off x="1378914" y="2609057"/>
              <a:ext cx="1930400" cy="2390600"/>
            </a:xfrm>
            <a:prstGeom prst="chevron">
              <a:avLst>
                <a:gd name="adj" fmla="val 203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A4A9253F-3382-1253-721B-5EAD390FB1B9}"/>
                </a:ext>
              </a:extLst>
            </p:cNvPr>
            <p:cNvSpPr/>
            <p:nvPr/>
          </p:nvSpPr>
          <p:spPr>
            <a:xfrm rot="16200000">
              <a:off x="3759077" y="2609057"/>
              <a:ext cx="1930400" cy="2390600"/>
            </a:xfrm>
            <a:prstGeom prst="chevron">
              <a:avLst>
                <a:gd name="adj" fmla="val 203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FEEC01-31A2-ABF1-D0E9-D14C2EBA5205}"/>
              </a:ext>
            </a:extLst>
          </p:cNvPr>
          <p:cNvSpPr txBox="1"/>
          <p:nvPr/>
        </p:nvSpPr>
        <p:spPr>
          <a:xfrm>
            <a:off x="838199" y="1763568"/>
            <a:ext cx="6559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Arial" panose="020B0604020202020204" pitchFamily="34" charset="0"/>
                <a:cs typeface="Calibri" panose="020F0502020204030204" pitchFamily="34" charset="0"/>
              </a:rPr>
              <a:t>مسح </a:t>
            </a:r>
            <a:r>
              <a:rPr lang="en-GB" sz="2000" b="1" dirty="0">
                <a:latin typeface="Arial" panose="020B0604020202020204" pitchFamily="34" charset="0"/>
                <a:cs typeface="Calibri" panose="020F0502020204030204" pitchFamily="34" charset="0"/>
              </a:rPr>
              <a:t>أو نظرة عامة على الخدمات المتوفرة</a:t>
            </a:r>
            <a:endParaRPr lang="en-BE" sz="2000" b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5D2EE-44C4-6863-81C5-76DBC05430B4}"/>
              </a:ext>
            </a:extLst>
          </p:cNvPr>
          <p:cNvSpPr txBox="1"/>
          <p:nvPr/>
        </p:nvSpPr>
        <p:spPr>
          <a:xfrm>
            <a:off x="944201" y="3237246"/>
            <a:ext cx="13956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اسم وبيانات الاتصال الخاصة ب</a:t>
            </a:r>
            <a:r>
              <a:rPr lang="ar-SA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نقطة التواصل في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الوكالة</a:t>
            </a:r>
            <a:endParaRPr lang="en-BE" sz="2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E90C7-59AE-5FF1-35CF-63672EFEF078}"/>
              </a:ext>
            </a:extLst>
          </p:cNvPr>
          <p:cNvSpPr txBox="1"/>
          <p:nvPr/>
        </p:nvSpPr>
        <p:spPr>
          <a:xfrm>
            <a:off x="2896464" y="3452566"/>
            <a:ext cx="15972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ساعات العمل والمواقع التي يعملون فيها</a:t>
            </a:r>
            <a:endParaRPr lang="en-BE" sz="2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FB7D0-55E7-2FCB-556C-F8983AAA9AAF}"/>
              </a:ext>
            </a:extLst>
          </p:cNvPr>
          <p:cNvSpPr txBox="1"/>
          <p:nvPr/>
        </p:nvSpPr>
        <p:spPr>
          <a:xfrm>
            <a:off x="4674898" y="3237246"/>
            <a:ext cx="1597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ما الخدمة التي تقدمها الوكالة</a:t>
            </a:r>
            <a:endParaRPr lang="en-BE" sz="2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BBB0A-3DA1-1A99-EFC7-6E9CF4A4E5B5}"/>
              </a:ext>
            </a:extLst>
          </p:cNvPr>
          <p:cNvSpPr txBox="1"/>
          <p:nvPr/>
        </p:nvSpPr>
        <p:spPr>
          <a:xfrm>
            <a:off x="6376974" y="3591066"/>
            <a:ext cx="1201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كيف يمكن </a:t>
            </a:r>
            <a:r>
              <a:rPr lang="ar-SA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القيام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ب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الإحالات</a:t>
            </a:r>
            <a:endParaRPr lang="en-BE" sz="20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0822DA7C-DBCF-DB43-15FB-FBA0B1B5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71" y="2655695"/>
            <a:ext cx="1056671" cy="10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0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8EB-71B3-B2B8-815A-DBFB1711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أفضل الممارسات للإحالات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AB79EF-43B1-F027-109E-83C8C9D2162F}"/>
              </a:ext>
            </a:extLst>
          </p:cNvPr>
          <p:cNvGrpSpPr/>
          <p:nvPr/>
        </p:nvGrpSpPr>
        <p:grpSpPr>
          <a:xfrm>
            <a:off x="766434" y="2009873"/>
            <a:ext cx="1198113" cy="1251960"/>
            <a:chOff x="7345680" y="2484120"/>
            <a:chExt cx="904240" cy="9448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0390F9-3B17-1D60-A434-F671C752B231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27" name="L-Shape 26">
              <a:extLst>
                <a:ext uri="{FF2B5EF4-FFF2-40B4-BE49-F238E27FC236}">
                  <a16:creationId xmlns:a16="http://schemas.microsoft.com/office/drawing/2014/main" id="{B5DB3D96-177A-F2DD-D317-9B2198B0E522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2FA974-024C-1ADC-F338-606D9D472011}"/>
              </a:ext>
            </a:extLst>
          </p:cNvPr>
          <p:cNvSpPr txBox="1"/>
          <p:nvPr/>
        </p:nvSpPr>
        <p:spPr>
          <a:xfrm>
            <a:off x="7809965" y="1948030"/>
            <a:ext cx="2931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400" dirty="0">
                <a:latin typeface="Arial" panose="020B0604020202020204" pitchFamily="34" charset="0"/>
                <a:cs typeface="Calibri" panose="020F0502020204030204" pitchFamily="34" charset="0"/>
              </a:rPr>
              <a:t>كن على دراية و</a:t>
            </a:r>
            <a:r>
              <a:rPr lang="ar-SA" sz="2400" dirty="0">
                <a:latin typeface="Arial" panose="020B0604020202020204" pitchFamily="34" charset="0"/>
                <a:cs typeface="Calibri" panose="020F0502020204030204" pitchFamily="34" charset="0"/>
              </a:rPr>
              <a:t>إنشاء</a:t>
            </a:r>
            <a:r>
              <a:rPr lang="en-GB" sz="2400" dirty="0">
                <a:latin typeface="Arial" panose="020B0604020202020204" pitchFamily="34" charset="0"/>
                <a:cs typeface="Calibri" panose="020F0502020204030204" pitchFamily="34" charset="0"/>
              </a:rPr>
              <a:t> اتفاقيات مع الخدمات التي تقدمها الجهات الفاعلة الأخرى.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5938BC-1092-C2E9-084F-65D091480870}"/>
              </a:ext>
            </a:extLst>
          </p:cNvPr>
          <p:cNvGrpSpPr/>
          <p:nvPr/>
        </p:nvGrpSpPr>
        <p:grpSpPr>
          <a:xfrm>
            <a:off x="766434" y="3975708"/>
            <a:ext cx="1198113" cy="1251960"/>
            <a:chOff x="7345680" y="2484120"/>
            <a:chExt cx="904240" cy="944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CCF61F-B1EF-29DB-BF8C-58E8015602DE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2" name="L-Shape 31">
              <a:extLst>
                <a:ext uri="{FF2B5EF4-FFF2-40B4-BE49-F238E27FC236}">
                  <a16:creationId xmlns:a16="http://schemas.microsoft.com/office/drawing/2014/main" id="{79F96D29-2FA6-C63B-D037-2630F1357F62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51B245-15BC-6220-E325-9F93898426AE}"/>
              </a:ext>
            </a:extLst>
          </p:cNvPr>
          <p:cNvSpPr txBox="1"/>
          <p:nvPr/>
        </p:nvSpPr>
        <p:spPr>
          <a:xfrm>
            <a:off x="7800911" y="4185905"/>
            <a:ext cx="2931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مرافقة الطفل / مقدم الرعاية / الوالد / شخص بالغ موثوق به </a:t>
            </a:r>
            <a:r>
              <a:rPr lang="ar-SA" sz="2400" dirty="0">
                <a:latin typeface="Arial" panose="020B0604020202020204" pitchFamily="34" charset="0"/>
                <a:cs typeface="Calibri" panose="020F0502020204030204" pitchFamily="34" charset="0"/>
              </a:rPr>
              <a:t>إلى</a:t>
            </a:r>
            <a:r>
              <a:rPr 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 الخدمة.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8974C7-9F2B-7AF1-D208-44EAD3D9C565}"/>
              </a:ext>
            </a:extLst>
          </p:cNvPr>
          <p:cNvGrpSpPr/>
          <p:nvPr/>
        </p:nvGrpSpPr>
        <p:grpSpPr>
          <a:xfrm>
            <a:off x="5788377" y="2009873"/>
            <a:ext cx="1198113" cy="1251960"/>
            <a:chOff x="7345680" y="2484120"/>
            <a:chExt cx="904240" cy="9448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1B0297A-241B-411D-E5C3-89E4EF08A4F9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2F5FEB7E-A58B-84C6-AEE0-09DAA118A214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72078E-0D22-0125-0218-DF8C16318CB9}"/>
              </a:ext>
            </a:extLst>
          </p:cNvPr>
          <p:cNvSpPr txBox="1"/>
          <p:nvPr/>
        </p:nvSpPr>
        <p:spPr>
          <a:xfrm>
            <a:off x="1841041" y="2173602"/>
            <a:ext cx="3686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الحفاظ على المسؤولية الشاملة لمتابعة الخدمة المتلقاة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CF07D6-ABC0-773D-987E-FE8E2D63A245}"/>
              </a:ext>
            </a:extLst>
          </p:cNvPr>
          <p:cNvGrpSpPr/>
          <p:nvPr/>
        </p:nvGrpSpPr>
        <p:grpSpPr>
          <a:xfrm>
            <a:off x="5788377" y="3975708"/>
            <a:ext cx="1198113" cy="1251960"/>
            <a:chOff x="7345680" y="2484120"/>
            <a:chExt cx="904240" cy="94488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636D58-A443-065C-FC2E-443E8CA695C9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40" name="L-Shape 39">
              <a:extLst>
                <a:ext uri="{FF2B5EF4-FFF2-40B4-BE49-F238E27FC236}">
                  <a16:creationId xmlns:a16="http://schemas.microsoft.com/office/drawing/2014/main" id="{590D8344-88D6-0AD4-368A-65149DAFC183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300D501-9D7C-1AA1-F071-F06A0D26CDC6}"/>
              </a:ext>
            </a:extLst>
          </p:cNvPr>
          <p:cNvSpPr txBox="1"/>
          <p:nvPr/>
        </p:nvSpPr>
        <p:spPr>
          <a:xfrm>
            <a:off x="1917988" y="4107522"/>
            <a:ext cx="3686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تعزيز حقوق الطفل ومبادئ إدارة الحالة ، وخاصة المشاركة وعدم التمييز والمصالح الفضلى والبقاء والتنمية.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556D48-EDB8-CFC3-84ED-571710E6334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3BDF5308-EA19-58EE-C4DF-8D5F88083CA7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63AEF2-ADAE-02D6-1722-1554F3236FDD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2F88FF-6B2E-36DB-8A0C-B5AD9AA0C61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١٦١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7D4A21-04AB-39E2-32FF-2087D64E0B2C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98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D5DB4257-6E43-2981-7C4E-BA0E5EF3A0A9}"/>
              </a:ext>
            </a:extLst>
          </p:cNvPr>
          <p:cNvSpPr txBox="1">
            <a:spLocks/>
          </p:cNvSpPr>
          <p:nvPr/>
        </p:nvSpPr>
        <p:spPr>
          <a:xfrm>
            <a:off x="4873086" y="2986535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 إضافية لملاحظات الميسر</a:t>
            </a:r>
          </a:p>
        </p:txBody>
      </p:sp>
    </p:spTree>
    <p:extLst>
      <p:ext uri="{BB962C8B-B14F-4D97-AF65-F5344CB8AC3E}">
        <p14:creationId xmlns:p14="http://schemas.microsoft.com/office/powerpoint/2010/main" val="4058084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C498587-7DE5-F1F6-2150-A6014760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م</a:t>
            </a:r>
            <a:r>
              <a:rPr lang="en-CA" dirty="0"/>
              <a:t>راجع</a:t>
            </a:r>
            <a:r>
              <a:rPr lang="ar-SA" dirty="0"/>
              <a:t>ة</a:t>
            </a:r>
            <a:r>
              <a:rPr lang="en-CA" dirty="0"/>
              <a:t> نموذج الخدمات المقدمة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53EB6-8918-1A41-0314-73D798F1C4EA}"/>
              </a:ext>
            </a:extLst>
          </p:cNvPr>
          <p:cNvGrpSpPr/>
          <p:nvPr/>
        </p:nvGrpSpPr>
        <p:grpSpPr>
          <a:xfrm>
            <a:off x="4519439" y="2268460"/>
            <a:ext cx="3153121" cy="3026123"/>
            <a:chOff x="1744894" y="2192954"/>
            <a:chExt cx="2564275" cy="24609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FCB743-0F25-6744-A47E-6EABCA9D7D76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BF54FA06-372B-EAC4-C194-B4001DF5AB31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0" name="Rectangle: Single Corner Snipped 19">
                <a:extLst>
                  <a:ext uri="{FF2B5EF4-FFF2-40B4-BE49-F238E27FC236}">
                    <a16:creationId xmlns:a16="http://schemas.microsoft.com/office/drawing/2014/main" id="{FC0DE6DB-D6CC-8E9F-ABAD-EA0B4A4E3F2E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8B9B3B72-105B-D01D-7C3C-664CC79F6C86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A815D1-B74B-E390-C6DC-325E70D4E65E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17" name="Round Same Side Corner Rectangle 46">
                <a:extLst>
                  <a:ext uri="{FF2B5EF4-FFF2-40B4-BE49-F238E27FC236}">
                    <a16:creationId xmlns:a16="http://schemas.microsoft.com/office/drawing/2014/main" id="{79069FBF-434D-CF15-36F1-369EFDAF669A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486D184-FB76-3AB1-EABA-45341ACFC60D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8B284A-4748-BE16-362E-FE6FE7D18D7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8BD59E3-1704-E007-854B-0623AF7F54D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708E89-BF2E-8326-B57A-F5D88F6F7D04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533A3D-AE19-50AE-05B9-FCA786682404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0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١٦٢-١٦٣</a:t>
                </a:r>
                <a:endParaRPr lang="en-CA" sz="1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53AD67-8D0A-9CCB-2D8E-700E31F91E64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176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D6E8-EB56-DE22-B2C9-01382B49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التحديات في إجراء الإحالات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13C3BA-9DB7-D078-06A4-25A1524A8EC3}"/>
              </a:ext>
            </a:extLst>
          </p:cNvPr>
          <p:cNvSpPr/>
          <p:nvPr/>
        </p:nvSpPr>
        <p:spPr>
          <a:xfrm>
            <a:off x="8648700" y="2283570"/>
            <a:ext cx="3215640" cy="2611120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التحديات الشائعة التي يواجهها </a:t>
            </a:r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خصائيو ال</a:t>
            </a:r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عند إحالة الأطفال وا</a:t>
            </a:r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لوالدين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ومقدمي الرعاية و / أو البالغين الموثوق بهم؟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36B0F35-24C7-7899-AFEB-3FC83DE7BD58}"/>
              </a:ext>
            </a:extLst>
          </p:cNvPr>
          <p:cNvSpPr/>
          <p:nvPr/>
        </p:nvSpPr>
        <p:spPr>
          <a:xfrm>
            <a:off x="4500880" y="2432105"/>
            <a:ext cx="3215640" cy="2611120"/>
          </a:xfrm>
          <a:prstGeom prst="wedgeRoundRectCallout">
            <a:avLst>
              <a:gd name="adj1" fmla="val -20956"/>
              <a:gd name="adj2" fmla="val 607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من هذه التحديات تعتبرها ذات أولوية؟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F5610BE-3461-474D-9A98-21B52DC21327}"/>
              </a:ext>
            </a:extLst>
          </p:cNvPr>
          <p:cNvSpPr/>
          <p:nvPr/>
        </p:nvSpPr>
        <p:spPr>
          <a:xfrm>
            <a:off x="571500" y="2432105"/>
            <a:ext cx="3215640" cy="2611120"/>
          </a:xfrm>
          <a:prstGeom prst="wedgeRoundRectCallout">
            <a:avLst>
              <a:gd name="adj1" fmla="val 61409"/>
              <a:gd name="adj2" fmla="val -258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بالنسبة لهذه التحديات ذات الأولوية ، ما هي الحلول الممكنة؟</a:t>
            </a:r>
            <a:endParaRPr lang="en-B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9137DFF-4788-DBE9-7D5B-5AE994D2FD89}"/>
              </a:ext>
            </a:extLst>
          </p:cNvPr>
          <p:cNvSpPr txBox="1">
            <a:spLocks/>
          </p:cNvSpPr>
          <p:nvPr/>
        </p:nvSpPr>
        <p:spPr>
          <a:xfrm>
            <a:off x="4511136" y="3003680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 إضافية لملاحظات الميسر</a:t>
            </a:r>
          </a:p>
        </p:txBody>
      </p:sp>
    </p:spTree>
    <p:extLst>
      <p:ext uri="{BB962C8B-B14F-4D97-AF65-F5344CB8AC3E}">
        <p14:creationId xmlns:p14="http://schemas.microsoft.com/office/powerpoint/2010/main" val="4180931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E26B-AEE7-F582-E67D-2FAE1E00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مبادئ حماية البيانات الشخصية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AC4204-A706-5394-7672-3DFDA1BB204C}"/>
              </a:ext>
            </a:extLst>
          </p:cNvPr>
          <p:cNvGrpSpPr/>
          <p:nvPr/>
        </p:nvGrpSpPr>
        <p:grpSpPr>
          <a:xfrm>
            <a:off x="889364" y="2365196"/>
            <a:ext cx="2284589" cy="2658138"/>
            <a:chOff x="8021849" y="3622964"/>
            <a:chExt cx="932930" cy="1088645"/>
          </a:xfrm>
          <a:solidFill>
            <a:schemeClr val="accent5"/>
          </a:solidFill>
        </p:grpSpPr>
        <p:sp>
          <p:nvSpPr>
            <p:cNvPr id="19" name="Flowchart: Card 18">
              <a:extLst>
                <a:ext uri="{FF2B5EF4-FFF2-40B4-BE49-F238E27FC236}">
                  <a16:creationId xmlns:a16="http://schemas.microsoft.com/office/drawing/2014/main" id="{B45E627C-1B0A-5FC0-923E-5466D856F62F}"/>
                </a:ext>
              </a:extLst>
            </p:cNvPr>
            <p:cNvSpPr/>
            <p:nvPr/>
          </p:nvSpPr>
          <p:spPr>
            <a:xfrm>
              <a:off x="8192676" y="3819749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20" name="Flowchart: Card 19">
              <a:extLst>
                <a:ext uri="{FF2B5EF4-FFF2-40B4-BE49-F238E27FC236}">
                  <a16:creationId xmlns:a16="http://schemas.microsoft.com/office/drawing/2014/main" id="{4D9FCF45-B013-5E15-C4DB-8C012A1911DE}"/>
                </a:ext>
              </a:extLst>
            </p:cNvPr>
            <p:cNvSpPr/>
            <p:nvPr/>
          </p:nvSpPr>
          <p:spPr>
            <a:xfrm>
              <a:off x="8109763" y="3716795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21" name="Flowchart: Card 20">
              <a:extLst>
                <a:ext uri="{FF2B5EF4-FFF2-40B4-BE49-F238E27FC236}">
                  <a16:creationId xmlns:a16="http://schemas.microsoft.com/office/drawing/2014/main" id="{4AECE45B-E26D-D65B-184C-DF38A3690F12}"/>
                </a:ext>
              </a:extLst>
            </p:cNvPr>
            <p:cNvSpPr/>
            <p:nvPr/>
          </p:nvSpPr>
          <p:spPr>
            <a:xfrm>
              <a:off x="8021849" y="3622964"/>
              <a:ext cx="762103" cy="891860"/>
            </a:xfrm>
            <a:prstGeom prst="flowChartPunchedCard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4A87EDF8-99FA-0FF5-958D-512A7A7DFCBC}"/>
                </a:ext>
              </a:extLst>
            </p:cNvPr>
            <p:cNvSpPr/>
            <p:nvPr/>
          </p:nvSpPr>
          <p:spPr>
            <a:xfrm>
              <a:off x="8158745" y="3843931"/>
              <a:ext cx="469221" cy="469221"/>
            </a:xfrm>
            <a:prstGeom prst="donut">
              <a:avLst>
                <a:gd name="adj" fmla="val 321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32F4B-A0CF-FB1C-2E12-30EF8A09D1B6}"/>
              </a:ext>
            </a:extLst>
          </p:cNvPr>
          <p:cNvGrpSpPr/>
          <p:nvPr/>
        </p:nvGrpSpPr>
        <p:grpSpPr>
          <a:xfrm>
            <a:off x="4134644" y="2084474"/>
            <a:ext cx="904240" cy="944880"/>
            <a:chOff x="7345680" y="2484120"/>
            <a:chExt cx="904240" cy="94488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4B01BD-6CDD-92DA-B0AF-13CC98D386F3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25" name="L-Shape 24">
              <a:extLst>
                <a:ext uri="{FF2B5EF4-FFF2-40B4-BE49-F238E27FC236}">
                  <a16:creationId xmlns:a16="http://schemas.microsoft.com/office/drawing/2014/main" id="{0B5320EC-83FD-26E6-7721-B842DF75629D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F94EEA-C33F-4EF9-39C1-3627BD3C51C8}"/>
              </a:ext>
            </a:extLst>
          </p:cNvPr>
          <p:cNvSpPr txBox="1"/>
          <p:nvPr/>
        </p:nvSpPr>
        <p:spPr>
          <a:xfrm>
            <a:off x="5283830" y="2251087"/>
            <a:ext cx="205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معالجة مشروعة وعادلة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D5A6FD-898B-14FD-5F28-109AEAFB7007}"/>
              </a:ext>
            </a:extLst>
          </p:cNvPr>
          <p:cNvGrpSpPr/>
          <p:nvPr/>
        </p:nvGrpSpPr>
        <p:grpSpPr>
          <a:xfrm>
            <a:off x="4134644" y="3331384"/>
            <a:ext cx="904240" cy="944880"/>
            <a:chOff x="7345680" y="2484120"/>
            <a:chExt cx="904240" cy="9448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45325A-495E-C249-6F30-D1C836F51DCE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DFA41297-178A-29C1-8D82-9E1B66AD674E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7C23F9C-1AD0-BDAC-7801-89CAE1988FE1}"/>
              </a:ext>
            </a:extLst>
          </p:cNvPr>
          <p:cNvSpPr txBox="1"/>
          <p:nvPr/>
        </p:nvSpPr>
        <p:spPr>
          <a:xfrm>
            <a:off x="5283830" y="3497997"/>
            <a:ext cx="2057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latin typeface="Arial" panose="020B0604020202020204" pitchFamily="34" charset="0"/>
                <a:cs typeface="Calibri" panose="020F0502020204030204" pitchFamily="34" charset="0"/>
              </a:rPr>
              <a:t>تقليل</a:t>
            </a:r>
            <a:r>
              <a:rPr 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البيانات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F89050-2185-FDAE-C667-C5ECE4D00E19}"/>
              </a:ext>
            </a:extLst>
          </p:cNvPr>
          <p:cNvGrpSpPr/>
          <p:nvPr/>
        </p:nvGrpSpPr>
        <p:grpSpPr>
          <a:xfrm>
            <a:off x="4134644" y="4458340"/>
            <a:ext cx="904240" cy="944880"/>
            <a:chOff x="7345680" y="2484120"/>
            <a:chExt cx="904240" cy="9448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6C63F4-9AD0-79C5-E36A-7F65417693F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96F08917-E335-7A54-831D-9CECF4B018C9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64DBEF-F070-F413-37BD-FF91A2D834E6}"/>
              </a:ext>
            </a:extLst>
          </p:cNvPr>
          <p:cNvSpPr txBox="1"/>
          <p:nvPr/>
        </p:nvSpPr>
        <p:spPr>
          <a:xfrm>
            <a:off x="5283830" y="4624953"/>
            <a:ext cx="2057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السرية والأمان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1E6586-CF2B-E9A9-0618-1B2E4FF44D42}"/>
              </a:ext>
            </a:extLst>
          </p:cNvPr>
          <p:cNvGrpSpPr/>
          <p:nvPr/>
        </p:nvGrpSpPr>
        <p:grpSpPr>
          <a:xfrm>
            <a:off x="7880763" y="2084474"/>
            <a:ext cx="904240" cy="944880"/>
            <a:chOff x="7345680" y="2484120"/>
            <a:chExt cx="904240" cy="9448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F36403-A9EA-E658-326F-EEFD0FDCA5B5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68B1CD08-50E3-957B-E35D-A1B52DAE5797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D28439F-4EDB-244E-6269-3CF05E0F94F0}"/>
              </a:ext>
            </a:extLst>
          </p:cNvPr>
          <p:cNvSpPr txBox="1"/>
          <p:nvPr/>
        </p:nvSpPr>
        <p:spPr>
          <a:xfrm>
            <a:off x="9029949" y="2251087"/>
            <a:ext cx="2057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latin typeface="Arial" panose="020B0604020202020204" pitchFamily="34" charset="0"/>
                <a:cs typeface="Calibri" panose="020F0502020204030204" pitchFamily="34" charset="0"/>
              </a:rPr>
              <a:t>تحديد</a:t>
            </a:r>
            <a:r>
              <a:rPr 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الغرض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670A1B-F53B-A25A-38C3-FB2DDF390D58}"/>
              </a:ext>
            </a:extLst>
          </p:cNvPr>
          <p:cNvGrpSpPr/>
          <p:nvPr/>
        </p:nvGrpSpPr>
        <p:grpSpPr>
          <a:xfrm>
            <a:off x="7880763" y="3331384"/>
            <a:ext cx="904240" cy="944880"/>
            <a:chOff x="7345680" y="2484120"/>
            <a:chExt cx="904240" cy="9448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A1F31D-7E24-8FBB-9089-AC5C11688CA1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115E23C2-507A-46E6-4490-A2FAAD8D36BC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128EBBE-09CD-EB6E-70A9-CD2220792243}"/>
              </a:ext>
            </a:extLst>
          </p:cNvPr>
          <p:cNvSpPr txBox="1"/>
          <p:nvPr/>
        </p:nvSpPr>
        <p:spPr>
          <a:xfrm>
            <a:off x="9029949" y="3497997"/>
            <a:ext cx="205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latin typeface="Arial" panose="020B0604020202020204" pitchFamily="34" charset="0"/>
                <a:cs typeface="Calibri" panose="020F0502020204030204" pitchFamily="34" charset="0"/>
              </a:rPr>
              <a:t>احترام حقوق موضوع البيانات</a:t>
            </a:r>
            <a:endParaRPr 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4748E8-2521-5B99-0279-DB1E79F97A23}"/>
              </a:ext>
            </a:extLst>
          </p:cNvPr>
          <p:cNvGrpSpPr/>
          <p:nvPr/>
        </p:nvGrpSpPr>
        <p:grpSpPr>
          <a:xfrm>
            <a:off x="7880763" y="4458340"/>
            <a:ext cx="904240" cy="944880"/>
            <a:chOff x="7345680" y="2484120"/>
            <a:chExt cx="904240" cy="9448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7FAC87-A464-9B1C-8B31-6AC90D500067}"/>
                </a:ext>
              </a:extLst>
            </p:cNvPr>
            <p:cNvSpPr/>
            <p:nvPr/>
          </p:nvSpPr>
          <p:spPr>
            <a:xfrm>
              <a:off x="7345680" y="2484120"/>
              <a:ext cx="904240" cy="9448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7171EF62-FC79-8A59-3171-4D1AD17CFA4F}"/>
                </a:ext>
              </a:extLst>
            </p:cNvPr>
            <p:cNvSpPr/>
            <p:nvPr/>
          </p:nvSpPr>
          <p:spPr>
            <a:xfrm rot="18361091">
              <a:off x="7500809" y="2772426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C46489E-7E3F-2720-071B-9F5453DBA938}"/>
              </a:ext>
            </a:extLst>
          </p:cNvPr>
          <p:cNvSpPr txBox="1"/>
          <p:nvPr/>
        </p:nvSpPr>
        <p:spPr>
          <a:xfrm>
            <a:off x="9029949" y="4624953"/>
            <a:ext cx="2057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dirty="0">
                <a:latin typeface="Arial" panose="020B0604020202020204" pitchFamily="34" charset="0"/>
                <a:cs typeface="Calibri" panose="020F0502020204030204" pitchFamily="34" charset="0"/>
              </a:rPr>
              <a:t>ال</a:t>
            </a:r>
            <a:r>
              <a:rPr 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حفظ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E00C04-EBE6-2A3F-344E-447332E162F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B9A9816-57A2-3920-7492-54585A8059A3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E08E54-812F-4238-8564-48E3487F4A25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C05C32-F2D9-8D45-1AB5-929AC589446D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٣٧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EF481B-31FD-822D-7698-409CB4EB6224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92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5FD8-D062-2FC4-72E1-9F9624A9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ممارسة الحاجة إلى المعرفة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9962F-68AA-13E5-2C5A-2A6CADA384DC}"/>
              </a:ext>
            </a:extLst>
          </p:cNvPr>
          <p:cNvSpPr/>
          <p:nvPr/>
        </p:nvSpPr>
        <p:spPr>
          <a:xfrm>
            <a:off x="5439419" y="1508301"/>
            <a:ext cx="5754114" cy="456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GB" sz="4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يمكنك </a:t>
            </a:r>
            <a:r>
              <a:rPr lang="ar-SA" sz="4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إدراج</a:t>
            </a:r>
            <a:r>
              <a:rPr lang="en-GB" sz="40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المعلومات التي يجب مشاركتها مع مقدمي الخدمة؟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8A815A-81C0-44B8-7D50-6B1BC1EA6EB7}"/>
              </a:ext>
            </a:extLst>
          </p:cNvPr>
          <p:cNvGrpSpPr/>
          <p:nvPr/>
        </p:nvGrpSpPr>
        <p:grpSpPr>
          <a:xfrm>
            <a:off x="1716592" y="2164583"/>
            <a:ext cx="2508126" cy="2774561"/>
            <a:chOff x="8419175" y="3493727"/>
            <a:chExt cx="2155544" cy="2384525"/>
          </a:xfrm>
        </p:grpSpPr>
        <p:sp>
          <p:nvSpPr>
            <p:cNvPr id="9" name="Rectangle: Single Corner Snipped 8">
              <a:extLst>
                <a:ext uri="{FF2B5EF4-FFF2-40B4-BE49-F238E27FC236}">
                  <a16:creationId xmlns:a16="http://schemas.microsoft.com/office/drawing/2014/main" id="{11B0FB15-B650-9F1B-BA6B-E094D5E4F7F6}"/>
                </a:ext>
              </a:extLst>
            </p:cNvPr>
            <p:cNvSpPr/>
            <p:nvPr/>
          </p:nvSpPr>
          <p:spPr>
            <a:xfrm>
              <a:off x="8419175" y="3493727"/>
              <a:ext cx="2155544" cy="2384525"/>
            </a:xfrm>
            <a:prstGeom prst="snip1Rect">
              <a:avLst>
                <a:gd name="adj" fmla="val 2326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5408698E-BB5A-39B7-CF05-E10ED11B8E00}"/>
                </a:ext>
              </a:extLst>
            </p:cNvPr>
            <p:cNvSpPr/>
            <p:nvPr/>
          </p:nvSpPr>
          <p:spPr>
            <a:xfrm rot="18361091">
              <a:off x="8664914" y="3825424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D5A51754-909A-E2A5-B5CC-B71EEEDF685A}"/>
                </a:ext>
              </a:extLst>
            </p:cNvPr>
            <p:cNvSpPr/>
            <p:nvPr/>
          </p:nvSpPr>
          <p:spPr>
            <a:xfrm rot="18361091">
              <a:off x="8664914" y="4548405"/>
              <a:ext cx="630274" cy="320762"/>
            </a:xfrm>
            <a:prstGeom prst="corner">
              <a:avLst>
                <a:gd name="adj1" fmla="val 42208"/>
                <a:gd name="adj2" fmla="val 433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A5CA5-0353-9E9B-9674-E979D82CE4C7}"/>
              </a:ext>
            </a:extLst>
          </p:cNvPr>
          <p:cNvGrpSpPr/>
          <p:nvPr/>
        </p:nvGrpSpPr>
        <p:grpSpPr>
          <a:xfrm>
            <a:off x="3561363" y="3083147"/>
            <a:ext cx="1326709" cy="2366703"/>
            <a:chOff x="5102983" y="1330093"/>
            <a:chExt cx="611190" cy="1090296"/>
          </a:xfrm>
          <a:solidFill>
            <a:schemeClr val="accent2">
              <a:lumMod val="5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7B5F28-1643-BF29-CBFF-161CC8240C51}"/>
                </a:ext>
              </a:extLst>
            </p:cNvPr>
            <p:cNvGrpSpPr/>
            <p:nvPr/>
          </p:nvGrpSpPr>
          <p:grpSpPr>
            <a:xfrm>
              <a:off x="5157952" y="1808115"/>
              <a:ext cx="241654" cy="277569"/>
              <a:chOff x="2968390" y="1782471"/>
              <a:chExt cx="241654" cy="277569"/>
            </a:xfrm>
            <a:grpFill/>
          </p:grpSpPr>
          <p:sp>
            <p:nvSpPr>
              <p:cNvPr id="22" name="Round Same Side Corner Rectangle 25">
                <a:extLst>
                  <a:ext uri="{FF2B5EF4-FFF2-40B4-BE49-F238E27FC236}">
                    <a16:creationId xmlns:a16="http://schemas.microsoft.com/office/drawing/2014/main" id="{1D1C9C10-D30F-5275-5B20-B771163F99BE}"/>
                  </a:ext>
                </a:extLst>
              </p:cNvPr>
              <p:cNvSpPr/>
              <p:nvPr/>
            </p:nvSpPr>
            <p:spPr>
              <a:xfrm rot="12859561">
                <a:off x="3108478" y="1782471"/>
                <a:ext cx="101566" cy="245105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3" name="Round Same Side Corner Rectangle 26">
                <a:extLst>
                  <a:ext uri="{FF2B5EF4-FFF2-40B4-BE49-F238E27FC236}">
                    <a16:creationId xmlns:a16="http://schemas.microsoft.com/office/drawing/2014/main" id="{B9CFEBCF-B688-0031-EFAE-3C14EABAC55D}"/>
                  </a:ext>
                </a:extLst>
              </p:cNvPr>
              <p:cNvSpPr/>
              <p:nvPr/>
            </p:nvSpPr>
            <p:spPr>
              <a:xfrm rot="14101202">
                <a:off x="3000569" y="1926295"/>
                <a:ext cx="101566" cy="165924"/>
              </a:xfrm>
              <a:prstGeom prst="round2SameRect">
                <a:avLst>
                  <a:gd name="adj1" fmla="val 493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CAC9F8-5B8D-A72C-0105-233873E0E60E}"/>
                </a:ext>
              </a:extLst>
            </p:cNvPr>
            <p:cNvSpPr/>
            <p:nvPr/>
          </p:nvSpPr>
          <p:spPr>
            <a:xfrm rot="20505316">
              <a:off x="5102983" y="1656859"/>
              <a:ext cx="45719" cy="3548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sp>
          <p:nvSpPr>
            <p:cNvPr id="16" name="Round Same Side Corner Rectangle 26">
              <a:extLst>
                <a:ext uri="{FF2B5EF4-FFF2-40B4-BE49-F238E27FC236}">
                  <a16:creationId xmlns:a16="http://schemas.microsoft.com/office/drawing/2014/main" id="{95CDD15D-4ACB-3C65-7239-04AFFA2B717D}"/>
                </a:ext>
              </a:extLst>
            </p:cNvPr>
            <p:cNvSpPr/>
            <p:nvPr/>
          </p:nvSpPr>
          <p:spPr>
            <a:xfrm rot="16535945">
              <a:off x="5265161" y="1680146"/>
              <a:ext cx="101003" cy="279895"/>
            </a:xfrm>
            <a:prstGeom prst="round2SameRect">
              <a:avLst>
                <a:gd name="adj1" fmla="val 493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492C21-1CE7-EC8F-D908-8F5F74621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388" y="1694718"/>
              <a:ext cx="74812" cy="109302"/>
            </a:xfrm>
            <a:prstGeom prst="straightConnector1">
              <a:avLst/>
            </a:prstGeom>
            <a:grpFill/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0A0488-9065-4DF4-50E9-994F55A08438}"/>
                </a:ext>
              </a:extLst>
            </p:cNvPr>
            <p:cNvGrpSpPr/>
            <p:nvPr/>
          </p:nvGrpSpPr>
          <p:grpSpPr>
            <a:xfrm>
              <a:off x="5274909" y="1330093"/>
              <a:ext cx="439264" cy="1090296"/>
              <a:chOff x="4152776" y="1302447"/>
              <a:chExt cx="365595" cy="907443"/>
            </a:xfrm>
            <a:grpFill/>
          </p:grpSpPr>
          <p:sp>
            <p:nvSpPr>
              <p:cNvPr id="19" name="Flowchart: Manual Operation 18">
                <a:extLst>
                  <a:ext uri="{FF2B5EF4-FFF2-40B4-BE49-F238E27FC236}">
                    <a16:creationId xmlns:a16="http://schemas.microsoft.com/office/drawing/2014/main" id="{BD7034F1-26EA-A1EE-1C54-BDCB51C7D895}"/>
                  </a:ext>
                </a:extLst>
              </p:cNvPr>
              <p:cNvSpPr/>
              <p:nvPr/>
            </p:nvSpPr>
            <p:spPr>
              <a:xfrm rot="10800000">
                <a:off x="4152776" y="1702969"/>
                <a:ext cx="365595" cy="506921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0" name="Round Same Side Corner Rectangle 23">
                <a:extLst>
                  <a:ext uri="{FF2B5EF4-FFF2-40B4-BE49-F238E27FC236}">
                    <a16:creationId xmlns:a16="http://schemas.microsoft.com/office/drawing/2014/main" id="{2438D498-A1E0-8B7E-3D6C-05733CA2F3F6}"/>
                  </a:ext>
                </a:extLst>
              </p:cNvPr>
              <p:cNvSpPr/>
              <p:nvPr/>
            </p:nvSpPr>
            <p:spPr>
              <a:xfrm>
                <a:off x="4202705" y="1618460"/>
                <a:ext cx="266665" cy="584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EDFB330-8E36-15B4-CE2E-2E80681118C8}"/>
                  </a:ext>
                </a:extLst>
              </p:cNvPr>
              <p:cNvSpPr/>
              <p:nvPr/>
            </p:nvSpPr>
            <p:spPr>
              <a:xfrm>
                <a:off x="4200727" y="1302447"/>
                <a:ext cx="269696" cy="2696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29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B6C5BF9-C0F5-6812-E23B-B6E8BE8D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87" y="70130"/>
            <a:ext cx="10515600" cy="868968"/>
          </a:xfrm>
        </p:spPr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راجع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نموذج الإحالة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08295-436F-7DF5-4558-9318631623C1}"/>
              </a:ext>
            </a:extLst>
          </p:cNvPr>
          <p:cNvGrpSpPr/>
          <p:nvPr/>
        </p:nvGrpSpPr>
        <p:grpSpPr>
          <a:xfrm>
            <a:off x="4519439" y="2268460"/>
            <a:ext cx="3153121" cy="3026123"/>
            <a:chOff x="1744894" y="2192954"/>
            <a:chExt cx="2564275" cy="24609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5B34D9-D410-055B-58DE-8324A945C00F}"/>
                </a:ext>
              </a:extLst>
            </p:cNvPr>
            <p:cNvGrpSpPr/>
            <p:nvPr/>
          </p:nvGrpSpPr>
          <p:grpSpPr>
            <a:xfrm>
              <a:off x="1744894" y="2192954"/>
              <a:ext cx="2564275" cy="2460995"/>
              <a:chOff x="1459832" y="2812046"/>
              <a:chExt cx="1953652" cy="1874967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837766B6-F349-5852-5C9F-C242BF9440C8}"/>
                  </a:ext>
                </a:extLst>
              </p:cNvPr>
              <p:cNvSpPr/>
              <p:nvPr/>
            </p:nvSpPr>
            <p:spPr>
              <a:xfrm rot="20978324">
                <a:off x="1459832" y="2999874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0" name="Rectangle: Single Corner Snipped 19">
                <a:extLst>
                  <a:ext uri="{FF2B5EF4-FFF2-40B4-BE49-F238E27FC236}">
                    <a16:creationId xmlns:a16="http://schemas.microsoft.com/office/drawing/2014/main" id="{BA2F7AC2-B04C-6404-A7DC-3E60C430877E}"/>
                  </a:ext>
                </a:extLst>
              </p:cNvPr>
              <p:cNvSpPr/>
              <p:nvPr/>
            </p:nvSpPr>
            <p:spPr>
              <a:xfrm>
                <a:off x="1871174" y="2812046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C12BA940-A3D9-24E3-7258-94EC6F62EE24}"/>
                  </a:ext>
                </a:extLst>
              </p:cNvPr>
              <p:cNvSpPr/>
              <p:nvPr/>
            </p:nvSpPr>
            <p:spPr>
              <a:xfrm rot="582585">
                <a:off x="2130116" y="3130929"/>
                <a:ext cx="1283368" cy="1556084"/>
              </a:xfrm>
              <a:prstGeom prst="snip1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281E1D-389B-0CE5-D183-AA0C0E61E9CB}"/>
                </a:ext>
              </a:extLst>
            </p:cNvPr>
            <p:cNvGrpSpPr/>
            <p:nvPr/>
          </p:nvGrpSpPr>
          <p:grpSpPr>
            <a:xfrm rot="619501">
              <a:off x="3224746" y="3087487"/>
              <a:ext cx="506112" cy="1135915"/>
              <a:chOff x="5960196" y="3632825"/>
              <a:chExt cx="324376" cy="728028"/>
            </a:xfrm>
            <a:solidFill>
              <a:schemeClr val="bg1"/>
            </a:solidFill>
          </p:grpSpPr>
          <p:sp>
            <p:nvSpPr>
              <p:cNvPr id="17" name="Round Same Side Corner Rectangle 46">
                <a:extLst>
                  <a:ext uri="{FF2B5EF4-FFF2-40B4-BE49-F238E27FC236}">
                    <a16:creationId xmlns:a16="http://schemas.microsoft.com/office/drawing/2014/main" id="{1694E6CA-AF55-F099-2550-B6EB176EAF0E}"/>
                  </a:ext>
                </a:extLst>
              </p:cNvPr>
              <p:cNvSpPr/>
              <p:nvPr/>
            </p:nvSpPr>
            <p:spPr>
              <a:xfrm>
                <a:off x="5962575" y="4012912"/>
                <a:ext cx="320731" cy="3479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3DE145A-5763-FEB9-1E15-0E4AE0D3A448}"/>
                  </a:ext>
                </a:extLst>
              </p:cNvPr>
              <p:cNvSpPr/>
              <p:nvPr/>
            </p:nvSpPr>
            <p:spPr>
              <a:xfrm>
                <a:off x="5960196" y="3632825"/>
                <a:ext cx="324376" cy="3243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0D3C8-5899-E342-5B60-66D1AC8E4F57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D146779-4A2E-42EB-1BD5-4A8A2E0FF34D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428948-E388-D248-2E33-DA2358EF38F8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B1A2B8-6F45-0DD1-3827-C574698FE472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0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١٦٤-١٦٦</a:t>
                </a:r>
                <a:endParaRPr lang="en-CA" sz="1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274FCE-7A50-2DC7-E3E6-5880661E054E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88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مراجعة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FB932-F9DA-05EB-ED45-511DBDC1CC4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37DA2109-739D-0086-402C-0C26A50A4F73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A1303C-C1C9-DE52-1081-3E97EC5D8A23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E51F5F-2647-CFD7-4A79-840A079CFBF3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١٤٩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6710EA8-5C87-9E2B-EB30-D03D351F2178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51BCA9-A1CF-9EC1-FA64-84BF12E6EF42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EA78E191-4819-90B1-B934-C0C8812FDBC0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3AD7D2-FB80-48BF-C15B-53D749BA34D6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FD3EE44-01CB-29EB-839E-F6CF9E2254BD}"/>
              </a:ext>
            </a:extLst>
          </p:cNvPr>
          <p:cNvSpPr/>
          <p:nvPr/>
        </p:nvSpPr>
        <p:spPr>
          <a:xfrm>
            <a:off x="4674567" y="2256616"/>
            <a:ext cx="4782523" cy="2765327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algn="r" rtl="1"/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تتذكر من الوحدة 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٨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خط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الحالة؟</a:t>
            </a:r>
            <a:endParaRPr lang="en-B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19DB66-6D2E-32FF-1727-9D06A1C03FAC}"/>
              </a:ext>
            </a:extLst>
          </p:cNvPr>
          <p:cNvGrpSpPr/>
          <p:nvPr/>
        </p:nvGrpSpPr>
        <p:grpSpPr>
          <a:xfrm>
            <a:off x="2488893" y="2454550"/>
            <a:ext cx="2748577" cy="2369457"/>
            <a:chOff x="6596435" y="1550461"/>
            <a:chExt cx="4536237" cy="391053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7C6891C-2470-E8B0-3CDB-9A7DA3AE065C}"/>
                </a:ext>
              </a:extLst>
            </p:cNvPr>
            <p:cNvSpPr/>
            <p:nvPr/>
          </p:nvSpPr>
          <p:spPr>
            <a:xfrm rot="1782986">
              <a:off x="6596435" y="1550461"/>
              <a:ext cx="4536237" cy="3910539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sz="12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8CA228-0D51-1583-3B1C-4AB1E405B471}"/>
                </a:ext>
              </a:extLst>
            </p:cNvPr>
            <p:cNvGrpSpPr/>
            <p:nvPr/>
          </p:nvGrpSpPr>
          <p:grpSpPr>
            <a:xfrm>
              <a:off x="7803278" y="2339646"/>
              <a:ext cx="2189337" cy="2332168"/>
              <a:chOff x="7892902" y="1235921"/>
              <a:chExt cx="1061882" cy="1131157"/>
            </a:xfrm>
            <a:solidFill>
              <a:schemeClr val="bg1"/>
            </a:solidFill>
          </p:grpSpPr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581CE84F-8EA8-0E80-3FE0-0AB70A7A6459}"/>
                  </a:ext>
                </a:extLst>
              </p:cNvPr>
              <p:cNvSpPr/>
              <p:nvPr/>
            </p:nvSpPr>
            <p:spPr>
              <a:xfrm rot="5400000">
                <a:off x="8306379" y="1225937"/>
                <a:ext cx="303317" cy="323285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27" name="Arrow: Bent 26">
                <a:extLst>
                  <a:ext uri="{FF2B5EF4-FFF2-40B4-BE49-F238E27FC236}">
                    <a16:creationId xmlns:a16="http://schemas.microsoft.com/office/drawing/2014/main" id="{1B1E121A-AF78-CB8E-D9FC-7CC2B97D3075}"/>
                  </a:ext>
                </a:extLst>
              </p:cNvPr>
              <p:cNvSpPr/>
              <p:nvPr/>
            </p:nvSpPr>
            <p:spPr>
              <a:xfrm flipV="1">
                <a:off x="7964825" y="1317951"/>
                <a:ext cx="663141" cy="675035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rrow: Bent 27">
                <a:extLst>
                  <a:ext uri="{FF2B5EF4-FFF2-40B4-BE49-F238E27FC236}">
                    <a16:creationId xmlns:a16="http://schemas.microsoft.com/office/drawing/2014/main" id="{2D744522-DA8B-9A4E-0E81-C59E716BC6C1}"/>
                  </a:ext>
                </a:extLst>
              </p:cNvPr>
              <p:cNvSpPr/>
              <p:nvPr/>
            </p:nvSpPr>
            <p:spPr>
              <a:xfrm flipH="1" flipV="1">
                <a:off x="8394122" y="1670575"/>
                <a:ext cx="541443" cy="675035"/>
              </a:xfrm>
              <a:prstGeom prst="bentArrow">
                <a:avLst>
                  <a:gd name="adj1" fmla="val 31450"/>
                  <a:gd name="adj2" fmla="val 2822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lus Sign 28">
                <a:extLst>
                  <a:ext uri="{FF2B5EF4-FFF2-40B4-BE49-F238E27FC236}">
                    <a16:creationId xmlns:a16="http://schemas.microsoft.com/office/drawing/2014/main" id="{015A77E0-AF5D-E8BA-4B1E-2239628B20B6}"/>
                  </a:ext>
                </a:extLst>
              </p:cNvPr>
              <p:cNvSpPr/>
              <p:nvPr/>
            </p:nvSpPr>
            <p:spPr>
              <a:xfrm rot="2700000">
                <a:off x="7897288" y="1984220"/>
                <a:ext cx="378472" cy="387244"/>
              </a:xfrm>
              <a:prstGeom prst="mathPlus">
                <a:avLst>
                  <a:gd name="adj1" fmla="val 204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/>
              </a:p>
            </p:txBody>
          </p: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433B2E97-5402-38E1-EE16-645F37B56AF2}"/>
                  </a:ext>
                </a:extLst>
              </p:cNvPr>
              <p:cNvSpPr/>
              <p:nvPr/>
            </p:nvSpPr>
            <p:spPr>
              <a:xfrm>
                <a:off x="8741260" y="1268041"/>
                <a:ext cx="213524" cy="213524"/>
              </a:xfrm>
              <a:prstGeom prst="donut">
                <a:avLst>
                  <a:gd name="adj" fmla="val 321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7426308-FC57-4621-A22C-EE55960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نقاط التعلم الأساسية</a:t>
            </a:r>
          </a:p>
        </p:txBody>
      </p:sp>
      <p:sp>
        <p:nvSpPr>
          <p:cNvPr id="60" name="5-Point Star 5">
            <a:extLst>
              <a:ext uri="{FF2B5EF4-FFF2-40B4-BE49-F238E27FC236}">
                <a16:creationId xmlns:a16="http://schemas.microsoft.com/office/drawing/2014/main" id="{CA51DE7D-C4EB-4482-B9BD-8251CB38B67D}"/>
              </a:ext>
            </a:extLst>
          </p:cNvPr>
          <p:cNvSpPr/>
          <p:nvPr/>
        </p:nvSpPr>
        <p:spPr>
          <a:xfrm>
            <a:off x="2100620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5-Point Star 5">
            <a:extLst>
              <a:ext uri="{FF2B5EF4-FFF2-40B4-BE49-F238E27FC236}">
                <a16:creationId xmlns:a16="http://schemas.microsoft.com/office/drawing/2014/main" id="{ABD8A883-982A-4318-B4F5-7858ABDA3C3D}"/>
              </a:ext>
            </a:extLst>
          </p:cNvPr>
          <p:cNvSpPr/>
          <p:nvPr/>
        </p:nvSpPr>
        <p:spPr>
          <a:xfrm>
            <a:off x="5215975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5-Point Star 5">
            <a:extLst>
              <a:ext uri="{FF2B5EF4-FFF2-40B4-BE49-F238E27FC236}">
                <a16:creationId xmlns:a16="http://schemas.microsoft.com/office/drawing/2014/main" id="{F0DA2569-FB86-4902-B70A-F4F49A979B6B}"/>
              </a:ext>
            </a:extLst>
          </p:cNvPr>
          <p:cNvSpPr/>
          <p:nvPr/>
        </p:nvSpPr>
        <p:spPr>
          <a:xfrm>
            <a:off x="8445552" y="2072173"/>
            <a:ext cx="1350398" cy="1356827"/>
          </a:xfrm>
          <a:prstGeom prst="star5">
            <a:avLst>
              <a:gd name="adj" fmla="val 28143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ACA3A-AA11-3F58-B2C3-81E82E6BF4F5}"/>
              </a:ext>
            </a:extLst>
          </p:cNvPr>
          <p:cNvSpPr txBox="1"/>
          <p:nvPr/>
        </p:nvSpPr>
        <p:spPr>
          <a:xfrm>
            <a:off x="4371517" y="3902968"/>
            <a:ext cx="303931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يجب على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أخصائيي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الحال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التأكد من تطبيق أفضل الممارسات للإحالات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0DB2-E7FC-8E76-22FD-0537B705FCFA}"/>
              </a:ext>
            </a:extLst>
          </p:cNvPr>
          <p:cNvSpPr txBox="1"/>
          <p:nvPr/>
        </p:nvSpPr>
        <p:spPr>
          <a:xfrm>
            <a:off x="1542245" y="3902968"/>
            <a:ext cx="2467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يجب تحديث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مسح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الخدم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ات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ومسارات الإحالة كل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٦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أشهر على أبعد تقدير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4BDFA-C1DC-E33F-F8A9-0505A54A8E1B}"/>
              </a:ext>
            </a:extLst>
          </p:cNvPr>
          <p:cNvSpPr txBox="1"/>
          <p:nvPr/>
        </p:nvSpPr>
        <p:spPr>
          <a:xfrm>
            <a:off x="7803176" y="3902968"/>
            <a:ext cx="26351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يجب تقليل المعلومات التي يتم مشاركتها إلى الحد الأدنى، ويجب فقط إدراج ما يلزم معرفته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0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5B0FDEA0-EB56-C6C9-2A18-D6375E9B0B0A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٦</a:t>
            </a:r>
            <a:endParaRPr lang="en-CA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5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إغلاق</a:t>
            </a:r>
            <a:r>
              <a:rPr lang="ar-SA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الوحدة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FE94-8837-47DD-B69B-6BA207F4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CA" dirty="0"/>
              <a:t>نهاية الوحدة </a:t>
            </a:r>
            <a:r>
              <a:rPr lang="ar-SA" dirty="0"/>
              <a:t>٩</a:t>
            </a:r>
            <a:endParaRPr lang="en-CA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9391A06-F762-B9C0-8982-08A6A3CDC717}"/>
              </a:ext>
            </a:extLst>
          </p:cNvPr>
          <p:cNvSpPr/>
          <p:nvPr/>
        </p:nvSpPr>
        <p:spPr>
          <a:xfrm>
            <a:off x="1384531" y="2419405"/>
            <a:ext cx="2821709" cy="2611120"/>
          </a:xfrm>
          <a:prstGeom prst="wedgeRoundRectCallout">
            <a:avLst>
              <a:gd name="adj1" fmla="val -62814"/>
              <a:gd name="adj2" fmla="val -19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الإغلاق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1F9695B-6C2F-333F-EA58-56FC69882BF6}"/>
              </a:ext>
            </a:extLst>
          </p:cNvPr>
          <p:cNvSpPr/>
          <p:nvPr/>
        </p:nvSpPr>
        <p:spPr>
          <a:xfrm>
            <a:off x="4828771" y="2419405"/>
            <a:ext cx="2821709" cy="2611120"/>
          </a:xfrm>
          <a:prstGeom prst="wedgeRoundRectCallout">
            <a:avLst>
              <a:gd name="adj1" fmla="val -19246"/>
              <a:gd name="adj2" fmla="val 595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SA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التأمل و التعليقات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0A29315A-9584-3E17-41A1-6C54AC185812}"/>
              </a:ext>
            </a:extLst>
          </p:cNvPr>
          <p:cNvSpPr/>
          <p:nvPr/>
        </p:nvSpPr>
        <p:spPr>
          <a:xfrm>
            <a:off x="8273011" y="2419405"/>
            <a:ext cx="2821709" cy="2611120"/>
          </a:xfrm>
          <a:prstGeom prst="wedgeRoundRectCallout">
            <a:avLst>
              <a:gd name="adj1" fmla="val 59608"/>
              <a:gd name="adj2" fmla="val -201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أهداف التعلم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6E104-0F14-4458-3602-4799E5930819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D258546C-7BB5-D6EC-9406-2EA65BD263D4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3CE9B0-401B-A926-8350-47B8C1C020E2}"/>
                </a:ext>
              </a:extLst>
            </p:cNvPr>
            <p:cNvGrpSpPr/>
            <p:nvPr/>
          </p:nvGrpSpPr>
          <p:grpSpPr>
            <a:xfrm>
              <a:off x="10621771" y="762700"/>
              <a:ext cx="562136" cy="634675"/>
              <a:chOff x="760175" y="830142"/>
              <a:chExt cx="867619" cy="97957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B26B7A-BF88-C51D-A881-56E858E52A39}"/>
                  </a:ext>
                </a:extLst>
              </p:cNvPr>
              <p:cNvSpPr/>
              <p:nvPr/>
            </p:nvSpPr>
            <p:spPr>
              <a:xfrm>
                <a:off x="864636" y="830142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١٦٧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BEC414-34EC-9E55-9469-2F583B38DE47}"/>
                  </a:ext>
                </a:extLst>
              </p:cNvPr>
              <p:cNvSpPr/>
              <p:nvPr/>
            </p:nvSpPr>
            <p:spPr>
              <a:xfrm>
                <a:off x="760175" y="830144"/>
                <a:ext cx="149292" cy="97957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4B2E28-6B21-716A-0F11-9F5175FC9EF1}"/>
                </a:ext>
              </a:extLst>
            </p:cNvPr>
            <p:cNvGrpSpPr/>
            <p:nvPr/>
          </p:nvGrpSpPr>
          <p:grpSpPr>
            <a:xfrm>
              <a:off x="11325415" y="762701"/>
              <a:ext cx="182192" cy="634674"/>
              <a:chOff x="2121762" y="2323619"/>
              <a:chExt cx="200378" cy="825210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12AFFCFB-37D5-6B07-A416-FD17C8BED05A}"/>
                  </a:ext>
                </a:extLst>
              </p:cNvPr>
              <p:cNvSpPr/>
              <p:nvPr/>
            </p:nvSpPr>
            <p:spPr>
              <a:xfrm>
                <a:off x="2121763" y="2323619"/>
                <a:ext cx="200377" cy="172739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F7CF6A-0EC3-31FD-764B-FCB42832EC8A}"/>
                  </a:ext>
                </a:extLst>
              </p:cNvPr>
              <p:cNvSpPr/>
              <p:nvPr/>
            </p:nvSpPr>
            <p:spPr>
              <a:xfrm>
                <a:off x="2121762" y="2496169"/>
                <a:ext cx="200377" cy="652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736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AB4D-03AE-F964-A555-9B05B62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رعاية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ذاتية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F8EABC5-752B-841E-7926-DDF79CE5C0EF}"/>
              </a:ext>
            </a:extLst>
          </p:cNvPr>
          <p:cNvSpPr/>
          <p:nvPr/>
        </p:nvSpPr>
        <p:spPr>
          <a:xfrm>
            <a:off x="4674820" y="2453495"/>
            <a:ext cx="2842360" cy="2539419"/>
          </a:xfrm>
          <a:prstGeom prst="hear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7D6FCC3A-5D3A-9ABA-73B6-91BE5FDC98AD}"/>
              </a:ext>
            </a:extLst>
          </p:cNvPr>
          <p:cNvSpPr/>
          <p:nvPr/>
        </p:nvSpPr>
        <p:spPr>
          <a:xfrm rot="10800000">
            <a:off x="5628782" y="3499014"/>
            <a:ext cx="934434" cy="752350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CA364858-95D5-3E7C-5F30-7B29AEA6AD78}"/>
              </a:ext>
            </a:extLst>
          </p:cNvPr>
          <p:cNvSpPr txBox="1">
            <a:spLocks/>
          </p:cNvSpPr>
          <p:nvPr/>
        </p:nvSpPr>
        <p:spPr>
          <a:xfrm>
            <a:off x="4372071" y="3047495"/>
            <a:ext cx="5915913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5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شريحة إضافية لملاحظات الميسر</a:t>
            </a:r>
          </a:p>
        </p:txBody>
      </p:sp>
    </p:spTree>
    <p:extLst>
      <p:ext uri="{BB962C8B-B14F-4D97-AF65-F5344CB8AC3E}">
        <p14:creationId xmlns:p14="http://schemas.microsoft.com/office/powerpoint/2010/main" val="11161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عملية إدارة الحالة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AACF30-10A3-51F2-ADF2-F6927DBCF0B2}"/>
              </a:ext>
            </a:extLst>
          </p:cNvPr>
          <p:cNvSpPr/>
          <p:nvPr/>
        </p:nvSpPr>
        <p:spPr>
          <a:xfrm>
            <a:off x="838200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en-C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 الحالة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الفردية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للطفل </a:t>
            </a:r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تلبية الاحتياجات المحددة. </a:t>
            </a:r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ضع إجراءات محددة زمنيًا وأهدافًا قابلة للقياس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CB0E71-DFF5-8808-1CEE-2491D7BCCB2C}"/>
              </a:ext>
            </a:extLst>
          </p:cNvPr>
          <p:cNvSpPr/>
          <p:nvPr/>
        </p:nvSpPr>
        <p:spPr>
          <a:xfrm>
            <a:off x="450376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٣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6A348-23E3-370B-6EC5-5A5E0CF0C595}"/>
              </a:ext>
            </a:extLst>
          </p:cNvPr>
          <p:cNvSpPr/>
          <p:nvPr/>
        </p:nvSpPr>
        <p:spPr>
          <a:xfrm>
            <a:off x="4740457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تقييم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احتياجات ونقاط القوة لدى الطفل وأسرته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B784F-82ED-4643-5CC1-FD0855CE10B9}"/>
              </a:ext>
            </a:extLst>
          </p:cNvPr>
          <p:cNvSpPr/>
          <p:nvPr/>
        </p:nvSpPr>
        <p:spPr>
          <a:xfrm>
            <a:off x="4352633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٢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BF9EB1-B61F-29DD-C933-8B02D01F027A}"/>
              </a:ext>
            </a:extLst>
          </p:cNvPr>
          <p:cNvSpPr/>
          <p:nvPr/>
        </p:nvSpPr>
        <p:spPr>
          <a:xfrm>
            <a:off x="8501188" y="1603482"/>
            <a:ext cx="3249708" cy="1947316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C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حديد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الأطفال المعرضين للخطر والتسجيل وفقًا لمعايير الأهلية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13F76-A247-A7B5-1D57-9F17A8804194}"/>
              </a:ext>
            </a:extLst>
          </p:cNvPr>
          <p:cNvSpPr/>
          <p:nvPr/>
        </p:nvSpPr>
        <p:spPr>
          <a:xfrm>
            <a:off x="8113364" y="1397374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١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71E684-C51A-F577-E559-DB6B25D82EF9}"/>
              </a:ext>
            </a:extLst>
          </p:cNvPr>
          <p:cNvSpPr/>
          <p:nvPr/>
        </p:nvSpPr>
        <p:spPr>
          <a:xfrm>
            <a:off x="838200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إغلاق الحالة</a:t>
            </a:r>
            <a:endParaRPr lang="en-CA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96DEE7-3BE6-C870-D03C-693E4568160A}"/>
              </a:ext>
            </a:extLst>
          </p:cNvPr>
          <p:cNvSpPr/>
          <p:nvPr/>
        </p:nvSpPr>
        <p:spPr>
          <a:xfrm>
            <a:off x="450376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٦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3FEEC8-DE73-3293-A7F2-EEBE2650F9DA}"/>
              </a:ext>
            </a:extLst>
          </p:cNvPr>
          <p:cNvSpPr/>
          <p:nvPr/>
        </p:nvSpPr>
        <p:spPr>
          <a:xfrm>
            <a:off x="4740457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C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المتابعة والمراجعة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909E5F-5FE8-829D-F15D-FE4655604FF6}"/>
              </a:ext>
            </a:extLst>
          </p:cNvPr>
          <p:cNvSpPr/>
          <p:nvPr/>
        </p:nvSpPr>
        <p:spPr>
          <a:xfrm>
            <a:off x="4352633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٥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49464-6A87-15C0-EF66-1CEAFF591CCA}"/>
              </a:ext>
            </a:extLst>
          </p:cNvPr>
          <p:cNvSpPr/>
          <p:nvPr/>
        </p:nvSpPr>
        <p:spPr>
          <a:xfrm>
            <a:off x="8501188" y="3896005"/>
            <a:ext cx="3249708" cy="2133121"/>
          </a:xfrm>
          <a:prstGeom prst="roundRect">
            <a:avLst>
              <a:gd name="adj" fmla="val 1082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تنفيذ 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 الحالة ، بما في ذلك الدعم المباشر والإحالات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0D8886-E310-E267-5B9C-FD401E7EF6E7}"/>
              </a:ext>
            </a:extLst>
          </p:cNvPr>
          <p:cNvSpPr/>
          <p:nvPr/>
        </p:nvSpPr>
        <p:spPr>
          <a:xfrm>
            <a:off x="8113364" y="3689898"/>
            <a:ext cx="557717" cy="557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٤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0EF374-B1D5-1AA6-5D1B-D3657B9B673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087908" y="2577140"/>
            <a:ext cx="652549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296100-728A-55B2-6D7F-95C071F2C5C7}"/>
              </a:ext>
            </a:extLst>
          </p:cNvPr>
          <p:cNvCxnSpPr>
            <a:cxnSpLocks/>
          </p:cNvCxnSpPr>
          <p:nvPr/>
        </p:nvCxnSpPr>
        <p:spPr>
          <a:xfrm flipH="1">
            <a:off x="7905688" y="2577140"/>
            <a:ext cx="557717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EE91ED-5A58-1EDD-6A79-6F620DE8CAC6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>
            <a:off x="7990165" y="4962566"/>
            <a:ext cx="511023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DCA1C4-6892-7BE0-3ABF-91CB4B51E6EB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>
            <a:off x="4087908" y="4962566"/>
            <a:ext cx="652549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C90B4B-4070-DF4C-2DE0-4C4015129273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V="1">
            <a:off x="6365311" y="3550798"/>
            <a:ext cx="0" cy="34520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C38B72-0FF1-1C60-64E7-3FFD66BEB308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958851" y="3307202"/>
            <a:ext cx="2406460" cy="58880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>
            <a:spLocks noGrp="1"/>
          </p:cNvSpPr>
          <p:nvPr>
            <p:ph type="title"/>
          </p:nvPr>
        </p:nvSpPr>
        <p:spPr>
          <a:xfrm>
            <a:off x="838200" y="120516"/>
            <a:ext cx="10515600" cy="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6995"/>
              </a:buClr>
              <a:buSzPts val="32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أهداف التعلم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0" name="Google Shape;350;p7"/>
          <p:cNvGrpSpPr/>
          <p:nvPr/>
        </p:nvGrpSpPr>
        <p:grpSpPr>
          <a:xfrm>
            <a:off x="1204513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51" name="Google Shape;351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2" name="Google Shape;352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56" name="Google Shape;356;p7"/>
          <p:cNvGrpSpPr/>
          <p:nvPr/>
        </p:nvGrpSpPr>
        <p:grpSpPr>
          <a:xfrm>
            <a:off x="4027892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57" name="Google Shape;357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58" name="Google Shape;358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0" name="Google Shape;360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62" name="Google Shape;362;p7"/>
          <p:cNvGrpSpPr/>
          <p:nvPr/>
        </p:nvGrpSpPr>
        <p:grpSpPr>
          <a:xfrm>
            <a:off x="6851271" y="2300399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363" name="Google Shape;363;p7"/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364" name="Google Shape;364;p7"/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" name="Google Shape;362;p7">
            <a:extLst>
              <a:ext uri="{FF2B5EF4-FFF2-40B4-BE49-F238E27FC236}">
                <a16:creationId xmlns:a16="http://schemas.microsoft.com/office/drawing/2014/main" id="{C544C3AC-01A4-ADE8-FEC0-52B0E14CE41D}"/>
              </a:ext>
            </a:extLst>
          </p:cNvPr>
          <p:cNvGrpSpPr/>
          <p:nvPr/>
        </p:nvGrpSpPr>
        <p:grpSpPr>
          <a:xfrm>
            <a:off x="9674649" y="2280946"/>
            <a:ext cx="1196375" cy="868968"/>
            <a:chOff x="6878053" y="1156317"/>
            <a:chExt cx="1431178" cy="1039513"/>
          </a:xfrm>
          <a:solidFill>
            <a:schemeClr val="accent2">
              <a:lumMod val="50000"/>
            </a:schemeClr>
          </a:solidFill>
        </p:grpSpPr>
        <p:grpSp>
          <p:nvGrpSpPr>
            <p:cNvPr id="4" name="Google Shape;363;p7">
              <a:extLst>
                <a:ext uri="{FF2B5EF4-FFF2-40B4-BE49-F238E27FC236}">
                  <a16:creationId xmlns:a16="http://schemas.microsoft.com/office/drawing/2014/main" id="{5848C106-6FC7-CD44-E2D1-B328D4EB80F9}"/>
                </a:ext>
              </a:extLst>
            </p:cNvPr>
            <p:cNvGrpSpPr/>
            <p:nvPr/>
          </p:nvGrpSpPr>
          <p:grpSpPr>
            <a:xfrm>
              <a:off x="7672978" y="1156317"/>
              <a:ext cx="412941" cy="436880"/>
              <a:chOff x="243840" y="1676400"/>
              <a:chExt cx="701040" cy="741680"/>
            </a:xfrm>
            <a:grpFill/>
          </p:grpSpPr>
          <p:sp>
            <p:nvSpPr>
              <p:cNvPr id="7" name="Google Shape;364;p7">
                <a:extLst>
                  <a:ext uri="{FF2B5EF4-FFF2-40B4-BE49-F238E27FC236}">
                    <a16:creationId xmlns:a16="http://schemas.microsoft.com/office/drawing/2014/main" id="{D9A37904-0799-1C4B-9282-AD96A45AF241}"/>
                  </a:ext>
                </a:extLst>
              </p:cNvPr>
              <p:cNvSpPr/>
              <p:nvPr/>
            </p:nvSpPr>
            <p:spPr>
              <a:xfrm>
                <a:off x="243840" y="1676400"/>
                <a:ext cx="116839" cy="7416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" name="Google Shape;365;p7">
                <a:extLst>
                  <a:ext uri="{FF2B5EF4-FFF2-40B4-BE49-F238E27FC236}">
                    <a16:creationId xmlns:a16="http://schemas.microsoft.com/office/drawing/2014/main" id="{834049D0-A73A-07BB-789B-D1F83CD848D5}"/>
                  </a:ext>
                </a:extLst>
              </p:cNvPr>
              <p:cNvSpPr/>
              <p:nvPr/>
            </p:nvSpPr>
            <p:spPr>
              <a:xfrm>
                <a:off x="314960" y="1676400"/>
                <a:ext cx="629920" cy="4368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" name="Google Shape;366;p7">
              <a:extLst>
                <a:ext uri="{FF2B5EF4-FFF2-40B4-BE49-F238E27FC236}">
                  <a16:creationId xmlns:a16="http://schemas.microsoft.com/office/drawing/2014/main" id="{56A333BA-E1A7-0F0A-F1A3-F2C714B3BFE6}"/>
                </a:ext>
              </a:extLst>
            </p:cNvPr>
            <p:cNvSpPr/>
            <p:nvPr/>
          </p:nvSpPr>
          <p:spPr>
            <a:xfrm>
              <a:off x="7120511" y="1517650"/>
              <a:ext cx="1188720" cy="678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" name="Google Shape;367;p7">
              <a:extLst>
                <a:ext uri="{FF2B5EF4-FFF2-40B4-BE49-F238E27FC236}">
                  <a16:creationId xmlns:a16="http://schemas.microsoft.com/office/drawing/2014/main" id="{24F5734F-A85D-1A6A-B498-84C30CD71827}"/>
                </a:ext>
              </a:extLst>
            </p:cNvPr>
            <p:cNvSpPr/>
            <p:nvPr/>
          </p:nvSpPr>
          <p:spPr>
            <a:xfrm>
              <a:off x="6878053" y="1727035"/>
              <a:ext cx="821708" cy="46879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4EE6F4-6BBA-35C5-731F-C86E5ABE6C0F}"/>
              </a:ext>
            </a:extLst>
          </p:cNvPr>
          <p:cNvSpPr txBox="1"/>
          <p:nvPr/>
        </p:nvSpPr>
        <p:spPr>
          <a:xfrm>
            <a:off x="533400" y="3599089"/>
            <a:ext cx="26683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حد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د متى يجب على أخصائي الحالة مشاركة المعلومات أو 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مناصرة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نيابة عن الطفل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F1C24-C78A-BFD8-532A-49EBFCA4350C}"/>
              </a:ext>
            </a:extLst>
          </p:cNvPr>
          <p:cNvSpPr txBox="1"/>
          <p:nvPr/>
        </p:nvSpPr>
        <p:spPr>
          <a:xfrm>
            <a:off x="3484303" y="3638881"/>
            <a:ext cx="235992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تنفيذ أنشطة مركزة غير متخصصة في مجال الصحة النفسية والدعم النفسي الاجتماعي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8B677-5F88-D1C5-184E-66992F246FBF}"/>
              </a:ext>
            </a:extLst>
          </p:cNvPr>
          <p:cNvSpPr txBox="1"/>
          <p:nvPr/>
        </p:nvSpPr>
        <p:spPr>
          <a:xfrm>
            <a:off x="6335815" y="3677787"/>
            <a:ext cx="235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تحديد الحلول للتحديات المشتركة عند إدارة الإحالات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1C290-C669-1AC3-F168-4A2DE7974F78}"/>
              </a:ext>
            </a:extLst>
          </p:cNvPr>
          <p:cNvSpPr txBox="1"/>
          <p:nvPr/>
        </p:nvSpPr>
        <p:spPr>
          <a:xfrm>
            <a:off x="9058818" y="3638881"/>
            <a:ext cx="235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شرح أفضل الممارسات لحماية البيانات وتبادل المعلومات</a:t>
            </a:r>
            <a:endParaRPr lang="en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EB933-7F53-EFF7-3BA3-26EEDE87EAAE}"/>
              </a:ext>
            </a:extLst>
          </p:cNvPr>
          <p:cNvGrpSpPr/>
          <p:nvPr/>
        </p:nvGrpSpPr>
        <p:grpSpPr>
          <a:xfrm>
            <a:off x="10228983" y="337468"/>
            <a:ext cx="1587872" cy="1368854"/>
            <a:chOff x="10228983" y="337468"/>
            <a:chExt cx="1587872" cy="136885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AC978D5-9494-3BF1-4CF0-85AB328E03C0}"/>
                </a:ext>
              </a:extLst>
            </p:cNvPr>
            <p:cNvSpPr/>
            <p:nvPr/>
          </p:nvSpPr>
          <p:spPr>
            <a:xfrm rot="1782986">
              <a:off x="10228983" y="337468"/>
              <a:ext cx="1587872" cy="1368854"/>
            </a:xfrm>
            <a:prstGeom prst="hexagon">
              <a:avLst>
                <a:gd name="adj" fmla="val 2896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95BFAB-B16E-9003-174F-CD15B04A4F20}"/>
                </a:ext>
              </a:extLst>
            </p:cNvPr>
            <p:cNvGrpSpPr/>
            <p:nvPr/>
          </p:nvGrpSpPr>
          <p:grpSpPr>
            <a:xfrm>
              <a:off x="10741851" y="707024"/>
              <a:ext cx="562136" cy="634675"/>
              <a:chOff x="760175" y="830141"/>
              <a:chExt cx="867619" cy="9795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045E5D-4CD9-4204-0F46-48AFF9E1D5DA}"/>
                  </a:ext>
                </a:extLst>
              </p:cNvPr>
              <p:cNvSpPr/>
              <p:nvPr/>
            </p:nvSpPr>
            <p:spPr>
              <a:xfrm>
                <a:off x="864636" y="830141"/>
                <a:ext cx="763158" cy="9795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1"/>
                <a:r>
                  <a:rPr lang="ar-SA" sz="16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١٥٠</a:t>
                </a:r>
                <a:endParaRPr lang="en-CA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7C6B02-2D4D-6664-9E6E-515DD8F2354F}"/>
                  </a:ext>
                </a:extLst>
              </p:cNvPr>
              <p:cNvSpPr/>
              <p:nvPr/>
            </p:nvSpPr>
            <p:spPr>
              <a:xfrm>
                <a:off x="760175" y="830143"/>
                <a:ext cx="149292" cy="9795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2">
            <a:extLst>
              <a:ext uri="{FF2B5EF4-FFF2-40B4-BE49-F238E27FC236}">
                <a16:creationId xmlns:a16="http://schemas.microsoft.com/office/drawing/2014/main" id="{3AE3B00F-B35F-1F5C-DDF4-425E1893CB68}"/>
              </a:ext>
            </a:extLst>
          </p:cNvPr>
          <p:cNvSpPr txBox="1">
            <a:spLocks/>
          </p:cNvSpPr>
          <p:nvPr/>
        </p:nvSpPr>
        <p:spPr>
          <a:xfrm>
            <a:off x="796386" y="3099692"/>
            <a:ext cx="10126172" cy="56216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r" rtl="1"/>
            <a:r>
              <a:rPr lang="en-C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الجلسة </a:t>
            </a:r>
            <a:r>
              <a:rPr lang="ar-SA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٢</a:t>
            </a:r>
            <a:endParaRPr lang="en-CA" sz="3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br>
              <a:rPr lang="en-CA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الذي يمكن أن يفعله أخصائي الحالة أثناء التنفيذ؟</a:t>
            </a:r>
          </a:p>
        </p:txBody>
      </p:sp>
    </p:spTree>
    <p:extLst>
      <p:ext uri="{BB962C8B-B14F-4D97-AF65-F5344CB8AC3E}">
        <p14:creationId xmlns:p14="http://schemas.microsoft.com/office/powerpoint/2010/main" val="91046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i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7467C"/>
      </a:accent1>
      <a:accent2>
        <a:srgbClr val="B78EA3"/>
      </a:accent2>
      <a:accent3>
        <a:srgbClr val="95CC79"/>
      </a:accent3>
      <a:accent4>
        <a:srgbClr val="1D8CC8"/>
      </a:accent4>
      <a:accent5>
        <a:srgbClr val="35B2B4"/>
      </a:accent5>
      <a:accent6>
        <a:srgbClr val="8D9EAE"/>
      </a:accent6>
      <a:hlink>
        <a:srgbClr val="C888B2"/>
      </a:hlink>
      <a:folHlink>
        <a:srgbClr val="7E9C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6390</Words>
  <Application>Microsoft Office PowerPoint</Application>
  <PresentationFormat>Widescreen</PresentationFormat>
  <Paragraphs>857</Paragraphs>
  <Slides>53</Slides>
  <Notes>53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Garamond</vt:lpstr>
      <vt:lpstr>Roboto</vt:lpstr>
      <vt:lpstr>Office Theme</vt:lpstr>
      <vt:lpstr>PowerPoint Presentation</vt:lpstr>
      <vt:lpstr>PowerPoint Presentation</vt:lpstr>
      <vt:lpstr>هدف الوحدة</vt:lpstr>
      <vt:lpstr>الأجندة</vt:lpstr>
      <vt:lpstr>مراجعة</vt:lpstr>
      <vt:lpstr>PowerPoint Presentation</vt:lpstr>
      <vt:lpstr>عملية إدارة الحالة</vt:lpstr>
      <vt:lpstr>أهداف التعلم</vt:lpstr>
      <vt:lpstr>PowerPoint Presentation</vt:lpstr>
      <vt:lpstr>مسؤوليات وظيفة الدعم</vt:lpstr>
      <vt:lpstr>وظيفة التنسيق</vt:lpstr>
      <vt:lpstr>وظيفة إدارة المعلومات</vt:lpstr>
      <vt:lpstr>PowerPoint Presentation</vt:lpstr>
      <vt:lpstr>المعيار ١٨</vt:lpstr>
      <vt:lpstr>تقديم المعلومات للطفل والأسرة</vt:lpstr>
      <vt:lpstr>PowerPoint Presentation</vt:lpstr>
      <vt:lpstr>تقديم المعلومات للطفل والأسرة</vt:lpstr>
      <vt:lpstr>المناصرة لمصلحة الطفل</vt:lpstr>
      <vt:lpstr>المناصرة لمصلحة الطفل</vt:lpstr>
      <vt:lpstr>المناصرة من أجل أمينة</vt:lpstr>
      <vt:lpstr>نقاط التعلم الأساسية</vt:lpstr>
      <vt:lpstr>PowerPoint Presentation</vt:lpstr>
      <vt:lpstr>أفضل الممارسات للإحالات</vt:lpstr>
      <vt:lpstr>أنشطة الصحة النفسية والدعم النفسي الاجتماعي الموجهة وغير الموجهة </vt:lpstr>
      <vt:lpstr>أنواع أنشطة الصحة النفسية والدعم النفسي الاجتماعي المركزة غير المتخصصة</vt:lpstr>
      <vt:lpstr>التثقيف النفسي</vt:lpstr>
      <vt:lpstr>التثقيف النفسي</vt:lpstr>
      <vt:lpstr>التدخلات التعبيرية</vt:lpstr>
      <vt:lpstr>تدخلات التنظيم العاطفي</vt:lpstr>
      <vt:lpstr>الأنشطة الموجهة للصحة النفسية والدعم النفسي الاجتماعي</vt:lpstr>
      <vt:lpstr>PowerPoint Presentation</vt:lpstr>
      <vt:lpstr>النشاط ٤: عجلة المشاعر</vt:lpstr>
      <vt:lpstr>النشاط ٤: عجلة المشاعر</vt:lpstr>
      <vt:lpstr>النشاط ٥: عندما أشعر ... ، أقوم ب  ...</vt:lpstr>
      <vt:lpstr>النشاط ٥: عندما أشعر ... ، أقوم ب ...</vt:lpstr>
      <vt:lpstr>النشاط ٦: الأشكال المختلفة من التوتر</vt:lpstr>
      <vt:lpstr>النشاط ٦: الأشكال المختلفة من التوتر</vt:lpstr>
      <vt:lpstr>النشاط ٧: المساعدة على التنفس من البطن</vt:lpstr>
      <vt:lpstr>نقاط التعلم الأساسية</vt:lpstr>
      <vt:lpstr>PowerPoint Presentation</vt:lpstr>
      <vt:lpstr>مسح الخدمات</vt:lpstr>
      <vt:lpstr>أفضل الممارسات للإحالات</vt:lpstr>
      <vt:lpstr>PowerPoint Presentation</vt:lpstr>
      <vt:lpstr>مراجعة نموذج الخدمات المقدمة</vt:lpstr>
      <vt:lpstr>التحديات في إجراء الإحالات</vt:lpstr>
      <vt:lpstr>PowerPoint Presentation</vt:lpstr>
      <vt:lpstr>مبادئ حماية البيانات الشخصية</vt:lpstr>
      <vt:lpstr>ممارسة الحاجة إلى المعرفة</vt:lpstr>
      <vt:lpstr>مراجعة نموذج الإحالة</vt:lpstr>
      <vt:lpstr>نقاط التعلم الأساسية</vt:lpstr>
      <vt:lpstr>PowerPoint Presentation</vt:lpstr>
      <vt:lpstr>نهاية الوحدة ٩</vt:lpstr>
      <vt:lpstr>الرعاية الذاتية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Ilse Van der Straeten</dc:creator>
  <cp:lastModifiedBy>Ilse Van der Straeten</cp:lastModifiedBy>
  <cp:revision>6</cp:revision>
  <dcterms:created xsi:type="dcterms:W3CDTF">2023-02-13T10:34:01Z</dcterms:created>
  <dcterms:modified xsi:type="dcterms:W3CDTF">2023-04-03T12:01:52Z</dcterms:modified>
</cp:coreProperties>
</file>