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326" r:id="rId2"/>
    <p:sldId id="260" r:id="rId3"/>
    <p:sldId id="337" r:id="rId4"/>
    <p:sldId id="339" r:id="rId5"/>
    <p:sldId id="261" r:id="rId6"/>
    <p:sldId id="2919" r:id="rId7"/>
    <p:sldId id="266" r:id="rId8"/>
    <p:sldId id="262" r:id="rId9"/>
    <p:sldId id="352" r:id="rId10"/>
    <p:sldId id="362" r:id="rId11"/>
    <p:sldId id="737" r:id="rId12"/>
    <p:sldId id="726" r:id="rId13"/>
    <p:sldId id="330" r:id="rId14"/>
    <p:sldId id="363" r:id="rId15"/>
    <p:sldId id="728" r:id="rId16"/>
    <p:sldId id="366" r:id="rId17"/>
    <p:sldId id="738" r:id="rId18"/>
    <p:sldId id="423" r:id="rId19"/>
    <p:sldId id="420" r:id="rId20"/>
    <p:sldId id="333" r:id="rId21"/>
    <p:sldId id="745" r:id="rId22"/>
    <p:sldId id="345" r:id="rId23"/>
    <p:sldId id="368" r:id="rId24"/>
    <p:sldId id="730" r:id="rId25"/>
    <p:sldId id="731" r:id="rId26"/>
    <p:sldId id="346" r:id="rId27"/>
    <p:sldId id="272" r:id="rId28"/>
    <p:sldId id="383" r:id="rId29"/>
    <p:sldId id="747" r:id="rId30"/>
    <p:sldId id="2916" r:id="rId31"/>
    <p:sldId id="746" r:id="rId32"/>
    <p:sldId id="384" r:id="rId33"/>
    <p:sldId id="744" r:id="rId34"/>
    <p:sldId id="2920" r:id="rId35"/>
    <p:sldId id="348" r:id="rId36"/>
    <p:sldId id="350" r:id="rId37"/>
    <p:sldId id="2921" r:id="rId38"/>
    <p:sldId id="732" r:id="rId39"/>
    <p:sldId id="733" r:id="rId40"/>
    <p:sldId id="2917" r:id="rId41"/>
    <p:sldId id="386" r:id="rId42"/>
    <p:sldId id="387" r:id="rId43"/>
    <p:sldId id="2924" r:id="rId44"/>
    <p:sldId id="2918" r:id="rId45"/>
    <p:sldId id="2922" r:id="rId46"/>
    <p:sldId id="734" r:id="rId47"/>
    <p:sldId id="735" r:id="rId48"/>
    <p:sldId id="2923" r:id="rId49"/>
    <p:sldId id="430" r:id="rId50"/>
    <p:sldId id="431" r:id="rId51"/>
    <p:sldId id="743" r:id="rId52"/>
    <p:sldId id="725" r:id="rId53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3F988AA4-C830-440B-B991-17E65E21BE05}">
          <p14:sldIdLst>
            <p14:sldId id="326"/>
          </p14:sldIdLst>
        </p14:section>
        <p14:section name="Session 1" id="{88EB27FD-2B67-4408-9725-616F0AA41E08}">
          <p14:sldIdLst>
            <p14:sldId id="260"/>
            <p14:sldId id="337"/>
            <p14:sldId id="339"/>
            <p14:sldId id="261"/>
            <p14:sldId id="2919"/>
            <p14:sldId id="266"/>
            <p14:sldId id="262"/>
          </p14:sldIdLst>
        </p14:section>
        <p14:section name="Session 2" id="{0ECED9E4-99A7-4F08-BBC8-063600FA5026}">
          <p14:sldIdLst>
            <p14:sldId id="352"/>
            <p14:sldId id="362"/>
            <p14:sldId id="737"/>
            <p14:sldId id="726"/>
            <p14:sldId id="330"/>
            <p14:sldId id="363"/>
            <p14:sldId id="728"/>
            <p14:sldId id="366"/>
            <p14:sldId id="738"/>
            <p14:sldId id="423"/>
            <p14:sldId id="420"/>
            <p14:sldId id="333"/>
          </p14:sldIdLst>
        </p14:section>
        <p14:section name="Session 3" id="{BFFDCB1D-E724-46F5-BB08-A57B791DA3AC}">
          <p14:sldIdLst>
            <p14:sldId id="745"/>
            <p14:sldId id="345"/>
            <p14:sldId id="368"/>
            <p14:sldId id="730"/>
            <p14:sldId id="731"/>
            <p14:sldId id="346"/>
            <p14:sldId id="272"/>
            <p14:sldId id="383"/>
            <p14:sldId id="747"/>
            <p14:sldId id="2916"/>
            <p14:sldId id="746"/>
          </p14:sldIdLst>
        </p14:section>
        <p14:section name="Session 4" id="{1CEE9643-D3AA-446F-B402-1C73B90DE4A8}">
          <p14:sldIdLst>
            <p14:sldId id="384"/>
            <p14:sldId id="744"/>
            <p14:sldId id="2920"/>
            <p14:sldId id="348"/>
            <p14:sldId id="350"/>
            <p14:sldId id="2921"/>
            <p14:sldId id="732"/>
            <p14:sldId id="733"/>
            <p14:sldId id="2917"/>
            <p14:sldId id="386"/>
          </p14:sldIdLst>
        </p14:section>
        <p14:section name="Session 5" id="{57963931-9E64-4860-BC4D-33EDF280FF4E}">
          <p14:sldIdLst>
            <p14:sldId id="387"/>
            <p14:sldId id="2924"/>
            <p14:sldId id="2918"/>
            <p14:sldId id="2922"/>
            <p14:sldId id="734"/>
            <p14:sldId id="735"/>
            <p14:sldId id="2923"/>
            <p14:sldId id="430"/>
          </p14:sldIdLst>
        </p14:section>
        <p14:section name="Session 6" id="{28A05BC4-F06D-407C-B7CA-BE800A733616}">
          <p14:sldIdLst>
            <p14:sldId id="431"/>
            <p14:sldId id="743"/>
            <p14:sldId id="7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7776" autoAdjust="0"/>
    <p:restoredTop sz="71676" autoAdjust="0"/>
  </p:normalViewPr>
  <p:slideViewPr>
    <p:cSldViewPr snapToGrid="0">
      <p:cViewPr varScale="1">
        <p:scale>
          <a:sx n="53" d="100"/>
          <a:sy n="53" d="100"/>
        </p:scale>
        <p:origin x="1080" y="45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7058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8" y="4229101"/>
            <a:ext cx="6143624" cy="5442608"/>
          </a:xfrm>
          <a:prstGeom prst="rect">
            <a:avLst/>
          </a:prstGeom>
        </p:spPr>
        <p:txBody>
          <a:bodyPr vert="horz" lIns="99038" tIns="49520" rIns="99038" bIns="495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BE" dirty="0"/>
          </a:p>
        </p:txBody>
      </p:sp>
      <p:sp>
        <p:nvSpPr>
          <p:cNvPr id="11" name="Slide Image Placeholder 4">
            <a:extLst>
              <a:ext uri="{FF2B5EF4-FFF2-40B4-BE49-F238E27FC236}">
                <a16:creationId xmlns:a16="http://schemas.microsoft.com/office/drawing/2014/main" id="{A12CC41A-CD01-FC57-3789-86F113A69D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371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defTabSz="914400" rtl="1" eaLnBrk="1" latinLnBrk="0" hangingPunct="1">
              <a:buFont typeface="Arial" panose="020B0604020202020204" pitchFamily="34" charset="0"/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مرحباً</a:t>
            </a:r>
          </a:p>
          <a:p>
            <a:pPr marL="171450" indent="-171450" algn="r" defTabSz="914400" rtl="1" eaLnBrk="1" latinLnBrk="0" hangingPunct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الترحيب بالمشاركين/المشاركات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A0650D34-38D1-9D97-0CED-2DBCB58BB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D14A5B4-F7CD-E44A-8ACB-07C3E71AC09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pPr algn="r"/>
              <a:t>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8457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لماذا يعد وضع خطة حالة أمرًا مهمًا؟</a:t>
            </a:r>
          </a:p>
          <a:p>
            <a:pPr lvl="0" algn="r" rtl="1"/>
            <a:r>
              <a:rPr lang="ar-SA" i="0" dirty="0"/>
              <a:t>أسئلة محفزة</a:t>
            </a:r>
            <a:endParaRPr lang="en-GB" i="0" dirty="0"/>
          </a:p>
          <a:p>
            <a:pPr lvl="1" algn="r" rtl="1"/>
            <a:r>
              <a:rPr lang="en-GB" i="1" dirty="0"/>
              <a:t>ماذا سيحدث إذا لم تكن هناك خطة؟</a:t>
            </a:r>
          </a:p>
          <a:p>
            <a:pPr lvl="1" algn="r" rtl="1"/>
            <a:r>
              <a:rPr lang="en-GB" i="1" dirty="0"/>
              <a:t>ماذا سيحدث إذا لم يتم تقديم الدعم في الوقت المناسب؟</a:t>
            </a:r>
          </a:p>
          <a:p>
            <a:pPr lvl="1" algn="r" rtl="1"/>
            <a:r>
              <a:rPr lang="en-GB" i="1" dirty="0"/>
              <a:t>ماذا سيحدث إذا لم يكن واضحًا من </a:t>
            </a:r>
            <a:r>
              <a:rPr lang="ar-SA" i="1" dirty="0"/>
              <a:t>يقوم ب</a:t>
            </a:r>
            <a:r>
              <a:rPr lang="en-GB" i="1" dirty="0"/>
              <a:t>ماذا؟</a:t>
            </a:r>
          </a:p>
          <a:p>
            <a:pPr algn="r" rtl="1"/>
            <a:r>
              <a:rPr lang="ar-SA" dirty="0"/>
              <a:t>قم بت</a:t>
            </a:r>
            <a:r>
              <a:rPr lang="en-GB" dirty="0"/>
              <a:t>وج</a:t>
            </a:r>
            <a:r>
              <a:rPr lang="ar-SA" dirty="0"/>
              <a:t>ي</a:t>
            </a:r>
            <a:r>
              <a:rPr lang="en-GB" dirty="0"/>
              <a:t>ه مناقشة قصيرة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C638D38-0AF9-E369-8AD6-96AAF4C891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0B58FF3-39D5-6CF6-7E2B-14AE6C438D4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7163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تعتبر خطة الحالة مهمة لأنها:</a:t>
            </a:r>
          </a:p>
          <a:p>
            <a:pPr lvl="1" algn="r" rtl="1"/>
            <a:r>
              <a:rPr lang="ar-SA" i="1" dirty="0"/>
              <a:t>تربط </a:t>
            </a:r>
            <a:r>
              <a:rPr lang="en-GB" i="1" dirty="0"/>
              <a:t>بين تقييم الاحتياجات واتخاذ الإجراءات ل</a:t>
            </a:r>
            <a:r>
              <a:rPr lang="ar-SA" i="1" dirty="0"/>
              <a:t>تلبية</a:t>
            </a:r>
            <a:r>
              <a:rPr lang="en-GB" i="1" dirty="0"/>
              <a:t> تلك الاحتياجات والمخاطر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دعم نهجًا منظمًا وتنظيمًا وتخطيطًا لتنفيذ إجراءات محددة (بدون خطة </a:t>
            </a:r>
            <a:r>
              <a:rPr lang="ar-SA" i="1" dirty="0"/>
              <a:t>ال</a:t>
            </a:r>
            <a:r>
              <a:rPr lang="en-GB" i="1" dirty="0"/>
              <a:t>حالة قد يكون من الصعب تنظيم جميع الإجراءات والخطوات التي يجب اتخاذها</a:t>
            </a:r>
            <a:r>
              <a:rPr lang="ar-SA" i="1" dirty="0"/>
              <a:t>)</a:t>
            </a:r>
            <a:endParaRPr lang="en-GB" i="1" dirty="0"/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وضح من يجب أن يفعل ماذا و</a:t>
            </a:r>
            <a:r>
              <a:rPr lang="ar-SA" i="1" dirty="0"/>
              <a:t>ت</a:t>
            </a:r>
            <a:r>
              <a:rPr lang="en-GB" i="1" dirty="0"/>
              <a:t>جعل الأشخاص مسؤولين (بدون خطة حالة</a:t>
            </a:r>
            <a:r>
              <a:rPr lang="ar-SA" i="1" dirty="0"/>
              <a:t>، </a:t>
            </a:r>
            <a:r>
              <a:rPr lang="en-GB" i="1" dirty="0"/>
              <a:t>قد لا يتم تنفيذ الإجراءات نظرًا لعدم وجود وثائق أو خطة حول من يحتاج إلى فعل ماذا ومتى أو ربما يمكن اتخاذ إجراء مرتين من قبل شخص مختلف يتسبب في عمل مزدوج</a:t>
            </a:r>
            <a:r>
              <a:rPr lang="ar-SA" i="1" dirty="0"/>
              <a:t>)</a:t>
            </a:r>
            <a:endParaRPr lang="en-GB" i="1" dirty="0"/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وفر جدولًا زمنيًا لضمان اتخاذ الإجراءات في الوقت المناسب. يجب تقسيم خطة الحالة إلى إجراءات قصيرة الأ</a:t>
            </a:r>
            <a:r>
              <a:rPr lang="ar-SA" i="1" dirty="0"/>
              <a:t>مد</a:t>
            </a:r>
            <a:r>
              <a:rPr lang="en-GB" i="1" dirty="0"/>
              <a:t> أو متوسطة الأ</a:t>
            </a:r>
            <a:r>
              <a:rPr lang="ar-SA" i="1" dirty="0"/>
              <a:t>مد</a:t>
            </a:r>
            <a:r>
              <a:rPr lang="en-GB" i="1" dirty="0"/>
              <a:t> أو طويلة الأ</a:t>
            </a:r>
            <a:r>
              <a:rPr lang="ar-SA" i="1" dirty="0"/>
              <a:t>مد</a:t>
            </a:r>
            <a:r>
              <a:rPr lang="en-GB" i="1" dirty="0"/>
              <a:t> </a:t>
            </a:r>
            <a:r>
              <a:rPr lang="ar-SA" i="1" dirty="0"/>
              <a:t>(</a:t>
            </a:r>
            <a:r>
              <a:rPr lang="en-GB" i="1" dirty="0"/>
              <a:t>بدون خطة حالة</a:t>
            </a:r>
            <a:r>
              <a:rPr lang="ar-SA" i="1" dirty="0"/>
              <a:t>، </a:t>
            </a:r>
            <a:r>
              <a:rPr lang="en-GB" i="1" dirty="0"/>
              <a:t>قد يتم تأجيل الإجراءات أو يستغرق تنفيذها وقتًا طويلاً</a:t>
            </a:r>
            <a:r>
              <a:rPr lang="ar-SA" i="1" dirty="0"/>
              <a:t>)</a:t>
            </a:r>
            <a:endParaRPr lang="en-GB" i="1" dirty="0"/>
          </a:p>
          <a:p>
            <a:pPr lvl="1" algn="r" rtl="1"/>
            <a:r>
              <a:rPr lang="en-GB" i="1" dirty="0"/>
              <a:t>توثيق التدخلات وإجراءات المتابعة (بدون خطة حالة قد يكون من الصعب على المشرف مراقبة جودة دعم إدارة الحالة المقدم)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وضح التوقعات</a:t>
            </a:r>
            <a:r>
              <a:rPr lang="ar-SA" i="1" dirty="0"/>
              <a:t>، </a:t>
            </a:r>
            <a:r>
              <a:rPr lang="en-GB" i="1" dirty="0"/>
              <a:t>و</a:t>
            </a:r>
            <a:r>
              <a:rPr lang="ar-SA" i="1" dirty="0"/>
              <a:t>ال</a:t>
            </a:r>
            <a:r>
              <a:rPr lang="en-GB" i="1" dirty="0"/>
              <a:t>تأكد من أنه واضح للجميع ما سيتم القيام به و</a:t>
            </a:r>
            <a:r>
              <a:rPr lang="ar-SA" i="1" dirty="0"/>
              <a:t>ت</a:t>
            </a:r>
            <a:r>
              <a:rPr lang="en-GB" i="1" dirty="0"/>
              <a:t>عيد تأكيد</a:t>
            </a:r>
            <a:r>
              <a:rPr lang="ar-SA" i="1" dirty="0"/>
              <a:t> القبول أو</a:t>
            </a:r>
            <a:r>
              <a:rPr lang="en-GB" i="1" dirty="0"/>
              <a:t> الموافقة المستنيرة عندما يتفق أخصائي الحالة أو الطفل أو الوالد أو مقدم الرعاية على خط</a:t>
            </a:r>
            <a:r>
              <a:rPr lang="ar-SA" i="1" dirty="0"/>
              <a:t>ة</a:t>
            </a:r>
            <a:r>
              <a:rPr lang="en-GB" i="1" dirty="0"/>
              <a:t> الحالة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375895A-5B6D-8804-1C0D-A59E995016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833F661-8630-1179-F36E-B6E22273CBB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1768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lvl="0" algn="r" rtl="1"/>
            <a:r>
              <a:rPr lang="en-GB" dirty="0"/>
              <a:t>إذا كان </a:t>
            </a:r>
            <a:r>
              <a:rPr lang="ar-SA" dirty="0"/>
              <a:t>لدى </a:t>
            </a:r>
            <a:r>
              <a:rPr lang="en-GB" dirty="0"/>
              <a:t>المشارك</a:t>
            </a:r>
            <a:r>
              <a:rPr lang="ar-SA" dirty="0"/>
              <a:t>ي</a:t>
            </a:r>
            <a:r>
              <a:rPr lang="en-GB" dirty="0"/>
              <a:t>ن </a:t>
            </a:r>
            <a:r>
              <a:rPr lang="ar-SA" dirty="0"/>
              <a:t>مسبقاً</a:t>
            </a:r>
            <a:r>
              <a:rPr lang="en-GB" dirty="0"/>
              <a:t> خبرة في إدارة الحالة ، اسأل:</a:t>
            </a:r>
          </a:p>
          <a:p>
            <a:pPr lvl="1" algn="r" rtl="1"/>
            <a:r>
              <a:rPr lang="en-GB" i="1" dirty="0"/>
              <a:t>هل أشركت الأطفال والأسر في تطوير خطة الحالة؟ لماذا؟ هل كان</a:t>
            </a:r>
            <a:r>
              <a:rPr lang="ar-SA" i="1" dirty="0"/>
              <a:t> ذلك</a:t>
            </a:r>
            <a:r>
              <a:rPr lang="en-GB" i="1" dirty="0"/>
              <a:t> مفيد</a:t>
            </a:r>
            <a:r>
              <a:rPr lang="ar-SA" i="1" dirty="0"/>
              <a:t>اً</a:t>
            </a:r>
            <a:r>
              <a:rPr lang="en-GB" i="1" dirty="0"/>
              <a:t>؟</a:t>
            </a:r>
          </a:p>
          <a:p>
            <a:pPr lvl="1" algn="r" rtl="1"/>
            <a:r>
              <a:rPr lang="en-GB" i="1" dirty="0"/>
              <a:t>هل أشركت الآخرين في تطوير خطط الحالة؟ لماذا؟ هل كان</a:t>
            </a:r>
            <a:r>
              <a:rPr lang="ar-SA" i="1" dirty="0"/>
              <a:t> ذلك</a:t>
            </a:r>
            <a:r>
              <a:rPr lang="en-GB" i="1" dirty="0"/>
              <a:t> مفيد</a:t>
            </a:r>
            <a:r>
              <a:rPr lang="ar-SA" i="1" dirty="0"/>
              <a:t>اً</a:t>
            </a:r>
            <a:r>
              <a:rPr lang="en-GB" i="1" dirty="0"/>
              <a:t>؟</a:t>
            </a:r>
          </a:p>
          <a:p>
            <a:pPr lvl="0" algn="r" rtl="1"/>
            <a:r>
              <a:rPr lang="en-GB" dirty="0"/>
              <a:t>إذا لم يكن لدى المشاركين خبرة في إدارة الحالة </a:t>
            </a:r>
            <a:r>
              <a:rPr lang="ar-SA" dirty="0"/>
              <a:t>مسبقاً</a:t>
            </a:r>
            <a:r>
              <a:rPr lang="en-GB" dirty="0"/>
              <a:t> ، اسأل:</a:t>
            </a:r>
          </a:p>
          <a:p>
            <a:pPr lvl="1" algn="r" rtl="1"/>
            <a:r>
              <a:rPr lang="en-GB" i="1" dirty="0"/>
              <a:t>لماذا قد يكون من المفيد إشراك الطفل ووالديه / مقدم الرعاية (إذا كان ذلك مناسبًا) في تطوير خطة الحالة؟</a:t>
            </a:r>
          </a:p>
          <a:p>
            <a:pPr lvl="1" algn="r" rtl="1"/>
            <a:r>
              <a:rPr lang="en-GB" i="1" dirty="0"/>
              <a:t>هل هناك أي أشخاص آخرين تعتقد أنك قد تحتاج إلى إشراكهم في تطوير خطة حالة؟</a:t>
            </a:r>
          </a:p>
          <a:p>
            <a:pPr algn="r" rtl="1"/>
            <a:r>
              <a:rPr lang="ar-SA" dirty="0"/>
              <a:t>قم بت</a:t>
            </a:r>
            <a:r>
              <a:rPr lang="en-GB" dirty="0"/>
              <a:t>وج</a:t>
            </a:r>
            <a:r>
              <a:rPr lang="ar-SA" dirty="0"/>
              <a:t>ي</a:t>
            </a:r>
            <a:r>
              <a:rPr lang="en-GB" dirty="0"/>
              <a:t>ه مناقشة قصيرة</a:t>
            </a:r>
          </a:p>
          <a:p>
            <a:pPr algn="r" rtl="1"/>
            <a:r>
              <a:rPr lang="en-GB" dirty="0"/>
              <a:t>راجع واستكمل مع الشريحة التالية</a:t>
            </a:r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37CA1A5-19CF-B672-5629-82F6BE458C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10299A2-E5D4-7077-62F4-349F40FA54D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5585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يجب إشراك الطفل والوالد ومقدم الرعاية و / أو الشخص البالغ الموثوق به في تطوير خطة الحالة.</a:t>
            </a:r>
          </a:p>
          <a:p>
            <a:pPr lvl="1" algn="r" rtl="1"/>
            <a:r>
              <a:rPr lang="en-GB" i="1" dirty="0"/>
              <a:t>نظرًا لأن الطفل والوالد ومقدم الرعاية و / أو الشخص البالغ الموثوق به هم الأشخاص الذين يواجهون مخاوف الحماية ويتعرضون لخطر الضرر</a:t>
            </a:r>
            <a:r>
              <a:rPr lang="ar-SA" i="1" dirty="0"/>
              <a:t>، </a:t>
            </a:r>
            <a:r>
              <a:rPr lang="en-GB" i="1" dirty="0"/>
              <a:t>فهم يعرفون بشكل أفضل ما هي الأسباب وما يحتاجون</a:t>
            </a:r>
            <a:r>
              <a:rPr lang="ar-SA" i="1" dirty="0"/>
              <a:t>ه من</a:t>
            </a:r>
            <a:r>
              <a:rPr lang="en-GB" i="1" dirty="0"/>
              <a:t> الدعم / للشعور بالأمان.</a:t>
            </a:r>
          </a:p>
          <a:p>
            <a:pPr algn="r" rtl="1"/>
            <a:r>
              <a:rPr lang="en-GB" i="1" dirty="0"/>
              <a:t>الغرض من خطة الحالة هو التفكير مع الطفل والعائلة</a:t>
            </a:r>
            <a:r>
              <a:rPr lang="ar-SA" i="1" dirty="0"/>
              <a:t>، </a:t>
            </a:r>
            <a:r>
              <a:rPr lang="en-GB" i="1" dirty="0"/>
              <a:t>إذا كان ذلك مناسبًا</a:t>
            </a:r>
            <a:r>
              <a:rPr lang="ar-SA" i="1" dirty="0"/>
              <a:t>، </a:t>
            </a:r>
            <a:r>
              <a:rPr lang="en-GB" i="1" dirty="0"/>
              <a:t>بشأن:</a:t>
            </a:r>
          </a:p>
          <a:p>
            <a:pPr lvl="1" algn="r" rtl="1"/>
            <a:r>
              <a:rPr lang="en-GB" i="1" dirty="0"/>
              <a:t>ما يحتاجونه</a:t>
            </a:r>
          </a:p>
          <a:p>
            <a:pPr lvl="1" algn="r" rtl="1"/>
            <a:r>
              <a:rPr lang="en-GB" i="1" dirty="0"/>
              <a:t>ما الذي يمكن أن يساعدهم أو يجعلهم يشعرون بالدعم</a:t>
            </a:r>
          </a:p>
          <a:p>
            <a:pPr lvl="1" algn="r" rtl="1"/>
            <a:r>
              <a:rPr lang="en-GB" i="1" dirty="0"/>
              <a:t>كيف يمكن ل</a:t>
            </a:r>
            <a:r>
              <a:rPr lang="ar-SA" i="1" dirty="0"/>
              <a:t>أخصائي</a:t>
            </a:r>
            <a:r>
              <a:rPr lang="en-GB" i="1" dirty="0"/>
              <a:t> الحالة والأسرة العمل معًا في هذا الشأن.</a:t>
            </a:r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D20CCF-F264-2BDC-9AA5-07FCBF6A4E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17B1A6C-DA1A-B6C7-11E1-243CF7CE052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71001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في الوحدة الثانية من أسس إدارة الحالة</a:t>
            </a:r>
            <a:r>
              <a:rPr lang="ar-SA" i="1" dirty="0"/>
              <a:t>، </a:t>
            </a:r>
            <a:r>
              <a:rPr lang="en-GB" i="1" dirty="0"/>
              <a:t>تعلمنا أن النهج التشاركي والتمكيني والقائم على</a:t>
            </a:r>
            <a:r>
              <a:rPr lang="ar-SA" i="1" dirty="0"/>
              <a:t> نقاط</a:t>
            </a:r>
            <a:r>
              <a:rPr lang="en-GB" i="1" dirty="0"/>
              <a:t> القوة يحتاج إلى تطبيقه في جميع مراحل عملية إدارة الحالة.</a:t>
            </a:r>
          </a:p>
          <a:p>
            <a:pPr algn="r" rtl="1"/>
            <a:r>
              <a:rPr lang="en-GB" i="1" dirty="0"/>
              <a:t>ينطبق هذا أيضًا على صياغة خط</a:t>
            </a:r>
            <a:r>
              <a:rPr lang="ar-SA" i="1" dirty="0"/>
              <a:t>ة</a:t>
            </a:r>
            <a:r>
              <a:rPr lang="en-GB" i="1" dirty="0"/>
              <a:t> الحالة مع الطفل أو الوالد أو مقدم الرعاية أو شخص بالغ موثوق به.</a:t>
            </a:r>
          </a:p>
          <a:p>
            <a:pPr algn="r" rtl="1"/>
            <a:r>
              <a:rPr lang="en-GB" i="1" dirty="0"/>
              <a:t>سوف</a:t>
            </a:r>
            <a:r>
              <a:rPr lang="ar-SA" i="1" dirty="0"/>
              <a:t> نقوم بمراجعة</a:t>
            </a:r>
            <a:r>
              <a:rPr lang="en-GB" i="1" dirty="0"/>
              <a:t> هذه الأساليب الثلاثة بسرعة ونناقش كيف يمكن لأخصائي الحالة أن يفعل ذلك بالضبط.</a:t>
            </a:r>
            <a:endParaRPr lang="en-GB" dirty="0"/>
          </a:p>
          <a:p>
            <a:pPr lvl="1"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AC7EA2C-8735-2B57-95BB-848616A782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4EA0B34-23DD-E6F8-53FE-F748792849E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08781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الاشرح</a:t>
            </a:r>
            <a:endParaRPr lang="en-GB" b="1" dirty="0"/>
          </a:p>
          <a:p>
            <a:pPr algn="r" rtl="1"/>
            <a:r>
              <a:rPr lang="en-GB" i="1" dirty="0"/>
              <a:t>يجب أن تكون هذه الشروط </a:t>
            </a:r>
            <a:r>
              <a:rPr lang="ar-SA" i="1" dirty="0"/>
              <a:t>موجودة ل</a:t>
            </a:r>
            <a:r>
              <a:rPr lang="en-GB" i="1" dirty="0"/>
              <a:t>تمكّن الطفل وتسمح له بالمشاركة بشكل هادف.</a:t>
            </a:r>
          </a:p>
          <a:p>
            <a:pPr algn="r" rtl="1"/>
            <a:r>
              <a:rPr lang="en-GB" i="1" dirty="0"/>
              <a:t>تمت مناقشة هذ</a:t>
            </a:r>
            <a:r>
              <a:rPr lang="ar-SA" i="1" dirty="0"/>
              <a:t>ا</a:t>
            </a:r>
            <a:r>
              <a:rPr lang="en-GB" i="1" dirty="0"/>
              <a:t> أيضًا في الوحدة الثانية من أسس إدارة الحالة</a:t>
            </a:r>
          </a:p>
          <a:p>
            <a:pPr algn="r" rtl="1"/>
            <a:r>
              <a:rPr lang="en-GB" i="1" dirty="0"/>
              <a:t>شروط المشاركة الهادفة:</a:t>
            </a:r>
          </a:p>
          <a:p>
            <a:pPr lvl="1" algn="r" rtl="1"/>
            <a:r>
              <a:rPr lang="ar-SA" i="1" dirty="0"/>
              <a:t>ال</a:t>
            </a:r>
            <a:r>
              <a:rPr lang="en-GB" i="1" dirty="0"/>
              <a:t>بيئة مناسبة</a:t>
            </a:r>
          </a:p>
          <a:p>
            <a:pPr lvl="2" algn="r" rtl="1"/>
            <a:r>
              <a:rPr lang="en-GB" i="1" dirty="0"/>
              <a:t>يجب أن يكون المكان أو البيئة التي يلتقي فيها أخصائي الحالة مع الطفل مناسبة للقاء.</a:t>
            </a:r>
          </a:p>
          <a:p>
            <a:pPr lvl="2" algn="r" rtl="1"/>
            <a:r>
              <a:rPr lang="en-GB" i="1" dirty="0"/>
              <a:t>هذا يعني أنه يجب أن يكون</a:t>
            </a:r>
            <a:r>
              <a:rPr lang="ar-SA" i="1" dirty="0"/>
              <a:t> المكان</a:t>
            </a:r>
            <a:r>
              <a:rPr lang="en-GB" i="1" dirty="0"/>
              <a:t> آمنًا وخاصًا ويمكن الوصول إليه تمامًا ومريحًا وصديقًا للأطفال.</a:t>
            </a:r>
          </a:p>
          <a:p>
            <a:pPr lvl="1" algn="r" rtl="1"/>
            <a:r>
              <a:rPr lang="ar-SA" i="1" dirty="0"/>
              <a:t>اختياري</a:t>
            </a:r>
            <a:endParaRPr lang="en-GB" i="1" dirty="0"/>
          </a:p>
          <a:p>
            <a:pPr lvl="2" algn="r" rtl="1"/>
            <a:r>
              <a:rPr lang="en-GB" i="1" dirty="0"/>
              <a:t>يجب أن تكون المشاركة دائمًا طوعية وب</a:t>
            </a:r>
            <a:r>
              <a:rPr lang="ar-SA" i="1" dirty="0"/>
              <a:t>قبول</a:t>
            </a:r>
            <a:r>
              <a:rPr lang="en-GB" i="1" dirty="0"/>
              <a:t> / موافقة مستنيرة من كل من الأطفال وأولياء أمورهم / مقدمي الرعاية.</a:t>
            </a:r>
          </a:p>
          <a:p>
            <a:pPr lvl="2" algn="r" rtl="1"/>
            <a:r>
              <a:rPr lang="en-GB" i="1" dirty="0"/>
              <a:t>عندما لا يكون لدى</a:t>
            </a:r>
            <a:r>
              <a:rPr lang="ar-SA" i="1" dirty="0"/>
              <a:t> </a:t>
            </a:r>
            <a:r>
              <a:rPr lang="en-GB" i="1" dirty="0"/>
              <a:t>أخصائيي ال</a:t>
            </a:r>
            <a:r>
              <a:rPr lang="ar-SA" i="1" dirty="0"/>
              <a:t>حالة</a:t>
            </a:r>
            <a:r>
              <a:rPr lang="en-GB" i="1" dirty="0"/>
              <a:t> تفويض قانوني للقيام بإدارة الحالة</a:t>
            </a:r>
            <a:r>
              <a:rPr lang="ar-SA" i="1" dirty="0"/>
              <a:t>، </a:t>
            </a:r>
            <a:r>
              <a:rPr lang="en-GB" i="1" dirty="0"/>
              <a:t>فلا يمكن إلزام الأطفال والأسر بالمشاركة عندما لا يكونوا مستعدين.</a:t>
            </a:r>
          </a:p>
          <a:p>
            <a:pPr lvl="1" algn="r" rtl="1"/>
            <a:r>
              <a:rPr lang="en-GB" i="1" dirty="0"/>
              <a:t>العمر المناسب</a:t>
            </a:r>
          </a:p>
          <a:p>
            <a:pPr lvl="2" algn="r" rtl="1"/>
            <a:r>
              <a:rPr lang="en-GB" i="1" dirty="0"/>
              <a:t>يجب أن يكون التواصل ومستوى المشاركة واتخاذ القرار مناسبًا لعمر الطفل الفردي ومرحلة نموه.</a:t>
            </a:r>
          </a:p>
          <a:p>
            <a:pPr lvl="2" algn="r" rtl="1"/>
            <a:r>
              <a:rPr lang="en-GB" i="1" dirty="0"/>
              <a:t>حتى الأطفال الصغار يمكن أن يشاركوا في هذا النوع من المناقشة</a:t>
            </a:r>
            <a:r>
              <a:rPr lang="ar-SA" i="1" dirty="0"/>
              <a:t>، </a:t>
            </a:r>
            <a:r>
              <a:rPr lang="en-GB" i="1" dirty="0"/>
              <a:t>طالما قام أخصائي الحالة بت</a:t>
            </a:r>
            <a:r>
              <a:rPr lang="ar-SA" i="1" dirty="0"/>
              <a:t>كييف التواصل</a:t>
            </a:r>
            <a:r>
              <a:rPr lang="en-GB" i="1" dirty="0"/>
              <a:t> </a:t>
            </a:r>
            <a:r>
              <a:rPr lang="ar-SA" i="1" dirty="0"/>
              <a:t>(</a:t>
            </a:r>
            <a:r>
              <a:rPr lang="en-GB" i="1" dirty="0"/>
              <a:t>كلمات </a:t>
            </a:r>
            <a:r>
              <a:rPr lang="ar-SA" i="1" dirty="0"/>
              <a:t>، تواصل </a:t>
            </a:r>
            <a:r>
              <a:rPr lang="en-GB" i="1" dirty="0"/>
              <a:t>غير لفظي ...) لعمر الطفل ومرحلة نموه</a:t>
            </a:r>
          </a:p>
          <a:p>
            <a:pPr lvl="1" algn="r" rtl="1"/>
            <a:r>
              <a:rPr lang="ar-SA" i="1" dirty="0"/>
              <a:t>الا</a:t>
            </a:r>
            <a:r>
              <a:rPr lang="en-GB" i="1" dirty="0"/>
              <a:t>حتر</a:t>
            </a:r>
            <a:r>
              <a:rPr lang="ar-SA" i="1" dirty="0"/>
              <a:t>ا</a:t>
            </a:r>
            <a:r>
              <a:rPr lang="en-GB" i="1" dirty="0"/>
              <a:t>م</a:t>
            </a:r>
          </a:p>
          <a:p>
            <a:pPr lvl="2" algn="r" rtl="1"/>
            <a:r>
              <a:rPr lang="en-GB" i="1" dirty="0"/>
              <a:t>يحتاج الطفل إلى معرفة أنه / أنها سيتم التعامل معه</a:t>
            </a:r>
            <a:r>
              <a:rPr lang="ar-SA" i="1" dirty="0"/>
              <a:t>/ها</a:t>
            </a:r>
            <a:r>
              <a:rPr lang="en-GB" i="1" dirty="0"/>
              <a:t> بجدية</a:t>
            </a:r>
            <a:r>
              <a:rPr lang="ar-SA" i="1" dirty="0"/>
              <a:t> </a:t>
            </a:r>
            <a:r>
              <a:rPr lang="en-GB" i="1" dirty="0"/>
              <a:t>وأنه يتم سماعه</a:t>
            </a:r>
            <a:r>
              <a:rPr lang="ar-SA" i="1" dirty="0"/>
              <a:t>م</a:t>
            </a:r>
            <a:r>
              <a:rPr lang="en-GB" i="1" dirty="0"/>
              <a:t> وسيتم الاستماع إليه</a:t>
            </a:r>
            <a:r>
              <a:rPr lang="ar-SA" i="1" dirty="0"/>
              <a:t>م</a:t>
            </a:r>
            <a:r>
              <a:rPr lang="en-GB" i="1" dirty="0"/>
              <a:t>.</a:t>
            </a:r>
          </a:p>
          <a:p>
            <a:pPr lvl="1" algn="r" rtl="1"/>
            <a:r>
              <a:rPr lang="en-GB" i="1" dirty="0"/>
              <a:t>أُ</a:t>
            </a:r>
            <a:r>
              <a:rPr lang="ar-SA" i="1" dirty="0"/>
              <a:t>ن يكون على اطلاع</a:t>
            </a:r>
            <a:endParaRPr lang="en-GB" i="1" dirty="0"/>
          </a:p>
          <a:p>
            <a:pPr lvl="2" algn="r" rtl="1"/>
            <a:r>
              <a:rPr lang="en-GB" i="1" dirty="0"/>
              <a:t>إذا احتاج الطفل إلى معلومات إضافية عن الخيارات المتاحة</a:t>
            </a:r>
            <a:r>
              <a:rPr lang="ar-SA" i="1" dirty="0"/>
              <a:t>، </a:t>
            </a:r>
            <a:r>
              <a:rPr lang="en-GB" i="1" dirty="0"/>
              <a:t>يجب أن يتلقى الطفل المعلومات الضرورية بطريقة</a:t>
            </a:r>
            <a:r>
              <a:rPr lang="ar-SA" i="1" dirty="0"/>
              <a:t> تسمح لهم</a:t>
            </a:r>
            <a:r>
              <a:rPr lang="en-GB" i="1" dirty="0"/>
              <a:t> </a:t>
            </a:r>
            <a:r>
              <a:rPr lang="ar-SA" i="1" dirty="0"/>
              <a:t>ب</a:t>
            </a:r>
            <a:r>
              <a:rPr lang="en-GB" i="1" dirty="0"/>
              <a:t>فهمها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6F13AF9-DB6D-2BD7-495A-D9CBF2BEB8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678DF2A-3DF9-76A2-2974-D4692E79D17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0685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00" b="1" dirty="0"/>
              <a:t>مقدمة</a:t>
            </a:r>
          </a:p>
          <a:p>
            <a:pPr algn="r" rtl="1"/>
            <a:r>
              <a:rPr lang="ar-SA" sz="1100" i="0" dirty="0"/>
              <a:t>مراجعة</a:t>
            </a:r>
            <a:r>
              <a:rPr lang="en-GB" sz="1100" i="0" dirty="0"/>
              <a:t> معنى التمكين</a:t>
            </a:r>
          </a:p>
          <a:p>
            <a:pPr algn="r" rtl="1"/>
            <a:r>
              <a:rPr lang="en-GB" sz="1100" i="1" dirty="0"/>
              <a:t>يمكن لأخصائي ال</a:t>
            </a:r>
            <a:r>
              <a:rPr lang="ar-SA" sz="1100" i="1" dirty="0"/>
              <a:t>حالة</a:t>
            </a:r>
            <a:r>
              <a:rPr lang="en-GB" sz="1100" i="1" dirty="0"/>
              <a:t> التواصل مع الطفل أو الوالد أو مقدم الرعاية أو شخص بالغ موثوق به بطريقة تمكينية.</a:t>
            </a:r>
          </a:p>
          <a:p>
            <a:pPr lvl="1" algn="r" rtl="1"/>
            <a:r>
              <a:rPr lang="en-GB" sz="1100" i="1" dirty="0"/>
              <a:t>يتضمن هذا أيضًا </a:t>
            </a:r>
            <a:r>
              <a:rPr lang="ar-SA" sz="1100" i="1" dirty="0"/>
              <a:t>التواصل</a:t>
            </a:r>
            <a:r>
              <a:rPr lang="en-GB" sz="1100" i="1" dirty="0"/>
              <a:t> ال</a:t>
            </a:r>
            <a:r>
              <a:rPr lang="ar-SA" sz="1100" i="1" dirty="0"/>
              <a:t>ذي</a:t>
            </a:r>
            <a:r>
              <a:rPr lang="en-GB" sz="1100" i="1" dirty="0"/>
              <a:t> يقوم </a:t>
            </a:r>
            <a:r>
              <a:rPr lang="ar-SA" sz="1100" i="1" dirty="0"/>
              <a:t>من خلاله</a:t>
            </a:r>
            <a:r>
              <a:rPr lang="en-GB" sz="1100" i="1" dirty="0"/>
              <a:t> أخصائي الحالة بصياغة خطة الحالة مع</a:t>
            </a:r>
            <a:r>
              <a:rPr lang="ar-SA" sz="1100" i="1" dirty="0"/>
              <a:t> ا</a:t>
            </a:r>
            <a:r>
              <a:rPr lang="en-GB" sz="1100" i="1" dirty="0"/>
              <a:t>لطفل أو الوالد أو مقدم الرعاية</a:t>
            </a:r>
          </a:p>
          <a:p>
            <a:pPr algn="r" rtl="1"/>
            <a:r>
              <a:rPr lang="ar-SA" sz="1100" i="0" dirty="0"/>
              <a:t>قم بم</a:t>
            </a:r>
            <a:r>
              <a:rPr lang="en-GB" sz="1100" i="0" dirty="0"/>
              <a:t>شارك</a:t>
            </a:r>
            <a:r>
              <a:rPr lang="ar-SA" sz="1100" i="0" dirty="0"/>
              <a:t>ة</a:t>
            </a:r>
            <a:r>
              <a:rPr lang="en-GB" sz="1100" i="0" dirty="0"/>
              <a:t> مثال ع</a:t>
            </a:r>
            <a:r>
              <a:rPr lang="ar-SA" sz="1100" i="0" dirty="0"/>
              <a:t>ن</a:t>
            </a:r>
            <a:r>
              <a:rPr lang="en-GB" sz="1100" i="0" dirty="0"/>
              <a:t> إجراء تمكين يمكن</a:t>
            </a:r>
            <a:r>
              <a:rPr lang="ar-SA" sz="1100" i="0" dirty="0"/>
              <a:t> لأ</a:t>
            </a:r>
            <a:r>
              <a:rPr lang="en-GB" sz="1100" i="0" dirty="0"/>
              <a:t>خصائي الحالة القيام به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100" i="0" dirty="0"/>
              <a:t>من الأفضل تقديم مثال بناءً على تجربتك</a:t>
            </a:r>
            <a:r>
              <a:rPr lang="ar-SA" sz="1100" i="0" dirty="0"/>
              <a:t>م</a:t>
            </a:r>
            <a:r>
              <a:rPr lang="en-GB" sz="1100" i="0" dirty="0"/>
              <a:t> الخاصة ، في سياقك</a:t>
            </a:r>
            <a:r>
              <a:rPr lang="ar-SA" sz="1100" i="0" dirty="0"/>
              <a:t>م</a:t>
            </a:r>
            <a:r>
              <a:rPr lang="en-GB" sz="1100" i="0" dirty="0"/>
              <a:t> الخاص. استخدم أدناه إذا لزم الأمر.</a:t>
            </a:r>
          </a:p>
          <a:p>
            <a:pPr lvl="1" algn="r" rtl="1"/>
            <a:r>
              <a:rPr lang="en-GB" sz="1100" i="1" dirty="0"/>
              <a:t>إن منح الشخص السيطرة والفرصة ل</a:t>
            </a:r>
            <a:r>
              <a:rPr lang="ar-SA" sz="1100" i="1" dirty="0"/>
              <a:t>اتخاذ قرار بنفسه</a:t>
            </a:r>
            <a:r>
              <a:rPr lang="en-GB" sz="1100" i="1" dirty="0"/>
              <a:t> يمكن أن يجعل الشخص يشعر بمزيد من التمكين.</a:t>
            </a:r>
          </a:p>
          <a:p>
            <a:pPr lvl="2" algn="r" rtl="1"/>
            <a:r>
              <a:rPr lang="en-GB" sz="1100" i="1" dirty="0"/>
              <a:t>على سبيل المثال</a:t>
            </a:r>
            <a:r>
              <a:rPr lang="ar-SA" sz="1100" i="1" dirty="0"/>
              <a:t>، </a:t>
            </a:r>
            <a:r>
              <a:rPr lang="en-GB" sz="1100" i="1" dirty="0"/>
              <a:t>وضع خطة حالة مع الطفل وسؤاله عما يعتقد</a:t>
            </a:r>
            <a:r>
              <a:rPr lang="ar-SA" sz="1100" i="1" dirty="0"/>
              <a:t> أنه</a:t>
            </a:r>
            <a:r>
              <a:rPr lang="en-GB" sz="1100" i="1" dirty="0"/>
              <a:t> قد يجعله يشعر بالأمان</a:t>
            </a:r>
          </a:p>
          <a:p>
            <a:pPr lvl="1" algn="r" rtl="1"/>
            <a:r>
              <a:rPr lang="en-GB" sz="1100" i="1" dirty="0"/>
              <a:t>يمكن أن يؤدي إعطاء تأكيدات إيجابية إلى جعل الشخص يشعر بأنه أكثر قوة.</a:t>
            </a:r>
          </a:p>
          <a:p>
            <a:pPr lvl="2" algn="r" rtl="1"/>
            <a:r>
              <a:rPr lang="en-GB" sz="1100" i="1" dirty="0"/>
              <a:t>على سبيل المثال</a:t>
            </a:r>
            <a:r>
              <a:rPr lang="ar-SA" sz="1100" i="1" dirty="0"/>
              <a:t>، </a:t>
            </a:r>
            <a:r>
              <a:rPr lang="en-GB" sz="1100" i="1" dirty="0"/>
              <a:t>يمكن لأخصائي</a:t>
            </a:r>
            <a:r>
              <a:rPr lang="ar-SA" sz="1100" i="1" dirty="0"/>
              <a:t>ة</a:t>
            </a:r>
            <a:r>
              <a:rPr lang="en-GB" sz="1100" i="1" dirty="0"/>
              <a:t> الحالة أن </a:t>
            </a:r>
            <a:r>
              <a:rPr lang="ar-SA" sz="1100" i="1" dirty="0"/>
              <a:t>ت</a:t>
            </a:r>
            <a:r>
              <a:rPr lang="en-GB" sz="1100" i="1" dirty="0"/>
              <a:t>خبر زميل</a:t>
            </a:r>
            <a:r>
              <a:rPr lang="ar-SA" sz="1100" i="1" dirty="0"/>
              <a:t>تها</a:t>
            </a:r>
            <a:r>
              <a:rPr lang="en-GB" sz="1100" i="1" dirty="0"/>
              <a:t> ال</a:t>
            </a:r>
            <a:r>
              <a:rPr lang="ar-SA" sz="1100" i="1" dirty="0"/>
              <a:t>ت</a:t>
            </a:r>
            <a:r>
              <a:rPr lang="en-GB" sz="1100" i="1" dirty="0"/>
              <a:t>ي </a:t>
            </a:r>
            <a:r>
              <a:rPr lang="ar-SA" sz="1100" i="1" dirty="0"/>
              <a:t>ت</a:t>
            </a:r>
            <a:r>
              <a:rPr lang="en-GB" sz="1100" i="1" dirty="0"/>
              <a:t>عمل أيضًا أخصائي</a:t>
            </a:r>
            <a:r>
              <a:rPr lang="ar-SA" sz="1100" i="1" dirty="0"/>
              <a:t>ة</a:t>
            </a:r>
            <a:r>
              <a:rPr lang="en-GB" sz="1100" i="1" dirty="0"/>
              <a:t> حالة أنها قامت بعمل رائع عند إدارة هذه الحالة العاجلة وعالية الخطورة.</a:t>
            </a:r>
          </a:p>
          <a:p>
            <a:pPr algn="r" rtl="1"/>
            <a:r>
              <a:rPr lang="en-GB" sz="1100" i="0" dirty="0"/>
              <a:t>قسّم المجموعة إلى أزواج</a:t>
            </a:r>
          </a:p>
          <a:p>
            <a:pPr algn="r" rtl="1"/>
            <a:r>
              <a:rPr lang="en-GB" sz="1100" i="0" dirty="0"/>
              <a:t>توجيه المشاركين إلى</a:t>
            </a:r>
            <a:r>
              <a:rPr lang="ar-SA" sz="1100" i="0" dirty="0"/>
              <a:t> </a:t>
            </a:r>
            <a:r>
              <a:rPr lang="ar-SA" sz="1100" b="1" i="0" dirty="0"/>
              <a:t>ال</a:t>
            </a:r>
            <a:r>
              <a:rPr lang="en-GB" sz="1100" b="1" i="0" dirty="0"/>
              <a:t>صفحة </a:t>
            </a:r>
            <a:r>
              <a:rPr lang="ar-SA" sz="1100" b="1" i="0" dirty="0"/>
              <a:t>١٣٧من دليل العمل</a:t>
            </a:r>
            <a:r>
              <a:rPr lang="en-GB" sz="1100" b="1" i="0" dirty="0"/>
              <a:t>: </a:t>
            </a:r>
            <a:r>
              <a:rPr lang="ar-SA" sz="1100" b="1" i="0" dirty="0"/>
              <a:t> إ</a:t>
            </a:r>
            <a:r>
              <a:rPr lang="en-GB" sz="1100" b="1" i="0" dirty="0"/>
              <a:t>جراءات</a:t>
            </a:r>
            <a:r>
              <a:rPr lang="ar-SA" sz="1100" b="1" i="0" dirty="0"/>
              <a:t> التمكين</a:t>
            </a:r>
            <a:endParaRPr lang="en-GB" sz="1100" b="1" i="0" dirty="0"/>
          </a:p>
          <a:p>
            <a:pPr algn="r" rtl="1"/>
            <a:r>
              <a:rPr lang="en-GB" sz="1100" i="1" dirty="0"/>
              <a:t>مع </a:t>
            </a:r>
            <a:r>
              <a:rPr lang="ar-SA" sz="1100" i="1" dirty="0"/>
              <a:t>زميلك</a:t>
            </a:r>
            <a:r>
              <a:rPr lang="en-GB" sz="1100" i="1" dirty="0"/>
              <a:t>:</a:t>
            </a:r>
          </a:p>
          <a:p>
            <a:pPr lvl="1" algn="r" rtl="1"/>
            <a:r>
              <a:rPr lang="en-GB" sz="1100" i="1" dirty="0"/>
              <a:t>ناقش الإجراءات الممكنة التي يمكن أن يقوم بها أخصائي الحالة والتي من شأنها التمكين</a:t>
            </a:r>
          </a:p>
          <a:p>
            <a:pPr lvl="1" algn="r" rtl="1"/>
            <a:r>
              <a:rPr lang="en-GB" sz="1100" i="1" dirty="0"/>
              <a:t>اكتب الإجراءات في </a:t>
            </a:r>
            <a:r>
              <a:rPr lang="ar-SA" sz="1100" i="1" dirty="0"/>
              <a:t>دليل العمل</a:t>
            </a:r>
            <a:r>
              <a:rPr lang="en-GB" sz="1100" i="1" dirty="0"/>
              <a:t> الخاص بك وقم ب</a:t>
            </a:r>
            <a:r>
              <a:rPr lang="ar-SA" sz="1100" i="1" dirty="0"/>
              <a:t>صياغة ا</a:t>
            </a:r>
            <a:r>
              <a:rPr lang="en-GB" sz="1100" i="1" dirty="0"/>
              <a:t>لمسار </a:t>
            </a:r>
            <a:r>
              <a:rPr lang="ar-SA" sz="1100" i="1" dirty="0"/>
              <a:t>إلى العلامة</a:t>
            </a:r>
            <a:endParaRPr lang="en-GB" sz="1100" i="1" dirty="0"/>
          </a:p>
          <a:p>
            <a:pPr algn="r" rtl="1"/>
            <a:endParaRPr lang="en-GB" sz="1100" i="0" dirty="0"/>
          </a:p>
          <a:p>
            <a:pPr marL="0" indent="0" algn="r" rtl="1">
              <a:buNone/>
            </a:pPr>
            <a:r>
              <a:rPr lang="en-GB" sz="1100" b="1" i="0" dirty="0"/>
              <a:t>عمل </a:t>
            </a:r>
            <a:r>
              <a:rPr lang="ar-SA" sz="1100" b="1" i="0" dirty="0"/>
              <a:t>الأزواج (١٠ دقائق)</a:t>
            </a:r>
          </a:p>
          <a:p>
            <a:pPr marL="0" indent="0" algn="r" rtl="1">
              <a:buNone/>
            </a:pPr>
            <a:r>
              <a:rPr lang="en-GB" sz="1100" b="0" i="0" dirty="0"/>
              <a:t>امنح المشاركين </a:t>
            </a:r>
            <a:r>
              <a:rPr lang="ar-SA" sz="1100" b="0" i="0" dirty="0"/>
              <a:t>١٠</a:t>
            </a:r>
            <a:r>
              <a:rPr lang="en-GB" sz="1100" b="0" i="0" dirty="0"/>
              <a:t> دقائق لإكمال</a:t>
            </a:r>
            <a:r>
              <a:rPr lang="ar-SA" sz="1100" b="0" i="0" dirty="0"/>
              <a:t> النشاط</a:t>
            </a:r>
            <a:endParaRPr lang="en-GB" sz="1100" b="0" i="0" dirty="0"/>
          </a:p>
          <a:p>
            <a:pPr marL="0" indent="0" algn="r" rtl="1">
              <a:buNone/>
            </a:pPr>
            <a:endParaRPr lang="en-GB" sz="1100" b="1" i="0" dirty="0"/>
          </a:p>
          <a:p>
            <a:pPr marL="0" indent="0" algn="r" rtl="1">
              <a:buNone/>
            </a:pPr>
            <a:r>
              <a:rPr lang="en-GB" sz="1100" b="1" i="0" dirty="0"/>
              <a:t>المناقشة العامة (١٠ دقائق)</a:t>
            </a:r>
          </a:p>
          <a:p>
            <a:pPr algn="r" rtl="1"/>
            <a:r>
              <a:rPr lang="en-GB" sz="1100" i="0" dirty="0"/>
              <a:t>اطلب من متطوعين مشاركة اجاباتهم</a:t>
            </a:r>
          </a:p>
          <a:p>
            <a:pPr algn="r" rtl="1"/>
            <a:r>
              <a:rPr lang="en-GB" sz="1100" i="0" dirty="0"/>
              <a:t>اكتب الردود على اللوح الورقي.</a:t>
            </a:r>
          </a:p>
          <a:p>
            <a:pPr algn="r" rtl="1"/>
            <a:r>
              <a:rPr lang="ar-SA" sz="1100" i="0" dirty="0"/>
              <a:t>قم بت</a:t>
            </a:r>
            <a:r>
              <a:rPr lang="en-GB" sz="1100" i="0" dirty="0"/>
              <a:t>وج</a:t>
            </a:r>
            <a:r>
              <a:rPr lang="ar-SA" sz="1100" i="0" dirty="0"/>
              <a:t>ي</a:t>
            </a:r>
            <a:r>
              <a:rPr lang="en-GB" sz="1100" i="0" dirty="0"/>
              <a:t>ه مناقشة قصيرة</a:t>
            </a:r>
          </a:p>
          <a:p>
            <a:pPr algn="r" rtl="1"/>
            <a:r>
              <a:rPr lang="en-GB" sz="1100" i="1" dirty="0"/>
              <a:t>توفر خطوة خ</a:t>
            </a:r>
            <a:r>
              <a:rPr lang="ar-SA" sz="1100" i="1" dirty="0"/>
              <a:t>طة</a:t>
            </a:r>
            <a:r>
              <a:rPr lang="en-GB" sz="1100" i="1" dirty="0"/>
              <a:t> الحالة لأخصائي ال</a:t>
            </a:r>
            <a:r>
              <a:rPr lang="ar-SA" sz="1100" i="1" dirty="0"/>
              <a:t>حالة</a:t>
            </a:r>
            <a:r>
              <a:rPr lang="en-GB" sz="1100" i="1" dirty="0"/>
              <a:t> فرصة أخرى للتمكين.</a:t>
            </a:r>
          </a:p>
          <a:p>
            <a:pPr algn="r" rtl="1"/>
            <a:r>
              <a:rPr lang="en-GB" sz="1100" i="1" dirty="0"/>
              <a:t>من المهم جعل الطفل ووالديه أو مقدمي الرعاية يشعرون بالسيطرة وتغذية ثقتهم ودعمهم في صنع القرار.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0FCFEA3-9726-756F-F8EF-C92B6A6D06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05867B3-85CD-465D-270A-9D0130E5E57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44649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"ما</a:t>
            </a:r>
            <a:r>
              <a:rPr lang="ar-SA" i="1" dirty="0"/>
              <a:t> هي</a:t>
            </a:r>
            <a:r>
              <a:rPr lang="en-US" i="1" dirty="0"/>
              <a:t> المشكلة</a:t>
            </a:r>
            <a:r>
              <a:rPr lang="ar-SA" i="1" dirty="0"/>
              <a:t> برأيك</a:t>
            </a:r>
            <a:r>
              <a:rPr lang="en-US" i="1" dirty="0"/>
              <a:t>؟"</a:t>
            </a:r>
          </a:p>
          <a:p>
            <a:pPr lvl="1" algn="r" rtl="1"/>
            <a:r>
              <a:rPr lang="en-US" i="1" dirty="0"/>
              <a:t>الاعتراف صراحةً بأن الطفل و / أو الوالد ومقدم الرعاية و / أو ال</a:t>
            </a:r>
            <a:r>
              <a:rPr lang="ar-SA" i="1" dirty="0"/>
              <a:t>بالغين</a:t>
            </a:r>
            <a:r>
              <a:rPr lang="en-US" i="1" dirty="0"/>
              <a:t> الموثوق بهم يعرفون بشكل أفضل مخاوف الحماية التي يواجهونها والمخاطر التي يواجهونها وما هي احتياجاتهم</a:t>
            </a:r>
          </a:p>
          <a:p>
            <a:pPr algn="r" rtl="1"/>
            <a:r>
              <a:rPr lang="en-US" i="1" dirty="0"/>
              <a:t>"ما الذي تعتقد أنه سيساعدك ويجعلك تشعر بمزيد من الدعم؟"</a:t>
            </a:r>
          </a:p>
          <a:p>
            <a:pPr lvl="1" algn="r" rtl="1"/>
            <a:r>
              <a:rPr lang="ar-SA" i="1" dirty="0"/>
              <a:t>ت</a:t>
            </a:r>
            <a:r>
              <a:rPr lang="en-US" i="1" dirty="0"/>
              <a:t>وف</a:t>
            </a:r>
            <a:r>
              <a:rPr lang="ar-SA" i="1" dirty="0"/>
              <a:t>ي</a:t>
            </a:r>
            <a:r>
              <a:rPr lang="en-US" i="1" dirty="0"/>
              <a:t>ر الفرصة للطفل أو الوالد أو مقدم الرعاية للتوصل إلى حلول ممكنة للسماح لهم بمشاركة أفكارهم بحرية.</a:t>
            </a:r>
          </a:p>
          <a:p>
            <a:pPr algn="r" rtl="1"/>
            <a:r>
              <a:rPr lang="en-US" i="1" dirty="0"/>
              <a:t>"ماذا تريد ان تفعل؟"</a:t>
            </a:r>
          </a:p>
          <a:p>
            <a:pPr lvl="1" algn="r" rtl="1"/>
            <a:r>
              <a:rPr lang="ar-SA" i="1" dirty="0"/>
              <a:t>م</a:t>
            </a:r>
            <a:r>
              <a:rPr lang="en-US" i="1" dirty="0"/>
              <a:t>شارك</a:t>
            </a:r>
            <a:r>
              <a:rPr lang="ar-SA" i="1" dirty="0"/>
              <a:t>ة</a:t>
            </a:r>
            <a:r>
              <a:rPr lang="en-US" i="1" dirty="0"/>
              <a:t> المعلومات مع الطفل و / أو الوالد ومقدم الرعاية و / أو شخص بالغ موثوق به بشأن الخيارات المختلفة المتاحة لدعم اتخاذ القرار.</a:t>
            </a:r>
          </a:p>
          <a:p>
            <a:pPr lvl="1" algn="r" rtl="1"/>
            <a:r>
              <a:rPr lang="en-US" i="1" dirty="0"/>
              <a:t>دعهم يتخذون القرار ولا </a:t>
            </a:r>
            <a:r>
              <a:rPr lang="ar-SA" i="1" dirty="0"/>
              <a:t>ت</a:t>
            </a:r>
            <a:r>
              <a:rPr lang="en-US" i="1" dirty="0"/>
              <a:t>تخذ قرارات نيابة عنهم.</a:t>
            </a:r>
            <a:endParaRPr lang="en-GB" dirty="0"/>
          </a:p>
          <a:p>
            <a:pPr algn="r" rtl="1"/>
            <a:r>
              <a:rPr lang="en-US" i="1" dirty="0"/>
              <a:t>هل لدى أي شخص أي أسئلة أو بحاجة إلى توضيح؟</a:t>
            </a:r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FE9E3CA-7323-664F-4E97-EEDA92CD2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6090DBF-749C-AA61-9B50-AADAC3D82CD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30920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ل</a:t>
            </a:r>
            <a:r>
              <a:rPr lang="ar-SA" i="1" dirty="0"/>
              <a:t>خلق</a:t>
            </a:r>
            <a:r>
              <a:rPr lang="en-GB" i="1" dirty="0"/>
              <a:t> نتائج حماية الطفل (تقليل خطر حدوث ضرر للطفل</a:t>
            </a:r>
            <a:r>
              <a:rPr lang="ar-SA" i="1" dirty="0"/>
              <a:t>)، </a:t>
            </a:r>
            <a:r>
              <a:rPr lang="en-GB" i="1" dirty="0"/>
              <a:t>يجب ألا يركز </a:t>
            </a:r>
            <a:r>
              <a:rPr lang="ar-SA" i="1" dirty="0"/>
              <a:t>أ</a:t>
            </a:r>
            <a:r>
              <a:rPr lang="en-GB" i="1" dirty="0"/>
              <a:t>خصائيو</a:t>
            </a:r>
            <a:r>
              <a:rPr lang="ar-SA" i="1" dirty="0"/>
              <a:t> الحالة</a:t>
            </a:r>
            <a:r>
              <a:rPr lang="en-GB" i="1" dirty="0"/>
              <a:t> على نقاط الضعف ومخاوف حماية الطفل فحسب بل يجب أن يحاولوا البناء على عوامل الحماية</a:t>
            </a:r>
          </a:p>
          <a:p>
            <a:pPr lvl="1" algn="r" rtl="1"/>
            <a:r>
              <a:rPr lang="en-GB" i="1" dirty="0"/>
              <a:t>تشمل عوامل الحماية هذه نقاط القوة الفردية والرعاية والدعم الذي تتلقاه</a:t>
            </a:r>
            <a:r>
              <a:rPr lang="ar-SA" i="1" dirty="0"/>
              <a:t> من قبل</a:t>
            </a:r>
            <a:r>
              <a:rPr lang="en-GB" i="1" dirty="0"/>
              <a:t> البيئة</a:t>
            </a:r>
            <a:r>
              <a:rPr lang="ar-SA" i="1" dirty="0"/>
              <a:t> المحيطة</a:t>
            </a:r>
            <a:r>
              <a:rPr lang="en-GB" i="1" dirty="0"/>
              <a:t>.</a:t>
            </a:r>
          </a:p>
          <a:p>
            <a:pPr lvl="1" algn="r" rtl="1"/>
            <a:r>
              <a:rPr lang="en-GB" i="1" dirty="0"/>
              <a:t>تشجع عوامل الحماية هذه المرونة</a:t>
            </a:r>
            <a:r>
              <a:rPr lang="ar-SA" i="1" dirty="0"/>
              <a:t>/الصمود</a:t>
            </a:r>
            <a:r>
              <a:rPr lang="en-GB" i="1" dirty="0"/>
              <a:t> </a:t>
            </a:r>
            <a:r>
              <a:rPr lang="ar-SA" i="1" dirty="0"/>
              <a:t>على </a:t>
            </a:r>
            <a:r>
              <a:rPr lang="en-GB" i="1" dirty="0"/>
              <a:t>القدرة على التعافي بعد أحداث الحياة الصعبة.</a:t>
            </a:r>
          </a:p>
          <a:p>
            <a:pPr algn="r" rtl="1"/>
            <a:r>
              <a:rPr lang="en-GB" i="1" dirty="0"/>
              <a:t>هناك تحديات في حياة كل شخص.</a:t>
            </a:r>
          </a:p>
          <a:p>
            <a:pPr lvl="1" algn="r" rtl="1"/>
            <a:r>
              <a:rPr lang="en-GB" i="1" dirty="0"/>
              <a:t>خلال الأوقات الصعبة</a:t>
            </a:r>
            <a:r>
              <a:rPr lang="ar-SA" i="1" dirty="0"/>
              <a:t>، </a:t>
            </a:r>
            <a:r>
              <a:rPr lang="en-GB" i="1" dirty="0"/>
              <a:t>يستخدم الناس قوتهم الفردية والرعاية والدعم من الآخرين لتجاوز هذه التحديات.</a:t>
            </a:r>
          </a:p>
          <a:p>
            <a:pPr lvl="1" algn="r" rtl="1"/>
            <a:r>
              <a:rPr lang="en-GB" i="1" dirty="0"/>
              <a:t>تساعد نقاط القوة والرعاية والدعم الأشخاص على التعافي وتزيد من قدرتهم على الصمود.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F54AB11-6AA6-52CB-8F74-CA174F360D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2C0C071-3E8A-A722-9116-65261D5B474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30326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</a:t>
            </a:r>
            <a:r>
              <a:rPr lang="en-GB" b="1" dirty="0"/>
              <a:t>صفحة </a:t>
            </a:r>
            <a:r>
              <a:rPr lang="ar-SA" b="1" dirty="0"/>
              <a:t>١٠٨</a:t>
            </a:r>
            <a:r>
              <a:rPr lang="en-GB" b="1" dirty="0"/>
              <a:t>: تحليل مخاطر حماية الطفل</a:t>
            </a:r>
            <a:endParaRPr lang="en-GB" dirty="0"/>
          </a:p>
          <a:p>
            <a:pPr lvl="1" algn="r" rtl="1"/>
            <a:r>
              <a:rPr lang="en-GB" i="1" dirty="0"/>
              <a:t>ما هي نقاط القوة التي تم تحديدها؟</a:t>
            </a:r>
          </a:p>
          <a:p>
            <a:pPr lvl="1" algn="r" rtl="1"/>
            <a:r>
              <a:rPr lang="en-GB" i="1" dirty="0"/>
              <a:t>ما هي الرعاية والدعم الذي تتلقاه أمينة. </a:t>
            </a:r>
            <a:r>
              <a:rPr lang="ar-SA" i="1" dirty="0"/>
              <a:t>مٍن مَن</a:t>
            </a:r>
            <a:r>
              <a:rPr lang="en-GB" i="1" dirty="0"/>
              <a:t> ؟</a:t>
            </a:r>
          </a:p>
          <a:p>
            <a:pPr lvl="1" algn="r" rtl="1"/>
            <a:r>
              <a:rPr lang="en-GB" i="1" dirty="0"/>
              <a:t>أي من نقاط القوة والرعاية والدعم</a:t>
            </a:r>
            <a:r>
              <a:rPr lang="ar-SA" i="1" dirty="0"/>
              <a:t> هذه</a:t>
            </a:r>
            <a:r>
              <a:rPr lang="en-GB" i="1" dirty="0"/>
              <a:t> يمكن أن نبني عليها؟ ما الذي يمكننا استخدامه لحماية أمينة بشكل أفضل؟ من يمكنه الدعم؟</a:t>
            </a:r>
          </a:p>
          <a:p>
            <a:pPr algn="r" rtl="1"/>
            <a:r>
              <a:rPr lang="en-GB" i="1" dirty="0"/>
              <a:t>سوف تستخدم نقاط القوة هذه عند صياغة خطة حالة أمينة خلال الجلسة التالية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94F0D11-C85F-00E1-F6A0-1C33E6A786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DA56FBA-EC1A-A2E2-3429-073CA0340C6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1115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 الأول</a:t>
            </a:r>
            <a:r>
              <a:rPr lang="ar-SA" b="1" dirty="0"/>
              <a:t>ى:</a:t>
            </a:r>
            <a:r>
              <a:rPr lang="en-US" b="1" dirty="0"/>
              <a:t> </a:t>
            </a:r>
            <a:r>
              <a:rPr lang="ar-SA" b="1" dirty="0"/>
              <a:t>٣٠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r>
              <a:rPr lang="ar-SA" b="0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سوف نفتتح الجلسة من خلال:</a:t>
            </a:r>
          </a:p>
          <a:p>
            <a:pPr lvl="1" algn="r" rtl="1"/>
            <a:r>
              <a:rPr lang="en-US" i="1" dirty="0"/>
              <a:t>إلقاء نظرة على ما يمكن توقعه من وحدة اليوم حول خط</a:t>
            </a:r>
            <a:r>
              <a:rPr lang="ar-SA" i="1" dirty="0"/>
              <a:t>ة</a:t>
            </a:r>
            <a:r>
              <a:rPr lang="en-US" i="1" dirty="0"/>
              <a:t> الحالة</a:t>
            </a:r>
          </a:p>
          <a:p>
            <a:pPr lvl="1" algn="r" rtl="1"/>
            <a:r>
              <a:rPr lang="ar-SA" i="1" dirty="0"/>
              <a:t>القيام بمراجعة </a:t>
            </a:r>
            <a:r>
              <a:rPr lang="en-US" i="1" dirty="0"/>
              <a:t>سريع</a:t>
            </a:r>
            <a:r>
              <a:rPr lang="ar-SA" i="1" dirty="0"/>
              <a:t>ة</a:t>
            </a:r>
            <a:r>
              <a:rPr lang="en-US" i="1" dirty="0"/>
              <a:t> للوحدة السابقة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1169E2B-9D6F-0B28-4374-4CC88E5FCB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BBC8FFA-C3C1-3470-00D8-337EA56419A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اشلرح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05722B9-E57D-7D9E-8483-FD828C450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3047F0C-27AF-B5A2-0DD1-E87947793A7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06525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الثالثة: </a:t>
            </a:r>
            <a:r>
              <a:rPr lang="ar-SA" b="1" dirty="0"/>
              <a:t>ساعة و ٣٠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>
                <a:sym typeface="Calibri"/>
              </a:rPr>
              <a:t>اشلرح</a:t>
            </a:r>
            <a:endParaRPr lang="en-US" dirty="0">
              <a:sym typeface="Calibri"/>
            </a:endParaRPr>
          </a:p>
          <a:p>
            <a:pPr algn="r" rtl="1"/>
            <a:r>
              <a:rPr lang="en-US" i="1" dirty="0">
                <a:sym typeface="Calibri"/>
              </a:rPr>
              <a:t>في هذه الجلسة </a:t>
            </a:r>
            <a:r>
              <a:rPr lang="ar-SA" i="1" dirty="0">
                <a:sym typeface="Calibri"/>
              </a:rPr>
              <a:t>س</a:t>
            </a:r>
            <a:r>
              <a:rPr lang="en-US" i="1" dirty="0">
                <a:sym typeface="Calibri"/>
              </a:rPr>
              <a:t>نتعلم كيفية تنظيم وتنفيذ اجتماع خط</a:t>
            </a:r>
            <a:r>
              <a:rPr lang="ar-SA" i="1" dirty="0">
                <a:sym typeface="Calibri"/>
              </a:rPr>
              <a:t>ة</a:t>
            </a:r>
            <a:r>
              <a:rPr lang="en-US" i="1" dirty="0">
                <a:sym typeface="Calibri"/>
              </a:rPr>
              <a:t> الحالة.</a:t>
            </a:r>
          </a:p>
          <a:p>
            <a:pPr algn="r" rtl="1"/>
            <a:endParaRPr lang="en-US" dirty="0">
              <a:sym typeface="Calibri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E2A91F8-BE53-E816-A66C-8AA55EBE1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06D2E10-CFCE-F03C-F8A2-951754DF32C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5681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يمكن تطوير خطة الحالة خلال اجتماع تخطيط الحالة</a:t>
            </a:r>
          </a:p>
          <a:p>
            <a:pPr algn="r" rtl="1"/>
            <a:r>
              <a:rPr lang="en-GB" i="0" dirty="0"/>
              <a:t>عرض الشريحة –</a:t>
            </a:r>
            <a:r>
              <a:rPr lang="ar-SA" i="0" dirty="0"/>
              <a:t> </a:t>
            </a:r>
            <a:r>
              <a:rPr lang="ar-SA" b="1" i="0" dirty="0"/>
              <a:t>ال</a:t>
            </a:r>
            <a:r>
              <a:rPr lang="en-GB" b="1" i="0" dirty="0"/>
              <a:t>مشاركون</a:t>
            </a:r>
            <a:r>
              <a:rPr lang="ar-SA" b="1" i="0" dirty="0"/>
              <a:t>:</a:t>
            </a:r>
            <a:endParaRPr lang="en-GB" b="1" i="0" dirty="0"/>
          </a:p>
          <a:p>
            <a:pPr lvl="1" algn="r" rtl="1"/>
            <a:r>
              <a:rPr lang="en-GB" i="1" dirty="0"/>
              <a:t>للطفل الحق في المشاركة</a:t>
            </a:r>
          </a:p>
          <a:p>
            <a:pPr lvl="2" algn="r" rtl="1"/>
            <a:r>
              <a:rPr lang="en-GB" i="1" dirty="0"/>
              <a:t>اصنع </a:t>
            </a:r>
            <a:r>
              <a:rPr lang="ar-SA" i="1" dirty="0"/>
              <a:t>خطة الحالة معاً</a:t>
            </a:r>
            <a:endParaRPr lang="en-GB" i="1" dirty="0"/>
          </a:p>
          <a:p>
            <a:pPr lvl="2" algn="r" rtl="1"/>
            <a:r>
              <a:rPr lang="en-GB" i="1" dirty="0"/>
              <a:t>ضع في الاعتبار سن الطفل ومرحلة نموه وقدراته</a:t>
            </a:r>
          </a:p>
          <a:p>
            <a:pPr lvl="1" algn="r" rtl="1"/>
            <a:r>
              <a:rPr lang="en-GB" i="1" dirty="0"/>
              <a:t>قد لا يكون من المناسب دائمًا إشراك الأطفال في التخطيط للحالة على سبيل المثال للأطفال الصغار جدًا.</a:t>
            </a:r>
          </a:p>
          <a:p>
            <a:pPr lvl="2" algn="r" rtl="1"/>
            <a:r>
              <a:rPr lang="en-GB" i="1" dirty="0"/>
              <a:t>ومع ذلك</a:t>
            </a:r>
            <a:r>
              <a:rPr lang="ar-SA" i="1" dirty="0"/>
              <a:t>، </a:t>
            </a:r>
            <a:r>
              <a:rPr lang="en-GB" i="1" dirty="0"/>
              <a:t>يجب دائمًا مراعاة آراء الأطفال</a:t>
            </a:r>
            <a:r>
              <a:rPr lang="ar-SA" i="1" dirty="0"/>
              <a:t> خلال خطة الحالة</a:t>
            </a:r>
            <a:r>
              <a:rPr lang="en-GB" i="1" dirty="0"/>
              <a:t> التي يتم مشاركتها أثناء التقييم .</a:t>
            </a:r>
          </a:p>
          <a:p>
            <a:pPr lvl="1" algn="r" rtl="1"/>
            <a:r>
              <a:rPr lang="en-GB" i="0" dirty="0"/>
              <a:t>ناقش السيناريوهات التي قد يكون من غير المناسب فيها إشراك أحد الوالدين / مقدم الرعاية.</a:t>
            </a:r>
          </a:p>
          <a:p>
            <a:pPr lvl="1" algn="r" rtl="1"/>
            <a:r>
              <a:rPr lang="en-GB" i="0" dirty="0"/>
              <a:t>* قم ب</a:t>
            </a:r>
            <a:r>
              <a:rPr lang="ar-SA" i="0" dirty="0"/>
              <a:t>إشراك</a:t>
            </a:r>
            <a:r>
              <a:rPr lang="en-GB" i="0" dirty="0"/>
              <a:t> مشرف إدارة الحالة إذا لزم الأمر</a:t>
            </a:r>
          </a:p>
          <a:p>
            <a:pPr algn="r" rtl="1"/>
            <a:r>
              <a:rPr lang="en-GB" i="0" dirty="0"/>
              <a:t>عرض الشريحة -</a:t>
            </a:r>
            <a:r>
              <a:rPr lang="en-GB" b="1" i="0" dirty="0"/>
              <a:t>الغرض من الاجتماع</a:t>
            </a:r>
          </a:p>
          <a:p>
            <a:pPr lvl="1" algn="r" rtl="1"/>
            <a:r>
              <a:rPr lang="en-GB" i="1" dirty="0"/>
              <a:t>يمكن أن تستغرق اجتماعات </a:t>
            </a:r>
            <a:r>
              <a:rPr lang="ar-SA" i="1" dirty="0"/>
              <a:t>خطة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/>
              <a:t>حالة وقتًا - ما بين ساعتين ويوم كامل - وتتطلب التحضير والتيسير.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23EE100-DC7E-8F78-5F06-B7FC14C11E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52FB839-A784-7010-05CD-120DFA51561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10494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sz="1150" b="1" dirty="0"/>
              <a:t>الشرح</a:t>
            </a:r>
            <a:endParaRPr lang="en-GB" sz="1150" b="1" dirty="0"/>
          </a:p>
          <a:p>
            <a:pPr algn="r" rtl="1"/>
            <a:r>
              <a:rPr lang="en-GB" sz="1150" dirty="0"/>
              <a:t>عرض الشريحة -</a:t>
            </a:r>
            <a:r>
              <a:rPr lang="ar-SA" sz="1150" dirty="0"/>
              <a:t> </a:t>
            </a:r>
            <a:r>
              <a:rPr lang="ar-SA" sz="1150" b="1" dirty="0"/>
              <a:t>مَن</a:t>
            </a:r>
            <a:endParaRPr lang="en-GB" sz="1150" b="1" dirty="0"/>
          </a:p>
          <a:p>
            <a:pPr lvl="1" algn="r" rtl="1"/>
            <a:r>
              <a:rPr lang="ar-SA" sz="1150" i="1" dirty="0"/>
              <a:t>سيكون ل</a:t>
            </a:r>
            <a:r>
              <a:rPr lang="en-GB" sz="1150" i="1" dirty="0"/>
              <a:t>لأشخاص المهم</a:t>
            </a:r>
            <a:r>
              <a:rPr lang="ar-SA" sz="1150" i="1" dirty="0"/>
              <a:t>ي</a:t>
            </a:r>
            <a:r>
              <a:rPr lang="en-GB" sz="1150" i="1" dirty="0"/>
              <a:t>ن الآخر</a:t>
            </a:r>
            <a:r>
              <a:rPr lang="ar-SA" sz="1150" i="1" dirty="0"/>
              <a:t>ي</a:t>
            </a:r>
            <a:r>
              <a:rPr lang="en-GB" sz="1150" i="1" dirty="0"/>
              <a:t>ن في حياة الطفل :</a:t>
            </a:r>
          </a:p>
          <a:p>
            <a:pPr lvl="2" algn="r" rtl="1"/>
            <a:r>
              <a:rPr lang="ar-SA" sz="1150" i="1" dirty="0"/>
              <a:t>من ال</a:t>
            </a:r>
            <a:r>
              <a:rPr lang="en-GB" sz="1150" i="1" dirty="0"/>
              <a:t>مفيد إذا كانوا سيشاركون في ت</a:t>
            </a:r>
            <a:r>
              <a:rPr lang="ar-SA" sz="1150" i="1" dirty="0"/>
              <a:t>تفيذ</a:t>
            </a:r>
            <a:r>
              <a:rPr lang="en-GB" sz="1150" i="1" dirty="0"/>
              <a:t> جزء من خطة الحالة (على سبيل المثال الأقارب أو الأصدقاء الذين يقدمون الرعاية للطفل ويقدمون الدعم للطفل</a:t>
            </a:r>
            <a:r>
              <a:rPr lang="ar-SA" sz="1150" i="1" dirty="0"/>
              <a:t>)</a:t>
            </a:r>
            <a:endParaRPr lang="en-GB" sz="1150" i="1" dirty="0"/>
          </a:p>
          <a:p>
            <a:pPr lvl="2" algn="r" rtl="1"/>
            <a:r>
              <a:rPr lang="ar-SA" sz="1150" i="1" dirty="0"/>
              <a:t>من ال</a:t>
            </a:r>
            <a:r>
              <a:rPr lang="en-GB" sz="1150" i="1" dirty="0"/>
              <a:t>مفيد إذا كان الاجتماع مرهقًا</a:t>
            </a:r>
            <a:r>
              <a:rPr lang="ar-SA" sz="1150" i="1" dirty="0"/>
              <a:t> حيث سيقومون</a:t>
            </a:r>
            <a:r>
              <a:rPr lang="en-GB" sz="1150" i="1" dirty="0"/>
              <a:t> </a:t>
            </a:r>
            <a:r>
              <a:rPr lang="ar-SA" sz="1150" i="1" dirty="0"/>
              <a:t>بت</a:t>
            </a:r>
            <a:r>
              <a:rPr lang="en-GB" sz="1150" i="1" dirty="0"/>
              <a:t>وف</a:t>
            </a:r>
            <a:r>
              <a:rPr lang="ar-SA" sz="1150" i="1" dirty="0"/>
              <a:t>ي</a:t>
            </a:r>
            <a:r>
              <a:rPr lang="en-GB" sz="1150" i="1" dirty="0"/>
              <a:t>ر </a:t>
            </a:r>
            <a:r>
              <a:rPr lang="ar-SA" sz="1150" i="1" dirty="0"/>
              <a:t>ال</a:t>
            </a:r>
            <a:r>
              <a:rPr lang="en-GB" sz="1150" i="1" dirty="0"/>
              <a:t>دعم </a:t>
            </a:r>
            <a:r>
              <a:rPr lang="ar-SA" sz="1150" i="1" dirty="0"/>
              <a:t>ال</a:t>
            </a:r>
            <a:r>
              <a:rPr lang="en-GB" sz="1150" i="1" dirty="0"/>
              <a:t>عاطفي</a:t>
            </a:r>
          </a:p>
          <a:p>
            <a:pPr lvl="1" algn="r" rtl="1"/>
            <a:r>
              <a:rPr lang="en-GB" sz="1150" i="1" dirty="0"/>
              <a:t>سيكون عضو المجتمع الموثوق به أو المتطوعون المجتمعيون:</a:t>
            </a:r>
          </a:p>
          <a:p>
            <a:pPr lvl="2" algn="r" rtl="1"/>
            <a:r>
              <a:rPr lang="en-GB" sz="1150" i="1" dirty="0"/>
              <a:t>مفيد</a:t>
            </a:r>
            <a:r>
              <a:rPr lang="ar-SA" sz="1150" i="1" dirty="0"/>
              <a:t>ين</a:t>
            </a:r>
            <a:r>
              <a:rPr lang="en-GB" sz="1150" i="1" dirty="0"/>
              <a:t> إذا كانوا سيشاركون في ت</a:t>
            </a:r>
            <a:r>
              <a:rPr lang="ar-SA" sz="1150" i="1" dirty="0"/>
              <a:t>تفيذ</a:t>
            </a:r>
            <a:r>
              <a:rPr lang="en-GB" sz="1150" i="1" dirty="0"/>
              <a:t> جزء من خطة الحالة أو المتابعة:</a:t>
            </a:r>
          </a:p>
          <a:p>
            <a:pPr lvl="3" algn="r" rtl="1"/>
            <a:r>
              <a:rPr lang="en-GB" sz="1150" i="1" dirty="0"/>
              <a:t>على سبيل المثال</a:t>
            </a:r>
            <a:r>
              <a:rPr lang="ar-SA" sz="1150" i="1" dirty="0"/>
              <a:t>، </a:t>
            </a:r>
            <a:r>
              <a:rPr lang="en-GB" sz="1150" i="1" dirty="0"/>
              <a:t>قد يكون المعلم قادرًا على تقديم ملاحظات حول رفاه الطفل في نقطة المراجعة مقارنةً بوقت إجراء التقييم.</a:t>
            </a:r>
          </a:p>
          <a:p>
            <a:pPr lvl="3" algn="r" rtl="1"/>
            <a:r>
              <a:rPr lang="en-GB" sz="1150" i="1" dirty="0"/>
              <a:t>على سبيل المثال </a:t>
            </a:r>
            <a:r>
              <a:rPr lang="ar-SA" sz="1150" i="1" dirty="0"/>
              <a:t>، </a:t>
            </a:r>
            <a:r>
              <a:rPr lang="en-GB" sz="1150" i="1" dirty="0"/>
              <a:t>قد يشارك القادة المحليون في التفاوض للحصول على دعم المجتمع للأسرة / تقليل التمييز.</a:t>
            </a:r>
          </a:p>
          <a:p>
            <a:pPr lvl="3" algn="r" rtl="1"/>
            <a:r>
              <a:rPr lang="en-GB" sz="1150" i="1" dirty="0"/>
              <a:t>على سبيل المثال</a:t>
            </a:r>
            <a:r>
              <a:rPr lang="ar-SA" sz="1150" i="1" dirty="0"/>
              <a:t>، </a:t>
            </a:r>
            <a:r>
              <a:rPr lang="en-GB" sz="1150" i="1" dirty="0"/>
              <a:t>قد تشارك </a:t>
            </a:r>
            <a:r>
              <a:rPr lang="ar-SA" sz="1150" i="1" dirty="0"/>
              <a:t>ال</a:t>
            </a:r>
            <a:r>
              <a:rPr lang="en-GB" sz="1150" i="1" dirty="0"/>
              <a:t>مجموعات المجتمع</a:t>
            </a:r>
            <a:r>
              <a:rPr lang="ar-SA" sz="1150" i="1" dirty="0"/>
              <a:t>ية</a:t>
            </a:r>
            <a:r>
              <a:rPr lang="en-GB" sz="1150" i="1" dirty="0"/>
              <a:t> في تدابير لتحسين السلامة.</a:t>
            </a:r>
          </a:p>
          <a:p>
            <a:pPr lvl="1" algn="r" rtl="1"/>
            <a:r>
              <a:rPr lang="en-GB" sz="1150" i="1" dirty="0"/>
              <a:t>سيكون مقدمو الخدمات الآخرون:</a:t>
            </a:r>
          </a:p>
          <a:p>
            <a:pPr lvl="2" algn="r" rtl="1"/>
            <a:r>
              <a:rPr lang="en-GB" sz="1150" i="1" dirty="0"/>
              <a:t>مفيد</a:t>
            </a:r>
            <a:r>
              <a:rPr lang="ar-SA" sz="1150" i="1" dirty="0"/>
              <a:t>ين</a:t>
            </a:r>
            <a:r>
              <a:rPr lang="en-GB" sz="1150" i="1" dirty="0"/>
              <a:t> إذا كانوا سيشاركون في تقديم خدمة أو في تنفيذ خطة الحالة</a:t>
            </a:r>
          </a:p>
          <a:p>
            <a:pPr lvl="1" algn="r" rtl="1"/>
            <a:r>
              <a:rPr lang="en-GB" sz="1150" i="1" dirty="0"/>
              <a:t>السلطات المختصة ستكون:</a:t>
            </a:r>
          </a:p>
          <a:p>
            <a:pPr lvl="2" algn="r" rtl="1"/>
            <a:r>
              <a:rPr lang="ar-SA" sz="1150" i="1" dirty="0"/>
              <a:t>ضرورية</a:t>
            </a:r>
            <a:r>
              <a:rPr lang="en-GB" sz="1150" i="1" dirty="0"/>
              <a:t> إذا كان الإبلاغ الإلزامي </a:t>
            </a:r>
            <a:r>
              <a:rPr lang="ar-SA" sz="1150" i="1" dirty="0"/>
              <a:t>موجوداً</a:t>
            </a:r>
            <a:r>
              <a:rPr lang="en-GB" sz="1150" i="1" dirty="0"/>
              <a:t>.</a:t>
            </a:r>
          </a:p>
          <a:p>
            <a:pPr lvl="3" algn="r" rtl="1"/>
            <a:r>
              <a:rPr lang="en-GB" sz="1150" i="1" dirty="0"/>
              <a:t>على سبيل المثال</a:t>
            </a:r>
            <a:r>
              <a:rPr lang="ar-SA" sz="1150" i="1" dirty="0"/>
              <a:t>، </a:t>
            </a:r>
            <a:r>
              <a:rPr lang="en-GB" sz="1150" i="1" dirty="0"/>
              <a:t>ما يرغب الطفل والأسرة في القيام به سيعرض الطفل لخطر ال</a:t>
            </a:r>
            <a:r>
              <a:rPr lang="ar-SA" sz="1150" i="1" dirty="0"/>
              <a:t>أذى</a:t>
            </a:r>
            <a:r>
              <a:rPr lang="en-GB" sz="1150" i="1" dirty="0"/>
              <a:t> الشديد ومن مصلحتهم الفضلى إبلاغ السلطات.</a:t>
            </a:r>
          </a:p>
          <a:p>
            <a:pPr lvl="2" algn="r" rtl="1"/>
            <a:r>
              <a:rPr lang="en-GB" sz="1150" i="1" dirty="0"/>
              <a:t>مفيد عندما تعمل أنظمة حماية الطفل الرسمية وفقًا لحقوق الطفل.</a:t>
            </a:r>
          </a:p>
          <a:p>
            <a:pPr lvl="3" algn="r" rtl="1"/>
            <a:r>
              <a:rPr lang="en-GB" sz="1150" i="1" dirty="0"/>
              <a:t>على سبيل المثال</a:t>
            </a:r>
            <a:r>
              <a:rPr lang="ar-SA" sz="1150" i="1" dirty="0"/>
              <a:t>، </a:t>
            </a:r>
            <a:r>
              <a:rPr lang="en-GB" sz="1150" i="1" dirty="0"/>
              <a:t>في البلدان التي تعمل فيها أنظمة حماية الطفل الرسمية وفقًا لحقوق الطفل</a:t>
            </a:r>
            <a:r>
              <a:rPr lang="ar-SA" sz="1150" i="1" dirty="0"/>
              <a:t>، </a:t>
            </a:r>
            <a:r>
              <a:rPr lang="en-GB" sz="1150" i="1" dirty="0"/>
              <a:t>غالبًا ما يشارك أخصائيو</a:t>
            </a:r>
            <a:r>
              <a:rPr lang="ar-SA" sz="1150" i="1" dirty="0"/>
              <a:t> الحالة </a:t>
            </a:r>
            <a:r>
              <a:rPr lang="en-GB" sz="1150" i="1" dirty="0"/>
              <a:t>الحكومي</a:t>
            </a:r>
            <a:r>
              <a:rPr lang="ar-SA" sz="1150" i="1" dirty="0"/>
              <a:t>ي</a:t>
            </a:r>
            <a:r>
              <a:rPr lang="en-GB" sz="1150" i="1" dirty="0"/>
              <a:t>ن في مناقشة جميع الحالات التي يتم فيها إجراء ترتيبات رعاية بديلة وحيث يلزم إصدار أمر من المحكمة.</a:t>
            </a:r>
          </a:p>
          <a:p>
            <a:pPr algn="r" rtl="1"/>
            <a:r>
              <a:rPr lang="en-GB" sz="1150" dirty="0"/>
              <a:t>عرض الشريحة -</a:t>
            </a:r>
            <a:r>
              <a:rPr lang="en-GB" sz="1150" b="1" dirty="0"/>
              <a:t>متى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564D0A4-84FF-FAAD-AD3C-8D6C306DA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B69E4D3-294C-EA88-EF7F-5DD6E2AE7A1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63361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marL="171450" indent="-171450"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</a:t>
            </a:r>
            <a:r>
              <a:rPr lang="ar-SA" b="1" dirty="0"/>
              <a:t> ١٣٨ من دليل العمل</a:t>
            </a:r>
            <a:r>
              <a:rPr lang="en-GB" b="1" dirty="0"/>
              <a:t> : كيف يمكنني الاستعداد لاجتماع أو </a:t>
            </a:r>
            <a:r>
              <a:rPr lang="ar-SA" b="1" dirty="0"/>
              <a:t>اتصال </a:t>
            </a:r>
            <a:r>
              <a:rPr lang="en-GB" b="1" dirty="0"/>
              <a:t>خط</a:t>
            </a:r>
            <a:r>
              <a:rPr lang="ar-SA" b="1" dirty="0"/>
              <a:t>ة</a:t>
            </a:r>
            <a:r>
              <a:rPr lang="en-GB" b="1" dirty="0"/>
              <a:t> </a:t>
            </a:r>
            <a:r>
              <a:rPr lang="ar-SA" b="1" dirty="0"/>
              <a:t>ال</a:t>
            </a:r>
            <a:r>
              <a:rPr lang="en-GB" b="1" dirty="0"/>
              <a:t>حا</a:t>
            </a:r>
            <a:r>
              <a:rPr lang="ar-SA" b="1" dirty="0"/>
              <a:t>لة</a:t>
            </a:r>
            <a:r>
              <a:rPr lang="en-GB" b="1" dirty="0"/>
              <a:t>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كيف تستعد لاجتماع خط</a:t>
            </a:r>
            <a:r>
              <a:rPr lang="ar-SA" i="1" dirty="0"/>
              <a:t>ة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/>
              <a:t>حالة؟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اكتب ردودك في </a:t>
            </a:r>
            <a:r>
              <a:rPr lang="ar-SA" i="1" dirty="0"/>
              <a:t>دليل العمل</a:t>
            </a:r>
            <a:endParaRPr lang="en-GB" i="1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الفردي </a:t>
            </a:r>
            <a:r>
              <a:rPr lang="ar-SA" b="1" dirty="0"/>
              <a:t>(٥ دقائق)</a:t>
            </a:r>
          </a:p>
          <a:p>
            <a:pPr marL="0" indent="0" algn="r" rtl="1">
              <a:buNone/>
            </a:pPr>
            <a:r>
              <a:rPr lang="en-GB" dirty="0"/>
              <a:t>امنح المشاركين </a:t>
            </a:r>
            <a:r>
              <a:rPr lang="ar-SA" dirty="0"/>
              <a:t>٥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اطلب من المتطوعين مشاركة إجاباتهم</a:t>
            </a:r>
          </a:p>
          <a:p>
            <a:pPr algn="r" rtl="1"/>
            <a:r>
              <a:rPr lang="en-GB" dirty="0"/>
              <a:t>اكتب الردود على اللوح الورقي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AF5F5E3-C40D-2938-7128-2DE93B53F4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FAAD07D-3DE0-4115-45DE-868507151F5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34569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SA" b="1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ستختلف المعلومات التي قد يطلبها الطفل أو الوالد أو مقدم الرعاية من حالة إلى أخرى.</a:t>
            </a:r>
          </a:p>
          <a:p>
            <a:pPr algn="r" rtl="1"/>
            <a:r>
              <a:rPr lang="en-GB" i="1" dirty="0"/>
              <a:t>ومع ذلك</a:t>
            </a:r>
            <a:r>
              <a:rPr lang="ar-SA" i="1" dirty="0"/>
              <a:t>، </a:t>
            </a:r>
            <a:r>
              <a:rPr lang="en-GB" i="1" dirty="0"/>
              <a:t>من المهم أن يكون لديك </a:t>
            </a:r>
            <a:r>
              <a:rPr lang="ar-SA" i="1" dirty="0"/>
              <a:t>مسبقاً</a:t>
            </a:r>
            <a:r>
              <a:rPr lang="en-GB" i="1" dirty="0"/>
              <a:t> معلومات عن مقدمي الخدمة الذين لديهم القدرة على الدعم (والذين ليس لديهم القدرة) والجدول الزمني للاستجابة في حالة إحالة الطفل.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65D96A-573D-AC09-4323-448F649F54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1A99096-ADEC-A882-F365-F74324C1D54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74219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sz="1150" b="1" dirty="0"/>
              <a:t>اشلرح</a:t>
            </a:r>
            <a:endParaRPr lang="en-GB" sz="1150" b="1" dirty="0"/>
          </a:p>
          <a:p>
            <a:pPr algn="r" rtl="1"/>
            <a:r>
              <a:rPr lang="en-GB" sz="1150" dirty="0"/>
              <a:t>عرض الشريحة</a:t>
            </a:r>
          </a:p>
          <a:p>
            <a:pPr algn="r" rtl="1"/>
            <a:r>
              <a:rPr lang="ar-SA" sz="1150" b="1" dirty="0"/>
              <a:t>١) </a:t>
            </a:r>
            <a:r>
              <a:rPr lang="en-GB" sz="1150" b="1" dirty="0"/>
              <a:t>اكتش</a:t>
            </a:r>
            <a:r>
              <a:rPr lang="ar-SA" sz="1150" b="1" dirty="0"/>
              <a:t>ا</a:t>
            </a:r>
            <a:r>
              <a:rPr lang="en-GB" sz="1150" b="1" dirty="0"/>
              <a:t>ف المشكلة</a:t>
            </a:r>
          </a:p>
          <a:p>
            <a:pPr lvl="1" algn="r" rtl="1"/>
            <a:r>
              <a:rPr lang="ar-SA" sz="1150" i="1" dirty="0"/>
              <a:t>م</a:t>
            </a:r>
            <a:r>
              <a:rPr lang="en-GB" sz="1150" i="1" dirty="0"/>
              <a:t>راجع</a:t>
            </a:r>
            <a:r>
              <a:rPr lang="ar-SA" sz="1150" i="1" dirty="0"/>
              <a:t>ة</a:t>
            </a:r>
            <a:r>
              <a:rPr lang="en-GB" sz="1150" i="1" dirty="0"/>
              <a:t> ما يقوله التقييم عن المشكلة</a:t>
            </a:r>
          </a:p>
          <a:p>
            <a:pPr lvl="1" algn="r" rtl="1"/>
            <a:r>
              <a:rPr lang="ar-SA" sz="1150" i="1" dirty="0"/>
              <a:t>م</a:t>
            </a:r>
            <a:r>
              <a:rPr lang="en-GB" sz="1150" i="1" dirty="0"/>
              <a:t>ساعد</a:t>
            </a:r>
            <a:r>
              <a:rPr lang="ar-SA" sz="1150" i="1" dirty="0"/>
              <a:t>ة</a:t>
            </a:r>
            <a:r>
              <a:rPr lang="en-GB" sz="1150" i="1" dirty="0"/>
              <a:t> الطفل والوالدين / مقدمي الرعاية في محاولة التعرف على المشاكل وقبولها.	</a:t>
            </a:r>
          </a:p>
          <a:p>
            <a:pPr lvl="1" algn="r" rtl="1"/>
            <a:r>
              <a:rPr lang="en-GB" sz="1150" i="1" dirty="0"/>
              <a:t>اسأل الطفل أو الوالد أو مقدم الرعاية عما يحتاجون إليه وما الذي يمكن أن يساعدهم أو يدعمهم</a:t>
            </a:r>
          </a:p>
          <a:p>
            <a:pPr lvl="2" algn="r" rtl="1"/>
            <a:r>
              <a:rPr lang="en-GB" sz="1150" i="1" dirty="0"/>
              <a:t>اسأل عما يعتقدون أنه يجب أن يحدث</a:t>
            </a:r>
          </a:p>
          <a:p>
            <a:pPr lvl="2" algn="r" rtl="1"/>
            <a:r>
              <a:rPr lang="en-GB" sz="1150" i="1" dirty="0"/>
              <a:t>اسألهم عما جربوه </a:t>
            </a:r>
            <a:r>
              <a:rPr lang="ar-SA" sz="1150" i="1" dirty="0"/>
              <a:t>مسبقاً</a:t>
            </a:r>
            <a:r>
              <a:rPr lang="en-GB" sz="1150" i="1" dirty="0"/>
              <a:t> وما الذي نجح وما الذي لم ينجح</a:t>
            </a:r>
          </a:p>
          <a:p>
            <a:pPr algn="r" rtl="1"/>
            <a:r>
              <a:rPr lang="ar-SA" sz="1150" b="1" dirty="0"/>
              <a:t>٢) </a:t>
            </a:r>
            <a:r>
              <a:rPr lang="en-GB" sz="1150" b="1" dirty="0"/>
              <a:t>الاتفاق على الهدف العام والإطار الزمني</a:t>
            </a:r>
          </a:p>
          <a:p>
            <a:pPr lvl="1" algn="r" rtl="1"/>
            <a:r>
              <a:rPr lang="en-GB" sz="1150" i="1" dirty="0"/>
              <a:t>ا</a:t>
            </a:r>
            <a:r>
              <a:rPr lang="ar-SA" sz="1150" i="1" dirty="0"/>
              <a:t>لا</a:t>
            </a:r>
            <a:r>
              <a:rPr lang="en-GB" sz="1150" i="1" dirty="0"/>
              <a:t>تف</a:t>
            </a:r>
            <a:r>
              <a:rPr lang="ar-SA" sz="1150" i="1" dirty="0"/>
              <a:t>ا</a:t>
            </a:r>
            <a:r>
              <a:rPr lang="en-GB" sz="1150" i="1" dirty="0"/>
              <a:t>ق على هدف شامل وإطار زمني ل</a:t>
            </a:r>
            <a:r>
              <a:rPr lang="ar-SA" sz="1150" i="1" dirty="0"/>
              <a:t>ذلك (</a:t>
            </a:r>
            <a:r>
              <a:rPr lang="en-GB" sz="1150" i="1" dirty="0"/>
              <a:t>لا يزيد عادة عن</a:t>
            </a:r>
            <a:r>
              <a:rPr lang="ar-SA" sz="1150" i="1" dirty="0"/>
              <a:t> </a:t>
            </a:r>
            <a:r>
              <a:rPr lang="en-GB" sz="1150" i="1" dirty="0"/>
              <a:t> </a:t>
            </a:r>
            <a:r>
              <a:rPr lang="ar-SA" sz="1150" i="1" dirty="0"/>
              <a:t>٣</a:t>
            </a:r>
            <a:r>
              <a:rPr lang="en-GB" sz="1150" i="1" dirty="0"/>
              <a:t> أشهر</a:t>
            </a:r>
            <a:r>
              <a:rPr lang="ar-SA" sz="1150" i="1" dirty="0"/>
              <a:t>)</a:t>
            </a:r>
            <a:endParaRPr lang="en-GB" sz="1150" i="1" dirty="0"/>
          </a:p>
          <a:p>
            <a:pPr lvl="1" algn="r" rtl="1"/>
            <a:r>
              <a:rPr lang="en-GB" sz="1150" i="1" dirty="0"/>
              <a:t>ا</a:t>
            </a:r>
            <a:r>
              <a:rPr lang="ar-SA" sz="1150" i="1" dirty="0"/>
              <a:t>لا</a:t>
            </a:r>
            <a:r>
              <a:rPr lang="en-GB" sz="1150" i="1" dirty="0"/>
              <a:t>تف</a:t>
            </a:r>
            <a:r>
              <a:rPr lang="ar-SA" sz="1150" i="1" dirty="0"/>
              <a:t>ا</a:t>
            </a:r>
            <a:r>
              <a:rPr lang="en-GB" sz="1150" i="1" dirty="0"/>
              <a:t>ق على المشكلات التي يجب معالجتها.</a:t>
            </a:r>
          </a:p>
          <a:p>
            <a:pPr lvl="1" algn="r" rtl="1"/>
            <a:r>
              <a:rPr lang="en-GB" sz="1150" i="1" dirty="0"/>
              <a:t>ا</a:t>
            </a:r>
            <a:r>
              <a:rPr lang="ar-SA" sz="1150" i="1" dirty="0"/>
              <a:t>لا</a:t>
            </a:r>
            <a:r>
              <a:rPr lang="en-GB" sz="1150" i="1" dirty="0"/>
              <a:t>تف</a:t>
            </a:r>
            <a:r>
              <a:rPr lang="ar-SA" sz="1150" i="1" dirty="0"/>
              <a:t>ا</a:t>
            </a:r>
            <a:r>
              <a:rPr lang="en-GB" sz="1150" i="1" dirty="0"/>
              <a:t>ق على إطار زمني لل</a:t>
            </a:r>
            <a:r>
              <a:rPr lang="ar-SA" sz="1150" i="1" dirty="0"/>
              <a:t>حديث</a:t>
            </a:r>
            <a:r>
              <a:rPr lang="en-GB" sz="1150" i="1" dirty="0"/>
              <a:t> </a:t>
            </a:r>
            <a:r>
              <a:rPr lang="ar-SA" sz="1150" i="1" dirty="0"/>
              <a:t>عن </a:t>
            </a:r>
            <a:r>
              <a:rPr lang="en-GB" sz="1150" i="1" dirty="0"/>
              <a:t>كل مشكلة - مع التفكير في أي مشكلة يجب معالجتها على الفور وغيرها من المشكلات التي يجب معالجتها على المدى القصير والمتوسط ​​والطويل - قد تحتاج بعض المشكلات إلى إطار زمني من بضعة أشهر.</a:t>
            </a:r>
          </a:p>
          <a:p>
            <a:pPr algn="r" rtl="1"/>
            <a:r>
              <a:rPr lang="ar-SA" sz="1150" b="1" dirty="0"/>
              <a:t>٣) </a:t>
            </a:r>
            <a:r>
              <a:rPr lang="en-GB" sz="1150" b="1" dirty="0"/>
              <a:t>النظر في الإجراءات والخيارات المختلفة</a:t>
            </a:r>
          </a:p>
          <a:p>
            <a:pPr lvl="1" algn="r" rtl="1"/>
            <a:r>
              <a:rPr lang="en-GB" sz="1150" i="1" dirty="0"/>
              <a:t>عند التعامل مع مشكلة واحدة في كل مرة</a:t>
            </a:r>
            <a:r>
              <a:rPr lang="ar-SA" sz="1150" i="1" dirty="0"/>
              <a:t>، </a:t>
            </a:r>
            <a:r>
              <a:rPr lang="en-GB" sz="1150" i="1" dirty="0"/>
              <a:t>قم بتقسيمها إلى إجراءات يوافق الطفل أو الأسرة أو أفراد المجتمع أو أخصائي الحالة أو غيرهم (س</a:t>
            </a:r>
            <a:r>
              <a:rPr lang="ar-SA" sz="1150" i="1" dirty="0"/>
              <a:t>ت</a:t>
            </a:r>
            <a:r>
              <a:rPr lang="en-GB" sz="1150" i="1" dirty="0"/>
              <a:t>حتاج إلى استشارتهم) على اتخاذها للمساعدة في حلها.</a:t>
            </a:r>
          </a:p>
          <a:p>
            <a:pPr lvl="1" algn="r" rtl="1"/>
            <a:r>
              <a:rPr lang="en-GB" sz="1150" i="1" dirty="0"/>
              <a:t>قد يكون من المفيد معالجة مشكلة يمكن التحكم فيها أولاً لأن النجاح يجلب الثقة في النهج.</a:t>
            </a:r>
          </a:p>
          <a:p>
            <a:pPr lvl="1" algn="r" rtl="1"/>
            <a:r>
              <a:rPr lang="en-GB" sz="1150" i="1" dirty="0"/>
              <a:t>ومع ذل</a:t>
            </a:r>
            <a:r>
              <a:rPr lang="ar-SA" sz="1150" i="1" dirty="0"/>
              <a:t>ك، </a:t>
            </a:r>
            <a:r>
              <a:rPr lang="en-GB" sz="1150" i="1" dirty="0"/>
              <a:t>لا ينبغي تجاهل المشاكل التي تحتاج إلى حل فوري خاصة عندما تنطوي على خطر إلحاق ضرر جسيم بالطفل.</a:t>
            </a:r>
          </a:p>
          <a:p>
            <a:pPr algn="r" rtl="1"/>
            <a:r>
              <a:rPr lang="ar-SA" sz="1150" b="1" dirty="0"/>
              <a:t>٤) </a:t>
            </a:r>
            <a:r>
              <a:rPr lang="en-GB" sz="1150" b="1" dirty="0"/>
              <a:t>الموافقة على خطة للمتابعة والمراجعة</a:t>
            </a:r>
          </a:p>
          <a:p>
            <a:pPr lvl="1" algn="r" rtl="1"/>
            <a:r>
              <a:rPr lang="en-GB" sz="1150" i="1" dirty="0"/>
              <a:t>قرر ما الذي سي</a:t>
            </a:r>
            <a:r>
              <a:rPr lang="ar-SA" sz="1150" i="1" dirty="0"/>
              <a:t>ُظهر</a:t>
            </a:r>
            <a:r>
              <a:rPr lang="en-GB" sz="1150" i="1" dirty="0"/>
              <a:t> لك أن خطة الحالة تعمل</a:t>
            </a:r>
          </a:p>
          <a:p>
            <a:pPr lvl="1" algn="r" rtl="1"/>
            <a:r>
              <a:rPr lang="en-GB" sz="1150" i="1" dirty="0"/>
              <a:t>قرر ما الذي سي</a:t>
            </a:r>
            <a:r>
              <a:rPr lang="ar-SA" sz="1150" i="1" dirty="0"/>
              <a:t>ُظهر</a:t>
            </a:r>
            <a:r>
              <a:rPr lang="en-GB" sz="1150" i="1" dirty="0"/>
              <a:t> لك أن خطة الحالة لا تعمل</a:t>
            </a:r>
          </a:p>
          <a:p>
            <a:pPr lvl="1" algn="r" rtl="1"/>
            <a:r>
              <a:rPr lang="en-GB" sz="1150" i="1" dirty="0"/>
              <a:t>حدد موعدًا لاجتماع لمراجعة خطة الحالة التي ستُعقد بعد عدة عمليات متابعة ولكن ليس بعيدًا مثل نهاية الإطار الزمني العام لخطة الحالة (انظر الأطر الزمنية المتفق عليها محليًا).</a:t>
            </a:r>
          </a:p>
          <a:p>
            <a:pPr algn="r" rtl="1"/>
            <a:r>
              <a:rPr lang="ar-SA" sz="1150" b="1" dirty="0"/>
              <a:t>٥) </a:t>
            </a:r>
            <a:r>
              <a:rPr lang="en-GB" sz="1150" b="1" dirty="0"/>
              <a:t>التوثيق والمتابعة</a:t>
            </a:r>
            <a:endParaRPr lang="en-BE" sz="1150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221D794-1B90-137D-A97D-AAA1B9E886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CB362DD-4E69-29C2-3103-2639083CECB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9194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تم تطوير إرشادات حول توقيت كل خطوة من خطوات إدارة الحالة بناءً على مستوى الخطر في حالة الطفل.</a:t>
            </a:r>
          </a:p>
          <a:p>
            <a:pPr lvl="0" algn="r" rtl="1"/>
            <a:r>
              <a:rPr lang="en-US" i="1" dirty="0"/>
              <a:t>يجب إعطاء الأولوية للأطفال المعرضين لخطر</a:t>
            </a:r>
            <a:r>
              <a:rPr lang="ar-SA" i="1" dirty="0"/>
              <a:t> عالي</a:t>
            </a:r>
            <a:r>
              <a:rPr lang="en-US" i="1" dirty="0"/>
              <a:t> </a:t>
            </a:r>
            <a:r>
              <a:rPr lang="ar-SA" i="1" dirty="0"/>
              <a:t> من الأذى</a:t>
            </a:r>
            <a:r>
              <a:rPr lang="en-US" i="1" dirty="0"/>
              <a:t> </a:t>
            </a:r>
            <a:r>
              <a:rPr lang="ar-SA" i="1" dirty="0"/>
              <a:t>مقارنة</a:t>
            </a:r>
            <a:r>
              <a:rPr lang="en-US" i="1" dirty="0"/>
              <a:t> </a:t>
            </a:r>
            <a:r>
              <a:rPr lang="ar-SA" i="1" dirty="0"/>
              <a:t>ب</a:t>
            </a:r>
            <a:r>
              <a:rPr lang="en-US" i="1" dirty="0"/>
              <a:t>الأطفال المعرضين لخطر أقل</a:t>
            </a:r>
            <a:r>
              <a:rPr lang="ar-SA" i="1" dirty="0"/>
              <a:t> من الأذى</a:t>
            </a:r>
            <a:r>
              <a:rPr lang="en-US" i="1" dirty="0"/>
              <a:t> </a:t>
            </a:r>
          </a:p>
          <a:p>
            <a:pPr algn="r" rtl="1"/>
            <a:r>
              <a:rPr lang="en-GB" dirty="0"/>
              <a:t>عرض الشريحة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2E5CBEA-0507-08DE-EA87-1D08D47735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472CC2F-8ECD-8386-F4BA-DA9BD3CD50D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مع السياق</a:t>
            </a:r>
          </a:p>
          <a:p>
            <a:pPr algn="r" rtl="1"/>
            <a:r>
              <a:rPr lang="en-GB" dirty="0"/>
              <a:t>لديك الخيار ل</a:t>
            </a:r>
            <a:r>
              <a:rPr lang="ar-SA" dirty="0"/>
              <a:t>ل</a:t>
            </a:r>
            <a:r>
              <a:rPr lang="en-US" dirty="0"/>
              <a:t>ق</a:t>
            </a:r>
            <a:r>
              <a:rPr lang="ar-SA" dirty="0"/>
              <a:t>يا</a:t>
            </a:r>
            <a:r>
              <a:rPr lang="en-US" dirty="0"/>
              <a:t>م ب</a:t>
            </a:r>
            <a:r>
              <a:rPr lang="ar-SA" dirty="0"/>
              <a:t>لعب</a:t>
            </a:r>
            <a:r>
              <a:rPr lang="en-US" dirty="0"/>
              <a:t> الأدوار بطرق مختلفة لتناسب المشاركين: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يوضح الميسرون لعب الأدوار ثم </a:t>
            </a:r>
            <a:r>
              <a:rPr lang="ar-SA" dirty="0"/>
              <a:t> يقوم</a:t>
            </a:r>
            <a:r>
              <a:rPr lang="en-US" dirty="0"/>
              <a:t> المشاركون</a:t>
            </a:r>
            <a:r>
              <a:rPr lang="ar-SA" dirty="0"/>
              <a:t> بالممارسة</a:t>
            </a:r>
            <a:r>
              <a:rPr lang="en-US" dirty="0"/>
              <a:t> بعد ذلك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يطلب الميسرون</a:t>
            </a:r>
            <a:r>
              <a:rPr lang="ar-SA" dirty="0"/>
              <a:t> ٣ </a:t>
            </a:r>
            <a:r>
              <a:rPr lang="en-US" dirty="0"/>
              <a:t> متطوعين ل</a:t>
            </a:r>
            <a:r>
              <a:rPr lang="ar-SA" dirty="0"/>
              <a:t>لتقديم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ar-SA" dirty="0"/>
              <a:t>يقوم </a:t>
            </a:r>
            <a:r>
              <a:rPr lang="en-US" dirty="0"/>
              <a:t>الميسر </a:t>
            </a:r>
            <a:r>
              <a:rPr lang="ar-SA" dirty="0"/>
              <a:t>بت</a:t>
            </a:r>
            <a:r>
              <a:rPr lang="en-US" dirty="0"/>
              <a:t>قس</a:t>
            </a:r>
            <a:r>
              <a:rPr lang="ar-SA" dirty="0"/>
              <a:t>ي</a:t>
            </a:r>
            <a:r>
              <a:rPr lang="en-US" dirty="0"/>
              <a:t>م المشاركين في مجموعات من </a:t>
            </a:r>
            <a:r>
              <a:rPr lang="ar-SA" dirty="0"/>
              <a:t>٣</a:t>
            </a:r>
            <a:r>
              <a:rPr lang="en-US" dirty="0"/>
              <a:t> وكل مجموعة تمارس من خلال لعب الأدوار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لعب الأدوار </a:t>
            </a:r>
            <a:r>
              <a:rPr lang="ar-SA" b="1" dirty="0"/>
              <a:t>(١٠ دقائق)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سنقوم بتمثيل الأدوار لممارسة اجتماع </a:t>
            </a:r>
            <a:r>
              <a:rPr lang="ar-SA" i="1" dirty="0"/>
              <a:t>خطة</a:t>
            </a:r>
            <a:r>
              <a:rPr lang="en-GB" i="1" dirty="0"/>
              <a:t> الحالة.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 </a:t>
            </a:r>
            <a:r>
              <a:rPr lang="ar-SA" b="1" dirty="0"/>
              <a:t>دليل العمل ١٣٩ : لعب </a:t>
            </a:r>
            <a:r>
              <a:rPr lang="en-GB" b="1" dirty="0"/>
              <a:t>الأدوار - خط</a:t>
            </a:r>
            <a:r>
              <a:rPr lang="ar-SA" b="1" dirty="0"/>
              <a:t>ة</a:t>
            </a:r>
            <a:r>
              <a:rPr lang="en-GB" b="1" dirty="0"/>
              <a:t> الحالة</a:t>
            </a:r>
          </a:p>
          <a:p>
            <a:pPr algn="r" rtl="1"/>
            <a:r>
              <a:rPr lang="en-GB" i="0" dirty="0"/>
              <a:t>إلى لاعبي الأدوار:</a:t>
            </a:r>
          </a:p>
          <a:p>
            <a:pPr lvl="1" algn="r" rtl="1"/>
            <a:r>
              <a:rPr lang="en-GB" i="1" dirty="0"/>
              <a:t>ابذل قصارى جهدك للمشاركة الكاملة في لعب الأدوار</a:t>
            </a:r>
          </a:p>
          <a:p>
            <a:pPr lvl="1" algn="r" rtl="1"/>
            <a:r>
              <a:rPr lang="en-GB" i="1" dirty="0"/>
              <a:t>ليس عليك أن تشعر بالحرج</a:t>
            </a:r>
          </a:p>
          <a:p>
            <a:pPr lvl="1" algn="r" rtl="1"/>
            <a:r>
              <a:rPr lang="en-GB" i="1" dirty="0"/>
              <a:t>من المهم جدًا أن تمارس هذه المحادثة.</a:t>
            </a:r>
            <a:endParaRPr lang="en-GB" b="0" dirty="0"/>
          </a:p>
          <a:p>
            <a:pPr marL="171450" indent="-171450" algn="r" rtl="1"/>
            <a:r>
              <a:rPr lang="en-GB" b="0" dirty="0"/>
              <a:t>يجب على المشاركين الاتفاق على دورهم والاستعداد قبل القيام بتمثيل الأدوار</a:t>
            </a:r>
          </a:p>
          <a:p>
            <a:pPr marL="0" indent="0" algn="r" rtl="1">
              <a:buNone/>
            </a:pPr>
            <a:endParaRPr lang="en-GB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مناقشة عامة </a:t>
            </a:r>
            <a:r>
              <a:rPr lang="ar-SA" b="1" dirty="0"/>
              <a:t>(٢٠ دقيقة)</a:t>
            </a:r>
            <a:endParaRPr lang="en-GB" b="1" dirty="0"/>
          </a:p>
          <a:p>
            <a:pPr lvl="0" algn="r" rtl="1"/>
            <a:r>
              <a:rPr lang="en-US" i="1" dirty="0"/>
              <a:t>هل قام أخصائي الحالة بمشاركة أي معلومات حول الخيارات المتاحة مع أمينة ووالدتها؟ إذا كان الأمر كذلك</a:t>
            </a:r>
            <a:r>
              <a:rPr lang="ar-SA" i="1" dirty="0"/>
              <a:t>، </a:t>
            </a:r>
            <a:r>
              <a:rPr lang="en-US" i="1" dirty="0"/>
              <a:t>فهل قام أخصائي الحالة بتكييف ال</a:t>
            </a:r>
            <a:r>
              <a:rPr lang="ar-SA" i="1" dirty="0"/>
              <a:t>تواصل بحسب</a:t>
            </a:r>
            <a:r>
              <a:rPr lang="en-US" i="1" dirty="0"/>
              <a:t> عمر أمينة ومرحلة نموها؟</a:t>
            </a:r>
          </a:p>
          <a:p>
            <a:pPr lvl="0" algn="r" rtl="1"/>
            <a:r>
              <a:rPr lang="en-US" i="1" dirty="0"/>
              <a:t>كيف اتخذت أمينة ووالدتها القرارات بشأن الإجراءات المدرجة في خطة الحالة؟</a:t>
            </a:r>
          </a:p>
          <a:p>
            <a:pPr lvl="0" algn="r" rtl="1"/>
            <a:r>
              <a:rPr lang="en-US" i="1" dirty="0"/>
              <a:t>كيف كان رد فعل أخصائي الحالة على رغبة أمينة في الاستمرار في إعالة أسرتها؟</a:t>
            </a:r>
          </a:p>
          <a:p>
            <a:pPr algn="r" rtl="1"/>
            <a:r>
              <a:rPr lang="en-GB" dirty="0"/>
              <a:t>راجع واستكمل بالنصائح التالية:</a:t>
            </a:r>
          </a:p>
          <a:p>
            <a:pPr lvl="1" algn="r" rtl="1"/>
            <a:r>
              <a:rPr lang="en-GB" dirty="0"/>
              <a:t>تأكد أيضًا من التواصل المباشر مع الطفل</a:t>
            </a:r>
            <a:r>
              <a:rPr lang="ar-SA" dirty="0"/>
              <a:t>ة</a:t>
            </a:r>
            <a:r>
              <a:rPr lang="en-GB" dirty="0"/>
              <a:t> - لا تكمل </a:t>
            </a:r>
            <a:r>
              <a:rPr lang="ar-SA" dirty="0"/>
              <a:t>خطة</a:t>
            </a:r>
            <a:r>
              <a:rPr lang="en-GB" dirty="0"/>
              <a:t> للحالة مع الوالد أو مقدم الرعاية أو الشخص البالغ الموثوق به فقط</a:t>
            </a:r>
          </a:p>
          <a:p>
            <a:pPr lvl="1" algn="r" rtl="1"/>
            <a:r>
              <a:rPr lang="en-GB" dirty="0"/>
              <a:t>استخدم مهارات </a:t>
            </a:r>
            <a:r>
              <a:rPr lang="ar-SA" dirty="0"/>
              <a:t>الدعم النفسي الاجتماعي </a:t>
            </a:r>
            <a:r>
              <a:rPr lang="en-GB" dirty="0"/>
              <a:t>الأساسية عندما يعبر الطفل عن مشاعر مثل التوتر والقلق.</a:t>
            </a:r>
          </a:p>
          <a:p>
            <a:pPr lvl="1" algn="r" rtl="1"/>
            <a:r>
              <a:rPr lang="ar-SA" dirty="0"/>
              <a:t>عدم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/>
              <a:t>حكم على رأي الأم. بدلاً من ذلك ، حاول شرح المخاطر والأثر السلبي لزواج الأطفال </a:t>
            </a:r>
            <a:r>
              <a:rPr lang="ar-SA" dirty="0"/>
              <a:t>من</a:t>
            </a:r>
            <a:r>
              <a:rPr lang="en-GB" dirty="0"/>
              <a:t> غير </a:t>
            </a:r>
            <a:r>
              <a:rPr lang="ar-SA" dirty="0"/>
              <a:t>حكم مسبق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C08744C-054C-C098-3AB3-23C07EC7B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20E86E0-8301-F654-8F71-FF5AA0B8B2D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6914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087193-42CC-1703-0BF8-E727DC8BED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3CB1820-66A6-C11D-CD52-5F653C882C8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2785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هذه الوحدة</a:t>
            </a:r>
            <a:r>
              <a:rPr lang="en-US" i="1" dirty="0"/>
              <a:t> حول الخطوة الثالثة لإدارة الحالة</a:t>
            </a:r>
            <a:r>
              <a:rPr lang="ar-SA" i="1" dirty="0"/>
              <a:t>:</a:t>
            </a:r>
            <a:r>
              <a:rPr lang="en-US" i="1" dirty="0"/>
              <a:t> </a:t>
            </a:r>
            <a:r>
              <a:rPr lang="ar-SA" i="1" dirty="0"/>
              <a:t>خطة</a:t>
            </a:r>
            <a:r>
              <a:rPr lang="en-US" i="1" dirty="0"/>
              <a:t> الحالة.</a:t>
            </a:r>
          </a:p>
          <a:p>
            <a:pPr algn="r" rtl="1"/>
            <a:r>
              <a:rPr lang="en-US" i="1" dirty="0"/>
              <a:t>في هذه الوحدة</a:t>
            </a:r>
            <a:r>
              <a:rPr lang="ar-SA" i="1" dirty="0"/>
              <a:t>، </a:t>
            </a:r>
            <a:r>
              <a:rPr lang="en-US" i="1" dirty="0"/>
              <a:t>نتعلم كيفية إنشاء خطة </a:t>
            </a:r>
            <a:r>
              <a:rPr lang="ar-SA" i="1" dirty="0"/>
              <a:t>ال</a:t>
            </a:r>
            <a:r>
              <a:rPr lang="en-US" i="1" dirty="0"/>
              <a:t>حالة مع الطفل أو الوالد أو مقدم الرعاية لتلبية احتياجات الطفل التي تم تحديدها وتحديد أولوياتها أثناء التقييم.</a:t>
            </a:r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6EC9971-2C7B-EEAE-94DF-88250C8419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BF973CD-F8AA-7F28-C83A-0844D5C2F0A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91729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ذكر المشاركين بأمثلة العبارات التي توضح خيارات استكشاف أخصائي الحالة كما تمت مناقشتها في الوحدة </a:t>
            </a:r>
            <a:r>
              <a:rPr lang="ar-SA" dirty="0"/>
              <a:t>٤ الصحة النفسية و الدعم النفسي الاجتماعي</a:t>
            </a:r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E778993-8D4A-2B38-573B-2D1BA067C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286C2A4-E300-EC1D-3FD6-670D43519BA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56262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اشلرح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2228B77-1F12-1956-0E53-33465D238A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C25622B-23D6-3A3F-926E-33CC379813D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1053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ا</a:t>
            </a:r>
            <a:r>
              <a:rPr lang="en-US" b="1" dirty="0"/>
              <a:t>لجلسة</a:t>
            </a:r>
            <a:r>
              <a:rPr lang="ar-SA" b="1" dirty="0"/>
              <a:t> الرابعة: ساعة و ١٥ دقيقة</a:t>
            </a:r>
            <a:endParaRPr lang="en-GB" dirty="0"/>
          </a:p>
          <a:p>
            <a:pPr algn="r" rtl="1"/>
            <a:endParaRPr lang="en-GB" dirty="0">
              <a:sym typeface="Calibri"/>
            </a:endParaRPr>
          </a:p>
          <a:p>
            <a:pPr algn="r" rtl="1"/>
            <a:endParaRPr lang="en-GB" dirty="0">
              <a:sym typeface="Calibri"/>
            </a:endParaRPr>
          </a:p>
          <a:p>
            <a:pPr algn="r" rtl="1"/>
            <a:endParaRPr lang="en-GB" dirty="0">
              <a:sym typeface="Calibri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9B09E01B-5CF3-005E-851A-29AA71A990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EAC1FD7-430E-8053-7E46-55EDB70EDAD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91749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ما هي الوظائف الأساسية الثلاث ل</a:t>
            </a:r>
            <a:r>
              <a:rPr lang="ar-SA" i="1" dirty="0"/>
              <a:t>أخصائي</a:t>
            </a:r>
            <a:r>
              <a:rPr lang="en-GB" i="1" dirty="0"/>
              <a:t> الحالة؟</a:t>
            </a:r>
          </a:p>
          <a:p>
            <a:pPr lvl="1" algn="r" rtl="1"/>
            <a:r>
              <a:rPr lang="en-GB" i="1" dirty="0"/>
              <a:t>وظيفة </a:t>
            </a:r>
            <a:r>
              <a:rPr lang="ar-SA" i="1" dirty="0"/>
              <a:t>ال</a:t>
            </a:r>
            <a:r>
              <a:rPr lang="en-GB" i="1" dirty="0"/>
              <a:t>دعم</a:t>
            </a:r>
          </a:p>
          <a:p>
            <a:pPr lvl="1" algn="r" rtl="1"/>
            <a:r>
              <a:rPr lang="en-GB" i="1" dirty="0"/>
              <a:t>وظيفة التنسيق</a:t>
            </a:r>
          </a:p>
          <a:p>
            <a:pPr lvl="1" algn="r" rtl="1"/>
            <a:r>
              <a:rPr lang="en-GB" i="1" dirty="0"/>
              <a:t>وظيفة إدارة المعلومات</a:t>
            </a:r>
          </a:p>
          <a:p>
            <a:pPr algn="r" rtl="1"/>
            <a:r>
              <a:rPr lang="en-GB" i="1" dirty="0"/>
              <a:t>يجب أن يكون أخصائي الحالة مدركًا تمامًا لدوره قبل الاجتماع مع الطفل أو الوالد أو مقدم الرعاية أو شخص بالغ موثوق به لمناقشة خطة حالتهم.</a:t>
            </a:r>
          </a:p>
          <a:p>
            <a:pPr lvl="1" algn="r" rtl="1"/>
            <a:r>
              <a:rPr lang="en-GB" i="1" dirty="0"/>
              <a:t>يحتاج أخصائي الحالة إلى معرفة نوع الدعم الذي يمكنه تقديمه بشكل مباشر وأن يكون قادرًا على </a:t>
            </a:r>
            <a:r>
              <a:rPr lang="ar-SA" i="1" dirty="0"/>
              <a:t>إيضاح ذلك</a:t>
            </a:r>
            <a:r>
              <a:rPr lang="en-GB" i="1" dirty="0"/>
              <a:t> وما يمكن تنسيقه / تقديمه بشكل غير مباشر.</a:t>
            </a:r>
          </a:p>
          <a:p>
            <a:pPr lvl="0" algn="r" rtl="1"/>
            <a:r>
              <a:rPr lang="en-GB" dirty="0"/>
              <a:t>قسّم المشاركين إلى أزواج</a:t>
            </a:r>
          </a:p>
          <a:p>
            <a:pPr lvl="0"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 </a:t>
            </a:r>
            <a:r>
              <a:rPr lang="ar-SA" b="1" dirty="0"/>
              <a:t>١٤٠</a:t>
            </a:r>
            <a:r>
              <a:rPr lang="en-GB" b="1" dirty="0"/>
              <a:t> من </a:t>
            </a:r>
            <a:r>
              <a:rPr lang="ar-SA" b="1" dirty="0"/>
              <a:t>دليل العمل :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أمثلة ع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ن دور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ناقش أمثلة</a:t>
            </a:r>
            <a:r>
              <a:rPr lang="ar-SA" i="1" dirty="0"/>
              <a:t> عن ا</a:t>
            </a:r>
            <a:r>
              <a:rPr lang="en-GB" i="1" dirty="0"/>
              <a:t>لإجراءات أو الأنشطة المحتملة التي يمكن ل</a:t>
            </a:r>
            <a:r>
              <a:rPr lang="ar-SA" i="1" dirty="0"/>
              <a:t>أخصائي</a:t>
            </a:r>
            <a:r>
              <a:rPr lang="en-GB" i="1" dirty="0"/>
              <a:t>  الحالة تنفيذها وبالتالي يمكن تضمينها في خطة الحالة.</a:t>
            </a:r>
          </a:p>
          <a:p>
            <a:pPr lvl="1" algn="r" rtl="1"/>
            <a:r>
              <a:rPr lang="ar-SA" i="1" dirty="0"/>
              <a:t>الت</a:t>
            </a:r>
            <a:r>
              <a:rPr lang="en-GB" i="1" dirty="0"/>
              <a:t>رك</a:t>
            </a:r>
            <a:r>
              <a:rPr lang="ar-SA" i="1" dirty="0"/>
              <a:t>ي</a:t>
            </a:r>
            <a:r>
              <a:rPr lang="en-GB" i="1" dirty="0"/>
              <a:t>ز على وظيفة الدعم والتنسيق خلال هذا التمرين.</a:t>
            </a:r>
          </a:p>
          <a:p>
            <a:pPr lvl="1" algn="r" rtl="1"/>
            <a:r>
              <a:rPr lang="en-GB" i="1" dirty="0"/>
              <a:t>ضع في اعتبارك الوظائف الأساسية  ل</a:t>
            </a:r>
            <a:r>
              <a:rPr lang="ar-SA" i="1" dirty="0"/>
              <a:t>أخصائي</a:t>
            </a:r>
            <a:r>
              <a:rPr lang="en-GB" i="1" dirty="0"/>
              <a:t> الحالة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عمل ال</a:t>
            </a:r>
            <a:r>
              <a:rPr lang="ar-SA" b="1" dirty="0"/>
              <a:t>أزواج (١٠ دقائق)</a:t>
            </a:r>
          </a:p>
          <a:p>
            <a:pPr marL="0" indent="0" algn="r" rtl="1">
              <a:buNone/>
            </a:pPr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(15 دقيقة)</a:t>
            </a:r>
          </a:p>
          <a:p>
            <a:pPr algn="r" rtl="1"/>
            <a:r>
              <a:rPr lang="en-GB" dirty="0"/>
              <a:t>اطلب من المتطوعين مشاركة اجاباتهم</a:t>
            </a:r>
          </a:p>
          <a:p>
            <a:pPr algn="r" rtl="1"/>
            <a:r>
              <a:rPr lang="en-GB" dirty="0"/>
              <a:t>اكتب الردود على اللوح الورقي</a:t>
            </a:r>
          </a:p>
          <a:p>
            <a:pPr lvl="1" algn="r" rtl="1"/>
            <a:r>
              <a:rPr lang="en-GB" i="1" dirty="0"/>
              <a:t>يمكن أن تكون هذه مصدر إلهام أثناء صياغة خطة الحالة لدراسة حالة.</a:t>
            </a:r>
          </a:p>
          <a:p>
            <a:pPr algn="r" rtl="1"/>
            <a:r>
              <a:rPr lang="en-GB" dirty="0"/>
              <a:t>قم بمراجعة واستكمال الردود بناءً على الردود المحتملة في الصفحة التالية.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ar-SA" b="0" dirty="0"/>
          </a:p>
          <a:p>
            <a:pPr marL="0" indent="0" algn="r" rtl="1">
              <a:buNone/>
            </a:pPr>
            <a:r>
              <a:rPr lang="ar-SA" b="1" dirty="0">
                <a:sym typeface="Wingdings" panose="05000000000000000000" pitchFamily="2" charset="2"/>
              </a:rPr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BD6CEB9-E08D-6679-61FF-74BF70C1C0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B6AD976-4C98-B4D3-67CC-DFDBE8B46FC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787984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GB" b="1" dirty="0"/>
              <a:t>وظيفة </a:t>
            </a:r>
            <a:r>
              <a:rPr lang="ar-SA" b="1" dirty="0"/>
              <a:t>ال</a:t>
            </a:r>
            <a:r>
              <a:rPr lang="en-GB" b="1" dirty="0"/>
              <a:t>دعم:</a:t>
            </a:r>
          </a:p>
          <a:p>
            <a:pPr lvl="1" algn="r" rtl="1"/>
            <a:r>
              <a:rPr lang="en-GB" dirty="0"/>
              <a:t>تقديم الدعم النفسي والاجتماعي (دعمهم في فهم المشاعر ، ودعمهم في التعبير عن أنفسهم ، ودعمهم في التعامل مع المواقف الصعبة)</a:t>
            </a:r>
          </a:p>
          <a:p>
            <a:pPr lvl="1" algn="r" rtl="1"/>
            <a:r>
              <a:rPr lang="en-GB" dirty="0"/>
              <a:t>تقديم معلومات للأطفال أو</a:t>
            </a:r>
            <a:r>
              <a:rPr lang="ar-SA" dirty="0"/>
              <a:t> الوالدين </a:t>
            </a:r>
            <a:r>
              <a:rPr lang="en-GB" dirty="0"/>
              <a:t>أو مقدمي الرعاية (حول حقوقهم ، الخدمة المتاحة ، تحديثات ال</a:t>
            </a:r>
            <a:r>
              <a:rPr lang="ar-SA" dirty="0"/>
              <a:t>وضع....)</a:t>
            </a:r>
            <a:endParaRPr lang="en-GB" dirty="0"/>
          </a:p>
          <a:p>
            <a:pPr lvl="1" algn="r" rtl="1"/>
            <a:r>
              <a:rPr lang="ar-SA" dirty="0"/>
              <a:t>المناصرة من أجل</a:t>
            </a:r>
            <a:r>
              <a:rPr lang="en-GB" dirty="0"/>
              <a:t> الطفل (للوصول إلى الخدمات ، وإدراج الأطفال ذوي الإ</a:t>
            </a:r>
            <a:r>
              <a:rPr lang="ar-SA" dirty="0"/>
              <a:t>حتياجات الخاصة</a:t>
            </a:r>
            <a:r>
              <a:rPr lang="en-GB" dirty="0"/>
              <a:t> ، والاستماع إليهم ، ودعمهم للمطالبة بحقوقهم</a:t>
            </a:r>
            <a:r>
              <a:rPr lang="ar-SA" dirty="0"/>
              <a:t>.....)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دعم لضمان سلامة الأطفال (خط</a:t>
            </a:r>
            <a:r>
              <a:rPr lang="ar-SA" dirty="0"/>
              <a:t>ة</a:t>
            </a:r>
            <a:r>
              <a:rPr lang="en-GB" dirty="0"/>
              <a:t> السلامة ، ...) بما في ذلك ترتيبات الرعاية الآمنة (تعزيز الأسرة ، والرعاية البديلة ، ...)</a:t>
            </a:r>
          </a:p>
          <a:p>
            <a:pPr lvl="1" algn="r" rtl="1"/>
            <a:r>
              <a:rPr lang="en-GB" dirty="0"/>
              <a:t>دعم الأطفال في العثور على أسرهم عند </a:t>
            </a:r>
            <a:r>
              <a:rPr lang="ar-SA" dirty="0"/>
              <a:t>ان</a:t>
            </a:r>
            <a:r>
              <a:rPr lang="en-GB" dirty="0"/>
              <a:t>فص</a:t>
            </a:r>
            <a:r>
              <a:rPr lang="ar-SA" dirty="0"/>
              <a:t>ا</a:t>
            </a:r>
            <a:r>
              <a:rPr lang="en-GB" dirty="0"/>
              <a:t>لهم أثناء حالات الطوارئ</a:t>
            </a:r>
          </a:p>
          <a:p>
            <a:pPr lvl="0" algn="r" rtl="1"/>
            <a:r>
              <a:rPr lang="en-GB" b="1" dirty="0"/>
              <a:t>وظيفة التنسيق:</a:t>
            </a:r>
          </a:p>
          <a:p>
            <a:pPr lvl="1" algn="r" rtl="1"/>
            <a:r>
              <a:rPr lang="en-GB" dirty="0"/>
              <a:t>تحديد موقع الخدمات التي يمكن أن تدعم الطفل أو الوالد أو مقدم الرعاية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ق</a:t>
            </a:r>
            <a:r>
              <a:rPr lang="ar-SA" dirty="0"/>
              <a:t>يام</a:t>
            </a:r>
            <a:r>
              <a:rPr lang="en-GB" dirty="0"/>
              <a:t> بالإحالات إلى مقدمي الخدمات والتنسيق لضمان الوصول</a:t>
            </a:r>
          </a:p>
          <a:p>
            <a:pPr lvl="1" algn="r" rtl="1"/>
            <a:r>
              <a:rPr lang="en-GB" dirty="0"/>
              <a:t>ال</a:t>
            </a:r>
            <a:r>
              <a:rPr lang="ar-SA" dirty="0"/>
              <a:t>مناصرة</a:t>
            </a:r>
            <a:r>
              <a:rPr lang="en-GB" dirty="0"/>
              <a:t> لضمان الوصول (دمج للأطفال ذوي الإ</a:t>
            </a:r>
            <a:r>
              <a:rPr lang="ar-SA" dirty="0"/>
              <a:t>حتياجات الخاصة</a:t>
            </a:r>
            <a:r>
              <a:rPr lang="en-GB" dirty="0"/>
              <a:t> ، للأطفال دون وثائق</a:t>
            </a:r>
            <a:r>
              <a:rPr lang="ar-SA" dirty="0"/>
              <a:t>.....)</a:t>
            </a:r>
            <a:endParaRPr lang="en-GB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A7FB13D-2395-9380-9555-C8D9A4FECE2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83092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تذكر أن أخصائي الحالة سي</a:t>
            </a:r>
            <a:r>
              <a:rPr lang="ar-SA" i="1" dirty="0"/>
              <a:t>جد ويحدد</a:t>
            </a:r>
            <a:r>
              <a:rPr lang="en-GB" i="1" dirty="0"/>
              <a:t> الخدمات المتاحة</a:t>
            </a:r>
          </a:p>
          <a:p>
            <a:pPr algn="r" rtl="1"/>
            <a:r>
              <a:rPr lang="en-GB" i="1" dirty="0"/>
              <a:t>الآن سنلقي نظرة على أنواع الدعم المختلفة التي يمكن أن توجد في حالات الطوارئ والأوضاع الإنسانية.</a:t>
            </a:r>
          </a:p>
          <a:p>
            <a:pPr algn="r" rtl="1"/>
            <a:r>
              <a:rPr lang="en-US" dirty="0"/>
              <a:t>اطلب من المتطوعين تقديم الشريحة</a:t>
            </a:r>
          </a:p>
          <a:p>
            <a:pPr algn="r" rtl="1"/>
            <a:r>
              <a:rPr lang="ar-SA" dirty="0"/>
              <a:t>قم بت</a:t>
            </a:r>
            <a:r>
              <a:rPr lang="en-US" dirty="0"/>
              <a:t>وج</a:t>
            </a:r>
            <a:r>
              <a:rPr lang="ar-SA" dirty="0"/>
              <a:t>ي</a:t>
            </a:r>
            <a:r>
              <a:rPr lang="en-US" dirty="0"/>
              <a:t>ه مناقشة قصيرة</a:t>
            </a:r>
          </a:p>
          <a:p>
            <a:pPr lvl="1" algn="r" rtl="1"/>
            <a:r>
              <a:rPr lang="en-US" i="1" dirty="0"/>
              <a:t>هل عند أحدكم أية أسئلة؟</a:t>
            </a:r>
            <a:endParaRPr lang="en-BE" i="1" dirty="0"/>
          </a:p>
          <a:p>
            <a:pPr lvl="1" algn="r" rtl="1"/>
            <a:r>
              <a:rPr lang="en-US" i="1" dirty="0"/>
              <a:t>هل تعرف ماذا يفعل كل قطاع؟</a:t>
            </a:r>
            <a:endParaRPr lang="en-BE" i="1" dirty="0"/>
          </a:p>
          <a:p>
            <a:pPr lvl="1" algn="r" rtl="1"/>
            <a:r>
              <a:rPr lang="en-US" i="1" dirty="0"/>
              <a:t>هل عمل</a:t>
            </a:r>
            <a:r>
              <a:rPr lang="ar-SA" i="1" dirty="0"/>
              <a:t>تم</a:t>
            </a:r>
            <a:r>
              <a:rPr lang="en-US" i="1" dirty="0"/>
              <a:t> مع هذه القطاعات من قبل؟</a:t>
            </a:r>
            <a:endParaRPr lang="en-BE" i="1" dirty="0"/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</a:t>
            </a:r>
            <a:r>
              <a:rPr lang="en-US" b="1" dirty="0"/>
              <a:t> </a:t>
            </a:r>
            <a:r>
              <a:rPr lang="ar-SA" b="1" dirty="0"/>
              <a:t>ال</a:t>
            </a:r>
            <a:r>
              <a:rPr lang="en-US" b="1" dirty="0"/>
              <a:t>صفحة </a:t>
            </a:r>
            <a:r>
              <a:rPr lang="ar-SA" b="1" dirty="0"/>
              <a:t>١٤١</a:t>
            </a:r>
            <a:r>
              <a:rPr lang="en-US" b="1" dirty="0"/>
              <a:t>:</a:t>
            </a:r>
            <a:r>
              <a:rPr lang="ar-SA" b="1" dirty="0"/>
              <a:t> ال</a:t>
            </a:r>
            <a:r>
              <a:rPr lang="en-US" b="1" dirty="0"/>
              <a:t>أنواع </a:t>
            </a:r>
            <a:r>
              <a:rPr lang="ar-SA" b="1" dirty="0"/>
              <a:t>ال</a:t>
            </a:r>
            <a:r>
              <a:rPr lang="en-US" b="1" dirty="0"/>
              <a:t>مختلفة من الدعم</a:t>
            </a:r>
          </a:p>
          <a:p>
            <a:pPr algn="r" rtl="1"/>
            <a:r>
              <a:rPr lang="en-US" b="0" i="1" dirty="0"/>
              <a:t>في </a:t>
            </a:r>
            <a:r>
              <a:rPr lang="ar-SA" b="0" i="1" dirty="0"/>
              <a:t>دليل العمل الخاص </a:t>
            </a:r>
            <a:r>
              <a:rPr lang="en-US" b="0" i="1" dirty="0"/>
              <a:t>بك</a:t>
            </a:r>
            <a:r>
              <a:rPr lang="ar-SA" b="0" i="1" dirty="0"/>
              <a:t>م:</a:t>
            </a:r>
            <a:endParaRPr lang="en-US" b="0" i="1" dirty="0"/>
          </a:p>
          <a:p>
            <a:pPr lvl="1" algn="r" rtl="1"/>
            <a:r>
              <a:rPr lang="en-US" b="0" i="1" dirty="0"/>
              <a:t>اكتب </a:t>
            </a:r>
            <a:r>
              <a:rPr lang="en-US" i="1" dirty="0"/>
              <a:t>أنواع الدعم المتاحة في </a:t>
            </a:r>
            <a:r>
              <a:rPr lang="ar-SA" i="1" dirty="0"/>
              <a:t>ال</a:t>
            </a:r>
            <a:r>
              <a:rPr lang="en-US" i="1" dirty="0"/>
              <a:t>مجال</a:t>
            </a:r>
            <a:r>
              <a:rPr lang="ar-SA" i="1" dirty="0"/>
              <a:t> </a:t>
            </a:r>
            <a:r>
              <a:rPr lang="en-US" i="1" dirty="0"/>
              <a:t>المحدد </a:t>
            </a:r>
            <a:r>
              <a:rPr lang="ar-SA" i="1" dirty="0"/>
              <a:t>ل</a:t>
            </a:r>
            <a:r>
              <a:rPr lang="en-US" i="1" dirty="0"/>
              <a:t>تدخلك </a:t>
            </a:r>
          </a:p>
          <a:p>
            <a:pPr lvl="1" algn="r" rtl="1"/>
            <a:r>
              <a:rPr lang="en-US" i="1" dirty="0"/>
              <a:t>اكتب أنواع الأنشطة التي قد تكون هذه القطاعات قادرة على توفيرها للأطفال الذين يتلقون خدمات إدارة الحالة.</a:t>
            </a:r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العمل الفردي (5 دقائق)</a:t>
            </a:r>
          </a:p>
          <a:p>
            <a:pPr algn="r" rtl="1"/>
            <a:r>
              <a:rPr lang="en-US" dirty="0"/>
              <a:t>امنح المشاركين </a:t>
            </a:r>
            <a:r>
              <a:rPr lang="ar-SA" dirty="0"/>
              <a:t>٥</a:t>
            </a:r>
            <a:r>
              <a:rPr lang="en-US" dirty="0"/>
              <a:t> دقائق لإكمال</a:t>
            </a:r>
            <a:r>
              <a:rPr lang="ar-SA" dirty="0"/>
              <a:t> النشاط</a:t>
            </a:r>
            <a:endParaRPr lang="en-US" dirty="0"/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مناقشة عامة (5 دقائق)</a:t>
            </a:r>
          </a:p>
          <a:p>
            <a:pPr algn="r" rtl="1"/>
            <a:r>
              <a:rPr lang="en-US" i="1" dirty="0"/>
              <a:t>هل من المحتمل أن تكون أي من هذه الخدمات في </a:t>
            </a:r>
            <a:r>
              <a:rPr lang="ar-SA" i="1" dirty="0"/>
              <a:t>الجدول </a:t>
            </a:r>
            <a:r>
              <a:rPr lang="en-US" i="1" dirty="0"/>
              <a:t>مفيدة في حالة أمينة وأسرتها؟</a:t>
            </a:r>
            <a:endParaRPr lang="en-BE" i="1" dirty="0"/>
          </a:p>
          <a:p>
            <a:pPr algn="r" rtl="1"/>
            <a:r>
              <a:rPr lang="en-GB" dirty="0"/>
              <a:t>إجابات ممكنة</a:t>
            </a:r>
            <a:endParaRPr lang="en-BE" dirty="0"/>
          </a:p>
          <a:p>
            <a:pPr lvl="1" algn="r" rtl="1"/>
            <a:r>
              <a:rPr lang="en-US" dirty="0"/>
              <a:t>الدعم النفسي والاجتماعي لأمينة</a:t>
            </a:r>
            <a:endParaRPr lang="en-BE" dirty="0"/>
          </a:p>
          <a:p>
            <a:pPr lvl="1" algn="r" rtl="1"/>
            <a:r>
              <a:rPr lang="en-US" dirty="0"/>
              <a:t>التسجيل في المدرسة أو برنامج تعليمي</a:t>
            </a:r>
            <a:endParaRPr lang="en-BE" dirty="0"/>
          </a:p>
          <a:p>
            <a:pPr lvl="1" algn="r" rtl="1"/>
            <a:r>
              <a:rPr lang="en-US" dirty="0"/>
              <a:t>برنامج اقتصادي و</a:t>
            </a:r>
            <a:r>
              <a:rPr lang="ar-SA" dirty="0"/>
              <a:t>سبل العيش</a:t>
            </a:r>
            <a:r>
              <a:rPr lang="en-US" dirty="0"/>
              <a:t> لمصدر دخل بديل</a:t>
            </a:r>
          </a:p>
          <a:p>
            <a:pPr algn="r" rtl="1"/>
            <a:r>
              <a:rPr lang="en-US" i="1" dirty="0"/>
              <a:t>سنناقش هذا بمزيد من التفصيل لاحقًا ولكن سننظر أولاً في مسارات الإحالة</a:t>
            </a: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012B742-7E0A-E73E-14CB-4E6DF7C4D5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BD6DC9D-60FD-73C2-695E-7654234C8CC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36112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تحضير</a:t>
            </a:r>
          </a:p>
          <a:p>
            <a:pPr marL="171450" indent="-171450" algn="r" rtl="1"/>
            <a:r>
              <a:rPr lang="en-GB" b="0" dirty="0"/>
              <a:t>أحضر كرة خيط أو حبل لهذا النشاط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توضيح</a:t>
            </a:r>
          </a:p>
          <a:p>
            <a:pPr algn="r" rtl="1"/>
            <a:r>
              <a:rPr lang="en-GB" i="1" dirty="0"/>
              <a:t>يعالج</a:t>
            </a:r>
            <a:r>
              <a:rPr lang="ar-SA" i="1" dirty="0"/>
              <a:t> أخصائيو الحالة </a:t>
            </a:r>
            <a:r>
              <a:rPr lang="en-GB" i="1" dirty="0"/>
              <a:t>القضايا بشكل غير مباشر من خلال عملية تسمى "الإحالة" وهي طريقة لربط الطفل رسميًا بم</a:t>
            </a:r>
            <a:r>
              <a:rPr lang="ar-SA" i="1" dirty="0"/>
              <a:t>قدم</a:t>
            </a:r>
            <a:r>
              <a:rPr lang="en-GB" i="1" dirty="0"/>
              <a:t> خدمة آخر.</a:t>
            </a:r>
          </a:p>
          <a:p>
            <a:pPr lvl="1" algn="r" rtl="1"/>
            <a:r>
              <a:rPr lang="en-GB" i="1" dirty="0"/>
              <a:t>الإحالة هي عملية طلب خدمات لطفل أو لأسرته من وكالة أخرى (مثل المساعدة النقدية والرعاية الصحية وما إلى ذلك) من خلال إجراء و / أو نموذج محدد ؛ يتحمل</a:t>
            </a:r>
            <a:r>
              <a:rPr lang="ar-SA" i="1" dirty="0"/>
              <a:t> أخصائيو الحالة </a:t>
            </a:r>
            <a:r>
              <a:rPr lang="en-GB" i="1" dirty="0"/>
              <a:t>المسؤولية الكاملة عن ال</a:t>
            </a:r>
            <a:r>
              <a:rPr lang="ar-SA" i="1" dirty="0"/>
              <a:t>حالة</a:t>
            </a:r>
            <a:r>
              <a:rPr lang="en-GB" i="1" dirty="0"/>
              <a:t> بغض النظر عن الإحالات.</a:t>
            </a:r>
          </a:p>
          <a:p>
            <a:pPr lvl="1" algn="r" rtl="1"/>
            <a:r>
              <a:rPr lang="en-GB" i="1" dirty="0"/>
              <a:t>يجب أن تتم الإحالات دائمًا بإذن من الطفل والأسرة</a:t>
            </a:r>
            <a:r>
              <a:rPr lang="ar-SA" i="1" dirty="0"/>
              <a:t>، </a:t>
            </a:r>
            <a:r>
              <a:rPr lang="en-GB" i="1" dirty="0"/>
              <a:t>ما لم تكن هناك مشكلة فورية تتعلق بسلامة الطفل ويحتاج القرار إلى إخراج الطفل من موقف </a:t>
            </a:r>
            <a:r>
              <a:rPr lang="ar-SA" i="1" dirty="0"/>
              <a:t>مؤذي </a:t>
            </a:r>
            <a:r>
              <a:rPr lang="en-GB" i="1" dirty="0"/>
              <a:t>.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نشاط </a:t>
            </a:r>
            <a:r>
              <a:rPr lang="ar-SA" b="1" dirty="0"/>
              <a:t>جماعي(٢٠ دقيقة)</a:t>
            </a:r>
          </a:p>
          <a:p>
            <a:pPr marL="171450" indent="-171450" algn="r" rtl="1"/>
            <a:r>
              <a:rPr lang="en-GB" dirty="0"/>
              <a:t>اطلب من </a:t>
            </a:r>
            <a:r>
              <a:rPr lang="ar-SA" dirty="0"/>
              <a:t>٩</a:t>
            </a:r>
            <a:r>
              <a:rPr lang="en-GB" dirty="0"/>
              <a:t> متطوعين الوقوف في دائرة.</a:t>
            </a:r>
          </a:p>
          <a:p>
            <a:pPr algn="r" rtl="1"/>
            <a:r>
              <a:rPr lang="en-GB" dirty="0"/>
              <a:t>قم بتعيين دور لكل متطوع:</a:t>
            </a:r>
          </a:p>
          <a:p>
            <a:pPr lvl="1" algn="r" rtl="1"/>
            <a:r>
              <a:rPr lang="ar-SA" dirty="0"/>
              <a:t>فتى ذو ١٦</a:t>
            </a:r>
            <a:r>
              <a:rPr lang="en-GB" dirty="0"/>
              <a:t> عاما</a:t>
            </a:r>
          </a:p>
          <a:p>
            <a:pPr lvl="1" algn="r" rtl="1"/>
            <a:r>
              <a:rPr lang="en-GB" dirty="0"/>
              <a:t>والدة ال</a:t>
            </a:r>
            <a:r>
              <a:rPr lang="ar-SA" dirty="0"/>
              <a:t>فتى</a:t>
            </a:r>
            <a:endParaRPr lang="en-GB" dirty="0"/>
          </a:p>
          <a:p>
            <a:pPr lvl="1" algn="r" rtl="1"/>
            <a:r>
              <a:rPr lang="ar-SA" dirty="0"/>
              <a:t>قائد</a:t>
            </a:r>
            <a:r>
              <a:rPr lang="en-GB" dirty="0"/>
              <a:t> مجتمع</a:t>
            </a:r>
            <a:r>
              <a:rPr lang="ar-SA" dirty="0"/>
              <a:t>ي</a:t>
            </a:r>
            <a:r>
              <a:rPr lang="en-GB" dirty="0"/>
              <a:t> </a:t>
            </a:r>
            <a:r>
              <a:rPr lang="ar-SA" dirty="0"/>
              <a:t>(</a:t>
            </a:r>
            <a:r>
              <a:rPr lang="en-GB" dirty="0"/>
              <a:t>ذكر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r>
              <a:rPr lang="en-GB" dirty="0"/>
              <a:t>إدارة المخيم</a:t>
            </a:r>
          </a:p>
          <a:p>
            <a:pPr lvl="1" algn="r" rtl="1"/>
            <a:r>
              <a:rPr lang="en-GB" dirty="0"/>
              <a:t>ميسر مساحة صديقة للأطفال</a:t>
            </a:r>
          </a:p>
          <a:p>
            <a:pPr lvl="1" algn="r" rtl="1"/>
            <a:r>
              <a:rPr lang="en-GB" dirty="0"/>
              <a:t>شرطة</a:t>
            </a:r>
          </a:p>
          <a:p>
            <a:pPr lvl="1" algn="r" rtl="1"/>
            <a:r>
              <a:rPr lang="en-GB" dirty="0"/>
              <a:t>مدير مدرسة</a:t>
            </a:r>
          </a:p>
          <a:p>
            <a:pPr lvl="1" algn="r" rtl="1"/>
            <a:r>
              <a:rPr lang="en-GB" dirty="0"/>
              <a:t>طبيب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3B0B769-6040-AFAA-AE60-12F046C1D7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05196CF-9552-364D-37E5-F0BFD7470A7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09306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pPr algn="r" rtl="1"/>
            <a:r>
              <a:rPr lang="en-GB" dirty="0"/>
              <a:t>اقرأ السيناريو الذي يعاقب فيه </a:t>
            </a:r>
            <a:r>
              <a:rPr lang="ar-SA" dirty="0"/>
              <a:t>ال</a:t>
            </a:r>
            <a:r>
              <a:rPr lang="en-GB" dirty="0"/>
              <a:t>معلم </a:t>
            </a:r>
            <a:r>
              <a:rPr lang="ar-SA" dirty="0"/>
              <a:t> </a:t>
            </a:r>
            <a:r>
              <a:rPr lang="en-GB" dirty="0"/>
              <a:t>طفلًا بشكل غير لائق. </a:t>
            </a:r>
            <a:r>
              <a:rPr lang="ar-SA" dirty="0"/>
              <a:t>(</a:t>
            </a:r>
            <a:r>
              <a:rPr lang="en-GB" b="1" dirty="0"/>
              <a:t>صفحة </a:t>
            </a:r>
            <a:r>
              <a:rPr lang="ar-SA" b="1" dirty="0"/>
              <a:t>دليل العمل</a:t>
            </a:r>
            <a:r>
              <a:rPr lang="en-GB" b="1" dirty="0"/>
              <a:t> </a:t>
            </a:r>
            <a:r>
              <a:rPr lang="ar-SA" b="1" dirty="0"/>
              <a:t>: ١٤٢</a:t>
            </a:r>
            <a:r>
              <a:rPr lang="en-GB" b="1" dirty="0"/>
              <a:t>تمرين الإحالة</a:t>
            </a:r>
            <a:r>
              <a:rPr lang="en-GB" dirty="0"/>
              <a:t>) سيذهب الطفل إلى أشخاص مختلفين عند طلب الدعم.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يجب أن يقف الشخص الذي يلعب دور الطفل في منتصف الدائرة ويمسك كرة من الخيط أو الحبل</a:t>
            </a:r>
          </a:p>
          <a:p>
            <a:pPr lvl="1" algn="r" rtl="1"/>
            <a:r>
              <a:rPr lang="en-GB" dirty="0"/>
              <a:t>عندما يذهب الطفل في القصة إلى شخص ما للحصول على الدعم ، يجب على الشخص الذي يلعب دور الطفل أن يسلم الكرة الخيط للمشارك في الدائرة الذي يلعب الدور</a:t>
            </a:r>
            <a:r>
              <a:rPr lang="ar-SA" dirty="0"/>
              <a:t> المطلوب</a:t>
            </a:r>
            <a:r>
              <a:rPr lang="en-GB" dirty="0"/>
              <a:t>.</a:t>
            </a:r>
          </a:p>
          <a:p>
            <a:pPr lvl="1" algn="r" rtl="1"/>
            <a:r>
              <a:rPr lang="en-GB" dirty="0"/>
              <a:t>سيستمر المشارك حتى النهاية قبل إعادة كرة الخيط  إلى الشخص الذي يلعب دور الطفل.</a:t>
            </a:r>
          </a:p>
          <a:p>
            <a:pPr lvl="0" algn="r" rtl="1"/>
            <a:r>
              <a:rPr lang="en-GB" dirty="0"/>
              <a:t>يجب أن تربط كرة الخيط الأشخاص الذين تحدث معهم الطفل وطلب المساعدة.</a:t>
            </a:r>
          </a:p>
          <a:p>
            <a:pPr algn="r" rtl="1"/>
            <a:r>
              <a:rPr lang="en-GB" dirty="0"/>
              <a:t>بعد قراءة السيناريو ، يجب أن يكون الطفل متشابكًا في شبكة من الحبل أو الخيط.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</a:t>
            </a:r>
            <a:r>
              <a:rPr lang="en-GB" b="1" dirty="0"/>
              <a:t>سيناريو</a:t>
            </a:r>
          </a:p>
          <a:p>
            <a:pPr algn="r" rtl="1"/>
            <a:r>
              <a:rPr lang="en-GB" dirty="0"/>
              <a:t>أنت فتى يبلغ من العمر </a:t>
            </a:r>
            <a:r>
              <a:rPr lang="ar-SA" dirty="0"/>
              <a:t>١٤</a:t>
            </a:r>
            <a:r>
              <a:rPr lang="en-GB" dirty="0"/>
              <a:t> عامًا و</a:t>
            </a:r>
            <a:r>
              <a:rPr lang="ar-SA" dirty="0"/>
              <a:t>قام</a:t>
            </a:r>
            <a:r>
              <a:rPr lang="en-GB" dirty="0"/>
              <a:t> معلمك</a:t>
            </a:r>
            <a:r>
              <a:rPr lang="ar-SA" dirty="0"/>
              <a:t> بمعاقبتك</a:t>
            </a:r>
            <a:r>
              <a:rPr lang="en-GB" dirty="0"/>
              <a:t> بشكل غير لائق وضربك ب</a:t>
            </a:r>
            <a:r>
              <a:rPr lang="ar-SA" dirty="0"/>
              <a:t>ال</a:t>
            </a:r>
            <a:r>
              <a:rPr lang="en-GB" dirty="0"/>
              <a:t>عصا على يديك ورأسك. لقد تمكنت من الخروج من حجرة الدراسة والركض.</a:t>
            </a:r>
          </a:p>
          <a:p>
            <a:pPr lvl="1" algn="r" rtl="1"/>
            <a:r>
              <a:rPr lang="en-GB" dirty="0"/>
              <a:t>أنت لا تعرف ماذا تفعل ، لكن بعد المدرسة تخبر</a:t>
            </a:r>
            <a:r>
              <a:rPr lang="ar-SA" b="1" dirty="0"/>
              <a:t>أمك</a:t>
            </a:r>
            <a:r>
              <a:rPr lang="en-GB" dirty="0"/>
              <a:t>.</a:t>
            </a:r>
          </a:p>
          <a:p>
            <a:pPr lvl="1" algn="r" rtl="1"/>
            <a:r>
              <a:rPr lang="en-GB" dirty="0"/>
              <a:t>والدتك وأنت تذهب</a:t>
            </a:r>
            <a:r>
              <a:rPr lang="ar-SA" dirty="0"/>
              <a:t>ان</a:t>
            </a:r>
            <a:r>
              <a:rPr lang="en-GB" dirty="0"/>
              <a:t> للتحدث إلى</a:t>
            </a:r>
            <a:r>
              <a:rPr lang="ar-SA" dirty="0"/>
              <a:t> </a:t>
            </a:r>
            <a:r>
              <a:rPr lang="ar-SA" b="1" dirty="0"/>
              <a:t>القائد المجتمعي </a:t>
            </a:r>
            <a:r>
              <a:rPr lang="en-GB" dirty="0"/>
              <a:t>لكنه يقول إن المدرسة لا تقع تحت مسؤوليته لذلك ي</a:t>
            </a:r>
            <a:r>
              <a:rPr lang="ar-SA" dirty="0"/>
              <a:t>تصل</a:t>
            </a:r>
            <a:r>
              <a:rPr lang="en-GB" dirty="0"/>
              <a:t> </a:t>
            </a:r>
            <a:r>
              <a:rPr lang="ar-SA" dirty="0"/>
              <a:t>ب</a:t>
            </a:r>
            <a:r>
              <a:rPr lang="en-GB" dirty="0"/>
              <a:t>إدارة المخيم. يطلب منك قائد المجتمع الذهاب إلى إدارة المخيم والعودة إليه بعد ذلك لإخباره بما قالته إدارة المخيم.</a:t>
            </a:r>
          </a:p>
          <a:p>
            <a:pPr lvl="1" algn="r" rtl="1"/>
            <a:r>
              <a:rPr lang="ar-SA" b="0" dirty="0"/>
              <a:t>تقترح</a:t>
            </a:r>
            <a:r>
              <a:rPr lang="ar-SA" b="1" dirty="0"/>
              <a:t> </a:t>
            </a:r>
            <a:r>
              <a:rPr lang="en-GB" b="1" dirty="0"/>
              <a:t>إدارة المخيم</a:t>
            </a:r>
            <a:r>
              <a:rPr lang="ar-SA" b="1" dirty="0"/>
              <a:t> </a:t>
            </a:r>
            <a:r>
              <a:rPr lang="en-GB" dirty="0"/>
              <a:t>عليك</a:t>
            </a:r>
            <a:r>
              <a:rPr lang="ar-SA" dirty="0"/>
              <a:t>م</a:t>
            </a:r>
            <a:r>
              <a:rPr lang="en-GB" dirty="0"/>
              <a:t> الذهاب إلى المركز الصحي لت</a:t>
            </a:r>
            <a:r>
              <a:rPr lang="ar-SA" dirty="0"/>
              <a:t>ضميد</a:t>
            </a:r>
            <a:r>
              <a:rPr lang="en-GB" dirty="0"/>
              <a:t> الجرح فوق حاجبك ثم زيارة المركز المجتمعي للمخيم حيث يوجد عامل حماية هناك.</a:t>
            </a:r>
          </a:p>
          <a:p>
            <a:pPr lvl="1" algn="r" rtl="1"/>
            <a:r>
              <a:rPr lang="en-GB" dirty="0"/>
              <a:t>تذهب إلى</a:t>
            </a:r>
            <a:r>
              <a:rPr lang="ar-SA" dirty="0"/>
              <a:t> </a:t>
            </a:r>
            <a:r>
              <a:rPr lang="en-GB" b="1" dirty="0"/>
              <a:t>مركز صحي</a:t>
            </a:r>
            <a:r>
              <a:rPr lang="ar-SA" b="1" dirty="0"/>
              <a:t> </a:t>
            </a:r>
            <a:r>
              <a:rPr lang="en-GB" dirty="0"/>
              <a:t>و</a:t>
            </a:r>
            <a:r>
              <a:rPr lang="ar-SA" dirty="0"/>
              <a:t> يقوم </a:t>
            </a:r>
            <a:r>
              <a:rPr lang="en-GB" dirty="0"/>
              <a:t>طبيب </a:t>
            </a:r>
            <a:r>
              <a:rPr lang="ar-SA" dirty="0"/>
              <a:t>ب</a:t>
            </a:r>
            <a:r>
              <a:rPr lang="en-GB" dirty="0"/>
              <a:t>فحصك ويعتني بالجرح.</a:t>
            </a:r>
          </a:p>
          <a:p>
            <a:pPr lvl="1" algn="r" rtl="1"/>
            <a:r>
              <a:rPr lang="en-GB" dirty="0"/>
              <a:t>بعد ذلك تذهب إلى</a:t>
            </a:r>
            <a:r>
              <a:rPr lang="ar-SA" b="0" dirty="0"/>
              <a:t> المركز الصديق للطفل</a:t>
            </a:r>
            <a:r>
              <a:rPr lang="en-GB" b="1" dirty="0"/>
              <a:t> </a:t>
            </a:r>
            <a:r>
              <a:rPr lang="ar-SA" b="0" dirty="0"/>
              <a:t>حيث يقترح </a:t>
            </a:r>
            <a:r>
              <a:rPr lang="en-GB" b="1" dirty="0"/>
              <a:t>عامل الحماية</a:t>
            </a:r>
            <a:r>
              <a:rPr lang="ar-SA" b="1" dirty="0"/>
              <a:t> </a:t>
            </a:r>
            <a:r>
              <a:rPr lang="ar-SA" b="0" dirty="0"/>
              <a:t>عليك </a:t>
            </a:r>
            <a:r>
              <a:rPr lang="en-GB" b="0" dirty="0"/>
              <a:t>ا</a:t>
            </a:r>
            <a:r>
              <a:rPr lang="en-GB" dirty="0"/>
              <a:t>لذهاب إلى الشرطة. يتمنى أن يتمكن من مرافقتك أنت ووالدتك إلى الشرطة ، لكن ليس لديه أي وقت.</a:t>
            </a:r>
          </a:p>
          <a:p>
            <a:pPr lvl="1" algn="r" rtl="1"/>
            <a:r>
              <a:rPr lang="en-GB" dirty="0"/>
              <a:t> تذهب أنت وأمك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شرطة</a:t>
            </a:r>
            <a:r>
              <a:rPr lang="en-GB" dirty="0"/>
              <a:t>. بعد الانتظار لمدة ساعة للتحدث مع ضابط </a:t>
            </a:r>
            <a:r>
              <a:rPr lang="ar-SA" dirty="0"/>
              <a:t>ال</a:t>
            </a:r>
            <a:r>
              <a:rPr lang="en-GB" dirty="0"/>
              <a:t>شرطة ، يخبرك أنه يمكنهم تسجيل شكوى ، ولكن إذا لم يكن هناك من يشهد على قيام المعلم بذلك ، فسيكون من الصعب إثبات ذلك. يقترحون عليك الذهاب والتحدث إلى مدير</a:t>
            </a:r>
            <a:r>
              <a:rPr lang="ar-SA" dirty="0"/>
              <a:t>ة</a:t>
            </a:r>
            <a:r>
              <a:rPr lang="en-GB" dirty="0"/>
              <a:t> المدرسة وتقديم شكوى في المدرسة.</a:t>
            </a:r>
          </a:p>
          <a:p>
            <a:pPr lvl="1" algn="r" rtl="1"/>
            <a:r>
              <a:rPr lang="en-GB" dirty="0"/>
              <a:t>عليك أولا العودة إلى</a:t>
            </a:r>
            <a:r>
              <a:rPr lang="ar-SA" dirty="0"/>
              <a:t> </a:t>
            </a:r>
            <a:r>
              <a:rPr lang="ar-SA" b="1" dirty="0"/>
              <a:t>القائد المجتمعي </a:t>
            </a:r>
            <a:r>
              <a:rPr lang="ar-SA" dirty="0"/>
              <a:t>لأنه </a:t>
            </a:r>
            <a:r>
              <a:rPr lang="en-GB" dirty="0"/>
              <a:t>اتصل بك وطلب منك المرور </a:t>
            </a:r>
            <a:r>
              <a:rPr lang="ar-SA" dirty="0"/>
              <a:t>ل</a:t>
            </a:r>
            <a:r>
              <a:rPr lang="en-GB" dirty="0"/>
              <a:t>شرح ما قالته الشرطة. </a:t>
            </a:r>
            <a:r>
              <a:rPr lang="en-GB" b="0" dirty="0"/>
              <a:t>يقول </a:t>
            </a:r>
            <a:r>
              <a:rPr lang="ar-SA" b="0" dirty="0"/>
              <a:t>القائد المجتمعي </a:t>
            </a:r>
            <a:r>
              <a:rPr lang="en-GB" dirty="0"/>
              <a:t>إنه لم تكن هناك حاجة لإبلاغ الشرطة.</a:t>
            </a:r>
          </a:p>
          <a:p>
            <a:pPr lvl="1" algn="r" rtl="1"/>
            <a:r>
              <a:rPr lang="en-GB" dirty="0"/>
              <a:t>بعد ذلك ، تذهب أنت وأمك للتحدث مع</a:t>
            </a:r>
            <a:r>
              <a:rPr lang="ar-SA" dirty="0"/>
              <a:t> </a:t>
            </a:r>
            <a:r>
              <a:rPr lang="en-GB" b="1" dirty="0"/>
              <a:t>مدير</a:t>
            </a:r>
            <a:r>
              <a:rPr lang="ar-SA" b="1" dirty="0"/>
              <a:t>ة</a:t>
            </a:r>
            <a:r>
              <a:rPr lang="en-GB" b="1" dirty="0"/>
              <a:t> مدرسة</a:t>
            </a:r>
            <a:r>
              <a:rPr lang="ar-SA" b="1" dirty="0"/>
              <a:t> </a:t>
            </a:r>
            <a:r>
              <a:rPr lang="ar-SA" b="0" dirty="0"/>
              <a:t>في</a:t>
            </a:r>
            <a:r>
              <a:rPr lang="ar-SA" b="1" dirty="0"/>
              <a:t> </a:t>
            </a:r>
            <a:r>
              <a:rPr lang="en-GB" dirty="0"/>
              <a:t>اليوم ال</a:t>
            </a:r>
            <a:r>
              <a:rPr lang="ar-SA" dirty="0"/>
              <a:t>تالي</a:t>
            </a:r>
            <a:r>
              <a:rPr lang="en-GB" dirty="0"/>
              <a:t>. </a:t>
            </a:r>
            <a:r>
              <a:rPr lang="ar-SA" dirty="0"/>
              <a:t>ت</a:t>
            </a:r>
            <a:r>
              <a:rPr lang="en-GB" dirty="0"/>
              <a:t>شعر مدير</a:t>
            </a:r>
            <a:r>
              <a:rPr lang="ar-SA" dirty="0"/>
              <a:t>ة</a:t>
            </a:r>
            <a:r>
              <a:rPr lang="en-GB" dirty="0"/>
              <a:t> المدرسة بالصدمة. إنها تستمع إليك لكنها تقول إنه يجب عليك تقديم شكوى إلى الشرطة. لقد أوضحت</a:t>
            </a:r>
            <a:r>
              <a:rPr lang="ar-SA" dirty="0"/>
              <a:t> لها</a:t>
            </a:r>
            <a:r>
              <a:rPr lang="en-GB" dirty="0"/>
              <a:t> أنك ذهبت إلى هناك بالأمس لكنهم قالوا إن عليك التحدث إلى مدير</a:t>
            </a:r>
            <a:r>
              <a:rPr lang="ar-SA" dirty="0"/>
              <a:t>ة</a:t>
            </a:r>
            <a:r>
              <a:rPr lang="en-GB" dirty="0"/>
              <a:t> المدرسة. تقول مديرة المدرسة إنها تأخذ الشكوى بجدية وستنظر فيها بالتأكيد. </a:t>
            </a:r>
            <a:r>
              <a:rPr lang="ar-SA" dirty="0"/>
              <a:t>ت</a:t>
            </a:r>
            <a:r>
              <a:rPr lang="en-GB" dirty="0"/>
              <a:t>حيلك مدير</a:t>
            </a:r>
            <a:r>
              <a:rPr lang="ar-SA" dirty="0"/>
              <a:t>ة</a:t>
            </a:r>
            <a:r>
              <a:rPr lang="en-GB" dirty="0"/>
              <a:t> المدرسة إلى الأخصائي الاجتماعي بالمدرسة الذي قد يكون قادرًا على التحدث معك حول ما حدث.</a:t>
            </a:r>
          </a:p>
          <a:p>
            <a:pPr lvl="1" algn="r" rtl="1"/>
            <a:r>
              <a:rPr lang="en-GB" b="1" dirty="0"/>
              <a:t>العامل </a:t>
            </a:r>
            <a:r>
              <a:rPr lang="ar-SA" b="1" dirty="0"/>
              <a:t>ال</a:t>
            </a:r>
            <a:r>
              <a:rPr lang="en-GB" b="1" dirty="0"/>
              <a:t>اجتماعي في المدرسة</a:t>
            </a:r>
            <a:r>
              <a:rPr lang="ar-SA" b="1" dirty="0"/>
              <a:t> </a:t>
            </a:r>
            <a:r>
              <a:rPr lang="en-GB" dirty="0"/>
              <a:t>لديه إجازة هذا الأسبوع ، لذا تعود إلى المنزل مرة أخرى.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EF74765-5EE0-3E92-0257-41F877C506A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29473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اسأل ما هي بعض المشكلات التي تم عرضها أثناء ال</a:t>
            </a:r>
            <a:r>
              <a:rPr lang="ar-SA" i="1" dirty="0"/>
              <a:t>تمرين</a:t>
            </a:r>
            <a:r>
              <a:rPr lang="en-GB" i="1" dirty="0"/>
              <a:t>؟</a:t>
            </a:r>
          </a:p>
          <a:p>
            <a:pPr lvl="1" algn="r" rtl="1"/>
            <a:r>
              <a:rPr lang="en-GB" dirty="0"/>
              <a:t>قد يُصاب الطفل بصدمة ثانية ويعيد سرد قصته (على سبيل المثال ، من خلال مقابلات متعددة)</a:t>
            </a:r>
          </a:p>
          <a:p>
            <a:pPr lvl="1" algn="r" rtl="1"/>
            <a:r>
              <a:rPr lang="en-GB" dirty="0"/>
              <a:t>لم يستقبل أحد الطفل بتعاطف ، ولا </a:t>
            </a:r>
            <a:r>
              <a:rPr lang="ar-SA" dirty="0"/>
              <a:t>بعبارات تعافي</a:t>
            </a:r>
            <a:r>
              <a:rPr lang="en-GB" dirty="0"/>
              <a:t>، ولا قلق على سلامته العاطفية</a:t>
            </a:r>
          </a:p>
          <a:p>
            <a:pPr lvl="1" algn="r" rtl="1"/>
            <a:r>
              <a:rPr lang="en-GB" dirty="0"/>
              <a:t>التقى الطفل بالكثير من الأشخاص ولكن ليس لديه أخصائي حالة ولم تحدث إدارة حالة ، بما في ذلك الحصول على الموافقة وشرح العملية وتقديم الخدمات.</a:t>
            </a:r>
          </a:p>
          <a:p>
            <a:pPr lvl="1" algn="r" rtl="1"/>
            <a:r>
              <a:rPr lang="en-GB" dirty="0"/>
              <a:t>عدم التنسيق بين مقدمي الخدمات (على سبيل المثال ، يجب على الطفل التنسيق / ال</a:t>
            </a:r>
            <a:r>
              <a:rPr lang="ar-SA" dirty="0"/>
              <a:t>ربط)</a:t>
            </a:r>
            <a:endParaRPr lang="en-GB" dirty="0"/>
          </a:p>
          <a:p>
            <a:pPr lvl="1" algn="r" rtl="1"/>
            <a:r>
              <a:rPr lang="en-GB" dirty="0"/>
              <a:t>خرق السرية </a:t>
            </a:r>
            <a:r>
              <a:rPr lang="ar-SA" dirty="0"/>
              <a:t>(قائد</a:t>
            </a:r>
            <a:r>
              <a:rPr lang="en-GB" dirty="0"/>
              <a:t> المجتمع </a:t>
            </a:r>
            <a:r>
              <a:rPr lang="ar-SA" dirty="0"/>
              <a:t>قام بالاتصال</a:t>
            </a:r>
            <a:r>
              <a:rPr lang="en-GB" dirty="0"/>
              <a:t> </a:t>
            </a:r>
            <a:r>
              <a:rPr lang="ar-SA" dirty="0"/>
              <a:t>ب</a:t>
            </a:r>
            <a:r>
              <a:rPr lang="en-GB" dirty="0"/>
              <a:t>إدارة المخيم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r>
              <a:rPr lang="ar-SA" dirty="0"/>
              <a:t>ضياع </a:t>
            </a:r>
            <a:r>
              <a:rPr lang="en-GB" dirty="0"/>
              <a:t>الوقت </a:t>
            </a:r>
          </a:p>
          <a:p>
            <a:pPr lvl="1" algn="r" rtl="1"/>
            <a:r>
              <a:rPr lang="en-GB" dirty="0"/>
              <a:t>لا نعرف ما إذا كان الطفل قد تلقى أي خدمات (على سبيل المثال </a:t>
            </a:r>
            <a:r>
              <a:rPr lang="ar-SA" dirty="0"/>
              <a:t>الدعم النفسي الاجتماعي</a:t>
            </a:r>
            <a:r>
              <a:rPr lang="en-GB" dirty="0"/>
              <a:t> أو رعاية طبية) بخلاف الدعم الذي كان قادرًا على الحصول عليه لأن المجتمع يعرف مكان الحصول على المساعدة.</a:t>
            </a:r>
          </a:p>
          <a:p>
            <a:pPr algn="r" rtl="1"/>
            <a:r>
              <a:rPr lang="en-GB" i="1" dirty="0"/>
              <a:t>اسأل ما هو الحل الأفضل أو السيناريو الأفضل للطفل؟</a:t>
            </a:r>
          </a:p>
          <a:p>
            <a:pPr lvl="1" algn="r" rtl="1"/>
            <a:r>
              <a:rPr lang="en-GB" dirty="0"/>
              <a:t>اولا </a:t>
            </a:r>
            <a:r>
              <a:rPr lang="ar-SA" dirty="0"/>
              <a:t>و</a:t>
            </a:r>
            <a:r>
              <a:rPr lang="en-GB" dirty="0"/>
              <a:t> قبل كل شي! يجب أن يحصل الطفل على استجابة </a:t>
            </a:r>
            <a:r>
              <a:rPr lang="ar-SA" dirty="0"/>
              <a:t>متعاطفة</a:t>
            </a:r>
            <a:r>
              <a:rPr lang="en-GB" dirty="0"/>
              <a:t> وآمنة</a:t>
            </a:r>
            <a:r>
              <a:rPr lang="ar-SA" dirty="0"/>
              <a:t> و بعناية</a:t>
            </a:r>
            <a:r>
              <a:rPr lang="en-GB" dirty="0"/>
              <a:t>. يجب أن يُسأل عن شعوره وما يحتاجه وكيف يمكن دعمه قبل اتخاذ أي قرارات</a:t>
            </a:r>
          </a:p>
          <a:p>
            <a:pPr lvl="1" algn="r" rtl="1"/>
            <a:r>
              <a:rPr lang="en-GB" dirty="0"/>
              <a:t>يمكن لأخصائي الحالة التنسيق والربط حتى لا يضطر الطفل إلى القيام بذلك وإعادة سرد قصته وبالتالي يتم تقديم الخدمات بشكل أسرع.</a:t>
            </a:r>
          </a:p>
          <a:p>
            <a:pPr lvl="1" algn="r" rtl="1"/>
            <a:r>
              <a:rPr lang="en-GB" dirty="0"/>
              <a:t>يجب أن يتلقى الطفل الدعم النفسي والاجتماعي في الوقت المناسب بالإضافة إلى الخدمات الأخرى.</a:t>
            </a:r>
          </a:p>
          <a:p>
            <a:pPr algn="r" rtl="1"/>
            <a:r>
              <a:rPr lang="en-US" i="1" dirty="0"/>
              <a:t>أظهر التمرين أهمية وجود نظام إحالة قوي لضمان مقابلة الطفل مع أخصائي الحالة قبل حدوث المزيد من الضرر.</a:t>
            </a:r>
          </a:p>
          <a:p>
            <a:pPr algn="r" rtl="1"/>
            <a:r>
              <a:rPr lang="en-US" i="1" dirty="0"/>
              <a:t>يمكن أن يؤدي</a:t>
            </a:r>
            <a:r>
              <a:rPr lang="ar-SA" i="1" dirty="0"/>
              <a:t> مسح</a:t>
            </a:r>
            <a:r>
              <a:rPr lang="en-US" i="1" dirty="0"/>
              <a:t> الخدمة ومسار الإحالة إلى تحسين الإحالات وتجنب المواقف كما هو مذكور أعلاه.</a:t>
            </a:r>
            <a:endParaRPr lang="en-BE" i="1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9F718B1-75A4-C1F0-3B81-3EA1FC89A7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8092193-20B0-20DB-96BA-496B2E04765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68396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Helvetica Neue"/>
              </a:rPr>
              <a:t>الشرح</a:t>
            </a:r>
            <a:endParaRPr lang="en-GB" b="1" dirty="0">
              <a:sym typeface="Helvetica Neue"/>
            </a:endParaRPr>
          </a:p>
          <a:p>
            <a:pPr algn="r" rtl="1"/>
            <a:r>
              <a:rPr lang="en-GB" i="1" dirty="0">
                <a:sym typeface="Helvetica Neue"/>
              </a:rPr>
              <a:t>يحتاج </a:t>
            </a:r>
            <a:r>
              <a:rPr lang="ar-SA" i="1" dirty="0">
                <a:latin typeface="Calibri" panose="020F0502020204030204" pitchFamily="34" charset="0"/>
                <a:cs typeface="Calibri" panose="020F0502020204030204" pitchFamily="34" charset="0"/>
              </a:rPr>
              <a:t>مسح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 الخدم</a:t>
            </a:r>
            <a:r>
              <a:rPr lang="ar-SA" i="1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r>
              <a:rPr lang="en-GB" i="1" dirty="0">
                <a:sym typeface="Helvetica Neue"/>
              </a:rPr>
              <a:t> إلى:</a:t>
            </a:r>
          </a:p>
          <a:p>
            <a:pPr lvl="1" algn="r" rtl="1"/>
            <a:r>
              <a:rPr lang="en-GB" i="1" dirty="0">
                <a:sym typeface="Helvetica Neue"/>
              </a:rPr>
              <a:t>ت</a:t>
            </a:r>
            <a:r>
              <a:rPr lang="ar-SA" i="1" dirty="0">
                <a:sym typeface="Helvetica Neue"/>
              </a:rPr>
              <a:t>ضمين</a:t>
            </a:r>
            <a:r>
              <a:rPr lang="en-GB" i="1" dirty="0">
                <a:sym typeface="Helvetica Neue"/>
              </a:rPr>
              <a:t> جميع التفاصيل التي يحتاج أخصائي الحالة إلى معرفتها لإبلاغ الطفل أو الوالد أو مقدم الرعاية بالخدمات المتاحة و</a:t>
            </a:r>
            <a:r>
              <a:rPr lang="ar-SA" i="1" dirty="0">
                <a:sym typeface="Helvetica Neue"/>
              </a:rPr>
              <a:t> القيام ب</a:t>
            </a:r>
            <a:r>
              <a:rPr lang="en-GB" i="1" dirty="0">
                <a:sym typeface="Helvetica Neue"/>
              </a:rPr>
              <a:t>لإحالة</a:t>
            </a:r>
          </a:p>
          <a:p>
            <a:pPr lvl="1" algn="r" rtl="1"/>
            <a:r>
              <a:rPr lang="en-GB" i="1" dirty="0">
                <a:sym typeface="Helvetica Neue"/>
              </a:rPr>
              <a:t>يتم تحديثها بانتظام – </a:t>
            </a:r>
            <a:r>
              <a:rPr lang="ar-SA" i="1" dirty="0">
                <a:sym typeface="Helvetica Neue"/>
              </a:rPr>
              <a:t>كل ٦ أشهر، </a:t>
            </a:r>
            <a:r>
              <a:rPr lang="en-GB" i="1" dirty="0"/>
              <a:t>ما لم تكن حالة طوارئ معقدة وتغيير</a:t>
            </a:r>
            <a:r>
              <a:rPr lang="ar-SA" i="1" dirty="0"/>
              <a:t> في</a:t>
            </a:r>
            <a:r>
              <a:rPr lang="en-GB" i="1" dirty="0"/>
              <a:t> الخدمات (فتح وإغلاق) في كثير من الأحيان</a:t>
            </a:r>
            <a:endParaRPr lang="en-GB" i="1" dirty="0">
              <a:sym typeface="Helvetica Neue"/>
            </a:endParaRP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22838FA-2057-B318-5FE9-2BE1627080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E393D75-EF32-074D-01CE-FA48C99908F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4596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ar-SA" dirty="0">
                <a:sym typeface="Helvetica Neue"/>
              </a:rPr>
              <a:t>ت</a:t>
            </a:r>
            <a:r>
              <a:rPr lang="en-GB" dirty="0">
                <a:sym typeface="Helvetica Neue"/>
              </a:rPr>
              <a:t>ذك</a:t>
            </a:r>
            <a:r>
              <a:rPr lang="ar-SA" dirty="0">
                <a:sym typeface="Helvetica Neue"/>
              </a:rPr>
              <a:t>ي</a:t>
            </a:r>
            <a:r>
              <a:rPr lang="en-GB" dirty="0">
                <a:sym typeface="Helvetica Neue"/>
              </a:rPr>
              <a:t>ر المشاركين بـ:</a:t>
            </a:r>
          </a:p>
          <a:p>
            <a:pPr lvl="1" algn="r" rtl="1"/>
            <a:r>
              <a:rPr lang="en-GB" dirty="0">
                <a:sym typeface="Helvetica Neue"/>
              </a:rPr>
              <a:t>اتفاقية التعلم</a:t>
            </a:r>
          </a:p>
          <a:p>
            <a:pPr lvl="1" algn="r" rtl="1"/>
            <a:r>
              <a:rPr lang="en-GB" dirty="0">
                <a:sym typeface="Helvetica Neue"/>
              </a:rPr>
              <a:t>أي "ت</a:t>
            </a:r>
            <a:r>
              <a:rPr lang="ar-SA" dirty="0">
                <a:sym typeface="Helvetica Neue"/>
              </a:rPr>
              <a:t>دبير</a:t>
            </a:r>
            <a:r>
              <a:rPr lang="en-GB" dirty="0">
                <a:sym typeface="Helvetica Neue"/>
              </a:rPr>
              <a:t> </a:t>
            </a:r>
            <a:r>
              <a:rPr lang="ar-SA" dirty="0">
                <a:sym typeface="Helvetica Neue"/>
              </a:rPr>
              <a:t>إدار</a:t>
            </a:r>
            <a:r>
              <a:rPr lang="en-GB" dirty="0">
                <a:sym typeface="Helvetica Neue"/>
              </a:rPr>
              <a:t>ي" (مثل فترات الراحة ومكان المراحيض وما إلى ذلك)</a:t>
            </a:r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FE7D10A-BF90-CB36-C4B0-814E875A64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AA29AFC-DCE2-B038-A385-FDBBD16D66D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36640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مسارات الإحالة</a:t>
            </a:r>
          </a:p>
          <a:p>
            <a:pPr lvl="1" algn="r" rtl="1"/>
            <a:r>
              <a:rPr lang="en-GB" i="1" dirty="0"/>
              <a:t>يجب أن تتضمن آليات الإحالة بين الوكالات و / أو الإدارات الحكومية مسارات إحالة موثقة</a:t>
            </a:r>
          </a:p>
          <a:p>
            <a:pPr lvl="1" algn="r" rtl="1"/>
            <a:r>
              <a:rPr lang="en-GB" i="1" dirty="0"/>
              <a:t>يجب أن تتضمن مسارات الإحالة نقاط </a:t>
            </a:r>
            <a:r>
              <a:rPr lang="ar-SA" i="1" dirty="0"/>
              <a:t>تواصل</a:t>
            </a:r>
            <a:r>
              <a:rPr lang="en-GB" i="1" dirty="0"/>
              <a:t> للإحالات داخل كل وكالة أو كل خدمة داخل الوكالة.</a:t>
            </a:r>
          </a:p>
          <a:p>
            <a:pPr lvl="1" algn="r" rtl="1"/>
            <a:r>
              <a:rPr lang="en-GB" i="1" dirty="0"/>
              <a:t>يجب على كل أخصائي حالة التأكد من أن لديهم مسار إحالة للمنطقة التي يعملون فيها حتى يتمكنوا من التعرف على نقاط ال</a:t>
            </a:r>
            <a:r>
              <a:rPr lang="ar-SA" i="1" dirty="0"/>
              <a:t>تواصل</a:t>
            </a:r>
            <a:r>
              <a:rPr lang="en-GB" i="1" dirty="0"/>
              <a:t> ذات الصلة.</a:t>
            </a:r>
          </a:p>
          <a:p>
            <a:pPr lvl="0" algn="r" rtl="1"/>
            <a:r>
              <a:rPr lang="en-GB" i="1" dirty="0"/>
              <a:t>إذا كانت هناك خدمات يحتاجها الطفل غير متوفرة</a:t>
            </a:r>
            <a:r>
              <a:rPr lang="ar-SA" i="1" dirty="0"/>
              <a:t>، </a:t>
            </a:r>
            <a:r>
              <a:rPr lang="en-GB" i="1" dirty="0"/>
              <a:t>فيجب على الوكالات والحكومات العمل معًا لمحاولة سد هذه الثغرات.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7E99D84-02CD-27C0-E87C-233FCCE5B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C12A54D-A3D4-A653-67FE-EAD0547808A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976560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Helvetica Neue"/>
              </a:rPr>
              <a:t>الشرح</a:t>
            </a:r>
            <a:endParaRPr lang="en-GB" b="1" dirty="0">
              <a:sym typeface="Helvetica Neue"/>
            </a:endParaRPr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AE8DDF-64EB-FD89-352E-E2FBD1DBD4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226479C-9BF8-1412-383A-48ED72903C6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72553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الخامسة: </a:t>
            </a:r>
            <a:r>
              <a:rPr lang="ar-SA" b="1" dirty="0"/>
              <a:t>ساعة و ١٥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>
                <a:sym typeface="Calibri"/>
              </a:rPr>
              <a:t>يجب صياغة الأهداف والغايات وتوثيقها في خطة الحالة.</a:t>
            </a:r>
          </a:p>
          <a:p>
            <a:pPr algn="r" rtl="1"/>
            <a:r>
              <a:rPr lang="en-US" i="1" dirty="0">
                <a:sym typeface="Calibri"/>
              </a:rPr>
              <a:t>خلال هذه الجلسة</a:t>
            </a:r>
            <a:r>
              <a:rPr lang="ar-SA" i="1" dirty="0">
                <a:sym typeface="Calibri"/>
              </a:rPr>
              <a:t>، </a:t>
            </a:r>
            <a:r>
              <a:rPr lang="en-US" i="1" dirty="0">
                <a:sym typeface="Calibri"/>
              </a:rPr>
              <a:t>سنناقش كيفية تطوير الأهداف والأنشطة المناسبة.</a:t>
            </a:r>
          </a:p>
          <a:p>
            <a:pPr algn="r" rtl="1"/>
            <a:r>
              <a:rPr lang="en-US" i="1" dirty="0">
                <a:sym typeface="Calibri"/>
              </a:rPr>
              <a:t>أولاً </a:t>
            </a:r>
            <a:r>
              <a:rPr lang="ar-SA" i="1" dirty="0">
                <a:sym typeface="Calibri"/>
              </a:rPr>
              <a:t>، </a:t>
            </a:r>
            <a:r>
              <a:rPr lang="en-US" i="1" dirty="0">
                <a:sym typeface="Calibri"/>
              </a:rPr>
              <a:t>سننظر في كيفية تحديد هدف شامل لخطة الحالة.</a:t>
            </a:r>
          </a:p>
          <a:p>
            <a:pPr algn="r" rtl="1"/>
            <a:endParaRPr lang="en-US" dirty="0">
              <a:sym typeface="Calibri"/>
            </a:endParaRPr>
          </a:p>
          <a:p>
            <a:pPr algn="r" rtl="1"/>
            <a:endParaRPr lang="en-US" dirty="0">
              <a:sym typeface="Calibri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6FDAEEB-5CFE-E8F4-BF7F-305F8BFAE2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0E41264-D6A1-73B8-F639-925CECDCC77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89877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 (5 دقائق)</a:t>
            </a:r>
          </a:p>
          <a:p>
            <a:pPr algn="r" rtl="1"/>
            <a:r>
              <a:rPr lang="en-GB" dirty="0"/>
              <a:t>اطلب من المشاركين إغلاق </a:t>
            </a:r>
            <a:r>
              <a:rPr lang="ar-SA" dirty="0"/>
              <a:t>دليل</a:t>
            </a:r>
            <a:r>
              <a:rPr lang="en-GB" dirty="0"/>
              <a:t> العمل الخاصة بهم</a:t>
            </a:r>
          </a:p>
          <a:p>
            <a:pPr algn="r" rtl="1"/>
            <a:r>
              <a:rPr lang="en-GB" i="1" dirty="0"/>
              <a:t>ماذا تعني </a:t>
            </a:r>
            <a:r>
              <a:rPr lang="ar-SA" i="1" dirty="0"/>
              <a:t>ال</a:t>
            </a:r>
            <a:r>
              <a:rPr lang="en-GB" i="1" dirty="0"/>
              <a:t>أهداف</a:t>
            </a:r>
            <a:r>
              <a:rPr lang="ar-SA" i="1" dirty="0"/>
              <a:t> الذكية </a:t>
            </a:r>
            <a:r>
              <a:rPr lang="en-GB" i="1" dirty="0"/>
              <a:t> SMART؟</a:t>
            </a:r>
            <a:r>
              <a:rPr lang="ar-SA" i="1" dirty="0"/>
              <a:t> </a:t>
            </a:r>
            <a:endParaRPr lang="en-GB" i="1" dirty="0"/>
          </a:p>
          <a:p>
            <a:pPr algn="r" rtl="1"/>
            <a:r>
              <a:rPr lang="en-GB" dirty="0"/>
              <a:t>راجع واستكمل الردود بالشريحة التالية</a:t>
            </a:r>
          </a:p>
          <a:p>
            <a:pPr algn="r" rtl="1"/>
            <a:r>
              <a:rPr lang="en-GB" dirty="0"/>
              <a:t>يمكنك العثور على معنى أهداف SMART </a:t>
            </a:r>
            <a:r>
              <a:rPr lang="ar-SA" dirty="0"/>
              <a:t>في</a:t>
            </a:r>
            <a:r>
              <a:rPr lang="en-GB" b="1" dirty="0"/>
              <a:t> صفحة </a:t>
            </a:r>
            <a:r>
              <a:rPr lang="ar-SA" b="1" dirty="0"/>
              <a:t> ١٤٣ من دليل العمل: ال</a:t>
            </a:r>
            <a:r>
              <a:rPr lang="en-GB" b="1" dirty="0"/>
              <a:t>أهداف </a:t>
            </a:r>
            <a:r>
              <a:rPr lang="ar-SA" b="1" dirty="0"/>
              <a:t>ال</a:t>
            </a:r>
            <a:r>
              <a:rPr lang="en-GB" b="1" dirty="0"/>
              <a:t>ذكية</a:t>
            </a:r>
          </a:p>
          <a:p>
            <a:pPr marL="0" indent="0" algn="r" defTabSz="914400" rtl="1" eaLnBrk="1" latinLnBrk="0" hangingPunct="1">
              <a:buFont typeface="Arial" panose="020B0604020202020204" pitchFamily="34" charset="0"/>
              <a:buNone/>
            </a:pP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4121A5D-8507-95A9-7EE4-F1DF9E07C3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4B28BD2-34B4-19DB-B37F-FE353865BA0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pPr algn="r"/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17307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dirty="0"/>
              <a:t>عرض الشريحة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سنجعل الآن </a:t>
            </a:r>
            <a:r>
              <a:rPr lang="ar-SA" i="1" dirty="0"/>
              <a:t>ال</a:t>
            </a:r>
            <a:r>
              <a:rPr lang="en-GB" i="1" dirty="0"/>
              <a:t>أهداف</a:t>
            </a:r>
            <a:r>
              <a:rPr lang="ar-SA" i="1" dirty="0"/>
              <a:t> الذكية</a:t>
            </a:r>
            <a:r>
              <a:rPr lang="en-GB" i="1" dirty="0"/>
              <a:t> أكثر عملية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 </a:t>
            </a:r>
            <a:r>
              <a:rPr lang="ar-SA" b="1" dirty="0"/>
              <a:t> ١٤٣ من دليل العمل</a:t>
            </a:r>
            <a:r>
              <a:rPr lang="en-GB" b="1" dirty="0"/>
              <a:t>: هل هذه الأهداف ذكية؟</a:t>
            </a:r>
          </a:p>
          <a:p>
            <a:pPr algn="r" rtl="1"/>
            <a:r>
              <a:rPr lang="en-GB" i="1" dirty="0"/>
              <a:t>في </a:t>
            </a:r>
            <a:r>
              <a:rPr lang="ar-SA" i="1" dirty="0"/>
              <a:t>دليل العمل</a:t>
            </a:r>
            <a:r>
              <a:rPr lang="en-GB" i="1" dirty="0"/>
              <a:t> الخاص بك:</a:t>
            </a:r>
          </a:p>
          <a:p>
            <a:pPr lvl="1" algn="r" rtl="1"/>
            <a:r>
              <a:rPr lang="en-GB" i="1" dirty="0"/>
              <a:t>لكل هدف</a:t>
            </a:r>
            <a:r>
              <a:rPr lang="ar-SA" i="1" dirty="0"/>
              <a:t>، </a:t>
            </a:r>
            <a:r>
              <a:rPr lang="en-GB" i="1" dirty="0"/>
              <a:t>هل ه</a:t>
            </a:r>
            <a:r>
              <a:rPr lang="ar-SA" i="1" dirty="0"/>
              <a:t>و ( محدد زمنياً، محدد، قابل للتحقيق، قابل للقياس، مناسب) </a:t>
            </a:r>
            <a:r>
              <a:rPr lang="en-GB" i="1" dirty="0"/>
              <a:t>أم لا؟</a:t>
            </a:r>
          </a:p>
          <a:p>
            <a:pPr lvl="1" algn="r" rtl="1"/>
            <a:r>
              <a:rPr lang="en-GB" i="1" dirty="0"/>
              <a:t>اكتب ردك واشرح السبب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الفردي (10 دقائق)</a:t>
            </a:r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(5 دقائق)</a:t>
            </a:r>
          </a:p>
          <a:p>
            <a:pPr algn="r" rtl="1"/>
            <a:r>
              <a:rPr lang="en-GB" dirty="0"/>
              <a:t>اطلب من المتطوعين مشاركة إجاباتهم</a:t>
            </a:r>
          </a:p>
          <a:p>
            <a:pPr algn="r" rtl="1"/>
            <a:r>
              <a:rPr lang="en-GB" dirty="0"/>
              <a:t>مراجعة واستكمال الردود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إ</a:t>
            </a:r>
            <a:r>
              <a:rPr lang="en-GB" b="1" dirty="0"/>
              <a:t>جابات</a:t>
            </a:r>
          </a:p>
          <a:p>
            <a:pPr algn="r" rtl="1"/>
            <a:r>
              <a:rPr lang="en-GB" b="1" dirty="0"/>
              <a:t>محدد:</a:t>
            </a:r>
            <a:r>
              <a:rPr lang="en-GB" b="0" dirty="0"/>
              <a:t>"معالجة مخاطر السلامة من والد حواء بأثر فوري وتعبئة موارد المجتمع لدعمه</a:t>
            </a:r>
            <a:r>
              <a:rPr lang="ar-SA" b="0" dirty="0"/>
              <a:t>م</a:t>
            </a:r>
            <a:r>
              <a:rPr lang="en-GB" b="0" dirty="0"/>
              <a:t>"</a:t>
            </a:r>
          </a:p>
          <a:p>
            <a:pPr lvl="1" algn="r" rtl="1"/>
            <a:r>
              <a:rPr lang="en-GB" dirty="0"/>
              <a:t>لا - ليس من الواضح ما هي مخاطر السلامة التي تؤثر على حواء أو "من" يفعل "ماذا" لتعبئة موارد المجتمع.</a:t>
            </a:r>
          </a:p>
          <a:p>
            <a:pPr algn="r" rtl="1"/>
            <a:r>
              <a:rPr lang="en-GB" b="1" dirty="0"/>
              <a:t>قابل للقياس:</a:t>
            </a:r>
            <a:r>
              <a:rPr lang="en-GB" b="0" dirty="0"/>
              <a:t>"تقليل الإساءة العاطفية التي تتعرض لها </a:t>
            </a:r>
            <a:r>
              <a:rPr lang="ar-SA" b="0" dirty="0"/>
              <a:t>لين</a:t>
            </a:r>
            <a:r>
              <a:rPr lang="en-GB" b="0" dirty="0"/>
              <a:t>دا في المنزل."</a:t>
            </a:r>
          </a:p>
          <a:p>
            <a:pPr lvl="1" algn="r" rtl="1"/>
            <a:r>
              <a:rPr lang="en-GB" dirty="0"/>
              <a:t>لا - هذا لا يقيس الشكل الذي سيبدو عليه الانخفاض الناجح.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E740A6D-BFAD-2343-C6A3-387AD4EBD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3AFFB4B-AF34-516F-5D64-24BB2BF99E8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43203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pPr algn="r" rtl="1"/>
            <a:r>
              <a:rPr lang="en-GB" b="1" dirty="0"/>
              <a:t>قابل للتحقيق / متفق عليه:</a:t>
            </a:r>
            <a:r>
              <a:rPr lang="en-GB" b="0" dirty="0"/>
              <a:t>"توافق الأسرة على تقليل ساعات عمل </a:t>
            </a:r>
            <a:r>
              <a:rPr lang="ar-SA" b="0" dirty="0"/>
              <a:t>راش</a:t>
            </a:r>
            <a:r>
              <a:rPr lang="en-GB" b="0" dirty="0"/>
              <a:t>د في السوق حتى يتمكن من حضور برنامج توظيف الشباب وقضاء المزيد من الوقت مع عائلته وأصدقائه".</a:t>
            </a:r>
          </a:p>
          <a:p>
            <a:pPr lvl="1" algn="r" rtl="1"/>
            <a:r>
              <a:rPr lang="en-GB" dirty="0"/>
              <a:t>نعم - وافقت العائلة. يوجد برنامج ت</a:t>
            </a:r>
            <a:r>
              <a:rPr lang="ar-SA" dirty="0"/>
              <a:t>وظيف</a:t>
            </a:r>
            <a:r>
              <a:rPr lang="en-GB" dirty="0"/>
              <a:t> للشباب متاح. في حين أنه من غير الممكن أن يتوقف </a:t>
            </a:r>
            <a:r>
              <a:rPr lang="ar-SA" dirty="0"/>
              <a:t>راشد</a:t>
            </a:r>
            <a:r>
              <a:rPr lang="en-GB" dirty="0"/>
              <a:t> عن العمل تمامًا ، إلا أنه سيتم تقليل ساعات عمله.</a:t>
            </a:r>
          </a:p>
          <a:p>
            <a:pPr algn="r" rtl="1"/>
            <a:r>
              <a:rPr lang="en-GB" b="1" dirty="0"/>
              <a:t>واقعية / ذات صلة:</a:t>
            </a:r>
            <a:r>
              <a:rPr lang="en-GB" b="0" dirty="0"/>
              <a:t>"تأكد من أن ماري تشعر بتحسن من خلال تلقي الدعم النفسي والاجتماعي </a:t>
            </a:r>
            <a:r>
              <a:rPr lang="ar-SA" b="0" dirty="0"/>
              <a:t>بسبب مرض</a:t>
            </a:r>
            <a:r>
              <a:rPr lang="en-GB" b="0" dirty="0"/>
              <a:t> والدتها الصحي ولأنها يجب أن تعتني بإخوتها وأخواتها ، بالإضافة إلى ضمان حصول والدة ماري على الجراحة التي تحتاجها".</a:t>
            </a:r>
          </a:p>
          <a:p>
            <a:pPr lvl="1" algn="r" rtl="1"/>
            <a:r>
              <a:rPr lang="en-GB" dirty="0"/>
              <a:t>لا - استخدام كلمة "</a:t>
            </a:r>
            <a:r>
              <a:rPr lang="ar-SA" dirty="0"/>
              <a:t>التأكد</a:t>
            </a:r>
            <a:r>
              <a:rPr lang="en-GB" dirty="0"/>
              <a:t>" (مرتين) غير واقعي فيما يتعلق بالشعور بالتحسن أو ، على الأرجح ، الجراحة. يعتمد أيضًا على ما إذا كانت الجراحة متاحة في السياق.</a:t>
            </a:r>
          </a:p>
          <a:p>
            <a:pPr algn="r" rtl="1"/>
            <a:r>
              <a:rPr lang="en-GB" b="1" dirty="0"/>
              <a:t>م</a:t>
            </a:r>
            <a:r>
              <a:rPr lang="ar-SA" b="1" dirty="0"/>
              <a:t>حدد</a:t>
            </a:r>
            <a:r>
              <a:rPr lang="en-GB" b="1" dirty="0"/>
              <a:t>ة زمنيا؟:</a:t>
            </a:r>
            <a:r>
              <a:rPr lang="en-GB" b="0" dirty="0"/>
              <a:t>"</a:t>
            </a:r>
            <a:r>
              <a:rPr lang="ar-SA" b="0" dirty="0"/>
              <a:t> </a:t>
            </a:r>
            <a:r>
              <a:rPr lang="en-GB" b="0" dirty="0"/>
              <a:t>وفر لجمال ترتيب رعاية مؤقتة لمدة </a:t>
            </a:r>
            <a:r>
              <a:rPr lang="ar-SA" b="0" dirty="0"/>
              <a:t>٣</a:t>
            </a:r>
            <a:r>
              <a:rPr lang="en-GB" b="0" dirty="0"/>
              <a:t> أشهر حتى يؤمن شقيقه ال</a:t>
            </a:r>
            <a:r>
              <a:rPr lang="ar-SA" b="0" dirty="0"/>
              <a:t>أكبر</a:t>
            </a:r>
            <a:r>
              <a:rPr lang="en-GB" b="0" dirty="0"/>
              <a:t>السكن لكليهما".</a:t>
            </a:r>
          </a:p>
          <a:p>
            <a:pPr lvl="1" algn="r" rtl="1"/>
            <a:r>
              <a:rPr lang="en-GB" dirty="0"/>
              <a:t>نعم - مدة الرعاية البديلة </a:t>
            </a:r>
            <a:r>
              <a:rPr lang="ar-SA" dirty="0"/>
              <a:t>٣</a:t>
            </a:r>
            <a:r>
              <a:rPr lang="en-GB" dirty="0"/>
              <a:t> أشهر وبعد ذلك يتم التخطيط لحل طويل الأمد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4D919F2-D01C-E09F-95CE-0063027AF72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576708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يجب أن تهدف الأهداف إلى تقليل عوامل الخطر وزيادة عوامل الحماية.</a:t>
            </a:r>
          </a:p>
          <a:p>
            <a:pPr lvl="1" algn="r" rtl="1"/>
            <a:r>
              <a:rPr lang="en-GB" i="1" dirty="0"/>
              <a:t>هذا ما نسميه نتائج حماية الطفل</a:t>
            </a:r>
          </a:p>
          <a:p>
            <a:pPr lvl="0" algn="r" rtl="1"/>
            <a:r>
              <a:rPr lang="en-GB" i="1" dirty="0"/>
              <a:t>بمجرد أن تعمل مع الطفل والأسرة للاتفاق على هدف لخطة الحالة</a:t>
            </a:r>
            <a:r>
              <a:rPr lang="ar-SA" i="1" dirty="0"/>
              <a:t>، </a:t>
            </a:r>
            <a:r>
              <a:rPr lang="en-GB" i="1" dirty="0"/>
              <a:t>يجب عليك:</a:t>
            </a:r>
          </a:p>
          <a:p>
            <a:pPr lvl="1" algn="r" rtl="1"/>
            <a:r>
              <a:rPr lang="en-GB" i="1" dirty="0"/>
              <a:t>تحديد أولويات الأهداف</a:t>
            </a:r>
          </a:p>
          <a:p>
            <a:pPr lvl="1" algn="r" rtl="1"/>
            <a:r>
              <a:rPr lang="en-GB" i="1" dirty="0"/>
              <a:t>تحليل الإجراءات المتاحة لتحقيق هذا الهدف</a:t>
            </a:r>
            <a:endParaRPr lang="en-GB" dirty="0"/>
          </a:p>
          <a:p>
            <a:pPr lvl="0" algn="r" rtl="1"/>
            <a:r>
              <a:rPr lang="en-GB" i="1" dirty="0"/>
              <a:t>هل يمكن لأي شخص شرح ترتيب أولويات الاحتياجات التي تمت مناقشتها في الوحدة</a:t>
            </a:r>
            <a:r>
              <a:rPr lang="ar-SA" i="1" dirty="0"/>
              <a:t> ٧ </a:t>
            </a:r>
            <a:r>
              <a:rPr lang="en-GB" i="1" dirty="0"/>
              <a:t>بكلماتك</a:t>
            </a:r>
            <a:r>
              <a:rPr lang="ar-SA" i="1" dirty="0"/>
              <a:t>م</a:t>
            </a:r>
            <a:r>
              <a:rPr lang="en-GB" i="1" dirty="0"/>
              <a:t> الخاصة؟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C5FED69-C381-BFF6-40EA-EAA4AA942D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3805E7D-C434-3BEE-1C07-DB9D47F6C95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303267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مقدمة</a:t>
            </a:r>
          </a:p>
          <a:p>
            <a:pPr algn="r" rtl="1"/>
            <a:r>
              <a:rPr lang="en-US" dirty="0"/>
              <a:t>لقد تعلمنا كيفية تحديد الأهداف ضمن إدارة الحالة وأدرجنا الإجراءات التي يمكن أن يقوم بها أخصائي الحالة.</a:t>
            </a:r>
          </a:p>
          <a:p>
            <a:pPr algn="r" rtl="1"/>
            <a:r>
              <a:rPr lang="en-US" dirty="0"/>
              <a:t>حان الوقت الآن لتطبيق ما تعلمناه عند صياغة خطة حالة أمينة.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en-US" b="1" dirty="0"/>
              <a:t>صفحة </a:t>
            </a:r>
            <a:r>
              <a:rPr lang="ar-SA" b="1" dirty="0"/>
              <a:t>١٤٤-١٤٥ من دليل العمل: </a:t>
            </a:r>
            <a:r>
              <a:rPr lang="en-US" b="1" dirty="0"/>
              <a:t>خطة حالة أمينة</a:t>
            </a:r>
          </a:p>
          <a:p>
            <a:pPr algn="r" rtl="1"/>
            <a:r>
              <a:rPr lang="en-US" dirty="0"/>
              <a:t>راجع نموذج خط</a:t>
            </a:r>
            <a:r>
              <a:rPr lang="ar-SA" dirty="0"/>
              <a:t>ة</a:t>
            </a:r>
            <a:r>
              <a:rPr lang="en-US" dirty="0"/>
              <a:t> الحالة</a:t>
            </a:r>
          </a:p>
          <a:p>
            <a:pPr algn="r" rtl="1"/>
            <a:r>
              <a:rPr lang="en-GB" dirty="0"/>
              <a:t>قسّم المشاركين إلى مجموعات من </a:t>
            </a:r>
            <a:r>
              <a:rPr lang="ar-SA" dirty="0"/>
              <a:t>٣-٥</a:t>
            </a:r>
            <a:r>
              <a:rPr lang="en-GB" dirty="0"/>
              <a:t> أشخاص</a:t>
            </a:r>
          </a:p>
          <a:p>
            <a:pPr algn="r" rtl="1"/>
            <a:r>
              <a:rPr lang="en-GB" i="1" dirty="0"/>
              <a:t>في مجموعاتك:</a:t>
            </a:r>
          </a:p>
          <a:p>
            <a:pPr lvl="1" algn="r" rtl="1"/>
            <a:r>
              <a:rPr lang="en-GB" i="1" dirty="0"/>
              <a:t>راجع تقييم أمينة</a:t>
            </a:r>
          </a:p>
          <a:p>
            <a:pPr lvl="1" algn="r" rtl="1"/>
            <a:r>
              <a:rPr lang="en-GB" i="1" dirty="0"/>
              <a:t>تحديد هدف واحد (SMART)</a:t>
            </a:r>
            <a:r>
              <a:rPr lang="ar-SA" i="1" dirty="0"/>
              <a:t>ذكي </a:t>
            </a:r>
            <a:endParaRPr lang="en-GB" i="1" dirty="0"/>
          </a:p>
          <a:p>
            <a:pPr lvl="1" algn="r" rtl="1"/>
            <a:r>
              <a:rPr lang="en-GB" i="1" dirty="0"/>
              <a:t>ق</a:t>
            </a:r>
            <a:r>
              <a:rPr lang="ar-SA" i="1" dirty="0"/>
              <a:t>م بإدراج اثنين </a:t>
            </a:r>
            <a:r>
              <a:rPr lang="en-GB" i="1" dirty="0"/>
              <a:t>من الإجراءات التي سيتم تضمينها في خطة الحالة للسعي نحو تحقيق تلك الأهداف</a:t>
            </a:r>
          </a:p>
          <a:p>
            <a:pPr algn="r" rtl="1"/>
            <a:endParaRPr lang="en-GB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/>
              <a:t>العمل الجماعي (30 دقيقة)</a:t>
            </a:r>
          </a:p>
          <a:p>
            <a:pPr algn="r" rtl="1"/>
            <a:r>
              <a:rPr lang="en-US" dirty="0"/>
              <a:t>امنح المشاركين </a:t>
            </a:r>
            <a:r>
              <a:rPr lang="ar-SA" dirty="0"/>
              <a:t>٣٠</a:t>
            </a:r>
            <a:r>
              <a:rPr lang="en-US" dirty="0"/>
              <a:t> دقيقة لإكمال</a:t>
            </a:r>
            <a:r>
              <a:rPr lang="ar-SA" dirty="0"/>
              <a:t> النشاط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en-US" b="1" dirty="0"/>
              <a:t>مناقشة عامة (15 دقيقة)</a:t>
            </a:r>
          </a:p>
          <a:p>
            <a:pPr algn="r" rtl="1"/>
            <a:r>
              <a:rPr lang="en-US" dirty="0"/>
              <a:t>اطلب من مجموعتين أو ثلاث مجموعات عرض أهدافهم و</a:t>
            </a:r>
            <a:r>
              <a:rPr lang="ar-SA" dirty="0"/>
              <a:t>إجراءاتهم</a:t>
            </a:r>
            <a:endParaRPr lang="en-US" dirty="0"/>
          </a:p>
          <a:p>
            <a:pPr algn="r" rtl="1"/>
            <a:r>
              <a:rPr lang="en-US" dirty="0"/>
              <a:t>اطلب من كل مجموعة أن تبني على آراء المجموعات الأخرى</a:t>
            </a:r>
          </a:p>
          <a:p>
            <a:pPr algn="r" rtl="1"/>
            <a:r>
              <a:rPr lang="en-US" dirty="0"/>
              <a:t>راجع الاجابات المحتملة واستكملها في الصفحة التالية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6A5D352-1842-DD4A-765A-A68A919A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B749F58-4176-0F95-033C-B06CF654AC0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832048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US" b="1" dirty="0"/>
              <a:t> الممكنة</a:t>
            </a:r>
          </a:p>
          <a:p>
            <a:pPr algn="r" rtl="1"/>
            <a:r>
              <a:rPr lang="en-GB" b="1" dirty="0"/>
              <a:t>الأهداف الممكنة:</a:t>
            </a:r>
          </a:p>
          <a:p>
            <a:pPr lvl="1" algn="r" rtl="1"/>
            <a:r>
              <a:rPr lang="ar-SA" dirty="0"/>
              <a:t>م</a:t>
            </a:r>
            <a:r>
              <a:rPr lang="en-GB" dirty="0"/>
              <a:t>ساعد</a:t>
            </a:r>
            <a:r>
              <a:rPr lang="ar-SA" dirty="0"/>
              <a:t>ة</a:t>
            </a:r>
            <a:r>
              <a:rPr lang="en-GB" dirty="0"/>
              <a:t> أمينة على الشعور بالأمان من خلال صياغة خطة السلامة وتحديث</a:t>
            </a:r>
            <a:r>
              <a:rPr lang="ar-SA" dirty="0"/>
              <a:t>ها بشكل </a:t>
            </a:r>
            <a:r>
              <a:rPr lang="en-GB" dirty="0"/>
              <a:t>شهر</a:t>
            </a:r>
            <a:r>
              <a:rPr lang="ar-SA" dirty="0"/>
              <a:t>ي</a:t>
            </a:r>
            <a:endParaRPr lang="en-GB" dirty="0"/>
          </a:p>
          <a:p>
            <a:pPr lvl="1" algn="r" rtl="1"/>
            <a:r>
              <a:rPr lang="en-GB" dirty="0"/>
              <a:t>زيادة الدخل الأسبوعي لأسرة أمينة من خلال دعم الأم في العثور على عمل خلال الأشهر المقبلة ، بمساعدة برامج </a:t>
            </a:r>
            <a:r>
              <a:rPr lang="ar-SA" dirty="0"/>
              <a:t>سبل العيش</a:t>
            </a:r>
            <a:r>
              <a:rPr lang="en-GB" dirty="0"/>
              <a:t>/ التعافي الاقتصادي.</a:t>
            </a:r>
          </a:p>
          <a:p>
            <a:pPr lvl="1" algn="r" rtl="1"/>
            <a:r>
              <a:rPr lang="en-GB" dirty="0"/>
              <a:t>تقليل ساعات العمل أو المساعدة التي تقدمها أمينة في المنزل حتى تتمكن من المشاركة في برنامج مهارات الحيا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ل</a:t>
            </a:r>
            <a:r>
              <a:rPr lang="en-GB" dirty="0"/>
              <a:t>هذا الفصل وقضاء المزيد من الوقت مع أصدقائها.</a:t>
            </a:r>
          </a:p>
          <a:p>
            <a:pPr algn="r" rtl="1"/>
            <a:r>
              <a:rPr lang="en-GB" b="1" dirty="0"/>
              <a:t>الإجراءات الممكنة:</a:t>
            </a:r>
          </a:p>
          <a:p>
            <a:pPr lvl="1" algn="r" rtl="1"/>
            <a:r>
              <a:rPr lang="en-GB" dirty="0"/>
              <a:t>قم بصياغة </a:t>
            </a:r>
            <a:r>
              <a:rPr lang="ar-SA" dirty="0"/>
              <a:t>خطة </a:t>
            </a:r>
            <a:r>
              <a:rPr lang="en-GB" dirty="0"/>
              <a:t>السلامة مع أمينة (إجراء) - لتشعر بالأمان (الحاجة</a:t>
            </a:r>
            <a:r>
              <a:rPr lang="ar-SA" dirty="0"/>
              <a:t>)</a:t>
            </a:r>
            <a:r>
              <a:rPr lang="en-GB" dirty="0"/>
              <a:t> – </a:t>
            </a:r>
            <a:r>
              <a:rPr lang="ar-SA" dirty="0"/>
              <a:t>من قبل</a:t>
            </a:r>
            <a:r>
              <a:rPr lang="en-GB" dirty="0"/>
              <a:t> أخصائي الحالة (المسؤول)</a:t>
            </a:r>
          </a:p>
          <a:p>
            <a:pPr lvl="1" algn="r" rtl="1"/>
            <a:r>
              <a:rPr lang="en-GB" dirty="0"/>
              <a:t>إلحاق سارة (الأم) ببر</a:t>
            </a:r>
            <a:r>
              <a:rPr lang="ar-SA" dirty="0"/>
              <a:t>ا</a:t>
            </a:r>
            <a:r>
              <a:rPr lang="en-GB" dirty="0"/>
              <a:t>مج التوظيف (إجراء) - زيادة الدخل والقدرة المالية (الحاجة) - </a:t>
            </a:r>
            <a:r>
              <a:rPr lang="ar-SA" dirty="0"/>
              <a:t>من قبل</a:t>
            </a:r>
            <a:r>
              <a:rPr lang="en-GB" dirty="0"/>
              <a:t> أخصائي الحالة وسارة (المسؤول</a:t>
            </a:r>
            <a:r>
              <a:rPr lang="ar-SA" dirty="0"/>
              <a:t>ين)</a:t>
            </a:r>
            <a:endParaRPr lang="en-GB" dirty="0"/>
          </a:p>
          <a:p>
            <a:pPr lvl="1" algn="r" rtl="1"/>
            <a:r>
              <a:rPr lang="en-GB" dirty="0"/>
              <a:t>تسجيل أمينة في برنامج مهارات الحيا</a:t>
            </a:r>
            <a:r>
              <a:rPr lang="ar-SA" dirty="0"/>
              <a:t>ة</a:t>
            </a:r>
            <a:r>
              <a:rPr lang="en-GB" dirty="0"/>
              <a:t> (إجراء) - زيادة التواصل مع الأقران (الحاجة) - </a:t>
            </a:r>
            <a:r>
              <a:rPr lang="ar-SA" dirty="0"/>
              <a:t>من قبل</a:t>
            </a:r>
            <a:r>
              <a:rPr lang="en-GB" dirty="0"/>
              <a:t>  أخصائي الحالة وسارة (المسؤول</a:t>
            </a:r>
            <a:r>
              <a:rPr lang="ar-SA" dirty="0"/>
              <a:t>ين)</a:t>
            </a:r>
            <a:endParaRPr lang="en-GB" dirty="0"/>
          </a:p>
          <a:p>
            <a:pPr algn="r" rtl="1"/>
            <a:r>
              <a:rPr lang="en-GB" dirty="0"/>
              <a:t>ملاحظة: الأهداف والإجراءات المذكورة أعلاه هي مجرد أفكار ، ويمكن النظر في العديد من الأهداف والإجراءات.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0FA051E-93E3-5B44-CD01-C4726D9E8EF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909022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09DB3E2-9ED8-0BFD-2C1E-E4BD1F280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r>
              <a:rPr lang="en-US" i="1" dirty="0"/>
              <a:t>في الجلسة القادمة سنغلق الوحدة لهذا اليوم</a:t>
            </a:r>
            <a:endParaRPr lang="en-BE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70DB6B4D-2B84-629B-EBB0-99109A8B8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28A7C6B-9823-5F0C-D8EB-428DE251CDE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1600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مقدمة</a:t>
            </a:r>
          </a:p>
          <a:p>
            <a:pPr algn="r" rtl="1"/>
            <a:r>
              <a:rPr lang="en-US" i="1" dirty="0"/>
              <a:t>كما هو الحال دائمًا</a:t>
            </a:r>
            <a:r>
              <a:rPr lang="ar-SA" i="1" dirty="0"/>
              <a:t>، </a:t>
            </a:r>
            <a:r>
              <a:rPr lang="en-US" i="1" dirty="0"/>
              <a:t>نبدأ بم</a:t>
            </a:r>
            <a:r>
              <a:rPr lang="ar-SA" i="1" dirty="0"/>
              <a:t>راجعة</a:t>
            </a:r>
            <a:r>
              <a:rPr lang="en-US" i="1" dirty="0"/>
              <a:t> سريع</a:t>
            </a:r>
            <a:r>
              <a:rPr lang="ar-SA" i="1" dirty="0"/>
              <a:t>ة</a:t>
            </a:r>
            <a:r>
              <a:rPr lang="en-US" i="1" dirty="0"/>
              <a:t> للوحدة السابقة</a:t>
            </a:r>
          </a:p>
          <a:p>
            <a:pPr algn="r" rtl="1"/>
            <a:r>
              <a:rPr lang="en-US" i="1" dirty="0"/>
              <a:t>سنجري </a:t>
            </a:r>
            <a:r>
              <a:rPr lang="ar-SA" i="1" dirty="0"/>
              <a:t>مسابقة</a:t>
            </a:r>
            <a:r>
              <a:rPr lang="en-US" i="1" dirty="0"/>
              <a:t> قصير</a:t>
            </a:r>
            <a:r>
              <a:rPr lang="ar-SA" i="1" dirty="0"/>
              <a:t>ة</a:t>
            </a:r>
            <a:r>
              <a:rPr lang="en-US" i="1" dirty="0"/>
              <a:t> على الوحدة السابقة</a:t>
            </a:r>
            <a:r>
              <a:rPr lang="ar-SA" i="1" dirty="0"/>
              <a:t> ال</a:t>
            </a:r>
            <a:r>
              <a:rPr lang="en-US" i="1" dirty="0"/>
              <a:t>تقييم</a:t>
            </a:r>
          </a:p>
          <a:p>
            <a:pPr algn="r" rtl="1"/>
            <a:r>
              <a:rPr lang="en-US" dirty="0"/>
              <a:t>حاول أن يكون لديك مشارك مختلف للتطوع</a:t>
            </a:r>
            <a:r>
              <a:rPr lang="ar-SA" dirty="0"/>
              <a:t> للإجابة</a:t>
            </a:r>
            <a:r>
              <a:rPr lang="en-US" dirty="0"/>
              <a:t> </a:t>
            </a:r>
            <a:r>
              <a:rPr lang="ar-SA" dirty="0"/>
              <a:t>عن</a:t>
            </a:r>
            <a:r>
              <a:rPr lang="en-US" dirty="0"/>
              <a:t> كل سؤال </a:t>
            </a:r>
            <a:r>
              <a:rPr lang="ar-SA" dirty="0"/>
              <a:t>في المسابقة</a:t>
            </a:r>
            <a:r>
              <a:rPr lang="en-US" dirty="0"/>
              <a:t>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مسابقة</a:t>
            </a:r>
            <a:r>
              <a:rPr lang="en-US" b="1" dirty="0"/>
              <a:t> عام</a:t>
            </a:r>
            <a:r>
              <a:rPr lang="ar-SA" b="1" dirty="0"/>
              <a:t>ة</a:t>
            </a:r>
            <a:r>
              <a:rPr lang="en-US" b="1" dirty="0"/>
              <a:t> </a:t>
            </a:r>
            <a:r>
              <a:rPr lang="ar-SA" b="1" dirty="0"/>
              <a:t>(١٥ دقيقة)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1" dirty="0"/>
              <a:t>هل يمكنك شرح طريقتين لبناء الثقة؟</a:t>
            </a:r>
          </a:p>
          <a:p>
            <a:pPr lvl="1" algn="r" rtl="1"/>
            <a:r>
              <a:rPr lang="en-US" dirty="0"/>
              <a:t>خلق القدرة على ال</a:t>
            </a:r>
            <a:r>
              <a:rPr lang="ar-SA" dirty="0"/>
              <a:t>وقع</a:t>
            </a:r>
            <a:endParaRPr lang="en-US" dirty="0"/>
          </a:p>
          <a:p>
            <a:pPr lvl="1" algn="r" rtl="1"/>
            <a:r>
              <a:rPr lang="ar-SA" dirty="0"/>
              <a:t>إشراك</a:t>
            </a:r>
            <a:r>
              <a:rPr lang="en-US" dirty="0"/>
              <a:t> الوالد أو مقدم الرعاية أو شخص بالغ موثوق به</a:t>
            </a:r>
          </a:p>
          <a:p>
            <a:pPr lvl="1" algn="r" rtl="1"/>
            <a:r>
              <a:rPr lang="en-US" dirty="0"/>
              <a:t>تطبيق مهارات ال</a:t>
            </a:r>
            <a:r>
              <a:rPr lang="ar-SA" dirty="0"/>
              <a:t>تواصل</a:t>
            </a:r>
            <a:r>
              <a:rPr lang="en-US" dirty="0"/>
              <a:t> اللفظي وغير اللفظي</a:t>
            </a:r>
          </a:p>
          <a:p>
            <a:pPr lvl="1" algn="r" rtl="1"/>
            <a:r>
              <a:rPr lang="en-US" dirty="0"/>
              <a:t>كن منفتحًا وصادقًا</a:t>
            </a:r>
          </a:p>
          <a:p>
            <a:pPr algn="r" rtl="1"/>
            <a:r>
              <a:rPr lang="en-US" b="1" i="1" dirty="0"/>
              <a:t>ما هو الفرق بين الأنشطة ال</a:t>
            </a:r>
            <a:r>
              <a:rPr lang="ar-SA" b="1" i="1" dirty="0"/>
              <a:t>موجهة</a:t>
            </a:r>
            <a:r>
              <a:rPr lang="en-US" b="1" i="1" dirty="0"/>
              <a:t> وغير ال</a:t>
            </a:r>
            <a:r>
              <a:rPr lang="ar-SA" b="1" i="1" dirty="0"/>
              <a:t>موجهة</a:t>
            </a:r>
            <a:r>
              <a:rPr lang="en-US" b="1" i="1" dirty="0"/>
              <a:t>؟</a:t>
            </a:r>
          </a:p>
          <a:p>
            <a:pPr lvl="1" algn="r" rtl="1"/>
            <a:r>
              <a:rPr lang="en-US" dirty="0"/>
              <a:t>في الأنشطة غير</a:t>
            </a:r>
            <a:r>
              <a:rPr lang="en-US" b="0" i="0" dirty="0"/>
              <a:t> ال</a:t>
            </a:r>
            <a:r>
              <a:rPr lang="ar-SA" b="0" i="0" dirty="0"/>
              <a:t>موجهة،</a:t>
            </a:r>
            <a:r>
              <a:rPr lang="en-US" dirty="0"/>
              <a:t> يأخذ الطفل زمام المبادرة ويختار النشاط. يت</a:t>
            </a:r>
            <a:r>
              <a:rPr lang="ar-SA" dirty="0"/>
              <a:t>ا</a:t>
            </a:r>
            <a:r>
              <a:rPr lang="en-US" dirty="0"/>
              <a:t>بع أخصائي الحالة بدون </a:t>
            </a:r>
            <a:r>
              <a:rPr lang="ar-SA" dirty="0"/>
              <a:t>أجندة </a:t>
            </a:r>
            <a:r>
              <a:rPr lang="en-US" dirty="0"/>
              <a:t>أو مواضيع مناقشة م</a:t>
            </a:r>
            <a:r>
              <a:rPr lang="ar-SA" dirty="0"/>
              <a:t>جهز</a:t>
            </a:r>
            <a:r>
              <a:rPr lang="en-US" dirty="0"/>
              <a:t>ة.</a:t>
            </a:r>
          </a:p>
          <a:p>
            <a:pPr lvl="1" algn="r" rtl="1"/>
            <a:r>
              <a:rPr lang="en-US" dirty="0"/>
              <a:t>في الأنشطة ال</a:t>
            </a:r>
            <a:r>
              <a:rPr lang="ar-SA" dirty="0"/>
              <a:t>موجه</a:t>
            </a:r>
            <a:r>
              <a:rPr lang="en-US" dirty="0"/>
              <a:t>ة ، يُعد أخصائي الحالة نشاطًا معينًا ونقاط مناقشة. سيأخذ أخصائي الحالة زمام المبادرة ويوجه الطفل خلال النشاط.</a:t>
            </a:r>
          </a:p>
          <a:p>
            <a:pPr algn="r" rtl="1"/>
            <a:r>
              <a:rPr lang="en-US" b="1" i="1" dirty="0"/>
              <a:t>ما هي عناصر المصلحة الفضلى التي يحتاج إليها أخصائي الحالة لجمع المعلومات؟</a:t>
            </a:r>
          </a:p>
          <a:p>
            <a:pPr lvl="1" algn="r" rtl="1"/>
            <a:r>
              <a:rPr lang="en-US" dirty="0"/>
              <a:t>الرفاه الجسدي والصح</a:t>
            </a:r>
            <a:r>
              <a:rPr lang="ar-SA" dirty="0"/>
              <a:t>ي</a:t>
            </a:r>
            <a:endParaRPr lang="en-US" dirty="0"/>
          </a:p>
          <a:p>
            <a:pPr lvl="1" algn="r" rtl="1"/>
            <a:r>
              <a:rPr lang="en-US" dirty="0"/>
              <a:t>الرفاه العاطفية</a:t>
            </a:r>
          </a:p>
          <a:p>
            <a:pPr lvl="1" algn="r" rtl="1"/>
            <a:r>
              <a:rPr lang="en-US" dirty="0"/>
              <a:t>العلاقات الاجتماعيه</a:t>
            </a:r>
          </a:p>
          <a:p>
            <a:pPr lvl="1" algn="r" rtl="1"/>
            <a:r>
              <a:rPr lang="en-US" dirty="0"/>
              <a:t>الأسرة وترتيب الرعاية والبيئة المعيشية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مجتمع</a:t>
            </a:r>
          </a:p>
          <a:p>
            <a:pPr lvl="1" algn="r" rtl="1"/>
            <a:r>
              <a:rPr lang="en-US" dirty="0"/>
              <a:t>التعليم</a:t>
            </a:r>
            <a:r>
              <a:rPr lang="ar-SA" dirty="0"/>
              <a:t>، </a:t>
            </a:r>
            <a:r>
              <a:rPr lang="en-US" dirty="0"/>
              <a:t>وقت الفراغ والعمل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توثيق</a:t>
            </a:r>
          </a:p>
          <a:p>
            <a:pPr lvl="1" algn="r" rtl="1"/>
            <a:r>
              <a:rPr lang="en-US" dirty="0"/>
              <a:t>آراء ورغبات الطفل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7576AF67-5009-5139-820E-61083AD0D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40B49F1-D8C2-CEBA-F350-E675BB6EECB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السادسة: </a:t>
            </a:r>
            <a:r>
              <a:rPr lang="ar-SA" b="1" dirty="0"/>
              <a:t>٣٠ دقيقة</a:t>
            </a:r>
            <a:endParaRPr lang="en-US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B6C6D24-7413-7FB4-662D-FEB3DAB9E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167230C-BCD3-4331-CC7B-D54D8893E13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114488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توجيه المشاركين إلى</a:t>
            </a:r>
            <a:r>
              <a:rPr lang="ar-SA" sz="1100" dirty="0">
                <a:sym typeface="Arial"/>
              </a:rPr>
              <a:t> </a:t>
            </a:r>
            <a:r>
              <a:rPr lang="en-GB" sz="1100" b="1" dirty="0">
                <a:sym typeface="Arial"/>
              </a:rPr>
              <a:t>صفحة</a:t>
            </a:r>
            <a:r>
              <a:rPr lang="ar-SA" sz="1100" b="1" dirty="0">
                <a:sym typeface="Arial"/>
              </a:rPr>
              <a:t> دليل العمل</a:t>
            </a:r>
            <a:r>
              <a:rPr lang="en-GB" sz="1100" b="1" dirty="0">
                <a:sym typeface="Arial"/>
              </a:rPr>
              <a:t> </a:t>
            </a:r>
            <a:r>
              <a:rPr lang="ar-SA" sz="1100" b="1" dirty="0">
                <a:sym typeface="Arial"/>
              </a:rPr>
              <a:t>١٣٦</a:t>
            </a:r>
            <a:r>
              <a:rPr lang="en-GB" sz="1100" b="1" dirty="0">
                <a:sym typeface="Arial"/>
              </a:rPr>
              <a:t>: أهداف التعلم</a:t>
            </a:r>
          </a:p>
          <a:p>
            <a:pPr algn="r" rtl="1"/>
            <a:r>
              <a:rPr lang="en-GB" sz="1100" i="1" dirty="0">
                <a:sym typeface="Arial"/>
              </a:rPr>
              <a:t>من المهم أن تأخذ الوقت الكافي لمراجعة أهداف التعلم </a:t>
            </a:r>
            <a:r>
              <a:rPr lang="ar-SA" sz="1100" i="1" dirty="0">
                <a:sym typeface="Arial"/>
              </a:rPr>
              <a:t>(</a:t>
            </a:r>
            <a:r>
              <a:rPr lang="en-GB" sz="1100" b="1" dirty="0">
                <a:sym typeface="Arial"/>
              </a:rPr>
              <a:t>صفحة</a:t>
            </a:r>
            <a:r>
              <a:rPr lang="ar-SA" sz="1100" b="1" dirty="0">
                <a:sym typeface="Arial"/>
              </a:rPr>
              <a:t> دليل العمل ١٣٦) </a:t>
            </a:r>
            <a:r>
              <a:rPr lang="en-GB" sz="1100" i="1" dirty="0">
                <a:sym typeface="Arial"/>
              </a:rPr>
              <a:t>والتفكير في إنجازاتك في نهاية هذا التدريب.</a:t>
            </a:r>
          </a:p>
          <a:p>
            <a:pPr algn="r" rtl="1"/>
            <a:r>
              <a:rPr lang="en-GB" sz="1100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sz="1100" i="1" dirty="0">
                <a:sym typeface="Arial"/>
              </a:rPr>
              <a:t>ألقِ نظرة على تدريب اليوم وأجب عن الأسئلة المتعلقة بأهداف التعلم في </a:t>
            </a:r>
            <a:r>
              <a:rPr lang="ar-SA" sz="1100" i="1" dirty="0">
                <a:sym typeface="Arial"/>
              </a:rPr>
              <a:t>دليل العمل</a:t>
            </a:r>
            <a:r>
              <a:rPr lang="en-GB" sz="1100" i="1" dirty="0">
                <a:sym typeface="Arial"/>
              </a:rPr>
              <a:t> التدريبي.</a:t>
            </a:r>
          </a:p>
          <a:p>
            <a:pPr marL="0" indent="0" algn="r" rtl="1">
              <a:buNone/>
            </a:pPr>
            <a:endParaRPr lang="en-GB" sz="1100" b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تحتاج إلى مزيد من المعلومات أو الممارسة أو الدعم لتحقيقها بالكامل؟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تشعر بالثقة حيالها؟</a:t>
            </a:r>
          </a:p>
          <a:p>
            <a:pPr algn="r" rtl="1"/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اكمل في</a:t>
            </a:r>
            <a:r>
              <a:rPr lang="ar-SA" sz="1100" dirty="0">
                <a:sym typeface="Arial"/>
              </a:rPr>
              <a:t> </a:t>
            </a:r>
            <a:r>
              <a:rPr lang="en-GB" sz="1100" b="1" dirty="0">
                <a:sym typeface="Arial"/>
              </a:rPr>
              <a:t>صفحة </a:t>
            </a:r>
            <a:r>
              <a:rPr lang="ar-SA" sz="1100" b="1" dirty="0">
                <a:sym typeface="Arial"/>
              </a:rPr>
              <a:t>دليل العمل </a:t>
            </a:r>
            <a:r>
              <a:rPr lang="en-GB" sz="1100" b="1" dirty="0">
                <a:sym typeface="Arial"/>
              </a:rPr>
              <a:t> </a:t>
            </a:r>
            <a:r>
              <a:rPr lang="ar-SA" sz="1100" b="1" dirty="0">
                <a:sym typeface="Arial"/>
              </a:rPr>
              <a:t>١٣٦: التأمل</a:t>
            </a:r>
            <a:endParaRPr lang="en-GB" sz="1100" b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ما الذي فاجأك؟</a:t>
            </a:r>
          </a:p>
          <a:p>
            <a:pPr algn="r" rtl="1"/>
            <a:r>
              <a:rPr lang="en-GB" sz="1100" i="1" dirty="0">
                <a:sym typeface="Arial"/>
              </a:rPr>
              <a:t>ما هو التحدي</a:t>
            </a:r>
            <a:r>
              <a:rPr lang="ar-SA" sz="1100" i="1" dirty="0">
                <a:sym typeface="Arial"/>
              </a:rPr>
              <a:t> بالنسبة لك</a:t>
            </a:r>
            <a:r>
              <a:rPr lang="en-GB" sz="1100" i="1" dirty="0">
                <a:sym typeface="Arial"/>
              </a:rPr>
              <a:t>؟</a:t>
            </a:r>
          </a:p>
          <a:p>
            <a:pPr algn="r" rtl="1"/>
            <a:r>
              <a:rPr lang="en-GB" sz="1100" i="1" dirty="0">
                <a:sym typeface="Arial"/>
              </a:rPr>
              <a:t>ماذا كنت ترغب في معرفة المزيد عنه؟</a:t>
            </a: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شيء تعلمه اليوم؟</a:t>
            </a:r>
          </a:p>
          <a:p>
            <a:pPr lvl="1" algn="r" rtl="1"/>
            <a:r>
              <a:rPr lang="en-GB" sz="1100" i="1" dirty="0">
                <a:sym typeface="Arial"/>
              </a:rPr>
              <a:t>شيء تريد معرفة المزيد عنه؟</a:t>
            </a:r>
          </a:p>
          <a:p>
            <a:pPr algn="r" rtl="1"/>
            <a:r>
              <a:rPr lang="en-GB" sz="1100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sz="1100" i="0" dirty="0">
                <a:sym typeface="Arial"/>
              </a:rPr>
              <a:t>اشكر المشاركين على مشاركتهم</a:t>
            </a:r>
            <a:endParaRPr lang="en-GB" sz="1100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4E0619E-3D51-84D7-B3B5-CBB111BBA1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8458B10-5287-5282-4DEE-0582F1FD7FB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50" b="1" dirty="0"/>
              <a:t>مقدمة</a:t>
            </a:r>
          </a:p>
          <a:p>
            <a:pPr algn="r" rtl="1"/>
            <a:r>
              <a:rPr lang="en-US" sz="1150" i="1" dirty="0"/>
              <a:t>سيساعدك هذا التمرين على الاسترخاء و</a:t>
            </a:r>
            <a:r>
              <a:rPr lang="ar-SA" sz="1150" i="1" dirty="0"/>
              <a:t>وصل</a:t>
            </a:r>
            <a:r>
              <a:rPr lang="en-US" sz="1150" i="1" dirty="0"/>
              <a:t> أجسا</a:t>
            </a:r>
            <a:r>
              <a:rPr lang="ar-SA" sz="1150" i="1" dirty="0"/>
              <a:t>مكم</a:t>
            </a:r>
            <a:r>
              <a:rPr lang="en-US" sz="1150" i="1" dirty="0"/>
              <a:t>.</a:t>
            </a:r>
          </a:p>
          <a:p>
            <a:pPr algn="r" rtl="1"/>
            <a:r>
              <a:rPr lang="en-US" sz="1150" i="1" dirty="0"/>
              <a:t>ينصب التركيز على الحركات اللطيفة والمتكررة للمساعدة في الشعور بالهدوء.</a:t>
            </a:r>
          </a:p>
          <a:p>
            <a:pPr algn="r" rtl="1"/>
            <a:r>
              <a:rPr lang="en-US" sz="1150" i="1" dirty="0"/>
              <a:t>قف وابحث عن مساحة في الغرفة حيث يكون لديك مساحة كافية من حول</a:t>
            </a:r>
            <a:r>
              <a:rPr lang="ar-SA" sz="1150" i="1" dirty="0"/>
              <a:t>ك</a:t>
            </a:r>
            <a:r>
              <a:rPr lang="en-US" sz="1150" i="1" dirty="0"/>
              <a:t> لتحريك ذراعيك.</a:t>
            </a:r>
            <a:endParaRPr lang="en-BE" sz="1150" i="1" dirty="0"/>
          </a:p>
          <a:p>
            <a:pPr algn="r" rtl="1"/>
            <a:r>
              <a:rPr lang="en-US" sz="1150" i="1" dirty="0"/>
              <a:t>قف مع مباعدة قدميك بعرض الورك تقريبًا مع ثني الركبتين قليلاً حتى لا تكون ساقيك مستقيمة.</a:t>
            </a:r>
            <a:endParaRPr lang="en-BE" sz="1150" i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50" i="1" dirty="0"/>
              <a:t>سأفعل الحركات ويمكنك مشاهدتي. عندما تكون جاهزًا</a:t>
            </a:r>
            <a:r>
              <a:rPr lang="ar-SA" sz="1150" i="1" dirty="0"/>
              <a:t>، </a:t>
            </a:r>
            <a:r>
              <a:rPr lang="en-US" sz="1150" i="1" dirty="0"/>
              <a:t>انضم و</a:t>
            </a:r>
            <a:r>
              <a:rPr lang="ar-SA" sz="1150" i="1" dirty="0"/>
              <a:t>قم بتقليد</a:t>
            </a:r>
            <a:r>
              <a:rPr lang="en-US" sz="1150" i="1" dirty="0"/>
              <a:t> الحركات</a:t>
            </a:r>
            <a:endParaRPr lang="en-GB" sz="1150" dirty="0"/>
          </a:p>
          <a:p>
            <a:pPr marL="0" indent="0" algn="r" rtl="1">
              <a:buNone/>
            </a:pPr>
            <a:endParaRPr lang="en-GB" sz="1150" b="1" dirty="0"/>
          </a:p>
          <a:p>
            <a:pPr marL="0" indent="0" algn="r" rtl="1">
              <a:buNone/>
            </a:pPr>
            <a:r>
              <a:rPr lang="en-GB" sz="1150" b="1" dirty="0"/>
              <a:t>تمرين العناية الذاتية </a:t>
            </a:r>
            <a:r>
              <a:rPr lang="ar-SA" sz="1150" b="1" dirty="0"/>
              <a:t>( اليوغا، ١٥ دقيقة)</a:t>
            </a:r>
          </a:p>
          <a:p>
            <a:pPr marL="0" indent="0" algn="r" rtl="1">
              <a:buNone/>
            </a:pPr>
            <a:r>
              <a:rPr lang="ar-SA" sz="1150" dirty="0"/>
              <a:t>عرض</a:t>
            </a:r>
            <a:endParaRPr lang="en-US" sz="1150" dirty="0"/>
          </a:p>
          <a:p>
            <a:pPr lvl="1" algn="r" rtl="1"/>
            <a:r>
              <a:rPr lang="en-US" sz="1150" dirty="0"/>
              <a:t>حرك إحدى يديك في دائرة بطيئة ولطيفة أمام جسمك. بينما تتحرك يدك لأعلى على جانب واحد ، تكون راحة يدك متجهة لأعلى.</a:t>
            </a:r>
            <a:endParaRPr lang="en-BE" sz="1150" dirty="0"/>
          </a:p>
          <a:p>
            <a:pPr lvl="1" algn="r" rtl="1"/>
            <a:r>
              <a:rPr lang="en-US" sz="1150" dirty="0"/>
              <a:t>عندما تتحرك هذه اليد لأسفل على الجانب الآخر من الدائرة ، أدر راحة يدك لأسفل.</a:t>
            </a:r>
            <a:endParaRPr lang="en-BE" sz="1150" dirty="0"/>
          </a:p>
          <a:p>
            <a:pPr lvl="1" algn="r" rtl="1"/>
            <a:r>
              <a:rPr lang="en-US" sz="1150" dirty="0"/>
              <a:t>تنفس بصوت مسموع حتى يتمكن المشاركون من السمع - ترفع يدك وأنت تستنشق و</a:t>
            </a:r>
            <a:r>
              <a:rPr lang="ar-SA" sz="1150" dirty="0"/>
              <a:t>تنزل</a:t>
            </a:r>
            <a:r>
              <a:rPr lang="en-US" sz="1150" dirty="0"/>
              <a:t> ل</a:t>
            </a:r>
            <a:r>
              <a:rPr lang="ar-SA" sz="1150" dirty="0"/>
              <a:t>ل</a:t>
            </a:r>
            <a:r>
              <a:rPr lang="en-US" sz="1150" dirty="0"/>
              <a:t>أسفل أثناء الزفير.</a:t>
            </a:r>
            <a:endParaRPr lang="en-BE" sz="1150" dirty="0"/>
          </a:p>
          <a:p>
            <a:pPr lvl="1" algn="r" rtl="1"/>
            <a:r>
              <a:rPr lang="ar-SA" sz="1150" dirty="0"/>
              <a:t>قم </a:t>
            </a:r>
            <a:r>
              <a:rPr lang="en-US" sz="1150" dirty="0"/>
              <a:t>ب</a:t>
            </a:r>
            <a:r>
              <a:rPr lang="ar-SA" sz="1150" dirty="0"/>
              <a:t>تب</a:t>
            </a:r>
            <a:r>
              <a:rPr lang="en-US" sz="1150" dirty="0"/>
              <a:t>د</a:t>
            </a:r>
            <a:r>
              <a:rPr lang="ar-SA" sz="1150" dirty="0"/>
              <a:t>ي</a:t>
            </a:r>
            <a:r>
              <a:rPr lang="en-US" sz="1150" dirty="0"/>
              <a:t>ل اليدين وحرك اليد الأخرى بنفس الطريقة</a:t>
            </a:r>
          </a:p>
          <a:p>
            <a:pPr lvl="0" algn="r" rtl="1"/>
            <a:r>
              <a:rPr lang="en-US" sz="1150" dirty="0"/>
              <a:t>قدم التوجيه</a:t>
            </a:r>
            <a:endParaRPr lang="en-BE" sz="1150" dirty="0"/>
          </a:p>
          <a:p>
            <a:pPr lvl="1" algn="r" rtl="1"/>
            <a:r>
              <a:rPr lang="en-US" sz="1150" i="1" dirty="0"/>
              <a:t>حدد وقت حركتك على أنفاسك</a:t>
            </a:r>
          </a:p>
          <a:p>
            <a:pPr lvl="1" algn="r" rtl="1"/>
            <a:r>
              <a:rPr lang="en-US" sz="1150" i="1" dirty="0"/>
              <a:t>عندما تتنفس</a:t>
            </a:r>
            <a:r>
              <a:rPr lang="ar-SA" sz="1150" i="1" dirty="0"/>
              <a:t>، </a:t>
            </a:r>
            <a:r>
              <a:rPr lang="en-US" sz="1150" i="1" dirty="0"/>
              <a:t>ترفع يدك</a:t>
            </a:r>
          </a:p>
          <a:p>
            <a:pPr lvl="1" algn="r" rtl="1"/>
            <a:r>
              <a:rPr lang="en-US" sz="1150" i="1" dirty="0"/>
              <a:t>أثناء الزفير</a:t>
            </a:r>
            <a:r>
              <a:rPr lang="ar-SA" sz="1150" i="1" dirty="0"/>
              <a:t>، </a:t>
            </a:r>
            <a:r>
              <a:rPr lang="en-US" sz="1150" i="1" dirty="0"/>
              <a:t>تتحرك يدك لأسفل</a:t>
            </a:r>
            <a:endParaRPr lang="en-BE" sz="1150" i="1" dirty="0"/>
          </a:p>
          <a:p>
            <a:pPr algn="r" rtl="1"/>
            <a:r>
              <a:rPr lang="en-US" sz="1150" dirty="0"/>
              <a:t>اسمح للمشاركين بالقيام ببضع دقائق من الحركة بكل يد.</a:t>
            </a:r>
          </a:p>
          <a:p>
            <a:pPr algn="r" rtl="1"/>
            <a:r>
              <a:rPr lang="en-US" sz="1150" dirty="0"/>
              <a:t>ثم اطلب منهم القيام بكلتا </a:t>
            </a:r>
            <a:r>
              <a:rPr lang="ar-SA" sz="1150" dirty="0"/>
              <a:t>ال</a:t>
            </a:r>
            <a:r>
              <a:rPr lang="en-US" sz="1150" dirty="0"/>
              <a:t>يدي</a:t>
            </a:r>
            <a:r>
              <a:rPr lang="ar-SA" sz="1150" dirty="0"/>
              <a:t>ن</a:t>
            </a:r>
            <a:r>
              <a:rPr lang="en-US" sz="1150" dirty="0"/>
              <a:t> في نفس الوقت ، والاستمرار في نفس الحركة.</a:t>
            </a:r>
            <a:endParaRPr lang="en-BE" sz="1150" dirty="0"/>
          </a:p>
          <a:p>
            <a:pPr lvl="1" algn="r" rtl="1"/>
            <a:r>
              <a:rPr lang="en-US" sz="1150" i="0" dirty="0"/>
              <a:t>باستخدام كلتا اليدين ، فإن الحركة هي نفسها كما كانت من قبل.</a:t>
            </a:r>
          </a:p>
          <a:p>
            <a:pPr lvl="1" algn="r" rtl="1"/>
            <a:r>
              <a:rPr lang="en-US" sz="1150" i="0" dirty="0"/>
              <a:t>ستتحرك ال</a:t>
            </a:r>
            <a:r>
              <a:rPr lang="ar-SA" sz="1150" i="0" dirty="0"/>
              <a:t>يدين</a:t>
            </a:r>
            <a:r>
              <a:rPr lang="en-US" sz="1150" i="0" dirty="0"/>
              <a:t> في اتجاهين متعاكسين وستلتقي عند كل انعطاف نحو الأسفل والأعلى في الدائرة.</a:t>
            </a:r>
            <a:endParaRPr lang="en-BE" sz="1150" i="0" dirty="0"/>
          </a:p>
          <a:p>
            <a:pPr algn="r" rtl="1"/>
            <a:r>
              <a:rPr lang="en-US" sz="1150" i="1" dirty="0"/>
              <a:t>تذكر أن الحركة لا تتعلق "بتنفيذ الأمر بالشكل الصحيح" بل </a:t>
            </a:r>
            <a:r>
              <a:rPr lang="ar-SA" sz="1150" i="1" dirty="0"/>
              <a:t>بالتحرك</a:t>
            </a:r>
            <a:r>
              <a:rPr lang="en-US" sz="1150" i="1" dirty="0"/>
              <a:t> في الوقت المناسب مع أنفاسنا. ركز فقط على التحرك برفق والتنفس.</a:t>
            </a:r>
            <a:endParaRPr lang="en-BE" sz="1150" i="1" dirty="0"/>
          </a:p>
          <a:p>
            <a:pPr algn="r" rtl="1"/>
            <a:r>
              <a:rPr lang="en-US" sz="1150" dirty="0"/>
              <a:t>ادعُ المشاركين إلى الجلوس بعد </a:t>
            </a:r>
            <a:r>
              <a:rPr lang="ar-SA" sz="1150" dirty="0"/>
              <a:t>٥-١٠</a:t>
            </a:r>
            <a:r>
              <a:rPr lang="en-US" sz="1150" dirty="0"/>
              <a:t>دقائق</a:t>
            </a:r>
            <a:endParaRPr lang="en-GB" sz="1150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96F7C63-BD87-0AC2-8D0B-C7C8D7FB75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B2B9B6E-BB11-6E55-C412-B2ED3C7E3A7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1018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>
          <a:xfrm>
            <a:off x="477838" y="460375"/>
            <a:ext cx="6143624" cy="9211334"/>
          </a:xfrm>
        </p:spPr>
        <p:txBody>
          <a:bodyPr/>
          <a:lstStyle/>
          <a:p>
            <a:pPr algn="r" rtl="1"/>
            <a:r>
              <a:rPr lang="en-US" b="1" i="1" dirty="0"/>
              <a:t>كيف يمكنك جمع معلومات عن عناصر المصلحة الفضلى؟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ملاحظة</a:t>
            </a:r>
          </a:p>
          <a:p>
            <a:pPr lvl="1" algn="r" rtl="1"/>
            <a:r>
              <a:rPr lang="en-US" dirty="0"/>
              <a:t>الاستماع والتحدث مع الطفل أو الوالد أو مقدم الرعاية أو غيره من البالغين الموثوق بهم</a:t>
            </a:r>
          </a:p>
          <a:p>
            <a:pPr lvl="1" algn="r" rtl="1"/>
            <a:r>
              <a:rPr lang="en-US" dirty="0"/>
              <a:t>من خلال معلومات الإحالة </a:t>
            </a:r>
            <a:r>
              <a:rPr lang="ar-SA" dirty="0"/>
              <a:t>مع ال</a:t>
            </a:r>
            <a:r>
              <a:rPr lang="en-US" dirty="0"/>
              <a:t>موافقة</a:t>
            </a:r>
          </a:p>
          <a:p>
            <a:pPr algn="r" rtl="1"/>
            <a:r>
              <a:rPr lang="en-US" b="1" i="1" dirty="0"/>
              <a:t>هل يمكنك </a:t>
            </a:r>
            <a:r>
              <a:rPr lang="ar-SA" b="1" i="1" dirty="0"/>
              <a:t>إ</a:t>
            </a:r>
            <a:r>
              <a:rPr lang="en-US" b="1" i="1" dirty="0"/>
              <a:t>د</a:t>
            </a:r>
            <a:r>
              <a:rPr lang="ar-SA" b="1" i="1" dirty="0"/>
              <a:t>راج</a:t>
            </a:r>
            <a:r>
              <a:rPr lang="en-US" b="1" i="1" dirty="0"/>
              <a:t> بعض الاحتياجات الأساسية للأطفال المطلوبة لبقائهم على قيد الحياة ونموهم؟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طعام</a:t>
            </a:r>
          </a:p>
          <a:p>
            <a:pPr lvl="1" algn="r" rtl="1"/>
            <a:r>
              <a:rPr lang="en-US" dirty="0"/>
              <a:t>ماء نظيف</a:t>
            </a:r>
          </a:p>
          <a:p>
            <a:pPr lvl="1" algn="r" rtl="1"/>
            <a:r>
              <a:rPr lang="en-US" dirty="0"/>
              <a:t>المراحيض والغسيل</a:t>
            </a:r>
          </a:p>
          <a:p>
            <a:pPr lvl="1" algn="r" rtl="1"/>
            <a:r>
              <a:rPr lang="en-US" dirty="0"/>
              <a:t>مأوى من الحرارة أو البرودة</a:t>
            </a:r>
          </a:p>
          <a:p>
            <a:pPr lvl="1" algn="r" rtl="1"/>
            <a:r>
              <a:rPr lang="en-US" dirty="0"/>
              <a:t>مكان للراحة والنوم</a:t>
            </a:r>
          </a:p>
          <a:p>
            <a:pPr lvl="1" algn="r" rtl="1"/>
            <a:r>
              <a:rPr lang="en-US" dirty="0"/>
              <a:t>ملابس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52658DC-36F4-1D4B-71E2-CAEE37D8360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7824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الشرح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مراجعة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عملية إدارة الحالة</a:t>
            </a:r>
          </a:p>
          <a:p>
            <a:pPr lvl="0" algn="r"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اشرح موق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خطوة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67841CE-CBF6-3355-4621-5EEC9519A3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6490A34-6DBF-2E5C-F308-F70B4FFD081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r>
              <a:rPr lang="en-US" i="1" dirty="0"/>
              <a:t>يمكنك ال</a:t>
            </a:r>
            <a:r>
              <a:rPr lang="ar-SA" i="1" dirty="0"/>
              <a:t>اطلاع</a:t>
            </a:r>
            <a:r>
              <a:rPr lang="en-US" i="1" dirty="0"/>
              <a:t> على أهداف التعلم هذه على</a:t>
            </a:r>
            <a:r>
              <a:rPr lang="ar-SA" i="1" dirty="0"/>
              <a:t> </a:t>
            </a:r>
            <a:r>
              <a:rPr lang="en-US" b="1" i="1" dirty="0"/>
              <a:t>صفحة </a:t>
            </a:r>
            <a:r>
              <a:rPr lang="ar-SA" b="1" i="1" dirty="0"/>
              <a:t>دليل العمل</a:t>
            </a:r>
            <a:r>
              <a:rPr lang="en-US" b="1" i="1" dirty="0"/>
              <a:t>: أهداف التعلم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31A310A-3F69-5E53-03F4-2EA946B552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F6668A7-54D7-006B-2F74-A36F59CD92E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الثانية: </a:t>
            </a:r>
            <a:r>
              <a:rPr lang="ar-SA" b="1" dirty="0"/>
              <a:t>ساعة و ١٥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>
                <a:sym typeface="Calibri"/>
              </a:rPr>
              <a:t>في هذه الجلسة سنتعلم ما ه</a:t>
            </a:r>
            <a:r>
              <a:rPr lang="ar-SA" i="1" dirty="0">
                <a:sym typeface="Calibri"/>
              </a:rPr>
              <a:t>ي</a:t>
            </a:r>
            <a:r>
              <a:rPr lang="en-US" i="1" dirty="0">
                <a:sym typeface="Calibri"/>
              </a:rPr>
              <a:t> </a:t>
            </a:r>
            <a:r>
              <a:rPr lang="ar-SA" i="1" dirty="0">
                <a:sym typeface="Calibri"/>
              </a:rPr>
              <a:t>خ</a:t>
            </a:r>
            <a:r>
              <a:rPr lang="en-US" i="1" dirty="0">
                <a:sym typeface="Calibri"/>
              </a:rPr>
              <a:t>ط</a:t>
            </a:r>
            <a:r>
              <a:rPr lang="ar-SA" i="1" dirty="0">
                <a:sym typeface="Calibri"/>
              </a:rPr>
              <a:t>ة</a:t>
            </a:r>
            <a:r>
              <a:rPr lang="en-US" i="1" dirty="0">
                <a:sym typeface="Calibri"/>
              </a:rPr>
              <a:t> الحالة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6C9E1B64-6E53-2F9C-8D95-079F8871D8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19BABFB-3ACB-92A8-52A4-42592D0A3B5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9896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DBE69-EFD9-E13C-F07C-018313F0B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BE0AF-B3FF-19C6-D8BE-8B3555AF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0791A-47D7-F27D-7CED-C5D26437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5AD24-BB5D-8C72-238A-EBDD8374F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A10D6-3E7B-27E1-4C21-B9F32662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2872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5091C-D027-54DA-81EB-E19FB4859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2EB20-1600-3DC0-7285-DF2CF5526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CCFE5-829E-E6FD-435A-B95B75C23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EAD85-604C-314E-225A-50D508E9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5F7AA-5354-BA4B-6ABD-BF8F49A88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3815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A7833-AC04-EBA8-F5F3-0B604EC32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1F798-CBBA-4A75-2C84-25E16F9D8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E622-C6A5-D9AA-CF4E-00C148EC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D54E9-8387-ADBD-6C82-F7316EB66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6A8DC-006D-C11B-910A-31801D3C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82745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A8BE9D00-E3B6-4C8A-9850-E680BFE2727A}"/>
              </a:ext>
            </a:extLst>
          </p:cNvPr>
          <p:cNvSpPr/>
          <p:nvPr userDrawn="1"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D0172625-8E54-4F58-8621-F7FE15D63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6385" y="3099692"/>
            <a:ext cx="4015311" cy="562168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9241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>
            <a:extLst>
              <a:ext uri="{FF2B5EF4-FFF2-40B4-BE49-F238E27FC236}">
                <a16:creationId xmlns:a16="http://schemas.microsoft.com/office/drawing/2014/main" id="{B44FDF81-8ADA-496B-B92F-CF22EC5DCC7F}"/>
              </a:ext>
            </a:extLst>
          </p:cNvPr>
          <p:cNvSpPr/>
          <p:nvPr userDrawn="1"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7F4B93-D5FC-4BC1-ACC8-42A00E6E8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548" y="3099692"/>
            <a:ext cx="4015311" cy="562168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4929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0BEFEC-EC87-4309-BFFA-7F010E02C918}"/>
              </a:ext>
            </a:extLst>
          </p:cNvPr>
          <p:cNvSpPr/>
          <p:nvPr userDrawn="1"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5FD31-A1B4-42BF-B5CB-087E7BA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7F1DC7-80D3-0C8A-7889-28C20C7292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7365CB9-41DB-8C33-C736-6FD3A5A813DD}"/>
              </a:ext>
            </a:extLst>
          </p:cNvPr>
          <p:cNvSpPr/>
          <p:nvPr userDrawn="1"/>
        </p:nvSpPr>
        <p:spPr>
          <a:xfrm>
            <a:off x="766810" y="6277443"/>
            <a:ext cx="41607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1 Module 8: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Case Planning</a:t>
            </a:r>
          </a:p>
        </p:txBody>
      </p:sp>
    </p:spTree>
    <p:extLst>
      <p:ext uri="{BB962C8B-B14F-4D97-AF65-F5344CB8AC3E}">
        <p14:creationId xmlns:p14="http://schemas.microsoft.com/office/powerpoint/2010/main" val="330027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E17E-A577-54F1-3FC5-87300E4EF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04CCA-2905-A1AE-0DDE-0B3CC6D1A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FBC7E-C963-896D-844A-28121CA8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2ACC6-6E5C-2B07-0AEA-F276AE47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AF615-C217-99D9-4A8D-BA9CE6482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163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AC0DD-F9FC-CDB2-FE48-6AC6B7E44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2AB1C-18A7-99BA-5BE7-E76BADD32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A0A6E-7D5B-6B0F-09BD-D78745DB8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C398E-62D3-B412-574D-32959D321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F6BFE-424C-9ACB-EF99-AA75BA676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3106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82084-9D99-F8DB-AA9A-37EC28DA1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ACEDC-0913-D163-9B33-5C6502993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566D6-3345-3821-C0B6-F1C3AB886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7F7F8-5F66-2A96-5532-E80EA3D3E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CB243-EA12-FCAE-484F-35AB86F82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2589D-9BC1-DFE8-BE5D-E137984B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0824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C2B26-3FD8-6964-A502-302E7AD5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52D67E-B19A-0F45-CD41-511319FD6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258BC-09BE-BD40-DB6D-8671A14BD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DEB55-24BD-3CC6-8B65-B35A3B258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11BF6F-F50D-8620-6071-1E9174654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60301-AA1F-85A9-393F-FE571B862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76BA38-5FAA-C6A2-BB2B-BBF499D4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F2DCD0-DACB-7A99-7113-8CCC9F89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0625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E8C3-8979-04C3-8E6D-75659C826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EEDE91-E64D-9A60-CBCA-D3040ECF6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E758D-3CFE-E342-6EC5-2480EE49A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26E7FA-A564-5459-0B2D-950E6707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2955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995880-6A18-2FD8-9A58-DBFAB8B23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A919BD-F15D-FB03-BF67-5A4E8685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E00702-1D0F-9061-EFA7-348F1017C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7539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02A9B-6C22-4500-9D4E-49252ABA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14901-FFCC-C3FD-30B9-13C25356F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CD83D-A5F0-C8BE-9E18-2FC5E076E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7EF02-FB5B-4240-78A7-180F2D5E1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10442-587E-58F2-5B91-5695D518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E4966-84D2-2A16-E723-4A1C09D59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0756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3F5B4-9C43-582E-7B19-A0787DF59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708FA5-2243-FA84-BBD8-3BB1406F9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612A4B-2344-FB6F-174C-EA7A672A3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DBDFD-9D48-952D-CDCC-A19DA9EB4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82DEE-AF64-44D4-902B-FED113DE4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0362F-486E-EC3B-0793-5C398B26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84782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B33C8-E429-993B-7B43-B63C3F05D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70ABB-32C9-D749-50BD-932E9CA8B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B5AB3-DCA6-407C-7F6C-158D35C67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FCF0A-B045-4506-ADFF-8E84DB080BC9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40ECB-1DDE-A8DA-EBA8-F727E550E6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29D25-3F70-E667-5623-7799741AA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62A97-652E-42E3-98DC-132BF71B65F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330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sv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37BB2CB-7903-2FA2-D6F0-E8C42608B1D4}"/>
              </a:ext>
            </a:extLst>
          </p:cNvPr>
          <p:cNvSpPr txBox="1"/>
          <p:nvPr/>
        </p:nvSpPr>
        <p:spPr>
          <a:xfrm>
            <a:off x="851850" y="1868848"/>
            <a:ext cx="514041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5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      </a:t>
            </a:r>
            <a:endParaRPr lang="en-CA" sz="5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2800" b="1" spc="3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800" b="1" spc="3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المستوى ١ الوحدة الثامنة</a:t>
            </a:r>
            <a:endParaRPr lang="en-CA" sz="2800" b="1" spc="3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3B21A0CC-A6CE-DEB9-E39E-AA5A1AD781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4258960"/>
            <a:ext cx="2405008" cy="923462"/>
          </a:xfrm>
          <a:prstGeom prst="rect">
            <a:avLst/>
          </a:prstGeom>
        </p:spPr>
      </p:pic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5878E1A3-3DCE-D9F1-3000-48D31AE885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4360601"/>
            <a:ext cx="2405009" cy="685884"/>
          </a:xfrm>
          <a:prstGeom prst="rect">
            <a:avLst/>
          </a:prstGeom>
        </p:spPr>
      </p:pic>
      <p:sp>
        <p:nvSpPr>
          <p:cNvPr id="17" name="Hexagon 16">
            <a:extLst>
              <a:ext uri="{FF2B5EF4-FFF2-40B4-BE49-F238E27FC236}">
                <a16:creationId xmlns:a16="http://schemas.microsoft.com/office/drawing/2014/main" id="{33188A8D-109F-CC79-FCD4-E25FB273855B}"/>
              </a:ext>
            </a:extLst>
          </p:cNvPr>
          <p:cNvSpPr/>
          <p:nvPr/>
        </p:nvSpPr>
        <p:spPr>
          <a:xfrm rot="1782986">
            <a:off x="6596435" y="1550461"/>
            <a:ext cx="4536237" cy="3910539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A04EE76-A87B-A452-9AA5-8232DDAB564B}"/>
              </a:ext>
            </a:extLst>
          </p:cNvPr>
          <p:cNvGrpSpPr/>
          <p:nvPr/>
        </p:nvGrpSpPr>
        <p:grpSpPr>
          <a:xfrm>
            <a:off x="7803278" y="2339646"/>
            <a:ext cx="2189337" cy="2332168"/>
            <a:chOff x="7892902" y="1235921"/>
            <a:chExt cx="1061882" cy="1131157"/>
          </a:xfrm>
          <a:solidFill>
            <a:schemeClr val="bg1"/>
          </a:solidFill>
        </p:grpSpPr>
        <p:sp>
          <p:nvSpPr>
            <p:cNvPr id="8" name="Arrow: Down 7">
              <a:extLst>
                <a:ext uri="{FF2B5EF4-FFF2-40B4-BE49-F238E27FC236}">
                  <a16:creationId xmlns:a16="http://schemas.microsoft.com/office/drawing/2014/main" id="{68583D23-0734-E7EE-845F-26D7985E9C47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  <p:sp>
          <p:nvSpPr>
            <p:cNvPr id="9" name="Arrow: Bent 8">
              <a:extLst>
                <a:ext uri="{FF2B5EF4-FFF2-40B4-BE49-F238E27FC236}">
                  <a16:creationId xmlns:a16="http://schemas.microsoft.com/office/drawing/2014/main" id="{73F125FE-7DE2-40D1-5D67-15B63A8E01B0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Arrow: Bent 9">
              <a:extLst>
                <a:ext uri="{FF2B5EF4-FFF2-40B4-BE49-F238E27FC236}">
                  <a16:creationId xmlns:a16="http://schemas.microsoft.com/office/drawing/2014/main" id="{840F4A23-AE81-BD16-808F-DEB671C164DF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Plus Sign 10">
              <a:extLst>
                <a:ext uri="{FF2B5EF4-FFF2-40B4-BE49-F238E27FC236}">
                  <a16:creationId xmlns:a16="http://schemas.microsoft.com/office/drawing/2014/main" id="{18FE7C65-EFD9-BD2F-7FBA-9035E7238A4D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B7F909D8-4C9C-5EBB-9A7B-2E02EAFFF072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99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531751" y="2280654"/>
            <a:ext cx="3415887" cy="2678824"/>
            <a:chOff x="1117683" y="2194390"/>
            <a:chExt cx="3415887" cy="2678824"/>
          </a:xfrm>
          <a:solidFill>
            <a:schemeClr val="accent3">
              <a:lumMod val="50000"/>
            </a:schemeClr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62DE1D3-ADFF-DD48-E815-5B27E8128D15}"/>
              </a:ext>
            </a:extLst>
          </p:cNvPr>
          <p:cNvSpPr txBox="1"/>
          <p:nvPr/>
        </p:nvSpPr>
        <p:spPr>
          <a:xfrm>
            <a:off x="5844994" y="3095739"/>
            <a:ext cx="540286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4000" b="1" dirty="0">
                <a:latin typeface="Calibri" panose="020F0502020204030204" pitchFamily="34" charset="0"/>
                <a:cs typeface="Calibri" panose="020F0502020204030204" pitchFamily="34" charset="0"/>
              </a:rPr>
              <a:t>لماذا من المهم وضع خطة حالة؟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FA494D-E061-D5FB-7611-FA934DA00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مناقشة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198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99D81-0007-8CC0-76C3-766F8A91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أهمية خطة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4AE01F-2918-8BEE-1CE9-8A34DEE11F84}"/>
              </a:ext>
            </a:extLst>
          </p:cNvPr>
          <p:cNvSpPr txBox="1"/>
          <p:nvPr/>
        </p:nvSpPr>
        <p:spPr>
          <a:xfrm>
            <a:off x="4907095" y="1719061"/>
            <a:ext cx="2815866" cy="39395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وفر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جدول زمني مقسم إلى إجراءات قصيرة ومتوسطة وطويلة المدى</a:t>
            </a:r>
          </a:p>
          <a:p>
            <a:pPr algn="r" rtl="1">
              <a:spcAft>
                <a:spcPts val="1200"/>
              </a:spcAft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تمكن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من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توقعات واقعية وواضحة لكيفية دعم الطفل / الأسرة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عيد التأكيد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على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قبول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أو الموافقة المستنيرة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توثيق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التدخلات وإجراءات المتابعة التي تظهر التغييرات و / أو التقدم المحرز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37D31A-F5D7-DDD7-5F8F-AE4482DA866F}"/>
              </a:ext>
            </a:extLst>
          </p:cNvPr>
          <p:cNvGrpSpPr/>
          <p:nvPr/>
        </p:nvGrpSpPr>
        <p:grpSpPr>
          <a:xfrm>
            <a:off x="838200" y="1951014"/>
            <a:ext cx="3401722" cy="3623647"/>
            <a:chOff x="7892902" y="1235921"/>
            <a:chExt cx="1061882" cy="1131157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0D69A2B0-1EF8-17E8-7ABB-ABBF976EB9FE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Arrow: Bent 6">
              <a:extLst>
                <a:ext uri="{FF2B5EF4-FFF2-40B4-BE49-F238E27FC236}">
                  <a16:creationId xmlns:a16="http://schemas.microsoft.com/office/drawing/2014/main" id="{1F55F805-30E7-BE80-FFB4-E9D5454DF543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Arrow: Bent 7">
              <a:extLst>
                <a:ext uri="{FF2B5EF4-FFF2-40B4-BE49-F238E27FC236}">
                  <a16:creationId xmlns:a16="http://schemas.microsoft.com/office/drawing/2014/main" id="{241AEA9C-D3F1-748C-4F69-FBB58AFF265D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Plus Sign 8">
              <a:extLst>
                <a:ext uri="{FF2B5EF4-FFF2-40B4-BE49-F238E27FC236}">
                  <a16:creationId xmlns:a16="http://schemas.microsoft.com/office/drawing/2014/main" id="{7EEA0EBB-88B8-BF45-E0F6-7C91E8C82880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Circle: Hollow 9">
              <a:extLst>
                <a:ext uri="{FF2B5EF4-FFF2-40B4-BE49-F238E27FC236}">
                  <a16:creationId xmlns:a16="http://schemas.microsoft.com/office/drawing/2014/main" id="{E12AE68E-2A1C-A36F-0AD6-64F5F8A5315E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90FE6BB-D24E-8A10-09F4-D93D54496F5A}"/>
              </a:ext>
            </a:extLst>
          </p:cNvPr>
          <p:cNvSpPr txBox="1"/>
          <p:nvPr/>
        </p:nvSpPr>
        <p:spPr>
          <a:xfrm>
            <a:off x="497958" y="3040912"/>
            <a:ext cx="392518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5500" b="1" dirty="0">
                <a:latin typeface="Arial" panose="020B0604020202020204" pitchFamily="34" charset="0"/>
                <a:cs typeface="Calibri" panose="020F0502020204030204" pitchFamily="34" charset="0"/>
              </a:rPr>
              <a:t>خطة </a:t>
            </a:r>
            <a:r>
              <a:rPr lang="ar-SA" sz="55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5500" b="1" dirty="0">
                <a:latin typeface="Arial" panose="020B0604020202020204" pitchFamily="34" charset="0"/>
                <a:cs typeface="Calibri" panose="020F0502020204030204" pitchFamily="34" charset="0"/>
              </a:rPr>
              <a:t>حالة ...</a:t>
            </a:r>
            <a:endParaRPr lang="en-BE" sz="55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2A2A1F-C51F-A87A-C3FB-132F71908842}"/>
              </a:ext>
            </a:extLst>
          </p:cNvPr>
          <p:cNvSpPr txBox="1"/>
          <p:nvPr/>
        </p:nvSpPr>
        <p:spPr>
          <a:xfrm>
            <a:off x="8195094" y="1719061"/>
            <a:ext cx="3405694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حدد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الإجراءات التي تلبي احتياجات الطفل والمخاطر المحددة في التقييم</a:t>
            </a: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دعم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نهج منظم وتنظيم وتخطيط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تنفيذ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إجراءات محددة</a:t>
            </a: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وض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من يجب أن يفعل ماذا 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زيادة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المساءلة</a:t>
            </a:r>
          </a:p>
        </p:txBody>
      </p:sp>
    </p:spTree>
    <p:extLst>
      <p:ext uri="{BB962C8B-B14F-4D97-AF65-F5344CB8AC3E}">
        <p14:creationId xmlns:p14="http://schemas.microsoft.com/office/powerpoint/2010/main" val="2630395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117683" y="2194390"/>
            <a:ext cx="3415887" cy="2678824"/>
            <a:chOff x="1117683" y="2194390"/>
            <a:chExt cx="3415887" cy="2678824"/>
          </a:xfrm>
          <a:solidFill>
            <a:schemeClr val="accent3">
              <a:lumMod val="50000"/>
            </a:schemeClr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62DE1D3-ADFF-DD48-E815-5B27E8128D15}"/>
              </a:ext>
            </a:extLst>
          </p:cNvPr>
          <p:cNvSpPr txBox="1"/>
          <p:nvPr/>
        </p:nvSpPr>
        <p:spPr>
          <a:xfrm>
            <a:off x="5826887" y="3227987"/>
            <a:ext cx="54028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4000" b="1" dirty="0">
                <a:latin typeface="Calibri" panose="020F0502020204030204" pitchFamily="34" charset="0"/>
                <a:cs typeface="Calibri" panose="020F0502020204030204" pitchFamily="34" charset="0"/>
              </a:rPr>
              <a:t>من الذي يجب أن يشارك في صياغة خطة الحالة؟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FA57A3-3645-D0DC-4588-57787868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مناقشة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جماعية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1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D13C8337-C7E5-C910-0FF3-C76DECE20582}"/>
              </a:ext>
            </a:extLst>
          </p:cNvPr>
          <p:cNvSpPr/>
          <p:nvPr/>
        </p:nvSpPr>
        <p:spPr>
          <a:xfrm>
            <a:off x="6096000" y="1742536"/>
            <a:ext cx="5257800" cy="2620025"/>
          </a:xfrm>
          <a:prstGeom prst="wedgeRoundRectCallout">
            <a:avLst>
              <a:gd name="adj1" fmla="val 53982"/>
              <a:gd name="adj2" fmla="val -22417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rtl="1"/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الذي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تعتقد أنك بحاجة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إليه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algn="ctr" rtl="1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ماذا يمكن ان يساعدك؟</a:t>
            </a:r>
          </a:p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يمكننا العمل معا على هذا؟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من يشارك في التخطيط للحالة؟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AD3F9E-8606-BF6A-622B-0463708BDB0F}"/>
              </a:ext>
            </a:extLst>
          </p:cNvPr>
          <p:cNvSpPr txBox="1"/>
          <p:nvPr/>
        </p:nvSpPr>
        <p:spPr>
          <a:xfrm>
            <a:off x="1047665" y="1900278"/>
            <a:ext cx="4522331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ar-SA" sz="2400" b="0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يجب إشراك </a:t>
            </a:r>
            <a:r>
              <a:rPr lang="en-GB" sz="2400" b="0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الطفل ، الوالد</a:t>
            </a:r>
            <a:r>
              <a:rPr lang="ar-SA" sz="2400" b="0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مقدم الرعاية</a:t>
            </a:r>
            <a:r>
              <a:rPr lang="en-GB" sz="2400" b="0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و/</a:t>
            </a:r>
            <a:r>
              <a:rPr lang="en-GB" sz="2400" b="0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شخص بالغ موثوق به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بشكل كامل</a:t>
            </a:r>
            <a:r>
              <a:rPr lang="ar-SA" sz="2400" b="1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0" i="0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في تطوير خطة الحالة.</a:t>
            </a:r>
          </a:p>
          <a:p>
            <a:pPr algn="r" rtl="1"/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الغرض من خطة الحالة هو تطوير الخطوات والإجراءات التالية التي سيتم اتخاذها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مع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الطفل ومقدم الرعاية و / أو الشخص البالغ الموثوق به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4E22931-201D-AF1A-34A5-524DF6706546}"/>
              </a:ext>
            </a:extLst>
          </p:cNvPr>
          <p:cNvGrpSpPr/>
          <p:nvPr/>
        </p:nvGrpSpPr>
        <p:grpSpPr>
          <a:xfrm rot="21248087" flipH="1">
            <a:off x="9065798" y="3960994"/>
            <a:ext cx="1456261" cy="564506"/>
            <a:chOff x="-75030" y="1568450"/>
            <a:chExt cx="2316311" cy="958850"/>
          </a:xfrm>
          <a:solidFill>
            <a:schemeClr val="accent3">
              <a:lumMod val="50000"/>
            </a:schemeClr>
          </a:solidFill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D973D0D-A034-BF3C-5CBD-2A4115936CDF}"/>
                </a:ext>
              </a:extLst>
            </p:cNvPr>
            <p:cNvSpPr/>
            <p:nvPr/>
          </p:nvSpPr>
          <p:spPr>
            <a:xfrm>
              <a:off x="1319570" y="1892300"/>
              <a:ext cx="635000" cy="635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5" name="Rectangle: Top Corners Rounded 14">
              <a:extLst>
                <a:ext uri="{FF2B5EF4-FFF2-40B4-BE49-F238E27FC236}">
                  <a16:creationId xmlns:a16="http://schemas.microsoft.com/office/drawing/2014/main" id="{59DFF1A2-84C0-60AE-B796-89760B6326BC}"/>
                </a:ext>
              </a:extLst>
            </p:cNvPr>
            <p:cNvSpPr/>
            <p:nvPr/>
          </p:nvSpPr>
          <p:spPr>
            <a:xfrm rot="6300000">
              <a:off x="267870" y="1225550"/>
              <a:ext cx="647700" cy="13335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6" name="Rectangle: Top Corners Rounded 15">
              <a:extLst>
                <a:ext uri="{FF2B5EF4-FFF2-40B4-BE49-F238E27FC236}">
                  <a16:creationId xmlns:a16="http://schemas.microsoft.com/office/drawing/2014/main" id="{E6E5576C-622E-F5B0-0951-2CFC64833D9D}"/>
                </a:ext>
              </a:extLst>
            </p:cNvPr>
            <p:cNvSpPr/>
            <p:nvPr/>
          </p:nvSpPr>
          <p:spPr>
            <a:xfrm rot="6300000">
              <a:off x="1820522" y="1812699"/>
              <a:ext cx="259785" cy="58173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32C7F69-E80F-E085-C89F-5745676FBF37}"/>
              </a:ext>
            </a:extLst>
          </p:cNvPr>
          <p:cNvGrpSpPr/>
          <p:nvPr/>
        </p:nvGrpSpPr>
        <p:grpSpPr>
          <a:xfrm rot="11224533">
            <a:off x="8927089" y="4904382"/>
            <a:ext cx="1949811" cy="890823"/>
            <a:chOff x="-75030" y="1568450"/>
            <a:chExt cx="2215725" cy="1012313"/>
          </a:xfrm>
          <a:solidFill>
            <a:schemeClr val="accent3">
              <a:lumMod val="50000"/>
            </a:schemeClr>
          </a:solidFill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40C5A23-4C59-37C7-B1C3-EAD6BF2747E5}"/>
                </a:ext>
              </a:extLst>
            </p:cNvPr>
            <p:cNvSpPr/>
            <p:nvPr/>
          </p:nvSpPr>
          <p:spPr>
            <a:xfrm>
              <a:off x="1319570" y="1892300"/>
              <a:ext cx="635000" cy="635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DF6F1391-D8B9-9006-25EA-E000E555769E}"/>
                </a:ext>
              </a:extLst>
            </p:cNvPr>
            <p:cNvSpPr/>
            <p:nvPr/>
          </p:nvSpPr>
          <p:spPr>
            <a:xfrm rot="6300000">
              <a:off x="267870" y="1225550"/>
              <a:ext cx="647700" cy="13335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0" name="Rectangle: Top Corners Rounded 19">
              <a:extLst>
                <a:ext uri="{FF2B5EF4-FFF2-40B4-BE49-F238E27FC236}">
                  <a16:creationId xmlns:a16="http://schemas.microsoft.com/office/drawing/2014/main" id="{2E6AB915-824E-C183-1098-3A5504AD8461}"/>
                </a:ext>
              </a:extLst>
            </p:cNvPr>
            <p:cNvSpPr/>
            <p:nvPr/>
          </p:nvSpPr>
          <p:spPr>
            <a:xfrm rot="6300000">
              <a:off x="1719936" y="2160004"/>
              <a:ext cx="259785" cy="58173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28" name="Rectangle: Single Corner Snipped 27">
            <a:extLst>
              <a:ext uri="{FF2B5EF4-FFF2-40B4-BE49-F238E27FC236}">
                <a16:creationId xmlns:a16="http://schemas.microsoft.com/office/drawing/2014/main" id="{AC55569E-8D7C-E9D8-557F-FEF494FDAA5B}"/>
              </a:ext>
            </a:extLst>
          </p:cNvPr>
          <p:cNvSpPr/>
          <p:nvPr/>
        </p:nvSpPr>
        <p:spPr>
          <a:xfrm>
            <a:off x="6693934" y="3933646"/>
            <a:ext cx="2019623" cy="2107771"/>
          </a:xfrm>
          <a:prstGeom prst="snip1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8619A0F-5E6E-6DD4-5F2F-CF55D8D4561E}"/>
              </a:ext>
            </a:extLst>
          </p:cNvPr>
          <p:cNvGrpSpPr/>
          <p:nvPr/>
        </p:nvGrpSpPr>
        <p:grpSpPr>
          <a:xfrm>
            <a:off x="6911817" y="4244233"/>
            <a:ext cx="1454414" cy="1549298"/>
            <a:chOff x="7892902" y="1235921"/>
            <a:chExt cx="1061882" cy="1131157"/>
          </a:xfrm>
          <a:solidFill>
            <a:schemeClr val="bg1"/>
          </a:solidFill>
        </p:grpSpPr>
        <p:sp>
          <p:nvSpPr>
            <p:cNvPr id="22" name="Arrow: Down 21">
              <a:extLst>
                <a:ext uri="{FF2B5EF4-FFF2-40B4-BE49-F238E27FC236}">
                  <a16:creationId xmlns:a16="http://schemas.microsoft.com/office/drawing/2014/main" id="{AFDBEBA5-045A-AA23-F2B5-EBF1926FD390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Arrow: Bent 22">
              <a:extLst>
                <a:ext uri="{FF2B5EF4-FFF2-40B4-BE49-F238E27FC236}">
                  <a16:creationId xmlns:a16="http://schemas.microsoft.com/office/drawing/2014/main" id="{AE62675B-2012-DB40-7202-1F9E56F235FF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Arrow: Bent 23">
              <a:extLst>
                <a:ext uri="{FF2B5EF4-FFF2-40B4-BE49-F238E27FC236}">
                  <a16:creationId xmlns:a16="http://schemas.microsoft.com/office/drawing/2014/main" id="{46FFF566-439F-D03C-7E06-A8126EF4D7F9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Plus Sign 24">
              <a:extLst>
                <a:ext uri="{FF2B5EF4-FFF2-40B4-BE49-F238E27FC236}">
                  <a16:creationId xmlns:a16="http://schemas.microsoft.com/office/drawing/2014/main" id="{EE7ED17D-BD9E-D701-BC6F-01B412ED7C37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ircle: Hollow 25">
              <a:extLst>
                <a:ext uri="{FF2B5EF4-FFF2-40B4-BE49-F238E27FC236}">
                  <a16:creationId xmlns:a16="http://schemas.microsoft.com/office/drawing/2014/main" id="{B6E52F98-A862-6CD3-FF9E-63933E93FF37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0702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F370-1D46-8B2B-8E85-E8E5F8F6A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التعامل مع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5FD111-80FC-9604-0233-ABA921409F28}"/>
              </a:ext>
            </a:extLst>
          </p:cNvPr>
          <p:cNvSpPr txBox="1"/>
          <p:nvPr/>
        </p:nvSpPr>
        <p:spPr>
          <a:xfrm>
            <a:off x="7938809" y="3797983"/>
            <a:ext cx="342682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الاعتماد 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نقاط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القوة</a:t>
            </a:r>
          </a:p>
          <a:p>
            <a:pPr algn="ct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الت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رك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ز على نقاط القوة والموارد المتاحة 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حاول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الاستفادة منها. استخدم ما هو موجود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مسبقاً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وما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الذي يعمل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4BD6F6-7F57-2EAF-CDA5-AA215322ABE0}"/>
              </a:ext>
            </a:extLst>
          </p:cNvPr>
          <p:cNvSpPr txBox="1"/>
          <p:nvPr/>
        </p:nvSpPr>
        <p:spPr>
          <a:xfrm>
            <a:off x="4390272" y="3797983"/>
            <a:ext cx="3243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التمكين</a:t>
            </a:r>
          </a:p>
          <a:p>
            <a:pPr algn="ct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جعل الطفل أو الوالد أو مقدم الرعاية يشعر بأنه أقوى وأكثر ثقة وأكثر قدرة على السيطرة والمطالبة بحقوقهم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4753C7-C31A-4159-6C13-B9E217D2BC94}"/>
              </a:ext>
            </a:extLst>
          </p:cNvPr>
          <p:cNvSpPr txBox="1"/>
          <p:nvPr/>
        </p:nvSpPr>
        <p:spPr>
          <a:xfrm>
            <a:off x="838200" y="3797984"/>
            <a:ext cx="30588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تشاركي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سم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ح للطفل بمشاركة آرائه بأمان وحرية.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وأ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خذ وجهات نظرهم على محمل الجد 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شارك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ة في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صنع القرار.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oogle Shape;314;p4">
            <a:extLst>
              <a:ext uri="{FF2B5EF4-FFF2-40B4-BE49-F238E27FC236}">
                <a16:creationId xmlns:a16="http://schemas.microsoft.com/office/drawing/2014/main" id="{DAC4B8AC-EEDD-935A-C3A1-B88190039067}"/>
              </a:ext>
            </a:extLst>
          </p:cNvPr>
          <p:cNvGrpSpPr/>
          <p:nvPr/>
        </p:nvGrpSpPr>
        <p:grpSpPr>
          <a:xfrm>
            <a:off x="2081898" y="1694389"/>
            <a:ext cx="1413544" cy="1734611"/>
            <a:chOff x="3400707" y="1772174"/>
            <a:chExt cx="3124628" cy="3737192"/>
          </a:xfrm>
          <a:solidFill>
            <a:schemeClr val="accent3">
              <a:lumMod val="50000"/>
            </a:schemeClr>
          </a:solidFill>
        </p:grpSpPr>
        <p:sp>
          <p:nvSpPr>
            <p:cNvPr id="13" name="Google Shape;315;p4">
              <a:extLst>
                <a:ext uri="{FF2B5EF4-FFF2-40B4-BE49-F238E27FC236}">
                  <a16:creationId xmlns:a16="http://schemas.microsoft.com/office/drawing/2014/main" id="{59EB553E-45CE-0B23-0946-CFB47FE87897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317;p4">
              <a:extLst>
                <a:ext uri="{FF2B5EF4-FFF2-40B4-BE49-F238E27FC236}">
                  <a16:creationId xmlns:a16="http://schemas.microsoft.com/office/drawing/2014/main" id="{4C00B135-08DB-899E-DBB5-BA17617EBAF5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319;p4">
              <a:extLst>
                <a:ext uri="{FF2B5EF4-FFF2-40B4-BE49-F238E27FC236}">
                  <a16:creationId xmlns:a16="http://schemas.microsoft.com/office/drawing/2014/main" id="{C19126B0-89FF-459D-7732-790BF7C46658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21;p4">
              <a:extLst>
                <a:ext uri="{FF2B5EF4-FFF2-40B4-BE49-F238E27FC236}">
                  <a16:creationId xmlns:a16="http://schemas.microsoft.com/office/drawing/2014/main" id="{A01719CF-9B6E-4295-1F30-74D31C3749B5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0260744-CCA7-7166-46D5-C776E49C59E7}"/>
              </a:ext>
            </a:extLst>
          </p:cNvPr>
          <p:cNvGrpSpPr/>
          <p:nvPr/>
        </p:nvGrpSpPr>
        <p:grpSpPr>
          <a:xfrm>
            <a:off x="5373478" y="1751449"/>
            <a:ext cx="1284847" cy="1680599"/>
            <a:chOff x="5829305" y="1798389"/>
            <a:chExt cx="1035970" cy="1355064"/>
          </a:xfrm>
          <a:solidFill>
            <a:schemeClr val="accent3">
              <a:lumMod val="50000"/>
            </a:schemeClr>
          </a:solidFill>
        </p:grpSpPr>
        <p:sp>
          <p:nvSpPr>
            <p:cNvPr id="18" name="Google Shape;317;p4">
              <a:extLst>
                <a:ext uri="{FF2B5EF4-FFF2-40B4-BE49-F238E27FC236}">
                  <a16:creationId xmlns:a16="http://schemas.microsoft.com/office/drawing/2014/main" id="{C8D1B213-9AA7-5767-D747-513856698FFE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E33EFE9B-D089-C43F-ADBB-8037CE0050C2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  <a:grpFill/>
          </p:grpSpPr>
          <p:sp>
            <p:nvSpPr>
              <p:cNvPr id="25" name="Google Shape;317;p4">
                <a:extLst>
                  <a:ext uri="{FF2B5EF4-FFF2-40B4-BE49-F238E27FC236}">
                    <a16:creationId xmlns:a16="http://schemas.microsoft.com/office/drawing/2014/main" id="{5C06943E-698D-C686-0B2C-680248811709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317;p4">
                <a:extLst>
                  <a:ext uri="{FF2B5EF4-FFF2-40B4-BE49-F238E27FC236}">
                    <a16:creationId xmlns:a16="http://schemas.microsoft.com/office/drawing/2014/main" id="{8310B41B-4513-B386-CDB6-DD1570339DD4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315;p4">
                <a:extLst>
                  <a:ext uri="{FF2B5EF4-FFF2-40B4-BE49-F238E27FC236}">
                    <a16:creationId xmlns:a16="http://schemas.microsoft.com/office/drawing/2014/main" id="{C5BC5650-0720-F7CF-C468-9B523A55B8ED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E62F24A-086F-F8BF-757E-A30888B4FA1A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  <a:grpFill/>
          </p:grpSpPr>
          <p:sp>
            <p:nvSpPr>
              <p:cNvPr id="22" name="Google Shape;317;p4">
                <a:extLst>
                  <a:ext uri="{FF2B5EF4-FFF2-40B4-BE49-F238E27FC236}">
                    <a16:creationId xmlns:a16="http://schemas.microsoft.com/office/drawing/2014/main" id="{A2693E80-99F6-10B6-9FD6-DA1C8B49A88F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317;p4">
                <a:extLst>
                  <a:ext uri="{FF2B5EF4-FFF2-40B4-BE49-F238E27FC236}">
                    <a16:creationId xmlns:a16="http://schemas.microsoft.com/office/drawing/2014/main" id="{64F41438-6C28-33E6-0F52-DC77B43AC831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315;p4">
                <a:extLst>
                  <a:ext uri="{FF2B5EF4-FFF2-40B4-BE49-F238E27FC236}">
                    <a16:creationId xmlns:a16="http://schemas.microsoft.com/office/drawing/2014/main" id="{E918B02B-88EE-02B2-0B9E-2F1DC0F2898C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632FC2B-3484-BEC2-A083-12C2F6DCF238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F595473-9E93-A0C1-35B0-C15128594969}"/>
              </a:ext>
            </a:extLst>
          </p:cNvPr>
          <p:cNvGrpSpPr/>
          <p:nvPr/>
        </p:nvGrpSpPr>
        <p:grpSpPr>
          <a:xfrm>
            <a:off x="9026870" y="1751447"/>
            <a:ext cx="1454637" cy="1680600"/>
            <a:chOff x="9384099" y="1576976"/>
            <a:chExt cx="1454637" cy="1680600"/>
          </a:xfrm>
          <a:solidFill>
            <a:schemeClr val="accent3">
              <a:lumMod val="50000"/>
            </a:schemeClr>
          </a:solidFill>
        </p:grpSpPr>
        <p:sp>
          <p:nvSpPr>
            <p:cNvPr id="29" name="Google Shape;317;p4">
              <a:extLst>
                <a:ext uri="{FF2B5EF4-FFF2-40B4-BE49-F238E27FC236}">
                  <a16:creationId xmlns:a16="http://schemas.microsoft.com/office/drawing/2014/main" id="{BAFA6982-ED16-7A8D-DEF1-193E82C48A0A}"/>
                </a:ext>
              </a:extLst>
            </p:cNvPr>
            <p:cNvSpPr/>
            <p:nvPr/>
          </p:nvSpPr>
          <p:spPr>
            <a:xfrm>
              <a:off x="9729259" y="2307245"/>
              <a:ext cx="626501" cy="950331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ECDB6E2-ED37-E7A4-7215-9EF4B33AEB32}"/>
                </a:ext>
              </a:extLst>
            </p:cNvPr>
            <p:cNvGrpSpPr/>
            <p:nvPr/>
          </p:nvGrpSpPr>
          <p:grpSpPr>
            <a:xfrm rot="2437245" flipV="1">
              <a:off x="10251017" y="1980924"/>
              <a:ext cx="587719" cy="616815"/>
              <a:chOff x="6184300" y="2716572"/>
              <a:chExt cx="1061611" cy="1078691"/>
            </a:xfrm>
            <a:grpFill/>
          </p:grpSpPr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240F23A1-6A8C-2FD8-0A3D-ECC29D8591A1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7;p4">
                <a:extLst>
                  <a:ext uri="{FF2B5EF4-FFF2-40B4-BE49-F238E27FC236}">
                    <a16:creationId xmlns:a16="http://schemas.microsoft.com/office/drawing/2014/main" id="{9B24DD12-8F4A-29C7-1D77-4D87613C90E5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15;p4">
                <a:extLst>
                  <a:ext uri="{FF2B5EF4-FFF2-40B4-BE49-F238E27FC236}">
                    <a16:creationId xmlns:a16="http://schemas.microsoft.com/office/drawing/2014/main" id="{2EF84794-1724-A437-DFB2-026E0DEC9ABE}"/>
                  </a:ext>
                </a:extLst>
              </p:cNvPr>
              <p:cNvSpPr/>
              <p:nvPr/>
            </p:nvSpPr>
            <p:spPr>
              <a:xfrm>
                <a:off x="6416140" y="3498546"/>
                <a:ext cx="289198" cy="296717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B108A9F-EBC1-D28C-BFF9-92C27A0FF65D}"/>
                </a:ext>
              </a:extLst>
            </p:cNvPr>
            <p:cNvSpPr/>
            <p:nvPr/>
          </p:nvSpPr>
          <p:spPr>
            <a:xfrm>
              <a:off x="9741537" y="1576976"/>
              <a:ext cx="630316" cy="6303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9B06DDE9-9270-2DBE-C581-DD3FB386A72F}"/>
                </a:ext>
              </a:extLst>
            </p:cNvPr>
            <p:cNvGrpSpPr/>
            <p:nvPr/>
          </p:nvGrpSpPr>
          <p:grpSpPr>
            <a:xfrm flipH="1">
              <a:off x="9384099" y="1979160"/>
              <a:ext cx="612817" cy="597115"/>
              <a:chOff x="8358398" y="1979160"/>
              <a:chExt cx="610052" cy="597115"/>
            </a:xfrm>
            <a:grpFill/>
          </p:grpSpPr>
          <p:sp>
            <p:nvSpPr>
              <p:cNvPr id="33" name="Google Shape;317;p4">
                <a:extLst>
                  <a:ext uri="{FF2B5EF4-FFF2-40B4-BE49-F238E27FC236}">
                    <a16:creationId xmlns:a16="http://schemas.microsoft.com/office/drawing/2014/main" id="{02BE746F-368F-FFDD-A8E9-35C600232B4F}"/>
                  </a:ext>
                </a:extLst>
              </p:cNvPr>
              <p:cNvSpPr/>
              <p:nvPr/>
            </p:nvSpPr>
            <p:spPr>
              <a:xfrm rot="5926033" flipV="1">
                <a:off x="8547399" y="2149974"/>
                <a:ext cx="209718" cy="587719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17;p4">
                <a:extLst>
                  <a:ext uri="{FF2B5EF4-FFF2-40B4-BE49-F238E27FC236}">
                    <a16:creationId xmlns:a16="http://schemas.microsoft.com/office/drawing/2014/main" id="{2AC7C2D0-D881-C418-E202-6296821EA4AD}"/>
                  </a:ext>
                </a:extLst>
              </p:cNvPr>
              <p:cNvSpPr/>
              <p:nvPr/>
            </p:nvSpPr>
            <p:spPr>
              <a:xfrm rot="10879593" flipV="1">
                <a:off x="8788676" y="2182532"/>
                <a:ext cx="179774" cy="393743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315;p4">
                <a:extLst>
                  <a:ext uri="{FF2B5EF4-FFF2-40B4-BE49-F238E27FC236}">
                    <a16:creationId xmlns:a16="http://schemas.microsoft.com/office/drawing/2014/main" id="{CA5391F3-A166-2123-D2BA-4D721958F196}"/>
                  </a:ext>
                </a:extLst>
              </p:cNvPr>
              <p:cNvSpPr/>
              <p:nvPr/>
            </p:nvSpPr>
            <p:spPr>
              <a:xfrm rot="2437245" flipV="1">
                <a:off x="8785418" y="1979160"/>
                <a:ext cx="160103" cy="169668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198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5F695-E5D2-2986-32AA-C8829C68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تعزيز مشاركة الطفل الهادفة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49359A25-FA1A-D008-752D-554EF36FC11C}"/>
              </a:ext>
            </a:extLst>
          </p:cNvPr>
          <p:cNvSpPr/>
          <p:nvPr/>
        </p:nvSpPr>
        <p:spPr>
          <a:xfrm>
            <a:off x="838200" y="1678119"/>
            <a:ext cx="6153150" cy="3993381"/>
          </a:xfrm>
          <a:prstGeom prst="homePlate">
            <a:avLst>
              <a:gd name="adj" fmla="val 2233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4DF88F2-E953-6236-7323-16F49A6C441D}"/>
              </a:ext>
            </a:extLst>
          </p:cNvPr>
          <p:cNvSpPr txBox="1"/>
          <p:nvPr/>
        </p:nvSpPr>
        <p:spPr>
          <a:xfrm>
            <a:off x="1553919" y="1966649"/>
            <a:ext cx="47937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١. ال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بيئة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مناسبة</a:t>
            </a:r>
          </a:p>
          <a:p>
            <a:pPr marL="457200" indent="-457200" algn="r" rtl="1">
              <a:buFont typeface="+mj-lt"/>
              <a:buAutoNum type="arabicPeriod"/>
            </a:pP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٢. بشكل اختياري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٣.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العمر المناسب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٤. الأخذ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بجدية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٥.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أن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كون على اطلاع</a:t>
            </a: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0" name="Google Shape;314;p4">
            <a:extLst>
              <a:ext uri="{FF2B5EF4-FFF2-40B4-BE49-F238E27FC236}">
                <a16:creationId xmlns:a16="http://schemas.microsoft.com/office/drawing/2014/main" id="{5281AB48-F723-5ADA-B786-81155D38F9FD}"/>
              </a:ext>
            </a:extLst>
          </p:cNvPr>
          <p:cNvGrpSpPr/>
          <p:nvPr/>
        </p:nvGrpSpPr>
        <p:grpSpPr>
          <a:xfrm>
            <a:off x="8163416" y="2176482"/>
            <a:ext cx="2004894" cy="2460279"/>
            <a:chOff x="3400707" y="1772174"/>
            <a:chExt cx="3124628" cy="3737192"/>
          </a:xfrm>
          <a:solidFill>
            <a:schemeClr val="accent3">
              <a:lumMod val="50000"/>
            </a:schemeClr>
          </a:solidFill>
        </p:grpSpPr>
        <p:sp>
          <p:nvSpPr>
            <p:cNvPr id="31" name="Google Shape;315;p4">
              <a:extLst>
                <a:ext uri="{FF2B5EF4-FFF2-40B4-BE49-F238E27FC236}">
                  <a16:creationId xmlns:a16="http://schemas.microsoft.com/office/drawing/2014/main" id="{098EE1CD-51BD-865D-3BDF-470823AA7528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17;p4">
              <a:extLst>
                <a:ext uri="{FF2B5EF4-FFF2-40B4-BE49-F238E27FC236}">
                  <a16:creationId xmlns:a16="http://schemas.microsoft.com/office/drawing/2014/main" id="{91F43E56-329C-ABAA-F37E-B24A37C0BF08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19;p4">
              <a:extLst>
                <a:ext uri="{FF2B5EF4-FFF2-40B4-BE49-F238E27FC236}">
                  <a16:creationId xmlns:a16="http://schemas.microsoft.com/office/drawing/2014/main" id="{7F0EE645-EE11-DF07-12E0-AFAC0ED24BB1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21;p4">
              <a:extLst>
                <a:ext uri="{FF2B5EF4-FFF2-40B4-BE49-F238E27FC236}">
                  <a16:creationId xmlns:a16="http://schemas.microsoft.com/office/drawing/2014/main" id="{AFFC611A-C813-E9AF-5A3A-2F2664FCB1A8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0ECBD266-A0F9-29EA-3D12-DEED4ECCB067}"/>
              </a:ext>
            </a:extLst>
          </p:cNvPr>
          <p:cNvSpPr txBox="1"/>
          <p:nvPr/>
        </p:nvSpPr>
        <p:spPr>
          <a:xfrm>
            <a:off x="7501056" y="5068615"/>
            <a:ext cx="31370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>
                <a:latin typeface="Arial" panose="020B0604020202020204" pitchFamily="34" charset="0"/>
                <a:cs typeface="Calibri" panose="020F0502020204030204" pitchFamily="34" charset="0"/>
              </a:rPr>
              <a:t>تشاركي</a:t>
            </a:r>
            <a:r>
              <a:rPr lang="ar-SA" sz="2400" b="1" dirty="0">
                <a:latin typeface="Arial" panose="020B0604020202020204" pitchFamily="34" charset="0"/>
                <a:cs typeface="Calibri" panose="020F0502020204030204" pitchFamily="34" charset="0"/>
              </a:rPr>
              <a:t>ة</a:t>
            </a:r>
            <a:endParaRPr lang="en-BE" sz="24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3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D36CD-396D-8B9D-3EBA-DFF42B0B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GB" dirty="0"/>
              <a:t>التمكين</a:t>
            </a:r>
            <a:endParaRPr lang="en-BE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16458E-3873-A477-9C8E-BCB77A2EBE9A}"/>
              </a:ext>
            </a:extLst>
          </p:cNvPr>
          <p:cNvSpPr txBox="1"/>
          <p:nvPr/>
        </p:nvSpPr>
        <p:spPr>
          <a:xfrm>
            <a:off x="1296903" y="1518181"/>
            <a:ext cx="958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التمكين يعني جعل شخص ما يشعر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أنه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348DD4A-451F-424B-FB9C-E04AE20B2AE3}"/>
              </a:ext>
            </a:extLst>
          </p:cNvPr>
          <p:cNvGrpSpPr/>
          <p:nvPr/>
        </p:nvGrpSpPr>
        <p:grpSpPr>
          <a:xfrm>
            <a:off x="1401215" y="2581798"/>
            <a:ext cx="1295401" cy="1694403"/>
            <a:chOff x="5829305" y="1798389"/>
            <a:chExt cx="1035970" cy="1355064"/>
          </a:xfrm>
          <a:solidFill>
            <a:schemeClr val="accent3">
              <a:lumMod val="50000"/>
            </a:schemeClr>
          </a:solidFill>
        </p:grpSpPr>
        <p:sp>
          <p:nvSpPr>
            <p:cNvPr id="28" name="Google Shape;317;p4">
              <a:extLst>
                <a:ext uri="{FF2B5EF4-FFF2-40B4-BE49-F238E27FC236}">
                  <a16:creationId xmlns:a16="http://schemas.microsoft.com/office/drawing/2014/main" id="{162FDAAF-30A1-3ABF-76E8-069067917D4E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D3406CE-A78F-E3C1-98C3-897D00D9E603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  <a:grpFill/>
          </p:grpSpPr>
          <p:sp>
            <p:nvSpPr>
              <p:cNvPr id="35" name="Google Shape;317;p4">
                <a:extLst>
                  <a:ext uri="{FF2B5EF4-FFF2-40B4-BE49-F238E27FC236}">
                    <a16:creationId xmlns:a16="http://schemas.microsoft.com/office/drawing/2014/main" id="{CE8DC030-F9DA-2AD8-6A3A-4DFB07BA646E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D5A3A0B2-5866-0B5D-27CE-05035A96ECD1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5;p4">
                <a:extLst>
                  <a:ext uri="{FF2B5EF4-FFF2-40B4-BE49-F238E27FC236}">
                    <a16:creationId xmlns:a16="http://schemas.microsoft.com/office/drawing/2014/main" id="{A3952812-DB5C-604D-FFB6-997B99882527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337A3B6-094A-AFC8-5100-C846F78609BD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  <a:grpFill/>
          </p:grpSpPr>
          <p:sp>
            <p:nvSpPr>
              <p:cNvPr id="32" name="Google Shape;317;p4">
                <a:extLst>
                  <a:ext uri="{FF2B5EF4-FFF2-40B4-BE49-F238E27FC236}">
                    <a16:creationId xmlns:a16="http://schemas.microsoft.com/office/drawing/2014/main" id="{216C4FA5-0893-47D9-6E1B-245C1A66EA4C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17;p4">
                <a:extLst>
                  <a:ext uri="{FF2B5EF4-FFF2-40B4-BE49-F238E27FC236}">
                    <a16:creationId xmlns:a16="http://schemas.microsoft.com/office/drawing/2014/main" id="{66A02266-450F-C022-4550-0714D72E982A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15;p4">
                <a:extLst>
                  <a:ext uri="{FF2B5EF4-FFF2-40B4-BE49-F238E27FC236}">
                    <a16:creationId xmlns:a16="http://schemas.microsoft.com/office/drawing/2014/main" id="{05F7F72B-C578-6CE1-F45B-3B37F436080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7469D80F-5582-0D79-F5C6-95280435D6AC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7FBEA00-7FA2-3423-5F96-07DDDEE1AFCD}"/>
              </a:ext>
            </a:extLst>
          </p:cNvPr>
          <p:cNvSpPr txBox="1"/>
          <p:nvPr/>
        </p:nvSpPr>
        <p:spPr>
          <a:xfrm>
            <a:off x="878067" y="4453031"/>
            <a:ext cx="23416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Arial" panose="020B0604020202020204" pitchFamily="34" charset="0"/>
                <a:cs typeface="Calibri" panose="020F0502020204030204" pitchFamily="34" charset="0"/>
              </a:rPr>
              <a:t>أقوى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3658785-A73D-2070-CDB1-55F6674290AA}"/>
              </a:ext>
            </a:extLst>
          </p:cNvPr>
          <p:cNvGrpSpPr/>
          <p:nvPr/>
        </p:nvGrpSpPr>
        <p:grpSpPr>
          <a:xfrm>
            <a:off x="4094147" y="2581798"/>
            <a:ext cx="1295401" cy="1694403"/>
            <a:chOff x="5829305" y="1798389"/>
            <a:chExt cx="1035970" cy="1355064"/>
          </a:xfrm>
          <a:solidFill>
            <a:schemeClr val="accent3">
              <a:lumMod val="50000"/>
            </a:schemeClr>
          </a:solidFill>
        </p:grpSpPr>
        <p:sp>
          <p:nvSpPr>
            <p:cNvPr id="40" name="Google Shape;317;p4">
              <a:extLst>
                <a:ext uri="{FF2B5EF4-FFF2-40B4-BE49-F238E27FC236}">
                  <a16:creationId xmlns:a16="http://schemas.microsoft.com/office/drawing/2014/main" id="{009A7C18-A0CC-72E6-27EB-2100F1B2CA13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C1E6822-0A9A-DA15-6744-EE8D7EFADE4C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  <a:grpFill/>
          </p:grpSpPr>
          <p:sp>
            <p:nvSpPr>
              <p:cNvPr id="47" name="Google Shape;317;p4">
                <a:extLst>
                  <a:ext uri="{FF2B5EF4-FFF2-40B4-BE49-F238E27FC236}">
                    <a16:creationId xmlns:a16="http://schemas.microsoft.com/office/drawing/2014/main" id="{F93AED9C-B76D-8791-FBC9-7B9C8E5697A2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317;p4">
                <a:extLst>
                  <a:ext uri="{FF2B5EF4-FFF2-40B4-BE49-F238E27FC236}">
                    <a16:creationId xmlns:a16="http://schemas.microsoft.com/office/drawing/2014/main" id="{44F46779-EF36-483A-ABE4-6E4DC593CAB2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315;p4">
                <a:extLst>
                  <a:ext uri="{FF2B5EF4-FFF2-40B4-BE49-F238E27FC236}">
                    <a16:creationId xmlns:a16="http://schemas.microsoft.com/office/drawing/2014/main" id="{A0BDCAEB-8D33-7A07-0C5F-6B22142EFF75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FE135C01-B06A-6B11-43B0-2805F1EDC09A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  <a:grpFill/>
          </p:grpSpPr>
          <p:sp>
            <p:nvSpPr>
              <p:cNvPr id="44" name="Google Shape;317;p4">
                <a:extLst>
                  <a:ext uri="{FF2B5EF4-FFF2-40B4-BE49-F238E27FC236}">
                    <a16:creationId xmlns:a16="http://schemas.microsoft.com/office/drawing/2014/main" id="{FF479EE3-5CF4-76A9-36E7-C3BE9732739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317;p4">
                <a:extLst>
                  <a:ext uri="{FF2B5EF4-FFF2-40B4-BE49-F238E27FC236}">
                    <a16:creationId xmlns:a16="http://schemas.microsoft.com/office/drawing/2014/main" id="{A67E94D1-4712-5DD6-C3F3-1BA8A5B2B574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315;p4">
                <a:extLst>
                  <a:ext uri="{FF2B5EF4-FFF2-40B4-BE49-F238E27FC236}">
                    <a16:creationId xmlns:a16="http://schemas.microsoft.com/office/drawing/2014/main" id="{CEC46A19-5A90-1387-742F-18D325D0ED3A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AF4381C-5C7E-6206-EAD7-3C89C3CAFEB9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7DB01D1E-100D-B8BC-CF55-D62446BEAC57}"/>
              </a:ext>
            </a:extLst>
          </p:cNvPr>
          <p:cNvSpPr txBox="1"/>
          <p:nvPr/>
        </p:nvSpPr>
        <p:spPr>
          <a:xfrm>
            <a:off x="3922772" y="4453031"/>
            <a:ext cx="16043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Arial" panose="020B0604020202020204" pitchFamily="34" charset="0"/>
                <a:cs typeface="Calibri" panose="020F0502020204030204" pitchFamily="34" charset="0"/>
              </a:rPr>
              <a:t>أكثر ثقة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0ED0DD7-20E4-48E7-BE5D-56EABAAC5C9E}"/>
              </a:ext>
            </a:extLst>
          </p:cNvPr>
          <p:cNvGrpSpPr/>
          <p:nvPr/>
        </p:nvGrpSpPr>
        <p:grpSpPr>
          <a:xfrm>
            <a:off x="6822252" y="2581798"/>
            <a:ext cx="1295401" cy="1694403"/>
            <a:chOff x="5829305" y="1798389"/>
            <a:chExt cx="1035970" cy="1355064"/>
          </a:xfrm>
          <a:solidFill>
            <a:schemeClr val="accent3">
              <a:lumMod val="50000"/>
            </a:schemeClr>
          </a:solidFill>
        </p:grpSpPr>
        <p:sp>
          <p:nvSpPr>
            <p:cNvPr id="52" name="Google Shape;317;p4">
              <a:extLst>
                <a:ext uri="{FF2B5EF4-FFF2-40B4-BE49-F238E27FC236}">
                  <a16:creationId xmlns:a16="http://schemas.microsoft.com/office/drawing/2014/main" id="{CD4E37B4-1E03-9B73-FF68-FCB9C7D23E2F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53C9457-B326-914E-8CC4-A5B11EF688F0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  <a:grpFill/>
          </p:grpSpPr>
          <p:sp>
            <p:nvSpPr>
              <p:cNvPr id="59" name="Google Shape;317;p4">
                <a:extLst>
                  <a:ext uri="{FF2B5EF4-FFF2-40B4-BE49-F238E27FC236}">
                    <a16:creationId xmlns:a16="http://schemas.microsoft.com/office/drawing/2014/main" id="{C2D77D0D-751C-0EEE-F23C-4606AA13FE0A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317;p4">
                <a:extLst>
                  <a:ext uri="{FF2B5EF4-FFF2-40B4-BE49-F238E27FC236}">
                    <a16:creationId xmlns:a16="http://schemas.microsoft.com/office/drawing/2014/main" id="{3D949524-9BEF-8BEC-D085-0CE7ED381A8E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315;p4">
                <a:extLst>
                  <a:ext uri="{FF2B5EF4-FFF2-40B4-BE49-F238E27FC236}">
                    <a16:creationId xmlns:a16="http://schemas.microsoft.com/office/drawing/2014/main" id="{76CE2B67-0AA9-7975-F7B5-FD4F7CEF3B54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23A29F84-291F-4BEA-6163-0D73A8EA72D6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  <a:grpFill/>
          </p:grpSpPr>
          <p:sp>
            <p:nvSpPr>
              <p:cNvPr id="56" name="Google Shape;317;p4">
                <a:extLst>
                  <a:ext uri="{FF2B5EF4-FFF2-40B4-BE49-F238E27FC236}">
                    <a16:creationId xmlns:a16="http://schemas.microsoft.com/office/drawing/2014/main" id="{201767EA-6184-F8BD-9420-349335BAA380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317;p4">
                <a:extLst>
                  <a:ext uri="{FF2B5EF4-FFF2-40B4-BE49-F238E27FC236}">
                    <a16:creationId xmlns:a16="http://schemas.microsoft.com/office/drawing/2014/main" id="{30A26014-5AD2-2287-4668-224E3E5BCA7E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315;p4">
                <a:extLst>
                  <a:ext uri="{FF2B5EF4-FFF2-40B4-BE49-F238E27FC236}">
                    <a16:creationId xmlns:a16="http://schemas.microsoft.com/office/drawing/2014/main" id="{A53F4295-1960-FE70-B574-6F7DD145E99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755F816-8F8F-077B-5427-6D17F156B54D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5440E1D-95FC-EA40-5C44-843F2C84057C}"/>
              </a:ext>
            </a:extLst>
          </p:cNvPr>
          <p:cNvSpPr txBox="1"/>
          <p:nvPr/>
        </p:nvSpPr>
        <p:spPr>
          <a:xfrm>
            <a:off x="6299104" y="4453031"/>
            <a:ext cx="23416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Arial" panose="020B0604020202020204" pitchFamily="34" charset="0"/>
                <a:cs typeface="Calibri" panose="020F0502020204030204" pitchFamily="34" charset="0"/>
              </a:rPr>
              <a:t>أكثر قدرة على تغيير وضعهم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ECC56A8-F293-0D4A-A8F3-DA629BAD9757}"/>
              </a:ext>
            </a:extLst>
          </p:cNvPr>
          <p:cNvGrpSpPr/>
          <p:nvPr/>
        </p:nvGrpSpPr>
        <p:grpSpPr>
          <a:xfrm>
            <a:off x="9581198" y="2581798"/>
            <a:ext cx="1295401" cy="1694403"/>
            <a:chOff x="5829305" y="1798389"/>
            <a:chExt cx="1035970" cy="1355064"/>
          </a:xfrm>
          <a:solidFill>
            <a:schemeClr val="accent3">
              <a:lumMod val="50000"/>
            </a:schemeClr>
          </a:solidFill>
        </p:grpSpPr>
        <p:sp>
          <p:nvSpPr>
            <p:cNvPr id="64" name="Google Shape;317;p4">
              <a:extLst>
                <a:ext uri="{FF2B5EF4-FFF2-40B4-BE49-F238E27FC236}">
                  <a16:creationId xmlns:a16="http://schemas.microsoft.com/office/drawing/2014/main" id="{26D21EA3-CDDA-85C9-C292-E3CFF127C3B0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003390AA-E5E4-3B57-3FDF-FB5ED08D187C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  <a:grpFill/>
          </p:grpSpPr>
          <p:sp>
            <p:nvSpPr>
              <p:cNvPr id="71" name="Google Shape;317;p4">
                <a:extLst>
                  <a:ext uri="{FF2B5EF4-FFF2-40B4-BE49-F238E27FC236}">
                    <a16:creationId xmlns:a16="http://schemas.microsoft.com/office/drawing/2014/main" id="{860BA2D6-E6D6-734C-ABAE-BB1C88713963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317;p4">
                <a:extLst>
                  <a:ext uri="{FF2B5EF4-FFF2-40B4-BE49-F238E27FC236}">
                    <a16:creationId xmlns:a16="http://schemas.microsoft.com/office/drawing/2014/main" id="{1084F6AE-DC78-5C75-CBA2-87BB34A2BA05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315;p4">
                <a:extLst>
                  <a:ext uri="{FF2B5EF4-FFF2-40B4-BE49-F238E27FC236}">
                    <a16:creationId xmlns:a16="http://schemas.microsoft.com/office/drawing/2014/main" id="{17AFD021-5F3E-6760-85E1-B2BD290C5142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11488B17-222D-F20F-32FF-52FDF3D9FEE4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  <a:grpFill/>
          </p:grpSpPr>
          <p:sp>
            <p:nvSpPr>
              <p:cNvPr id="68" name="Google Shape;317;p4">
                <a:extLst>
                  <a:ext uri="{FF2B5EF4-FFF2-40B4-BE49-F238E27FC236}">
                    <a16:creationId xmlns:a16="http://schemas.microsoft.com/office/drawing/2014/main" id="{2B5E0FA9-CE23-65FF-5CEB-3A423E0AF238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" name="Google Shape;317;p4">
                <a:extLst>
                  <a:ext uri="{FF2B5EF4-FFF2-40B4-BE49-F238E27FC236}">
                    <a16:creationId xmlns:a16="http://schemas.microsoft.com/office/drawing/2014/main" id="{47AE9391-60BA-C57F-D963-BD5548741CA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" name="Google Shape;315;p4">
                <a:extLst>
                  <a:ext uri="{FF2B5EF4-FFF2-40B4-BE49-F238E27FC236}">
                    <a16:creationId xmlns:a16="http://schemas.microsoft.com/office/drawing/2014/main" id="{CBA5ED45-BB02-E38E-6937-8F4CBE841EB3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3F89ADD9-5B3A-1DF6-3DC3-AC3B1A5FFB00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FAF28212-76F2-8F71-A5FE-B276B9DB5077}"/>
              </a:ext>
            </a:extLst>
          </p:cNvPr>
          <p:cNvSpPr txBox="1"/>
          <p:nvPr/>
        </p:nvSpPr>
        <p:spPr>
          <a:xfrm>
            <a:off x="9058050" y="4453031"/>
            <a:ext cx="23416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Arial" panose="020B0604020202020204" pitchFamily="34" charset="0"/>
                <a:cs typeface="Calibri" panose="020F0502020204030204" pitchFamily="34" charset="0"/>
              </a:rPr>
              <a:t>أكثر قدرة على الدفاع عن حقوقهم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7DE19D-82DC-5CBB-745A-28E410F3258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3E6F580E-4A69-1415-1F19-FDDADB3A3A0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81BB8FC-E82B-810E-11ED-57BC17BCB00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DA1052E-E553-D260-DE70-D5691FA99FB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١٣٧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53F469E-D62D-BDA7-F2F2-35E18096612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D37CFCF-CE45-C59A-BB77-7B173E7BEF4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64E7FE3E-D871-AF2C-B22C-FBD4740B616B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E514EAD-89C6-150C-CE91-42A885D0B8D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2496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41316-A941-4672-27E9-FD6702951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إجراءات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التمكين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أثناء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8AC01233-F3B9-3B92-C765-B3756218B714}"/>
              </a:ext>
            </a:extLst>
          </p:cNvPr>
          <p:cNvSpPr/>
          <p:nvPr/>
        </p:nvSpPr>
        <p:spPr>
          <a:xfrm>
            <a:off x="1081409" y="2095139"/>
            <a:ext cx="2617702" cy="2620025"/>
          </a:xfrm>
          <a:prstGeom prst="wedgeRoundRectCallout">
            <a:avLst>
              <a:gd name="adj1" fmla="val 53982"/>
              <a:gd name="adj2" fmla="val -22417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المشكلة برأيك؟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0BCE9D72-CA69-B960-7A8D-94BAFF80EF55}"/>
              </a:ext>
            </a:extLst>
          </p:cNvPr>
          <p:cNvSpPr/>
          <p:nvPr/>
        </p:nvSpPr>
        <p:spPr>
          <a:xfrm>
            <a:off x="4128975" y="2095139"/>
            <a:ext cx="2617702" cy="2620025"/>
          </a:xfrm>
          <a:prstGeom prst="wedgeRoundRectCallout">
            <a:avLst>
              <a:gd name="adj1" fmla="val -24838"/>
              <a:gd name="adj2" fmla="val 57228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الذي تعتقد أنه سيساعدك ، ويجعلك تشعر بمزيد من الدعم؟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E291E181-778C-731C-B794-B9FB6A5F2572}"/>
              </a:ext>
            </a:extLst>
          </p:cNvPr>
          <p:cNvSpPr/>
          <p:nvPr/>
        </p:nvSpPr>
        <p:spPr>
          <a:xfrm>
            <a:off x="7193322" y="2095139"/>
            <a:ext cx="2617702" cy="2620025"/>
          </a:xfrm>
          <a:prstGeom prst="wedgeRoundRectCallout">
            <a:avLst>
              <a:gd name="adj1" fmla="val -58873"/>
              <a:gd name="adj2" fmla="val 17853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</a:t>
            </a:r>
            <a:r>
              <a:rPr lang="ar-S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الذي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تريد ان تفعل</a:t>
            </a:r>
            <a:r>
              <a:rPr lang="ar-S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4FF7B64-5864-68C7-72B1-F5D182D6E4A6}"/>
              </a:ext>
            </a:extLst>
          </p:cNvPr>
          <p:cNvGrpSpPr/>
          <p:nvPr/>
        </p:nvGrpSpPr>
        <p:grpSpPr>
          <a:xfrm>
            <a:off x="9390186" y="3011563"/>
            <a:ext cx="2215278" cy="2897616"/>
            <a:chOff x="5829305" y="1798389"/>
            <a:chExt cx="1035970" cy="1355064"/>
          </a:xfrm>
          <a:solidFill>
            <a:schemeClr val="accent3">
              <a:lumMod val="50000"/>
            </a:schemeClr>
          </a:solidFill>
        </p:grpSpPr>
        <p:sp>
          <p:nvSpPr>
            <p:cNvPr id="16" name="Google Shape;317;p4">
              <a:extLst>
                <a:ext uri="{FF2B5EF4-FFF2-40B4-BE49-F238E27FC236}">
                  <a16:creationId xmlns:a16="http://schemas.microsoft.com/office/drawing/2014/main" id="{A0C1716F-D5AA-D329-7819-3DC6A477B2D5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C489FEE-C3F4-A08E-08BD-35160E8A3FEA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  <a:grpFill/>
          </p:grpSpPr>
          <p:sp>
            <p:nvSpPr>
              <p:cNvPr id="23" name="Google Shape;317;p4">
                <a:extLst>
                  <a:ext uri="{FF2B5EF4-FFF2-40B4-BE49-F238E27FC236}">
                    <a16:creationId xmlns:a16="http://schemas.microsoft.com/office/drawing/2014/main" id="{BA3F4DBE-D150-04C4-8823-295E31ED5FE8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317;p4">
                <a:extLst>
                  <a:ext uri="{FF2B5EF4-FFF2-40B4-BE49-F238E27FC236}">
                    <a16:creationId xmlns:a16="http://schemas.microsoft.com/office/drawing/2014/main" id="{ED8FF9B9-9916-203D-BFF3-493AA9CADE0C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315;p4">
                <a:extLst>
                  <a:ext uri="{FF2B5EF4-FFF2-40B4-BE49-F238E27FC236}">
                    <a16:creationId xmlns:a16="http://schemas.microsoft.com/office/drawing/2014/main" id="{C2C38810-A376-4A04-441D-80A5BFAC605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53ABEEB-7D12-1A70-2CE9-7FDD9BB17BCD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  <a:grpFill/>
          </p:grpSpPr>
          <p:sp>
            <p:nvSpPr>
              <p:cNvPr id="20" name="Google Shape;317;p4">
                <a:extLst>
                  <a:ext uri="{FF2B5EF4-FFF2-40B4-BE49-F238E27FC236}">
                    <a16:creationId xmlns:a16="http://schemas.microsoft.com/office/drawing/2014/main" id="{DE6B1AF8-4AFF-A889-3409-B9135E82B979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317;p4">
                <a:extLst>
                  <a:ext uri="{FF2B5EF4-FFF2-40B4-BE49-F238E27FC236}">
                    <a16:creationId xmlns:a16="http://schemas.microsoft.com/office/drawing/2014/main" id="{1C3DFBB2-C6B6-8F21-1139-E1F5C8DA3ABE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315;p4">
                <a:extLst>
                  <a:ext uri="{FF2B5EF4-FFF2-40B4-BE49-F238E27FC236}">
                    <a16:creationId xmlns:a16="http://schemas.microsoft.com/office/drawing/2014/main" id="{34F23BCE-1F07-4869-7E89-3A7FCECE8C5B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11E54CA-6085-CC8C-E0DD-58519BAEB490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050809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tar: 7 Points 62">
            <a:extLst>
              <a:ext uri="{FF2B5EF4-FFF2-40B4-BE49-F238E27FC236}">
                <a16:creationId xmlns:a16="http://schemas.microsoft.com/office/drawing/2014/main" id="{1EAE66D7-E983-C4C7-C2F0-63EAB046658C}"/>
              </a:ext>
            </a:extLst>
          </p:cNvPr>
          <p:cNvSpPr/>
          <p:nvPr/>
        </p:nvSpPr>
        <p:spPr>
          <a:xfrm>
            <a:off x="8781540" y="1886520"/>
            <a:ext cx="2452267" cy="2452267"/>
          </a:xfrm>
          <a:prstGeom prst="star7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62" name="Star: 7 Points 61">
            <a:extLst>
              <a:ext uri="{FF2B5EF4-FFF2-40B4-BE49-F238E27FC236}">
                <a16:creationId xmlns:a16="http://schemas.microsoft.com/office/drawing/2014/main" id="{491B42AE-E909-68F6-EB56-3E7DBEC1F772}"/>
              </a:ext>
            </a:extLst>
          </p:cNvPr>
          <p:cNvSpPr/>
          <p:nvPr/>
        </p:nvSpPr>
        <p:spPr>
          <a:xfrm>
            <a:off x="4196308" y="3076226"/>
            <a:ext cx="2452267" cy="2452267"/>
          </a:xfrm>
          <a:prstGeom prst="star7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E0BE10-F6D8-2FB7-DDFE-335CC331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خطة الحالة المستندة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على نقاط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القوة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5F113B-708D-55FC-4EF1-865B9FABBCEF}"/>
              </a:ext>
            </a:extLst>
          </p:cNvPr>
          <p:cNvSpPr txBox="1"/>
          <p:nvPr/>
        </p:nvSpPr>
        <p:spPr>
          <a:xfrm>
            <a:off x="669956" y="2260343"/>
            <a:ext cx="3182007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يجب أن تعمل خطة الحالة على تعزيز المرونة والبناء على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عوامل الحماية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التي تم تحديدها أثناء التقييم</a:t>
            </a:r>
            <a:endParaRPr lang="en-B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C3594D6-8789-30DE-27AA-C59127489D9B}"/>
              </a:ext>
            </a:extLst>
          </p:cNvPr>
          <p:cNvGrpSpPr/>
          <p:nvPr/>
        </p:nvGrpSpPr>
        <p:grpSpPr>
          <a:xfrm>
            <a:off x="4817010" y="2434087"/>
            <a:ext cx="5678814" cy="2504046"/>
            <a:chOff x="2672861" y="2487991"/>
            <a:chExt cx="7150617" cy="3153031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FDB1A845-4B9B-E081-9C63-B99F0E6C9CDB}"/>
                </a:ext>
              </a:extLst>
            </p:cNvPr>
            <p:cNvSpPr/>
            <p:nvPr/>
          </p:nvSpPr>
          <p:spPr>
            <a:xfrm>
              <a:off x="2672861" y="2487991"/>
              <a:ext cx="7150617" cy="1885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3407BFA-1B5A-1BA7-6E0A-DBD018653501}"/>
                </a:ext>
              </a:extLst>
            </p:cNvPr>
            <p:cNvGrpSpPr/>
            <p:nvPr/>
          </p:nvGrpSpPr>
          <p:grpSpPr>
            <a:xfrm>
              <a:off x="5317354" y="2875143"/>
              <a:ext cx="1867715" cy="2765879"/>
              <a:chOff x="6542377" y="3389788"/>
              <a:chExt cx="1867715" cy="2765879"/>
            </a:xfrm>
            <a:solidFill>
              <a:schemeClr val="accent6">
                <a:lumMod val="60000"/>
                <a:lumOff val="40000"/>
              </a:schemeClr>
            </a:solidFill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D54C10C6-D554-A6A2-0FDA-4482BC2742B7}"/>
                  </a:ext>
                </a:extLst>
              </p:cNvPr>
              <p:cNvGrpSpPr/>
              <p:nvPr/>
            </p:nvGrpSpPr>
            <p:grpSpPr>
              <a:xfrm>
                <a:off x="6542377" y="3389788"/>
                <a:ext cx="1867715" cy="2765879"/>
                <a:chOff x="6275864" y="3222632"/>
                <a:chExt cx="2080765" cy="3081378"/>
              </a:xfrm>
              <a:grpFill/>
            </p:grpSpPr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780C080D-7772-62B9-EE5F-1DA295412367}"/>
                    </a:ext>
                  </a:extLst>
                </p:cNvPr>
                <p:cNvSpPr/>
                <p:nvPr/>
              </p:nvSpPr>
              <p:spPr>
                <a:xfrm>
                  <a:off x="6879614" y="3222632"/>
                  <a:ext cx="868194" cy="86819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latin typeface="Arial" panose="020B0604020202020204" pitchFamily="34" charset="0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9431F506-D4BD-8EA6-801E-921679E6E239}"/>
                    </a:ext>
                  </a:extLst>
                </p:cNvPr>
                <p:cNvGrpSpPr/>
                <p:nvPr/>
              </p:nvGrpSpPr>
              <p:grpSpPr>
                <a:xfrm>
                  <a:off x="6275864" y="3233777"/>
                  <a:ext cx="2080765" cy="3070233"/>
                  <a:chOff x="6131774" y="3095705"/>
                  <a:chExt cx="2342385" cy="3456261"/>
                </a:xfrm>
                <a:grpFill/>
              </p:grpSpPr>
              <p:sp>
                <p:nvSpPr>
                  <p:cNvPr id="11" name="Rectangle: Rounded Corners 10">
                    <a:extLst>
                      <a:ext uri="{FF2B5EF4-FFF2-40B4-BE49-F238E27FC236}">
                        <a16:creationId xmlns:a16="http://schemas.microsoft.com/office/drawing/2014/main" id="{50CA63A9-7AB3-2A91-66A0-0ADC97B41283}"/>
                      </a:ext>
                    </a:extLst>
                  </p:cNvPr>
                  <p:cNvSpPr/>
                  <p:nvPr/>
                </p:nvSpPr>
                <p:spPr>
                  <a:xfrm>
                    <a:off x="6837950" y="4251503"/>
                    <a:ext cx="906678" cy="1189003"/>
                  </a:xfrm>
                  <a:prstGeom prst="roundRect">
                    <a:avLst>
                      <a:gd name="adj" fmla="val 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2" name="Rectangle: Rounded Corners 11">
                    <a:extLst>
                      <a:ext uri="{FF2B5EF4-FFF2-40B4-BE49-F238E27FC236}">
                        <a16:creationId xmlns:a16="http://schemas.microsoft.com/office/drawing/2014/main" id="{4F74737F-E655-9214-AC25-212707438BFC}"/>
                      </a:ext>
                    </a:extLst>
                  </p:cNvPr>
                  <p:cNvSpPr/>
                  <p:nvPr/>
                </p:nvSpPr>
                <p:spPr>
                  <a:xfrm rot="2358309">
                    <a:off x="6683264" y="4857233"/>
                    <a:ext cx="417071" cy="1149340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6" name="Rectangle: Rounded Corners 15">
                    <a:extLst>
                      <a:ext uri="{FF2B5EF4-FFF2-40B4-BE49-F238E27FC236}">
                        <a16:creationId xmlns:a16="http://schemas.microsoft.com/office/drawing/2014/main" id="{ED978D67-A0B4-2574-C77E-CAD727A775DF}"/>
                      </a:ext>
                    </a:extLst>
                  </p:cNvPr>
                  <p:cNvSpPr/>
                  <p:nvPr/>
                </p:nvSpPr>
                <p:spPr>
                  <a:xfrm rot="9538565">
                    <a:off x="7532715" y="5053814"/>
                    <a:ext cx="403525" cy="1498152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7" name="Rectangle: Rounded Corners 16">
                    <a:extLst>
                      <a:ext uri="{FF2B5EF4-FFF2-40B4-BE49-F238E27FC236}">
                        <a16:creationId xmlns:a16="http://schemas.microsoft.com/office/drawing/2014/main" id="{BCB4200E-D09D-FB8B-E9D1-F65E889B2BA4}"/>
                      </a:ext>
                    </a:extLst>
                  </p:cNvPr>
                  <p:cNvSpPr/>
                  <p:nvPr/>
                </p:nvSpPr>
                <p:spPr>
                  <a:xfrm rot="10441727">
                    <a:off x="6466525" y="5566826"/>
                    <a:ext cx="412721" cy="966080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9" name="Rectangle: Rounded Corners 18">
                    <a:extLst>
                      <a:ext uri="{FF2B5EF4-FFF2-40B4-BE49-F238E27FC236}">
                        <a16:creationId xmlns:a16="http://schemas.microsoft.com/office/drawing/2014/main" id="{47597974-CF96-E602-C74E-69E0185ED3DA}"/>
                      </a:ext>
                    </a:extLst>
                  </p:cNvPr>
                  <p:cNvSpPr/>
                  <p:nvPr/>
                </p:nvSpPr>
                <p:spPr>
                  <a:xfrm rot="21202754">
                    <a:off x="7927941" y="3095705"/>
                    <a:ext cx="389349" cy="970500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0" name="Rectangle: Rounded Corners 19">
                    <a:extLst>
                      <a:ext uri="{FF2B5EF4-FFF2-40B4-BE49-F238E27FC236}">
                        <a16:creationId xmlns:a16="http://schemas.microsoft.com/office/drawing/2014/main" id="{92428774-FD2A-F6F3-1F12-FE23C618ECEC}"/>
                      </a:ext>
                    </a:extLst>
                  </p:cNvPr>
                  <p:cNvSpPr/>
                  <p:nvPr/>
                </p:nvSpPr>
                <p:spPr>
                  <a:xfrm rot="2846291">
                    <a:off x="7655283" y="3612100"/>
                    <a:ext cx="417128" cy="1220625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" name="Rectangle: Rounded Corners 20">
                    <a:extLst>
                      <a:ext uri="{FF2B5EF4-FFF2-40B4-BE49-F238E27FC236}">
                        <a16:creationId xmlns:a16="http://schemas.microsoft.com/office/drawing/2014/main" id="{0F87F834-A168-5837-BF6F-B17A52253A25}"/>
                      </a:ext>
                    </a:extLst>
                  </p:cNvPr>
                  <p:cNvSpPr/>
                  <p:nvPr/>
                </p:nvSpPr>
                <p:spPr>
                  <a:xfrm rot="7497251">
                    <a:off x="6458770" y="3665817"/>
                    <a:ext cx="418716" cy="1072708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2" name="Rectangle: Rounded Corners 21">
                    <a:extLst>
                      <a:ext uri="{FF2B5EF4-FFF2-40B4-BE49-F238E27FC236}">
                        <a16:creationId xmlns:a16="http://schemas.microsoft.com/office/drawing/2014/main" id="{4451228B-E9D9-03B9-7F19-1DF5B20B352F}"/>
                      </a:ext>
                    </a:extLst>
                  </p:cNvPr>
                  <p:cNvSpPr/>
                  <p:nvPr/>
                </p:nvSpPr>
                <p:spPr>
                  <a:xfrm rot="461185">
                    <a:off x="6232794" y="3158218"/>
                    <a:ext cx="397535" cy="1021958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sz="2000" dirty="0">
                      <a:latin typeface="Arial" panose="020B060402020202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pic>
            <p:nvPicPr>
              <p:cNvPr id="8" name="Graphic 7" descr="Water with solid fill">
                <a:extLst>
                  <a:ext uri="{FF2B5EF4-FFF2-40B4-BE49-F238E27FC236}">
                    <a16:creationId xmlns:a16="http://schemas.microsoft.com/office/drawing/2014/main" id="{5FBEF398-6947-F528-F023-69B41DB36C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28170" y="3530974"/>
                <a:ext cx="200226" cy="200226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8406631-848D-2DDE-6154-9289E5F1E0F0}"/>
                </a:ext>
              </a:extLst>
            </p:cNvPr>
            <p:cNvGrpSpPr/>
            <p:nvPr/>
          </p:nvGrpSpPr>
          <p:grpSpPr>
            <a:xfrm>
              <a:off x="2795194" y="3035425"/>
              <a:ext cx="2178464" cy="1001631"/>
              <a:chOff x="5182484" y="4377092"/>
              <a:chExt cx="2934260" cy="1349137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C8BA9933-18BF-67FC-72AB-6E586E1453F1}"/>
                  </a:ext>
                </a:extLst>
              </p:cNvPr>
              <p:cNvGrpSpPr/>
              <p:nvPr/>
            </p:nvGrpSpPr>
            <p:grpSpPr>
              <a:xfrm>
                <a:off x="5182484" y="4377092"/>
                <a:ext cx="2934260" cy="1349137"/>
                <a:chOff x="2799225" y="1528989"/>
                <a:chExt cx="4843224" cy="991572"/>
              </a:xfrm>
              <a:solidFill>
                <a:schemeClr val="accent5"/>
              </a:solidFill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24BCBBC-2251-686A-6342-30A88F76B96F}"/>
                    </a:ext>
                  </a:extLst>
                </p:cNvPr>
                <p:cNvSpPr/>
                <p:nvPr/>
              </p:nvSpPr>
              <p:spPr>
                <a:xfrm>
                  <a:off x="2799233" y="1651593"/>
                  <a:ext cx="3981250" cy="86896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US" sz="2000" dirty="0">
                    <a:solidFill>
                      <a:schemeClr val="tx1"/>
                    </a:solidFill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7" name="Parallelogram 26">
                  <a:extLst>
                    <a:ext uri="{FF2B5EF4-FFF2-40B4-BE49-F238E27FC236}">
                      <a16:creationId xmlns:a16="http://schemas.microsoft.com/office/drawing/2014/main" id="{AEE793EF-CE1F-7810-EC86-DD02C44907C5}"/>
                    </a:ext>
                  </a:extLst>
                </p:cNvPr>
                <p:cNvSpPr/>
                <p:nvPr/>
              </p:nvSpPr>
              <p:spPr>
                <a:xfrm rot="16200000" flipH="1">
                  <a:off x="6778251" y="1648160"/>
                  <a:ext cx="941305" cy="787089"/>
                </a:xfrm>
                <a:prstGeom prst="parallelogram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8" name="Parallelogram 27">
                  <a:extLst>
                    <a:ext uri="{FF2B5EF4-FFF2-40B4-BE49-F238E27FC236}">
                      <a16:creationId xmlns:a16="http://schemas.microsoft.com/office/drawing/2014/main" id="{05BF44F1-5AE4-594C-7BEC-7EDF525F4ECA}"/>
                    </a:ext>
                  </a:extLst>
                </p:cNvPr>
                <p:cNvSpPr/>
                <p:nvPr/>
              </p:nvSpPr>
              <p:spPr>
                <a:xfrm flipH="1" flipV="1">
                  <a:off x="2799225" y="1528989"/>
                  <a:ext cx="4843224" cy="88106"/>
                </a:xfrm>
                <a:prstGeom prst="parallelogram">
                  <a:avLst>
                    <a:gd name="adj" fmla="val 4127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D8C9EBB-FBE8-E18A-E7C2-9D315274FE45}"/>
                  </a:ext>
                </a:extLst>
              </p:cNvPr>
              <p:cNvSpPr txBox="1"/>
              <p:nvPr/>
            </p:nvSpPr>
            <p:spPr>
              <a:xfrm>
                <a:off x="5350144" y="4918848"/>
                <a:ext cx="2005011" cy="678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rtl="1"/>
                <a:r>
                  <a:rPr lang="en-GB" sz="2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Calibri" panose="020F0502020204030204" pitchFamily="34" charset="0"/>
                  </a:rPr>
                  <a:t>نقاط القوة</a:t>
                </a:r>
                <a:endParaRPr lang="en-BE" sz="2000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977E3A7-9908-847A-439D-7C40C1150760}"/>
                </a:ext>
              </a:extLst>
            </p:cNvPr>
            <p:cNvGrpSpPr/>
            <p:nvPr/>
          </p:nvGrpSpPr>
          <p:grpSpPr>
            <a:xfrm>
              <a:off x="7493602" y="3012697"/>
              <a:ext cx="2178464" cy="1028876"/>
              <a:chOff x="8583849" y="4353499"/>
              <a:chExt cx="2934260" cy="1385835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34FBA8AB-837B-B3B7-8486-997D05163822}"/>
                  </a:ext>
                </a:extLst>
              </p:cNvPr>
              <p:cNvGrpSpPr/>
              <p:nvPr/>
            </p:nvGrpSpPr>
            <p:grpSpPr>
              <a:xfrm>
                <a:off x="8583849" y="4353499"/>
                <a:ext cx="2934260" cy="1349137"/>
                <a:chOff x="2799225" y="1528989"/>
                <a:chExt cx="4843224" cy="991572"/>
              </a:xfrm>
              <a:solidFill>
                <a:schemeClr val="accent3"/>
              </a:solidFill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00E496B4-7DDB-9569-BFF7-ED2E0E5CE3E3}"/>
                    </a:ext>
                  </a:extLst>
                </p:cNvPr>
                <p:cNvSpPr/>
                <p:nvPr/>
              </p:nvSpPr>
              <p:spPr>
                <a:xfrm>
                  <a:off x="2799233" y="1651593"/>
                  <a:ext cx="3981250" cy="86896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US" sz="2000" dirty="0">
                    <a:solidFill>
                      <a:schemeClr val="tx1"/>
                    </a:solidFill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4" name="Parallelogram 33">
                  <a:extLst>
                    <a:ext uri="{FF2B5EF4-FFF2-40B4-BE49-F238E27FC236}">
                      <a16:creationId xmlns:a16="http://schemas.microsoft.com/office/drawing/2014/main" id="{89205F63-03E4-0714-E65F-6F025984DD21}"/>
                    </a:ext>
                  </a:extLst>
                </p:cNvPr>
                <p:cNvSpPr/>
                <p:nvPr/>
              </p:nvSpPr>
              <p:spPr>
                <a:xfrm rot="16200000" flipH="1">
                  <a:off x="6778251" y="1648160"/>
                  <a:ext cx="941305" cy="787089"/>
                </a:xfrm>
                <a:prstGeom prst="parallelogram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5" name="Parallelogram 34">
                  <a:extLst>
                    <a:ext uri="{FF2B5EF4-FFF2-40B4-BE49-F238E27FC236}">
                      <a16:creationId xmlns:a16="http://schemas.microsoft.com/office/drawing/2014/main" id="{499AEE49-F1C4-DD73-7C67-86462B4FD7A8}"/>
                    </a:ext>
                  </a:extLst>
                </p:cNvPr>
                <p:cNvSpPr/>
                <p:nvPr/>
              </p:nvSpPr>
              <p:spPr>
                <a:xfrm flipH="1" flipV="1">
                  <a:off x="2799225" y="1528989"/>
                  <a:ext cx="4843224" cy="88106"/>
                </a:xfrm>
                <a:prstGeom prst="parallelogram">
                  <a:avLst>
                    <a:gd name="adj" fmla="val 4127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F9E1D6A-3E7C-AF38-970C-4491B50DEAA2}"/>
                  </a:ext>
                </a:extLst>
              </p:cNvPr>
              <p:cNvSpPr txBox="1"/>
              <p:nvPr/>
            </p:nvSpPr>
            <p:spPr>
              <a:xfrm>
                <a:off x="8787366" y="4538736"/>
                <a:ext cx="2005011" cy="12005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rtl="1"/>
                <a:r>
                  <a:rPr lang="en-GB" sz="2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Calibri" panose="020F0502020204030204" pitchFamily="34" charset="0"/>
                  </a:rPr>
                  <a:t>الرعاية والدعم</a:t>
                </a:r>
                <a:endParaRPr lang="en-BE" sz="2000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2AE2EC8-B41E-44BC-4748-CE102AA78FE2}"/>
                </a:ext>
              </a:extLst>
            </p:cNvPr>
            <p:cNvGrpSpPr/>
            <p:nvPr/>
          </p:nvGrpSpPr>
          <p:grpSpPr>
            <a:xfrm>
              <a:off x="2795194" y="4134235"/>
              <a:ext cx="2178464" cy="1001631"/>
              <a:chOff x="5182484" y="4377092"/>
              <a:chExt cx="2934260" cy="1349137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19DC62F2-B138-800A-51EE-B5A5CFB089AB}"/>
                  </a:ext>
                </a:extLst>
              </p:cNvPr>
              <p:cNvGrpSpPr/>
              <p:nvPr/>
            </p:nvGrpSpPr>
            <p:grpSpPr>
              <a:xfrm>
                <a:off x="5182484" y="4377092"/>
                <a:ext cx="2934260" cy="1349137"/>
                <a:chOff x="2799225" y="1528989"/>
                <a:chExt cx="4843224" cy="991572"/>
              </a:xfrm>
              <a:solidFill>
                <a:schemeClr val="accent5"/>
              </a:solidFill>
            </p:grpSpPr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CF6293C1-06B4-CDAE-723C-A6E83BE0C450}"/>
                    </a:ext>
                  </a:extLst>
                </p:cNvPr>
                <p:cNvSpPr/>
                <p:nvPr/>
              </p:nvSpPr>
              <p:spPr>
                <a:xfrm>
                  <a:off x="2799233" y="1651593"/>
                  <a:ext cx="3981250" cy="86896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US" sz="2000" dirty="0">
                    <a:solidFill>
                      <a:schemeClr val="tx1"/>
                    </a:solidFill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Parallelogram 39">
                  <a:extLst>
                    <a:ext uri="{FF2B5EF4-FFF2-40B4-BE49-F238E27FC236}">
                      <a16:creationId xmlns:a16="http://schemas.microsoft.com/office/drawing/2014/main" id="{5BDA3F6F-EF73-7A47-CFBB-DE0355441952}"/>
                    </a:ext>
                  </a:extLst>
                </p:cNvPr>
                <p:cNvSpPr/>
                <p:nvPr/>
              </p:nvSpPr>
              <p:spPr>
                <a:xfrm rot="16200000" flipH="1">
                  <a:off x="6778251" y="1648160"/>
                  <a:ext cx="941305" cy="787089"/>
                </a:xfrm>
                <a:prstGeom prst="parallelogram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1" name="Parallelogram 40">
                  <a:extLst>
                    <a:ext uri="{FF2B5EF4-FFF2-40B4-BE49-F238E27FC236}">
                      <a16:creationId xmlns:a16="http://schemas.microsoft.com/office/drawing/2014/main" id="{6B48728C-DDFE-98E4-12BC-017AAEA7475C}"/>
                    </a:ext>
                  </a:extLst>
                </p:cNvPr>
                <p:cNvSpPr/>
                <p:nvPr/>
              </p:nvSpPr>
              <p:spPr>
                <a:xfrm flipH="1" flipV="1">
                  <a:off x="2799225" y="1528989"/>
                  <a:ext cx="4843224" cy="88106"/>
                </a:xfrm>
                <a:prstGeom prst="parallelogram">
                  <a:avLst>
                    <a:gd name="adj" fmla="val 4127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AD4523A-DEF8-C080-D142-742E0AE55215}"/>
                  </a:ext>
                </a:extLst>
              </p:cNvPr>
              <p:cNvSpPr txBox="1"/>
              <p:nvPr/>
            </p:nvSpPr>
            <p:spPr>
              <a:xfrm>
                <a:off x="5350144" y="4918848"/>
                <a:ext cx="2005011" cy="678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rtl="1"/>
                <a:r>
                  <a:rPr lang="en-GB" sz="2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Calibri" panose="020F0502020204030204" pitchFamily="34" charset="0"/>
                  </a:rPr>
                  <a:t>نقاط القوة</a:t>
                </a:r>
                <a:endParaRPr lang="en-BE" sz="2000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F29B816E-7F72-C5B8-A619-3AFFE9BFE19E}"/>
                </a:ext>
              </a:extLst>
            </p:cNvPr>
            <p:cNvGrpSpPr/>
            <p:nvPr/>
          </p:nvGrpSpPr>
          <p:grpSpPr>
            <a:xfrm>
              <a:off x="7493602" y="4125948"/>
              <a:ext cx="2178464" cy="1001631"/>
              <a:chOff x="8583849" y="4353499"/>
              <a:chExt cx="2934260" cy="1349137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84FDE626-82BC-A7D0-0D2E-4AACE84F0EF0}"/>
                  </a:ext>
                </a:extLst>
              </p:cNvPr>
              <p:cNvGrpSpPr/>
              <p:nvPr/>
            </p:nvGrpSpPr>
            <p:grpSpPr>
              <a:xfrm>
                <a:off x="8583849" y="4353499"/>
                <a:ext cx="2934260" cy="1349137"/>
                <a:chOff x="2799225" y="1528989"/>
                <a:chExt cx="4843224" cy="991572"/>
              </a:xfrm>
              <a:solidFill>
                <a:schemeClr val="accent3"/>
              </a:solidFill>
            </p:grpSpPr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E67D38B4-A794-8A5D-7572-E6C71F8E02B5}"/>
                    </a:ext>
                  </a:extLst>
                </p:cNvPr>
                <p:cNvSpPr/>
                <p:nvPr/>
              </p:nvSpPr>
              <p:spPr>
                <a:xfrm>
                  <a:off x="2799233" y="1651593"/>
                  <a:ext cx="3981250" cy="86896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US" sz="2000" dirty="0">
                    <a:solidFill>
                      <a:schemeClr val="tx1"/>
                    </a:solidFill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59" name="Parallelogram 58">
                  <a:extLst>
                    <a:ext uri="{FF2B5EF4-FFF2-40B4-BE49-F238E27FC236}">
                      <a16:creationId xmlns:a16="http://schemas.microsoft.com/office/drawing/2014/main" id="{BC765AD5-C798-3DA1-FBAA-DA1CF1E66B95}"/>
                    </a:ext>
                  </a:extLst>
                </p:cNvPr>
                <p:cNvSpPr/>
                <p:nvPr/>
              </p:nvSpPr>
              <p:spPr>
                <a:xfrm rot="16200000" flipH="1">
                  <a:off x="6778251" y="1648160"/>
                  <a:ext cx="941305" cy="787089"/>
                </a:xfrm>
                <a:prstGeom prst="parallelogram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0" name="Parallelogram 59">
                  <a:extLst>
                    <a:ext uri="{FF2B5EF4-FFF2-40B4-BE49-F238E27FC236}">
                      <a16:creationId xmlns:a16="http://schemas.microsoft.com/office/drawing/2014/main" id="{A06E9B0A-E595-F7F1-6C70-39AB655930FC}"/>
                    </a:ext>
                  </a:extLst>
                </p:cNvPr>
                <p:cNvSpPr/>
                <p:nvPr/>
              </p:nvSpPr>
              <p:spPr>
                <a:xfrm flipH="1" flipV="1">
                  <a:off x="2799225" y="1528989"/>
                  <a:ext cx="4843224" cy="88106"/>
                </a:xfrm>
                <a:prstGeom prst="parallelogram">
                  <a:avLst>
                    <a:gd name="adj" fmla="val 4127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sz="2000" dirty="0"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4ADEA6E-B7C6-86A7-F1EB-E279F8CFBC24}"/>
                  </a:ext>
                </a:extLst>
              </p:cNvPr>
              <p:cNvSpPr txBox="1"/>
              <p:nvPr/>
            </p:nvSpPr>
            <p:spPr>
              <a:xfrm>
                <a:off x="8787366" y="4479631"/>
                <a:ext cx="2005011" cy="12005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rtl="1"/>
                <a:r>
                  <a:rPr lang="en-GB" sz="2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Calibri" panose="020F0502020204030204" pitchFamily="34" charset="0"/>
                  </a:rPr>
                  <a:t>الرعاية والدعم</a:t>
                </a:r>
                <a:endParaRPr lang="en-BE" sz="2000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3596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2DEF2-A15A-E816-D109-4081DAB0D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/>
              <a:t>نقاط القوة والرعاية والدعم في حالة أمينة</a:t>
            </a:r>
            <a:endParaRPr lang="en-BE" dirty="0"/>
          </a:p>
        </p:txBody>
      </p:sp>
      <p:sp>
        <p:nvSpPr>
          <p:cNvPr id="99" name="Star: 7 Points 98">
            <a:extLst>
              <a:ext uri="{FF2B5EF4-FFF2-40B4-BE49-F238E27FC236}">
                <a16:creationId xmlns:a16="http://schemas.microsoft.com/office/drawing/2014/main" id="{EF654D0D-FEAA-BFA0-A581-D4F9239B2C58}"/>
              </a:ext>
            </a:extLst>
          </p:cNvPr>
          <p:cNvSpPr/>
          <p:nvPr/>
        </p:nvSpPr>
        <p:spPr>
          <a:xfrm>
            <a:off x="7389416" y="1839628"/>
            <a:ext cx="2660731" cy="2660731"/>
          </a:xfrm>
          <a:prstGeom prst="star7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00" name="Star: 7 Points 99">
            <a:extLst>
              <a:ext uri="{FF2B5EF4-FFF2-40B4-BE49-F238E27FC236}">
                <a16:creationId xmlns:a16="http://schemas.microsoft.com/office/drawing/2014/main" id="{29DD84D3-44F9-3F0C-2DCF-D4C1FB2D96E9}"/>
              </a:ext>
            </a:extLst>
          </p:cNvPr>
          <p:cNvSpPr/>
          <p:nvPr/>
        </p:nvSpPr>
        <p:spPr>
          <a:xfrm>
            <a:off x="2414400" y="3130469"/>
            <a:ext cx="2660731" cy="2660731"/>
          </a:xfrm>
          <a:prstGeom prst="star7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0DA165E0-B6AB-7F12-AC72-D11B32C053E3}"/>
              </a:ext>
            </a:extLst>
          </p:cNvPr>
          <p:cNvGrpSpPr/>
          <p:nvPr/>
        </p:nvGrpSpPr>
        <p:grpSpPr>
          <a:xfrm>
            <a:off x="3087867" y="2433743"/>
            <a:ext cx="6161562" cy="2716911"/>
            <a:chOff x="2672861" y="2487991"/>
            <a:chExt cx="7150617" cy="3153031"/>
          </a:xfrm>
        </p:grpSpPr>
        <p:sp>
          <p:nvSpPr>
            <p:cNvPr id="102" name="Rectangle: Rounded Corners 101">
              <a:extLst>
                <a:ext uri="{FF2B5EF4-FFF2-40B4-BE49-F238E27FC236}">
                  <a16:creationId xmlns:a16="http://schemas.microsoft.com/office/drawing/2014/main" id="{76BC6342-7DB9-FBB7-B346-85225F148741}"/>
                </a:ext>
              </a:extLst>
            </p:cNvPr>
            <p:cNvSpPr/>
            <p:nvPr/>
          </p:nvSpPr>
          <p:spPr>
            <a:xfrm>
              <a:off x="2672861" y="2487991"/>
              <a:ext cx="7150617" cy="1885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A8C8D9FC-2F95-A1AD-5378-D513AF3ED853}"/>
                </a:ext>
              </a:extLst>
            </p:cNvPr>
            <p:cNvGrpSpPr/>
            <p:nvPr/>
          </p:nvGrpSpPr>
          <p:grpSpPr>
            <a:xfrm>
              <a:off x="5317354" y="2875143"/>
              <a:ext cx="1867715" cy="2765879"/>
              <a:chOff x="6542377" y="3389788"/>
              <a:chExt cx="1867715" cy="2765879"/>
            </a:xfrm>
            <a:solidFill>
              <a:schemeClr val="accent6">
                <a:lumMod val="60000"/>
                <a:lumOff val="40000"/>
              </a:schemeClr>
            </a:solidFill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C239306-286A-9B88-39D0-497AA5B40D6F}"/>
                  </a:ext>
                </a:extLst>
              </p:cNvPr>
              <p:cNvGrpSpPr/>
              <p:nvPr/>
            </p:nvGrpSpPr>
            <p:grpSpPr>
              <a:xfrm>
                <a:off x="6542377" y="3389788"/>
                <a:ext cx="1867715" cy="2765879"/>
                <a:chOff x="6275864" y="3222632"/>
                <a:chExt cx="2080765" cy="3081378"/>
              </a:xfrm>
              <a:grpFill/>
            </p:grpSpPr>
            <p:sp>
              <p:nvSpPr>
                <p:cNvPr id="130" name="Oval 129">
                  <a:extLst>
                    <a:ext uri="{FF2B5EF4-FFF2-40B4-BE49-F238E27FC236}">
                      <a16:creationId xmlns:a16="http://schemas.microsoft.com/office/drawing/2014/main" id="{06DDB78F-AEDC-E6DA-F8A9-87D71BD99B57}"/>
                    </a:ext>
                  </a:extLst>
                </p:cNvPr>
                <p:cNvSpPr/>
                <p:nvPr/>
              </p:nvSpPr>
              <p:spPr>
                <a:xfrm>
                  <a:off x="6879614" y="3222632"/>
                  <a:ext cx="868194" cy="86819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A2744022-29AF-DEBF-8E80-9ADFDA94747C}"/>
                    </a:ext>
                  </a:extLst>
                </p:cNvPr>
                <p:cNvGrpSpPr/>
                <p:nvPr/>
              </p:nvGrpSpPr>
              <p:grpSpPr>
                <a:xfrm>
                  <a:off x="6275864" y="3233777"/>
                  <a:ext cx="2080765" cy="3070233"/>
                  <a:chOff x="6131774" y="3095705"/>
                  <a:chExt cx="2342385" cy="3456261"/>
                </a:xfrm>
                <a:grpFill/>
              </p:grpSpPr>
              <p:sp>
                <p:nvSpPr>
                  <p:cNvPr id="132" name="Rectangle: Rounded Corners 131">
                    <a:extLst>
                      <a:ext uri="{FF2B5EF4-FFF2-40B4-BE49-F238E27FC236}">
                        <a16:creationId xmlns:a16="http://schemas.microsoft.com/office/drawing/2014/main" id="{C5C1B598-1780-1BC7-5561-47D185CDF00D}"/>
                      </a:ext>
                    </a:extLst>
                  </p:cNvPr>
                  <p:cNvSpPr/>
                  <p:nvPr/>
                </p:nvSpPr>
                <p:spPr>
                  <a:xfrm>
                    <a:off x="6837950" y="4251503"/>
                    <a:ext cx="906678" cy="1189003"/>
                  </a:xfrm>
                  <a:prstGeom prst="roundRect">
                    <a:avLst>
                      <a:gd name="adj" fmla="val 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3" name="Rectangle: Rounded Corners 132">
                    <a:extLst>
                      <a:ext uri="{FF2B5EF4-FFF2-40B4-BE49-F238E27FC236}">
                        <a16:creationId xmlns:a16="http://schemas.microsoft.com/office/drawing/2014/main" id="{E8678579-8E75-35D9-874B-16A0ADE04641}"/>
                      </a:ext>
                    </a:extLst>
                  </p:cNvPr>
                  <p:cNvSpPr/>
                  <p:nvPr/>
                </p:nvSpPr>
                <p:spPr>
                  <a:xfrm rot="2358309">
                    <a:off x="6683264" y="4857233"/>
                    <a:ext cx="417071" cy="1149340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4" name="Rectangle: Rounded Corners 133">
                    <a:extLst>
                      <a:ext uri="{FF2B5EF4-FFF2-40B4-BE49-F238E27FC236}">
                        <a16:creationId xmlns:a16="http://schemas.microsoft.com/office/drawing/2014/main" id="{8D979EC1-5957-FFA2-E13B-449A4765C18A}"/>
                      </a:ext>
                    </a:extLst>
                  </p:cNvPr>
                  <p:cNvSpPr/>
                  <p:nvPr/>
                </p:nvSpPr>
                <p:spPr>
                  <a:xfrm rot="9538565">
                    <a:off x="7532715" y="5053814"/>
                    <a:ext cx="403525" cy="1498152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5" name="Rectangle: Rounded Corners 134">
                    <a:extLst>
                      <a:ext uri="{FF2B5EF4-FFF2-40B4-BE49-F238E27FC236}">
                        <a16:creationId xmlns:a16="http://schemas.microsoft.com/office/drawing/2014/main" id="{339C16BD-F140-FD88-06E1-0D6DD0E277B5}"/>
                      </a:ext>
                    </a:extLst>
                  </p:cNvPr>
                  <p:cNvSpPr/>
                  <p:nvPr/>
                </p:nvSpPr>
                <p:spPr>
                  <a:xfrm rot="10441727">
                    <a:off x="6466525" y="5566826"/>
                    <a:ext cx="412721" cy="966080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6" name="Rectangle: Rounded Corners 135">
                    <a:extLst>
                      <a:ext uri="{FF2B5EF4-FFF2-40B4-BE49-F238E27FC236}">
                        <a16:creationId xmlns:a16="http://schemas.microsoft.com/office/drawing/2014/main" id="{ECFC3611-138E-D996-553F-061538168036}"/>
                      </a:ext>
                    </a:extLst>
                  </p:cNvPr>
                  <p:cNvSpPr/>
                  <p:nvPr/>
                </p:nvSpPr>
                <p:spPr>
                  <a:xfrm rot="21202754">
                    <a:off x="7927941" y="3095705"/>
                    <a:ext cx="389349" cy="970500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7" name="Rectangle: Rounded Corners 136">
                    <a:extLst>
                      <a:ext uri="{FF2B5EF4-FFF2-40B4-BE49-F238E27FC236}">
                        <a16:creationId xmlns:a16="http://schemas.microsoft.com/office/drawing/2014/main" id="{EFC09BFB-9179-C31A-6D4A-BB6F8AE09779}"/>
                      </a:ext>
                    </a:extLst>
                  </p:cNvPr>
                  <p:cNvSpPr/>
                  <p:nvPr/>
                </p:nvSpPr>
                <p:spPr>
                  <a:xfrm rot="2846291">
                    <a:off x="7655283" y="3612100"/>
                    <a:ext cx="417128" cy="1220625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8" name="Rectangle: Rounded Corners 137">
                    <a:extLst>
                      <a:ext uri="{FF2B5EF4-FFF2-40B4-BE49-F238E27FC236}">
                        <a16:creationId xmlns:a16="http://schemas.microsoft.com/office/drawing/2014/main" id="{D57360BD-5799-1235-B7C7-854EE5033A59}"/>
                      </a:ext>
                    </a:extLst>
                  </p:cNvPr>
                  <p:cNvSpPr/>
                  <p:nvPr/>
                </p:nvSpPr>
                <p:spPr>
                  <a:xfrm rot="7497251">
                    <a:off x="6458770" y="3665817"/>
                    <a:ext cx="418716" cy="1072708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9" name="Rectangle: Rounded Corners 138">
                    <a:extLst>
                      <a:ext uri="{FF2B5EF4-FFF2-40B4-BE49-F238E27FC236}">
                        <a16:creationId xmlns:a16="http://schemas.microsoft.com/office/drawing/2014/main" id="{E48A531C-6544-FCCC-E419-2DA5AF7EF159}"/>
                      </a:ext>
                    </a:extLst>
                  </p:cNvPr>
                  <p:cNvSpPr/>
                  <p:nvPr/>
                </p:nvSpPr>
                <p:spPr>
                  <a:xfrm rot="461185">
                    <a:off x="6232794" y="3158218"/>
                    <a:ext cx="397535" cy="1021958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pic>
            <p:nvPicPr>
              <p:cNvPr id="129" name="Graphic 128" descr="Water with solid fill">
                <a:extLst>
                  <a:ext uri="{FF2B5EF4-FFF2-40B4-BE49-F238E27FC236}">
                    <a16:creationId xmlns:a16="http://schemas.microsoft.com/office/drawing/2014/main" id="{483BCD51-4CD4-1E66-CB0F-985312BE1E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28170" y="3530974"/>
                <a:ext cx="200226" cy="200226"/>
              </a:xfrm>
              <a:prstGeom prst="rect">
                <a:avLst/>
              </a:prstGeom>
            </p:spPr>
          </p:pic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AAFC966F-49DB-7E11-B358-54E6B9727941}"/>
                </a:ext>
              </a:extLst>
            </p:cNvPr>
            <p:cNvGrpSpPr/>
            <p:nvPr/>
          </p:nvGrpSpPr>
          <p:grpSpPr>
            <a:xfrm>
              <a:off x="2795194" y="3035425"/>
              <a:ext cx="2178463" cy="1001631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57BC7924-B57E-C305-685E-9B46AC42B3E9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6" name="Parallelogram 125">
                <a:extLst>
                  <a:ext uri="{FF2B5EF4-FFF2-40B4-BE49-F238E27FC236}">
                    <a16:creationId xmlns:a16="http://schemas.microsoft.com/office/drawing/2014/main" id="{20F01083-F7E3-8F02-0A60-6AEBA44F040D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127" name="Parallelogram 126">
                <a:extLst>
                  <a:ext uri="{FF2B5EF4-FFF2-40B4-BE49-F238E27FC236}">
                    <a16:creationId xmlns:a16="http://schemas.microsoft.com/office/drawing/2014/main" id="{88C23CCD-AA7E-74B6-4997-95485BEE1FFF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A03ADF54-0840-D1A0-8776-2BE33D8E5C21}"/>
                </a:ext>
              </a:extLst>
            </p:cNvPr>
            <p:cNvGrpSpPr/>
            <p:nvPr/>
          </p:nvGrpSpPr>
          <p:grpSpPr>
            <a:xfrm>
              <a:off x="7493601" y="3012698"/>
              <a:ext cx="2178463" cy="1001631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A44526A1-5A52-7F43-622D-4AB764115E06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Parallelogram 120">
                <a:extLst>
                  <a:ext uri="{FF2B5EF4-FFF2-40B4-BE49-F238E27FC236}">
                    <a16:creationId xmlns:a16="http://schemas.microsoft.com/office/drawing/2014/main" id="{D79FE06B-2B94-6E78-5298-6CBF39A0E00A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122" name="Parallelogram 121">
                <a:extLst>
                  <a:ext uri="{FF2B5EF4-FFF2-40B4-BE49-F238E27FC236}">
                    <a16:creationId xmlns:a16="http://schemas.microsoft.com/office/drawing/2014/main" id="{203A29B0-967E-86F0-2D94-D3B69A6A3B6C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1232F155-B339-7AAC-9699-B2D808468926}"/>
                </a:ext>
              </a:extLst>
            </p:cNvPr>
            <p:cNvGrpSpPr/>
            <p:nvPr/>
          </p:nvGrpSpPr>
          <p:grpSpPr>
            <a:xfrm>
              <a:off x="2795194" y="4134235"/>
              <a:ext cx="2178463" cy="1001631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D9B61182-30D8-CE64-0FEE-D2B796B1082E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6" name="Parallelogram 115">
                <a:extLst>
                  <a:ext uri="{FF2B5EF4-FFF2-40B4-BE49-F238E27FC236}">
                    <a16:creationId xmlns:a16="http://schemas.microsoft.com/office/drawing/2014/main" id="{153FF1BC-752B-5F01-799A-82ABD6F32C4A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117" name="Parallelogram 116">
                <a:extLst>
                  <a:ext uri="{FF2B5EF4-FFF2-40B4-BE49-F238E27FC236}">
                    <a16:creationId xmlns:a16="http://schemas.microsoft.com/office/drawing/2014/main" id="{116627A9-7FC6-EFED-D7EE-8B818C0C20FA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7D0EA494-5535-D2CC-5BF4-5F5E2EFA9C63}"/>
                </a:ext>
              </a:extLst>
            </p:cNvPr>
            <p:cNvGrpSpPr/>
            <p:nvPr/>
          </p:nvGrpSpPr>
          <p:grpSpPr>
            <a:xfrm>
              <a:off x="7493601" y="4125949"/>
              <a:ext cx="2178463" cy="1001631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75DEFE38-8E61-0A73-0913-38AAC9E1B6EC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Parallelogram 110">
                <a:extLst>
                  <a:ext uri="{FF2B5EF4-FFF2-40B4-BE49-F238E27FC236}">
                    <a16:creationId xmlns:a16="http://schemas.microsoft.com/office/drawing/2014/main" id="{3E887CF1-A90C-80BB-F719-583C8DAEFD67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112" name="Parallelogram 111">
                <a:extLst>
                  <a:ext uri="{FF2B5EF4-FFF2-40B4-BE49-F238E27FC236}">
                    <a16:creationId xmlns:a16="http://schemas.microsoft.com/office/drawing/2014/main" id="{EA79D98A-3169-C757-45CF-3793D748987C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0BC84B7-5ED9-252B-108B-B85FF61F52F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16AE8863-2090-1327-C663-A2BE7B532BE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49DE8D-32A6-3014-E1DD-7505E6E8F6A5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F3B8BE9-EE92-A22A-F6B6-BA021A8C413A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١٠٨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BA1BEB-F806-EB2B-2F08-90BD6C03762F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6727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6E850147-AD23-549C-E127-9695CE713AAD}"/>
              </a:ext>
            </a:extLst>
          </p:cNvPr>
          <p:cNvSpPr txBox="1">
            <a:spLocks/>
          </p:cNvSpPr>
          <p:nvPr/>
        </p:nvSpPr>
        <p:spPr>
          <a:xfrm>
            <a:off x="847186" y="3147916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ar-S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ar-SA" sz="2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</a:p>
          <a:p>
            <a:pPr algn="r" rtl="1"/>
            <a:br>
              <a:rPr lang="en-C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 الوحدة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6882882" y="3682897"/>
            <a:ext cx="3171273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يجب أن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كون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خطة الحالة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قائم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على نقاط القوة والمشاركة والتمكين</a:t>
            </a: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1865365-E0D2-4F1C-94B2-26F808C53A89}"/>
              </a:ext>
            </a:extLst>
          </p:cNvPr>
          <p:cNvSpPr txBox="1"/>
          <p:nvPr/>
        </p:nvSpPr>
        <p:spPr>
          <a:xfrm>
            <a:off x="2082951" y="3682897"/>
            <a:ext cx="4013049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يجب إشراك الطفل أو الوالد أو مقدم الرعاية و/أو البالغ الموثوق به بفعالية في خطة الحالة</a:t>
            </a: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3563696" y="21235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7942739" y="21235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77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8D66E51C-1BAA-8FCC-D70C-E7C8C2D3A5FE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endParaRPr lang="en-CA" sz="3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أقوم بتنفيذ اجتماع خط</a:t>
            </a:r>
            <a:r>
              <a:rPr lang="ar-SA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الحالة؟</a:t>
            </a:r>
          </a:p>
        </p:txBody>
      </p:sp>
    </p:spTree>
    <p:extLst>
      <p:ext uri="{BB962C8B-B14F-4D97-AF65-F5344CB8AC3E}">
        <p14:creationId xmlns:p14="http://schemas.microsoft.com/office/powerpoint/2010/main" val="743070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اجتماعات خط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D55F6B-A36F-C11B-854E-3133AFA14EE0}"/>
              </a:ext>
            </a:extLst>
          </p:cNvPr>
          <p:cNvSpPr txBox="1"/>
          <p:nvPr/>
        </p:nvSpPr>
        <p:spPr>
          <a:xfrm>
            <a:off x="1288384" y="2860279"/>
            <a:ext cx="423693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الغرض من الاجتماع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للتأكد من أنه تم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تطويرها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بشكل مشترك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، وإتاحة الفرصة للطفل للمشاركة.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مشاركة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المعلومات التي تدعم اتخاذ القرار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دعم الطفل والوالدين أو مقدمي الرعاية لاتخاذ القرارات التي تؤثر على حياتهم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الاتفاق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عل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ى خطة الحالة بشكل مشترك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F93732-BF24-8FD1-4C9D-650C2B9FF6E3}"/>
              </a:ext>
            </a:extLst>
          </p:cNvPr>
          <p:cNvSpPr txBox="1"/>
          <p:nvPr/>
        </p:nvSpPr>
        <p:spPr>
          <a:xfrm>
            <a:off x="5709138" y="3467622"/>
            <a:ext cx="590843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مشارك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طفل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والدين/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مقدم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الرعاية / ال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بالغين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الموثوق بهم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مشرف إدارة الحالة *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AFDE28E-A4F4-F4BC-2188-5B2B9E932F29}"/>
              </a:ext>
            </a:extLst>
          </p:cNvPr>
          <p:cNvGrpSpPr/>
          <p:nvPr/>
        </p:nvGrpSpPr>
        <p:grpSpPr>
          <a:xfrm>
            <a:off x="963335" y="1170936"/>
            <a:ext cx="1447233" cy="1431019"/>
            <a:chOff x="6188118" y="2239789"/>
            <a:chExt cx="1676006" cy="1657229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128206A-BB38-A1FE-B287-62DAAF717EE2}"/>
                </a:ext>
              </a:extLst>
            </p:cNvPr>
            <p:cNvGrpSpPr/>
            <p:nvPr/>
          </p:nvGrpSpPr>
          <p:grpSpPr>
            <a:xfrm rot="17121318">
              <a:off x="7059079" y="2311333"/>
              <a:ext cx="819794" cy="790296"/>
              <a:chOff x="6533862" y="2480270"/>
              <a:chExt cx="1059892" cy="1021755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F3DE8E85-98DB-CCA6-2405-424846F9F8AE}"/>
                  </a:ext>
                </a:extLst>
              </p:cNvPr>
              <p:cNvSpPr/>
              <p:nvPr/>
            </p:nvSpPr>
            <p:spPr>
              <a:xfrm>
                <a:off x="6680093" y="2626501"/>
                <a:ext cx="759242" cy="75290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5" name="Chord 44">
                <a:extLst>
                  <a:ext uri="{FF2B5EF4-FFF2-40B4-BE49-F238E27FC236}">
                    <a16:creationId xmlns:a16="http://schemas.microsoft.com/office/drawing/2014/main" id="{440D8466-F078-2355-7492-A3242CC2AC94}"/>
                  </a:ext>
                </a:extLst>
              </p:cNvPr>
              <p:cNvSpPr/>
              <p:nvPr/>
            </p:nvSpPr>
            <p:spPr>
              <a:xfrm rot="10800000">
                <a:off x="6913482" y="3209564"/>
                <a:ext cx="292461" cy="292461"/>
              </a:xfrm>
              <a:prstGeom prst="chord">
                <a:avLst>
                  <a:gd name="adj1" fmla="val 20938953"/>
                  <a:gd name="adj2" fmla="val 116166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6" name="Chord 45">
                <a:extLst>
                  <a:ext uri="{FF2B5EF4-FFF2-40B4-BE49-F238E27FC236}">
                    <a16:creationId xmlns:a16="http://schemas.microsoft.com/office/drawing/2014/main" id="{D97F8B1A-EA31-E251-2198-48722237F05A}"/>
                  </a:ext>
                </a:extLst>
              </p:cNvPr>
              <p:cNvSpPr/>
              <p:nvPr/>
            </p:nvSpPr>
            <p:spPr>
              <a:xfrm>
                <a:off x="6913483" y="2480270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7" name="Chord 46">
                <a:extLst>
                  <a:ext uri="{FF2B5EF4-FFF2-40B4-BE49-F238E27FC236}">
                    <a16:creationId xmlns:a16="http://schemas.microsoft.com/office/drawing/2014/main" id="{9905FAEF-F1EF-FDAF-1365-E5297798FCBE}"/>
                  </a:ext>
                </a:extLst>
              </p:cNvPr>
              <p:cNvSpPr/>
              <p:nvPr/>
            </p:nvSpPr>
            <p:spPr>
              <a:xfrm rot="16200000">
                <a:off x="7301293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8" name="Chord 47">
                <a:extLst>
                  <a:ext uri="{FF2B5EF4-FFF2-40B4-BE49-F238E27FC236}">
                    <a16:creationId xmlns:a16="http://schemas.microsoft.com/office/drawing/2014/main" id="{15803C60-3DEF-6F3A-00E9-269BD878A201}"/>
                  </a:ext>
                </a:extLst>
              </p:cNvPr>
              <p:cNvSpPr/>
              <p:nvPr/>
            </p:nvSpPr>
            <p:spPr>
              <a:xfrm rot="5400000">
                <a:off x="6533862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BD0F844-3617-3AE8-38D2-CD00628E78C1}"/>
                </a:ext>
              </a:extLst>
            </p:cNvPr>
            <p:cNvGrpSpPr/>
            <p:nvPr/>
          </p:nvGrpSpPr>
          <p:grpSpPr>
            <a:xfrm>
              <a:off x="6237213" y="2239789"/>
              <a:ext cx="819794" cy="790296"/>
              <a:chOff x="6533862" y="2480270"/>
              <a:chExt cx="1059892" cy="1021755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CD3BC570-EDD9-27BC-AE1A-A7FF865750A5}"/>
                  </a:ext>
                </a:extLst>
              </p:cNvPr>
              <p:cNvSpPr/>
              <p:nvPr/>
            </p:nvSpPr>
            <p:spPr>
              <a:xfrm>
                <a:off x="6680093" y="2626501"/>
                <a:ext cx="759242" cy="75290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0" name="Chord 39">
                <a:extLst>
                  <a:ext uri="{FF2B5EF4-FFF2-40B4-BE49-F238E27FC236}">
                    <a16:creationId xmlns:a16="http://schemas.microsoft.com/office/drawing/2014/main" id="{C5958D48-4728-8C6D-C9D1-EFC7156C6328}"/>
                  </a:ext>
                </a:extLst>
              </p:cNvPr>
              <p:cNvSpPr/>
              <p:nvPr/>
            </p:nvSpPr>
            <p:spPr>
              <a:xfrm rot="10800000">
                <a:off x="6913482" y="3209564"/>
                <a:ext cx="292461" cy="292461"/>
              </a:xfrm>
              <a:prstGeom prst="chord">
                <a:avLst>
                  <a:gd name="adj1" fmla="val 20938953"/>
                  <a:gd name="adj2" fmla="val 116166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1" name="Chord 40">
                <a:extLst>
                  <a:ext uri="{FF2B5EF4-FFF2-40B4-BE49-F238E27FC236}">
                    <a16:creationId xmlns:a16="http://schemas.microsoft.com/office/drawing/2014/main" id="{C220BF41-069F-A5BA-5D60-F49FF3C621DF}"/>
                  </a:ext>
                </a:extLst>
              </p:cNvPr>
              <p:cNvSpPr/>
              <p:nvPr/>
            </p:nvSpPr>
            <p:spPr>
              <a:xfrm>
                <a:off x="6913483" y="2480270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2" name="Chord 41">
                <a:extLst>
                  <a:ext uri="{FF2B5EF4-FFF2-40B4-BE49-F238E27FC236}">
                    <a16:creationId xmlns:a16="http://schemas.microsoft.com/office/drawing/2014/main" id="{70E9F720-4985-2643-0C78-66E64ADA9EC4}"/>
                  </a:ext>
                </a:extLst>
              </p:cNvPr>
              <p:cNvSpPr/>
              <p:nvPr/>
            </p:nvSpPr>
            <p:spPr>
              <a:xfrm rot="16200000">
                <a:off x="7301293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3" name="Chord 42">
                <a:extLst>
                  <a:ext uri="{FF2B5EF4-FFF2-40B4-BE49-F238E27FC236}">
                    <a16:creationId xmlns:a16="http://schemas.microsoft.com/office/drawing/2014/main" id="{ED803086-C47A-C80B-BCC0-26E3DC1BD5CE}"/>
                  </a:ext>
                </a:extLst>
              </p:cNvPr>
              <p:cNvSpPr/>
              <p:nvPr/>
            </p:nvSpPr>
            <p:spPr>
              <a:xfrm rot="5400000">
                <a:off x="6533862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778C3E87-8FEC-24E5-19A4-C42F088EE314}"/>
                </a:ext>
              </a:extLst>
            </p:cNvPr>
            <p:cNvGrpSpPr/>
            <p:nvPr/>
          </p:nvGrpSpPr>
          <p:grpSpPr>
            <a:xfrm rot="20757040">
              <a:off x="6980766" y="3106722"/>
              <a:ext cx="819794" cy="790296"/>
              <a:chOff x="6533862" y="2480270"/>
              <a:chExt cx="1059892" cy="1021755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C1CFD91-3578-0276-943D-EF4CA11855DA}"/>
                  </a:ext>
                </a:extLst>
              </p:cNvPr>
              <p:cNvSpPr/>
              <p:nvPr/>
            </p:nvSpPr>
            <p:spPr>
              <a:xfrm>
                <a:off x="6680093" y="2626501"/>
                <a:ext cx="759242" cy="75290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5" name="Chord 34">
                <a:extLst>
                  <a:ext uri="{FF2B5EF4-FFF2-40B4-BE49-F238E27FC236}">
                    <a16:creationId xmlns:a16="http://schemas.microsoft.com/office/drawing/2014/main" id="{A33FB4B5-82E5-0419-7B39-4BF2AFD30643}"/>
                  </a:ext>
                </a:extLst>
              </p:cNvPr>
              <p:cNvSpPr/>
              <p:nvPr/>
            </p:nvSpPr>
            <p:spPr>
              <a:xfrm rot="10800000">
                <a:off x="6913482" y="3209564"/>
                <a:ext cx="292461" cy="292461"/>
              </a:xfrm>
              <a:prstGeom prst="chord">
                <a:avLst>
                  <a:gd name="adj1" fmla="val 20938953"/>
                  <a:gd name="adj2" fmla="val 116166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6" name="Chord 35">
                <a:extLst>
                  <a:ext uri="{FF2B5EF4-FFF2-40B4-BE49-F238E27FC236}">
                    <a16:creationId xmlns:a16="http://schemas.microsoft.com/office/drawing/2014/main" id="{9E989B15-04D3-0B0D-1038-0AD879097067}"/>
                  </a:ext>
                </a:extLst>
              </p:cNvPr>
              <p:cNvSpPr/>
              <p:nvPr/>
            </p:nvSpPr>
            <p:spPr>
              <a:xfrm>
                <a:off x="6913483" y="2480270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7" name="Chord 36">
                <a:extLst>
                  <a:ext uri="{FF2B5EF4-FFF2-40B4-BE49-F238E27FC236}">
                    <a16:creationId xmlns:a16="http://schemas.microsoft.com/office/drawing/2014/main" id="{8BFE3A60-751E-1F75-A881-9C3DF6E01CD2}"/>
                  </a:ext>
                </a:extLst>
              </p:cNvPr>
              <p:cNvSpPr/>
              <p:nvPr/>
            </p:nvSpPr>
            <p:spPr>
              <a:xfrm rot="16200000">
                <a:off x="7301293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8" name="Chord 37">
                <a:extLst>
                  <a:ext uri="{FF2B5EF4-FFF2-40B4-BE49-F238E27FC236}">
                    <a16:creationId xmlns:a16="http://schemas.microsoft.com/office/drawing/2014/main" id="{27E1BFB4-B1DE-2A71-F2F5-FE788CD51F4D}"/>
                  </a:ext>
                </a:extLst>
              </p:cNvPr>
              <p:cNvSpPr/>
              <p:nvPr/>
            </p:nvSpPr>
            <p:spPr>
              <a:xfrm rot="5400000">
                <a:off x="6533862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E3ED88E-894D-9CA4-2B51-BA9EDFF1705C}"/>
                </a:ext>
              </a:extLst>
            </p:cNvPr>
            <p:cNvGrpSpPr/>
            <p:nvPr/>
          </p:nvGrpSpPr>
          <p:grpSpPr>
            <a:xfrm rot="16617955">
              <a:off x="6173369" y="3028462"/>
              <a:ext cx="819794" cy="790296"/>
              <a:chOff x="6533862" y="2480270"/>
              <a:chExt cx="1059892" cy="1021755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7826B90-8A1F-63E3-603F-E0CCAA3F9985}"/>
                  </a:ext>
                </a:extLst>
              </p:cNvPr>
              <p:cNvSpPr/>
              <p:nvPr/>
            </p:nvSpPr>
            <p:spPr>
              <a:xfrm>
                <a:off x="6680093" y="2626501"/>
                <a:ext cx="759242" cy="75290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9" name="Chord 28">
                <a:extLst>
                  <a:ext uri="{FF2B5EF4-FFF2-40B4-BE49-F238E27FC236}">
                    <a16:creationId xmlns:a16="http://schemas.microsoft.com/office/drawing/2014/main" id="{A709E82B-F7AD-FF97-0855-8F4EA4B366BB}"/>
                  </a:ext>
                </a:extLst>
              </p:cNvPr>
              <p:cNvSpPr/>
              <p:nvPr/>
            </p:nvSpPr>
            <p:spPr>
              <a:xfrm rot="10800000">
                <a:off x="6913482" y="3209564"/>
                <a:ext cx="292461" cy="292461"/>
              </a:xfrm>
              <a:prstGeom prst="chord">
                <a:avLst>
                  <a:gd name="adj1" fmla="val 20938953"/>
                  <a:gd name="adj2" fmla="val 116166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0" name="Chord 29">
                <a:extLst>
                  <a:ext uri="{FF2B5EF4-FFF2-40B4-BE49-F238E27FC236}">
                    <a16:creationId xmlns:a16="http://schemas.microsoft.com/office/drawing/2014/main" id="{8C08134B-0AC5-91F4-329C-15261B574A11}"/>
                  </a:ext>
                </a:extLst>
              </p:cNvPr>
              <p:cNvSpPr/>
              <p:nvPr/>
            </p:nvSpPr>
            <p:spPr>
              <a:xfrm>
                <a:off x="6913483" y="2480270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1" name="Chord 30">
                <a:extLst>
                  <a:ext uri="{FF2B5EF4-FFF2-40B4-BE49-F238E27FC236}">
                    <a16:creationId xmlns:a16="http://schemas.microsoft.com/office/drawing/2014/main" id="{520A1429-A8FD-E347-03C9-537FD1566003}"/>
                  </a:ext>
                </a:extLst>
              </p:cNvPr>
              <p:cNvSpPr/>
              <p:nvPr/>
            </p:nvSpPr>
            <p:spPr>
              <a:xfrm rot="16200000">
                <a:off x="7301293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3" name="Chord 32">
                <a:extLst>
                  <a:ext uri="{FF2B5EF4-FFF2-40B4-BE49-F238E27FC236}">
                    <a16:creationId xmlns:a16="http://schemas.microsoft.com/office/drawing/2014/main" id="{31ABEA97-1263-36C7-3299-774613BEE267}"/>
                  </a:ext>
                </a:extLst>
              </p:cNvPr>
              <p:cNvSpPr/>
              <p:nvPr/>
            </p:nvSpPr>
            <p:spPr>
              <a:xfrm rot="5400000">
                <a:off x="6533862" y="2888081"/>
                <a:ext cx="292461" cy="292461"/>
              </a:xfrm>
              <a:prstGeom prst="chord">
                <a:avLst>
                  <a:gd name="adj1" fmla="val 21152663"/>
                  <a:gd name="adj2" fmla="val 1139126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41E1765-CBD0-31B2-1DB8-9A25FFE94343}"/>
              </a:ext>
            </a:extLst>
          </p:cNvPr>
          <p:cNvGrpSpPr/>
          <p:nvPr/>
        </p:nvGrpSpPr>
        <p:grpSpPr>
          <a:xfrm>
            <a:off x="10475634" y="1661912"/>
            <a:ext cx="301455" cy="742975"/>
            <a:chOff x="1480453" y="2213703"/>
            <a:chExt cx="218613" cy="538800"/>
          </a:xfrm>
        </p:grpSpPr>
        <p:sp>
          <p:nvSpPr>
            <p:cNvPr id="49" name="Round Same Side Corner Rectangle 46">
              <a:extLst>
                <a:ext uri="{FF2B5EF4-FFF2-40B4-BE49-F238E27FC236}">
                  <a16:creationId xmlns:a16="http://schemas.microsoft.com/office/drawing/2014/main" id="{26CA060A-AC15-9F97-31F9-7DE20124C5D7}"/>
                </a:ext>
              </a:extLst>
            </p:cNvPr>
            <p:cNvSpPr/>
            <p:nvPr/>
          </p:nvSpPr>
          <p:spPr>
            <a:xfrm>
              <a:off x="1482056" y="2469862"/>
              <a:ext cx="216156" cy="28264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6316DE2B-38E9-8ECB-37C5-4071740E6B4C}"/>
                </a:ext>
              </a:extLst>
            </p:cNvPr>
            <p:cNvSpPr/>
            <p:nvPr/>
          </p:nvSpPr>
          <p:spPr>
            <a:xfrm>
              <a:off x="1480453" y="2213703"/>
              <a:ext cx="218613" cy="218613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DCDD7B-F787-4E82-B093-2B143EBDAD5B}"/>
              </a:ext>
            </a:extLst>
          </p:cNvPr>
          <p:cNvGrpSpPr/>
          <p:nvPr/>
        </p:nvGrpSpPr>
        <p:grpSpPr>
          <a:xfrm>
            <a:off x="10954608" y="1375844"/>
            <a:ext cx="662961" cy="1182650"/>
            <a:chOff x="5102983" y="1330093"/>
            <a:chExt cx="611190" cy="1090296"/>
          </a:xfrm>
          <a:solidFill>
            <a:schemeClr val="accent3">
              <a:lumMod val="50000"/>
            </a:schemeClr>
          </a:solidFill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06067B7-F161-ECF7-1BE5-76C5A7F0428D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67" name="Round Same Side Corner Rectangle 25">
                <a:extLst>
                  <a:ext uri="{FF2B5EF4-FFF2-40B4-BE49-F238E27FC236}">
                    <a16:creationId xmlns:a16="http://schemas.microsoft.com/office/drawing/2014/main" id="{647594BB-F3F4-BF9D-25E5-EA847212BF6B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8" name="Round Same Side Corner Rectangle 26">
                <a:extLst>
                  <a:ext uri="{FF2B5EF4-FFF2-40B4-BE49-F238E27FC236}">
                    <a16:creationId xmlns:a16="http://schemas.microsoft.com/office/drawing/2014/main" id="{F1E0E724-36CC-3E36-3609-6EDB73CE5567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571A1F5-11EB-1BD9-3ED5-E0909CA49BAA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61" name="Round Same Side Corner Rectangle 26">
              <a:extLst>
                <a:ext uri="{FF2B5EF4-FFF2-40B4-BE49-F238E27FC236}">
                  <a16:creationId xmlns:a16="http://schemas.microsoft.com/office/drawing/2014/main" id="{00544E2D-8264-37DE-562B-AB0245BFFD2D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ED3741A-7AA3-06D0-B026-7EC71E024D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62AE7E3-CB13-337A-A020-212F16C0B033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64" name="Flowchart: Manual Operation 63">
                <a:extLst>
                  <a:ext uri="{FF2B5EF4-FFF2-40B4-BE49-F238E27FC236}">
                    <a16:creationId xmlns:a16="http://schemas.microsoft.com/office/drawing/2014/main" id="{0D94C897-3A85-F1BF-E414-3457EFC65696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5" name="Round Same Side Corner Rectangle 23">
                <a:extLst>
                  <a:ext uri="{FF2B5EF4-FFF2-40B4-BE49-F238E27FC236}">
                    <a16:creationId xmlns:a16="http://schemas.microsoft.com/office/drawing/2014/main" id="{315F5DF7-8112-14CB-7218-B2B88220829F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05AEE95A-DBC2-F2F1-EA2D-D8DAC3315737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AEAF659-036E-D377-DDE8-5AC6466ED397}"/>
              </a:ext>
            </a:extLst>
          </p:cNvPr>
          <p:cNvGrpSpPr/>
          <p:nvPr/>
        </p:nvGrpSpPr>
        <p:grpSpPr>
          <a:xfrm>
            <a:off x="9472947" y="1480414"/>
            <a:ext cx="478480" cy="1126430"/>
            <a:chOff x="838200" y="1656618"/>
            <a:chExt cx="1376959" cy="3241614"/>
          </a:xfrm>
          <a:solidFill>
            <a:schemeClr val="accent3">
              <a:lumMod val="50000"/>
            </a:schemeClr>
          </a:solidFill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43841D97-E40B-F39C-54A7-C28CCF26FC0D}"/>
                </a:ext>
              </a:extLst>
            </p:cNvPr>
            <p:cNvSpPr/>
            <p:nvPr/>
          </p:nvSpPr>
          <p:spPr>
            <a:xfrm>
              <a:off x="1082512" y="1656618"/>
              <a:ext cx="888336" cy="88833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BB153B2B-B728-43C3-5F61-8295434B9D88}"/>
                </a:ext>
              </a:extLst>
            </p:cNvPr>
            <p:cNvGrpSpPr/>
            <p:nvPr/>
          </p:nvGrpSpPr>
          <p:grpSpPr>
            <a:xfrm>
              <a:off x="838200" y="2708811"/>
              <a:ext cx="1376959" cy="2189421"/>
              <a:chOff x="838200" y="3749717"/>
              <a:chExt cx="1376959" cy="1148515"/>
            </a:xfrm>
            <a:grpFill/>
          </p:grpSpPr>
          <p:sp>
            <p:nvSpPr>
              <p:cNvPr id="72" name="Round Same Side Corner Rectangle 46">
                <a:extLst>
                  <a:ext uri="{FF2B5EF4-FFF2-40B4-BE49-F238E27FC236}">
                    <a16:creationId xmlns:a16="http://schemas.microsoft.com/office/drawing/2014/main" id="{7266958B-EB40-E95E-FD44-59546E6245FE}"/>
                  </a:ext>
                </a:extLst>
              </p:cNvPr>
              <p:cNvSpPr/>
              <p:nvPr/>
            </p:nvSpPr>
            <p:spPr>
              <a:xfrm>
                <a:off x="1089026" y="3749717"/>
                <a:ext cx="878351" cy="114851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Trapezoid 72">
                <a:extLst>
                  <a:ext uri="{FF2B5EF4-FFF2-40B4-BE49-F238E27FC236}">
                    <a16:creationId xmlns:a16="http://schemas.microsoft.com/office/drawing/2014/main" id="{CAC09DC2-657C-A190-3D23-C01760250AAD}"/>
                  </a:ext>
                </a:extLst>
              </p:cNvPr>
              <p:cNvSpPr/>
              <p:nvPr/>
            </p:nvSpPr>
            <p:spPr>
              <a:xfrm>
                <a:off x="838200" y="4100424"/>
                <a:ext cx="1376959" cy="797808"/>
              </a:xfrm>
              <a:prstGeom prst="trapezoid">
                <a:avLst>
                  <a:gd name="adj" fmla="val 184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D1C56065-C644-9114-5CB5-0D1E6A440A69}"/>
              </a:ext>
            </a:extLst>
          </p:cNvPr>
          <p:cNvGrpSpPr/>
          <p:nvPr/>
        </p:nvGrpSpPr>
        <p:grpSpPr>
          <a:xfrm>
            <a:off x="10046815" y="1459691"/>
            <a:ext cx="317320" cy="1157929"/>
            <a:chOff x="1082512" y="1656618"/>
            <a:chExt cx="888336" cy="3241614"/>
          </a:xfrm>
          <a:solidFill>
            <a:schemeClr val="accent3">
              <a:lumMod val="50000"/>
            </a:schemeClr>
          </a:solidFill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E76C2621-68AB-6C29-2C4D-84F7E6EB7D8B}"/>
                </a:ext>
              </a:extLst>
            </p:cNvPr>
            <p:cNvSpPr/>
            <p:nvPr/>
          </p:nvSpPr>
          <p:spPr>
            <a:xfrm>
              <a:off x="1082512" y="1656618"/>
              <a:ext cx="888336" cy="88833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ound Same Side Corner Rectangle 46">
              <a:extLst>
                <a:ext uri="{FF2B5EF4-FFF2-40B4-BE49-F238E27FC236}">
                  <a16:creationId xmlns:a16="http://schemas.microsoft.com/office/drawing/2014/main" id="{9EA8F790-ADCD-C7C2-2F0E-6B45A430C3BA}"/>
                </a:ext>
              </a:extLst>
            </p:cNvPr>
            <p:cNvSpPr/>
            <p:nvPr/>
          </p:nvSpPr>
          <p:spPr>
            <a:xfrm>
              <a:off x="1089027" y="2708811"/>
              <a:ext cx="878352" cy="2189421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4141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EA65-0DD3-56B7-6DBB-69A03DFF7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إشراك الآخرين في خط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CD3200-0C97-302A-CC4B-CA82BB49CA8C}"/>
              </a:ext>
            </a:extLst>
          </p:cNvPr>
          <p:cNvSpPr txBox="1"/>
          <p:nvPr/>
        </p:nvSpPr>
        <p:spPr>
          <a:xfrm>
            <a:off x="6503341" y="3029503"/>
            <a:ext cx="43887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مَن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أشخاص مهم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ن آخر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ن في حياة الطفل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عضو مجتمع موثوق به أو متطوعون في المجتمع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مقدمو الخدمات الآخر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ن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السلطات ذات الصلة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5807FE-DF23-41D9-A99E-0A42B010D21E}"/>
              </a:ext>
            </a:extLst>
          </p:cNvPr>
          <p:cNvSpPr txBox="1"/>
          <p:nvPr/>
        </p:nvSpPr>
        <p:spPr>
          <a:xfrm>
            <a:off x="1103511" y="3029503"/>
            <a:ext cx="42965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متى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إذا وافق الطفل والوالد أو مقدم الرعاية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إذا كان في مصلحة الطفل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الفضلى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عندما يكون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مفيد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اً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إذا كانوا سيشاركون في تنفيذ خطة الحالة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FF9990-3D1A-1CFF-4B45-8E775A203A7B}"/>
              </a:ext>
            </a:extLst>
          </p:cNvPr>
          <p:cNvGrpSpPr/>
          <p:nvPr/>
        </p:nvGrpSpPr>
        <p:grpSpPr>
          <a:xfrm>
            <a:off x="10043317" y="1673173"/>
            <a:ext cx="355495" cy="1128123"/>
            <a:chOff x="1082512" y="1656618"/>
            <a:chExt cx="888336" cy="2819036"/>
          </a:xfrm>
          <a:solidFill>
            <a:schemeClr val="accent3">
              <a:lumMod val="50000"/>
            </a:schemeClr>
          </a:solidFill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8BA1072-8B8A-2BC0-0A3A-20C8587077DF}"/>
                </a:ext>
              </a:extLst>
            </p:cNvPr>
            <p:cNvSpPr/>
            <p:nvPr/>
          </p:nvSpPr>
          <p:spPr>
            <a:xfrm>
              <a:off x="1082512" y="1656618"/>
              <a:ext cx="888336" cy="88833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ound Same Side Corner Rectangle 46">
              <a:extLst>
                <a:ext uri="{FF2B5EF4-FFF2-40B4-BE49-F238E27FC236}">
                  <a16:creationId xmlns:a16="http://schemas.microsoft.com/office/drawing/2014/main" id="{0EC55035-17CF-86FB-3196-0F3333774051}"/>
                </a:ext>
              </a:extLst>
            </p:cNvPr>
            <p:cNvSpPr/>
            <p:nvPr/>
          </p:nvSpPr>
          <p:spPr>
            <a:xfrm>
              <a:off x="1089023" y="2708812"/>
              <a:ext cx="881822" cy="176684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08D03E4-D839-E5AE-5C52-8B18A5CC92C7}"/>
              </a:ext>
            </a:extLst>
          </p:cNvPr>
          <p:cNvGrpSpPr/>
          <p:nvPr/>
        </p:nvGrpSpPr>
        <p:grpSpPr>
          <a:xfrm>
            <a:off x="9337834" y="1812334"/>
            <a:ext cx="481843" cy="988962"/>
            <a:chOff x="1089022" y="2004364"/>
            <a:chExt cx="1204063" cy="2471290"/>
          </a:xfrm>
          <a:solidFill>
            <a:schemeClr val="accent3">
              <a:lumMod val="50000"/>
            </a:schemeClr>
          </a:solidFill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9D0655A-D3AE-8F8E-8C47-1FA229BE22ED}"/>
                </a:ext>
              </a:extLst>
            </p:cNvPr>
            <p:cNvSpPr/>
            <p:nvPr/>
          </p:nvSpPr>
          <p:spPr>
            <a:xfrm>
              <a:off x="1246883" y="2004364"/>
              <a:ext cx="888336" cy="8883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ound Same Side Corner Rectangle 46">
              <a:extLst>
                <a:ext uri="{FF2B5EF4-FFF2-40B4-BE49-F238E27FC236}">
                  <a16:creationId xmlns:a16="http://schemas.microsoft.com/office/drawing/2014/main" id="{E7546F39-28B7-6994-EF22-B094203B24A5}"/>
                </a:ext>
              </a:extLst>
            </p:cNvPr>
            <p:cNvSpPr/>
            <p:nvPr/>
          </p:nvSpPr>
          <p:spPr>
            <a:xfrm>
              <a:off x="1089022" y="3155087"/>
              <a:ext cx="1204063" cy="132056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943C652-C28E-8057-5010-04503CBF44A1}"/>
              </a:ext>
            </a:extLst>
          </p:cNvPr>
          <p:cNvGrpSpPr/>
          <p:nvPr/>
        </p:nvGrpSpPr>
        <p:grpSpPr>
          <a:xfrm>
            <a:off x="2740335" y="1336779"/>
            <a:ext cx="1028282" cy="1028282"/>
            <a:chOff x="6784825" y="4717805"/>
            <a:chExt cx="1170980" cy="117098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279DB70-D3E0-AC1D-0414-F2221EFF946C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030F477-4636-C46C-67BF-359F9187AFB8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3A90F69-D8D4-BE62-DB88-48708D64699D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8C8636-C6B8-A646-0F82-4989D01519C9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4" name="Heart 23">
            <a:extLst>
              <a:ext uri="{FF2B5EF4-FFF2-40B4-BE49-F238E27FC236}">
                <a16:creationId xmlns:a16="http://schemas.microsoft.com/office/drawing/2014/main" id="{77728A42-4E31-D2D8-CE00-C046393FB40E}"/>
              </a:ext>
            </a:extLst>
          </p:cNvPr>
          <p:cNvSpPr/>
          <p:nvPr/>
        </p:nvSpPr>
        <p:spPr>
          <a:xfrm>
            <a:off x="9953353" y="1446849"/>
            <a:ext cx="179928" cy="160751"/>
          </a:xfrm>
          <a:prstGeom prst="hear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28354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54A3C-25D6-89AC-A80B-5E27F6B2F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التحضير لاجتماع خط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222FDFC-CCF7-0280-B750-62F7A6EE161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3222967B-62CB-DCE3-EB83-772FA3BDCA3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CB52903-99F8-E861-EFB2-02EEA496F4F4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4E76E6B-F033-2E38-3A9D-3F0A1B7A3AB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١٣٨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1B01208-7322-C721-D7C9-DD5ABCB7E91B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6ED7991-B1E4-54BA-5C10-B2DD046F0BF4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8" name="Isosceles Triangle 17">
                <a:extLst>
                  <a:ext uri="{FF2B5EF4-FFF2-40B4-BE49-F238E27FC236}">
                    <a16:creationId xmlns:a16="http://schemas.microsoft.com/office/drawing/2014/main" id="{EDEBD89C-B2FE-A698-15A7-F8C13BEF461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000B692-0AF4-4E4B-2B28-09ADA788EDCE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6D326B1-4417-046A-515F-47B2C27944F7}"/>
              </a:ext>
            </a:extLst>
          </p:cNvPr>
          <p:cNvGrpSpPr/>
          <p:nvPr/>
        </p:nvGrpSpPr>
        <p:grpSpPr>
          <a:xfrm>
            <a:off x="4677507" y="2164583"/>
            <a:ext cx="2508126" cy="2774561"/>
            <a:chOff x="8419175" y="3493727"/>
            <a:chExt cx="2155544" cy="2384525"/>
          </a:xfrm>
        </p:grpSpPr>
        <p:sp>
          <p:nvSpPr>
            <p:cNvPr id="25" name="Rectangle: Single Corner Snipped 24">
              <a:extLst>
                <a:ext uri="{FF2B5EF4-FFF2-40B4-BE49-F238E27FC236}">
                  <a16:creationId xmlns:a16="http://schemas.microsoft.com/office/drawing/2014/main" id="{C96C832B-C7EA-8FB6-C300-D2FB5726AF9D}"/>
                </a:ext>
              </a:extLst>
            </p:cNvPr>
            <p:cNvSpPr/>
            <p:nvPr/>
          </p:nvSpPr>
          <p:spPr>
            <a:xfrm>
              <a:off x="8419175" y="3493727"/>
              <a:ext cx="2155544" cy="2384525"/>
            </a:xfrm>
            <a:prstGeom prst="snip1Rect">
              <a:avLst>
                <a:gd name="adj" fmla="val 23266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6" name="L-Shape 25">
              <a:extLst>
                <a:ext uri="{FF2B5EF4-FFF2-40B4-BE49-F238E27FC236}">
                  <a16:creationId xmlns:a16="http://schemas.microsoft.com/office/drawing/2014/main" id="{9C649C66-D8F6-90E3-DD3C-EBF4C1FEED90}"/>
                </a:ext>
              </a:extLst>
            </p:cNvPr>
            <p:cNvSpPr/>
            <p:nvPr/>
          </p:nvSpPr>
          <p:spPr>
            <a:xfrm rot="18361091">
              <a:off x="8664914" y="3825424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7" name="L-Shape 26">
              <a:extLst>
                <a:ext uri="{FF2B5EF4-FFF2-40B4-BE49-F238E27FC236}">
                  <a16:creationId xmlns:a16="http://schemas.microsoft.com/office/drawing/2014/main" id="{A421459B-1B20-82B9-8F2D-E999CDD3EF96}"/>
                </a:ext>
              </a:extLst>
            </p:cNvPr>
            <p:cNvSpPr/>
            <p:nvPr/>
          </p:nvSpPr>
          <p:spPr>
            <a:xfrm rot="18361091">
              <a:off x="8664914" y="4548405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CCFF6FC-EDFC-CF81-AFA3-E5A9111DF004}"/>
              </a:ext>
            </a:extLst>
          </p:cNvPr>
          <p:cNvGrpSpPr/>
          <p:nvPr/>
        </p:nvGrpSpPr>
        <p:grpSpPr>
          <a:xfrm>
            <a:off x="6522278" y="3083147"/>
            <a:ext cx="1326709" cy="2366703"/>
            <a:chOff x="5102983" y="1330093"/>
            <a:chExt cx="611190" cy="1090296"/>
          </a:xfrm>
          <a:solidFill>
            <a:schemeClr val="accent3">
              <a:lumMod val="50000"/>
            </a:schemeClr>
          </a:solidFill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8AFD93C-F67B-5470-8A44-98B2EA3470B7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37" name="Round Same Side Corner Rectangle 25">
                <a:extLst>
                  <a:ext uri="{FF2B5EF4-FFF2-40B4-BE49-F238E27FC236}">
                    <a16:creationId xmlns:a16="http://schemas.microsoft.com/office/drawing/2014/main" id="{D51B2B71-A051-BDAE-40DF-1B02C3CF4D86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8" name="Round Same Side Corner Rectangle 26">
                <a:extLst>
                  <a:ext uri="{FF2B5EF4-FFF2-40B4-BE49-F238E27FC236}">
                    <a16:creationId xmlns:a16="http://schemas.microsoft.com/office/drawing/2014/main" id="{822FD8C2-6D4D-612D-9A08-1E5B1336BFB3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9327CB1-F74E-E2BE-405D-757792A80145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1" name="Round Same Side Corner Rectangle 26">
              <a:extLst>
                <a:ext uri="{FF2B5EF4-FFF2-40B4-BE49-F238E27FC236}">
                  <a16:creationId xmlns:a16="http://schemas.microsoft.com/office/drawing/2014/main" id="{DECF69A5-9A86-D913-5B9F-EC25F8B54AD4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86B81B6D-9F5B-E8B1-31DA-14BAA84916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D7527B0A-4107-7938-886F-882DCB58A7D2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34" name="Flowchart: Manual Operation 33">
                <a:extLst>
                  <a:ext uri="{FF2B5EF4-FFF2-40B4-BE49-F238E27FC236}">
                    <a16:creationId xmlns:a16="http://schemas.microsoft.com/office/drawing/2014/main" id="{E8AC78EA-2109-5762-62C7-17934FC61DAE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5" name="Round Same Side Corner Rectangle 23">
                <a:extLst>
                  <a:ext uri="{FF2B5EF4-FFF2-40B4-BE49-F238E27FC236}">
                    <a16:creationId xmlns:a16="http://schemas.microsoft.com/office/drawing/2014/main" id="{2090F6B7-5CB4-0FD0-2C95-F212419D2230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7802D53-6BE8-2F5F-5F45-41319C076A65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41716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95" y="120516"/>
            <a:ext cx="10248861" cy="868968"/>
          </a:xfrm>
        </p:spPr>
        <p:txBody>
          <a:bodyPr>
            <a:normAutofit/>
          </a:bodyPr>
          <a:lstStyle/>
          <a:p>
            <a:pPr rt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قائم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التحضير</a:t>
            </a:r>
            <a:endParaRPr lang="en-CA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589FEB-8103-4621-99A0-AFB85B390CE7}"/>
              </a:ext>
            </a:extLst>
          </p:cNvPr>
          <p:cNvSpPr txBox="1"/>
          <p:nvPr/>
        </p:nvSpPr>
        <p:spPr>
          <a:xfrm>
            <a:off x="7759616" y="1538615"/>
            <a:ext cx="3350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لقد حددت</a:t>
            </a:r>
            <a:r>
              <a:rPr lang="en-GB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ا</a:t>
            </a:r>
            <a:r>
              <a:rPr lang="ar-SA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لمكان </a:t>
            </a:r>
            <a:r>
              <a:rPr lang="ar-S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الأنسب (</a:t>
            </a:r>
            <a:r>
              <a:rPr lang="en-GB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على سبيل المثال ، آمن ، خاص ، هادئ ، سهل الوصول إليه ، صديق</a:t>
            </a:r>
            <a:r>
              <a:rPr lang="ar-S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للطفل) لكي نجتمع</a:t>
            </a:r>
            <a:endParaRPr lang="en-GB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8223C9F-4050-EDC0-DF4E-FD2CB064E007}"/>
              </a:ext>
            </a:extLst>
          </p:cNvPr>
          <p:cNvGrpSpPr/>
          <p:nvPr/>
        </p:nvGrpSpPr>
        <p:grpSpPr>
          <a:xfrm>
            <a:off x="513058" y="1538615"/>
            <a:ext cx="904240" cy="944880"/>
            <a:chOff x="7345680" y="2484120"/>
            <a:chExt cx="904240" cy="94488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FF8F732-80A2-46DD-AACF-DD1EB47ADCCC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6" name="L-Shape 5">
              <a:extLst>
                <a:ext uri="{FF2B5EF4-FFF2-40B4-BE49-F238E27FC236}">
                  <a16:creationId xmlns:a16="http://schemas.microsoft.com/office/drawing/2014/main" id="{8A30BC19-844F-7181-DC61-4B4A8288AF21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507AC433-05D2-BB81-93BB-903061684BFD}"/>
              </a:ext>
            </a:extLst>
          </p:cNvPr>
          <p:cNvSpPr txBox="1"/>
          <p:nvPr/>
        </p:nvSpPr>
        <p:spPr>
          <a:xfrm>
            <a:off x="7636551" y="4133298"/>
            <a:ext cx="335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لقد قمت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بمراجعة التقييم </a:t>
            </a:r>
            <a:r>
              <a:rPr lang="en-GB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وتسليط الضوء على الاحتياجات المحددة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6ECAB92-8B48-AE5A-2FD6-F1740F275C4C}"/>
              </a:ext>
            </a:extLst>
          </p:cNvPr>
          <p:cNvGrpSpPr/>
          <p:nvPr/>
        </p:nvGrpSpPr>
        <p:grpSpPr>
          <a:xfrm>
            <a:off x="453447" y="4261023"/>
            <a:ext cx="904240" cy="944880"/>
            <a:chOff x="7345680" y="2484120"/>
            <a:chExt cx="904240" cy="94488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210A435-5CB3-4E42-CF37-6519BD1FA0D0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L-Shape 27">
              <a:extLst>
                <a:ext uri="{FF2B5EF4-FFF2-40B4-BE49-F238E27FC236}">
                  <a16:creationId xmlns:a16="http://schemas.microsoft.com/office/drawing/2014/main" id="{1EFD8CA8-2B83-9712-9382-828CDB342956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B8CE925-2B3D-4086-1D8F-4C4471797AC5}"/>
              </a:ext>
            </a:extLst>
          </p:cNvPr>
          <p:cNvSpPr txBox="1"/>
          <p:nvPr/>
        </p:nvSpPr>
        <p:spPr>
          <a:xfrm>
            <a:off x="1601686" y="1590065"/>
            <a:ext cx="46797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لقد </a:t>
            </a:r>
            <a:r>
              <a:rPr lang="ar-SA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قمت بتحديد </a:t>
            </a:r>
            <a:r>
              <a:rPr lang="en-GB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GB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يجب ان يكون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شارك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في اجتماع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الحالة لدعم الطفل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و</a:t>
            </a:r>
            <a:r>
              <a:rPr lang="en-GB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إعطاء الأولوية لوالد الطفل / مقدم الرعاية إذا كان ذلك مناسبًا.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411E39A-3410-2259-6837-512656D81847}"/>
              </a:ext>
            </a:extLst>
          </p:cNvPr>
          <p:cNvGrpSpPr/>
          <p:nvPr/>
        </p:nvGrpSpPr>
        <p:grpSpPr>
          <a:xfrm>
            <a:off x="6579553" y="1590065"/>
            <a:ext cx="904240" cy="944880"/>
            <a:chOff x="7345680" y="2484120"/>
            <a:chExt cx="904240" cy="944880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E01FFE8-0777-2A4A-05B7-33511898047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0" name="L-Shape 39">
              <a:extLst>
                <a:ext uri="{FF2B5EF4-FFF2-40B4-BE49-F238E27FC236}">
                  <a16:creationId xmlns:a16="http://schemas.microsoft.com/office/drawing/2014/main" id="{148E94D0-2713-F228-8D80-0589DF947D04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36E7028-9F09-2F8C-B14A-6A75321013E5}"/>
              </a:ext>
            </a:extLst>
          </p:cNvPr>
          <p:cNvSpPr txBox="1"/>
          <p:nvPr/>
        </p:nvSpPr>
        <p:spPr>
          <a:xfrm>
            <a:off x="1416297" y="4206305"/>
            <a:ext cx="4679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لقد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بحثت عن المعلومات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قد يحتاج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ها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الطفل والوالد / مقدم الرعاية 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دعم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هم في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اتخاذ القرار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47CC918-5ACC-7A40-6765-62F7FA152149}"/>
              </a:ext>
            </a:extLst>
          </p:cNvPr>
          <p:cNvGrpSpPr/>
          <p:nvPr/>
        </p:nvGrpSpPr>
        <p:grpSpPr>
          <a:xfrm>
            <a:off x="6577080" y="4334030"/>
            <a:ext cx="904240" cy="944880"/>
            <a:chOff x="7345680" y="2484120"/>
            <a:chExt cx="904240" cy="94488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C66CD6C-4B59-223D-66EF-198D916AC4C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4" name="L-Shape 43">
              <a:extLst>
                <a:ext uri="{FF2B5EF4-FFF2-40B4-BE49-F238E27FC236}">
                  <a16:creationId xmlns:a16="http://schemas.microsoft.com/office/drawing/2014/main" id="{35D28F53-64A6-967A-C8DD-9E24CC445A2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317937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D2BEE78-0A1F-8F36-F827-21FED189638D}"/>
              </a:ext>
            </a:extLst>
          </p:cNvPr>
          <p:cNvSpPr/>
          <p:nvPr/>
        </p:nvSpPr>
        <p:spPr>
          <a:xfrm>
            <a:off x="38100" y="1143000"/>
            <a:ext cx="11163300" cy="4991100"/>
          </a:xfrm>
          <a:custGeom>
            <a:avLst/>
            <a:gdLst>
              <a:gd name="connsiteX0" fmla="*/ 0 w 11163300"/>
              <a:gd name="connsiteY0" fmla="*/ 0 h 4991100"/>
              <a:gd name="connsiteX1" fmla="*/ 1123950 w 11163300"/>
              <a:gd name="connsiteY1" fmla="*/ 781050 h 4991100"/>
              <a:gd name="connsiteX2" fmla="*/ 3867150 w 11163300"/>
              <a:gd name="connsiteY2" fmla="*/ 2019300 h 4991100"/>
              <a:gd name="connsiteX3" fmla="*/ 6867525 w 11163300"/>
              <a:gd name="connsiteY3" fmla="*/ 1428750 h 4991100"/>
              <a:gd name="connsiteX4" fmla="*/ 9058275 w 11163300"/>
              <a:gd name="connsiteY4" fmla="*/ 2571750 h 4991100"/>
              <a:gd name="connsiteX5" fmla="*/ 9791700 w 11163300"/>
              <a:gd name="connsiteY5" fmla="*/ 4371975 h 4991100"/>
              <a:gd name="connsiteX6" fmla="*/ 11163300 w 11163300"/>
              <a:gd name="connsiteY6" fmla="*/ 4991100 h 499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3300" h="4991100">
                <a:moveTo>
                  <a:pt x="0" y="0"/>
                </a:moveTo>
                <a:cubicBezTo>
                  <a:pt x="239712" y="222250"/>
                  <a:pt x="479425" y="444500"/>
                  <a:pt x="1123950" y="781050"/>
                </a:cubicBezTo>
                <a:cubicBezTo>
                  <a:pt x="1768475" y="1117600"/>
                  <a:pt x="2909888" y="1911350"/>
                  <a:pt x="3867150" y="2019300"/>
                </a:cubicBezTo>
                <a:cubicBezTo>
                  <a:pt x="4824412" y="2127250"/>
                  <a:pt x="6002337" y="1336675"/>
                  <a:pt x="6867525" y="1428750"/>
                </a:cubicBezTo>
                <a:cubicBezTo>
                  <a:pt x="7732713" y="1520825"/>
                  <a:pt x="8570913" y="2081213"/>
                  <a:pt x="9058275" y="2571750"/>
                </a:cubicBezTo>
                <a:cubicBezTo>
                  <a:pt x="9545637" y="3062287"/>
                  <a:pt x="9440863" y="3968750"/>
                  <a:pt x="9791700" y="4371975"/>
                </a:cubicBezTo>
                <a:cubicBezTo>
                  <a:pt x="10142537" y="4775200"/>
                  <a:pt x="10652918" y="4883150"/>
                  <a:pt x="11163300" y="4991100"/>
                </a:cubicBezTo>
              </a:path>
            </a:pathLst>
          </a:custGeom>
          <a:noFill/>
          <a:ln w="762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مسار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اجتماع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3A9036-089B-C087-CF21-3B3EE20D1849}"/>
              </a:ext>
            </a:extLst>
          </p:cNvPr>
          <p:cNvSpPr txBox="1"/>
          <p:nvPr/>
        </p:nvSpPr>
        <p:spPr>
          <a:xfrm>
            <a:off x="1754317" y="1323784"/>
            <a:ext cx="1902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اكتش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ف المشكلة</a:t>
            </a:r>
            <a:endParaRPr lang="en-BE" sz="22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C4CAE6-20EB-73B4-A8DA-3C19B8C9A2FD}"/>
              </a:ext>
            </a:extLst>
          </p:cNvPr>
          <p:cNvSpPr txBox="1"/>
          <p:nvPr/>
        </p:nvSpPr>
        <p:spPr>
          <a:xfrm>
            <a:off x="7477458" y="1458418"/>
            <a:ext cx="29717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ضع في اعتبارك الإجراءات والخيارات المختلفة لتحقيق الهدف</a:t>
            </a:r>
            <a:endParaRPr lang="en-BE" sz="22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995BE6-F671-A487-15E2-2C2589D031A4}"/>
              </a:ext>
            </a:extLst>
          </p:cNvPr>
          <p:cNvSpPr txBox="1"/>
          <p:nvPr/>
        </p:nvSpPr>
        <p:spPr>
          <a:xfrm>
            <a:off x="3879008" y="1584560"/>
            <a:ext cx="22968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الا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تف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ق على الهدف العام والإطار الزمني</a:t>
            </a:r>
            <a:endParaRPr lang="en-BE" sz="22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B07904-B2C5-B47A-1475-12A9777A0EF9}"/>
              </a:ext>
            </a:extLst>
          </p:cNvPr>
          <p:cNvSpPr txBox="1"/>
          <p:nvPr/>
        </p:nvSpPr>
        <p:spPr>
          <a:xfrm>
            <a:off x="9359921" y="2945383"/>
            <a:ext cx="22968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الا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تف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ق على 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خطة</a:t>
            </a:r>
            <a:endParaRPr lang="en-BE" sz="22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6021F2-1AF4-1277-B7B8-A9A834DFA49A}"/>
              </a:ext>
            </a:extLst>
          </p:cNvPr>
          <p:cNvSpPr txBox="1"/>
          <p:nvPr/>
        </p:nvSpPr>
        <p:spPr>
          <a:xfrm>
            <a:off x="10033541" y="4285826"/>
            <a:ext cx="1704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التوثيق والمتابعة</a:t>
            </a:r>
            <a:endParaRPr lang="en-BE" sz="22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28DD3F-1373-4BB0-DCA8-E2861664EDED}"/>
              </a:ext>
            </a:extLst>
          </p:cNvPr>
          <p:cNvSpPr/>
          <p:nvPr/>
        </p:nvSpPr>
        <p:spPr>
          <a:xfrm>
            <a:off x="1031631" y="1677727"/>
            <a:ext cx="711112" cy="71111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١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4268088-14D3-897A-DA94-DD02E30E169A}"/>
              </a:ext>
            </a:extLst>
          </p:cNvPr>
          <p:cNvSpPr/>
          <p:nvPr/>
        </p:nvSpPr>
        <p:spPr>
          <a:xfrm>
            <a:off x="3666094" y="2811655"/>
            <a:ext cx="711112" cy="71111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٢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F1F84AE-CA75-6041-8C1F-B8D1DE012533}"/>
              </a:ext>
            </a:extLst>
          </p:cNvPr>
          <p:cNvSpPr/>
          <p:nvPr/>
        </p:nvSpPr>
        <p:spPr>
          <a:xfrm>
            <a:off x="6534403" y="2211794"/>
            <a:ext cx="711112" cy="71111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٣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DD6B22-6F62-3249-8064-2FDB184E10E6}"/>
              </a:ext>
            </a:extLst>
          </p:cNvPr>
          <p:cNvSpPr/>
          <p:nvPr/>
        </p:nvSpPr>
        <p:spPr>
          <a:xfrm>
            <a:off x="8655153" y="3282994"/>
            <a:ext cx="711112" cy="71111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٤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AAE46FB-95CF-2E47-E353-5CC11CC6B057}"/>
              </a:ext>
            </a:extLst>
          </p:cNvPr>
          <p:cNvSpPr/>
          <p:nvPr/>
        </p:nvSpPr>
        <p:spPr>
          <a:xfrm>
            <a:off x="9416720" y="5042801"/>
            <a:ext cx="711112" cy="71111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٥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6A2B799A-CC60-3215-058A-2B82841D7C6E}"/>
              </a:ext>
            </a:extLst>
          </p:cNvPr>
          <p:cNvSpPr/>
          <p:nvPr/>
        </p:nvSpPr>
        <p:spPr>
          <a:xfrm>
            <a:off x="1237992" y="3302587"/>
            <a:ext cx="2278907" cy="1586845"/>
          </a:xfrm>
          <a:prstGeom prst="wedgeRoundRectCallout">
            <a:avLst>
              <a:gd name="adj1" fmla="val -27520"/>
              <a:gd name="adj2" fmla="val 61761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يشارك الطفل والوالد أو مقدم الرعاية ما يعتقدون أنهم بحاجة إليه</a:t>
            </a:r>
            <a:endParaRPr lang="en-BE" sz="18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DBDBC65-9099-641C-4186-015C55F9059E}"/>
              </a:ext>
            </a:extLst>
          </p:cNvPr>
          <p:cNvGrpSpPr/>
          <p:nvPr/>
        </p:nvGrpSpPr>
        <p:grpSpPr>
          <a:xfrm>
            <a:off x="1285736" y="4731142"/>
            <a:ext cx="694684" cy="976316"/>
            <a:chOff x="2013347" y="1776810"/>
            <a:chExt cx="2306524" cy="324161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9F8CCD9-6D88-D69A-619B-6C48FDEF4AAF}"/>
                </a:ext>
              </a:extLst>
            </p:cNvPr>
            <p:cNvGrpSpPr/>
            <p:nvPr/>
          </p:nvGrpSpPr>
          <p:grpSpPr>
            <a:xfrm>
              <a:off x="3594022" y="3229471"/>
              <a:ext cx="725849" cy="1788952"/>
              <a:chOff x="1047750" y="1929282"/>
              <a:chExt cx="679484" cy="1674679"/>
            </a:xfrm>
            <a:solidFill>
              <a:schemeClr val="accent3">
                <a:lumMod val="50000"/>
              </a:schemeClr>
            </a:solidFill>
          </p:grpSpPr>
          <p:sp>
            <p:nvSpPr>
              <p:cNvPr id="20" name="Round Same Side Corner Rectangle 46">
                <a:extLst>
                  <a:ext uri="{FF2B5EF4-FFF2-40B4-BE49-F238E27FC236}">
                    <a16:creationId xmlns:a16="http://schemas.microsoft.com/office/drawing/2014/main" id="{66472E60-7A62-240C-79A6-877DFAE3398E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2FFEA800-4077-0A4F-C37E-4518A01541C1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748E6F2-0518-9139-1913-73A8C7BB82BA}"/>
                </a:ext>
              </a:extLst>
            </p:cNvPr>
            <p:cNvGrpSpPr/>
            <p:nvPr/>
          </p:nvGrpSpPr>
          <p:grpSpPr>
            <a:xfrm>
              <a:off x="2013347" y="1776810"/>
              <a:ext cx="888336" cy="3241614"/>
              <a:chOff x="1082512" y="1656618"/>
              <a:chExt cx="888336" cy="3241614"/>
            </a:xfrm>
            <a:solidFill>
              <a:schemeClr val="accent3">
                <a:lumMod val="50000"/>
              </a:schemeClr>
            </a:solidFill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D9FF8C2-B4E1-E091-82A3-60AAB9B016C8}"/>
                  </a:ext>
                </a:extLst>
              </p:cNvPr>
              <p:cNvSpPr/>
              <p:nvPr/>
            </p:nvSpPr>
            <p:spPr>
              <a:xfrm>
                <a:off x="1082512" y="1656618"/>
                <a:ext cx="888336" cy="88833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Round Same Side Corner Rectangle 46">
                <a:extLst>
                  <a:ext uri="{FF2B5EF4-FFF2-40B4-BE49-F238E27FC236}">
                    <a16:creationId xmlns:a16="http://schemas.microsoft.com/office/drawing/2014/main" id="{36278E7F-E6E3-0509-8BD4-666957ED9FF3}"/>
                  </a:ext>
                </a:extLst>
              </p:cNvPr>
              <p:cNvSpPr/>
              <p:nvPr/>
            </p:nvSpPr>
            <p:spPr>
              <a:xfrm>
                <a:off x="1089026" y="2708811"/>
                <a:ext cx="878351" cy="218942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B9A3FCA7-AA99-9CC1-2805-5ED2AB399C65}"/>
              </a:ext>
            </a:extLst>
          </p:cNvPr>
          <p:cNvSpPr/>
          <p:nvPr/>
        </p:nvSpPr>
        <p:spPr>
          <a:xfrm>
            <a:off x="5544591" y="3302587"/>
            <a:ext cx="2580229" cy="1586845"/>
          </a:xfrm>
          <a:prstGeom prst="wedgeRoundRectCallout">
            <a:avLst>
              <a:gd name="adj1" fmla="val -27520"/>
              <a:gd name="adj2" fmla="val 61761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يشارك الطفل والوالد أو مقدم الرعاية ما يمكن أن يساعدهم أو يدعمهم.</a:t>
            </a:r>
            <a:endParaRPr lang="en-BE" sz="18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3AD4632-E378-D6C2-A33F-158E55EC3FFD}"/>
              </a:ext>
            </a:extLst>
          </p:cNvPr>
          <p:cNvGrpSpPr/>
          <p:nvPr/>
        </p:nvGrpSpPr>
        <p:grpSpPr>
          <a:xfrm>
            <a:off x="5592335" y="4731142"/>
            <a:ext cx="694684" cy="976316"/>
            <a:chOff x="2013347" y="1776810"/>
            <a:chExt cx="2306524" cy="3241614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6D7B58F-88F5-0F93-C15E-86952D132040}"/>
                </a:ext>
              </a:extLst>
            </p:cNvPr>
            <p:cNvGrpSpPr/>
            <p:nvPr/>
          </p:nvGrpSpPr>
          <p:grpSpPr>
            <a:xfrm>
              <a:off x="3594022" y="3229471"/>
              <a:ext cx="725849" cy="1788952"/>
              <a:chOff x="1047750" y="1929282"/>
              <a:chExt cx="679484" cy="1674679"/>
            </a:xfrm>
            <a:solidFill>
              <a:schemeClr val="accent3">
                <a:lumMod val="50000"/>
              </a:schemeClr>
            </a:solidFill>
          </p:grpSpPr>
          <p:sp>
            <p:nvSpPr>
              <p:cNvPr id="42" name="Round Same Side Corner Rectangle 46">
                <a:extLst>
                  <a:ext uri="{FF2B5EF4-FFF2-40B4-BE49-F238E27FC236}">
                    <a16:creationId xmlns:a16="http://schemas.microsoft.com/office/drawing/2014/main" id="{020968FE-32BA-4316-8801-69785311C6F5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86FA2B67-B659-53D5-1E01-895DC71D7FAB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F4006C4-E97A-E524-BDFA-9737B62A9783}"/>
                </a:ext>
              </a:extLst>
            </p:cNvPr>
            <p:cNvGrpSpPr/>
            <p:nvPr/>
          </p:nvGrpSpPr>
          <p:grpSpPr>
            <a:xfrm>
              <a:off x="2013347" y="1776810"/>
              <a:ext cx="888336" cy="3241614"/>
              <a:chOff x="1082512" y="1656618"/>
              <a:chExt cx="888336" cy="3241614"/>
            </a:xfrm>
            <a:solidFill>
              <a:schemeClr val="accent3">
                <a:lumMod val="50000"/>
              </a:schemeClr>
            </a:solidFill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7E454C64-D0EF-0332-A6C5-908FBBB49456}"/>
                  </a:ext>
                </a:extLst>
              </p:cNvPr>
              <p:cNvSpPr/>
              <p:nvPr/>
            </p:nvSpPr>
            <p:spPr>
              <a:xfrm>
                <a:off x="1082512" y="1656618"/>
                <a:ext cx="888336" cy="88833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1" name="Round Same Side Corner Rectangle 46">
                <a:extLst>
                  <a:ext uri="{FF2B5EF4-FFF2-40B4-BE49-F238E27FC236}">
                    <a16:creationId xmlns:a16="http://schemas.microsoft.com/office/drawing/2014/main" id="{C7AD027B-8912-D974-8D27-179BDC70441A}"/>
                  </a:ext>
                </a:extLst>
              </p:cNvPr>
              <p:cNvSpPr/>
              <p:nvPr/>
            </p:nvSpPr>
            <p:spPr>
              <a:xfrm>
                <a:off x="1089026" y="2708811"/>
                <a:ext cx="878351" cy="218942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3747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الجدول الزمني ل</a:t>
            </a:r>
            <a:r>
              <a:rPr lang="ar-SA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إ</a:t>
            </a:r>
            <a:r>
              <a:rPr lang="en-GB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كمال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560;p17">
            <a:extLst>
              <a:ext uri="{FF2B5EF4-FFF2-40B4-BE49-F238E27FC236}">
                <a16:creationId xmlns:a16="http://schemas.microsoft.com/office/drawing/2014/main" id="{EC4BC2EF-D3C2-289C-D68B-6910F16F58EF}"/>
              </a:ext>
            </a:extLst>
          </p:cNvPr>
          <p:cNvSpPr txBox="1"/>
          <p:nvPr/>
        </p:nvSpPr>
        <p:spPr>
          <a:xfrm>
            <a:off x="6519749" y="3950572"/>
            <a:ext cx="392555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إذا كان الطفل معرضًا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لخطر عالي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من الأذى، فيجب الانتهاء من خطة الحالة في غضون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٣ أيام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بعد التقييم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3" name="Google Shape;561;p17">
            <a:extLst>
              <a:ext uri="{FF2B5EF4-FFF2-40B4-BE49-F238E27FC236}">
                <a16:creationId xmlns:a16="http://schemas.microsoft.com/office/drawing/2014/main" id="{7419A373-68FA-7F46-714C-8E17175C1FE1}"/>
              </a:ext>
            </a:extLst>
          </p:cNvPr>
          <p:cNvSpPr txBox="1"/>
          <p:nvPr/>
        </p:nvSpPr>
        <p:spPr>
          <a:xfrm>
            <a:off x="1746701" y="3926956"/>
            <a:ext cx="432757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عندما يكون خطر الأذى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منخفضًا،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يجب الانتهاء من خطة الحالة في غضون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أسبوعين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من التقييم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4" name="Google Shape;562;p17">
            <a:extLst>
              <a:ext uri="{FF2B5EF4-FFF2-40B4-BE49-F238E27FC236}">
                <a16:creationId xmlns:a16="http://schemas.microsoft.com/office/drawing/2014/main" id="{0D091258-CF7C-C676-1EF6-232EA1A02492}"/>
              </a:ext>
            </a:extLst>
          </p:cNvPr>
          <p:cNvSpPr/>
          <p:nvPr/>
        </p:nvSpPr>
        <p:spPr>
          <a:xfrm>
            <a:off x="7452970" y="1858678"/>
            <a:ext cx="684271" cy="1690352"/>
          </a:xfrm>
          <a:prstGeom prst="rect">
            <a:avLst/>
          </a:prstGeom>
          <a:solidFill>
            <a:srgbClr val="E05740"/>
          </a:solidFill>
          <a:ln w="38100" cap="flat" cmpd="sng">
            <a:solidFill>
              <a:srgbClr val="E057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lt1"/>
                </a:solidFill>
                <a:latin typeface="Britannic Bold" panose="020B0903060703020204" pitchFamily="34" charset="0"/>
                <a:ea typeface="Federo"/>
                <a:cs typeface="Arial" panose="020B0604020202020204" pitchFamily="34" charset="0"/>
                <a:sym typeface="Federo"/>
              </a:rPr>
              <a:t>!</a:t>
            </a:r>
            <a:endParaRPr dirty="0">
              <a:latin typeface="Britannic Bold" panose="020B0903060703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oogle Shape;563;p17">
            <a:extLst>
              <a:ext uri="{FF2B5EF4-FFF2-40B4-BE49-F238E27FC236}">
                <a16:creationId xmlns:a16="http://schemas.microsoft.com/office/drawing/2014/main" id="{9BC21D58-E7AC-9422-13BD-62197034D015}"/>
              </a:ext>
            </a:extLst>
          </p:cNvPr>
          <p:cNvGrpSpPr/>
          <p:nvPr/>
        </p:nvGrpSpPr>
        <p:grpSpPr>
          <a:xfrm>
            <a:off x="2440213" y="1791091"/>
            <a:ext cx="684271" cy="1690351"/>
            <a:chOff x="8319057" y="1952981"/>
            <a:chExt cx="490777" cy="1361439"/>
          </a:xfrm>
        </p:grpSpPr>
        <p:sp>
          <p:nvSpPr>
            <p:cNvPr id="6" name="Google Shape;564;p17">
              <a:extLst>
                <a:ext uri="{FF2B5EF4-FFF2-40B4-BE49-F238E27FC236}">
                  <a16:creationId xmlns:a16="http://schemas.microsoft.com/office/drawing/2014/main" id="{D66862F4-C9CE-F24D-41E3-782B51A86DF1}"/>
                </a:ext>
              </a:extLst>
            </p:cNvPr>
            <p:cNvSpPr/>
            <p:nvPr/>
          </p:nvSpPr>
          <p:spPr>
            <a:xfrm>
              <a:off x="8319057" y="2842259"/>
              <a:ext cx="487680" cy="472161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0" rIns="91425" bIns="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3200" b="1" dirty="0">
                  <a:solidFill>
                    <a:schemeClr val="lt1"/>
                  </a:solidFill>
                  <a:latin typeface="Britannic Bold" panose="020B0903060703020204" pitchFamily="34" charset="0"/>
                  <a:ea typeface="Federo"/>
                  <a:cs typeface="Arial" panose="020B0604020202020204" pitchFamily="34" charset="0"/>
                  <a:sym typeface="Federo"/>
                </a:rPr>
                <a:t>!</a:t>
              </a:r>
              <a:endParaRPr dirty="0">
                <a:latin typeface="Britannic Bold" panose="020B09030607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Google Shape;565;p17">
              <a:extLst>
                <a:ext uri="{FF2B5EF4-FFF2-40B4-BE49-F238E27FC236}">
                  <a16:creationId xmlns:a16="http://schemas.microsoft.com/office/drawing/2014/main" id="{409F9835-31BF-53A7-20FD-565DE1A3DCF8}"/>
                </a:ext>
              </a:extLst>
            </p:cNvPr>
            <p:cNvSpPr/>
            <p:nvPr/>
          </p:nvSpPr>
          <p:spPr>
            <a:xfrm>
              <a:off x="8322154" y="1952981"/>
              <a:ext cx="487680" cy="884059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3200" b="1" dirty="0">
                <a:solidFill>
                  <a:schemeClr val="lt1"/>
                </a:solidFill>
                <a:latin typeface="Arial" panose="020B0604020202020204" pitchFamily="34" charset="0"/>
                <a:ea typeface="Bodoni"/>
                <a:cs typeface="Arial" panose="020B0604020202020204" pitchFamily="34" charset="0"/>
                <a:sym typeface="Bodoni"/>
              </a:endParaRPr>
            </a:p>
          </p:txBody>
        </p:sp>
      </p:grpSp>
      <p:pic>
        <p:nvPicPr>
          <p:cNvPr id="8" name="Graphic 7" descr="Stopwatch 75% with solid fill">
            <a:extLst>
              <a:ext uri="{FF2B5EF4-FFF2-40B4-BE49-F238E27FC236}">
                <a16:creationId xmlns:a16="http://schemas.microsoft.com/office/drawing/2014/main" id="{0294781D-A3AF-4961-82B3-9787C8487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3598" y="2177214"/>
            <a:ext cx="1371816" cy="1371816"/>
          </a:xfrm>
          <a:prstGeom prst="rect">
            <a:avLst/>
          </a:prstGeom>
        </p:spPr>
      </p:pic>
      <p:pic>
        <p:nvPicPr>
          <p:cNvPr id="9" name="Graphic 8" descr="Stopwatch 25% with solid fill">
            <a:extLst>
              <a:ext uri="{FF2B5EF4-FFF2-40B4-BE49-F238E27FC236}">
                <a16:creationId xmlns:a16="http://schemas.microsoft.com/office/drawing/2014/main" id="{F70639D7-A6B1-290F-F387-D3DCE710E1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98403" y="2227936"/>
            <a:ext cx="1371815" cy="137181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80D2E-B75A-46C9-C93E-4791234F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/>
              <a:t>لعب الأدوار</a:t>
            </a:r>
            <a:endParaRPr lang="en-B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612C6DA-2ACB-0B02-26A1-DAEC235651CC}"/>
              </a:ext>
            </a:extLst>
          </p:cNvPr>
          <p:cNvGrpSpPr/>
          <p:nvPr/>
        </p:nvGrpSpPr>
        <p:grpSpPr>
          <a:xfrm>
            <a:off x="1329070" y="2106635"/>
            <a:ext cx="1758272" cy="2079297"/>
            <a:chOff x="6846848" y="1141103"/>
            <a:chExt cx="999203" cy="1170617"/>
          </a:xfrm>
          <a:solidFill>
            <a:schemeClr val="accent3">
              <a:lumMod val="50000"/>
            </a:schemeClr>
          </a:solidFill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C8B0FBFB-EF08-6CA8-B5F5-76EB8F545B30}"/>
                </a:ext>
              </a:extLst>
            </p:cNvPr>
            <p:cNvSpPr/>
            <p:nvPr/>
          </p:nvSpPr>
          <p:spPr>
            <a:xfrm rot="1100420">
              <a:off x="7141985" y="1874813"/>
              <a:ext cx="152400" cy="436907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11DF7EE-CDEE-D3C9-9649-5721AA0E38C3}"/>
                </a:ext>
              </a:extLst>
            </p:cNvPr>
            <p:cNvSpPr/>
            <p:nvPr/>
          </p:nvSpPr>
          <p:spPr>
            <a:xfrm rot="826591">
              <a:off x="6902427" y="1141103"/>
              <a:ext cx="904241" cy="9224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CFCE57C-40E4-DD7C-DE2C-2D724ED81D93}"/>
                </a:ext>
              </a:extLst>
            </p:cNvPr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6B6CF52-30E4-F88B-4386-0D3DA1DEAE32}"/>
                </a:ext>
              </a:extLst>
            </p:cNvPr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ECD2561F-A784-1444-682F-C71C3BD39BBF}"/>
                </a:ext>
              </a:extLst>
            </p:cNvPr>
            <p:cNvSpPr/>
            <p:nvPr/>
          </p:nvSpPr>
          <p:spPr>
            <a:xfrm rot="11719641">
              <a:off x="7178956" y="1637818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8B9C04B-4ADE-7387-EEC4-E4BA9EC6C451}"/>
              </a:ext>
            </a:extLst>
          </p:cNvPr>
          <p:cNvGrpSpPr/>
          <p:nvPr/>
        </p:nvGrpSpPr>
        <p:grpSpPr>
          <a:xfrm rot="19632759">
            <a:off x="3349168" y="2884825"/>
            <a:ext cx="1758270" cy="2111528"/>
            <a:chOff x="6846848" y="1141103"/>
            <a:chExt cx="999203" cy="1188766"/>
          </a:xfrm>
          <a:solidFill>
            <a:schemeClr val="accent3">
              <a:lumMod val="50000"/>
            </a:schemeClr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66B66D54-DCFA-DE2E-EE3C-5DBFF91849A2}"/>
                </a:ext>
              </a:extLst>
            </p:cNvPr>
            <p:cNvSpPr/>
            <p:nvPr/>
          </p:nvSpPr>
          <p:spPr>
            <a:xfrm rot="582262">
              <a:off x="7185878" y="1892961"/>
              <a:ext cx="152400" cy="436908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18584D5-8208-93C8-C950-B8B3FC810AD5}"/>
                </a:ext>
              </a:extLst>
            </p:cNvPr>
            <p:cNvSpPr/>
            <p:nvPr/>
          </p:nvSpPr>
          <p:spPr>
            <a:xfrm rot="826591">
              <a:off x="6902428" y="1141103"/>
              <a:ext cx="904241" cy="9224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81810B7-3CB0-76B2-227B-0E9C2993B7C3}"/>
                </a:ext>
              </a:extLst>
            </p:cNvPr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6130BEF-A635-D51A-8DA2-A4F10BA8B42A}"/>
                </a:ext>
              </a:extLst>
            </p:cNvPr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659D9391-CB45-79CD-EAFE-8B6081C7283C}"/>
                </a:ext>
              </a:extLst>
            </p:cNvPr>
            <p:cNvSpPr/>
            <p:nvPr/>
          </p:nvSpPr>
          <p:spPr>
            <a:xfrm rot="726908">
              <a:off x="7119521" y="1730088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73BF824-B14C-E3FB-0E2A-6042ADE35425}"/>
              </a:ext>
            </a:extLst>
          </p:cNvPr>
          <p:cNvSpPr txBox="1"/>
          <p:nvPr/>
        </p:nvSpPr>
        <p:spPr>
          <a:xfrm>
            <a:off x="5941236" y="3164212"/>
            <a:ext cx="4678325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4000" b="1" dirty="0">
                <a:latin typeface="Arial" panose="020B0604020202020204" pitchFamily="34" charset="0"/>
                <a:cs typeface="Calibri" panose="020F0502020204030204" pitchFamily="34" charset="0"/>
              </a:rPr>
              <a:t>ت</a:t>
            </a:r>
            <a:r>
              <a:rPr lang="ar-SA" sz="4000" b="1" dirty="0">
                <a:latin typeface="Arial" panose="020B0604020202020204" pitchFamily="34" charset="0"/>
                <a:cs typeface="Calibri" panose="020F0502020204030204" pitchFamily="34" charset="0"/>
              </a:rPr>
              <a:t>مرين</a:t>
            </a:r>
            <a:r>
              <a:rPr lang="en-GB" sz="4000" b="1" dirty="0">
                <a:latin typeface="Arial" panose="020B0604020202020204" pitchFamily="34" charset="0"/>
                <a:cs typeface="Calibri" panose="020F0502020204030204" pitchFamily="34" charset="0"/>
              </a:rPr>
              <a:t> على عقد اجتماع </a:t>
            </a:r>
            <a:r>
              <a:rPr lang="ar-SA" sz="4000" b="1" dirty="0">
                <a:latin typeface="Arial" panose="020B0604020202020204" pitchFamily="34" charset="0"/>
                <a:cs typeface="Calibri" panose="020F0502020204030204" pitchFamily="34" charset="0"/>
              </a:rPr>
              <a:t>خطة</a:t>
            </a:r>
            <a:r>
              <a:rPr lang="en-GB" sz="4000" b="1" dirty="0">
                <a:latin typeface="Arial" panose="020B0604020202020204" pitchFamily="34" charset="0"/>
                <a:cs typeface="Calibri" panose="020F0502020204030204" pitchFamily="34" charset="0"/>
              </a:rPr>
              <a:t> الحالة</a:t>
            </a:r>
            <a:endParaRPr lang="en-BE" sz="40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3EA04A1-8E9F-B7CE-B054-8F19E928C240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D9A6AC54-A8DB-7812-1DF3-1509D90159F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A479F22-753C-213A-71CE-A77A37F4DFD8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F9507CE-B716-45E0-98A9-14F3FF69E34F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١٣٩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5841F7F6-87CA-89B4-88E2-E53A1EFB09B5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2CAAA43-3E6F-606C-4A45-BC3581E401B9}"/>
              </a:ext>
            </a:extLst>
          </p:cNvPr>
          <p:cNvSpPr txBox="1"/>
          <p:nvPr/>
        </p:nvSpPr>
        <p:spPr>
          <a:xfrm>
            <a:off x="453358" y="324167"/>
            <a:ext cx="141171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16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تكييف بحسب السياق</a:t>
            </a:r>
            <a:endParaRPr lang="en-BE" sz="16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7896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Single Corner Snipped 12">
            <a:extLst>
              <a:ext uri="{FF2B5EF4-FFF2-40B4-BE49-F238E27FC236}">
                <a16:creationId xmlns:a16="http://schemas.microsoft.com/office/drawing/2014/main" id="{938B9E45-7B3C-A269-47A7-F2397172204B}"/>
              </a:ext>
            </a:extLst>
          </p:cNvPr>
          <p:cNvSpPr/>
          <p:nvPr/>
        </p:nvSpPr>
        <p:spPr>
          <a:xfrm>
            <a:off x="715109" y="1895960"/>
            <a:ext cx="1104680" cy="1152894"/>
          </a:xfrm>
          <a:prstGeom prst="snip1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273281-9E7A-C243-25C0-40C3B4A8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نصائح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اجتماع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091DDD-4741-4C5B-C159-B8BD549533C0}"/>
              </a:ext>
            </a:extLst>
          </p:cNvPr>
          <p:cNvSpPr txBox="1"/>
          <p:nvPr/>
        </p:nvSpPr>
        <p:spPr>
          <a:xfrm>
            <a:off x="2423029" y="1895960"/>
            <a:ext cx="395653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r" rtl="1"/>
            <a:r>
              <a:rPr lang="en-GB" sz="2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تأكد أيضًا من إشراك الطفل بشكل مباشر بما يتناسب مع عمره و</a:t>
            </a:r>
            <a:r>
              <a:rPr lang="ar-SA" sz="2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مرحلة نموه</a:t>
            </a:r>
            <a:r>
              <a:rPr lang="en-GB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sz="2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لا تكمل </a:t>
            </a:r>
            <a:r>
              <a:rPr lang="ar-SA" sz="2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</a:t>
            </a:r>
            <a:r>
              <a:rPr lang="en-GB" sz="2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للحالة مع الوالد أو مقدم الرعاية أو شخص بالغ موثوق به فقط.</a:t>
            </a:r>
          </a:p>
          <a:p>
            <a:pPr marL="0" lvl="1" algn="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استخدم مهارات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الصحة النفسية و الدعم النفسي الاجتماعي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و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تقنيات ال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 (التواصل غير اللفظي والتحدث الفعال والاستماع الفعال) والتكي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ف مع عمر الطفل ومرحلة نموه وقدراته.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3B9CEF-7147-FFD2-F2CB-06DB1E704A8C}"/>
              </a:ext>
            </a:extLst>
          </p:cNvPr>
          <p:cNvSpPr txBox="1"/>
          <p:nvPr/>
        </p:nvSpPr>
        <p:spPr>
          <a:xfrm>
            <a:off x="8492709" y="1895960"/>
            <a:ext cx="257321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اذكر بوضوح نقاط القوة والرعاية والدعم الموجودة</a:t>
            </a:r>
          </a:p>
          <a:p>
            <a:pPr marL="0" lvl="1" algn="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لا تتخذ القرار نيابة عنهم ، بل دعم اتخاذ القرار الخاص بهم من خلال توفير المعلومات واستكشاف الخيارات معًا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1F70A2F-5C6E-D297-0315-415F3A3068D1}"/>
              </a:ext>
            </a:extLst>
          </p:cNvPr>
          <p:cNvGrpSpPr/>
          <p:nvPr/>
        </p:nvGrpSpPr>
        <p:grpSpPr>
          <a:xfrm rot="21248087" flipH="1">
            <a:off x="1095384" y="2050722"/>
            <a:ext cx="796536" cy="308770"/>
            <a:chOff x="-75030" y="1568450"/>
            <a:chExt cx="2316311" cy="958850"/>
          </a:xfrm>
          <a:solidFill>
            <a:schemeClr val="bg1"/>
          </a:solidFill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7F79909-08C6-72A2-E9D2-4B2B59489805}"/>
                </a:ext>
              </a:extLst>
            </p:cNvPr>
            <p:cNvSpPr/>
            <p:nvPr/>
          </p:nvSpPr>
          <p:spPr>
            <a:xfrm>
              <a:off x="1319570" y="1892300"/>
              <a:ext cx="635000" cy="635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7" name="Rectangle: Top Corners Rounded 6">
              <a:extLst>
                <a:ext uri="{FF2B5EF4-FFF2-40B4-BE49-F238E27FC236}">
                  <a16:creationId xmlns:a16="http://schemas.microsoft.com/office/drawing/2014/main" id="{136308EE-720B-1155-3B8F-831833A2D78B}"/>
                </a:ext>
              </a:extLst>
            </p:cNvPr>
            <p:cNvSpPr/>
            <p:nvPr/>
          </p:nvSpPr>
          <p:spPr>
            <a:xfrm rot="6300000">
              <a:off x="267870" y="1225550"/>
              <a:ext cx="647700" cy="13335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8" name="Rectangle: Top Corners Rounded 7">
              <a:extLst>
                <a:ext uri="{FF2B5EF4-FFF2-40B4-BE49-F238E27FC236}">
                  <a16:creationId xmlns:a16="http://schemas.microsoft.com/office/drawing/2014/main" id="{7BFB0F0D-C75B-2E5C-F06A-FF2E1FB20AF1}"/>
                </a:ext>
              </a:extLst>
            </p:cNvPr>
            <p:cNvSpPr/>
            <p:nvPr/>
          </p:nvSpPr>
          <p:spPr>
            <a:xfrm rot="6300000">
              <a:off x="1820522" y="1812699"/>
              <a:ext cx="259785" cy="58173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D309BD8-3579-6946-DC21-F0BB23D49EC2}"/>
              </a:ext>
            </a:extLst>
          </p:cNvPr>
          <p:cNvGrpSpPr/>
          <p:nvPr/>
        </p:nvGrpSpPr>
        <p:grpSpPr>
          <a:xfrm rot="11224533">
            <a:off x="1019514" y="2566729"/>
            <a:ext cx="1066494" cy="487256"/>
            <a:chOff x="-75030" y="1568450"/>
            <a:chExt cx="2215725" cy="1012313"/>
          </a:xfrm>
          <a:solidFill>
            <a:schemeClr val="bg1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41A3C5-6E22-DD0F-F260-9C7B46FDDFBB}"/>
                </a:ext>
              </a:extLst>
            </p:cNvPr>
            <p:cNvSpPr/>
            <p:nvPr/>
          </p:nvSpPr>
          <p:spPr>
            <a:xfrm>
              <a:off x="1319570" y="1892300"/>
              <a:ext cx="635000" cy="635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1" name="Rectangle: Top Corners Rounded 10">
              <a:extLst>
                <a:ext uri="{FF2B5EF4-FFF2-40B4-BE49-F238E27FC236}">
                  <a16:creationId xmlns:a16="http://schemas.microsoft.com/office/drawing/2014/main" id="{6C5D8673-81A7-9EF8-62F3-537E452CFFF0}"/>
                </a:ext>
              </a:extLst>
            </p:cNvPr>
            <p:cNvSpPr/>
            <p:nvPr/>
          </p:nvSpPr>
          <p:spPr>
            <a:xfrm rot="6300000">
              <a:off x="267870" y="1225550"/>
              <a:ext cx="647700" cy="13335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2" name="Rectangle: Top Corners Rounded 11">
              <a:extLst>
                <a:ext uri="{FF2B5EF4-FFF2-40B4-BE49-F238E27FC236}">
                  <a16:creationId xmlns:a16="http://schemas.microsoft.com/office/drawing/2014/main" id="{2610CB46-7B2A-4ADB-CE37-B81D9227756E}"/>
                </a:ext>
              </a:extLst>
            </p:cNvPr>
            <p:cNvSpPr/>
            <p:nvPr/>
          </p:nvSpPr>
          <p:spPr>
            <a:xfrm rot="6300000">
              <a:off x="1719936" y="2160004"/>
              <a:ext cx="259785" cy="58173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06986535-7BE1-331F-F004-440472763DED}"/>
              </a:ext>
            </a:extLst>
          </p:cNvPr>
          <p:cNvSpPr/>
          <p:nvPr/>
        </p:nvSpPr>
        <p:spPr>
          <a:xfrm>
            <a:off x="1189258" y="4156925"/>
            <a:ext cx="868969" cy="868969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EAA50A6-F933-77E0-9DF1-1621FCA083D6}"/>
              </a:ext>
            </a:extLst>
          </p:cNvPr>
          <p:cNvSpPr/>
          <p:nvPr/>
        </p:nvSpPr>
        <p:spPr>
          <a:xfrm>
            <a:off x="1126076" y="4534259"/>
            <a:ext cx="143093" cy="191276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FD4FCE4-6157-CF46-92D4-5ADEB319CBFF}"/>
              </a:ext>
            </a:extLst>
          </p:cNvPr>
          <p:cNvSpPr/>
          <p:nvPr/>
        </p:nvSpPr>
        <p:spPr>
          <a:xfrm>
            <a:off x="1978316" y="4534259"/>
            <a:ext cx="143093" cy="191276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6E3B6AE4-B25D-0E06-7449-234733855415}"/>
              </a:ext>
            </a:extLst>
          </p:cNvPr>
          <p:cNvSpPr/>
          <p:nvPr/>
        </p:nvSpPr>
        <p:spPr>
          <a:xfrm>
            <a:off x="346899" y="3974739"/>
            <a:ext cx="810768" cy="810768"/>
          </a:xfrm>
          <a:prstGeom prst="arc">
            <a:avLst>
              <a:gd name="adj1" fmla="val 2568393"/>
              <a:gd name="adj2" fmla="val 6686864"/>
            </a:avLst>
          </a:prstGeom>
          <a:ln w="57150" cap="rnd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F914FCA8-7C65-64D7-C4E0-A7422028D065}"/>
              </a:ext>
            </a:extLst>
          </p:cNvPr>
          <p:cNvSpPr/>
          <p:nvPr/>
        </p:nvSpPr>
        <p:spPr>
          <a:xfrm>
            <a:off x="283717" y="4224513"/>
            <a:ext cx="810768" cy="810768"/>
          </a:xfrm>
          <a:prstGeom prst="arc">
            <a:avLst>
              <a:gd name="adj1" fmla="val 909026"/>
              <a:gd name="adj2" fmla="val 4616107"/>
            </a:avLst>
          </a:prstGeom>
          <a:ln w="57150" cap="rnd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1" name="Cube 20">
            <a:extLst>
              <a:ext uri="{FF2B5EF4-FFF2-40B4-BE49-F238E27FC236}">
                <a16:creationId xmlns:a16="http://schemas.microsoft.com/office/drawing/2014/main" id="{6D422A1E-0591-064D-8174-DABDEB3C05A8}"/>
              </a:ext>
            </a:extLst>
          </p:cNvPr>
          <p:cNvSpPr/>
          <p:nvPr/>
        </p:nvSpPr>
        <p:spPr>
          <a:xfrm>
            <a:off x="6889022" y="1979365"/>
            <a:ext cx="1242942" cy="832114"/>
          </a:xfrm>
          <a:prstGeom prst="cube">
            <a:avLst/>
          </a:prstGeom>
          <a:solidFill>
            <a:schemeClr val="accent3">
              <a:lumMod val="5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A0A2CFC5-F356-E7AA-6EED-59A66892BB28}"/>
              </a:ext>
            </a:extLst>
          </p:cNvPr>
          <p:cNvSpPr/>
          <p:nvPr/>
        </p:nvSpPr>
        <p:spPr>
          <a:xfrm>
            <a:off x="7508794" y="3631814"/>
            <a:ext cx="691073" cy="685851"/>
          </a:xfrm>
          <a:prstGeom prst="wedgeRoundRectCallout">
            <a:avLst>
              <a:gd name="adj1" fmla="val 58626"/>
              <a:gd name="adj2" fmla="val -26321"/>
              <a:gd name="adj3" fmla="val 166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pic>
        <p:nvPicPr>
          <p:cNvPr id="24" name="Graphic 23" descr="Information with solid fill">
            <a:extLst>
              <a:ext uri="{FF2B5EF4-FFF2-40B4-BE49-F238E27FC236}">
                <a16:creationId xmlns:a16="http://schemas.microsoft.com/office/drawing/2014/main" id="{ADD13938-7ACE-7886-E0FB-66A24B2AF5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35411" y="3726462"/>
            <a:ext cx="496553" cy="496553"/>
          </a:xfrm>
          <a:prstGeom prst="rect">
            <a:avLst/>
          </a:prstGeom>
        </p:spPr>
      </p:pic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2DC898E9-8F96-5479-7D09-48293CFC3AA0}"/>
              </a:ext>
            </a:extLst>
          </p:cNvPr>
          <p:cNvSpPr/>
          <p:nvPr/>
        </p:nvSpPr>
        <p:spPr>
          <a:xfrm>
            <a:off x="7061274" y="4421481"/>
            <a:ext cx="691073" cy="685851"/>
          </a:xfrm>
          <a:prstGeom prst="wedgeRoundRectCallout">
            <a:avLst>
              <a:gd name="adj1" fmla="val -60119"/>
              <a:gd name="adj2" fmla="val 14702"/>
              <a:gd name="adj3" fmla="val 166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pic>
        <p:nvPicPr>
          <p:cNvPr id="27" name="Graphic 26" descr="Fork In Road with solid fill">
            <a:extLst>
              <a:ext uri="{FF2B5EF4-FFF2-40B4-BE49-F238E27FC236}">
                <a16:creationId xmlns:a16="http://schemas.microsoft.com/office/drawing/2014/main" id="{9DDA7AC8-F330-D358-8001-483A784268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78211" y="4578081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10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17EAA9-0757-4E70-857A-CCB621E2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</p:spPr>
        <p:txBody>
          <a:bodyPr/>
          <a:lstStyle/>
          <a:p>
            <a:pPr algn="r"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2F68FA-B49A-472D-61A3-1984FF92FB6A}"/>
              </a:ext>
            </a:extLst>
          </p:cNvPr>
          <p:cNvSpPr txBox="1"/>
          <p:nvPr/>
        </p:nvSpPr>
        <p:spPr>
          <a:xfrm>
            <a:off x="6263187" y="2408947"/>
            <a:ext cx="4025073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لتزويد المشاركين بالمعرفة والمهارات اللازمة </a:t>
            </a:r>
            <a:endParaRPr lang="ar-SA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لإكمال خطة الحالة ، بما يتماشى مع المبادئ التوجيهية والمعايير المشتركة بين الوكالات.</a:t>
            </a:r>
            <a:endParaRPr lang="en-BE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6EA4159-5A1F-1C78-3CB8-306F3A1A6C4A}"/>
              </a:ext>
            </a:extLst>
          </p:cNvPr>
          <p:cNvGrpSpPr/>
          <p:nvPr/>
        </p:nvGrpSpPr>
        <p:grpSpPr>
          <a:xfrm>
            <a:off x="10386203" y="4934953"/>
            <a:ext cx="1348947" cy="1436951"/>
            <a:chOff x="7892902" y="1235921"/>
            <a:chExt cx="1061882" cy="1131157"/>
          </a:xfrm>
          <a:solidFill>
            <a:schemeClr val="bg1"/>
          </a:solidFill>
        </p:grpSpPr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5316B272-F08B-C935-3BFB-DF79C7D62D60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Arrow: Bent 7">
              <a:extLst>
                <a:ext uri="{FF2B5EF4-FFF2-40B4-BE49-F238E27FC236}">
                  <a16:creationId xmlns:a16="http://schemas.microsoft.com/office/drawing/2014/main" id="{D25CD6AE-38C5-C7BF-0559-6F3806F1054F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Arrow: Bent 8">
              <a:extLst>
                <a:ext uri="{FF2B5EF4-FFF2-40B4-BE49-F238E27FC236}">
                  <a16:creationId xmlns:a16="http://schemas.microsoft.com/office/drawing/2014/main" id="{3CCA9258-38B9-3208-7974-5CAA79D0323C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Plus Sign 9">
              <a:extLst>
                <a:ext uri="{FF2B5EF4-FFF2-40B4-BE49-F238E27FC236}">
                  <a16:creationId xmlns:a16="http://schemas.microsoft.com/office/drawing/2014/main" id="{5EC5A26B-7A21-72EF-B42C-0CD7EF27353A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BA47ED06-B9CE-068B-2716-9BB73938EF1C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111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22D6B-9527-0FB3-4AEF-B9D5B7265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دعم اتخاذ القرار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A3C97B0C-F8B3-587B-95D8-14362069485E}"/>
              </a:ext>
            </a:extLst>
          </p:cNvPr>
          <p:cNvSpPr/>
          <p:nvPr/>
        </p:nvSpPr>
        <p:spPr>
          <a:xfrm>
            <a:off x="1956881" y="1695122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رأيك</a:t>
            </a:r>
            <a:r>
              <a:rPr lang="ar-SA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مالذي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يمكن أن يساعد؟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197C3D1D-1C95-4BC1-4332-0986B642081D}"/>
              </a:ext>
            </a:extLst>
          </p:cNvPr>
          <p:cNvSpPr/>
          <p:nvPr/>
        </p:nvSpPr>
        <p:spPr>
          <a:xfrm>
            <a:off x="1956881" y="3176504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ماذا تريد أن تفعل؟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A834F922-73B4-A4A4-D534-7E3A8769D5B2}"/>
              </a:ext>
            </a:extLst>
          </p:cNvPr>
          <p:cNvSpPr/>
          <p:nvPr/>
        </p:nvSpPr>
        <p:spPr>
          <a:xfrm>
            <a:off x="7705928" y="3176504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دعني أخبرك بما يجب عليك فعله ...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B6A85458-A439-7306-3770-973887D7BCB9}"/>
              </a:ext>
            </a:extLst>
          </p:cNvPr>
          <p:cNvSpPr/>
          <p:nvPr/>
        </p:nvSpPr>
        <p:spPr>
          <a:xfrm>
            <a:off x="7705928" y="1695122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أعرف ما الذي سيساعدك ...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peech Bubble: Rectangle with Corners Rounded 18">
            <a:extLst>
              <a:ext uri="{FF2B5EF4-FFF2-40B4-BE49-F238E27FC236}">
                <a16:creationId xmlns:a16="http://schemas.microsoft.com/office/drawing/2014/main" id="{799F871F-C7CD-4DBF-873D-BF2D5A2E4BF8}"/>
              </a:ext>
            </a:extLst>
          </p:cNvPr>
          <p:cNvSpPr/>
          <p:nvPr/>
        </p:nvSpPr>
        <p:spPr>
          <a:xfrm>
            <a:off x="1956881" y="4751110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ما هو شعورك حيال هذا الخيار وعن الخيار الآخر؟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6F65E73-F541-2ACE-C105-C3E3DA26EFEF}"/>
              </a:ext>
            </a:extLst>
          </p:cNvPr>
          <p:cNvSpPr/>
          <p:nvPr/>
        </p:nvSpPr>
        <p:spPr>
          <a:xfrm>
            <a:off x="7705927" y="4751110"/>
            <a:ext cx="3718205" cy="868968"/>
          </a:xfrm>
          <a:prstGeom prst="wedgeRoundRectCallout">
            <a:avLst>
              <a:gd name="adj1" fmla="val -20064"/>
              <a:gd name="adj2" fmla="val 70301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هذا هو الخيار الذي يجب أن تختاره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Graphic 20" descr="Checkmark with solid fill">
            <a:extLst>
              <a:ext uri="{FF2B5EF4-FFF2-40B4-BE49-F238E27FC236}">
                <a16:creationId xmlns:a16="http://schemas.microsoft.com/office/drawing/2014/main" id="{8E34FA93-8383-3293-BDCF-099584FA7E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786" y="1672406"/>
            <a:ext cx="914400" cy="914400"/>
          </a:xfrm>
          <a:prstGeom prst="rect">
            <a:avLst/>
          </a:prstGeom>
        </p:spPr>
      </p:pic>
      <p:pic>
        <p:nvPicPr>
          <p:cNvPr id="22" name="Graphic 21" descr="Checkmark with solid fill">
            <a:extLst>
              <a:ext uri="{FF2B5EF4-FFF2-40B4-BE49-F238E27FC236}">
                <a16:creationId xmlns:a16="http://schemas.microsoft.com/office/drawing/2014/main" id="{73F2EB32-38FB-0B83-0CB7-985DE05712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786" y="3153788"/>
            <a:ext cx="914400" cy="914400"/>
          </a:xfrm>
          <a:prstGeom prst="rect">
            <a:avLst/>
          </a:prstGeom>
        </p:spPr>
      </p:pic>
      <p:pic>
        <p:nvPicPr>
          <p:cNvPr id="23" name="Graphic 22" descr="Checkmark with solid fill">
            <a:extLst>
              <a:ext uri="{FF2B5EF4-FFF2-40B4-BE49-F238E27FC236}">
                <a16:creationId xmlns:a16="http://schemas.microsoft.com/office/drawing/2014/main" id="{7FB77DF3-115F-943A-6519-DC8BD74C8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786" y="4728394"/>
            <a:ext cx="914400" cy="914400"/>
          </a:xfrm>
          <a:prstGeom prst="rect">
            <a:avLst/>
          </a:prstGeom>
        </p:spPr>
      </p:pic>
      <p:pic>
        <p:nvPicPr>
          <p:cNvPr id="24" name="Graphic 23" descr="Close with solid fill">
            <a:extLst>
              <a:ext uri="{FF2B5EF4-FFF2-40B4-BE49-F238E27FC236}">
                <a16:creationId xmlns:a16="http://schemas.microsoft.com/office/drawing/2014/main" id="{F13F579C-3165-60D6-9FB8-81EFE5410B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34328" y="1672406"/>
            <a:ext cx="914400" cy="914400"/>
          </a:xfrm>
          <a:prstGeom prst="rect">
            <a:avLst/>
          </a:prstGeom>
        </p:spPr>
      </p:pic>
      <p:pic>
        <p:nvPicPr>
          <p:cNvPr id="25" name="Graphic 24" descr="Close with solid fill">
            <a:extLst>
              <a:ext uri="{FF2B5EF4-FFF2-40B4-BE49-F238E27FC236}">
                <a16:creationId xmlns:a16="http://schemas.microsoft.com/office/drawing/2014/main" id="{055810BB-DC10-FFFF-76F1-C7904375F3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34328" y="3153788"/>
            <a:ext cx="914400" cy="914400"/>
          </a:xfrm>
          <a:prstGeom prst="rect">
            <a:avLst/>
          </a:prstGeom>
        </p:spPr>
      </p:pic>
      <p:pic>
        <p:nvPicPr>
          <p:cNvPr id="26" name="Graphic 25" descr="Close with solid fill">
            <a:extLst>
              <a:ext uri="{FF2B5EF4-FFF2-40B4-BE49-F238E27FC236}">
                <a16:creationId xmlns:a16="http://schemas.microsoft.com/office/drawing/2014/main" id="{C57E2456-3D1F-DE7A-EB46-19BD75D2AE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34328" y="47283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D4DABB9-F696-4666-9240-F14941B6206C}"/>
              </a:ext>
            </a:extLst>
          </p:cNvPr>
          <p:cNvSpPr txBox="1"/>
          <p:nvPr/>
        </p:nvSpPr>
        <p:spPr>
          <a:xfrm>
            <a:off x="1299766" y="3682897"/>
            <a:ext cx="2588109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يمكن صياغة خطة الحالة خلال اجتماع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تخطيط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لل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endParaRPr lang="en-C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2068041" y="21235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5570219" y="21235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5-Point Star 5">
            <a:extLst>
              <a:ext uri="{FF2B5EF4-FFF2-40B4-BE49-F238E27FC236}">
                <a16:creationId xmlns:a16="http://schemas.microsoft.com/office/drawing/2014/main" id="{F0DA2569-FB86-4902-B70A-F4F49A979B6B}"/>
              </a:ext>
            </a:extLst>
          </p:cNvPr>
          <p:cNvSpPr/>
          <p:nvPr/>
        </p:nvSpPr>
        <p:spPr>
          <a:xfrm>
            <a:off x="9072397" y="21235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189582-F145-2832-D71E-9FF1F19D8B5B}"/>
              </a:ext>
            </a:extLst>
          </p:cNvPr>
          <p:cNvSpPr txBox="1"/>
          <p:nvPr/>
        </p:nvSpPr>
        <p:spPr>
          <a:xfrm>
            <a:off x="4801944" y="3682897"/>
            <a:ext cx="2588109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يجب على أخصائي الحالة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تحضير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اجتماع خط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C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557B8F-9DCB-AAB4-9E6B-723E58F3EF07}"/>
              </a:ext>
            </a:extLst>
          </p:cNvPr>
          <p:cNvSpPr txBox="1"/>
          <p:nvPr/>
        </p:nvSpPr>
        <p:spPr>
          <a:xfrm>
            <a:off x="7976412" y="3682897"/>
            <a:ext cx="3243533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كما هو الحال دائمًا ، يجب تكييف التواصل مع عمر الطفل ومرحلة نموه وقدراته</a:t>
            </a:r>
            <a:endParaRPr lang="en-C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577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74F3FB1C-EBF5-9B49-BC35-FA32532038B9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endParaRPr lang="en-CA" sz="3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تقديم معلومات حول الخدمات المتاحة؟</a:t>
            </a:r>
          </a:p>
        </p:txBody>
      </p:sp>
    </p:spTree>
    <p:extLst>
      <p:ext uri="{BB962C8B-B14F-4D97-AF65-F5344CB8AC3E}">
        <p14:creationId xmlns:p14="http://schemas.microsoft.com/office/powerpoint/2010/main" val="28352972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40C016-F850-03F9-2A21-AFC42BEA1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أمثلة ع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ن دور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أخصائي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5B69AE5-0E1D-48AE-83F3-0054A036B3F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8CFEC312-64A5-AEFD-C8F9-47B689952FA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BA5D405-DF7E-4531-EA80-8AFA76408342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5AD4CF1D-AF67-2D56-E61C-33D9B005A77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١٤٠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02D2A79-8918-49A0-F24E-76DBE4C4F97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6EC8C94-212B-3FD7-65C4-1948CD62A926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8" name="Isosceles Triangle 37">
                <a:extLst>
                  <a:ext uri="{FF2B5EF4-FFF2-40B4-BE49-F238E27FC236}">
                    <a16:creationId xmlns:a16="http://schemas.microsoft.com/office/drawing/2014/main" id="{E8080FAE-40B3-547C-A2D6-1FD17C31B16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D078499F-1A73-7731-E77C-E8D4C17EBA1E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61" name="Rectangle: Single Corner Snipped 60">
            <a:extLst>
              <a:ext uri="{FF2B5EF4-FFF2-40B4-BE49-F238E27FC236}">
                <a16:creationId xmlns:a16="http://schemas.microsoft.com/office/drawing/2014/main" id="{AFB5742E-11E1-84D8-CA1F-E404ADB7C2F1}"/>
              </a:ext>
            </a:extLst>
          </p:cNvPr>
          <p:cNvSpPr/>
          <p:nvPr/>
        </p:nvSpPr>
        <p:spPr>
          <a:xfrm>
            <a:off x="1803930" y="2429466"/>
            <a:ext cx="2425277" cy="3092799"/>
          </a:xfrm>
          <a:prstGeom prst="snip1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D8A00C9F-045B-8ED0-237A-DCF2FE32F4EF}"/>
              </a:ext>
            </a:extLst>
          </p:cNvPr>
          <p:cNvGrpSpPr/>
          <p:nvPr/>
        </p:nvGrpSpPr>
        <p:grpSpPr>
          <a:xfrm>
            <a:off x="961419" y="1781116"/>
            <a:ext cx="1899336" cy="1833352"/>
            <a:chOff x="1288125" y="2096472"/>
            <a:chExt cx="1245924" cy="120264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7BFDAF1-E1CF-C546-001E-FCF84F6AAF95}"/>
                </a:ext>
              </a:extLst>
            </p:cNvPr>
            <p:cNvSpPr/>
            <p:nvPr/>
          </p:nvSpPr>
          <p:spPr>
            <a:xfrm>
              <a:off x="1288125" y="2096472"/>
              <a:ext cx="1245924" cy="120264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3947860F-D272-EBC2-E071-7485886D8704}"/>
                </a:ext>
              </a:extLst>
            </p:cNvPr>
            <p:cNvGrpSpPr/>
            <p:nvPr/>
          </p:nvGrpSpPr>
          <p:grpSpPr>
            <a:xfrm>
              <a:off x="1509385" y="2346567"/>
              <a:ext cx="707269" cy="631305"/>
              <a:chOff x="6770748" y="1158240"/>
              <a:chExt cx="1274726" cy="1121318"/>
            </a:xfrm>
            <a:solidFill>
              <a:schemeClr val="bg1"/>
            </a:solidFill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63E27517-019B-816E-06EF-2F234B15E9E1}"/>
                  </a:ext>
                </a:extLst>
              </p:cNvPr>
              <p:cNvGrpSpPr/>
              <p:nvPr/>
            </p:nvGrpSpPr>
            <p:grpSpPr>
              <a:xfrm rot="5400000">
                <a:off x="7128520" y="1362604"/>
                <a:ext cx="559182" cy="1274726"/>
                <a:chOff x="8619006" y="1366612"/>
                <a:chExt cx="416505" cy="949476"/>
              </a:xfrm>
              <a:grpFill/>
            </p:grpSpPr>
            <p:sp>
              <p:nvSpPr>
                <p:cNvPr id="75" name="Rectangle: Rounded Corners 74">
                  <a:extLst>
                    <a:ext uri="{FF2B5EF4-FFF2-40B4-BE49-F238E27FC236}">
                      <a16:creationId xmlns:a16="http://schemas.microsoft.com/office/drawing/2014/main" id="{AE2A12B9-E603-91B4-29BE-BA76DBD3EC46}"/>
                    </a:ext>
                  </a:extLst>
                </p:cNvPr>
                <p:cNvSpPr/>
                <p:nvPr/>
              </p:nvSpPr>
              <p:spPr>
                <a:xfrm rot="1076057" flipH="1">
                  <a:off x="8840670" y="1614649"/>
                  <a:ext cx="161053" cy="50995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76" name="Rectangle: Rounded Corners 75">
                  <a:extLst>
                    <a:ext uri="{FF2B5EF4-FFF2-40B4-BE49-F238E27FC236}">
                      <a16:creationId xmlns:a16="http://schemas.microsoft.com/office/drawing/2014/main" id="{60677789-EB74-9B21-43BF-DC50207A1E0C}"/>
                    </a:ext>
                  </a:extLst>
                </p:cNvPr>
                <p:cNvSpPr/>
                <p:nvPr/>
              </p:nvSpPr>
              <p:spPr>
                <a:xfrm rot="20911244" flipH="1">
                  <a:off x="8877905" y="1366612"/>
                  <a:ext cx="157606" cy="398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77" name="Rectangle: Rounded Corners 76">
                  <a:extLst>
                    <a:ext uri="{FF2B5EF4-FFF2-40B4-BE49-F238E27FC236}">
                      <a16:creationId xmlns:a16="http://schemas.microsoft.com/office/drawing/2014/main" id="{18104A15-DA39-B835-0A16-60E42F261424}"/>
                    </a:ext>
                  </a:extLst>
                </p:cNvPr>
                <p:cNvSpPr/>
                <p:nvPr/>
              </p:nvSpPr>
              <p:spPr>
                <a:xfrm rot="613090" flipH="1">
                  <a:off x="8673953" y="1668726"/>
                  <a:ext cx="154779" cy="35863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78" name="Flowchart: Manual Input 77">
                  <a:extLst>
                    <a:ext uri="{FF2B5EF4-FFF2-40B4-BE49-F238E27FC236}">
                      <a16:creationId xmlns:a16="http://schemas.microsoft.com/office/drawing/2014/main" id="{985B24DF-686A-7E6C-02A7-AD66155F90F0}"/>
                    </a:ext>
                  </a:extLst>
                </p:cNvPr>
                <p:cNvSpPr/>
                <p:nvPr/>
              </p:nvSpPr>
              <p:spPr>
                <a:xfrm rot="17276057">
                  <a:off x="8678142" y="1906154"/>
                  <a:ext cx="197560" cy="315831"/>
                </a:xfrm>
                <a:prstGeom prst="flowChartManualInp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031C1397-02A8-851F-6024-17D6573CF10E}"/>
                    </a:ext>
                  </a:extLst>
                </p:cNvPr>
                <p:cNvSpPr/>
                <p:nvPr/>
              </p:nvSpPr>
              <p:spPr>
                <a:xfrm>
                  <a:off x="8657142" y="2030875"/>
                  <a:ext cx="241922" cy="2852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</p:grpSp>
          <p:sp>
            <p:nvSpPr>
              <p:cNvPr id="74" name="Circle: Hollow 73">
                <a:extLst>
                  <a:ext uri="{FF2B5EF4-FFF2-40B4-BE49-F238E27FC236}">
                    <a16:creationId xmlns:a16="http://schemas.microsoft.com/office/drawing/2014/main" id="{0EEA563A-CEA0-8D8A-9339-57E6C248DCE9}"/>
                  </a:ext>
                </a:extLst>
              </p:cNvPr>
              <p:cNvSpPr/>
              <p:nvPr/>
            </p:nvSpPr>
            <p:spPr>
              <a:xfrm>
                <a:off x="7271980" y="1158240"/>
                <a:ext cx="566129" cy="566129"/>
              </a:xfrm>
              <a:prstGeom prst="donut">
                <a:avLst>
                  <a:gd name="adj" fmla="val 3173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80" name="Rectangle: Single Corner Snipped 79">
            <a:extLst>
              <a:ext uri="{FF2B5EF4-FFF2-40B4-BE49-F238E27FC236}">
                <a16:creationId xmlns:a16="http://schemas.microsoft.com/office/drawing/2014/main" id="{BE32B58F-48B9-7898-6F22-028951B39812}"/>
              </a:ext>
            </a:extLst>
          </p:cNvPr>
          <p:cNvSpPr/>
          <p:nvPr/>
        </p:nvSpPr>
        <p:spPr>
          <a:xfrm>
            <a:off x="5426477" y="2429466"/>
            <a:ext cx="2425277" cy="3092799"/>
          </a:xfrm>
          <a:prstGeom prst="snip1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65FBA1D-5FBD-417E-3946-731A9E45472E}"/>
              </a:ext>
            </a:extLst>
          </p:cNvPr>
          <p:cNvGrpSpPr/>
          <p:nvPr/>
        </p:nvGrpSpPr>
        <p:grpSpPr>
          <a:xfrm>
            <a:off x="4598818" y="1797562"/>
            <a:ext cx="1864030" cy="1799274"/>
            <a:chOff x="4791666" y="2107056"/>
            <a:chExt cx="1222764" cy="1180285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A0DE0CA-B608-4E3A-33E7-F72519CFB118}"/>
                </a:ext>
              </a:extLst>
            </p:cNvPr>
            <p:cNvSpPr/>
            <p:nvPr/>
          </p:nvSpPr>
          <p:spPr>
            <a:xfrm>
              <a:off x="4791666" y="2107056"/>
              <a:ext cx="1222764" cy="1180285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03943491-362F-675D-5253-B6876B41C408}"/>
                </a:ext>
              </a:extLst>
            </p:cNvPr>
            <p:cNvGrpSpPr/>
            <p:nvPr/>
          </p:nvGrpSpPr>
          <p:grpSpPr>
            <a:xfrm>
              <a:off x="5081636" y="2390458"/>
              <a:ext cx="642823" cy="668319"/>
              <a:chOff x="7892902" y="1235921"/>
              <a:chExt cx="1061882" cy="1131157"/>
            </a:xfrm>
            <a:solidFill>
              <a:schemeClr val="bg1"/>
            </a:solidFill>
          </p:grpSpPr>
          <p:sp>
            <p:nvSpPr>
              <p:cNvPr id="101" name="Arrow: Down 100">
                <a:extLst>
                  <a:ext uri="{FF2B5EF4-FFF2-40B4-BE49-F238E27FC236}">
                    <a16:creationId xmlns:a16="http://schemas.microsoft.com/office/drawing/2014/main" id="{B728B996-24C2-3DD0-9657-416D296CE3A5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2" name="Arrow: Bent 101">
                <a:extLst>
                  <a:ext uri="{FF2B5EF4-FFF2-40B4-BE49-F238E27FC236}">
                    <a16:creationId xmlns:a16="http://schemas.microsoft.com/office/drawing/2014/main" id="{82E9B08C-83E5-17FD-413F-F8E072A040EF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Arrow: Bent 102">
                <a:extLst>
                  <a:ext uri="{FF2B5EF4-FFF2-40B4-BE49-F238E27FC236}">
                    <a16:creationId xmlns:a16="http://schemas.microsoft.com/office/drawing/2014/main" id="{6EA877A3-709B-1771-C868-D2ACA61CD67A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Plus Sign 103">
                <a:extLst>
                  <a:ext uri="{FF2B5EF4-FFF2-40B4-BE49-F238E27FC236}">
                    <a16:creationId xmlns:a16="http://schemas.microsoft.com/office/drawing/2014/main" id="{A97386D4-CCFC-B3E7-E948-EF2FD7747870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5" name="Circle: Hollow 104">
                <a:extLst>
                  <a:ext uri="{FF2B5EF4-FFF2-40B4-BE49-F238E27FC236}">
                    <a16:creationId xmlns:a16="http://schemas.microsoft.com/office/drawing/2014/main" id="{20C33D86-DDCC-43D7-5359-4DE97922AF04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E4BEB5E-0800-F799-1313-20C7E16790A1}"/>
              </a:ext>
            </a:extLst>
          </p:cNvPr>
          <p:cNvGrpSpPr/>
          <p:nvPr/>
        </p:nvGrpSpPr>
        <p:grpSpPr>
          <a:xfrm>
            <a:off x="8401404" y="1797562"/>
            <a:ext cx="1864030" cy="1799274"/>
            <a:chOff x="8254404" y="2107056"/>
            <a:chExt cx="1222764" cy="1180285"/>
          </a:xfrm>
        </p:grpSpPr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785F9ABB-CE09-F9E0-8A78-499B1ED0E561}"/>
                </a:ext>
              </a:extLst>
            </p:cNvPr>
            <p:cNvSpPr/>
            <p:nvPr/>
          </p:nvSpPr>
          <p:spPr>
            <a:xfrm>
              <a:off x="8254404" y="2107056"/>
              <a:ext cx="1222764" cy="1180285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1F69FE91-3A51-2412-286C-462F3085B9FD}"/>
                </a:ext>
              </a:extLst>
            </p:cNvPr>
            <p:cNvGrpSpPr/>
            <p:nvPr/>
          </p:nvGrpSpPr>
          <p:grpSpPr>
            <a:xfrm>
              <a:off x="8537645" y="2390457"/>
              <a:ext cx="608751" cy="703331"/>
              <a:chOff x="8021849" y="3622964"/>
              <a:chExt cx="932930" cy="1088645"/>
            </a:xfrm>
          </p:grpSpPr>
          <p:sp>
            <p:nvSpPr>
              <p:cNvPr id="108" name="Flowchart: Card 107">
                <a:extLst>
                  <a:ext uri="{FF2B5EF4-FFF2-40B4-BE49-F238E27FC236}">
                    <a16:creationId xmlns:a16="http://schemas.microsoft.com/office/drawing/2014/main" id="{750C4BF0-A32A-1854-97EC-434A86D73A50}"/>
                  </a:ext>
                </a:extLst>
              </p:cNvPr>
              <p:cNvSpPr/>
              <p:nvPr/>
            </p:nvSpPr>
            <p:spPr>
              <a:xfrm>
                <a:off x="8192676" y="3819749"/>
                <a:ext cx="762103" cy="891860"/>
              </a:xfrm>
              <a:prstGeom prst="flowChartPunchedCard">
                <a:avLst/>
              </a:prstGeom>
              <a:solidFill>
                <a:schemeClr val="bg1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9" name="Flowchart: Card 108">
                <a:extLst>
                  <a:ext uri="{FF2B5EF4-FFF2-40B4-BE49-F238E27FC236}">
                    <a16:creationId xmlns:a16="http://schemas.microsoft.com/office/drawing/2014/main" id="{B522CA29-F0BD-F4C0-449D-05D6A4516AAA}"/>
                  </a:ext>
                </a:extLst>
              </p:cNvPr>
              <p:cNvSpPr/>
              <p:nvPr/>
            </p:nvSpPr>
            <p:spPr>
              <a:xfrm>
                <a:off x="8109763" y="3716795"/>
                <a:ext cx="762103" cy="891860"/>
              </a:xfrm>
              <a:prstGeom prst="flowChartPunchedCard">
                <a:avLst/>
              </a:prstGeom>
              <a:solidFill>
                <a:schemeClr val="bg1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10" name="Flowchart: Card 109">
                <a:extLst>
                  <a:ext uri="{FF2B5EF4-FFF2-40B4-BE49-F238E27FC236}">
                    <a16:creationId xmlns:a16="http://schemas.microsoft.com/office/drawing/2014/main" id="{650A2165-D925-F41A-D811-2CDB0FB6E610}"/>
                  </a:ext>
                </a:extLst>
              </p:cNvPr>
              <p:cNvSpPr/>
              <p:nvPr/>
            </p:nvSpPr>
            <p:spPr>
              <a:xfrm>
                <a:off x="8021849" y="3622964"/>
                <a:ext cx="762103" cy="891860"/>
              </a:xfrm>
              <a:prstGeom prst="flowChartPunchedCard">
                <a:avLst/>
              </a:prstGeom>
              <a:solidFill>
                <a:schemeClr val="bg1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11" name="Circle: Hollow 110">
                <a:extLst>
                  <a:ext uri="{FF2B5EF4-FFF2-40B4-BE49-F238E27FC236}">
                    <a16:creationId xmlns:a16="http://schemas.microsoft.com/office/drawing/2014/main" id="{49F724C6-FADF-09D7-7547-F47B6D2423BC}"/>
                  </a:ext>
                </a:extLst>
              </p:cNvPr>
              <p:cNvSpPr/>
              <p:nvPr/>
            </p:nvSpPr>
            <p:spPr>
              <a:xfrm>
                <a:off x="8158745" y="3843931"/>
                <a:ext cx="469221" cy="469221"/>
              </a:xfrm>
              <a:prstGeom prst="donut">
                <a:avLst>
                  <a:gd name="adj" fmla="val 32185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285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72">
            <a:extLst>
              <a:ext uri="{FF2B5EF4-FFF2-40B4-BE49-F238E27FC236}">
                <a16:creationId xmlns:a16="http://schemas.microsoft.com/office/drawing/2014/main" id="{F7923722-4DD3-0402-CE11-930293BC8C9B}"/>
              </a:ext>
            </a:extLst>
          </p:cNvPr>
          <p:cNvSpPr txBox="1">
            <a:spLocks/>
          </p:cNvSpPr>
          <p:nvPr/>
        </p:nvSpPr>
        <p:spPr>
          <a:xfrm>
            <a:off x="4937399" y="314791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1424034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C9B461F-7BF4-798F-7580-100B37D69ECB}"/>
              </a:ext>
            </a:extLst>
          </p:cNvPr>
          <p:cNvSpPr/>
          <p:nvPr/>
        </p:nvSpPr>
        <p:spPr>
          <a:xfrm>
            <a:off x="1184031" y="1723293"/>
            <a:ext cx="10515600" cy="4243754"/>
          </a:xfrm>
          <a:prstGeom prst="roundRect">
            <a:avLst>
              <a:gd name="adj" fmla="val 7135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أنواع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مختلفة من الدعم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3436B2-A270-7CF5-DD6B-DEFB80D86A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4"/>
          <a:stretch/>
        </p:blipFill>
        <p:spPr>
          <a:xfrm>
            <a:off x="618896" y="1422205"/>
            <a:ext cx="1446395" cy="2047826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3A77757-6D02-DFE3-86EF-A3EC62362666}"/>
              </a:ext>
            </a:extLst>
          </p:cNvPr>
          <p:cNvSpPr txBox="1"/>
          <p:nvPr/>
        </p:nvSpPr>
        <p:spPr>
          <a:xfrm>
            <a:off x="2820007" y="2009873"/>
            <a:ext cx="2022330" cy="132343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ar-SA" sz="1600" b="1" dirty="0">
                <a:latin typeface="Arial" panose="020B0604020202020204" pitchFamily="34" charset="0"/>
                <a:cs typeface="Calibri" panose="020F0502020204030204" pitchFamily="34" charset="0"/>
              </a:rPr>
              <a:t>تعافي</a:t>
            </a:r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 الاقتصادي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البر</a:t>
            </a: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مج الاقتصادية للأسر الضعيفة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فرص </a:t>
            </a: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سبل</a:t>
            </a: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 العيش للشباب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7EB419-4DA6-6D2C-F714-C9B570D537DC}"/>
              </a:ext>
            </a:extLst>
          </p:cNvPr>
          <p:cNvSpPr txBox="1"/>
          <p:nvPr/>
        </p:nvSpPr>
        <p:spPr>
          <a:xfrm>
            <a:off x="2820007" y="3792664"/>
            <a:ext cx="2022330" cy="1077218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إدارة المخيم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الأمن</a:t>
            </a:r>
            <a:endParaRPr lang="en-CA" sz="16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الإسكان</a:t>
            </a: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/المأوى</a:t>
            </a:r>
            <a:endParaRPr lang="en-CA" sz="16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قوائم التوزيع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1F9D59-21C5-8F33-EDFE-060A0F8BBBEB}"/>
              </a:ext>
            </a:extLst>
          </p:cNvPr>
          <p:cNvSpPr txBox="1"/>
          <p:nvPr/>
        </p:nvSpPr>
        <p:spPr>
          <a:xfrm>
            <a:off x="2820007" y="4920046"/>
            <a:ext cx="2022330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ت</a:t>
            </a:r>
            <a:r>
              <a:rPr lang="ar-SA" sz="16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َغذِيَة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الدعم الغذائي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قوائم التوزيع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7792D-23F5-D0B6-C3A0-02A66C721CED}"/>
              </a:ext>
            </a:extLst>
          </p:cNvPr>
          <p:cNvSpPr txBox="1"/>
          <p:nvPr/>
        </p:nvSpPr>
        <p:spPr>
          <a:xfrm>
            <a:off x="5037966" y="2009873"/>
            <a:ext cx="3317046" cy="132343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تعليم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التسجيل في المدرسة (فصول / </a:t>
            </a: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أندية</a:t>
            </a: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 ما بعد المدرسة</a:t>
            </a: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CA" sz="16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التفاوض على الرسوم المدرسية / الحواجز التي تحول دون دخول المدرسة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312D9D-7CE8-3961-E118-8801BEFEF527}"/>
              </a:ext>
            </a:extLst>
          </p:cNvPr>
          <p:cNvSpPr txBox="1"/>
          <p:nvPr/>
        </p:nvSpPr>
        <p:spPr>
          <a:xfrm>
            <a:off x="5049285" y="3364724"/>
            <a:ext cx="3305727" cy="132343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ar-SA" sz="16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صحة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الخدمات الطبية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الرعاية السريرية للناجين من العنف القائم على النوع الاجتماعي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الصحة الإنجابية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6368AC-06CF-2924-8394-9F7A4722C87D}"/>
              </a:ext>
            </a:extLst>
          </p:cNvPr>
          <p:cNvSpPr txBox="1"/>
          <p:nvPr/>
        </p:nvSpPr>
        <p:spPr>
          <a:xfrm>
            <a:off x="8561960" y="3155231"/>
            <a:ext cx="2833523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العنف القائم على النوع الاجتماعي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خدمات للناجين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الاستشارة / الدعم النفسي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B623C8-B28B-D5AE-ECD9-E71C6BD0CCF1}"/>
              </a:ext>
            </a:extLst>
          </p:cNvPr>
          <p:cNvSpPr txBox="1"/>
          <p:nvPr/>
        </p:nvSpPr>
        <p:spPr>
          <a:xfrm>
            <a:off x="8573285" y="2009873"/>
            <a:ext cx="2833523" cy="1077218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ar-SA" sz="16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مياه</a:t>
            </a:r>
            <a:r>
              <a:rPr lang="ar-SA" sz="1600" b="1" dirty="0">
                <a:latin typeface="Arial" panose="020B0604020202020204" pitchFamily="34" charset="0"/>
                <a:cs typeface="Calibri" panose="020F0502020204030204" pitchFamily="34" charset="0"/>
              </a:rPr>
              <a:t> و</a:t>
            </a:r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 الصرف الصحي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ماء نظيف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مراحيض آمنة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قوائم التوزيع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398B5F-F526-34EC-8716-59F5E2057CC6}"/>
              </a:ext>
            </a:extLst>
          </p:cNvPr>
          <p:cNvSpPr txBox="1"/>
          <p:nvPr/>
        </p:nvSpPr>
        <p:spPr>
          <a:xfrm>
            <a:off x="5049286" y="4504131"/>
            <a:ext cx="3305727" cy="132343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ar-SA" sz="16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حماية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تسجيل المواليد / المستندات القانونية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المنازعات الأسرية القانونية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الخدمات المتعلقة باللاجئين (تحديد وضع اللاجئ / الحلول الدائمة)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20C3EC-9B25-22C2-3911-B34F9893BBFA}"/>
              </a:ext>
            </a:extLst>
          </p:cNvPr>
          <p:cNvSpPr txBox="1"/>
          <p:nvPr/>
        </p:nvSpPr>
        <p:spPr>
          <a:xfrm>
            <a:off x="8573281" y="4300589"/>
            <a:ext cx="2833527" cy="156966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1600" b="1" dirty="0">
                <a:latin typeface="Arial" panose="020B0604020202020204" pitchFamily="34" charset="0"/>
                <a:cs typeface="Calibri" panose="020F0502020204030204" pitchFamily="34" charset="0"/>
              </a:rPr>
              <a:t>حماية الطفل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الدعم النفسي والاجتماعي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مهارات الأبوة والأمومة والفصول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الرعاية المؤقتة / الرعاية البديلة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تعقب</a:t>
            </a: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 العائلات ولم </a:t>
            </a:r>
            <a:r>
              <a:rPr lang="ar-SA" sz="16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شمل</a:t>
            </a:r>
          </a:p>
          <a:p>
            <a:pPr marL="93663" indent="-93663" algn="r" rtl="1">
              <a:buFont typeface="Arial" panose="020B0604020202020204" pitchFamily="34" charset="0"/>
              <a:buChar char="•"/>
            </a:pPr>
            <a:r>
              <a:rPr lang="en-CA" sz="1600" dirty="0">
                <a:latin typeface="Arial" panose="020B0604020202020204" pitchFamily="34" charset="0"/>
                <a:cs typeface="Calibri" panose="020F0502020204030204" pitchFamily="34" charset="0"/>
              </a:rPr>
              <a:t>العدالة للأطفال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F0D6388-3E24-E91E-06D2-51EFA857305A}"/>
              </a:ext>
            </a:extLst>
          </p:cNvPr>
          <p:cNvGrpSpPr/>
          <p:nvPr/>
        </p:nvGrpSpPr>
        <p:grpSpPr>
          <a:xfrm>
            <a:off x="1998394" y="3974451"/>
            <a:ext cx="435510" cy="996531"/>
            <a:chOff x="977293" y="3695319"/>
            <a:chExt cx="906153" cy="2073454"/>
          </a:xfrm>
        </p:grpSpPr>
        <p:sp>
          <p:nvSpPr>
            <p:cNvPr id="23" name="Google Shape;315;p4">
              <a:extLst>
                <a:ext uri="{FF2B5EF4-FFF2-40B4-BE49-F238E27FC236}">
                  <a16:creationId xmlns:a16="http://schemas.microsoft.com/office/drawing/2014/main" id="{E11D2DEE-A26F-650F-435A-081DB7DD1C1D}"/>
                </a:ext>
              </a:extLst>
            </p:cNvPr>
            <p:cNvSpPr/>
            <p:nvPr/>
          </p:nvSpPr>
          <p:spPr>
            <a:xfrm>
              <a:off x="977293" y="3695319"/>
              <a:ext cx="906153" cy="92971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317;p4">
              <a:extLst>
                <a:ext uri="{FF2B5EF4-FFF2-40B4-BE49-F238E27FC236}">
                  <a16:creationId xmlns:a16="http://schemas.microsoft.com/office/drawing/2014/main" id="{1A239620-FB7B-CA04-7BCC-3E62DA9DBA7D}"/>
                </a:ext>
              </a:extLst>
            </p:cNvPr>
            <p:cNvSpPr/>
            <p:nvPr/>
          </p:nvSpPr>
          <p:spPr>
            <a:xfrm>
              <a:off x="977293" y="4806822"/>
              <a:ext cx="857164" cy="9619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2FA3896-7CDE-43A2-594F-49B863F26502}"/>
              </a:ext>
            </a:extLst>
          </p:cNvPr>
          <p:cNvGrpSpPr/>
          <p:nvPr/>
        </p:nvGrpSpPr>
        <p:grpSpPr>
          <a:xfrm rot="5400000">
            <a:off x="1142697" y="4120146"/>
            <a:ext cx="818678" cy="1866281"/>
            <a:chOff x="8619006" y="1366612"/>
            <a:chExt cx="416505" cy="949476"/>
          </a:xfrm>
          <a:solidFill>
            <a:schemeClr val="accent3">
              <a:lumMod val="50000"/>
            </a:schemeClr>
          </a:solidFill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B370845-031B-7BC1-D2FA-614A83951098}"/>
                </a:ext>
              </a:extLst>
            </p:cNvPr>
            <p:cNvSpPr/>
            <p:nvPr/>
          </p:nvSpPr>
          <p:spPr>
            <a:xfrm rot="1076057" flipH="1">
              <a:off x="8840670" y="1614649"/>
              <a:ext cx="161053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21F8A2DB-3324-89C2-60FD-56BA37512C99}"/>
                </a:ext>
              </a:extLst>
            </p:cNvPr>
            <p:cNvSpPr/>
            <p:nvPr/>
          </p:nvSpPr>
          <p:spPr>
            <a:xfrm rot="20911244" flipH="1">
              <a:off x="8877905" y="1366612"/>
              <a:ext cx="157606" cy="3982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9D57C689-0A46-5A6B-4A94-4A8DF802B9B4}"/>
                </a:ext>
              </a:extLst>
            </p:cNvPr>
            <p:cNvSpPr/>
            <p:nvPr/>
          </p:nvSpPr>
          <p:spPr>
            <a:xfrm rot="613090" flipH="1">
              <a:off x="8673953" y="1668726"/>
              <a:ext cx="154779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1" name="Flowchart: Manual Input 30">
              <a:extLst>
                <a:ext uri="{FF2B5EF4-FFF2-40B4-BE49-F238E27FC236}">
                  <a16:creationId xmlns:a16="http://schemas.microsoft.com/office/drawing/2014/main" id="{B7B19E88-DEF1-4260-9030-BDA3EA0FD69A}"/>
                </a:ext>
              </a:extLst>
            </p:cNvPr>
            <p:cNvSpPr/>
            <p:nvPr/>
          </p:nvSpPr>
          <p:spPr>
            <a:xfrm rot="17276057">
              <a:off x="8678142" y="1906154"/>
              <a:ext cx="197560" cy="315831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7D8C2A8-7ED5-DB57-86D1-CC5E8AC391F4}"/>
                </a:ext>
              </a:extLst>
            </p:cNvPr>
            <p:cNvSpPr/>
            <p:nvPr/>
          </p:nvSpPr>
          <p:spPr>
            <a:xfrm>
              <a:off x="8657142" y="2030875"/>
              <a:ext cx="241922" cy="28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92F0468-3CCF-3B0A-1F99-03B66FA80D16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0C73F362-D6B3-6844-FB8B-B5C18DF8A409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690BA89-5D3C-0C38-37E4-757F97209CC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13BD76D-5F78-5F07-D18A-6AECB13A73D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١٤١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4F72B160-EE9E-93AE-6DDE-01956E19DA8F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9D32159-7CD7-F0D3-EA05-FA109B9F61A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3C3284FD-ED90-0FA3-AA41-1D26A2B85EF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95CE019-6B76-386E-81FA-67B1A52ED91A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57075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AED0273-1552-FDBA-B063-94CAB3854F95}"/>
              </a:ext>
            </a:extLst>
          </p:cNvPr>
          <p:cNvSpPr/>
          <p:nvPr/>
        </p:nvSpPr>
        <p:spPr>
          <a:xfrm>
            <a:off x="3126183" y="1615228"/>
            <a:ext cx="5284913" cy="4337857"/>
          </a:xfrm>
          <a:custGeom>
            <a:avLst/>
            <a:gdLst>
              <a:gd name="connsiteX0" fmla="*/ 921122 w 5284913"/>
              <a:gd name="connsiteY0" fmla="*/ 1019911 h 4337857"/>
              <a:gd name="connsiteX1" fmla="*/ 2714752 w 5284913"/>
              <a:gd name="connsiteY1" fmla="*/ 3 h 4337857"/>
              <a:gd name="connsiteX2" fmla="*/ 4590445 w 5284913"/>
              <a:gd name="connsiteY2" fmla="*/ 1031634 h 4337857"/>
              <a:gd name="connsiteX3" fmla="*/ 5282106 w 5284913"/>
              <a:gd name="connsiteY3" fmla="*/ 2450126 h 4337857"/>
              <a:gd name="connsiteX4" fmla="*/ 4379429 w 5284913"/>
              <a:gd name="connsiteY4" fmla="*/ 3153511 h 4337857"/>
              <a:gd name="connsiteX5" fmla="*/ 2644414 w 5284913"/>
              <a:gd name="connsiteY5" fmla="*/ 4337541 h 4337857"/>
              <a:gd name="connsiteX6" fmla="*/ 440475 w 5284913"/>
              <a:gd name="connsiteY6" fmla="*/ 3036280 h 4337857"/>
              <a:gd name="connsiteX7" fmla="*/ 30168 w 5284913"/>
              <a:gd name="connsiteY7" fmla="*/ 1629511 h 4337857"/>
              <a:gd name="connsiteX8" fmla="*/ 921122 w 5284913"/>
              <a:gd name="connsiteY8" fmla="*/ 1019911 h 43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4913" h="4337857">
                <a:moveTo>
                  <a:pt x="921122" y="1019911"/>
                </a:moveTo>
                <a:cubicBezTo>
                  <a:pt x="1368553" y="748326"/>
                  <a:pt x="2103198" y="-1951"/>
                  <a:pt x="2714752" y="3"/>
                </a:cubicBezTo>
                <a:cubicBezTo>
                  <a:pt x="3326306" y="1957"/>
                  <a:pt x="4162553" y="623280"/>
                  <a:pt x="4590445" y="1031634"/>
                </a:cubicBezTo>
                <a:cubicBezTo>
                  <a:pt x="5018337" y="1439988"/>
                  <a:pt x="5317275" y="2096480"/>
                  <a:pt x="5282106" y="2450126"/>
                </a:cubicBezTo>
                <a:cubicBezTo>
                  <a:pt x="5246937" y="2803772"/>
                  <a:pt x="4819044" y="2838942"/>
                  <a:pt x="4379429" y="3153511"/>
                </a:cubicBezTo>
                <a:cubicBezTo>
                  <a:pt x="3939814" y="3468080"/>
                  <a:pt x="3300906" y="4357079"/>
                  <a:pt x="2644414" y="4337541"/>
                </a:cubicBezTo>
                <a:cubicBezTo>
                  <a:pt x="1987922" y="4318003"/>
                  <a:pt x="876183" y="3487618"/>
                  <a:pt x="440475" y="3036280"/>
                </a:cubicBezTo>
                <a:cubicBezTo>
                  <a:pt x="4767" y="2584942"/>
                  <a:pt x="-47986" y="1963619"/>
                  <a:pt x="30168" y="1629511"/>
                </a:cubicBezTo>
                <a:cubicBezTo>
                  <a:pt x="108322" y="1295403"/>
                  <a:pt x="473691" y="1291496"/>
                  <a:pt x="921122" y="1019911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تمرين مسارات الإحالة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0DE6EFA-80DA-7FEA-A9BF-5950A1CEBFF0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D9A06DC9-5799-B231-DD0D-8AE083426E4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B742CCE-5143-FD02-04E0-E518C8B461C5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CB24821-C1A3-B239-6783-EE9146A53F50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١٤٢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6E17836-102A-0421-24BA-BB2C5D841AC2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73214C7E-A431-FE55-DB85-037DF76116CC}"/>
              </a:ext>
            </a:extLst>
          </p:cNvPr>
          <p:cNvSpPr/>
          <p:nvPr/>
        </p:nvSpPr>
        <p:spPr>
          <a:xfrm>
            <a:off x="3549316" y="2129590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54020FA-B2CA-0CEC-022A-BCE44169BEC9}"/>
              </a:ext>
            </a:extLst>
          </p:cNvPr>
          <p:cNvSpPr/>
          <p:nvPr/>
        </p:nvSpPr>
        <p:spPr>
          <a:xfrm>
            <a:off x="5124421" y="1769241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9C5F83A-DEA2-3157-8040-6003E3B3B0AB}"/>
              </a:ext>
            </a:extLst>
          </p:cNvPr>
          <p:cNvSpPr/>
          <p:nvPr/>
        </p:nvSpPr>
        <p:spPr>
          <a:xfrm>
            <a:off x="7870601" y="2610853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B461B7E-371B-E540-DD5E-B525584C0566}"/>
              </a:ext>
            </a:extLst>
          </p:cNvPr>
          <p:cNvSpPr/>
          <p:nvPr/>
        </p:nvSpPr>
        <p:spPr>
          <a:xfrm>
            <a:off x="7978885" y="4232221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D087D9-1BCE-0B42-63D2-FC2A6EB9AF9B}"/>
              </a:ext>
            </a:extLst>
          </p:cNvPr>
          <p:cNvSpPr/>
          <p:nvPr/>
        </p:nvSpPr>
        <p:spPr>
          <a:xfrm>
            <a:off x="5403094" y="5225050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C0CB9D4-5188-0DB3-CDCA-B833E8D71CFF}"/>
              </a:ext>
            </a:extLst>
          </p:cNvPr>
          <p:cNvSpPr/>
          <p:nvPr/>
        </p:nvSpPr>
        <p:spPr>
          <a:xfrm>
            <a:off x="3068053" y="3543526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7DC1C0B-F5F8-B37F-6E18-661E46C05B73}"/>
              </a:ext>
            </a:extLst>
          </p:cNvPr>
          <p:cNvSpPr/>
          <p:nvPr/>
        </p:nvSpPr>
        <p:spPr>
          <a:xfrm>
            <a:off x="3789947" y="4942084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49529E8-EC8E-0249-A145-07E85B5787C7}"/>
              </a:ext>
            </a:extLst>
          </p:cNvPr>
          <p:cNvSpPr/>
          <p:nvPr/>
        </p:nvSpPr>
        <p:spPr>
          <a:xfrm>
            <a:off x="7110663" y="5023409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663E36E-B6C7-DC63-DE3B-F3DE339BCAEF}"/>
              </a:ext>
            </a:extLst>
          </p:cNvPr>
          <p:cNvSpPr/>
          <p:nvPr/>
        </p:nvSpPr>
        <p:spPr>
          <a:xfrm>
            <a:off x="6699527" y="1769241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4F8324-21D1-619F-1B6B-42637754F702}"/>
              </a:ext>
            </a:extLst>
          </p:cNvPr>
          <p:cNvSpPr/>
          <p:nvPr/>
        </p:nvSpPr>
        <p:spPr>
          <a:xfrm>
            <a:off x="5605684" y="3302894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182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08075F41-3212-2C89-D497-644068EEB0C8}"/>
              </a:ext>
            </a:extLst>
          </p:cNvPr>
          <p:cNvSpPr txBox="1">
            <a:spLocks/>
          </p:cNvSpPr>
          <p:nvPr/>
        </p:nvSpPr>
        <p:spPr>
          <a:xfrm>
            <a:off x="4751698" y="143803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5663040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E031A2A-9E10-FFE5-0215-7C144BA3AC7A}"/>
              </a:ext>
            </a:extLst>
          </p:cNvPr>
          <p:cNvSpPr/>
          <p:nvPr/>
        </p:nvSpPr>
        <p:spPr>
          <a:xfrm>
            <a:off x="3126183" y="1615228"/>
            <a:ext cx="5284913" cy="4337857"/>
          </a:xfrm>
          <a:custGeom>
            <a:avLst/>
            <a:gdLst>
              <a:gd name="connsiteX0" fmla="*/ 921122 w 5284913"/>
              <a:gd name="connsiteY0" fmla="*/ 1019911 h 4337857"/>
              <a:gd name="connsiteX1" fmla="*/ 2714752 w 5284913"/>
              <a:gd name="connsiteY1" fmla="*/ 3 h 4337857"/>
              <a:gd name="connsiteX2" fmla="*/ 4590445 w 5284913"/>
              <a:gd name="connsiteY2" fmla="*/ 1031634 h 4337857"/>
              <a:gd name="connsiteX3" fmla="*/ 5282106 w 5284913"/>
              <a:gd name="connsiteY3" fmla="*/ 2450126 h 4337857"/>
              <a:gd name="connsiteX4" fmla="*/ 4379429 w 5284913"/>
              <a:gd name="connsiteY4" fmla="*/ 3153511 h 4337857"/>
              <a:gd name="connsiteX5" fmla="*/ 2644414 w 5284913"/>
              <a:gd name="connsiteY5" fmla="*/ 4337541 h 4337857"/>
              <a:gd name="connsiteX6" fmla="*/ 440475 w 5284913"/>
              <a:gd name="connsiteY6" fmla="*/ 3036280 h 4337857"/>
              <a:gd name="connsiteX7" fmla="*/ 30168 w 5284913"/>
              <a:gd name="connsiteY7" fmla="*/ 1629511 h 4337857"/>
              <a:gd name="connsiteX8" fmla="*/ 921122 w 5284913"/>
              <a:gd name="connsiteY8" fmla="*/ 1019911 h 43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84913" h="4337857">
                <a:moveTo>
                  <a:pt x="921122" y="1019911"/>
                </a:moveTo>
                <a:cubicBezTo>
                  <a:pt x="1368553" y="748326"/>
                  <a:pt x="2103198" y="-1951"/>
                  <a:pt x="2714752" y="3"/>
                </a:cubicBezTo>
                <a:cubicBezTo>
                  <a:pt x="3326306" y="1957"/>
                  <a:pt x="4162553" y="623280"/>
                  <a:pt x="4590445" y="1031634"/>
                </a:cubicBezTo>
                <a:cubicBezTo>
                  <a:pt x="5018337" y="1439988"/>
                  <a:pt x="5317275" y="2096480"/>
                  <a:pt x="5282106" y="2450126"/>
                </a:cubicBezTo>
                <a:cubicBezTo>
                  <a:pt x="5246937" y="2803772"/>
                  <a:pt x="4819044" y="2838942"/>
                  <a:pt x="4379429" y="3153511"/>
                </a:cubicBezTo>
                <a:cubicBezTo>
                  <a:pt x="3939814" y="3468080"/>
                  <a:pt x="3300906" y="4357079"/>
                  <a:pt x="2644414" y="4337541"/>
                </a:cubicBezTo>
                <a:cubicBezTo>
                  <a:pt x="1987922" y="4318003"/>
                  <a:pt x="876183" y="3487618"/>
                  <a:pt x="440475" y="3036280"/>
                </a:cubicBezTo>
                <a:cubicBezTo>
                  <a:pt x="4767" y="2584942"/>
                  <a:pt x="-47986" y="1963619"/>
                  <a:pt x="30168" y="1629511"/>
                </a:cubicBezTo>
                <a:cubicBezTo>
                  <a:pt x="108322" y="1295403"/>
                  <a:pt x="473691" y="1291496"/>
                  <a:pt x="921122" y="1019911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03BC2FA-62AE-2EC9-03CF-AD1A582B4AED}"/>
              </a:ext>
            </a:extLst>
          </p:cNvPr>
          <p:cNvSpPr/>
          <p:nvPr/>
        </p:nvSpPr>
        <p:spPr>
          <a:xfrm>
            <a:off x="3549316" y="2129590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131514C-E4D8-8E86-AB86-55D3986C15F8}"/>
              </a:ext>
            </a:extLst>
          </p:cNvPr>
          <p:cNvSpPr/>
          <p:nvPr/>
        </p:nvSpPr>
        <p:spPr>
          <a:xfrm>
            <a:off x="5124421" y="1769241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2F5C8A4-95D2-DDEE-D859-66DEC2583C06}"/>
              </a:ext>
            </a:extLst>
          </p:cNvPr>
          <p:cNvSpPr/>
          <p:nvPr/>
        </p:nvSpPr>
        <p:spPr>
          <a:xfrm>
            <a:off x="7870601" y="2610853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22BD43A-3C55-72C6-B180-9EFEC3D0DA34}"/>
              </a:ext>
            </a:extLst>
          </p:cNvPr>
          <p:cNvSpPr/>
          <p:nvPr/>
        </p:nvSpPr>
        <p:spPr>
          <a:xfrm>
            <a:off x="7978885" y="4232221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97D175F-3749-4E63-6A73-CFCCB691912C}"/>
              </a:ext>
            </a:extLst>
          </p:cNvPr>
          <p:cNvSpPr/>
          <p:nvPr/>
        </p:nvSpPr>
        <p:spPr>
          <a:xfrm>
            <a:off x="5403094" y="5225050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18F840-FC60-D7F7-58F0-035761D932A9}"/>
              </a:ext>
            </a:extLst>
          </p:cNvPr>
          <p:cNvSpPr/>
          <p:nvPr/>
        </p:nvSpPr>
        <p:spPr>
          <a:xfrm>
            <a:off x="3068053" y="3543526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4D8CD76-ED4A-7910-A202-E3E4B9CEA699}"/>
              </a:ext>
            </a:extLst>
          </p:cNvPr>
          <p:cNvSpPr/>
          <p:nvPr/>
        </p:nvSpPr>
        <p:spPr>
          <a:xfrm>
            <a:off x="3789947" y="4942084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0DB27B9-D6C8-23E5-B039-5DE9D96E54EC}"/>
              </a:ext>
            </a:extLst>
          </p:cNvPr>
          <p:cNvSpPr/>
          <p:nvPr/>
        </p:nvSpPr>
        <p:spPr>
          <a:xfrm>
            <a:off x="7110663" y="5023409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7E5D15B-2C75-51CD-B376-7C7ACD96DFCA}"/>
              </a:ext>
            </a:extLst>
          </p:cNvPr>
          <p:cNvSpPr/>
          <p:nvPr/>
        </p:nvSpPr>
        <p:spPr>
          <a:xfrm>
            <a:off x="6699527" y="1769241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07089DA-CA0D-A117-8DE6-ABF92EB95453}"/>
              </a:ext>
            </a:extLst>
          </p:cNvPr>
          <p:cNvSpPr/>
          <p:nvPr/>
        </p:nvSpPr>
        <p:spPr>
          <a:xfrm>
            <a:off x="5605684" y="3302894"/>
            <a:ext cx="481263" cy="4812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F1F43E0-ECF2-7522-164E-E2B19C636BD8}"/>
              </a:ext>
            </a:extLst>
          </p:cNvPr>
          <p:cNvSpPr/>
          <p:nvPr/>
        </p:nvSpPr>
        <p:spPr>
          <a:xfrm>
            <a:off x="2527093" y="1495280"/>
            <a:ext cx="6217361" cy="4719755"/>
          </a:xfrm>
          <a:custGeom>
            <a:avLst/>
            <a:gdLst>
              <a:gd name="connsiteX0" fmla="*/ 3368381 w 6217361"/>
              <a:gd name="connsiteY0" fmla="*/ 2547331 h 4719755"/>
              <a:gd name="connsiteX1" fmla="*/ 4764044 w 6217361"/>
              <a:gd name="connsiteY1" fmla="*/ 826815 h 4719755"/>
              <a:gd name="connsiteX2" fmla="*/ 4679823 w 6217361"/>
              <a:gd name="connsiteY2" fmla="*/ 201173 h 4719755"/>
              <a:gd name="connsiteX3" fmla="*/ 4042149 w 6217361"/>
              <a:gd name="connsiteY3" fmla="*/ 249299 h 4719755"/>
              <a:gd name="connsiteX4" fmla="*/ 2790865 w 6217361"/>
              <a:gd name="connsiteY4" fmla="*/ 2378888 h 4719755"/>
              <a:gd name="connsiteX5" fmla="*/ 4667791 w 6217361"/>
              <a:gd name="connsiteY5" fmla="*/ 4159562 h 4719755"/>
              <a:gd name="connsiteX6" fmla="*/ 5389686 w 6217361"/>
              <a:gd name="connsiteY6" fmla="*/ 3738457 h 4719755"/>
              <a:gd name="connsiteX7" fmla="*/ 3669170 w 6217361"/>
              <a:gd name="connsiteY7" fmla="*/ 1861531 h 4719755"/>
              <a:gd name="connsiteX8" fmla="*/ 2718675 w 6217361"/>
              <a:gd name="connsiteY8" fmla="*/ 1837467 h 4719755"/>
              <a:gd name="connsiteX9" fmla="*/ 998160 w 6217361"/>
              <a:gd name="connsiteY9" fmla="*/ 3678299 h 4719755"/>
              <a:gd name="connsiteX10" fmla="*/ 1407233 w 6217361"/>
              <a:gd name="connsiteY10" fmla="*/ 4231752 h 4719755"/>
              <a:gd name="connsiteX11" fmla="*/ 1972718 w 6217361"/>
              <a:gd name="connsiteY11" fmla="*/ 3846741 h 4719755"/>
              <a:gd name="connsiteX12" fmla="*/ 3789486 w 6217361"/>
              <a:gd name="connsiteY12" fmla="*/ 2017941 h 4719755"/>
              <a:gd name="connsiteX13" fmla="*/ 3224002 w 6217361"/>
              <a:gd name="connsiteY13" fmla="*/ 1512615 h 4719755"/>
              <a:gd name="connsiteX14" fmla="*/ 2574296 w 6217361"/>
              <a:gd name="connsiteY14" fmla="*/ 4388162 h 4719755"/>
              <a:gd name="connsiteX15" fmla="*/ 3681202 w 6217361"/>
              <a:gd name="connsiteY15" fmla="*/ 4364099 h 4719755"/>
              <a:gd name="connsiteX16" fmla="*/ 2538202 w 6217361"/>
              <a:gd name="connsiteY16" fmla="*/ 1753246 h 4719755"/>
              <a:gd name="connsiteX17" fmla="*/ 2405854 w 6217361"/>
              <a:gd name="connsiteY17" fmla="*/ 104920 h 4719755"/>
              <a:gd name="connsiteX18" fmla="*/ 3356349 w 6217361"/>
              <a:gd name="connsiteY18" fmla="*/ 405709 h 4719755"/>
              <a:gd name="connsiteX19" fmla="*/ 3669170 w 6217361"/>
              <a:gd name="connsiteY19" fmla="*/ 2342794 h 4719755"/>
              <a:gd name="connsiteX20" fmla="*/ 5485939 w 6217361"/>
              <a:gd name="connsiteY20" fmla="*/ 3365478 h 4719755"/>
              <a:gd name="connsiteX21" fmla="*/ 6171739 w 6217361"/>
              <a:gd name="connsiteY21" fmla="*/ 3064688 h 4719755"/>
              <a:gd name="connsiteX22" fmla="*/ 5522033 w 6217361"/>
              <a:gd name="connsiteY22" fmla="*/ 2354825 h 4719755"/>
              <a:gd name="connsiteX23" fmla="*/ 516896 w 6217361"/>
              <a:gd name="connsiteY23" fmla="*/ 2739836 h 4719755"/>
              <a:gd name="connsiteX24" fmla="*/ 432675 w 6217361"/>
              <a:gd name="connsiteY24" fmla="*/ 1909657 h 4719755"/>
              <a:gd name="connsiteX25" fmla="*/ 2935244 w 6217361"/>
              <a:gd name="connsiteY25" fmla="*/ 2174352 h 4719755"/>
              <a:gd name="connsiteX26" fmla="*/ 1214728 w 6217361"/>
              <a:gd name="connsiteY26" fmla="*/ 297425 h 4719755"/>
              <a:gd name="connsiteX27" fmla="*/ 745496 w 6217361"/>
              <a:gd name="connsiteY27" fmla="*/ 1127604 h 4719755"/>
              <a:gd name="connsiteX28" fmla="*/ 3284160 w 6217361"/>
              <a:gd name="connsiteY28" fmla="*/ 2619520 h 4719755"/>
              <a:gd name="connsiteX29" fmla="*/ 6015328 w 6217361"/>
              <a:gd name="connsiteY29" fmla="*/ 1584804 h 4719755"/>
              <a:gd name="connsiteX30" fmla="*/ 5341560 w 6217361"/>
              <a:gd name="connsiteY30" fmla="*/ 838846 h 4719755"/>
              <a:gd name="connsiteX31" fmla="*/ 3440570 w 6217361"/>
              <a:gd name="connsiteY31" fmla="*/ 2643583 h 471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217361" h="4719755">
                <a:moveTo>
                  <a:pt x="3368381" y="2547331"/>
                </a:moveTo>
                <a:cubicBezTo>
                  <a:pt x="3956925" y="1882586"/>
                  <a:pt x="4545470" y="1217841"/>
                  <a:pt x="4764044" y="826815"/>
                </a:cubicBezTo>
                <a:cubicBezTo>
                  <a:pt x="4982618" y="435789"/>
                  <a:pt x="4800139" y="297426"/>
                  <a:pt x="4679823" y="201173"/>
                </a:cubicBezTo>
                <a:cubicBezTo>
                  <a:pt x="4559507" y="104920"/>
                  <a:pt x="4356975" y="-113653"/>
                  <a:pt x="4042149" y="249299"/>
                </a:cubicBezTo>
                <a:cubicBezTo>
                  <a:pt x="3727323" y="612251"/>
                  <a:pt x="2686591" y="1727177"/>
                  <a:pt x="2790865" y="2378888"/>
                </a:cubicBezTo>
                <a:cubicBezTo>
                  <a:pt x="2895139" y="3030599"/>
                  <a:pt x="4234654" y="3932967"/>
                  <a:pt x="4667791" y="4159562"/>
                </a:cubicBezTo>
                <a:cubicBezTo>
                  <a:pt x="5100928" y="4386157"/>
                  <a:pt x="5556123" y="4121462"/>
                  <a:pt x="5389686" y="3738457"/>
                </a:cubicBezTo>
                <a:cubicBezTo>
                  <a:pt x="5223249" y="3355452"/>
                  <a:pt x="4114339" y="2178363"/>
                  <a:pt x="3669170" y="1861531"/>
                </a:cubicBezTo>
                <a:cubicBezTo>
                  <a:pt x="3224001" y="1544699"/>
                  <a:pt x="3163843" y="1534672"/>
                  <a:pt x="2718675" y="1837467"/>
                </a:cubicBezTo>
                <a:cubicBezTo>
                  <a:pt x="2273507" y="2140262"/>
                  <a:pt x="1216734" y="3279252"/>
                  <a:pt x="998160" y="3678299"/>
                </a:cubicBezTo>
                <a:cubicBezTo>
                  <a:pt x="779586" y="4077347"/>
                  <a:pt x="1244807" y="4203678"/>
                  <a:pt x="1407233" y="4231752"/>
                </a:cubicBezTo>
                <a:cubicBezTo>
                  <a:pt x="1569659" y="4259826"/>
                  <a:pt x="1575676" y="4215710"/>
                  <a:pt x="1972718" y="3846741"/>
                </a:cubicBezTo>
                <a:cubicBezTo>
                  <a:pt x="2369760" y="3477773"/>
                  <a:pt x="3580939" y="2406962"/>
                  <a:pt x="3789486" y="2017941"/>
                </a:cubicBezTo>
                <a:cubicBezTo>
                  <a:pt x="3998033" y="1628920"/>
                  <a:pt x="3426534" y="1117578"/>
                  <a:pt x="3224002" y="1512615"/>
                </a:cubicBezTo>
                <a:cubicBezTo>
                  <a:pt x="3021470" y="1907652"/>
                  <a:pt x="2498096" y="3912915"/>
                  <a:pt x="2574296" y="4388162"/>
                </a:cubicBezTo>
                <a:cubicBezTo>
                  <a:pt x="2650496" y="4863409"/>
                  <a:pt x="3687218" y="4803252"/>
                  <a:pt x="3681202" y="4364099"/>
                </a:cubicBezTo>
                <a:cubicBezTo>
                  <a:pt x="3675186" y="3924946"/>
                  <a:pt x="2750760" y="2463109"/>
                  <a:pt x="2538202" y="1753246"/>
                </a:cubicBezTo>
                <a:cubicBezTo>
                  <a:pt x="2325644" y="1043383"/>
                  <a:pt x="2269496" y="329509"/>
                  <a:pt x="2405854" y="104920"/>
                </a:cubicBezTo>
                <a:cubicBezTo>
                  <a:pt x="2542212" y="-119669"/>
                  <a:pt x="3145796" y="32730"/>
                  <a:pt x="3356349" y="405709"/>
                </a:cubicBezTo>
                <a:cubicBezTo>
                  <a:pt x="3566902" y="778688"/>
                  <a:pt x="3314238" y="1849499"/>
                  <a:pt x="3669170" y="2342794"/>
                </a:cubicBezTo>
                <a:cubicBezTo>
                  <a:pt x="4024102" y="2836089"/>
                  <a:pt x="5068844" y="3245162"/>
                  <a:pt x="5485939" y="3365478"/>
                </a:cubicBezTo>
                <a:cubicBezTo>
                  <a:pt x="5903034" y="3485794"/>
                  <a:pt x="6165723" y="3233130"/>
                  <a:pt x="6171739" y="3064688"/>
                </a:cubicBezTo>
                <a:cubicBezTo>
                  <a:pt x="6177755" y="2896246"/>
                  <a:pt x="6464507" y="2408967"/>
                  <a:pt x="5522033" y="2354825"/>
                </a:cubicBezTo>
                <a:cubicBezTo>
                  <a:pt x="4579559" y="2300683"/>
                  <a:pt x="1365122" y="2814031"/>
                  <a:pt x="516896" y="2739836"/>
                </a:cubicBezTo>
                <a:cubicBezTo>
                  <a:pt x="-331330" y="2665641"/>
                  <a:pt x="29617" y="2003904"/>
                  <a:pt x="432675" y="1909657"/>
                </a:cubicBezTo>
                <a:cubicBezTo>
                  <a:pt x="835733" y="1815410"/>
                  <a:pt x="2804902" y="2443057"/>
                  <a:pt x="2935244" y="2174352"/>
                </a:cubicBezTo>
                <a:cubicBezTo>
                  <a:pt x="3065586" y="1905647"/>
                  <a:pt x="1579686" y="471883"/>
                  <a:pt x="1214728" y="297425"/>
                </a:cubicBezTo>
                <a:cubicBezTo>
                  <a:pt x="849770" y="122967"/>
                  <a:pt x="400591" y="740588"/>
                  <a:pt x="745496" y="1127604"/>
                </a:cubicBezTo>
                <a:cubicBezTo>
                  <a:pt x="1090401" y="1514620"/>
                  <a:pt x="2405855" y="2543320"/>
                  <a:pt x="3284160" y="2619520"/>
                </a:cubicBezTo>
                <a:cubicBezTo>
                  <a:pt x="4162465" y="2695720"/>
                  <a:pt x="5672428" y="1881583"/>
                  <a:pt x="6015328" y="1584804"/>
                </a:cubicBezTo>
                <a:cubicBezTo>
                  <a:pt x="6358228" y="1288025"/>
                  <a:pt x="5770686" y="662383"/>
                  <a:pt x="5341560" y="838846"/>
                </a:cubicBezTo>
                <a:cubicBezTo>
                  <a:pt x="4912434" y="1015309"/>
                  <a:pt x="4176502" y="1829446"/>
                  <a:pt x="3440570" y="2643583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29D312-5AE8-D30E-244F-11A02AD20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تمرين مسارات الإحالة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6D9DD50D-4B93-F3B8-4CD0-D450EBA58F83}"/>
              </a:ext>
            </a:extLst>
          </p:cNvPr>
          <p:cNvSpPr/>
          <p:nvPr/>
        </p:nvSpPr>
        <p:spPr>
          <a:xfrm>
            <a:off x="554152" y="1462659"/>
            <a:ext cx="2150306" cy="1333861"/>
          </a:xfrm>
          <a:prstGeom prst="wedgeRoundRectCallout">
            <a:avLst>
              <a:gd name="adj1" fmla="val -20017"/>
              <a:gd name="adj2" fmla="val 59783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ما هي القضايا في هذا السيناريو؟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5EF02F5-1F0D-4968-A033-D57D5CA47EDD}"/>
              </a:ext>
            </a:extLst>
          </p:cNvPr>
          <p:cNvSpPr/>
          <p:nvPr/>
        </p:nvSpPr>
        <p:spPr>
          <a:xfrm>
            <a:off x="9240087" y="4699986"/>
            <a:ext cx="2382584" cy="1446721"/>
          </a:xfrm>
          <a:prstGeom prst="wedgeRoundRectCallout">
            <a:avLst>
              <a:gd name="adj1" fmla="val -20017"/>
              <a:gd name="adj2" fmla="val 59783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 هناك خيارات أفضل للطفل؟</a:t>
            </a:r>
          </a:p>
        </p:txBody>
      </p:sp>
    </p:spTree>
    <p:extLst>
      <p:ext uri="{BB962C8B-B14F-4D97-AF65-F5344CB8AC3E}">
        <p14:creationId xmlns:p14="http://schemas.microsoft.com/office/powerpoint/2010/main" val="24862433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C1D64F6-213C-FF8C-FA75-D76A789432F0}"/>
              </a:ext>
            </a:extLst>
          </p:cNvPr>
          <p:cNvSpPr/>
          <p:nvPr/>
        </p:nvSpPr>
        <p:spPr>
          <a:xfrm>
            <a:off x="8281337" y="2176103"/>
            <a:ext cx="3402941" cy="337407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4DBEE4-1123-A171-C0D7-53CC2FF33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مسح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الخدم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FC586E-12E0-DD07-A670-380365ACD77A}"/>
              </a:ext>
            </a:extLst>
          </p:cNvPr>
          <p:cNvSpPr txBox="1"/>
          <p:nvPr/>
        </p:nvSpPr>
        <p:spPr>
          <a:xfrm>
            <a:off x="8611817" y="2893645"/>
            <a:ext cx="2741983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قم بالتحديث بانتظام</a:t>
            </a:r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ar-S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كل </a:t>
            </a:r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٦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 أشهر</a:t>
            </a:r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)!</a:t>
            </a:r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كن واقعيًا بشأن ما يمكن للوكالة تقديمه وما لا يمكنها تقديمه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308F7C-2357-CF05-D0F2-825CCE4DAEEC}"/>
              </a:ext>
            </a:extLst>
          </p:cNvPr>
          <p:cNvGrpSpPr/>
          <p:nvPr/>
        </p:nvGrpSpPr>
        <p:grpSpPr>
          <a:xfrm>
            <a:off x="838200" y="2352692"/>
            <a:ext cx="6872335" cy="3374073"/>
            <a:chOff x="1148814" y="2839157"/>
            <a:chExt cx="4770763" cy="1930400"/>
          </a:xfrm>
          <a:solidFill>
            <a:schemeClr val="accent3">
              <a:lumMod val="50000"/>
            </a:schemeClr>
          </a:solidFill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75F8E87F-D9F1-88E0-F02B-4B140424F75C}"/>
                </a:ext>
              </a:extLst>
            </p:cNvPr>
            <p:cNvSpPr/>
            <p:nvPr/>
          </p:nvSpPr>
          <p:spPr>
            <a:xfrm rot="16200000">
              <a:off x="1378914" y="2609057"/>
              <a:ext cx="1930400" cy="2390600"/>
            </a:xfrm>
            <a:prstGeom prst="chevron">
              <a:avLst>
                <a:gd name="adj" fmla="val 203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000" dirty="0">
                <a:cs typeface="Calibri" panose="020F0502020204030204" pitchFamily="34" charset="0"/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F03072A5-9C8E-6C01-C390-80A4EAF6DC04}"/>
                </a:ext>
              </a:extLst>
            </p:cNvPr>
            <p:cNvSpPr/>
            <p:nvPr/>
          </p:nvSpPr>
          <p:spPr>
            <a:xfrm rot="16200000">
              <a:off x="3759077" y="2609057"/>
              <a:ext cx="1930400" cy="2390600"/>
            </a:xfrm>
            <a:prstGeom prst="chevron">
              <a:avLst>
                <a:gd name="adj" fmla="val 203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000" dirty="0">
                <a:cs typeface="Calibri" panose="020F050202020403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3D1A78A0-8CA8-3B2F-E54F-1712A6304A86}"/>
              </a:ext>
            </a:extLst>
          </p:cNvPr>
          <p:cNvSpPr txBox="1"/>
          <p:nvPr/>
        </p:nvSpPr>
        <p:spPr>
          <a:xfrm>
            <a:off x="838199" y="1763568"/>
            <a:ext cx="65590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000" b="1" dirty="0">
                <a:latin typeface="Arial" panose="020B0604020202020204" pitchFamily="34" charset="0"/>
                <a:cs typeface="Calibri" panose="020F0502020204030204" pitchFamily="34" charset="0"/>
              </a:rPr>
              <a:t>تحديد </a:t>
            </a:r>
            <a:r>
              <a:rPr lang="en-GB" sz="2000" b="1" dirty="0">
                <a:latin typeface="Arial" panose="020B0604020202020204" pitchFamily="34" charset="0"/>
                <a:cs typeface="Calibri" panose="020F0502020204030204" pitchFamily="34" charset="0"/>
              </a:rPr>
              <a:t>أو نظرة عامة على الخدمات المتوفرة</a:t>
            </a:r>
            <a:endParaRPr lang="en-BE" sz="20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B29F54-1EC8-C615-3E3B-04367894443E}"/>
              </a:ext>
            </a:extLst>
          </p:cNvPr>
          <p:cNvSpPr txBox="1"/>
          <p:nvPr/>
        </p:nvSpPr>
        <p:spPr>
          <a:xfrm>
            <a:off x="944201" y="3237246"/>
            <a:ext cx="139569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وبيانات الاتصال الخاصة ب</a:t>
            </a:r>
            <a:r>
              <a:rPr lang="ar-SA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التواصل في </a:t>
            </a:r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الوكالة</a:t>
            </a:r>
            <a:endParaRPr lang="en-BE" sz="2000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5F87A3-E2EF-8479-AF90-ACC7F14064CD}"/>
              </a:ext>
            </a:extLst>
          </p:cNvPr>
          <p:cNvSpPr txBox="1"/>
          <p:nvPr/>
        </p:nvSpPr>
        <p:spPr>
          <a:xfrm>
            <a:off x="2896464" y="3452566"/>
            <a:ext cx="159726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ساعات العمل والمواقع التي يعملون فيها</a:t>
            </a:r>
            <a:endParaRPr lang="en-BE" sz="2000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EE263B-6BB6-BECA-F164-C7C2869F99A2}"/>
              </a:ext>
            </a:extLst>
          </p:cNvPr>
          <p:cNvSpPr txBox="1"/>
          <p:nvPr/>
        </p:nvSpPr>
        <p:spPr>
          <a:xfrm>
            <a:off x="4674898" y="3237246"/>
            <a:ext cx="15972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ما الخدمة التي تقدمها الوكالة</a:t>
            </a:r>
            <a:endParaRPr lang="en-BE" sz="2000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007588-AE05-62C8-98E2-5D8E3D3828FF}"/>
              </a:ext>
            </a:extLst>
          </p:cNvPr>
          <p:cNvSpPr txBox="1"/>
          <p:nvPr/>
        </p:nvSpPr>
        <p:spPr>
          <a:xfrm>
            <a:off x="6376974" y="3591066"/>
            <a:ext cx="12018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كيف يمكن </a:t>
            </a:r>
            <a:r>
              <a:rPr lang="ar-SA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القيام</a:t>
            </a:r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</a:t>
            </a:r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الإحالات</a:t>
            </a:r>
            <a:endParaRPr lang="en-BE" sz="2000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phic 3" descr="Marker with solid fill">
            <a:extLst>
              <a:ext uri="{FF2B5EF4-FFF2-40B4-BE49-F238E27FC236}">
                <a16:creationId xmlns:a16="http://schemas.microsoft.com/office/drawing/2014/main" id="{2CA44DC9-BAAA-8B35-D58E-0FBB59355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48271" y="2655695"/>
            <a:ext cx="1056671" cy="105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706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5A7A33-2FD4-47B8-9BFB-7E6E4EA30D87}"/>
              </a:ext>
            </a:extLst>
          </p:cNvPr>
          <p:cNvCxnSpPr>
            <a:cxnSpLocks/>
          </p:cNvCxnSpPr>
          <p:nvPr/>
        </p:nvCxnSpPr>
        <p:spPr>
          <a:xfrm>
            <a:off x="10302335" y="594574"/>
            <a:ext cx="0" cy="568524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6993929" y="298741"/>
            <a:ext cx="28031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 الوحدة</a:t>
            </a:r>
          </a:p>
          <a:p>
            <a:pPr marL="0" indent="0" algn="r" rtl="1">
              <a:buNone/>
            </a:pPr>
            <a:r>
              <a:rPr lang="ar-SA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٣٠ دقيقة</a:t>
            </a:r>
            <a:endParaRPr lang="en-US" i="1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FB386E-6551-4A1A-A6BB-9382E7E7FF5C}"/>
              </a:ext>
            </a:extLst>
          </p:cNvPr>
          <p:cNvSpPr txBox="1"/>
          <p:nvPr/>
        </p:nvSpPr>
        <p:spPr>
          <a:xfrm>
            <a:off x="6570963" y="1069695"/>
            <a:ext cx="32847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ما ه</a:t>
            </a: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 خطة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الحالة ومن يجب </a:t>
            </a: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إشراكه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0" indent="0" algn="r" rtl="1">
              <a:buNone/>
            </a:pP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 و </a:t>
            </a:r>
            <a:r>
              <a:rPr lang="ar-SA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١٥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دقيقة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3F3946-B216-415C-9730-A510A95A13CA}"/>
              </a:ext>
            </a:extLst>
          </p:cNvPr>
          <p:cNvSpPr txBox="1"/>
          <p:nvPr/>
        </p:nvSpPr>
        <p:spPr>
          <a:xfrm>
            <a:off x="10302335" y="1859261"/>
            <a:ext cx="13494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استراحة</a:t>
            </a:r>
            <a:endParaRPr lang="en-US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BB8F9-C123-4183-92A9-C60157A708DC}"/>
              </a:ext>
            </a:extLst>
          </p:cNvPr>
          <p:cNvSpPr txBox="1"/>
          <p:nvPr/>
        </p:nvSpPr>
        <p:spPr>
          <a:xfrm>
            <a:off x="6180130" y="3522007"/>
            <a:ext cx="36169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يمكنني تقديم معلومات حول الخدمات المتاحة؟</a:t>
            </a:r>
          </a:p>
          <a:p>
            <a:pPr marL="0" indent="0" algn="r" rtl="1">
              <a:buNone/>
            </a:pP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 و </a:t>
            </a:r>
            <a:r>
              <a:rPr lang="ar-SA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١٥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دقيقة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ED7D59-DD7D-4D01-8768-ED10E5D40571}"/>
              </a:ext>
            </a:extLst>
          </p:cNvPr>
          <p:cNvSpPr txBox="1"/>
          <p:nvPr/>
        </p:nvSpPr>
        <p:spPr>
          <a:xfrm>
            <a:off x="10203811" y="3249218"/>
            <a:ext cx="13494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غداء</a:t>
            </a:r>
            <a:endParaRPr lang="en-US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6E16-976A-46E5-817B-4B58ED997934}"/>
              </a:ext>
            </a:extLst>
          </p:cNvPr>
          <p:cNvSpPr txBox="1"/>
          <p:nvPr/>
        </p:nvSpPr>
        <p:spPr>
          <a:xfrm>
            <a:off x="6512301" y="5011521"/>
            <a:ext cx="32847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</a:t>
            </a: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يمكن صياغة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الغايات والأهداف؟</a:t>
            </a:r>
          </a:p>
          <a:p>
            <a:pPr marL="0" indent="0" algn="r" rtl="1">
              <a:buNone/>
            </a:pP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 و </a:t>
            </a:r>
            <a:r>
              <a:rPr lang="ar-SA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١٥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دقيقة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38F6D1-0A37-4F47-96E4-AEF2CAFF1F80}"/>
              </a:ext>
            </a:extLst>
          </p:cNvPr>
          <p:cNvSpPr txBox="1"/>
          <p:nvPr/>
        </p:nvSpPr>
        <p:spPr>
          <a:xfrm>
            <a:off x="10302334" y="4619641"/>
            <a:ext cx="13494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استراحة</a:t>
            </a:r>
            <a:endParaRPr lang="en-US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11838-E39D-459A-A218-83E02F1EE356}"/>
              </a:ext>
            </a:extLst>
          </p:cNvPr>
          <p:cNvSpPr txBox="1"/>
          <p:nvPr/>
        </p:nvSpPr>
        <p:spPr>
          <a:xfrm>
            <a:off x="6570963" y="5912928"/>
            <a:ext cx="32249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إغلاق</a:t>
            </a: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دقائق</a:t>
            </a: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37D81114-568C-4AAA-9976-2EB696817307}"/>
              </a:ext>
            </a:extLst>
          </p:cNvPr>
          <p:cNvSpPr/>
          <p:nvPr/>
        </p:nvSpPr>
        <p:spPr>
          <a:xfrm rot="1782986">
            <a:off x="10138659" y="47725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0ED0933-38E5-4291-92C0-36AAF9EA44E0}"/>
              </a:ext>
            </a:extLst>
          </p:cNvPr>
          <p:cNvSpPr/>
          <p:nvPr/>
        </p:nvSpPr>
        <p:spPr>
          <a:xfrm rot="1782986">
            <a:off x="10134538" y="118107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CC97698-DC01-431C-AEDD-1668768F0EEE}"/>
              </a:ext>
            </a:extLst>
          </p:cNvPr>
          <p:cNvSpPr/>
          <p:nvPr/>
        </p:nvSpPr>
        <p:spPr>
          <a:xfrm rot="1782986">
            <a:off x="10138658" y="188489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rgbClr val="709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A5B85DC-E1FF-4A6D-8A92-F746BD9463B7}"/>
              </a:ext>
            </a:extLst>
          </p:cNvPr>
          <p:cNvSpPr/>
          <p:nvPr/>
        </p:nvSpPr>
        <p:spPr>
          <a:xfrm rot="1782986">
            <a:off x="10134539" y="258872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E790813-CBBC-4F6E-8474-FED90FEA223A}"/>
              </a:ext>
            </a:extLst>
          </p:cNvPr>
          <p:cNvSpPr/>
          <p:nvPr/>
        </p:nvSpPr>
        <p:spPr>
          <a:xfrm rot="1782986">
            <a:off x="10138659" y="329254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rgbClr val="709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1A21B561-6CC5-4F29-9E34-644CC16CF189}"/>
              </a:ext>
            </a:extLst>
          </p:cNvPr>
          <p:cNvSpPr/>
          <p:nvPr/>
        </p:nvSpPr>
        <p:spPr>
          <a:xfrm rot="1782986">
            <a:off x="10138659" y="470018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rgbClr val="709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ACB160BB-5C43-437B-A56D-9358A65C17FB}"/>
              </a:ext>
            </a:extLst>
          </p:cNvPr>
          <p:cNvSpPr/>
          <p:nvPr/>
        </p:nvSpPr>
        <p:spPr>
          <a:xfrm rot="1782986">
            <a:off x="10138659" y="540400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FB9D514-CF6E-41F3-A7D1-DE079B808ACA}"/>
              </a:ext>
            </a:extLst>
          </p:cNvPr>
          <p:cNvSpPr/>
          <p:nvPr/>
        </p:nvSpPr>
        <p:spPr>
          <a:xfrm rot="1782986">
            <a:off x="10138659" y="610783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12A12-33F9-440D-9B94-7A07623A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</p:spPr>
        <p:txBody>
          <a:bodyPr/>
          <a:lstStyle/>
          <a:p>
            <a:pPr rtl="1"/>
            <a:r>
              <a:rPr lang="ar-SA" sz="3000" dirty="0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 lang="en-CA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A8AAF-C692-4F24-CEFB-15477CE8DA1F}"/>
              </a:ext>
            </a:extLst>
          </p:cNvPr>
          <p:cNvSpPr txBox="1"/>
          <p:nvPr/>
        </p:nvSpPr>
        <p:spPr>
          <a:xfrm>
            <a:off x="6180131" y="2295851"/>
            <a:ext cx="36169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أقوم بتنفيذ اجتماع خط</a:t>
            </a:r>
            <a:r>
              <a:rPr lang="ar-SA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الحالة؟</a:t>
            </a:r>
            <a:endParaRPr lang="ar-SA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</a:t>
            </a:r>
            <a:r>
              <a:rPr lang="ar-SA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٣٠ </a:t>
            </a:r>
            <a:r>
              <a:rPr lang="en-U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دقيقة</a:t>
            </a: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6BC3BE7D-4DB9-2C82-E303-95E2A10D4074}"/>
              </a:ext>
            </a:extLst>
          </p:cNvPr>
          <p:cNvSpPr/>
          <p:nvPr/>
        </p:nvSpPr>
        <p:spPr>
          <a:xfrm rot="1782986">
            <a:off x="10138660" y="399636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56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ADD21-5451-F29C-A2A6-DE8FF2C6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مسارات الإحالة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D74E8F6-5F4D-E3EE-A310-C3AFCAE15E4A}"/>
              </a:ext>
            </a:extLst>
          </p:cNvPr>
          <p:cNvSpPr/>
          <p:nvPr/>
        </p:nvSpPr>
        <p:spPr>
          <a:xfrm>
            <a:off x="462163" y="1419556"/>
            <a:ext cx="2354882" cy="2223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النفسية و الدعم النفسي الاجتماعي</a:t>
            </a:r>
            <a:endParaRPr lang="en-GB" sz="1400" b="1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الوكالة / المركز: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موقع: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بيانات المتصل: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نسخة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البريد الإلكتروني إلى: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خدمة: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أوقات وأيام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عمل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هلية: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148749D-BABB-2ED0-2577-78A11F0A954E}"/>
              </a:ext>
            </a:extLst>
          </p:cNvPr>
          <p:cNvGrpSpPr/>
          <p:nvPr/>
        </p:nvGrpSpPr>
        <p:grpSpPr>
          <a:xfrm>
            <a:off x="4546031" y="2377523"/>
            <a:ext cx="700995" cy="1604012"/>
            <a:chOff x="977293" y="3695319"/>
            <a:chExt cx="906153" cy="2073454"/>
          </a:xfrm>
        </p:grpSpPr>
        <p:sp>
          <p:nvSpPr>
            <p:cNvPr id="6" name="Google Shape;315;p4">
              <a:extLst>
                <a:ext uri="{FF2B5EF4-FFF2-40B4-BE49-F238E27FC236}">
                  <a16:creationId xmlns:a16="http://schemas.microsoft.com/office/drawing/2014/main" id="{58DEF19C-22EE-C865-1443-1A8AFDA674F6}"/>
                </a:ext>
              </a:extLst>
            </p:cNvPr>
            <p:cNvSpPr/>
            <p:nvPr/>
          </p:nvSpPr>
          <p:spPr>
            <a:xfrm>
              <a:off x="977293" y="3695319"/>
              <a:ext cx="906153" cy="92971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317;p4">
              <a:extLst>
                <a:ext uri="{FF2B5EF4-FFF2-40B4-BE49-F238E27FC236}">
                  <a16:creationId xmlns:a16="http://schemas.microsoft.com/office/drawing/2014/main" id="{E5D4D0BF-8843-681B-AE64-4383DF4B37B4}"/>
                </a:ext>
              </a:extLst>
            </p:cNvPr>
            <p:cNvSpPr/>
            <p:nvPr/>
          </p:nvSpPr>
          <p:spPr>
            <a:xfrm>
              <a:off x="977293" y="4806822"/>
              <a:ext cx="857164" cy="9619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C5576B-6CB3-9E3B-5C8F-F6E860843E0B}"/>
              </a:ext>
            </a:extLst>
          </p:cNvPr>
          <p:cNvSpPr/>
          <p:nvPr/>
        </p:nvSpPr>
        <p:spPr>
          <a:xfrm>
            <a:off x="1540509" y="3797504"/>
            <a:ext cx="2354882" cy="2223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إدارة </a:t>
            </a:r>
            <a:r>
              <a:rPr lang="ar-SA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المخيم</a:t>
            </a:r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- </a:t>
            </a:r>
            <a:r>
              <a:rPr lang="ar-SA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مأوى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الوكالة / المركز: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موقع: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بيانات المتصل: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نسخة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البريد الإلكتروني إلى: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خدمة: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أوقات وأيام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عمل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هلية: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3B37BA1-599E-02E3-AD7D-676ACFDC4624}"/>
              </a:ext>
            </a:extLst>
          </p:cNvPr>
          <p:cNvSpPr/>
          <p:nvPr/>
        </p:nvSpPr>
        <p:spPr>
          <a:xfrm>
            <a:off x="5895769" y="1213486"/>
            <a:ext cx="2354882" cy="2223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صحة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الوكالة / المركز: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موقع: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بيانات المتصل: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نسخة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البريد الإلكتروني إلى: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خدمة: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أوقات وأيام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عمل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هلية: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25AFE44-5B4A-A7E6-2770-B7865A811CDB}"/>
              </a:ext>
            </a:extLst>
          </p:cNvPr>
          <p:cNvSpPr/>
          <p:nvPr/>
        </p:nvSpPr>
        <p:spPr>
          <a:xfrm>
            <a:off x="4994912" y="4301988"/>
            <a:ext cx="2354882" cy="2223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العنف القائم على النوع الاجتماعي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الوكالة / المركز: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موقع: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بيانات المتصل: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نسخة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البريد الإلكتروني إلى: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خدمة: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أوقات وأيام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عمل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هلية: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9525557-3FAE-D1C1-60BD-FD5B010DE32C}"/>
              </a:ext>
            </a:extLst>
          </p:cNvPr>
          <p:cNvSpPr/>
          <p:nvPr/>
        </p:nvSpPr>
        <p:spPr>
          <a:xfrm>
            <a:off x="9550403" y="1577068"/>
            <a:ext cx="2354882" cy="2223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رعاية بديلة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الوكالة / المركز: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موقع: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بيانات المتصل: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نسخة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البريد الإلكتروني إلى: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خدمة: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أوقات وأيام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عمل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هلية: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5C65F61-39E6-1865-1FBF-21424FB14728}"/>
              </a:ext>
            </a:extLst>
          </p:cNvPr>
          <p:cNvSpPr/>
          <p:nvPr/>
        </p:nvSpPr>
        <p:spPr>
          <a:xfrm>
            <a:off x="8354650" y="4031966"/>
            <a:ext cx="2354882" cy="2223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مساعدة قانونية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اسم الوكالة / المركز: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موقع: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نقطة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بيانات المتصل: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نسخة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البريد الإلكتروني إلى:</a:t>
            </a:r>
          </a:p>
          <a:p>
            <a:pPr algn="r" rtl="1"/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خدمة: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أوقات وأيام ال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عمل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ar-SA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هلية: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BE" sz="14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ACCB061-E269-2CFF-1F19-912565FA7EA2}"/>
              </a:ext>
            </a:extLst>
          </p:cNvPr>
          <p:cNvSpPr/>
          <p:nvPr/>
        </p:nvSpPr>
        <p:spPr>
          <a:xfrm>
            <a:off x="2778369" y="2051538"/>
            <a:ext cx="1946031" cy="1500554"/>
          </a:xfrm>
          <a:custGeom>
            <a:avLst/>
            <a:gdLst>
              <a:gd name="connsiteX0" fmla="*/ 1946031 w 1946031"/>
              <a:gd name="connsiteY0" fmla="*/ 1500554 h 1500554"/>
              <a:gd name="connsiteX1" fmla="*/ 1418493 w 1946031"/>
              <a:gd name="connsiteY1" fmla="*/ 890954 h 1500554"/>
              <a:gd name="connsiteX2" fmla="*/ 726831 w 1946031"/>
              <a:gd name="connsiteY2" fmla="*/ 269631 h 1500554"/>
              <a:gd name="connsiteX3" fmla="*/ 0 w 1946031"/>
              <a:gd name="connsiteY3" fmla="*/ 0 h 1500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6031" h="1500554">
                <a:moveTo>
                  <a:pt x="1946031" y="1500554"/>
                </a:moveTo>
                <a:cubicBezTo>
                  <a:pt x="1783862" y="1298331"/>
                  <a:pt x="1621693" y="1096108"/>
                  <a:pt x="1418493" y="890954"/>
                </a:cubicBezTo>
                <a:cubicBezTo>
                  <a:pt x="1215293" y="685800"/>
                  <a:pt x="963246" y="418123"/>
                  <a:pt x="726831" y="269631"/>
                </a:cubicBezTo>
                <a:cubicBezTo>
                  <a:pt x="490416" y="121139"/>
                  <a:pt x="245208" y="60569"/>
                  <a:pt x="0" y="0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69B8935-356A-3CED-D9E6-60F870FE3A9D}"/>
              </a:ext>
            </a:extLst>
          </p:cNvPr>
          <p:cNvSpPr/>
          <p:nvPr/>
        </p:nvSpPr>
        <p:spPr>
          <a:xfrm>
            <a:off x="3790457" y="3821723"/>
            <a:ext cx="1156681" cy="629165"/>
          </a:xfrm>
          <a:custGeom>
            <a:avLst/>
            <a:gdLst>
              <a:gd name="connsiteX0" fmla="*/ 0 w 996461"/>
              <a:gd name="connsiteY0" fmla="*/ 539262 h 629165"/>
              <a:gd name="connsiteX1" fmla="*/ 527538 w 996461"/>
              <a:gd name="connsiteY1" fmla="*/ 586154 h 629165"/>
              <a:gd name="connsiteX2" fmla="*/ 996461 w 996461"/>
              <a:gd name="connsiteY2" fmla="*/ 0 h 62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6461" h="629165">
                <a:moveTo>
                  <a:pt x="0" y="539262"/>
                </a:moveTo>
                <a:cubicBezTo>
                  <a:pt x="180730" y="607646"/>
                  <a:pt x="361461" y="676031"/>
                  <a:pt x="527538" y="586154"/>
                </a:cubicBezTo>
                <a:cubicBezTo>
                  <a:pt x="693615" y="496277"/>
                  <a:pt x="845038" y="248138"/>
                  <a:pt x="996461" y="0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09F8BED7-46E2-411A-0F5C-C2605BE29801}"/>
              </a:ext>
            </a:extLst>
          </p:cNvPr>
          <p:cNvSpPr/>
          <p:nvPr/>
        </p:nvSpPr>
        <p:spPr>
          <a:xfrm>
            <a:off x="4970585" y="3001108"/>
            <a:ext cx="4431323" cy="1156752"/>
          </a:xfrm>
          <a:custGeom>
            <a:avLst/>
            <a:gdLst>
              <a:gd name="connsiteX0" fmla="*/ 0 w 4431323"/>
              <a:gd name="connsiteY0" fmla="*/ 832338 h 1221972"/>
              <a:gd name="connsiteX1" fmla="*/ 1019907 w 4431323"/>
              <a:gd name="connsiteY1" fmla="*/ 1219200 h 1221972"/>
              <a:gd name="connsiteX2" fmla="*/ 2063261 w 4431323"/>
              <a:gd name="connsiteY2" fmla="*/ 656492 h 1221972"/>
              <a:gd name="connsiteX3" fmla="*/ 3434861 w 4431323"/>
              <a:gd name="connsiteY3" fmla="*/ 762000 h 1221972"/>
              <a:gd name="connsiteX4" fmla="*/ 4431323 w 4431323"/>
              <a:gd name="connsiteY4" fmla="*/ 0 h 1221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1323" h="1221972">
                <a:moveTo>
                  <a:pt x="0" y="832338"/>
                </a:moveTo>
                <a:cubicBezTo>
                  <a:pt x="338015" y="1040423"/>
                  <a:pt x="676030" y="1248508"/>
                  <a:pt x="1019907" y="1219200"/>
                </a:cubicBezTo>
                <a:cubicBezTo>
                  <a:pt x="1363784" y="1189892"/>
                  <a:pt x="1660769" y="732692"/>
                  <a:pt x="2063261" y="656492"/>
                </a:cubicBezTo>
                <a:cubicBezTo>
                  <a:pt x="2465753" y="580292"/>
                  <a:pt x="3040184" y="871415"/>
                  <a:pt x="3434861" y="762000"/>
                </a:cubicBezTo>
                <a:cubicBezTo>
                  <a:pt x="3829538" y="652585"/>
                  <a:pt x="4130430" y="326292"/>
                  <a:pt x="4431323" y="0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381926C-B804-16E9-4B08-0CB6DB1A89B5}"/>
              </a:ext>
            </a:extLst>
          </p:cNvPr>
          <p:cNvSpPr/>
          <p:nvPr/>
        </p:nvSpPr>
        <p:spPr>
          <a:xfrm flipH="1">
            <a:off x="5928873" y="3251000"/>
            <a:ext cx="434097" cy="744160"/>
          </a:xfrm>
          <a:custGeom>
            <a:avLst/>
            <a:gdLst>
              <a:gd name="connsiteX0" fmla="*/ 0 w 228132"/>
              <a:gd name="connsiteY0" fmla="*/ 422031 h 422031"/>
              <a:gd name="connsiteX1" fmla="*/ 199292 w 228132"/>
              <a:gd name="connsiteY1" fmla="*/ 164123 h 422031"/>
              <a:gd name="connsiteX2" fmla="*/ 222739 w 228132"/>
              <a:gd name="connsiteY2" fmla="*/ 0 h 422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132" h="422031">
                <a:moveTo>
                  <a:pt x="0" y="422031"/>
                </a:moveTo>
                <a:cubicBezTo>
                  <a:pt x="81084" y="328246"/>
                  <a:pt x="162169" y="234461"/>
                  <a:pt x="199292" y="164123"/>
                </a:cubicBezTo>
                <a:cubicBezTo>
                  <a:pt x="236415" y="93784"/>
                  <a:pt x="229577" y="46892"/>
                  <a:pt x="222739" y="0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18953ED-42C4-9BEF-E9F7-AC344EBDFFC2}"/>
              </a:ext>
            </a:extLst>
          </p:cNvPr>
          <p:cNvSpPr/>
          <p:nvPr/>
        </p:nvSpPr>
        <p:spPr>
          <a:xfrm>
            <a:off x="6775938" y="3739662"/>
            <a:ext cx="917730" cy="1524000"/>
          </a:xfrm>
          <a:custGeom>
            <a:avLst/>
            <a:gdLst>
              <a:gd name="connsiteX0" fmla="*/ 0 w 917730"/>
              <a:gd name="connsiteY0" fmla="*/ 0 h 1524000"/>
              <a:gd name="connsiteX1" fmla="*/ 844062 w 917730"/>
              <a:gd name="connsiteY1" fmla="*/ 351692 h 1524000"/>
              <a:gd name="connsiteX2" fmla="*/ 855785 w 917730"/>
              <a:gd name="connsiteY2" fmla="*/ 1125415 h 1524000"/>
              <a:gd name="connsiteX3" fmla="*/ 679939 w 91773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7730" h="1524000">
                <a:moveTo>
                  <a:pt x="0" y="0"/>
                </a:moveTo>
                <a:cubicBezTo>
                  <a:pt x="350715" y="82061"/>
                  <a:pt x="701431" y="164123"/>
                  <a:pt x="844062" y="351692"/>
                </a:cubicBezTo>
                <a:cubicBezTo>
                  <a:pt x="986693" y="539261"/>
                  <a:pt x="883139" y="930030"/>
                  <a:pt x="855785" y="1125415"/>
                </a:cubicBezTo>
                <a:cubicBezTo>
                  <a:pt x="828431" y="1320800"/>
                  <a:pt x="754185" y="1422400"/>
                  <a:pt x="679939" y="1524000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5BCC0C9-22A7-B2E3-1994-50905D92F3C9}"/>
              </a:ext>
            </a:extLst>
          </p:cNvPr>
          <p:cNvSpPr/>
          <p:nvPr/>
        </p:nvSpPr>
        <p:spPr>
          <a:xfrm>
            <a:off x="8768862" y="3536742"/>
            <a:ext cx="679938" cy="444793"/>
          </a:xfrm>
          <a:custGeom>
            <a:avLst/>
            <a:gdLst>
              <a:gd name="connsiteX0" fmla="*/ 0 w 679938"/>
              <a:gd name="connsiteY0" fmla="*/ 27073 h 308427"/>
              <a:gd name="connsiteX1" fmla="*/ 339969 w 679938"/>
              <a:gd name="connsiteY1" fmla="*/ 27073 h 308427"/>
              <a:gd name="connsiteX2" fmla="*/ 679938 w 679938"/>
              <a:gd name="connsiteY2" fmla="*/ 308427 h 30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9938" h="308427">
                <a:moveTo>
                  <a:pt x="0" y="27073"/>
                </a:moveTo>
                <a:cubicBezTo>
                  <a:pt x="113323" y="3627"/>
                  <a:pt x="226646" y="-19819"/>
                  <a:pt x="339969" y="27073"/>
                </a:cubicBezTo>
                <a:cubicBezTo>
                  <a:pt x="453292" y="73965"/>
                  <a:pt x="566615" y="191196"/>
                  <a:pt x="679938" y="308427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2696AD4-52ED-50BE-02BE-E5D2D848F00D}"/>
              </a:ext>
            </a:extLst>
          </p:cNvPr>
          <p:cNvSpPr/>
          <p:nvPr/>
        </p:nvSpPr>
        <p:spPr>
          <a:xfrm>
            <a:off x="8120963" y="2443473"/>
            <a:ext cx="1429439" cy="444793"/>
          </a:xfrm>
          <a:custGeom>
            <a:avLst/>
            <a:gdLst>
              <a:gd name="connsiteX0" fmla="*/ 0 w 679938"/>
              <a:gd name="connsiteY0" fmla="*/ 27073 h 308427"/>
              <a:gd name="connsiteX1" fmla="*/ 339969 w 679938"/>
              <a:gd name="connsiteY1" fmla="*/ 27073 h 308427"/>
              <a:gd name="connsiteX2" fmla="*/ 679938 w 679938"/>
              <a:gd name="connsiteY2" fmla="*/ 308427 h 30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9938" h="308427">
                <a:moveTo>
                  <a:pt x="0" y="27073"/>
                </a:moveTo>
                <a:cubicBezTo>
                  <a:pt x="113323" y="3627"/>
                  <a:pt x="226646" y="-19819"/>
                  <a:pt x="339969" y="27073"/>
                </a:cubicBezTo>
                <a:cubicBezTo>
                  <a:pt x="453292" y="73965"/>
                  <a:pt x="566615" y="191196"/>
                  <a:pt x="679938" y="308427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0C5FF8E9-1EE8-BF71-8183-31DE5C1CF692}"/>
              </a:ext>
            </a:extLst>
          </p:cNvPr>
          <p:cNvSpPr/>
          <p:nvPr/>
        </p:nvSpPr>
        <p:spPr>
          <a:xfrm rot="5400000" flipH="1">
            <a:off x="4120577" y="484229"/>
            <a:ext cx="356460" cy="3155345"/>
          </a:xfrm>
          <a:custGeom>
            <a:avLst/>
            <a:gdLst>
              <a:gd name="connsiteX0" fmla="*/ 0 w 917730"/>
              <a:gd name="connsiteY0" fmla="*/ 0 h 1524000"/>
              <a:gd name="connsiteX1" fmla="*/ 844062 w 917730"/>
              <a:gd name="connsiteY1" fmla="*/ 351692 h 1524000"/>
              <a:gd name="connsiteX2" fmla="*/ 855785 w 917730"/>
              <a:gd name="connsiteY2" fmla="*/ 1125415 h 1524000"/>
              <a:gd name="connsiteX3" fmla="*/ 679939 w 91773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7730" h="1524000">
                <a:moveTo>
                  <a:pt x="0" y="0"/>
                </a:moveTo>
                <a:cubicBezTo>
                  <a:pt x="350715" y="82061"/>
                  <a:pt x="701431" y="164123"/>
                  <a:pt x="844062" y="351692"/>
                </a:cubicBezTo>
                <a:cubicBezTo>
                  <a:pt x="986693" y="539261"/>
                  <a:pt x="883139" y="930030"/>
                  <a:pt x="855785" y="1125415"/>
                </a:cubicBezTo>
                <a:cubicBezTo>
                  <a:pt x="828431" y="1320800"/>
                  <a:pt x="754185" y="1422400"/>
                  <a:pt x="679939" y="1524000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2976E0A-9110-41EC-8BA9-87F6E4831B7F}"/>
              </a:ext>
            </a:extLst>
          </p:cNvPr>
          <p:cNvSpPr/>
          <p:nvPr/>
        </p:nvSpPr>
        <p:spPr>
          <a:xfrm rot="2697930" flipV="1">
            <a:off x="3745007" y="4537720"/>
            <a:ext cx="1199807" cy="503131"/>
          </a:xfrm>
          <a:custGeom>
            <a:avLst/>
            <a:gdLst>
              <a:gd name="connsiteX0" fmla="*/ 0 w 679938"/>
              <a:gd name="connsiteY0" fmla="*/ 27073 h 308427"/>
              <a:gd name="connsiteX1" fmla="*/ 339969 w 679938"/>
              <a:gd name="connsiteY1" fmla="*/ 27073 h 308427"/>
              <a:gd name="connsiteX2" fmla="*/ 679938 w 679938"/>
              <a:gd name="connsiteY2" fmla="*/ 308427 h 30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9938" h="308427">
                <a:moveTo>
                  <a:pt x="0" y="27073"/>
                </a:moveTo>
                <a:cubicBezTo>
                  <a:pt x="113323" y="3627"/>
                  <a:pt x="226646" y="-19819"/>
                  <a:pt x="339969" y="27073"/>
                </a:cubicBezTo>
                <a:cubicBezTo>
                  <a:pt x="453292" y="73965"/>
                  <a:pt x="566615" y="191196"/>
                  <a:pt x="679938" y="308427"/>
                </a:cubicBez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155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1189388" y="3682897"/>
            <a:ext cx="4502232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يجب أن يعرف أخصائي الحالة أنواع الخدمات المختلفة المتاحة وكيفية دعم العملاء للوصول إلى تلك الخدمات</a:t>
            </a: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1865365-E0D2-4F1C-94B2-26F808C53A89}"/>
              </a:ext>
            </a:extLst>
          </p:cNvPr>
          <p:cNvSpPr txBox="1"/>
          <p:nvPr/>
        </p:nvSpPr>
        <p:spPr>
          <a:xfrm>
            <a:off x="6721885" y="3682897"/>
            <a:ext cx="40592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مسح خدمات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ومسار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إ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محدث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يقوي الإحالات</a:t>
            </a: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2914724" y="212354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5-Point Star 5">
            <a:extLst>
              <a:ext uri="{FF2B5EF4-FFF2-40B4-BE49-F238E27FC236}">
                <a16:creationId xmlns:a16="http://schemas.microsoft.com/office/drawing/2014/main" id="{F0DA2569-FB86-4902-B70A-F4F49A979B6B}"/>
              </a:ext>
            </a:extLst>
          </p:cNvPr>
          <p:cNvSpPr/>
          <p:nvPr/>
        </p:nvSpPr>
        <p:spPr>
          <a:xfrm>
            <a:off x="8225716" y="21235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73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0F39D95A-EC14-28D1-D216-6F7398DCCB1F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endParaRPr lang="en-CA" sz="2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</a:t>
            </a:r>
            <a:r>
              <a:rPr lang="ar-SA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يمكن صياغة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الغايات والأهداف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Garamond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2898869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A89592-01F7-417A-4CC4-11E33189D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ar-SA" dirty="0"/>
              <a:t>تحديد الأهداف الذكية</a:t>
            </a:r>
            <a:endParaRPr lang="en-B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E9DB1F-C394-104E-CA8A-99EB45FD7C81}"/>
              </a:ext>
            </a:extLst>
          </p:cNvPr>
          <p:cNvSpPr/>
          <p:nvPr/>
        </p:nvSpPr>
        <p:spPr>
          <a:xfrm>
            <a:off x="914397" y="2829697"/>
            <a:ext cx="1705233" cy="15693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D15BA7-BBEB-CCAF-39D0-ED3B9B62A0C5}"/>
              </a:ext>
            </a:extLst>
          </p:cNvPr>
          <p:cNvSpPr/>
          <p:nvPr/>
        </p:nvSpPr>
        <p:spPr>
          <a:xfrm>
            <a:off x="3037700" y="2829697"/>
            <a:ext cx="1705233" cy="15693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899696-DB8F-DC06-14F8-83A6A505FC08}"/>
              </a:ext>
            </a:extLst>
          </p:cNvPr>
          <p:cNvSpPr/>
          <p:nvPr/>
        </p:nvSpPr>
        <p:spPr>
          <a:xfrm>
            <a:off x="5161003" y="2829697"/>
            <a:ext cx="1705233" cy="15693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8B4121-62C2-6279-C5E3-8210BDADF671}"/>
              </a:ext>
            </a:extLst>
          </p:cNvPr>
          <p:cNvSpPr/>
          <p:nvPr/>
        </p:nvSpPr>
        <p:spPr>
          <a:xfrm>
            <a:off x="7284306" y="2829697"/>
            <a:ext cx="1705233" cy="15693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8290D0-4E9E-BC26-8086-CC27A233A94C}"/>
              </a:ext>
            </a:extLst>
          </p:cNvPr>
          <p:cNvSpPr/>
          <p:nvPr/>
        </p:nvSpPr>
        <p:spPr>
          <a:xfrm>
            <a:off x="9407609" y="2829697"/>
            <a:ext cx="1705233" cy="15693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F047950-5A4C-DFA4-3FE6-C21FFBCE385C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86C4DACB-EF3E-BE45-F1F3-1A03852673F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EBBF11C-305F-276B-C7E0-AAFD9153B60E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A24DE51-0421-C73F-8295-B355027CE2BC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١٤٣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B485E4F-81CB-9B04-521F-D0E88D8D06CB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21100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A89592-01F7-417A-4CC4-11E33189D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/>
              <a:t>تحديد الأهداف الذكية</a:t>
            </a:r>
            <a:endParaRPr lang="en-BE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C346D8-079D-E1DC-E607-AAF4BAA2E488}"/>
              </a:ext>
            </a:extLst>
          </p:cNvPr>
          <p:cNvSpPr txBox="1"/>
          <p:nvPr/>
        </p:nvSpPr>
        <p:spPr>
          <a:xfrm>
            <a:off x="836531" y="3888351"/>
            <a:ext cx="178309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محدد 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تركيز واضح ومحدد على "من" يفعل "ماذا"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A9F14D-751B-3E66-FEE5-F4DF26E07826}"/>
              </a:ext>
            </a:extLst>
          </p:cNvPr>
          <p:cNvSpPr txBox="1"/>
          <p:nvPr/>
        </p:nvSpPr>
        <p:spPr>
          <a:xfrm>
            <a:off x="2907174" y="3888351"/>
            <a:ext cx="183575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قابل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للقياس</a:t>
            </a:r>
          </a:p>
          <a:p>
            <a:pPr algn="r" rtl="1"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من الممكن قياس أو تحديد ما إذا كان قد تم الوصول إلى الهدف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358518-ACC6-579F-A205-7D81EE17F7FB}"/>
              </a:ext>
            </a:extLst>
          </p:cNvPr>
          <p:cNvSpPr txBox="1"/>
          <p:nvPr/>
        </p:nvSpPr>
        <p:spPr>
          <a:xfrm>
            <a:off x="5161003" y="3888351"/>
            <a:ext cx="1705233" cy="10002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قابل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للتحقيق</a:t>
            </a:r>
          </a:p>
          <a:p>
            <a:pPr algn="r" rtl="1"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مع الموارد والخدمات المتاحة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B00281-8110-EA21-D6D0-052C2C9EB54E}"/>
              </a:ext>
            </a:extLst>
          </p:cNvPr>
          <p:cNvSpPr txBox="1"/>
          <p:nvPr/>
        </p:nvSpPr>
        <p:spPr>
          <a:xfrm>
            <a:off x="7284305" y="3888351"/>
            <a:ext cx="170523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مناسب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لتتناسب مع الاحتياجات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15551D-190A-242A-8C84-A97472554217}"/>
              </a:ext>
            </a:extLst>
          </p:cNvPr>
          <p:cNvSpPr txBox="1"/>
          <p:nvPr/>
        </p:nvSpPr>
        <p:spPr>
          <a:xfrm>
            <a:off x="9407607" y="3888351"/>
            <a:ext cx="170523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ح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ة زمنيا</a:t>
            </a:r>
          </a:p>
          <a:p>
            <a:pPr algn="r" rtl="1"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لديك إطار زمني واضح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40CBB1-938A-2778-A5AB-75133B1F3F32}"/>
              </a:ext>
            </a:extLst>
          </p:cNvPr>
          <p:cNvSpPr/>
          <p:nvPr/>
        </p:nvSpPr>
        <p:spPr>
          <a:xfrm>
            <a:off x="914397" y="2009873"/>
            <a:ext cx="1705233" cy="15693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363A34-98FA-EF95-BB2F-578971E1770E}"/>
              </a:ext>
            </a:extLst>
          </p:cNvPr>
          <p:cNvSpPr/>
          <p:nvPr/>
        </p:nvSpPr>
        <p:spPr>
          <a:xfrm>
            <a:off x="3037700" y="2009873"/>
            <a:ext cx="1705233" cy="15693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A09501-443A-3F8D-7C5C-91C8416E2A9C}"/>
              </a:ext>
            </a:extLst>
          </p:cNvPr>
          <p:cNvSpPr/>
          <p:nvPr/>
        </p:nvSpPr>
        <p:spPr>
          <a:xfrm>
            <a:off x="5161003" y="2009873"/>
            <a:ext cx="1705233" cy="15693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29181B-EFC0-8F98-0D91-79FDE0E3CD5F}"/>
              </a:ext>
            </a:extLst>
          </p:cNvPr>
          <p:cNvSpPr/>
          <p:nvPr/>
        </p:nvSpPr>
        <p:spPr>
          <a:xfrm>
            <a:off x="7284306" y="2009873"/>
            <a:ext cx="1705233" cy="15693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A315A59-EFBA-41B0-44ED-026B5DB50BDD}"/>
              </a:ext>
            </a:extLst>
          </p:cNvPr>
          <p:cNvSpPr/>
          <p:nvPr/>
        </p:nvSpPr>
        <p:spPr>
          <a:xfrm>
            <a:off x="9407609" y="2009873"/>
            <a:ext cx="1705233" cy="15693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en-BE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84675C8-7942-F6DA-214D-E85ECF97129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B2EBFABA-3494-033C-5467-1E4965A4B56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0716CC0-A8E5-D1B9-C0FD-5DAE9F24A169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319C690-42CB-5E99-46E5-CC4CE4A1927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١٤٣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0BA01BD-7155-3697-E9AE-F8BED552C2B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C0D06AC-0594-FF31-BB0B-9C1B26FD002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4" name="Isosceles Triangle 13">
                <a:extLst>
                  <a:ext uri="{FF2B5EF4-FFF2-40B4-BE49-F238E27FC236}">
                    <a16:creationId xmlns:a16="http://schemas.microsoft.com/office/drawing/2014/main" id="{25EB326D-E998-0986-C012-20075D9F1CE3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06B7F57-1DE0-88E2-B846-760F9005E0AD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76534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2">
            <a:extLst>
              <a:ext uri="{FF2B5EF4-FFF2-40B4-BE49-F238E27FC236}">
                <a16:creationId xmlns:a16="http://schemas.microsoft.com/office/drawing/2014/main" id="{1FCB1FF6-AC9F-3C06-0794-CC59DD24BFAF}"/>
              </a:ext>
            </a:extLst>
          </p:cNvPr>
          <p:cNvSpPr txBox="1">
            <a:spLocks/>
          </p:cNvSpPr>
          <p:nvPr/>
        </p:nvSpPr>
        <p:spPr>
          <a:xfrm>
            <a:off x="4666638" y="1927133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6200650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52A742-0CBC-A888-A04B-E7291A27B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أهداف إدارة حالة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حماية الطفل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AE2EA4-ED8E-8B46-C829-5BBBE2207F3E}"/>
              </a:ext>
            </a:extLst>
          </p:cNvPr>
          <p:cNvSpPr txBox="1"/>
          <p:nvPr/>
        </p:nvSpPr>
        <p:spPr>
          <a:xfrm>
            <a:off x="6499646" y="4285840"/>
            <a:ext cx="49941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تحديد أولويات الأهداف على أساس تحديد أولويات الاحتياجات</a:t>
            </a:r>
          </a:p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٢.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تحليل الإجراءات المتاحة</a:t>
            </a:r>
          </a:p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٣.الخطة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1BEE20-A6DB-E689-7038-15E96E5B750C}"/>
              </a:ext>
            </a:extLst>
          </p:cNvPr>
          <p:cNvSpPr txBox="1"/>
          <p:nvPr/>
        </p:nvSpPr>
        <p:spPr>
          <a:xfrm>
            <a:off x="1166747" y="1590796"/>
            <a:ext cx="4562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تهدف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أهداف إدارة حالة حماية الطفل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إلى تقليل عوامل الخطر وزيادة عوامل الحماية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185E69-23CD-2EE7-03AC-A53E82770C04}"/>
              </a:ext>
            </a:extLst>
          </p:cNvPr>
          <p:cNvGrpSpPr/>
          <p:nvPr/>
        </p:nvGrpSpPr>
        <p:grpSpPr>
          <a:xfrm>
            <a:off x="3278865" y="4453094"/>
            <a:ext cx="947002" cy="1402406"/>
            <a:chOff x="6542377" y="3389788"/>
            <a:chExt cx="1867715" cy="2765879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9A5160E-2A56-9029-CCBB-DDA50E4D3CCC}"/>
                </a:ext>
              </a:extLst>
            </p:cNvPr>
            <p:cNvGrpSpPr/>
            <p:nvPr/>
          </p:nvGrpSpPr>
          <p:grpSpPr>
            <a:xfrm>
              <a:off x="6542377" y="3389788"/>
              <a:ext cx="1867715" cy="2765879"/>
              <a:chOff x="6275864" y="3222632"/>
              <a:chExt cx="2080765" cy="3081378"/>
            </a:xfrm>
            <a:grpFill/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169F0183-A0A0-5D3A-6BBB-B8286EC791FF}"/>
                  </a:ext>
                </a:extLst>
              </p:cNvPr>
              <p:cNvSpPr/>
              <p:nvPr/>
            </p:nvSpPr>
            <p:spPr>
              <a:xfrm>
                <a:off x="6879614" y="3222632"/>
                <a:ext cx="868194" cy="86819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3B5A341E-961B-3C24-D852-D055736DFE64}"/>
                  </a:ext>
                </a:extLst>
              </p:cNvPr>
              <p:cNvGrpSpPr/>
              <p:nvPr/>
            </p:nvGrpSpPr>
            <p:grpSpPr>
              <a:xfrm>
                <a:off x="6275864" y="3233777"/>
                <a:ext cx="2080765" cy="3070233"/>
                <a:chOff x="6131774" y="3095705"/>
                <a:chExt cx="2342385" cy="3456261"/>
              </a:xfrm>
              <a:grpFill/>
            </p:grpSpPr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A11D1282-8458-BF81-B4F0-39EA8CECDD0F}"/>
                    </a:ext>
                  </a:extLst>
                </p:cNvPr>
                <p:cNvSpPr/>
                <p:nvPr/>
              </p:nvSpPr>
              <p:spPr>
                <a:xfrm>
                  <a:off x="6837950" y="4251503"/>
                  <a:ext cx="906678" cy="1189003"/>
                </a:xfrm>
                <a:prstGeom prst="roundRect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Rectangle: Rounded Corners 23">
                  <a:extLst>
                    <a:ext uri="{FF2B5EF4-FFF2-40B4-BE49-F238E27FC236}">
                      <a16:creationId xmlns:a16="http://schemas.microsoft.com/office/drawing/2014/main" id="{9C288268-BA6A-CCCA-7FB6-9F1BF2FE3303}"/>
                    </a:ext>
                  </a:extLst>
                </p:cNvPr>
                <p:cNvSpPr/>
                <p:nvPr/>
              </p:nvSpPr>
              <p:spPr>
                <a:xfrm rot="2358309">
                  <a:off x="6683264" y="4857233"/>
                  <a:ext cx="417071" cy="114934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Rectangle: Rounded Corners 24">
                  <a:extLst>
                    <a:ext uri="{FF2B5EF4-FFF2-40B4-BE49-F238E27FC236}">
                      <a16:creationId xmlns:a16="http://schemas.microsoft.com/office/drawing/2014/main" id="{3B767E0D-2EAF-8690-EE09-DD8C860BE0DC}"/>
                    </a:ext>
                  </a:extLst>
                </p:cNvPr>
                <p:cNvSpPr/>
                <p:nvPr/>
              </p:nvSpPr>
              <p:spPr>
                <a:xfrm rot="9538565">
                  <a:off x="7532715" y="5053814"/>
                  <a:ext cx="403525" cy="1498152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Rectangle: Rounded Corners 25">
                  <a:extLst>
                    <a:ext uri="{FF2B5EF4-FFF2-40B4-BE49-F238E27FC236}">
                      <a16:creationId xmlns:a16="http://schemas.microsoft.com/office/drawing/2014/main" id="{05F434A1-2245-C00A-EA54-28F9BB84C484}"/>
                    </a:ext>
                  </a:extLst>
                </p:cNvPr>
                <p:cNvSpPr/>
                <p:nvPr/>
              </p:nvSpPr>
              <p:spPr>
                <a:xfrm rot="10441727">
                  <a:off x="6466525" y="5566826"/>
                  <a:ext cx="412721" cy="9660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Rectangle: Rounded Corners 26">
                  <a:extLst>
                    <a:ext uri="{FF2B5EF4-FFF2-40B4-BE49-F238E27FC236}">
                      <a16:creationId xmlns:a16="http://schemas.microsoft.com/office/drawing/2014/main" id="{F0E5A9BB-8184-1D44-5B96-68A1B4285815}"/>
                    </a:ext>
                  </a:extLst>
                </p:cNvPr>
                <p:cNvSpPr/>
                <p:nvPr/>
              </p:nvSpPr>
              <p:spPr>
                <a:xfrm rot="21202754">
                  <a:off x="7927941" y="3095705"/>
                  <a:ext cx="389349" cy="9705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" name="Rectangle: Rounded Corners 27">
                  <a:extLst>
                    <a:ext uri="{FF2B5EF4-FFF2-40B4-BE49-F238E27FC236}">
                      <a16:creationId xmlns:a16="http://schemas.microsoft.com/office/drawing/2014/main" id="{9289B43E-8436-2D17-2A88-7D00007BA02D}"/>
                    </a:ext>
                  </a:extLst>
                </p:cNvPr>
                <p:cNvSpPr/>
                <p:nvPr/>
              </p:nvSpPr>
              <p:spPr>
                <a:xfrm rot="2846291">
                  <a:off x="7655283" y="3612100"/>
                  <a:ext cx="417128" cy="122062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" name="Rectangle: Rounded Corners 28">
                  <a:extLst>
                    <a:ext uri="{FF2B5EF4-FFF2-40B4-BE49-F238E27FC236}">
                      <a16:creationId xmlns:a16="http://schemas.microsoft.com/office/drawing/2014/main" id="{F492163F-005D-B080-6C49-18EC974E9F95}"/>
                    </a:ext>
                  </a:extLst>
                </p:cNvPr>
                <p:cNvSpPr/>
                <p:nvPr/>
              </p:nvSpPr>
              <p:spPr>
                <a:xfrm rot="7497251">
                  <a:off x="6458770" y="3665817"/>
                  <a:ext cx="418716" cy="107270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15B731A6-D7EE-B86E-5EE1-3255CD81A5E7}"/>
                    </a:ext>
                  </a:extLst>
                </p:cNvPr>
                <p:cNvSpPr/>
                <p:nvPr/>
              </p:nvSpPr>
              <p:spPr>
                <a:xfrm rot="461185">
                  <a:off x="6232794" y="3158218"/>
                  <a:ext cx="397535" cy="102195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pic>
          <p:nvPicPr>
            <p:cNvPr id="20" name="Graphic 19" descr="Water with solid fill">
              <a:extLst>
                <a:ext uri="{FF2B5EF4-FFF2-40B4-BE49-F238E27FC236}">
                  <a16:creationId xmlns:a16="http://schemas.microsoft.com/office/drawing/2014/main" id="{10C384A6-9608-B28E-71B7-AC737A3DDD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628170" y="3530974"/>
              <a:ext cx="200226" cy="200226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D7FE8D1-E627-666D-E0C1-1F02FA6A8A0E}"/>
              </a:ext>
            </a:extLst>
          </p:cNvPr>
          <p:cNvGrpSpPr/>
          <p:nvPr/>
        </p:nvGrpSpPr>
        <p:grpSpPr>
          <a:xfrm>
            <a:off x="2000034" y="4534363"/>
            <a:ext cx="1104564" cy="507865"/>
            <a:chOff x="2799225" y="1528989"/>
            <a:chExt cx="4843224" cy="9915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A3B6CED-1D39-F515-9884-FD45293E8D3E}"/>
                </a:ext>
              </a:extLst>
            </p:cNvPr>
            <p:cNvSpPr/>
            <p:nvPr/>
          </p:nvSpPr>
          <p:spPr>
            <a:xfrm>
              <a:off x="2799233" y="1651593"/>
              <a:ext cx="398125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6" name="Parallelogram 35">
              <a:extLst>
                <a:ext uri="{FF2B5EF4-FFF2-40B4-BE49-F238E27FC236}">
                  <a16:creationId xmlns:a16="http://schemas.microsoft.com/office/drawing/2014/main" id="{CA26C5C4-6685-01C0-2F74-FE4ABFB7AA17}"/>
                </a:ext>
              </a:extLst>
            </p:cNvPr>
            <p:cNvSpPr/>
            <p:nvPr/>
          </p:nvSpPr>
          <p:spPr>
            <a:xfrm rot="16200000" flipH="1">
              <a:off x="6778251" y="1648160"/>
              <a:ext cx="941305" cy="787089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7C598691-0F0B-EA9E-C48E-01387D0E21BD}"/>
                </a:ext>
              </a:extLst>
            </p:cNvPr>
            <p:cNvSpPr/>
            <p:nvPr/>
          </p:nvSpPr>
          <p:spPr>
            <a:xfrm flipH="1" flipV="1">
              <a:off x="2799225" y="1528989"/>
              <a:ext cx="4843224" cy="88106"/>
            </a:xfrm>
            <a:prstGeom prst="parallelogram">
              <a:avLst>
                <a:gd name="adj" fmla="val 4127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D8370DA-D952-1094-EEEB-2617F2CF7340}"/>
              </a:ext>
            </a:extLst>
          </p:cNvPr>
          <p:cNvGrpSpPr/>
          <p:nvPr/>
        </p:nvGrpSpPr>
        <p:grpSpPr>
          <a:xfrm>
            <a:off x="4382305" y="4522840"/>
            <a:ext cx="1104564" cy="507865"/>
            <a:chOff x="2799225" y="1528989"/>
            <a:chExt cx="4843224" cy="9915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0AF874D-B105-C0BE-D33F-8404EC779606}"/>
                </a:ext>
              </a:extLst>
            </p:cNvPr>
            <p:cNvSpPr/>
            <p:nvPr/>
          </p:nvSpPr>
          <p:spPr>
            <a:xfrm>
              <a:off x="2799233" y="1651593"/>
              <a:ext cx="398125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2" name="Parallelogram 41">
              <a:extLst>
                <a:ext uri="{FF2B5EF4-FFF2-40B4-BE49-F238E27FC236}">
                  <a16:creationId xmlns:a16="http://schemas.microsoft.com/office/drawing/2014/main" id="{7529E57F-8C79-D4B2-D6B2-64294D6C04EA}"/>
                </a:ext>
              </a:extLst>
            </p:cNvPr>
            <p:cNvSpPr/>
            <p:nvPr/>
          </p:nvSpPr>
          <p:spPr>
            <a:xfrm rot="16200000" flipH="1">
              <a:off x="6778251" y="1648160"/>
              <a:ext cx="941305" cy="787089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  <p:sp>
          <p:nvSpPr>
            <p:cNvPr id="43" name="Parallelogram 42">
              <a:extLst>
                <a:ext uri="{FF2B5EF4-FFF2-40B4-BE49-F238E27FC236}">
                  <a16:creationId xmlns:a16="http://schemas.microsoft.com/office/drawing/2014/main" id="{69B4677D-D8BB-9A15-DC8D-3D47AD407053}"/>
                </a:ext>
              </a:extLst>
            </p:cNvPr>
            <p:cNvSpPr/>
            <p:nvPr/>
          </p:nvSpPr>
          <p:spPr>
            <a:xfrm flipH="1" flipV="1">
              <a:off x="2799225" y="1528989"/>
              <a:ext cx="4843224" cy="88106"/>
            </a:xfrm>
            <a:prstGeom prst="parallelogram">
              <a:avLst>
                <a:gd name="adj" fmla="val 4127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9AD14DB-F8B6-91ED-7439-28D53D9C89E0}"/>
              </a:ext>
            </a:extLst>
          </p:cNvPr>
          <p:cNvGrpSpPr/>
          <p:nvPr/>
        </p:nvGrpSpPr>
        <p:grpSpPr>
          <a:xfrm>
            <a:off x="2000034" y="3572654"/>
            <a:ext cx="1104564" cy="507865"/>
            <a:chOff x="2799225" y="1528989"/>
            <a:chExt cx="4843224" cy="9915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D3544E4-CFE9-8722-E8D2-0D95CD057577}"/>
                </a:ext>
              </a:extLst>
            </p:cNvPr>
            <p:cNvSpPr/>
            <p:nvPr/>
          </p:nvSpPr>
          <p:spPr>
            <a:xfrm>
              <a:off x="2799233" y="1651593"/>
              <a:ext cx="398125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61" name="Parallelogram 60">
              <a:extLst>
                <a:ext uri="{FF2B5EF4-FFF2-40B4-BE49-F238E27FC236}">
                  <a16:creationId xmlns:a16="http://schemas.microsoft.com/office/drawing/2014/main" id="{1CDA2E69-6DCF-EAAA-3E44-3EAB6A74B871}"/>
                </a:ext>
              </a:extLst>
            </p:cNvPr>
            <p:cNvSpPr/>
            <p:nvPr/>
          </p:nvSpPr>
          <p:spPr>
            <a:xfrm rot="16200000" flipH="1">
              <a:off x="6778251" y="1648160"/>
              <a:ext cx="941305" cy="787089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  <p:sp>
          <p:nvSpPr>
            <p:cNvPr id="62" name="Parallelogram 61">
              <a:extLst>
                <a:ext uri="{FF2B5EF4-FFF2-40B4-BE49-F238E27FC236}">
                  <a16:creationId xmlns:a16="http://schemas.microsoft.com/office/drawing/2014/main" id="{94BBB47C-C5F6-84D1-AF69-EA7BB4FD1C8F}"/>
                </a:ext>
              </a:extLst>
            </p:cNvPr>
            <p:cNvSpPr/>
            <p:nvPr/>
          </p:nvSpPr>
          <p:spPr>
            <a:xfrm flipH="1" flipV="1">
              <a:off x="2799225" y="1528989"/>
              <a:ext cx="4843224" cy="88106"/>
            </a:xfrm>
            <a:prstGeom prst="parallelogram">
              <a:avLst>
                <a:gd name="adj" fmla="val 4127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1FEE875-6836-75BB-9E50-0F96315F10EC}"/>
              </a:ext>
            </a:extLst>
          </p:cNvPr>
          <p:cNvGrpSpPr/>
          <p:nvPr/>
        </p:nvGrpSpPr>
        <p:grpSpPr>
          <a:xfrm>
            <a:off x="4382305" y="3571546"/>
            <a:ext cx="1104564" cy="507865"/>
            <a:chOff x="2799225" y="1528989"/>
            <a:chExt cx="4843224" cy="9915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B329871A-3375-CD8E-8CE8-708954CEEBD0}"/>
                </a:ext>
              </a:extLst>
            </p:cNvPr>
            <p:cNvSpPr/>
            <p:nvPr/>
          </p:nvSpPr>
          <p:spPr>
            <a:xfrm>
              <a:off x="2799233" y="1651593"/>
              <a:ext cx="398125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67" name="Parallelogram 66">
              <a:extLst>
                <a:ext uri="{FF2B5EF4-FFF2-40B4-BE49-F238E27FC236}">
                  <a16:creationId xmlns:a16="http://schemas.microsoft.com/office/drawing/2014/main" id="{CC794259-DAB8-F23D-F335-27186D8EC40A}"/>
                </a:ext>
              </a:extLst>
            </p:cNvPr>
            <p:cNvSpPr/>
            <p:nvPr/>
          </p:nvSpPr>
          <p:spPr>
            <a:xfrm rot="16200000" flipH="1">
              <a:off x="6778251" y="1648160"/>
              <a:ext cx="941305" cy="787089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  <p:sp>
          <p:nvSpPr>
            <p:cNvPr id="68" name="Parallelogram 67">
              <a:extLst>
                <a:ext uri="{FF2B5EF4-FFF2-40B4-BE49-F238E27FC236}">
                  <a16:creationId xmlns:a16="http://schemas.microsoft.com/office/drawing/2014/main" id="{F4224CEC-5800-70D8-F6AD-5220AE51641F}"/>
                </a:ext>
              </a:extLst>
            </p:cNvPr>
            <p:cNvSpPr/>
            <p:nvPr/>
          </p:nvSpPr>
          <p:spPr>
            <a:xfrm flipH="1" flipV="1">
              <a:off x="2799225" y="1528989"/>
              <a:ext cx="4843224" cy="88106"/>
            </a:xfrm>
            <a:prstGeom prst="parallelogram">
              <a:avLst>
                <a:gd name="adj" fmla="val 4127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E43DE6F-4CA4-D9F9-F599-7DD33EF9DC06}"/>
              </a:ext>
            </a:extLst>
          </p:cNvPr>
          <p:cNvGrpSpPr/>
          <p:nvPr/>
        </p:nvGrpSpPr>
        <p:grpSpPr>
          <a:xfrm>
            <a:off x="2000034" y="5091502"/>
            <a:ext cx="1104564" cy="507865"/>
            <a:chOff x="2799225" y="1528989"/>
            <a:chExt cx="4843224" cy="9915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1A9161B-3B8A-4FF9-22B0-DF146E0295F7}"/>
                </a:ext>
              </a:extLst>
            </p:cNvPr>
            <p:cNvSpPr/>
            <p:nvPr/>
          </p:nvSpPr>
          <p:spPr>
            <a:xfrm>
              <a:off x="2799233" y="1651593"/>
              <a:ext cx="398125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73" name="Parallelogram 72">
              <a:extLst>
                <a:ext uri="{FF2B5EF4-FFF2-40B4-BE49-F238E27FC236}">
                  <a16:creationId xmlns:a16="http://schemas.microsoft.com/office/drawing/2014/main" id="{5674DD93-90CE-71D3-7645-331F3C438C34}"/>
                </a:ext>
              </a:extLst>
            </p:cNvPr>
            <p:cNvSpPr/>
            <p:nvPr/>
          </p:nvSpPr>
          <p:spPr>
            <a:xfrm rot="16200000" flipH="1">
              <a:off x="6778251" y="1648160"/>
              <a:ext cx="941305" cy="787089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  <p:sp>
          <p:nvSpPr>
            <p:cNvPr id="74" name="Parallelogram 73">
              <a:extLst>
                <a:ext uri="{FF2B5EF4-FFF2-40B4-BE49-F238E27FC236}">
                  <a16:creationId xmlns:a16="http://schemas.microsoft.com/office/drawing/2014/main" id="{2D8443A5-19C6-8C12-7517-579DA1F4C4B0}"/>
                </a:ext>
              </a:extLst>
            </p:cNvPr>
            <p:cNvSpPr/>
            <p:nvPr/>
          </p:nvSpPr>
          <p:spPr>
            <a:xfrm flipH="1" flipV="1">
              <a:off x="2799225" y="1528989"/>
              <a:ext cx="4843224" cy="88106"/>
            </a:xfrm>
            <a:prstGeom prst="parallelogram">
              <a:avLst>
                <a:gd name="adj" fmla="val 4127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F4B024-CD59-9065-B5D8-EE2D28D9FE46}"/>
              </a:ext>
            </a:extLst>
          </p:cNvPr>
          <p:cNvGrpSpPr/>
          <p:nvPr/>
        </p:nvGrpSpPr>
        <p:grpSpPr>
          <a:xfrm>
            <a:off x="4382305" y="5087300"/>
            <a:ext cx="1104564" cy="507865"/>
            <a:chOff x="2799225" y="1528989"/>
            <a:chExt cx="4843224" cy="9915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648814A-238C-B47B-16D1-098E1E1897B4}"/>
                </a:ext>
              </a:extLst>
            </p:cNvPr>
            <p:cNvSpPr/>
            <p:nvPr/>
          </p:nvSpPr>
          <p:spPr>
            <a:xfrm>
              <a:off x="2799233" y="1651593"/>
              <a:ext cx="398125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79" name="Parallelogram 78">
              <a:extLst>
                <a:ext uri="{FF2B5EF4-FFF2-40B4-BE49-F238E27FC236}">
                  <a16:creationId xmlns:a16="http://schemas.microsoft.com/office/drawing/2014/main" id="{0A261AF0-48D6-D647-0203-B4BA1FA8854C}"/>
                </a:ext>
              </a:extLst>
            </p:cNvPr>
            <p:cNvSpPr/>
            <p:nvPr/>
          </p:nvSpPr>
          <p:spPr>
            <a:xfrm rot="16200000" flipH="1">
              <a:off x="6778251" y="1648160"/>
              <a:ext cx="941305" cy="787089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  <p:sp>
          <p:nvSpPr>
            <p:cNvPr id="80" name="Parallelogram 79">
              <a:extLst>
                <a:ext uri="{FF2B5EF4-FFF2-40B4-BE49-F238E27FC236}">
                  <a16:creationId xmlns:a16="http://schemas.microsoft.com/office/drawing/2014/main" id="{4C591B34-456B-4625-80F5-883B16CA2512}"/>
                </a:ext>
              </a:extLst>
            </p:cNvPr>
            <p:cNvSpPr/>
            <p:nvPr/>
          </p:nvSpPr>
          <p:spPr>
            <a:xfrm flipH="1" flipV="1">
              <a:off x="2799225" y="1528989"/>
              <a:ext cx="4843224" cy="88106"/>
            </a:xfrm>
            <a:prstGeom prst="parallelogram">
              <a:avLst>
                <a:gd name="adj" fmla="val 4127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/>
            </a:p>
          </p:txBody>
        </p:sp>
      </p:grp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8EDDEF7C-2AD2-79C1-B23E-CF81CC8AF59E}"/>
              </a:ext>
            </a:extLst>
          </p:cNvPr>
          <p:cNvSpPr/>
          <p:nvPr/>
        </p:nvSpPr>
        <p:spPr>
          <a:xfrm>
            <a:off x="1331222" y="4244843"/>
            <a:ext cx="4228255" cy="699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Arrow: Up 82">
            <a:extLst>
              <a:ext uri="{FF2B5EF4-FFF2-40B4-BE49-F238E27FC236}">
                <a16:creationId xmlns:a16="http://schemas.microsoft.com/office/drawing/2014/main" id="{2F376CED-EA44-BB54-6328-8464ECCF9CAC}"/>
              </a:ext>
            </a:extLst>
          </p:cNvPr>
          <p:cNvSpPr/>
          <p:nvPr/>
        </p:nvSpPr>
        <p:spPr>
          <a:xfrm>
            <a:off x="1097056" y="4534363"/>
            <a:ext cx="804096" cy="1101488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5202F3B-F214-46D6-7971-1CDA5DF7F641}"/>
              </a:ext>
            </a:extLst>
          </p:cNvPr>
          <p:cNvGrpSpPr/>
          <p:nvPr/>
        </p:nvGrpSpPr>
        <p:grpSpPr>
          <a:xfrm>
            <a:off x="6999175" y="1589127"/>
            <a:ext cx="2226887" cy="1284824"/>
            <a:chOff x="490980" y="1179443"/>
            <a:chExt cx="11208546" cy="4909348"/>
          </a:xfrm>
        </p:grpSpPr>
        <p:sp>
          <p:nvSpPr>
            <p:cNvPr id="98" name="Isosceles Triangle 97">
              <a:extLst>
                <a:ext uri="{FF2B5EF4-FFF2-40B4-BE49-F238E27FC236}">
                  <a16:creationId xmlns:a16="http://schemas.microsoft.com/office/drawing/2014/main" id="{21FBF30D-BAE0-A79E-05DC-B118A631B490}"/>
                </a:ext>
              </a:extLst>
            </p:cNvPr>
            <p:cNvSpPr/>
            <p:nvPr/>
          </p:nvSpPr>
          <p:spPr>
            <a:xfrm>
              <a:off x="490980" y="1179443"/>
              <a:ext cx="11208546" cy="4745368"/>
            </a:xfrm>
            <a:prstGeom prst="triangle">
              <a:avLst/>
            </a:prstGeom>
            <a:noFill/>
            <a:ln w="762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99" name="Hexagon 98">
              <a:extLst>
                <a:ext uri="{FF2B5EF4-FFF2-40B4-BE49-F238E27FC236}">
                  <a16:creationId xmlns:a16="http://schemas.microsoft.com/office/drawing/2014/main" id="{89F513A6-15DE-0DBB-092C-B0704AF6D1D0}"/>
                </a:ext>
              </a:extLst>
            </p:cNvPr>
            <p:cNvSpPr/>
            <p:nvPr/>
          </p:nvSpPr>
          <p:spPr>
            <a:xfrm>
              <a:off x="7096410" y="2499104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Hexagon 100">
              <a:extLst>
                <a:ext uri="{FF2B5EF4-FFF2-40B4-BE49-F238E27FC236}">
                  <a16:creationId xmlns:a16="http://schemas.microsoft.com/office/drawing/2014/main" id="{BAC4FBA3-6C65-8E45-5CBC-D3365A3A3725}"/>
                </a:ext>
              </a:extLst>
            </p:cNvPr>
            <p:cNvSpPr/>
            <p:nvPr/>
          </p:nvSpPr>
          <p:spPr>
            <a:xfrm>
              <a:off x="5187192" y="1261729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Hexagon 102">
              <a:extLst>
                <a:ext uri="{FF2B5EF4-FFF2-40B4-BE49-F238E27FC236}">
                  <a16:creationId xmlns:a16="http://schemas.microsoft.com/office/drawing/2014/main" id="{F40010FF-248D-EA25-CEFA-3BA4336DFF74}"/>
                </a:ext>
              </a:extLst>
            </p:cNvPr>
            <p:cNvSpPr/>
            <p:nvPr/>
          </p:nvSpPr>
          <p:spPr>
            <a:xfrm>
              <a:off x="4248846" y="3703792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Hexagon 103">
              <a:extLst>
                <a:ext uri="{FF2B5EF4-FFF2-40B4-BE49-F238E27FC236}">
                  <a16:creationId xmlns:a16="http://schemas.microsoft.com/office/drawing/2014/main" id="{66DB6C3F-64AE-6674-52E1-2E99372F9764}"/>
                </a:ext>
              </a:extLst>
            </p:cNvPr>
            <p:cNvSpPr/>
            <p:nvPr/>
          </p:nvSpPr>
          <p:spPr>
            <a:xfrm>
              <a:off x="5207139" y="2499104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Hexagon 104">
              <a:extLst>
                <a:ext uri="{FF2B5EF4-FFF2-40B4-BE49-F238E27FC236}">
                  <a16:creationId xmlns:a16="http://schemas.microsoft.com/office/drawing/2014/main" id="{601B99A6-7B50-B135-F315-10FB9E4AFCF5}"/>
                </a:ext>
              </a:extLst>
            </p:cNvPr>
            <p:cNvSpPr/>
            <p:nvPr/>
          </p:nvSpPr>
          <p:spPr>
            <a:xfrm>
              <a:off x="6127032" y="3703792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Hexagon 106">
              <a:extLst>
                <a:ext uri="{FF2B5EF4-FFF2-40B4-BE49-F238E27FC236}">
                  <a16:creationId xmlns:a16="http://schemas.microsoft.com/office/drawing/2014/main" id="{D3532F0D-3E69-936B-1C87-0E20CFC45D6C}"/>
                </a:ext>
              </a:extLst>
            </p:cNvPr>
            <p:cNvSpPr/>
            <p:nvPr/>
          </p:nvSpPr>
          <p:spPr>
            <a:xfrm>
              <a:off x="6127032" y="4941167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Hexagon 107">
              <a:extLst>
                <a:ext uri="{FF2B5EF4-FFF2-40B4-BE49-F238E27FC236}">
                  <a16:creationId xmlns:a16="http://schemas.microsoft.com/office/drawing/2014/main" id="{CA6C9F55-6410-D051-D3A2-11F1CFDABC61}"/>
                </a:ext>
              </a:extLst>
            </p:cNvPr>
            <p:cNvSpPr/>
            <p:nvPr/>
          </p:nvSpPr>
          <p:spPr>
            <a:xfrm>
              <a:off x="2370660" y="4941167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Hexagon 109">
              <a:extLst>
                <a:ext uri="{FF2B5EF4-FFF2-40B4-BE49-F238E27FC236}">
                  <a16:creationId xmlns:a16="http://schemas.microsoft.com/office/drawing/2014/main" id="{A6914D9F-76B9-D7B2-B293-C27CBEF89AFB}"/>
                </a:ext>
              </a:extLst>
            </p:cNvPr>
            <p:cNvSpPr/>
            <p:nvPr/>
          </p:nvSpPr>
          <p:spPr>
            <a:xfrm>
              <a:off x="2370660" y="3703792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Hexagon 110">
              <a:extLst>
                <a:ext uri="{FF2B5EF4-FFF2-40B4-BE49-F238E27FC236}">
                  <a16:creationId xmlns:a16="http://schemas.microsoft.com/office/drawing/2014/main" id="{EFFBBDF1-AC3E-35A4-06BA-36689EDA57E5}"/>
                </a:ext>
              </a:extLst>
            </p:cNvPr>
            <p:cNvSpPr/>
            <p:nvPr/>
          </p:nvSpPr>
          <p:spPr>
            <a:xfrm>
              <a:off x="8005218" y="4941167"/>
              <a:ext cx="1817616" cy="1147624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5CDFF76-118C-84AD-2A2E-EE19793F2F27}"/>
              </a:ext>
            </a:extLst>
          </p:cNvPr>
          <p:cNvGrpSpPr/>
          <p:nvPr/>
        </p:nvGrpSpPr>
        <p:grpSpPr>
          <a:xfrm>
            <a:off x="8853206" y="2234839"/>
            <a:ext cx="1568299" cy="1636749"/>
            <a:chOff x="8840847" y="2418746"/>
            <a:chExt cx="1355985" cy="1415168"/>
          </a:xfrm>
        </p:grpSpPr>
        <p:sp>
          <p:nvSpPr>
            <p:cNvPr id="114" name="Rectangle: Single Corner Snipped 113">
              <a:extLst>
                <a:ext uri="{FF2B5EF4-FFF2-40B4-BE49-F238E27FC236}">
                  <a16:creationId xmlns:a16="http://schemas.microsoft.com/office/drawing/2014/main" id="{D8FEEC1E-97DF-B601-39D6-80411D3BCE60}"/>
                </a:ext>
              </a:extLst>
            </p:cNvPr>
            <p:cNvSpPr/>
            <p:nvPr/>
          </p:nvSpPr>
          <p:spPr>
            <a:xfrm>
              <a:off x="8840847" y="2418746"/>
              <a:ext cx="1355985" cy="1415168"/>
            </a:xfrm>
            <a:prstGeom prst="snip1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3F872145-724B-ADD3-5D56-DBF0676CA386}"/>
                </a:ext>
              </a:extLst>
            </p:cNvPr>
            <p:cNvGrpSpPr/>
            <p:nvPr/>
          </p:nvGrpSpPr>
          <p:grpSpPr>
            <a:xfrm>
              <a:off x="9030589" y="2650407"/>
              <a:ext cx="976500" cy="1040206"/>
              <a:chOff x="7892902" y="1235921"/>
              <a:chExt cx="1061882" cy="1131157"/>
            </a:xfrm>
            <a:solidFill>
              <a:schemeClr val="bg1"/>
            </a:solidFill>
          </p:grpSpPr>
          <p:sp>
            <p:nvSpPr>
              <p:cNvPr id="116" name="Arrow: Down 115">
                <a:extLst>
                  <a:ext uri="{FF2B5EF4-FFF2-40B4-BE49-F238E27FC236}">
                    <a16:creationId xmlns:a16="http://schemas.microsoft.com/office/drawing/2014/main" id="{BC6188DB-4049-55B8-8F70-8A4DD1CD5C4A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" name="Arrow: Bent 116">
                <a:extLst>
                  <a:ext uri="{FF2B5EF4-FFF2-40B4-BE49-F238E27FC236}">
                    <a16:creationId xmlns:a16="http://schemas.microsoft.com/office/drawing/2014/main" id="{98143AE7-C0EC-9B9E-95A3-B560B8EA849B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Arrow: Bent 117">
                <a:extLst>
                  <a:ext uri="{FF2B5EF4-FFF2-40B4-BE49-F238E27FC236}">
                    <a16:creationId xmlns:a16="http://schemas.microsoft.com/office/drawing/2014/main" id="{C7DD7A2D-5E2B-229E-17D2-45B14A16B938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Plus Sign 118">
                <a:extLst>
                  <a:ext uri="{FF2B5EF4-FFF2-40B4-BE49-F238E27FC236}">
                    <a16:creationId xmlns:a16="http://schemas.microsoft.com/office/drawing/2014/main" id="{7053187F-FACA-5F4D-2BDF-C227B11B4DAD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Circle: Hollow 119">
                <a:extLst>
                  <a:ext uri="{FF2B5EF4-FFF2-40B4-BE49-F238E27FC236}">
                    <a16:creationId xmlns:a16="http://schemas.microsoft.com/office/drawing/2014/main" id="{1CFE75FD-8957-8165-9BD9-B2D998097CAB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698631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DDB00-687A-C587-086D-524736748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خطة حالة أمينة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243F8DC-6979-2D1D-C44D-0AB2A8FB6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370513"/>
              </p:ext>
            </p:extLst>
          </p:nvPr>
        </p:nvGraphicFramePr>
        <p:xfrm>
          <a:off x="1297172" y="1786183"/>
          <a:ext cx="9263337" cy="4080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5228">
                  <a:extLst>
                    <a:ext uri="{9D8B030D-6E8A-4147-A177-3AD203B41FA5}">
                      <a16:colId xmlns:a16="http://schemas.microsoft.com/office/drawing/2014/main" val="293894783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17544047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772276021"/>
                    </a:ext>
                  </a:extLst>
                </a:gridCol>
                <a:gridCol w="1433019">
                  <a:extLst>
                    <a:ext uri="{9D8B030D-6E8A-4147-A177-3AD203B41FA5}">
                      <a16:colId xmlns:a16="http://schemas.microsoft.com/office/drawing/2014/main" val="599912572"/>
                    </a:ext>
                  </a:extLst>
                </a:gridCol>
                <a:gridCol w="230681">
                  <a:extLst>
                    <a:ext uri="{9D8B030D-6E8A-4147-A177-3AD203B41FA5}">
                      <a16:colId xmlns:a16="http://schemas.microsoft.com/office/drawing/2014/main" val="400910203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617380255"/>
                    </a:ext>
                  </a:extLst>
                </a:gridCol>
                <a:gridCol w="1416509">
                  <a:extLst>
                    <a:ext uri="{9D8B030D-6E8A-4147-A177-3AD203B41FA5}">
                      <a16:colId xmlns:a16="http://schemas.microsoft.com/office/drawing/2014/main" val="1420216921"/>
                    </a:ext>
                  </a:extLst>
                </a:gridCol>
              </a:tblGrid>
              <a:tr h="276533">
                <a:tc gridSpan="7">
                  <a:txBody>
                    <a:bodyPr/>
                    <a:lstStyle/>
                    <a:p>
                      <a:pPr algn="ctr" rtl="1"/>
                      <a:r>
                        <a:rPr lang="en-ZA" sz="1500" dirty="0">
                          <a:solidFill>
                            <a:schemeClr val="bg1"/>
                          </a:solidFill>
                          <a:effectLst/>
                        </a:rPr>
                        <a:t>خطة الحالة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725167"/>
                  </a:ext>
                </a:extLst>
              </a:tr>
              <a:tr h="299590">
                <a:tc gridSpan="4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0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رقم التعريف للحالة:</a:t>
                      </a:r>
                      <a:endParaRPr lang="en-US" sz="7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7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7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تاريخ خطة الحالة المتفق عليها</a:t>
                      </a:r>
                      <a:r>
                        <a:rPr lang="en-ZA" sz="7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n-ZA" sz="700" b="0" i="1" dirty="0">
                          <a:solidFill>
                            <a:schemeClr val="tx1"/>
                          </a:solidFill>
                          <a:effectLst/>
                        </a:rPr>
                        <a:t>يوم / شهر / سنة</a:t>
                      </a:r>
                      <a:endParaRPr lang="en-US" sz="7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398838"/>
                  </a:ext>
                </a:extLst>
              </a:tr>
              <a:tr h="299590">
                <a:tc gridSpan="7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1. الهدف العام لخطة الحالة</a:t>
                      </a:r>
                      <a:r>
                        <a:rPr lang="ar-S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97127"/>
                  </a:ext>
                </a:extLst>
              </a:tr>
              <a:tr h="620261">
                <a:tc gridSpan="7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الهدف الرئيسي:</a:t>
                      </a:r>
                      <a:r>
                        <a:rPr lang="ar-SA" sz="1000" dirty="0">
                          <a:solidFill>
                            <a:schemeClr val="tx1"/>
                          </a:solidFill>
                          <a:effectLst/>
                        </a:rPr>
                        <a:t> تحديد هدف ذكي (محدد وقابل للقياس وقابل للتحقيق/متفق عليه وواقعي/ ومحدد زمنياً)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676660"/>
                  </a:ext>
                </a:extLst>
              </a:tr>
              <a:tr h="299590">
                <a:tc gridSpan="7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2. خطة التدخل والخدمات التي سيتم توفيرها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64344"/>
                  </a:ext>
                </a:extLst>
              </a:tr>
              <a:tr h="1200208">
                <a:tc>
                  <a:txBody>
                    <a:bodyPr/>
                    <a:lstStyle/>
                    <a:p>
                      <a:pPr algn="r" rtl="1"/>
                      <a:r>
                        <a:rPr lang="ar-SA" sz="1000" dirty="0">
                          <a:solidFill>
                            <a:schemeClr val="tx1"/>
                          </a:solidFill>
                          <a:effectLst/>
                        </a:rPr>
                        <a:t>ملاحظات:</a:t>
                      </a:r>
                    </a:p>
                    <a:p>
                      <a:pPr algn="r" rtl="1"/>
                      <a:r>
                        <a:rPr lang="ar-SA" sz="1000" b="0" dirty="0">
                          <a:solidFill>
                            <a:schemeClr val="tx1"/>
                          </a:solidFill>
                          <a:effectLst/>
                        </a:rPr>
                        <a:t>على سبيل المثال، نقاط القوة والحواجز التي يمكن أن تساعد على التقدم أو تعرقل الإنجاز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/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7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الوضع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أضف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علامة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 كلما تحقق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ت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 المرحلة التالية.</a:t>
                      </a:r>
                      <a:endParaRPr lang="en-US" sz="7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/>
                      <a:endParaRPr lang="en-US" sz="700" b="1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ZA" sz="800" b="1" dirty="0">
                          <a:solidFill>
                            <a:schemeClr val="tx1"/>
                          </a:solidFill>
                          <a:effectLst/>
                        </a:rPr>
                        <a:t>تاريخ الاستحقاق</a:t>
                      </a:r>
                      <a:endParaRPr lang="en-US" sz="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/>
                      <a:r>
                        <a:rPr lang="en-ZA" sz="500" i="1" dirty="0">
                          <a:solidFill>
                            <a:schemeClr val="tx1"/>
                          </a:solidFill>
                          <a:effectLst/>
                        </a:rPr>
                        <a:t>يوم / شهر / سنة</a:t>
                      </a:r>
                      <a:endParaRPr lang="en-US" sz="5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/>
                      <a:endParaRPr lang="en-US" sz="7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ar-SA" sz="10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en-ZA" sz="1000" b="1" dirty="0">
                          <a:solidFill>
                            <a:schemeClr val="tx1"/>
                          </a:solidFill>
                          <a:effectLst/>
                        </a:rPr>
                        <a:t>مسؤولية</a:t>
                      </a:r>
                      <a:endParaRPr lang="en-FR"/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r>
                        <a:rPr lang="en-ZA" sz="1000" b="1" dirty="0">
                          <a:solidFill>
                            <a:schemeClr val="tx1"/>
                          </a:solidFill>
                          <a:effectLst/>
                        </a:rPr>
                        <a:t>مسؤولية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050" b="1" dirty="0">
                          <a:solidFill>
                            <a:schemeClr val="tx1"/>
                          </a:solidFill>
                          <a:effectLst/>
                        </a:rPr>
                        <a:t>احتياجات </a:t>
                      </a:r>
                      <a:r>
                        <a:rPr lang="en-ZA" sz="1050" b="1" dirty="0">
                          <a:solidFill>
                            <a:schemeClr val="tx1"/>
                          </a:solidFill>
                          <a:effectLst/>
                        </a:rPr>
                        <a:t>الاستجابة</a:t>
                      </a:r>
                    </a:p>
                    <a:p>
                      <a:pPr algn="r" rtl="1"/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كما هو محدد في التقييم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،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على سبيل المثال الرعاية البديلة والأمن (مثل المأوى الآمن) والتعليم (الرسمي) والتعليم غير الرسمي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،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وت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عقب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الأسرة ولم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شمل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،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 والدعم النفسي الاجتماعي الأساسي  والرعاية المركزة غير المتخصصة وخدمات الصحة النفسية والدعم النفسي الاجتماعي المتخصصة والغذاء - المواد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غير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الغذائية والمساعدة النقدية وسبل العيش 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و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المساعدة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الطب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ية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 ،والتغذية والدعم القانوني ،والتوثيق  والخدمات للأطفال ذوي الإ</a:t>
                      </a:r>
                      <a:r>
                        <a:rPr lang="ar-SA" sz="700" i="1" dirty="0">
                          <a:solidFill>
                            <a:schemeClr val="tx1"/>
                          </a:solidFill>
                          <a:effectLst/>
                        </a:rPr>
                        <a:t>حتياجات الخاصة </a:t>
                      </a:r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والصحة الجنسية والإنجابية والمأوى والمياه والصرف الصحي والنظافة الصحية </a:t>
                      </a:r>
                      <a:endParaRPr lang="ar-SA" sz="70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/>
                      <a:r>
                        <a:rPr lang="en-ZA" sz="700" i="1" dirty="0">
                          <a:solidFill>
                            <a:schemeClr val="tx1"/>
                          </a:solidFill>
                          <a:effectLst/>
                        </a:rPr>
                        <a:t>والحل الدائم وإعادة التوطين.</a:t>
                      </a:r>
                      <a:endParaRPr lang="en-US" sz="7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/>
                      <a:endParaRPr lang="en-US" sz="7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ZA" sz="1100" b="1" dirty="0">
                          <a:solidFill>
                            <a:schemeClr val="tx1"/>
                          </a:solidFill>
                          <a:effectLst/>
                        </a:rPr>
                        <a:t>الإجراءات الواجب اتخاذها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/>
                      <a:r>
                        <a:rPr lang="en-ZA" sz="800" b="0" i="1" dirty="0">
                          <a:solidFill>
                            <a:schemeClr val="tx1"/>
                          </a:solidFill>
                          <a:effectLst/>
                        </a:rPr>
                        <a:t>ترتيب حسب الأولوية من الأعلى إلى الأدنى</a:t>
                      </a:r>
                      <a:endParaRPr lang="en-US" sz="800" b="0" i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912339"/>
                  </a:ext>
                </a:extLst>
              </a:tr>
              <a:tr h="94093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[ ] قيد الانتظار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[ ] جاري التنفيذ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[ ] مكتمل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FR"/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743239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2A14CA4D-4426-3178-C4B6-A0B854498AA5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A88DDF5C-001A-DDF2-98DC-F4B56311487D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6CD8244-1C4A-2DB0-38B3-3BB106554912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D47EED6-6814-4D20-8338-22479B6B0CD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9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١٤٤-١٤٥</a:t>
                </a:r>
                <a:endParaRPr lang="en-CA" sz="9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87B6488-8550-0A5A-46E5-C787C01A428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5FDF7AF-A962-4E15-A013-3B08D989DAAE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74825793-E7C1-B767-7C67-9B78D83A8E63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4DB55A2-55B4-8CAA-D7AD-F648B6E9DEFA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166096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2">
            <a:extLst>
              <a:ext uri="{FF2B5EF4-FFF2-40B4-BE49-F238E27FC236}">
                <a16:creationId xmlns:a16="http://schemas.microsoft.com/office/drawing/2014/main" id="{6FEB99F8-1377-F05D-B607-F3774CBBB2D0}"/>
              </a:ext>
            </a:extLst>
          </p:cNvPr>
          <p:cNvSpPr txBox="1">
            <a:spLocks/>
          </p:cNvSpPr>
          <p:nvPr/>
        </p:nvSpPr>
        <p:spPr>
          <a:xfrm>
            <a:off x="4687902" y="2416231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938135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1450842" y="3784393"/>
            <a:ext cx="41095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وضع 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أهداف ذكية 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حد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CA" sz="2400" dirty="0">
                <a:latin typeface="Calibri" panose="020F0502020204030204" pitchFamily="34" charset="0"/>
                <a:cs typeface="Calibri" panose="020F0502020204030204" pitchFamily="34" charset="0"/>
              </a:rPr>
              <a:t>د أولوياتها وفقًا لاحتياجات الطفل</a:t>
            </a: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2979850" y="2225040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5-Point Star 5">
            <a:extLst>
              <a:ext uri="{FF2B5EF4-FFF2-40B4-BE49-F238E27FC236}">
                <a16:creationId xmlns:a16="http://schemas.microsoft.com/office/drawing/2014/main" id="{F0DA2569-FB86-4902-B70A-F4F49A979B6B}"/>
              </a:ext>
            </a:extLst>
          </p:cNvPr>
          <p:cNvSpPr/>
          <p:nvPr/>
        </p:nvSpPr>
        <p:spPr>
          <a:xfrm>
            <a:off x="8162112" y="2225040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66CC77-6081-79D3-A8CC-D994784EFCDD}"/>
              </a:ext>
            </a:extLst>
          </p:cNvPr>
          <p:cNvSpPr txBox="1"/>
          <p:nvPr/>
        </p:nvSpPr>
        <p:spPr>
          <a:xfrm>
            <a:off x="6441084" y="3784393"/>
            <a:ext cx="4493616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تهدف أهداف إدارة حالة حماية الطفل إلى تقليل عوامل الخطر والبناء على عوامل الحماية أو تعزيزها</a:t>
            </a:r>
            <a:endParaRPr lang="en-C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02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ar-SA" dirty="0">
                <a:latin typeface="Arial"/>
                <a:ea typeface="Arial"/>
                <a:cs typeface="Calibri" panose="020F0502020204030204" pitchFamily="34" charset="0"/>
                <a:sym typeface="Arial"/>
              </a:rPr>
              <a:t>مسابقة تلخيص للوحدة السابقة</a:t>
            </a:r>
            <a:endParaRPr dirty="0">
              <a:cs typeface="Calibri" panose="020F0502020204030204" pitchFamily="34" charset="0"/>
            </a:endParaRPr>
          </a:p>
        </p:txBody>
      </p:sp>
      <p:sp>
        <p:nvSpPr>
          <p:cNvPr id="3" name="Arrow: Circular 2">
            <a:extLst>
              <a:ext uri="{FF2B5EF4-FFF2-40B4-BE49-F238E27FC236}">
                <a16:creationId xmlns:a16="http://schemas.microsoft.com/office/drawing/2014/main" id="{E6283DF3-F015-C367-96A3-97944FF4C0A2}"/>
              </a:ext>
            </a:extLst>
          </p:cNvPr>
          <p:cNvSpPr/>
          <p:nvPr/>
        </p:nvSpPr>
        <p:spPr>
          <a:xfrm>
            <a:off x="3977656" y="1634406"/>
            <a:ext cx="4167676" cy="4342407"/>
          </a:xfrm>
          <a:prstGeom prst="circularArrow">
            <a:avLst>
              <a:gd name="adj1" fmla="val 11711"/>
              <a:gd name="adj2" fmla="val 880068"/>
              <a:gd name="adj3" fmla="val 19864855"/>
              <a:gd name="adj4" fmla="val 362589"/>
              <a:gd name="adj5" fmla="val 1250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7" name="Graphic 6" descr="Badge Question Mark with solid fill">
            <a:extLst>
              <a:ext uri="{FF2B5EF4-FFF2-40B4-BE49-F238E27FC236}">
                <a16:creationId xmlns:a16="http://schemas.microsoft.com/office/drawing/2014/main" id="{58266566-7647-9536-E6B5-40CEE157D5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82277" y="2492632"/>
            <a:ext cx="2627446" cy="2627446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DF609878-14EC-4D96-CCC9-F9AC868E8B05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2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٦</a:t>
            </a:r>
            <a:endParaRPr lang="en-CA" sz="2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sz="5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699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/>
              <a:t>نهاية الوحدة </a:t>
            </a:r>
            <a:r>
              <a:rPr lang="ar-SA" dirty="0"/>
              <a:t>٨</a:t>
            </a:r>
            <a:endParaRPr lang="en-CA" dirty="0"/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C232DFD8-3312-A0B8-895C-8D7EB7AD0A72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3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الإغلاق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C49DFC17-8B72-B369-90E2-7E765F4611A1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3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التأمل و التعليقات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AA0E18D1-73FF-05C0-6CB1-2E31AE1559B1}"/>
              </a:ext>
            </a:extLst>
          </p:cNvPr>
          <p:cNvSpPr/>
          <p:nvPr/>
        </p:nvSpPr>
        <p:spPr>
          <a:xfrm>
            <a:off x="8362198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3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أهداف التعلم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ADCA01C-963F-8FC5-4502-1700AF16C0C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1EC4BAF0-90FC-033A-9E47-FF231BC2A52E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1AB6EFF-33D6-4907-29B3-67A7A461050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D9AE0B7-1032-401C-78A6-9402BAAD9925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١٣٦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7FC34E0-6031-B50C-7F02-D3C0FC4885A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2031CBE-40D2-B22C-9F85-3FD26C36DC0E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686A465F-0426-029C-CBA4-928064D20B72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BB5ADC3-1D86-E7C2-5159-A02D25E48403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17360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7AB4D-03AE-F964-A555-9B05B625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/>
              <a:t>رعاية ذاتية</a:t>
            </a:r>
            <a:endParaRPr lang="en-BE" dirty="0"/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88227F65-28B7-9283-25AE-30AEC78924C0}"/>
              </a:ext>
            </a:extLst>
          </p:cNvPr>
          <p:cNvSpPr/>
          <p:nvPr/>
        </p:nvSpPr>
        <p:spPr>
          <a:xfrm>
            <a:off x="4674820" y="2453495"/>
            <a:ext cx="2842360" cy="2539419"/>
          </a:xfrm>
          <a:prstGeom prst="hear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368DA85A-E55E-B15E-5CBA-1645E29CE615}"/>
              </a:ext>
            </a:extLst>
          </p:cNvPr>
          <p:cNvSpPr/>
          <p:nvPr/>
        </p:nvSpPr>
        <p:spPr>
          <a:xfrm rot="10800000">
            <a:off x="5628782" y="3499014"/>
            <a:ext cx="934434" cy="752350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42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2">
            <a:extLst>
              <a:ext uri="{FF2B5EF4-FFF2-40B4-BE49-F238E27FC236}">
                <a16:creationId xmlns:a16="http://schemas.microsoft.com/office/drawing/2014/main" id="{D9DA6945-A3C5-42F6-E6B0-8041E6B30A67}"/>
              </a:ext>
            </a:extLst>
          </p:cNvPr>
          <p:cNvSpPr txBox="1">
            <a:spLocks/>
          </p:cNvSpPr>
          <p:nvPr/>
        </p:nvSpPr>
        <p:spPr>
          <a:xfrm>
            <a:off x="4347660" y="2522557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49071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CF2A8C-D204-46A5-2FDE-922993554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عملية إدارة الحالة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59C00EE-3455-F086-D3D8-3B56601E1D4E}"/>
              </a:ext>
            </a:extLst>
          </p:cNvPr>
          <p:cNvSpPr/>
          <p:nvPr/>
        </p:nvSpPr>
        <p:spPr>
          <a:xfrm>
            <a:off x="8501187" y="1726219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حديد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الأطفال المعرضين للخطر والتسجيل وفقًا لمعايير الأهلية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7C922AD-6632-DC6D-0A60-03AAF4B51BE5}"/>
              </a:ext>
            </a:extLst>
          </p:cNvPr>
          <p:cNvSpPr/>
          <p:nvPr/>
        </p:nvSpPr>
        <p:spPr>
          <a:xfrm>
            <a:off x="559341" y="1397374"/>
            <a:ext cx="557717" cy="55771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96CE8AD-CE1F-C7B2-3EBD-26C221AB6A0A}"/>
              </a:ext>
            </a:extLst>
          </p:cNvPr>
          <p:cNvSpPr/>
          <p:nvPr/>
        </p:nvSpPr>
        <p:spPr>
          <a:xfrm>
            <a:off x="4525299" y="1638888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تقييم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احتياجات ونقاط القوة لدى الطفل وأسرته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C12212-7F76-7DF6-1612-E7966A30581B}"/>
              </a:ext>
            </a:extLst>
          </p:cNvPr>
          <p:cNvSpPr/>
          <p:nvPr/>
        </p:nvSpPr>
        <p:spPr>
          <a:xfrm>
            <a:off x="4461598" y="1397374"/>
            <a:ext cx="557717" cy="55771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78F44CC-863C-E0D2-1E03-9976A5507009}"/>
              </a:ext>
            </a:extLst>
          </p:cNvPr>
          <p:cNvSpPr/>
          <p:nvPr/>
        </p:nvSpPr>
        <p:spPr>
          <a:xfrm>
            <a:off x="803577" y="1638888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تطوير </a:t>
            </a:r>
            <a:r>
              <a:rPr lang="en-CA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</a:t>
            </a: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الفردية</a:t>
            </a: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للطفل </a:t>
            </a:r>
            <a:r>
              <a:rPr lang="ar-S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C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تلبية الاحتياجات المحددة. </a:t>
            </a:r>
            <a:r>
              <a:rPr lang="ar-S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CA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ضع إجراءات محددة زمنيًا وأهدافًا قابلة للقياس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03D88D7-AF67-B32B-EDA3-0C9242C505D8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8587C81-4A6F-7A1B-9822-D4D13FBD7E3C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 الحالة</a:t>
            </a:r>
            <a:endParaRPr lang="en-CA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EA7233D-DEEE-40F2-2AAC-6D5744F424BE}"/>
              </a:ext>
            </a:extLst>
          </p:cNvPr>
          <p:cNvSpPr/>
          <p:nvPr/>
        </p:nvSpPr>
        <p:spPr>
          <a:xfrm>
            <a:off x="559341" y="3689898"/>
            <a:ext cx="557717" cy="55771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F0384C7-5A1B-DC5A-D92C-DA65A9CACEF7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 والمراجعة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59C5929-22BE-7FDD-9C99-B5EE67473D15}"/>
              </a:ext>
            </a:extLst>
          </p:cNvPr>
          <p:cNvSpPr/>
          <p:nvPr/>
        </p:nvSpPr>
        <p:spPr>
          <a:xfrm>
            <a:off x="4461598" y="3689898"/>
            <a:ext cx="557717" cy="55771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9C7E532-6E77-709E-78FE-0863F090CD27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تنفيذ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 ، بما في ذلك الدعم المباشر والإحالات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1238155-5A82-AA74-E2B2-A87ACB22A759}"/>
              </a:ext>
            </a:extLst>
          </p:cNvPr>
          <p:cNvSpPr/>
          <p:nvPr/>
        </p:nvSpPr>
        <p:spPr>
          <a:xfrm>
            <a:off x="8222329" y="3689898"/>
            <a:ext cx="557717" cy="55771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9CBBE6D-CA48-4B53-3651-D2701AD5334E}"/>
              </a:ext>
            </a:extLst>
          </p:cNvPr>
          <p:cNvCxnSpPr>
            <a:cxnSpLocks/>
            <a:stCxn id="14" idx="1"/>
            <a:endCxn id="12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B2E830B-79A6-6165-E07E-90264C56FE2A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AB5252-DA60-8673-85C0-E33574B2EE51}"/>
              </a:ext>
            </a:extLst>
          </p:cNvPr>
          <p:cNvCxnSpPr>
            <a:cxnSpLocks/>
          </p:cNvCxnSpPr>
          <p:nvPr/>
        </p:nvCxnSpPr>
        <p:spPr>
          <a:xfrm flipH="1" flipV="1">
            <a:off x="6474275" y="3570224"/>
            <a:ext cx="7118" cy="30359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EFBA24-1E0C-C0DB-1F77-8B150DD73DC2}"/>
              </a:ext>
            </a:extLst>
          </p:cNvPr>
          <p:cNvCxnSpPr>
            <a:cxnSpLocks/>
          </p:cNvCxnSpPr>
          <p:nvPr/>
        </p:nvCxnSpPr>
        <p:spPr>
          <a:xfrm flipH="1" flipV="1">
            <a:off x="3956412" y="3314851"/>
            <a:ext cx="2551399" cy="653905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124A064-15F7-38A2-67EF-36C2F5CFAFA8}"/>
              </a:ext>
            </a:extLst>
          </p:cNvPr>
          <p:cNvCxnSpPr>
            <a:cxnSpLocks/>
          </p:cNvCxnSpPr>
          <p:nvPr/>
        </p:nvCxnSpPr>
        <p:spPr>
          <a:xfrm flipH="1">
            <a:off x="7711305" y="2699877"/>
            <a:ext cx="511023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5BA8308-0A6E-8D76-172F-FA6095B31B26}"/>
              </a:ext>
            </a:extLst>
          </p:cNvPr>
          <p:cNvCxnSpPr>
            <a:cxnSpLocks/>
          </p:cNvCxnSpPr>
          <p:nvPr/>
        </p:nvCxnSpPr>
        <p:spPr>
          <a:xfrm flipH="1">
            <a:off x="4014276" y="2647420"/>
            <a:ext cx="511023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50" name="Google Shape;350;p7"/>
          <p:cNvGrpSpPr/>
          <p:nvPr/>
        </p:nvGrpSpPr>
        <p:grpSpPr>
          <a:xfrm>
            <a:off x="1121931" y="2251142"/>
            <a:ext cx="1196375" cy="868968"/>
            <a:chOff x="6878053" y="1156317"/>
            <a:chExt cx="1431178" cy="1039513"/>
          </a:xfrm>
          <a:solidFill>
            <a:schemeClr val="accent3">
              <a:lumMod val="50000"/>
            </a:schemeClr>
          </a:solidFill>
        </p:grpSpPr>
        <p:grpSp>
          <p:nvGrpSpPr>
            <p:cNvPr id="351" name="Google Shape;351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2" name="Google Shape;352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54" name="Google Shape;354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6782455" y="2251142"/>
            <a:ext cx="1196375" cy="868968"/>
            <a:chOff x="6878053" y="1156317"/>
            <a:chExt cx="1431178" cy="1039513"/>
          </a:xfrm>
          <a:solidFill>
            <a:schemeClr val="accent3">
              <a:lumMod val="50000"/>
            </a:schemeClr>
          </a:solidFill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9707873" y="2251142"/>
            <a:ext cx="1196375" cy="868968"/>
            <a:chOff x="6878053" y="1156317"/>
            <a:chExt cx="1431178" cy="1039513"/>
          </a:xfrm>
          <a:solidFill>
            <a:schemeClr val="accent3">
              <a:lumMod val="50000"/>
            </a:schemeClr>
          </a:solidFill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22923FE-D73E-6DF7-8889-C74AA17278ED}"/>
              </a:ext>
            </a:extLst>
          </p:cNvPr>
          <p:cNvSpPr txBox="1"/>
          <p:nvPr/>
        </p:nvSpPr>
        <p:spPr>
          <a:xfrm>
            <a:off x="9050217" y="3641656"/>
            <a:ext cx="2511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u="none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شرح كيفية تطوير خطة حالة ذات هدف وإجراءات واضحة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oogle Shape;356;p7">
            <a:extLst>
              <a:ext uri="{FF2B5EF4-FFF2-40B4-BE49-F238E27FC236}">
                <a16:creationId xmlns:a16="http://schemas.microsoft.com/office/drawing/2014/main" id="{7C41C613-EDC3-E03C-B2F5-B90528BAF584}"/>
              </a:ext>
            </a:extLst>
          </p:cNvPr>
          <p:cNvGrpSpPr/>
          <p:nvPr/>
        </p:nvGrpSpPr>
        <p:grpSpPr>
          <a:xfrm>
            <a:off x="3908545" y="2251142"/>
            <a:ext cx="1196375" cy="868968"/>
            <a:chOff x="6878053" y="1156317"/>
            <a:chExt cx="1431178" cy="1039513"/>
          </a:xfrm>
          <a:solidFill>
            <a:schemeClr val="accent3">
              <a:lumMod val="50000"/>
            </a:schemeClr>
          </a:solidFill>
        </p:grpSpPr>
        <p:grpSp>
          <p:nvGrpSpPr>
            <p:cNvPr id="5" name="Google Shape;357;p7">
              <a:extLst>
                <a:ext uri="{FF2B5EF4-FFF2-40B4-BE49-F238E27FC236}">
                  <a16:creationId xmlns:a16="http://schemas.microsoft.com/office/drawing/2014/main" id="{B8BEAA99-7E44-0ED1-9F97-1D7A8AAF1682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8" name="Google Shape;358;p7">
                <a:extLst>
                  <a:ext uri="{FF2B5EF4-FFF2-40B4-BE49-F238E27FC236}">
                    <a16:creationId xmlns:a16="http://schemas.microsoft.com/office/drawing/2014/main" id="{C7B11010-FE00-4E6A-6C18-B4A0F8F31051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" name="Google Shape;359;p7">
                <a:extLst>
                  <a:ext uri="{FF2B5EF4-FFF2-40B4-BE49-F238E27FC236}">
                    <a16:creationId xmlns:a16="http://schemas.microsoft.com/office/drawing/2014/main" id="{DE87E284-CC49-6454-6A4C-B6B3F0FAAA1B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" name="Google Shape;360;p7">
              <a:extLst>
                <a:ext uri="{FF2B5EF4-FFF2-40B4-BE49-F238E27FC236}">
                  <a16:creationId xmlns:a16="http://schemas.microsoft.com/office/drawing/2014/main" id="{D7E0D4C8-A0E7-DDE0-EDFD-72CC8C8F1212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61;p7">
              <a:extLst>
                <a:ext uri="{FF2B5EF4-FFF2-40B4-BE49-F238E27FC236}">
                  <a16:creationId xmlns:a16="http://schemas.microsoft.com/office/drawing/2014/main" id="{2A794F80-08B5-E296-A511-B5FCCB4DB319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80CBAC7-3CF5-9362-937F-8D85FC1A7EE6}"/>
              </a:ext>
            </a:extLst>
          </p:cNvPr>
          <p:cNvSpPr txBox="1"/>
          <p:nvPr/>
        </p:nvSpPr>
        <p:spPr>
          <a:xfrm>
            <a:off x="530594" y="3641656"/>
            <a:ext cx="2511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شرح النهج القائم على القوة والتمكين والمشاركة لخط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F4BDF6-09ED-9598-75BB-887BCA15F188}"/>
              </a:ext>
            </a:extLst>
          </p:cNvPr>
          <p:cNvSpPr txBox="1"/>
          <p:nvPr/>
        </p:nvSpPr>
        <p:spPr>
          <a:xfrm>
            <a:off x="3187383" y="3641656"/>
            <a:ext cx="27081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صف كيفية التحضير لاجتماع خط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الحالة وتنفيذه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1F2ED9-E9BE-57E6-F01B-CDD9274CF4D6}"/>
              </a:ext>
            </a:extLst>
          </p:cNvPr>
          <p:cNvSpPr txBox="1"/>
          <p:nvPr/>
        </p:nvSpPr>
        <p:spPr>
          <a:xfrm>
            <a:off x="6040186" y="3641656"/>
            <a:ext cx="2708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ضع قائمة بأنواع الدعم المتاحة وشرح كيف يمكن تعزيز الإحالات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7E5075C-F4A2-1FC3-DBD6-10036482867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DE58CF23-838F-AA98-60E4-410F10C72A6F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35CDC25-1E17-0237-CA5A-564A61DA2D4D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50FCD3DA-51C1-FD1B-A570-24A57B4308B3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١٣٦</a:t>
                </a:r>
                <a:endParaRPr lang="en-CA" sz="16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546A25F-3305-B9B0-F9FC-DDDF4FF20C7A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1CB12FFD-3827-B765-16F0-8C5EEE6429E6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endParaRPr lang="en-CA" sz="2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</a:t>
            </a:r>
            <a:r>
              <a:rPr lang="ar-SA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 خطة 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الحالة ومن يجب </a:t>
            </a:r>
            <a:r>
              <a:rPr lang="ar-SA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إشراكه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380835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</TotalTime>
  <Words>7767</Words>
  <Application>Microsoft Office PowerPoint</Application>
  <PresentationFormat>Widescreen</PresentationFormat>
  <Paragraphs>965</Paragraphs>
  <Slides>52</Slides>
  <Notes>52</Notes>
  <HiddenSlides>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Britannic Bold</vt:lpstr>
      <vt:lpstr>Calibri</vt:lpstr>
      <vt:lpstr>Calibri Light</vt:lpstr>
      <vt:lpstr>Garamond</vt:lpstr>
      <vt:lpstr>Office Theme</vt:lpstr>
      <vt:lpstr>PowerPoint Presentation</vt:lpstr>
      <vt:lpstr>PowerPoint Presentation</vt:lpstr>
      <vt:lpstr>هدف الوحدة</vt:lpstr>
      <vt:lpstr>الأجندة</vt:lpstr>
      <vt:lpstr>مسابقة تلخيص للوحدة السابقة</vt:lpstr>
      <vt:lpstr>PowerPoint Presentation</vt:lpstr>
      <vt:lpstr>عملية إدارة الحالة</vt:lpstr>
      <vt:lpstr>أهداف التعلم</vt:lpstr>
      <vt:lpstr>PowerPoint Presentation</vt:lpstr>
      <vt:lpstr>مناقشة</vt:lpstr>
      <vt:lpstr>أهمية خطة الحالة</vt:lpstr>
      <vt:lpstr>مناقشة جماعية</vt:lpstr>
      <vt:lpstr>من يشارك في التخطيط للحالة؟</vt:lpstr>
      <vt:lpstr>كيفية التعامل مع خطة الحالة</vt:lpstr>
      <vt:lpstr>تعزيز مشاركة الطفل الهادفة</vt:lpstr>
      <vt:lpstr>التمكين</vt:lpstr>
      <vt:lpstr> إجراءات التمكين أثناء خطة الحالة</vt:lpstr>
      <vt:lpstr>خطة الحالة المستندة على نقاط القوة</vt:lpstr>
      <vt:lpstr>نقاط القوة والرعاية والدعم في حالة أمينة</vt:lpstr>
      <vt:lpstr>نقاط التعلم الأساسية</vt:lpstr>
      <vt:lpstr>PowerPoint Presentation</vt:lpstr>
      <vt:lpstr>اجتماعات خطة الحالة</vt:lpstr>
      <vt:lpstr>إشراك الآخرين في خطة الحالة</vt:lpstr>
      <vt:lpstr>التحضير لاجتماع خطة الحالة</vt:lpstr>
      <vt:lpstr>قائمة التحضير</vt:lpstr>
      <vt:lpstr>مسار اجتماع خطة الحالة</vt:lpstr>
      <vt:lpstr>الجدول الزمني لإكمال خطة الحالة</vt:lpstr>
      <vt:lpstr>لعب الأدوار</vt:lpstr>
      <vt:lpstr>نصائح لاجتماع خطة الحالة</vt:lpstr>
      <vt:lpstr>دعم اتخاذ القرار</vt:lpstr>
      <vt:lpstr>نقاط التعلم الأساسية</vt:lpstr>
      <vt:lpstr>PowerPoint Presentation</vt:lpstr>
      <vt:lpstr>أمثلة عن دور أخصائي الحالة</vt:lpstr>
      <vt:lpstr>PowerPoint Presentation</vt:lpstr>
      <vt:lpstr>الأنواع المختلفة من الدعم</vt:lpstr>
      <vt:lpstr>تمرين مسارات الإحالة</vt:lpstr>
      <vt:lpstr>PowerPoint Presentation</vt:lpstr>
      <vt:lpstr>تمرين مسارات الإحالة</vt:lpstr>
      <vt:lpstr>مسح الخدمات</vt:lpstr>
      <vt:lpstr>مسارات الإحالة</vt:lpstr>
      <vt:lpstr>نقاط التعلم الأساسية</vt:lpstr>
      <vt:lpstr>PowerPoint Presentation</vt:lpstr>
      <vt:lpstr> تحديد الأهداف الذكية</vt:lpstr>
      <vt:lpstr>تحديد الأهداف الذكية</vt:lpstr>
      <vt:lpstr>PowerPoint Presentation</vt:lpstr>
      <vt:lpstr>أهداف إدارة حالة حماية الطفل</vt:lpstr>
      <vt:lpstr>خطة حالة أمينة</vt:lpstr>
      <vt:lpstr>PowerPoint Presentation</vt:lpstr>
      <vt:lpstr>نقاط التعلم الأساسية</vt:lpstr>
      <vt:lpstr>PowerPoint Presentation</vt:lpstr>
      <vt:lpstr>نهاية الوحدة ٨</vt:lpstr>
      <vt:lpstr>رعاية ذاتية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10</cp:revision>
  <dcterms:created xsi:type="dcterms:W3CDTF">2023-02-13T10:32:44Z</dcterms:created>
  <dcterms:modified xsi:type="dcterms:W3CDTF">2023-04-03T11:51:45Z</dcterms:modified>
</cp:coreProperties>
</file>