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sldIdLst>
    <p:sldId id="326" r:id="rId2"/>
    <p:sldId id="728" r:id="rId3"/>
    <p:sldId id="337" r:id="rId4"/>
    <p:sldId id="339" r:id="rId5"/>
    <p:sldId id="261" r:id="rId6"/>
    <p:sldId id="748" r:id="rId7"/>
    <p:sldId id="266" r:id="rId8"/>
    <p:sldId id="262" r:id="rId9"/>
    <p:sldId id="347" r:id="rId10"/>
    <p:sldId id="731" r:id="rId11"/>
    <p:sldId id="749" r:id="rId12"/>
    <p:sldId id="745" r:id="rId13"/>
    <p:sldId id="734" r:id="rId14"/>
    <p:sldId id="736" r:id="rId15"/>
    <p:sldId id="738" r:id="rId16"/>
    <p:sldId id="740" r:id="rId17"/>
    <p:sldId id="735" r:id="rId18"/>
    <p:sldId id="739" r:id="rId19"/>
    <p:sldId id="741" r:id="rId20"/>
    <p:sldId id="333" r:id="rId21"/>
    <p:sldId id="729" r:id="rId22"/>
    <p:sldId id="727" r:id="rId23"/>
    <p:sldId id="351" r:id="rId24"/>
    <p:sldId id="354" r:id="rId25"/>
    <p:sldId id="352" r:id="rId26"/>
    <p:sldId id="750" r:id="rId27"/>
    <p:sldId id="755" r:id="rId28"/>
    <p:sldId id="754" r:id="rId29"/>
    <p:sldId id="753" r:id="rId30"/>
    <p:sldId id="383" r:id="rId31"/>
    <p:sldId id="746" r:id="rId32"/>
    <p:sldId id="420" r:id="rId33"/>
    <p:sldId id="756" r:id="rId34"/>
    <p:sldId id="423" r:id="rId35"/>
    <p:sldId id="424" r:id="rId36"/>
    <p:sldId id="272" r:id="rId37"/>
    <p:sldId id="426" r:id="rId38"/>
    <p:sldId id="421" r:id="rId39"/>
    <p:sldId id="747" r:id="rId40"/>
    <p:sldId id="744" r:id="rId41"/>
    <p:sldId id="428" r:id="rId42"/>
    <p:sldId id="429" r:id="rId43"/>
    <p:sldId id="742" r:id="rId44"/>
    <p:sldId id="725" r:id="rId45"/>
  </p:sldIdLst>
  <p:sldSz cx="12192000" cy="6858000"/>
  <p:notesSz cx="7099300" cy="10234613"/>
  <p:defaultTextStyle>
    <a:defPPr>
      <a:defRPr lang="en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90DB18AE-7192-4FDA-99A9-AA65AE66B81D}">
          <p14:sldIdLst>
            <p14:sldId id="326"/>
          </p14:sldIdLst>
        </p14:section>
        <p14:section name="Session 1" id="{05502E42-6107-408C-982E-88A8941DFBEB}">
          <p14:sldIdLst>
            <p14:sldId id="728"/>
            <p14:sldId id="337"/>
            <p14:sldId id="339"/>
            <p14:sldId id="261"/>
            <p14:sldId id="748"/>
            <p14:sldId id="266"/>
            <p14:sldId id="262"/>
          </p14:sldIdLst>
        </p14:section>
        <p14:section name="Session 2" id="{096A0A5E-3486-466D-9A69-A1BBD2345280}">
          <p14:sldIdLst>
            <p14:sldId id="347"/>
            <p14:sldId id="731"/>
            <p14:sldId id="749"/>
            <p14:sldId id="745"/>
            <p14:sldId id="734"/>
            <p14:sldId id="736"/>
            <p14:sldId id="738"/>
            <p14:sldId id="740"/>
            <p14:sldId id="735"/>
            <p14:sldId id="739"/>
            <p14:sldId id="741"/>
            <p14:sldId id="333"/>
          </p14:sldIdLst>
        </p14:section>
        <p14:section name="Session 3" id="{BAC12991-012E-4717-941C-2A930B8FC83F}">
          <p14:sldIdLst>
            <p14:sldId id="729"/>
            <p14:sldId id="727"/>
            <p14:sldId id="351"/>
            <p14:sldId id="354"/>
            <p14:sldId id="352"/>
            <p14:sldId id="750"/>
            <p14:sldId id="755"/>
            <p14:sldId id="754"/>
            <p14:sldId id="753"/>
            <p14:sldId id="383"/>
            <p14:sldId id="746"/>
            <p14:sldId id="420"/>
            <p14:sldId id="756"/>
            <p14:sldId id="423"/>
          </p14:sldIdLst>
        </p14:section>
        <p14:section name="Session 4" id="{618BC9CC-FE07-4913-8D5A-3E05B46E53CC}">
          <p14:sldIdLst>
            <p14:sldId id="424"/>
            <p14:sldId id="272"/>
            <p14:sldId id="426"/>
            <p14:sldId id="421"/>
            <p14:sldId id="747"/>
            <p14:sldId id="744"/>
            <p14:sldId id="428"/>
          </p14:sldIdLst>
        </p14:section>
        <p14:section name="Session 5" id="{FD0D0096-19E6-45F2-A2DC-6D5D152665FB}">
          <p14:sldIdLst>
            <p14:sldId id="429"/>
            <p14:sldId id="742"/>
            <p14:sldId id="72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C6EC714-8382-DEDA-363D-064BEB13D0B0}" name="Crystal Stewart" initials="CS" userId="GKZZVnRSUXtTMPrb39Zri5wg64SiJQpaNi8UeT9rgak=" providerId="None"/>
  <p188:author id="{A36A2820-D923-6E53-C312-A21723F6603F}" name="Ilse Van der Straeten" initials="IVdS" userId="S::Ilse.VanderStraeten@rescue.org::48c204e9-4447-4a09-a8d3-af2f3980ba4f" providerId="AD"/>
  <p188:author id="{2BA547FE-46EF-BB21-D252-B02F0AE3AB5E}" name="Ilse Van der Straeten" initials="IVdS" userId="Ilse Van der Straeten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057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notesView">
  <p:normalViewPr>
    <p:restoredLeft sz="14983" autoAdjust="0"/>
    <p:restoredTop sz="69399" autoAdjust="0"/>
  </p:normalViewPr>
  <p:slideViewPr>
    <p:cSldViewPr snapToGrid="0">
      <p:cViewPr varScale="1">
        <p:scale>
          <a:sx n="52" d="100"/>
          <a:sy n="52" d="100"/>
        </p:scale>
        <p:origin x="1227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-3462"/>
    </p:cViewPr>
  </p:sorterViewPr>
  <p:notesViewPr>
    <p:cSldViewPr snapToGrid="0">
      <p:cViewPr varScale="1">
        <p:scale>
          <a:sx n="50" d="100"/>
          <a:sy n="50" d="100"/>
        </p:scale>
        <p:origin x="2673" y="45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microsoft.com/office/2018/10/relationships/authors" Target="author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477837" y="4229101"/>
            <a:ext cx="6143625" cy="5442608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BE" dirty="0"/>
          </a:p>
        </p:txBody>
      </p:sp>
      <p:sp>
        <p:nvSpPr>
          <p:cNvPr id="11" name="Slide Image Placeholder 4">
            <a:extLst>
              <a:ext uri="{FF2B5EF4-FFF2-40B4-BE49-F238E27FC236}">
                <a16:creationId xmlns:a16="http://schemas.microsoft.com/office/drawing/2014/main" id="{DE0CB84C-F3F4-ABB0-ABC4-434DA16A152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477838" y="460375"/>
            <a:ext cx="6143625" cy="3455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748646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مرحباً</a:t>
            </a:r>
          </a:p>
          <a:p>
            <a:pPr marL="171450" indent="-171450" algn="r" defTabSz="914400" rtl="1" eaLnBrk="1" latinLnBrk="0" hangingPunct="1">
              <a:buFont typeface="Arial" panose="020B0604020202020204" pitchFamily="34" charset="0"/>
              <a:buChar char="•"/>
            </a:pP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الترحيب بالمشاركين/المشاركات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02AC8A8-D3A9-6034-55E2-C0E0659FE7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2F4BF3AE-9744-4BDB-2806-DAC63E0BD77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fld id="{00000000-1234-1234-1234-123412341234}" type="slidenum">
              <a:rPr lang="en-US" sz="1200" smtClean="0">
                <a:latin typeface="+mn-lt"/>
              </a:rPr>
              <a:pPr algn="r"/>
              <a:t>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0304258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بناء علاقة ثقة يستغرق وقتا!</a:t>
            </a:r>
          </a:p>
          <a:p>
            <a:pPr lvl="1" algn="r" rtl="1"/>
            <a:r>
              <a:rPr lang="en-GB" i="1" dirty="0"/>
              <a:t>قد يكون هذا صعبًا عندما يكون الطفل في خطر كبير ويجب إكمال التقييم في غضون فترة زمنية قصيرة (في غضون </a:t>
            </a:r>
            <a:r>
              <a:rPr lang="ar-SA" i="1" dirty="0"/>
              <a:t>٢٤</a:t>
            </a:r>
            <a:r>
              <a:rPr lang="en-GB" i="1" dirty="0"/>
              <a:t> إلى </a:t>
            </a:r>
            <a:r>
              <a:rPr lang="ar-SA" i="1" dirty="0"/>
              <a:t>٤٨</a:t>
            </a:r>
            <a:r>
              <a:rPr lang="en-GB" i="1" dirty="0"/>
              <a:t> ساعة</a:t>
            </a:r>
            <a:r>
              <a:rPr lang="ar-SA" i="1" dirty="0"/>
              <a:t>).</a:t>
            </a:r>
            <a:endParaRPr lang="en-GB" i="1" dirty="0"/>
          </a:p>
          <a:p>
            <a:pPr lvl="1" algn="r" rtl="1"/>
            <a:r>
              <a:rPr lang="en-GB" i="1" dirty="0"/>
              <a:t>ومع ذلك</a:t>
            </a:r>
            <a:r>
              <a:rPr lang="ar-SA" i="1" dirty="0"/>
              <a:t>، </a:t>
            </a:r>
            <a:r>
              <a:rPr lang="en-GB" i="1" dirty="0"/>
              <a:t>من المهم بناء الثقة قبل التقييم</a:t>
            </a:r>
          </a:p>
          <a:p>
            <a:pPr lvl="1" algn="r" rtl="1"/>
            <a:r>
              <a:rPr lang="en-GB" i="1" dirty="0"/>
              <a:t> ستجعل</a:t>
            </a:r>
            <a:r>
              <a:rPr lang="ar-SA" i="1" dirty="0"/>
              <a:t> الثقة</a:t>
            </a:r>
            <a:r>
              <a:rPr lang="en-GB" i="1" dirty="0"/>
              <a:t> الطفل أو الوالد أو مقدم الرعاية أكثر راحة وتساعدهم على المشاركة بصراحة وصدق.</a:t>
            </a:r>
          </a:p>
          <a:p>
            <a:pPr lvl="1" algn="r" rtl="1"/>
            <a:r>
              <a:rPr lang="en-GB" i="1" dirty="0"/>
              <a:t>بدون الثقة</a:t>
            </a:r>
            <a:r>
              <a:rPr lang="ar-SA" i="1" dirty="0"/>
              <a:t>، </a:t>
            </a:r>
            <a:r>
              <a:rPr lang="en-GB" i="1" dirty="0"/>
              <a:t>يمكن أن تستمر الحواجز التي تحول دون ال</a:t>
            </a:r>
            <a:r>
              <a:rPr lang="ar-SA" i="1" dirty="0"/>
              <a:t>إفصاح</a:t>
            </a:r>
            <a:r>
              <a:rPr lang="en-GB" i="1" dirty="0"/>
              <a:t>. قد يحجب الطفل أو الوالد أو مقدم الرعاية المعلومات أو يشارك معلومات غير صحيحة.</a:t>
            </a: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lvl="0" algn="r" rtl="1"/>
            <a:r>
              <a:rPr lang="en-GB" i="1" dirty="0"/>
              <a:t>خلق القدرة على ا</a:t>
            </a:r>
            <a:r>
              <a:rPr lang="ar-SA" i="1" dirty="0"/>
              <a:t>لتوقع</a:t>
            </a:r>
            <a:endParaRPr lang="en-GB" i="1" dirty="0"/>
          </a:p>
          <a:p>
            <a:pPr lvl="1" algn="r" rtl="1"/>
            <a:r>
              <a:rPr lang="en-GB" i="1" dirty="0"/>
              <a:t>يمكن أن يؤدي عدم القدرة على التنبؤ إلى تغذية الخوف وعدم معرفة ما يمكن توقعه.</a:t>
            </a:r>
          </a:p>
          <a:p>
            <a:pPr lvl="1" algn="r" rtl="1"/>
            <a:r>
              <a:rPr lang="en-GB" i="1" dirty="0"/>
              <a:t>خلق القدرة على الت</a:t>
            </a:r>
            <a:r>
              <a:rPr lang="ar-SA" i="1" dirty="0"/>
              <a:t>وقع</a:t>
            </a:r>
            <a:r>
              <a:rPr lang="en-GB" i="1" dirty="0"/>
              <a:t> من خلال </a:t>
            </a:r>
            <a:r>
              <a:rPr lang="ar-SA" i="1" dirty="0"/>
              <a:t>تحضير</a:t>
            </a:r>
            <a:r>
              <a:rPr lang="en-GB" i="1" dirty="0"/>
              <a:t> أي </a:t>
            </a:r>
            <a:r>
              <a:rPr lang="ar-SA" i="1" dirty="0"/>
              <a:t>تواصل</a:t>
            </a:r>
            <a:r>
              <a:rPr lang="en-GB" i="1" dirty="0"/>
              <a:t> مع الطفل و</a:t>
            </a:r>
            <a:r>
              <a:rPr lang="ar-SA" i="1" dirty="0"/>
              <a:t>ال</a:t>
            </a:r>
            <a:r>
              <a:rPr lang="en-GB" i="1" dirty="0"/>
              <a:t>شرح </a:t>
            </a:r>
            <a:r>
              <a:rPr lang="ar-SA" i="1" dirty="0"/>
              <a:t>لل</a:t>
            </a:r>
            <a:r>
              <a:rPr lang="en-GB" i="1" dirty="0"/>
              <a:t>طفل أو الوالد أو مقدم الرعاية</a:t>
            </a:r>
            <a:r>
              <a:rPr lang="ar-SA" i="1" dirty="0"/>
              <a:t> بشكل</a:t>
            </a:r>
            <a:r>
              <a:rPr lang="en-GB" i="1" dirty="0"/>
              <a:t> مسبق حول ما يمكن توقعه.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b="0" dirty="0">
                <a:latin typeface="Calibri" panose="020F0502020204030204" pitchFamily="34" charset="0"/>
                <a:cs typeface="Calibri" panose="020F0502020204030204" pitchFamily="34" charset="0"/>
              </a:rPr>
              <a:t>إشراك شخص بالغ</a:t>
            </a:r>
            <a:r>
              <a:rPr lang="ar-SA" sz="12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1200" b="0" dirty="0">
                <a:latin typeface="Calibri" panose="020F0502020204030204" pitchFamily="34" charset="0"/>
                <a:cs typeface="Calibri" panose="020F0502020204030204" pitchFamily="34" charset="0"/>
              </a:rPr>
              <a:t>موثوق به</a:t>
            </a:r>
          </a:p>
          <a:p>
            <a:pPr lvl="0" algn="r" rtl="1"/>
            <a:r>
              <a:rPr lang="en-GB" i="1" dirty="0"/>
              <a:t>أثناء التقييم</a:t>
            </a:r>
            <a:r>
              <a:rPr lang="ar-SA" i="1" dirty="0"/>
              <a:t>، </a:t>
            </a:r>
            <a:r>
              <a:rPr lang="en-GB" i="1" dirty="0"/>
              <a:t>حدد شخصًا بالغًا موثوقًا به - وغالبًا ما يكون الوالد أو مقدم الرعاية - ليكون حاضرًا أثناء التقييم.</a:t>
            </a:r>
          </a:p>
          <a:p>
            <a:pPr lvl="1" algn="r" rtl="1"/>
            <a:r>
              <a:rPr lang="en-GB" i="1" dirty="0"/>
              <a:t>يمكن أن يجعل وجود شخص بالغ موثوق به الطفل يشعر بمزيد من الراحة والدعم</a:t>
            </a:r>
          </a:p>
          <a:p>
            <a:pPr lvl="0" algn="r" rtl="1"/>
            <a:r>
              <a:rPr lang="en-GB" i="1" dirty="0"/>
              <a:t>تطبيق تقنيات ال</a:t>
            </a:r>
            <a:r>
              <a:rPr lang="ar-SA" i="1" dirty="0"/>
              <a:t>تواصل</a:t>
            </a:r>
            <a:endParaRPr lang="en-GB" i="1" dirty="0"/>
          </a:p>
          <a:p>
            <a:pPr lvl="1" algn="r" rtl="1"/>
            <a:r>
              <a:rPr lang="en-GB" i="1" dirty="0"/>
              <a:t>يمكن استخدام تقنيات الاتصال المختلفة لبناء الثقة.</a:t>
            </a:r>
          </a:p>
          <a:p>
            <a:pPr lvl="1" algn="r" rtl="1"/>
            <a:r>
              <a:rPr lang="ar-SA" i="1" dirty="0"/>
              <a:t>التذكير بالوحدة ٣</a:t>
            </a:r>
          </a:p>
          <a:p>
            <a:pPr lvl="1" algn="r" rtl="1"/>
            <a:r>
              <a:rPr lang="ar-SA" i="1" dirty="0"/>
              <a:t>يُظهر</a:t>
            </a:r>
            <a:r>
              <a:rPr lang="en-GB" i="1" dirty="0"/>
              <a:t> التواصل غير اللفظي أنك لا تشكل تهديدًا وأنهم يحظون باهتمامك الكامل.</a:t>
            </a:r>
          </a:p>
          <a:p>
            <a:pPr lvl="1" algn="r" rtl="1"/>
            <a:r>
              <a:rPr lang="en-GB" i="1" dirty="0"/>
              <a:t>تُظهر تقنيات الاستماع الفعال أنه يتم سماعه</a:t>
            </a:r>
            <a:r>
              <a:rPr lang="ar-SA" i="1" dirty="0"/>
              <a:t>م</a:t>
            </a:r>
            <a:r>
              <a:rPr lang="en-GB" i="1" dirty="0"/>
              <a:t> وفهمه</a:t>
            </a:r>
            <a:r>
              <a:rPr lang="ar-SA" i="1" dirty="0"/>
              <a:t>م.</a:t>
            </a:r>
            <a:endParaRPr lang="en-GB" i="1" dirty="0"/>
          </a:p>
          <a:p>
            <a:pPr lvl="1" algn="r" rtl="1"/>
            <a:r>
              <a:rPr lang="en-GB" i="1" dirty="0"/>
              <a:t>تعني تقنيات التحدث الفعالة أنك تختار كلماتك بعناية وتكييفها مع العمر ومرحلة النمو وقدرات الطفل أو الوالد أو مقدم الرعاية.</a:t>
            </a:r>
          </a:p>
          <a:p>
            <a:pPr marL="0" lvl="0" indent="0" algn="r" rtl="1">
              <a:buNone/>
            </a:pPr>
            <a:endParaRPr lang="en-GB" i="1" dirty="0"/>
          </a:p>
          <a:p>
            <a:pPr marL="0" lv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2E4090F-1752-86FB-9627-52A5604EDEC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608D11-6607-4362-58E3-67EA9DE3DF9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49341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lvl="0" algn="r" rtl="1"/>
            <a:r>
              <a:rPr lang="en-GB" i="1" dirty="0"/>
              <a:t>كن منفتحًا وصادقًا</a:t>
            </a:r>
          </a:p>
          <a:p>
            <a:pPr lvl="1" algn="r" rtl="1"/>
            <a:r>
              <a:rPr lang="en-GB" i="1" dirty="0"/>
              <a:t>غالبًا ما يتم بناء الثقة عن طريق العمل ؛ من خلال إثبات أنك تستحق ذلك.</a:t>
            </a:r>
          </a:p>
          <a:p>
            <a:pPr lvl="1" algn="r" rtl="1"/>
            <a:r>
              <a:rPr lang="en-GB" i="1" dirty="0"/>
              <a:t>من المهم أن تكون صادقًا وأن تحافظ على كلمتك.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(٥ دقائق)</a:t>
            </a:r>
            <a:endParaRPr lang="en-GB" b="1" dirty="0"/>
          </a:p>
          <a:p>
            <a:pPr algn="r" rtl="1"/>
            <a:r>
              <a:rPr lang="en-GB" i="1" dirty="0"/>
              <a:t>هل توافق أو لا توافق إذا كانت هذه الأساليب تبني الثقة؟</a:t>
            </a:r>
          </a:p>
          <a:p>
            <a:pPr algn="r" rtl="1"/>
            <a:r>
              <a:rPr lang="en-GB" i="1" dirty="0"/>
              <a:t>ما هي الأمثلة أو التقنيات الأخرى التي يمكن أن تدعم بناء الثقة؟</a:t>
            </a:r>
          </a:p>
          <a:p>
            <a:pPr algn="r" rtl="1"/>
            <a:r>
              <a:rPr lang="ar-SA" dirty="0"/>
              <a:t>قم ب</a:t>
            </a:r>
            <a:r>
              <a:rPr lang="en-GB" dirty="0"/>
              <a:t>مناقشة قصيرة</a:t>
            </a:r>
          </a:p>
          <a:p>
            <a:pPr algn="r" rtl="1"/>
            <a:r>
              <a:rPr lang="ar-SA" dirty="0"/>
              <a:t>قم ب</a:t>
            </a:r>
            <a:r>
              <a:rPr lang="en-GB" dirty="0"/>
              <a:t>تلخيص ردود المشاركين</a:t>
            </a:r>
          </a:p>
          <a:p>
            <a:pPr algn="r" rtl="1"/>
            <a:r>
              <a:rPr lang="en-GB" i="1" dirty="0"/>
              <a:t>تذكر أن بناء الثقة يستغرق وقتًا! لا يمكن القيام بذلك في زيارة واحدة.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608D11-6607-4362-58E3-67EA9DE3DF9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6898351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89A0D7D2-C526-251B-7B99-8C461D1A12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DB4548B9-A31E-F98C-AF0A-4AD33B747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CA" b="1" dirty="0"/>
          </a:p>
          <a:p>
            <a:pPr marL="171450" indent="-171450" algn="r" rtl="1"/>
            <a:r>
              <a:rPr lang="en-CA" dirty="0"/>
              <a:t>عرض الشريحة</a:t>
            </a:r>
            <a:endParaRPr lang="en-US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3D1F6DF2-03E5-368E-17DD-CBB4F91965C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318013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50" b="1" dirty="0"/>
              <a:t>مقدمة</a:t>
            </a:r>
          </a:p>
          <a:p>
            <a:pPr algn="r" rtl="1"/>
            <a:r>
              <a:rPr lang="en-GB" sz="1150" i="1" dirty="0"/>
              <a:t>خلق القدرة على الت</a:t>
            </a:r>
            <a:r>
              <a:rPr lang="ar-SA" sz="1150" i="1" dirty="0"/>
              <a:t>وقع</a:t>
            </a:r>
            <a:r>
              <a:rPr lang="en-GB" sz="1150" i="1" dirty="0"/>
              <a:t> من خلال شرح ما سيحدث يمكن أن يقلل من الخوف ويساعد الطفل على الشعور بمزيد من الثقة والراحة.</a:t>
            </a:r>
          </a:p>
          <a:p>
            <a:pPr algn="r" rtl="1"/>
            <a:r>
              <a:rPr lang="en-GB" sz="1150" i="1" dirty="0"/>
              <a:t>لهذا السبب</a:t>
            </a:r>
            <a:r>
              <a:rPr lang="ar-SA" sz="1150" i="1" dirty="0"/>
              <a:t>، </a:t>
            </a:r>
            <a:r>
              <a:rPr lang="en-GB" sz="1150" i="1" dirty="0"/>
              <a:t>من المهم جدًا تقديم التقييم بشكل صحيح.</a:t>
            </a:r>
          </a:p>
          <a:p>
            <a:pPr algn="r" rtl="1"/>
            <a:r>
              <a:rPr lang="en-GB" sz="1150" dirty="0"/>
              <a:t>قس</a:t>
            </a:r>
            <a:r>
              <a:rPr lang="ar-SA" sz="1150" dirty="0"/>
              <a:t>م بتقسيم </a:t>
            </a:r>
            <a:r>
              <a:rPr lang="en-GB" sz="1150" dirty="0"/>
              <a:t>المجموعة إلى أزواج مرة أخرى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50" dirty="0"/>
              <a:t>توجيه المشاركين إلى</a:t>
            </a:r>
            <a:r>
              <a:rPr lang="ar-SA" sz="1150" dirty="0"/>
              <a:t> </a:t>
            </a:r>
            <a:r>
              <a:rPr lang="ar-SA" sz="1150" b="1" dirty="0"/>
              <a:t>دليل العمل ال</a:t>
            </a:r>
            <a:r>
              <a:rPr lang="en-US" sz="1150" b="1" dirty="0"/>
              <a:t>صفحة </a:t>
            </a:r>
            <a:r>
              <a:rPr lang="ar-SA" sz="1150" b="1" dirty="0"/>
              <a:t>١١٤: </a:t>
            </a:r>
            <a:r>
              <a:rPr lang="en-US" sz="1150" b="1" dirty="0"/>
              <a:t>تقديم التقييم</a:t>
            </a:r>
          </a:p>
          <a:p>
            <a:pPr algn="r" rtl="1"/>
            <a:r>
              <a:rPr lang="en-GB" sz="1150" i="1" dirty="0"/>
              <a:t>تذكر في الوحدة </a:t>
            </a:r>
            <a:r>
              <a:rPr lang="ar-SA" sz="1150" i="1" dirty="0"/>
              <a:t>٣، </a:t>
            </a:r>
            <a:r>
              <a:rPr lang="en-GB" sz="1150" i="1" dirty="0"/>
              <a:t> قمنا بصياغة نص لتقديم إدارة الحالة والأخصائي الاجتماعي لزي</a:t>
            </a:r>
            <a:r>
              <a:rPr lang="ar-SA" sz="1150" i="1" dirty="0"/>
              <a:t>نة</a:t>
            </a:r>
            <a:r>
              <a:rPr lang="en-GB" sz="1150" i="1" dirty="0"/>
              <a:t> ووالدتها.</a:t>
            </a:r>
          </a:p>
          <a:p>
            <a:pPr algn="r" rtl="1"/>
            <a:r>
              <a:rPr lang="en-GB" sz="1150" i="1" dirty="0"/>
              <a:t>مع </a:t>
            </a:r>
            <a:r>
              <a:rPr lang="ar-SA" sz="1150" i="1" dirty="0"/>
              <a:t>زميلك</a:t>
            </a:r>
            <a:r>
              <a:rPr lang="en-GB" sz="1150" i="1" dirty="0"/>
              <a:t>:</a:t>
            </a:r>
          </a:p>
          <a:p>
            <a:pPr lvl="1" algn="r" rtl="1"/>
            <a:r>
              <a:rPr lang="en-GB" sz="1150" i="1" dirty="0"/>
              <a:t>اكتب سيناريو لتقديم التقييم لزي</a:t>
            </a:r>
            <a:r>
              <a:rPr lang="ar-SA" sz="1150" i="1" dirty="0"/>
              <a:t>نة</a:t>
            </a:r>
            <a:r>
              <a:rPr lang="en-GB" sz="1150" i="1" dirty="0"/>
              <a:t> ووالدتها</a:t>
            </a:r>
          </a:p>
          <a:p>
            <a:pPr lvl="1" algn="r" rtl="1"/>
            <a:r>
              <a:rPr lang="en-GB" sz="1150" i="1" dirty="0"/>
              <a:t>لا ينبغي أن يكون نصا طويلا</a:t>
            </a:r>
          </a:p>
          <a:p>
            <a:pPr lvl="1" algn="r" rtl="1"/>
            <a:r>
              <a:rPr lang="ar-SA" sz="1150" i="1" dirty="0"/>
              <a:t>يمكن أن يكون تقديم التقييم بضع عبارات ويجب أن يستغرق بضع دقائق فقط.</a:t>
            </a:r>
            <a:endParaRPr lang="en-GB" sz="1150" i="1" dirty="0"/>
          </a:p>
          <a:p>
            <a:pPr algn="r" rtl="1"/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عمل </a:t>
            </a:r>
            <a:r>
              <a:rPr lang="ar-SA" sz="1150" b="1" dirty="0"/>
              <a:t>الأزواج</a:t>
            </a:r>
            <a:endParaRPr lang="en-GB" sz="1150" b="1" dirty="0"/>
          </a:p>
          <a:p>
            <a:pPr algn="r" rtl="1"/>
            <a:r>
              <a:rPr lang="en-GB" sz="1150" dirty="0"/>
              <a:t>امنح المشاركين </a:t>
            </a:r>
            <a:r>
              <a:rPr lang="ar-SA" sz="1150" dirty="0"/>
              <a:t>١٥</a:t>
            </a:r>
            <a:r>
              <a:rPr lang="en-GB" sz="1150" dirty="0"/>
              <a:t> دقيقة </a:t>
            </a:r>
            <a:r>
              <a:rPr lang="ar-SA" sz="1150" dirty="0"/>
              <a:t> ليتم إكمالها</a:t>
            </a:r>
          </a:p>
          <a:p>
            <a:pPr algn="r" rtl="1"/>
            <a:endParaRPr lang="en-GB" sz="1150" dirty="0"/>
          </a:p>
          <a:p>
            <a:pPr marL="0" indent="0" algn="r" rtl="1">
              <a:buNone/>
            </a:pPr>
            <a:r>
              <a:rPr lang="en-GB" sz="1150" b="1" dirty="0"/>
              <a:t>المناقشة العامة (١٠ دقائق)</a:t>
            </a:r>
          </a:p>
          <a:p>
            <a:pPr algn="r" rtl="1"/>
            <a:r>
              <a:rPr lang="en-GB" sz="1150" dirty="0"/>
              <a:t>ادعُ المتطوعين لمشاركة نصوصهم</a:t>
            </a:r>
          </a:p>
          <a:p>
            <a:pPr algn="r" rtl="1"/>
            <a:r>
              <a:rPr lang="en-GB" sz="1150" dirty="0"/>
              <a:t>قم بمراجعة واستكمال ال</a:t>
            </a:r>
            <a:r>
              <a:rPr lang="ar-SA" sz="1150" dirty="0"/>
              <a:t>نصوص</a:t>
            </a:r>
            <a:r>
              <a:rPr lang="en-GB" sz="1150" dirty="0"/>
              <a:t> بناءً على تقنيات بناء الثقة المدرجة في الشريحة السابقة.</a:t>
            </a:r>
          </a:p>
          <a:p>
            <a:pPr algn="r" rtl="1"/>
            <a:r>
              <a:rPr lang="en-GB" sz="1150" dirty="0"/>
              <a:t>مثال على ال</a:t>
            </a:r>
            <a:r>
              <a:rPr lang="ar-SA" sz="1150" dirty="0"/>
              <a:t>تقديم</a:t>
            </a:r>
            <a:r>
              <a:rPr lang="en-GB" sz="1150" dirty="0"/>
              <a:t>:</a:t>
            </a:r>
          </a:p>
          <a:p>
            <a:pPr lvl="1" algn="r" rtl="1"/>
            <a:r>
              <a:rPr lang="en-GB" sz="1150" dirty="0"/>
              <a:t>"بما أنني أريد أن أحاول مساعدتك أنت ووالدتك ، أود أن أطرح عليك بعض الأسئلة لفهم </a:t>
            </a:r>
            <a:r>
              <a:rPr lang="ar-SA" sz="1150" dirty="0"/>
              <a:t>من أنت</a:t>
            </a:r>
            <a:r>
              <a:rPr lang="en-GB" sz="1150" dirty="0"/>
              <a:t> بشكل أفضل وما هي بعض الأشياء الجيدة والأشياء الصعبة التي تحدث لك هذه الأيام.</a:t>
            </a:r>
          </a:p>
          <a:p>
            <a:pPr lvl="1" algn="r" rtl="1"/>
            <a:r>
              <a:rPr lang="en-GB" sz="1150" dirty="0"/>
              <a:t>إذا كانت بعض الأسئلة صعبة للغاية ، فلا داعي للقلق ، فلا داعي للرد.</a:t>
            </a:r>
          </a:p>
          <a:p>
            <a:pPr lvl="1" algn="r" rtl="1"/>
            <a:r>
              <a:rPr lang="en-GB" sz="1150" dirty="0"/>
              <a:t>عندما </a:t>
            </a:r>
            <a:r>
              <a:rPr lang="ar-SA" sz="1150" dirty="0"/>
              <a:t>تشعرين بالتعب</a:t>
            </a:r>
            <a:r>
              <a:rPr lang="en-GB" sz="1150" dirty="0"/>
              <a:t> من ذلك ، يمكننا أخذ </a:t>
            </a:r>
            <a:r>
              <a:rPr lang="ar-SA" sz="1150" dirty="0"/>
              <a:t>استراحة </a:t>
            </a:r>
            <a:r>
              <a:rPr lang="en-GB" sz="1150" dirty="0"/>
              <a:t>أو التوقف في أي وقت.  فقط </a:t>
            </a:r>
            <a:r>
              <a:rPr lang="ar-SA" sz="1150" dirty="0"/>
              <a:t>أخبريني</a:t>
            </a:r>
            <a:r>
              <a:rPr lang="en-GB" sz="1150" dirty="0"/>
              <a:t> عندما تشعر</a:t>
            </a:r>
            <a:r>
              <a:rPr lang="ar-SA" sz="1150" dirty="0"/>
              <a:t>ين</a:t>
            </a:r>
            <a:r>
              <a:rPr lang="en-GB" sz="1150" dirty="0"/>
              <a:t> بالرغبة في التوقف و</a:t>
            </a:r>
            <a:r>
              <a:rPr lang="ar-SA" sz="1150" dirty="0"/>
              <a:t>س</a:t>
            </a:r>
            <a:r>
              <a:rPr lang="en-GB" sz="1150" dirty="0"/>
              <a:t>نتوقف.</a:t>
            </a:r>
          </a:p>
          <a:p>
            <a:pPr lvl="1" algn="r" rtl="1"/>
            <a:r>
              <a:rPr lang="en-GB" sz="1150" dirty="0"/>
              <a:t>ما رأيك ، هل </a:t>
            </a:r>
            <a:r>
              <a:rPr lang="ar-SA" sz="1150" dirty="0"/>
              <a:t>يمكن</a:t>
            </a:r>
            <a:r>
              <a:rPr lang="en-GB" sz="1150" dirty="0"/>
              <a:t> لي أن أطرح عليك بعض الأسئلة أو تريد</a:t>
            </a:r>
            <a:r>
              <a:rPr lang="ar-SA" sz="1150" dirty="0"/>
              <a:t>ين</a:t>
            </a:r>
            <a:r>
              <a:rPr lang="en-GB" sz="1150" dirty="0"/>
              <a:t> منا أن نفعل ذلك مرة أخرى؟ "</a:t>
            </a:r>
            <a:endParaRPr lang="en-BE" sz="115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629EA9E-5BB9-3E9F-7F57-4F16EE42BAB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50086D8F-7E4C-ED24-4D01-BAF77A92663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539438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غالبًا ما يتم بناء الثقة عن طريق العمل</a:t>
            </a:r>
          </a:p>
          <a:p>
            <a:pPr algn="r" rtl="1"/>
            <a:r>
              <a:rPr lang="en-GB" i="1" dirty="0"/>
              <a:t>هناك </a:t>
            </a:r>
            <a:r>
              <a:rPr lang="ar-SA" i="1" dirty="0"/>
              <a:t>بعض</a:t>
            </a:r>
            <a:r>
              <a:rPr lang="en-GB" i="1" dirty="0"/>
              <a:t> الأنشطة التي يمكن لأخصائي الحالة تنفيذها مع الأطفال من مختلف الأعمار.</a:t>
            </a:r>
          </a:p>
          <a:p>
            <a:pPr algn="r" rtl="1"/>
            <a:r>
              <a:rPr lang="en-GB" i="1" dirty="0"/>
              <a:t>يمكن لأخصائي الحالة تنفيذ أنشطة </a:t>
            </a:r>
            <a:r>
              <a:rPr lang="ar-SA" i="1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ة وغير </a:t>
            </a:r>
            <a:r>
              <a:rPr lang="ar-SA" i="1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i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GB" i="1" dirty="0"/>
              <a:t>.</a:t>
            </a: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US" dirty="0">
                <a:sym typeface="Helvetica Neue"/>
              </a:rPr>
              <a:t>توجيه المشاركين إلى</a:t>
            </a:r>
            <a:r>
              <a:rPr lang="ar-SA" dirty="0">
                <a:sym typeface="Helvetica Neue"/>
              </a:rPr>
              <a:t> </a:t>
            </a:r>
            <a:r>
              <a:rPr lang="ar-SA" b="1" dirty="0">
                <a:sym typeface="Helvetica Neue"/>
              </a:rPr>
              <a:t>دليل العمل </a:t>
            </a:r>
            <a:r>
              <a:rPr lang="en-US" b="1" dirty="0">
                <a:sym typeface="Helvetica Neue"/>
              </a:rPr>
              <a:t>الصفحة </a:t>
            </a:r>
            <a:r>
              <a:rPr lang="ar-SA" b="1" dirty="0">
                <a:sym typeface="Helvetica Neue"/>
              </a:rPr>
              <a:t>١١٥</a:t>
            </a:r>
            <a:r>
              <a:rPr lang="en-US" b="1" dirty="0">
                <a:sym typeface="Helvetica Neue"/>
              </a:rPr>
              <a:t>: الأنشطة </a:t>
            </a:r>
            <a:r>
              <a:rPr lang="ar-SA" b="1" dirty="0">
                <a:sym typeface="Helvetica Neue"/>
              </a:rPr>
              <a:t>ال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ة وغير ال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i="1" dirty="0"/>
              <a:t>عند إعداد وتنفيذ نشاط لدعم بناء الثقة والتقييم</a:t>
            </a:r>
            <a:r>
              <a:rPr lang="ar-SA" i="1" dirty="0"/>
              <a:t>، </a:t>
            </a:r>
            <a:r>
              <a:rPr lang="en-GB" i="1" dirty="0"/>
              <a:t>ضع في اعتبارك ما يلي وقم بالتكي</a:t>
            </a:r>
            <a:r>
              <a:rPr lang="ar-SA" i="1" dirty="0"/>
              <a:t>ي</a:t>
            </a:r>
            <a:r>
              <a:rPr lang="en-GB" i="1" dirty="0"/>
              <a:t>ف حسب الضرورة:</a:t>
            </a:r>
          </a:p>
          <a:p>
            <a:pPr lvl="1" algn="r" rtl="1"/>
            <a:r>
              <a:rPr lang="en-GB" i="1" dirty="0"/>
              <a:t>الاعتبارات الثقافية</a:t>
            </a:r>
          </a:p>
          <a:p>
            <a:pPr lvl="1" algn="r" rtl="1"/>
            <a:r>
              <a:rPr lang="en-GB" i="1" dirty="0"/>
              <a:t>عمر الطفل</a:t>
            </a:r>
          </a:p>
          <a:p>
            <a:pPr lvl="1" algn="r" rtl="1"/>
            <a:r>
              <a:rPr lang="en-GB" i="1" dirty="0"/>
              <a:t>المرحلة التنموية وقدرات الطفل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76418EEB-1059-6825-9E56-4427B2C33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414A1DD-A9A2-5045-9291-8294AF445E35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9206898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4B012F8-7B78-C534-97F3-8DD510E0021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D45A249-107D-C4EF-8CBD-BBCCC0408D0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815248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هذا النشاط مفيد جدًا للأطفال في مرحلة الطفولة المبكرة والمتوسطة.</a:t>
            </a:r>
          </a:p>
          <a:p>
            <a:pPr algn="r" rtl="1"/>
            <a:r>
              <a:rPr lang="en-GB" i="1" dirty="0"/>
              <a:t>يمكن أن يدعم هذا النشاط الأطفال للتحدث عن علاقاتهم وحياتهم اليومية وشعورهم.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b="1" dirty="0"/>
              <a:t> دليل العمل الصفحة ١١٦</a:t>
            </a:r>
            <a:r>
              <a:rPr lang="en-US" b="1" dirty="0"/>
              <a:t>: </a:t>
            </a:r>
            <a:r>
              <a:rPr lang="ar-SA" b="1" dirty="0"/>
              <a:t> </a:t>
            </a:r>
            <a:r>
              <a:rPr lang="en-US" b="1" dirty="0"/>
              <a:t>رسم العائل</a:t>
            </a:r>
            <a:r>
              <a:rPr lang="ar-SA" b="1" dirty="0"/>
              <a:t>ة</a:t>
            </a:r>
            <a:endParaRPr lang="en-US" b="1" dirty="0"/>
          </a:p>
          <a:p>
            <a:pPr algn="r" rtl="1"/>
            <a:r>
              <a:rPr lang="en-GB" dirty="0"/>
              <a:t>عرض النشاط</a:t>
            </a:r>
          </a:p>
          <a:p>
            <a:pPr algn="r" rtl="1"/>
            <a:r>
              <a:rPr lang="en-GB" dirty="0"/>
              <a:t>اطلب من أحد المتطوعين قراءة الإرشادات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960F4808-7C14-5519-C2A4-FA47CA37552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5132E99-38B9-A8C5-C861-DD8DAC7C04DF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593665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هذا النشاط هو اختلاف بسيط عن النشاط الذي تمت مناقشته سابقًا. بدلاً من رسم الأسرة</a:t>
            </a:r>
            <a:r>
              <a:rPr lang="ar-SA" i="1" dirty="0"/>
              <a:t>، </a:t>
            </a:r>
            <a:r>
              <a:rPr lang="en-GB" i="1" dirty="0"/>
              <a:t>سيطلب أخصائي الحالة من الطفل رسم يومه.</a:t>
            </a:r>
          </a:p>
          <a:p>
            <a:pPr lvl="1" algn="r" rtl="1"/>
            <a:r>
              <a:rPr lang="en-GB" i="1" dirty="0"/>
              <a:t>كما أن هذا النشاط مفيد جدًا للأطفال في مرحلة الطفولة المبكرة والمتوسطة.</a:t>
            </a:r>
          </a:p>
          <a:p>
            <a:pPr lvl="1" algn="r" rtl="1"/>
            <a:r>
              <a:rPr lang="en-GB" i="1" dirty="0"/>
              <a:t>يمكن أن يدعم هذا النشاط الأطفال للتحدث عن حياتهم اليومية وما يفعلونه ومشاعرهم.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الصفحة </a:t>
            </a:r>
            <a:r>
              <a:rPr lang="en-US" b="1" dirty="0"/>
              <a:t> </a:t>
            </a:r>
            <a:r>
              <a:rPr lang="ar-SA" b="1" dirty="0"/>
              <a:t>١١٧: </a:t>
            </a:r>
            <a:r>
              <a:rPr lang="en-US" b="1" dirty="0"/>
              <a:t> </a:t>
            </a:r>
            <a:r>
              <a:rPr lang="ar-SA" b="1" dirty="0"/>
              <a:t>تنويع</a:t>
            </a:r>
            <a:r>
              <a:rPr lang="en-US" b="1" dirty="0"/>
              <a:t> - رسم الأنشطة اليومية</a:t>
            </a:r>
          </a:p>
          <a:p>
            <a:pPr algn="r" rtl="1"/>
            <a:r>
              <a:rPr lang="en-GB" dirty="0"/>
              <a:t>اطلب من أحد المتطوعين قراءة الإرشادات</a:t>
            </a:r>
          </a:p>
          <a:p>
            <a:pPr algn="r" rtl="1"/>
            <a:r>
              <a:rPr lang="en-GB" dirty="0"/>
              <a:t>قسّم المشاركين إلى أزواج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قم بممارسة</a:t>
            </a:r>
            <a:r>
              <a:rPr lang="en-GB" i="1" dirty="0"/>
              <a:t> هذا النشاط معًا</a:t>
            </a:r>
          </a:p>
          <a:p>
            <a:pPr lvl="1" algn="r" rtl="1"/>
            <a:r>
              <a:rPr lang="en-GB" i="1" dirty="0"/>
              <a:t>حدد من س</a:t>
            </a:r>
            <a:r>
              <a:rPr lang="ar-SA" i="1" dirty="0"/>
              <a:t>يقوم بتوجيه</a:t>
            </a:r>
            <a:r>
              <a:rPr lang="en-GB" i="1" dirty="0"/>
              <a:t> النشاط ومن سيقوم بالرسم</a:t>
            </a:r>
          </a:p>
          <a:p>
            <a:pPr lvl="1" algn="r" rtl="1"/>
            <a:r>
              <a:rPr lang="en-GB" i="1" dirty="0"/>
              <a:t>اختر ما إذا كنت سترسم العائلة أو الأنشطة اليومية</a:t>
            </a:r>
          </a:p>
          <a:p>
            <a:pPr lvl="1" algn="r" rtl="1"/>
            <a:r>
              <a:rPr lang="en-US" dirty="0"/>
              <a:t>توجيه المشاركين</a:t>
            </a:r>
            <a:r>
              <a:rPr lang="ar-SA" dirty="0"/>
              <a:t> إلى</a:t>
            </a:r>
            <a:r>
              <a:rPr lang="ar-SA" i="1" dirty="0"/>
              <a:t> </a:t>
            </a:r>
            <a:r>
              <a:rPr lang="ar-SA" b="1" dirty="0"/>
              <a:t>دليل العمل الصفحة ١١٨</a:t>
            </a:r>
            <a:r>
              <a:rPr lang="en-GB" b="1" i="1" dirty="0"/>
              <a:t>: </a:t>
            </a:r>
            <a:r>
              <a:rPr lang="ar-SA" b="1" i="1" dirty="0"/>
              <a:t> أنشطة </a:t>
            </a:r>
            <a:r>
              <a:rPr lang="en-GB" b="1" i="1" dirty="0"/>
              <a:t>رسم العائل</a:t>
            </a:r>
            <a:r>
              <a:rPr lang="ar-SA" b="1" i="1" dirty="0"/>
              <a:t>ة</a:t>
            </a:r>
            <a:r>
              <a:rPr lang="en-GB" b="1" i="1" dirty="0"/>
              <a:t> أو رسم الأنشطة اليومية</a:t>
            </a:r>
            <a:endParaRPr lang="ar-SA" b="1" i="1" dirty="0"/>
          </a:p>
          <a:p>
            <a:pPr lvl="1" algn="r" rtl="1"/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عمل ال</a:t>
            </a:r>
            <a:r>
              <a:rPr lang="ar-SA" b="1" dirty="0"/>
              <a:t>أزواج ( ٢٠ دقيقة)</a:t>
            </a:r>
            <a:endParaRPr lang="en-GB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algn="r" rtl="1"/>
            <a:r>
              <a:rPr lang="en-GB" dirty="0"/>
              <a:t>اطلب من المتطوعين مشاركة خبراتهم وتعليقاتهم على النشاط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2D7D83DD-950D-69CF-8E54-2A1136FB2BA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B24DC72-4A8D-BA1C-97E2-DB3C4427FFF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2103931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الآن سوف نمارس نشاطًا يسمى سلم المشاعر.</a:t>
            </a:r>
          </a:p>
          <a:p>
            <a:pPr algn="r" rtl="1"/>
            <a:r>
              <a:rPr lang="en-GB" i="1" dirty="0"/>
              <a:t>يساعد هذا النشاط الأطفال على التعرف على مشاعرهم العاطفية والتعبير عنها.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الصفحة ١١٩-١٢١: </a:t>
            </a:r>
            <a:r>
              <a:rPr lang="en-US" b="1" dirty="0"/>
              <a:t> سلم العواطف</a:t>
            </a:r>
          </a:p>
          <a:p>
            <a:pPr algn="r" rtl="1"/>
            <a:r>
              <a:rPr lang="en-GB" dirty="0"/>
              <a:t>اطلب من أحد المتطوعين قراءة الإرشادات</a:t>
            </a:r>
          </a:p>
          <a:p>
            <a:pPr algn="r" rtl="1"/>
            <a:r>
              <a:rPr lang="ar-SA" dirty="0"/>
              <a:t>ت</a:t>
            </a:r>
            <a:r>
              <a:rPr lang="en-GB" dirty="0"/>
              <a:t>قس</a:t>
            </a:r>
            <a:r>
              <a:rPr lang="ar-SA" dirty="0"/>
              <a:t>ي</a:t>
            </a:r>
            <a:r>
              <a:rPr lang="en-GB" dirty="0"/>
              <a:t>م المشاركين في نفس </a:t>
            </a:r>
            <a:r>
              <a:rPr lang="ar-SA" dirty="0"/>
              <a:t>ال</a:t>
            </a:r>
            <a:r>
              <a:rPr lang="en-GB" dirty="0"/>
              <a:t>أزواج كما كان من قبل</a:t>
            </a:r>
          </a:p>
          <a:p>
            <a:pPr lvl="0"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ar-SA" i="1" dirty="0"/>
              <a:t>قم بممارسة</a:t>
            </a:r>
            <a:r>
              <a:rPr lang="en-GB" i="1" dirty="0"/>
              <a:t> هذا النشاط معًا</a:t>
            </a:r>
          </a:p>
          <a:p>
            <a:pPr lvl="1" algn="r" rtl="1"/>
            <a:r>
              <a:rPr lang="en-GB" i="1" dirty="0"/>
              <a:t>كل من كان يرسم من قبل س</a:t>
            </a:r>
            <a:r>
              <a:rPr lang="ar-SA" i="1" dirty="0"/>
              <a:t>يقوم بتوجيه</a:t>
            </a:r>
            <a:r>
              <a:rPr lang="en-GB" i="1" dirty="0"/>
              <a:t> النشاط الآن</a:t>
            </a:r>
          </a:p>
          <a:p>
            <a:pPr lvl="1" algn="r" rtl="1"/>
            <a:r>
              <a:rPr lang="en-GB" i="1" dirty="0"/>
              <a:t>من كان يقوم با</a:t>
            </a:r>
            <a:r>
              <a:rPr lang="ar-SA" i="1" dirty="0"/>
              <a:t>لتوجيه</a:t>
            </a:r>
            <a:r>
              <a:rPr lang="en-GB" i="1" dirty="0"/>
              <a:t> من قبل سوف يقوم بالرسم الآن</a:t>
            </a:r>
          </a:p>
          <a:p>
            <a:pPr lvl="1" algn="r" rtl="1"/>
            <a:r>
              <a:rPr lang="ar-SA" i="1" dirty="0"/>
              <a:t>ا</a:t>
            </a:r>
            <a:r>
              <a:rPr lang="en-GB" i="1" dirty="0"/>
              <a:t>ستخدم</a:t>
            </a:r>
            <a:r>
              <a:rPr lang="ar-SA" i="1" dirty="0"/>
              <a:t> </a:t>
            </a:r>
            <a:r>
              <a:rPr lang="ar-SA" b="1" dirty="0"/>
              <a:t>دليل العمل الصفحة ١٢١:  نشاط  </a:t>
            </a:r>
            <a:r>
              <a:rPr lang="en-GB" b="1" i="1" dirty="0"/>
              <a:t>سلم العواطف</a:t>
            </a:r>
            <a:endParaRPr lang="ar-SA" b="1" i="1" dirty="0"/>
          </a:p>
          <a:p>
            <a:pPr lvl="1" algn="r" rtl="1"/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عمل ال</a:t>
            </a:r>
            <a:r>
              <a:rPr lang="ar-SA" b="1" dirty="0"/>
              <a:t>أزواج (</a:t>
            </a:r>
            <a:r>
              <a:rPr lang="en-GB" b="1" dirty="0"/>
              <a:t>لعب الأدوار ، </a:t>
            </a:r>
            <a:r>
              <a:rPr lang="ar-SA" b="1" dirty="0"/>
              <a:t>١٥</a:t>
            </a:r>
            <a:r>
              <a:rPr lang="en-GB" b="1" dirty="0"/>
              <a:t>دقيقة</a:t>
            </a:r>
            <a:r>
              <a:rPr lang="ar-SA" b="1" dirty="0"/>
              <a:t>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لتنفيذ النشاط الموجه</a:t>
            </a:r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(5 دقائق)</a:t>
            </a:r>
          </a:p>
          <a:p>
            <a:pPr algn="r" rtl="1"/>
            <a:r>
              <a:rPr lang="en-GB" dirty="0"/>
              <a:t>اطلب من المتطوعين مشاركة خبراتهم وتعليقاتهم على النشاط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ym typeface="Helvetica Neue"/>
              </a:rPr>
              <a:t>هل لدى أي شخص أي أسئلة أو بحاجة إلى توضيح؟</a:t>
            </a:r>
            <a:endParaRPr lang="en-US" i="1" dirty="0">
              <a:sym typeface="Calibri"/>
            </a:endParaRP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0533342F-B937-6217-D6E6-40444D86E8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375D476-1695-350F-4D38-E42A513DB57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19117884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ar-SA" i="1" dirty="0"/>
              <a:t>لماذا من المهم تحديد السياق وتكييف كلاً من الأنشطة الموجهة وغير الموجهة عند العمل مع الأطفال ؟</a:t>
            </a:r>
            <a:r>
              <a:rPr lang="en-GB" i="1" dirty="0"/>
              <a:t> </a:t>
            </a:r>
          </a:p>
          <a:p>
            <a:pPr algn="r" rtl="1"/>
            <a:r>
              <a:rPr lang="en-GB" dirty="0"/>
              <a:t>ادعُ المشاركين لل</a:t>
            </a:r>
            <a:r>
              <a:rPr lang="ar-SA" dirty="0"/>
              <a:t>إجابة</a:t>
            </a:r>
            <a:endParaRPr lang="en-GB" dirty="0"/>
          </a:p>
          <a:p>
            <a:pPr algn="r" rtl="1"/>
            <a:r>
              <a:rPr lang="en-GB" dirty="0"/>
              <a:t>مراجعة وتلخيص ردود المشاركين</a:t>
            </a:r>
          </a:p>
          <a:p>
            <a:pPr algn="r" rtl="1"/>
            <a:r>
              <a:rPr lang="en-GB" i="1" dirty="0"/>
              <a:t>كل طفل فريد ومختلف.</a:t>
            </a:r>
          </a:p>
          <a:p>
            <a:pPr lvl="1" algn="r" rtl="1"/>
            <a:r>
              <a:rPr lang="en-GB" i="1" dirty="0"/>
              <a:t>كما هو الحال مع </a:t>
            </a:r>
            <a:r>
              <a:rPr lang="ar-SA" i="1" dirty="0"/>
              <a:t>كل عمل </a:t>
            </a:r>
            <a:r>
              <a:rPr lang="en-GB" i="1" dirty="0"/>
              <a:t>كأخصائيي حالات</a:t>
            </a:r>
            <a:r>
              <a:rPr lang="ar-SA" i="1" dirty="0"/>
              <a:t>، </a:t>
            </a:r>
            <a:r>
              <a:rPr lang="en-GB" i="1" dirty="0"/>
              <a:t>من المهم تكييف الأنشطة لتناسب الاحتياجات الفريدة للطفل.</a:t>
            </a:r>
          </a:p>
          <a:p>
            <a:pPr lvl="1" algn="r" rtl="1"/>
            <a:r>
              <a:rPr lang="en-GB" i="1" dirty="0"/>
              <a:t>من المهم أيضًا التأكد من أن الأنشطة التي تستخدمها مناسبة للسياق الذي تعمل فيه.</a:t>
            </a:r>
          </a:p>
          <a:p>
            <a:pPr lvl="0" algn="r" rtl="1"/>
            <a:r>
              <a:rPr lang="en-GB" i="1" dirty="0"/>
              <a:t>تشمل الاعتبارات الرئيسية على سبيل المثال لا الحصر </a:t>
            </a:r>
            <a:r>
              <a:rPr lang="ar-SA" i="1" dirty="0"/>
              <a:t>لل</a:t>
            </a:r>
            <a:r>
              <a:rPr lang="en-GB" i="1" dirty="0"/>
              <a:t>طفل:</a:t>
            </a:r>
          </a:p>
          <a:p>
            <a:pPr lvl="1" algn="r" rtl="1"/>
            <a:r>
              <a:rPr lang="en-GB" i="1" dirty="0"/>
              <a:t>مستوى معرفة القراءة والكتابة</a:t>
            </a:r>
          </a:p>
          <a:p>
            <a:pPr lvl="1" algn="r" rtl="1"/>
            <a:r>
              <a:rPr lang="en-GB" i="1" dirty="0"/>
              <a:t>تفضيل ال</a:t>
            </a:r>
            <a:r>
              <a:rPr lang="ar-SA" i="1" dirty="0"/>
              <a:t>تواصل</a:t>
            </a:r>
            <a:endParaRPr lang="en-GB" i="1" dirty="0"/>
          </a:p>
          <a:p>
            <a:pPr lvl="1" algn="r" rtl="1"/>
            <a:r>
              <a:rPr lang="ar-SA" i="1" dirty="0"/>
              <a:t>ال</a:t>
            </a:r>
            <a:r>
              <a:rPr lang="en-GB" i="1" dirty="0"/>
              <a:t>عمر</a:t>
            </a:r>
          </a:p>
          <a:p>
            <a:pPr lvl="1" algn="r" rtl="1"/>
            <a:r>
              <a:rPr lang="en-GB" i="1" dirty="0"/>
              <a:t>المرحلة التنموية</a:t>
            </a:r>
          </a:p>
          <a:p>
            <a:pPr lvl="0" algn="r" rtl="1"/>
            <a:r>
              <a:rPr lang="en-GB" i="1" dirty="0"/>
              <a:t>إذا لم تقم بتكييف النشاط ووضعه في سياقه</a:t>
            </a:r>
            <a:r>
              <a:rPr lang="ar-SA" i="1" dirty="0"/>
              <a:t>، </a:t>
            </a:r>
            <a:r>
              <a:rPr lang="en-GB" i="1" dirty="0"/>
              <a:t>فقد يقوم الطفل بالتالي:</a:t>
            </a:r>
          </a:p>
          <a:p>
            <a:pPr lvl="1" algn="r" rtl="1"/>
            <a:r>
              <a:rPr lang="en-GB" i="1" dirty="0"/>
              <a:t>لا </a:t>
            </a:r>
            <a:r>
              <a:rPr lang="ar-SA" i="1" dirty="0"/>
              <a:t>ي</a:t>
            </a:r>
            <a:r>
              <a:rPr lang="en-GB" i="1" dirty="0"/>
              <a:t>فهم ما تطلب منه</a:t>
            </a:r>
          </a:p>
          <a:p>
            <a:pPr lvl="1" algn="r" rtl="1"/>
            <a:r>
              <a:rPr lang="en-GB" i="1" dirty="0"/>
              <a:t>‘</a:t>
            </a:r>
            <a:r>
              <a:rPr lang="ar-SA" i="1" dirty="0"/>
              <a:t>الإغلاق</a:t>
            </a:r>
            <a:r>
              <a:rPr lang="en-GB" i="1" dirty="0"/>
              <a:t>’</a:t>
            </a:r>
          </a:p>
          <a:p>
            <a:pPr lvl="1" algn="r" rtl="1"/>
            <a:r>
              <a:rPr lang="en-GB" i="1" dirty="0"/>
              <a:t>لا</a:t>
            </a:r>
            <a:r>
              <a:rPr lang="ar-SA" i="1" dirty="0"/>
              <a:t>ي</a:t>
            </a:r>
            <a:r>
              <a:rPr lang="en-GB" i="1" dirty="0"/>
              <a:t>ريد المشاركة</a:t>
            </a:r>
          </a:p>
          <a:p>
            <a:pPr lvl="0" algn="r" rtl="1"/>
            <a:r>
              <a:rPr lang="en-GB" i="1" dirty="0"/>
              <a:t>بعد اكتساب المزيد من الخبرة في العمل مع الأطفال وممارسة تقنيات الفن التعبيري</a:t>
            </a:r>
            <a:r>
              <a:rPr lang="ar-SA" i="1" dirty="0"/>
              <a:t>، </a:t>
            </a:r>
            <a:r>
              <a:rPr lang="en-GB" i="1" dirty="0"/>
              <a:t>قد تكون قادرًا على تكييف هذه الأنشطة ووضعها في سياقها </a:t>
            </a:r>
            <a:r>
              <a:rPr lang="ar-SA" i="1" dirty="0"/>
              <a:t>"</a:t>
            </a:r>
            <a:r>
              <a:rPr lang="en-GB" i="1" dirty="0"/>
              <a:t> في الوقت الفعلي ’’ </a:t>
            </a:r>
            <a:r>
              <a:rPr lang="ar-SA" i="1" dirty="0"/>
              <a:t>(</a:t>
            </a:r>
            <a:r>
              <a:rPr lang="en-GB" i="1" dirty="0"/>
              <a:t>أثناء عملك مع الطفل) عندما تلاحظ أن الطفل ل</a:t>
            </a:r>
            <a:r>
              <a:rPr lang="ar-SA" i="1" dirty="0"/>
              <a:t>ا</a:t>
            </a:r>
            <a:r>
              <a:rPr lang="en-GB" i="1" dirty="0"/>
              <a:t> </a:t>
            </a:r>
            <a:r>
              <a:rPr lang="ar-SA" i="1" dirty="0"/>
              <a:t>ي</a:t>
            </a:r>
            <a:r>
              <a:rPr lang="en-GB" i="1" dirty="0"/>
              <a:t>فهم النشاط أو يتصرف بدون مشاركة.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</a:p>
          <a:p>
            <a:pPr marL="0" indent="0" algn="r" rtl="1">
              <a:buNone/>
            </a:pP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81C28CB-0A6B-799C-4AC2-1711FC78DF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C3AE89B-2293-EC89-5A99-62330F96C8F0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19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675370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الأولى</a:t>
            </a:r>
            <a:r>
              <a:rPr lang="ar-SA" b="1" dirty="0"/>
              <a:t>: ٣٥ دقيقة </a:t>
            </a: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سوف نفتتح الجلسة من خلال:</a:t>
            </a:r>
          </a:p>
          <a:p>
            <a:pPr lvl="1" algn="r" rtl="1"/>
            <a:r>
              <a:rPr lang="en-GB" i="1" dirty="0"/>
              <a:t>إلقاء نظرة على ما يمكن توقعه من وحدة اليوم الخاصة بالتقييم</a:t>
            </a:r>
          </a:p>
          <a:p>
            <a:pPr lvl="1" algn="r" rtl="1"/>
            <a:r>
              <a:rPr lang="ar-SA" i="1" dirty="0"/>
              <a:t>القيام بمراجعة</a:t>
            </a:r>
            <a:r>
              <a:rPr lang="en-GB" i="1" dirty="0"/>
              <a:t> سريع</a:t>
            </a:r>
            <a:r>
              <a:rPr lang="ar-SA" i="1" dirty="0"/>
              <a:t>ة</a:t>
            </a:r>
            <a:r>
              <a:rPr lang="en-GB" i="1" dirty="0"/>
              <a:t> للوحدة السابقة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AD2431F8-9E08-5BE5-DD12-9BF07534595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2DC64F6-0978-9E2D-0D65-CF99C0475A4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9357324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  <a:endParaRPr lang="en-US" i="1" dirty="0">
              <a:sym typeface="Calibri"/>
            </a:endParaRPr>
          </a:p>
          <a:p>
            <a:pPr algn="r" rtl="1"/>
            <a:r>
              <a:rPr lang="en-GB" i="1" dirty="0"/>
              <a:t>في الجلسة التالية سنناقش كيفية تحليل احتياجات الطفل بمجرد أن تفهم ما هي ال</a:t>
            </a:r>
            <a:r>
              <a:rPr lang="ar-SA" i="1" dirty="0"/>
              <a:t>مشاكل</a:t>
            </a:r>
            <a:r>
              <a:rPr lang="en-GB" i="1" dirty="0"/>
              <a:t> التي تؤثر عليهم.</a:t>
            </a: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F68E7A9-FBA3-F832-FEBD-9C99F3B42C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62F3851-C481-EAF3-02A5-EEDC9EC6C19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75104376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الثالثة: ساعة و </a:t>
            </a:r>
            <a:r>
              <a:rPr lang="ar-SA" b="1" dirty="0"/>
              <a:t>٤٥</a:t>
            </a:r>
            <a:r>
              <a:rPr lang="en-GB" b="1" dirty="0"/>
              <a:t> دقيقة</a:t>
            </a:r>
          </a:p>
          <a:p>
            <a:pPr marL="0" indent="0" algn="r" rtl="1">
              <a:buNone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في الوحدة الثانية</a:t>
            </a:r>
            <a:r>
              <a:rPr lang="ar-SA" i="1" dirty="0"/>
              <a:t>، </a:t>
            </a:r>
            <a:r>
              <a:rPr lang="en-GB" i="1" dirty="0"/>
              <a:t>تعلمنا أن إدارة الحالة تهدف إلى تلبية احتياجات الطفل الفردية.</a:t>
            </a:r>
          </a:p>
          <a:p>
            <a:pPr lvl="1" algn="r" rtl="1"/>
            <a:r>
              <a:rPr lang="en-GB" i="1" dirty="0"/>
              <a:t>سيحتاج أخصائي الحالة إلى تحديد هذه الاحتياجات مع الطفل أو والديهم أو مقدمي الرعاية.</a:t>
            </a:r>
          </a:p>
          <a:p>
            <a:pPr lvl="1" algn="r" rtl="1"/>
            <a:r>
              <a:rPr lang="en-GB" i="1" dirty="0"/>
              <a:t>يعد بناء علاقة ثقة أمرًا ضروريًا للسماح للطفل بمشاركة آرائه وخبراته وتحدياته بصراحة وصدق.</a:t>
            </a:r>
          </a:p>
          <a:p>
            <a:pPr lvl="1" algn="r" rtl="1"/>
            <a:r>
              <a:rPr lang="en-GB" i="1" dirty="0"/>
              <a:t>توجد أنشطة مختلفة للصحة النفسية والدعم النفسي الاجتماعي يمكن لأخصائي الحالة تنفيذها لبناء الثقة ودعم التقييم</a:t>
            </a:r>
            <a:endParaRPr lang="en-GB" dirty="0"/>
          </a:p>
          <a:p>
            <a:pPr algn="r" rtl="1"/>
            <a:r>
              <a:rPr lang="en-GB" i="1" dirty="0"/>
              <a:t>خلال هذه الجلسة</a:t>
            </a:r>
            <a:r>
              <a:rPr lang="ar-SA" i="1" dirty="0"/>
              <a:t>، </a:t>
            </a:r>
            <a:r>
              <a:rPr lang="en-GB" i="1" dirty="0"/>
              <a:t>سنتعرف على المعلومات التي يجب جمعها حتى نتمكن من تحليل احتياجات الطفل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8856483-A235-57B8-3A6C-0BB9486466B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76EB096-88B5-EB2D-6D78-330A3D421E3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8571124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ارسم شكل طفل على لوح ورقي</a:t>
            </a:r>
          </a:p>
          <a:p>
            <a:pPr algn="r" rtl="1"/>
            <a:r>
              <a:rPr lang="en-GB" i="1" dirty="0"/>
              <a:t>ما هي جميع العناصر التي يحتاج أخصائي الحالة إلى تقييمها؟ ما الذي يحتاجه أخصائي الحالة لجمع المعلومات وفهمه؟</a:t>
            </a:r>
          </a:p>
          <a:p>
            <a:pPr algn="r" rtl="1"/>
            <a:r>
              <a:rPr lang="en-GB" dirty="0"/>
              <a:t>ادعُ المشاركين لمشاركة </a:t>
            </a:r>
            <a:r>
              <a:rPr lang="ar-SA" dirty="0"/>
              <a:t>إجاباتهم</a:t>
            </a:r>
            <a:endParaRPr lang="en-GB" dirty="0"/>
          </a:p>
          <a:p>
            <a:pPr algn="r" rtl="1"/>
            <a:r>
              <a:rPr lang="en-GB" dirty="0"/>
              <a:t>اكتب الإجابات على اللوح القلاب حول الطفل</a:t>
            </a:r>
          </a:p>
          <a:p>
            <a:pPr algn="r" rtl="1"/>
            <a:r>
              <a:rPr lang="en-GB" dirty="0"/>
              <a:t>راجع واستكمل الأفكار بناءً على النظرة العامة المدرجة أدناه وعلى الشريحة التالية.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</a:t>
            </a:r>
            <a:r>
              <a:rPr lang="ar-SA" b="1" dirty="0"/>
              <a:t>لإجابات</a:t>
            </a:r>
            <a:endParaRPr lang="en-GB" b="1" dirty="0"/>
          </a:p>
          <a:p>
            <a:pPr lvl="0" algn="r" rtl="1"/>
            <a:r>
              <a:rPr lang="en-GB" dirty="0"/>
              <a:t>الرفاه</a:t>
            </a:r>
            <a:r>
              <a:rPr lang="ar-SA" dirty="0"/>
              <a:t> </a:t>
            </a:r>
            <a:r>
              <a:rPr lang="en-GB" dirty="0"/>
              <a:t>الجسدي</a:t>
            </a:r>
            <a:r>
              <a:rPr lang="ar-SA" dirty="0"/>
              <a:t> </a:t>
            </a:r>
            <a:r>
              <a:rPr lang="en-GB" dirty="0"/>
              <a:t>والصح</a:t>
            </a:r>
            <a:r>
              <a:rPr lang="ar-SA" dirty="0"/>
              <a:t>ي</a:t>
            </a:r>
            <a:endParaRPr lang="en-GB" dirty="0"/>
          </a:p>
          <a:p>
            <a:pPr lvl="0" algn="r" rtl="1"/>
            <a:r>
              <a:rPr lang="en-GB" dirty="0"/>
              <a:t>الرفاه</a:t>
            </a:r>
            <a:r>
              <a:rPr lang="ar-SA" dirty="0"/>
              <a:t> </a:t>
            </a:r>
            <a:r>
              <a:rPr lang="en-GB" dirty="0"/>
              <a:t>العاطفي</a:t>
            </a:r>
          </a:p>
          <a:p>
            <a:pPr lvl="0" algn="r" rtl="1"/>
            <a:r>
              <a:rPr lang="en-GB" dirty="0"/>
              <a:t>العلاقات الاجتماعيه</a:t>
            </a:r>
          </a:p>
          <a:p>
            <a:pPr lvl="0" algn="r" rtl="1"/>
            <a:r>
              <a:rPr lang="en-GB" dirty="0"/>
              <a:t>التعليم والعمل ووقت الفراغ</a:t>
            </a:r>
          </a:p>
          <a:p>
            <a:pPr lvl="0" algn="r" rtl="1"/>
            <a:r>
              <a:rPr lang="ar-SA" dirty="0"/>
              <a:t>ال</a:t>
            </a:r>
            <a:r>
              <a:rPr lang="en-GB" dirty="0"/>
              <a:t>توثيق</a:t>
            </a:r>
          </a:p>
          <a:p>
            <a:pPr lvl="0" algn="r" rtl="1"/>
            <a:r>
              <a:rPr lang="ar-SA" dirty="0"/>
              <a:t>ال</a:t>
            </a:r>
            <a:r>
              <a:rPr lang="en-GB" dirty="0"/>
              <a:t>علاقة المجتمع</a:t>
            </a:r>
            <a:r>
              <a:rPr lang="ar-SA" dirty="0"/>
              <a:t>ية</a:t>
            </a:r>
            <a:endParaRPr lang="en-GB" dirty="0"/>
          </a:p>
          <a:p>
            <a:pPr lvl="0" algn="r" rtl="1"/>
            <a:r>
              <a:rPr lang="en-GB" dirty="0"/>
              <a:t>الأسرة ، ترتيب الرعاية ، البيئة المعيشية</a:t>
            </a:r>
          </a:p>
          <a:p>
            <a:pPr lvl="0" algn="r" rtl="1"/>
            <a:r>
              <a:rPr lang="en-GB" dirty="0"/>
              <a:t>آراء ورغبات الطفل</a:t>
            </a:r>
          </a:p>
          <a:p>
            <a:pPr lvl="1"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A8BC752-2426-8891-51DA-F4197B72511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4B45A49-CFF7-4DF6-666B-65B71C74D7E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2300534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ترتبط احتياجات حماية الطفل برفاهه وسلامته و</a:t>
            </a:r>
            <a:r>
              <a:rPr lang="ar-SA" i="1" dirty="0"/>
              <a:t>مخاوف</a:t>
            </a:r>
            <a:r>
              <a:rPr lang="en-GB" i="1" dirty="0"/>
              <a:t> حماية الطفل والمخاطر.</a:t>
            </a:r>
          </a:p>
          <a:p>
            <a:pPr lvl="1" algn="r" rtl="1"/>
            <a:r>
              <a:rPr lang="en-GB" i="1" dirty="0"/>
              <a:t>الهدف النهائي للتقييم هو فهم هذا الأمر.</a:t>
            </a:r>
          </a:p>
          <a:p>
            <a:pPr lvl="1" algn="r" rtl="1"/>
            <a:r>
              <a:rPr lang="en-GB" i="1" dirty="0"/>
              <a:t>للقيام بذلك</a:t>
            </a:r>
            <a:r>
              <a:rPr lang="ar-SA" i="1" dirty="0"/>
              <a:t>، </a:t>
            </a:r>
            <a:r>
              <a:rPr lang="en-GB" i="1" dirty="0"/>
              <a:t>يحتاج أخصائي الحالة إلى جمع معلومات حول عناصر المصلحة</a:t>
            </a:r>
            <a:r>
              <a:rPr lang="ar-SA" i="1" dirty="0"/>
              <a:t> الفضلى</a:t>
            </a:r>
            <a:r>
              <a:rPr lang="en-GB" i="1" dirty="0"/>
              <a:t> الثمانية التي تم تضمينها في نموذج التقييم.</a:t>
            </a:r>
          </a:p>
          <a:p>
            <a:pPr lvl="0" algn="r" rtl="1"/>
            <a:r>
              <a:rPr lang="en-GB" i="1" dirty="0"/>
              <a:t>يمكن أن يكون كل عنصر من هذه العناصر عاملاً وقائيًا</a:t>
            </a:r>
            <a:r>
              <a:rPr lang="ar-SA" i="1" dirty="0"/>
              <a:t>، </a:t>
            </a:r>
            <a:r>
              <a:rPr lang="en-GB" i="1" dirty="0"/>
              <a:t>أو يمكن أن يكون عدم وجود أحد العناصر عامل خطر.</a:t>
            </a:r>
          </a:p>
          <a:p>
            <a:pPr lvl="1" algn="r" rtl="1"/>
            <a:r>
              <a:rPr lang="en-GB" i="1" dirty="0"/>
              <a:t>على سبيل المثال</a:t>
            </a:r>
            <a:r>
              <a:rPr lang="ar-SA" i="1" dirty="0"/>
              <a:t>، </a:t>
            </a:r>
            <a:r>
              <a:rPr lang="en-GB" i="1" dirty="0"/>
              <a:t>إذا كان الطفل يعيش مع أسرته</a:t>
            </a:r>
            <a:r>
              <a:rPr lang="ar-SA" i="1" dirty="0"/>
              <a:t>/ها</a:t>
            </a:r>
            <a:r>
              <a:rPr lang="en-GB" i="1" dirty="0"/>
              <a:t> التي تعتني بهم جيدًا - فهذا عامل </a:t>
            </a:r>
            <a:r>
              <a:rPr lang="ar-SA" i="1" dirty="0"/>
              <a:t>حماية</a:t>
            </a:r>
            <a:r>
              <a:rPr lang="en-GB" i="1" dirty="0"/>
              <a:t> قوي.</a:t>
            </a:r>
          </a:p>
          <a:p>
            <a:pPr lvl="1" algn="r" rtl="1"/>
            <a:r>
              <a:rPr lang="en-GB" i="1" dirty="0"/>
              <a:t>ولكن عندما يكون الطفل غير مصحوب  ولم يتم العثور على ترتيبات رعاية مستدامة حتى الآن - فهذا عامل خطر كبير.</a:t>
            </a:r>
          </a:p>
          <a:p>
            <a:pPr lvl="1" algn="r" rtl="1"/>
            <a:r>
              <a:rPr lang="en-GB" i="1" dirty="0"/>
              <a:t>نحن نتحدث عن نفس العنصر (الرعاية</a:t>
            </a:r>
            <a:r>
              <a:rPr lang="ar-SA" i="1" dirty="0"/>
              <a:t>، </a:t>
            </a:r>
            <a:r>
              <a:rPr lang="en-GB" i="1" dirty="0"/>
              <a:t>البيئة المعيشية والأسرة) ولكن في حالة واحدة هي عوامل </a:t>
            </a:r>
            <a:r>
              <a:rPr lang="ar-SA" i="1" dirty="0"/>
              <a:t>حماي</a:t>
            </a:r>
            <a:r>
              <a:rPr lang="en-GB" i="1" dirty="0"/>
              <a:t>ة وفي الحالة الأخرى هي عامل خطر.</a:t>
            </a: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GB" i="1" u="none" dirty="0"/>
              <a:t>هل لديك</a:t>
            </a:r>
            <a:r>
              <a:rPr lang="ar-SA" i="1" u="none" dirty="0"/>
              <a:t>م</a:t>
            </a:r>
            <a:r>
              <a:rPr lang="en-GB" i="1" u="none" dirty="0"/>
              <a:t> أسئلة أو بحاجة إلى توضيح؟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6A47A1F5-4058-F6D4-1D01-F85017A266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BE90464-FC21-81EF-A34B-180CDF4AA57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21539737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يمكن جمع المعلومات عن هذه العناصر من خلال:</a:t>
            </a:r>
          </a:p>
          <a:p>
            <a:pPr lvl="1" algn="r" rtl="1"/>
            <a:r>
              <a:rPr lang="en-GB" i="1" dirty="0"/>
              <a:t>التحدث مع الطفل أو الوالد أو مقدم الرعاية والاستماع إليه</a:t>
            </a:r>
            <a:r>
              <a:rPr lang="ar-SA" i="1" dirty="0"/>
              <a:t>م</a:t>
            </a:r>
            <a:endParaRPr lang="en-GB" i="1" dirty="0"/>
          </a:p>
          <a:p>
            <a:pPr lvl="1" algn="r" rtl="1"/>
            <a:r>
              <a:rPr lang="en-GB" i="1" dirty="0"/>
              <a:t>مراقبة التواصل غير اللفظي</a:t>
            </a:r>
          </a:p>
          <a:p>
            <a:pPr lvl="1" algn="r" rtl="1"/>
            <a:r>
              <a:rPr lang="en-GB" i="1" dirty="0"/>
              <a:t>مراقبة تفاعل الطفل أو الوالد أو مقدم الرعاية</a:t>
            </a:r>
          </a:p>
          <a:p>
            <a:pPr lvl="1" algn="r" rtl="1"/>
            <a:r>
              <a:rPr lang="en-GB" i="1" dirty="0"/>
              <a:t>تمت مشاركة نماذج أو ملفات الإحالة ع</a:t>
            </a:r>
            <a:r>
              <a:rPr lang="ar-SA" i="1" dirty="0"/>
              <a:t>ن</a:t>
            </a:r>
            <a:r>
              <a:rPr lang="en-GB" i="1" dirty="0"/>
              <a:t> الطفل أو الوالد أو مقدم الرعاية</a:t>
            </a:r>
          </a:p>
          <a:p>
            <a:pPr lvl="1" algn="r" rtl="1"/>
            <a:r>
              <a:rPr lang="en-GB" i="1" dirty="0"/>
              <a:t>التحدث مع الأشخاص الآخرين المهمين في حياة الطفل والاستماع إليهم (الأسرة الممتدة والبالغون الآخرون الموثوق بهم والمعلمون ومقدمو الرعاية الصحية وما إلى ذل</a:t>
            </a:r>
            <a:r>
              <a:rPr lang="ar-SA" i="1" dirty="0"/>
              <a:t>ك...)</a:t>
            </a:r>
            <a:endParaRPr lang="en-GB" i="1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3245639-6F2F-458B-F7D4-E5B33FDFE9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89ADF23-E074-55F6-4C60-E25A56761B0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88408300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  <a:endParaRPr lang="en-GB" dirty="0"/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en-US" b="1" dirty="0"/>
              <a:t>صفحة </a:t>
            </a:r>
            <a:r>
              <a:rPr lang="ar-SA" b="1" dirty="0"/>
              <a:t>دليل العمل ١٢٢-١٢٣</a:t>
            </a:r>
            <a:r>
              <a:rPr lang="en-US" b="1" dirty="0"/>
              <a:t>: عناصر للتقييم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قسّم المشاركين إلى </a:t>
            </a:r>
            <a:r>
              <a:rPr lang="ar-SA" dirty="0"/>
              <a:t>٨</a:t>
            </a:r>
            <a:r>
              <a:rPr lang="en-GB" dirty="0"/>
              <a:t> مجموعات صغيرة </a:t>
            </a:r>
            <a:r>
              <a:rPr lang="ar-SA" dirty="0"/>
              <a:t>(</a:t>
            </a:r>
            <a:r>
              <a:rPr lang="en-GB" dirty="0"/>
              <a:t>من </a:t>
            </a:r>
            <a:r>
              <a:rPr lang="ar-SA" dirty="0"/>
              <a:t>٢</a:t>
            </a:r>
            <a:r>
              <a:rPr lang="en-GB" dirty="0"/>
              <a:t> إلى </a:t>
            </a:r>
            <a:r>
              <a:rPr lang="ar-SA" dirty="0"/>
              <a:t>٣</a:t>
            </a:r>
            <a:r>
              <a:rPr lang="en-GB" dirty="0"/>
              <a:t> أشخاص لكل مجموعة</a:t>
            </a:r>
            <a:r>
              <a:rPr lang="ar-SA" dirty="0"/>
              <a:t>)</a:t>
            </a:r>
            <a:endParaRPr lang="en-GB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خصص عنصرًا واحدًا لتقييمه لكل مجموعة.</a:t>
            </a:r>
          </a:p>
          <a:p>
            <a:pPr algn="r" rtl="1"/>
            <a:r>
              <a:rPr lang="en-GB" i="1" dirty="0"/>
              <a:t>في مجموعتك:</a:t>
            </a:r>
            <a:endParaRPr lang="en-GB" dirty="0"/>
          </a:p>
          <a:p>
            <a:pPr lvl="1" algn="r" rtl="1"/>
            <a:r>
              <a:rPr lang="en-GB" i="1" dirty="0"/>
              <a:t>تخيل أننا نلتقي بأمينة ووالدتها</a:t>
            </a:r>
          </a:p>
          <a:p>
            <a:pPr lvl="1" algn="r" rtl="1"/>
            <a:r>
              <a:rPr lang="en-GB" i="1" dirty="0"/>
              <a:t>تريد </a:t>
            </a:r>
            <a:r>
              <a:rPr lang="ar-SA" i="1" dirty="0"/>
              <a:t>تحضير</a:t>
            </a:r>
            <a:r>
              <a:rPr lang="en-GB" i="1" dirty="0"/>
              <a:t> التقييم من خلال </a:t>
            </a:r>
            <a:r>
              <a:rPr lang="ar-SA" i="1" dirty="0"/>
              <a:t>إدراج</a:t>
            </a:r>
            <a:r>
              <a:rPr lang="en-GB" i="1" dirty="0"/>
              <a:t> بعض الأسئلة التي قد تطرحها في حالة عدم ظهور الموضوع (العنصر).</a:t>
            </a:r>
          </a:p>
          <a:p>
            <a:pPr lvl="1" algn="r" rtl="1"/>
            <a:r>
              <a:rPr lang="en-GB" i="1" dirty="0"/>
              <a:t>قد ترغب أيضًا في الإشارة إلى شيء ما لتلاحظه خلال هذا الاجتماع.</a:t>
            </a:r>
            <a:endParaRPr lang="en-GB" dirty="0"/>
          </a:p>
          <a:p>
            <a:pPr lvl="1" algn="r" rtl="1"/>
            <a:r>
              <a:rPr lang="en-GB" i="1" dirty="0"/>
              <a:t>ابتكر أمثلة ع</a:t>
            </a:r>
            <a:r>
              <a:rPr lang="ar-SA" i="1" dirty="0"/>
              <a:t>ن</a:t>
            </a:r>
            <a:r>
              <a:rPr lang="en-GB" i="1" dirty="0"/>
              <a:t> الأسئلة وإذا كانت هناك أشياء يمكن ملاحظتها عند محاولة اكتساب الفهم وجمع المعلومات حول هذا العنصر.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١٥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مناقشة عامة </a:t>
            </a:r>
            <a:r>
              <a:rPr lang="ar-SA" b="1" dirty="0"/>
              <a:t>(١٥ دقيقة)</a:t>
            </a:r>
            <a:endParaRPr lang="en-GB" b="1" dirty="0"/>
          </a:p>
          <a:p>
            <a:pPr algn="r" rtl="1"/>
            <a:r>
              <a:rPr lang="en-GB" dirty="0"/>
              <a:t>اطلب من كل مجموعة مشاركة </a:t>
            </a:r>
            <a:r>
              <a:rPr lang="ar-SA" dirty="0"/>
              <a:t>إ</a:t>
            </a:r>
            <a:r>
              <a:rPr lang="en-GB" dirty="0"/>
              <a:t>جاباتها بشأن العنصر المخصص لها</a:t>
            </a:r>
          </a:p>
          <a:p>
            <a:pPr lvl="0" algn="r" rtl="1"/>
            <a:r>
              <a:rPr lang="en-GB" dirty="0"/>
              <a:t>اسمح للمشاركين الآخرين بإضافة أفكارهم</a:t>
            </a:r>
          </a:p>
          <a:p>
            <a:pPr lvl="0" algn="r" rtl="1"/>
            <a:r>
              <a:rPr lang="en-GB" dirty="0"/>
              <a:t>راجع واستكمل بالشرائح التالية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لاحظ أن هذه الأمثلة عامة</a:t>
            </a:r>
          </a:p>
          <a:p>
            <a:pPr marL="628650" marR="0" lvl="1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i="1" dirty="0"/>
              <a:t>يتطور الأطفال ويتعرضون للعنف بطرق مختلفة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B08873C-C667-1904-1AB1-ACE16097E6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7638409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اشلرح</a:t>
            </a:r>
            <a:endParaRPr lang="en-CA" b="1" dirty="0"/>
          </a:p>
          <a:p>
            <a:pPr algn="r" rtl="1"/>
            <a:r>
              <a:rPr lang="en-CA" dirty="0"/>
              <a:t>استكمل </a:t>
            </a:r>
            <a:r>
              <a:rPr lang="ar-SA" dirty="0"/>
              <a:t>إ</a:t>
            </a:r>
            <a:r>
              <a:rPr lang="en-CA" dirty="0"/>
              <a:t>جابات المشاركين بالشريحة</a:t>
            </a:r>
            <a:endParaRPr lang="en-BE" dirty="0"/>
          </a:p>
          <a:p>
            <a:pPr algn="r" rtl="1"/>
            <a:endParaRPr lang="en-BE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26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C2EF5C45-16EE-FF15-8838-40CD4664104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42441091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CA" b="1" dirty="0"/>
          </a:p>
          <a:p>
            <a:pPr algn="r" rtl="1"/>
            <a:r>
              <a:rPr lang="en-CA" dirty="0"/>
              <a:t>استكمل اجابات المشاركين بالشريحة</a:t>
            </a:r>
            <a:endParaRPr lang="en-BE" dirty="0"/>
          </a:p>
          <a:p>
            <a:pPr algn="r" rtl="1"/>
            <a:endParaRPr lang="ar-SA" dirty="0"/>
          </a:p>
          <a:p>
            <a:pPr algn="r" rtl="1"/>
            <a:endParaRPr lang="ar-SA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27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01DE9435-C1AE-CCB6-7C33-05B3DA49C31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360251561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CA" b="1" dirty="0"/>
          </a:p>
          <a:p>
            <a:pPr algn="r" rtl="1"/>
            <a:r>
              <a:rPr lang="en-CA" dirty="0"/>
              <a:t>استكمل اجابات المشاركين بالشريحة</a:t>
            </a:r>
            <a:endParaRPr lang="en-BE" dirty="0"/>
          </a:p>
          <a:p>
            <a:pPr algn="r" rtl="1"/>
            <a:endParaRPr lang="ar-SA" dirty="0"/>
          </a:p>
          <a:p>
            <a:pPr algn="r" rtl="1"/>
            <a:endParaRPr lang="ar-SA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28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677F4842-004C-F653-D219-6AFAF63A39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585832323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CA" b="1" dirty="0"/>
          </a:p>
          <a:p>
            <a:pPr algn="r" rtl="1"/>
            <a:r>
              <a:rPr lang="en-CA" dirty="0"/>
              <a:t>استكمل اجابات المشاركين بالشريحة</a:t>
            </a:r>
            <a:endParaRPr lang="en-BE" dirty="0"/>
          </a:p>
          <a:p>
            <a:pPr algn="r" rtl="1"/>
            <a:endParaRPr lang="en-BE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E5862E9-C68E-F6F8-E2EF-29E69A38262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29</a:t>
            </a:fld>
            <a:endParaRPr lang="en-US" sz="1200" dirty="0">
              <a:latin typeface="+mn-lt"/>
            </a:endParaRPr>
          </a:p>
        </p:txBody>
      </p:sp>
      <p:sp>
        <p:nvSpPr>
          <p:cNvPr id="5" name="Slide Image Placeholder 4">
            <a:extLst>
              <a:ext uri="{FF2B5EF4-FFF2-40B4-BE49-F238E27FC236}">
                <a16:creationId xmlns:a16="http://schemas.microsoft.com/office/drawing/2014/main" id="{FE0E4ED2-F215-BF82-292D-E4A434EAFA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765240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Arial"/>
              </a:rPr>
              <a:t>الشرح</a:t>
            </a:r>
            <a:endParaRPr lang="en-GB" b="1" dirty="0">
              <a:sym typeface="Arial"/>
            </a:endParaRP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GB" i="1" dirty="0">
                <a:sym typeface="Arial"/>
              </a:rPr>
              <a:t>يجب على </a:t>
            </a:r>
            <a:r>
              <a:rPr lang="ar-SA" i="1" dirty="0">
                <a:sym typeface="Arial"/>
              </a:rPr>
              <a:t>أخصائيي</a:t>
            </a:r>
            <a:r>
              <a:rPr lang="en-GB" i="1" dirty="0">
                <a:sym typeface="Arial"/>
              </a:rPr>
              <a:t> الحالة معالجة احتياجات الطفل وأسرهم بطريقة مناسبة ومنهجية وفي الوقت المناسب.</a:t>
            </a:r>
          </a:p>
          <a:p>
            <a:pPr algn="r" rtl="1"/>
            <a:r>
              <a:rPr lang="en-GB" i="1" dirty="0">
                <a:sym typeface="Arial"/>
              </a:rPr>
              <a:t>للقيام بذلك</a:t>
            </a:r>
            <a:r>
              <a:rPr lang="ar-SA" i="1" dirty="0">
                <a:sym typeface="Arial"/>
              </a:rPr>
              <a:t>،</a:t>
            </a:r>
            <a:r>
              <a:rPr lang="en-GB" i="1" dirty="0">
                <a:sym typeface="Arial"/>
              </a:rPr>
              <a:t> يجب أن يكتسب أخصائي الحالة فهمًا لوضع الطفل الفردي وتحديد احتياجاته.</a:t>
            </a:r>
          </a:p>
          <a:p>
            <a:pPr algn="r" rtl="1"/>
            <a:r>
              <a:rPr lang="en-GB" i="1" dirty="0">
                <a:sym typeface="Arial"/>
              </a:rPr>
              <a:t>هذا ما سنهدف إلى القيام به خلال التقييم الشامل.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EF03AF7E-E63B-4799-ED94-ACF1381C52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85EFA41-DFDA-DF3D-5338-778823B78B4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6994925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التكي</a:t>
            </a:r>
            <a:r>
              <a:rPr lang="ar-SA" b="1" dirty="0"/>
              <a:t>ي</a:t>
            </a:r>
            <a:r>
              <a:rPr lang="en-GB" b="1" dirty="0"/>
              <a:t>ف مع السياق</a:t>
            </a:r>
          </a:p>
          <a:p>
            <a:pPr algn="r" rtl="1"/>
            <a:r>
              <a:rPr lang="en-GB" dirty="0"/>
              <a:t>لديك الخيار ل</a:t>
            </a:r>
            <a:r>
              <a:rPr lang="ar-SA" dirty="0"/>
              <a:t>ل</a:t>
            </a:r>
            <a:r>
              <a:rPr lang="en-US" dirty="0"/>
              <a:t>ق</a:t>
            </a:r>
            <a:r>
              <a:rPr lang="ar-SA" dirty="0"/>
              <a:t>يا</a:t>
            </a:r>
            <a:r>
              <a:rPr lang="en-US" dirty="0"/>
              <a:t>م بتمثيل الأدوار بطرق مختلفة لتناسب المشاركين: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يوضح الميسرون لعب الأدوار ثم ي</a:t>
            </a:r>
            <a:r>
              <a:rPr lang="ar-SA" dirty="0"/>
              <a:t>قوم</a:t>
            </a:r>
            <a:r>
              <a:rPr lang="en-US" dirty="0"/>
              <a:t> المشاركون</a:t>
            </a:r>
            <a:r>
              <a:rPr lang="ar-SA" dirty="0"/>
              <a:t> بالممارسة</a:t>
            </a:r>
            <a:r>
              <a:rPr lang="en-US" dirty="0"/>
              <a:t> بعد ذلك</a:t>
            </a:r>
            <a:endParaRPr lang="en-BE" dirty="0"/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يطلب الميسرون </a:t>
            </a:r>
            <a:r>
              <a:rPr lang="ar-SA" dirty="0"/>
              <a:t>٣</a:t>
            </a:r>
            <a:r>
              <a:rPr lang="en-US" dirty="0"/>
              <a:t> متطوعين ل</a:t>
            </a:r>
            <a:r>
              <a:rPr lang="ar-SA" dirty="0"/>
              <a:t>لأداء</a:t>
            </a:r>
          </a:p>
          <a:p>
            <a:pPr marL="685800" lvl="1" indent="-228600" algn="r" rtl="1">
              <a:buFont typeface="+mj-lt"/>
              <a:buAutoNum type="arabicPeriod"/>
            </a:pPr>
            <a:r>
              <a:rPr lang="en-US" dirty="0"/>
              <a:t> يقسم</a:t>
            </a:r>
            <a:r>
              <a:rPr lang="ar-SA" dirty="0"/>
              <a:t> الميسرون</a:t>
            </a:r>
            <a:r>
              <a:rPr lang="en-US" dirty="0"/>
              <a:t> المشاركين في مجموعات من </a:t>
            </a:r>
            <a:r>
              <a:rPr lang="ar-SA" dirty="0"/>
              <a:t>٣</a:t>
            </a:r>
            <a:r>
              <a:rPr lang="en-US" dirty="0"/>
              <a:t> وكل مجموعة تمارس من خلال لعب الأدوار</a:t>
            </a:r>
            <a:endParaRPr lang="en-GB" b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لعب الأدوار </a:t>
            </a:r>
            <a:r>
              <a:rPr lang="ar-SA" b="1" dirty="0"/>
              <a:t>(١٠ دقائق)</a:t>
            </a:r>
            <a:endParaRPr lang="en-GB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GB" b="1" dirty="0"/>
              <a:t>صفحة</a:t>
            </a:r>
            <a:r>
              <a:rPr lang="ar-SA" b="1" dirty="0"/>
              <a:t> ١٢٤-١٢٥</a:t>
            </a:r>
            <a:r>
              <a:rPr lang="en-GB" b="1" dirty="0"/>
              <a:t> </a:t>
            </a:r>
            <a:r>
              <a:rPr lang="ar-SA" b="1" dirty="0"/>
              <a:t>من دليل العمل</a:t>
            </a:r>
            <a:r>
              <a:rPr lang="en-GB" b="1" dirty="0"/>
              <a:t> : لعب الأدوار - التقييم الشامل</a:t>
            </a:r>
          </a:p>
          <a:p>
            <a:pPr algn="r" rtl="1"/>
            <a:r>
              <a:rPr lang="en-GB" i="0" dirty="0"/>
              <a:t>إلى لاعبي الأدوار:</a:t>
            </a:r>
          </a:p>
          <a:p>
            <a:pPr lvl="1" algn="r" rtl="1"/>
            <a:r>
              <a:rPr lang="en-GB" i="1" dirty="0"/>
              <a:t>ابذل قصارى جهدك للمشاركة الكاملة في لعب الأدوار</a:t>
            </a:r>
          </a:p>
          <a:p>
            <a:pPr lvl="1" algn="r" rtl="1"/>
            <a:r>
              <a:rPr lang="en-GB" i="1" dirty="0"/>
              <a:t>ليس عليك أن تشعر بالحرج</a:t>
            </a:r>
          </a:p>
          <a:p>
            <a:pPr lvl="1" algn="r" rtl="1"/>
            <a:r>
              <a:rPr lang="en-GB" i="1" dirty="0"/>
              <a:t>من المهم جدًا أن تمارس هذه المحادثة.</a:t>
            </a:r>
            <a:endParaRPr lang="en-GB" b="0" dirty="0"/>
          </a:p>
          <a:p>
            <a:pPr marL="171450" indent="-171450" algn="r" rtl="1"/>
            <a:r>
              <a:rPr lang="en-GB" b="0" dirty="0"/>
              <a:t>يجب على المشاركين الاتفاق على دورهم والاستعداد قبل القيام بتمثيل الأدوار</a:t>
            </a:r>
          </a:p>
          <a:p>
            <a:pPr marL="0" indent="0" algn="r" rtl="1">
              <a:buNone/>
            </a:pPr>
            <a:endParaRPr lang="en-GB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مناقشة عامة </a:t>
            </a:r>
            <a:r>
              <a:rPr lang="ar-SA" b="1" dirty="0"/>
              <a:t>(٢٠ دقيقة)</a:t>
            </a:r>
            <a:endParaRPr lang="en-GB" b="1" dirty="0"/>
          </a:p>
          <a:p>
            <a:pPr lvl="0" algn="r" rtl="1"/>
            <a:r>
              <a:rPr lang="en-US" i="1" dirty="0"/>
              <a:t>كيف</a:t>
            </a:r>
            <a:r>
              <a:rPr lang="ar-SA" i="1" dirty="0"/>
              <a:t> قمت بتكييف </a:t>
            </a:r>
            <a:r>
              <a:rPr lang="en-US" i="1" dirty="0"/>
              <a:t>تواصلك مع عمر الطفل ومرحلة نموه؟</a:t>
            </a:r>
          </a:p>
          <a:p>
            <a:pPr lvl="0" algn="r" rtl="1"/>
            <a:r>
              <a:rPr lang="en-US" i="1" dirty="0"/>
              <a:t>ما هي الأسئلة التي طرحتها على أمينة؟</a:t>
            </a:r>
          </a:p>
          <a:p>
            <a:pPr lvl="0" algn="r" rtl="1"/>
            <a:r>
              <a:rPr lang="en-US" i="1" dirty="0"/>
              <a:t>كيف </a:t>
            </a:r>
            <a:r>
              <a:rPr lang="ar-SA" i="1" dirty="0"/>
              <a:t>قمت بالإجابة</a:t>
            </a:r>
            <a:r>
              <a:rPr lang="en-US" i="1" dirty="0"/>
              <a:t> على مشاركة أمينة بأنها لا تأكل أو تنام جيدًا؟</a:t>
            </a:r>
          </a:p>
          <a:p>
            <a:pPr lvl="0" algn="r" rtl="1"/>
            <a:r>
              <a:rPr lang="en-US" i="1" dirty="0"/>
              <a:t>كيف تجاوبت مع رغبة الأم في إرسال أمينة إلى المدرسة وهي لا تستطيع تحمل تكاليفها؟</a:t>
            </a:r>
          </a:p>
          <a:p>
            <a:pPr lvl="0" algn="r" rtl="1"/>
            <a:r>
              <a:rPr lang="en-GB" i="1" dirty="0"/>
              <a:t>ما</a:t>
            </a:r>
            <a:r>
              <a:rPr lang="ar-SA" i="1" dirty="0"/>
              <a:t> الذي</a:t>
            </a:r>
            <a:r>
              <a:rPr lang="en-GB" i="1" dirty="0"/>
              <a:t> جعلك تأمل أن هناك أشياء إيجابية لأمينة وعائلتها</a:t>
            </a:r>
            <a:endParaRPr lang="en-BE" i="1" dirty="0"/>
          </a:p>
          <a:p>
            <a:pPr algn="r" rtl="1"/>
            <a:r>
              <a:rPr lang="ar-SA" dirty="0"/>
              <a:t>قم ب</a:t>
            </a:r>
            <a:r>
              <a:rPr lang="en-GB" dirty="0"/>
              <a:t>توجيه مناقشة قصيرة ومراجعة واستكمال</a:t>
            </a:r>
          </a:p>
          <a:p>
            <a:pPr algn="r" rtl="1"/>
            <a:r>
              <a:rPr lang="en-GB" i="1" dirty="0"/>
              <a:t>تذكر أنه يجب استخدام الأسئلة بعناية واعتدال.</a:t>
            </a:r>
          </a:p>
          <a:p>
            <a:pPr lvl="1" algn="r" rtl="1"/>
            <a:r>
              <a:rPr lang="en-GB" i="1" dirty="0"/>
              <a:t>لا يتمثل دور أخصائي الحالة في استجواب الطفل وعائلته أو إجراء تمرين </a:t>
            </a:r>
            <a:r>
              <a:rPr lang="ar-SA" i="1" dirty="0"/>
              <a:t>تأشير</a:t>
            </a:r>
            <a:r>
              <a:rPr lang="en-GB" i="1" dirty="0"/>
              <a:t>المربع</a:t>
            </a:r>
            <a:r>
              <a:rPr lang="ar-SA" i="1" dirty="0"/>
              <a:t> على الورق</a:t>
            </a:r>
            <a:endParaRPr lang="en-GB" i="1" dirty="0"/>
          </a:p>
          <a:p>
            <a:pPr lvl="1" algn="r" rtl="1"/>
            <a:r>
              <a:rPr lang="en-GB" i="1" dirty="0"/>
              <a:t>بدلاً من ذلك</a:t>
            </a:r>
            <a:r>
              <a:rPr lang="ar-SA" i="1" dirty="0"/>
              <a:t>، </a:t>
            </a:r>
            <a:r>
              <a:rPr lang="en-GB" i="1" dirty="0"/>
              <a:t>يجب على أخصائيي الحالة التفاعل مع الطفل وعائلته بطريقة طبيعية وداعمة.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77A2AA1-BE9C-5C2A-E36F-BDF29A609B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38DE6B2-3734-3261-5C83-039FE81D8674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7969148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Helvetica Neue"/>
              </a:rPr>
              <a:t>الشرح</a:t>
            </a:r>
            <a:endParaRPr lang="en-US" b="1" dirty="0">
              <a:sym typeface="Helvetica Neue"/>
            </a:endParaRP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863C366-59FA-27BA-29AA-9646CB688C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AEB5839-D9A2-3CD7-C4F3-B33721E2EF8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008351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الآن وقد أكملنا التقييم الشامل مع أمينة ووالدتها</a:t>
            </a:r>
            <a:r>
              <a:rPr lang="ar-SA" i="1" dirty="0"/>
              <a:t>، </a:t>
            </a:r>
            <a:r>
              <a:rPr lang="en-GB" i="1" dirty="0"/>
              <a:t>فلنلق نظرة على تحليل مخاطر حماية الطفل.</a:t>
            </a:r>
            <a:endParaRPr lang="en-GB" dirty="0"/>
          </a:p>
          <a:p>
            <a:pPr algn="r" rtl="1"/>
            <a:r>
              <a:rPr lang="en-GB" dirty="0"/>
              <a:t>قسّم المشاركين في مجموعات من </a:t>
            </a:r>
            <a:r>
              <a:rPr lang="ar-SA" dirty="0"/>
              <a:t>٣</a:t>
            </a:r>
            <a:r>
              <a:rPr lang="en-GB" dirty="0"/>
              <a:t> إلى </a:t>
            </a:r>
            <a:r>
              <a:rPr lang="ar-SA" dirty="0"/>
              <a:t>٥</a:t>
            </a:r>
            <a:r>
              <a:rPr lang="en-GB" dirty="0"/>
              <a:t> أشخاص</a:t>
            </a:r>
          </a:p>
          <a:p>
            <a:pPr algn="r" rtl="1"/>
            <a:r>
              <a:rPr lang="en-GB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 ال</a:t>
            </a:r>
            <a:r>
              <a:rPr lang="en-GB" b="1" dirty="0"/>
              <a:t>صفحة</a:t>
            </a:r>
            <a:r>
              <a:rPr lang="ar-SA" b="1" dirty="0"/>
              <a:t> </a:t>
            </a:r>
            <a:r>
              <a:rPr lang="en-GB" b="1" dirty="0"/>
              <a:t> </a:t>
            </a:r>
            <a:r>
              <a:rPr lang="ar-SA" b="1" dirty="0"/>
              <a:t>١٢٦</a:t>
            </a:r>
            <a:r>
              <a:rPr lang="en-GB" b="1" dirty="0"/>
              <a:t>: تحليل مخاطر حماية الطفل</a:t>
            </a:r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املأ تحليل مخاطر حماية الطفل باستخدام معلومات من لعب الأدوار </a:t>
            </a:r>
            <a:r>
              <a:rPr lang="ar-SA" i="1" dirty="0"/>
              <a:t>( </a:t>
            </a:r>
            <a:r>
              <a:rPr lang="ar-SA" b="1" i="1" dirty="0"/>
              <a:t>القبول و</a:t>
            </a:r>
            <a:r>
              <a:rPr lang="en-GB" b="1" i="1" dirty="0"/>
              <a:t>الموافقة المستنيرة </a:t>
            </a:r>
            <a:r>
              <a:rPr lang="ar-SA" b="1" i="1" dirty="0"/>
              <a:t>دليل العمل صفحة ١٠١، </a:t>
            </a:r>
            <a:r>
              <a:rPr lang="en-GB" b="1" i="1" dirty="0"/>
              <a:t>التسجيل – </a:t>
            </a:r>
            <a:r>
              <a:rPr lang="ar-SA" b="1" i="1" dirty="0"/>
              <a:t>دليل العمل </a:t>
            </a:r>
            <a:r>
              <a:rPr lang="en-GB" b="1" i="1" dirty="0"/>
              <a:t> </a:t>
            </a:r>
            <a:r>
              <a:rPr lang="ar-SA" b="1" i="1" dirty="0"/>
              <a:t>ال</a:t>
            </a:r>
            <a:r>
              <a:rPr lang="en-GB" b="1" i="1" dirty="0"/>
              <a:t>صفحة </a:t>
            </a:r>
            <a:r>
              <a:rPr lang="ar-SA" b="1" i="1" dirty="0"/>
              <a:t>١٠٧ </a:t>
            </a:r>
            <a:r>
              <a:rPr lang="en-GB" i="1" dirty="0"/>
              <a:t>و</a:t>
            </a:r>
            <a:r>
              <a:rPr lang="en-GB" b="1" i="1" dirty="0"/>
              <a:t>التقييم – </a:t>
            </a:r>
            <a:r>
              <a:rPr lang="ar-SA" b="1" i="1" dirty="0"/>
              <a:t>دليل العمل الصفحة ١٢٤-١٤٥)</a:t>
            </a:r>
          </a:p>
          <a:p>
            <a:pPr lvl="1" algn="r" rtl="1"/>
            <a:r>
              <a:rPr lang="en-GB" i="1" dirty="0"/>
              <a:t>املأ النموذج</a:t>
            </a:r>
            <a:r>
              <a:rPr lang="ar-SA" i="1" dirty="0"/>
              <a:t>، </a:t>
            </a:r>
            <a:r>
              <a:rPr lang="en-GB" i="1" dirty="0"/>
              <a:t>و</a:t>
            </a:r>
            <a:r>
              <a:rPr lang="ar-SA" i="1" dirty="0"/>
              <a:t>قم بإدراج</a:t>
            </a:r>
            <a:r>
              <a:rPr lang="en-GB" i="1" dirty="0"/>
              <a:t> نقاط الضعف ومخاوف حماية الطفل ونقاط القوة والرعاية والدعم ل</a:t>
            </a:r>
            <a:r>
              <a:rPr lang="ar-SA" i="1" dirty="0"/>
              <a:t>حال</a:t>
            </a:r>
            <a:r>
              <a:rPr lang="en-GB" i="1" dirty="0"/>
              <a:t>ة أمينة</a:t>
            </a:r>
          </a:p>
          <a:p>
            <a:pPr lvl="1" algn="r" rtl="1"/>
            <a:r>
              <a:rPr lang="en-GB" i="1" dirty="0"/>
              <a:t>قم فقط بملء العوامل المذكورة في السيناريوهات. لا تخترع أو تفترض أي عوامل!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العمل الجماعي (١٠ دقائق)</a:t>
            </a:r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١٠</a:t>
            </a:r>
            <a:r>
              <a:rPr lang="en-GB" dirty="0"/>
              <a:t> دقائق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r>
              <a:rPr lang="en-GB" dirty="0"/>
              <a:t>أثناء عمل المشاركين ، ارسم النموذج على لوح ورقي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اطلب من متطوع من كل مجموعة مشاركة عوامل الحماية التي حددوها (فصل نقاط القوة عن الرعاية والدعم) أو عوامل الخطر (مخاوف حماية الطفل)</a:t>
            </a:r>
          </a:p>
          <a:p>
            <a:pPr algn="r" rtl="1"/>
            <a:r>
              <a:rPr lang="en-GB" dirty="0"/>
              <a:t>اكتبهم على اللوح ال</a:t>
            </a:r>
            <a:r>
              <a:rPr lang="ar-SA" dirty="0"/>
              <a:t>ورقي</a:t>
            </a:r>
            <a:r>
              <a:rPr lang="en-GB" dirty="0"/>
              <a:t> الذي يحتوي على النموذج.</a:t>
            </a:r>
          </a:p>
          <a:p>
            <a:pPr algn="r" rtl="1"/>
            <a:r>
              <a:rPr lang="en-GB" dirty="0"/>
              <a:t>راجع الاجابات المحتملة واستكملها في الصفحة التالية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GB" b="1" dirty="0">
                <a:sym typeface="Wingdings" panose="05000000000000000000" pitchFamily="2" charset="2"/>
              </a:rPr>
              <a:t></a:t>
            </a:r>
            <a:endParaRPr lang="en-GB" b="1" dirty="0"/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C820F86-BEEC-621B-A35F-5F2D3614D3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1312357-AADD-5B3F-3E8D-DCB18D784E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9111579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</a:t>
            </a:r>
            <a:r>
              <a:rPr lang="ar-SA" b="1" dirty="0"/>
              <a:t>إجابات</a:t>
            </a:r>
            <a:r>
              <a:rPr lang="en-GB" b="1" dirty="0"/>
              <a:t> الممكنة</a:t>
            </a:r>
          </a:p>
          <a:p>
            <a:pPr lvl="0" algn="r" rtl="1"/>
            <a:r>
              <a:rPr lang="en-GB" b="1" dirty="0"/>
              <a:t>نقاط الضعف:</a:t>
            </a:r>
          </a:p>
          <a:p>
            <a:pPr lvl="1" algn="r" rtl="1"/>
            <a:r>
              <a:rPr lang="ar-SA" dirty="0"/>
              <a:t>عمر صغير (١٢ عام)</a:t>
            </a:r>
            <a:endParaRPr lang="en-GB" dirty="0"/>
          </a:p>
          <a:p>
            <a:pPr lvl="1" algn="r" rtl="1"/>
            <a:r>
              <a:rPr lang="en-GB" dirty="0"/>
              <a:t>أنثى</a:t>
            </a:r>
          </a:p>
          <a:p>
            <a:pPr lvl="1" algn="r" rtl="1"/>
            <a:r>
              <a:rPr lang="ar-SA" dirty="0"/>
              <a:t>ال</a:t>
            </a:r>
            <a:r>
              <a:rPr lang="en-GB" dirty="0"/>
              <a:t>فقر</a:t>
            </a:r>
          </a:p>
          <a:p>
            <a:pPr lvl="1" algn="r" rtl="1"/>
            <a:r>
              <a:rPr lang="ar-SA" dirty="0"/>
              <a:t>الإجهاد</a:t>
            </a:r>
            <a:r>
              <a:rPr lang="en-GB" dirty="0"/>
              <a:t> </a:t>
            </a:r>
            <a:r>
              <a:rPr lang="ar-SA" dirty="0"/>
              <a:t>(</a:t>
            </a:r>
            <a:r>
              <a:rPr lang="en-GB" dirty="0"/>
              <a:t>قلق ، خ</a:t>
            </a:r>
            <a:r>
              <a:rPr lang="ar-SA" dirty="0"/>
              <a:t>وف)</a:t>
            </a:r>
            <a:endParaRPr lang="en-GB" dirty="0"/>
          </a:p>
          <a:p>
            <a:pPr lvl="1" algn="r" rtl="1"/>
            <a:r>
              <a:rPr lang="en-GB" dirty="0"/>
              <a:t>أسرة يعيلها فرد واحد</a:t>
            </a:r>
          </a:p>
          <a:p>
            <a:pPr lvl="1" algn="r" rtl="1"/>
            <a:r>
              <a:rPr lang="ar-SA" dirty="0"/>
              <a:t>عدم ال</a:t>
            </a:r>
            <a:r>
              <a:rPr lang="en-GB" dirty="0"/>
              <a:t>ذه</a:t>
            </a:r>
            <a:r>
              <a:rPr lang="ar-SA" dirty="0"/>
              <a:t>ا</a:t>
            </a:r>
            <a:r>
              <a:rPr lang="en-GB" dirty="0"/>
              <a:t>ب إلى المدرسة</a:t>
            </a:r>
          </a:p>
          <a:p>
            <a:pPr lvl="0" algn="r" rtl="1"/>
            <a:r>
              <a:rPr lang="en-GB" b="1" dirty="0"/>
              <a:t>مخاوف حماية الطفل:</a:t>
            </a:r>
          </a:p>
          <a:p>
            <a:pPr lvl="1" algn="r" rtl="1"/>
            <a:r>
              <a:rPr lang="en-GB" dirty="0"/>
              <a:t>الاستمالة من قبل</a:t>
            </a:r>
            <a:r>
              <a:rPr lang="ar-SA" dirty="0"/>
              <a:t> الرجل</a:t>
            </a:r>
            <a:r>
              <a:rPr lang="en-GB" dirty="0"/>
              <a:t> الأرمل</a:t>
            </a:r>
            <a:r>
              <a:rPr lang="ar-SA" dirty="0"/>
              <a:t> (</a:t>
            </a:r>
            <a:r>
              <a:rPr lang="en-GB" dirty="0"/>
              <a:t>صاحب العمل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r>
              <a:rPr lang="en-GB" dirty="0"/>
              <a:t>خطر الاعتداء الجنسي أو حتى زواج الأطفال</a:t>
            </a:r>
          </a:p>
          <a:p>
            <a:pPr lvl="1" algn="r" rtl="1"/>
            <a:r>
              <a:rPr lang="en-GB" dirty="0"/>
              <a:t>الطفل</a:t>
            </a:r>
            <a:r>
              <a:rPr lang="ar-SA" dirty="0"/>
              <a:t>ة</a:t>
            </a:r>
            <a:r>
              <a:rPr lang="en-GB" dirty="0"/>
              <a:t> </a:t>
            </a:r>
            <a:r>
              <a:rPr lang="ar-SA" dirty="0"/>
              <a:t>ت</a:t>
            </a:r>
            <a:r>
              <a:rPr lang="en-GB" dirty="0"/>
              <a:t>عمل </a:t>
            </a:r>
            <a:r>
              <a:rPr lang="ar-SA" dirty="0"/>
              <a:t>(</a:t>
            </a:r>
            <a:r>
              <a:rPr lang="en-GB" dirty="0"/>
              <a:t>ولا </a:t>
            </a:r>
            <a:r>
              <a:rPr lang="ar-SA" dirty="0"/>
              <a:t>ت</a:t>
            </a:r>
            <a:r>
              <a:rPr lang="en-GB" dirty="0"/>
              <a:t>ذهب إلى المدرسة</a:t>
            </a:r>
            <a:r>
              <a:rPr lang="ar-SA" dirty="0"/>
              <a:t>)</a:t>
            </a:r>
            <a:endParaRPr lang="en-GB" dirty="0"/>
          </a:p>
          <a:p>
            <a:pPr lvl="0" algn="r" rtl="1"/>
            <a:r>
              <a:rPr lang="en-GB" b="1" dirty="0"/>
              <a:t>نقاط القوة:</a:t>
            </a:r>
          </a:p>
          <a:p>
            <a:pPr lvl="1" algn="r" rtl="1"/>
            <a:r>
              <a:rPr lang="en-GB" dirty="0"/>
              <a:t>قدرات جسدية جيدة (لا توجد صعوبات وظيفية مذكورة)</a:t>
            </a:r>
          </a:p>
          <a:p>
            <a:pPr lvl="1" algn="r" rtl="1"/>
            <a:r>
              <a:rPr lang="en-GB" dirty="0"/>
              <a:t>أنهت المرحلة الابتدائية</a:t>
            </a:r>
          </a:p>
          <a:p>
            <a:pPr lvl="1" algn="r" rtl="1"/>
            <a:r>
              <a:rPr lang="en-GB" dirty="0"/>
              <a:t>يجب أن </a:t>
            </a:r>
            <a:r>
              <a:rPr lang="ar-SA" dirty="0"/>
              <a:t>ت</a:t>
            </a:r>
            <a:r>
              <a:rPr lang="en-GB" dirty="0"/>
              <a:t>كون قادر</a:t>
            </a:r>
            <a:r>
              <a:rPr lang="ar-SA" dirty="0"/>
              <a:t>ة</a:t>
            </a:r>
            <a:r>
              <a:rPr lang="en-GB" dirty="0"/>
              <a:t> على القراءة والكتابة</a:t>
            </a:r>
          </a:p>
          <a:p>
            <a:pPr lvl="1" algn="r" rtl="1"/>
            <a:r>
              <a:rPr lang="en-GB" dirty="0"/>
              <a:t>رعاية عائلتها</a:t>
            </a:r>
          </a:p>
          <a:p>
            <a:pPr lvl="1" algn="r" rtl="1"/>
            <a:r>
              <a:rPr lang="en-GB" dirty="0"/>
              <a:t>قادرة على التعبير عن مشاعرها (الشعور بالخوف)</a:t>
            </a:r>
          </a:p>
          <a:p>
            <a:pPr lvl="0" algn="r" rtl="1"/>
            <a:r>
              <a:rPr lang="en-GB" b="1" dirty="0"/>
              <a:t>الرعاية والدعم:</a:t>
            </a:r>
          </a:p>
          <a:p>
            <a:pPr lvl="1" algn="r" rtl="1"/>
            <a:r>
              <a:rPr lang="en-GB" dirty="0"/>
              <a:t>تعيش مع والدتها وإخوتها</a:t>
            </a:r>
          </a:p>
          <a:p>
            <a:pPr lvl="1" algn="r" rtl="1"/>
            <a:r>
              <a:rPr lang="en-GB" dirty="0"/>
              <a:t>علاقة جيدة مع خالتها</a:t>
            </a:r>
          </a:p>
          <a:p>
            <a:pPr lvl="1" algn="r" rtl="1"/>
            <a:r>
              <a:rPr lang="en-GB" dirty="0"/>
              <a:t>التفاعل مع أعضاء المجتمع </a:t>
            </a:r>
            <a:r>
              <a:rPr lang="ar-SA" dirty="0"/>
              <a:t> (إحالتها </a:t>
            </a:r>
            <a:r>
              <a:rPr lang="en-GB" dirty="0"/>
              <a:t>إلى إدارة الحالة</a:t>
            </a:r>
            <a:r>
              <a:rPr lang="ar-SA" dirty="0"/>
              <a:t>)</a:t>
            </a:r>
            <a:endParaRPr lang="en-GB" dirty="0"/>
          </a:p>
          <a:p>
            <a:pPr lvl="1"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GB" dirty="0"/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1312357-AADD-5B3F-3E8D-DCB18D784EC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4219194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lvl="0" algn="r" rtl="1"/>
            <a:r>
              <a:rPr lang="en-GB" i="1" dirty="0"/>
              <a:t>يجب أن يستخدم </a:t>
            </a:r>
            <a:r>
              <a:rPr lang="ar-SA" sz="1200" i="1" dirty="0">
                <a:latin typeface="Calibri" panose="020F0502020204030204" pitchFamily="34" charset="0"/>
                <a:cs typeface="Calibri" panose="020F0502020204030204" pitchFamily="34" charset="0"/>
              </a:rPr>
              <a:t>أخصائيو</a:t>
            </a:r>
            <a:r>
              <a:rPr lang="en-GB" sz="1200" i="1" dirty="0">
                <a:latin typeface="Calibri" panose="020F0502020204030204" pitchFamily="34" charset="0"/>
                <a:cs typeface="Calibri" panose="020F0502020204030204" pitchFamily="34" charset="0"/>
              </a:rPr>
              <a:t> الحالة</a:t>
            </a:r>
            <a:r>
              <a:rPr lang="ar-SA" sz="1200" i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i="1" dirty="0"/>
              <a:t>دائمًا نهج المصالح الفضلى وأن يأخذوا في الاعتبار جميع العوامل التي تؤثر على سلامة الطفل ورفاه</a:t>
            </a:r>
            <a:r>
              <a:rPr lang="ar-SA" i="1" dirty="0"/>
              <a:t>ه</a:t>
            </a:r>
            <a:endParaRPr lang="en-GB" i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ar-SA" sz="1200" dirty="0">
                <a:latin typeface="Calibri" panose="020F0502020204030204" pitchFamily="34" charset="0"/>
                <a:cs typeface="Calibri" panose="020F0502020204030204" pitchFamily="34" charset="0"/>
              </a:rPr>
              <a:t>يجب تحليل عوامل الخطر والحماية للنظر في ما يحتاجه الطفل</a:t>
            </a:r>
            <a:endParaRPr lang="en-GB" dirty="0"/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  <a:endParaRPr lang="en-US" i="1" dirty="0">
              <a:sym typeface="Calibri"/>
            </a:endParaRPr>
          </a:p>
          <a:p>
            <a:pPr algn="r" rtl="1"/>
            <a:r>
              <a:rPr lang="en-GB" i="1" dirty="0"/>
              <a:t>في الجلسة التالية سنناقش كيفية تحليل احتياجات الطفل بمجرد أن تفهم ما هي ال</a:t>
            </a:r>
            <a:r>
              <a:rPr lang="ar-SA" i="1" dirty="0"/>
              <a:t>مشاكل</a:t>
            </a:r>
            <a:r>
              <a:rPr lang="en-GB" i="1" dirty="0"/>
              <a:t> التي تؤثر عليهم.</a:t>
            </a:r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66B51DD-F385-826C-C13E-88CA6AB548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8742E14-DF90-70AE-9C7B-1B29E394041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2937933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</a:t>
            </a:r>
            <a:r>
              <a:rPr lang="ar-SA" b="1" dirty="0"/>
              <a:t>الرابعة: ساعة و٣٠ دقيقة</a:t>
            </a:r>
          </a:p>
          <a:p>
            <a:pPr marL="0" indent="0" algn="r" rtl="1">
              <a:buNone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تعلمنا عن الطرق المختلفة للحصول على معلومات حول عناصر المصلحة الفضلى للطفل.</a:t>
            </a:r>
          </a:p>
          <a:p>
            <a:pPr lvl="1" algn="r" rtl="1"/>
            <a:r>
              <a:rPr lang="en-GB" i="1" dirty="0"/>
              <a:t>يمكن أن تكون هذه العناصر عامل خطر أو عامل </a:t>
            </a:r>
            <a:r>
              <a:rPr lang="ar-SA" i="1" dirty="0"/>
              <a:t>حماية</a:t>
            </a:r>
            <a:endParaRPr lang="en-GB" i="1" dirty="0"/>
          </a:p>
          <a:p>
            <a:pPr lvl="1" algn="r" rtl="1"/>
            <a:r>
              <a:rPr lang="en-GB" i="1" dirty="0"/>
              <a:t>بناءً على ذلك</a:t>
            </a:r>
            <a:r>
              <a:rPr lang="ar-SA" i="1" dirty="0"/>
              <a:t>، </a:t>
            </a:r>
            <a:r>
              <a:rPr lang="en-GB" i="1" dirty="0"/>
              <a:t>سيقوم أخصائي الحالة بتحليل مستوى المخاطر</a:t>
            </a:r>
          </a:p>
          <a:p>
            <a:pPr algn="r" rtl="1"/>
            <a:r>
              <a:rPr lang="en-GB" i="1" dirty="0"/>
              <a:t>في هذه الجلسة </a:t>
            </a:r>
            <a:r>
              <a:rPr lang="ar-SA" i="1" dirty="0"/>
              <a:t>س</a:t>
            </a:r>
            <a:r>
              <a:rPr lang="en-GB" i="1" dirty="0"/>
              <a:t>نتعلم التلخيص والتوصل إلى استنتاجات بناءً على تحليل المخاطر.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4A70723D-1442-492A-0668-A6DF4ED82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8CE9DFCE-7E03-9153-CE67-C78E23D9641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35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1154924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4" name="Google Shape;554;p1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i="1" dirty="0"/>
              <a:t>يؤثر مستوى الخطر في حالة الطفل على توقيت كل خطوة من خطوات إدارة الحالة</a:t>
            </a:r>
          </a:p>
          <a:p>
            <a:pPr lvl="0" algn="r" rtl="1"/>
            <a:r>
              <a:rPr lang="en-US" i="1" dirty="0"/>
              <a:t>يجب إعطاء الأولوية للأطفال المعرضين لخطر</a:t>
            </a:r>
            <a:r>
              <a:rPr lang="ar-SA" i="1" dirty="0"/>
              <a:t>عالي من الأذى مقارنة</a:t>
            </a:r>
            <a:r>
              <a:rPr lang="en-US" i="1" dirty="0"/>
              <a:t> </a:t>
            </a:r>
            <a:r>
              <a:rPr lang="ar-SA" i="1" dirty="0"/>
              <a:t>ب</a:t>
            </a:r>
            <a:r>
              <a:rPr lang="en-US" i="1" dirty="0"/>
              <a:t>الأطفال المعرضين لخطر أقل </a:t>
            </a:r>
            <a:r>
              <a:rPr lang="ar-SA" i="1" dirty="0"/>
              <a:t>من الأذى</a:t>
            </a:r>
            <a:endParaRPr lang="en-US" i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lvl="0" algn="r" rtl="1"/>
            <a:r>
              <a:rPr lang="ar-SA" i="1" dirty="0"/>
              <a:t>عالي: </a:t>
            </a:r>
            <a:r>
              <a:rPr lang="en-US" i="1" dirty="0"/>
              <a:t>بعد التسجيل مباشرة وقبل مغادرة الطفل.</a:t>
            </a:r>
          </a:p>
          <a:p>
            <a:pPr lvl="0" algn="r" rtl="1"/>
            <a:r>
              <a:rPr lang="en-US" i="1" dirty="0"/>
              <a:t>متوسط</a:t>
            </a:r>
            <a:r>
              <a:rPr lang="ar-SA" i="1" dirty="0"/>
              <a:t> : ٣ </a:t>
            </a:r>
            <a:r>
              <a:rPr lang="en-US" i="1" dirty="0"/>
              <a:t>أيام بعد التسجيل.</a:t>
            </a:r>
          </a:p>
          <a:p>
            <a:pPr lvl="0" algn="r" rtl="1"/>
            <a:r>
              <a:rPr lang="en-US" i="1" dirty="0"/>
              <a:t>منخفض: في غضون أسبوع واحد بعد التسجيل.</a:t>
            </a:r>
          </a:p>
          <a:p>
            <a:pPr algn="r" rtl="1"/>
            <a:endParaRPr lang="en-US" dirty="0"/>
          </a:p>
          <a:p>
            <a:pPr algn="r" rtl="1"/>
            <a:endParaRPr lang="en-US" dirty="0">
              <a:sym typeface="Helvetica Neue Light"/>
            </a:endParaRPr>
          </a:p>
          <a:p>
            <a:pPr algn="r" rtl="1"/>
            <a:endParaRPr lang="en-US" dirty="0"/>
          </a:p>
          <a:p>
            <a:pPr lvl="1"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FE300F2-17B2-B341-AB4B-DB854A3FE2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A0211ABD-12B7-3822-6F02-BBBDA8BB954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36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مقدمة</a:t>
            </a:r>
          </a:p>
          <a:p>
            <a:pPr algn="r" rtl="1"/>
            <a:r>
              <a:rPr lang="en-GB" i="1" dirty="0"/>
              <a:t>سنختتم هذه الجلسة بإلقاء نظرة على نموذج التقييم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ال</a:t>
            </a:r>
            <a:r>
              <a:rPr lang="en-US" b="1" dirty="0"/>
              <a:t>صفحة </a:t>
            </a:r>
            <a:r>
              <a:rPr lang="ar-SA" b="1" dirty="0"/>
              <a:t>١٢٧-١٣١ من دليل العمل</a:t>
            </a:r>
            <a:r>
              <a:rPr lang="en-US" b="1" dirty="0"/>
              <a:t>: نموذج التقييم</a:t>
            </a:r>
          </a:p>
          <a:p>
            <a:pPr algn="r" rtl="1"/>
            <a:r>
              <a:rPr lang="en-GB" i="1" dirty="0"/>
              <a:t>في مجموعاتك:</a:t>
            </a:r>
          </a:p>
          <a:p>
            <a:pPr lvl="1" algn="r" rtl="1"/>
            <a:r>
              <a:rPr lang="en-GB" i="1" dirty="0"/>
              <a:t>املأ نموذج التقييم الخاص بأمينة</a:t>
            </a:r>
          </a:p>
          <a:p>
            <a:pPr lvl="1" algn="r" rtl="1"/>
            <a:r>
              <a:rPr lang="en-GB" i="1" dirty="0"/>
              <a:t>ستستخدم هذا</a:t>
            </a:r>
            <a:r>
              <a:rPr lang="ar-SA" i="1" dirty="0"/>
              <a:t> التقييم</a:t>
            </a:r>
            <a:r>
              <a:rPr lang="en-GB" i="1" dirty="0"/>
              <a:t> في الوحدة التالية حول تخطيط الحالة</a:t>
            </a:r>
          </a:p>
          <a:p>
            <a:pPr lvl="1" algn="r" rtl="1"/>
            <a:r>
              <a:rPr lang="en-GB" i="1" dirty="0"/>
              <a:t>تذكر أن تقوم بالتوثيق بطريقة آمنة وموضوعية ومحترمة و</a:t>
            </a:r>
            <a:r>
              <a:rPr lang="ar-SA" i="1" dirty="0"/>
              <a:t>بعناية</a:t>
            </a:r>
            <a:r>
              <a:rPr lang="en-GB" i="1" dirty="0"/>
              <a:t> و</a:t>
            </a:r>
            <a:r>
              <a:rPr lang="ar-SA" i="1" dirty="0"/>
              <a:t> بطريقة </a:t>
            </a:r>
            <a:r>
              <a:rPr lang="en-GB" i="1" dirty="0"/>
              <a:t>متمحورة حول الطفل</a:t>
            </a:r>
          </a:p>
          <a:p>
            <a:pPr lvl="1" algn="r" rtl="1"/>
            <a:r>
              <a:rPr lang="en-GB" i="1" dirty="0"/>
              <a:t>تأكد من ملء كل قسم من نموذج تقييم إدارة الحالة</a:t>
            </a:r>
          </a:p>
          <a:p>
            <a:pPr marL="0" lvl="0" indent="0" algn="r" rtl="1">
              <a:buNone/>
            </a:pPr>
            <a:endParaRPr lang="en-GB" dirty="0"/>
          </a:p>
          <a:p>
            <a:pPr marL="0" lvl="0" indent="0" algn="r" rtl="1">
              <a:buNone/>
            </a:pPr>
            <a:r>
              <a:rPr lang="en-GB" b="1" dirty="0"/>
              <a:t>العمل الجماعي </a:t>
            </a:r>
            <a:r>
              <a:rPr lang="ar-SA" b="1" dirty="0"/>
              <a:t>(٢٠ دقيقة)</a:t>
            </a:r>
            <a:endParaRPr lang="en-GB" b="1" dirty="0"/>
          </a:p>
          <a:p>
            <a:pPr algn="r" rtl="1"/>
            <a:r>
              <a:rPr lang="en-GB" dirty="0"/>
              <a:t>امنح المشاركين</a:t>
            </a:r>
            <a:r>
              <a:rPr lang="ar-SA" dirty="0"/>
              <a:t>٢٠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r>
              <a:rPr lang="en-GB" dirty="0"/>
              <a:t>تجول وتحقق من كل مجموعة</a:t>
            </a:r>
          </a:p>
          <a:p>
            <a:pPr lvl="0" algn="r" rtl="1"/>
            <a:r>
              <a:rPr lang="en-GB" dirty="0"/>
              <a:t>اشرح الأقسام المختلفة من نموذج التقييم إذا لزم الأمر</a:t>
            </a:r>
          </a:p>
          <a:p>
            <a:pPr lvl="0" algn="r" rtl="1"/>
            <a:endParaRPr lang="en-GB" dirty="0"/>
          </a:p>
          <a:p>
            <a:pPr marL="0" lv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مراجعة واستكمال نموذج تقييم المجموعات المختلفة بناءً على نموذج</a:t>
            </a:r>
            <a:r>
              <a:rPr lang="ar-SA" dirty="0"/>
              <a:t> مكتمل (</a:t>
            </a:r>
            <a:r>
              <a:rPr lang="en-GB" b="1" dirty="0"/>
              <a:t> كتيب الميسر </a:t>
            </a:r>
            <a:r>
              <a:rPr lang="ar-SA" b="1" dirty="0"/>
              <a:t>صفحة </a:t>
            </a:r>
            <a:r>
              <a:rPr lang="en-GB" b="1" dirty="0"/>
              <a:t>X</a:t>
            </a:r>
            <a:r>
              <a:rPr lang="ar-SA" b="1" dirty="0"/>
              <a:t>)</a:t>
            </a:r>
            <a:endParaRPr lang="en-GB" dirty="0"/>
          </a:p>
          <a:p>
            <a:pPr algn="r" rtl="1"/>
            <a:endParaRPr lang="en-GB" dirty="0"/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F9EE1CF9-126F-05FE-1D37-6EA3AC0651F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94F88FA5-D530-E8EC-2591-BD05DE11920E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37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806976080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عند النظر إلى عوامل الخطر والحماية</a:t>
            </a:r>
            <a:r>
              <a:rPr lang="ar-SA" i="1" dirty="0"/>
              <a:t>، </a:t>
            </a:r>
            <a:r>
              <a:rPr lang="en-GB" i="1" dirty="0"/>
              <a:t>سيتعين على أخصائي الحالة إنهاء التحليل من خلال تحديد ما يحتاجه الطفل.</a:t>
            </a:r>
          </a:p>
          <a:p>
            <a:pPr algn="r" rtl="1"/>
            <a:r>
              <a:rPr lang="en-GB" i="1" dirty="0"/>
              <a:t>من المهم التركيز على تحديد الاحتياجات بدلاً من الخدمات المطلوبة.</a:t>
            </a:r>
          </a:p>
          <a:p>
            <a:pPr lvl="1" algn="r" rtl="1"/>
            <a:r>
              <a:rPr lang="en-GB" i="1" dirty="0"/>
              <a:t>على سبيل المثال التعليم</a:t>
            </a:r>
            <a:r>
              <a:rPr lang="ar-SA" i="1" dirty="0"/>
              <a:t> هو</a:t>
            </a:r>
            <a:r>
              <a:rPr lang="en-GB" i="1" dirty="0"/>
              <a:t> حاجة. المدارس الابتدائية أو الثانوية </a:t>
            </a:r>
            <a:r>
              <a:rPr lang="ar-SA" i="1" dirty="0"/>
              <a:t>،</a:t>
            </a:r>
            <a:r>
              <a:rPr lang="en-GB" i="1" dirty="0"/>
              <a:t>التدريب المهني </a:t>
            </a:r>
            <a:r>
              <a:rPr lang="ar-SA" i="1" dirty="0"/>
              <a:t>،</a:t>
            </a:r>
            <a:r>
              <a:rPr lang="en-GB" i="1" dirty="0"/>
              <a:t>التدريب الداخلي هي خدمات مختلفة يمكن تقديمها للاستجابة للحاجة</a:t>
            </a:r>
          </a:p>
          <a:p>
            <a:pPr lvl="1" algn="r" rtl="1"/>
            <a:r>
              <a:rPr lang="en-GB" i="1" dirty="0"/>
              <a:t>على سبيل المثال الرعاية البديلة </a:t>
            </a:r>
            <a:r>
              <a:rPr lang="ar-SA" i="1" dirty="0"/>
              <a:t>هي </a:t>
            </a:r>
            <a:r>
              <a:rPr lang="en-GB" i="1" dirty="0"/>
              <a:t>حاجة. رعاية الأقارب والرعاية السكنية والرعاية </a:t>
            </a:r>
            <a:r>
              <a:rPr lang="ar-SA" i="1" dirty="0"/>
              <a:t>الحاضنة</a:t>
            </a:r>
            <a:r>
              <a:rPr lang="en-GB" i="1" dirty="0"/>
              <a:t> هي خدمات مختلفة يمكن أن تستجيب للحاجة</a:t>
            </a:r>
          </a:p>
          <a:p>
            <a:pPr algn="r" rtl="1"/>
            <a:r>
              <a:rPr lang="en-GB" i="1" dirty="0"/>
              <a:t>عند التركيز على الاحتياجات بدلاً من الخدمات</a:t>
            </a:r>
            <a:r>
              <a:rPr lang="ar-SA" i="1" dirty="0"/>
              <a:t>، </a:t>
            </a:r>
            <a:r>
              <a:rPr lang="en-GB" i="1" dirty="0"/>
              <a:t>سيحتفظ أخصائي الحالة بمنظور أكثر انفتاحًا ويمكن النظر في خيارات متعددة</a:t>
            </a:r>
            <a:r>
              <a:rPr lang="en-GB" dirty="0"/>
              <a:t> 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8DA8C15F-D36D-35AB-DBCB-ADB75E6FF61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4562E4E4-260E-DC12-61BC-8EE01EA068D3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38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7121709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b="1" dirty="0"/>
          </a:p>
          <a:p>
            <a:pPr algn="r" rtl="1"/>
            <a:r>
              <a:rPr lang="en-GB" i="1" dirty="0"/>
              <a:t>بناءً على المعلومات التي تم جمعها وتوثيقها في نموذج التقييم</a:t>
            </a:r>
            <a:r>
              <a:rPr lang="ar-SA" i="1" dirty="0"/>
              <a:t>، </a:t>
            </a:r>
            <a:r>
              <a:rPr lang="en-GB" i="1" dirty="0"/>
              <a:t>سيتعين على أخصائي الحالة تحليل هذه المعلومات من أجل تحديد احتياجات الطفل.</a:t>
            </a:r>
          </a:p>
          <a:p>
            <a:pPr lvl="1" algn="r" rtl="1"/>
            <a:r>
              <a:rPr lang="en-GB" i="1" dirty="0"/>
              <a:t>يوجد في الشريحة نظرة عامة على احتياجات الطفل.</a:t>
            </a:r>
          </a:p>
          <a:p>
            <a:pPr lvl="1" algn="r" rtl="1"/>
            <a:r>
              <a:rPr lang="en-GB" i="1" dirty="0"/>
              <a:t>هل هناك احتياجات أخرى يجب إضافتها؟</a:t>
            </a:r>
          </a:p>
          <a:p>
            <a:pPr lvl="1" algn="r" rtl="1"/>
            <a:r>
              <a:rPr lang="en-GB" i="1" dirty="0"/>
              <a:t>بعض الاحتياجات أكثر إلحاحًا ويتم إعطاء الأولوية لمعظمها </a:t>
            </a:r>
            <a:r>
              <a:rPr lang="ar-SA" i="1" dirty="0"/>
              <a:t>مقارنة </a:t>
            </a:r>
            <a:r>
              <a:rPr lang="en-GB" i="1" dirty="0"/>
              <a:t> </a:t>
            </a:r>
            <a:r>
              <a:rPr lang="ar-SA" i="1" dirty="0"/>
              <a:t>ب</a:t>
            </a:r>
            <a:r>
              <a:rPr lang="en-GB" i="1" dirty="0"/>
              <a:t>الاحتياجات الأخرى.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ar-SA" b="1" dirty="0"/>
              <a:t>دليل العمل</a:t>
            </a:r>
            <a:r>
              <a:rPr lang="en-US" b="1" dirty="0"/>
              <a:t> الصفحة </a:t>
            </a:r>
            <a:r>
              <a:rPr lang="ar-SA" b="1" dirty="0"/>
              <a:t>132</a:t>
            </a:r>
            <a:r>
              <a:rPr lang="en-US" b="1" dirty="0"/>
              <a:t>: تحديد أولويات الاحتياجات</a:t>
            </a:r>
          </a:p>
          <a:p>
            <a:pPr algn="r" rtl="1"/>
            <a:r>
              <a:rPr lang="en-GB" dirty="0"/>
              <a:t>قسّم المشاركين إلى أزواج</a:t>
            </a:r>
          </a:p>
          <a:p>
            <a:pPr algn="r" rtl="1"/>
            <a:r>
              <a:rPr lang="en-GB" i="1" dirty="0"/>
              <a:t>مع </a:t>
            </a:r>
            <a:r>
              <a:rPr lang="ar-SA" i="1" dirty="0"/>
              <a:t>زميلك</a:t>
            </a:r>
            <a:r>
              <a:rPr lang="en-GB" i="1" dirty="0"/>
              <a:t>:</a:t>
            </a:r>
          </a:p>
          <a:p>
            <a:pPr lvl="1" algn="r" rtl="1"/>
            <a:r>
              <a:rPr lang="en-GB" i="1" dirty="0"/>
              <a:t>رتب هذه الاحتياجات حسب الأولوية</a:t>
            </a:r>
          </a:p>
          <a:p>
            <a:pPr lvl="1" algn="r" rtl="1"/>
            <a:r>
              <a:rPr lang="ar-SA" i="1" dirty="0"/>
              <a:t>اكتب الاحتياجات الأساسية التي يجب إعطاؤها الأولوية إذا لم يتم تلبيتها أو تلبيتها جزئيًا فقط في الأسفل.</a:t>
            </a:r>
            <a:endParaRPr lang="en-GB" i="1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عمل ال</a:t>
            </a:r>
            <a:r>
              <a:rPr lang="ar-SA" b="1" dirty="0"/>
              <a:t>أزواج (15 دقيقة)</a:t>
            </a:r>
            <a:endParaRPr lang="en-GB" b="1" dirty="0"/>
          </a:p>
          <a:p>
            <a:pPr algn="r" rtl="1"/>
            <a:r>
              <a:rPr lang="en-GB" dirty="0"/>
              <a:t>امنح المشاركين </a:t>
            </a:r>
            <a:r>
              <a:rPr lang="ar-SA" dirty="0"/>
              <a:t>15</a:t>
            </a:r>
            <a:r>
              <a:rPr lang="en-GB" dirty="0"/>
              <a:t> دقيقة لإكمال</a:t>
            </a:r>
            <a:r>
              <a:rPr lang="ar-SA" dirty="0"/>
              <a:t> النشاط</a:t>
            </a:r>
            <a:endParaRPr lang="en-GB" dirty="0"/>
          </a:p>
          <a:p>
            <a:pPr algn="r" rtl="1"/>
            <a:endParaRPr lang="en-GB" dirty="0"/>
          </a:p>
          <a:p>
            <a:pPr marL="0" indent="0" algn="r" rtl="1">
              <a:buNone/>
            </a:pPr>
            <a:r>
              <a:rPr lang="en-GB" b="1" dirty="0"/>
              <a:t>المناقشة العامة (١٠ دقائق)</a:t>
            </a:r>
          </a:p>
          <a:p>
            <a:pPr algn="r" rtl="1"/>
            <a:r>
              <a:rPr lang="en-GB" dirty="0"/>
              <a:t>اطلب من المتطوعين مشاركة اجاباتهم</a:t>
            </a:r>
          </a:p>
          <a:p>
            <a:pPr algn="r" rtl="1"/>
            <a:r>
              <a:rPr lang="en-GB" dirty="0"/>
              <a:t>اكتب الأفكار التي يشاركها المشاركون</a:t>
            </a:r>
          </a:p>
          <a:p>
            <a:pPr algn="r" rtl="1"/>
            <a:r>
              <a:rPr lang="en-GB" dirty="0"/>
              <a:t>راجع واستكمل مع الشريحة التالية</a:t>
            </a:r>
          </a:p>
          <a:p>
            <a:pPr algn="r" rtl="1"/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3A441155-36F0-6124-8310-150FFD00F5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B0862C34-4C75-FD73-7FE4-86DF8E128E52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39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1462750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>
                <a:sym typeface="Helvetica Neue"/>
              </a:rPr>
              <a:t>الشرح</a:t>
            </a:r>
            <a:endParaRPr lang="en-US" b="1" dirty="0">
              <a:sym typeface="Helvetica Neue"/>
            </a:endParaRPr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CE7B2769-54C5-3FDB-4A13-B51BC527C6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2CBF655-1C4E-6810-FBF9-1AD255ED1A77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5650559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sz="1100" b="1" dirty="0"/>
              <a:t>الشرح</a:t>
            </a:r>
            <a:endParaRPr lang="en-GB" sz="1100" b="1" dirty="0"/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>
                <a:sym typeface="Helvetica Neue"/>
              </a:rPr>
              <a:t>عرض الشريحة</a:t>
            </a:r>
            <a:endParaRPr lang="en-GB" sz="1100" dirty="0"/>
          </a:p>
          <a:p>
            <a:pPr algn="r" rtl="1"/>
            <a:r>
              <a:rPr lang="en-GB" sz="1100" i="1" dirty="0"/>
              <a:t>الاحتياجات الأساسية في الأسفل وهي مطلوبة لبقاء الطفل على قيد الحياة.</a:t>
            </a:r>
          </a:p>
          <a:p>
            <a:pPr algn="r" rtl="1"/>
            <a:r>
              <a:rPr lang="en-GB" sz="1100" i="1" dirty="0"/>
              <a:t>الاحتياجات المذكورة أعلاه ضرورية أيضًا للنمو الصحي للطفل مثل الحب والعاطفة والرعاية والاستقرار ...</a:t>
            </a:r>
          </a:p>
          <a:p>
            <a:pPr algn="r" rtl="1"/>
            <a:r>
              <a:rPr lang="en-GB" sz="1100" i="1" dirty="0"/>
              <a:t>عند تحديد الأولويات</a:t>
            </a:r>
            <a:r>
              <a:rPr lang="ar-SA" sz="1100" i="1" dirty="0"/>
              <a:t>، </a:t>
            </a:r>
            <a:r>
              <a:rPr lang="en-GB" sz="1100" i="1" dirty="0"/>
              <a:t>نحتاج أيضًا إلى التحقق مما إذا لم يتم تلبية هذه الاحتياجات أو تلبيتها جزئيًا أو تلبيتها بالكامل</a:t>
            </a:r>
          </a:p>
          <a:p>
            <a:pPr algn="r" rtl="1"/>
            <a:r>
              <a:rPr lang="en-GB" sz="1100" i="1" dirty="0"/>
              <a:t>من الناحية المثالية</a:t>
            </a:r>
            <a:r>
              <a:rPr lang="ar-SA" sz="1100" i="1" dirty="0"/>
              <a:t>، </a:t>
            </a:r>
            <a:r>
              <a:rPr lang="en-GB" sz="1100" i="1" dirty="0"/>
              <a:t>يجب تلبية جميع هذه الاحتياجات بهدف تطوير الطفل إلى أقصى إمكاناته.</a:t>
            </a:r>
          </a:p>
          <a:p>
            <a:pPr algn="r" rtl="1"/>
            <a:endParaRPr lang="en-GB" sz="1100" i="1" dirty="0"/>
          </a:p>
          <a:p>
            <a:pPr marL="0" indent="0" algn="r" rtl="1">
              <a:buNone/>
            </a:pPr>
            <a:r>
              <a:rPr lang="en-GB" sz="1100" b="1" i="0" dirty="0"/>
              <a:t>مقدمة</a:t>
            </a:r>
          </a:p>
          <a:p>
            <a:pPr algn="r" rtl="1"/>
            <a:r>
              <a:rPr lang="ar-SA" sz="1100" i="1" dirty="0"/>
              <a:t>ال</a:t>
            </a:r>
            <a:r>
              <a:rPr lang="en-GB" sz="1100" i="1" dirty="0"/>
              <a:t>ع</a:t>
            </a:r>
            <a:r>
              <a:rPr lang="ar-SA" sz="1100" i="1" dirty="0"/>
              <a:t>ودة </a:t>
            </a:r>
            <a:r>
              <a:rPr lang="en-GB" sz="1100" i="1" dirty="0"/>
              <a:t> إلى نفس ال</a:t>
            </a:r>
            <a:r>
              <a:rPr lang="ar-SA" sz="1100" i="1" dirty="0"/>
              <a:t>ثنائيات</a:t>
            </a:r>
            <a:r>
              <a:rPr lang="en-GB" sz="1100" i="1" dirty="0"/>
              <a:t> والمجموعات التي كنت جزءًا منها عند إكمال تمرين تحليل المخاطر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1100" dirty="0"/>
              <a:t>توجيه المشاركين إلى</a:t>
            </a:r>
            <a:r>
              <a:rPr lang="ar-SA" sz="1100" dirty="0"/>
              <a:t> </a:t>
            </a:r>
            <a:r>
              <a:rPr lang="ar-SA" sz="1100" b="1" dirty="0"/>
              <a:t>دليل العمل</a:t>
            </a:r>
            <a:r>
              <a:rPr lang="en-US" sz="1100" b="1" dirty="0"/>
              <a:t> صفحة 132: تحليل الاحتياجات بناءً على عناصر المصلحة الفضلى وتحليل مخاطر حماية الطفل</a:t>
            </a:r>
          </a:p>
          <a:p>
            <a:pPr algn="r" rtl="1"/>
            <a:r>
              <a:rPr lang="en-GB" sz="1100" i="1" dirty="0"/>
              <a:t>في مجموعاتك:</a:t>
            </a:r>
          </a:p>
          <a:p>
            <a:pPr lvl="1" algn="r" rtl="1"/>
            <a:r>
              <a:rPr lang="en-GB" sz="1100" i="1" dirty="0"/>
              <a:t>تحديد احتياجات أمينة وتحديد أولوياتها بسرعة</a:t>
            </a:r>
          </a:p>
          <a:p>
            <a:pPr lvl="1" algn="r" rtl="1"/>
            <a:r>
              <a:rPr lang="en-GB" sz="1100" i="1" dirty="0"/>
              <a:t>لاحظ أنه من الناحية العملية يجب أن يتم ذلك مع أمينة ووالدتها ولكن لغرض التمرين ستحدده ضمن مجموعاتك</a:t>
            </a:r>
          </a:p>
          <a:p>
            <a:pPr lvl="1" algn="r" rtl="1"/>
            <a:endParaRPr lang="en-GB" sz="1100" i="1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100" b="1" dirty="0"/>
              <a:t>العمل الجماعي (5 دقائق)</a:t>
            </a:r>
          </a:p>
          <a:p>
            <a:pPr lvl="0" algn="r" rtl="1"/>
            <a:r>
              <a:rPr lang="en-GB" sz="1100" i="0" dirty="0"/>
              <a:t>امنح المشاركين </a:t>
            </a:r>
            <a:r>
              <a:rPr lang="ar-SA" sz="1100" i="0" dirty="0"/>
              <a:t>5</a:t>
            </a:r>
            <a:r>
              <a:rPr lang="en-GB" sz="1100" i="0" dirty="0"/>
              <a:t> دقائق لإكمال</a:t>
            </a:r>
            <a:r>
              <a:rPr lang="ar-SA" sz="1100" i="0" dirty="0"/>
              <a:t> التمرين</a:t>
            </a:r>
            <a:endParaRPr lang="en-GB" sz="1100" i="0" dirty="0"/>
          </a:p>
          <a:p>
            <a:pPr marL="0" indent="0" algn="r" rtl="1">
              <a:buNone/>
            </a:pPr>
            <a:endParaRPr lang="en-GB" sz="1100" dirty="0"/>
          </a:p>
          <a:p>
            <a:pPr marL="0" indent="0" algn="r" rtl="1">
              <a:buNone/>
            </a:pPr>
            <a:r>
              <a:rPr lang="en-GB" sz="1100" b="1" dirty="0"/>
              <a:t>مناقشة عامة (5 دقائق)</a:t>
            </a:r>
          </a:p>
          <a:p>
            <a:pPr algn="r" rtl="1"/>
            <a:r>
              <a:rPr lang="en-GB" sz="1100" dirty="0"/>
              <a:t>اطلب من متطوع من كل مجموعة مشاركة تقييمهم والاحتياجات المحددة وتحديد الأولويات</a:t>
            </a:r>
          </a:p>
          <a:p>
            <a:pPr algn="r" rtl="1"/>
            <a:r>
              <a:rPr lang="en-GB" sz="1100" dirty="0"/>
              <a:t>راجع الاستجابات المحتملة واستكملها في الصفحة التالية</a:t>
            </a: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sz="1100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sz="1100" b="1" dirty="0"/>
          </a:p>
          <a:p>
            <a:pPr marL="0" indent="0" algn="r" rtl="1">
              <a:buNone/>
            </a:pPr>
            <a:r>
              <a:rPr lang="en-GB" sz="1100" b="1" dirty="0"/>
              <a:t>ال</a:t>
            </a:r>
            <a:r>
              <a:rPr lang="ar-SA" sz="1100" b="1" dirty="0"/>
              <a:t>إجابات</a:t>
            </a:r>
            <a:r>
              <a:rPr lang="en-GB" sz="1100" b="1" dirty="0"/>
              <a:t> الممكنة</a:t>
            </a:r>
          </a:p>
          <a:p>
            <a:pPr lvl="0" algn="r" rtl="1"/>
            <a:r>
              <a:rPr lang="en-GB" sz="1100" dirty="0"/>
              <a:t>أمينة ليس لديها الأمان (بسبب خطر الاعتداء الجنسي </a:t>
            </a:r>
            <a:r>
              <a:rPr lang="ar-SA" sz="1100" dirty="0"/>
              <a:t>من خلال</a:t>
            </a:r>
            <a:r>
              <a:rPr lang="en-GB" sz="1100" dirty="0"/>
              <a:t> زواج الأطفال) - الأولوية المطلقة</a:t>
            </a:r>
          </a:p>
          <a:p>
            <a:pPr lvl="0" algn="r" rtl="1"/>
            <a:r>
              <a:rPr lang="en-GB" sz="1100" dirty="0"/>
              <a:t>بسبب الفقر ، يبدو من الصعب تلبية الاحتياجات الأساسية (المنزل متضرر ، لا يكفي المال للطعام ، ..) - أولوية</a:t>
            </a:r>
          </a:p>
          <a:p>
            <a:pPr lvl="0" algn="r" rtl="1"/>
            <a:r>
              <a:rPr lang="en-GB" sz="1100" dirty="0"/>
              <a:t>أمينة لديها وقت فراغ محدود ، ووقت للعب أو مقابلة أصدقائها - وهذا أمر مهم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100" dirty="0"/>
              <a:t>أمينة لا تذهب إلى المدرسة ، ولا تشارك في أي برنامج تعليمي - وهذا أمر مهم</a:t>
            </a:r>
          </a:p>
          <a:p>
            <a:pPr lvl="0" algn="r" rtl="1"/>
            <a:endParaRPr lang="en-GB" sz="1100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05CE838-69B1-1972-DF5E-3DC2760FD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3581702-1C1D-C394-10FA-01A074D2262D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40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50177016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otes Placeholder 5">
            <a:extLst>
              <a:ext uri="{FF2B5EF4-FFF2-40B4-BE49-F238E27FC236}">
                <a16:creationId xmlns:a16="http://schemas.microsoft.com/office/drawing/2014/main" id="{109DB3E2-9ED8-0BFD-2C1E-E4BD1F280B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CA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  <a:endParaRPr lang="en-US" i="1" dirty="0">
              <a:sym typeface="Calibri"/>
            </a:endParaRPr>
          </a:p>
          <a:p>
            <a:pPr algn="r" rtl="1"/>
            <a:r>
              <a:rPr lang="en-US" i="1" dirty="0"/>
              <a:t>في الجلسة القادمة سن</a:t>
            </a:r>
            <a:r>
              <a:rPr lang="ar-SA" i="1" dirty="0"/>
              <a:t>قوم بإغلاق </a:t>
            </a:r>
            <a:r>
              <a:rPr lang="en-US" i="1" dirty="0"/>
              <a:t>الوحدة لهذا اليوم.</a:t>
            </a:r>
            <a:endParaRPr lang="en-BE" i="1" dirty="0"/>
          </a:p>
          <a:p>
            <a:pPr algn="r" rtl="1"/>
            <a:endParaRPr lang="en-BE" dirty="0"/>
          </a:p>
          <a:p>
            <a:pPr lvl="1" algn="r" rtl="1"/>
            <a:endParaRPr lang="en-BE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03FBB008-5EFF-025E-7215-627CAB96BB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82E7291-5023-E4D0-CBBA-9A3B701A6D69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41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81600046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الجلسة الخامسة المدة</a:t>
            </a:r>
            <a:r>
              <a:rPr lang="ar-SA" b="1" dirty="0"/>
              <a:t>: ٣٠ دقيقة</a:t>
            </a:r>
            <a:endParaRPr lang="en-GB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55491AA2-2CDE-BD5B-39E3-6B7670708B7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C425AFB1-4B00-9BB4-983B-5988782AC66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42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711144884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توجيه المشاركين إلى</a:t>
            </a:r>
            <a:r>
              <a:rPr lang="ar-SA" sz="1100" dirty="0">
                <a:sym typeface="Arial"/>
              </a:rPr>
              <a:t> </a:t>
            </a:r>
            <a:r>
              <a:rPr lang="ar-SA" sz="1100" b="1" dirty="0">
                <a:sym typeface="Arial"/>
              </a:rPr>
              <a:t>دليل العمل</a:t>
            </a:r>
            <a:r>
              <a:rPr lang="en-GB" sz="1100" b="1" dirty="0">
                <a:sym typeface="Arial"/>
              </a:rPr>
              <a:t> </a:t>
            </a:r>
            <a:r>
              <a:rPr lang="ar-SA" sz="1100" b="1" dirty="0">
                <a:sym typeface="Arial"/>
              </a:rPr>
              <a:t>ال</a:t>
            </a:r>
            <a:r>
              <a:rPr lang="en-GB" sz="1100" b="1" dirty="0">
                <a:sym typeface="Arial"/>
              </a:rPr>
              <a:t>صفحة 133: أهداف التعلم</a:t>
            </a:r>
          </a:p>
          <a:p>
            <a:pPr algn="r" rtl="1"/>
            <a:r>
              <a:rPr lang="en-GB" sz="1100" i="1" dirty="0">
                <a:sym typeface="Arial"/>
              </a:rPr>
              <a:t>من المهم أن تأخذ الوقت الكافي لمراجعة أهداف التعلم </a:t>
            </a:r>
            <a:r>
              <a:rPr lang="ar-SA" sz="1100" i="1" dirty="0">
                <a:sym typeface="Arial"/>
              </a:rPr>
              <a:t>(</a:t>
            </a:r>
            <a:r>
              <a:rPr lang="ar-SA" sz="1100" b="1" i="1" dirty="0">
                <a:sym typeface="Arial"/>
              </a:rPr>
              <a:t>دليل العمل الصفحة</a:t>
            </a:r>
            <a:r>
              <a:rPr lang="ar-SA" sz="1100" b="0" i="1" dirty="0">
                <a:sym typeface="Arial"/>
              </a:rPr>
              <a:t>) </a:t>
            </a:r>
            <a:r>
              <a:rPr lang="en-GB" sz="1100" i="1" dirty="0">
                <a:sym typeface="Arial"/>
              </a:rPr>
              <a:t>والتفكير في إنجازاتك في نهاية هذا التدريب.</a:t>
            </a:r>
          </a:p>
          <a:p>
            <a:pPr algn="r" rtl="1"/>
            <a:r>
              <a:rPr lang="en-GB" sz="1100" i="1" dirty="0">
                <a:sym typeface="Arial"/>
              </a:rPr>
              <a:t>قد تتطلب بعض أهداف التعلم بعض المعلومات أو الممارسة أو الدعم من المشرف لتحقيقها بالكامل.</a:t>
            </a:r>
          </a:p>
          <a:p>
            <a:pPr algn="r" rtl="1"/>
            <a:r>
              <a:rPr lang="en-GB" sz="1100" i="1" dirty="0">
                <a:sym typeface="Arial"/>
              </a:rPr>
              <a:t>ألقِ نظرة على تدريب اليوم وأجب عن الأسئلة المتعلقة بأهداف التعلم في </a:t>
            </a:r>
            <a:r>
              <a:rPr lang="ar-SA" sz="1100" i="1" dirty="0">
                <a:sym typeface="Arial"/>
              </a:rPr>
              <a:t>دليل العمل</a:t>
            </a:r>
            <a:r>
              <a:rPr lang="en-GB" sz="1100" i="1" dirty="0">
                <a:sym typeface="Arial"/>
              </a:rPr>
              <a:t>.</a:t>
            </a:r>
          </a:p>
          <a:p>
            <a:pPr marL="0" indent="0" algn="r" rtl="1">
              <a:buNone/>
            </a:pPr>
            <a:endParaRPr lang="en-GB" sz="1100" b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(5 دقائق)</a:t>
            </a:r>
            <a:endParaRPr lang="en-GB" sz="1100" i="1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endParaRPr lang="en-GB" sz="1100" dirty="0">
              <a:sym typeface="Arial"/>
            </a:endParaRPr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lang="en-GB" sz="1100" b="1" dirty="0">
                <a:sym typeface="Arial"/>
              </a:rPr>
              <a:t>مناقشة عامة (5 دقائق)</a:t>
            </a: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تحتاج إلى مزيد من المعلومات أو الممارسة أو الدعم لتحقيقها بالكامل؟</a:t>
            </a:r>
          </a:p>
          <a:p>
            <a:pPr lvl="1" algn="r" rtl="1"/>
            <a:r>
              <a:rPr lang="en-GB" sz="1100" i="1" dirty="0">
                <a:sym typeface="Arial"/>
              </a:rPr>
              <a:t>ما هي أهداف التعلم التي تشعر بالثقة حيالها؟</a:t>
            </a:r>
          </a:p>
          <a:p>
            <a:pPr algn="r" rtl="1"/>
            <a:endParaRPr lang="en-GB" sz="1100" i="1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مقدمة</a:t>
            </a:r>
          </a:p>
          <a:p>
            <a:pPr algn="r" rtl="1"/>
            <a:r>
              <a:rPr lang="en-GB" sz="1100" dirty="0">
                <a:sym typeface="Arial"/>
              </a:rPr>
              <a:t>اكمل في</a:t>
            </a:r>
            <a:r>
              <a:rPr lang="ar-SA" sz="1100" dirty="0">
                <a:sym typeface="Arial"/>
              </a:rPr>
              <a:t> </a:t>
            </a:r>
            <a:r>
              <a:rPr lang="ar-SA" sz="1100" b="1" dirty="0">
                <a:sym typeface="Arial"/>
              </a:rPr>
              <a:t>ال</a:t>
            </a:r>
            <a:r>
              <a:rPr lang="en-GB" sz="1100" b="1" dirty="0">
                <a:sym typeface="Arial"/>
              </a:rPr>
              <a:t>صفحة </a:t>
            </a:r>
            <a:r>
              <a:rPr lang="ar-SA" sz="1100" b="1" dirty="0">
                <a:sym typeface="Arial"/>
              </a:rPr>
              <a:t> 133من دليل العمل : التأمل</a:t>
            </a:r>
          </a:p>
          <a:p>
            <a:pPr algn="r" rtl="1"/>
            <a:r>
              <a:rPr lang="en-GB" sz="1100" i="1" dirty="0">
                <a:sym typeface="Arial"/>
              </a:rPr>
              <a:t>ما الذي فاجأك؟</a:t>
            </a:r>
          </a:p>
          <a:p>
            <a:pPr algn="r" rtl="1"/>
            <a:r>
              <a:rPr lang="en-GB" sz="1100" i="1" dirty="0">
                <a:sym typeface="Arial"/>
              </a:rPr>
              <a:t>ما هو التحدي</a:t>
            </a:r>
            <a:r>
              <a:rPr lang="ar-SA" sz="1100" i="1" dirty="0">
                <a:sym typeface="Arial"/>
              </a:rPr>
              <a:t> بالنسبة لك</a:t>
            </a:r>
            <a:r>
              <a:rPr lang="en-GB" sz="1100" i="1" dirty="0">
                <a:sym typeface="Arial"/>
              </a:rPr>
              <a:t>؟</a:t>
            </a:r>
          </a:p>
          <a:p>
            <a:pPr algn="r" rtl="1"/>
            <a:r>
              <a:rPr lang="en-GB" sz="1100" i="1" dirty="0">
                <a:sym typeface="Arial"/>
              </a:rPr>
              <a:t>ماذا كنت ترغب في معرفة المزيد عنه؟</a:t>
            </a: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العمل الفردي (5 دقائق)</a:t>
            </a:r>
          </a:p>
          <a:p>
            <a:pPr marL="0" indent="0" algn="r" rtl="1">
              <a:buNone/>
            </a:pPr>
            <a:endParaRPr lang="en-GB" sz="1100" dirty="0">
              <a:sym typeface="Arial"/>
            </a:endParaRPr>
          </a:p>
          <a:p>
            <a:pPr marL="0" indent="0" algn="r" rtl="1">
              <a:buNone/>
            </a:pPr>
            <a:r>
              <a:rPr lang="en-GB" sz="1100" b="1" dirty="0">
                <a:sym typeface="Arial"/>
              </a:rPr>
              <a:t>مناقشة عامة (5 دقائق)</a:t>
            </a:r>
          </a:p>
          <a:p>
            <a:pPr algn="r" rtl="1"/>
            <a:r>
              <a:rPr lang="en-GB" sz="1100" i="1" dirty="0">
                <a:sym typeface="Arial"/>
              </a:rPr>
              <a:t>هل يرغب أي شخص في مشاركة:</a:t>
            </a:r>
          </a:p>
          <a:p>
            <a:pPr lvl="1" algn="r" rtl="1"/>
            <a:r>
              <a:rPr lang="en-GB" sz="1100" i="1" dirty="0">
                <a:sym typeface="Arial"/>
              </a:rPr>
              <a:t>شيء تعلمه اليوم؟</a:t>
            </a:r>
          </a:p>
          <a:p>
            <a:pPr lvl="1" algn="r" rtl="1"/>
            <a:r>
              <a:rPr lang="en-GB" sz="1100" i="1" dirty="0">
                <a:sym typeface="Arial"/>
              </a:rPr>
              <a:t>شيء تريد معرفة المزيد عنه؟</a:t>
            </a:r>
          </a:p>
          <a:p>
            <a:pPr algn="r" rtl="1"/>
            <a:r>
              <a:rPr lang="en-GB" sz="1100" i="0" dirty="0">
                <a:sym typeface="Arial"/>
              </a:rPr>
              <a:t>اشرح متى سيبدأ التدريب على الوحدة التالية</a:t>
            </a:r>
          </a:p>
          <a:p>
            <a:pPr algn="r" rtl="1"/>
            <a:r>
              <a:rPr lang="en-GB" sz="1100" i="0" dirty="0">
                <a:sym typeface="Arial"/>
              </a:rPr>
              <a:t>اشكر المشاركين على مشاركتهم</a:t>
            </a:r>
            <a:endParaRPr lang="en-GB" sz="1100" dirty="0">
              <a:sym typeface="Arial"/>
            </a:endParaRPr>
          </a:p>
          <a:p>
            <a:pPr algn="r" rtl="1"/>
            <a:endParaRPr lang="en-BE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DFA54A6B-6B68-6EDB-3D81-28B24A982C1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E726EDD7-DE33-C700-91C9-938E2A0287D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43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08023017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العناية الذاتية (اليوم سأستغرق وقتًا ، 10 دقائق)</a:t>
            </a:r>
          </a:p>
          <a:p>
            <a:pPr algn="r" rtl="1"/>
            <a:r>
              <a:rPr lang="en-US" dirty="0"/>
              <a:t>اطلب من المشاركين الوقوف في دائرة ومواجهة بعضهم البعض.</a:t>
            </a:r>
            <a:endParaRPr lang="en-BE" dirty="0"/>
          </a:p>
          <a:p>
            <a:pPr algn="r" rtl="1"/>
            <a:r>
              <a:rPr lang="en-US" i="1" dirty="0"/>
              <a:t>اليوم</a:t>
            </a:r>
            <a:r>
              <a:rPr lang="ar-SA" i="1" dirty="0"/>
              <a:t>، </a:t>
            </a:r>
            <a:r>
              <a:rPr lang="en-US" i="1" dirty="0"/>
              <a:t>فكر في جزء من التدريب استمتعت به.</a:t>
            </a:r>
          </a:p>
          <a:p>
            <a:pPr lvl="1" algn="r" rtl="1"/>
            <a:r>
              <a:rPr lang="en-US" i="1" dirty="0"/>
              <a:t>عندما تفكر في ذلك </a:t>
            </a:r>
            <a:r>
              <a:rPr lang="ar-SA" i="1" dirty="0"/>
              <a:t>، </a:t>
            </a:r>
            <a:r>
              <a:rPr lang="en-US" i="1" dirty="0"/>
              <a:t>حدد المشاعر التي شعرت بها خلال تلك التجربة.</a:t>
            </a:r>
            <a:endParaRPr lang="en-BE" i="1" dirty="0"/>
          </a:p>
          <a:p>
            <a:pPr algn="r" rtl="1"/>
            <a:r>
              <a:rPr lang="en-US" i="1" dirty="0"/>
              <a:t>في كثير من الأحيان</a:t>
            </a:r>
            <a:r>
              <a:rPr lang="ar-SA" i="1" dirty="0"/>
              <a:t>، </a:t>
            </a:r>
            <a:r>
              <a:rPr lang="en-US" i="1" dirty="0"/>
              <a:t>يغطي هذا التدريب مواضيع صعبة ويثير مشاعر قاسية.</a:t>
            </a:r>
          </a:p>
          <a:p>
            <a:pPr lvl="1" algn="r" rtl="1"/>
            <a:r>
              <a:rPr lang="en-US" i="1" dirty="0"/>
              <a:t>نركز اليوم على تحديد المشاعر والتجارب الإيجابية من اليوم الذي يمكننا أن نأخذه معنا.</a:t>
            </a:r>
          </a:p>
          <a:p>
            <a:pPr lvl="1" algn="r" rtl="1"/>
            <a:r>
              <a:rPr lang="en-US" i="1" dirty="0"/>
              <a:t>نريد أن نأخذ معنا</a:t>
            </a:r>
            <a:r>
              <a:rPr lang="ar-SA" i="1" dirty="0"/>
              <a:t> هذه المشاعر</a:t>
            </a:r>
            <a:r>
              <a:rPr lang="en-US" i="1" dirty="0"/>
              <a:t> عندما نعود إلى المنزل (أو إلى غرف الفندق) ولا نأخذ المشاعر القاسية معنا.</a:t>
            </a:r>
            <a:endParaRPr lang="en-BE" i="1" dirty="0"/>
          </a:p>
          <a:p>
            <a:pPr algn="r" rtl="1"/>
            <a:r>
              <a:rPr lang="en-US" i="1" dirty="0"/>
              <a:t>في الدائرة</a:t>
            </a:r>
            <a:r>
              <a:rPr lang="ar-SA" i="1" dirty="0"/>
              <a:t>، </a:t>
            </a:r>
            <a:r>
              <a:rPr lang="en-US" i="1" dirty="0"/>
              <a:t>سيتناوب الجميع على الدخول إلى الوسط وإخبار المجموعة بالشعور الذي يراودهم.</a:t>
            </a:r>
            <a:endParaRPr lang="en-BE" i="1" dirty="0"/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BEB4FD23-353B-998C-9E89-3DE318F6D8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F21EDE28-2E36-6273-8B66-5B7C7C0815E8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44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591018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US" b="1" dirty="0"/>
              <a:t>مقدمة</a:t>
            </a:r>
          </a:p>
          <a:p>
            <a:pPr algn="r" rtl="1"/>
            <a:r>
              <a:rPr lang="en-US" i="1" dirty="0"/>
              <a:t>سنقوم بتلخيص سريع للوحدة </a:t>
            </a:r>
            <a:r>
              <a:rPr lang="ar-SA" i="1" dirty="0"/>
              <a:t> ٦</a:t>
            </a:r>
            <a:r>
              <a:rPr lang="en-US" i="1" dirty="0"/>
              <a:t> </a:t>
            </a:r>
            <a:r>
              <a:rPr lang="ar-SA" i="1" dirty="0"/>
              <a:t>الت</a:t>
            </a:r>
            <a:r>
              <a:rPr lang="en-US" i="1" dirty="0"/>
              <a:t>حديد والتسجيل</a:t>
            </a:r>
          </a:p>
          <a:p>
            <a:pPr algn="r" rtl="1"/>
            <a:r>
              <a:rPr lang="ar-SA" dirty="0"/>
              <a:t>قم بتقسيم</a:t>
            </a:r>
            <a:r>
              <a:rPr lang="en-US" dirty="0"/>
              <a:t> المشاركين إلى أزواج</a:t>
            </a:r>
          </a:p>
          <a:p>
            <a:pPr algn="r" rtl="1"/>
            <a:r>
              <a:rPr lang="en-US" dirty="0"/>
              <a:t>توجيه المشاركين إلى</a:t>
            </a:r>
            <a:r>
              <a:rPr lang="ar-SA" dirty="0"/>
              <a:t> </a:t>
            </a:r>
            <a:r>
              <a:rPr lang="en-US" b="1" dirty="0"/>
              <a:t>صفحة </a:t>
            </a:r>
            <a:r>
              <a:rPr lang="ar-SA" b="1" dirty="0"/>
              <a:t>دليل العمل ١١٢: </a:t>
            </a:r>
            <a:r>
              <a:rPr lang="en-US" b="1" dirty="0"/>
              <a:t> </a:t>
            </a:r>
            <a:r>
              <a:rPr lang="ar-SA" b="1" dirty="0"/>
              <a:t>مراجعة التحديد</a:t>
            </a:r>
            <a:r>
              <a:rPr lang="en-US" b="1" dirty="0"/>
              <a:t> والتسجيل</a:t>
            </a:r>
          </a:p>
          <a:p>
            <a:pPr algn="r" rtl="1"/>
            <a:r>
              <a:rPr lang="en-US" dirty="0"/>
              <a:t>مع </a:t>
            </a:r>
            <a:r>
              <a:rPr lang="ar-SA" dirty="0"/>
              <a:t>زميلك</a:t>
            </a:r>
            <a:r>
              <a:rPr lang="en-US" dirty="0"/>
              <a:t>:</a:t>
            </a:r>
          </a:p>
          <a:p>
            <a:pPr lvl="1" algn="r" rtl="1"/>
            <a:r>
              <a:rPr lang="ar-SA" i="1" dirty="0"/>
              <a:t>قم بمراجعة</a:t>
            </a:r>
            <a:r>
              <a:rPr lang="en-US" i="1" dirty="0"/>
              <a:t> الوحدة </a:t>
            </a:r>
            <a:r>
              <a:rPr lang="ar-SA" i="1" dirty="0"/>
              <a:t>٦</a:t>
            </a:r>
            <a:r>
              <a:rPr lang="en-US" i="1" dirty="0"/>
              <a:t>من خلال صياغة قائمة ما يجب فعله وما لا يجب فعله بناءً على ما تتذكره.</a:t>
            </a:r>
          </a:p>
          <a:p>
            <a:pPr lvl="1" algn="r" rtl="1"/>
            <a:r>
              <a:rPr lang="en-US" i="1" dirty="0"/>
              <a:t>في قائمة </a:t>
            </a:r>
            <a:r>
              <a:rPr lang="ar-SA" b="1" i="1" dirty="0"/>
              <a:t>افعل</a:t>
            </a:r>
            <a:r>
              <a:rPr lang="ar-SA" i="1" dirty="0"/>
              <a:t>:</a:t>
            </a:r>
            <a:r>
              <a:rPr lang="en-US" i="1" dirty="0"/>
              <a:t> ضع قائمة بالإجراءات التي يجب على أخصائي الحالة القيام بها أثناء </a:t>
            </a:r>
            <a:r>
              <a:rPr lang="ar-SA" i="1" dirty="0"/>
              <a:t>ال</a:t>
            </a:r>
            <a:r>
              <a:rPr lang="en-US" i="1" dirty="0"/>
              <a:t>تحديد والتسجيل</a:t>
            </a:r>
          </a:p>
          <a:p>
            <a:pPr lvl="1" algn="r" rtl="1"/>
            <a:r>
              <a:rPr lang="en-US" i="1" dirty="0"/>
              <a:t>في قائمة</a:t>
            </a:r>
            <a:r>
              <a:rPr lang="ar-SA" i="1" dirty="0"/>
              <a:t> </a:t>
            </a:r>
            <a:r>
              <a:rPr lang="ar-SA" b="1" i="1" dirty="0"/>
              <a:t>لا تفعل</a:t>
            </a:r>
            <a:r>
              <a:rPr lang="ar-SA" i="1" dirty="0"/>
              <a:t>: قم بإدراج الأخطاء أو الإجراءات الشائعة التي قد ينساها أخصائي الحالة أثناء التحديد والتسجيل.</a:t>
            </a:r>
          </a:p>
          <a:p>
            <a:pPr lvl="1"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عمل ال</a:t>
            </a:r>
            <a:r>
              <a:rPr lang="ar-SA" b="1" dirty="0"/>
              <a:t>أزواج (١٠ دقائق)</a:t>
            </a:r>
          </a:p>
          <a:p>
            <a:pPr marL="171450" indent="-171450" algn="r" rtl="1"/>
            <a:r>
              <a:rPr lang="en-US" dirty="0"/>
              <a:t>امنح المشاركين </a:t>
            </a:r>
            <a:r>
              <a:rPr lang="ar-SA" dirty="0"/>
              <a:t>١٠</a:t>
            </a:r>
            <a:r>
              <a:rPr lang="en-US" dirty="0"/>
              <a:t> دقائق لإكمالها</a:t>
            </a:r>
          </a:p>
          <a:p>
            <a:pPr marL="171450" indent="-171450" algn="r" rtl="1"/>
            <a:endParaRPr lang="en-US" dirty="0"/>
          </a:p>
          <a:p>
            <a:pPr marL="0" indent="0" algn="r" rtl="1">
              <a:buNone/>
            </a:pPr>
            <a:r>
              <a:rPr lang="en-US" b="1" dirty="0"/>
              <a:t>المناقشة العامة (١٠ دقائق)</a:t>
            </a:r>
          </a:p>
          <a:p>
            <a:pPr algn="r" rtl="1"/>
            <a:r>
              <a:rPr lang="en-US" dirty="0"/>
              <a:t>اطلب من متطوعين مشاركة </a:t>
            </a:r>
            <a:r>
              <a:rPr lang="ar-SA" dirty="0"/>
              <a:t>ا</a:t>
            </a:r>
            <a:r>
              <a:rPr lang="en-US" dirty="0"/>
              <a:t>فعل أو لا</a:t>
            </a:r>
            <a:r>
              <a:rPr lang="ar-SA" dirty="0"/>
              <a:t> تفعل</a:t>
            </a:r>
            <a:endParaRPr lang="en-US" dirty="0"/>
          </a:p>
          <a:p>
            <a:pPr algn="r" rtl="1"/>
            <a:r>
              <a:rPr lang="en-US" dirty="0"/>
              <a:t>اكتب </a:t>
            </a:r>
            <a:r>
              <a:rPr lang="ar-SA" dirty="0"/>
              <a:t>إجاباتهم</a:t>
            </a:r>
            <a:r>
              <a:rPr lang="en-US" dirty="0"/>
              <a:t> على اللوح الورقي</a:t>
            </a:r>
          </a:p>
          <a:p>
            <a:pPr algn="r" rtl="1"/>
            <a:r>
              <a:rPr lang="en-US" dirty="0"/>
              <a:t>راجع الردود واستكملها في الصفحة التالية</a:t>
            </a:r>
          </a:p>
          <a:p>
            <a:pPr marL="171450" marR="0" lvl="0" indent="-17145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i="1" dirty="0">
                <a:sym typeface="Helvetica Neue"/>
              </a:rPr>
              <a:t>الآن وبعد أن قمنا بتلخيص سريع للوحدة السابقة</a:t>
            </a:r>
            <a:r>
              <a:rPr lang="ar-SA" i="1" dirty="0">
                <a:sym typeface="Helvetica Neue"/>
              </a:rPr>
              <a:t>، </a:t>
            </a:r>
            <a:r>
              <a:rPr lang="en-US" i="1" dirty="0">
                <a:sym typeface="Helvetica Neue"/>
              </a:rPr>
              <a:t>سنلقي نظرة على وحدة أهداف التعلم اليوم.</a:t>
            </a:r>
            <a:endParaRPr lang="en-US" dirty="0"/>
          </a:p>
          <a:p>
            <a:pPr marL="0" marR="0" lvl="0" indent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US" dirty="0"/>
          </a:p>
          <a:p>
            <a:pPr marL="0" indent="0" algn="r" rtl="1">
              <a:buNone/>
            </a:pPr>
            <a:r>
              <a:rPr lang="ar-SA" b="1" dirty="0"/>
              <a:t>يتبع</a:t>
            </a:r>
            <a:r>
              <a:rPr lang="en-US" b="1" dirty="0">
                <a:sym typeface="Wingdings" panose="05000000000000000000" pitchFamily="2" charset="2"/>
              </a:rPr>
              <a:t></a:t>
            </a:r>
            <a:endParaRPr lang="en-US" dirty="0">
              <a:sym typeface="Helvetica Neue"/>
            </a:endParaRPr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81DF1A1A-F95C-2D84-8A53-58C7BE28F8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8177040-4DBE-5B31-BC65-3FD61C6BABE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5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Google Shape;304;p6:notes"/>
          <p:cNvSpPr txBox="1">
            <a:spLocks noGrp="1"/>
          </p:cNvSpPr>
          <p:nvPr>
            <p:ph type="body" idx="1"/>
          </p:nvPr>
        </p:nvSpPr>
        <p:spPr>
          <a:xfrm>
            <a:off x="477837" y="460375"/>
            <a:ext cx="6143625" cy="9211334"/>
          </a:xfrm>
        </p:spPr>
        <p:txBody>
          <a:bodyPr/>
          <a:lstStyle/>
          <a:p>
            <a:pPr marL="0" indent="0" algn="r" rtl="1">
              <a:buNone/>
            </a:pPr>
            <a:r>
              <a:rPr lang="en-US" b="1" dirty="0"/>
              <a:t>ا</a:t>
            </a:r>
            <a:r>
              <a:rPr lang="ar-SA" b="1" dirty="0"/>
              <a:t>لإجابات</a:t>
            </a:r>
            <a:endParaRPr lang="en-US" dirty="0"/>
          </a:p>
          <a:p>
            <a:pPr algn="r" rtl="1"/>
            <a:r>
              <a:rPr lang="en-US" b="1" dirty="0">
                <a:sym typeface="Helvetica Neue"/>
              </a:rPr>
              <a:t>افعل</a:t>
            </a:r>
          </a:p>
          <a:p>
            <a:pPr lvl="1" algn="r" rtl="1"/>
            <a:r>
              <a:rPr lang="ar-SA" dirty="0">
                <a:sym typeface="Helvetica Neue"/>
              </a:rPr>
              <a:t>ال</a:t>
            </a:r>
            <a:r>
              <a:rPr lang="en-US" dirty="0">
                <a:sym typeface="Helvetica Neue"/>
              </a:rPr>
              <a:t>تواصل بنشاط مع المجتمعات المتضررة لتحديد الأطفال والأسر التي تواجه مخاوف تتعلق بالحماية</a:t>
            </a:r>
          </a:p>
          <a:p>
            <a:pPr lvl="1" algn="r" rtl="1"/>
            <a:r>
              <a:rPr lang="en-US" dirty="0">
                <a:sym typeface="Helvetica Neue"/>
              </a:rPr>
              <a:t>كن على دراية بالعوائق التي تحول دون الإفصاح واتخاذ </a:t>
            </a:r>
            <a:r>
              <a:rPr lang="ar-SA" dirty="0">
                <a:sym typeface="Helvetica Neue"/>
              </a:rPr>
              <a:t>ال</a:t>
            </a:r>
            <a:r>
              <a:rPr lang="en-US" dirty="0">
                <a:sym typeface="Helvetica Neue"/>
              </a:rPr>
              <a:t>إجراءات للتخفيف من هذه العوائق وإتاحة الوصول إلى إدارة حال</a:t>
            </a:r>
            <a:r>
              <a:rPr lang="ar-SA" dirty="0">
                <a:sym typeface="Helvetica Neue"/>
              </a:rPr>
              <a:t>ة</a:t>
            </a:r>
            <a:r>
              <a:rPr lang="en-US" dirty="0">
                <a:sym typeface="Helvetica Neue"/>
              </a:rPr>
              <a:t> حماية الطفل</a:t>
            </a:r>
          </a:p>
          <a:p>
            <a:pPr lvl="1" algn="r" rtl="1"/>
            <a:r>
              <a:rPr lang="en-US" dirty="0">
                <a:sym typeface="Helvetica Neue"/>
              </a:rPr>
              <a:t>إتاحة الفرصة للأطفال للمشاركة من خلال إعلامهم بخدمات إدارة الحالة وطلب </a:t>
            </a:r>
            <a:r>
              <a:rPr lang="ar-SA" dirty="0">
                <a:sym typeface="Helvetica Neue"/>
              </a:rPr>
              <a:t>القبول منهم</a:t>
            </a:r>
            <a:r>
              <a:rPr lang="en-US" dirty="0">
                <a:sym typeface="Helvetica Neue"/>
              </a:rPr>
              <a:t> أو موافقتهم</a:t>
            </a:r>
          </a:p>
          <a:p>
            <a:pPr lvl="1" algn="r" rtl="1"/>
            <a:r>
              <a:rPr lang="ar-SA" dirty="0">
                <a:sym typeface="Helvetica Neue"/>
              </a:rPr>
              <a:t>ال</a:t>
            </a:r>
            <a:r>
              <a:rPr lang="en-US" dirty="0">
                <a:sym typeface="Helvetica Neue"/>
              </a:rPr>
              <a:t>تحقق مما إذا كانت المعلومات </a:t>
            </a:r>
            <a:r>
              <a:rPr lang="ar-SA" dirty="0">
                <a:sym typeface="Helvetica Neue"/>
              </a:rPr>
              <a:t>التي تمت مشاركتها حول</a:t>
            </a:r>
            <a:r>
              <a:rPr lang="en-US" dirty="0">
                <a:sym typeface="Helvetica Neue"/>
              </a:rPr>
              <a:t> إدارة الحالة واضحة</a:t>
            </a:r>
          </a:p>
          <a:p>
            <a:pPr lvl="1" algn="r" rtl="1"/>
            <a:r>
              <a:rPr lang="ar-SA" dirty="0">
                <a:sym typeface="Helvetica Neue"/>
              </a:rPr>
              <a:t>ال</a:t>
            </a:r>
            <a:r>
              <a:rPr lang="en-US" dirty="0">
                <a:sym typeface="Helvetica Neue"/>
              </a:rPr>
              <a:t>تحقق مما إذا كان الطفل مؤهلاً لإدارة الحالة</a:t>
            </a:r>
          </a:p>
          <a:p>
            <a:pPr lvl="1" algn="r" rtl="1"/>
            <a:r>
              <a:rPr lang="en-US" dirty="0">
                <a:sym typeface="Helvetica Neue"/>
              </a:rPr>
              <a:t>تحليل مخاطر حماية الطفل بناءً على نقاط القوة لدى الطفل والرعاية والدعم الذي يتلقاه ونقاط الضعف ومخاوف حماية الطفل</a:t>
            </a:r>
          </a:p>
          <a:p>
            <a:pPr lvl="1" algn="r" rtl="1"/>
            <a:r>
              <a:rPr lang="en-US" dirty="0"/>
              <a:t>اشرح بطريقة حساسة للطفل والوالد أو مقدم الرعاية الأسباب التي تجعل الطفل غير مؤهل لإدارة الحالة وتقديم معلومات حول الأماكن التي يمكنهم الوصول فيها إلى الخدمات أو الدعم الأخرى.</a:t>
            </a:r>
            <a:endParaRPr lang="en-US" dirty="0">
              <a:sym typeface="Helvetica Neue"/>
            </a:endParaRPr>
          </a:p>
          <a:p>
            <a:pPr algn="r" rtl="1"/>
            <a:r>
              <a:rPr lang="en-US" b="1" dirty="0">
                <a:sym typeface="Helvetica Neue"/>
              </a:rPr>
              <a:t>لا</a:t>
            </a:r>
            <a:r>
              <a:rPr lang="ar-SA" b="1" dirty="0">
                <a:sym typeface="Helvetica Neue"/>
              </a:rPr>
              <a:t> تفعل</a:t>
            </a:r>
            <a:endParaRPr lang="en-US" b="1" dirty="0">
              <a:sym typeface="Helvetica Neue"/>
            </a:endParaRPr>
          </a:p>
          <a:p>
            <a:pPr lvl="1" algn="r" rtl="1"/>
            <a:r>
              <a:rPr lang="ar-SA" dirty="0">
                <a:sym typeface="Helvetica Neue"/>
              </a:rPr>
              <a:t>عدم التسرع في </a:t>
            </a:r>
            <a:r>
              <a:rPr lang="en-US" dirty="0">
                <a:sym typeface="Helvetica Neue"/>
              </a:rPr>
              <a:t>الاستنتاجات بناءً على علامة واحدة محتملة </a:t>
            </a:r>
            <a:r>
              <a:rPr lang="ar-SA" dirty="0">
                <a:sym typeface="Helvetica Neue"/>
              </a:rPr>
              <a:t>لأحد مخاوف </a:t>
            </a:r>
            <a:r>
              <a:rPr lang="en-US" dirty="0">
                <a:sym typeface="Helvetica Neue"/>
              </a:rPr>
              <a:t>الحماية</a:t>
            </a:r>
          </a:p>
          <a:p>
            <a:pPr lvl="1" algn="r" rtl="1"/>
            <a:r>
              <a:rPr lang="ar-SA" dirty="0">
                <a:sym typeface="Helvetica Neue"/>
              </a:rPr>
              <a:t>عدم </a:t>
            </a:r>
            <a:r>
              <a:rPr lang="en-US" dirty="0">
                <a:sym typeface="Helvetica Neue"/>
              </a:rPr>
              <a:t>افتر</a:t>
            </a:r>
            <a:r>
              <a:rPr lang="ar-SA" dirty="0">
                <a:sym typeface="Helvetica Neue"/>
              </a:rPr>
              <a:t>ا</a:t>
            </a:r>
            <a:r>
              <a:rPr lang="en-US" dirty="0">
                <a:sym typeface="Helvetica Neue"/>
              </a:rPr>
              <a:t>ض أن الأطفال أو عائلاتهم يعرفون ما هي إدارة الحالة</a:t>
            </a:r>
          </a:p>
          <a:p>
            <a:pPr lvl="1" algn="r" rtl="1"/>
            <a:r>
              <a:rPr lang="ar-SA" dirty="0">
                <a:sym typeface="Helvetica Neue"/>
              </a:rPr>
              <a:t>عدم </a:t>
            </a:r>
            <a:r>
              <a:rPr lang="en-US" dirty="0">
                <a:sym typeface="Helvetica Neue"/>
              </a:rPr>
              <a:t>تجاهل حقوق الوالدين</a:t>
            </a:r>
          </a:p>
          <a:p>
            <a:pPr lvl="1" algn="r" rtl="1"/>
            <a:r>
              <a:rPr lang="ar-SA" dirty="0">
                <a:sym typeface="Helvetica Neue"/>
              </a:rPr>
              <a:t>عدم ت</a:t>
            </a:r>
            <a:r>
              <a:rPr lang="en-US" dirty="0">
                <a:sym typeface="Helvetica Neue"/>
              </a:rPr>
              <a:t>سج</a:t>
            </a:r>
            <a:r>
              <a:rPr lang="ar-SA" dirty="0">
                <a:sym typeface="Helvetica Neue"/>
              </a:rPr>
              <a:t>ي</a:t>
            </a:r>
            <a:r>
              <a:rPr lang="en-US" dirty="0">
                <a:sym typeface="Helvetica Neue"/>
              </a:rPr>
              <a:t>ل أي طفل لإدارة الحالة دون التحقق مما إذا كانت هناك مخاوف تتعلق بالحماية أو أن الطفل معرض للخطر</a:t>
            </a:r>
          </a:p>
          <a:p>
            <a:pPr lvl="1" algn="r" rtl="1"/>
            <a:r>
              <a:rPr lang="ar-SA" dirty="0">
                <a:sym typeface="Helvetica Neue"/>
              </a:rPr>
              <a:t>لا تنسى النظر</a:t>
            </a:r>
            <a:r>
              <a:rPr lang="en-US" dirty="0">
                <a:sym typeface="Helvetica Neue"/>
              </a:rPr>
              <a:t>على نقاط القوة لدى الطفل والرعاية والدعم الذي يتلقاه ، ولكن </a:t>
            </a:r>
            <a:r>
              <a:rPr lang="ar-SA" dirty="0">
                <a:sym typeface="Helvetica Neue"/>
              </a:rPr>
              <a:t>ليس</a:t>
            </a:r>
            <a:r>
              <a:rPr lang="en-US" dirty="0">
                <a:sym typeface="Helvetica Neue"/>
              </a:rPr>
              <a:t> فقط </a:t>
            </a:r>
            <a:r>
              <a:rPr lang="ar-SA" dirty="0">
                <a:sym typeface="Helvetica Neue"/>
              </a:rPr>
              <a:t>التركيز </a:t>
            </a:r>
            <a:r>
              <a:rPr lang="en-US" dirty="0">
                <a:sym typeface="Helvetica Neue"/>
              </a:rPr>
              <a:t>على نقاط الضعف ومخاوف حماية الطفل</a:t>
            </a:r>
          </a:p>
          <a:p>
            <a:pPr lvl="1" algn="r" rtl="1"/>
            <a:r>
              <a:rPr lang="ar-SA" dirty="0">
                <a:sym typeface="Helvetica Neue"/>
              </a:rPr>
              <a:t>لا تقم باستبعاد</a:t>
            </a:r>
            <a:r>
              <a:rPr lang="en-US" dirty="0">
                <a:sym typeface="Helvetica Neue"/>
              </a:rPr>
              <a:t> الأطفال وأسرهم غير المؤهلين للحصول على دعم إدارة الحالة دون أي تفسير أو معلومات.</a:t>
            </a:r>
          </a:p>
        </p:txBody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D8177040-4DBE-5B31-BC65-3FD61C6BABE1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6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7689560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11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dirty="0"/>
          </a:p>
          <a:p>
            <a:pPr algn="r" rtl="1"/>
            <a:r>
              <a:rPr lang="ar-SA" dirty="0"/>
              <a:t>مراجعة</a:t>
            </a:r>
            <a:r>
              <a:rPr lang="en-US" dirty="0"/>
              <a:t> عملية إدارة الحالة</a:t>
            </a:r>
          </a:p>
          <a:p>
            <a:pPr lvl="0" algn="r" rtl="1"/>
            <a:r>
              <a:rPr lang="en-US" dirty="0"/>
              <a:t>اشرح </a:t>
            </a:r>
            <a:r>
              <a:rPr lang="ar-SA" dirty="0"/>
              <a:t>موقع </a:t>
            </a:r>
            <a:r>
              <a:rPr lang="en-US" dirty="0"/>
              <a:t>خطوة التقييم</a:t>
            </a:r>
            <a:r>
              <a:rPr lang="ar-SA" dirty="0"/>
              <a:t> في العملية</a:t>
            </a:r>
            <a:endParaRPr lang="en-US" dirty="0"/>
          </a:p>
          <a:p>
            <a:pPr algn="r" rtl="1"/>
            <a:endParaRPr lang="ar-SA" dirty="0"/>
          </a:p>
          <a:p>
            <a:pPr algn="r" rtl="1"/>
            <a:endParaRPr lang="ar-SA" dirty="0"/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67C66712-97EE-C2F4-9E2A-FACA0E72C8A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6E5C403C-7888-6F66-C540-2F95D4484ED6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7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7:notes"/>
          <p:cNvSpPr txBox="1"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US" b="1" dirty="0"/>
          </a:p>
          <a:p>
            <a:pPr algn="r" rtl="1"/>
            <a:r>
              <a:rPr lang="en-US" dirty="0">
                <a:sym typeface="Helvetica Neue"/>
              </a:rPr>
              <a:t>عرض الشريحة</a:t>
            </a:r>
          </a:p>
          <a:p>
            <a:pPr algn="r" rtl="1"/>
            <a:r>
              <a:rPr lang="en-US" i="1" dirty="0">
                <a:sym typeface="Helvetica Neue"/>
              </a:rPr>
              <a:t>هل لدى أي شخص أي أسئلة أو بحاجة إلى توضيح؟</a:t>
            </a:r>
          </a:p>
          <a:p>
            <a:pPr algn="r" rtl="1"/>
            <a:r>
              <a:rPr lang="en-US" i="1" dirty="0">
                <a:sym typeface="Helvetica Neue"/>
              </a:rPr>
              <a:t>يمكن</a:t>
            </a:r>
            <a:r>
              <a:rPr lang="ar-SA" i="1" dirty="0">
                <a:sym typeface="Helvetica Neue"/>
              </a:rPr>
              <a:t> الاطلاع</a:t>
            </a:r>
            <a:r>
              <a:rPr lang="en-US" i="1" dirty="0">
                <a:sym typeface="Helvetica Neue"/>
              </a:rPr>
              <a:t> على أهداف التعلم </a:t>
            </a:r>
            <a:r>
              <a:rPr lang="ar-SA" i="1" dirty="0">
                <a:sym typeface="Helvetica Neue"/>
              </a:rPr>
              <a:t>في الصفحة ١١٣ من دليل العمل</a:t>
            </a:r>
            <a:r>
              <a:rPr lang="en-US" b="1" i="1" dirty="0">
                <a:sym typeface="Helvetica Neue"/>
              </a:rPr>
              <a:t>: أهداف التعلم</a:t>
            </a:r>
            <a:endParaRPr lang="en-US" b="1" i="1" dirty="0">
              <a:sym typeface="Calibri"/>
            </a:endParaRPr>
          </a:p>
          <a:p>
            <a:pPr algn="r" rtl="1"/>
            <a:endParaRPr lang="en-US" dirty="0"/>
          </a:p>
          <a:p>
            <a:pPr algn="r" rtl="1"/>
            <a:endParaRPr lang="en-US" dirty="0"/>
          </a:p>
          <a:p>
            <a:pPr algn="r" rtl="1"/>
            <a:endParaRPr lang="en-US" dirty="0"/>
          </a:p>
        </p:txBody>
      </p:sp>
      <p:sp>
        <p:nvSpPr>
          <p:cNvPr id="3" name="Slide Image Placeholder 2">
            <a:extLst>
              <a:ext uri="{FF2B5EF4-FFF2-40B4-BE49-F238E27FC236}">
                <a16:creationId xmlns:a16="http://schemas.microsoft.com/office/drawing/2014/main" id="{C1E8CBE8-5529-2E73-BCCB-E3097B56D79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7920270D-BB2C-B039-9D34-7C46D4DE967A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8</a:t>
            </a:fld>
            <a:endParaRPr lang="en-US" sz="1200" dirty="0">
              <a:latin typeface="+mn-lt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algn="r" rtl="1">
              <a:buNone/>
            </a:pPr>
            <a:r>
              <a:rPr lang="en-GB" b="1" dirty="0"/>
              <a:t>مدة الجلسة </a:t>
            </a:r>
            <a:r>
              <a:rPr lang="ar-SA" b="1" dirty="0"/>
              <a:t>الثانية: ساعتين</a:t>
            </a:r>
            <a:endParaRPr lang="en-GB" b="1" dirty="0"/>
          </a:p>
          <a:p>
            <a:pPr marL="0" indent="0" algn="r" rtl="1">
              <a:buNone/>
            </a:pPr>
            <a:r>
              <a:rPr lang="en-GB" b="1" dirty="0"/>
              <a:t>______________________________________________________________________________</a:t>
            </a:r>
          </a:p>
          <a:p>
            <a:pPr marL="0" indent="0" algn="r" rtl="1">
              <a:buNone/>
            </a:pPr>
            <a:endParaRPr lang="en-GB" dirty="0"/>
          </a:p>
          <a:p>
            <a:pPr marL="0" indent="0" algn="r" rtl="1">
              <a:buNone/>
            </a:pPr>
            <a:r>
              <a:rPr lang="ar-SA" b="1" dirty="0"/>
              <a:t>الشرح</a:t>
            </a:r>
            <a:endParaRPr lang="en-GB" dirty="0"/>
          </a:p>
          <a:p>
            <a:pPr algn="r" rtl="1"/>
            <a:r>
              <a:rPr lang="en-GB" i="1" dirty="0"/>
              <a:t>عند إجراء تقييم مع طفل</a:t>
            </a:r>
            <a:r>
              <a:rPr lang="ar-SA" i="1" dirty="0"/>
              <a:t>، </a:t>
            </a:r>
            <a:r>
              <a:rPr lang="en-GB" i="1" dirty="0"/>
              <a:t>من المهم إعطاء الأطفال طرقًا للتعبير عن أنفسهم.</a:t>
            </a:r>
          </a:p>
          <a:p>
            <a:pPr algn="r" rtl="1"/>
            <a:r>
              <a:rPr lang="en-GB" i="1" dirty="0"/>
              <a:t>خلال هذه الجلسة سنتعرف على التقنيات المختلفة لدعم الطفل للتعبير عن نفسه.</a:t>
            </a:r>
          </a:p>
        </p:txBody>
      </p:sp>
      <p:sp>
        <p:nvSpPr>
          <p:cNvPr id="6" name="Slide Image Placeholder 5">
            <a:extLst>
              <a:ext uri="{FF2B5EF4-FFF2-40B4-BE49-F238E27FC236}">
                <a16:creationId xmlns:a16="http://schemas.microsoft.com/office/drawing/2014/main" id="{121FF238-5BA7-C558-D450-C5E7CF8852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2" name="Google Shape;725;p48:notes">
            <a:extLst>
              <a:ext uri="{FF2B5EF4-FFF2-40B4-BE49-F238E27FC236}">
                <a16:creationId xmlns:a16="http://schemas.microsoft.com/office/drawing/2014/main" id="{1F79C8C0-8647-850B-79D3-C5B25DD5E06C}"/>
              </a:ext>
            </a:extLst>
          </p:cNvPr>
          <p:cNvSpPr txBox="1">
            <a:spLocks/>
          </p:cNvSpPr>
          <p:nvPr/>
        </p:nvSpPr>
        <p:spPr>
          <a:xfrm>
            <a:off x="5976710" y="9517856"/>
            <a:ext cx="868317" cy="512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6728" tIns="48351" rIns="96728" bIns="48351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 rtl="1"/>
            <a:fld id="{00000000-1234-1234-1234-123412341234}" type="slidenum">
              <a:rPr lang="en-US" sz="1200" smtClean="0">
                <a:latin typeface="+mn-lt"/>
              </a:rPr>
              <a:pPr algn="r" rtl="1"/>
              <a:t>9</a:t>
            </a:fld>
            <a:endParaRPr lang="en-US" sz="12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62052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D7CAC9-25BF-3518-B299-0BA299F264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B15F2A1-F56C-7D6B-2328-9CE7019F6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1BA2E7-9471-50C7-D789-C3E01865A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2E0437-B1E0-95FC-D9E6-DCE405DCE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919E92-53EA-1237-66C1-8E70672B87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222573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92A76E-F4A8-47B6-C1C0-6C483BCDEF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9ECA7C-356A-20F7-8503-8163314A9B8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09782E-D836-5E55-3423-1372A6632E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022C6-33FC-FD50-4FEB-42ACE245E1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34C07-B872-8D36-BDE2-12F3685A62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9015739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6859F6-0554-94C9-3184-435265920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3651C9-5654-E7A8-2F24-5BD13F48B5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1D380-EE48-4C43-C55A-7B7400D83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EA7980-BD99-D1B6-205D-1086782483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90BB67-4AB7-6B77-0D03-8A48931F6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190005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rrow: Pentagon 2">
            <a:extLst>
              <a:ext uri="{FF2B5EF4-FFF2-40B4-BE49-F238E27FC236}">
                <a16:creationId xmlns:a16="http://schemas.microsoft.com/office/drawing/2014/main" id="{A8BE9D00-E3B6-4C8A-9850-E680BFE2727A}"/>
              </a:ext>
            </a:extLst>
          </p:cNvPr>
          <p:cNvSpPr/>
          <p:nvPr userDrawn="1"/>
        </p:nvSpPr>
        <p:spPr>
          <a:xfrm>
            <a:off x="0" y="0"/>
            <a:ext cx="5811000" cy="6858000"/>
          </a:xfrm>
          <a:prstGeom prst="homePlate">
            <a:avLst>
              <a:gd name="adj" fmla="val 25259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62" name="Title 1">
            <a:extLst>
              <a:ext uri="{FF2B5EF4-FFF2-40B4-BE49-F238E27FC236}">
                <a16:creationId xmlns:a16="http://schemas.microsoft.com/office/drawing/2014/main" id="{D0172625-8E54-4F58-8621-F7FE15D63AD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96385" y="3099692"/>
            <a:ext cx="4015311" cy="562168"/>
          </a:xfrm>
        </p:spPr>
        <p:txBody>
          <a:bodyPr>
            <a:noAutofit/>
          </a:bodyPr>
          <a:lstStyle>
            <a:lvl1pPr algn="l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626470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Hexagon 5">
            <a:extLst>
              <a:ext uri="{FF2B5EF4-FFF2-40B4-BE49-F238E27FC236}">
                <a16:creationId xmlns:a16="http://schemas.microsoft.com/office/drawing/2014/main" id="{B44FDF81-8ADA-496B-B92F-CF22EC5DCC7F}"/>
              </a:ext>
            </a:extLst>
          </p:cNvPr>
          <p:cNvSpPr/>
          <p:nvPr userDrawn="1"/>
        </p:nvSpPr>
        <p:spPr>
          <a:xfrm rot="1782986">
            <a:off x="657418" y="1353464"/>
            <a:ext cx="4749573" cy="4094457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17F4B93-D5FC-4BC1-ACC8-42A00E6E8C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4548" y="3099692"/>
            <a:ext cx="4015311" cy="562168"/>
          </a:xfrm>
        </p:spPr>
        <p:txBody>
          <a:bodyPr>
            <a:noAutofit/>
          </a:bodyPr>
          <a:lstStyle>
            <a:lvl1pPr algn="ctr">
              <a:defRPr sz="4800" b="1">
                <a:solidFill>
                  <a:schemeClr val="bg1"/>
                </a:solidFill>
                <a:latin typeface="Garamond" panose="020204040303010108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7282016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E0BEFEC-EC87-4309-BFFA-7F010E02C918}"/>
              </a:ext>
            </a:extLst>
          </p:cNvPr>
          <p:cNvSpPr/>
          <p:nvPr userDrawn="1"/>
        </p:nvSpPr>
        <p:spPr>
          <a:xfrm>
            <a:off x="0" y="-1"/>
            <a:ext cx="12192000" cy="98552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FF5FD31-A1B4-42BF-B5CB-087E7BAA23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</p:spPr>
        <p:txBody>
          <a:bodyPr>
            <a:normAutofit/>
          </a:bodyPr>
          <a:lstStyle>
            <a:lvl1pPr algn="ctr">
              <a:defRPr sz="3200" b="1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pic>
        <p:nvPicPr>
          <p:cNvPr id="6" name="Google Shape;15;p51">
            <a:extLst>
              <a:ext uri="{FF2B5EF4-FFF2-40B4-BE49-F238E27FC236}">
                <a16:creationId xmlns:a16="http://schemas.microsoft.com/office/drawing/2014/main" id="{29273CE4-1D43-5917-BF2B-C004CE8390DB}"/>
              </a:ext>
            </a:extLst>
          </p:cNvPr>
          <p:cNvPicPr preferRelativeResize="0"/>
          <p:nvPr userDrawn="1"/>
        </p:nvPicPr>
        <p:blipFill rotWithShape="1">
          <a:blip r:embed="rId2">
            <a:alphaModFix/>
          </a:blip>
          <a:srcRect/>
          <a:stretch/>
        </p:blipFill>
        <p:spPr>
          <a:xfrm>
            <a:off x="335817" y="6230028"/>
            <a:ext cx="349715" cy="402608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16;p51">
            <a:extLst>
              <a:ext uri="{FF2B5EF4-FFF2-40B4-BE49-F238E27FC236}">
                <a16:creationId xmlns:a16="http://schemas.microsoft.com/office/drawing/2014/main" id="{A9366E20-E535-482A-20C6-9D976169175E}"/>
              </a:ext>
            </a:extLst>
          </p:cNvPr>
          <p:cNvSpPr/>
          <p:nvPr userDrawn="1"/>
        </p:nvSpPr>
        <p:spPr>
          <a:xfrm>
            <a:off x="766810" y="6277445"/>
            <a:ext cx="10374666" cy="3077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Level 1 Module 7: </a:t>
            </a:r>
            <a:r>
              <a:rPr lang="en-US" sz="1400" b="1" i="0" u="none" strike="noStrike" cap="none" dirty="0">
                <a:solidFill>
                  <a:schemeClr val="bg2">
                    <a:lumMod val="75000"/>
                  </a:schemeClr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rPr>
              <a:t>Assessment</a:t>
            </a:r>
          </a:p>
        </p:txBody>
      </p:sp>
    </p:spTree>
    <p:extLst>
      <p:ext uri="{BB962C8B-B14F-4D97-AF65-F5344CB8AC3E}">
        <p14:creationId xmlns:p14="http://schemas.microsoft.com/office/powerpoint/2010/main" val="2845126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5710F-2A8D-6901-F329-7C70F4E57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BEE2F2-2058-EA8F-95CB-DC467346A9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3BC641-43FF-5191-154C-639DDA8B60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17C91D-7E8B-FCB0-E5CC-B24AACD87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F344A-90A1-FA31-C44F-DAE72EB8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23547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EEE796-B07A-2679-2AA8-F5B3232163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EC15B7-D818-64A7-B0B5-4689A9389F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1ACEDA-CFC9-5F2C-B85E-B6030B84A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5A9E0-C9CE-8898-B036-D7A30385F0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244899-0DC8-EC4E-4958-F2AD59CAF7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241434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D0A46-7A58-AF0F-D0DC-EA827BE864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DDB80E-40B2-F281-CCEC-B220685282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E0B4EE-ABD1-FD20-5CF3-F6743BAD9A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487C65-9B78-94F1-A703-FBCB2A607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35327E-0A86-647E-ED15-22B3912D39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13AFC5-A826-06BB-CFBA-07DD0E01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329180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AE604C-8724-CD47-1708-3B4C960FFA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F66DA1-7EC6-FCFD-11BC-4CA305B6C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BDE997-B89E-45EF-B491-9A95EF01A0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53968B-6311-5EA7-54D5-CAC07F47EB8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C3CB07-63CF-3ECE-7892-9639F51BFB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F89D82-03B0-F259-712E-2AF6F2338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4EC007-8540-E4A9-72FD-CB2E2DC1E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4480021-D178-B27B-3390-1AE6AA5357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2015779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8B8616-BAA5-915C-24B7-DA5C93B1D2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4E197C8-BC38-8A7A-4157-86FE8FF4D4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549652-AC84-5659-B1A0-957FDBD099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28A0F1-D228-66A7-DDD8-4D536B85F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548755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8DCE9-EF65-381E-7596-8A11BE931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9EB8295-86D1-D9FE-9184-5BF8EED20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343846-E6B8-609E-6748-4B6C17634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1136511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2A861-2D28-1564-3502-83D17BABE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15F2-E553-4537-F8ED-C094F77267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FBC73-06FC-A0EE-E098-C68645D3CA6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6F5889-A670-0C62-2EBE-2D26629B52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005F3A-F417-074F-8BD9-E05E27ADF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68862F-3E7A-A87B-3E0E-8555C53D4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555352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22545B-654F-19F2-E98E-3E60F5F2A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6FFAD9-DD4C-D4FB-DB3B-A963CE98E0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B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B3A9F4-15D8-1018-A68A-AFE7096E47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4CC26-C382-53FE-BDD8-CBA27647E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3FE4F38-9107-9F00-D8A6-32C59D3B5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B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6ACDA3-1188-1A7B-6D8E-9D2DF5C2D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402922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AC360DB-C47C-E15E-8BC5-84638D612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B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23E024-17C4-A80E-2896-C3FAB3A94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B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AB8D8-39EB-87E2-B11B-85AB630C04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0C7E38-01C8-424F-AA56-C1ACF3255CCB}" type="datetimeFigureOut">
              <a:rPr lang="en-BE" smtClean="0"/>
              <a:t>03/04/2023</a:t>
            </a:fld>
            <a:endParaRPr lang="en-B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17E960-9AA1-FB09-B638-08B97F8D3B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B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1D810-D71B-3210-F729-BFDCFEC8E6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52699-6C27-4B85-91F2-5A556FEFBB67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406103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5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sv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0.svg"/><Relationship Id="rId5" Type="http://schemas.openxmlformats.org/officeDocument/2006/relationships/image" Target="../media/image19.png"/><Relationship Id="rId4" Type="http://schemas.openxmlformats.org/officeDocument/2006/relationships/image" Target="../media/image18.sv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2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0.sv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24.sv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14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14.xml"/><Relationship Id="rId6" Type="http://schemas.openxmlformats.org/officeDocument/2006/relationships/image" Target="../media/image28.svg"/><Relationship Id="rId5" Type="http://schemas.openxmlformats.org/officeDocument/2006/relationships/image" Target="../media/image27.png"/><Relationship Id="rId4" Type="http://schemas.openxmlformats.org/officeDocument/2006/relationships/image" Target="../media/image26.sv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14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1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14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14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14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Box 11">
            <a:extLst>
              <a:ext uri="{FF2B5EF4-FFF2-40B4-BE49-F238E27FC236}">
                <a16:creationId xmlns:a16="http://schemas.microsoft.com/office/drawing/2014/main" id="{3D674E74-C7E9-7365-00BB-14BBFC33027B}"/>
              </a:ext>
            </a:extLst>
          </p:cNvPr>
          <p:cNvSpPr txBox="1"/>
          <p:nvPr/>
        </p:nvSpPr>
        <p:spPr>
          <a:xfrm>
            <a:off x="851850" y="1922480"/>
            <a:ext cx="5140411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ar-SA" sz="5400" b="1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التقييم</a:t>
            </a:r>
            <a:endParaRPr lang="en-CA" sz="54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CA" sz="2800" b="1" spc="3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/>
            <a:r>
              <a:rPr lang="ar-SA" sz="2800" b="1" spc="300" dirty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المستوى الأول  الوحدة السابعة</a:t>
            </a:r>
            <a:endParaRPr lang="en-CA" sz="2800" b="1" spc="300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D1A347A9-009E-D590-9383-906DE91708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3079" y="4258960"/>
            <a:ext cx="2405008" cy="923462"/>
          </a:xfrm>
          <a:prstGeom prst="rect">
            <a:avLst/>
          </a:prstGeom>
        </p:spPr>
      </p:pic>
      <p:pic>
        <p:nvPicPr>
          <p:cNvPr id="14" name="Picture 13" descr="Text&#10;&#10;Description automatically generated">
            <a:extLst>
              <a:ext uri="{FF2B5EF4-FFF2-40B4-BE49-F238E27FC236}">
                <a16:creationId xmlns:a16="http://schemas.microsoft.com/office/drawing/2014/main" id="{659EF343-DC3D-1E5E-35C6-DFB8EACD3F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4892" y="4360601"/>
            <a:ext cx="2405009" cy="685884"/>
          </a:xfrm>
          <a:prstGeom prst="rect">
            <a:avLst/>
          </a:prstGeom>
        </p:spPr>
      </p:pic>
      <p:sp>
        <p:nvSpPr>
          <p:cNvPr id="15" name="Hexagon 14">
            <a:extLst>
              <a:ext uri="{FF2B5EF4-FFF2-40B4-BE49-F238E27FC236}">
                <a16:creationId xmlns:a16="http://schemas.microsoft.com/office/drawing/2014/main" id="{06B9099A-2BD9-6701-2E70-4526A7FABEAE}"/>
              </a:ext>
            </a:extLst>
          </p:cNvPr>
          <p:cNvSpPr/>
          <p:nvPr/>
        </p:nvSpPr>
        <p:spPr>
          <a:xfrm rot="1782986">
            <a:off x="6596435" y="1550461"/>
            <a:ext cx="4536237" cy="3910539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 sz="1200" dirty="0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6CD128E-0E46-A7C1-0242-27B53AA38F18}"/>
              </a:ext>
            </a:extLst>
          </p:cNvPr>
          <p:cNvGrpSpPr/>
          <p:nvPr/>
        </p:nvGrpSpPr>
        <p:grpSpPr>
          <a:xfrm rot="21023167">
            <a:off x="7933479" y="2316202"/>
            <a:ext cx="1862147" cy="2379055"/>
            <a:chOff x="2624677" y="2611508"/>
            <a:chExt cx="1684492" cy="2042442"/>
          </a:xfrm>
        </p:grpSpPr>
        <p:sp>
          <p:nvSpPr>
            <p:cNvPr id="8" name="Rectangle: Single Corner Snipped 7">
              <a:extLst>
                <a:ext uri="{FF2B5EF4-FFF2-40B4-BE49-F238E27FC236}">
                  <a16:creationId xmlns:a16="http://schemas.microsoft.com/office/drawing/2014/main" id="{56F0EEC2-D1C1-9CDF-A51F-8D069036B4D3}"/>
                </a:ext>
              </a:extLst>
            </p:cNvPr>
            <p:cNvSpPr/>
            <p:nvPr/>
          </p:nvSpPr>
          <p:spPr>
            <a:xfrm rot="582585">
              <a:off x="2624677" y="2611508"/>
              <a:ext cx="1684492" cy="2042442"/>
            </a:xfrm>
            <a:prstGeom prst="snip1Rect">
              <a:avLst/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200" dirty="0"/>
            </a:p>
          </p:txBody>
        </p: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833995E6-BAF5-57C3-2EA4-2A3A3302FC60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10" name="Round Same Side Corner Rectangle 46">
                <a:extLst>
                  <a:ext uri="{FF2B5EF4-FFF2-40B4-BE49-F238E27FC236}">
                    <a16:creationId xmlns:a16="http://schemas.microsoft.com/office/drawing/2014/main" id="{6C20BAAD-7708-BF5A-70AA-223746E744C1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dirty="0"/>
              </a:p>
            </p:txBody>
          </p:sp>
          <p:sp>
            <p:nvSpPr>
              <p:cNvPr id="11" name="Oval 10">
                <a:extLst>
                  <a:ext uri="{FF2B5EF4-FFF2-40B4-BE49-F238E27FC236}">
                    <a16:creationId xmlns:a16="http://schemas.microsoft.com/office/drawing/2014/main" id="{69CF48FF-1FD0-60D1-48EE-B6781075BB3B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1538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CA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799276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4EE8174B-787D-3E11-AB30-0CEFF5BAA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تقنيات بناء الثقة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D822103-55A4-104E-FD68-1F3F545C9C11}"/>
              </a:ext>
            </a:extLst>
          </p:cNvPr>
          <p:cNvSpPr txBox="1"/>
          <p:nvPr/>
        </p:nvSpPr>
        <p:spPr>
          <a:xfrm>
            <a:off x="7187378" y="1482362"/>
            <a:ext cx="420704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خلق القدرة على الت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وقع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استعد للقاء الطفل و/أو مقدمي الرعاية، وشرح ما يمكن أن يتوقعوه من دعمك، وأظهر ذلك عندما تقول أنك ستفعل، إلخ.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9B57FA1-DA92-4B95-AA02-C2B1E4EE9627}"/>
              </a:ext>
            </a:extLst>
          </p:cNvPr>
          <p:cNvSpPr txBox="1"/>
          <p:nvPr/>
        </p:nvSpPr>
        <p:spPr>
          <a:xfrm>
            <a:off x="1569933" y="1545212"/>
            <a:ext cx="420704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قم ب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إشراك شخص بالغ موثوق به</a:t>
            </a: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إشراك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الوالد أو مقدم الرعاية أو أي شخص بالغ موثوق به متى وحيثما كان ذلك ممكنًا وآمنًا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DE29E74-A9AF-87F4-16D0-81F999C582AA}"/>
              </a:ext>
            </a:extLst>
          </p:cNvPr>
          <p:cNvSpPr txBox="1"/>
          <p:nvPr/>
        </p:nvSpPr>
        <p:spPr>
          <a:xfrm>
            <a:off x="7256113" y="3609029"/>
            <a:ext cx="4207043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تطبيق تقنيات ال</a:t>
            </a:r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قم بتطبيق مهارات ال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اللفظي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وغير اللفظي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، واجعلهم يشعرون بأنهم مسموعون ومفهومون. تأكد من فهمهم أن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ه يمكنهم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التوقف في أي وقت أو اختيار عدم الرد على أسئلة معينة.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6516E6-590E-D991-AA37-E4451A6149E3}"/>
              </a:ext>
            </a:extLst>
          </p:cNvPr>
          <p:cNvSpPr txBox="1"/>
          <p:nvPr/>
        </p:nvSpPr>
        <p:spPr>
          <a:xfrm>
            <a:off x="1569933" y="3609029"/>
            <a:ext cx="4207043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كن منفتحًا وصادقًا</a:t>
            </a:r>
          </a:p>
          <a:p>
            <a:pPr algn="r" rtl="1"/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لا تقدم وعود. كن صريحًا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، اشرح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بوضوح ما يمكنك وما لا يمكنك فعله ، وعبر عن التزامك بتقديم الدعم</a:t>
            </a:r>
          </a:p>
        </p:txBody>
      </p:sp>
      <p:sp>
        <p:nvSpPr>
          <p:cNvPr id="10" name="Speech Bubble: Rectangle with Corners Rounded 9">
            <a:extLst>
              <a:ext uri="{FF2B5EF4-FFF2-40B4-BE49-F238E27FC236}">
                <a16:creationId xmlns:a16="http://schemas.microsoft.com/office/drawing/2014/main" id="{640EBF0A-4089-0A2D-1A61-DF52E13C581A}"/>
              </a:ext>
            </a:extLst>
          </p:cNvPr>
          <p:cNvSpPr/>
          <p:nvPr/>
        </p:nvSpPr>
        <p:spPr>
          <a:xfrm>
            <a:off x="6456695" y="3609029"/>
            <a:ext cx="672353" cy="524435"/>
          </a:xfrm>
          <a:prstGeom prst="wedgeRoundRectCallout">
            <a:avLst>
              <a:gd name="adj1" fmla="val -16773"/>
              <a:gd name="adj2" fmla="val 70307"/>
              <a:gd name="adj3" fmla="val 1666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5B348407-6542-8552-1B13-E8A68273467D}"/>
              </a:ext>
            </a:extLst>
          </p:cNvPr>
          <p:cNvSpPr/>
          <p:nvPr/>
        </p:nvSpPr>
        <p:spPr>
          <a:xfrm>
            <a:off x="797360" y="1452775"/>
            <a:ext cx="358842" cy="358842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4B0E131-26DA-D328-20B7-467DB5A04E63}"/>
              </a:ext>
            </a:extLst>
          </p:cNvPr>
          <p:cNvSpPr/>
          <p:nvPr/>
        </p:nvSpPr>
        <p:spPr>
          <a:xfrm>
            <a:off x="797579" y="1825874"/>
            <a:ext cx="358842" cy="62407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6" name="Heart 15">
            <a:extLst>
              <a:ext uri="{FF2B5EF4-FFF2-40B4-BE49-F238E27FC236}">
                <a16:creationId xmlns:a16="http://schemas.microsoft.com/office/drawing/2014/main" id="{754BDE66-A8D7-485A-D344-825FB5A882C1}"/>
              </a:ext>
            </a:extLst>
          </p:cNvPr>
          <p:cNvSpPr/>
          <p:nvPr/>
        </p:nvSpPr>
        <p:spPr>
          <a:xfrm>
            <a:off x="555774" y="3566814"/>
            <a:ext cx="777730" cy="694839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pic>
        <p:nvPicPr>
          <p:cNvPr id="18" name="Graphic 17" descr="Raised hand with solid fill">
            <a:extLst>
              <a:ext uri="{FF2B5EF4-FFF2-40B4-BE49-F238E27FC236}">
                <a16:creationId xmlns:a16="http://schemas.microsoft.com/office/drawing/2014/main" id="{AE75D26A-7E93-BD2E-043F-7AD292BF6A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2162504" flipH="1">
            <a:off x="662412" y="3630817"/>
            <a:ext cx="656882" cy="629362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3B69495A-DC16-C195-8A99-431839D9A75D}"/>
              </a:ext>
            </a:extLst>
          </p:cNvPr>
          <p:cNvSpPr/>
          <p:nvPr/>
        </p:nvSpPr>
        <p:spPr>
          <a:xfrm>
            <a:off x="6575535" y="1770112"/>
            <a:ext cx="680579" cy="473531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03BA85C-A298-B322-C6FD-713288964761}"/>
              </a:ext>
            </a:extLst>
          </p:cNvPr>
          <p:cNvSpPr/>
          <p:nvPr/>
        </p:nvSpPr>
        <p:spPr>
          <a:xfrm>
            <a:off x="6575534" y="1553579"/>
            <a:ext cx="680579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1" name="L-Shape 20">
            <a:extLst>
              <a:ext uri="{FF2B5EF4-FFF2-40B4-BE49-F238E27FC236}">
                <a16:creationId xmlns:a16="http://schemas.microsoft.com/office/drawing/2014/main" id="{21E6EDA9-1D73-B7E0-9538-CC22BB6B43A7}"/>
              </a:ext>
            </a:extLst>
          </p:cNvPr>
          <p:cNvSpPr/>
          <p:nvPr/>
        </p:nvSpPr>
        <p:spPr>
          <a:xfrm rot="18361091">
            <a:off x="6792816" y="1835202"/>
            <a:ext cx="341139" cy="173615"/>
          </a:xfrm>
          <a:prstGeom prst="corner">
            <a:avLst>
              <a:gd name="adj1" fmla="val 42208"/>
              <a:gd name="adj2" fmla="val 4335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61A3338-2B73-DF6D-978B-E50452349562}"/>
              </a:ext>
            </a:extLst>
          </p:cNvPr>
          <p:cNvSpPr/>
          <p:nvPr/>
        </p:nvSpPr>
        <p:spPr>
          <a:xfrm>
            <a:off x="6630752" y="1452774"/>
            <a:ext cx="87971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1E8A8FB-761C-5B9F-FED2-BE142C7CD691}"/>
              </a:ext>
            </a:extLst>
          </p:cNvPr>
          <p:cNvSpPr/>
          <p:nvPr/>
        </p:nvSpPr>
        <p:spPr>
          <a:xfrm>
            <a:off x="7072668" y="1411136"/>
            <a:ext cx="87971" cy="17942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4" name="Heart 23">
            <a:extLst>
              <a:ext uri="{FF2B5EF4-FFF2-40B4-BE49-F238E27FC236}">
                <a16:creationId xmlns:a16="http://schemas.microsoft.com/office/drawing/2014/main" id="{6CB669CA-67C3-CF4E-0C9F-CF681AE07C3D}"/>
              </a:ext>
            </a:extLst>
          </p:cNvPr>
          <p:cNvSpPr/>
          <p:nvPr/>
        </p:nvSpPr>
        <p:spPr>
          <a:xfrm>
            <a:off x="1164813" y="1279781"/>
            <a:ext cx="134978" cy="120592"/>
          </a:xfrm>
          <a:prstGeom prst="hear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6774336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72">
            <a:extLst>
              <a:ext uri="{FF2B5EF4-FFF2-40B4-BE49-F238E27FC236}">
                <a16:creationId xmlns:a16="http://schemas.microsoft.com/office/drawing/2014/main" id="{520FA03E-E99B-D1D1-2C22-064E651B4720}"/>
              </a:ext>
            </a:extLst>
          </p:cNvPr>
          <p:cNvSpPr txBox="1">
            <a:spLocks/>
          </p:cNvSpPr>
          <p:nvPr/>
        </p:nvSpPr>
        <p:spPr>
          <a:xfrm>
            <a:off x="4550967" y="3055635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37617644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BF4256E4-C2EB-DFE2-27AA-1EC1B31EB9E8}"/>
              </a:ext>
            </a:extLst>
          </p:cNvPr>
          <p:cNvSpPr/>
          <p:nvPr/>
        </p:nvSpPr>
        <p:spPr>
          <a:xfrm>
            <a:off x="3056351" y="1986063"/>
            <a:ext cx="8530224" cy="149059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F7E1B36-4111-D01A-83BC-BC1023BF13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من يكون حاضرا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DE380D-BC93-9849-E9A5-7209FF8F2696}"/>
              </a:ext>
            </a:extLst>
          </p:cNvPr>
          <p:cNvSpPr txBox="1"/>
          <p:nvPr/>
        </p:nvSpPr>
        <p:spPr>
          <a:xfrm>
            <a:off x="3323657" y="2274633"/>
            <a:ext cx="7845373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قم ب</a:t>
            </a:r>
            <a:r>
              <a:rPr lang="ar-SA" sz="2000" b="1" dirty="0">
                <a:latin typeface="Calibri" panose="020F0502020204030204" pitchFamily="34" charset="0"/>
                <a:cs typeface="Calibri" panose="020F0502020204030204" pitchFamily="34" charset="0"/>
              </a:rPr>
              <a:t>إشراك شخص بالغ موثوق به</a:t>
            </a:r>
          </a:p>
          <a:p>
            <a:pPr algn="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إشراك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الوالد أو مقدم الرعاية أو أي شخص بالغ موثوق به متى وحيثما كان ذلك ممكنًا وآمنًا</a:t>
            </a:r>
            <a:endParaRPr lang="en-GB" sz="20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000" i="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 rtl="1"/>
            <a:endParaRPr lang="en-GB" sz="2000" i="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قد تكون هناك أسباب لعدم إشراك الوالدين أثناء التقييم.</a:t>
            </a:r>
          </a:p>
          <a:p>
            <a:pPr marL="628650" lvl="1" indent="-171450" algn="r" rtl="1">
              <a:buFont typeface="Arial" panose="020B0604020202020204" pitchFamily="34" charset="0"/>
              <a:buChar char="•"/>
            </a:pPr>
            <a:r>
              <a:rPr lang="ar-SA" sz="2000" i="0" dirty="0">
                <a:latin typeface="Calibri" panose="020F0502020204030204" pitchFamily="34" charset="0"/>
                <a:cs typeface="Calibri" panose="020F0502020204030204" pitchFamily="34" charset="0"/>
              </a:rPr>
              <a:t>في حال </a:t>
            </a:r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طلب الطفل أن يجتمع بدون</a:t>
            </a:r>
            <a:r>
              <a:rPr lang="ar-SA" sz="2000" i="0" dirty="0">
                <a:latin typeface="Calibri" panose="020F0502020204030204" pitchFamily="34" charset="0"/>
                <a:cs typeface="Calibri" panose="020F0502020204030204" pitchFamily="34" charset="0"/>
              </a:rPr>
              <a:t> الوالد/ة</a:t>
            </a:r>
            <a:endParaRPr lang="en-GB" sz="2000" i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28650" lvl="1" indent="-171450" algn="r" rtl="1">
              <a:buFont typeface="Arial" panose="020B0604020202020204" pitchFamily="34" charset="0"/>
              <a:buChar char="•"/>
            </a:pPr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من المحتمل أن يتسبب الوالد في ضرر للطفل</a:t>
            </a:r>
          </a:p>
          <a:p>
            <a:pPr marL="628650" lvl="1" indent="-171450" algn="r" rtl="1">
              <a:buFont typeface="Arial" panose="020B0604020202020204" pitchFamily="34" charset="0"/>
              <a:buChar char="•"/>
            </a:pPr>
            <a:r>
              <a:rPr lang="ar-SA" sz="2000" i="0" dirty="0">
                <a:latin typeface="Calibri" panose="020F0502020204030204" pitchFamily="34" charset="0"/>
                <a:cs typeface="Calibri" panose="020F0502020204030204" pitchFamily="34" charset="0"/>
              </a:rPr>
              <a:t>انف</a:t>
            </a:r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ص</a:t>
            </a:r>
            <a:r>
              <a:rPr lang="ar-SA" sz="2000" i="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ل الطفل عن الوالدين (الوالد بعيد أو مفقود)</a:t>
            </a:r>
          </a:p>
          <a:p>
            <a:pPr marL="628650" lvl="1" indent="-171450" algn="r" rtl="1">
              <a:buFont typeface="Arial" panose="020B0604020202020204" pitchFamily="34" charset="0"/>
              <a:buChar char="•"/>
            </a:pPr>
            <a:r>
              <a:rPr lang="en-GB" sz="2000" i="0" dirty="0">
                <a:latin typeface="Calibri" panose="020F0502020204030204" pitchFamily="34" charset="0"/>
                <a:cs typeface="Calibri" panose="020F0502020204030204" pitchFamily="34" charset="0"/>
              </a:rPr>
              <a:t>لا يوجد والد أو مقدم رعاية والطفل غير مصحوب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06094D89-EAC7-A237-AB73-777AF9B49CF2}"/>
              </a:ext>
            </a:extLst>
          </p:cNvPr>
          <p:cNvGrpSpPr/>
          <p:nvPr/>
        </p:nvGrpSpPr>
        <p:grpSpPr>
          <a:xfrm>
            <a:off x="1022970" y="1631206"/>
            <a:ext cx="1420562" cy="3936636"/>
            <a:chOff x="6481325" y="1487135"/>
            <a:chExt cx="446525" cy="1237402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20D8F76-8E07-DC53-3D0D-78452BA04B17}"/>
                </a:ext>
              </a:extLst>
            </p:cNvPr>
            <p:cNvSpPr/>
            <p:nvPr/>
          </p:nvSpPr>
          <p:spPr>
            <a:xfrm>
              <a:off x="6481325" y="1674675"/>
              <a:ext cx="358842" cy="358842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5" name="Rectangle: Top Corners Rounded 4">
              <a:extLst>
                <a:ext uri="{FF2B5EF4-FFF2-40B4-BE49-F238E27FC236}">
                  <a16:creationId xmlns:a16="http://schemas.microsoft.com/office/drawing/2014/main" id="{ABD4069C-35DF-1F67-D211-D2E9B8CEC320}"/>
                </a:ext>
              </a:extLst>
            </p:cNvPr>
            <p:cNvSpPr/>
            <p:nvPr/>
          </p:nvSpPr>
          <p:spPr>
            <a:xfrm>
              <a:off x="6481325" y="2100465"/>
              <a:ext cx="358842" cy="624072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6" name="Heart 5">
              <a:extLst>
                <a:ext uri="{FF2B5EF4-FFF2-40B4-BE49-F238E27FC236}">
                  <a16:creationId xmlns:a16="http://schemas.microsoft.com/office/drawing/2014/main" id="{25459227-DF04-F2CD-922C-02E649CD7DB0}"/>
                </a:ext>
              </a:extLst>
            </p:cNvPr>
            <p:cNvSpPr/>
            <p:nvPr/>
          </p:nvSpPr>
          <p:spPr>
            <a:xfrm>
              <a:off x="6792872" y="1487135"/>
              <a:ext cx="134978" cy="120592"/>
            </a:xfrm>
            <a:prstGeom prst="hear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23197411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7B1E64-202C-9D8A-AB92-47027D199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تقديم التقييم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5618091-E3D0-33AF-44BA-59832AA98451}"/>
              </a:ext>
            </a:extLst>
          </p:cNvPr>
          <p:cNvGrpSpPr/>
          <p:nvPr/>
        </p:nvGrpSpPr>
        <p:grpSpPr>
          <a:xfrm>
            <a:off x="3394398" y="3229471"/>
            <a:ext cx="1125098" cy="1788952"/>
            <a:chOff x="860877" y="1929282"/>
            <a:chExt cx="1053230" cy="1674679"/>
          </a:xfrm>
        </p:grpSpPr>
        <p:sp>
          <p:nvSpPr>
            <p:cNvPr id="4" name="Round Same Side Corner Rectangle 46">
              <a:extLst>
                <a:ext uri="{FF2B5EF4-FFF2-40B4-BE49-F238E27FC236}">
                  <a16:creationId xmlns:a16="http://schemas.microsoft.com/office/drawing/2014/main" id="{06803520-F553-85A8-3124-61606DF7680F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10E6FB5D-0729-608D-A2DB-1BCDC141C06A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2CE3D358-1A08-8070-EC2A-C9EFEFFFD55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B2096775-BF97-90BB-94FE-B2BA18A47AAD}"/>
              </a:ext>
            </a:extLst>
          </p:cNvPr>
          <p:cNvSpPr/>
          <p:nvPr/>
        </p:nvSpPr>
        <p:spPr>
          <a:xfrm>
            <a:off x="5265211" y="2220977"/>
            <a:ext cx="4913442" cy="2945588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ستقدم التقييم لزي</a:t>
            </a:r>
            <a:r>
              <a:rPr lang="ar-SA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نة</a:t>
            </a:r>
            <a:r>
              <a:rPr lang="en-GB" sz="28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ووالدتها؟</a:t>
            </a:r>
            <a:endParaRPr lang="en-BE" sz="28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2" name="Group 31">
            <a:extLst>
              <a:ext uri="{FF2B5EF4-FFF2-40B4-BE49-F238E27FC236}">
                <a16:creationId xmlns:a16="http://schemas.microsoft.com/office/drawing/2014/main" id="{287EAC16-11F3-0128-5B50-5590877FB962}"/>
              </a:ext>
            </a:extLst>
          </p:cNvPr>
          <p:cNvGrpSpPr/>
          <p:nvPr/>
        </p:nvGrpSpPr>
        <p:grpSpPr>
          <a:xfrm>
            <a:off x="1769035" y="1776810"/>
            <a:ext cx="1376959" cy="3241614"/>
            <a:chOff x="838200" y="1656618"/>
            <a:chExt cx="1376959" cy="3241614"/>
          </a:xfrm>
        </p:grpSpPr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2521C325-B43E-67B9-D01B-EB6DA0B10D5A}"/>
                </a:ext>
              </a:extLst>
            </p:cNvPr>
            <p:cNvSpPr/>
            <p:nvPr/>
          </p:nvSpPr>
          <p:spPr>
            <a:xfrm>
              <a:off x="1082512" y="1656618"/>
              <a:ext cx="888336" cy="888335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3726A2A3-8E19-6FE9-6051-2DC17811F1F0}"/>
                </a:ext>
              </a:extLst>
            </p:cNvPr>
            <p:cNvGrpSpPr/>
            <p:nvPr/>
          </p:nvGrpSpPr>
          <p:grpSpPr>
            <a:xfrm>
              <a:off x="838200" y="2708811"/>
              <a:ext cx="1376959" cy="2189421"/>
              <a:chOff x="838200" y="3749717"/>
              <a:chExt cx="1376959" cy="1148515"/>
            </a:xfrm>
          </p:grpSpPr>
          <p:sp>
            <p:nvSpPr>
              <p:cNvPr id="28" name="Round Same Side Corner Rectangle 46">
                <a:extLst>
                  <a:ext uri="{FF2B5EF4-FFF2-40B4-BE49-F238E27FC236}">
                    <a16:creationId xmlns:a16="http://schemas.microsoft.com/office/drawing/2014/main" id="{9CB38C3B-F3ED-1E42-CC0F-F97F95AFC910}"/>
                  </a:ext>
                </a:extLst>
              </p:cNvPr>
              <p:cNvSpPr/>
              <p:nvPr/>
            </p:nvSpPr>
            <p:spPr>
              <a:xfrm>
                <a:off x="1089026" y="3749717"/>
                <a:ext cx="878351" cy="114851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30" name="Trapezoid 29">
                <a:extLst>
                  <a:ext uri="{FF2B5EF4-FFF2-40B4-BE49-F238E27FC236}">
                    <a16:creationId xmlns:a16="http://schemas.microsoft.com/office/drawing/2014/main" id="{313C074D-C5FE-5CDE-AB01-2EBE7FF53D53}"/>
                  </a:ext>
                </a:extLst>
              </p:cNvPr>
              <p:cNvSpPr/>
              <p:nvPr/>
            </p:nvSpPr>
            <p:spPr>
              <a:xfrm>
                <a:off x="838200" y="4100424"/>
                <a:ext cx="1376959" cy="797808"/>
              </a:xfrm>
              <a:prstGeom prst="trapezoid">
                <a:avLst>
                  <a:gd name="adj" fmla="val 18485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CECF99AC-C8E6-384B-7E68-DB9B59B118D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1C62346B-532F-9F98-AC14-269306EDF9CB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8E685DD-6B6B-2C3F-A972-801B5075B7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7F68E010-C533-6616-B840-63B5C4DD132D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١١٤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E611B11F-A26E-50C5-AAC4-A05968F65ED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8EB9E833-B917-B499-19DA-5E74EAA8F31D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9" name="Isosceles Triangle 8">
                <a:extLst>
                  <a:ext uri="{FF2B5EF4-FFF2-40B4-BE49-F238E27FC236}">
                    <a16:creationId xmlns:a16="http://schemas.microsoft.com/office/drawing/2014/main" id="{3E44DE46-7B7E-2458-261D-370BB2D0E522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A826AA07-86F9-EA74-5162-6E3B72E567D8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195271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D67D-F56A-B6A9-CD33-A302C73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الأنشطة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 وغير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FD2D2F5-67A5-F12D-7441-FBA3899F3CC6}"/>
              </a:ext>
            </a:extLst>
          </p:cNvPr>
          <p:cNvSpPr txBox="1"/>
          <p:nvPr/>
        </p:nvSpPr>
        <p:spPr>
          <a:xfrm>
            <a:off x="1265129" y="3316544"/>
            <a:ext cx="4565072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الأنشطة غير الموجهة</a:t>
            </a: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يختار الطفل النشاط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يمكن للطفل أن يأخذ زمام المبادرة ويتبعه أخصائي الحالة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ليس لدى أخصائي الحالة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أجندة ب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واضيع مجهزة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6C9CAD-2B5D-0A3C-2CB6-C0F740630A5F}"/>
              </a:ext>
            </a:extLst>
          </p:cNvPr>
          <p:cNvSpPr txBox="1"/>
          <p:nvPr/>
        </p:nvSpPr>
        <p:spPr>
          <a:xfrm>
            <a:off x="6934086" y="3316544"/>
            <a:ext cx="4565072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الأنشطة الموجهة</a:t>
            </a: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يقوم أخصائي الحالة باختيار النشاط وإعداده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يوجه أخصائي الحالة الطفل خلال النشاط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يطرح أخصائي الحالة موضوعات معينة لمناقشتها مع الطفل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CC76516C-44B1-4B95-FF8D-760CCBDAF47A}"/>
              </a:ext>
            </a:extLst>
          </p:cNvPr>
          <p:cNvGrpSpPr/>
          <p:nvPr/>
        </p:nvGrpSpPr>
        <p:grpSpPr>
          <a:xfrm>
            <a:off x="3938725" y="1996832"/>
            <a:ext cx="609437" cy="969029"/>
            <a:chOff x="860877" y="1929282"/>
            <a:chExt cx="1053230" cy="1674679"/>
          </a:xfrm>
        </p:grpSpPr>
        <p:sp>
          <p:nvSpPr>
            <p:cNvPr id="12" name="Round Same Side Corner Rectangle 46">
              <a:extLst>
                <a:ext uri="{FF2B5EF4-FFF2-40B4-BE49-F238E27FC236}">
                  <a16:creationId xmlns:a16="http://schemas.microsoft.com/office/drawing/2014/main" id="{B9A32B6A-7E42-F185-FC69-36F346DD286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1FD3502-AB17-779A-8966-B64C67539839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29A19166-4AB6-1983-B983-C67082103EF3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9821C567-0922-D8E7-3B7A-27FB095DE62A}"/>
              </a:ext>
            </a:extLst>
          </p:cNvPr>
          <p:cNvGrpSpPr/>
          <p:nvPr/>
        </p:nvGrpSpPr>
        <p:grpSpPr>
          <a:xfrm>
            <a:off x="2296319" y="1440375"/>
            <a:ext cx="521410" cy="1525486"/>
            <a:chOff x="1022970" y="2227840"/>
            <a:chExt cx="1141610" cy="3340002"/>
          </a:xfrm>
        </p:grpSpPr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9A19DE88-C3E0-70E4-8EE5-4B706CC2D243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6" name="Rectangle: Top Corners Rounded 15">
              <a:extLst>
                <a:ext uri="{FF2B5EF4-FFF2-40B4-BE49-F238E27FC236}">
                  <a16:creationId xmlns:a16="http://schemas.microsoft.com/office/drawing/2014/main" id="{74F872EB-CF25-1C6B-1516-0E99DD600B4D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5ED0010-6E8E-18B2-74EC-75F5AA86E152}"/>
              </a:ext>
            </a:extLst>
          </p:cNvPr>
          <p:cNvCxnSpPr/>
          <p:nvPr/>
        </p:nvCxnSpPr>
        <p:spPr>
          <a:xfrm>
            <a:off x="1265129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CA2690E9-FBF5-ED32-14BE-D957A8DB62D2}"/>
              </a:ext>
            </a:extLst>
          </p:cNvPr>
          <p:cNvGrpSpPr/>
          <p:nvPr/>
        </p:nvGrpSpPr>
        <p:grpSpPr>
          <a:xfrm>
            <a:off x="7958971" y="1996832"/>
            <a:ext cx="609437" cy="969029"/>
            <a:chOff x="860877" y="1929282"/>
            <a:chExt cx="1053230" cy="1674679"/>
          </a:xfrm>
        </p:grpSpPr>
        <p:sp>
          <p:nvSpPr>
            <p:cNvPr id="21" name="Round Same Side Corner Rectangle 46">
              <a:extLst>
                <a:ext uri="{FF2B5EF4-FFF2-40B4-BE49-F238E27FC236}">
                  <a16:creationId xmlns:a16="http://schemas.microsoft.com/office/drawing/2014/main" id="{9608DE58-E3C6-4010-4268-3A5DFF62E8A7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B78801F-962D-5849-834B-1AA37ED6E79C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F9E9A922-F2A7-C0A1-046E-DE0E0EC9C4B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CE68ACA-25E6-2EEF-AF2E-E947847FE86C}"/>
              </a:ext>
            </a:extLst>
          </p:cNvPr>
          <p:cNvGrpSpPr/>
          <p:nvPr/>
        </p:nvGrpSpPr>
        <p:grpSpPr>
          <a:xfrm>
            <a:off x="9624910" y="1440375"/>
            <a:ext cx="521410" cy="1525486"/>
            <a:chOff x="1022970" y="2227840"/>
            <a:chExt cx="1141610" cy="3340002"/>
          </a:xfrm>
        </p:grpSpPr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7936D83E-D6B6-BF70-EF24-80068AC7BDCE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6" name="Rectangle: Top Corners Rounded 25">
              <a:extLst>
                <a:ext uri="{FF2B5EF4-FFF2-40B4-BE49-F238E27FC236}">
                  <a16:creationId xmlns:a16="http://schemas.microsoft.com/office/drawing/2014/main" id="{05424636-A5FB-45BD-5511-06CDDB416F2D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5AF4E1A1-5B99-940E-AF19-50CF2716F9C4}"/>
              </a:ext>
            </a:extLst>
          </p:cNvPr>
          <p:cNvCxnSpPr/>
          <p:nvPr/>
        </p:nvCxnSpPr>
        <p:spPr>
          <a:xfrm>
            <a:off x="6989523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>
            <a:extLst>
              <a:ext uri="{FF2B5EF4-FFF2-40B4-BE49-F238E27FC236}">
                <a16:creationId xmlns:a16="http://schemas.microsoft.com/office/drawing/2014/main" id="{088EB588-870A-FDEC-DAE1-97D32A250CF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1CD626D0-8141-2564-9C28-4187E6A3AA3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97CF852-87BA-BD24-5D0F-EBB5298572A6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6FBC692A-C9ED-7F89-5399-F17C6AADBC13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١١٥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CD589BB4-A088-7F87-F6A3-A83E037E2362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516653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9D67D-F56A-B6A9-CD33-A302C73F6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الأنشطة التي تبني الثقة وتدعم التقييم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827F92B-E376-D633-5920-2BE62720608F}"/>
              </a:ext>
            </a:extLst>
          </p:cNvPr>
          <p:cNvSpPr txBox="1"/>
          <p:nvPr/>
        </p:nvSpPr>
        <p:spPr>
          <a:xfrm>
            <a:off x="1009650" y="3316544"/>
            <a:ext cx="6476999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الأنشطة غير الموجهة</a:t>
            </a: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لعب لعبة معًا (لعبة الطاولة ، الورق ، الدومينو ، ...)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ممارسة الرياضة معًا (المشي أو تنس الطاولة أو الركل أو رمي الكرة ، ...)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القيام بنشاط فني معًا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تلوين ،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رسم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US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القيام بنشاط رعاية معًا (تجديل الشعر ، و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طلي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الأظافر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...)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5FEDFE9-F6F6-FDFA-AECF-8DBA078D0F38}"/>
              </a:ext>
            </a:extLst>
          </p:cNvPr>
          <p:cNvSpPr txBox="1"/>
          <p:nvPr/>
        </p:nvSpPr>
        <p:spPr>
          <a:xfrm>
            <a:off x="8027266" y="3316544"/>
            <a:ext cx="3212234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200" b="1" dirty="0">
                <a:latin typeface="Calibri" panose="020F0502020204030204" pitchFamily="34" charset="0"/>
                <a:cs typeface="Calibri" panose="020F0502020204030204" pitchFamily="34" charset="0"/>
              </a:rPr>
              <a:t>الأنشطة الموجهة</a:t>
            </a: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رسم العائلة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رسم الأنشطة اليومية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مقياس المشاعر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C5F4E9E-FB83-16B1-F31F-F3646FE6D9DB}"/>
              </a:ext>
            </a:extLst>
          </p:cNvPr>
          <p:cNvGrpSpPr/>
          <p:nvPr/>
        </p:nvGrpSpPr>
        <p:grpSpPr>
          <a:xfrm>
            <a:off x="3812944" y="1996832"/>
            <a:ext cx="609437" cy="969029"/>
            <a:chOff x="860877" y="1929282"/>
            <a:chExt cx="1053230" cy="1674679"/>
          </a:xfrm>
        </p:grpSpPr>
        <p:sp>
          <p:nvSpPr>
            <p:cNvPr id="14" name="Round Same Side Corner Rectangle 46">
              <a:extLst>
                <a:ext uri="{FF2B5EF4-FFF2-40B4-BE49-F238E27FC236}">
                  <a16:creationId xmlns:a16="http://schemas.microsoft.com/office/drawing/2014/main" id="{326196F3-21DF-3E73-E052-5A1F60F440A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AFF820FA-3BEB-6F8C-EDCC-2205CB26DCD6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6" name="Trapezoid 15">
              <a:extLst>
                <a:ext uri="{FF2B5EF4-FFF2-40B4-BE49-F238E27FC236}">
                  <a16:creationId xmlns:a16="http://schemas.microsoft.com/office/drawing/2014/main" id="{2C2620FB-C9B2-7484-0E37-EA1DE8E31B10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0FF8D065-1B5D-C5DF-38D2-58B32D69FC49}"/>
              </a:ext>
            </a:extLst>
          </p:cNvPr>
          <p:cNvGrpSpPr/>
          <p:nvPr/>
        </p:nvGrpSpPr>
        <p:grpSpPr>
          <a:xfrm>
            <a:off x="2170538" y="1440375"/>
            <a:ext cx="521410" cy="1525486"/>
            <a:chOff x="1022970" y="2227840"/>
            <a:chExt cx="1141610" cy="3340002"/>
          </a:xfrm>
        </p:grpSpPr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F28BF6CC-1F4D-D698-762C-6BF69BCAE07B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19" name="Rectangle: Top Corners Rounded 18">
              <a:extLst>
                <a:ext uri="{FF2B5EF4-FFF2-40B4-BE49-F238E27FC236}">
                  <a16:creationId xmlns:a16="http://schemas.microsoft.com/office/drawing/2014/main" id="{E7BE37C7-EC0B-003A-F6E1-66A7B49D9DD0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804BC176-AE83-1224-E0CD-EC3D98975361}"/>
              </a:ext>
            </a:extLst>
          </p:cNvPr>
          <p:cNvCxnSpPr/>
          <p:nvPr/>
        </p:nvCxnSpPr>
        <p:spPr>
          <a:xfrm>
            <a:off x="1139348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" name="Group 20">
            <a:extLst>
              <a:ext uri="{FF2B5EF4-FFF2-40B4-BE49-F238E27FC236}">
                <a16:creationId xmlns:a16="http://schemas.microsoft.com/office/drawing/2014/main" id="{D821245E-31D1-B3E1-18CE-9C10F853FC70}"/>
              </a:ext>
            </a:extLst>
          </p:cNvPr>
          <p:cNvGrpSpPr/>
          <p:nvPr/>
        </p:nvGrpSpPr>
        <p:grpSpPr>
          <a:xfrm>
            <a:off x="8739068" y="1996832"/>
            <a:ext cx="609437" cy="969029"/>
            <a:chOff x="860877" y="1929282"/>
            <a:chExt cx="1053230" cy="1674679"/>
          </a:xfrm>
        </p:grpSpPr>
        <p:sp>
          <p:nvSpPr>
            <p:cNvPr id="22" name="Round Same Side Corner Rectangle 46">
              <a:extLst>
                <a:ext uri="{FF2B5EF4-FFF2-40B4-BE49-F238E27FC236}">
                  <a16:creationId xmlns:a16="http://schemas.microsoft.com/office/drawing/2014/main" id="{DB13C4F6-4494-4B2F-254D-A6B9F643527D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2584EDA3-D85B-266A-A191-9FC69764C22D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24" name="Trapezoid 23">
              <a:extLst>
                <a:ext uri="{FF2B5EF4-FFF2-40B4-BE49-F238E27FC236}">
                  <a16:creationId xmlns:a16="http://schemas.microsoft.com/office/drawing/2014/main" id="{2B221531-35D4-9D81-11D2-78C40065D3D7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1ADA9BCA-053B-F5C1-B501-F477A3B6B1D3}"/>
              </a:ext>
            </a:extLst>
          </p:cNvPr>
          <p:cNvGrpSpPr/>
          <p:nvPr/>
        </p:nvGrpSpPr>
        <p:grpSpPr>
          <a:xfrm>
            <a:off x="10405007" y="1440375"/>
            <a:ext cx="521410" cy="1525486"/>
            <a:chOff x="1022970" y="2227840"/>
            <a:chExt cx="1141610" cy="3340002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416340A2-7766-5492-8171-78C159CA1149}"/>
                </a:ext>
              </a:extLst>
            </p:cNvPr>
            <p:cNvSpPr/>
            <p:nvPr/>
          </p:nvSpPr>
          <p:spPr>
            <a:xfrm>
              <a:off x="1022970" y="2227840"/>
              <a:ext cx="1141610" cy="114161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7" name="Rectangle: Top Corners Rounded 26">
              <a:extLst>
                <a:ext uri="{FF2B5EF4-FFF2-40B4-BE49-F238E27FC236}">
                  <a16:creationId xmlns:a16="http://schemas.microsoft.com/office/drawing/2014/main" id="{8BE2669E-85A3-EEB0-66D3-0E66C729134E}"/>
                </a:ext>
              </a:extLst>
            </p:cNvPr>
            <p:cNvSpPr/>
            <p:nvPr/>
          </p:nvSpPr>
          <p:spPr>
            <a:xfrm>
              <a:off x="1022970" y="3582437"/>
              <a:ext cx="1141610" cy="1985405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3E13E7EC-72D5-A14A-96EC-F34733B6B8AA}"/>
              </a:ext>
            </a:extLst>
          </p:cNvPr>
          <p:cNvCxnSpPr/>
          <p:nvPr/>
        </p:nvCxnSpPr>
        <p:spPr>
          <a:xfrm>
            <a:off x="7769620" y="2915757"/>
            <a:ext cx="2548335" cy="0"/>
          </a:xfrm>
          <a:prstGeom prst="line">
            <a:avLst/>
          </a:prstGeom>
          <a:ln w="38100">
            <a:solidFill>
              <a:schemeClr val="accent6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24840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96164A5C-8DC1-0F07-6C34-55DB54872220}"/>
              </a:ext>
            </a:extLst>
          </p:cNvPr>
          <p:cNvSpPr/>
          <p:nvPr/>
        </p:nvSpPr>
        <p:spPr>
          <a:xfrm>
            <a:off x="4902200" y="1762493"/>
            <a:ext cx="6591300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564EA5F5-F3AB-487A-9649-C5F6528FCF99}"/>
              </a:ext>
            </a:extLst>
          </p:cNvPr>
          <p:cNvGrpSpPr/>
          <p:nvPr/>
        </p:nvGrpSpPr>
        <p:grpSpPr>
          <a:xfrm>
            <a:off x="1455732" y="1768573"/>
            <a:ext cx="2425210" cy="2226009"/>
            <a:chOff x="7619849" y="5297373"/>
            <a:chExt cx="500332" cy="459236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20" name="Trapezoid 19">
              <a:extLst>
                <a:ext uri="{FF2B5EF4-FFF2-40B4-BE49-F238E27FC236}">
                  <a16:creationId xmlns:a16="http://schemas.microsoft.com/office/drawing/2014/main" id="{D1C9DBEF-6E3A-067A-DC10-825589E2B638}"/>
                </a:ext>
              </a:extLst>
            </p:cNvPr>
            <p:cNvSpPr/>
            <p:nvPr/>
          </p:nvSpPr>
          <p:spPr>
            <a:xfrm>
              <a:off x="7619849" y="5297373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CA5D621-5ED7-94E2-3CA7-1F118F7D7FB9}"/>
                </a:ext>
              </a:extLst>
            </p:cNvPr>
            <p:cNvSpPr/>
            <p:nvPr/>
          </p:nvSpPr>
          <p:spPr>
            <a:xfrm>
              <a:off x="7663186" y="5498354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3BF4FF40-CE4A-02A3-D5A7-91E079401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rtl="1"/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أنشطة 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موجهة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لبناء الثقة ودعم التقييم</a:t>
            </a:r>
            <a:endParaRPr lang="en-BE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F259A2B-386E-158B-4D51-CD54265B51BA}"/>
              </a:ext>
            </a:extLst>
          </p:cNvPr>
          <p:cNvSpPr txBox="1"/>
          <p:nvPr/>
        </p:nvSpPr>
        <p:spPr>
          <a:xfrm>
            <a:off x="5279822" y="2118466"/>
            <a:ext cx="580727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إرشادات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١.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اطلب من الطفل أن يرسم منزله وكل من يعيش في ذلك المنزل معهم.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٢.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بمجرد أن يبدأ الطفل في رسم صورة ، ادعمه ليظل منخرطًا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(تقديم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أقلام الرصاص أو قلم التحديد ، امدح جهوده ، ...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اطرح أسئلة إضافية لإظهار الاهتمام: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sz="2200" i="1" dirty="0">
                <a:latin typeface="Calibri" panose="020F0502020204030204" pitchFamily="34" charset="0"/>
                <a:cs typeface="Calibri" panose="020F0502020204030204" pitchFamily="34" charset="0"/>
              </a:rPr>
              <a:t>من هذا؟ أين ينام الجميع؟ ما هي غرفتك المفضلة في المنزل ولماذا؟ ماذا تفعل عائلتك خلال النهار؟ هل </a:t>
            </a:r>
            <a:r>
              <a:rPr lang="ar-SA" sz="2200" i="1" dirty="0">
                <a:latin typeface="Calibri" panose="020F0502020204030204" pitchFamily="34" charset="0"/>
                <a:cs typeface="Calibri" panose="020F0502020204030204" pitchFamily="34" charset="0"/>
              </a:rPr>
              <a:t>يقوم بعض الأشخاص بزيارتكم</a:t>
            </a:r>
            <a:r>
              <a:rPr lang="en-GB" sz="2200" i="1" dirty="0">
                <a:latin typeface="Calibri" panose="020F0502020204030204" pitchFamily="34" charset="0"/>
                <a:cs typeface="Calibri" panose="020F0502020204030204" pitchFamily="34" charset="0"/>
              </a:rPr>
              <a:t> في بعض الأحيان؟ ...</a:t>
            </a:r>
            <a:endParaRPr lang="en-BE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866D685-B252-40A8-1C5B-A84BF255CAE2}"/>
              </a:ext>
            </a:extLst>
          </p:cNvPr>
          <p:cNvGrpSpPr/>
          <p:nvPr/>
        </p:nvGrpSpPr>
        <p:grpSpPr>
          <a:xfrm rot="13391884">
            <a:off x="3240159" y="1705893"/>
            <a:ext cx="436131" cy="1519281"/>
            <a:chOff x="6740715" y="1208988"/>
            <a:chExt cx="182192" cy="634674"/>
          </a:xfrm>
        </p:grpSpPr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D49EE2BF-6476-F856-98E8-464F00AE0896}"/>
                </a:ext>
              </a:extLst>
            </p:cNvPr>
            <p:cNvSpPr/>
            <p:nvPr/>
          </p:nvSpPr>
          <p:spPr>
            <a:xfrm>
              <a:off x="6740716" y="1208988"/>
              <a:ext cx="182191" cy="132855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0C17112A-8183-BE35-7FE4-D6E171AF31D8}"/>
                </a:ext>
              </a:extLst>
            </p:cNvPr>
            <p:cNvSpPr/>
            <p:nvPr/>
          </p:nvSpPr>
          <p:spPr>
            <a:xfrm>
              <a:off x="6740715" y="1341697"/>
              <a:ext cx="182191" cy="50196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4" name="TextBox 23">
            <a:extLst>
              <a:ext uri="{FF2B5EF4-FFF2-40B4-BE49-F238E27FC236}">
                <a16:creationId xmlns:a16="http://schemas.microsoft.com/office/drawing/2014/main" id="{A15FBF5A-481E-B4B2-0699-27980BFD3EA8}"/>
              </a:ext>
            </a:extLst>
          </p:cNvPr>
          <p:cNvSpPr txBox="1"/>
          <p:nvPr/>
        </p:nvSpPr>
        <p:spPr>
          <a:xfrm>
            <a:off x="1199491" y="4268585"/>
            <a:ext cx="2937692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spcAft>
                <a:spcPts val="600"/>
              </a:spcAft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رسم العائلة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الفئة العمرية: من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٤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إلى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١١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سنة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الوقت: يعتمد على الطفل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المواد: الورق وأقلام الرصاص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A2040D7-6166-DEEC-2DDD-68241179C1D3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5" name="Hexagon 4">
              <a:extLst>
                <a:ext uri="{FF2B5EF4-FFF2-40B4-BE49-F238E27FC236}">
                  <a16:creationId xmlns:a16="http://schemas.microsoft.com/office/drawing/2014/main" id="{2A96AF18-F8F8-9E63-D7CC-69E751AFD92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5177F705-9871-B7B1-CBCD-B1FCBF5EE10C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CB587424-8BDE-DA64-D627-969446DDFB90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١١٦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542CC8B5-BDE0-09D7-FA89-3843E683F42E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025972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9" name="Table 39">
            <a:extLst>
              <a:ext uri="{FF2B5EF4-FFF2-40B4-BE49-F238E27FC236}">
                <a16:creationId xmlns:a16="http://schemas.microsoft.com/office/drawing/2014/main" id="{4DEBA80A-DF23-E770-FB22-EC3533B7A2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474299"/>
              </p:ext>
            </p:extLst>
          </p:nvPr>
        </p:nvGraphicFramePr>
        <p:xfrm>
          <a:off x="1493446" y="1749510"/>
          <a:ext cx="2336800" cy="23077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36800">
                  <a:extLst>
                    <a:ext uri="{9D8B030D-6E8A-4147-A177-3AD203B41FA5}">
                      <a16:colId xmlns:a16="http://schemas.microsoft.com/office/drawing/2014/main" val="2956921486"/>
                    </a:ext>
                  </a:extLst>
                </a:gridCol>
              </a:tblGrid>
              <a:tr h="769249">
                <a:tc>
                  <a:txBody>
                    <a:bodyPr/>
                    <a:lstStyle/>
                    <a:p>
                      <a:pPr algn="r" rtl="1"/>
                      <a:r>
                        <a:rPr lang="ar-SA" b="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</a:t>
                      </a:r>
                      <a:r>
                        <a:rPr lang="en-CA" b="0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صباح</a:t>
                      </a:r>
                      <a:endParaRPr lang="en-US" b="0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8399173"/>
                  </a:ext>
                </a:extLst>
              </a:tr>
              <a:tr h="769249">
                <a:tc>
                  <a:txBody>
                    <a:bodyPr/>
                    <a:lstStyle/>
                    <a:p>
                      <a:pPr algn="r" rtl="1"/>
                      <a:r>
                        <a:rPr lang="en-CA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بعد الظهر</a:t>
                      </a:r>
                      <a:endParaRPr lang="en-US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8561586"/>
                  </a:ext>
                </a:extLst>
              </a:tr>
              <a:tr h="769249">
                <a:tc>
                  <a:txBody>
                    <a:bodyPr/>
                    <a:lstStyle/>
                    <a:p>
                      <a:pPr algn="r" rtl="1"/>
                      <a:r>
                        <a:rPr lang="ar-SA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</a:t>
                      </a:r>
                      <a:r>
                        <a:rPr lang="en-CA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مساء / </a:t>
                      </a:r>
                      <a:r>
                        <a:rPr lang="ar-SA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ال</a:t>
                      </a:r>
                      <a:r>
                        <a:rPr lang="en-CA" dirty="0">
                          <a:solidFill>
                            <a:schemeClr val="accent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ليل</a:t>
                      </a:r>
                      <a:endParaRPr lang="en-US" dirty="0">
                        <a:solidFill>
                          <a:schemeClr val="accent6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4574102"/>
                  </a:ext>
                </a:extLst>
              </a:tr>
            </a:tbl>
          </a:graphicData>
        </a:graphic>
      </p:graphicFrame>
      <p:sp>
        <p:nvSpPr>
          <p:cNvPr id="29" name="Title 1">
            <a:extLst>
              <a:ext uri="{FF2B5EF4-FFF2-40B4-BE49-F238E27FC236}">
                <a16:creationId xmlns:a16="http://schemas.microsoft.com/office/drawing/2014/main" id="{56B30F31-552A-902A-C5E3-F5ADBB5EF8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rtl="1"/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أنشطة 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موجهة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لبناء الثقة ودعم التقييم</a:t>
            </a:r>
            <a:endParaRPr lang="en-BE" sz="2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0" name="Rectangle: Rounded Corners 29">
            <a:extLst>
              <a:ext uri="{FF2B5EF4-FFF2-40B4-BE49-F238E27FC236}">
                <a16:creationId xmlns:a16="http://schemas.microsoft.com/office/drawing/2014/main" id="{E1C16279-7E30-1CA9-0F57-417FB44F8ED4}"/>
              </a:ext>
            </a:extLst>
          </p:cNvPr>
          <p:cNvSpPr/>
          <p:nvPr/>
        </p:nvSpPr>
        <p:spPr>
          <a:xfrm>
            <a:off x="4902200" y="1762493"/>
            <a:ext cx="6090309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B3032CD-AE77-659B-8509-AC6D8DE56F54}"/>
              </a:ext>
            </a:extLst>
          </p:cNvPr>
          <p:cNvSpPr txBox="1"/>
          <p:nvPr/>
        </p:nvSpPr>
        <p:spPr>
          <a:xfrm>
            <a:off x="5421935" y="2316513"/>
            <a:ext cx="5246383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إرشادات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ar-SA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indent="-342900" algn="r" rtl="1">
              <a:buAutoNum type="arabicPeriod"/>
            </a:pP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اطلب من الطفل أن يرسم ما يفعله كل يوم.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٢.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بمجرد أن يبدأ الطفل في رسم صورة ، ادعمه ليظل منخرطًا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(تقديم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أقلام الرصاص أو قلم التحديد ، امدح جهوده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، ...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اطرح أسئلة إضافية لإظهار الاهتمام:</a:t>
            </a:r>
            <a:r>
              <a:rPr lang="en-US" sz="2200" i="1" dirty="0">
                <a:latin typeface="Calibri" panose="020F0502020204030204" pitchFamily="34" charset="0"/>
                <a:cs typeface="Calibri" panose="020F0502020204030204" pitchFamily="34" charset="0"/>
              </a:rPr>
              <a:t>مع من تقضي معظم الوقت؟ ما هو نشاطك المفضل ولماذا؟ هل تغير ما تفعله كل يوم منذ ...؟</a:t>
            </a:r>
          </a:p>
          <a:p>
            <a:pPr algn="r" rtl="1"/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F55297F7-FDCF-D9EB-20E7-F42288E6D6AB}"/>
              </a:ext>
            </a:extLst>
          </p:cNvPr>
          <p:cNvGrpSpPr/>
          <p:nvPr/>
        </p:nvGrpSpPr>
        <p:grpSpPr>
          <a:xfrm rot="13391884" flipH="1">
            <a:off x="1797801" y="1484477"/>
            <a:ext cx="420506" cy="1664072"/>
            <a:chOff x="6740710" y="1208988"/>
            <a:chExt cx="182197" cy="634674"/>
          </a:xfrm>
        </p:grpSpPr>
        <p:sp>
          <p:nvSpPr>
            <p:cNvPr id="36" name="Isosceles Triangle 35">
              <a:extLst>
                <a:ext uri="{FF2B5EF4-FFF2-40B4-BE49-F238E27FC236}">
                  <a16:creationId xmlns:a16="http://schemas.microsoft.com/office/drawing/2014/main" id="{3AC3A9E1-8BAA-E820-7100-2DD35651B357}"/>
                </a:ext>
              </a:extLst>
            </p:cNvPr>
            <p:cNvSpPr/>
            <p:nvPr/>
          </p:nvSpPr>
          <p:spPr>
            <a:xfrm>
              <a:off x="6740716" y="1208988"/>
              <a:ext cx="182191" cy="132855"/>
            </a:xfrm>
            <a:prstGeom prst="triangle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BDE613C-516D-7B80-05E8-00A1A2B62F65}"/>
                </a:ext>
              </a:extLst>
            </p:cNvPr>
            <p:cNvSpPr/>
            <p:nvPr/>
          </p:nvSpPr>
          <p:spPr>
            <a:xfrm>
              <a:off x="6740710" y="1341697"/>
              <a:ext cx="182191" cy="501965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9FD64EC7-F143-403A-C121-7E426C57F01B}"/>
              </a:ext>
            </a:extLst>
          </p:cNvPr>
          <p:cNvSpPr txBox="1"/>
          <p:nvPr/>
        </p:nvSpPr>
        <p:spPr>
          <a:xfrm>
            <a:off x="924791" y="4514225"/>
            <a:ext cx="3474109" cy="140038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spcAft>
                <a:spcPts val="600"/>
              </a:spcAft>
            </a:pPr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رسم الأنشطة اليومية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الفئة العمرية: من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٤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إلى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١١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سنة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الوقت: يعتمد على الطفل</a:t>
            </a:r>
          </a:p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المواد: الورق وأقلام الرصاص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6C828179-D454-430A-6F17-E08B9BF083FC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2139974C-4E2B-175E-4B1D-F7C2DFC81C32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0D1181B-6F6E-E87D-5087-9BF1D075292D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F1B14104-C650-786F-6F6F-84D1F5F54327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١١٧-١١٨</a:t>
                </a:r>
                <a:endParaRPr lang="en-CA" sz="9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1340F7EC-21B9-79C1-BCAF-FA81B788E33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63167BD6-D1D2-5BC1-8952-23CCBDD477DF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7FD28F03-B147-2A8C-A911-464895262CBF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2F0F26A-7AE0-8F8B-16FD-D2B4B108F52B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7978754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arallelogram 42">
            <a:extLst>
              <a:ext uri="{FF2B5EF4-FFF2-40B4-BE49-F238E27FC236}">
                <a16:creationId xmlns:a16="http://schemas.microsoft.com/office/drawing/2014/main" id="{E6444C6C-5935-20F9-4330-1C406067DDF1}"/>
              </a:ext>
            </a:extLst>
          </p:cNvPr>
          <p:cNvSpPr/>
          <p:nvPr/>
        </p:nvSpPr>
        <p:spPr>
          <a:xfrm flipH="1">
            <a:off x="3703587" y="1778349"/>
            <a:ext cx="714022" cy="2422282"/>
          </a:xfrm>
          <a:prstGeom prst="parallelogram">
            <a:avLst>
              <a:gd name="adj" fmla="val 7743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4" name="Parallelogram 43">
            <a:extLst>
              <a:ext uri="{FF2B5EF4-FFF2-40B4-BE49-F238E27FC236}">
                <a16:creationId xmlns:a16="http://schemas.microsoft.com/office/drawing/2014/main" id="{918ADF39-263B-694F-D264-5609A778E327}"/>
              </a:ext>
            </a:extLst>
          </p:cNvPr>
          <p:cNvSpPr/>
          <p:nvPr/>
        </p:nvSpPr>
        <p:spPr>
          <a:xfrm flipH="1">
            <a:off x="2838333" y="1778349"/>
            <a:ext cx="714022" cy="2422282"/>
          </a:xfrm>
          <a:prstGeom prst="parallelogram">
            <a:avLst>
              <a:gd name="adj" fmla="val 7743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69D639CE-59C8-281D-3E2E-13DA502A7B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2900" y="120516"/>
            <a:ext cx="11010900" cy="868968"/>
          </a:xfrm>
        </p:spPr>
        <p:txBody>
          <a:bodyPr>
            <a:normAutofit/>
          </a:bodyPr>
          <a:lstStyle/>
          <a:p>
            <a:pPr rtl="1"/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أنشطة </a:t>
            </a:r>
            <a:r>
              <a:rPr lang="ar-SA" sz="2600" dirty="0">
                <a:latin typeface="Calibri" panose="020F0502020204030204" pitchFamily="34" charset="0"/>
                <a:cs typeface="Calibri" panose="020F0502020204030204" pitchFamily="34" charset="0"/>
              </a:rPr>
              <a:t>موجهة</a:t>
            </a:r>
            <a:r>
              <a:rPr lang="en-GB" sz="2600" dirty="0">
                <a:latin typeface="Calibri" panose="020F0502020204030204" pitchFamily="34" charset="0"/>
                <a:cs typeface="Calibri" panose="020F0502020204030204" pitchFamily="34" charset="0"/>
              </a:rPr>
              <a:t> لبناء الثقة ودعم التقييم</a:t>
            </a:r>
            <a:endParaRPr lang="en-BE" sz="2600" dirty="0"/>
          </a:p>
        </p:txBody>
      </p:sp>
      <p:pic>
        <p:nvPicPr>
          <p:cNvPr id="21" name="Graphic 20" descr="Crying face with solid fill with solid fill">
            <a:extLst>
              <a:ext uri="{FF2B5EF4-FFF2-40B4-BE49-F238E27FC236}">
                <a16:creationId xmlns:a16="http://schemas.microsoft.com/office/drawing/2014/main" id="{78ACA2EF-A388-8A60-3759-CEA0FB44789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21760" y="2370763"/>
            <a:ext cx="914400" cy="914400"/>
          </a:xfrm>
          <a:prstGeom prst="rect">
            <a:avLst/>
          </a:prstGeom>
        </p:spPr>
      </p:pic>
      <p:pic>
        <p:nvPicPr>
          <p:cNvPr id="23" name="Graphic 22" descr="Smiling face with solid fill with solid fill">
            <a:extLst>
              <a:ext uri="{FF2B5EF4-FFF2-40B4-BE49-F238E27FC236}">
                <a16:creationId xmlns:a16="http://schemas.microsoft.com/office/drawing/2014/main" id="{919CF150-D5D0-324E-ADE2-044BE63EE59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97790" y="3302871"/>
            <a:ext cx="914400" cy="914400"/>
          </a:xfrm>
          <a:prstGeom prst="rect">
            <a:avLst/>
          </a:prstGeom>
        </p:spPr>
      </p:pic>
      <p:pic>
        <p:nvPicPr>
          <p:cNvPr id="25" name="Graphic 24" descr="Angry face with solid fill with solid fill">
            <a:extLst>
              <a:ext uri="{FF2B5EF4-FFF2-40B4-BE49-F238E27FC236}">
                <a16:creationId xmlns:a16="http://schemas.microsoft.com/office/drawing/2014/main" id="{7D721166-B4F2-D669-0D46-57D9ADC458A0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659748" y="1456363"/>
            <a:ext cx="914400" cy="914400"/>
          </a:xfrm>
          <a:prstGeom prst="rect">
            <a:avLst/>
          </a:prstGeom>
        </p:spPr>
      </p:pic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CB28E552-89B8-7D55-FBE4-FF9EA88D05B3}"/>
              </a:ext>
            </a:extLst>
          </p:cNvPr>
          <p:cNvSpPr/>
          <p:nvPr/>
        </p:nvSpPr>
        <p:spPr>
          <a:xfrm>
            <a:off x="4902200" y="1762493"/>
            <a:ext cx="6090309" cy="4079507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20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ACAC0615-5272-2C6D-210F-B2503D9F220A}"/>
              </a:ext>
            </a:extLst>
          </p:cNvPr>
          <p:cNvSpPr txBox="1"/>
          <p:nvPr/>
        </p:nvSpPr>
        <p:spPr>
          <a:xfrm>
            <a:off x="5421935" y="2316513"/>
            <a:ext cx="5246383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200" b="1" dirty="0">
                <a:latin typeface="Calibri" panose="020F0502020204030204" pitchFamily="34" charset="0"/>
                <a:cs typeface="Calibri" panose="020F0502020204030204" pitchFamily="34" charset="0"/>
              </a:rPr>
              <a:t>إرشادات</a:t>
            </a:r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١.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اشرح الغرض من النشاط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٢.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ابدأ برسم سلم ووجوه تعبر عن المشاعر التالية: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الغضب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،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الانزعاج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 ،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حزن 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خوف ،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السعادة</a:t>
            </a: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٣.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اطلب من الطفل تحديد المشاعر التي يمر بها أو التي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مر بها</a:t>
            </a:r>
            <a:endParaRPr lang="ar-S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٤.</a:t>
            </a:r>
            <a:r>
              <a:rPr lang="en-US" sz="2200" dirty="0">
                <a:latin typeface="Calibri" panose="020F0502020204030204" pitchFamily="34" charset="0"/>
                <a:cs typeface="Calibri" panose="020F0502020204030204" pitchFamily="34" charset="0"/>
              </a:rPr>
              <a:t>تحدث بحساسية مع الطفل عن مشاعره وعواطفه باستخدام سلم المشاعر.</a:t>
            </a:r>
            <a:endParaRPr lang="en-US" sz="2200" i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5FE04DEB-B360-F9F2-41F8-8D670BD1E6CA}"/>
              </a:ext>
            </a:extLst>
          </p:cNvPr>
          <p:cNvSpPr txBox="1"/>
          <p:nvPr/>
        </p:nvSpPr>
        <p:spPr>
          <a:xfrm>
            <a:off x="924791" y="4514225"/>
            <a:ext cx="3474109" cy="152349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>
              <a:spcAft>
                <a:spcPts val="600"/>
              </a:spcAft>
            </a:pP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سلم </a:t>
            </a:r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ال</a:t>
            </a:r>
            <a:r>
              <a:rPr lang="en-GB" sz="2200" b="1" dirty="0">
                <a:latin typeface="Arial" panose="020B0604020202020204" pitchFamily="34" charset="0"/>
                <a:cs typeface="Arial" panose="020B0604020202020204" pitchFamily="34" charset="0"/>
              </a:rPr>
              <a:t>ع</a:t>
            </a:r>
            <a:r>
              <a:rPr lang="ar-SA" sz="2200" b="1" dirty="0">
                <a:latin typeface="Arial" panose="020B0604020202020204" pitchFamily="34" charset="0"/>
                <a:cs typeface="Arial" panose="020B0604020202020204" pitchFamily="34" charset="0"/>
              </a:rPr>
              <a:t>واطف</a:t>
            </a:r>
            <a:endParaRPr lang="en-GB" sz="22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rt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الفئة العمرية: من </a:t>
            </a:r>
            <a:r>
              <a:rPr lang="ar-SA" sz="2200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إلى </a:t>
            </a:r>
            <a:r>
              <a:rPr lang="ar-SA" sz="2200" dirty="0">
                <a:latin typeface="Arial" panose="020B0604020202020204" pitchFamily="34" charset="0"/>
                <a:cs typeface="Arial" panose="020B0604020202020204" pitchFamily="34" charset="0"/>
              </a:rPr>
              <a:t>١٤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سنة</a:t>
            </a:r>
          </a:p>
          <a:p>
            <a:pPr algn="ctr" rt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الوقت: من </a:t>
            </a:r>
            <a:r>
              <a:rPr lang="ar-SA" sz="2200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إلى </a:t>
            </a:r>
            <a:r>
              <a:rPr lang="ar-SA" sz="2200" dirty="0">
                <a:latin typeface="Arial" panose="020B0604020202020204" pitchFamily="34" charset="0"/>
                <a:cs typeface="Arial" panose="020B0604020202020204" pitchFamily="34" charset="0"/>
              </a:rPr>
              <a:t>١٥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دقيقة</a:t>
            </a:r>
          </a:p>
          <a:p>
            <a:pPr algn="ctr" rt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المواد: الورق وأقلام الرصاص</a:t>
            </a: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17D32F4C-8010-8444-BA4C-41C723420E65}"/>
              </a:ext>
            </a:extLst>
          </p:cNvPr>
          <p:cNvSpPr/>
          <p:nvPr/>
        </p:nvSpPr>
        <p:spPr>
          <a:xfrm rot="5400000">
            <a:off x="2422119" y="3161036"/>
            <a:ext cx="186638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1E9C7873-ED22-9754-C3A3-EE3AD150442E}"/>
              </a:ext>
            </a:extLst>
          </p:cNvPr>
          <p:cNvSpPr/>
          <p:nvPr/>
        </p:nvSpPr>
        <p:spPr>
          <a:xfrm rot="5400000">
            <a:off x="2665511" y="2516433"/>
            <a:ext cx="186637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C1A5B76F-5322-C361-8F6E-01719A3F96FD}"/>
              </a:ext>
            </a:extLst>
          </p:cNvPr>
          <p:cNvSpPr/>
          <p:nvPr/>
        </p:nvSpPr>
        <p:spPr>
          <a:xfrm rot="5400000">
            <a:off x="2957908" y="1849698"/>
            <a:ext cx="186636" cy="914401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9" name="Parallelogram 38">
            <a:extLst>
              <a:ext uri="{FF2B5EF4-FFF2-40B4-BE49-F238E27FC236}">
                <a16:creationId xmlns:a16="http://schemas.microsoft.com/office/drawing/2014/main" id="{BD4253F5-946F-D291-EDB4-3EE353FD44AA}"/>
              </a:ext>
            </a:extLst>
          </p:cNvPr>
          <p:cNvSpPr/>
          <p:nvPr/>
        </p:nvSpPr>
        <p:spPr>
          <a:xfrm>
            <a:off x="2555519" y="1762493"/>
            <a:ext cx="1321022" cy="2422282"/>
          </a:xfrm>
          <a:prstGeom prst="parallelogram">
            <a:avLst>
              <a:gd name="adj" fmla="val 8633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0" name="Parallelogram 39">
            <a:extLst>
              <a:ext uri="{FF2B5EF4-FFF2-40B4-BE49-F238E27FC236}">
                <a16:creationId xmlns:a16="http://schemas.microsoft.com/office/drawing/2014/main" id="{1E2F66A2-3937-D163-BB67-5CEF26749FE5}"/>
              </a:ext>
            </a:extLst>
          </p:cNvPr>
          <p:cNvSpPr/>
          <p:nvPr/>
        </p:nvSpPr>
        <p:spPr>
          <a:xfrm>
            <a:off x="1668684" y="1762493"/>
            <a:ext cx="1321022" cy="2422282"/>
          </a:xfrm>
          <a:prstGeom prst="parallelogram">
            <a:avLst>
              <a:gd name="adj" fmla="val 86330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A7A6ECF-4176-848F-0E97-4BA4BB12197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98A33F60-F0CA-E3CA-D15F-2C100FCE2D0D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06C64421-4DB0-B4DA-8E4F-663469711FD8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5E8739F-12F9-BFE4-35B0-558B0248C19C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١١٩-١٢١</a:t>
                </a:r>
                <a:endParaRPr lang="en-CA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E27E6F67-8D10-2952-2414-7295E90C01B4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125228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67DED2-9E00-AD54-1C0B-FB50B9AF7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تكييف الأنشطة مع الطفل الفرد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Speech Bubble: Rectangle with Corners Rounded 5">
            <a:extLst>
              <a:ext uri="{FF2B5EF4-FFF2-40B4-BE49-F238E27FC236}">
                <a16:creationId xmlns:a16="http://schemas.microsoft.com/office/drawing/2014/main" id="{4C334B79-2B38-9F71-E4BE-895B125388D7}"/>
              </a:ext>
            </a:extLst>
          </p:cNvPr>
          <p:cNvSpPr/>
          <p:nvPr/>
        </p:nvSpPr>
        <p:spPr>
          <a:xfrm>
            <a:off x="1744508" y="2083476"/>
            <a:ext cx="4063171" cy="2945588"/>
          </a:xfrm>
          <a:prstGeom prst="wedgeRoundRectCallou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لماذا من المهم تكييف النشاط مع الاعتبارات الثقافية وعمر الطفل ومرحلة نموه وقدراته؟</a:t>
            </a:r>
            <a:endParaRPr lang="en-BE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6B872F-9F28-689B-5E6D-512CD4FCAB22}"/>
              </a:ext>
            </a:extLst>
          </p:cNvPr>
          <p:cNvGrpSpPr/>
          <p:nvPr/>
        </p:nvGrpSpPr>
        <p:grpSpPr>
          <a:xfrm>
            <a:off x="6947203" y="2594018"/>
            <a:ext cx="3794366" cy="2524082"/>
            <a:chOff x="7043608" y="4796021"/>
            <a:chExt cx="2053299" cy="1365891"/>
          </a:xfrm>
          <a:solidFill>
            <a:schemeClr val="accent6"/>
          </a:solidFill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49958265-61C0-4CC0-FF05-2FD628582751}"/>
                </a:ext>
              </a:extLst>
            </p:cNvPr>
            <p:cNvGrpSpPr/>
            <p:nvPr/>
          </p:nvGrpSpPr>
          <p:grpSpPr>
            <a:xfrm>
              <a:off x="7043608" y="5425827"/>
              <a:ext cx="393082" cy="731012"/>
              <a:chOff x="3524508" y="2679091"/>
              <a:chExt cx="327409" cy="608880"/>
            </a:xfrm>
            <a:grpFill/>
          </p:grpSpPr>
          <p:sp>
            <p:nvSpPr>
              <p:cNvPr id="19" name="Round Same Side Corner Rectangle 46">
                <a:extLst>
                  <a:ext uri="{FF2B5EF4-FFF2-40B4-BE49-F238E27FC236}">
                    <a16:creationId xmlns:a16="http://schemas.microsoft.com/office/drawing/2014/main" id="{33545510-7AF1-C87C-40C3-C5466501F2B7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225239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0" name="Oval 19">
                <a:extLst>
                  <a:ext uri="{FF2B5EF4-FFF2-40B4-BE49-F238E27FC236}">
                    <a16:creationId xmlns:a16="http://schemas.microsoft.com/office/drawing/2014/main" id="{5013C1D4-7380-53CF-F92D-4A77E7128571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C8585C29-1C84-68F8-51D9-93EE84165A7D}"/>
                </a:ext>
              </a:extLst>
            </p:cNvPr>
            <p:cNvGrpSpPr/>
            <p:nvPr/>
          </p:nvGrpSpPr>
          <p:grpSpPr>
            <a:xfrm>
              <a:off x="7601038" y="5193108"/>
              <a:ext cx="393082" cy="968804"/>
              <a:chOff x="3524508" y="2679091"/>
              <a:chExt cx="327409" cy="806943"/>
            </a:xfrm>
            <a:grpFill/>
          </p:grpSpPr>
          <p:sp>
            <p:nvSpPr>
              <p:cNvPr id="17" name="Round Same Side Corner Rectangle 46">
                <a:extLst>
                  <a:ext uri="{FF2B5EF4-FFF2-40B4-BE49-F238E27FC236}">
                    <a16:creationId xmlns:a16="http://schemas.microsoft.com/office/drawing/2014/main" id="{3F97BDAD-66A3-44D0-B56B-58999DD5C60A}"/>
                  </a:ext>
                </a:extLst>
              </p:cNvPr>
              <p:cNvSpPr/>
              <p:nvPr/>
            </p:nvSpPr>
            <p:spPr>
              <a:xfrm>
                <a:off x="3526909" y="3062732"/>
                <a:ext cx="323729" cy="423302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8" name="Oval 17">
                <a:extLst>
                  <a:ext uri="{FF2B5EF4-FFF2-40B4-BE49-F238E27FC236}">
                    <a16:creationId xmlns:a16="http://schemas.microsoft.com/office/drawing/2014/main" id="{A88F2DA7-6241-70B2-5CA1-7740C7DA67A0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0" name="Round Same Side Corner Rectangle 46">
              <a:extLst>
                <a:ext uri="{FF2B5EF4-FFF2-40B4-BE49-F238E27FC236}">
                  <a16:creationId xmlns:a16="http://schemas.microsoft.com/office/drawing/2014/main" id="{A14382E6-CDD0-1732-5716-A6479397C0FE}"/>
                </a:ext>
              </a:extLst>
            </p:cNvPr>
            <p:cNvSpPr/>
            <p:nvPr/>
          </p:nvSpPr>
          <p:spPr>
            <a:xfrm>
              <a:off x="8149278" y="5435751"/>
              <a:ext cx="393082" cy="721088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703F2175-45D0-E66C-6F23-07F0AB729C97}"/>
                </a:ext>
              </a:extLst>
            </p:cNvPr>
            <p:cNvSpPr/>
            <p:nvPr/>
          </p:nvSpPr>
          <p:spPr>
            <a:xfrm>
              <a:off x="8146396" y="4975159"/>
              <a:ext cx="393082" cy="3930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81374673-A4A9-F363-C358-664F70BCFFE0}"/>
                </a:ext>
              </a:extLst>
            </p:cNvPr>
            <p:cNvGrpSpPr/>
            <p:nvPr/>
          </p:nvGrpSpPr>
          <p:grpSpPr>
            <a:xfrm>
              <a:off x="8703825" y="4796021"/>
              <a:ext cx="393082" cy="1360818"/>
              <a:chOff x="3524508" y="2679091"/>
              <a:chExt cx="327409" cy="1133463"/>
            </a:xfrm>
            <a:grpFill/>
          </p:grpSpPr>
          <p:sp>
            <p:nvSpPr>
              <p:cNvPr id="15" name="Round Same Side Corner Rectangle 46">
                <a:extLst>
                  <a:ext uri="{FF2B5EF4-FFF2-40B4-BE49-F238E27FC236}">
                    <a16:creationId xmlns:a16="http://schemas.microsoft.com/office/drawing/2014/main" id="{88B0ABC9-D9E7-18A8-4BCF-DDF937CF7095}"/>
                  </a:ext>
                </a:extLst>
              </p:cNvPr>
              <p:cNvSpPr/>
              <p:nvPr/>
            </p:nvSpPr>
            <p:spPr>
              <a:xfrm>
                <a:off x="3526909" y="3062730"/>
                <a:ext cx="323729" cy="74982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5DDD4C9F-76AD-D5F1-FE58-56D921A6864A}"/>
                  </a:ext>
                </a:extLst>
              </p:cNvPr>
              <p:cNvSpPr/>
              <p:nvPr/>
            </p:nvSpPr>
            <p:spPr>
              <a:xfrm>
                <a:off x="3524508" y="2679091"/>
                <a:ext cx="327409" cy="327409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3" name="Round Same Side Corner Rectangle 46">
              <a:extLst>
                <a:ext uri="{FF2B5EF4-FFF2-40B4-BE49-F238E27FC236}">
                  <a16:creationId xmlns:a16="http://schemas.microsoft.com/office/drawing/2014/main" id="{B5077AD1-B479-E962-59F9-B71947376C32}"/>
                </a:ext>
              </a:extLst>
            </p:cNvPr>
            <p:cNvSpPr/>
            <p:nvPr/>
          </p:nvSpPr>
          <p:spPr>
            <a:xfrm>
              <a:off x="8313625" y="5859724"/>
              <a:ext cx="76459" cy="297115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4" name="Round Same Side Corner Rectangle 46">
              <a:extLst>
                <a:ext uri="{FF2B5EF4-FFF2-40B4-BE49-F238E27FC236}">
                  <a16:creationId xmlns:a16="http://schemas.microsoft.com/office/drawing/2014/main" id="{D1862A66-524D-57BA-5B3A-72E6A0F60786}"/>
                </a:ext>
              </a:extLst>
            </p:cNvPr>
            <p:cNvSpPr/>
            <p:nvPr/>
          </p:nvSpPr>
          <p:spPr>
            <a:xfrm>
              <a:off x="7198811" y="6070622"/>
              <a:ext cx="75600" cy="86217"/>
            </a:xfrm>
            <a:prstGeom prst="round2SameRect">
              <a:avLst>
                <a:gd name="adj1" fmla="val 46112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</p:spTree>
    <p:extLst>
      <p:ext uri="{BB962C8B-B14F-4D97-AF65-F5344CB8AC3E}">
        <p14:creationId xmlns:p14="http://schemas.microsoft.com/office/powerpoint/2010/main" val="773406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E8C2B95D-1EE5-18CE-9DAC-F7BAF5E8E6C6}"/>
              </a:ext>
            </a:extLst>
          </p:cNvPr>
          <p:cNvSpPr txBox="1">
            <a:spLocks/>
          </p:cNvSpPr>
          <p:nvPr/>
        </p:nvSpPr>
        <p:spPr>
          <a:xfrm>
            <a:off x="912296" y="2338605"/>
            <a:ext cx="10126172" cy="2180790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١</a:t>
            </a:r>
            <a:endParaRPr lang="en-CA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ar-SA" sz="5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افتتاح 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الوحدة</a:t>
            </a:r>
          </a:p>
        </p:txBody>
      </p:sp>
    </p:spTree>
    <p:extLst>
      <p:ext uri="{BB962C8B-B14F-4D97-AF65-F5344CB8AC3E}">
        <p14:creationId xmlns:p14="http://schemas.microsoft.com/office/powerpoint/2010/main" val="23288395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4801945" y="3441700"/>
            <a:ext cx="2588109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يجب استخدام الأساليب الصديقة للطفل التي تساعد الطفل على التعبير عن نفسه أثناء التقييم</a:t>
            </a:r>
            <a:endParaRPr lang="en-C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7924553" y="3441700"/>
            <a:ext cx="258810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يجب تكييف كل نشاط مع السياق والثقافة والعمر والمرحلة التنموية للطفل</a:t>
            </a:r>
            <a:endParaRPr lang="en-C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5570220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8692826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5-Point Star 5">
            <a:extLst>
              <a:ext uri="{FF2B5EF4-FFF2-40B4-BE49-F238E27FC236}">
                <a16:creationId xmlns:a16="http://schemas.microsoft.com/office/drawing/2014/main" id="{216D282D-0E7B-5847-A5AD-98789BFB7711}"/>
              </a:ext>
            </a:extLst>
          </p:cNvPr>
          <p:cNvSpPr/>
          <p:nvPr/>
        </p:nvSpPr>
        <p:spPr>
          <a:xfrm>
            <a:off x="2447614" y="1945449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D22BDA2-D76D-4042-71B4-9A0D393E8018}"/>
              </a:ext>
            </a:extLst>
          </p:cNvPr>
          <p:cNvSpPr txBox="1"/>
          <p:nvPr/>
        </p:nvSpPr>
        <p:spPr>
          <a:xfrm>
            <a:off x="1679338" y="3441700"/>
            <a:ext cx="2588109" cy="1323439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GB" sz="2000" dirty="0"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استخدم الأنشطة أثناء عملية التقييم التي تبني الثقة وتقويها وتساعد الطفل على الشعور بالأمان</a:t>
            </a:r>
          </a:p>
        </p:txBody>
      </p:sp>
    </p:spTree>
    <p:extLst>
      <p:ext uri="{BB962C8B-B14F-4D97-AF65-F5344CB8AC3E}">
        <p14:creationId xmlns:p14="http://schemas.microsoft.com/office/powerpoint/2010/main" val="19350774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B4F82844-4197-4B74-384A-DEB7FC550330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bg1"/>
                </a:solidFill>
                <a:latin typeface="Garamond"/>
              </a:rPr>
              <a:t>ا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لجلسة </a:t>
            </a:r>
            <a:r>
              <a:rPr lang="ar-S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٣</a:t>
            </a:r>
            <a:endParaRPr lang="en-CA" sz="30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أ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قوم بتقييم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ما يحتاجه الطفل؟</a:t>
            </a:r>
          </a:p>
        </p:txBody>
      </p:sp>
    </p:spTree>
    <p:extLst>
      <p:ext uri="{BB962C8B-B14F-4D97-AF65-F5344CB8AC3E}">
        <p14:creationId xmlns:p14="http://schemas.microsoft.com/office/powerpoint/2010/main" val="34312487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" name="Group 39">
            <a:extLst>
              <a:ext uri="{FF2B5EF4-FFF2-40B4-BE49-F238E27FC236}">
                <a16:creationId xmlns:a16="http://schemas.microsoft.com/office/drawing/2014/main" id="{829EA6DA-54ED-0014-4AEF-3F7E4AEFB56F}"/>
              </a:ext>
            </a:extLst>
          </p:cNvPr>
          <p:cNvGrpSpPr/>
          <p:nvPr/>
        </p:nvGrpSpPr>
        <p:grpSpPr>
          <a:xfrm rot="10800000">
            <a:off x="519523" y="1933072"/>
            <a:ext cx="4408932" cy="2770856"/>
            <a:chOff x="3540470" y="1397494"/>
            <a:chExt cx="8058424" cy="5064431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60EF53AE-9D6D-FCFC-5DCA-74F56C0C42D5}"/>
                </a:ext>
              </a:extLst>
            </p:cNvPr>
            <p:cNvSpPr/>
            <p:nvPr/>
          </p:nvSpPr>
          <p:spPr>
            <a:xfrm>
              <a:off x="3540470" y="1774029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BBFFDECB-DF13-7D3C-F6A5-2D4DC0EE0A61}"/>
                </a:ext>
              </a:extLst>
            </p:cNvPr>
            <p:cNvSpPr/>
            <p:nvPr/>
          </p:nvSpPr>
          <p:spPr>
            <a:xfrm>
              <a:off x="7671733" y="3337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EBACF0E5-AF04-D942-4E65-EE4E0E3087EB}"/>
                </a:ext>
              </a:extLst>
            </p:cNvPr>
            <p:cNvSpPr/>
            <p:nvPr/>
          </p:nvSpPr>
          <p:spPr>
            <a:xfrm>
              <a:off x="6386148" y="1397494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1F73FD27-DFBA-F78D-C967-7FF0374E9AAE}"/>
                </a:ext>
              </a:extLst>
            </p:cNvPr>
            <p:cNvSpPr/>
            <p:nvPr/>
          </p:nvSpPr>
          <p:spPr>
            <a:xfrm>
              <a:off x="8474694" y="1546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F4535C0D-DF9A-12B2-703D-7B5D554358C0}"/>
                </a:ext>
              </a:extLst>
            </p:cNvPr>
            <p:cNvSpPr/>
            <p:nvPr/>
          </p:nvSpPr>
          <p:spPr>
            <a:xfrm>
              <a:off x="4824048" y="3147862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8D24D186-BE8F-C83F-2F8F-4FA355CA6B3F}"/>
              </a:ext>
            </a:extLst>
          </p:cNvPr>
          <p:cNvGrpSpPr/>
          <p:nvPr/>
        </p:nvGrpSpPr>
        <p:grpSpPr>
          <a:xfrm>
            <a:off x="7483903" y="1420898"/>
            <a:ext cx="4408932" cy="2770856"/>
            <a:chOff x="3540470" y="1397494"/>
            <a:chExt cx="8058424" cy="5064431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2A80FDBE-F817-4F6F-8D03-6CE387E4D0F8}"/>
                </a:ext>
              </a:extLst>
            </p:cNvPr>
            <p:cNvSpPr/>
            <p:nvPr/>
          </p:nvSpPr>
          <p:spPr>
            <a:xfrm>
              <a:off x="3540470" y="1774029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D398DE83-0B1E-B27F-DFD9-AB3E4499A4B9}"/>
                </a:ext>
              </a:extLst>
            </p:cNvPr>
            <p:cNvSpPr/>
            <p:nvPr/>
          </p:nvSpPr>
          <p:spPr>
            <a:xfrm>
              <a:off x="7671733" y="3337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375A4365-8F86-3C69-E0B6-F1628CBF32E8}"/>
                </a:ext>
              </a:extLst>
            </p:cNvPr>
            <p:cNvSpPr/>
            <p:nvPr/>
          </p:nvSpPr>
          <p:spPr>
            <a:xfrm>
              <a:off x="6386148" y="1397494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3DC2A5D2-F3CB-9802-F564-AA41288499BC}"/>
                </a:ext>
              </a:extLst>
            </p:cNvPr>
            <p:cNvSpPr/>
            <p:nvPr/>
          </p:nvSpPr>
          <p:spPr>
            <a:xfrm>
              <a:off x="8474694" y="1546725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8743F8A2-AA44-1233-A37B-9CAD1A8573AA}"/>
                </a:ext>
              </a:extLst>
            </p:cNvPr>
            <p:cNvSpPr/>
            <p:nvPr/>
          </p:nvSpPr>
          <p:spPr>
            <a:xfrm>
              <a:off x="4824048" y="3147862"/>
              <a:ext cx="3124200" cy="3124200"/>
            </a:xfrm>
            <a:prstGeom prst="ellipse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ECB7042-7387-24E6-8C96-1909B3220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الذي أقوم بتقييمه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5CA3E55B-6203-0CD9-AA38-D942C921F031}"/>
              </a:ext>
            </a:extLst>
          </p:cNvPr>
          <p:cNvSpPr txBox="1"/>
          <p:nvPr/>
        </p:nvSpPr>
        <p:spPr>
          <a:xfrm>
            <a:off x="715350" y="2774795"/>
            <a:ext cx="364928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ar-SA" sz="2400" dirty="0">
                <a:latin typeface="Calibri" panose="020F0502020204030204" pitchFamily="34" charset="0"/>
                <a:cs typeface="Calibri" panose="020F0502020204030204" pitchFamily="34" charset="0"/>
              </a:rPr>
              <a:t>ما هي المعلومات التي يحتاج أخصائي الحالة إلى جمعها أثناء التقييم ؟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33068EE7-868C-EF27-FC8A-B29DC838847F}"/>
              </a:ext>
            </a:extLst>
          </p:cNvPr>
          <p:cNvSpPr txBox="1"/>
          <p:nvPr/>
        </p:nvSpPr>
        <p:spPr>
          <a:xfrm>
            <a:off x="8199697" y="2274683"/>
            <a:ext cx="315110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ما العناصر التي يحتاج أخصائي الحالة إلى تقييمها؟</a:t>
            </a:r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77011068-F712-6E0C-CD56-7E2ED3FBB76F}"/>
              </a:ext>
            </a:extLst>
          </p:cNvPr>
          <p:cNvSpPr/>
          <p:nvPr/>
        </p:nvSpPr>
        <p:spPr>
          <a:xfrm>
            <a:off x="7028916" y="1513710"/>
            <a:ext cx="454987" cy="4549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75233317-E208-319E-09A6-E9D9D538BCB7}"/>
              </a:ext>
            </a:extLst>
          </p:cNvPr>
          <p:cNvSpPr/>
          <p:nvPr/>
        </p:nvSpPr>
        <p:spPr>
          <a:xfrm>
            <a:off x="4504310" y="4980697"/>
            <a:ext cx="313403" cy="3134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A2493800-B077-A11C-7537-FFF07BF4663F}"/>
              </a:ext>
            </a:extLst>
          </p:cNvPr>
          <p:cNvSpPr/>
          <p:nvPr/>
        </p:nvSpPr>
        <p:spPr>
          <a:xfrm>
            <a:off x="3918884" y="4610271"/>
            <a:ext cx="454987" cy="454987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61DBE7D5-FDE5-E8FE-F350-FE8D6699FE8F}"/>
              </a:ext>
            </a:extLst>
          </p:cNvPr>
          <p:cNvSpPr/>
          <p:nvPr/>
        </p:nvSpPr>
        <p:spPr>
          <a:xfrm>
            <a:off x="6675349" y="2002422"/>
            <a:ext cx="313403" cy="313403"/>
          </a:xfrm>
          <a:prstGeom prst="ellipse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47" name="Group 46">
            <a:extLst>
              <a:ext uri="{FF2B5EF4-FFF2-40B4-BE49-F238E27FC236}">
                <a16:creationId xmlns:a16="http://schemas.microsoft.com/office/drawing/2014/main" id="{F7BB0631-3BF1-0F0F-05CD-32536BF70A0F}"/>
              </a:ext>
            </a:extLst>
          </p:cNvPr>
          <p:cNvGrpSpPr/>
          <p:nvPr/>
        </p:nvGrpSpPr>
        <p:grpSpPr>
          <a:xfrm>
            <a:off x="5105743" y="2787729"/>
            <a:ext cx="1794308" cy="3200848"/>
            <a:chOff x="5102983" y="1330093"/>
            <a:chExt cx="611190" cy="1090296"/>
          </a:xfrm>
          <a:solidFill>
            <a:schemeClr val="accent4"/>
          </a:solidFill>
        </p:grpSpPr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ED231A64-157D-EDD4-E572-1C06A215AE72}"/>
                </a:ext>
              </a:extLst>
            </p:cNvPr>
            <p:cNvGrpSpPr/>
            <p:nvPr/>
          </p:nvGrpSpPr>
          <p:grpSpPr>
            <a:xfrm>
              <a:off x="5157952" y="1808115"/>
              <a:ext cx="241654" cy="277569"/>
              <a:chOff x="2968390" y="1782471"/>
              <a:chExt cx="241654" cy="277569"/>
            </a:xfrm>
            <a:grpFill/>
          </p:grpSpPr>
          <p:sp>
            <p:nvSpPr>
              <p:cNvPr id="56" name="Round Same Side Corner Rectangle 25">
                <a:extLst>
                  <a:ext uri="{FF2B5EF4-FFF2-40B4-BE49-F238E27FC236}">
                    <a16:creationId xmlns:a16="http://schemas.microsoft.com/office/drawing/2014/main" id="{40A22F0C-F256-61F4-3A51-C80C3A6F9D4E}"/>
                  </a:ext>
                </a:extLst>
              </p:cNvPr>
              <p:cNvSpPr/>
              <p:nvPr/>
            </p:nvSpPr>
            <p:spPr>
              <a:xfrm rot="12859561">
                <a:off x="3108478" y="1782471"/>
                <a:ext cx="101566" cy="245105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7" name="Round Same Side Corner Rectangle 26">
                <a:extLst>
                  <a:ext uri="{FF2B5EF4-FFF2-40B4-BE49-F238E27FC236}">
                    <a16:creationId xmlns:a16="http://schemas.microsoft.com/office/drawing/2014/main" id="{2F03A1FE-6BFC-C0B4-E5FD-F47545E8F8B4}"/>
                  </a:ext>
                </a:extLst>
              </p:cNvPr>
              <p:cNvSpPr/>
              <p:nvPr/>
            </p:nvSpPr>
            <p:spPr>
              <a:xfrm rot="14101202">
                <a:off x="3000569" y="1926295"/>
                <a:ext cx="101566" cy="165924"/>
              </a:xfrm>
              <a:prstGeom prst="round2SameRect">
                <a:avLst>
                  <a:gd name="adj1" fmla="val 493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1450EFBF-8AB0-7746-8E98-1C6CF924C56F}"/>
                </a:ext>
              </a:extLst>
            </p:cNvPr>
            <p:cNvSpPr/>
            <p:nvPr/>
          </p:nvSpPr>
          <p:spPr>
            <a:xfrm rot="20505316">
              <a:off x="5102983" y="1656859"/>
              <a:ext cx="45719" cy="354879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0" name="Round Same Side Corner Rectangle 26">
              <a:extLst>
                <a:ext uri="{FF2B5EF4-FFF2-40B4-BE49-F238E27FC236}">
                  <a16:creationId xmlns:a16="http://schemas.microsoft.com/office/drawing/2014/main" id="{D434A70A-C841-9920-18D0-34EEDD894F69}"/>
                </a:ext>
              </a:extLst>
            </p:cNvPr>
            <p:cNvSpPr/>
            <p:nvPr/>
          </p:nvSpPr>
          <p:spPr>
            <a:xfrm rot="16535945">
              <a:off x="5265161" y="1680146"/>
              <a:ext cx="101003" cy="279895"/>
            </a:xfrm>
            <a:prstGeom prst="round2SameRect">
              <a:avLst>
                <a:gd name="adj1" fmla="val 493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cxnSp>
          <p:nvCxnSpPr>
            <p:cNvPr id="51" name="Straight Arrow Connector 50">
              <a:extLst>
                <a:ext uri="{FF2B5EF4-FFF2-40B4-BE49-F238E27FC236}">
                  <a16:creationId xmlns:a16="http://schemas.microsoft.com/office/drawing/2014/main" id="{FEB3C1DA-BC53-6064-7EB1-61C3C89E45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175388" y="1694718"/>
              <a:ext cx="74812" cy="109302"/>
            </a:xfrm>
            <a:prstGeom prst="straightConnector1">
              <a:avLst/>
            </a:prstGeom>
            <a:solidFill>
              <a:schemeClr val="accent6"/>
            </a:solidFill>
            <a:ln w="28575">
              <a:solidFill>
                <a:schemeClr val="accent6"/>
              </a:solidFill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2" name="Group 51">
              <a:extLst>
                <a:ext uri="{FF2B5EF4-FFF2-40B4-BE49-F238E27FC236}">
                  <a16:creationId xmlns:a16="http://schemas.microsoft.com/office/drawing/2014/main" id="{F1D83191-09C6-C338-A7FE-EEB4D72C5182}"/>
                </a:ext>
              </a:extLst>
            </p:cNvPr>
            <p:cNvGrpSpPr/>
            <p:nvPr/>
          </p:nvGrpSpPr>
          <p:grpSpPr>
            <a:xfrm>
              <a:off x="5274909" y="1330093"/>
              <a:ext cx="439264" cy="1090296"/>
              <a:chOff x="4152776" y="1302447"/>
              <a:chExt cx="365595" cy="907443"/>
            </a:xfrm>
            <a:grpFill/>
          </p:grpSpPr>
          <p:sp>
            <p:nvSpPr>
              <p:cNvPr id="53" name="Flowchart: Manual Operation 52">
                <a:extLst>
                  <a:ext uri="{FF2B5EF4-FFF2-40B4-BE49-F238E27FC236}">
                    <a16:creationId xmlns:a16="http://schemas.microsoft.com/office/drawing/2014/main" id="{93E98657-DF5B-034A-74EB-A0A2ADAE83B4}"/>
                  </a:ext>
                </a:extLst>
              </p:cNvPr>
              <p:cNvSpPr/>
              <p:nvPr/>
            </p:nvSpPr>
            <p:spPr>
              <a:xfrm rot="10800000">
                <a:off x="4152776" y="1702969"/>
                <a:ext cx="365595" cy="506921"/>
              </a:xfrm>
              <a:prstGeom prst="flowChartManualOperation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4" name="Round Same Side Corner Rectangle 23">
                <a:extLst>
                  <a:ext uri="{FF2B5EF4-FFF2-40B4-BE49-F238E27FC236}">
                    <a16:creationId xmlns:a16="http://schemas.microsoft.com/office/drawing/2014/main" id="{B5FAEAA9-E5BF-AE12-FFCA-5333F8ED7625}"/>
                  </a:ext>
                </a:extLst>
              </p:cNvPr>
              <p:cNvSpPr/>
              <p:nvPr/>
            </p:nvSpPr>
            <p:spPr>
              <a:xfrm>
                <a:off x="4202705" y="1618460"/>
                <a:ext cx="266665" cy="58484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55" name="Oval 54">
                <a:extLst>
                  <a:ext uri="{FF2B5EF4-FFF2-40B4-BE49-F238E27FC236}">
                    <a16:creationId xmlns:a16="http://schemas.microsoft.com/office/drawing/2014/main" id="{842A1489-B988-A186-FE48-E513D11ACAD2}"/>
                  </a:ext>
                </a:extLst>
              </p:cNvPr>
              <p:cNvSpPr/>
              <p:nvPr/>
            </p:nvSpPr>
            <p:spPr>
              <a:xfrm>
                <a:off x="4200727" y="1302447"/>
                <a:ext cx="269696" cy="269696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7791140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Arrow: Pentagon 37">
            <a:extLst>
              <a:ext uri="{FF2B5EF4-FFF2-40B4-BE49-F238E27FC236}">
                <a16:creationId xmlns:a16="http://schemas.microsoft.com/office/drawing/2014/main" id="{2538B858-D91B-2647-F7A7-23841027C1EA}"/>
              </a:ext>
            </a:extLst>
          </p:cNvPr>
          <p:cNvSpPr/>
          <p:nvPr/>
        </p:nvSpPr>
        <p:spPr>
          <a:xfrm>
            <a:off x="0" y="2257215"/>
            <a:ext cx="5753100" cy="3477575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5327E66-4D62-E2FE-B0DB-5B0E5C96C3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ما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الذي أقوم بتقييمه</a:t>
            </a:r>
            <a:endParaRPr lang="en-BE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2002BCA-3FD5-86E3-0CA6-B0F9CC03C9E4}"/>
              </a:ext>
            </a:extLst>
          </p:cNvPr>
          <p:cNvSpPr txBox="1"/>
          <p:nvPr/>
        </p:nvSpPr>
        <p:spPr>
          <a:xfrm>
            <a:off x="713190" y="1629373"/>
            <a:ext cx="44995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000" b="1" dirty="0">
                <a:latin typeface="Arial" panose="020B0604020202020204" pitchFamily="34" charset="0"/>
                <a:cs typeface="Calibri" panose="020F0502020204030204" pitchFamily="34" charset="0"/>
              </a:rPr>
              <a:t> عناصر ال</a:t>
            </a:r>
            <a:r>
              <a:rPr lang="ar-SA" sz="2000" b="1" dirty="0">
                <a:latin typeface="Arial" panose="020B0604020202020204" pitchFamily="34" charset="0"/>
                <a:cs typeface="Calibri" panose="020F0502020204030204" pitchFamily="34" charset="0"/>
              </a:rPr>
              <a:t>مصلحة الفضلى</a:t>
            </a:r>
            <a:endParaRPr lang="en-BE" sz="2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AE8484-BF9C-1A3F-9126-C8FCC4B81B4E}"/>
              </a:ext>
            </a:extLst>
          </p:cNvPr>
          <p:cNvSpPr txBox="1"/>
          <p:nvPr/>
        </p:nvSpPr>
        <p:spPr>
          <a:xfrm>
            <a:off x="5312105" y="1637449"/>
            <a:ext cx="268889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SA" sz="20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b="1" dirty="0">
                <a:latin typeface="Arial" panose="020B0604020202020204" pitchFamily="34" charset="0"/>
                <a:cs typeface="Calibri" panose="020F0502020204030204" pitchFamily="34" charset="0"/>
              </a:rPr>
              <a:t>عوامل</a:t>
            </a:r>
            <a:endParaRPr lang="en-BE" sz="20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C7D06790-1C99-89C4-62AD-83E8E444351F}"/>
              </a:ext>
            </a:extLst>
          </p:cNvPr>
          <p:cNvSpPr txBox="1"/>
          <p:nvPr/>
        </p:nvSpPr>
        <p:spPr>
          <a:xfrm>
            <a:off x="713190" y="2797679"/>
            <a:ext cx="20142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الرفاه الجسدي والصحة</a:t>
            </a:r>
          </a:p>
          <a:p>
            <a:pPr algn="r" rtl="1"/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الرفاه العاطفي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العلاقات الاجتماعيه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التعليم والعمل ووقت الفراغ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C5989F3-7D75-1979-6D96-09A73AD1A342}"/>
              </a:ext>
            </a:extLst>
          </p:cNvPr>
          <p:cNvSpPr txBox="1"/>
          <p:nvPr/>
        </p:nvSpPr>
        <p:spPr>
          <a:xfrm>
            <a:off x="2796184" y="2797679"/>
            <a:ext cx="201426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توثيق</a:t>
            </a:r>
          </a:p>
          <a:p>
            <a:pPr algn="r" rtl="1"/>
            <a:endParaRPr lang="en-GB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ar-SA" sz="2000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مجتمع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الرعاية ، البيئة المعيشية ، الأسرة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CA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آراء ورغبات الطفل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  <a:p>
            <a:pPr algn="r" rtl="1"/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1" name="Parallelogram 40">
            <a:extLst>
              <a:ext uri="{FF2B5EF4-FFF2-40B4-BE49-F238E27FC236}">
                <a16:creationId xmlns:a16="http://schemas.microsoft.com/office/drawing/2014/main" id="{EB2CBA26-79AB-AD82-6836-CD7CF196CCC5}"/>
              </a:ext>
            </a:extLst>
          </p:cNvPr>
          <p:cNvSpPr/>
          <p:nvPr/>
        </p:nvSpPr>
        <p:spPr>
          <a:xfrm>
            <a:off x="5348448" y="3989170"/>
            <a:ext cx="3583102" cy="1745620"/>
          </a:xfrm>
          <a:prstGeom prst="parallelogram">
            <a:avLst>
              <a:gd name="adj" fmla="val 52646"/>
            </a:avLst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sz="2000" dirty="0">
                <a:latin typeface="Arial" panose="020B0604020202020204" pitchFamily="34" charset="0"/>
                <a:cs typeface="Calibri" panose="020F0502020204030204" pitchFamily="34" charset="0"/>
              </a:rPr>
              <a:t>عوامل الحماية</a:t>
            </a:r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2" name="Parallelogram 41">
            <a:extLst>
              <a:ext uri="{FF2B5EF4-FFF2-40B4-BE49-F238E27FC236}">
                <a16:creationId xmlns:a16="http://schemas.microsoft.com/office/drawing/2014/main" id="{E7F6D8E9-68AC-2092-88CC-A090FE4333F3}"/>
              </a:ext>
            </a:extLst>
          </p:cNvPr>
          <p:cNvSpPr/>
          <p:nvPr/>
        </p:nvSpPr>
        <p:spPr>
          <a:xfrm flipV="1">
            <a:off x="5361234" y="2260011"/>
            <a:ext cx="3583102" cy="1745620"/>
          </a:xfrm>
          <a:prstGeom prst="parallelogram">
            <a:avLst>
              <a:gd name="adj" fmla="val 52646"/>
            </a:avLst>
          </a:prstGeom>
          <a:solidFill>
            <a:srgbClr val="E057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sz="20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A41970E1-E7E7-F81D-91FE-D7130BF704D5}"/>
              </a:ext>
            </a:extLst>
          </p:cNvPr>
          <p:cNvSpPr txBox="1"/>
          <p:nvPr/>
        </p:nvSpPr>
        <p:spPr>
          <a:xfrm>
            <a:off x="6381454" y="2948155"/>
            <a:ext cx="17507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عوامل الخطر</a:t>
            </a:r>
            <a:endParaRPr lang="en-BE" sz="2000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45" name="Arrow: Chevron 44">
            <a:extLst>
              <a:ext uri="{FF2B5EF4-FFF2-40B4-BE49-F238E27FC236}">
                <a16:creationId xmlns:a16="http://schemas.microsoft.com/office/drawing/2014/main" id="{9C22A220-E58B-0B46-6184-BF6EE865D18D}"/>
              </a:ext>
            </a:extLst>
          </p:cNvPr>
          <p:cNvSpPr/>
          <p:nvPr/>
        </p:nvSpPr>
        <p:spPr>
          <a:xfrm>
            <a:off x="8524535" y="2257215"/>
            <a:ext cx="3311865" cy="3477575"/>
          </a:xfrm>
          <a:prstGeom prst="chevron">
            <a:avLst>
              <a:gd name="adj" fmla="val 27589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50CB2AE2-0199-53B1-3977-86D9670A514B}"/>
              </a:ext>
            </a:extLst>
          </p:cNvPr>
          <p:cNvSpPr txBox="1"/>
          <p:nvPr/>
        </p:nvSpPr>
        <p:spPr>
          <a:xfrm>
            <a:off x="9665769" y="3534337"/>
            <a:ext cx="175074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احتياجات حماية الطفل</a:t>
            </a:r>
          </a:p>
        </p:txBody>
      </p:sp>
    </p:spTree>
    <p:extLst>
      <p:ext uri="{BB962C8B-B14F-4D97-AF65-F5344CB8AC3E}">
        <p14:creationId xmlns:p14="http://schemas.microsoft.com/office/powerpoint/2010/main" val="358676453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>
            <a:extLst>
              <a:ext uri="{FF2B5EF4-FFF2-40B4-BE49-F238E27FC236}">
                <a16:creationId xmlns:a16="http://schemas.microsoft.com/office/drawing/2014/main" id="{79FE9C34-EF29-9FBC-0F70-56E4E3C0D042}"/>
              </a:ext>
            </a:extLst>
          </p:cNvPr>
          <p:cNvSpPr/>
          <p:nvPr/>
        </p:nvSpPr>
        <p:spPr>
          <a:xfrm>
            <a:off x="0" y="2052696"/>
            <a:ext cx="7162799" cy="3477575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8AD4503-2963-355A-A127-3B23CFB2BA91}"/>
              </a:ext>
            </a:extLst>
          </p:cNvPr>
          <p:cNvSpPr/>
          <p:nvPr/>
        </p:nvSpPr>
        <p:spPr>
          <a:xfrm>
            <a:off x="1597060" y="1629919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1AD3CF78-99C6-CFE7-E35E-4E9E7C8F326D}"/>
              </a:ext>
            </a:extLst>
          </p:cNvPr>
          <p:cNvSpPr/>
          <p:nvPr/>
        </p:nvSpPr>
        <p:spPr>
          <a:xfrm>
            <a:off x="1597060" y="3129581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8" name="Oval 27">
            <a:extLst>
              <a:ext uri="{FF2B5EF4-FFF2-40B4-BE49-F238E27FC236}">
                <a16:creationId xmlns:a16="http://schemas.microsoft.com/office/drawing/2014/main" id="{9708642F-A73D-0780-93D8-2C7A0857C24C}"/>
              </a:ext>
            </a:extLst>
          </p:cNvPr>
          <p:cNvSpPr/>
          <p:nvPr/>
        </p:nvSpPr>
        <p:spPr>
          <a:xfrm>
            <a:off x="1597060" y="4652856"/>
            <a:ext cx="1374486" cy="1374486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405AB3FB-C6F9-E898-B93C-0358FC6B9FE5}"/>
              </a:ext>
            </a:extLst>
          </p:cNvPr>
          <p:cNvSpPr/>
          <p:nvPr/>
        </p:nvSpPr>
        <p:spPr>
          <a:xfrm rot="16920400">
            <a:off x="1759071" y="3768325"/>
            <a:ext cx="420083" cy="696797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4F34D2-FA98-44F5-8D5A-F2E3ED689A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rt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جمع المعلومات حول عناصر المصلحة الفضلى</a:t>
            </a:r>
          </a:p>
        </p:txBody>
      </p:sp>
      <p:sp>
        <p:nvSpPr>
          <p:cNvPr id="9" name="Isosceles Triangle 8">
            <a:extLst>
              <a:ext uri="{FF2B5EF4-FFF2-40B4-BE49-F238E27FC236}">
                <a16:creationId xmlns:a16="http://schemas.microsoft.com/office/drawing/2014/main" id="{6A6637B9-CD6A-D827-8E93-42715F77F015}"/>
              </a:ext>
            </a:extLst>
          </p:cNvPr>
          <p:cNvSpPr/>
          <p:nvPr/>
        </p:nvSpPr>
        <p:spPr>
          <a:xfrm rot="16920400">
            <a:off x="2137499" y="3940670"/>
            <a:ext cx="381453" cy="516108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F3DF26-163E-621D-CA1E-A5D9D941A59D}"/>
              </a:ext>
            </a:extLst>
          </p:cNvPr>
          <p:cNvSpPr txBox="1"/>
          <p:nvPr/>
        </p:nvSpPr>
        <p:spPr>
          <a:xfrm>
            <a:off x="7614298" y="2083324"/>
            <a:ext cx="388384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لا ينبغي جمع المعلومات المتعلقة بالعناصر المختلفة من الوالد أو مقدم الرعاية فقط</a:t>
            </a:r>
          </a:p>
          <a:p>
            <a:pPr algn="r" rtl="1"/>
            <a:endParaRPr lang="en-GB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400" dirty="0">
                <a:latin typeface="Calibri" panose="020F0502020204030204" pitchFamily="34" charset="0"/>
                <a:cs typeface="Calibri" panose="020F0502020204030204" pitchFamily="34" charset="0"/>
              </a:rPr>
              <a:t>من المهم التواصل مع الطفل وكذلك جمع المعلومات منه مباشرة</a:t>
            </a:r>
            <a:endParaRPr lang="en-BE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D463CAE-26D8-6AE7-5D34-7AC4043D2C16}"/>
              </a:ext>
            </a:extLst>
          </p:cNvPr>
          <p:cNvGrpSpPr/>
          <p:nvPr/>
        </p:nvGrpSpPr>
        <p:grpSpPr>
          <a:xfrm>
            <a:off x="3523768" y="2628481"/>
            <a:ext cx="2438195" cy="2077921"/>
            <a:chOff x="1267091" y="2692845"/>
            <a:chExt cx="2919614" cy="248820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54E55F9-A6C7-D3CE-1021-3306B523DF53}"/>
                </a:ext>
              </a:extLst>
            </p:cNvPr>
            <p:cNvGrpSpPr/>
            <p:nvPr/>
          </p:nvGrpSpPr>
          <p:grpSpPr>
            <a:xfrm>
              <a:off x="3599275" y="3733248"/>
              <a:ext cx="587430" cy="1447801"/>
              <a:chOff x="1047750" y="1929282"/>
              <a:chExt cx="679484" cy="1674679"/>
            </a:xfrm>
          </p:grpSpPr>
          <p:sp>
            <p:nvSpPr>
              <p:cNvPr id="6" name="Round Same Side Corner Rectangle 46">
                <a:extLst>
                  <a:ext uri="{FF2B5EF4-FFF2-40B4-BE49-F238E27FC236}">
                    <a16:creationId xmlns:a16="http://schemas.microsoft.com/office/drawing/2014/main" id="{347D4C69-BF24-164B-874E-9A97E9B48B33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448C1C47-81A2-2328-54FE-E5E50AD7B3E6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D00E8E71-96BE-34B4-7C6C-8BAA08D73DA4}"/>
                </a:ext>
              </a:extLst>
            </p:cNvPr>
            <p:cNvGrpSpPr/>
            <p:nvPr/>
          </p:nvGrpSpPr>
          <p:grpSpPr>
            <a:xfrm>
              <a:off x="1267091" y="2692845"/>
              <a:ext cx="1746443" cy="2488204"/>
              <a:chOff x="772747" y="1776810"/>
              <a:chExt cx="2275253" cy="3241614"/>
            </a:xfrm>
            <a:solidFill>
              <a:schemeClr val="accent6"/>
            </a:solidFill>
          </p:grpSpPr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952A126F-ED45-FD22-4155-CADEE18CE44E}"/>
                  </a:ext>
                </a:extLst>
              </p:cNvPr>
              <p:cNvGrpSpPr/>
              <p:nvPr/>
            </p:nvGrpSpPr>
            <p:grpSpPr>
              <a:xfrm>
                <a:off x="1769035" y="2007506"/>
                <a:ext cx="1278965" cy="3010918"/>
                <a:chOff x="838200" y="1656618"/>
                <a:chExt cx="1376959" cy="3241614"/>
              </a:xfrm>
              <a:grpFill/>
            </p:grpSpPr>
            <p:sp>
              <p:nvSpPr>
                <p:cNvPr id="12" name="Oval 11">
                  <a:extLst>
                    <a:ext uri="{FF2B5EF4-FFF2-40B4-BE49-F238E27FC236}">
                      <a16:creationId xmlns:a16="http://schemas.microsoft.com/office/drawing/2014/main" id="{119AC9CE-72B6-AB8A-77E4-CBB7668198D6}"/>
                    </a:ext>
                  </a:extLst>
                </p:cNvPr>
                <p:cNvSpPr/>
                <p:nvPr/>
              </p:nvSpPr>
              <p:spPr>
                <a:xfrm>
                  <a:off x="1082512" y="1656618"/>
                  <a:ext cx="888336" cy="888335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pSp>
              <p:nvGrpSpPr>
                <p:cNvPr id="13" name="Group 12">
                  <a:extLst>
                    <a:ext uri="{FF2B5EF4-FFF2-40B4-BE49-F238E27FC236}">
                      <a16:creationId xmlns:a16="http://schemas.microsoft.com/office/drawing/2014/main" id="{DC20CA1A-91A4-0B8F-776A-9B78174D0FCB}"/>
                    </a:ext>
                  </a:extLst>
                </p:cNvPr>
                <p:cNvGrpSpPr/>
                <p:nvPr/>
              </p:nvGrpSpPr>
              <p:grpSpPr>
                <a:xfrm>
                  <a:off x="838200" y="2708811"/>
                  <a:ext cx="1376959" cy="2189421"/>
                  <a:chOff x="838200" y="3749717"/>
                  <a:chExt cx="1376959" cy="1148515"/>
                </a:xfrm>
                <a:grpFill/>
              </p:grpSpPr>
              <p:sp>
                <p:nvSpPr>
                  <p:cNvPr id="14" name="Round Same Side Corner Rectangle 46">
                    <a:extLst>
                      <a:ext uri="{FF2B5EF4-FFF2-40B4-BE49-F238E27FC236}">
                        <a16:creationId xmlns:a16="http://schemas.microsoft.com/office/drawing/2014/main" id="{5D661A7F-97B9-CF28-5061-3585C45D55A8}"/>
                      </a:ext>
                    </a:extLst>
                  </p:cNvPr>
                  <p:cNvSpPr/>
                  <p:nvPr/>
                </p:nvSpPr>
                <p:spPr>
                  <a:xfrm>
                    <a:off x="1089026" y="3749717"/>
                    <a:ext cx="878351" cy="1148515"/>
                  </a:xfrm>
                  <a:prstGeom prst="round2SameRect">
                    <a:avLst>
                      <a:gd name="adj1" fmla="val 50000"/>
                      <a:gd name="adj2" fmla="val 0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CA" dirty="0">
                      <a:latin typeface="Arial" panose="020B0604020202020204" pitchFamily="34" charset="0"/>
                      <a:cs typeface="Arial" panose="020B0604020202020204" pitchFamily="34" charset="0"/>
                    </a:endParaRPr>
                  </a:p>
                </p:txBody>
              </p:sp>
              <p:sp>
                <p:nvSpPr>
                  <p:cNvPr id="15" name="Trapezoid 14">
                    <a:extLst>
                      <a:ext uri="{FF2B5EF4-FFF2-40B4-BE49-F238E27FC236}">
                        <a16:creationId xmlns:a16="http://schemas.microsoft.com/office/drawing/2014/main" id="{196590F2-75FA-5F0E-0E53-E8690C4C90D5}"/>
                      </a:ext>
                    </a:extLst>
                  </p:cNvPr>
                  <p:cNvSpPr/>
                  <p:nvPr/>
                </p:nvSpPr>
                <p:spPr>
                  <a:xfrm>
                    <a:off x="838200" y="4100424"/>
                    <a:ext cx="1376959" cy="797808"/>
                  </a:xfrm>
                  <a:prstGeom prst="trapezoid">
                    <a:avLst>
                      <a:gd name="adj" fmla="val 18485"/>
                    </a:avLst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 rtl="1"/>
                    <a:endParaRPr lang="en-US" dirty="0"/>
                  </a:p>
                </p:txBody>
              </p:sp>
            </p:grp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A6C80D83-FD51-5494-6C4C-178B5E0F8BBD}"/>
                  </a:ext>
                </a:extLst>
              </p:cNvPr>
              <p:cNvGrpSpPr/>
              <p:nvPr/>
            </p:nvGrpSpPr>
            <p:grpSpPr>
              <a:xfrm>
                <a:off x="772747" y="1776810"/>
                <a:ext cx="888336" cy="3241614"/>
                <a:chOff x="1082512" y="1656618"/>
                <a:chExt cx="888336" cy="3241614"/>
              </a:xfrm>
              <a:grpFill/>
            </p:grpSpPr>
            <p:sp>
              <p:nvSpPr>
                <p:cNvPr id="17" name="Oval 16">
                  <a:extLst>
                    <a:ext uri="{FF2B5EF4-FFF2-40B4-BE49-F238E27FC236}">
                      <a16:creationId xmlns:a16="http://schemas.microsoft.com/office/drawing/2014/main" id="{847D2E91-843B-96EF-41A0-F02072EFF751}"/>
                    </a:ext>
                  </a:extLst>
                </p:cNvPr>
                <p:cNvSpPr/>
                <p:nvPr/>
              </p:nvSpPr>
              <p:spPr>
                <a:xfrm>
                  <a:off x="1082512" y="1656618"/>
                  <a:ext cx="888336" cy="888335"/>
                </a:xfrm>
                <a:prstGeom prst="ellipse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b="1" dirty="0">
                    <a:solidFill>
                      <a:schemeClr val="bg1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19" name="Round Same Side Corner Rectangle 46">
                  <a:extLst>
                    <a:ext uri="{FF2B5EF4-FFF2-40B4-BE49-F238E27FC236}">
                      <a16:creationId xmlns:a16="http://schemas.microsoft.com/office/drawing/2014/main" id="{A86A0214-2D19-CFD7-1A49-84DF1AA47D74}"/>
                    </a:ext>
                  </a:extLst>
                </p:cNvPr>
                <p:cNvSpPr/>
                <p:nvPr/>
              </p:nvSpPr>
              <p:spPr>
                <a:xfrm>
                  <a:off x="1089026" y="2708811"/>
                  <a:ext cx="878351" cy="2189421"/>
                </a:xfrm>
                <a:prstGeom prst="round2SameRect">
                  <a:avLst>
                    <a:gd name="adj1" fmla="val 50000"/>
                    <a:gd name="adj2" fmla="val 0"/>
                  </a:avLst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rtl="1"/>
                  <a:endParaRPr lang="en-CA" dirty="0"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</p:grpSp>
      </p:grpSp>
      <p:pic>
        <p:nvPicPr>
          <p:cNvPr id="23" name="Picture 12">
            <a:extLst>
              <a:ext uri="{FF2B5EF4-FFF2-40B4-BE49-F238E27FC236}">
                <a16:creationId xmlns:a16="http://schemas.microsoft.com/office/drawing/2014/main" id="{B3079BA7-9FD8-6C30-D4BA-4CD757097C6A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6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800537" y="1878744"/>
            <a:ext cx="967534" cy="967534"/>
          </a:xfrm>
          <a:prstGeom prst="rect">
            <a:avLst/>
          </a:prstGeom>
        </p:spPr>
      </p:pic>
      <p:pic>
        <p:nvPicPr>
          <p:cNvPr id="24" name="Graphic 23" descr="Eyes outline">
            <a:extLst>
              <a:ext uri="{FF2B5EF4-FFF2-40B4-BE49-F238E27FC236}">
                <a16:creationId xmlns:a16="http://schemas.microsoft.com/office/drawing/2014/main" id="{4EC4B855-3B41-6490-C8EC-9C1D95BF51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633584" y="4617147"/>
            <a:ext cx="1301440" cy="1301440"/>
          </a:xfrm>
          <a:prstGeom prst="rect">
            <a:avLst/>
          </a:prstGeom>
        </p:spPr>
      </p:pic>
      <p:pic>
        <p:nvPicPr>
          <p:cNvPr id="25" name="Graphic 24" descr="Ear outline">
            <a:extLst>
              <a:ext uri="{FF2B5EF4-FFF2-40B4-BE49-F238E27FC236}">
                <a16:creationId xmlns:a16="http://schemas.microsoft.com/office/drawing/2014/main" id="{B54DA807-3AA2-D5F9-75F8-0CF99030C4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552711" y="3097407"/>
            <a:ext cx="1406660" cy="1406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557651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peech Bubble: Rectangle with Corners Rounded 36">
            <a:extLst>
              <a:ext uri="{FF2B5EF4-FFF2-40B4-BE49-F238E27FC236}">
                <a16:creationId xmlns:a16="http://schemas.microsoft.com/office/drawing/2014/main" id="{9DF6FDF4-A939-017F-92F7-79310ABAAD08}"/>
              </a:ext>
            </a:extLst>
          </p:cNvPr>
          <p:cNvSpPr/>
          <p:nvPr/>
        </p:nvSpPr>
        <p:spPr>
          <a:xfrm>
            <a:off x="2539474" y="1889389"/>
            <a:ext cx="7340600" cy="1975956"/>
          </a:xfrm>
          <a:prstGeom prst="wedgeRoundRectCallout">
            <a:avLst>
              <a:gd name="adj1" fmla="val -53838"/>
              <a:gd name="adj2" fmla="val -18820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تقييم العناصر المختلفة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DBEF9D0B-8EDF-A087-A60D-7B9B841C2D7F}"/>
              </a:ext>
            </a:extLst>
          </p:cNvPr>
          <p:cNvSpPr txBox="1"/>
          <p:nvPr/>
        </p:nvSpPr>
        <p:spPr>
          <a:xfrm>
            <a:off x="6741095" y="2615881"/>
            <a:ext cx="176455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أمثلة ع</a:t>
            </a:r>
            <a:r>
              <a:rPr lang="ar-SA" sz="2400" dirty="0">
                <a:latin typeface="Arial" panose="020B0604020202020204" pitchFamily="34" charset="0"/>
                <a:cs typeface="Calibri" panose="020F0502020204030204" pitchFamily="34" charset="0"/>
              </a:rPr>
              <a:t>ن</a:t>
            </a:r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 الأسئلة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1E6F1D35-605E-34B0-8813-78A0CCB54EBF}"/>
              </a:ext>
            </a:extLst>
          </p:cNvPr>
          <p:cNvSpPr txBox="1"/>
          <p:nvPr/>
        </p:nvSpPr>
        <p:spPr>
          <a:xfrm>
            <a:off x="7168261" y="4260394"/>
            <a:ext cx="176455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2400" dirty="0">
                <a:latin typeface="Arial" panose="020B0604020202020204" pitchFamily="34" charset="0"/>
                <a:cs typeface="Calibri" panose="020F0502020204030204" pitchFamily="34" charset="0"/>
              </a:rPr>
              <a:t>هل هناك شيء يمكنك ملاحظته؟</a:t>
            </a:r>
            <a:endParaRPr lang="en-BE" sz="2400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pic>
        <p:nvPicPr>
          <p:cNvPr id="30" name="Graphic 29" descr="Eyes with solid fill">
            <a:extLst>
              <a:ext uri="{FF2B5EF4-FFF2-40B4-BE49-F238E27FC236}">
                <a16:creationId xmlns:a16="http://schemas.microsoft.com/office/drawing/2014/main" id="{EC5C61FB-B122-5C18-AE5E-E489BE977C0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509213" y="4319747"/>
            <a:ext cx="1160921" cy="1160921"/>
          </a:xfrm>
          <a:prstGeom prst="rect">
            <a:avLst/>
          </a:prstGeom>
        </p:spPr>
      </p:pic>
      <p:pic>
        <p:nvPicPr>
          <p:cNvPr id="32" name="Graphic 31" descr="Badge Question Mark with solid fill">
            <a:extLst>
              <a:ext uri="{FF2B5EF4-FFF2-40B4-BE49-F238E27FC236}">
                <a16:creationId xmlns:a16="http://schemas.microsoft.com/office/drawing/2014/main" id="{C31DF1A3-D9E2-EE92-135A-535E5A47DCB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932820" y="1870459"/>
            <a:ext cx="1160921" cy="1160921"/>
          </a:xfrm>
          <a:prstGeom prst="rect">
            <a:avLst/>
          </a:prstGeom>
        </p:spPr>
      </p:pic>
      <p:grpSp>
        <p:nvGrpSpPr>
          <p:cNvPr id="33" name="Group 32">
            <a:extLst>
              <a:ext uri="{FF2B5EF4-FFF2-40B4-BE49-F238E27FC236}">
                <a16:creationId xmlns:a16="http://schemas.microsoft.com/office/drawing/2014/main" id="{7DA4BE43-3A67-A916-5E02-816645E5F6B3}"/>
              </a:ext>
            </a:extLst>
          </p:cNvPr>
          <p:cNvGrpSpPr/>
          <p:nvPr/>
        </p:nvGrpSpPr>
        <p:grpSpPr>
          <a:xfrm>
            <a:off x="2218760" y="3361620"/>
            <a:ext cx="1522388" cy="2420657"/>
            <a:chOff x="860877" y="1929282"/>
            <a:chExt cx="1053230" cy="1674679"/>
          </a:xfrm>
        </p:grpSpPr>
        <p:sp>
          <p:nvSpPr>
            <p:cNvPr id="34" name="Round Same Side Corner Rectangle 46">
              <a:extLst>
                <a:ext uri="{FF2B5EF4-FFF2-40B4-BE49-F238E27FC236}">
                  <a16:creationId xmlns:a16="http://schemas.microsoft.com/office/drawing/2014/main" id="{4CD9C5B3-8D58-92D3-93F8-506B94664BD2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92EB8B66-4A31-650B-4C36-089135EA02CF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6" name="Trapezoid 35">
              <a:extLst>
                <a:ext uri="{FF2B5EF4-FFF2-40B4-BE49-F238E27FC236}">
                  <a16:creationId xmlns:a16="http://schemas.microsoft.com/office/drawing/2014/main" id="{471D925F-99B1-1053-1884-758E39988A7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cs typeface="Calibri" panose="020F0502020204030204" pitchFamily="34" charset="0"/>
              </a:endParaRPr>
            </a:p>
          </p:txBody>
        </p:sp>
      </p:grpSp>
      <p:sp>
        <p:nvSpPr>
          <p:cNvPr id="39" name="TextBox 38">
            <a:extLst>
              <a:ext uri="{FF2B5EF4-FFF2-40B4-BE49-F238E27FC236}">
                <a16:creationId xmlns:a16="http://schemas.microsoft.com/office/drawing/2014/main" id="{38327817-712F-EC99-0B89-2C2144D8FB45}"/>
              </a:ext>
            </a:extLst>
          </p:cNvPr>
          <p:cNvSpPr txBox="1"/>
          <p:nvPr/>
        </p:nvSpPr>
        <p:spPr>
          <a:xfrm>
            <a:off x="2987829" y="2510142"/>
            <a:ext cx="2503814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en-GB" i="1" dirty="0">
                <a:latin typeface="Arial" panose="020B0604020202020204" pitchFamily="34" charset="0"/>
                <a:cs typeface="Calibri" panose="020F0502020204030204" pitchFamily="34" charset="0"/>
              </a:rPr>
              <a:t>أسئلة لطرحها على أمينة مباشرة (ليست الأسئلة التي قد تطرحها على والدتها)</a:t>
            </a:r>
            <a:endParaRPr lang="en-BE" i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201FEE02-258F-AF1C-D554-686A86AA6D0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FABAD5D5-521E-BD16-3D35-F7F59186AA15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AD2B692C-7E41-72BE-896A-851A6144F8AF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3FA5699-FA14-AC0C-9358-853BFF3B124E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50" b="1" dirty="0">
                    <a:latin typeface="Arial" panose="020B0604020202020204" pitchFamily="34" charset="0"/>
                    <a:cs typeface="Calibri" panose="020F0502020204030204" pitchFamily="34" charset="0"/>
                  </a:rPr>
                  <a:t>١٢٢-١٢٣</a:t>
                </a:r>
                <a:endParaRPr lang="en-CA" sz="1050" b="1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E45DDB27-28D6-C1B0-7ED4-3F8AC22A4E41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A620E822-3138-A6D6-AA3A-9A76987FD15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4C69413D-716C-8629-CC68-E900B4F4903E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D2FAF9C8-0D6C-735E-0505-7AABF2A8BFC2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921030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Graphic 24" descr="Badge Question Mark with solid fill">
            <a:extLst>
              <a:ext uri="{FF2B5EF4-FFF2-40B4-BE49-F238E27FC236}">
                <a16:creationId xmlns:a16="http://schemas.microsoft.com/office/drawing/2014/main" id="{014F0BFD-5759-970D-8603-70103C095E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80080" y="4280171"/>
            <a:ext cx="1449228" cy="144922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تقييم العناصر المختلفة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0" y="1573073"/>
            <a:ext cx="117348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 algn="r" rtl="1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ال</a:t>
            </a:r>
            <a:r>
              <a:rPr lang="ar-SA" sz="20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جسدية</a:t>
            </a: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والرفاه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1413706" y="2399007"/>
            <a:ext cx="420576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الصعوبات التنموية والوظيفية</a:t>
            </a:r>
            <a:endParaRPr lang="ar-SA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endParaRPr lang="en-GB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لاحظ ما إذا كان نموها البدني (الطول والوزن) كما هو متوقع وفقًا لسنهم.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تجد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صعوبة في التعلم أو التذكر أو التركيز؟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تجد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صعوبة في التواصل؟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تجد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صعوبة في الرؤية حتى عند ارتداء النظارات؟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تجد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صعوبة في السمع حتى عند استخدام المعينات السمعية؟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تعاني من صعوبة في المشي أو تحريك أجزاء من جسمك؟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تجد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صعوبة في ارتداء الملابس أو تناول الطعام؟</a:t>
            </a:r>
          </a:p>
          <a:p>
            <a:pPr algn="r" rtl="1"/>
            <a:endParaRPr lang="en-GB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6230469" y="2710510"/>
            <a:ext cx="5029198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الظروف الصحية الجسدية: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بأي ألم في مكان ما؟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هناك أجزاء من جس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 تؤلمك؟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لمس أحد أجزاء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من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جسمك وجعلك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بالحزن أو عدم الراحة؟</a:t>
            </a:r>
            <a:endParaRPr lang="en-GB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مرض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أو التعب؟</a:t>
            </a:r>
          </a:p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صحة: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لديك صابون ، مسحوق غسيل ، فرشاة أسنان ، فوط صحية؟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لاحظ ما إذا كانت ملابسها غير نظيفة أو في حالة سيئة مقارنة بالأطفال الآخرين في المجتمع.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9BCA7713-8879-83E1-1F92-A0CC95FC11B7}"/>
              </a:ext>
            </a:extLst>
          </p:cNvPr>
          <p:cNvGrpSpPr/>
          <p:nvPr/>
        </p:nvGrpSpPr>
        <p:grpSpPr>
          <a:xfrm>
            <a:off x="580080" y="5119186"/>
            <a:ext cx="767544" cy="1220425"/>
            <a:chOff x="860877" y="1929282"/>
            <a:chExt cx="1053230" cy="1674679"/>
          </a:xfrm>
        </p:grpSpPr>
        <p:sp>
          <p:nvSpPr>
            <p:cNvPr id="11" name="Round Same Side Corner Rectangle 46">
              <a:extLst>
                <a:ext uri="{FF2B5EF4-FFF2-40B4-BE49-F238E27FC236}">
                  <a16:creationId xmlns:a16="http://schemas.microsoft.com/office/drawing/2014/main" id="{C32CE744-F818-D8C5-F580-6E023FDE26A1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14F5736-CD8C-E6EF-7A59-9E9268FE4974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0329A62D-504C-E73E-5B80-9A7B08CE2456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2904951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تقييم العناصر المختلفة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-326713" y="1573073"/>
            <a:ext cx="6422713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العلاقات الاجتماعية مع الأقارب والعائلة والمجتمع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6197600" y="2413337"/>
            <a:ext cx="5655774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مشاعر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ما هو شعورك الآن؟ هل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ذلك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في كثير من الأحيان؟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تخافين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احيانا؟ ما الذي يجعلك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بالخوف في بعض الأحيان؟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 تنام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تراودك كوابيس في بعض الأحيان؟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هل تغضب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أحيانًا؟ ما الذي يجعلك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بالغضب؟</a:t>
            </a:r>
          </a:p>
          <a:p>
            <a:pPr lvl="0"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سلوك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لاحظ ما إذا كانت تبدو منتبهة أو بالأحرى مخدرة أو منفصلة.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لاحظ ما إذا كانت شديدة ال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تعلق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أو مستقلة وفقًا لأعمارها؟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ماذا تفعل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عندما تشعر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 بالغضب أو الحزن؟</a:t>
            </a:r>
          </a:p>
          <a:p>
            <a:pPr lvl="0" algn="r" rtl="1"/>
            <a:r>
              <a:rPr lang="en-GB" b="1" dirty="0" err="1">
                <a:latin typeface="Calibri" panose="020F0502020204030204" pitchFamily="34" charset="0"/>
                <a:cs typeface="Calibri" panose="020F0502020204030204" pitchFamily="34" charset="0"/>
              </a:rPr>
              <a:t>احترام</a:t>
            </a:r>
            <a:r>
              <a:rPr lang="en-GB" b="1" dirty="0">
                <a:latin typeface="Calibri" panose="020F0502020204030204" pitchFamily="34" charset="0"/>
                <a:cs typeface="Calibri" panose="020F0502020204030204" pitchFamily="34" charset="0"/>
              </a:rPr>
              <a:t> الذات</a:t>
            </a:r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نصيحة هي استخدام أنشطة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موجهة 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أو غير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ة لتقييم ذلك</a:t>
            </a:r>
          </a:p>
        </p:txBody>
      </p:sp>
      <p:sp>
        <p:nvSpPr>
          <p:cNvPr id="5" name="Arrow: Pentagon 4">
            <a:extLst>
              <a:ext uri="{FF2B5EF4-FFF2-40B4-BE49-F238E27FC236}">
                <a16:creationId xmlns:a16="http://schemas.microsoft.com/office/drawing/2014/main" id="{815338E7-B1F2-C471-F7A1-DBCCFE426308}"/>
              </a:ext>
            </a:extLst>
          </p:cNvPr>
          <p:cNvSpPr/>
          <p:nvPr/>
        </p:nvSpPr>
        <p:spPr>
          <a:xfrm>
            <a:off x="6196468" y="1573073"/>
            <a:ext cx="5678032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 algn="r" rtl="1"/>
            <a:r>
              <a:rPr lang="en-US" sz="20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والرفاه العاطفي</a:t>
            </a:r>
          </a:p>
        </p:txBody>
      </p:sp>
      <p:pic>
        <p:nvPicPr>
          <p:cNvPr id="15" name="Graphic 14" descr="Badge Question Mark with solid fill">
            <a:extLst>
              <a:ext uri="{FF2B5EF4-FFF2-40B4-BE49-F238E27FC236}">
                <a16:creationId xmlns:a16="http://schemas.microsoft.com/office/drawing/2014/main" id="{D425657E-35FA-600A-CCBA-4B5832EB1AD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552684" y="3953475"/>
            <a:ext cx="1449228" cy="1449228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2C10629F-D46A-CF0E-441F-8B7B30CBA951}"/>
              </a:ext>
            </a:extLst>
          </p:cNvPr>
          <p:cNvGrpSpPr/>
          <p:nvPr/>
        </p:nvGrpSpPr>
        <p:grpSpPr>
          <a:xfrm>
            <a:off x="454428" y="4617135"/>
            <a:ext cx="767544" cy="1220425"/>
            <a:chOff x="860877" y="1929282"/>
            <a:chExt cx="1053230" cy="1674679"/>
          </a:xfrm>
        </p:grpSpPr>
        <p:sp>
          <p:nvSpPr>
            <p:cNvPr id="17" name="Round Same Side Corner Rectangle 46">
              <a:extLst>
                <a:ext uri="{FF2B5EF4-FFF2-40B4-BE49-F238E27FC236}">
                  <a16:creationId xmlns:a16="http://schemas.microsoft.com/office/drawing/2014/main" id="{1367C947-38BA-19BF-7472-397C0BCE5478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657CD1F8-6409-6F7B-46B6-359DBDECF4C4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9" name="Trapezoid 18">
              <a:extLst>
                <a:ext uri="{FF2B5EF4-FFF2-40B4-BE49-F238E27FC236}">
                  <a16:creationId xmlns:a16="http://schemas.microsoft.com/office/drawing/2014/main" id="{87EF0385-D30B-012D-8C78-D7A6D3B62E14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2AAD1584-1ABD-3F2B-3875-B30C2EF8FA6D}"/>
              </a:ext>
            </a:extLst>
          </p:cNvPr>
          <p:cNvSpPr txBox="1"/>
          <p:nvPr/>
        </p:nvSpPr>
        <p:spPr>
          <a:xfrm>
            <a:off x="-491059" y="2548988"/>
            <a:ext cx="6426360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r" rtl="1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الأقران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هل لديك أي أصدقاء؟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هل تمارس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أنشطة مع أطفال آخرين في المجتمع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كم مرة تلتقي أو تتحدث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مع أصدقائك؟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من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هو/هي أيضاً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 مهم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/ة 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بالنسبة لك؟</a:t>
            </a:r>
          </a:p>
        </p:txBody>
      </p:sp>
    </p:spTree>
    <p:extLst>
      <p:ext uri="{BB962C8B-B14F-4D97-AF65-F5344CB8AC3E}">
        <p14:creationId xmlns:p14="http://schemas.microsoft.com/office/powerpoint/2010/main" val="21187011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54CBFDD2-81A4-75BF-EC45-2A93AFF2ECA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8200" y="3824779"/>
            <a:ext cx="1449228" cy="1449228"/>
          </a:xfrm>
          <a:prstGeom prst="rect">
            <a:avLst/>
          </a:prstGeom>
        </p:spPr>
      </p:pic>
      <p:grpSp>
        <p:nvGrpSpPr>
          <p:cNvPr id="6" name="Group 5">
            <a:extLst>
              <a:ext uri="{FF2B5EF4-FFF2-40B4-BE49-F238E27FC236}">
                <a16:creationId xmlns:a16="http://schemas.microsoft.com/office/drawing/2014/main" id="{99B361C9-A19E-C388-9D8A-7B3BB729D0B2}"/>
              </a:ext>
            </a:extLst>
          </p:cNvPr>
          <p:cNvGrpSpPr/>
          <p:nvPr/>
        </p:nvGrpSpPr>
        <p:grpSpPr>
          <a:xfrm>
            <a:off x="838200" y="4693786"/>
            <a:ext cx="767544" cy="1220425"/>
            <a:chOff x="860877" y="1929282"/>
            <a:chExt cx="1053230" cy="1674679"/>
          </a:xfrm>
        </p:grpSpPr>
        <p:sp>
          <p:nvSpPr>
            <p:cNvPr id="7" name="Round Same Side Corner Rectangle 46">
              <a:extLst>
                <a:ext uri="{FF2B5EF4-FFF2-40B4-BE49-F238E27FC236}">
                  <a16:creationId xmlns:a16="http://schemas.microsoft.com/office/drawing/2014/main" id="{349B920C-64FF-3A32-F52E-926DA097F407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C12E6191-9FDB-8B87-0C23-842A890D39D7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Trapezoid 10">
              <a:extLst>
                <a:ext uri="{FF2B5EF4-FFF2-40B4-BE49-F238E27FC236}">
                  <a16:creationId xmlns:a16="http://schemas.microsoft.com/office/drawing/2014/main" id="{B59576C5-56E3-2060-6B91-2CD70517DCD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تقييم العناصر المختلفة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-1" y="1319073"/>
            <a:ext cx="6266491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ar-SA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رعاية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والعائلة والبيئة المعيشية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159337"/>
            <a:ext cx="575149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مع من تعيش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ما الذي يعجبك في الأشخاص الذين تعيش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معهم؟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ما الذي لا يعجبك في الأشخاص الذين تعيش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معهم؟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مع من تشارك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الغرفة؟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كم عدد الوجبات التي تتناول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ها في اليوم؟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ما هي الوظائف التي يقوم بها الأشخاص الذين يعيشون معك؟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لديك أفراد آخرون من العائلة يعيشون في مكان آخر؟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تتحدث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أحيانًا مع أفراد الأسرة هؤلاء ، أم يقومون بزيارت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كم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أحيانًا؟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تُعامل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بشكل مختلف عن الأطفال الآخرين في المنزل؟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راقب نبرة الصوت التي يستخدمها الوالد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/ة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مع الطفل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/ة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E48E33D8-C672-858C-E0AE-3D6E11EDDE4F}"/>
              </a:ext>
            </a:extLst>
          </p:cNvPr>
          <p:cNvSpPr/>
          <p:nvPr/>
        </p:nvSpPr>
        <p:spPr>
          <a:xfrm>
            <a:off x="6781800" y="1319073"/>
            <a:ext cx="50927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 algn="r" rtl="1"/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التعليم والعمل ووقت الفراغ والاهتمامات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6781800" y="2159337"/>
            <a:ext cx="50927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تعليم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تذهب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إلى المدرسة أو أي برنامج تعليمي آخر؟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كم مرة تذهب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إلى المدرسة أو أي برنامج تعليمي آخر؟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سبق لك أن ذهبت إلى المدرسة؟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يمكن أن تخبر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ني ما هو الصف الذي وصلت إليه؟</a:t>
            </a:r>
          </a:p>
          <a:p>
            <a:pPr algn="r" rtl="1"/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عمل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تعمل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ما نوع العمل الذي ت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قومين به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يعجبك عملك ام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 لا يعجبك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على الاطلاق؟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كم مرة تعمل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 هل تعمل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كل يوم؟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كم من الوقت تعمل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كل يوم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تكسب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المال من العمل؟ هل تعرف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ما الذي يتم عمله بهذه الأموال؟</a:t>
            </a:r>
          </a:p>
          <a:p>
            <a:pPr algn="r" rtl="1"/>
            <a:r>
              <a:rPr lang="en-US" b="1" dirty="0" err="1">
                <a:latin typeface="Calibri" panose="020F0502020204030204" pitchFamily="34" charset="0"/>
                <a:cs typeface="Calibri" panose="020F0502020204030204" pitchFamily="34" charset="0"/>
              </a:rPr>
              <a:t>وقت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b="1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فراغ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ما الذى تفعل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يه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 لل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تسلية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؟ ما هي الأنشطة المفضلة لديك؟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هل لديك الوقت للقيام بأنشطتك المفضلة؟</a:t>
            </a:r>
          </a:p>
        </p:txBody>
      </p:sp>
    </p:spTree>
    <p:extLst>
      <p:ext uri="{BB962C8B-B14F-4D97-AF65-F5344CB8AC3E}">
        <p14:creationId xmlns:p14="http://schemas.microsoft.com/office/powerpoint/2010/main" val="251592567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3D9FB9-A739-0BD9-2468-2BCCC36F3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كيفية تقييم العناصر المختلفة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Arrow: Pentagon 2">
            <a:extLst>
              <a:ext uri="{FF2B5EF4-FFF2-40B4-BE49-F238E27FC236}">
                <a16:creationId xmlns:a16="http://schemas.microsoft.com/office/drawing/2014/main" id="{DB647D54-7D8B-BEAD-8628-274DCBD2E03A}"/>
              </a:ext>
            </a:extLst>
          </p:cNvPr>
          <p:cNvSpPr/>
          <p:nvPr/>
        </p:nvSpPr>
        <p:spPr>
          <a:xfrm>
            <a:off x="0" y="1573073"/>
            <a:ext cx="5778500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33400" algn="r" rtl="1"/>
            <a:r>
              <a:rPr lang="ar-SA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مجتمع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E805ED4-6319-5CA6-D4D6-8FC2A5CE9010}"/>
              </a:ext>
            </a:extLst>
          </p:cNvPr>
          <p:cNvSpPr txBox="1"/>
          <p:nvPr/>
        </p:nvSpPr>
        <p:spPr>
          <a:xfrm>
            <a:off x="514998" y="2413337"/>
            <a:ext cx="526350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هل تعرف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ما إذا كان لديك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قائد مجتمعي؟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هل تنضم عائلتك إلى بعض الأنشطة في المجتمع؟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هل تتعايش عائلتك مع الجيران والآخرين من مجتمعك؟</a:t>
            </a:r>
          </a:p>
        </p:txBody>
      </p:sp>
      <p:sp>
        <p:nvSpPr>
          <p:cNvPr id="8" name="Arrow: Pentagon 7">
            <a:extLst>
              <a:ext uri="{FF2B5EF4-FFF2-40B4-BE49-F238E27FC236}">
                <a16:creationId xmlns:a16="http://schemas.microsoft.com/office/drawing/2014/main" id="{E48E33D8-C672-858C-E0AE-3D6E11EDDE4F}"/>
              </a:ext>
            </a:extLst>
          </p:cNvPr>
          <p:cNvSpPr/>
          <p:nvPr/>
        </p:nvSpPr>
        <p:spPr>
          <a:xfrm>
            <a:off x="6413502" y="1573073"/>
            <a:ext cx="5460998" cy="667793"/>
          </a:xfrm>
          <a:prstGeom prst="homePlate">
            <a:avLst>
              <a:gd name="adj" fmla="val 2662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algn="r" rtl="1"/>
            <a:r>
              <a:rPr lang="ar-SA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US" sz="2400" b="1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توثيق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683B13-F314-39FF-0B30-6A752D4559C2}"/>
              </a:ext>
            </a:extLst>
          </p:cNvPr>
          <p:cNvSpPr txBox="1"/>
          <p:nvPr/>
        </p:nvSpPr>
        <p:spPr>
          <a:xfrm>
            <a:off x="6610998" y="2413337"/>
            <a:ext cx="526350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هل تعلم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ما إذا كان لديك بطاقة هوية أو شهادة ميلاد أو أي أوراق مهمة أخرى؟</a:t>
            </a:r>
          </a:p>
          <a:p>
            <a:pPr marL="171450" indent="-171450" algn="r" rtl="1">
              <a:buFont typeface="Arial" panose="020B0604020202020204" pitchFamily="34" charset="0"/>
              <a:buChar char="•"/>
            </a:pP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إذا كانت لديك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مستندات ، فهل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هي 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معك أو تعرف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ين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أين تجديها</a:t>
            </a:r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  <a:r>
              <a:rPr lang="en-US" sz="2000" dirty="0">
                <a:latin typeface="Arial" panose="020B0604020202020204" pitchFamily="34" charset="0"/>
                <a:cs typeface="Calibri" panose="020F0502020204030204" pitchFamily="34" charset="0"/>
              </a:rPr>
              <a:t>	</a:t>
            </a:r>
          </a:p>
        </p:txBody>
      </p:sp>
      <p:pic>
        <p:nvPicPr>
          <p:cNvPr id="7" name="Graphic 6" descr="Badge Question Mark with solid fill">
            <a:extLst>
              <a:ext uri="{FF2B5EF4-FFF2-40B4-BE49-F238E27FC236}">
                <a16:creationId xmlns:a16="http://schemas.microsoft.com/office/drawing/2014/main" id="{2868E471-2C1F-C8FE-ED95-FFA921B80F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81130" y="3950100"/>
            <a:ext cx="1449228" cy="144922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6CD1BE14-24BD-7857-DD91-E1B7B03A44A0}"/>
              </a:ext>
            </a:extLst>
          </p:cNvPr>
          <p:cNvGrpSpPr/>
          <p:nvPr/>
        </p:nvGrpSpPr>
        <p:grpSpPr>
          <a:xfrm>
            <a:off x="838200" y="4674714"/>
            <a:ext cx="767544" cy="1220425"/>
            <a:chOff x="860877" y="1929282"/>
            <a:chExt cx="1053230" cy="1674679"/>
          </a:xfrm>
        </p:grpSpPr>
        <p:sp>
          <p:nvSpPr>
            <p:cNvPr id="11" name="Round Same Side Corner Rectangle 46">
              <a:extLst>
                <a:ext uri="{FF2B5EF4-FFF2-40B4-BE49-F238E27FC236}">
                  <a16:creationId xmlns:a16="http://schemas.microsoft.com/office/drawing/2014/main" id="{72ABAC71-FA52-3E6B-369D-13FEEC245A7E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3AB302E6-F0B3-8958-B331-6A72407B3E80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3" name="Trapezoid 12">
              <a:extLst>
                <a:ext uri="{FF2B5EF4-FFF2-40B4-BE49-F238E27FC236}">
                  <a16:creationId xmlns:a16="http://schemas.microsoft.com/office/drawing/2014/main" id="{BBF16EE6-8F16-04D7-510E-4ADE0BF15F79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408912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A17EAA9-0757-4E70-857A-CCB621E253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1965" y="3099692"/>
            <a:ext cx="2808067" cy="562168"/>
          </a:xfrm>
        </p:spPr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هدف الوحدة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C69C9C30-42B3-1E68-CE83-DB7D612DB35F}"/>
              </a:ext>
            </a:extLst>
          </p:cNvPr>
          <p:cNvGrpSpPr/>
          <p:nvPr/>
        </p:nvGrpSpPr>
        <p:grpSpPr>
          <a:xfrm rot="21023167">
            <a:off x="10590396" y="5000126"/>
            <a:ext cx="1027992" cy="1313349"/>
            <a:chOff x="2624677" y="2611508"/>
            <a:chExt cx="1684492" cy="2042442"/>
          </a:xfrm>
        </p:grpSpPr>
        <p:sp>
          <p:nvSpPr>
            <p:cNvPr id="7" name="Rectangle: Single Corner Snipped 6">
              <a:extLst>
                <a:ext uri="{FF2B5EF4-FFF2-40B4-BE49-F238E27FC236}">
                  <a16:creationId xmlns:a16="http://schemas.microsoft.com/office/drawing/2014/main" id="{BFBD51C8-A2D7-CD46-CDAA-E0808EF80C70}"/>
                </a:ext>
              </a:extLst>
            </p:cNvPr>
            <p:cNvSpPr/>
            <p:nvPr/>
          </p:nvSpPr>
          <p:spPr>
            <a:xfrm rot="582585">
              <a:off x="2624677" y="2611508"/>
              <a:ext cx="1684492" cy="2042442"/>
            </a:xfrm>
            <a:prstGeom prst="snip1Rect">
              <a:avLst/>
            </a:prstGeom>
            <a:solidFill>
              <a:schemeClr val="bg1"/>
            </a:solidFill>
            <a:ln w="127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sz="1200" dirty="0"/>
            </a:p>
          </p:txBody>
        </p: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37159D42-249E-8DC1-BAB4-2E11342F6B99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9" name="Round Same Side Corner Rectangle 46">
                <a:extLst>
                  <a:ext uri="{FF2B5EF4-FFF2-40B4-BE49-F238E27FC236}">
                    <a16:creationId xmlns:a16="http://schemas.microsoft.com/office/drawing/2014/main" id="{CC74CDCC-1A81-C99F-587D-700354879747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dirty="0"/>
              </a:p>
            </p:txBody>
          </p:sp>
          <p:sp>
            <p:nvSpPr>
              <p:cNvPr id="10" name="Oval 9">
                <a:extLst>
                  <a:ext uri="{FF2B5EF4-FFF2-40B4-BE49-F238E27FC236}">
                    <a16:creationId xmlns:a16="http://schemas.microsoft.com/office/drawing/2014/main" id="{36ABDC72-F13E-A221-2D19-B6D53E7CB303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15383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sz="1200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5521665" y="2103503"/>
            <a:ext cx="5283709" cy="2554545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r" rtl="1"/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تزويد المشاركين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/ات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بالمعرفة والمهارات اللازمة لإجراء</a:t>
            </a:r>
            <a:endParaRPr lang="ar-SA" sz="3200" b="1" dirty="0">
              <a:solidFill>
                <a:schemeClr val="bg1"/>
              </a:solidFill>
              <a:latin typeface="Calibri" panose="020F0502020204030204" pitchFamily="34" charset="0"/>
              <a:ea typeface="Arial"/>
              <a:cs typeface="Calibri" panose="020F0502020204030204" pitchFamily="34" charset="0"/>
              <a:sym typeface="Arial"/>
            </a:endParaRPr>
          </a:p>
          <a:p>
            <a:pPr algn="r" rtl="1"/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تقييمات تتم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ركز</a:t>
            </a:r>
            <a:r>
              <a:rPr lang="en-US" sz="32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حول الطفل ، بما يتماشى مع الإرشادات والمعايير المشتركة بين الوكالات.</a:t>
            </a:r>
            <a:endParaRPr lang="en-US" sz="32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111846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780D2E-B75A-46C9-C93E-4791234FA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highlight>
                  <a:srgbClr val="FFFF00"/>
                </a:highlight>
              </a:rPr>
              <a:t>لعب الأدوار</a:t>
            </a:r>
            <a:endParaRPr lang="en-BE" dirty="0">
              <a:highlight>
                <a:srgbClr val="FFFF00"/>
              </a:highlight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3AB6518A-5778-D86B-A5AD-E449EC2D278E}"/>
              </a:ext>
            </a:extLst>
          </p:cNvPr>
          <p:cNvSpPr txBox="1"/>
          <p:nvPr/>
        </p:nvSpPr>
        <p:spPr>
          <a:xfrm>
            <a:off x="7769242" y="3541382"/>
            <a:ext cx="238659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sz="3200" dirty="0">
                <a:cs typeface="Calibri" panose="020F0502020204030204" pitchFamily="34" charset="0"/>
              </a:rPr>
              <a:t>أظهر مهاراتك!</a:t>
            </a:r>
            <a:endParaRPr lang="en-BE" sz="3200" dirty="0">
              <a:cs typeface="Calibri" panose="020F050202020403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FDA5E437-C539-8B07-12C2-AE2B40C8D9FB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9FF0709E-F853-31D7-7883-71A0A208E52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14D55492-88DF-7503-BB70-ED7EBDA6C966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123EC392-DB68-6842-BFFA-74F3A9696A4A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9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١٢٤-١٢٥</a:t>
                </a:r>
                <a:endParaRPr lang="en-CA" sz="9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E94B9FCA-D437-DD0A-E016-213B8758BD7A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A866990-3C68-8181-4A23-111E01190A7E}"/>
              </a:ext>
            </a:extLst>
          </p:cNvPr>
          <p:cNvGrpSpPr/>
          <p:nvPr/>
        </p:nvGrpSpPr>
        <p:grpSpPr>
          <a:xfrm>
            <a:off x="2197882" y="2009873"/>
            <a:ext cx="4591458" cy="3288582"/>
            <a:chOff x="3095303" y="2680418"/>
            <a:chExt cx="1667397" cy="1194255"/>
          </a:xfrm>
          <a:solidFill>
            <a:schemeClr val="accent6"/>
          </a:solidFill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025F3DB6-139D-1481-BBA0-2E047474A257}"/>
                </a:ext>
              </a:extLst>
            </p:cNvPr>
            <p:cNvGrpSpPr/>
            <p:nvPr/>
          </p:nvGrpSpPr>
          <p:grpSpPr>
            <a:xfrm>
              <a:off x="3095303" y="2680418"/>
              <a:ext cx="755220" cy="884779"/>
              <a:chOff x="6846848" y="1141103"/>
              <a:chExt cx="999203" cy="1170617"/>
            </a:xfrm>
            <a:grpFill/>
          </p:grpSpPr>
          <p:sp>
            <p:nvSpPr>
              <p:cNvPr id="27" name="Rectangle: Rounded Corners 26">
                <a:extLst>
                  <a:ext uri="{FF2B5EF4-FFF2-40B4-BE49-F238E27FC236}">
                    <a16:creationId xmlns:a16="http://schemas.microsoft.com/office/drawing/2014/main" id="{D2D3572A-37A0-6870-25C9-D4457D2A5BE1}"/>
                  </a:ext>
                </a:extLst>
              </p:cNvPr>
              <p:cNvSpPr/>
              <p:nvPr/>
            </p:nvSpPr>
            <p:spPr>
              <a:xfrm rot="1100420">
                <a:off x="7141985" y="1874813"/>
                <a:ext cx="152400" cy="436907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F81675AA-6FD3-B115-01E2-954998556F85}"/>
                  </a:ext>
                </a:extLst>
              </p:cNvPr>
              <p:cNvSpPr/>
              <p:nvPr/>
            </p:nvSpPr>
            <p:spPr>
              <a:xfrm rot="826591">
                <a:off x="6902427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29" name="Oval 28">
                <a:extLst>
                  <a:ext uri="{FF2B5EF4-FFF2-40B4-BE49-F238E27FC236}">
                    <a16:creationId xmlns:a16="http://schemas.microsoft.com/office/drawing/2014/main" id="{4C637D71-3347-45A6-7081-BFE11B76077E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0" name="Oval 29">
                <a:extLst>
                  <a:ext uri="{FF2B5EF4-FFF2-40B4-BE49-F238E27FC236}">
                    <a16:creationId xmlns:a16="http://schemas.microsoft.com/office/drawing/2014/main" id="{B0D2EAB9-637B-39A7-5C28-CD44B0C2F0FC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1" name="Block Arc 30">
                <a:extLst>
                  <a:ext uri="{FF2B5EF4-FFF2-40B4-BE49-F238E27FC236}">
                    <a16:creationId xmlns:a16="http://schemas.microsoft.com/office/drawing/2014/main" id="{7FB0444C-696C-40B2-1201-85AA27CCF9C6}"/>
                  </a:ext>
                </a:extLst>
              </p:cNvPr>
              <p:cNvSpPr/>
              <p:nvPr/>
            </p:nvSpPr>
            <p:spPr>
              <a:xfrm rot="11719641">
                <a:off x="7178956" y="163781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6C602603-FE66-4153-3D0A-ACAB6512B35D}"/>
                </a:ext>
              </a:extLst>
            </p:cNvPr>
            <p:cNvGrpSpPr/>
            <p:nvPr/>
          </p:nvGrpSpPr>
          <p:grpSpPr>
            <a:xfrm rot="19632759">
              <a:off x="4007481" y="2976179"/>
              <a:ext cx="755219" cy="898494"/>
              <a:chOff x="6846848" y="1141103"/>
              <a:chExt cx="999203" cy="1188766"/>
            </a:xfrm>
            <a:grpFill/>
          </p:grpSpPr>
          <p:sp>
            <p:nvSpPr>
              <p:cNvPr id="33" name="Rectangle: Rounded Corners 32">
                <a:extLst>
                  <a:ext uri="{FF2B5EF4-FFF2-40B4-BE49-F238E27FC236}">
                    <a16:creationId xmlns:a16="http://schemas.microsoft.com/office/drawing/2014/main" id="{BA8084DB-48EC-97D0-7EB7-9FA907615CC7}"/>
                  </a:ext>
                </a:extLst>
              </p:cNvPr>
              <p:cNvSpPr/>
              <p:nvPr/>
            </p:nvSpPr>
            <p:spPr>
              <a:xfrm rot="582262">
                <a:off x="7185878" y="1892961"/>
                <a:ext cx="152400" cy="436908"/>
              </a:xfrm>
              <a:prstGeom prst="roundRect">
                <a:avLst/>
              </a:prstGeom>
              <a:grpFill/>
              <a:ln w="38100"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4" name="Oval 33">
                <a:extLst>
                  <a:ext uri="{FF2B5EF4-FFF2-40B4-BE49-F238E27FC236}">
                    <a16:creationId xmlns:a16="http://schemas.microsoft.com/office/drawing/2014/main" id="{C861C5BB-75E8-A1E9-5E6A-73B77F24C621}"/>
                  </a:ext>
                </a:extLst>
              </p:cNvPr>
              <p:cNvSpPr/>
              <p:nvPr/>
            </p:nvSpPr>
            <p:spPr>
              <a:xfrm rot="826591">
                <a:off x="6902428" y="1141103"/>
                <a:ext cx="904241" cy="922418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5" name="Oval 34">
                <a:extLst>
                  <a:ext uri="{FF2B5EF4-FFF2-40B4-BE49-F238E27FC236}">
                    <a16:creationId xmlns:a16="http://schemas.microsoft.com/office/drawing/2014/main" id="{23D4333F-CBB9-4026-671A-2A919D26FF07}"/>
                  </a:ext>
                </a:extLst>
              </p:cNvPr>
              <p:cNvSpPr/>
              <p:nvPr/>
            </p:nvSpPr>
            <p:spPr>
              <a:xfrm rot="826591">
                <a:off x="6846848" y="1323092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6" name="Oval 35">
                <a:extLst>
                  <a:ext uri="{FF2B5EF4-FFF2-40B4-BE49-F238E27FC236}">
                    <a16:creationId xmlns:a16="http://schemas.microsoft.com/office/drawing/2014/main" id="{9752FDEA-6E0D-5D79-5741-1A528A0CA9DA}"/>
                  </a:ext>
                </a:extLst>
              </p:cNvPr>
              <p:cNvSpPr/>
              <p:nvPr/>
            </p:nvSpPr>
            <p:spPr>
              <a:xfrm rot="826591">
                <a:off x="7648389" y="1519621"/>
                <a:ext cx="197662" cy="326121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37" name="Block Arc 36">
                <a:extLst>
                  <a:ext uri="{FF2B5EF4-FFF2-40B4-BE49-F238E27FC236}">
                    <a16:creationId xmlns:a16="http://schemas.microsoft.com/office/drawing/2014/main" id="{58110D3D-C4FC-06E2-890F-266ECA7B3545}"/>
                  </a:ext>
                </a:extLst>
              </p:cNvPr>
              <p:cNvSpPr/>
              <p:nvPr/>
            </p:nvSpPr>
            <p:spPr>
              <a:xfrm rot="726908">
                <a:off x="7119521" y="1730088"/>
                <a:ext cx="306872" cy="247075"/>
              </a:xfrm>
              <a:prstGeom prst="blockArc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solidFill>
                    <a:schemeClr val="tx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1778967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32FF24-5418-0743-AE69-D9381E4B16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نصائح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لل</a:t>
            </a:r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تقييم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A0C389-BC04-DD95-D54E-51708D66C4B1}"/>
              </a:ext>
            </a:extLst>
          </p:cNvPr>
          <p:cNvSpPr txBox="1"/>
          <p:nvPr/>
        </p:nvSpPr>
        <p:spPr>
          <a:xfrm>
            <a:off x="2006600" y="1614205"/>
            <a:ext cx="4089400" cy="41549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 rtl="1"/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يجب استخدام الأسئلة بعناية واعتدال. أنت لا تريد استجواب 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طفل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0" lvl="1" algn="r" rtl="1"/>
            <a:endParaRPr lang="en-GB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لا تكن توجيهيًا أكثر من اللازم ، فلا بأس إذا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 انتقل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الطفل من موضوع إلى آخر. ليس من الضروري اتباع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بنية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نموذج التقييم بدقة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lvl="1" algn="r" rtl="1"/>
            <a:endParaRPr lang="en-GB" sz="2200" b="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استخدم مهارات 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الصحة النفسية والدعم النفسي الاجتماعي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 وتقنيات ال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تواصل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التواصل غير اللفظي ، والتحدث الفعال والاستماع النشط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ك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ي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يف</a:t>
            </a:r>
            <a:r>
              <a:rPr lang="ar-SA" sz="2200" b="0" dirty="0">
                <a:latin typeface="Calibri" panose="020F0502020204030204" pitchFamily="34" charset="0"/>
                <a:cs typeface="Calibri" panose="020F0502020204030204" pitchFamily="34" charset="0"/>
              </a:rPr>
              <a:t>ه</a:t>
            </a:r>
            <a:r>
              <a:rPr lang="en-GB" sz="2200" b="0" dirty="0">
                <a:latin typeface="Calibri" panose="020F0502020204030204" pitchFamily="34" charset="0"/>
                <a:cs typeface="Calibri" panose="020F0502020204030204" pitchFamily="34" charset="0"/>
              </a:rPr>
              <a:t> مع عمر الطفل ومرحلة نموه وقدراته.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3A7FAF5-C535-9205-D168-9A695A3EADEB}"/>
              </a:ext>
            </a:extLst>
          </p:cNvPr>
          <p:cNvSpPr txBox="1"/>
          <p:nvPr/>
        </p:nvSpPr>
        <p:spPr>
          <a:xfrm>
            <a:off x="7416800" y="1614205"/>
            <a:ext cx="4089400" cy="24622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استخدم الوسائل المرئية إذا كان من الممكن أن يسهل ذلك على الطفل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صورة جس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، صورة منزل ، صورة قرية بما في ذلك مدرسة ، منازل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...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endParaRPr lang="en-GB" sz="2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lvl="1" algn="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استخدم أنشطة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موجهة 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أو غير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موجه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ة تعزز الثقة وتدعم التقييم</a:t>
            </a:r>
          </a:p>
        </p:txBody>
      </p:sp>
      <p:pic>
        <p:nvPicPr>
          <p:cNvPr id="5" name="Graphic 4" descr="Badge Question Mark with solid fill">
            <a:extLst>
              <a:ext uri="{FF2B5EF4-FFF2-40B4-BE49-F238E27FC236}">
                <a16:creationId xmlns:a16="http://schemas.microsoft.com/office/drawing/2014/main" id="{7EA394F1-A698-AF70-8DCC-214AA6A6975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32779" y="1615442"/>
            <a:ext cx="868968" cy="868968"/>
          </a:xfrm>
          <a:prstGeom prst="rect">
            <a:avLst/>
          </a:prstGeom>
        </p:spPr>
      </p:pic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695621B-C1F8-2243-D9A6-C34F2C7F52F7}"/>
              </a:ext>
            </a:extLst>
          </p:cNvPr>
          <p:cNvSpPr/>
          <p:nvPr/>
        </p:nvSpPr>
        <p:spPr>
          <a:xfrm>
            <a:off x="789140" y="3078311"/>
            <a:ext cx="868968" cy="576424"/>
          </a:xfrm>
          <a:custGeom>
            <a:avLst/>
            <a:gdLst>
              <a:gd name="connsiteX0" fmla="*/ 235264 w 1053288"/>
              <a:gd name="connsiteY0" fmla="*/ 377723 h 698692"/>
              <a:gd name="connsiteX1" fmla="*/ 1022664 w 1053288"/>
              <a:gd name="connsiteY1" fmla="*/ 98323 h 698692"/>
              <a:gd name="connsiteX2" fmla="*/ 857564 w 1053288"/>
              <a:gd name="connsiteY2" fmla="*/ 530123 h 698692"/>
              <a:gd name="connsiteX3" fmla="*/ 527364 w 1053288"/>
              <a:gd name="connsiteY3" fmla="*/ 34823 h 698692"/>
              <a:gd name="connsiteX4" fmla="*/ 6664 w 1053288"/>
              <a:gd name="connsiteY4" fmla="*/ 111023 h 698692"/>
              <a:gd name="connsiteX5" fmla="*/ 260664 w 1053288"/>
              <a:gd name="connsiteY5" fmla="*/ 669823 h 698692"/>
              <a:gd name="connsiteX6" fmla="*/ 667064 w 1053288"/>
              <a:gd name="connsiteY6" fmla="*/ 568223 h 69869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053288" h="698692">
                <a:moveTo>
                  <a:pt x="235264" y="377723"/>
                </a:moveTo>
                <a:cubicBezTo>
                  <a:pt x="577105" y="225323"/>
                  <a:pt x="918947" y="72923"/>
                  <a:pt x="1022664" y="98323"/>
                </a:cubicBezTo>
                <a:cubicBezTo>
                  <a:pt x="1126381" y="123723"/>
                  <a:pt x="940114" y="540706"/>
                  <a:pt x="857564" y="530123"/>
                </a:cubicBezTo>
                <a:cubicBezTo>
                  <a:pt x="775014" y="519540"/>
                  <a:pt x="669181" y="104673"/>
                  <a:pt x="527364" y="34823"/>
                </a:cubicBezTo>
                <a:cubicBezTo>
                  <a:pt x="385547" y="-35027"/>
                  <a:pt x="51114" y="5190"/>
                  <a:pt x="6664" y="111023"/>
                </a:cubicBezTo>
                <a:cubicBezTo>
                  <a:pt x="-37786" y="216856"/>
                  <a:pt x="150597" y="593623"/>
                  <a:pt x="260664" y="669823"/>
                </a:cubicBezTo>
                <a:cubicBezTo>
                  <a:pt x="370731" y="746023"/>
                  <a:pt x="518897" y="657123"/>
                  <a:pt x="667064" y="568223"/>
                </a:cubicBezTo>
              </a:path>
            </a:pathLst>
          </a:custGeom>
          <a:noFill/>
          <a:ln w="57150">
            <a:solidFill>
              <a:schemeClr val="accent6"/>
            </a:solidFill>
            <a:headEnd type="none" w="med" len="med"/>
            <a:tailEnd type="arrow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720425A-D96C-3100-7B3E-8755E5BE2D53}"/>
              </a:ext>
            </a:extLst>
          </p:cNvPr>
          <p:cNvGrpSpPr/>
          <p:nvPr/>
        </p:nvGrpSpPr>
        <p:grpSpPr>
          <a:xfrm>
            <a:off x="494598" y="4096009"/>
            <a:ext cx="1160826" cy="675055"/>
            <a:chOff x="461917" y="4156886"/>
            <a:chExt cx="1837692" cy="1060542"/>
          </a:xfrm>
          <a:solidFill>
            <a:schemeClr val="accent6"/>
          </a:solidFill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68FD1835-442B-C457-A5D2-B17CFF9CBCC9}"/>
                </a:ext>
              </a:extLst>
            </p:cNvPr>
            <p:cNvSpPr/>
            <p:nvPr/>
          </p:nvSpPr>
          <p:spPr>
            <a:xfrm>
              <a:off x="1367458" y="4339072"/>
              <a:ext cx="868969" cy="868969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0B11F816-C9B8-814B-F2EA-EAEDCFDBB8BC}"/>
                </a:ext>
              </a:extLst>
            </p:cNvPr>
            <p:cNvSpPr/>
            <p:nvPr/>
          </p:nvSpPr>
          <p:spPr>
            <a:xfrm>
              <a:off x="130427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D19EB9DF-4218-435E-FB5C-C93335604F9A}"/>
                </a:ext>
              </a:extLst>
            </p:cNvPr>
            <p:cNvSpPr/>
            <p:nvPr/>
          </p:nvSpPr>
          <p:spPr>
            <a:xfrm>
              <a:off x="2156516" y="4716406"/>
              <a:ext cx="143093" cy="191276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1" name="Arc 10">
              <a:extLst>
                <a:ext uri="{FF2B5EF4-FFF2-40B4-BE49-F238E27FC236}">
                  <a16:creationId xmlns:a16="http://schemas.microsoft.com/office/drawing/2014/main" id="{122BA378-DD46-726F-07ED-A3FD9A1DC590}"/>
                </a:ext>
              </a:extLst>
            </p:cNvPr>
            <p:cNvSpPr/>
            <p:nvPr/>
          </p:nvSpPr>
          <p:spPr>
            <a:xfrm>
              <a:off x="525099" y="4156886"/>
              <a:ext cx="810768" cy="810768"/>
            </a:xfrm>
            <a:prstGeom prst="arc">
              <a:avLst>
                <a:gd name="adj1" fmla="val 2568393"/>
                <a:gd name="adj2" fmla="val 6686864"/>
              </a:avLst>
            </a:prstGeom>
            <a:noFill/>
            <a:ln w="57150" cap="rnd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12" name="Arc 11">
              <a:extLst>
                <a:ext uri="{FF2B5EF4-FFF2-40B4-BE49-F238E27FC236}">
                  <a16:creationId xmlns:a16="http://schemas.microsoft.com/office/drawing/2014/main" id="{FAE1C4E7-7FBF-CB06-7285-E8464ABAF5C7}"/>
                </a:ext>
              </a:extLst>
            </p:cNvPr>
            <p:cNvSpPr/>
            <p:nvPr/>
          </p:nvSpPr>
          <p:spPr>
            <a:xfrm>
              <a:off x="461917" y="4406660"/>
              <a:ext cx="810768" cy="810768"/>
            </a:xfrm>
            <a:prstGeom prst="arc">
              <a:avLst>
                <a:gd name="adj1" fmla="val 909026"/>
                <a:gd name="adj2" fmla="val 4616107"/>
              </a:avLst>
            </a:prstGeom>
            <a:noFill/>
            <a:ln w="57150" cap="rnd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E2429211-D0C0-C44F-A2BD-8D37AF799B61}"/>
              </a:ext>
            </a:extLst>
          </p:cNvPr>
          <p:cNvGrpSpPr/>
          <p:nvPr/>
        </p:nvGrpSpPr>
        <p:grpSpPr>
          <a:xfrm>
            <a:off x="7416800" y="4122505"/>
            <a:ext cx="1942937" cy="902800"/>
            <a:chOff x="7511804" y="4208632"/>
            <a:chExt cx="3283033" cy="1525486"/>
          </a:xfrm>
        </p:grpSpPr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4EF0968C-9B55-FFFB-C920-AF9D791587A1}"/>
                </a:ext>
              </a:extLst>
            </p:cNvPr>
            <p:cNvGrpSpPr/>
            <p:nvPr/>
          </p:nvGrpSpPr>
          <p:grpSpPr>
            <a:xfrm>
              <a:off x="10185400" y="4765089"/>
              <a:ext cx="609437" cy="969029"/>
              <a:chOff x="860877" y="1929282"/>
              <a:chExt cx="1053230" cy="1674679"/>
            </a:xfrm>
          </p:grpSpPr>
          <p:sp>
            <p:nvSpPr>
              <p:cNvPr id="15" name="Round Same Side Corner Rectangle 46">
                <a:extLst>
                  <a:ext uri="{FF2B5EF4-FFF2-40B4-BE49-F238E27FC236}">
                    <a16:creationId xmlns:a16="http://schemas.microsoft.com/office/drawing/2014/main" id="{1FFA17ED-D048-004E-834D-7623132DB171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Oval 15">
                <a:extLst>
                  <a:ext uri="{FF2B5EF4-FFF2-40B4-BE49-F238E27FC236}">
                    <a16:creationId xmlns:a16="http://schemas.microsoft.com/office/drawing/2014/main" id="{05AB1A39-E225-E2BD-BD58-C420D55ACBA8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Trapezoid 16">
                <a:extLst>
                  <a:ext uri="{FF2B5EF4-FFF2-40B4-BE49-F238E27FC236}">
                    <a16:creationId xmlns:a16="http://schemas.microsoft.com/office/drawing/2014/main" id="{7A579EC0-E5E0-4DF2-B09D-3A2D81426E4A}"/>
                  </a:ext>
                </a:extLst>
              </p:cNvPr>
              <p:cNvSpPr/>
              <p:nvPr/>
            </p:nvSpPr>
            <p:spPr>
              <a:xfrm>
                <a:off x="860877" y="2993721"/>
                <a:ext cx="1053230" cy="610240"/>
              </a:xfrm>
              <a:prstGeom prst="trapezoid">
                <a:avLst>
                  <a:gd name="adj" fmla="val 3304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30D35A9-19CB-4FB4-1D42-4949634479DA}"/>
                </a:ext>
              </a:extLst>
            </p:cNvPr>
            <p:cNvGrpSpPr/>
            <p:nvPr/>
          </p:nvGrpSpPr>
          <p:grpSpPr>
            <a:xfrm>
              <a:off x="8542994" y="4208632"/>
              <a:ext cx="521410" cy="1525486"/>
              <a:chOff x="1022970" y="2227840"/>
              <a:chExt cx="1141610" cy="3340002"/>
            </a:xfrm>
          </p:grpSpPr>
          <p:sp>
            <p:nvSpPr>
              <p:cNvPr id="19" name="Oval 18">
                <a:extLst>
                  <a:ext uri="{FF2B5EF4-FFF2-40B4-BE49-F238E27FC236}">
                    <a16:creationId xmlns:a16="http://schemas.microsoft.com/office/drawing/2014/main" id="{B9CE4E41-2685-584B-3D06-B7782B5AFBDA}"/>
                  </a:ext>
                </a:extLst>
              </p:cNvPr>
              <p:cNvSpPr/>
              <p:nvPr/>
            </p:nvSpPr>
            <p:spPr>
              <a:xfrm>
                <a:off x="1022970" y="2227840"/>
                <a:ext cx="1141610" cy="114161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20" name="Rectangle: Top Corners Rounded 19">
                <a:extLst>
                  <a:ext uri="{FF2B5EF4-FFF2-40B4-BE49-F238E27FC236}">
                    <a16:creationId xmlns:a16="http://schemas.microsoft.com/office/drawing/2014/main" id="{73FBDB5D-B331-C440-5701-DD57BD2640BA}"/>
                  </a:ext>
                </a:extLst>
              </p:cNvPr>
              <p:cNvSpPr/>
              <p:nvPr/>
            </p:nvSpPr>
            <p:spPr>
              <a:xfrm>
                <a:off x="1022970" y="3582437"/>
                <a:ext cx="1141610" cy="198540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914A7827-ED04-2F9B-7FE8-A5BA26CFD766}"/>
                </a:ext>
              </a:extLst>
            </p:cNvPr>
            <p:cNvCxnSpPr/>
            <p:nvPr/>
          </p:nvCxnSpPr>
          <p:spPr>
            <a:xfrm>
              <a:off x="7511804" y="5684014"/>
              <a:ext cx="2548335" cy="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06331633-ACFD-67C1-3908-5A0E845A7780}"/>
              </a:ext>
            </a:extLst>
          </p:cNvPr>
          <p:cNvGrpSpPr/>
          <p:nvPr/>
        </p:nvGrpSpPr>
        <p:grpSpPr>
          <a:xfrm flipH="1">
            <a:off x="6327568" y="1761857"/>
            <a:ext cx="787212" cy="722553"/>
            <a:chOff x="7619849" y="5297373"/>
            <a:chExt cx="500332" cy="459236"/>
          </a:xfrm>
          <a:solidFill>
            <a:schemeClr val="accent6"/>
          </a:solidFill>
        </p:grpSpPr>
        <p:sp>
          <p:nvSpPr>
            <p:cNvPr id="23" name="Trapezoid 22">
              <a:extLst>
                <a:ext uri="{FF2B5EF4-FFF2-40B4-BE49-F238E27FC236}">
                  <a16:creationId xmlns:a16="http://schemas.microsoft.com/office/drawing/2014/main" id="{2AC80EB4-67CF-C13C-279C-037C64A0E785}"/>
                </a:ext>
              </a:extLst>
            </p:cNvPr>
            <p:cNvSpPr/>
            <p:nvPr/>
          </p:nvSpPr>
          <p:spPr>
            <a:xfrm>
              <a:off x="7619849" y="5297373"/>
              <a:ext cx="500332" cy="200981"/>
            </a:xfrm>
            <a:prstGeom prst="trapezoid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7E075D4D-CD33-9F41-E471-F8396C67DDB1}"/>
                </a:ext>
              </a:extLst>
            </p:cNvPr>
            <p:cNvSpPr/>
            <p:nvPr/>
          </p:nvSpPr>
          <p:spPr>
            <a:xfrm>
              <a:off x="7663186" y="5498354"/>
              <a:ext cx="413659" cy="25825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5103FC32-28FB-B1AA-33AB-97B1061029B6}"/>
              </a:ext>
            </a:extLst>
          </p:cNvPr>
          <p:cNvGrpSpPr/>
          <p:nvPr/>
        </p:nvGrpSpPr>
        <p:grpSpPr>
          <a:xfrm>
            <a:off x="8999066" y="4920819"/>
            <a:ext cx="2043694" cy="987592"/>
            <a:chOff x="7769620" y="1440375"/>
            <a:chExt cx="3156797" cy="1525486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A910C44A-3E78-F591-AE2F-39584C84EA88}"/>
                </a:ext>
              </a:extLst>
            </p:cNvPr>
            <p:cNvGrpSpPr/>
            <p:nvPr/>
          </p:nvGrpSpPr>
          <p:grpSpPr>
            <a:xfrm>
              <a:off x="8739068" y="1996832"/>
              <a:ext cx="609437" cy="969029"/>
              <a:chOff x="860877" y="1929282"/>
              <a:chExt cx="1053230" cy="1674679"/>
            </a:xfrm>
          </p:grpSpPr>
          <p:sp>
            <p:nvSpPr>
              <p:cNvPr id="27" name="Round Same Side Corner Rectangle 46">
                <a:extLst>
                  <a:ext uri="{FF2B5EF4-FFF2-40B4-BE49-F238E27FC236}">
                    <a16:creationId xmlns:a16="http://schemas.microsoft.com/office/drawing/2014/main" id="{69C73F6C-6751-931A-F4BD-B43576D7D6CE}"/>
                  </a:ext>
                </a:extLst>
              </p:cNvPr>
              <p:cNvSpPr/>
              <p:nvPr/>
            </p:nvSpPr>
            <p:spPr>
              <a:xfrm>
                <a:off x="1052733" y="2725467"/>
                <a:ext cx="671847" cy="878494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8" name="Oval 27">
                <a:extLst>
                  <a:ext uri="{FF2B5EF4-FFF2-40B4-BE49-F238E27FC236}">
                    <a16:creationId xmlns:a16="http://schemas.microsoft.com/office/drawing/2014/main" id="{7F2CC4AB-7C87-EEAB-1D7B-F0579030693B}"/>
                  </a:ext>
                </a:extLst>
              </p:cNvPr>
              <p:cNvSpPr/>
              <p:nvPr/>
            </p:nvSpPr>
            <p:spPr>
              <a:xfrm>
                <a:off x="1047750" y="1929282"/>
                <a:ext cx="679484" cy="679484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9" name="Trapezoid 28">
                <a:extLst>
                  <a:ext uri="{FF2B5EF4-FFF2-40B4-BE49-F238E27FC236}">
                    <a16:creationId xmlns:a16="http://schemas.microsoft.com/office/drawing/2014/main" id="{F670C897-E9BB-C229-5B04-D314F8240B73}"/>
                  </a:ext>
                </a:extLst>
              </p:cNvPr>
              <p:cNvSpPr/>
              <p:nvPr/>
            </p:nvSpPr>
            <p:spPr>
              <a:xfrm>
                <a:off x="860877" y="2993721"/>
                <a:ext cx="1053230" cy="610240"/>
              </a:xfrm>
              <a:prstGeom prst="trapezoid">
                <a:avLst>
                  <a:gd name="adj" fmla="val 3304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grpSp>
          <p:nvGrpSpPr>
            <p:cNvPr id="30" name="Group 29">
              <a:extLst>
                <a:ext uri="{FF2B5EF4-FFF2-40B4-BE49-F238E27FC236}">
                  <a16:creationId xmlns:a16="http://schemas.microsoft.com/office/drawing/2014/main" id="{46506466-4086-28F4-6DE2-7BB1D552B842}"/>
                </a:ext>
              </a:extLst>
            </p:cNvPr>
            <p:cNvGrpSpPr/>
            <p:nvPr/>
          </p:nvGrpSpPr>
          <p:grpSpPr>
            <a:xfrm>
              <a:off x="10405007" y="1440375"/>
              <a:ext cx="521410" cy="1525486"/>
              <a:chOff x="1022970" y="2227840"/>
              <a:chExt cx="1141610" cy="3340002"/>
            </a:xfrm>
          </p:grpSpPr>
          <p:sp>
            <p:nvSpPr>
              <p:cNvPr id="31" name="Oval 30">
                <a:extLst>
                  <a:ext uri="{FF2B5EF4-FFF2-40B4-BE49-F238E27FC236}">
                    <a16:creationId xmlns:a16="http://schemas.microsoft.com/office/drawing/2014/main" id="{5DBF26F7-C25A-AF75-AE25-1B876C23295A}"/>
                  </a:ext>
                </a:extLst>
              </p:cNvPr>
              <p:cNvSpPr/>
              <p:nvPr/>
            </p:nvSpPr>
            <p:spPr>
              <a:xfrm>
                <a:off x="1022970" y="2227840"/>
                <a:ext cx="1141610" cy="1141610"/>
              </a:xfrm>
              <a:prstGeom prst="ellipse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  <p:sp>
            <p:nvSpPr>
              <p:cNvPr id="32" name="Rectangle: Top Corners Rounded 31">
                <a:extLst>
                  <a:ext uri="{FF2B5EF4-FFF2-40B4-BE49-F238E27FC236}">
                    <a16:creationId xmlns:a16="http://schemas.microsoft.com/office/drawing/2014/main" id="{261E973B-028F-308C-967C-BB0FC5D8DC43}"/>
                  </a:ext>
                </a:extLst>
              </p:cNvPr>
              <p:cNvSpPr/>
              <p:nvPr/>
            </p:nvSpPr>
            <p:spPr>
              <a:xfrm>
                <a:off x="1022970" y="3582437"/>
                <a:ext cx="1141610" cy="1985405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US" dirty="0"/>
              </a:p>
            </p:txBody>
          </p:sp>
        </p:grp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E2E6F608-1F0E-CB46-220D-0423778A52BE}"/>
                </a:ext>
              </a:extLst>
            </p:cNvPr>
            <p:cNvCxnSpPr/>
            <p:nvPr/>
          </p:nvCxnSpPr>
          <p:spPr>
            <a:xfrm>
              <a:off x="7769620" y="2915757"/>
              <a:ext cx="2548335" cy="0"/>
            </a:xfrm>
            <a:prstGeom prst="line">
              <a:avLst/>
            </a:prstGeom>
            <a:ln w="38100">
              <a:solidFill>
                <a:schemeClr val="accent6"/>
              </a:solidFill>
              <a:prstDash val="dash"/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2195905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>
            <a:extLst>
              <a:ext uri="{FF2B5EF4-FFF2-40B4-BE49-F238E27FC236}">
                <a16:creationId xmlns:a16="http://schemas.microsoft.com/office/drawing/2014/main" id="{FCEED87D-58E5-9BEA-61EC-D4CF3CDD72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تحليل مخاطر الطفل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 - حالة أمينة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5984706-797D-27AD-0F94-2747420A22ED}"/>
              </a:ext>
            </a:extLst>
          </p:cNvPr>
          <p:cNvSpPr/>
          <p:nvPr/>
        </p:nvSpPr>
        <p:spPr>
          <a:xfrm>
            <a:off x="660400" y="3734797"/>
            <a:ext cx="10693400" cy="19518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sz="2400" dirty="0">
              <a:solidFill>
                <a:schemeClr val="bg1"/>
              </a:solidFill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4CC41CE5-2A98-081B-FB81-5FFD34FD0D4B}"/>
              </a:ext>
            </a:extLst>
          </p:cNvPr>
          <p:cNvGrpSpPr/>
          <p:nvPr/>
        </p:nvGrpSpPr>
        <p:grpSpPr>
          <a:xfrm>
            <a:off x="1645770" y="4224826"/>
            <a:ext cx="2064490" cy="1782273"/>
            <a:chOff x="6259687" y="4130191"/>
            <a:chExt cx="2284022" cy="1913758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4CB8E039-8C9C-C2BE-9928-857FB944635E}"/>
                </a:ext>
              </a:extLst>
            </p:cNvPr>
            <p:cNvSpPr/>
            <p:nvPr/>
          </p:nvSpPr>
          <p:spPr>
            <a:xfrm>
              <a:off x="6259687" y="4130191"/>
              <a:ext cx="755183" cy="755182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4" name="Rectangle: Rounded Corners 43">
              <a:extLst>
                <a:ext uri="{FF2B5EF4-FFF2-40B4-BE49-F238E27FC236}">
                  <a16:creationId xmlns:a16="http://schemas.microsoft.com/office/drawing/2014/main" id="{598A704D-86DF-4979-27F1-D377F1C69162}"/>
                </a:ext>
              </a:extLst>
            </p:cNvPr>
            <p:cNvSpPr/>
            <p:nvPr/>
          </p:nvSpPr>
          <p:spPr>
            <a:xfrm rot="18175017">
              <a:off x="7114646" y="4482418"/>
              <a:ext cx="755258" cy="1101316"/>
            </a:xfrm>
            <a:prstGeom prst="roundRect">
              <a:avLst>
                <a:gd name="adj" fmla="val 44386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5" name="Rectangle: Rounded Corners 44">
              <a:extLst>
                <a:ext uri="{FF2B5EF4-FFF2-40B4-BE49-F238E27FC236}">
                  <a16:creationId xmlns:a16="http://schemas.microsoft.com/office/drawing/2014/main" id="{1C0A1592-05DE-E301-8366-1977BB003107}"/>
                </a:ext>
              </a:extLst>
            </p:cNvPr>
            <p:cNvSpPr/>
            <p:nvPr/>
          </p:nvSpPr>
          <p:spPr>
            <a:xfrm rot="2833693">
              <a:off x="7462045" y="5184310"/>
              <a:ext cx="312942" cy="55582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B12C7660-A657-915E-F024-704D9CF601E8}"/>
                </a:ext>
              </a:extLst>
            </p:cNvPr>
            <p:cNvSpPr/>
            <p:nvPr/>
          </p:nvSpPr>
          <p:spPr>
            <a:xfrm rot="9538565">
              <a:off x="7427004" y="5418232"/>
              <a:ext cx="308549" cy="625717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7" name="Rectangle: Rounded Corners 46">
              <a:extLst>
                <a:ext uri="{FF2B5EF4-FFF2-40B4-BE49-F238E27FC236}">
                  <a16:creationId xmlns:a16="http://schemas.microsoft.com/office/drawing/2014/main" id="{F2409144-8D33-FFC6-50AF-80C7D8ED3EEA}"/>
                </a:ext>
              </a:extLst>
            </p:cNvPr>
            <p:cNvSpPr/>
            <p:nvPr/>
          </p:nvSpPr>
          <p:spPr>
            <a:xfrm rot="9538565">
              <a:off x="7839999" y="4926558"/>
              <a:ext cx="310445" cy="91208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8" name="Rectangle: Rounded Corners 47">
              <a:extLst>
                <a:ext uri="{FF2B5EF4-FFF2-40B4-BE49-F238E27FC236}">
                  <a16:creationId xmlns:a16="http://schemas.microsoft.com/office/drawing/2014/main" id="{EE5AFB70-59D5-E7CD-EB2A-1602D9D6BE5D}"/>
                </a:ext>
              </a:extLst>
            </p:cNvPr>
            <p:cNvSpPr/>
            <p:nvPr/>
          </p:nvSpPr>
          <p:spPr>
            <a:xfrm rot="7638124">
              <a:off x="8078098" y="5454895"/>
              <a:ext cx="310445" cy="62077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9" name="Rectangle: Rounded Corners 48">
              <a:extLst>
                <a:ext uri="{FF2B5EF4-FFF2-40B4-BE49-F238E27FC236}">
                  <a16:creationId xmlns:a16="http://schemas.microsoft.com/office/drawing/2014/main" id="{69157AD2-7F26-DAE2-ADB5-0B1AE7675126}"/>
                </a:ext>
              </a:extLst>
            </p:cNvPr>
            <p:cNvSpPr/>
            <p:nvPr/>
          </p:nvSpPr>
          <p:spPr>
            <a:xfrm rot="3168656">
              <a:off x="7293969" y="4091882"/>
              <a:ext cx="318606" cy="901070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50" name="Rectangle: Rounded Corners 49">
              <a:extLst>
                <a:ext uri="{FF2B5EF4-FFF2-40B4-BE49-F238E27FC236}">
                  <a16:creationId xmlns:a16="http://schemas.microsoft.com/office/drawing/2014/main" id="{C19AFDA5-C194-4099-D00F-BA01E7F1EFF4}"/>
                </a:ext>
              </a:extLst>
            </p:cNvPr>
            <p:cNvSpPr/>
            <p:nvPr/>
          </p:nvSpPr>
          <p:spPr>
            <a:xfrm rot="5220404">
              <a:off x="7755334" y="3963787"/>
              <a:ext cx="306290" cy="73809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pic>
          <p:nvPicPr>
            <p:cNvPr id="51" name="Graphic 50" descr="Water with solid fill">
              <a:extLst>
                <a:ext uri="{FF2B5EF4-FFF2-40B4-BE49-F238E27FC236}">
                  <a16:creationId xmlns:a16="http://schemas.microsoft.com/office/drawing/2014/main" id="{68397FF9-337F-5CC8-4EEF-3A53C3474D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9177277">
              <a:off x="6695155" y="4232721"/>
              <a:ext cx="200226" cy="200226"/>
            </a:xfrm>
            <a:prstGeom prst="rect">
              <a:avLst/>
            </a:prstGeom>
          </p:spPr>
        </p:pic>
        <p:sp>
          <p:nvSpPr>
            <p:cNvPr id="52" name="Rectangle: Rounded Corners 51">
              <a:extLst>
                <a:ext uri="{FF2B5EF4-FFF2-40B4-BE49-F238E27FC236}">
                  <a16:creationId xmlns:a16="http://schemas.microsoft.com/office/drawing/2014/main" id="{7AFBD8E9-3C34-CF4F-7B53-26BC972E0D0D}"/>
                </a:ext>
              </a:extLst>
            </p:cNvPr>
            <p:cNvSpPr/>
            <p:nvPr/>
          </p:nvSpPr>
          <p:spPr>
            <a:xfrm rot="2024775">
              <a:off x="6744743" y="4729150"/>
              <a:ext cx="318606" cy="1008568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pic>
          <p:nvPicPr>
            <p:cNvPr id="53" name="Graphic 52" descr="Water with solid fill">
              <a:extLst>
                <a:ext uri="{FF2B5EF4-FFF2-40B4-BE49-F238E27FC236}">
                  <a16:creationId xmlns:a16="http://schemas.microsoft.com/office/drawing/2014/main" id="{14A023C9-B4A2-B71C-32BA-4864C26CC12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 rot="19177277">
              <a:off x="6532454" y="4188872"/>
              <a:ext cx="200226" cy="200226"/>
            </a:xfrm>
            <a:prstGeom prst="rect">
              <a:avLst/>
            </a:prstGeom>
          </p:spPr>
        </p:pic>
      </p:grpSp>
      <p:sp>
        <p:nvSpPr>
          <p:cNvPr id="54" name="TextBox 53">
            <a:extLst>
              <a:ext uri="{FF2B5EF4-FFF2-40B4-BE49-F238E27FC236}">
                <a16:creationId xmlns:a16="http://schemas.microsoft.com/office/drawing/2014/main" id="{1C64FD39-B3D2-E34C-541B-544F336C670E}"/>
              </a:ext>
            </a:extLst>
          </p:cNvPr>
          <p:cNvSpPr txBox="1"/>
          <p:nvPr/>
        </p:nvSpPr>
        <p:spPr>
          <a:xfrm>
            <a:off x="1962990" y="3090093"/>
            <a:ext cx="212641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sz="2200" b="1" dirty="0">
                <a:latin typeface="Arial" panose="020B0604020202020204" pitchFamily="34" charset="0"/>
                <a:cs typeface="Calibri" panose="020F0502020204030204" pitchFamily="34" charset="0"/>
              </a:rPr>
              <a:t>عوامل الخطر</a:t>
            </a:r>
            <a:endParaRPr lang="en-CA" sz="22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B38FCB1-22D7-C972-AB60-EA9CF720E054}"/>
              </a:ext>
            </a:extLst>
          </p:cNvPr>
          <p:cNvSpPr txBox="1"/>
          <p:nvPr/>
        </p:nvSpPr>
        <p:spPr>
          <a:xfrm>
            <a:off x="1943756" y="4468935"/>
            <a:ext cx="2691430" cy="43088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 rtl="1"/>
            <a:r>
              <a:rPr lang="en-US" sz="2200" b="1" dirty="0">
                <a:latin typeface="Arial" panose="020B0604020202020204" pitchFamily="34" charset="0"/>
                <a:cs typeface="Calibri" panose="020F0502020204030204" pitchFamily="34" charset="0"/>
              </a:rPr>
              <a:t>عوامل الحماية</a:t>
            </a:r>
            <a:endParaRPr lang="en-CA" sz="2200" b="1" dirty="0"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64" name="Group 63">
            <a:extLst>
              <a:ext uri="{FF2B5EF4-FFF2-40B4-BE49-F238E27FC236}">
                <a16:creationId xmlns:a16="http://schemas.microsoft.com/office/drawing/2014/main" id="{1A05B0EA-F735-B008-D888-478FD1695BF5}"/>
              </a:ext>
            </a:extLst>
          </p:cNvPr>
          <p:cNvGrpSpPr/>
          <p:nvPr/>
        </p:nvGrpSpPr>
        <p:grpSpPr>
          <a:xfrm>
            <a:off x="4784724" y="1534930"/>
            <a:ext cx="5463520" cy="4594922"/>
            <a:chOff x="5037490" y="1346639"/>
            <a:chExt cx="4210214" cy="4879952"/>
          </a:xfrm>
        </p:grpSpPr>
        <p:sp>
          <p:nvSpPr>
            <p:cNvPr id="56" name="Cube 55">
              <a:extLst>
                <a:ext uri="{FF2B5EF4-FFF2-40B4-BE49-F238E27FC236}">
                  <a16:creationId xmlns:a16="http://schemas.microsoft.com/office/drawing/2014/main" id="{AB1AC1B3-3790-0168-2083-B54400AD16EE}"/>
                </a:ext>
              </a:extLst>
            </p:cNvPr>
            <p:cNvSpPr/>
            <p:nvPr/>
          </p:nvSpPr>
          <p:spPr>
            <a:xfrm>
              <a:off x="5037490" y="2479824"/>
              <a:ext cx="2023992" cy="967403"/>
            </a:xfrm>
            <a:prstGeom prst="cub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" name="Cube 56">
              <a:extLst>
                <a:ext uri="{FF2B5EF4-FFF2-40B4-BE49-F238E27FC236}">
                  <a16:creationId xmlns:a16="http://schemas.microsoft.com/office/drawing/2014/main" id="{2188C4AA-98B7-37AF-B5CB-668BC033CA30}"/>
                </a:ext>
              </a:extLst>
            </p:cNvPr>
            <p:cNvSpPr/>
            <p:nvPr/>
          </p:nvSpPr>
          <p:spPr>
            <a:xfrm>
              <a:off x="5037490" y="1346639"/>
              <a:ext cx="2023992" cy="967403"/>
            </a:xfrm>
            <a:prstGeom prst="cube">
              <a:avLst/>
            </a:prstGeom>
            <a:no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" name="Cube 57">
              <a:extLst>
                <a:ext uri="{FF2B5EF4-FFF2-40B4-BE49-F238E27FC236}">
                  <a16:creationId xmlns:a16="http://schemas.microsoft.com/office/drawing/2014/main" id="{7B5DB02E-0787-EE22-46D8-86E0360F4C82}"/>
                </a:ext>
              </a:extLst>
            </p:cNvPr>
            <p:cNvSpPr/>
            <p:nvPr/>
          </p:nvSpPr>
          <p:spPr>
            <a:xfrm>
              <a:off x="7209778" y="2479824"/>
              <a:ext cx="2023992" cy="967403"/>
            </a:xfrm>
            <a:prstGeom prst="cub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" name="Cube 58">
              <a:extLst>
                <a:ext uri="{FF2B5EF4-FFF2-40B4-BE49-F238E27FC236}">
                  <a16:creationId xmlns:a16="http://schemas.microsoft.com/office/drawing/2014/main" id="{1FD871B5-E33D-4E3F-A485-8FF5CB64ECA6}"/>
                </a:ext>
              </a:extLst>
            </p:cNvPr>
            <p:cNvSpPr/>
            <p:nvPr/>
          </p:nvSpPr>
          <p:spPr>
            <a:xfrm>
              <a:off x="7209778" y="1346639"/>
              <a:ext cx="2023992" cy="967403"/>
            </a:xfrm>
            <a:prstGeom prst="cube">
              <a:avLst/>
            </a:prstGeom>
            <a:noFill/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" name="Cube 59">
              <a:extLst>
                <a:ext uri="{FF2B5EF4-FFF2-40B4-BE49-F238E27FC236}">
                  <a16:creationId xmlns:a16="http://schemas.microsoft.com/office/drawing/2014/main" id="{AC60FCC8-D6F6-B746-ADDE-C541AB89FF94}"/>
                </a:ext>
              </a:extLst>
            </p:cNvPr>
            <p:cNvSpPr/>
            <p:nvPr/>
          </p:nvSpPr>
          <p:spPr>
            <a:xfrm>
              <a:off x="5037490" y="5259188"/>
              <a:ext cx="2023992" cy="967403"/>
            </a:xfrm>
            <a:prstGeom prst="cub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" name="Cube 60">
              <a:extLst>
                <a:ext uri="{FF2B5EF4-FFF2-40B4-BE49-F238E27FC236}">
                  <a16:creationId xmlns:a16="http://schemas.microsoft.com/office/drawing/2014/main" id="{A725A253-BB8D-9F17-13BC-487750F87CBF}"/>
                </a:ext>
              </a:extLst>
            </p:cNvPr>
            <p:cNvSpPr/>
            <p:nvPr/>
          </p:nvSpPr>
          <p:spPr>
            <a:xfrm>
              <a:off x="5037490" y="4155058"/>
              <a:ext cx="2023992" cy="967403"/>
            </a:xfrm>
            <a:prstGeom prst="cube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" name="Cube 61">
              <a:extLst>
                <a:ext uri="{FF2B5EF4-FFF2-40B4-BE49-F238E27FC236}">
                  <a16:creationId xmlns:a16="http://schemas.microsoft.com/office/drawing/2014/main" id="{72039D90-5FEF-961B-C798-98F70290D221}"/>
                </a:ext>
              </a:extLst>
            </p:cNvPr>
            <p:cNvSpPr/>
            <p:nvPr/>
          </p:nvSpPr>
          <p:spPr>
            <a:xfrm>
              <a:off x="7223712" y="5251993"/>
              <a:ext cx="2023992" cy="967403"/>
            </a:xfrm>
            <a:prstGeom prst="cub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3" name="Cube 62">
              <a:extLst>
                <a:ext uri="{FF2B5EF4-FFF2-40B4-BE49-F238E27FC236}">
                  <a16:creationId xmlns:a16="http://schemas.microsoft.com/office/drawing/2014/main" id="{84604E4E-E51C-CBFD-3F4D-83A2174D781C}"/>
                </a:ext>
              </a:extLst>
            </p:cNvPr>
            <p:cNvSpPr/>
            <p:nvPr/>
          </p:nvSpPr>
          <p:spPr>
            <a:xfrm>
              <a:off x="7223712" y="4147863"/>
              <a:ext cx="2023992" cy="967403"/>
            </a:xfrm>
            <a:prstGeom prst="cube">
              <a:avLst/>
            </a:prstGeom>
            <a:noFill/>
            <a:ln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sz="1600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0FCD713-FF7A-7C1D-07AA-DDE044B9F32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3" name="Hexagon 2">
              <a:extLst>
                <a:ext uri="{FF2B5EF4-FFF2-40B4-BE49-F238E27FC236}">
                  <a16:creationId xmlns:a16="http://schemas.microsoft.com/office/drawing/2014/main" id="{0BD57711-6A72-CD77-3021-1147D8E2A0E6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E149B760-0609-8C3B-CA7B-967E8A56C8D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E0587DDD-0CF9-CA6A-F4FE-F37D4306FBA9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١٢٦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28B3A129-5B48-F891-0BCA-077D416D041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DFE86C3D-5A65-9D5F-7323-492DA429FC5B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7" name="Isosceles Triangle 16">
                <a:extLst>
                  <a:ext uri="{FF2B5EF4-FFF2-40B4-BE49-F238E27FC236}">
                    <a16:creationId xmlns:a16="http://schemas.microsoft.com/office/drawing/2014/main" id="{F60D5E1D-13A2-DBD7-7E29-542ED02D0C9D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7821F239-1E1A-AA16-8E0D-E6D38808BBD7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727400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itle 72">
            <a:extLst>
              <a:ext uri="{FF2B5EF4-FFF2-40B4-BE49-F238E27FC236}">
                <a16:creationId xmlns:a16="http://schemas.microsoft.com/office/drawing/2014/main" id="{6BFA0E11-9B4A-CB90-770A-BB2E89B294E8}"/>
              </a:ext>
            </a:extLst>
          </p:cNvPr>
          <p:cNvSpPr txBox="1">
            <a:spLocks/>
          </p:cNvSpPr>
          <p:nvPr/>
        </p:nvSpPr>
        <p:spPr>
          <a:xfrm>
            <a:off x="4253095" y="2866832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20335872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2543625" y="3665633"/>
            <a:ext cx="3128031" cy="144655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يجب أن يستخدم </a:t>
            </a:r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أخصائيو</a:t>
            </a:r>
            <a:r>
              <a:rPr lang="en-GB" sz="2200" dirty="0">
                <a:latin typeface="Calibri" panose="020F0502020204030204" pitchFamily="34" charset="0"/>
                <a:cs typeface="Calibri" panose="020F0502020204030204" pitchFamily="34" charset="0"/>
              </a:rPr>
              <a:t> الحالة دائمًا نهج المصالح الفضلى وأن يجمعوا المعلومات حول جميع العناصر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4D4DABB9-F696-4666-9240-F14941B6206C}"/>
              </a:ext>
            </a:extLst>
          </p:cNvPr>
          <p:cNvSpPr txBox="1"/>
          <p:nvPr/>
        </p:nvSpPr>
        <p:spPr>
          <a:xfrm>
            <a:off x="6643060" y="3665633"/>
            <a:ext cx="2965305" cy="110799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ar-SA" sz="2200" dirty="0">
                <a:latin typeface="Calibri" panose="020F0502020204030204" pitchFamily="34" charset="0"/>
                <a:cs typeface="Calibri" panose="020F0502020204030204" pitchFamily="34" charset="0"/>
              </a:rPr>
              <a:t>يجب تحليل عوامل الخطر والحماية للنظر في ما يحتاجه الطفل</a:t>
            </a:r>
            <a:endParaRPr lang="en-CA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0" name="5-Point Star 5">
            <a:extLst>
              <a:ext uri="{FF2B5EF4-FFF2-40B4-BE49-F238E27FC236}">
                <a16:creationId xmlns:a16="http://schemas.microsoft.com/office/drawing/2014/main" id="{CA51DE7D-C4EB-4482-B9BD-8251CB38B67D}"/>
              </a:ext>
            </a:extLst>
          </p:cNvPr>
          <p:cNvSpPr/>
          <p:nvPr/>
        </p:nvSpPr>
        <p:spPr>
          <a:xfrm>
            <a:off x="3581861" y="21126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7558581" y="2112616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206657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D8E78676-E4CE-3427-E471-5F51E2B5E437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>
                <a:solidFill>
                  <a:schemeClr val="bg1"/>
                </a:solidFill>
                <a:latin typeface="Garamond"/>
              </a:rPr>
              <a:t>الجلسة </a:t>
            </a:r>
            <a:r>
              <a:rPr lang="ar-SA" sz="2400" b="1" dirty="0">
                <a:solidFill>
                  <a:schemeClr val="bg1"/>
                </a:solidFill>
                <a:latin typeface="Garamond"/>
              </a:rPr>
              <a:t>٤</a:t>
            </a:r>
            <a:endParaRPr lang="en-CA" sz="2400" b="1" dirty="0">
              <a:solidFill>
                <a:schemeClr val="bg1"/>
              </a:solidFill>
              <a:latin typeface="Garamond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Garamond"/>
              </a:rPr>
            </a:br>
            <a:r>
              <a:rPr lang="en-US" sz="5400" b="1" dirty="0">
                <a:solidFill>
                  <a:schemeClr val="bg1"/>
                </a:solidFill>
                <a:latin typeface="Garamond"/>
              </a:rPr>
              <a:t>كيف يمكنني تحديد احتياجات الطفل وتحديد أولوياته؟</a:t>
            </a:r>
          </a:p>
        </p:txBody>
      </p:sp>
    </p:spTree>
    <p:extLst>
      <p:ext uri="{BB962C8B-B14F-4D97-AF65-F5344CB8AC3E}">
        <p14:creationId xmlns:p14="http://schemas.microsoft.com/office/powerpoint/2010/main" val="184949205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1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8C5F7A"/>
              </a:buClr>
              <a:buSzPts val="3200"/>
              <a:buFont typeface="Arial"/>
              <a:buNone/>
            </a:pPr>
            <a:r>
              <a:rPr lang="ar-SA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الإطار</a:t>
            </a: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 الزمني لاستكمال التقييم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61" name="Google Shape;561;p17"/>
          <p:cNvSpPr txBox="1"/>
          <p:nvPr/>
        </p:nvSpPr>
        <p:spPr>
          <a:xfrm>
            <a:off x="6749142" y="3929019"/>
            <a:ext cx="4327571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إذا كان الطفل معرضًا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لخطر عالي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من الأذى، فيجب البدء في التقييم </a:t>
            </a:r>
            <a:r>
              <a:rPr lang="ar-SA" sz="2400" b="1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فوراً </a:t>
            </a:r>
            <a:r>
              <a:rPr lang="ar-SA" sz="2400" dirty="0">
                <a:solidFill>
                  <a:schemeClr val="dk1"/>
                </a:solidFill>
                <a:latin typeface="Calibri" panose="020F0502020204030204" pitchFamily="34" charset="0"/>
                <a:ea typeface="Calibri"/>
                <a:cs typeface="Calibri" panose="020F0502020204030204" pitchFamily="34" charset="0"/>
                <a:sym typeface="Calibri"/>
              </a:rPr>
              <a:t>بعد التسجيل، قبل مغادرة الطفل</a:t>
            </a:r>
            <a:endParaRPr sz="2400" dirty="0">
              <a:solidFill>
                <a:schemeClr val="dk1"/>
              </a:solidFill>
              <a:latin typeface="Calibri" panose="020F0502020204030204" pitchFamily="34" charset="0"/>
              <a:ea typeface="Calibri"/>
              <a:cs typeface="Calibri" panose="020F0502020204030204" pitchFamily="34" charset="0"/>
              <a:sym typeface="Calibri"/>
            </a:endParaRPr>
          </a:p>
        </p:txBody>
      </p:sp>
      <p:sp>
        <p:nvSpPr>
          <p:cNvPr id="562" name="Google Shape;562;p17"/>
          <p:cNvSpPr/>
          <p:nvPr/>
        </p:nvSpPr>
        <p:spPr>
          <a:xfrm>
            <a:off x="8228656" y="1611937"/>
            <a:ext cx="684271" cy="1690352"/>
          </a:xfrm>
          <a:prstGeom prst="rect">
            <a:avLst/>
          </a:prstGeom>
          <a:solidFill>
            <a:srgbClr val="E05740"/>
          </a:solidFill>
          <a:ln w="38100" cap="flat" cmpd="sng">
            <a:solidFill>
              <a:srgbClr val="E0574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1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3200" b="1" dirty="0">
                <a:solidFill>
                  <a:schemeClr val="lt1"/>
                </a:solidFill>
                <a:latin typeface="Britannic Bold" panose="020B0903060703020204" pitchFamily="34" charset="0"/>
                <a:ea typeface="Federo"/>
                <a:cs typeface="Arial" panose="020B0604020202020204" pitchFamily="34" charset="0"/>
                <a:sym typeface="Federo"/>
              </a:rPr>
              <a:t>!</a:t>
            </a:r>
            <a:endParaRPr dirty="0">
              <a:latin typeface="Britannic Bold" panose="020B0903060703020204" pitchFamily="34" charset="0"/>
              <a:cs typeface="Arial" panose="020B0604020202020204" pitchFamily="34" charset="0"/>
            </a:endParaRPr>
          </a:p>
        </p:txBody>
      </p:sp>
      <p:grpSp>
        <p:nvGrpSpPr>
          <p:cNvPr id="563" name="Google Shape;563;p17"/>
          <p:cNvGrpSpPr/>
          <p:nvPr/>
        </p:nvGrpSpPr>
        <p:grpSpPr>
          <a:xfrm>
            <a:off x="2397619" y="1738649"/>
            <a:ext cx="684271" cy="1690351"/>
            <a:chOff x="8319057" y="1952981"/>
            <a:chExt cx="490777" cy="1361439"/>
          </a:xfrm>
        </p:grpSpPr>
        <p:sp>
          <p:nvSpPr>
            <p:cNvPr id="564" name="Google Shape;564;p17"/>
            <p:cNvSpPr/>
            <p:nvPr/>
          </p:nvSpPr>
          <p:spPr>
            <a:xfrm>
              <a:off x="8319057" y="2842259"/>
              <a:ext cx="487680" cy="472161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0" rIns="91425" bIns="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-GB" sz="3200" b="1" dirty="0">
                  <a:solidFill>
                    <a:schemeClr val="lt1"/>
                  </a:solidFill>
                  <a:latin typeface="Britannic Bold" panose="020B0903060703020204" pitchFamily="34" charset="0"/>
                  <a:ea typeface="Federo"/>
                  <a:cs typeface="Arial" panose="020B0604020202020204" pitchFamily="34" charset="0"/>
                  <a:sym typeface="Federo"/>
                </a:rPr>
                <a:t>!</a:t>
              </a:r>
              <a:endParaRPr dirty="0">
                <a:latin typeface="Britannic Bold" panose="020B0903060703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Google Shape;565;p17"/>
            <p:cNvSpPr/>
            <p:nvPr/>
          </p:nvSpPr>
          <p:spPr>
            <a:xfrm>
              <a:off x="8322154" y="1952981"/>
              <a:ext cx="487680" cy="884059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accent3">
                  <a:lumMod val="75000"/>
                </a:schemeClr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3200" b="1" dirty="0">
                <a:solidFill>
                  <a:schemeClr val="lt1"/>
                </a:solidFill>
                <a:latin typeface="Arial" panose="020B0604020202020204" pitchFamily="34" charset="0"/>
                <a:ea typeface="Bodoni"/>
                <a:cs typeface="Arial" panose="020B0604020202020204" pitchFamily="34" charset="0"/>
                <a:sym typeface="Bodoni"/>
              </a:endParaRPr>
            </a:p>
          </p:txBody>
        </p:sp>
      </p:grpSp>
      <p:pic>
        <p:nvPicPr>
          <p:cNvPr id="8" name="Graphic 7" descr="Stopwatch 75% with solid fill">
            <a:extLst>
              <a:ext uri="{FF2B5EF4-FFF2-40B4-BE49-F238E27FC236}">
                <a16:creationId xmlns:a16="http://schemas.microsoft.com/office/drawing/2014/main" id="{1CA0C7DD-2BF7-0648-EF83-5FEB8B7FB7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788978" y="2057184"/>
            <a:ext cx="1371816" cy="1371816"/>
          </a:xfrm>
          <a:prstGeom prst="rect">
            <a:avLst/>
          </a:prstGeom>
        </p:spPr>
      </p:pic>
      <p:pic>
        <p:nvPicPr>
          <p:cNvPr id="9" name="Graphic 8" descr="Stopwatch 25% with solid fill">
            <a:extLst>
              <a:ext uri="{FF2B5EF4-FFF2-40B4-BE49-F238E27FC236}">
                <a16:creationId xmlns:a16="http://schemas.microsoft.com/office/drawing/2014/main" id="{8C00FA2B-1FC6-7F2F-6126-BD905CEF73B0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104155" y="1956114"/>
            <a:ext cx="1371815" cy="1371815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E03C298D-EFB2-1B59-DCD4-8B2626071E55}"/>
              </a:ext>
            </a:extLst>
          </p:cNvPr>
          <p:cNvSpPr txBox="1"/>
          <p:nvPr/>
        </p:nvSpPr>
        <p:spPr>
          <a:xfrm>
            <a:off x="838200" y="4055730"/>
            <a:ext cx="460465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ctr" defTabSz="914400" rtl="1" eaLnBrk="1" latinLnBrk="0" hangingPunct="1"/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عندما يكون 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خطر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ال</a:t>
            </a:r>
            <a:r>
              <a:rPr lang="ar-SA" sz="2400">
                <a:latin typeface="Calibri" panose="020F0502020204030204" pitchFamily="34" charset="0"/>
                <a:cs typeface="Calibri" panose="020F0502020204030204" pitchFamily="34" charset="0"/>
              </a:rPr>
              <a:t>أذى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منخفضًا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،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 يجب إكمال التقييم في غضون 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أسبوع </a:t>
            </a:r>
            <a:r>
              <a:rPr lang="ar-SA" sz="2400" b="1">
                <a:latin typeface="Calibri" panose="020F0502020204030204" pitchFamily="34" charset="0"/>
                <a:cs typeface="Calibri" panose="020F0502020204030204" pitchFamily="34" charset="0"/>
              </a:rPr>
              <a:t>واحد</a:t>
            </a:r>
            <a:r>
              <a:rPr lang="en-FR" sz="2400" b="1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FR" sz="2400">
                <a:latin typeface="Calibri" panose="020F0502020204030204" pitchFamily="34" charset="0"/>
                <a:cs typeface="Calibri" panose="020F0502020204030204" pitchFamily="34" charset="0"/>
              </a:rPr>
              <a:t>بعد التسجيل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961B7-335C-5853-E957-BC1BB54A77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ar-SA" dirty="0"/>
              <a:t>إ</a:t>
            </a:r>
            <a:r>
              <a:rPr lang="en-GB" dirty="0"/>
              <a:t>كم</a:t>
            </a:r>
            <a:r>
              <a:rPr lang="ar-SA" dirty="0"/>
              <a:t>ا</a:t>
            </a:r>
            <a:r>
              <a:rPr lang="en-GB" dirty="0"/>
              <a:t>ل نموذج التقييم</a:t>
            </a:r>
            <a:endParaRPr lang="en-BE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5F48D1BA-C74A-61AF-3DCE-38BF9064E4C0}"/>
              </a:ext>
            </a:extLst>
          </p:cNvPr>
          <p:cNvGrpSpPr/>
          <p:nvPr/>
        </p:nvGrpSpPr>
        <p:grpSpPr>
          <a:xfrm>
            <a:off x="4488676" y="2150054"/>
            <a:ext cx="3001676" cy="2928178"/>
            <a:chOff x="1744894" y="2192954"/>
            <a:chExt cx="2564275" cy="2460995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FA7FF35-E253-0F4E-AF48-B56744685A5C}"/>
                </a:ext>
              </a:extLst>
            </p:cNvPr>
            <p:cNvGrpSpPr/>
            <p:nvPr/>
          </p:nvGrpSpPr>
          <p:grpSpPr>
            <a:xfrm>
              <a:off x="1744894" y="2192954"/>
              <a:ext cx="2564275" cy="2460995"/>
              <a:chOff x="1459832" y="2812046"/>
              <a:chExt cx="1953652" cy="1874967"/>
            </a:xfrm>
          </p:grpSpPr>
          <p:sp>
            <p:nvSpPr>
              <p:cNvPr id="8" name="Rectangle: Single Corner Snipped 7">
                <a:extLst>
                  <a:ext uri="{FF2B5EF4-FFF2-40B4-BE49-F238E27FC236}">
                    <a16:creationId xmlns:a16="http://schemas.microsoft.com/office/drawing/2014/main" id="{65CADD4C-7EBF-B909-922E-45F0089A8D6C}"/>
                  </a:ext>
                </a:extLst>
              </p:cNvPr>
              <p:cNvSpPr/>
              <p:nvPr/>
            </p:nvSpPr>
            <p:spPr>
              <a:xfrm rot="20978324">
                <a:off x="1459832" y="2999874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9" name="Rectangle: Single Corner Snipped 8">
                <a:extLst>
                  <a:ext uri="{FF2B5EF4-FFF2-40B4-BE49-F238E27FC236}">
                    <a16:creationId xmlns:a16="http://schemas.microsoft.com/office/drawing/2014/main" id="{96D87719-FDCA-ACDE-C758-90A5517170E5}"/>
                  </a:ext>
                </a:extLst>
              </p:cNvPr>
              <p:cNvSpPr/>
              <p:nvPr/>
            </p:nvSpPr>
            <p:spPr>
              <a:xfrm>
                <a:off x="1871174" y="2812046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10" name="Rectangle: Single Corner Snipped 9">
                <a:extLst>
                  <a:ext uri="{FF2B5EF4-FFF2-40B4-BE49-F238E27FC236}">
                    <a16:creationId xmlns:a16="http://schemas.microsoft.com/office/drawing/2014/main" id="{CEEC5176-B487-2EE9-F45E-8130FF8D72E5}"/>
                  </a:ext>
                </a:extLst>
              </p:cNvPr>
              <p:cNvSpPr/>
              <p:nvPr/>
            </p:nvSpPr>
            <p:spPr>
              <a:xfrm rot="582585">
                <a:off x="2130116" y="3130929"/>
                <a:ext cx="1283368" cy="1556084"/>
              </a:xfrm>
              <a:prstGeom prst="snip1Rect">
                <a:avLst/>
              </a:prstGeom>
              <a:solidFill>
                <a:schemeClr val="accent6"/>
              </a:solidFill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</p:grp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791ACFD1-15C3-A3EC-5843-468F6444A1F7}"/>
                </a:ext>
              </a:extLst>
            </p:cNvPr>
            <p:cNvGrpSpPr/>
            <p:nvPr/>
          </p:nvGrpSpPr>
          <p:grpSpPr>
            <a:xfrm rot="619501">
              <a:off x="3224746" y="3087487"/>
              <a:ext cx="506112" cy="1135915"/>
              <a:chOff x="5960196" y="3632825"/>
              <a:chExt cx="324376" cy="728028"/>
            </a:xfrm>
            <a:solidFill>
              <a:schemeClr val="bg1"/>
            </a:solidFill>
          </p:grpSpPr>
          <p:sp>
            <p:nvSpPr>
              <p:cNvPr id="6" name="Round Same Side Corner Rectangle 46">
                <a:extLst>
                  <a:ext uri="{FF2B5EF4-FFF2-40B4-BE49-F238E27FC236}">
                    <a16:creationId xmlns:a16="http://schemas.microsoft.com/office/drawing/2014/main" id="{8821C62F-480E-5C6F-380A-FF1A37AA19F8}"/>
                  </a:ext>
                </a:extLst>
              </p:cNvPr>
              <p:cNvSpPr/>
              <p:nvPr/>
            </p:nvSpPr>
            <p:spPr>
              <a:xfrm>
                <a:off x="5962575" y="4012912"/>
                <a:ext cx="320731" cy="347941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/>
              </a:p>
            </p:txBody>
          </p:sp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4776D559-2653-CBC3-64FA-B9887AC88C2E}"/>
                  </a:ext>
                </a:extLst>
              </p:cNvPr>
              <p:cNvSpPr/>
              <p:nvPr/>
            </p:nvSpPr>
            <p:spPr>
              <a:xfrm>
                <a:off x="5960196" y="3632825"/>
                <a:ext cx="324376" cy="324376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b="1" dirty="0">
                  <a:solidFill>
                    <a:schemeClr val="bg1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4F346D5-C46A-4855-A7C0-450044343F95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20" name="Hexagon 19">
              <a:extLst>
                <a:ext uri="{FF2B5EF4-FFF2-40B4-BE49-F238E27FC236}">
                  <a16:creationId xmlns:a16="http://schemas.microsoft.com/office/drawing/2014/main" id="{43008AEB-F143-C81A-D0EA-8729861C39F1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E66271-7A9A-CEB6-0408-6C2289F54D46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25" name="Rectangle 24">
                <a:extLst>
                  <a:ext uri="{FF2B5EF4-FFF2-40B4-BE49-F238E27FC236}">
                    <a16:creationId xmlns:a16="http://schemas.microsoft.com/office/drawing/2014/main" id="{CEF4314D-210D-F4B1-D9F8-757BD69B3BA8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0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١٢٧-١٣١</a:t>
                </a:r>
                <a:endParaRPr lang="en-CA" sz="10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6" name="Rectangle 25">
                <a:extLst>
                  <a:ext uri="{FF2B5EF4-FFF2-40B4-BE49-F238E27FC236}">
                    <a16:creationId xmlns:a16="http://schemas.microsoft.com/office/drawing/2014/main" id="{49600D84-8FB9-62FD-E020-6A63C14F1603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974F96BD-1799-3846-87B8-D82CD3412409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23" name="Isosceles Triangle 22">
                <a:extLst>
                  <a:ext uri="{FF2B5EF4-FFF2-40B4-BE49-F238E27FC236}">
                    <a16:creationId xmlns:a16="http://schemas.microsoft.com/office/drawing/2014/main" id="{A94EF64F-4592-6853-616F-3935ECAC8AA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5882B69F-1069-65C6-FF52-098C9B565B90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08290837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val 29">
            <a:extLst>
              <a:ext uri="{FF2B5EF4-FFF2-40B4-BE49-F238E27FC236}">
                <a16:creationId xmlns:a16="http://schemas.microsoft.com/office/drawing/2014/main" id="{006258B3-F0C7-D70A-B6D0-C482E70D76C0}"/>
              </a:ext>
            </a:extLst>
          </p:cNvPr>
          <p:cNvSpPr/>
          <p:nvPr/>
        </p:nvSpPr>
        <p:spPr>
          <a:xfrm>
            <a:off x="5526168" y="2219924"/>
            <a:ext cx="2028823" cy="2028823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0F256B-E856-0640-5E61-73ACAEC250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4351" y="120516"/>
            <a:ext cx="10963298" cy="868968"/>
          </a:xfrm>
        </p:spPr>
        <p:txBody>
          <a:bodyPr>
            <a:normAutofit/>
          </a:bodyPr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تحديد الاحتياجات بناءً على تحليل مخاطر حماية الطفل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E99E0C-463D-7BF7-8135-C8865ED5843A}"/>
              </a:ext>
            </a:extLst>
          </p:cNvPr>
          <p:cNvSpPr txBox="1"/>
          <p:nvPr/>
        </p:nvSpPr>
        <p:spPr>
          <a:xfrm>
            <a:off x="1345204" y="2536288"/>
            <a:ext cx="3568402" cy="19389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عند النظر إلى عوامل الخطر والحماية ، سيتعين على أخصائي الحالة إنهاء التحليل من خلال تحديد ما يحتاجه الطفل.</a:t>
            </a:r>
          </a:p>
          <a:p>
            <a:pPr algn="r" rtl="1"/>
            <a:endParaRPr lang="en-GB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من المهم التركيز على تحديد الاحتياجات بدلاً من الخدمات المطلوبة.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9199835-FC39-3666-27AE-515784A47383}"/>
              </a:ext>
            </a:extLst>
          </p:cNvPr>
          <p:cNvSpPr txBox="1"/>
          <p:nvPr/>
        </p:nvSpPr>
        <p:spPr>
          <a:xfrm>
            <a:off x="5831621" y="4709224"/>
            <a:ext cx="15452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2400" b="1" dirty="0">
                <a:latin typeface="Arial" panose="020B0604020202020204" pitchFamily="34" charset="0"/>
                <a:cs typeface="Calibri" panose="020F0502020204030204" pitchFamily="34" charset="0"/>
              </a:rPr>
              <a:t>الاحتياجات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148EAABC-CA69-2CA6-DEF5-672990E86A91}"/>
              </a:ext>
            </a:extLst>
          </p:cNvPr>
          <p:cNvSpPr txBox="1"/>
          <p:nvPr/>
        </p:nvSpPr>
        <p:spPr>
          <a:xfrm>
            <a:off x="8059919" y="4709224"/>
            <a:ext cx="298980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2400" b="1" dirty="0"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sz="2400" b="1" dirty="0">
                <a:latin typeface="Arial" panose="020B0604020202020204" pitchFamily="34" charset="0"/>
                <a:cs typeface="Calibri" panose="020F0502020204030204" pitchFamily="34" charset="0"/>
              </a:rPr>
              <a:t>خدمات</a:t>
            </a:r>
          </a:p>
        </p:txBody>
      </p:sp>
      <p:sp>
        <p:nvSpPr>
          <p:cNvPr id="31" name="Hexagon 30">
            <a:extLst>
              <a:ext uri="{FF2B5EF4-FFF2-40B4-BE49-F238E27FC236}">
                <a16:creationId xmlns:a16="http://schemas.microsoft.com/office/drawing/2014/main" id="{966EF0E8-DCF4-8DDB-DBBD-DB091CC605C3}"/>
              </a:ext>
            </a:extLst>
          </p:cNvPr>
          <p:cNvSpPr/>
          <p:nvPr/>
        </p:nvSpPr>
        <p:spPr>
          <a:xfrm>
            <a:off x="6030079" y="2803513"/>
            <a:ext cx="1017046" cy="907510"/>
          </a:xfrm>
          <a:prstGeom prst="hexagon">
            <a:avLst/>
          </a:prstGeom>
          <a:solidFill>
            <a:schemeClr val="bg1"/>
          </a:solidFill>
          <a:ln w="127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Hexagon 31">
            <a:extLst>
              <a:ext uri="{FF2B5EF4-FFF2-40B4-BE49-F238E27FC236}">
                <a16:creationId xmlns:a16="http://schemas.microsoft.com/office/drawing/2014/main" id="{5A1FCF51-7B8D-81A9-24C4-75F2A59B5D17}"/>
              </a:ext>
            </a:extLst>
          </p:cNvPr>
          <p:cNvSpPr/>
          <p:nvPr/>
        </p:nvSpPr>
        <p:spPr>
          <a:xfrm rot="20655415">
            <a:off x="8371296" y="2657242"/>
            <a:ext cx="1017046" cy="907510"/>
          </a:xfrm>
          <a:prstGeom prst="hexagon">
            <a:avLst/>
          </a:prstGeom>
          <a:solidFill>
            <a:schemeClr val="accent2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F764C430-91C4-C3B4-BB03-5CB5C790369C}"/>
              </a:ext>
            </a:extLst>
          </p:cNvPr>
          <p:cNvSpPr/>
          <p:nvPr/>
        </p:nvSpPr>
        <p:spPr>
          <a:xfrm>
            <a:off x="9396209" y="3341237"/>
            <a:ext cx="1017046" cy="907510"/>
          </a:xfrm>
          <a:prstGeom prst="hexagon">
            <a:avLst/>
          </a:prstGeom>
          <a:solidFill>
            <a:schemeClr val="accent3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Hexagon 33">
            <a:extLst>
              <a:ext uri="{FF2B5EF4-FFF2-40B4-BE49-F238E27FC236}">
                <a16:creationId xmlns:a16="http://schemas.microsoft.com/office/drawing/2014/main" id="{A56D891B-FBC8-4199-1078-D25ACFC1577B}"/>
              </a:ext>
            </a:extLst>
          </p:cNvPr>
          <p:cNvSpPr/>
          <p:nvPr/>
        </p:nvSpPr>
        <p:spPr>
          <a:xfrm rot="2641157">
            <a:off x="9664854" y="2199162"/>
            <a:ext cx="1017046" cy="907510"/>
          </a:xfrm>
          <a:prstGeom prst="hexagon">
            <a:avLst/>
          </a:prstGeom>
          <a:solidFill>
            <a:schemeClr val="accent5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4772606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67B77-6855-CDE4-FE33-B10621B6B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تحديد الاحتياجات وترتيبها حسب الأولوية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Hexagon 9">
            <a:extLst>
              <a:ext uri="{FF2B5EF4-FFF2-40B4-BE49-F238E27FC236}">
                <a16:creationId xmlns:a16="http://schemas.microsoft.com/office/drawing/2014/main" id="{135D8208-EE76-E47C-C44B-28FC7A21E40E}"/>
              </a:ext>
            </a:extLst>
          </p:cNvPr>
          <p:cNvSpPr/>
          <p:nvPr/>
        </p:nvSpPr>
        <p:spPr>
          <a:xfrm>
            <a:off x="6039030" y="3713753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التوثيق المدني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Hexagon 10">
            <a:extLst>
              <a:ext uri="{FF2B5EF4-FFF2-40B4-BE49-F238E27FC236}">
                <a16:creationId xmlns:a16="http://schemas.microsoft.com/office/drawing/2014/main" id="{9EB2E412-349C-C6FA-E433-EE96E3BB0D14}"/>
              </a:ext>
            </a:extLst>
          </p:cNvPr>
          <p:cNvSpPr/>
          <p:nvPr/>
        </p:nvSpPr>
        <p:spPr>
          <a:xfrm>
            <a:off x="6041720" y="2386990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(الجسدية ، الصحة الجنسية والإنجابية)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3" name="Hexagon 12">
            <a:extLst>
              <a:ext uri="{FF2B5EF4-FFF2-40B4-BE49-F238E27FC236}">
                <a16:creationId xmlns:a16="http://schemas.microsoft.com/office/drawing/2014/main" id="{9500244B-0BBB-0C6A-15D2-B86C825A6923}"/>
              </a:ext>
            </a:extLst>
          </p:cNvPr>
          <p:cNvSpPr/>
          <p:nvPr/>
        </p:nvSpPr>
        <p:spPr>
          <a:xfrm>
            <a:off x="7691585" y="1724251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الثقة بالنفس والثقة الإيجابية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Hexagon 14">
            <a:extLst>
              <a:ext uri="{FF2B5EF4-FFF2-40B4-BE49-F238E27FC236}">
                <a16:creationId xmlns:a16="http://schemas.microsoft.com/office/drawing/2014/main" id="{357FF0BE-70FE-D195-0FE4-F9E86AD754E5}"/>
              </a:ext>
            </a:extLst>
          </p:cNvPr>
          <p:cNvSpPr/>
          <p:nvPr/>
        </p:nvSpPr>
        <p:spPr>
          <a:xfrm>
            <a:off x="7677611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استقرار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Hexagon 18">
            <a:extLst>
              <a:ext uri="{FF2B5EF4-FFF2-40B4-BE49-F238E27FC236}">
                <a16:creationId xmlns:a16="http://schemas.microsoft.com/office/drawing/2014/main" id="{6FA0EDF9-3E0A-F584-3F70-FEB26FF4799E}"/>
              </a:ext>
            </a:extLst>
          </p:cNvPr>
          <p:cNvSpPr/>
          <p:nvPr/>
        </p:nvSpPr>
        <p:spPr>
          <a:xfrm>
            <a:off x="2632131" y="3713753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الأسرة والرعاية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Hexagon 19">
            <a:extLst>
              <a:ext uri="{FF2B5EF4-FFF2-40B4-BE49-F238E27FC236}">
                <a16:creationId xmlns:a16="http://schemas.microsoft.com/office/drawing/2014/main" id="{4E305B32-5529-38E2-ECF4-46E9F582EA59}"/>
              </a:ext>
            </a:extLst>
          </p:cNvPr>
          <p:cNvSpPr/>
          <p:nvPr/>
        </p:nvSpPr>
        <p:spPr>
          <a:xfrm>
            <a:off x="4324082" y="304064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المدرسة أو التعليم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Hexagon 20">
            <a:extLst>
              <a:ext uri="{FF2B5EF4-FFF2-40B4-BE49-F238E27FC236}">
                <a16:creationId xmlns:a16="http://schemas.microsoft.com/office/drawing/2014/main" id="{2640B0EE-E2F4-C046-4208-44DF6E7FCB44}"/>
              </a:ext>
            </a:extLst>
          </p:cNvPr>
          <p:cNvSpPr/>
          <p:nvPr/>
        </p:nvSpPr>
        <p:spPr>
          <a:xfrm>
            <a:off x="4326772" y="1724251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الأصدقاء ، تواصل مع الأقران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Hexagon 21">
            <a:extLst>
              <a:ext uri="{FF2B5EF4-FFF2-40B4-BE49-F238E27FC236}">
                <a16:creationId xmlns:a16="http://schemas.microsoft.com/office/drawing/2014/main" id="{6E65727F-8CAF-855B-44A5-12DC24EA5464}"/>
              </a:ext>
            </a:extLst>
          </p:cNvPr>
          <p:cNvSpPr/>
          <p:nvPr/>
        </p:nvSpPr>
        <p:spPr>
          <a:xfrm>
            <a:off x="4270711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وقت الفراغ واللعب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D1B5009E-8C75-E47B-A420-9471A5CCFCDE}"/>
              </a:ext>
            </a:extLst>
          </p:cNvPr>
          <p:cNvSpPr/>
          <p:nvPr/>
        </p:nvSpPr>
        <p:spPr>
          <a:xfrm>
            <a:off x="7691586" y="305438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صحة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111C8E9E-E045-0D52-1A3F-7B9F34F3A874}"/>
              </a:ext>
            </a:extLst>
          </p:cNvPr>
          <p:cNvSpPr/>
          <p:nvPr/>
        </p:nvSpPr>
        <p:spPr>
          <a:xfrm>
            <a:off x="9366919" y="3713753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احتياجات أخرى؟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6" name="Hexagon 35">
            <a:extLst>
              <a:ext uri="{FF2B5EF4-FFF2-40B4-BE49-F238E27FC236}">
                <a16:creationId xmlns:a16="http://schemas.microsoft.com/office/drawing/2014/main" id="{79A17D35-1704-4E16-C5E6-44B743F868A6}"/>
              </a:ext>
            </a:extLst>
          </p:cNvPr>
          <p:cNvSpPr/>
          <p:nvPr/>
        </p:nvSpPr>
        <p:spPr>
          <a:xfrm>
            <a:off x="1007465" y="1724251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أمان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7" name="Hexagon 36">
            <a:extLst>
              <a:ext uri="{FF2B5EF4-FFF2-40B4-BE49-F238E27FC236}">
                <a16:creationId xmlns:a16="http://schemas.microsoft.com/office/drawing/2014/main" id="{89BB79CD-FC86-CE84-2F6A-DCF8BA858994}"/>
              </a:ext>
            </a:extLst>
          </p:cNvPr>
          <p:cNvSpPr/>
          <p:nvPr/>
        </p:nvSpPr>
        <p:spPr>
          <a:xfrm>
            <a:off x="1007465" y="305438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الغذاء والماء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Hexagon 37">
            <a:extLst>
              <a:ext uri="{FF2B5EF4-FFF2-40B4-BE49-F238E27FC236}">
                <a16:creationId xmlns:a16="http://schemas.microsoft.com/office/drawing/2014/main" id="{1BBA49E9-BE17-16BA-A90D-AC6D499C3D81}"/>
              </a:ext>
            </a:extLst>
          </p:cNvPr>
          <p:cNvSpPr/>
          <p:nvPr/>
        </p:nvSpPr>
        <p:spPr>
          <a:xfrm>
            <a:off x="2645441" y="2386990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منزل ، مأوى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Hexagon 38">
            <a:extLst>
              <a:ext uri="{FF2B5EF4-FFF2-40B4-BE49-F238E27FC236}">
                <a16:creationId xmlns:a16="http://schemas.microsoft.com/office/drawing/2014/main" id="{57DA5E63-8399-F6B9-8212-90B673FE94D3}"/>
              </a:ext>
            </a:extLst>
          </p:cNvPr>
          <p:cNvSpPr/>
          <p:nvPr/>
        </p:nvSpPr>
        <p:spPr>
          <a:xfrm>
            <a:off x="1007465" y="4403208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الحب والمودة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997B634E-B696-FE30-BBB3-0E7233D1B88D}"/>
              </a:ext>
            </a:extLst>
          </p:cNvPr>
          <p:cNvSpPr/>
          <p:nvPr/>
        </p:nvSpPr>
        <p:spPr>
          <a:xfrm>
            <a:off x="9366919" y="2386990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(النفسية والعاطفية)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DBDE38AD-5A51-EB10-C53D-B68033FC16F6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6D824CB7-28DF-574B-C7B8-BA71182314E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9A51C709-FF89-CE01-14E4-0A37B15E607A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8CCC4092-9D79-0CBA-57F9-0EFAD3BE85C6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Calibri" panose="020F0502020204030204" pitchFamily="34" charset="0"/>
                  </a:rPr>
                  <a:t>132</a:t>
                </a:r>
                <a:endParaRPr lang="en-CA" sz="1600" b="1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26EE8DB8-604E-4F91-488C-E9CE54EBE3D5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C2C80EE7-BF9D-630B-3647-335659D7BF3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542F586E-B62D-AD2B-437F-FD2610A7A9F9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70C8C66E-D0E6-366B-BFEF-E8D838FA4446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519587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1F5A7A33-2FD4-47B8-9BFB-7E6E4EA30D87}"/>
              </a:ext>
            </a:extLst>
          </p:cNvPr>
          <p:cNvCxnSpPr>
            <a:cxnSpLocks/>
            <a:stCxn id="25" idx="1"/>
            <a:endCxn id="33" idx="4"/>
          </p:cNvCxnSpPr>
          <p:nvPr/>
        </p:nvCxnSpPr>
        <p:spPr>
          <a:xfrm flipH="1">
            <a:off x="10177197" y="968265"/>
            <a:ext cx="2496" cy="4730973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E24EEE1C-BE7F-4B6C-BA92-E8B3F36132B2}"/>
              </a:ext>
            </a:extLst>
          </p:cNvPr>
          <p:cNvSpPr txBox="1"/>
          <p:nvPr/>
        </p:nvSpPr>
        <p:spPr>
          <a:xfrm>
            <a:off x="7795451" y="426662"/>
            <a:ext cx="194936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فت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تا</a:t>
            </a: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ح الوحدة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</a:t>
            </a:r>
            <a:endParaRPr lang="en-US" sz="2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٣٥ دقيقة</a:t>
            </a:r>
            <a:endParaRPr lang="en-US" sz="20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FB386E-6551-4A1A-A6BB-9382E7E7FF5C}"/>
              </a:ext>
            </a:extLst>
          </p:cNvPr>
          <p:cNvSpPr txBox="1"/>
          <p:nvPr/>
        </p:nvSpPr>
        <p:spPr>
          <a:xfrm>
            <a:off x="6464202" y="1345696"/>
            <a:ext cx="32847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GB" sz="2000" b="1" dirty="0">
                <a:solidFill>
                  <a:schemeClr val="bg1"/>
                </a:solidFill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كيف أبني الثقة وأدعم الطفل في التعبير عن نفسه؟</a:t>
            </a:r>
            <a:endParaRPr lang="en-US" sz="2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en-US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</a:t>
            </a:r>
            <a:r>
              <a:rPr lang="ar-SA" sz="20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تين</a:t>
            </a:r>
            <a:endParaRPr lang="en-US" sz="20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733F3946-B216-415C-9730-A510A95A13CA}"/>
              </a:ext>
            </a:extLst>
          </p:cNvPr>
          <p:cNvSpPr txBox="1"/>
          <p:nvPr/>
        </p:nvSpPr>
        <p:spPr>
          <a:xfrm>
            <a:off x="10149433" y="2289445"/>
            <a:ext cx="13494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استراحة</a:t>
            </a:r>
            <a:endParaRPr lang="en-US" sz="2000" b="1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176BB8F9-C123-4183-92A9-C60157A708DC}"/>
              </a:ext>
            </a:extLst>
          </p:cNvPr>
          <p:cNvSpPr txBox="1"/>
          <p:nvPr/>
        </p:nvSpPr>
        <p:spPr>
          <a:xfrm>
            <a:off x="6464202" y="2921168"/>
            <a:ext cx="32847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أقوم بتقييم ما يحتاجه الطفل؟</a:t>
            </a:r>
          </a:p>
          <a:p>
            <a:pPr marL="0" indent="0" algn="r" rtl="1">
              <a:buNone/>
            </a:pPr>
            <a:r>
              <a:rPr lang="en-US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</a:t>
            </a:r>
            <a:r>
              <a:rPr lang="ar-SA" sz="2000" i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٤٥ دقيقة</a:t>
            </a:r>
            <a:endParaRPr lang="en-US" sz="2000" i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1ED7D59-DD7D-4D01-8768-ED10E5D40571}"/>
              </a:ext>
            </a:extLst>
          </p:cNvPr>
          <p:cNvSpPr txBox="1"/>
          <p:nvPr/>
        </p:nvSpPr>
        <p:spPr>
          <a:xfrm>
            <a:off x="10149432" y="3916922"/>
            <a:ext cx="134940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ar-SA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غداء</a:t>
            </a:r>
            <a:endParaRPr lang="en-US" sz="2000" b="1" i="1" dirty="0">
              <a:solidFill>
                <a:schemeClr val="bg1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7CB6E16-976A-46E5-817B-4B58ED997934}"/>
              </a:ext>
            </a:extLst>
          </p:cNvPr>
          <p:cNvSpPr txBox="1"/>
          <p:nvPr/>
        </p:nvSpPr>
        <p:spPr>
          <a:xfrm>
            <a:off x="6464202" y="4496640"/>
            <a:ext cx="3284738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GB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كيف يمكنني تحديد احتياجات الطفل وتحديد أولوياته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؟</a:t>
            </a:r>
          </a:p>
          <a:p>
            <a:pPr marL="0" indent="0" algn="r" rtl="1">
              <a:buNone/>
            </a:pPr>
            <a:r>
              <a:rPr lang="en-US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ساعة و </a:t>
            </a:r>
            <a:r>
              <a:rPr lang="ar-SA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E311838-E39D-459A-A218-83E02F1EE356}"/>
              </a:ext>
            </a:extLst>
          </p:cNvPr>
          <p:cNvSpPr txBox="1"/>
          <p:nvPr/>
        </p:nvSpPr>
        <p:spPr>
          <a:xfrm>
            <a:off x="6464202" y="5604812"/>
            <a:ext cx="322499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r" rtl="1">
              <a:buNone/>
            </a:pPr>
            <a:r>
              <a:rPr lang="en-US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sz="20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2000" b="1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 rtl="1">
              <a:buNone/>
            </a:pPr>
            <a:r>
              <a:rPr lang="ar-SA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٣٠</a:t>
            </a:r>
            <a:r>
              <a:rPr lang="en-US" sz="2000" i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دقيقة</a:t>
            </a:r>
          </a:p>
        </p:txBody>
      </p:sp>
      <p:sp>
        <p:nvSpPr>
          <p:cNvPr id="25" name="Hexagon 24">
            <a:extLst>
              <a:ext uri="{FF2B5EF4-FFF2-40B4-BE49-F238E27FC236}">
                <a16:creationId xmlns:a16="http://schemas.microsoft.com/office/drawing/2014/main" id="{37D81114-568C-4AAA-9976-2EB696817307}"/>
              </a:ext>
            </a:extLst>
          </p:cNvPr>
          <p:cNvSpPr/>
          <p:nvPr/>
        </p:nvSpPr>
        <p:spPr>
          <a:xfrm rot="1782986">
            <a:off x="10010648" y="656343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Hexagon 25">
            <a:extLst>
              <a:ext uri="{FF2B5EF4-FFF2-40B4-BE49-F238E27FC236}">
                <a16:creationId xmlns:a16="http://schemas.microsoft.com/office/drawing/2014/main" id="{F0ED0933-38E5-4291-92C0-36AAF9EA44E0}"/>
              </a:ext>
            </a:extLst>
          </p:cNvPr>
          <p:cNvSpPr/>
          <p:nvPr/>
        </p:nvSpPr>
        <p:spPr>
          <a:xfrm rot="1782986">
            <a:off x="10006526" y="1500595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Hexagon 26">
            <a:extLst>
              <a:ext uri="{FF2B5EF4-FFF2-40B4-BE49-F238E27FC236}">
                <a16:creationId xmlns:a16="http://schemas.microsoft.com/office/drawing/2014/main" id="{5CC97698-DC01-431C-AEDD-1668768F0EEE}"/>
              </a:ext>
            </a:extLst>
          </p:cNvPr>
          <p:cNvSpPr/>
          <p:nvPr/>
        </p:nvSpPr>
        <p:spPr>
          <a:xfrm rot="1782986">
            <a:off x="10010646" y="2344847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Hexagon 27">
            <a:extLst>
              <a:ext uri="{FF2B5EF4-FFF2-40B4-BE49-F238E27FC236}">
                <a16:creationId xmlns:a16="http://schemas.microsoft.com/office/drawing/2014/main" id="{BA5B85DC-E1FF-4A6D-8A92-F746BD9463B7}"/>
              </a:ext>
            </a:extLst>
          </p:cNvPr>
          <p:cNvSpPr/>
          <p:nvPr/>
        </p:nvSpPr>
        <p:spPr>
          <a:xfrm rot="1782986">
            <a:off x="10006526" y="3189099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Hexagon 28">
            <a:extLst>
              <a:ext uri="{FF2B5EF4-FFF2-40B4-BE49-F238E27FC236}">
                <a16:creationId xmlns:a16="http://schemas.microsoft.com/office/drawing/2014/main" id="{6E790813-CBBC-4F6E-8474-FED90FEA223A}"/>
              </a:ext>
            </a:extLst>
          </p:cNvPr>
          <p:cNvSpPr/>
          <p:nvPr/>
        </p:nvSpPr>
        <p:spPr>
          <a:xfrm rot="1782986">
            <a:off x="10010647" y="4033351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Hexagon 29">
            <a:extLst>
              <a:ext uri="{FF2B5EF4-FFF2-40B4-BE49-F238E27FC236}">
                <a16:creationId xmlns:a16="http://schemas.microsoft.com/office/drawing/2014/main" id="{23D8AA94-FFBD-4F15-A021-C7F67B4A9317}"/>
              </a:ext>
            </a:extLst>
          </p:cNvPr>
          <p:cNvSpPr/>
          <p:nvPr/>
        </p:nvSpPr>
        <p:spPr>
          <a:xfrm rot="1782986">
            <a:off x="10010647" y="4877603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Hexagon 32">
            <a:extLst>
              <a:ext uri="{FF2B5EF4-FFF2-40B4-BE49-F238E27FC236}">
                <a16:creationId xmlns:a16="http://schemas.microsoft.com/office/drawing/2014/main" id="{7FB9D514-CF6E-41F3-A7D1-DE079B808ACA}"/>
              </a:ext>
            </a:extLst>
          </p:cNvPr>
          <p:cNvSpPr/>
          <p:nvPr/>
        </p:nvSpPr>
        <p:spPr>
          <a:xfrm rot="1782986">
            <a:off x="10010647" y="5721854"/>
            <a:ext cx="335595" cy="289306"/>
          </a:xfrm>
          <a:prstGeom prst="hexagon">
            <a:avLst>
              <a:gd name="adj" fmla="val 28965"/>
              <a:gd name="vf" fmla="val 11547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C9F12A12-33F9-440D-9B94-7A07623AD3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453" y="3198461"/>
            <a:ext cx="4015311" cy="562168"/>
          </a:xfrm>
        </p:spPr>
        <p:txBody>
          <a:bodyPr/>
          <a:lstStyle/>
          <a:p>
            <a:pPr rtl="1"/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الأجندة</a:t>
            </a:r>
            <a:endParaRPr lang="en-CA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055646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sosceles Triangle 2">
            <a:extLst>
              <a:ext uri="{FF2B5EF4-FFF2-40B4-BE49-F238E27FC236}">
                <a16:creationId xmlns:a16="http://schemas.microsoft.com/office/drawing/2014/main" id="{28225F34-B035-7E20-14FB-CDD38D8CDB6A}"/>
              </a:ext>
            </a:extLst>
          </p:cNvPr>
          <p:cNvSpPr/>
          <p:nvPr/>
        </p:nvSpPr>
        <p:spPr>
          <a:xfrm>
            <a:off x="490980" y="1179443"/>
            <a:ext cx="11208546" cy="4745368"/>
          </a:xfrm>
          <a:prstGeom prst="triangle">
            <a:avLst/>
          </a:prstGeom>
          <a:noFill/>
          <a:ln w="762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70" name="Rectangle: Top Corners Rounded 69">
            <a:extLst>
              <a:ext uri="{FF2B5EF4-FFF2-40B4-BE49-F238E27FC236}">
                <a16:creationId xmlns:a16="http://schemas.microsoft.com/office/drawing/2014/main" id="{45D4EB4F-F7BC-3139-114A-623E3D6A16B7}"/>
              </a:ext>
            </a:extLst>
          </p:cNvPr>
          <p:cNvSpPr/>
          <p:nvPr/>
        </p:nvSpPr>
        <p:spPr>
          <a:xfrm rot="16200000">
            <a:off x="10100807" y="1575402"/>
            <a:ext cx="1616986" cy="2590800"/>
          </a:xfrm>
          <a:prstGeom prst="round2Same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US" dirty="0">
              <a:cs typeface="Calibri" panose="020F0502020204030204" pitchFamily="34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16ECB65-6AD2-70A0-1FE2-EFFF6D09E2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cs typeface="Calibri" panose="020F0502020204030204" pitchFamily="34" charset="0"/>
              </a:rPr>
              <a:t>تحديد أولويات الاحتياجات</a:t>
            </a:r>
            <a:endParaRPr lang="en-BE" dirty="0"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A9D3131-DCAB-0D4B-5396-1487607346DC}"/>
              </a:ext>
            </a:extLst>
          </p:cNvPr>
          <p:cNvSpPr txBox="1"/>
          <p:nvPr/>
        </p:nvSpPr>
        <p:spPr>
          <a:xfrm>
            <a:off x="10624720" y="2248037"/>
            <a:ext cx="15156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لم تتحقق؟</a:t>
            </a:r>
          </a:p>
          <a:p>
            <a:pPr algn="r" rtl="1"/>
            <a:r>
              <a:rPr lang="ar-SA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تحققت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جزئيا؟</a:t>
            </a:r>
          </a:p>
          <a:p>
            <a:pPr algn="r" rtl="1"/>
            <a:r>
              <a:rPr lang="ar-SA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تحققت</a:t>
            </a:r>
            <a:r>
              <a:rPr lang="en-GB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 بالكامل؟</a:t>
            </a:r>
            <a:endParaRPr lang="en-BE" dirty="0">
              <a:solidFill>
                <a:schemeClr val="bg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Hexagon 50">
            <a:extLst>
              <a:ext uri="{FF2B5EF4-FFF2-40B4-BE49-F238E27FC236}">
                <a16:creationId xmlns:a16="http://schemas.microsoft.com/office/drawing/2014/main" id="{A6529050-CA4E-C20E-BA5B-035F05D014BD}"/>
              </a:ext>
            </a:extLst>
          </p:cNvPr>
          <p:cNvSpPr/>
          <p:nvPr/>
        </p:nvSpPr>
        <p:spPr>
          <a:xfrm>
            <a:off x="7096410" y="2499104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التوثيق المدني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2" name="Hexagon 51">
            <a:extLst>
              <a:ext uri="{FF2B5EF4-FFF2-40B4-BE49-F238E27FC236}">
                <a16:creationId xmlns:a16="http://schemas.microsoft.com/office/drawing/2014/main" id="{6FADBCFC-FBC1-DECC-5730-CE889262FE0E}"/>
              </a:ext>
            </a:extLst>
          </p:cNvPr>
          <p:cNvSpPr/>
          <p:nvPr/>
        </p:nvSpPr>
        <p:spPr>
          <a:xfrm>
            <a:off x="9883404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(الجسدية ، الصحة الجنسية والإنجابية)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Hexagon 52">
            <a:extLst>
              <a:ext uri="{FF2B5EF4-FFF2-40B4-BE49-F238E27FC236}">
                <a16:creationId xmlns:a16="http://schemas.microsoft.com/office/drawing/2014/main" id="{C9409EB1-FDCE-6BB3-7C38-0651F01F12BB}"/>
              </a:ext>
            </a:extLst>
          </p:cNvPr>
          <p:cNvSpPr/>
          <p:nvPr/>
        </p:nvSpPr>
        <p:spPr>
          <a:xfrm>
            <a:off x="5187192" y="1261729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الثقة بالنفس والثقة الإيجابية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4" name="Hexagon 53">
            <a:extLst>
              <a:ext uri="{FF2B5EF4-FFF2-40B4-BE49-F238E27FC236}">
                <a16:creationId xmlns:a16="http://schemas.microsoft.com/office/drawing/2014/main" id="{8EDFF5F3-57F8-1045-ECC4-BF7CE588A2FC}"/>
              </a:ext>
            </a:extLst>
          </p:cNvPr>
          <p:cNvSpPr/>
          <p:nvPr/>
        </p:nvSpPr>
        <p:spPr>
          <a:xfrm>
            <a:off x="8005218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استقرار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Hexagon 54">
            <a:extLst>
              <a:ext uri="{FF2B5EF4-FFF2-40B4-BE49-F238E27FC236}">
                <a16:creationId xmlns:a16="http://schemas.microsoft.com/office/drawing/2014/main" id="{35C5D532-B8C3-8E44-D066-0D2BF09C3016}"/>
              </a:ext>
            </a:extLst>
          </p:cNvPr>
          <p:cNvSpPr/>
          <p:nvPr/>
        </p:nvSpPr>
        <p:spPr>
          <a:xfrm>
            <a:off x="4248846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الأسرة والرعاية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6" name="Hexagon 55">
            <a:extLst>
              <a:ext uri="{FF2B5EF4-FFF2-40B4-BE49-F238E27FC236}">
                <a16:creationId xmlns:a16="http://schemas.microsoft.com/office/drawing/2014/main" id="{38E12244-F195-01E3-45D4-C4A67C58FE97}"/>
              </a:ext>
            </a:extLst>
          </p:cNvPr>
          <p:cNvSpPr/>
          <p:nvPr/>
        </p:nvSpPr>
        <p:spPr>
          <a:xfrm>
            <a:off x="5207139" y="2499104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المدرسة أو التعليم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7" name="Hexagon 56">
            <a:extLst>
              <a:ext uri="{FF2B5EF4-FFF2-40B4-BE49-F238E27FC236}">
                <a16:creationId xmlns:a16="http://schemas.microsoft.com/office/drawing/2014/main" id="{2FE3AE67-A536-0A67-B204-B38E732F02AC}"/>
              </a:ext>
            </a:extLst>
          </p:cNvPr>
          <p:cNvSpPr/>
          <p:nvPr/>
        </p:nvSpPr>
        <p:spPr>
          <a:xfrm>
            <a:off x="6127032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الأصدقاء ،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تواصل مع الأقران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8" name="Hexagon 57">
            <a:extLst>
              <a:ext uri="{FF2B5EF4-FFF2-40B4-BE49-F238E27FC236}">
                <a16:creationId xmlns:a16="http://schemas.microsoft.com/office/drawing/2014/main" id="{AF9F5011-CDCB-284B-3CB3-AC7A3B1F9B75}"/>
              </a:ext>
            </a:extLst>
          </p:cNvPr>
          <p:cNvSpPr/>
          <p:nvPr/>
        </p:nvSpPr>
        <p:spPr>
          <a:xfrm>
            <a:off x="3317868" y="2499104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وقت الفراغ واللعب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59" name="Hexagon 58">
            <a:extLst>
              <a:ext uri="{FF2B5EF4-FFF2-40B4-BE49-F238E27FC236}">
                <a16:creationId xmlns:a16="http://schemas.microsoft.com/office/drawing/2014/main" id="{458879BD-1C6F-08E6-6F55-F608F98F82FD}"/>
              </a:ext>
            </a:extLst>
          </p:cNvPr>
          <p:cNvSpPr/>
          <p:nvPr/>
        </p:nvSpPr>
        <p:spPr>
          <a:xfrm>
            <a:off x="6127032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صحة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Hexagon 60">
            <a:extLst>
              <a:ext uri="{FF2B5EF4-FFF2-40B4-BE49-F238E27FC236}">
                <a16:creationId xmlns:a16="http://schemas.microsoft.com/office/drawing/2014/main" id="{32CCAB7D-F505-FB53-8D85-7E0125533B98}"/>
              </a:ext>
            </a:extLst>
          </p:cNvPr>
          <p:cNvSpPr/>
          <p:nvPr/>
        </p:nvSpPr>
        <p:spPr>
          <a:xfrm>
            <a:off x="2370660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</a:t>
            </a:r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أمان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Hexagon 61">
            <a:extLst>
              <a:ext uri="{FF2B5EF4-FFF2-40B4-BE49-F238E27FC236}">
                <a16:creationId xmlns:a16="http://schemas.microsoft.com/office/drawing/2014/main" id="{862E6AA1-15DF-1203-6041-2E567A6D1B4C}"/>
              </a:ext>
            </a:extLst>
          </p:cNvPr>
          <p:cNvSpPr/>
          <p:nvPr/>
        </p:nvSpPr>
        <p:spPr>
          <a:xfrm>
            <a:off x="492474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الغذاء والماء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3" name="Hexagon 62">
            <a:extLst>
              <a:ext uri="{FF2B5EF4-FFF2-40B4-BE49-F238E27FC236}">
                <a16:creationId xmlns:a16="http://schemas.microsoft.com/office/drawing/2014/main" id="{62F2D3DE-0C12-7D40-C468-4F7CE4DAF178}"/>
              </a:ext>
            </a:extLst>
          </p:cNvPr>
          <p:cNvSpPr/>
          <p:nvPr/>
        </p:nvSpPr>
        <p:spPr>
          <a:xfrm>
            <a:off x="4248846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منزل ، مأوى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4" name="Hexagon 63">
            <a:extLst>
              <a:ext uri="{FF2B5EF4-FFF2-40B4-BE49-F238E27FC236}">
                <a16:creationId xmlns:a16="http://schemas.microsoft.com/office/drawing/2014/main" id="{22DB2542-34C2-6FB0-DEF7-5641E497E420}"/>
              </a:ext>
            </a:extLst>
          </p:cNvPr>
          <p:cNvSpPr/>
          <p:nvPr/>
        </p:nvSpPr>
        <p:spPr>
          <a:xfrm>
            <a:off x="2370660" y="3703792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الحب والمودة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sp>
        <p:nvSpPr>
          <p:cNvPr id="65" name="Hexagon 64">
            <a:extLst>
              <a:ext uri="{FF2B5EF4-FFF2-40B4-BE49-F238E27FC236}">
                <a16:creationId xmlns:a16="http://schemas.microsoft.com/office/drawing/2014/main" id="{2EE946EC-4249-B324-A704-0AADC3E08C8E}"/>
              </a:ext>
            </a:extLst>
          </p:cNvPr>
          <p:cNvSpPr/>
          <p:nvPr/>
        </p:nvSpPr>
        <p:spPr>
          <a:xfrm>
            <a:off x="8005218" y="4941167"/>
            <a:ext cx="1817616" cy="1147624"/>
          </a:xfrm>
          <a:prstGeom prst="hexagon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GB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الصحة </a:t>
            </a:r>
            <a:r>
              <a:rPr lang="ar-SA" dirty="0">
                <a:solidFill>
                  <a:schemeClr val="tx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(النفسية والعاطفية</a:t>
            </a:r>
            <a:endParaRPr lang="en-BE" dirty="0">
              <a:solidFill>
                <a:schemeClr val="tx1"/>
              </a:solidFill>
              <a:latin typeface="Arial" panose="020B0604020202020204" pitchFamily="34" charset="0"/>
              <a:cs typeface="Calibri" panose="020F0502020204030204" pitchFamily="34" charset="0"/>
            </a:endParaRPr>
          </a:p>
        </p:txBody>
      </p:sp>
      <p:grpSp>
        <p:nvGrpSpPr>
          <p:cNvPr id="66" name="Group 65">
            <a:extLst>
              <a:ext uri="{FF2B5EF4-FFF2-40B4-BE49-F238E27FC236}">
                <a16:creationId xmlns:a16="http://schemas.microsoft.com/office/drawing/2014/main" id="{BEE00E65-63BF-2DF1-E86F-2399453AC0B1}"/>
              </a:ext>
            </a:extLst>
          </p:cNvPr>
          <p:cNvGrpSpPr/>
          <p:nvPr/>
        </p:nvGrpSpPr>
        <p:grpSpPr>
          <a:xfrm>
            <a:off x="9822834" y="2414411"/>
            <a:ext cx="573840" cy="912428"/>
            <a:chOff x="860877" y="1929282"/>
            <a:chExt cx="1053230" cy="1674679"/>
          </a:xfrm>
          <a:solidFill>
            <a:schemeClr val="bg1"/>
          </a:solidFill>
        </p:grpSpPr>
        <p:sp>
          <p:nvSpPr>
            <p:cNvPr id="67" name="Round Same Side Corner Rectangle 46">
              <a:extLst>
                <a:ext uri="{FF2B5EF4-FFF2-40B4-BE49-F238E27FC236}">
                  <a16:creationId xmlns:a16="http://schemas.microsoft.com/office/drawing/2014/main" id="{5EC983AF-FD72-0E66-A5C0-A2AF08642945}"/>
                </a:ext>
              </a:extLst>
            </p:cNvPr>
            <p:cNvSpPr/>
            <p:nvPr/>
          </p:nvSpPr>
          <p:spPr>
            <a:xfrm>
              <a:off x="1052733" y="2725467"/>
              <a:ext cx="671847" cy="878494"/>
            </a:xfrm>
            <a:prstGeom prst="round2SameRect">
              <a:avLst>
                <a:gd name="adj1" fmla="val 50000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8" name="Oval 67">
              <a:extLst>
                <a:ext uri="{FF2B5EF4-FFF2-40B4-BE49-F238E27FC236}">
                  <a16:creationId xmlns:a16="http://schemas.microsoft.com/office/drawing/2014/main" id="{3D0621F2-C80C-DD58-8096-68AE1A0A115D}"/>
                </a:ext>
              </a:extLst>
            </p:cNvPr>
            <p:cNvSpPr/>
            <p:nvPr/>
          </p:nvSpPr>
          <p:spPr>
            <a:xfrm>
              <a:off x="1047750" y="1929282"/>
              <a:ext cx="679484" cy="679484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b="1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69" name="Trapezoid 68">
              <a:extLst>
                <a:ext uri="{FF2B5EF4-FFF2-40B4-BE49-F238E27FC236}">
                  <a16:creationId xmlns:a16="http://schemas.microsoft.com/office/drawing/2014/main" id="{39EA6B0D-6EB8-E712-4CC1-169E3BA7F9D0}"/>
                </a:ext>
              </a:extLst>
            </p:cNvPr>
            <p:cNvSpPr/>
            <p:nvPr/>
          </p:nvSpPr>
          <p:spPr>
            <a:xfrm>
              <a:off x="860877" y="2993721"/>
              <a:ext cx="1053230" cy="610240"/>
            </a:xfrm>
            <a:prstGeom prst="trapezoid">
              <a:avLst>
                <a:gd name="adj" fmla="val 3304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US" dirty="0">
                <a:cs typeface="Calibri" panose="020F050202020403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DB30BBE-EFD5-CE8D-CB24-F087F0FC2A6F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BA06B36D-9EE3-3A43-6479-0CD32BB7F907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E132756F-C14A-60D2-1A43-D57920025674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59A213C1-4B2E-14ED-28A3-3E2D21975213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Calibri" panose="020F0502020204030204" pitchFamily="34" charset="0"/>
                  </a:rPr>
                  <a:t>132</a:t>
                </a:r>
                <a:endParaRPr lang="en-CA" sz="1600" b="1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20" name="Rectangle 19">
                <a:extLst>
                  <a:ext uri="{FF2B5EF4-FFF2-40B4-BE49-F238E27FC236}">
                    <a16:creationId xmlns:a16="http://schemas.microsoft.com/office/drawing/2014/main" id="{0237135E-5E1E-0B27-56DE-5D974BCDCA0D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334F146-B773-8E3A-D717-322920546AEC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6" name="Isosceles Triangle 15">
                <a:extLst>
                  <a:ext uri="{FF2B5EF4-FFF2-40B4-BE49-F238E27FC236}">
                    <a16:creationId xmlns:a16="http://schemas.microsoft.com/office/drawing/2014/main" id="{38482B78-9371-9D1F-637E-49B1B5A8395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0164C340-A5C9-327D-CC61-2F0F205D27A4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Calibri" panose="020F050202020403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2608158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>
            <a:extLst>
              <a:ext uri="{FF2B5EF4-FFF2-40B4-BE49-F238E27FC236}">
                <a16:creationId xmlns:a16="http://schemas.microsoft.com/office/drawing/2014/main" id="{77426308-FC57-4621-A22C-EE55960FBD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نقاط التعلم الأساسية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D62B3BE0-0F5B-4153-A0BA-E16ACFF0EE66}"/>
              </a:ext>
            </a:extLst>
          </p:cNvPr>
          <p:cNvSpPr txBox="1"/>
          <p:nvPr/>
        </p:nvSpPr>
        <p:spPr>
          <a:xfrm>
            <a:off x="1094916" y="3839308"/>
            <a:ext cx="2588109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يتطلب التقييم تحليلاً للمخاطر وتقييمًا للاحتياجات</a:t>
            </a:r>
            <a:endParaRPr lang="en-C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" name="5-Point Star 5">
            <a:extLst>
              <a:ext uri="{FF2B5EF4-FFF2-40B4-BE49-F238E27FC236}">
                <a16:creationId xmlns:a16="http://schemas.microsoft.com/office/drawing/2014/main" id="{ABD8A883-982A-4318-B4F5-7858ABDA3C3D}"/>
              </a:ext>
            </a:extLst>
          </p:cNvPr>
          <p:cNvSpPr/>
          <p:nvPr/>
        </p:nvSpPr>
        <p:spPr>
          <a:xfrm>
            <a:off x="1863190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2" name="5-Point Star 5">
            <a:extLst>
              <a:ext uri="{FF2B5EF4-FFF2-40B4-BE49-F238E27FC236}">
                <a16:creationId xmlns:a16="http://schemas.microsoft.com/office/drawing/2014/main" id="{F0DA2569-FB86-4902-B70A-F4F49A979B6B}"/>
              </a:ext>
            </a:extLst>
          </p:cNvPr>
          <p:cNvSpPr/>
          <p:nvPr/>
        </p:nvSpPr>
        <p:spPr>
          <a:xfrm>
            <a:off x="8838798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E66CC77-6081-79D3-A8CC-D994784EFCDD}"/>
              </a:ext>
            </a:extLst>
          </p:cNvPr>
          <p:cNvSpPr txBox="1"/>
          <p:nvPr/>
        </p:nvSpPr>
        <p:spPr>
          <a:xfrm>
            <a:off x="7579895" y="3839308"/>
            <a:ext cx="3569367" cy="101566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 rtl="1"/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يجب أن يتم تحديد أولويات الاحتياجات بإشراك الطفل ووالديه أو مقدم الرعاية أو الشخص البالغ الموثوق به</a:t>
            </a:r>
            <a:endParaRPr lang="en-C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7188D4-5FC4-8941-0ADC-47A00D8CFFEA}"/>
              </a:ext>
            </a:extLst>
          </p:cNvPr>
          <p:cNvSpPr txBox="1"/>
          <p:nvPr/>
        </p:nvSpPr>
        <p:spPr>
          <a:xfrm>
            <a:off x="4360953" y="3839308"/>
            <a:ext cx="2809875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احتياجات الطفل هي نقطة البداية وليست الخدمات المطلوبة أو المتاحة</a:t>
            </a:r>
            <a:endParaRPr lang="en-CA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5-Point Star 5">
            <a:extLst>
              <a:ext uri="{FF2B5EF4-FFF2-40B4-BE49-F238E27FC236}">
                <a16:creationId xmlns:a16="http://schemas.microsoft.com/office/drawing/2014/main" id="{CA9CB663-643C-95A5-A3B4-C594011F993C}"/>
              </a:ext>
            </a:extLst>
          </p:cNvPr>
          <p:cNvSpPr/>
          <p:nvPr/>
        </p:nvSpPr>
        <p:spPr>
          <a:xfrm>
            <a:off x="5240111" y="2279955"/>
            <a:ext cx="1051560" cy="1051560"/>
          </a:xfrm>
          <a:prstGeom prst="star5">
            <a:avLst>
              <a:gd name="adj" fmla="val 28143"/>
              <a:gd name="hf" fmla="val 105146"/>
              <a:gd name="vf" fmla="val 110557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en-CA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490241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72">
            <a:extLst>
              <a:ext uri="{FF2B5EF4-FFF2-40B4-BE49-F238E27FC236}">
                <a16:creationId xmlns:a16="http://schemas.microsoft.com/office/drawing/2014/main" id="{5E40CA21-B523-2538-94F7-F428A0D61892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000" b="1" dirty="0" err="1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</a:t>
            </a:r>
            <a:r>
              <a:rPr lang="en-CA" sz="3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٥</a:t>
            </a:r>
            <a:endParaRPr lang="en-CA" sz="2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</a:t>
            </a:r>
            <a:r>
              <a:rPr lang="ar-S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الوحدة</a:t>
            </a:r>
            <a:endParaRPr lang="en-US" sz="5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269984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FCFE94-8837-47DD-B69B-6BA207F449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/>
              <a:t>نهاية الوحدة </a:t>
            </a:r>
            <a:r>
              <a:rPr lang="ar-SA" dirty="0"/>
              <a:t>7</a:t>
            </a:r>
            <a:endParaRPr lang="en-CA" dirty="0"/>
          </a:p>
        </p:txBody>
      </p:sp>
      <p:sp>
        <p:nvSpPr>
          <p:cNvPr id="24" name="Speech Bubble: Rectangle with Corners Rounded 23">
            <a:extLst>
              <a:ext uri="{FF2B5EF4-FFF2-40B4-BE49-F238E27FC236}">
                <a16:creationId xmlns:a16="http://schemas.microsoft.com/office/drawing/2014/main" id="{FEFF90DA-D670-737E-F75C-CD613B99143F}"/>
              </a:ext>
            </a:extLst>
          </p:cNvPr>
          <p:cNvSpPr/>
          <p:nvPr/>
        </p:nvSpPr>
        <p:spPr>
          <a:xfrm>
            <a:off x="1384531" y="2631440"/>
            <a:ext cx="2821709" cy="2611120"/>
          </a:xfrm>
          <a:prstGeom prst="wedgeRoundRectCallout">
            <a:avLst>
              <a:gd name="adj1" fmla="val -62814"/>
              <a:gd name="adj2" fmla="val -19017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الإغلاق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5" name="Speech Bubble: Rectangle with Corners Rounded 24">
            <a:extLst>
              <a:ext uri="{FF2B5EF4-FFF2-40B4-BE49-F238E27FC236}">
                <a16:creationId xmlns:a16="http://schemas.microsoft.com/office/drawing/2014/main" id="{7E576825-28C0-530B-481F-07DB297881F0}"/>
              </a:ext>
            </a:extLst>
          </p:cNvPr>
          <p:cNvSpPr/>
          <p:nvPr/>
        </p:nvSpPr>
        <p:spPr>
          <a:xfrm>
            <a:off x="4828771" y="2631440"/>
            <a:ext cx="2821709" cy="2611120"/>
          </a:xfrm>
          <a:prstGeom prst="wedgeRoundRectCallout">
            <a:avLst>
              <a:gd name="adj1" fmla="val -19246"/>
              <a:gd name="adj2" fmla="val 59595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</a:t>
            </a: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أمل</a:t>
            </a:r>
            <a:r>
              <a:rPr lang="en-US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و</a:t>
            </a:r>
            <a:r>
              <a:rPr lang="ar-SA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التعليقات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6" name="Speech Bubble: Rectangle with Corners Rounded 25">
            <a:extLst>
              <a:ext uri="{FF2B5EF4-FFF2-40B4-BE49-F238E27FC236}">
                <a16:creationId xmlns:a16="http://schemas.microsoft.com/office/drawing/2014/main" id="{C1614D32-31C1-AA31-956D-DC3CD7F5637C}"/>
              </a:ext>
            </a:extLst>
          </p:cNvPr>
          <p:cNvSpPr/>
          <p:nvPr/>
        </p:nvSpPr>
        <p:spPr>
          <a:xfrm>
            <a:off x="8273011" y="2631440"/>
            <a:ext cx="2821709" cy="2611120"/>
          </a:xfrm>
          <a:prstGeom prst="wedgeRoundRectCallout">
            <a:avLst>
              <a:gd name="adj1" fmla="val 59608"/>
              <a:gd name="adj2" fmla="val -20186"/>
              <a:gd name="adj3" fmla="val 16667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>
              <a:lnSpc>
                <a:spcPct val="107000"/>
              </a:lnSpc>
              <a:spcAft>
                <a:spcPts val="800"/>
              </a:spcAft>
              <a:tabLst>
                <a:tab pos="457200" algn="l"/>
              </a:tabLst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مراجعة أهداف التعلم</a:t>
            </a:r>
            <a:endParaRPr lang="en-US" sz="2800" dirty="0">
              <a:solidFill>
                <a:schemeClr val="tx1"/>
              </a:solidFill>
              <a:latin typeface="Arial" panose="020B060402020202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0A2429A-0793-728E-72DB-62680DDCC862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4" name="Hexagon 3">
              <a:extLst>
                <a:ext uri="{FF2B5EF4-FFF2-40B4-BE49-F238E27FC236}">
                  <a16:creationId xmlns:a16="http://schemas.microsoft.com/office/drawing/2014/main" id="{2AB41952-8924-F925-BE7A-805081B7B5B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286584C-7717-F8BA-68E9-169D8521A1C7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2BCDD4EA-69EA-E309-DCEE-1BD03F205490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133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DDB9C2C3-40BE-E75A-793B-74B2ACAA53AA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EFD3F7B9-3E22-C83A-1390-59FDAEBF8E75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7" name="Isosceles Triangle 6">
                <a:extLst>
                  <a:ext uri="{FF2B5EF4-FFF2-40B4-BE49-F238E27FC236}">
                    <a16:creationId xmlns:a16="http://schemas.microsoft.com/office/drawing/2014/main" id="{8BF70884-ED0C-08A6-CEB1-E7BC65882756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E554F832-13D8-10D6-CA5D-93AAC1A513AA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320183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7AB4D-03AE-F964-A555-9B05B625BE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GB" dirty="0">
                <a:latin typeface="Calibri" panose="020F0502020204030204" pitchFamily="34" charset="0"/>
                <a:cs typeface="Calibri" panose="020F0502020204030204" pitchFamily="34" charset="0"/>
              </a:rPr>
              <a:t>رعاية ذاتية</a:t>
            </a:r>
            <a:endParaRPr lang="en-B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1EC6603-6032-0732-3506-CF40A593F492}"/>
              </a:ext>
            </a:extLst>
          </p:cNvPr>
          <p:cNvGrpSpPr/>
          <p:nvPr/>
        </p:nvGrpSpPr>
        <p:grpSpPr>
          <a:xfrm>
            <a:off x="4674820" y="2453495"/>
            <a:ext cx="2842360" cy="2539419"/>
            <a:chOff x="7466209" y="3816827"/>
            <a:chExt cx="933443" cy="833956"/>
          </a:xfrm>
        </p:grpSpPr>
        <p:sp>
          <p:nvSpPr>
            <p:cNvPr id="7" name="Heart 6">
              <a:extLst>
                <a:ext uri="{FF2B5EF4-FFF2-40B4-BE49-F238E27FC236}">
                  <a16:creationId xmlns:a16="http://schemas.microsoft.com/office/drawing/2014/main" id="{D9EE9A33-3664-66D8-BCC8-720B4B20ED1C}"/>
                </a:ext>
              </a:extLst>
            </p:cNvPr>
            <p:cNvSpPr/>
            <p:nvPr/>
          </p:nvSpPr>
          <p:spPr>
            <a:xfrm>
              <a:off x="7466209" y="3816827"/>
              <a:ext cx="933443" cy="833956"/>
            </a:xfrm>
            <a:prstGeom prst="hear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8" name="Block Arc 7">
              <a:extLst>
                <a:ext uri="{FF2B5EF4-FFF2-40B4-BE49-F238E27FC236}">
                  <a16:creationId xmlns:a16="http://schemas.microsoft.com/office/drawing/2014/main" id="{C95551E0-0908-EA88-A183-FF70E3B27D54}"/>
                </a:ext>
              </a:extLst>
            </p:cNvPr>
            <p:cNvSpPr/>
            <p:nvPr/>
          </p:nvSpPr>
          <p:spPr>
            <a:xfrm rot="10800000">
              <a:off x="7779494" y="4160180"/>
              <a:ext cx="306872" cy="247075"/>
            </a:xfrm>
            <a:prstGeom prst="blockArc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solidFill>
                  <a:schemeClr val="tx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79425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" name="Google Shape;307;p6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ar-SA" dirty="0">
                <a:latin typeface="Arial"/>
                <a:ea typeface="Arial"/>
                <a:cs typeface="Arial"/>
                <a:sym typeface="Arial"/>
              </a:rPr>
              <a:t>مراجعة</a:t>
            </a:r>
            <a:endParaRPr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A251EEEE-1CF9-30CE-C211-7EF15B747AAD}"/>
              </a:ext>
            </a:extLst>
          </p:cNvPr>
          <p:cNvGrpSpPr/>
          <p:nvPr/>
        </p:nvGrpSpPr>
        <p:grpSpPr>
          <a:xfrm>
            <a:off x="6556019" y="1921026"/>
            <a:ext cx="2511688" cy="2624572"/>
            <a:chOff x="7345680" y="2484120"/>
            <a:chExt cx="904240" cy="94488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C6C8DC6E-0F10-8F87-013F-CFE1BAC64F40}"/>
                </a:ext>
              </a:extLst>
            </p:cNvPr>
            <p:cNvSpPr/>
            <p:nvPr/>
          </p:nvSpPr>
          <p:spPr>
            <a:xfrm>
              <a:off x="7345680" y="2484120"/>
              <a:ext cx="904240" cy="9448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4" name="L-Shape 3">
              <a:extLst>
                <a:ext uri="{FF2B5EF4-FFF2-40B4-BE49-F238E27FC236}">
                  <a16:creationId xmlns:a16="http://schemas.microsoft.com/office/drawing/2014/main" id="{92D62CF2-ED40-46CF-01AE-159170719955}"/>
                </a:ext>
              </a:extLst>
            </p:cNvPr>
            <p:cNvSpPr/>
            <p:nvPr/>
          </p:nvSpPr>
          <p:spPr>
            <a:xfrm rot="18361091">
              <a:off x="7500809" y="2772426"/>
              <a:ext cx="630274" cy="320762"/>
            </a:xfrm>
            <a:prstGeom prst="corner">
              <a:avLst>
                <a:gd name="adj1" fmla="val 42208"/>
                <a:gd name="adj2" fmla="val 4335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ABB1CAA4-4DAF-D640-6468-925BD9A317AC}"/>
              </a:ext>
            </a:extLst>
          </p:cNvPr>
          <p:cNvGrpSpPr/>
          <p:nvPr/>
        </p:nvGrpSpPr>
        <p:grpSpPr>
          <a:xfrm>
            <a:off x="2572896" y="1921026"/>
            <a:ext cx="2511688" cy="2624572"/>
            <a:chOff x="7090831" y="3731241"/>
            <a:chExt cx="904240" cy="94488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4BC0C398-8823-BF59-02F8-E66CBB32687F}"/>
                </a:ext>
              </a:extLst>
            </p:cNvPr>
            <p:cNvSpPr/>
            <p:nvPr/>
          </p:nvSpPr>
          <p:spPr>
            <a:xfrm>
              <a:off x="7090831" y="3731241"/>
              <a:ext cx="904240" cy="944880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  <p:sp>
          <p:nvSpPr>
            <p:cNvPr id="11" name="Plus Sign 10">
              <a:extLst>
                <a:ext uri="{FF2B5EF4-FFF2-40B4-BE49-F238E27FC236}">
                  <a16:creationId xmlns:a16="http://schemas.microsoft.com/office/drawing/2014/main" id="{88D381F1-E9A3-6EEF-6965-7FD95782D21B}"/>
                </a:ext>
              </a:extLst>
            </p:cNvPr>
            <p:cNvSpPr/>
            <p:nvPr/>
          </p:nvSpPr>
          <p:spPr>
            <a:xfrm rot="2700000">
              <a:off x="7223315" y="3868494"/>
              <a:ext cx="655187" cy="670373"/>
            </a:xfrm>
            <a:prstGeom prst="mathPlus">
              <a:avLst>
                <a:gd name="adj1" fmla="val 20406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/>
            </a:p>
          </p:txBody>
        </p:sp>
      </p:grpSp>
      <p:sp>
        <p:nvSpPr>
          <p:cNvPr id="12" name="TextBox 11">
            <a:extLst>
              <a:ext uri="{FF2B5EF4-FFF2-40B4-BE49-F238E27FC236}">
                <a16:creationId xmlns:a16="http://schemas.microsoft.com/office/drawing/2014/main" id="{83B0FB34-5885-E449-5C3F-342AFB7C3830}"/>
              </a:ext>
            </a:extLst>
          </p:cNvPr>
          <p:cNvSpPr txBox="1"/>
          <p:nvPr/>
        </p:nvSpPr>
        <p:spPr>
          <a:xfrm>
            <a:off x="2572896" y="4853847"/>
            <a:ext cx="251168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لا تفعل</a:t>
            </a:r>
            <a:endParaRPr lang="en-B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3923C48-FCC1-EE78-0CFA-A1987682B92B}"/>
              </a:ext>
            </a:extLst>
          </p:cNvPr>
          <p:cNvSpPr txBox="1"/>
          <p:nvPr/>
        </p:nvSpPr>
        <p:spPr>
          <a:xfrm>
            <a:off x="6606423" y="4892365"/>
            <a:ext cx="2511688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3200" b="1" dirty="0">
                <a:latin typeface="Arial" panose="020B0604020202020204" pitchFamily="34" charset="0"/>
                <a:cs typeface="Arial" panose="020B0604020202020204" pitchFamily="34" charset="0"/>
              </a:rPr>
              <a:t>افعل</a:t>
            </a:r>
            <a:endParaRPr lang="en-BE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352DB181-85E2-8FC0-A7F2-F7453A93364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6" name="Hexagon 5">
              <a:extLst>
                <a:ext uri="{FF2B5EF4-FFF2-40B4-BE49-F238E27FC236}">
                  <a16:creationId xmlns:a16="http://schemas.microsoft.com/office/drawing/2014/main" id="{7920D6B4-D7B7-1C0C-E13A-D147F5ABB320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8B4C9D15-B108-C18F-05EF-683629D50B7C}"/>
                </a:ext>
              </a:extLst>
            </p:cNvPr>
            <p:cNvGrpSpPr/>
            <p:nvPr/>
          </p:nvGrpSpPr>
          <p:grpSpPr>
            <a:xfrm>
              <a:off x="10621771" y="762700"/>
              <a:ext cx="562136" cy="634675"/>
              <a:chOff x="760175" y="830142"/>
              <a:chExt cx="867619" cy="979579"/>
            </a:xfrm>
          </p:grpSpPr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9116A961-380E-2F6C-03F1-2E1F2F3173CF}"/>
                  </a:ext>
                </a:extLst>
              </p:cNvPr>
              <p:cNvSpPr/>
              <p:nvPr/>
            </p:nvSpPr>
            <p:spPr>
              <a:xfrm>
                <a:off x="864636" y="830142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١١٢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1477D282-610D-31C9-0EE0-9369D3105764}"/>
                  </a:ext>
                </a:extLst>
              </p:cNvPr>
              <p:cNvSpPr/>
              <p:nvPr/>
            </p:nvSpPr>
            <p:spPr>
              <a:xfrm>
                <a:off x="760175" y="830144"/>
                <a:ext cx="149292" cy="979577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74C3A89C-350A-B125-0C43-20E37475C833}"/>
                </a:ext>
              </a:extLst>
            </p:cNvPr>
            <p:cNvGrpSpPr/>
            <p:nvPr/>
          </p:nvGrpSpPr>
          <p:grpSpPr>
            <a:xfrm>
              <a:off x="11325415" y="762701"/>
              <a:ext cx="182192" cy="634674"/>
              <a:chOff x="2121762" y="2323619"/>
              <a:chExt cx="200378" cy="825210"/>
            </a:xfrm>
          </p:grpSpPr>
          <p:sp>
            <p:nvSpPr>
              <p:cNvPr id="14" name="Isosceles Triangle 13">
                <a:extLst>
                  <a:ext uri="{FF2B5EF4-FFF2-40B4-BE49-F238E27FC236}">
                    <a16:creationId xmlns:a16="http://schemas.microsoft.com/office/drawing/2014/main" id="{0477F7E0-5005-5445-7BBB-592B2A6A483C}"/>
                  </a:ext>
                </a:extLst>
              </p:cNvPr>
              <p:cNvSpPr/>
              <p:nvPr/>
            </p:nvSpPr>
            <p:spPr>
              <a:xfrm>
                <a:off x="2121763" y="2323619"/>
                <a:ext cx="200377" cy="172739"/>
              </a:xfrm>
              <a:prstGeom prst="triangle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AACEB08E-ECDA-0168-74AA-113F35605E1F}"/>
                  </a:ext>
                </a:extLst>
              </p:cNvPr>
              <p:cNvSpPr/>
              <p:nvPr/>
            </p:nvSpPr>
            <p:spPr>
              <a:xfrm>
                <a:off x="2121762" y="2496169"/>
                <a:ext cx="200377" cy="652660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Shape 3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72">
            <a:extLst>
              <a:ext uri="{FF2B5EF4-FFF2-40B4-BE49-F238E27FC236}">
                <a16:creationId xmlns:a16="http://schemas.microsoft.com/office/drawing/2014/main" id="{E017111F-8132-95C2-A611-4495769EED17}"/>
              </a:ext>
            </a:extLst>
          </p:cNvPr>
          <p:cNvSpPr txBox="1">
            <a:spLocks/>
          </p:cNvSpPr>
          <p:nvPr/>
        </p:nvSpPr>
        <p:spPr>
          <a:xfrm>
            <a:off x="4641022" y="3147916"/>
            <a:ext cx="5915913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5400" b="1" dirty="0">
                <a:solidFill>
                  <a:schemeClr val="bg1">
                    <a:lumMod val="7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شريحة إضافية لملاحظات الميسر</a:t>
            </a:r>
          </a:p>
        </p:txBody>
      </p:sp>
    </p:spTree>
    <p:extLst>
      <p:ext uri="{BB962C8B-B14F-4D97-AF65-F5344CB8AC3E}">
        <p14:creationId xmlns:p14="http://schemas.microsoft.com/office/powerpoint/2010/main" val="645020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F97E8B1-12F6-9891-C831-E3824D8F01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rtl="1"/>
            <a:r>
              <a:rPr lang="en-CA" dirty="0">
                <a:latin typeface="Calibri" panose="020F0502020204030204" pitchFamily="34" charset="0"/>
                <a:cs typeface="Calibri" panose="020F0502020204030204" pitchFamily="34" charset="0"/>
              </a:rPr>
              <a:t>عملية إدارة الحالة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3B5E46EF-A8CE-A113-F0D5-0346B18532D5}"/>
              </a:ext>
            </a:extLst>
          </p:cNvPr>
          <p:cNvSpPr/>
          <p:nvPr/>
        </p:nvSpPr>
        <p:spPr>
          <a:xfrm>
            <a:off x="838200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R="0" lvl="0" algn="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تطوير </a:t>
            </a:r>
            <a:r>
              <a:rPr lang="en-C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</a:t>
            </a:r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الفردية</a:t>
            </a:r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للطفل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ل</a:t>
            </a: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تلبية الاحتياجات المحددة. </a:t>
            </a:r>
            <a:r>
              <a:rPr lang="ar-S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و</a:t>
            </a: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ضع إجراءات محددة زمنيًا وأهدافًا قابلة للقياس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4B0C4C5F-CF73-A573-5DC2-CEF93A37D096}"/>
              </a:ext>
            </a:extLst>
          </p:cNvPr>
          <p:cNvSpPr/>
          <p:nvPr/>
        </p:nvSpPr>
        <p:spPr>
          <a:xfrm>
            <a:off x="450376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٣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AAF34A5F-EFCE-5026-BFE5-BB648B48B2DB}"/>
              </a:ext>
            </a:extLst>
          </p:cNvPr>
          <p:cNvSpPr/>
          <p:nvPr/>
        </p:nvSpPr>
        <p:spPr>
          <a:xfrm>
            <a:off x="4740457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تقييم </a:t>
            </a:r>
            <a:r>
              <a:rPr lang="en-CA" sz="22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احتياجات ونقاط القوة لدى الطفل وأسرته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01009454-F58C-229E-0FC6-6A1F038762B8}"/>
              </a:ext>
            </a:extLst>
          </p:cNvPr>
          <p:cNvSpPr/>
          <p:nvPr/>
        </p:nvSpPr>
        <p:spPr>
          <a:xfrm>
            <a:off x="4352633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٢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C59ECF2B-3BC6-7688-556C-D9DF0CEC8237}"/>
              </a:ext>
            </a:extLst>
          </p:cNvPr>
          <p:cNvSpPr/>
          <p:nvPr/>
        </p:nvSpPr>
        <p:spPr>
          <a:xfrm>
            <a:off x="8501188" y="1603482"/>
            <a:ext cx="3249708" cy="1947316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</a:t>
            </a:r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حديد </a:t>
            </a: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الأطفال المعرضين للخطر والتسجيل وفقًا لمعايير الأهلية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7CFC2AEE-2BBC-FDBD-8673-AB04BA362018}"/>
              </a:ext>
            </a:extLst>
          </p:cNvPr>
          <p:cNvSpPr/>
          <p:nvPr/>
        </p:nvSpPr>
        <p:spPr>
          <a:xfrm>
            <a:off x="8113364" y="1397374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١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F905093-A65F-880F-3E94-7D0CADAF506C}"/>
              </a:ext>
            </a:extLst>
          </p:cNvPr>
          <p:cNvSpPr/>
          <p:nvPr/>
        </p:nvSpPr>
        <p:spPr>
          <a:xfrm>
            <a:off x="838200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إغلاق الحالة</a:t>
            </a:r>
            <a:endParaRPr lang="en-CA" sz="2200" b="1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6DA355E-0C01-E77B-9EF4-0FB854A5E82B}"/>
              </a:ext>
            </a:extLst>
          </p:cNvPr>
          <p:cNvSpPr/>
          <p:nvPr/>
        </p:nvSpPr>
        <p:spPr>
          <a:xfrm>
            <a:off x="450376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٦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08D1E429-D942-D245-D1B1-842525B0222A}"/>
              </a:ext>
            </a:extLst>
          </p:cNvPr>
          <p:cNvSpPr/>
          <p:nvPr/>
        </p:nvSpPr>
        <p:spPr>
          <a:xfrm>
            <a:off x="4740457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en-C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المتابعة والمراجعة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5310D57F-D43B-37D4-33A2-47D951378684}"/>
              </a:ext>
            </a:extLst>
          </p:cNvPr>
          <p:cNvSpPr/>
          <p:nvPr/>
        </p:nvSpPr>
        <p:spPr>
          <a:xfrm>
            <a:off x="4352633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٥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5F3B27ED-DFB3-5BEA-4F1A-976934185662}"/>
              </a:ext>
            </a:extLst>
          </p:cNvPr>
          <p:cNvSpPr/>
          <p:nvPr/>
        </p:nvSpPr>
        <p:spPr>
          <a:xfrm>
            <a:off x="8501188" y="3896005"/>
            <a:ext cx="3249708" cy="2133121"/>
          </a:xfrm>
          <a:prstGeom prst="roundRect">
            <a:avLst>
              <a:gd name="adj" fmla="val 10821"/>
            </a:avLst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sz="2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تنفيذ </a:t>
            </a:r>
            <a:r>
              <a:rPr lang="en-CA" sz="22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خطة الحالة ، بما في ذلك الدعم المباشر والإحالات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FF18590F-ADDB-07CB-3FFC-D8E3DD95E1FF}"/>
              </a:ext>
            </a:extLst>
          </p:cNvPr>
          <p:cNvSpPr/>
          <p:nvPr/>
        </p:nvSpPr>
        <p:spPr>
          <a:xfrm>
            <a:off x="8113364" y="3689898"/>
            <a:ext cx="557717" cy="557717"/>
          </a:xfrm>
          <a:prstGeom prst="round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SA" b="1" dirty="0">
                <a:latin typeface="Arial" panose="020B0604020202020204" pitchFamily="34" charset="0"/>
                <a:cs typeface="Arial" panose="020B0604020202020204" pitchFamily="34" charset="0"/>
              </a:rPr>
              <a:t>٤</a:t>
            </a:r>
            <a:endParaRPr lang="en-CA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6817EBF0-A510-EB47-692D-F1ED5B19C965}"/>
              </a:ext>
            </a:extLst>
          </p:cNvPr>
          <p:cNvCxnSpPr>
            <a:cxnSpLocks/>
            <a:stCxn id="6" idx="1"/>
            <a:endCxn id="4" idx="3"/>
          </p:cNvCxnSpPr>
          <p:nvPr/>
        </p:nvCxnSpPr>
        <p:spPr>
          <a:xfrm flipH="1">
            <a:off x="4087908" y="2577140"/>
            <a:ext cx="652549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EF206E21-6C81-9AB0-23C2-914DA1A6D58D}"/>
              </a:ext>
            </a:extLst>
          </p:cNvPr>
          <p:cNvCxnSpPr>
            <a:cxnSpLocks/>
            <a:stCxn id="8" idx="1"/>
          </p:cNvCxnSpPr>
          <p:nvPr/>
        </p:nvCxnSpPr>
        <p:spPr>
          <a:xfrm flipH="1">
            <a:off x="7990165" y="2577140"/>
            <a:ext cx="511023" cy="195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7543C3C9-DFB4-833E-5DE7-FA49E6780438}"/>
              </a:ext>
            </a:extLst>
          </p:cNvPr>
          <p:cNvCxnSpPr>
            <a:cxnSpLocks/>
            <a:stCxn id="14" idx="1"/>
            <a:endCxn id="12" idx="3"/>
          </p:cNvCxnSpPr>
          <p:nvPr/>
        </p:nvCxnSpPr>
        <p:spPr>
          <a:xfrm flipH="1">
            <a:off x="7990165" y="4962566"/>
            <a:ext cx="511023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7A1405B5-5AEE-7E14-A7E9-8721BDE90163}"/>
              </a:ext>
            </a:extLst>
          </p:cNvPr>
          <p:cNvCxnSpPr>
            <a:cxnSpLocks/>
            <a:stCxn id="12" idx="1"/>
            <a:endCxn id="10" idx="3"/>
          </p:cNvCxnSpPr>
          <p:nvPr/>
        </p:nvCxnSpPr>
        <p:spPr>
          <a:xfrm flipH="1">
            <a:off x="4087908" y="4962566"/>
            <a:ext cx="652549" cy="0"/>
          </a:xfrm>
          <a:prstGeom prst="straightConnector1">
            <a:avLst/>
          </a:prstGeom>
          <a:ln w="38100">
            <a:solidFill>
              <a:schemeClr val="accent6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3D8266C9-5061-3E63-FCA5-53025F7FCED9}"/>
              </a:ext>
            </a:extLst>
          </p:cNvPr>
          <p:cNvCxnSpPr>
            <a:cxnSpLocks/>
            <a:stCxn id="12" idx="0"/>
            <a:endCxn id="6" idx="2"/>
          </p:cNvCxnSpPr>
          <p:nvPr/>
        </p:nvCxnSpPr>
        <p:spPr>
          <a:xfrm flipV="1">
            <a:off x="6365311" y="3550798"/>
            <a:ext cx="0" cy="345207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AAB7DEA0-5E94-BA37-E1D2-E251C574E7DF}"/>
              </a:ext>
            </a:extLst>
          </p:cNvPr>
          <p:cNvCxnSpPr>
            <a:cxnSpLocks/>
            <a:stCxn id="12" idx="0"/>
          </p:cNvCxnSpPr>
          <p:nvPr/>
        </p:nvCxnSpPr>
        <p:spPr>
          <a:xfrm flipH="1" flipV="1">
            <a:off x="3791981" y="3156619"/>
            <a:ext cx="2573330" cy="739386"/>
          </a:xfrm>
          <a:prstGeom prst="straightConnector1">
            <a:avLst/>
          </a:prstGeom>
          <a:ln w="38100">
            <a:solidFill>
              <a:schemeClr val="accent6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7"/>
          <p:cNvSpPr txBox="1">
            <a:spLocks noGrp="1"/>
          </p:cNvSpPr>
          <p:nvPr>
            <p:ph type="title"/>
          </p:nvPr>
        </p:nvSpPr>
        <p:spPr>
          <a:xfrm>
            <a:off x="838200" y="120516"/>
            <a:ext cx="10515600" cy="8689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156995"/>
              </a:buClr>
              <a:buSzPts val="3200"/>
              <a:buFont typeface="Arial"/>
              <a:buNone/>
            </a:pPr>
            <a:r>
              <a:rPr lang="en-GB" dirty="0">
                <a:latin typeface="Calibri" panose="020F0502020204030204" pitchFamily="34" charset="0"/>
                <a:ea typeface="Arial"/>
                <a:cs typeface="Calibri" panose="020F0502020204030204" pitchFamily="34" charset="0"/>
                <a:sym typeface="Arial"/>
              </a:rPr>
              <a:t>أهداف التعلم</a:t>
            </a:r>
            <a:endParaRPr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50" name="Google Shape;350;p7"/>
          <p:cNvGrpSpPr/>
          <p:nvPr/>
        </p:nvGrpSpPr>
        <p:grpSpPr>
          <a:xfrm>
            <a:off x="1429606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51" name="Google Shape;351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2" name="Google Shape;352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3" name="Google Shape;353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54" name="Google Shape;354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55" name="Google Shape;355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56" name="Google Shape;356;p7"/>
          <p:cNvGrpSpPr/>
          <p:nvPr/>
        </p:nvGrpSpPr>
        <p:grpSpPr>
          <a:xfrm>
            <a:off x="4203301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57" name="Google Shape;357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58" name="Google Shape;358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59" name="Google Shape;359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0" name="Google Shape;360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1" name="Google Shape;361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grpSp>
        <p:nvGrpSpPr>
          <p:cNvPr id="362" name="Google Shape;362;p7"/>
          <p:cNvGrpSpPr/>
          <p:nvPr/>
        </p:nvGrpSpPr>
        <p:grpSpPr>
          <a:xfrm>
            <a:off x="9750692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363" name="Google Shape;363;p7"/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364" name="Google Shape;364;p7"/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365" name="Google Shape;365;p7"/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366" name="Google Shape;366;p7"/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367" name="Google Shape;367;p7"/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C22923FE-D73E-6DF7-8889-C74AA17278ED}"/>
              </a:ext>
            </a:extLst>
          </p:cNvPr>
          <p:cNvSpPr txBox="1"/>
          <p:nvPr/>
        </p:nvSpPr>
        <p:spPr>
          <a:xfrm>
            <a:off x="9224375" y="3555270"/>
            <a:ext cx="237222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إ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كم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ل نموذج التقييم ، بما في ذلك الملخص والاستنتاجات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4" name="Google Shape;362;p7">
            <a:extLst>
              <a:ext uri="{FF2B5EF4-FFF2-40B4-BE49-F238E27FC236}">
                <a16:creationId xmlns:a16="http://schemas.microsoft.com/office/drawing/2014/main" id="{7D6E0CC1-7E88-3984-EFF0-C113B1184A61}"/>
              </a:ext>
            </a:extLst>
          </p:cNvPr>
          <p:cNvGrpSpPr/>
          <p:nvPr/>
        </p:nvGrpSpPr>
        <p:grpSpPr>
          <a:xfrm>
            <a:off x="6976996" y="2182110"/>
            <a:ext cx="1196375" cy="868968"/>
            <a:chOff x="6878053" y="1156317"/>
            <a:chExt cx="1431178" cy="1039513"/>
          </a:xfrm>
          <a:solidFill>
            <a:schemeClr val="accent6"/>
          </a:solidFill>
        </p:grpSpPr>
        <p:grpSp>
          <p:nvGrpSpPr>
            <p:cNvPr id="5" name="Google Shape;363;p7">
              <a:extLst>
                <a:ext uri="{FF2B5EF4-FFF2-40B4-BE49-F238E27FC236}">
                  <a16:creationId xmlns:a16="http://schemas.microsoft.com/office/drawing/2014/main" id="{58803533-5EF3-9AC8-5D4A-7AA2E98973C0}"/>
                </a:ext>
              </a:extLst>
            </p:cNvPr>
            <p:cNvGrpSpPr/>
            <p:nvPr/>
          </p:nvGrpSpPr>
          <p:grpSpPr>
            <a:xfrm>
              <a:off x="7672978" y="1156317"/>
              <a:ext cx="412941" cy="436880"/>
              <a:chOff x="243840" y="1676400"/>
              <a:chExt cx="701040" cy="741680"/>
            </a:xfrm>
            <a:grpFill/>
          </p:grpSpPr>
          <p:sp>
            <p:nvSpPr>
              <p:cNvPr id="8" name="Google Shape;364;p7">
                <a:extLst>
                  <a:ext uri="{FF2B5EF4-FFF2-40B4-BE49-F238E27FC236}">
                    <a16:creationId xmlns:a16="http://schemas.microsoft.com/office/drawing/2014/main" id="{95B51707-ECCF-0092-5AD0-6497A41DF7D9}"/>
                  </a:ext>
                </a:extLst>
              </p:cNvPr>
              <p:cNvSpPr/>
              <p:nvPr/>
            </p:nvSpPr>
            <p:spPr>
              <a:xfrm>
                <a:off x="243840" y="1676400"/>
                <a:ext cx="116839" cy="7416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  <p:sp>
            <p:nvSpPr>
              <p:cNvPr id="9" name="Google Shape;365;p7">
                <a:extLst>
                  <a:ext uri="{FF2B5EF4-FFF2-40B4-BE49-F238E27FC236}">
                    <a16:creationId xmlns:a16="http://schemas.microsoft.com/office/drawing/2014/main" id="{48F05D39-00C8-1EA4-BB77-27F65E04193D}"/>
                  </a:ext>
                </a:extLst>
              </p:cNvPr>
              <p:cNvSpPr/>
              <p:nvPr/>
            </p:nvSpPr>
            <p:spPr>
              <a:xfrm>
                <a:off x="314960" y="1676400"/>
                <a:ext cx="629920" cy="436880"/>
              </a:xfrm>
              <a:prstGeom prst="rect">
                <a:avLst/>
              </a:prstGeom>
              <a:grpFill/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ctr" rtl="1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 dirty="0">
                  <a:solidFill>
                    <a:schemeClr val="lt1"/>
                  </a:solidFill>
                  <a:latin typeface="Arial" panose="020B0604020202020204" pitchFamily="34" charset="0"/>
                  <a:ea typeface="Calibri"/>
                  <a:cs typeface="Arial" panose="020B0604020202020204" pitchFamily="34" charset="0"/>
                  <a:sym typeface="Calibri"/>
                </a:endParaRPr>
              </a:p>
            </p:txBody>
          </p:sp>
        </p:grpSp>
        <p:sp>
          <p:nvSpPr>
            <p:cNvPr id="6" name="Google Shape;366;p7">
              <a:extLst>
                <a:ext uri="{FF2B5EF4-FFF2-40B4-BE49-F238E27FC236}">
                  <a16:creationId xmlns:a16="http://schemas.microsoft.com/office/drawing/2014/main" id="{2994EF88-A6A5-FB0A-4E4E-186C8D89E5D4}"/>
                </a:ext>
              </a:extLst>
            </p:cNvPr>
            <p:cNvSpPr/>
            <p:nvPr/>
          </p:nvSpPr>
          <p:spPr>
            <a:xfrm>
              <a:off x="7120511" y="1517650"/>
              <a:ext cx="1188720" cy="678180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  <p:sp>
          <p:nvSpPr>
            <p:cNvPr id="7" name="Google Shape;367;p7">
              <a:extLst>
                <a:ext uri="{FF2B5EF4-FFF2-40B4-BE49-F238E27FC236}">
                  <a16:creationId xmlns:a16="http://schemas.microsoft.com/office/drawing/2014/main" id="{FE8C0CA5-BF9A-12BF-47D4-EFA9EC6A4C03}"/>
                </a:ext>
              </a:extLst>
            </p:cNvPr>
            <p:cNvSpPr/>
            <p:nvPr/>
          </p:nvSpPr>
          <p:spPr>
            <a:xfrm>
              <a:off x="6878053" y="1727035"/>
              <a:ext cx="821708" cy="468795"/>
            </a:xfrm>
            <a:prstGeom prst="triangle">
              <a:avLst>
                <a:gd name="adj" fmla="val 50000"/>
              </a:avLst>
            </a:prstGeom>
            <a:grp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1">
                <a:spcBef>
                  <a:spcPts val="0"/>
                </a:spcBef>
                <a:spcAft>
                  <a:spcPts val="0"/>
                </a:spcAft>
                <a:buNone/>
              </a:pPr>
              <a:endParaRPr sz="1800" dirty="0">
                <a:solidFill>
                  <a:schemeClr val="lt1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  <a:sym typeface="Calibri"/>
              </a:endParaRP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EF0694E0-3F8D-EE68-0DDB-9AB96832FD90}"/>
              </a:ext>
            </a:extLst>
          </p:cNvPr>
          <p:cNvSpPr txBox="1"/>
          <p:nvPr/>
        </p:nvSpPr>
        <p:spPr>
          <a:xfrm>
            <a:off x="6385659" y="3559070"/>
            <a:ext cx="2511688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تحديد احتياجات الطفل بناءً على تقييم وتحليل مخاطر الحماية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490762C-7A33-FD62-D08F-BFF22F01BD37}"/>
              </a:ext>
            </a:extLst>
          </p:cNvPr>
          <p:cNvSpPr txBox="1"/>
          <p:nvPr/>
        </p:nvSpPr>
        <p:spPr>
          <a:xfrm>
            <a:off x="3564162" y="3555270"/>
            <a:ext cx="2511688" cy="70788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توضيح كيفية تحليل مخاطر حماية الطفل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5A2A961-ABE5-11E0-8511-BE373A4BCF75}"/>
              </a:ext>
            </a:extLst>
          </p:cNvPr>
          <p:cNvSpPr txBox="1"/>
          <p:nvPr/>
        </p:nvSpPr>
        <p:spPr>
          <a:xfrm>
            <a:off x="742666" y="3446637"/>
            <a:ext cx="2511688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 rtl="1"/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استخد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ا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م الأنشطة في الممارسة اليومية التي تدعم الطفل</a:t>
            </a:r>
            <a:r>
              <a:rPr lang="ar-SA" sz="2000" dirty="0">
                <a:latin typeface="Calibri" panose="020F0502020204030204" pitchFamily="34" charset="0"/>
                <a:cs typeface="Calibri" panose="020F0502020204030204" pitchFamily="34" charset="0"/>
              </a:rPr>
              <a:t> في ال</a:t>
            </a:r>
            <a:r>
              <a:rPr lang="en-GB" sz="2000" dirty="0">
                <a:latin typeface="Calibri" panose="020F0502020204030204" pitchFamily="34" charset="0"/>
                <a:cs typeface="Calibri" panose="020F0502020204030204" pitchFamily="34" charset="0"/>
              </a:rPr>
              <a:t>تعبير عن نفسه</a:t>
            </a:r>
            <a:endParaRPr lang="en-BE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1574151F-72AB-0EBA-5C7A-7C0D41B55129}"/>
              </a:ext>
            </a:extLst>
          </p:cNvPr>
          <p:cNvGrpSpPr/>
          <p:nvPr/>
        </p:nvGrpSpPr>
        <p:grpSpPr>
          <a:xfrm>
            <a:off x="10228983" y="337468"/>
            <a:ext cx="1587872" cy="1368854"/>
            <a:chOff x="10228983" y="337468"/>
            <a:chExt cx="1587872" cy="1368854"/>
          </a:xfrm>
        </p:grpSpPr>
        <p:sp>
          <p:nvSpPr>
            <p:cNvPr id="13" name="Hexagon 12">
              <a:extLst>
                <a:ext uri="{FF2B5EF4-FFF2-40B4-BE49-F238E27FC236}">
                  <a16:creationId xmlns:a16="http://schemas.microsoft.com/office/drawing/2014/main" id="{3F1F9533-556D-AC76-30D9-07E9B43307C8}"/>
                </a:ext>
              </a:extLst>
            </p:cNvPr>
            <p:cNvSpPr/>
            <p:nvPr/>
          </p:nvSpPr>
          <p:spPr>
            <a:xfrm rot="1782986">
              <a:off x="10228983" y="337468"/>
              <a:ext cx="1587872" cy="1368854"/>
            </a:xfrm>
            <a:prstGeom prst="hexagon">
              <a:avLst>
                <a:gd name="adj" fmla="val 28965"/>
                <a:gd name="vf" fmla="val 115470"/>
              </a:avLst>
            </a:prstGeom>
            <a:solidFill>
              <a:schemeClr val="bg1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1"/>
              <a:endParaRPr lang="en-CA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4" name="Group 13">
              <a:extLst>
                <a:ext uri="{FF2B5EF4-FFF2-40B4-BE49-F238E27FC236}">
                  <a16:creationId xmlns:a16="http://schemas.microsoft.com/office/drawing/2014/main" id="{5A1E3A51-2C7B-EABE-394C-402F09F7E34E}"/>
                </a:ext>
              </a:extLst>
            </p:cNvPr>
            <p:cNvGrpSpPr/>
            <p:nvPr/>
          </p:nvGrpSpPr>
          <p:grpSpPr>
            <a:xfrm>
              <a:off x="10741851" y="707024"/>
              <a:ext cx="562136" cy="634675"/>
              <a:chOff x="760175" y="830141"/>
              <a:chExt cx="867619" cy="979580"/>
            </a:xfrm>
          </p:grpSpPr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6B51F0DA-38AC-8CE3-B118-AF7393648128}"/>
                  </a:ext>
                </a:extLst>
              </p:cNvPr>
              <p:cNvSpPr/>
              <p:nvPr/>
            </p:nvSpPr>
            <p:spPr>
              <a:xfrm>
                <a:off x="864636" y="830141"/>
                <a:ext cx="763158" cy="979577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none" rtlCol="0" anchor="ctr"/>
              <a:lstStyle/>
              <a:p>
                <a:pPr algn="ctr" rtl="1"/>
                <a:r>
                  <a:rPr lang="ar-SA" sz="16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١١٣</a:t>
                </a:r>
                <a:endParaRPr lang="en-CA" sz="1600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C9A58E62-5FA2-693F-EF75-572E6C336C06}"/>
                  </a:ext>
                </a:extLst>
              </p:cNvPr>
              <p:cNvSpPr/>
              <p:nvPr/>
            </p:nvSpPr>
            <p:spPr>
              <a:xfrm>
                <a:off x="760175" y="830143"/>
                <a:ext cx="149292" cy="979578"/>
              </a:xfrm>
              <a:prstGeom prst="rect">
                <a:avLst/>
              </a:prstGeom>
              <a:solidFill>
                <a:schemeClr val="accent6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 rtl="1"/>
                <a:endParaRPr lang="en-CA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72">
            <a:extLst>
              <a:ext uri="{FF2B5EF4-FFF2-40B4-BE49-F238E27FC236}">
                <a16:creationId xmlns:a16="http://schemas.microsoft.com/office/drawing/2014/main" id="{C788A621-10E0-006F-79A9-A49F21631C68}"/>
              </a:ext>
            </a:extLst>
          </p:cNvPr>
          <p:cNvSpPr txBox="1">
            <a:spLocks/>
          </p:cNvSpPr>
          <p:nvPr/>
        </p:nvSpPr>
        <p:spPr>
          <a:xfrm>
            <a:off x="796386" y="3099692"/>
            <a:ext cx="10126172" cy="562168"/>
          </a:xfrm>
          <a:prstGeom prst="rect">
            <a:avLst/>
          </a:prstGeom>
        </p:spPr>
        <p:txBody>
          <a:bodyPr anchor="ctr" anchorCtr="0"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pPr algn="r" rtl="1"/>
            <a:r>
              <a:rPr lang="en-C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الجلسة </a:t>
            </a:r>
            <a:r>
              <a:rPr lang="ar-SA" sz="32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٢</a:t>
            </a:r>
            <a:endParaRPr lang="en-CA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r" rtl="1"/>
            <a:br>
              <a:rPr lang="en-CA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كيف يمكنني بناء الثقة ودعم الطفل للتعبير عن </a:t>
            </a:r>
            <a:r>
              <a:rPr lang="ar-SA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أنفسهم</a:t>
            </a:r>
            <a:r>
              <a:rPr lang="en-US" sz="5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؟</a:t>
            </a:r>
          </a:p>
        </p:txBody>
      </p:sp>
    </p:spTree>
    <p:extLst>
      <p:ext uri="{BB962C8B-B14F-4D97-AF65-F5344CB8AC3E}">
        <p14:creationId xmlns:p14="http://schemas.microsoft.com/office/powerpoint/2010/main" val="2343429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PCM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954D84"/>
      </a:accent1>
      <a:accent2>
        <a:srgbClr val="B08BA1"/>
      </a:accent2>
      <a:accent3>
        <a:srgbClr val="8ACA84"/>
      </a:accent3>
      <a:accent4>
        <a:srgbClr val="1D8CC8"/>
      </a:accent4>
      <a:accent5>
        <a:srgbClr val="5FC6C5"/>
      </a:accent5>
      <a:accent6>
        <a:srgbClr val="8D9EAE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1478</TotalTime>
  <Words>6016</Words>
  <Application>Microsoft Office PowerPoint</Application>
  <PresentationFormat>Widescreen</PresentationFormat>
  <Paragraphs>843</Paragraphs>
  <Slides>44</Slides>
  <Notes>44</Notes>
  <HiddenSlides>3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50" baseType="lpstr">
      <vt:lpstr>Arial</vt:lpstr>
      <vt:lpstr>Britannic Bold</vt:lpstr>
      <vt:lpstr>Calibri</vt:lpstr>
      <vt:lpstr>Calibri Light</vt:lpstr>
      <vt:lpstr>Garamond</vt:lpstr>
      <vt:lpstr>Office Theme</vt:lpstr>
      <vt:lpstr>PowerPoint Presentation</vt:lpstr>
      <vt:lpstr>PowerPoint Presentation</vt:lpstr>
      <vt:lpstr>هدف الوحدة</vt:lpstr>
      <vt:lpstr>الأجندة</vt:lpstr>
      <vt:lpstr>مراجعة</vt:lpstr>
      <vt:lpstr>PowerPoint Presentation</vt:lpstr>
      <vt:lpstr>عملية إدارة الحالة</vt:lpstr>
      <vt:lpstr>أهداف التعلم</vt:lpstr>
      <vt:lpstr>PowerPoint Presentation</vt:lpstr>
      <vt:lpstr>تقنيات بناء الثقة</vt:lpstr>
      <vt:lpstr>PowerPoint Presentation</vt:lpstr>
      <vt:lpstr>من يكون حاضرا</vt:lpstr>
      <vt:lpstr>تقديم التقييم</vt:lpstr>
      <vt:lpstr>الأنشطة الموجهة وغير الموجهة</vt:lpstr>
      <vt:lpstr>الأنشطة التي تبني الثقة وتدعم التقييم</vt:lpstr>
      <vt:lpstr>أنشطة موجهة لبناء الثقة ودعم التقييم</vt:lpstr>
      <vt:lpstr>أنشطة موجهة لبناء الثقة ودعم التقييم</vt:lpstr>
      <vt:lpstr>أنشطة موجهة لبناء الثقة ودعم التقييم</vt:lpstr>
      <vt:lpstr>تكييف الأنشطة مع الطفل الفرد</vt:lpstr>
      <vt:lpstr>نقاط التعلم الأساسية</vt:lpstr>
      <vt:lpstr>PowerPoint Presentation</vt:lpstr>
      <vt:lpstr>ما الذي أقوم بتقييمه</vt:lpstr>
      <vt:lpstr>ما الذي أقوم بتقييمه</vt:lpstr>
      <vt:lpstr>جمع المعلومات حول عناصر المصلحة الفضلى</vt:lpstr>
      <vt:lpstr>كيفية تقييم العناصر المختلفة</vt:lpstr>
      <vt:lpstr>كيفية تقييم العناصر المختلفة</vt:lpstr>
      <vt:lpstr>كيفية تقييم العناصر المختلفة</vt:lpstr>
      <vt:lpstr>كيفية تقييم العناصر المختلفة</vt:lpstr>
      <vt:lpstr>كيفية تقييم العناصر المختلفة</vt:lpstr>
      <vt:lpstr>لعب الأدوار</vt:lpstr>
      <vt:lpstr>نصائح للتقييم</vt:lpstr>
      <vt:lpstr>تحليل مخاطر الطفل ٢ - حالة أمينة</vt:lpstr>
      <vt:lpstr>PowerPoint Presentation</vt:lpstr>
      <vt:lpstr>نقاط التعلم الأساسية</vt:lpstr>
      <vt:lpstr>PowerPoint Presentation</vt:lpstr>
      <vt:lpstr>الإطار الزمني لاستكمال التقييم</vt:lpstr>
      <vt:lpstr>إكمال نموذج التقييم</vt:lpstr>
      <vt:lpstr>تحديد الاحتياجات بناءً على تحليل مخاطر حماية الطفل</vt:lpstr>
      <vt:lpstr>تحديد الاحتياجات وترتيبها حسب الأولوية</vt:lpstr>
      <vt:lpstr>تحديد أولويات الاحتياجات</vt:lpstr>
      <vt:lpstr>نقاط التعلم الأساسية</vt:lpstr>
      <vt:lpstr>PowerPoint Presentation</vt:lpstr>
      <vt:lpstr>نهاية الوحدة 7</vt:lpstr>
      <vt:lpstr>رعاية ذاتية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Ilse Van der Straeten</dc:creator>
  <cp:lastModifiedBy>Ilse Van der Straeten</cp:lastModifiedBy>
  <cp:revision>9</cp:revision>
  <dcterms:created xsi:type="dcterms:W3CDTF">2023-02-13T10:31:38Z</dcterms:created>
  <dcterms:modified xsi:type="dcterms:W3CDTF">2023-04-03T11:42:06Z</dcterms:modified>
</cp:coreProperties>
</file>