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326" r:id="rId2"/>
    <p:sldId id="260" r:id="rId3"/>
    <p:sldId id="337" r:id="rId4"/>
    <p:sldId id="339" r:id="rId5"/>
    <p:sldId id="261" r:id="rId6"/>
    <p:sldId id="433" r:id="rId7"/>
    <p:sldId id="266" r:id="rId8"/>
    <p:sldId id="262" r:id="rId9"/>
    <p:sldId id="265" r:id="rId10"/>
    <p:sldId id="330" r:id="rId11"/>
    <p:sldId id="2885" r:id="rId12"/>
    <p:sldId id="375" r:id="rId13"/>
    <p:sldId id="2886" r:id="rId14"/>
    <p:sldId id="332" r:id="rId15"/>
    <p:sldId id="2887" r:id="rId16"/>
    <p:sldId id="362" r:id="rId17"/>
    <p:sldId id="2888" r:id="rId18"/>
    <p:sldId id="333" r:id="rId19"/>
    <p:sldId id="377" r:id="rId20"/>
    <p:sldId id="378" r:id="rId21"/>
    <p:sldId id="379" r:id="rId22"/>
    <p:sldId id="436" r:id="rId23"/>
    <p:sldId id="380" r:id="rId24"/>
    <p:sldId id="2889" r:id="rId25"/>
    <p:sldId id="435" r:id="rId26"/>
    <p:sldId id="381" r:id="rId27"/>
    <p:sldId id="2892" r:id="rId28"/>
    <p:sldId id="382" r:id="rId29"/>
    <p:sldId id="2890" r:id="rId30"/>
    <p:sldId id="437" r:id="rId31"/>
    <p:sldId id="383" r:id="rId32"/>
    <p:sldId id="2883" r:id="rId33"/>
    <p:sldId id="404" r:id="rId34"/>
    <p:sldId id="405" r:id="rId35"/>
    <p:sldId id="384" r:id="rId36"/>
    <p:sldId id="438" r:id="rId37"/>
    <p:sldId id="408" r:id="rId38"/>
    <p:sldId id="423" r:id="rId39"/>
    <p:sldId id="422" r:id="rId40"/>
    <p:sldId id="424" r:id="rId41"/>
    <p:sldId id="425" r:id="rId42"/>
    <p:sldId id="439" r:id="rId43"/>
    <p:sldId id="420" r:id="rId44"/>
    <p:sldId id="2891" r:id="rId45"/>
    <p:sldId id="406" r:id="rId46"/>
    <p:sldId id="440" r:id="rId47"/>
    <p:sldId id="428" r:id="rId48"/>
    <p:sldId id="429" r:id="rId49"/>
    <p:sldId id="2884" r:id="rId50"/>
    <p:sldId id="2882" r:id="rId51"/>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1946530D-3EDB-47DE-AC03-F183E488CE21}">
          <p14:sldIdLst>
            <p14:sldId id="326"/>
          </p14:sldIdLst>
        </p14:section>
        <p14:section name="Session 1" id="{0A258203-9889-4A4A-90CB-850C59F20848}">
          <p14:sldIdLst>
            <p14:sldId id="260"/>
            <p14:sldId id="337"/>
            <p14:sldId id="339"/>
            <p14:sldId id="261"/>
            <p14:sldId id="433"/>
            <p14:sldId id="266"/>
            <p14:sldId id="262"/>
          </p14:sldIdLst>
        </p14:section>
        <p14:section name="Session 2" id="{C0D47DD4-6993-4044-9ED4-426079C3FA2D}">
          <p14:sldIdLst>
            <p14:sldId id="265"/>
            <p14:sldId id="330"/>
            <p14:sldId id="2885"/>
            <p14:sldId id="375"/>
            <p14:sldId id="2886"/>
            <p14:sldId id="332"/>
            <p14:sldId id="2887"/>
            <p14:sldId id="362"/>
            <p14:sldId id="2888"/>
            <p14:sldId id="333"/>
          </p14:sldIdLst>
        </p14:section>
        <p14:section name="Session 3" id="{86B50581-2C6E-47CC-86C1-545219520B6A}">
          <p14:sldIdLst>
            <p14:sldId id="377"/>
            <p14:sldId id="378"/>
            <p14:sldId id="379"/>
            <p14:sldId id="436"/>
            <p14:sldId id="380"/>
            <p14:sldId id="2889"/>
            <p14:sldId id="435"/>
            <p14:sldId id="381"/>
            <p14:sldId id="2892"/>
            <p14:sldId id="382"/>
            <p14:sldId id="2890"/>
            <p14:sldId id="437"/>
            <p14:sldId id="383"/>
            <p14:sldId id="2883"/>
            <p14:sldId id="404"/>
          </p14:sldIdLst>
        </p14:section>
        <p14:section name="Session 4" id="{1FAF3796-0D9B-4424-B38A-97476FDC66D4}">
          <p14:sldIdLst>
            <p14:sldId id="405"/>
            <p14:sldId id="384"/>
            <p14:sldId id="438"/>
            <p14:sldId id="408"/>
            <p14:sldId id="423"/>
            <p14:sldId id="422"/>
            <p14:sldId id="424"/>
            <p14:sldId id="425"/>
            <p14:sldId id="439"/>
            <p14:sldId id="420"/>
            <p14:sldId id="2891"/>
            <p14:sldId id="406"/>
            <p14:sldId id="440"/>
            <p14:sldId id="428"/>
          </p14:sldIdLst>
        </p14:section>
        <p14:section name="Session 5" id="{C242B244-F845-46D6-AA86-9350C9A130BB}">
          <p14:sldIdLst>
            <p14:sldId id="429"/>
            <p14:sldId id="2884"/>
            <p14:sldId id="28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D68C0F7E-9A11-A0BD-8E0F-763307635507}" name="Ola Adib" initials="OA" userId="2eb12485d686b555" providerId="Windows Live"/>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E057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93" autoAdjust="0"/>
    <p:restoredTop sz="69159" autoAdjust="0"/>
  </p:normalViewPr>
  <p:slideViewPr>
    <p:cSldViewPr snapToGrid="0">
      <p:cViewPr varScale="1">
        <p:scale>
          <a:sx n="51" d="100"/>
          <a:sy n="51" d="100"/>
        </p:scale>
        <p:origin x="1266" y="48"/>
      </p:cViewPr>
      <p:guideLst/>
    </p:cSldViewPr>
  </p:slideViewPr>
  <p:notesTextViewPr>
    <p:cViewPr>
      <p:scale>
        <a:sx n="1" d="1"/>
        <a:sy n="1" d="1"/>
      </p:scale>
      <p:origin x="0" y="0"/>
    </p:cViewPr>
  </p:notesTextViewPr>
  <p:sorterViewPr>
    <p:cViewPr>
      <p:scale>
        <a:sx n="66" d="100"/>
        <a:sy n="66" d="100"/>
      </p:scale>
      <p:origin x="0" y="-11602"/>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8/10/relationships/authors" Targe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8" y="4229101"/>
            <a:ext cx="6143625" cy="5442608"/>
          </a:xfrm>
          <a:prstGeom prst="rect">
            <a:avLst/>
          </a:prstGeom>
        </p:spPr>
        <p:txBody>
          <a:bodyPr vert="horz" lIns="99048" tIns="49524" rIns="99048" bIns="4952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13" name="Slide Image Placeholder 4">
            <a:extLst>
              <a:ext uri="{FF2B5EF4-FFF2-40B4-BE49-F238E27FC236}">
                <a16:creationId xmlns:a16="http://schemas.microsoft.com/office/drawing/2014/main" id="{F9F4DEE3-A50C-BF23-CBEC-3FEA0913525E}"/>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3989632631"/>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Notes Placeholder 26">
            <a:extLst>
              <a:ext uri="{FF2B5EF4-FFF2-40B4-BE49-F238E27FC236}">
                <a16:creationId xmlns:a16="http://schemas.microsoft.com/office/drawing/2014/main" id="{496BC0FD-C158-AEC4-19C9-489B87C45184}"/>
              </a:ext>
            </a:extLst>
          </p:cNvPr>
          <p:cNvSpPr>
            <a:spLocks noGrp="1"/>
          </p:cNvSpPr>
          <p:nvPr>
            <p:ph type="body" idx="1"/>
          </p:nvPr>
        </p:nvSpPr>
        <p:spPr/>
        <p:txBody>
          <a:bodyPr/>
          <a:lstStyle/>
          <a:p>
            <a:pPr marL="0" indent="0" algn="r" rtl="1">
              <a:buNone/>
            </a:pPr>
            <a:r>
              <a:rPr lang="en-GB" b="1" dirty="0"/>
              <a:t>مرحباً</a:t>
            </a:r>
          </a:p>
          <a:p>
            <a:pPr algn="r" rtl="1"/>
            <a:r>
              <a:rPr lang="ar-SA" dirty="0">
                <a:sym typeface="Helvetica Neue"/>
              </a:rPr>
              <a:t>الت</a:t>
            </a:r>
            <a:r>
              <a:rPr lang="en-GB" dirty="0" err="1">
                <a:sym typeface="Helvetica Neue"/>
              </a:rPr>
              <a:t>رح</a:t>
            </a:r>
            <a:r>
              <a:rPr lang="ar-SA" dirty="0" err="1">
                <a:sym typeface="Helvetica Neue"/>
              </a:rPr>
              <a:t>ي</a:t>
            </a:r>
            <a:r>
              <a:rPr lang="en-GB" dirty="0" err="1">
                <a:sym typeface="Helvetica Neue"/>
              </a:rPr>
              <a:t>ب</a:t>
            </a:r>
            <a:r>
              <a:rPr lang="en-GB" dirty="0">
                <a:sym typeface="Helvetica Neue"/>
              </a:rPr>
              <a:t> </a:t>
            </a:r>
            <a:r>
              <a:rPr lang="en-GB" dirty="0" err="1">
                <a:sym typeface="Helvetica Neue"/>
              </a:rPr>
              <a:t>بالمشاركين</a:t>
            </a:r>
            <a:r>
              <a:rPr lang="en-GB" dirty="0">
                <a:sym typeface="Helvetica Neue"/>
              </a:rPr>
              <a:t> </a:t>
            </a:r>
            <a:r>
              <a:rPr lang="en-GB" dirty="0" err="1">
                <a:sym typeface="Helvetica Neue"/>
              </a:rPr>
              <a:t>و</a:t>
            </a:r>
            <a:r>
              <a:rPr lang="ar-SA" dirty="0">
                <a:sym typeface="Helvetica Neue"/>
              </a:rPr>
              <a:t>ال</a:t>
            </a:r>
            <a:r>
              <a:rPr lang="en-GB" dirty="0" err="1">
                <a:sym typeface="Helvetica Neue"/>
              </a:rPr>
              <a:t>تأكد</a:t>
            </a:r>
            <a:r>
              <a:rPr lang="en-GB" dirty="0">
                <a:sym typeface="Helvetica Neue"/>
              </a:rPr>
              <a:t> من توقيع الجميع على ورقة الحضور</a:t>
            </a:r>
            <a:endParaRPr lang="en-GB" dirty="0">
              <a:sym typeface="Calibri"/>
            </a:endParaRPr>
          </a:p>
        </p:txBody>
      </p:sp>
      <p:sp>
        <p:nvSpPr>
          <p:cNvPr id="3" name="Slide Image Placeholder 2">
            <a:extLst>
              <a:ext uri="{FF2B5EF4-FFF2-40B4-BE49-F238E27FC236}">
                <a16:creationId xmlns:a16="http://schemas.microsoft.com/office/drawing/2014/main" id="{04F80DB3-C769-C74B-C4E0-E5FE8A36175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1102E3E-8285-85F1-578C-A027FDF8A91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a:t>
            </a:fld>
            <a:endParaRPr lang="en-US" sz="1200" dirty="0">
              <a:latin typeface="+mn-lt"/>
            </a:endParaRPr>
          </a:p>
        </p:txBody>
      </p:sp>
    </p:spTree>
    <p:extLst>
      <p:ext uri="{BB962C8B-B14F-4D97-AF65-F5344CB8AC3E}">
        <p14:creationId xmlns:p14="http://schemas.microsoft.com/office/powerpoint/2010/main" val="833940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788A0F1B-252F-3DAB-121A-E36A16BFB988}"/>
              </a:ext>
            </a:extLst>
          </p:cNvPr>
          <p:cNvSpPr>
            <a:spLocks noGrp="1"/>
          </p:cNvSpPr>
          <p:nvPr>
            <p:ph type="body" idx="1"/>
          </p:nvPr>
        </p:nvSpPr>
        <p:spPr/>
        <p:txBody>
          <a:bodyPr/>
          <a:lstStyle/>
          <a:p>
            <a:pPr marL="0" indent="0" algn="r" rtl="1">
              <a:buNone/>
            </a:pPr>
            <a:r>
              <a:rPr lang="en-GB" b="1" dirty="0">
                <a:sym typeface="Arial"/>
              </a:rPr>
              <a:t>مقدمة</a:t>
            </a:r>
          </a:p>
          <a:p>
            <a:pPr algn="r" rtl="1"/>
            <a:r>
              <a:rPr lang="en-GB" i="1" dirty="0">
                <a:sym typeface="Arial"/>
              </a:rPr>
              <a:t>سنحاول تحديد الطرق المختلفة التي يمكن من خلالها تحديد الأطفال المعرضين للخطر</a:t>
            </a:r>
          </a:p>
          <a:p>
            <a:pPr algn="r" rtl="1"/>
            <a:r>
              <a:rPr lang="en-GB" dirty="0">
                <a:sym typeface="Arial"/>
              </a:rPr>
              <a:t>قسّم المجموعة إلى أزواج</a:t>
            </a:r>
          </a:p>
          <a:p>
            <a:pPr algn="r" rtl="1"/>
            <a:r>
              <a:rPr lang="en-US" dirty="0"/>
              <a:t>توجيه </a:t>
            </a:r>
            <a:r>
              <a:rPr lang="en-US" dirty="0" err="1"/>
              <a:t>المشاركين</a:t>
            </a:r>
            <a:r>
              <a:rPr lang="en-US" dirty="0"/>
              <a:t> </a:t>
            </a:r>
            <a:r>
              <a:rPr lang="ar-SA" dirty="0"/>
              <a:t>إلى </a:t>
            </a:r>
            <a:r>
              <a:rPr lang="ar-SA" b="1" dirty="0"/>
              <a:t>دليل العمل الصفحة ٩٠</a:t>
            </a:r>
            <a:r>
              <a:rPr lang="en-US" b="1" dirty="0"/>
              <a:t>: طرق تحديد الأطفال المعرضين للخطر والذين يحتاجون إلى حماية الطفل</a:t>
            </a:r>
          </a:p>
          <a:p>
            <a:pPr algn="r" rtl="1"/>
            <a:r>
              <a:rPr lang="en-GB" i="1" dirty="0" err="1">
                <a:sym typeface="Arial"/>
              </a:rPr>
              <a:t>مع</a:t>
            </a:r>
            <a:r>
              <a:rPr lang="en-GB" i="1" dirty="0">
                <a:sym typeface="Arial"/>
              </a:rPr>
              <a:t> </a:t>
            </a:r>
            <a:r>
              <a:rPr lang="ar-SA" i="1" dirty="0">
                <a:sym typeface="Arial"/>
              </a:rPr>
              <a:t>زميلك</a:t>
            </a:r>
            <a:r>
              <a:rPr lang="en-GB" i="1" dirty="0">
                <a:sym typeface="Arial"/>
              </a:rPr>
              <a:t>:</a:t>
            </a:r>
          </a:p>
          <a:p>
            <a:pPr lvl="1" algn="r" rtl="1"/>
            <a:r>
              <a:rPr lang="en-GB" i="1" dirty="0">
                <a:sym typeface="Arial"/>
              </a:rPr>
              <a:t>املأ الخريطة</a:t>
            </a:r>
          </a:p>
          <a:p>
            <a:pPr lvl="1" algn="r" rtl="1"/>
            <a:r>
              <a:rPr lang="ar-SA" i="1" dirty="0">
                <a:sym typeface="Arial"/>
              </a:rPr>
              <a:t>قم بمسح </a:t>
            </a:r>
            <a:r>
              <a:rPr lang="en-GB" i="1" dirty="0" err="1">
                <a:sym typeface="Arial"/>
              </a:rPr>
              <a:t>للأشخاص</a:t>
            </a:r>
            <a:r>
              <a:rPr lang="en-GB" i="1" dirty="0">
                <a:sym typeface="Arial"/>
              </a:rPr>
              <a:t> الذين قد يبحثون عن الأطفال المعرضين للخطر</a:t>
            </a:r>
          </a:p>
          <a:p>
            <a:pPr lvl="1" algn="r" rtl="1"/>
            <a:r>
              <a:rPr lang="en-GB" i="1" dirty="0">
                <a:sym typeface="Arial"/>
              </a:rPr>
              <a:t>خريطة الأماكن حيث يمكن القيام بذلك</a:t>
            </a:r>
          </a:p>
          <a:p>
            <a:pPr algn="r" rtl="1"/>
            <a:endParaRPr lang="en-GB" dirty="0">
              <a:sym typeface="Arial"/>
            </a:endParaRP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err="1">
                <a:sym typeface="Arial"/>
              </a:rPr>
              <a:t>عمل</a:t>
            </a:r>
            <a:r>
              <a:rPr lang="en-GB" b="1" dirty="0">
                <a:sym typeface="Arial"/>
              </a:rPr>
              <a:t> </a:t>
            </a:r>
            <a:r>
              <a:rPr lang="en-GB" b="1" dirty="0" err="1">
                <a:sym typeface="Arial"/>
              </a:rPr>
              <a:t>ال</a:t>
            </a:r>
            <a:r>
              <a:rPr lang="ar-SA" b="1" dirty="0">
                <a:sym typeface="Arial"/>
              </a:rPr>
              <a:t>ثنائي (١٠ دقائق)</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sym typeface="Arial"/>
            </a:endParaRPr>
          </a:p>
          <a:p>
            <a:pPr marL="0" indent="0" algn="r" rtl="1">
              <a:buNone/>
            </a:pPr>
            <a:r>
              <a:rPr lang="en-GB" b="1" dirty="0">
                <a:sym typeface="Arial"/>
              </a:rPr>
              <a:t>المناقشة العامة (١٠ دقائق)</a:t>
            </a:r>
          </a:p>
          <a:p>
            <a:pPr algn="r" rtl="1"/>
            <a:r>
              <a:rPr lang="en-GB" dirty="0">
                <a:sym typeface="Arial"/>
              </a:rPr>
              <a:t>اطلب من المتطوعين </a:t>
            </a:r>
            <a:r>
              <a:rPr lang="en-GB" dirty="0" err="1">
                <a:sym typeface="Arial"/>
              </a:rPr>
              <a:t>مشاركة</a:t>
            </a:r>
            <a:r>
              <a:rPr lang="en-GB" dirty="0">
                <a:sym typeface="Arial"/>
              </a:rPr>
              <a:t> </a:t>
            </a:r>
            <a:r>
              <a:rPr lang="en-GB" dirty="0" err="1">
                <a:sym typeface="Arial"/>
              </a:rPr>
              <a:t>اجاباتهم</a:t>
            </a:r>
            <a:endParaRPr lang="en-GB" dirty="0">
              <a:sym typeface="Arial"/>
            </a:endParaRPr>
          </a:p>
          <a:p>
            <a:pPr algn="r" rtl="1"/>
            <a:r>
              <a:rPr lang="en-GB" dirty="0">
                <a:sym typeface="Arial"/>
              </a:rPr>
              <a:t>اكتب ردودهم على اللوح الورقي</a:t>
            </a:r>
          </a:p>
          <a:p>
            <a:pPr algn="r" rtl="1"/>
            <a:r>
              <a:rPr lang="en-GB" dirty="0">
                <a:sym typeface="Arial"/>
              </a:rPr>
              <a:t>استكمل مع </a:t>
            </a:r>
            <a:r>
              <a:rPr lang="en-GB" dirty="0" err="1">
                <a:sym typeface="Arial"/>
              </a:rPr>
              <a:t>الردود</a:t>
            </a:r>
            <a:r>
              <a:rPr lang="en-GB" dirty="0">
                <a:sym typeface="Arial"/>
              </a:rPr>
              <a:t> </a:t>
            </a:r>
            <a:r>
              <a:rPr lang="en-GB" dirty="0" err="1">
                <a:sym typeface="Arial"/>
              </a:rPr>
              <a:t>الم</a:t>
            </a:r>
            <a:r>
              <a:rPr lang="ar-SA" dirty="0">
                <a:sym typeface="Arial"/>
              </a:rPr>
              <a:t>مكنة </a:t>
            </a:r>
            <a:r>
              <a:rPr lang="en-GB" dirty="0" err="1">
                <a:sym typeface="Arial"/>
              </a:rPr>
              <a:t>أدناه</a:t>
            </a:r>
            <a:endParaRPr lang="en-GB" dirty="0">
              <a:sym typeface="Arial"/>
            </a:endParaRPr>
          </a:p>
          <a:p>
            <a:pPr algn="r" rtl="1"/>
            <a:r>
              <a:rPr lang="en-CA" i="1" dirty="0"/>
              <a:t>الآن دعونا نفكر في دور أخصائي الحالة في كل هذا.</a:t>
            </a:r>
          </a:p>
          <a:p>
            <a:pPr lvl="1" algn="r" rtl="1"/>
            <a:r>
              <a:rPr lang="en-CA" i="1" dirty="0"/>
              <a:t>يهدف أخصائي الحالة إلى تحديد الأطفال المعرضين للخطر من خلال هذه القنوات المختلفة.</a:t>
            </a:r>
          </a:p>
          <a:p>
            <a:pPr lvl="1" algn="r" rtl="1"/>
            <a:r>
              <a:rPr lang="en-CA" i="1" dirty="0"/>
              <a:t>ولكن لن يتواصل الجميع تلقائيًا مع أخصائي الحالة ويطلبون المساعدة.</a:t>
            </a:r>
          </a:p>
          <a:p>
            <a:pPr lvl="1" algn="r" rtl="1"/>
            <a:r>
              <a:rPr lang="en-CA" i="1" dirty="0"/>
              <a:t>في الجلسة التالية سنناقش أيضًا العوائق التي تحول دون الإفصاح.</a:t>
            </a:r>
            <a:endParaRPr lang="en-GB" i="1" dirty="0">
              <a:sym typeface="Arial"/>
            </a:endParaRPr>
          </a:p>
          <a:p>
            <a:pPr marL="0" indent="0" algn="r" rtl="1">
              <a:buNone/>
            </a:pPr>
            <a:r>
              <a:rPr lang="en-US" dirty="0"/>
              <a:t>______________________________________________________________________________</a:t>
            </a:r>
          </a:p>
          <a:p>
            <a:pPr marL="0" indent="0" algn="r" rtl="1">
              <a:buNone/>
            </a:pPr>
            <a:endParaRPr lang="en-US" dirty="0"/>
          </a:p>
          <a:p>
            <a:pPr marL="0" indent="0" algn="r" rtl="1">
              <a:buNone/>
            </a:pPr>
            <a:r>
              <a:rPr lang="en-US" b="1" dirty="0" err="1"/>
              <a:t>ال</a:t>
            </a:r>
            <a:r>
              <a:rPr lang="ar-SA" b="1" dirty="0"/>
              <a:t>إجابات</a:t>
            </a:r>
            <a:r>
              <a:rPr lang="en-US" b="1" dirty="0"/>
              <a:t> الممكنة</a:t>
            </a:r>
          </a:p>
          <a:p>
            <a:pPr algn="r" rtl="1"/>
            <a:r>
              <a:rPr lang="en-US" b="1" dirty="0"/>
              <a:t>الطفل والأسرة</a:t>
            </a:r>
            <a:endParaRPr lang="en-BE" b="1" dirty="0"/>
          </a:p>
          <a:p>
            <a:pPr lvl="1" algn="r" rtl="1"/>
            <a:r>
              <a:rPr lang="ar-SA" dirty="0"/>
              <a:t>إبلاغ الأطفال بأنفسهم </a:t>
            </a:r>
            <a:endParaRPr lang="en-BE" dirty="0"/>
          </a:p>
          <a:p>
            <a:pPr lvl="1" algn="r" rtl="1"/>
            <a:r>
              <a:rPr lang="en-US" dirty="0"/>
              <a:t>يقوم الآباء أو مقدمو الرعاية بالإبلاغ عن الحالة</a:t>
            </a:r>
            <a:endParaRPr lang="en-BE" dirty="0"/>
          </a:p>
          <a:p>
            <a:pPr lvl="1" algn="r" rtl="1"/>
            <a:r>
              <a:rPr lang="ar-SA" dirty="0"/>
              <a:t>تقوم </a:t>
            </a:r>
            <a:r>
              <a:rPr lang="en-US" dirty="0" err="1"/>
              <a:t>الأسرة</a:t>
            </a:r>
            <a:r>
              <a:rPr lang="en-US" dirty="0"/>
              <a:t> الممتدة مثل العمة أو العم أو الجدة أو </a:t>
            </a:r>
            <a:r>
              <a:rPr lang="en-US" dirty="0" err="1"/>
              <a:t>الجد</a:t>
            </a:r>
            <a:r>
              <a:rPr lang="en-US" dirty="0"/>
              <a:t> </a:t>
            </a:r>
            <a:r>
              <a:rPr lang="ar-SA" dirty="0"/>
              <a:t>ب</a:t>
            </a:r>
            <a:r>
              <a:rPr lang="en-US" dirty="0" err="1"/>
              <a:t>الإبلاغ</a:t>
            </a:r>
            <a:r>
              <a:rPr lang="en-US" dirty="0"/>
              <a:t> عن مخاوف وما إلى ذلك.</a:t>
            </a:r>
            <a:endParaRPr lang="en-BE" dirty="0"/>
          </a:p>
          <a:p>
            <a:pPr marL="0" indent="0" algn="r" rtl="1">
              <a:buNone/>
            </a:pPr>
            <a:endParaRPr lang="en-US" dirty="0"/>
          </a:p>
          <a:p>
            <a:pPr marL="0" indent="0" algn="r" rtl="1">
              <a:buNone/>
            </a:pPr>
            <a:r>
              <a:rPr lang="ar-SA" b="1" dirty="0" err="1"/>
              <a:t>ي</a:t>
            </a:r>
            <a:r>
              <a:rPr lang="en-US" b="1" dirty="0" err="1"/>
              <a:t>ت</a:t>
            </a:r>
            <a:r>
              <a:rPr lang="ar-SA" b="1" dirty="0"/>
              <a:t>بع</a:t>
            </a:r>
            <a:r>
              <a:rPr lang="en-US" b="1" dirty="0">
                <a:sym typeface="Wingdings" panose="05000000000000000000" pitchFamily="2" charset="2"/>
              </a:rPr>
              <a:t></a:t>
            </a:r>
            <a:endParaRPr lang="en-US" b="1" dirty="0"/>
          </a:p>
        </p:txBody>
      </p:sp>
      <p:sp>
        <p:nvSpPr>
          <p:cNvPr id="5" name="Slide Image Placeholder 4">
            <a:extLst>
              <a:ext uri="{FF2B5EF4-FFF2-40B4-BE49-F238E27FC236}">
                <a16:creationId xmlns:a16="http://schemas.microsoft.com/office/drawing/2014/main" id="{31AC265D-E869-B136-49FC-B9AE433C7B17}"/>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90EA2D8C-BA90-894D-5728-D2BF38AB723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10</a:t>
            </a:fld>
            <a:endParaRPr lang="en-US" sz="1200" dirty="0">
              <a:latin typeface="+mn-lt"/>
            </a:endParaRPr>
          </a:p>
        </p:txBody>
      </p:sp>
    </p:spTree>
    <p:extLst>
      <p:ext uri="{BB962C8B-B14F-4D97-AF65-F5344CB8AC3E}">
        <p14:creationId xmlns:p14="http://schemas.microsoft.com/office/powerpoint/2010/main" val="2890490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788A0F1B-252F-3DAB-121A-E36A16BFB988}"/>
              </a:ext>
            </a:extLst>
          </p:cNvPr>
          <p:cNvSpPr>
            <a:spLocks noGrp="1"/>
          </p:cNvSpPr>
          <p:nvPr>
            <p:ph type="body" idx="1"/>
          </p:nvPr>
        </p:nvSpPr>
        <p:spPr>
          <a:xfrm>
            <a:off x="477838" y="460375"/>
            <a:ext cx="6143625" cy="9211334"/>
          </a:xfrm>
        </p:spPr>
        <p:txBody>
          <a:bodyPr/>
          <a:lstStyle/>
          <a:p>
            <a:pPr algn="r" rtl="1"/>
            <a:r>
              <a:rPr lang="en-US" b="1" dirty="0"/>
              <a:t>أفراد المجتمع والمجتمع المدني</a:t>
            </a:r>
            <a:endParaRPr lang="en-BE" b="1" dirty="0"/>
          </a:p>
          <a:p>
            <a:pPr lvl="1" algn="r" rtl="1"/>
            <a:r>
              <a:rPr lang="en-US" dirty="0"/>
              <a:t>طفل آخر يشعر بالقلق على صديقه.</a:t>
            </a:r>
            <a:endParaRPr lang="en-BE" dirty="0"/>
          </a:p>
          <a:p>
            <a:pPr lvl="1" algn="r" rtl="1"/>
            <a:r>
              <a:rPr lang="en-US" dirty="0"/>
              <a:t>زعيم مجتمعي أو </a:t>
            </a:r>
            <a:r>
              <a:rPr lang="en-US" dirty="0" err="1"/>
              <a:t>زعيم</a:t>
            </a:r>
            <a:r>
              <a:rPr lang="en-US" dirty="0"/>
              <a:t> </a:t>
            </a:r>
            <a:r>
              <a:rPr lang="en-US" dirty="0" err="1"/>
              <a:t>ديني</a:t>
            </a:r>
            <a:r>
              <a:rPr lang="ar-SA" dirty="0"/>
              <a:t> يقوم </a:t>
            </a:r>
            <a:r>
              <a:rPr lang="en-US" dirty="0"/>
              <a:t> </a:t>
            </a:r>
            <a:r>
              <a:rPr lang="ar-SA" dirty="0"/>
              <a:t>بالإبلاغ</a:t>
            </a:r>
            <a:r>
              <a:rPr lang="en-US" dirty="0"/>
              <a:t> عن حالة.</a:t>
            </a:r>
            <a:endParaRPr lang="en-BE" dirty="0"/>
          </a:p>
          <a:p>
            <a:pPr lvl="1" algn="r" rtl="1"/>
            <a:r>
              <a:rPr lang="ar-SA" dirty="0"/>
              <a:t>يشعر </a:t>
            </a:r>
            <a:r>
              <a:rPr lang="en-US" dirty="0" err="1"/>
              <a:t>صاحب</a:t>
            </a:r>
            <a:r>
              <a:rPr lang="en-US" dirty="0"/>
              <a:t> </a:t>
            </a:r>
            <a:r>
              <a:rPr lang="en-US" dirty="0" err="1"/>
              <a:t>متجر</a:t>
            </a:r>
            <a:r>
              <a:rPr lang="en-US" dirty="0"/>
              <a:t> أو صاحب كشك </a:t>
            </a:r>
            <a:r>
              <a:rPr lang="en-US" dirty="0" err="1"/>
              <a:t>السوق</a:t>
            </a:r>
            <a:r>
              <a:rPr lang="en-US" dirty="0"/>
              <a:t> </a:t>
            </a:r>
            <a:r>
              <a:rPr lang="ar-SA" dirty="0"/>
              <a:t>بال</a:t>
            </a:r>
            <a:r>
              <a:rPr lang="en-US" dirty="0" err="1"/>
              <a:t>قلق</a:t>
            </a:r>
            <a:r>
              <a:rPr lang="en-US" dirty="0"/>
              <a:t>.</a:t>
            </a:r>
            <a:endParaRPr lang="en-BE" dirty="0"/>
          </a:p>
          <a:p>
            <a:pPr lvl="1" algn="r" rtl="1"/>
            <a:r>
              <a:rPr lang="en-US" dirty="0"/>
              <a:t>متطوعو </a:t>
            </a:r>
            <a:r>
              <a:rPr lang="en-US" dirty="0" err="1"/>
              <a:t>المجتمع</a:t>
            </a:r>
            <a:r>
              <a:rPr lang="en-US" dirty="0"/>
              <a:t> </a:t>
            </a:r>
            <a:r>
              <a:rPr lang="ar-SA" dirty="0"/>
              <a:t>، </a:t>
            </a:r>
            <a:r>
              <a:rPr lang="en-US" dirty="0" err="1"/>
              <a:t>منظمة</a:t>
            </a:r>
            <a:r>
              <a:rPr lang="en-US" dirty="0"/>
              <a:t> نسائية محلية ، إلخ.</a:t>
            </a:r>
          </a:p>
          <a:p>
            <a:pPr algn="r" rtl="1"/>
            <a:r>
              <a:rPr lang="en-US" b="1" dirty="0"/>
              <a:t>السلطات الحكومية</a:t>
            </a:r>
            <a:endParaRPr lang="en-BE" b="1" dirty="0"/>
          </a:p>
          <a:p>
            <a:pPr lvl="1" algn="r" rtl="1"/>
            <a:r>
              <a:rPr lang="en-US" dirty="0" err="1"/>
              <a:t>قد</a:t>
            </a:r>
            <a:r>
              <a:rPr lang="en-US" dirty="0"/>
              <a:t> </a:t>
            </a:r>
            <a:r>
              <a:rPr lang="en-US" dirty="0" err="1"/>
              <a:t>ي</a:t>
            </a:r>
            <a:r>
              <a:rPr lang="ar-SA" dirty="0"/>
              <a:t>قوم</a:t>
            </a:r>
            <a:r>
              <a:rPr lang="en-US" dirty="0"/>
              <a:t> الأخصائي </a:t>
            </a:r>
            <a:r>
              <a:rPr lang="en-US" dirty="0" err="1"/>
              <a:t>الاجتماعي</a:t>
            </a:r>
            <a:r>
              <a:rPr lang="en-US" dirty="0"/>
              <a:t> </a:t>
            </a:r>
            <a:r>
              <a:rPr lang="en-US" dirty="0" err="1"/>
              <a:t>الحكومي</a:t>
            </a:r>
            <a:r>
              <a:rPr lang="ar-SA" dirty="0"/>
              <a:t> بالإحالة</a:t>
            </a:r>
            <a:r>
              <a:rPr lang="en-US" dirty="0"/>
              <a:t> إذا </a:t>
            </a:r>
            <a:r>
              <a:rPr lang="en-US" dirty="0" err="1"/>
              <a:t>كان</a:t>
            </a:r>
            <a:r>
              <a:rPr lang="en-US" dirty="0"/>
              <a:t> </a:t>
            </a:r>
            <a:r>
              <a:rPr lang="ar-SA" dirty="0"/>
              <a:t>عدد</a:t>
            </a:r>
            <a:r>
              <a:rPr lang="en-US" dirty="0"/>
              <a:t> </a:t>
            </a:r>
            <a:r>
              <a:rPr lang="ar-SA" dirty="0"/>
              <a:t>حالاتهم</a:t>
            </a:r>
            <a:r>
              <a:rPr lang="en-US" dirty="0"/>
              <a:t> مرتفعًا جدًا أو أنهم يعملون مع مجموعة سكانية مختلفة</a:t>
            </a:r>
            <a:endParaRPr lang="en-BE" dirty="0"/>
          </a:p>
          <a:p>
            <a:pPr lvl="1" algn="r" rtl="1"/>
            <a:r>
              <a:rPr lang="en-US" dirty="0"/>
              <a:t>قد تحيل الشرطة إذا تلقوا ادعاءً بوقوع </a:t>
            </a:r>
            <a:r>
              <a:rPr lang="en-US" dirty="0" err="1"/>
              <a:t>إساءة</a:t>
            </a:r>
            <a:r>
              <a:rPr lang="en-US" dirty="0"/>
              <a:t> </a:t>
            </a:r>
            <a:r>
              <a:rPr lang="en-US" dirty="0" err="1"/>
              <a:t>أو</a:t>
            </a:r>
            <a:r>
              <a:rPr lang="en-US" dirty="0"/>
              <a:t> </a:t>
            </a:r>
            <a:r>
              <a:rPr lang="en-US" dirty="0" err="1"/>
              <a:t>طفل</a:t>
            </a:r>
            <a:r>
              <a:rPr lang="en-US" dirty="0"/>
              <a:t> </a:t>
            </a:r>
            <a:r>
              <a:rPr lang="ar-SA" dirty="0"/>
              <a:t>تم التخلي عنه</a:t>
            </a:r>
            <a:r>
              <a:rPr lang="en-US" dirty="0"/>
              <a:t>/ مفقود</a:t>
            </a:r>
            <a:endParaRPr lang="en-BE" dirty="0"/>
          </a:p>
          <a:p>
            <a:pPr lvl="1" algn="r" rtl="1"/>
            <a:r>
              <a:rPr lang="en-US" dirty="0"/>
              <a:t>قد يحيل الجيش الطفل إلى نزع السلاح والتسريح وإعادة الإدماج</a:t>
            </a:r>
            <a:endParaRPr lang="en-BE" dirty="0"/>
          </a:p>
          <a:p>
            <a:pPr algn="r" rtl="1"/>
            <a:r>
              <a:rPr lang="en-US" b="1" dirty="0"/>
              <a:t>الجهات الفاعلة في مجال حماية الطفل</a:t>
            </a:r>
            <a:endParaRPr lang="en-BE" b="1" dirty="0"/>
          </a:p>
          <a:p>
            <a:pPr lvl="1" algn="r" rtl="1"/>
            <a:r>
              <a:rPr lang="en-US" dirty="0"/>
              <a:t>يلاحظ ميسرو الأماكن الصديقة للطفل وجود طفل في مجموعة.</a:t>
            </a:r>
            <a:endParaRPr lang="en-BE" dirty="0"/>
          </a:p>
          <a:p>
            <a:pPr lvl="1" algn="r" rtl="1"/>
            <a:r>
              <a:rPr lang="en-US" dirty="0"/>
              <a:t>يقوم موظفو إدارة الحالة من موقع آخر بإحالة طفل في منطقتك.</a:t>
            </a:r>
            <a:endParaRPr lang="en-BE" dirty="0"/>
          </a:p>
          <a:p>
            <a:pPr algn="r" rtl="1"/>
            <a:r>
              <a:rPr lang="en-US" b="1" dirty="0"/>
              <a:t>الجهات الفاعلة الإنسانية غير العاملة في مجال حماية الطفل</a:t>
            </a:r>
            <a:endParaRPr lang="en-BE" b="1" dirty="0"/>
          </a:p>
          <a:p>
            <a:pPr lvl="1" algn="r" rtl="1"/>
            <a:r>
              <a:rPr lang="en-US" dirty="0"/>
              <a:t>لاحظ المعلم أو غيره من موظفي المدرسة تغيرات في السلوك</a:t>
            </a:r>
            <a:endParaRPr lang="en-BE" dirty="0"/>
          </a:p>
          <a:p>
            <a:pPr lvl="1" algn="r" rtl="1"/>
            <a:r>
              <a:rPr lang="ar-SA" dirty="0"/>
              <a:t>ترى </a:t>
            </a:r>
            <a:r>
              <a:rPr lang="en-US" dirty="0" err="1"/>
              <a:t>الممرضة</a:t>
            </a:r>
            <a:r>
              <a:rPr lang="en-US" dirty="0"/>
              <a:t> أو </a:t>
            </a:r>
            <a:r>
              <a:rPr lang="en-US" dirty="0" err="1"/>
              <a:t>الطبيب</a:t>
            </a:r>
            <a:r>
              <a:rPr lang="en-US" dirty="0"/>
              <a:t> </a:t>
            </a:r>
            <a:r>
              <a:rPr lang="en-US" dirty="0" err="1"/>
              <a:t>علامات</a:t>
            </a:r>
            <a:r>
              <a:rPr lang="en-US" dirty="0"/>
              <a:t> الإصابة</a:t>
            </a:r>
            <a:endParaRPr lang="en-BE" dirty="0"/>
          </a:p>
          <a:p>
            <a:pPr lvl="1" algn="r" rtl="1"/>
            <a:r>
              <a:rPr lang="en-US" dirty="0"/>
              <a:t>تلاحظ خدمة توزيع الطعام أن الأطفال يحضرون بدون مقدم رعاية.</a:t>
            </a:r>
            <a:endParaRPr lang="en-BE" dirty="0"/>
          </a:p>
          <a:p>
            <a:pPr lvl="1" algn="r" rtl="1"/>
            <a:r>
              <a:rPr lang="ar-SA" dirty="0"/>
              <a:t>إحالة </a:t>
            </a:r>
            <a:r>
              <a:rPr lang="en-US" dirty="0" err="1"/>
              <a:t>الجهات</a:t>
            </a:r>
            <a:r>
              <a:rPr lang="en-US" dirty="0"/>
              <a:t> الفاعلة في مجال العنف القائم على النوع </a:t>
            </a:r>
            <a:r>
              <a:rPr lang="en-US" dirty="0" err="1"/>
              <a:t>الاجتماعي</a:t>
            </a:r>
            <a:r>
              <a:rPr lang="en-US" dirty="0"/>
              <a:t> </a:t>
            </a:r>
            <a:r>
              <a:rPr lang="ar-SA" dirty="0"/>
              <a:t>الحالة</a:t>
            </a:r>
            <a:r>
              <a:rPr lang="en-US" dirty="0"/>
              <a:t>.</a:t>
            </a:r>
            <a:endParaRPr lang="en-BE" dirty="0"/>
          </a:p>
          <a:p>
            <a:pPr lvl="1" algn="r" rtl="1"/>
            <a:r>
              <a:rPr lang="en-US" dirty="0"/>
              <a:t>أثناء تسجيل السكان (</a:t>
            </a:r>
            <a:r>
              <a:rPr lang="en-US" dirty="0" err="1"/>
              <a:t>مثل</a:t>
            </a:r>
            <a:r>
              <a:rPr lang="en-US" dirty="0"/>
              <a:t> </a:t>
            </a:r>
            <a:r>
              <a:rPr lang="en-US" dirty="0" err="1"/>
              <a:t>ال</a:t>
            </a:r>
            <a:r>
              <a:rPr lang="ar-SA" dirty="0"/>
              <a:t>إحصاء</a:t>
            </a:r>
            <a:r>
              <a:rPr lang="en-US" dirty="0"/>
              <a:t> </a:t>
            </a:r>
            <a:r>
              <a:rPr lang="en-US" dirty="0" err="1"/>
              <a:t>الحيوي</a:t>
            </a:r>
            <a:r>
              <a:rPr lang="en-US" dirty="0"/>
              <a:t> أو التوزيع) يتم تحديد الأطفال </a:t>
            </a:r>
            <a:r>
              <a:rPr lang="en-US" dirty="0" err="1"/>
              <a:t>غير</a:t>
            </a:r>
            <a:r>
              <a:rPr lang="en-US" dirty="0"/>
              <a:t> </a:t>
            </a:r>
            <a:r>
              <a:rPr lang="en-US" dirty="0" err="1"/>
              <a:t>المصحوبين</a:t>
            </a:r>
            <a:r>
              <a:rPr lang="en-US" dirty="0"/>
              <a:t>.</a:t>
            </a:r>
            <a:endParaRPr lang="en-BE" dirty="0"/>
          </a:p>
        </p:txBody>
      </p:sp>
      <p:sp>
        <p:nvSpPr>
          <p:cNvPr id="2" name="Google Shape;725;p48:notes">
            <a:extLst>
              <a:ext uri="{FF2B5EF4-FFF2-40B4-BE49-F238E27FC236}">
                <a16:creationId xmlns:a16="http://schemas.microsoft.com/office/drawing/2014/main" id="{A2DF2E2B-4BCE-2061-3C58-E620431DEC1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11</a:t>
            </a:fld>
            <a:endParaRPr lang="en-US" sz="1200" dirty="0">
              <a:latin typeface="+mn-lt"/>
            </a:endParaRPr>
          </a:p>
        </p:txBody>
      </p:sp>
    </p:spTree>
    <p:extLst>
      <p:ext uri="{BB962C8B-B14F-4D97-AF65-F5344CB8AC3E}">
        <p14:creationId xmlns:p14="http://schemas.microsoft.com/office/powerpoint/2010/main" val="80238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مقدمة</a:t>
            </a:r>
          </a:p>
          <a:p>
            <a:pPr algn="r" rtl="1"/>
            <a:r>
              <a:rPr lang="en-US" i="1" dirty="0"/>
              <a:t>قد يكون الأطفال محاطين بأشخاص قد يكونون قادرين على مساعدتهم والحفاظ على </a:t>
            </a:r>
            <a:r>
              <a:rPr lang="en-US" i="1" dirty="0" err="1"/>
              <a:t>سلامتهم</a:t>
            </a:r>
            <a:r>
              <a:rPr lang="en-US" i="1" dirty="0"/>
              <a:t> </a:t>
            </a:r>
            <a:r>
              <a:rPr lang="en-US" i="1" dirty="0" err="1"/>
              <a:t>ولكن</a:t>
            </a:r>
            <a:r>
              <a:rPr lang="en-US" i="1" dirty="0"/>
              <a:t> هناك حواجز تجعل من الصعب على الطفل أو أسرته / مقدم الرعاية </a:t>
            </a:r>
            <a:r>
              <a:rPr lang="en-US" i="1" dirty="0" err="1"/>
              <a:t>التقدم</a:t>
            </a:r>
            <a:r>
              <a:rPr lang="en-US" i="1" dirty="0"/>
              <a:t> </a:t>
            </a:r>
            <a:r>
              <a:rPr lang="en-US" i="1" dirty="0" err="1"/>
              <a:t>وال</a:t>
            </a:r>
            <a:r>
              <a:rPr lang="ar-SA" i="1" dirty="0"/>
              <a:t>إفصاح</a:t>
            </a:r>
            <a:r>
              <a:rPr lang="en-US" i="1" dirty="0"/>
              <a:t> عن الإساءة.</a:t>
            </a:r>
          </a:p>
          <a:p>
            <a:pPr lvl="1" algn="r" rtl="1"/>
            <a:r>
              <a:rPr lang="en-GB" i="1" dirty="0" err="1"/>
              <a:t>ليس</a:t>
            </a:r>
            <a:r>
              <a:rPr lang="en-GB" i="1" dirty="0"/>
              <a:t> من السهل العثور على وطلب المساعدة.</a:t>
            </a:r>
          </a:p>
          <a:p>
            <a:pPr lvl="1" algn="r" rtl="1"/>
            <a:r>
              <a:rPr lang="en-GB" i="1" dirty="0"/>
              <a:t>حتى عندما يعثرون على الشخص المناسب </a:t>
            </a:r>
            <a:r>
              <a:rPr lang="en-GB" i="1" dirty="0" err="1"/>
              <a:t>أو</a:t>
            </a:r>
            <a:r>
              <a:rPr lang="en-GB" i="1" dirty="0"/>
              <a:t> </a:t>
            </a:r>
            <a:r>
              <a:rPr lang="en-GB" i="1" dirty="0" err="1"/>
              <a:t>م</a:t>
            </a:r>
            <a:r>
              <a:rPr lang="ar-SA" i="1" dirty="0"/>
              <a:t>قدم</a:t>
            </a:r>
            <a:r>
              <a:rPr lang="en-GB" i="1" dirty="0"/>
              <a:t> الخدمة </a:t>
            </a:r>
            <a:r>
              <a:rPr lang="en-GB" i="1" dirty="0" err="1"/>
              <a:t>المناسب</a:t>
            </a:r>
            <a:r>
              <a:rPr lang="en-GB" i="1" dirty="0"/>
              <a:t> </a:t>
            </a:r>
            <a:r>
              <a:rPr lang="en-GB" i="1" dirty="0" err="1"/>
              <a:t>لا</a:t>
            </a:r>
            <a:r>
              <a:rPr lang="en-GB" i="1" dirty="0"/>
              <a:t> تزال هذه خطوة كبيرة للقول</a:t>
            </a:r>
            <a:r>
              <a:rPr lang="en-CA" i="1" dirty="0"/>
              <a:t>"</a:t>
            </a:r>
            <a:r>
              <a:rPr lang="en-CA" i="1" dirty="0" err="1"/>
              <a:t>مرحبًا</a:t>
            </a:r>
            <a:r>
              <a:rPr lang="en-CA" i="1" dirty="0"/>
              <a:t> </a:t>
            </a:r>
            <a:r>
              <a:rPr lang="en-CA" i="1" dirty="0" err="1"/>
              <a:t>أحتاج</a:t>
            </a:r>
            <a:r>
              <a:rPr lang="en-CA" i="1" dirty="0"/>
              <a:t> إلى مساعدة".</a:t>
            </a:r>
          </a:p>
          <a:p>
            <a:pPr algn="r" rtl="1"/>
            <a:r>
              <a:rPr lang="en-GB" dirty="0"/>
              <a:t>قسّم المشاركين </a:t>
            </a:r>
            <a:r>
              <a:rPr lang="en-GB" dirty="0" err="1"/>
              <a:t>إلى</a:t>
            </a:r>
            <a:r>
              <a:rPr lang="en-GB" dirty="0"/>
              <a:t> </a:t>
            </a:r>
            <a:r>
              <a:rPr lang="ar-SA" dirty="0"/>
              <a:t>٣</a:t>
            </a:r>
            <a:r>
              <a:rPr lang="en-GB" dirty="0"/>
              <a:t> مجموعات</a:t>
            </a:r>
          </a:p>
          <a:p>
            <a:pPr algn="r" rtl="1"/>
            <a:r>
              <a:rPr lang="en-GB" dirty="0"/>
              <a:t>قم بتعيين دور لكل مجموعة</a:t>
            </a:r>
          </a:p>
          <a:p>
            <a:pPr lvl="1" algn="r" rtl="1"/>
            <a:r>
              <a:rPr lang="en-GB" dirty="0"/>
              <a:t>الطفل الذي يتعرض للإيذاء الجسدي من قبل أحد الوالدين</a:t>
            </a:r>
          </a:p>
          <a:p>
            <a:pPr lvl="1" algn="r" rtl="1"/>
            <a:r>
              <a:rPr lang="en-GB" dirty="0"/>
              <a:t>أم لطفل يتعرض لسوء المعاملة من قبل الأب</a:t>
            </a:r>
          </a:p>
          <a:p>
            <a:pPr lvl="1" algn="r" rtl="1"/>
            <a:r>
              <a:rPr lang="en-GB" dirty="0"/>
              <a:t>صديقة للأم لديها أسباب قوية للاعتقاد بأن الطفل يتعرض للإيذاء الجسدي.</a:t>
            </a:r>
          </a:p>
          <a:p>
            <a:pPr algn="r" rtl="1"/>
            <a:r>
              <a:rPr lang="en-US" dirty="0"/>
              <a:t>أعط </a:t>
            </a:r>
            <a:r>
              <a:rPr lang="en-US" dirty="0" err="1"/>
              <a:t>كل</a:t>
            </a:r>
            <a:r>
              <a:rPr lang="en-US" dirty="0"/>
              <a:t> </a:t>
            </a:r>
            <a:r>
              <a:rPr lang="en-US" dirty="0" err="1"/>
              <a:t>مجموعة</a:t>
            </a:r>
            <a:r>
              <a:rPr lang="ar-SA" dirty="0"/>
              <a:t>،</a:t>
            </a:r>
            <a:r>
              <a:rPr lang="en-US" dirty="0"/>
              <a:t> مجموعة ملونة مختلفة من الملاحظات </a:t>
            </a:r>
            <a:r>
              <a:rPr lang="en-US" dirty="0" err="1"/>
              <a:t>اللاصقة</a:t>
            </a:r>
            <a:r>
              <a:rPr lang="en-US" dirty="0"/>
              <a:t> </a:t>
            </a:r>
          </a:p>
          <a:p>
            <a:pPr algn="r" rtl="1"/>
            <a:r>
              <a:rPr lang="en-CA" i="1" dirty="0"/>
              <a:t>في مجموعاتك:</a:t>
            </a:r>
          </a:p>
          <a:p>
            <a:pPr lvl="1" algn="r" rtl="1"/>
            <a:r>
              <a:rPr lang="en-GB" i="1" dirty="0" err="1"/>
              <a:t>ضع</a:t>
            </a:r>
            <a:r>
              <a:rPr lang="en-GB" i="1" dirty="0"/>
              <a:t> </a:t>
            </a:r>
            <a:r>
              <a:rPr lang="ar-SA" i="1" dirty="0"/>
              <a:t>عوائق</a:t>
            </a:r>
            <a:r>
              <a:rPr lang="en-GB" i="1" dirty="0"/>
              <a:t> محتملة </a:t>
            </a:r>
            <a:r>
              <a:rPr lang="en-GB" i="1" dirty="0" err="1"/>
              <a:t>قد</a:t>
            </a:r>
            <a:r>
              <a:rPr lang="en-GB" i="1" dirty="0"/>
              <a:t> </a:t>
            </a:r>
            <a:r>
              <a:rPr lang="ar-SA" i="1" dirty="0" err="1"/>
              <a:t>ت</a:t>
            </a:r>
            <a:r>
              <a:rPr lang="en-GB" i="1" dirty="0" err="1"/>
              <a:t>واجهها</a:t>
            </a:r>
            <a:r>
              <a:rPr lang="en-GB" i="1" dirty="0"/>
              <a:t> </a:t>
            </a:r>
            <a:r>
              <a:rPr lang="ar-SA" i="1" dirty="0"/>
              <a:t>أدوار كل من</a:t>
            </a:r>
            <a:r>
              <a:rPr lang="en-GB" i="1" dirty="0"/>
              <a:t> </a:t>
            </a:r>
            <a:r>
              <a:rPr lang="ar-SA" i="1" dirty="0"/>
              <a:t>(ال</a:t>
            </a:r>
            <a:r>
              <a:rPr lang="en-GB" i="1" dirty="0" err="1"/>
              <a:t>طفل</a:t>
            </a:r>
            <a:r>
              <a:rPr lang="en-GB" i="1" dirty="0"/>
              <a:t> </a:t>
            </a:r>
            <a:r>
              <a:rPr lang="en-GB" i="1" dirty="0" err="1"/>
              <a:t>أو</a:t>
            </a:r>
            <a:r>
              <a:rPr lang="ar-SA" i="1" dirty="0"/>
              <a:t>الأم </a:t>
            </a:r>
            <a:r>
              <a:rPr lang="en-GB" i="1" dirty="0" err="1"/>
              <a:t>أو</a:t>
            </a:r>
            <a:r>
              <a:rPr lang="en-GB" i="1" dirty="0"/>
              <a:t> </a:t>
            </a:r>
            <a:r>
              <a:rPr lang="ar-SA" i="1" dirty="0"/>
              <a:t>ال</a:t>
            </a:r>
            <a:r>
              <a:rPr lang="en-GB" i="1" dirty="0" err="1"/>
              <a:t>صديق</a:t>
            </a:r>
            <a:r>
              <a:rPr lang="ar-SA" i="1" dirty="0" err="1"/>
              <a:t>ة</a:t>
            </a:r>
            <a:r>
              <a:rPr lang="ar-SA" i="1" dirty="0"/>
              <a:t>) </a:t>
            </a:r>
            <a:r>
              <a:rPr lang="en-GB" i="1" dirty="0"/>
              <a:t> للكشف عن الإساءة إلى أخصائي الحالة أو أي عامل إغاثة إنسانية آخر.</a:t>
            </a:r>
          </a:p>
          <a:p>
            <a:pPr lvl="1" algn="r" rtl="1"/>
            <a:r>
              <a:rPr lang="en-GB" i="1" dirty="0" err="1"/>
              <a:t>اكتب</a:t>
            </a:r>
            <a:r>
              <a:rPr lang="en-GB" i="1" dirty="0"/>
              <a:t> </a:t>
            </a:r>
            <a:r>
              <a:rPr lang="ar-SA" i="1" dirty="0"/>
              <a:t>العائق</a:t>
            </a:r>
            <a:r>
              <a:rPr lang="en-GB" i="1" dirty="0"/>
              <a:t> على الأوراق اللاصقة </a:t>
            </a:r>
            <a:r>
              <a:rPr lang="en-GB" i="1" dirty="0" err="1"/>
              <a:t>المستلمة</a:t>
            </a:r>
            <a:r>
              <a:rPr lang="en-GB" i="1" dirty="0"/>
              <a:t> </a:t>
            </a:r>
            <a:r>
              <a:rPr lang="ar-SA" i="1" dirty="0"/>
              <a:t>(عائق</a:t>
            </a:r>
            <a:r>
              <a:rPr lang="en-GB" i="1" dirty="0"/>
              <a:t> واحد لكل </a:t>
            </a:r>
            <a:r>
              <a:rPr lang="en-GB" i="1" dirty="0" err="1"/>
              <a:t>ورقة</a:t>
            </a:r>
            <a:r>
              <a:rPr lang="en-GB" i="1" dirty="0"/>
              <a:t> </a:t>
            </a:r>
            <a:r>
              <a:rPr lang="en-GB" i="1" dirty="0" err="1"/>
              <a:t>لاصقة</a:t>
            </a:r>
            <a:r>
              <a:rPr lang="ar-SA" i="1" dirty="0"/>
              <a:t>)</a:t>
            </a:r>
            <a:endParaRPr lang="en-GB" i="1" dirty="0"/>
          </a:p>
          <a:p>
            <a:pPr lvl="1" algn="r" rtl="1"/>
            <a:r>
              <a:rPr lang="en-GB" i="1" dirty="0"/>
              <a:t>قد </a:t>
            </a:r>
            <a:r>
              <a:rPr lang="en-GB" i="1" dirty="0" err="1"/>
              <a:t>تختلف</a:t>
            </a:r>
            <a:r>
              <a:rPr lang="en-GB" i="1" dirty="0"/>
              <a:t> </a:t>
            </a:r>
            <a:r>
              <a:rPr lang="en-GB" i="1" dirty="0" err="1"/>
              <a:t>ال</a:t>
            </a:r>
            <a:r>
              <a:rPr lang="ar-SA" i="1" dirty="0"/>
              <a:t>عوائق</a:t>
            </a:r>
            <a:r>
              <a:rPr lang="en-GB" i="1" dirty="0"/>
              <a:t> بالنسبة للفتيان أو الفتيات عن الرجال أو </a:t>
            </a:r>
            <a:r>
              <a:rPr lang="en-GB" i="1" dirty="0" err="1"/>
              <a:t>النساء</a:t>
            </a:r>
            <a:r>
              <a:rPr lang="en-GB" i="1" dirty="0"/>
              <a:t> </a:t>
            </a:r>
            <a:r>
              <a:rPr lang="en-GB" i="1" dirty="0" err="1"/>
              <a:t>وقد</a:t>
            </a:r>
            <a:r>
              <a:rPr lang="en-GB" i="1" dirty="0"/>
              <a:t> تختلف بالنسبة للأطفال الأصغر والأكبر </a:t>
            </a:r>
            <a:r>
              <a:rPr lang="en-GB" i="1" dirty="0" err="1"/>
              <a:t>سنًا</a:t>
            </a:r>
            <a:r>
              <a:rPr lang="en-GB" i="1" dirty="0"/>
              <a:t> </a:t>
            </a:r>
            <a:r>
              <a:rPr lang="en-GB" i="1" dirty="0" err="1"/>
              <a:t>وقد</a:t>
            </a:r>
            <a:r>
              <a:rPr lang="en-GB" i="1" dirty="0"/>
              <a:t> تختلف بالنسبة للأطفال أو الأشخاص </a:t>
            </a:r>
            <a:r>
              <a:rPr lang="en-GB" i="1" dirty="0" err="1"/>
              <a:t>ذوي</a:t>
            </a:r>
            <a:r>
              <a:rPr lang="en-GB" i="1" dirty="0"/>
              <a:t> </a:t>
            </a:r>
            <a:r>
              <a:rPr lang="en-GB" i="1" dirty="0" err="1"/>
              <a:t>ال</a:t>
            </a:r>
            <a:r>
              <a:rPr lang="ar-SA" i="1" dirty="0" err="1"/>
              <a:t>إحتياجات</a:t>
            </a:r>
            <a:r>
              <a:rPr lang="ar-SA" i="1" dirty="0"/>
              <a:t> الخاصة</a:t>
            </a:r>
            <a:endParaRPr lang="en-GB" i="1" dirty="0"/>
          </a:p>
          <a:p>
            <a:pPr lvl="1" algn="r" rtl="1"/>
            <a:r>
              <a:rPr lang="en-GB" i="1" dirty="0"/>
              <a:t>ضع ذلك في الاعتبار عند سرد العوائق المحتملة.</a:t>
            </a:r>
          </a:p>
          <a:p>
            <a:pPr algn="r" rtl="1"/>
            <a:endParaRPr lang="en-GB" dirty="0"/>
          </a:p>
          <a:p>
            <a:pPr marL="0" indent="0" algn="r" rtl="1">
              <a:buNone/>
            </a:pPr>
            <a:r>
              <a:rPr lang="en-GB" b="1" dirty="0"/>
              <a:t>العمل الجماعي (10 دقائق)</a:t>
            </a:r>
          </a:p>
          <a:p>
            <a:pPr algn="r" rtl="1"/>
            <a:r>
              <a:rPr lang="en-GB" dirty="0"/>
              <a:t>أثناء عمل المشاركين ، قم بإعداد </a:t>
            </a:r>
            <a:r>
              <a:rPr lang="en-GB" dirty="0" err="1"/>
              <a:t>مسودة</a:t>
            </a:r>
            <a:r>
              <a:rPr lang="en-GB" dirty="0"/>
              <a:t> </a:t>
            </a:r>
            <a:r>
              <a:rPr lang="ar-SA" dirty="0"/>
              <a:t>الل</a:t>
            </a:r>
            <a:r>
              <a:rPr lang="en-GB" dirty="0" err="1"/>
              <a:t>وح</a:t>
            </a:r>
            <a:r>
              <a:rPr lang="en-GB" dirty="0"/>
              <a:t> </a:t>
            </a:r>
            <a:r>
              <a:rPr lang="ar-SA" dirty="0"/>
              <a:t>ال</a:t>
            </a:r>
            <a:r>
              <a:rPr lang="en-GB" dirty="0" err="1"/>
              <a:t>ورقي</a:t>
            </a:r>
            <a:r>
              <a:rPr lang="en-GB" dirty="0"/>
              <a:t> </a:t>
            </a:r>
            <a:r>
              <a:rPr lang="en-GB" dirty="0" err="1"/>
              <a:t>لنموذج</a:t>
            </a:r>
            <a:r>
              <a:rPr lang="en-GB" dirty="0"/>
              <a:t> </a:t>
            </a:r>
            <a:r>
              <a:rPr lang="en-GB" dirty="0" err="1"/>
              <a:t>البيئ</a:t>
            </a:r>
            <a:r>
              <a:rPr lang="ar-SA" dirty="0" err="1"/>
              <a:t>ة</a:t>
            </a:r>
            <a:r>
              <a:rPr lang="ar-SA" dirty="0"/>
              <a:t> الاجتماعية</a:t>
            </a:r>
            <a:endParaRPr lang="en-GB" b="1" dirty="0"/>
          </a:p>
          <a:p>
            <a:pPr marL="0" indent="0" algn="r" rtl="1">
              <a:buNone/>
            </a:pPr>
            <a:endParaRPr lang="en-GB" b="1" dirty="0"/>
          </a:p>
          <a:p>
            <a:pPr marL="0" indent="0" algn="r" rtl="1">
              <a:buNone/>
            </a:pPr>
            <a:r>
              <a:rPr lang="ar-SA" b="1" dirty="0"/>
              <a:t>يتبع</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2FB6C762-467C-B4E0-6DF4-4471ECCB1CA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22AA0DC-FF69-A3C4-7BBB-BEEC816FD22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12</a:t>
            </a:fld>
            <a:endParaRPr lang="en-US" sz="1200" dirty="0">
              <a:latin typeface="+mn-lt"/>
            </a:endParaRPr>
          </a:p>
        </p:txBody>
      </p:sp>
    </p:spTree>
    <p:extLst>
      <p:ext uri="{BB962C8B-B14F-4D97-AF65-F5344CB8AC3E}">
        <p14:creationId xmlns:p14="http://schemas.microsoft.com/office/powerpoint/2010/main" val="3939851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lgn="r" rtl="1">
              <a:buNone/>
            </a:pPr>
            <a:r>
              <a:rPr lang="en-GB" b="1" dirty="0"/>
              <a:t>مناقشة </a:t>
            </a:r>
            <a:r>
              <a:rPr lang="en-GB" b="1" dirty="0" err="1"/>
              <a:t>عامة</a:t>
            </a:r>
            <a:r>
              <a:rPr lang="en-GB" b="1" dirty="0"/>
              <a:t> </a:t>
            </a:r>
            <a:r>
              <a:rPr lang="ar-SA" b="1" dirty="0"/>
              <a:t>(٢٠ دقيقة)</a:t>
            </a:r>
            <a:endParaRPr lang="en-GB" b="1" dirty="0"/>
          </a:p>
          <a:p>
            <a:pPr algn="r" rtl="1"/>
            <a:r>
              <a:rPr lang="en-GB" dirty="0"/>
              <a:t>اطلب من متطوع من كل مجموعة:</a:t>
            </a:r>
          </a:p>
          <a:p>
            <a:pPr lvl="1" algn="r" rtl="1"/>
            <a:r>
              <a:rPr lang="ar-SA" dirty="0"/>
              <a:t>التقدم</a:t>
            </a:r>
            <a:r>
              <a:rPr lang="en-GB" dirty="0"/>
              <a:t> إلى الأمام</a:t>
            </a:r>
          </a:p>
          <a:p>
            <a:pPr lvl="1" algn="r" rtl="1"/>
            <a:r>
              <a:rPr lang="en-GB" dirty="0" err="1"/>
              <a:t>لصق</a:t>
            </a:r>
            <a:r>
              <a:rPr lang="en-GB" dirty="0"/>
              <a:t> الملاحظات التي تحتوي </a:t>
            </a:r>
            <a:r>
              <a:rPr lang="en-GB" dirty="0" err="1"/>
              <a:t>على</a:t>
            </a:r>
            <a:r>
              <a:rPr lang="en-GB" dirty="0"/>
              <a:t> </a:t>
            </a:r>
            <a:r>
              <a:rPr lang="ar-SA" dirty="0"/>
              <a:t>عوائق</a:t>
            </a:r>
            <a:r>
              <a:rPr lang="en-GB" dirty="0"/>
              <a:t> محتملة في الطبقة الصحيحة</a:t>
            </a:r>
          </a:p>
          <a:p>
            <a:pPr lvl="1" algn="r" rtl="1"/>
            <a:r>
              <a:rPr lang="en-GB" dirty="0"/>
              <a:t>قدمهم للمجموعة</a:t>
            </a:r>
          </a:p>
          <a:p>
            <a:pPr algn="r" rtl="1"/>
            <a:r>
              <a:rPr lang="en-GB" dirty="0" err="1"/>
              <a:t>راجع</a:t>
            </a:r>
            <a:r>
              <a:rPr lang="en-GB" dirty="0"/>
              <a:t> </a:t>
            </a:r>
            <a:r>
              <a:rPr lang="en-GB" dirty="0" err="1"/>
              <a:t>الاجابات</a:t>
            </a:r>
            <a:r>
              <a:rPr lang="en-GB" dirty="0"/>
              <a:t> المحتملة واستكملها أدناه</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الصورة الظلية للأطفال في منتصف النموذج مغطاة بملاحظات لاصقة ولم يعد الطفل مرئيًا.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هذا يمثل عدم ظهور الطفل وعدم تلقيه دعم إدارة </a:t>
            </a:r>
            <a:r>
              <a:rPr lang="en-US" i="1" dirty="0" err="1"/>
              <a:t>الحالة</a:t>
            </a:r>
            <a:r>
              <a:rPr lang="en-US" i="1" dirty="0"/>
              <a:t> </a:t>
            </a:r>
            <a:r>
              <a:rPr lang="en-US" i="1" dirty="0" err="1"/>
              <a:t>لأن</a:t>
            </a:r>
            <a:r>
              <a:rPr lang="en-US" i="1" dirty="0"/>
              <a:t> لا أحد يراه.</a:t>
            </a:r>
            <a:endParaRPr lang="en-GB" i="1"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algn="r" rtl="1"/>
            <a:endParaRPr lang="en-GB" dirty="0"/>
          </a:p>
          <a:p>
            <a:pPr marL="0" indent="0" algn="r" rtl="1">
              <a:buNone/>
            </a:pPr>
            <a:r>
              <a:rPr lang="ar-SA" b="1" dirty="0"/>
              <a:t>الإجابات</a:t>
            </a:r>
            <a:r>
              <a:rPr lang="en-GB" b="1" dirty="0"/>
              <a:t> الممكنة</a:t>
            </a:r>
            <a:r>
              <a:rPr lang="en-GB" dirty="0"/>
              <a:t> </a:t>
            </a:r>
          </a:p>
          <a:p>
            <a:pPr algn="r" rtl="1"/>
            <a:r>
              <a:rPr lang="ar-SA" b="1" dirty="0"/>
              <a:t>ال</a:t>
            </a:r>
            <a:r>
              <a:rPr lang="en-US" b="1" dirty="0" err="1"/>
              <a:t>طفل</a:t>
            </a:r>
            <a:endParaRPr lang="en-BE" b="1" dirty="0"/>
          </a:p>
          <a:p>
            <a:pPr lvl="1" algn="r" rtl="1"/>
            <a:r>
              <a:rPr lang="en-US" dirty="0"/>
              <a:t>لا يدرك أن ما حدث خطأ</a:t>
            </a:r>
          </a:p>
          <a:p>
            <a:pPr lvl="1" algn="r" rtl="1"/>
            <a:r>
              <a:rPr lang="en-US" dirty="0"/>
              <a:t>قد لا يتمكن </a:t>
            </a:r>
            <a:r>
              <a:rPr lang="en-US" dirty="0" err="1"/>
              <a:t>الطفل</a:t>
            </a:r>
            <a:r>
              <a:rPr lang="en-US" dirty="0"/>
              <a:t> </a:t>
            </a:r>
            <a:r>
              <a:rPr lang="ar-SA" dirty="0"/>
              <a:t>من ذوي الاحتياجات الخاصة</a:t>
            </a:r>
            <a:r>
              <a:rPr lang="en-US" dirty="0"/>
              <a:t> من الإبلاغ عن الإساءة</a:t>
            </a:r>
            <a:endParaRPr lang="en-BE" dirty="0"/>
          </a:p>
          <a:p>
            <a:pPr lvl="1" algn="r" rtl="1"/>
            <a:r>
              <a:rPr lang="en-US" dirty="0"/>
              <a:t>لا يمتلك اللغة / المصطلحات للتحدث عما حدث لهم ، خاصة في حالات العنف الجنسي.</a:t>
            </a:r>
            <a:endParaRPr lang="en-BE" dirty="0"/>
          </a:p>
          <a:p>
            <a:pPr lvl="1" algn="r" rtl="1"/>
            <a:r>
              <a:rPr lang="en-US" dirty="0"/>
              <a:t>الخوف من التداعيات من الجاني (على سبيل المثال ، قالوا إنهم سيؤذون / يقتلون الطفل أو غيرهم </a:t>
            </a:r>
            <a:r>
              <a:rPr lang="en-US" dirty="0" err="1"/>
              <a:t>إذا</a:t>
            </a:r>
            <a:r>
              <a:rPr lang="en-US" dirty="0"/>
              <a:t> </a:t>
            </a:r>
            <a:r>
              <a:rPr lang="ar-SA" dirty="0"/>
              <a:t>أفصحوا)</a:t>
            </a:r>
            <a:endParaRPr lang="en-BE" dirty="0"/>
          </a:p>
          <a:p>
            <a:pPr lvl="1" algn="r" rtl="1"/>
            <a:r>
              <a:rPr lang="en-US" dirty="0"/>
              <a:t>الخوف </a:t>
            </a:r>
            <a:r>
              <a:rPr lang="en-US" dirty="0" err="1"/>
              <a:t>من</a:t>
            </a:r>
            <a:r>
              <a:rPr lang="en-US" dirty="0"/>
              <a:t> </a:t>
            </a:r>
            <a:r>
              <a:rPr lang="ar-SA" dirty="0"/>
              <a:t>ال</a:t>
            </a:r>
            <a:r>
              <a:rPr lang="en-US" dirty="0" err="1"/>
              <a:t>تداعيات</a:t>
            </a:r>
            <a:r>
              <a:rPr lang="en-US" dirty="0"/>
              <a:t> من الآخرين (مثل معاقبة الوالدين أو الشرطة وما </a:t>
            </a:r>
            <a:r>
              <a:rPr lang="en-US" dirty="0" err="1"/>
              <a:t>إلى</a:t>
            </a:r>
            <a:r>
              <a:rPr lang="en-US" dirty="0"/>
              <a:t> </a:t>
            </a:r>
            <a:r>
              <a:rPr lang="en-US" dirty="0" err="1"/>
              <a:t>ذلك</a:t>
            </a:r>
            <a:r>
              <a:rPr lang="ar-SA" dirty="0"/>
              <a:t>)</a:t>
            </a:r>
            <a:endParaRPr lang="en-BE" dirty="0"/>
          </a:p>
          <a:p>
            <a:pPr lvl="1" algn="r" rtl="1"/>
            <a:r>
              <a:rPr lang="en-US" dirty="0"/>
              <a:t>وصمة العار الاجتماعية / الثقافية</a:t>
            </a:r>
            <a:endParaRPr lang="en-BE" dirty="0"/>
          </a:p>
          <a:p>
            <a:pPr lvl="1" algn="r" rtl="1"/>
            <a:r>
              <a:rPr lang="en-US" dirty="0"/>
              <a:t>الإحراج </a:t>
            </a:r>
            <a:r>
              <a:rPr lang="en-US" dirty="0" err="1"/>
              <a:t>أو</a:t>
            </a:r>
            <a:r>
              <a:rPr lang="en-US" dirty="0"/>
              <a:t> </a:t>
            </a:r>
            <a:r>
              <a:rPr lang="en-US" dirty="0" err="1"/>
              <a:t>ال</a:t>
            </a:r>
            <a:r>
              <a:rPr lang="ar-SA" dirty="0"/>
              <a:t>عار</a:t>
            </a:r>
            <a:endParaRPr lang="en-BE" dirty="0"/>
          </a:p>
          <a:p>
            <a:pPr lvl="1" algn="r" rtl="1"/>
            <a:r>
              <a:rPr lang="ar-SA" dirty="0"/>
              <a:t>عدم معرفة لمن يقوم بالإبلاغ</a:t>
            </a:r>
            <a:r>
              <a:rPr lang="en-US" dirty="0"/>
              <a:t>.</a:t>
            </a:r>
            <a:endParaRPr lang="en-BE" dirty="0"/>
          </a:p>
          <a:p>
            <a:pPr lvl="1" algn="r" rtl="1"/>
            <a:r>
              <a:rPr lang="en-US" dirty="0"/>
              <a:t>عدم القدرة على مغادرة المنزل / المدرسة / العمل بأمان للإبلاغ.</a:t>
            </a:r>
            <a:endParaRPr lang="en-BE" dirty="0"/>
          </a:p>
          <a:p>
            <a:pPr lvl="1" algn="r" rtl="1"/>
            <a:r>
              <a:rPr lang="en-US" dirty="0"/>
              <a:t>الخوف مما سيحدث بعد الإبلاغ (مثل الشرطة والمحاكم ومواجهة المعتدي وما </a:t>
            </a:r>
            <a:r>
              <a:rPr lang="en-US" dirty="0" err="1"/>
              <a:t>إلى</a:t>
            </a:r>
            <a:r>
              <a:rPr lang="en-US" dirty="0"/>
              <a:t> </a:t>
            </a:r>
            <a:r>
              <a:rPr lang="en-US" dirty="0" err="1"/>
              <a:t>ذلك</a:t>
            </a:r>
            <a:r>
              <a:rPr lang="ar-SA" dirty="0"/>
              <a:t>)</a:t>
            </a:r>
            <a:endParaRPr lang="en-BE" dirty="0"/>
          </a:p>
          <a:p>
            <a:pPr lvl="1" algn="r" rtl="1"/>
            <a:r>
              <a:rPr lang="en-US" dirty="0" err="1"/>
              <a:t>لا</a:t>
            </a:r>
            <a:r>
              <a:rPr lang="en-US" dirty="0"/>
              <a:t> </a:t>
            </a:r>
            <a:r>
              <a:rPr lang="ar-SA" dirty="0" err="1"/>
              <a:t>ي</a:t>
            </a:r>
            <a:r>
              <a:rPr lang="en-US" dirty="0" err="1"/>
              <a:t>عتقد</a:t>
            </a:r>
            <a:r>
              <a:rPr lang="en-US" dirty="0"/>
              <a:t> أن أي شخص يمكنه إيقاف العنف والإساءة والاستغلال</a:t>
            </a:r>
          </a:p>
          <a:p>
            <a:pPr lvl="1" algn="r" rtl="1"/>
            <a:r>
              <a:rPr lang="ar-SA" dirty="0"/>
              <a:t>الخوف</a:t>
            </a:r>
            <a:r>
              <a:rPr lang="en-US" dirty="0"/>
              <a:t> من الانتقام والتداعيات السلبية ، </a:t>
            </a:r>
            <a:r>
              <a:rPr lang="ar-SA" dirty="0"/>
              <a:t>الخوف</a:t>
            </a:r>
            <a:r>
              <a:rPr lang="en-US" dirty="0"/>
              <a:t> على السلامة</a:t>
            </a:r>
          </a:p>
          <a:p>
            <a:pPr algn="r" rtl="1"/>
            <a:r>
              <a:rPr lang="en-US" b="1" dirty="0"/>
              <a:t>الوالد / مقدم الرعاية / الأسرة</a:t>
            </a:r>
            <a:endParaRPr lang="en-BE" b="1" dirty="0"/>
          </a:p>
          <a:p>
            <a:pPr lvl="1" algn="r" rtl="1"/>
            <a:r>
              <a:rPr lang="en-US" dirty="0"/>
              <a:t>أسباب مماثلة على النحو الوارد أعلاه (مثل الخوف والوصمة والعار وما </a:t>
            </a:r>
            <a:r>
              <a:rPr lang="en-US" dirty="0" err="1"/>
              <a:t>إلى</a:t>
            </a:r>
            <a:r>
              <a:rPr lang="en-US" dirty="0"/>
              <a:t> </a:t>
            </a:r>
            <a:r>
              <a:rPr lang="en-US" dirty="0" err="1"/>
              <a:t>ذلك</a:t>
            </a:r>
            <a:r>
              <a:rPr lang="ar-SA" dirty="0"/>
              <a:t>)</a:t>
            </a:r>
            <a:endParaRPr lang="en-BE" dirty="0"/>
          </a:p>
          <a:p>
            <a:pPr lvl="1" algn="r" rtl="1"/>
            <a:r>
              <a:rPr lang="ar-SA" dirty="0"/>
              <a:t>عدم الفدرة على أخذ</a:t>
            </a:r>
            <a:r>
              <a:rPr lang="en-US" dirty="0"/>
              <a:t> </a:t>
            </a:r>
            <a:r>
              <a:rPr lang="en-US" dirty="0" err="1"/>
              <a:t>إجازة</a:t>
            </a:r>
            <a:r>
              <a:rPr lang="ar-SA" dirty="0"/>
              <a:t> من</a:t>
            </a:r>
            <a:r>
              <a:rPr lang="en-US" dirty="0"/>
              <a:t> العمل / رعاية الأطفال الأخرى أو دفع تكاليف النقل للإبلاغ عن الحالة أو مرافقة الطفل.</a:t>
            </a:r>
            <a:endParaRPr lang="en-BE" dirty="0"/>
          </a:p>
          <a:p>
            <a:pPr lvl="1" algn="r" rtl="1"/>
            <a:r>
              <a:rPr lang="en-US" dirty="0"/>
              <a:t>الخوف مما ستفكر فيه الأسرة والمجتمع.</a:t>
            </a:r>
            <a:endParaRPr lang="en-BE" dirty="0"/>
          </a:p>
          <a:p>
            <a:pPr lvl="1" algn="r" rtl="1"/>
            <a:r>
              <a:rPr lang="en-US" dirty="0"/>
              <a:t>الخوف من تأثر فرص عمل الطفل أو زواجه على المدى الطويل.</a:t>
            </a:r>
            <a:endParaRPr lang="en-BE" dirty="0"/>
          </a:p>
          <a:p>
            <a:pPr lvl="1" algn="r" rtl="1"/>
            <a:r>
              <a:rPr lang="en-US" dirty="0"/>
              <a:t>الخوف من التداعيات إذا كان الجاني قويًا (مثل زعيم محلي ، غني ، صاحب عمل ، </a:t>
            </a:r>
            <a:r>
              <a:rPr lang="en-US" dirty="0" err="1"/>
              <a:t>إلخ</a:t>
            </a:r>
            <a:r>
              <a:rPr lang="ar-SA" dirty="0"/>
              <a:t>)</a:t>
            </a:r>
            <a:endParaRPr lang="en-BE" dirty="0"/>
          </a:p>
          <a:p>
            <a:pPr lvl="1" algn="r" rtl="1"/>
            <a:r>
              <a:rPr lang="en-US" dirty="0"/>
              <a:t>الخوف من فقدان المأوى أو الوصول إلى الخدمات أو الموارد وما إلى ذلك.</a:t>
            </a:r>
          </a:p>
          <a:p>
            <a:pPr lvl="1" algn="r" rtl="1"/>
            <a:r>
              <a:rPr lang="en-US" dirty="0"/>
              <a:t>قد يكون الوالد أو أحد أفراد الأسرة هم الجناة</a:t>
            </a:r>
          </a:p>
          <a:p>
            <a:pPr lvl="1" algn="r" rtl="1"/>
            <a:r>
              <a:rPr lang="ar-SA" dirty="0"/>
              <a:t>الخوف</a:t>
            </a:r>
            <a:r>
              <a:rPr lang="en-US" dirty="0"/>
              <a:t> </a:t>
            </a:r>
            <a:r>
              <a:rPr lang="en-US" dirty="0" err="1"/>
              <a:t>من</a:t>
            </a:r>
            <a:r>
              <a:rPr lang="en-US" dirty="0"/>
              <a:t> </a:t>
            </a:r>
            <a:r>
              <a:rPr lang="en-US" dirty="0" err="1"/>
              <a:t>الانتقام</a:t>
            </a:r>
            <a:r>
              <a:rPr lang="en-US" dirty="0"/>
              <a:t> </a:t>
            </a:r>
            <a:r>
              <a:rPr lang="en-US" dirty="0" err="1"/>
              <a:t>والتداعيات</a:t>
            </a:r>
            <a:r>
              <a:rPr lang="en-US" dirty="0"/>
              <a:t> </a:t>
            </a:r>
            <a:r>
              <a:rPr lang="en-US" dirty="0" err="1"/>
              <a:t>السلبية</a:t>
            </a:r>
            <a:r>
              <a:rPr lang="en-US" dirty="0"/>
              <a:t> ، </a:t>
            </a:r>
            <a:r>
              <a:rPr lang="ar-SA" dirty="0"/>
              <a:t>الخوف</a:t>
            </a:r>
            <a:r>
              <a:rPr lang="en-US" dirty="0"/>
              <a:t> </a:t>
            </a:r>
            <a:r>
              <a:rPr lang="en-US" dirty="0" err="1"/>
              <a:t>على</a:t>
            </a:r>
            <a:r>
              <a:rPr lang="en-US" dirty="0"/>
              <a:t> </a:t>
            </a:r>
            <a:r>
              <a:rPr lang="en-US" dirty="0" err="1"/>
              <a:t>السلامة</a:t>
            </a:r>
            <a:endParaRPr lang="en-US" dirty="0"/>
          </a:p>
          <a:p>
            <a:pPr algn="r" rtl="1"/>
            <a:r>
              <a:rPr lang="en-US" b="1" dirty="0" err="1"/>
              <a:t>عضو</a:t>
            </a:r>
            <a:r>
              <a:rPr lang="en-US" b="1" dirty="0"/>
              <a:t> في </a:t>
            </a:r>
            <a:r>
              <a:rPr lang="en-US" b="1" dirty="0" err="1"/>
              <a:t>المجتمع</a:t>
            </a:r>
            <a:r>
              <a:rPr lang="en-US" b="1" dirty="0"/>
              <a:t> </a:t>
            </a:r>
            <a:r>
              <a:rPr lang="ar-SA" b="1" dirty="0"/>
              <a:t>(</a:t>
            </a:r>
            <a:r>
              <a:rPr lang="en-US" b="1" dirty="0" err="1"/>
              <a:t>مثل</a:t>
            </a:r>
            <a:r>
              <a:rPr lang="en-US" b="1" dirty="0"/>
              <a:t> </a:t>
            </a:r>
            <a:r>
              <a:rPr lang="en-US" b="1" dirty="0" err="1"/>
              <a:t>المعلم</a:t>
            </a:r>
            <a:r>
              <a:rPr lang="ar-SA" b="1" dirty="0"/>
              <a:t>)</a:t>
            </a:r>
            <a:endParaRPr lang="en-BE" b="1" dirty="0"/>
          </a:p>
          <a:p>
            <a:pPr lvl="1" algn="r" rtl="1"/>
            <a:r>
              <a:rPr lang="en-US" dirty="0"/>
              <a:t>الأعراف الاجتماعية والثقافية بأن العنف ضد الأطفال (مثل العقاب البدني) مقبول.</a:t>
            </a:r>
            <a:endParaRPr lang="en-BE" dirty="0"/>
          </a:p>
          <a:p>
            <a:pPr lvl="1" algn="r" rtl="1"/>
            <a:r>
              <a:rPr lang="en-US" dirty="0"/>
              <a:t>الأعراف الاجتماعية والثقافية أن العنف مسألة عائلية </a:t>
            </a:r>
            <a:r>
              <a:rPr lang="en-US" dirty="0" err="1"/>
              <a:t>وليس</a:t>
            </a:r>
            <a:r>
              <a:rPr lang="en-US" dirty="0"/>
              <a:t> </a:t>
            </a:r>
            <a:r>
              <a:rPr lang="ar-SA" dirty="0"/>
              <a:t>على ال</a:t>
            </a:r>
            <a:r>
              <a:rPr lang="en-US" dirty="0" err="1"/>
              <a:t>آخرين</a:t>
            </a:r>
            <a:r>
              <a:rPr lang="en-US" dirty="0"/>
              <a:t> </a:t>
            </a:r>
            <a:r>
              <a:rPr lang="ar-SA" dirty="0" err="1"/>
              <a:t>ا</a:t>
            </a:r>
            <a:r>
              <a:rPr lang="en-US" dirty="0" err="1"/>
              <a:t>لتدخل</a:t>
            </a:r>
            <a:r>
              <a:rPr lang="en-US" dirty="0"/>
              <a:t>.</a:t>
            </a:r>
            <a:endParaRPr lang="en-BE" dirty="0"/>
          </a:p>
          <a:p>
            <a:pPr lvl="1" algn="r" rtl="1"/>
            <a:r>
              <a:rPr lang="en-US" dirty="0"/>
              <a:t>قلقون من أنهم قد </a:t>
            </a:r>
            <a:r>
              <a:rPr lang="en-US" dirty="0" err="1"/>
              <a:t>يكونوا</a:t>
            </a:r>
            <a:r>
              <a:rPr lang="en-US" dirty="0"/>
              <a:t> </a:t>
            </a:r>
            <a:r>
              <a:rPr lang="ar-SA" dirty="0"/>
              <a:t>مخطئين </a:t>
            </a:r>
            <a:r>
              <a:rPr lang="en-US" dirty="0" err="1"/>
              <a:t>و</a:t>
            </a:r>
            <a:r>
              <a:rPr lang="ar-SA" dirty="0"/>
              <a:t>يقومون بإحراج </a:t>
            </a:r>
            <a:r>
              <a:rPr lang="en-US" dirty="0" err="1"/>
              <a:t>أنفسهم</a:t>
            </a:r>
            <a:r>
              <a:rPr lang="en-US" dirty="0"/>
              <a:t>.</a:t>
            </a:r>
            <a:endParaRPr lang="en-BE" dirty="0"/>
          </a:p>
          <a:p>
            <a:pPr lvl="1" algn="r" rtl="1"/>
            <a:r>
              <a:rPr lang="en-US" dirty="0"/>
              <a:t>الخوف من الانتقام (مثل العنف والاتهامات العلنية) وما إلى ذلك.</a:t>
            </a:r>
            <a:endParaRPr lang="en-BE" dirty="0"/>
          </a:p>
        </p:txBody>
      </p:sp>
      <p:sp>
        <p:nvSpPr>
          <p:cNvPr id="2" name="Google Shape;725;p48:notes">
            <a:extLst>
              <a:ext uri="{FF2B5EF4-FFF2-40B4-BE49-F238E27FC236}">
                <a16:creationId xmlns:a16="http://schemas.microsoft.com/office/drawing/2014/main" id="{1D6655D3-567D-604E-4C13-BFFE0846AB2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13</a:t>
            </a:fld>
            <a:endParaRPr lang="en-US" sz="1200" dirty="0">
              <a:latin typeface="+mn-lt"/>
            </a:endParaRPr>
          </a:p>
        </p:txBody>
      </p:sp>
    </p:spTree>
    <p:extLst>
      <p:ext uri="{BB962C8B-B14F-4D97-AF65-F5344CB8AC3E}">
        <p14:creationId xmlns:p14="http://schemas.microsoft.com/office/powerpoint/2010/main" val="35173696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628CDBA7-CCFC-3940-68F6-A7067639B500}"/>
              </a:ext>
            </a:extLst>
          </p:cNvPr>
          <p:cNvSpPr>
            <a:spLocks noGrp="1"/>
          </p:cNvSpPr>
          <p:nvPr>
            <p:ph type="body" idx="1"/>
          </p:nvPr>
        </p:nvSpPr>
        <p:spPr/>
        <p:txBody>
          <a:bodyPr/>
          <a:lstStyle/>
          <a:p>
            <a:pPr marL="0" indent="0" algn="r" rtl="1">
              <a:buNone/>
            </a:pPr>
            <a:r>
              <a:rPr lang="en-GB" b="1" dirty="0"/>
              <a:t>مقدمة</a:t>
            </a:r>
          </a:p>
          <a:p>
            <a:pPr algn="r" rtl="1"/>
            <a:r>
              <a:rPr lang="en-CA" i="1" dirty="0" err="1"/>
              <a:t>لقد</a:t>
            </a:r>
            <a:r>
              <a:rPr lang="en-CA" i="1" dirty="0"/>
              <a:t> </a:t>
            </a:r>
            <a:r>
              <a:rPr lang="ar-SA" i="1" dirty="0"/>
              <a:t>قمنا بت</a:t>
            </a:r>
            <a:r>
              <a:rPr lang="en-CA" i="1" dirty="0" err="1"/>
              <a:t>حد</a:t>
            </a:r>
            <a:r>
              <a:rPr lang="ar-SA" i="1" dirty="0"/>
              <a:t>يد</a:t>
            </a:r>
            <a:r>
              <a:rPr lang="en-CA" i="1" dirty="0"/>
              <a:t> العديد من العوائق التي تحول دون الإفصاح</a:t>
            </a:r>
          </a:p>
          <a:p>
            <a:pPr algn="r" rtl="1"/>
            <a:r>
              <a:rPr lang="en-CA" i="1" dirty="0"/>
              <a:t>سنقوم بعصف ذهني </a:t>
            </a:r>
            <a:r>
              <a:rPr lang="en-CA" i="1" dirty="0" err="1"/>
              <a:t>سريع</a:t>
            </a:r>
            <a:r>
              <a:rPr lang="en-CA" i="1" dirty="0"/>
              <a:t> </a:t>
            </a:r>
            <a:r>
              <a:rPr lang="ar-SA" i="1" dirty="0"/>
              <a:t>ضمن</a:t>
            </a:r>
            <a:r>
              <a:rPr lang="en-CA" i="1" dirty="0"/>
              <a:t> مجموعات للتفكير في طرق يمكن من خلالها التغلب على بعض هذه الحواجز أو تقليلها.</a:t>
            </a:r>
          </a:p>
          <a:p>
            <a:pPr algn="r" rtl="1"/>
            <a:r>
              <a:rPr lang="en-US" i="0" dirty="0"/>
              <a:t>اطلب من شخص واحد من كل مجموعة من المجموعات الثلاث أن يجمع ملاحظاتهم اللاصقة الملونة وإحضارها إلى المجموعات</a:t>
            </a:r>
          </a:p>
          <a:p>
            <a:pPr algn="r" rtl="1"/>
            <a:r>
              <a:rPr lang="en-US" i="1" dirty="0"/>
              <a:t>في مجموعاتك:</a:t>
            </a:r>
          </a:p>
          <a:p>
            <a:pPr lvl="1" algn="r" rtl="1"/>
            <a:r>
              <a:rPr lang="en-US" i="1" dirty="0"/>
              <a:t>تبادل الأفكار معًا</a:t>
            </a:r>
          </a:p>
          <a:p>
            <a:pPr lvl="1" algn="r" rtl="1"/>
            <a:r>
              <a:rPr lang="en-US" i="1" dirty="0"/>
              <a:t>فكر في الطرق الممكنة للتغلب على بعض هذه العوائق التي تحول دون الإفصاح.</a:t>
            </a:r>
          </a:p>
          <a:p>
            <a:pPr algn="r" rtl="1"/>
            <a:endParaRPr lang="en-US" dirty="0"/>
          </a:p>
          <a:p>
            <a:pPr marL="0" indent="0" algn="r" rtl="1">
              <a:buNone/>
            </a:pPr>
            <a:r>
              <a:rPr lang="en-US" b="1" dirty="0"/>
              <a:t>العمل الجماعي (10 دقائق)</a:t>
            </a:r>
          </a:p>
          <a:p>
            <a:pPr algn="r" rtl="1"/>
            <a:endParaRPr lang="en-US" dirty="0"/>
          </a:p>
          <a:p>
            <a:pPr marL="0" indent="0" algn="r" rtl="1">
              <a:buNone/>
            </a:pPr>
            <a:r>
              <a:rPr lang="en-US" b="1" dirty="0"/>
              <a:t>المناقشة العامة (١٠ دقائق)</a:t>
            </a:r>
          </a:p>
          <a:p>
            <a:pPr algn="r" rtl="1"/>
            <a:r>
              <a:rPr lang="en-US" dirty="0"/>
              <a:t>اطلب من متطوع من كل مجموعة تقديم بعض الأفكار الجماعية</a:t>
            </a:r>
          </a:p>
          <a:p>
            <a:pPr algn="r" rtl="1"/>
            <a:r>
              <a:rPr lang="en-US" dirty="0"/>
              <a:t>استكمل </a:t>
            </a:r>
            <a:r>
              <a:rPr lang="en-US" dirty="0" err="1"/>
              <a:t>بالردود</a:t>
            </a:r>
            <a:r>
              <a:rPr lang="en-US" dirty="0"/>
              <a:t> </a:t>
            </a:r>
            <a:r>
              <a:rPr lang="en-US" dirty="0" err="1"/>
              <a:t>الم</a:t>
            </a:r>
            <a:r>
              <a:rPr lang="ar-SA" dirty="0"/>
              <a:t>مكن</a:t>
            </a:r>
            <a:r>
              <a:rPr lang="en-US" dirty="0" err="1"/>
              <a:t>ة</a:t>
            </a:r>
            <a:r>
              <a:rPr lang="en-US" dirty="0"/>
              <a:t> في الصفحة التالية</a:t>
            </a:r>
          </a:p>
          <a:p>
            <a:pPr algn="r" rtl="1"/>
            <a:r>
              <a:rPr lang="en-US" i="1" dirty="0"/>
              <a:t>من الصعب التخفيف من بعض الحواجز المتعلقة بالأعراف </a:t>
            </a:r>
            <a:r>
              <a:rPr lang="en-US" i="1" dirty="0" err="1"/>
              <a:t>الاجتماعية</a:t>
            </a:r>
            <a:r>
              <a:rPr lang="en-US" i="1" dirty="0"/>
              <a:t> </a:t>
            </a:r>
            <a:r>
              <a:rPr lang="en-US" i="1" dirty="0" err="1"/>
              <a:t>فهي</a:t>
            </a:r>
            <a:r>
              <a:rPr lang="en-US" i="1" dirty="0"/>
              <a:t> تتطلب مزيدًا من الوقت لتغييرها - </a:t>
            </a:r>
            <a:r>
              <a:rPr lang="en-US" i="1" dirty="0" err="1"/>
              <a:t>إن</a:t>
            </a:r>
            <a:r>
              <a:rPr lang="ar-SA" i="1" dirty="0"/>
              <a:t> أمكن</a:t>
            </a:r>
            <a:r>
              <a:rPr lang="en-US" i="1" dirty="0"/>
              <a:t>.</a:t>
            </a:r>
          </a:p>
          <a:p>
            <a:pPr algn="r" rtl="1"/>
            <a:r>
              <a:rPr lang="en-US" i="1" dirty="0" err="1"/>
              <a:t>لهذا</a:t>
            </a:r>
            <a:r>
              <a:rPr lang="en-US" i="1" dirty="0"/>
              <a:t> </a:t>
            </a:r>
            <a:r>
              <a:rPr lang="en-US" i="1" dirty="0" err="1"/>
              <a:t>السبب</a:t>
            </a:r>
            <a:r>
              <a:rPr lang="ar-SA" i="1" dirty="0"/>
              <a:t>، </a:t>
            </a:r>
            <a:r>
              <a:rPr lang="en-US" i="1" dirty="0" err="1"/>
              <a:t>من</a:t>
            </a:r>
            <a:r>
              <a:rPr lang="en-US" i="1" dirty="0"/>
              <a:t> المهم </a:t>
            </a:r>
            <a:r>
              <a:rPr lang="en-US" i="1" dirty="0" err="1"/>
              <a:t>جدًا</a:t>
            </a:r>
            <a:r>
              <a:rPr lang="en-US" i="1" dirty="0"/>
              <a:t> </a:t>
            </a:r>
            <a:r>
              <a:rPr lang="ar-SA" i="1" dirty="0" err="1"/>
              <a:t>ا</a:t>
            </a:r>
            <a:r>
              <a:rPr lang="en-GB" i="1" dirty="0" err="1"/>
              <a:t>لاقتراب</a:t>
            </a:r>
            <a:r>
              <a:rPr lang="en-GB" i="1" dirty="0"/>
              <a:t> بأمان من الأطفال المعرضين </a:t>
            </a:r>
            <a:r>
              <a:rPr lang="en-GB" i="1" dirty="0" err="1"/>
              <a:t>للخطر</a:t>
            </a:r>
            <a:r>
              <a:rPr lang="en-GB" i="1" dirty="0"/>
              <a:t> </a:t>
            </a:r>
            <a:r>
              <a:rPr lang="en-GB" i="1" dirty="0" err="1"/>
              <a:t>و</a:t>
            </a:r>
            <a:r>
              <a:rPr lang="ar-SA" i="1" dirty="0"/>
              <a:t> الذين </a:t>
            </a:r>
            <a:r>
              <a:rPr lang="en-GB" i="1" dirty="0" err="1"/>
              <a:t>يحتاجون</a:t>
            </a:r>
            <a:r>
              <a:rPr lang="en-GB" i="1" dirty="0"/>
              <a:t> إلى دعم إدارة الحالة لتجنب تعريضهم لمزيد من المخاطر.</a:t>
            </a:r>
            <a:endParaRPr lang="en-US" i="1" dirty="0"/>
          </a:p>
          <a:p>
            <a:pPr algn="r" rtl="1"/>
            <a:r>
              <a:rPr lang="en-US" i="1" dirty="0"/>
              <a:t>سننظر الآن في كيفية تحديد العلامات والأعراض التي قد يحتاجها الطفل لخدمات إدارة الحالة.</a:t>
            </a:r>
            <a:endParaRPr lang="en-BE" i="1"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algn="r" rtl="1"/>
            <a:endParaRPr lang="en-US" dirty="0"/>
          </a:p>
          <a:p>
            <a:pPr marL="0" indent="0" algn="r" rtl="1">
              <a:buNone/>
            </a:pPr>
            <a:r>
              <a:rPr lang="ar-SA" b="1" dirty="0"/>
              <a:t>يتبع</a:t>
            </a:r>
            <a:r>
              <a:rPr lang="en-US" b="1" dirty="0">
                <a:sym typeface="Wingdings" panose="05000000000000000000" pitchFamily="2" charset="2"/>
              </a:rPr>
              <a:t></a:t>
            </a:r>
            <a:endParaRPr lang="en-US" b="1" dirty="0"/>
          </a:p>
        </p:txBody>
      </p:sp>
      <p:sp>
        <p:nvSpPr>
          <p:cNvPr id="5" name="Slide Image Placeholder 4">
            <a:extLst>
              <a:ext uri="{FF2B5EF4-FFF2-40B4-BE49-F238E27FC236}">
                <a16:creationId xmlns:a16="http://schemas.microsoft.com/office/drawing/2014/main" id="{E1A59EAA-03AD-EC22-DC5F-4DCD49920CAC}"/>
              </a:ext>
            </a:extLst>
          </p:cNvPr>
          <p:cNvSpPr>
            <a:spLocks noGrp="1" noRot="1" noChangeAspect="1"/>
          </p:cNvSpPr>
          <p:nvPr>
            <p:ph type="sldImg"/>
          </p:nvPr>
        </p:nvSpPr>
        <p:spPr/>
      </p:sp>
      <p:sp>
        <p:nvSpPr>
          <p:cNvPr id="6" name="Google Shape;725;p48:notes">
            <a:extLst>
              <a:ext uri="{FF2B5EF4-FFF2-40B4-BE49-F238E27FC236}">
                <a16:creationId xmlns:a16="http://schemas.microsoft.com/office/drawing/2014/main" id="{20364EF2-9CF4-E81E-524B-EA2B2A1AE95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14</a:t>
            </a:fld>
            <a:endParaRPr lang="en-US" sz="1200" dirty="0">
              <a:latin typeface="+mn-lt"/>
            </a:endParaRPr>
          </a:p>
        </p:txBody>
      </p:sp>
    </p:spTree>
    <p:extLst>
      <p:ext uri="{BB962C8B-B14F-4D97-AF65-F5344CB8AC3E}">
        <p14:creationId xmlns:p14="http://schemas.microsoft.com/office/powerpoint/2010/main" val="832256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a:extLst>
              <a:ext uri="{FF2B5EF4-FFF2-40B4-BE49-F238E27FC236}">
                <a16:creationId xmlns:a16="http://schemas.microsoft.com/office/drawing/2014/main" id="{628CDBA7-CCFC-3940-68F6-A7067639B500}"/>
              </a:ext>
            </a:extLst>
          </p:cNvPr>
          <p:cNvSpPr>
            <a:spLocks noGrp="1"/>
          </p:cNvSpPr>
          <p:nvPr>
            <p:ph type="body" idx="1"/>
          </p:nvPr>
        </p:nvSpPr>
        <p:spPr>
          <a:xfrm>
            <a:off x="477838" y="460375"/>
            <a:ext cx="6143625" cy="9211334"/>
          </a:xfrm>
        </p:spPr>
        <p:txBody>
          <a:bodyPr/>
          <a:lstStyle/>
          <a:p>
            <a:pPr marL="0" indent="0" algn="r" rtl="1">
              <a:buNone/>
            </a:pPr>
            <a:r>
              <a:rPr lang="ar-SA" b="1" dirty="0"/>
              <a:t>الإجابات</a:t>
            </a:r>
            <a:r>
              <a:rPr lang="en-US" b="1" dirty="0"/>
              <a:t> الممكنة</a:t>
            </a:r>
          </a:p>
          <a:p>
            <a:pPr lvl="0" algn="r" rtl="1"/>
            <a:r>
              <a:rPr lang="en-GB" dirty="0"/>
              <a:t>تأكد من </a:t>
            </a:r>
            <a:r>
              <a:rPr lang="en-GB" dirty="0" err="1"/>
              <a:t>إجراء</a:t>
            </a:r>
            <a:r>
              <a:rPr lang="en-GB" dirty="0"/>
              <a:t> </a:t>
            </a:r>
            <a:r>
              <a:rPr lang="ar-SA" dirty="0"/>
              <a:t>ال</a:t>
            </a:r>
            <a:r>
              <a:rPr lang="en-GB" dirty="0" err="1"/>
              <a:t>تحديد</a:t>
            </a:r>
            <a:r>
              <a:rPr lang="en-GB" dirty="0"/>
              <a:t> بأمان ، بما يتماشى مع إجراءات التشغيل القياسية لإدارة الحالة ومبادئ إدارة المعلومات (على </a:t>
            </a:r>
            <a:r>
              <a:rPr lang="en-GB" dirty="0" err="1"/>
              <a:t>سبيل</a:t>
            </a:r>
            <a:r>
              <a:rPr lang="en-GB" dirty="0"/>
              <a:t> </a:t>
            </a:r>
            <a:r>
              <a:rPr lang="en-GB" dirty="0" err="1"/>
              <a:t>المثال</a:t>
            </a:r>
            <a:r>
              <a:rPr lang="ar-SA" dirty="0"/>
              <a:t>، </a:t>
            </a:r>
            <a:r>
              <a:rPr lang="en-GB" dirty="0" err="1"/>
              <a:t>نقطة</a:t>
            </a:r>
            <a:r>
              <a:rPr lang="en-GB" dirty="0"/>
              <a:t> </a:t>
            </a:r>
            <a:r>
              <a:rPr lang="en-GB" dirty="0" err="1"/>
              <a:t>ال</a:t>
            </a:r>
            <a:r>
              <a:rPr lang="ar-SA" dirty="0"/>
              <a:t>تواصل</a:t>
            </a:r>
            <a:r>
              <a:rPr lang="en-GB" dirty="0"/>
              <a:t> </a:t>
            </a:r>
            <a:r>
              <a:rPr lang="en-GB" dirty="0" err="1"/>
              <a:t>الم</a:t>
            </a:r>
            <a:r>
              <a:rPr lang="ar-SA" dirty="0" err="1"/>
              <a:t>خصصة</a:t>
            </a:r>
            <a:r>
              <a:rPr lang="en-GB" dirty="0"/>
              <a:t> لتلقي الإحالات ، ونماذج الإحالة المشفرة </a:t>
            </a:r>
            <a:r>
              <a:rPr lang="en-GB" dirty="0" err="1"/>
              <a:t>بكلمة</a:t>
            </a:r>
            <a:r>
              <a:rPr lang="en-GB" dirty="0"/>
              <a:t> </a:t>
            </a:r>
            <a:r>
              <a:rPr lang="en-GB" dirty="0" err="1"/>
              <a:t>مرور</a:t>
            </a:r>
            <a:r>
              <a:rPr lang="ar-SA" dirty="0"/>
              <a:t>….)</a:t>
            </a:r>
          </a:p>
          <a:p>
            <a:pPr lvl="0" algn="r" rtl="1"/>
            <a:r>
              <a:rPr lang="en-GB" dirty="0" err="1"/>
              <a:t>تطوير</a:t>
            </a:r>
            <a:r>
              <a:rPr lang="en-GB" dirty="0"/>
              <a:t> مواد المعلومات والتعليم والاتصال (IEC) لإعلام الأطفال والآباء / مقدمي الرعاية والمجتمع الأوسع بحقوق الطفل وحماية الطفل.</a:t>
            </a:r>
          </a:p>
          <a:p>
            <a:pPr lvl="0" algn="r" rtl="1"/>
            <a:r>
              <a:rPr lang="en-GB" dirty="0"/>
              <a:t>حدد البالغين الجديرين بالثقة الذين يمكنهم مراقبة مخاطر حماية الطفل داخل مجتمعهم.</a:t>
            </a:r>
          </a:p>
          <a:p>
            <a:pPr lvl="0" algn="r" rtl="1"/>
            <a:r>
              <a:rPr lang="en-GB" dirty="0"/>
              <a:t>إبلاغ قادة المجتمع والمتطوعين المجتمعيين بشأن خدمات حماية الطفل المتاحة ومعايير التسجيل وكيفية الإحالة بأمان.</a:t>
            </a:r>
          </a:p>
          <a:p>
            <a:pPr lvl="0" algn="r" rtl="1"/>
            <a:r>
              <a:rPr lang="en-GB" dirty="0" err="1"/>
              <a:t>تدريب</a:t>
            </a:r>
            <a:r>
              <a:rPr lang="en-GB" dirty="0"/>
              <a:t> </a:t>
            </a:r>
            <a:r>
              <a:rPr lang="en-GB" dirty="0" err="1"/>
              <a:t>ال</a:t>
            </a:r>
            <a:r>
              <a:rPr lang="ar-SA" dirty="0"/>
              <a:t>عاملين</a:t>
            </a:r>
            <a:r>
              <a:rPr lang="en-GB" dirty="0"/>
              <a:t> في الخطوط الأمامية ، بما في ذلك المتطوعون المجتمعيون على حماية </a:t>
            </a:r>
            <a:r>
              <a:rPr lang="en-GB" dirty="0" err="1"/>
              <a:t>الطفل</a:t>
            </a:r>
            <a:r>
              <a:rPr lang="en-GB" dirty="0"/>
              <a:t> </a:t>
            </a:r>
            <a:r>
              <a:rPr lang="en-GB" dirty="0" err="1"/>
              <a:t>و</a:t>
            </a:r>
            <a:r>
              <a:rPr lang="ar-SA" dirty="0"/>
              <a:t>ال</a:t>
            </a:r>
            <a:r>
              <a:rPr lang="en-GB" dirty="0" err="1"/>
              <a:t>تحديد</a:t>
            </a:r>
            <a:r>
              <a:rPr lang="en-GB" dirty="0"/>
              <a:t> </a:t>
            </a:r>
            <a:r>
              <a:rPr lang="en-GB" dirty="0" err="1"/>
              <a:t>بأمان</a:t>
            </a:r>
            <a:r>
              <a:rPr lang="en-GB" dirty="0"/>
              <a:t>.</a:t>
            </a:r>
          </a:p>
          <a:p>
            <a:pPr lvl="0" algn="r" rtl="1"/>
            <a:r>
              <a:rPr lang="en-GB" dirty="0"/>
              <a:t>تدريب معلمي المدارس / الإدارة وموظفي الرعاية الصحية على كيفية تحديد مخاوف حماية الطفل والإبلاغ عنها بأمان.</a:t>
            </a:r>
          </a:p>
          <a:p>
            <a:pPr lvl="0" algn="r" rtl="1"/>
            <a:r>
              <a:rPr lang="en-GB" dirty="0"/>
              <a:t>بناء علاقات قوية مع الشرطة وموظفي الرعاية الصحية وموظفي المدرسة و / أو أي أشخاص آخرين على اتصال مباشر مع الأطفال للتأكد من أنهم يعرفون إلى من يذهبون إليه عندما يحتاج الطفل إلى الدعم.</a:t>
            </a:r>
          </a:p>
          <a:p>
            <a:pPr lvl="0" algn="r" rtl="1"/>
            <a:r>
              <a:rPr lang="en-GB" dirty="0"/>
              <a:t>إنشاء أماكن </a:t>
            </a:r>
            <a:r>
              <a:rPr lang="en-GB" dirty="0" err="1"/>
              <a:t>صديقة</a:t>
            </a:r>
            <a:r>
              <a:rPr lang="en-GB" dirty="0"/>
              <a:t> </a:t>
            </a:r>
            <a:r>
              <a:rPr lang="en-GB" dirty="0" err="1"/>
              <a:t>لل</a:t>
            </a:r>
            <a:r>
              <a:rPr lang="ar-SA" dirty="0"/>
              <a:t>طفل</a:t>
            </a:r>
            <a:r>
              <a:rPr lang="en-GB" dirty="0"/>
              <a:t> أو آمنة بحيث يكون للأطفال والمراهقين مكانًا آمنًا للإبلاغ عن أنفسهم.</a:t>
            </a:r>
          </a:p>
          <a:p>
            <a:pPr algn="r" rtl="1"/>
            <a:endParaRPr lang="en-CA" dirty="0"/>
          </a:p>
        </p:txBody>
      </p:sp>
      <p:sp>
        <p:nvSpPr>
          <p:cNvPr id="2" name="Google Shape;725;p48:notes">
            <a:extLst>
              <a:ext uri="{FF2B5EF4-FFF2-40B4-BE49-F238E27FC236}">
                <a16:creationId xmlns:a16="http://schemas.microsoft.com/office/drawing/2014/main" id="{4B68E36D-AFCA-B21D-0B03-9DD1FFFF35A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15</a:t>
            </a:fld>
            <a:endParaRPr lang="en-US" sz="1200" dirty="0">
              <a:latin typeface="+mn-lt"/>
            </a:endParaRPr>
          </a:p>
        </p:txBody>
      </p:sp>
    </p:spTree>
    <p:extLst>
      <p:ext uri="{BB962C8B-B14F-4D97-AF65-F5344CB8AC3E}">
        <p14:creationId xmlns:p14="http://schemas.microsoft.com/office/powerpoint/2010/main" val="7952074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من الصعب للغاية التعرف على </a:t>
            </a:r>
            <a:r>
              <a:rPr lang="en-GB" i="1" dirty="0" err="1"/>
              <a:t>العنف</a:t>
            </a:r>
            <a:r>
              <a:rPr lang="en-GB" i="1" dirty="0"/>
              <a:t> </a:t>
            </a:r>
            <a:r>
              <a:rPr lang="en-GB" i="1" dirty="0" err="1"/>
              <a:t>و</a:t>
            </a:r>
            <a:r>
              <a:rPr lang="ar-SA" i="1" dirty="0"/>
              <a:t>الإساءة </a:t>
            </a:r>
            <a:r>
              <a:rPr lang="en-GB" i="1" dirty="0" err="1"/>
              <a:t>والإهمال</a:t>
            </a:r>
            <a:r>
              <a:rPr lang="en-GB" i="1" dirty="0"/>
              <a:t> والاستغلال.</a:t>
            </a:r>
          </a:p>
          <a:p>
            <a:pPr lvl="1" algn="r" rtl="1"/>
            <a:r>
              <a:rPr lang="en-GB" i="1" dirty="0"/>
              <a:t>هناك العديد من الحواجز التي تحول دون الإفصاح</a:t>
            </a:r>
          </a:p>
          <a:p>
            <a:pPr lvl="1" algn="r" rtl="1"/>
            <a:r>
              <a:rPr lang="en-GB" i="1" dirty="0"/>
              <a:t>يصعب اكتشاف بعض علامات </a:t>
            </a:r>
            <a:r>
              <a:rPr lang="en-GB" i="1" dirty="0" err="1"/>
              <a:t>العنف</a:t>
            </a:r>
            <a:r>
              <a:rPr lang="en-GB" i="1" dirty="0"/>
              <a:t> </a:t>
            </a:r>
            <a:r>
              <a:rPr lang="en-GB" i="1" dirty="0" err="1"/>
              <a:t>و</a:t>
            </a:r>
            <a:r>
              <a:rPr lang="ar-SA" i="1" dirty="0"/>
              <a:t>الإساءة</a:t>
            </a:r>
            <a:r>
              <a:rPr lang="en-GB" i="1" dirty="0"/>
              <a:t>.</a:t>
            </a:r>
          </a:p>
          <a:p>
            <a:pPr algn="r" rtl="1"/>
            <a:r>
              <a:rPr lang="en-GB" i="1" dirty="0"/>
              <a:t>في </a:t>
            </a:r>
            <a:r>
              <a:rPr lang="en-GB" i="1" dirty="0" err="1"/>
              <a:t>الوحدة</a:t>
            </a:r>
            <a:r>
              <a:rPr lang="en-GB" i="1" dirty="0"/>
              <a:t> </a:t>
            </a:r>
            <a:r>
              <a:rPr lang="en-GB" i="1" dirty="0" err="1"/>
              <a:t>الأولى</a:t>
            </a:r>
            <a:r>
              <a:rPr lang="ar-SA" i="1" dirty="0"/>
              <a:t>، </a:t>
            </a:r>
            <a:r>
              <a:rPr lang="ar-SA" i="1" dirty="0" err="1"/>
              <a:t>ت</a:t>
            </a:r>
            <a:r>
              <a:rPr lang="en-GB" i="1" dirty="0" err="1"/>
              <a:t>علمنا</a:t>
            </a:r>
            <a:r>
              <a:rPr lang="en-GB" i="1" dirty="0"/>
              <a:t> أنه نادرًا ما يحدث نوع واحد من مخاوف حماية الطفل بمعزل </a:t>
            </a:r>
            <a:r>
              <a:rPr lang="en-GB" i="1" dirty="0" err="1"/>
              <a:t>عن</a:t>
            </a:r>
            <a:r>
              <a:rPr lang="en-GB" i="1" dirty="0"/>
              <a:t> </a:t>
            </a:r>
            <a:r>
              <a:rPr lang="en-GB" i="1" dirty="0" err="1"/>
              <a:t>غيره</a:t>
            </a:r>
            <a:endParaRPr lang="en-GB" i="1" dirty="0"/>
          </a:p>
          <a:p>
            <a:pPr lvl="1" algn="r" rtl="1"/>
            <a:r>
              <a:rPr lang="en-GB" i="1" dirty="0"/>
              <a:t>عندما يكون الطفل معرضًا </a:t>
            </a:r>
            <a:r>
              <a:rPr lang="en-GB" i="1" dirty="0" err="1"/>
              <a:t>لخطر</a:t>
            </a:r>
            <a:r>
              <a:rPr lang="en-GB" i="1" dirty="0"/>
              <a:t> </a:t>
            </a:r>
            <a:r>
              <a:rPr lang="en-GB" i="1" dirty="0" err="1"/>
              <a:t>الأذى</a:t>
            </a:r>
            <a:r>
              <a:rPr lang="ar-SA" i="1" dirty="0"/>
              <a:t>، </a:t>
            </a:r>
            <a:r>
              <a:rPr lang="en-GB" i="1" dirty="0"/>
              <a:t> فإنه غالبًا ما يخضع لمزيج من مخاوف حماية الطفل.</a:t>
            </a:r>
          </a:p>
          <a:p>
            <a:pPr lvl="1" algn="r" rtl="1"/>
            <a:r>
              <a:rPr lang="en-GB" i="1" dirty="0"/>
              <a:t>ينطبق هذا أيضًا على العلامات: يمكن أن تشير معظم العلامات والأعراض إلى مخاوف متعددة تتعلق بحماية الطفل.</a:t>
            </a:r>
          </a:p>
          <a:p>
            <a:pPr algn="r" rtl="1"/>
            <a:r>
              <a:rPr lang="en-GB" i="1" dirty="0"/>
              <a:t>من المهم عدم القفز إلى الاستنتاجات.</a:t>
            </a:r>
          </a:p>
          <a:p>
            <a:pPr lvl="1" algn="r" rtl="1"/>
            <a:r>
              <a:rPr lang="en-GB" i="1" dirty="0"/>
              <a:t>عندما تكتشف </a:t>
            </a:r>
            <a:r>
              <a:rPr lang="en-GB" i="1" dirty="0" err="1"/>
              <a:t>علامة</a:t>
            </a:r>
            <a:r>
              <a:rPr lang="en-GB" i="1" dirty="0"/>
              <a:t> </a:t>
            </a:r>
            <a:r>
              <a:rPr lang="en-GB" i="1" dirty="0" err="1"/>
              <a:t>فهذا</a:t>
            </a:r>
            <a:r>
              <a:rPr lang="en-GB" i="1" dirty="0"/>
              <a:t> لا يعني تلقائيًا أن الطفل يتعرض للعنف أو الإساءة أو الإهمال أو الاستغلال.</a:t>
            </a:r>
          </a:p>
          <a:p>
            <a:pPr lvl="1" algn="r" rtl="1"/>
            <a:r>
              <a:rPr lang="en-GB" i="1" dirty="0"/>
              <a:t>إنهم </a:t>
            </a:r>
            <a:r>
              <a:rPr lang="en-GB" i="1" dirty="0" err="1"/>
              <a:t>يساعدوننا</a:t>
            </a:r>
            <a:r>
              <a:rPr lang="en-GB" i="1" dirty="0"/>
              <a:t> </a:t>
            </a:r>
            <a:r>
              <a:rPr lang="ar-SA" i="1" dirty="0"/>
              <a:t>على إدراك أن هناك خطأ ما، لكن افتراض حدوث إساءة لمجرد وجود علامة يمكن أن يكون خطيرًا!</a:t>
            </a:r>
          </a:p>
          <a:p>
            <a:pPr lvl="1" algn="r" rtl="1"/>
            <a:r>
              <a:rPr lang="ar-SA" b="1" i="1" dirty="0"/>
              <a:t>مسابقة</a:t>
            </a:r>
            <a:r>
              <a:rPr lang="en-GB" b="1" dirty="0"/>
              <a:t> </a:t>
            </a:r>
            <a:r>
              <a:rPr lang="en-GB" b="1" dirty="0" err="1"/>
              <a:t>قصير</a:t>
            </a:r>
            <a:r>
              <a:rPr lang="ar-SA" b="1" dirty="0" err="1"/>
              <a:t>ة</a:t>
            </a:r>
            <a:r>
              <a:rPr lang="ar-SA" b="1" dirty="0"/>
              <a:t> (١٠ دقائق)</a:t>
            </a:r>
            <a:endParaRPr lang="en-GB" b="1" dirty="0"/>
          </a:p>
          <a:p>
            <a:pPr algn="r" rtl="1"/>
            <a:r>
              <a:rPr lang="en-GB" dirty="0"/>
              <a:t>اطرح الأسئلة أدناه</a:t>
            </a:r>
          </a:p>
          <a:p>
            <a:pPr lvl="1" algn="r" rtl="1"/>
            <a:r>
              <a:rPr lang="en-GB" dirty="0"/>
              <a:t>اطلب من أحد المتطوعين مشاركة </a:t>
            </a:r>
            <a:r>
              <a:rPr lang="en-GB" dirty="0" err="1"/>
              <a:t>أفكارهم</a:t>
            </a:r>
            <a:r>
              <a:rPr lang="en-GB" dirty="0"/>
              <a:t> </a:t>
            </a:r>
            <a:r>
              <a:rPr lang="ar-SA" dirty="0"/>
              <a:t>لكل علامة</a:t>
            </a:r>
            <a:endParaRPr lang="en-GB" dirty="0"/>
          </a:p>
          <a:p>
            <a:pPr lvl="1" algn="r" rtl="1"/>
            <a:r>
              <a:rPr lang="en-GB" dirty="0"/>
              <a:t>استكمل </a:t>
            </a:r>
            <a:r>
              <a:rPr lang="en-GB" dirty="0" err="1"/>
              <a:t>مع</a:t>
            </a:r>
            <a:r>
              <a:rPr lang="en-GB" dirty="0"/>
              <a:t> </a:t>
            </a:r>
            <a:r>
              <a:rPr lang="en-GB" dirty="0" err="1"/>
              <a:t>ال</a:t>
            </a:r>
            <a:r>
              <a:rPr lang="ar-SA" dirty="0"/>
              <a:t>إجابة</a:t>
            </a:r>
            <a:endParaRPr lang="en-GB" dirty="0"/>
          </a:p>
          <a:p>
            <a:pPr lvl="0" algn="r" rtl="1"/>
            <a:r>
              <a:rPr lang="en-US" b="1" i="1" dirty="0"/>
              <a:t>ما نوع الإساءة الأكثر وضوحًا غالبًا؟</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العنف الجسدي </a:t>
            </a:r>
            <a:r>
              <a:rPr lang="en-US" dirty="0" err="1"/>
              <a:t>أو</a:t>
            </a:r>
            <a:r>
              <a:rPr lang="en-US" dirty="0"/>
              <a:t> </a:t>
            </a:r>
            <a:r>
              <a:rPr lang="en-US" dirty="0" err="1"/>
              <a:t>الإساء</a:t>
            </a:r>
            <a:r>
              <a:rPr lang="ar-SA" dirty="0" err="1"/>
              <a:t>ة</a:t>
            </a:r>
            <a:r>
              <a:rPr lang="ar-SA" dirty="0"/>
              <a:t> الجسدية</a:t>
            </a:r>
            <a:endParaRPr lang="en-US" dirty="0"/>
          </a:p>
          <a:p>
            <a:pPr algn="r" rtl="1"/>
            <a:endParaRPr lang="en-US" i="1" dirty="0"/>
          </a:p>
          <a:p>
            <a:pPr marL="0" indent="0" algn="r" rtl="1">
              <a:buNone/>
            </a:pPr>
            <a:r>
              <a:rPr lang="ar-SA" b="1" dirty="0">
                <a:sym typeface="Wingdings" panose="05000000000000000000" pitchFamily="2" charset="2"/>
              </a:rPr>
              <a:t>يتبع</a:t>
            </a:r>
            <a:r>
              <a:rPr lang="en-US" b="1" dirty="0">
                <a:sym typeface="Wingdings" panose="05000000000000000000" pitchFamily="2" charset="2"/>
              </a:rPr>
              <a:t></a:t>
            </a:r>
            <a:endParaRPr lang="en-US" b="1" dirty="0"/>
          </a:p>
        </p:txBody>
      </p:sp>
      <p:sp>
        <p:nvSpPr>
          <p:cNvPr id="6" name="Slide Image Placeholder 5">
            <a:extLst>
              <a:ext uri="{FF2B5EF4-FFF2-40B4-BE49-F238E27FC236}">
                <a16:creationId xmlns:a16="http://schemas.microsoft.com/office/drawing/2014/main" id="{749A6E7E-A24C-B1CA-9F1D-D1AA121E109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F8766C1-EED9-ADE9-764A-FE4F72443BF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16</a:t>
            </a:fld>
            <a:endParaRPr lang="en-US" sz="1200" dirty="0">
              <a:latin typeface="+mn-lt"/>
            </a:endParaRPr>
          </a:p>
        </p:txBody>
      </p:sp>
    </p:spTree>
    <p:extLst>
      <p:ext uri="{BB962C8B-B14F-4D97-AF65-F5344CB8AC3E}">
        <p14:creationId xmlns:p14="http://schemas.microsoft.com/office/powerpoint/2010/main" val="829195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lvl="0" algn="r" rtl="1"/>
            <a:r>
              <a:rPr lang="en-US" b="1" i="1" dirty="0"/>
              <a:t>ما أنواع الإساءات التي يصعب اكتشافها غالبًا؟</a:t>
            </a:r>
          </a:p>
          <a:p>
            <a:pPr lvl="1" algn="r" rtl="1"/>
            <a:r>
              <a:rPr lang="en-US" dirty="0" err="1"/>
              <a:t>العنف</a:t>
            </a:r>
            <a:r>
              <a:rPr lang="ar-SA" dirty="0"/>
              <a:t>/الإساءة</a:t>
            </a:r>
            <a:r>
              <a:rPr lang="en-US" dirty="0"/>
              <a:t> </a:t>
            </a:r>
            <a:r>
              <a:rPr lang="en-US" dirty="0" err="1"/>
              <a:t>العاطفي</a:t>
            </a:r>
            <a:r>
              <a:rPr lang="ar-SA" dirty="0" err="1"/>
              <a:t>ة</a:t>
            </a:r>
            <a:r>
              <a:rPr lang="en-US" dirty="0"/>
              <a:t> </a:t>
            </a:r>
            <a:r>
              <a:rPr lang="ar-SA" dirty="0" err="1"/>
              <a:t>أ</a:t>
            </a:r>
            <a:r>
              <a:rPr lang="en-US" dirty="0" err="1"/>
              <a:t>و</a:t>
            </a:r>
            <a:r>
              <a:rPr lang="ar-SA" dirty="0"/>
              <a:t> العنف/ الإساءة </a:t>
            </a:r>
            <a:r>
              <a:rPr lang="en-US" dirty="0" err="1"/>
              <a:t>الجنسي</a:t>
            </a:r>
            <a:r>
              <a:rPr lang="ar-SA" dirty="0" err="1"/>
              <a:t>ة</a:t>
            </a:r>
            <a:r>
              <a:rPr lang="en-US" dirty="0"/>
              <a:t> </a:t>
            </a:r>
          </a:p>
          <a:p>
            <a:pPr lvl="2" algn="r" rtl="1"/>
            <a:r>
              <a:rPr lang="en-US" dirty="0"/>
              <a:t>العنف العاطفي </a:t>
            </a:r>
            <a:r>
              <a:rPr lang="en-US" dirty="0" err="1"/>
              <a:t>أو</a:t>
            </a:r>
            <a:r>
              <a:rPr lang="en-US" dirty="0"/>
              <a:t> </a:t>
            </a:r>
            <a:r>
              <a:rPr lang="ar-SA" dirty="0"/>
              <a:t>الإساءة</a:t>
            </a:r>
            <a:r>
              <a:rPr lang="en-US" dirty="0"/>
              <a:t> </a:t>
            </a:r>
            <a:r>
              <a:rPr lang="en-US" dirty="0" err="1"/>
              <a:t>العاطفي</a:t>
            </a:r>
            <a:r>
              <a:rPr lang="ar-SA" dirty="0" err="1"/>
              <a:t>ة</a:t>
            </a:r>
            <a:r>
              <a:rPr lang="en-US" dirty="0"/>
              <a:t> = من الصعب </a:t>
            </a:r>
            <a:r>
              <a:rPr lang="en-US" dirty="0" err="1"/>
              <a:t>للغاية</a:t>
            </a:r>
            <a:r>
              <a:rPr lang="en-US" dirty="0"/>
              <a:t> </a:t>
            </a:r>
            <a:r>
              <a:rPr lang="en-US" dirty="0" err="1"/>
              <a:t>اكتشافه</a:t>
            </a:r>
            <a:r>
              <a:rPr lang="ar-SA" dirty="0" err="1"/>
              <a:t>ا</a:t>
            </a:r>
            <a:r>
              <a:rPr lang="en-US" dirty="0"/>
              <a:t> لأنه نادرًا ما </a:t>
            </a:r>
            <a:r>
              <a:rPr lang="en-US" dirty="0" err="1"/>
              <a:t>يكون</a:t>
            </a:r>
            <a:r>
              <a:rPr lang="en-US" dirty="0"/>
              <a:t> </a:t>
            </a:r>
            <a:r>
              <a:rPr lang="en-US" dirty="0" err="1"/>
              <a:t>له</a:t>
            </a:r>
            <a:r>
              <a:rPr lang="ar-SA" dirty="0" err="1"/>
              <a:t>ا</a:t>
            </a:r>
            <a:r>
              <a:rPr lang="en-US" dirty="0"/>
              <a:t> علامات واضحة. غالبًا </a:t>
            </a:r>
            <a:r>
              <a:rPr lang="en-US" dirty="0" err="1"/>
              <a:t>ما</a:t>
            </a:r>
            <a:r>
              <a:rPr lang="en-US" dirty="0"/>
              <a:t> </a:t>
            </a:r>
            <a:r>
              <a:rPr lang="ar-SA" dirty="0" err="1"/>
              <a:t>ت</a:t>
            </a:r>
            <a:r>
              <a:rPr lang="en-US" dirty="0" err="1"/>
              <a:t>ظهر</a:t>
            </a:r>
            <a:r>
              <a:rPr lang="en-US" dirty="0"/>
              <a:t> فقط في مراحل نمو الطفل المتأخرة.</a:t>
            </a:r>
          </a:p>
          <a:p>
            <a:pPr lvl="2" algn="r" rtl="1"/>
            <a:r>
              <a:rPr lang="en-US" dirty="0"/>
              <a:t>العنف أو الاعتداء الجنسي = من المعروف أن الأطفال الصغار يتحملونه لسنوات عديدة ، لأنهم قد يدركون فقط أنه أمر غير طبيعي في مرحلة المراهقة عندما يتعلمون فهم الجنس.</a:t>
            </a:r>
            <a:endParaRPr lang="en-BE" dirty="0"/>
          </a:p>
          <a:p>
            <a:pPr lvl="0" algn="r" rtl="1"/>
            <a:r>
              <a:rPr lang="en-US" b="1" i="1" dirty="0"/>
              <a:t>ماذا يعني الإهمال؟ اشرح بإعطاء مثال.</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err="1"/>
              <a:t>يعني</a:t>
            </a:r>
            <a:r>
              <a:rPr lang="en-GB" dirty="0"/>
              <a:t> </a:t>
            </a:r>
            <a:r>
              <a:rPr lang="en-GB" dirty="0" err="1"/>
              <a:t>الإهمال</a:t>
            </a:r>
            <a:r>
              <a:rPr lang="ar-SA" dirty="0"/>
              <a:t> </a:t>
            </a:r>
            <a:r>
              <a:rPr lang="en-US" dirty="0" err="1"/>
              <a:t>عمدا</a:t>
            </a:r>
            <a:r>
              <a:rPr lang="en-US" dirty="0"/>
              <a:t> ، أو من خلال الإهمال ، والفشل في توفير / تأمين للطفل ، حقوقهم في السلامة والتنمية.</a:t>
            </a:r>
            <a:endParaRPr lang="en-US" i="1" dirty="0"/>
          </a:p>
          <a:p>
            <a:pPr lvl="0" algn="r" rtl="1"/>
            <a:r>
              <a:rPr lang="en-US" b="1" i="1" dirty="0"/>
              <a:t>ماذا يعني الاستغلال؟ اشرح بإعطاء مثال.</a:t>
            </a:r>
          </a:p>
          <a:p>
            <a:pPr lvl="1" algn="r" rtl="1"/>
            <a:r>
              <a:rPr lang="en-US" dirty="0"/>
              <a:t>استخدام </a:t>
            </a:r>
            <a:r>
              <a:rPr lang="en-US" dirty="0" err="1"/>
              <a:t>الأطفال</a:t>
            </a:r>
            <a:r>
              <a:rPr lang="en-US" dirty="0"/>
              <a:t> </a:t>
            </a:r>
            <a:r>
              <a:rPr lang="en-US" dirty="0" err="1"/>
              <a:t>لصالح</a:t>
            </a:r>
            <a:r>
              <a:rPr lang="ar-SA" dirty="0"/>
              <a:t>، أو لإرضاء أو لمنفعة </a:t>
            </a:r>
            <a:r>
              <a:rPr lang="en-US" dirty="0" err="1"/>
              <a:t>شخص</a:t>
            </a:r>
            <a:r>
              <a:rPr lang="en-US" dirty="0"/>
              <a:t> </a:t>
            </a:r>
            <a:r>
              <a:rPr lang="en-US" dirty="0" err="1"/>
              <a:t>آخر</a:t>
            </a:r>
            <a:r>
              <a:rPr lang="en-US" dirty="0"/>
              <a:t>.</a:t>
            </a:r>
            <a:endParaRPr lang="en-BE" dirty="0"/>
          </a:p>
          <a:p>
            <a:pPr algn="r" rtl="1"/>
            <a:endParaRPr lang="en-GB" dirty="0"/>
          </a:p>
          <a:p>
            <a:pPr marL="0" indent="0" algn="r" rtl="1">
              <a:buNone/>
            </a:pPr>
            <a:r>
              <a:rPr lang="ar-SA" b="1" dirty="0"/>
              <a:t>الشرح</a:t>
            </a:r>
            <a:endParaRPr lang="en-GB" b="1"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توجيه </a:t>
            </a:r>
            <a:r>
              <a:rPr lang="en-US" dirty="0" err="1"/>
              <a:t>المشاركين</a:t>
            </a:r>
            <a:r>
              <a:rPr lang="en-US" dirty="0"/>
              <a:t> </a:t>
            </a:r>
            <a:r>
              <a:rPr lang="en-US" dirty="0" err="1"/>
              <a:t>إلى</a:t>
            </a:r>
            <a:r>
              <a:rPr lang="ar-SA" dirty="0"/>
              <a:t> </a:t>
            </a:r>
            <a:r>
              <a:rPr lang="ar-SA" b="1" dirty="0"/>
              <a:t>ال</a:t>
            </a:r>
            <a:r>
              <a:rPr lang="en-US" b="1" dirty="0" err="1"/>
              <a:t>صفحة</a:t>
            </a:r>
            <a:r>
              <a:rPr lang="ar-SA" b="1" dirty="0"/>
              <a:t> ٩١ من </a:t>
            </a:r>
            <a:r>
              <a:rPr lang="en-US" b="1" dirty="0" err="1"/>
              <a:t>دليل</a:t>
            </a:r>
            <a:r>
              <a:rPr lang="en-US" b="1" dirty="0"/>
              <a:t> </a:t>
            </a:r>
            <a:r>
              <a:rPr lang="en-US" b="1" dirty="0" err="1"/>
              <a:t>العمل</a:t>
            </a:r>
            <a:r>
              <a:rPr lang="en-US" b="1" dirty="0"/>
              <a:t> : علامات المخاوف المتعلقة بحماية الطفل</a:t>
            </a:r>
            <a:endParaRPr lang="en-GB" dirty="0"/>
          </a:p>
          <a:p>
            <a:pPr algn="r" rtl="1"/>
            <a:r>
              <a:rPr lang="en-GB" dirty="0"/>
              <a:t>اطلب من المتطوعين قراءة علامات مخاوف الحماية بصوت عالٍ</a:t>
            </a:r>
            <a:endParaRPr lang="en-US" dirty="0"/>
          </a:p>
        </p:txBody>
      </p:sp>
      <p:sp>
        <p:nvSpPr>
          <p:cNvPr id="2" name="Google Shape;725;p48:notes">
            <a:extLst>
              <a:ext uri="{FF2B5EF4-FFF2-40B4-BE49-F238E27FC236}">
                <a16:creationId xmlns:a16="http://schemas.microsoft.com/office/drawing/2014/main" id="{54EB26C2-181C-00F7-24AA-192773E933C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17</a:t>
            </a:fld>
            <a:endParaRPr lang="en-US" sz="1200" dirty="0">
              <a:latin typeface="+mn-lt"/>
            </a:endParaRPr>
          </a:p>
        </p:txBody>
      </p:sp>
    </p:spTree>
    <p:extLst>
      <p:ext uri="{BB962C8B-B14F-4D97-AF65-F5344CB8AC3E}">
        <p14:creationId xmlns:p14="http://schemas.microsoft.com/office/powerpoint/2010/main" val="33327453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US" i="1" dirty="0">
                <a:sym typeface="Helvetica Neue"/>
              </a:rPr>
              <a:t>هل لدى أي شخص أي أسئلة أو بحاجة إلى توضيح؟</a:t>
            </a:r>
            <a:endParaRPr lang="en-US" i="1" dirty="0">
              <a:sym typeface="Calibri"/>
            </a:endParaRPr>
          </a:p>
          <a:p>
            <a:pPr algn="r" rtl="1"/>
            <a:r>
              <a:rPr lang="en-US" i="1" dirty="0"/>
              <a:t>في الجلسة التالية سنناقش كيفية الحصول على الموافقة / </a:t>
            </a:r>
            <a:r>
              <a:rPr lang="en-US" i="1" dirty="0" err="1"/>
              <a:t>ال</a:t>
            </a:r>
            <a:r>
              <a:rPr lang="ar-SA" i="1" dirty="0"/>
              <a:t>قبول</a:t>
            </a:r>
            <a:r>
              <a:rPr lang="en-US" i="1" dirty="0"/>
              <a:t> من الطفل ومقدم الرعاية</a:t>
            </a:r>
            <a:endParaRPr lang="en-CA" i="1" dirty="0"/>
          </a:p>
        </p:txBody>
      </p:sp>
      <p:sp>
        <p:nvSpPr>
          <p:cNvPr id="3" name="Slide Image Placeholder 2">
            <a:extLst>
              <a:ext uri="{FF2B5EF4-FFF2-40B4-BE49-F238E27FC236}">
                <a16:creationId xmlns:a16="http://schemas.microsoft.com/office/drawing/2014/main" id="{AC3D1B91-6257-B9D2-E0A6-D34853CD9DD4}"/>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143DD22E-78BC-B4D6-3CD7-A60A4FFFB50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18</a:t>
            </a:fld>
            <a:endParaRPr lang="en-US" sz="1200" dirty="0">
              <a:latin typeface="+mn-lt"/>
            </a:endParaRPr>
          </a:p>
        </p:txBody>
      </p:sp>
    </p:spTree>
    <p:extLst>
      <p:ext uri="{BB962C8B-B14F-4D97-AF65-F5344CB8AC3E}">
        <p14:creationId xmlns:p14="http://schemas.microsoft.com/office/powerpoint/2010/main" val="33647686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lgn="r" rtl="1">
              <a:buNone/>
            </a:pPr>
            <a:r>
              <a:rPr lang="en-US" b="1" dirty="0"/>
              <a:t>مدة </a:t>
            </a:r>
            <a:r>
              <a:rPr lang="en-US" b="1" dirty="0" err="1"/>
              <a:t>الجلسة</a:t>
            </a:r>
            <a:r>
              <a:rPr lang="en-US" b="1" dirty="0"/>
              <a:t> </a:t>
            </a:r>
            <a:r>
              <a:rPr lang="ar-SA" b="1" dirty="0"/>
              <a:t>٣: ساعتين و ٣٠ دقيقة</a:t>
            </a:r>
            <a:endParaRPr lang="en-US" b="1" dirty="0"/>
          </a:p>
          <a:p>
            <a:pPr marL="0" indent="0" algn="r" rtl="1">
              <a:buNone/>
            </a:pPr>
            <a:r>
              <a:rPr lang="en-US" dirty="0"/>
              <a:t>______________________________________________________________________________</a:t>
            </a:r>
          </a:p>
          <a:p>
            <a:pPr marL="0" indent="0" algn="r" rtl="1">
              <a:buNone/>
            </a:pPr>
            <a:endParaRPr lang="ar-SA" b="0" dirty="0"/>
          </a:p>
          <a:p>
            <a:pPr marL="0" indent="0" algn="r" rtl="1">
              <a:buNone/>
            </a:pPr>
            <a:r>
              <a:rPr lang="ar-SA" b="1" dirty="0"/>
              <a:t>الشرح</a:t>
            </a:r>
            <a:endParaRPr lang="en-US" b="1" dirty="0"/>
          </a:p>
          <a:p>
            <a:pPr algn="r" rtl="1"/>
            <a:r>
              <a:rPr lang="en-US" i="1" dirty="0" err="1"/>
              <a:t>في</a:t>
            </a:r>
            <a:r>
              <a:rPr lang="en-US" i="1" dirty="0"/>
              <a:t> </a:t>
            </a:r>
            <a:r>
              <a:rPr lang="en-US" i="1" dirty="0" err="1"/>
              <a:t>الوحدة</a:t>
            </a:r>
            <a:r>
              <a:rPr lang="ar-SA" i="1" dirty="0"/>
              <a:t>٢، </a:t>
            </a:r>
            <a:r>
              <a:rPr lang="ar-SA" i="1" dirty="0" err="1"/>
              <a:t>ت</a:t>
            </a:r>
            <a:r>
              <a:rPr lang="en-US" i="1" dirty="0" err="1"/>
              <a:t>علمنا</a:t>
            </a:r>
            <a:r>
              <a:rPr lang="en-US" i="1" dirty="0"/>
              <a:t> أنه يجب </a:t>
            </a:r>
            <a:r>
              <a:rPr lang="en-US" i="1" dirty="0" err="1"/>
              <a:t>طلب</a:t>
            </a:r>
            <a:r>
              <a:rPr lang="en-US" i="1" dirty="0"/>
              <a:t> </a:t>
            </a:r>
            <a:r>
              <a:rPr lang="en-US" i="1" dirty="0" err="1"/>
              <a:t>ال</a:t>
            </a:r>
            <a:r>
              <a:rPr lang="ar-SA" i="1" dirty="0"/>
              <a:t>قبول</a:t>
            </a:r>
            <a:r>
              <a:rPr lang="en-US" i="1" dirty="0"/>
              <a:t> أو الموافقة المستنيرة من الأطفال وأسرهم قبل تقديم أي </a:t>
            </a:r>
            <a:r>
              <a:rPr lang="en-US" i="1" dirty="0" err="1"/>
              <a:t>خدمات</a:t>
            </a:r>
            <a:r>
              <a:rPr lang="en-US" i="1" dirty="0"/>
              <a:t> </a:t>
            </a:r>
            <a:r>
              <a:rPr lang="en-US" i="1" dirty="0" err="1"/>
              <a:t>بما</a:t>
            </a:r>
            <a:r>
              <a:rPr lang="en-US" i="1" dirty="0"/>
              <a:t> في ذلك إدارة الحالة.</a:t>
            </a:r>
          </a:p>
          <a:p>
            <a:pPr algn="r" rtl="1"/>
            <a:r>
              <a:rPr lang="en-US" i="1" dirty="0"/>
              <a:t>خلال هذه الجلسة سوف نتعلم:</a:t>
            </a:r>
          </a:p>
          <a:p>
            <a:pPr lvl="1" algn="r" rtl="1"/>
            <a:r>
              <a:rPr lang="en-US" i="1" dirty="0" err="1"/>
              <a:t>متى</a:t>
            </a:r>
            <a:r>
              <a:rPr lang="en-US" i="1" dirty="0"/>
              <a:t> </a:t>
            </a:r>
            <a:r>
              <a:rPr lang="en-US" i="1" dirty="0" err="1"/>
              <a:t>ت</a:t>
            </a:r>
            <a:r>
              <a:rPr lang="ar-SA" i="1" dirty="0"/>
              <a:t>قوم ب</a:t>
            </a:r>
            <a:r>
              <a:rPr lang="en-US" i="1" dirty="0" err="1"/>
              <a:t>طلب</a:t>
            </a:r>
            <a:r>
              <a:rPr lang="en-US" i="1" dirty="0"/>
              <a:t> </a:t>
            </a:r>
            <a:r>
              <a:rPr lang="en-US" i="1" dirty="0" err="1"/>
              <a:t>ال</a:t>
            </a:r>
            <a:r>
              <a:rPr lang="ar-SA" i="1" dirty="0"/>
              <a:t>قبول</a:t>
            </a:r>
            <a:r>
              <a:rPr lang="en-US" i="1" dirty="0"/>
              <a:t> أو الموافقة المستنيرة</a:t>
            </a:r>
          </a:p>
          <a:p>
            <a:pPr lvl="1" algn="r" rtl="1"/>
            <a:r>
              <a:rPr lang="en-US" i="1" dirty="0" err="1"/>
              <a:t>كيف</a:t>
            </a:r>
            <a:r>
              <a:rPr lang="en-US" i="1" dirty="0"/>
              <a:t> </a:t>
            </a:r>
            <a:r>
              <a:rPr lang="en-US" i="1" dirty="0" err="1"/>
              <a:t>ت</a:t>
            </a:r>
            <a:r>
              <a:rPr lang="ar-SA" i="1" dirty="0"/>
              <a:t>قوم ب</a:t>
            </a:r>
            <a:r>
              <a:rPr lang="en-US" i="1" dirty="0" err="1"/>
              <a:t>طلب</a:t>
            </a:r>
            <a:r>
              <a:rPr lang="en-US" i="1" dirty="0"/>
              <a:t> </a:t>
            </a:r>
            <a:r>
              <a:rPr lang="en-US" i="1" dirty="0" err="1"/>
              <a:t>ال</a:t>
            </a:r>
            <a:r>
              <a:rPr lang="ar-SA" i="1" dirty="0"/>
              <a:t>قبول</a:t>
            </a:r>
            <a:r>
              <a:rPr lang="en-US" i="1" dirty="0"/>
              <a:t>  أو الموافقة المستنيرة</a:t>
            </a:r>
          </a:p>
        </p:txBody>
      </p:sp>
      <p:sp>
        <p:nvSpPr>
          <p:cNvPr id="3" name="Slide Image Placeholder 2">
            <a:extLst>
              <a:ext uri="{FF2B5EF4-FFF2-40B4-BE49-F238E27FC236}">
                <a16:creationId xmlns:a16="http://schemas.microsoft.com/office/drawing/2014/main" id="{19F5C4C3-70DA-F6F5-D99F-BEF20A31B69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69DD213-2706-A30D-42CB-6CF5814A62E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19</a:t>
            </a:fld>
            <a:endParaRPr lang="en-US" sz="1200" dirty="0">
              <a:latin typeface="+mn-lt"/>
            </a:endParaRPr>
          </a:p>
        </p:txBody>
      </p:sp>
    </p:spTree>
    <p:extLst>
      <p:ext uri="{BB962C8B-B14F-4D97-AF65-F5344CB8AC3E}">
        <p14:creationId xmlns:p14="http://schemas.microsoft.com/office/powerpoint/2010/main" val="3519745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3" name="Google Shape;293;p5:notes"/>
          <p:cNvSpPr txBox="1">
            <a:spLocks noGrp="1"/>
          </p:cNvSpPr>
          <p:nvPr>
            <p:ph type="body" idx="1"/>
          </p:nvPr>
        </p:nvSpPr>
        <p:spPr/>
        <p:txBody>
          <a:bodyPr/>
          <a:lstStyle/>
          <a:p>
            <a:pPr marL="0" indent="0" algn="r" rtl="1">
              <a:buNone/>
            </a:pPr>
            <a:r>
              <a:rPr lang="en-US" b="1" dirty="0"/>
              <a:t>مدة الجلسة الأولى: </a:t>
            </a:r>
            <a:r>
              <a:rPr lang="ar-SA" b="1" dirty="0"/>
              <a:t> ٣٠ دقيقة</a:t>
            </a:r>
            <a:endParaRPr lang="en-US" b="1" dirty="0"/>
          </a:p>
          <a:p>
            <a:pPr marL="0" indent="0" algn="r" rtl="1">
              <a:buNone/>
            </a:pPr>
            <a:r>
              <a:rPr lang="en-US" dirty="0"/>
              <a:t>______________________________________________________________________________</a:t>
            </a:r>
          </a:p>
          <a:p>
            <a:pPr marL="0" indent="0" algn="r" rtl="1">
              <a:buNone/>
            </a:pPr>
            <a:endParaRPr lang="en-US" dirty="0"/>
          </a:p>
          <a:p>
            <a:pPr marL="0" indent="0" algn="r" rtl="1">
              <a:buNone/>
            </a:pPr>
            <a:r>
              <a:rPr lang="ar-SA" b="1" dirty="0"/>
              <a:t>الشرح</a:t>
            </a:r>
            <a:endParaRPr lang="en-US" b="1" dirty="0"/>
          </a:p>
          <a:p>
            <a:pPr algn="r" rtl="1"/>
            <a:r>
              <a:rPr lang="en-US" i="1" dirty="0"/>
              <a:t>سنفتتح الجلسة بإلقاء نظرة على ما يمكن توقعه من وحدة اليوم </a:t>
            </a:r>
            <a:r>
              <a:rPr lang="en-US" i="1" dirty="0" err="1"/>
              <a:t>حول</a:t>
            </a:r>
            <a:r>
              <a:rPr lang="en-US" i="1" dirty="0"/>
              <a:t> </a:t>
            </a:r>
            <a:r>
              <a:rPr lang="en-US" i="1" dirty="0" err="1"/>
              <a:t>الت</a:t>
            </a:r>
            <a:r>
              <a:rPr lang="ar-SA" i="1" dirty="0"/>
              <a:t>حديد</a:t>
            </a:r>
            <a:r>
              <a:rPr lang="en-US" i="1" dirty="0"/>
              <a:t> والتسجيل</a:t>
            </a:r>
          </a:p>
          <a:p>
            <a:pPr algn="r" rtl="1"/>
            <a:endParaRPr lang="en-US" dirty="0"/>
          </a:p>
        </p:txBody>
      </p:sp>
      <p:sp>
        <p:nvSpPr>
          <p:cNvPr id="3" name="Slide Image Placeholder 2">
            <a:extLst>
              <a:ext uri="{FF2B5EF4-FFF2-40B4-BE49-F238E27FC236}">
                <a16:creationId xmlns:a16="http://schemas.microsoft.com/office/drawing/2014/main" id="{96E42710-B74E-0F13-ED5E-53AB8273D1D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C08A72D-896A-6E83-ED25-0F855632E7A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التكي</a:t>
            </a:r>
            <a:r>
              <a:rPr lang="ar-SA" b="1" dirty="0" err="1"/>
              <a:t>ي</a:t>
            </a:r>
            <a:r>
              <a:rPr lang="en-GB" b="1" dirty="0" err="1"/>
              <a:t>ف</a:t>
            </a:r>
            <a:r>
              <a:rPr lang="en-GB" b="1" dirty="0"/>
              <a:t> مع السياق</a:t>
            </a:r>
          </a:p>
          <a:p>
            <a:pPr algn="r" rtl="1"/>
            <a:r>
              <a:rPr lang="en-GB" dirty="0"/>
              <a:t>السن الذي يلزم فيه موافقة الوالدين للطفل يعتمد على قوانين البلد.</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lgn="r" rtl="1">
              <a:buNone/>
            </a:pPr>
            <a:r>
              <a:rPr lang="ar-SA" b="0" dirty="0"/>
              <a:t>الشرح</a:t>
            </a:r>
            <a:endParaRPr lang="en-GB" b="1"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توجيه </a:t>
            </a:r>
            <a:r>
              <a:rPr lang="en-US" dirty="0" err="1"/>
              <a:t>المشاركين</a:t>
            </a:r>
            <a:r>
              <a:rPr lang="en-US" dirty="0"/>
              <a:t> </a:t>
            </a:r>
            <a:r>
              <a:rPr lang="en-US" dirty="0" err="1"/>
              <a:t>إلى</a:t>
            </a:r>
            <a:r>
              <a:rPr lang="ar-SA" dirty="0"/>
              <a:t> </a:t>
            </a:r>
            <a:r>
              <a:rPr lang="ar-SA" b="1" dirty="0">
                <a:latin typeface="Calibri" panose="020F0502020204030204" pitchFamily="34" charset="0"/>
                <a:cs typeface="Calibri" panose="020F0502020204030204" pitchFamily="34" charset="0"/>
              </a:rPr>
              <a:t>ال</a:t>
            </a:r>
            <a:r>
              <a:rPr lang="en-US" b="1" dirty="0" err="1">
                <a:latin typeface="Calibri" panose="020F0502020204030204" pitchFamily="34" charset="0"/>
                <a:cs typeface="Calibri" panose="020F0502020204030204" pitchFamily="34" charset="0"/>
              </a:rPr>
              <a:t>صفحة</a:t>
            </a:r>
            <a:r>
              <a:rPr lang="ar-SA" b="1" dirty="0"/>
              <a:t>٩٢ من دليل العمل: تعريف </a:t>
            </a:r>
            <a:r>
              <a:rPr lang="en-US" b="1" dirty="0" err="1"/>
              <a:t>ال</a:t>
            </a:r>
            <a:r>
              <a:rPr lang="ar-SA" b="1" dirty="0"/>
              <a:t>قبول و </a:t>
            </a:r>
            <a:r>
              <a:rPr lang="en-US" b="1" dirty="0" err="1"/>
              <a:t>الموافق</a:t>
            </a:r>
            <a:r>
              <a:rPr lang="ar-SA" b="1" dirty="0" err="1"/>
              <a:t>ة</a:t>
            </a:r>
            <a:r>
              <a:rPr lang="ar-SA" b="1" dirty="0"/>
              <a:t> </a:t>
            </a:r>
            <a:r>
              <a:rPr lang="en-US" b="1" dirty="0" err="1"/>
              <a:t>المستنير</a:t>
            </a:r>
            <a:r>
              <a:rPr lang="ar-SA" b="1" dirty="0" err="1"/>
              <a:t>ة</a:t>
            </a:r>
            <a:endParaRPr lang="en-US" b="1" dirty="0"/>
          </a:p>
          <a:p>
            <a:pPr algn="r" rtl="1"/>
            <a:r>
              <a:rPr lang="en-GB" dirty="0" err="1"/>
              <a:t>عرض</a:t>
            </a:r>
            <a:r>
              <a:rPr lang="en-GB" dirty="0"/>
              <a:t> الشريحة</a:t>
            </a:r>
          </a:p>
          <a:p>
            <a:pPr algn="r" rtl="1"/>
            <a:r>
              <a:rPr lang="en-GB" i="1" dirty="0"/>
              <a:t>تشير القدرة </a:t>
            </a:r>
            <a:r>
              <a:rPr lang="en-GB" i="1" dirty="0" err="1"/>
              <a:t>إلى</a:t>
            </a:r>
            <a:r>
              <a:rPr lang="en-GB" i="1" dirty="0"/>
              <a:t> </a:t>
            </a:r>
            <a:r>
              <a:rPr lang="en-GB" i="1" dirty="0" err="1"/>
              <a:t>ال</a:t>
            </a:r>
            <a:r>
              <a:rPr lang="ar-SA" i="1" dirty="0" err="1"/>
              <a:t>م</a:t>
            </a:r>
            <a:r>
              <a:rPr lang="en-GB" i="1" dirty="0" err="1"/>
              <a:t>قدرة</a:t>
            </a:r>
            <a:r>
              <a:rPr lang="en-GB" i="1" dirty="0"/>
              <a:t> </a:t>
            </a:r>
            <a:r>
              <a:rPr lang="en-GB" i="1" dirty="0" err="1"/>
              <a:t>على</a:t>
            </a:r>
            <a:r>
              <a:rPr lang="en-GB" i="1" dirty="0"/>
              <a:t> </a:t>
            </a:r>
            <a:r>
              <a:rPr lang="en-GB" i="1" dirty="0" err="1"/>
              <a:t>استخدام</a:t>
            </a:r>
            <a:r>
              <a:rPr lang="ar-SA" i="1" dirty="0"/>
              <a:t> و فهم</a:t>
            </a:r>
            <a:r>
              <a:rPr lang="en-GB" i="1" dirty="0"/>
              <a:t> </a:t>
            </a:r>
            <a:r>
              <a:rPr lang="en-GB" i="1" dirty="0" err="1"/>
              <a:t>المعلومات</a:t>
            </a:r>
            <a:r>
              <a:rPr lang="en-GB" i="1" dirty="0"/>
              <a:t> </a:t>
            </a:r>
            <a:r>
              <a:rPr lang="en-GB" i="1" dirty="0" err="1"/>
              <a:t>من</a:t>
            </a:r>
            <a:r>
              <a:rPr lang="en-GB" i="1" dirty="0"/>
              <a:t> أجل:</a:t>
            </a:r>
          </a:p>
          <a:p>
            <a:pPr lvl="1" algn="r" rtl="1"/>
            <a:r>
              <a:rPr lang="en-GB" i="1" dirty="0" err="1"/>
              <a:t>صنع</a:t>
            </a:r>
            <a:r>
              <a:rPr lang="en-GB" i="1" dirty="0"/>
              <a:t> </a:t>
            </a:r>
            <a:r>
              <a:rPr lang="en-GB" i="1" dirty="0" err="1"/>
              <a:t>القرارات</a:t>
            </a:r>
            <a:endParaRPr lang="en-GB" i="1" dirty="0"/>
          </a:p>
          <a:p>
            <a:pPr lvl="1" algn="r" rtl="1"/>
            <a:r>
              <a:rPr lang="ar-SA" i="1" dirty="0" err="1"/>
              <a:t>الأبلاغ</a:t>
            </a:r>
            <a:r>
              <a:rPr lang="ar-SA" i="1" dirty="0"/>
              <a:t> عن</a:t>
            </a:r>
            <a:r>
              <a:rPr lang="en-GB" i="1" dirty="0"/>
              <a:t> </a:t>
            </a:r>
            <a:r>
              <a:rPr lang="ar-SA" i="1" dirty="0"/>
              <a:t>سبب</a:t>
            </a:r>
            <a:r>
              <a:rPr lang="en-GB" i="1" dirty="0"/>
              <a:t> اتخاذ القرارات</a:t>
            </a:r>
          </a:p>
          <a:p>
            <a:pPr algn="r" rtl="1"/>
            <a:r>
              <a:rPr lang="en-GB" i="1" dirty="0"/>
              <a:t>يفتقر الشخص إلى القدرة إذا كان غير قادر على فهم واستخدام المعلومات لاتخاذ قراراته الخاصة</a:t>
            </a:r>
          </a:p>
          <a:p>
            <a:pPr lvl="1" algn="r" rtl="1"/>
            <a:r>
              <a:rPr lang="en-GB" i="1" dirty="0"/>
              <a:t>على سبيل </a:t>
            </a:r>
            <a:r>
              <a:rPr lang="en-GB" i="1" dirty="0" err="1"/>
              <a:t>المثال</a:t>
            </a:r>
            <a:r>
              <a:rPr lang="en-GB" i="1" dirty="0"/>
              <a:t> </a:t>
            </a:r>
            <a:r>
              <a:rPr lang="en-GB" i="1" dirty="0" err="1"/>
              <a:t>سن</a:t>
            </a:r>
            <a:r>
              <a:rPr lang="en-GB" i="1" dirty="0"/>
              <a:t> </a:t>
            </a:r>
            <a:r>
              <a:rPr lang="en-GB" i="1" dirty="0" err="1"/>
              <a:t>مبكرة</a:t>
            </a:r>
            <a:r>
              <a:rPr lang="en-GB" i="1" dirty="0"/>
              <a:t> جدا</a:t>
            </a:r>
          </a:p>
          <a:p>
            <a:pPr lvl="1" algn="r" rtl="1"/>
            <a:r>
              <a:rPr lang="en-GB" i="1" dirty="0"/>
              <a:t>على سبيل المثال </a:t>
            </a:r>
            <a:r>
              <a:rPr lang="en-GB" i="1" dirty="0" err="1"/>
              <a:t>الإعاقات</a:t>
            </a:r>
            <a:r>
              <a:rPr lang="en-GB" i="1" dirty="0"/>
              <a:t> </a:t>
            </a:r>
            <a:r>
              <a:rPr lang="en-GB" i="1" dirty="0" err="1"/>
              <a:t>ال</a:t>
            </a:r>
            <a:r>
              <a:rPr lang="ar-SA" i="1" dirty="0"/>
              <a:t>ذهنية</a:t>
            </a:r>
            <a:r>
              <a:rPr lang="en-GB" i="1" dirty="0"/>
              <a:t> أو </a:t>
            </a:r>
            <a:r>
              <a:rPr lang="en-GB" i="1" dirty="0" err="1"/>
              <a:t>الاضطرابات</a:t>
            </a:r>
            <a:r>
              <a:rPr lang="en-GB" i="1" dirty="0"/>
              <a:t> </a:t>
            </a:r>
            <a:r>
              <a:rPr lang="en-GB" i="1" dirty="0" err="1"/>
              <a:t>ا</a:t>
            </a:r>
            <a:r>
              <a:rPr lang="ar-SA" i="1" dirty="0"/>
              <a:t>لذهنية</a:t>
            </a:r>
            <a:endParaRPr lang="en-GB" i="1" dirty="0"/>
          </a:p>
          <a:p>
            <a:pPr algn="r" rtl="1"/>
            <a:r>
              <a:rPr lang="en-GB" i="1" dirty="0"/>
              <a:t>اعتمادًا على </a:t>
            </a:r>
            <a:r>
              <a:rPr lang="en-GB" i="1" dirty="0" err="1"/>
              <a:t>القوانين</a:t>
            </a:r>
            <a:r>
              <a:rPr lang="en-GB" i="1" dirty="0"/>
              <a:t> </a:t>
            </a:r>
            <a:r>
              <a:rPr lang="en-GB" i="1" dirty="0" err="1"/>
              <a:t>المحلية</a:t>
            </a:r>
            <a:r>
              <a:rPr lang="ar-SA" i="1" dirty="0"/>
              <a:t>، </a:t>
            </a:r>
            <a:r>
              <a:rPr lang="en-GB" i="1" dirty="0" err="1"/>
              <a:t>يحتاج</a:t>
            </a:r>
            <a:r>
              <a:rPr lang="en-GB" i="1" dirty="0"/>
              <a:t> الطفل إلى موافقة الوالدين حتى سن معينة.</a:t>
            </a:r>
          </a:p>
          <a:p>
            <a:pPr lvl="1" algn="r" rtl="1"/>
            <a:r>
              <a:rPr lang="en-GB" i="1" dirty="0"/>
              <a:t>ومن </a:t>
            </a:r>
            <a:r>
              <a:rPr lang="en-GB" i="1" dirty="0" err="1"/>
              <a:t>الناحية</a:t>
            </a:r>
            <a:r>
              <a:rPr lang="en-GB" i="1" dirty="0"/>
              <a:t> </a:t>
            </a:r>
            <a:r>
              <a:rPr lang="en-GB" i="1" dirty="0" err="1"/>
              <a:t>القانونية</a:t>
            </a:r>
            <a:r>
              <a:rPr lang="ar-SA" i="1" dirty="0"/>
              <a:t>، </a:t>
            </a:r>
            <a:r>
              <a:rPr lang="en-GB" i="1" dirty="0" err="1"/>
              <a:t>يتم</a:t>
            </a:r>
            <a:r>
              <a:rPr lang="en-GB" i="1" dirty="0"/>
              <a:t> اعتبارهم بعد ذلك على أنهم ليس لديهم القدرة على اتخاذ قراراتهم بأنفسهم.</a:t>
            </a:r>
          </a:p>
          <a:p>
            <a:pPr lvl="0" algn="r" rtl="1"/>
            <a:r>
              <a:rPr lang="en-GB" i="1" dirty="0"/>
              <a:t>في حالة عدم وجود أي قوانين واضحة أو </a:t>
            </a:r>
            <a:r>
              <a:rPr lang="en-GB" i="1" dirty="0" err="1"/>
              <a:t>الالتزام</a:t>
            </a:r>
            <a:r>
              <a:rPr lang="en-GB" i="1" dirty="0"/>
              <a:t> </a:t>
            </a:r>
            <a:r>
              <a:rPr lang="en-GB" i="1" dirty="0" err="1"/>
              <a:t>بالقوانين</a:t>
            </a:r>
            <a:r>
              <a:rPr lang="ar-SA" i="1" dirty="0"/>
              <a:t>، </a:t>
            </a:r>
            <a:r>
              <a:rPr lang="en-GB" i="1" dirty="0" err="1"/>
              <a:t>كقاعدة</a:t>
            </a:r>
            <a:r>
              <a:rPr lang="en-GB" i="1" dirty="0"/>
              <a:t> </a:t>
            </a:r>
            <a:r>
              <a:rPr lang="en-GB" i="1" dirty="0" err="1"/>
              <a:t>عامة</a:t>
            </a:r>
            <a:r>
              <a:rPr lang="en-GB" i="1" dirty="0"/>
              <a:t> </a:t>
            </a:r>
            <a:r>
              <a:rPr lang="en-GB" i="1" dirty="0" err="1"/>
              <a:t>يتطلب</a:t>
            </a:r>
            <a:r>
              <a:rPr lang="en-GB" i="1" dirty="0"/>
              <a:t> الأطفال دون </a:t>
            </a:r>
            <a:r>
              <a:rPr lang="en-GB" i="1" dirty="0" err="1"/>
              <a:t>سن</a:t>
            </a:r>
            <a:r>
              <a:rPr lang="en-GB" i="1" dirty="0"/>
              <a:t> </a:t>
            </a:r>
            <a:r>
              <a:rPr lang="ar-SA" i="1" dirty="0"/>
              <a:t>١٣</a:t>
            </a:r>
            <a:r>
              <a:rPr lang="en-GB" i="1" dirty="0"/>
              <a:t> عامًا موافقة مقدم الرعاية.</a:t>
            </a:r>
          </a:p>
          <a:p>
            <a:pPr lvl="1" algn="r" rtl="1"/>
            <a:r>
              <a:rPr lang="en-GB" i="1" dirty="0" err="1"/>
              <a:t>ومع</a:t>
            </a:r>
            <a:r>
              <a:rPr lang="en-GB" i="1" dirty="0"/>
              <a:t> </a:t>
            </a:r>
            <a:r>
              <a:rPr lang="en-GB" i="1" dirty="0" err="1"/>
              <a:t>ذلك</a:t>
            </a:r>
            <a:r>
              <a:rPr lang="ar-SA" i="1" dirty="0"/>
              <a:t>، </a:t>
            </a:r>
            <a:r>
              <a:rPr lang="en-GB" i="1" dirty="0" err="1"/>
              <a:t>هناك</a:t>
            </a:r>
            <a:r>
              <a:rPr lang="en-GB" i="1" dirty="0"/>
              <a:t> الكثير من الاعتبارات الأخرى غير عمر </a:t>
            </a:r>
            <a:r>
              <a:rPr lang="en-GB" i="1" dirty="0" err="1"/>
              <a:t>الطفل</a:t>
            </a:r>
            <a:r>
              <a:rPr lang="en-GB" i="1" dirty="0"/>
              <a:t> </a:t>
            </a:r>
            <a:r>
              <a:rPr lang="en-GB" i="1" dirty="0" err="1"/>
              <a:t>مثل</a:t>
            </a:r>
            <a:r>
              <a:rPr lang="en-GB" i="1" dirty="0"/>
              <a:t> مرحلة </a:t>
            </a:r>
            <a:r>
              <a:rPr lang="en-GB" i="1" dirty="0" err="1"/>
              <a:t>نموهم</a:t>
            </a:r>
            <a:r>
              <a:rPr lang="en-GB" i="1" dirty="0"/>
              <a:t> </a:t>
            </a:r>
            <a:r>
              <a:rPr lang="en-GB" i="1" dirty="0" err="1"/>
              <a:t>وأهمية</a:t>
            </a:r>
            <a:r>
              <a:rPr lang="en-GB" i="1" dirty="0"/>
              <a:t> القرار وما إلى ذلك.</a:t>
            </a:r>
          </a:p>
        </p:txBody>
      </p:sp>
      <p:sp>
        <p:nvSpPr>
          <p:cNvPr id="6" name="Slide Image Placeholder 5">
            <a:extLst>
              <a:ext uri="{FF2B5EF4-FFF2-40B4-BE49-F238E27FC236}">
                <a16:creationId xmlns:a16="http://schemas.microsoft.com/office/drawing/2014/main" id="{A0B46429-96AB-5B31-9C8D-A5FD91C3E25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5E5D002-9E4C-5E17-5EC0-38E113C4CF6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20</a:t>
            </a:fld>
            <a:endParaRPr lang="en-US" sz="1200" dirty="0">
              <a:latin typeface="+mn-lt"/>
            </a:endParaRPr>
          </a:p>
        </p:txBody>
      </p:sp>
    </p:spTree>
    <p:extLst>
      <p:ext uri="{BB962C8B-B14F-4D97-AF65-F5344CB8AC3E}">
        <p14:creationId xmlns:p14="http://schemas.microsoft.com/office/powerpoint/2010/main" val="8424055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US" i="1" dirty="0"/>
              <a:t>يجب </a:t>
            </a:r>
            <a:r>
              <a:rPr lang="en-US" i="1" dirty="0" err="1"/>
              <a:t>على</a:t>
            </a:r>
            <a:r>
              <a:rPr lang="en-US" i="1" dirty="0"/>
              <a:t> </a:t>
            </a:r>
            <a:r>
              <a:rPr lang="ar-SA" i="1" dirty="0" err="1"/>
              <a:t>أخصائيي</a:t>
            </a:r>
            <a:r>
              <a:rPr lang="ar-SA" i="1" dirty="0"/>
              <a:t> </a:t>
            </a:r>
            <a:r>
              <a:rPr lang="en-US" i="1" dirty="0" err="1"/>
              <a:t>الحال</a:t>
            </a:r>
            <a:r>
              <a:rPr lang="ar-SA" i="1" dirty="0" err="1"/>
              <a:t>ة</a:t>
            </a:r>
            <a:r>
              <a:rPr lang="ar-SA" i="1" dirty="0"/>
              <a:t> </a:t>
            </a:r>
            <a:r>
              <a:rPr lang="en-US" i="1" dirty="0"/>
              <a:t> التأكد من مشاركة الأطفال والأسر في القرارات الرئيسية وتقديم الموافقة </a:t>
            </a:r>
            <a:r>
              <a:rPr lang="en-US" i="1" dirty="0" err="1"/>
              <a:t>أو</a:t>
            </a:r>
            <a:r>
              <a:rPr lang="en-US" i="1" dirty="0"/>
              <a:t> </a:t>
            </a:r>
            <a:r>
              <a:rPr lang="en-US" i="1" dirty="0" err="1"/>
              <a:t>ال</a:t>
            </a:r>
            <a:r>
              <a:rPr lang="ar-SA" i="1" dirty="0"/>
              <a:t>قبول</a:t>
            </a:r>
            <a:r>
              <a:rPr lang="en-US" i="1" dirty="0"/>
              <a:t>.</a:t>
            </a:r>
          </a:p>
          <a:p>
            <a:pPr algn="r" rtl="1"/>
            <a:r>
              <a:rPr lang="en-US" i="1" dirty="0"/>
              <a:t>مشاركة الطفل تبني الثقة وتغذي الأمل والشعور بالانتماء</a:t>
            </a:r>
          </a:p>
          <a:p>
            <a:pPr algn="r" rtl="1"/>
            <a:r>
              <a:rPr lang="en-US" i="1" dirty="0"/>
              <a:t>يمكّن هذا الأطفال من التفكير في نقاط قوتهم وإمكانية التغيير الإيجابي.</a:t>
            </a:r>
          </a:p>
          <a:p>
            <a:pPr algn="r" rtl="1"/>
            <a:r>
              <a:rPr lang="en-GB" i="1" dirty="0"/>
              <a:t>هل لدى أي شخص أي أسئلة أو بحاجة إلى توضيح حول </a:t>
            </a:r>
            <a:r>
              <a:rPr lang="en-GB" i="1" dirty="0" err="1"/>
              <a:t>هذه</a:t>
            </a:r>
            <a:r>
              <a:rPr lang="en-GB" i="1" dirty="0"/>
              <a:t> </a:t>
            </a:r>
            <a:r>
              <a:rPr lang="en-GB" i="1" dirty="0" err="1"/>
              <a:t>ا</a:t>
            </a:r>
            <a:r>
              <a:rPr lang="ar-SA" i="1" dirty="0"/>
              <a:t>لمصطلحات</a:t>
            </a:r>
            <a:r>
              <a:rPr lang="en-GB" i="1" dirty="0"/>
              <a:t>؟</a:t>
            </a:r>
          </a:p>
        </p:txBody>
      </p:sp>
      <p:sp>
        <p:nvSpPr>
          <p:cNvPr id="6" name="Slide Image Placeholder 5">
            <a:extLst>
              <a:ext uri="{FF2B5EF4-FFF2-40B4-BE49-F238E27FC236}">
                <a16:creationId xmlns:a16="http://schemas.microsoft.com/office/drawing/2014/main" id="{2B342D56-7596-F8F3-E277-A6A4386041E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60E2925-E3E9-C275-C04B-DBD5B92877A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21</a:t>
            </a:fld>
            <a:endParaRPr lang="en-US" sz="1200" dirty="0">
              <a:latin typeface="+mn-lt"/>
            </a:endParaRPr>
          </a:p>
        </p:txBody>
      </p:sp>
    </p:spTree>
    <p:extLst>
      <p:ext uri="{BB962C8B-B14F-4D97-AF65-F5344CB8AC3E}">
        <p14:creationId xmlns:p14="http://schemas.microsoft.com/office/powerpoint/2010/main" val="18721124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sz="1100" b="1" dirty="0"/>
              <a:t>مقدمة</a:t>
            </a:r>
          </a:p>
          <a:p>
            <a:pPr algn="r" rtl="1"/>
            <a:r>
              <a:rPr lang="en-GB" sz="1100" i="1" dirty="0" err="1"/>
              <a:t>يجب</a:t>
            </a:r>
            <a:r>
              <a:rPr lang="en-GB" sz="1100" i="1" dirty="0"/>
              <a:t> أن يتلقى الأطفال معلومات حول إدارة الحالة قبل طلب الموافقة </a:t>
            </a:r>
            <a:r>
              <a:rPr lang="en-GB" sz="1100" i="1" dirty="0" err="1"/>
              <a:t>أو</a:t>
            </a:r>
            <a:r>
              <a:rPr lang="en-GB" sz="1100" i="1" dirty="0"/>
              <a:t> </a:t>
            </a:r>
            <a:r>
              <a:rPr lang="en-GB" sz="1100" i="1" dirty="0" err="1"/>
              <a:t>ال</a:t>
            </a:r>
            <a:r>
              <a:rPr lang="ar-SA" sz="1100" i="1" dirty="0"/>
              <a:t>قبول</a:t>
            </a:r>
            <a:r>
              <a:rPr lang="en-GB" sz="1100" i="1" dirty="0"/>
              <a:t>.</a:t>
            </a:r>
          </a:p>
          <a:p>
            <a:pPr algn="r" rtl="1"/>
            <a:r>
              <a:rPr lang="en-GB" sz="1100" i="1" dirty="0"/>
              <a:t>عندها فقط يمكنهم اتخاذ قرار مستنير أو </a:t>
            </a:r>
            <a:r>
              <a:rPr lang="en-GB" sz="1100" i="1" dirty="0" err="1"/>
              <a:t>التعبير</a:t>
            </a:r>
            <a:r>
              <a:rPr lang="en-GB" sz="1100" i="1" dirty="0"/>
              <a:t> </a:t>
            </a:r>
            <a:r>
              <a:rPr lang="en-GB" sz="1100" i="1" dirty="0" err="1"/>
              <a:t>عن</a:t>
            </a:r>
            <a:r>
              <a:rPr lang="ar-SA" sz="1100" i="1" dirty="0"/>
              <a:t> رغبة </a:t>
            </a:r>
            <a:r>
              <a:rPr lang="en-GB" sz="1100" i="1" dirty="0" err="1"/>
              <a:t>مستنير</a:t>
            </a:r>
            <a:r>
              <a:rPr lang="ar-SA" sz="1100" i="1" dirty="0" err="1"/>
              <a:t>ة</a:t>
            </a:r>
            <a:r>
              <a:rPr lang="en-GB" sz="1100" i="1" dirty="0"/>
              <a:t> للمشاركة.</a:t>
            </a:r>
          </a:p>
          <a:p>
            <a:pPr algn="r" rtl="1"/>
            <a:r>
              <a:rPr lang="en-US" sz="1100" dirty="0"/>
              <a:t>توجيه </a:t>
            </a:r>
            <a:r>
              <a:rPr lang="en-US" sz="1100" dirty="0" err="1"/>
              <a:t>المشاركين</a:t>
            </a:r>
            <a:r>
              <a:rPr lang="en-US" sz="1100" dirty="0"/>
              <a:t> </a:t>
            </a:r>
            <a:r>
              <a:rPr lang="en-US" sz="1100" dirty="0" err="1"/>
              <a:t>إلى</a:t>
            </a:r>
            <a:r>
              <a:rPr lang="ar-SA" sz="1100" dirty="0"/>
              <a:t> </a:t>
            </a:r>
            <a:r>
              <a:rPr lang="ar-SA" sz="1100" b="1" dirty="0"/>
              <a:t>ال</a:t>
            </a:r>
            <a:r>
              <a:rPr lang="en-US" sz="1100" b="1" dirty="0" err="1"/>
              <a:t>صفحة</a:t>
            </a:r>
            <a:r>
              <a:rPr lang="ar-SA" sz="1100" b="1" dirty="0"/>
              <a:t> ٩٣ من دليل العمل</a:t>
            </a:r>
            <a:r>
              <a:rPr lang="en-US" sz="1100" b="1" dirty="0"/>
              <a:t> </a:t>
            </a:r>
            <a:r>
              <a:rPr lang="ar-SA" sz="1100" b="1" dirty="0"/>
              <a:t>: المستنيرة</a:t>
            </a:r>
            <a:r>
              <a:rPr lang="en-US" sz="1100" b="1" dirty="0"/>
              <a:t>- جميع المعلومات المطلوبة</a:t>
            </a:r>
          </a:p>
          <a:p>
            <a:pPr lvl="0" algn="r" rtl="1"/>
            <a:r>
              <a:rPr lang="en-GB" sz="1100" i="1" dirty="0"/>
              <a:t>اكتب </a:t>
            </a:r>
            <a:r>
              <a:rPr lang="en-GB" sz="1100" i="1" dirty="0" err="1"/>
              <a:t>في</a:t>
            </a:r>
            <a:r>
              <a:rPr lang="en-GB" sz="1100" i="1" dirty="0"/>
              <a:t> </a:t>
            </a:r>
            <a:r>
              <a:rPr lang="ar-SA" sz="1100" i="1" dirty="0"/>
              <a:t>دليل العمل</a:t>
            </a:r>
            <a:r>
              <a:rPr lang="en-GB" sz="1100" i="1" dirty="0"/>
              <a:t> </a:t>
            </a:r>
            <a:r>
              <a:rPr lang="en-GB" sz="1100" i="1" dirty="0" err="1"/>
              <a:t>التدريبي</a:t>
            </a:r>
            <a:r>
              <a:rPr lang="ar-SA" sz="1100" i="1" dirty="0"/>
              <a:t> الخاص بك</a:t>
            </a:r>
            <a:r>
              <a:rPr lang="en-GB" sz="1100" i="1" dirty="0"/>
              <a:t> قائمة بالمعلومات التي يطلبها الطفل</a:t>
            </a:r>
          </a:p>
          <a:p>
            <a:pPr marL="0" indent="0" algn="r" rtl="1">
              <a:buNone/>
            </a:pPr>
            <a:endParaRPr lang="en-GB" sz="1100" dirty="0"/>
          </a:p>
          <a:p>
            <a:pPr marL="0" indent="0" algn="r" rtl="1">
              <a:buNone/>
            </a:pPr>
            <a:r>
              <a:rPr lang="en-GB" sz="1100" b="1" dirty="0"/>
              <a:t>العمل الفردي (10 دقائق)</a:t>
            </a:r>
          </a:p>
          <a:p>
            <a:pPr marL="0" indent="0" algn="r" rtl="1">
              <a:buNone/>
            </a:pPr>
            <a:endParaRPr lang="en-GB" sz="1100" b="1" dirty="0"/>
          </a:p>
          <a:p>
            <a:pPr marL="0" indent="0" algn="r" rtl="1">
              <a:buNone/>
            </a:pPr>
            <a:r>
              <a:rPr lang="en-GB" sz="1100" b="1" dirty="0"/>
              <a:t>مناقشة عامة (5 دقائق)</a:t>
            </a:r>
          </a:p>
          <a:p>
            <a:pPr algn="r" rtl="1"/>
            <a:r>
              <a:rPr lang="en-US" sz="1100" dirty="0"/>
              <a:t>اطلب من المتطوعين:</a:t>
            </a:r>
          </a:p>
          <a:p>
            <a:pPr lvl="1" algn="r" rtl="1"/>
            <a:r>
              <a:rPr lang="ar-SA" sz="1100" dirty="0"/>
              <a:t>أن يقوموا بقراءة</a:t>
            </a:r>
            <a:r>
              <a:rPr lang="en-US" sz="1100" dirty="0"/>
              <a:t> قائمتهم</a:t>
            </a:r>
          </a:p>
          <a:p>
            <a:pPr lvl="1" algn="r" rtl="1"/>
            <a:r>
              <a:rPr lang="en-US" sz="1100" dirty="0"/>
              <a:t>اشرح سبب اعتقادهم بأهمية مشاركة المعلومات</a:t>
            </a:r>
          </a:p>
          <a:p>
            <a:pPr algn="r" rtl="1"/>
            <a:r>
              <a:rPr lang="en-US" sz="1100" dirty="0" err="1"/>
              <a:t>راجع</a:t>
            </a:r>
            <a:r>
              <a:rPr lang="en-US" sz="1100" dirty="0"/>
              <a:t> </a:t>
            </a:r>
            <a:r>
              <a:rPr lang="en-US" sz="1100" dirty="0" err="1"/>
              <a:t>الاجابات</a:t>
            </a:r>
            <a:r>
              <a:rPr lang="en-US" sz="1100" dirty="0"/>
              <a:t> المحتملة واستكملها</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dirty="0"/>
              <a:t>______________________________________________________________________________</a:t>
            </a:r>
          </a:p>
          <a:p>
            <a:pPr marL="0" indent="0" algn="r" rtl="1">
              <a:buNone/>
            </a:pPr>
            <a:endParaRPr lang="en-US" sz="1100" dirty="0"/>
          </a:p>
          <a:p>
            <a:pPr marL="0" indent="0" algn="r" rtl="1">
              <a:buNone/>
            </a:pPr>
            <a:r>
              <a:rPr lang="ar-SA" sz="1100" b="1" dirty="0"/>
              <a:t>الإجابات</a:t>
            </a:r>
            <a:r>
              <a:rPr lang="en-US" sz="1100" b="1" dirty="0"/>
              <a:t> الممكنة</a:t>
            </a:r>
          </a:p>
          <a:p>
            <a:pPr lvl="0" algn="r" rtl="1"/>
            <a:r>
              <a:rPr lang="en-US" sz="1100" dirty="0" err="1"/>
              <a:t>اسم</a:t>
            </a:r>
            <a:r>
              <a:rPr lang="en-US" sz="1100" dirty="0"/>
              <a:t> </a:t>
            </a:r>
            <a:r>
              <a:rPr lang="ar-SA" sz="1100" dirty="0"/>
              <a:t>أخصائي/ </a:t>
            </a:r>
            <a:r>
              <a:rPr lang="ar-SA" sz="1100" dirty="0" err="1"/>
              <a:t>ة</a:t>
            </a:r>
            <a:r>
              <a:rPr lang="ar-SA" sz="1100" dirty="0"/>
              <a:t> الحالة </a:t>
            </a:r>
            <a:r>
              <a:rPr lang="en-US" sz="1100" dirty="0" err="1"/>
              <a:t>وكيفية</a:t>
            </a:r>
            <a:r>
              <a:rPr lang="en-US" sz="1100" dirty="0"/>
              <a:t> </a:t>
            </a:r>
            <a:r>
              <a:rPr lang="en-US" sz="1100" dirty="0" err="1"/>
              <a:t>الاتصال</a:t>
            </a:r>
            <a:r>
              <a:rPr lang="en-US" sz="1100" dirty="0"/>
              <a:t> </a:t>
            </a:r>
            <a:r>
              <a:rPr lang="en-US" sz="1100" dirty="0" err="1"/>
              <a:t>به</a:t>
            </a:r>
            <a:r>
              <a:rPr lang="ar-SA" sz="1100" dirty="0"/>
              <a:t>/ها</a:t>
            </a:r>
            <a:endParaRPr lang="en-US" sz="1100" dirty="0"/>
          </a:p>
          <a:p>
            <a:pPr lvl="0" algn="r" rtl="1"/>
            <a:r>
              <a:rPr lang="en-GB" sz="1100" dirty="0"/>
              <a:t>الغرض من إدارة الحالة والعملية والمبادئ المتبعة</a:t>
            </a:r>
          </a:p>
          <a:p>
            <a:pPr lvl="0" algn="r" rtl="1"/>
            <a:r>
              <a:rPr lang="en-GB" sz="1100" dirty="0"/>
              <a:t>دور </a:t>
            </a:r>
            <a:r>
              <a:rPr lang="en-GB" sz="1100" dirty="0" err="1"/>
              <a:t>ومسؤوليات</a:t>
            </a:r>
            <a:r>
              <a:rPr lang="en-GB" sz="1100" dirty="0"/>
              <a:t> </a:t>
            </a:r>
            <a:r>
              <a:rPr lang="ar-SA" sz="1100" dirty="0"/>
              <a:t>خصائي الحالة </a:t>
            </a:r>
            <a:r>
              <a:rPr lang="en-GB" sz="1100" dirty="0" err="1"/>
              <a:t>والطفل</a:t>
            </a:r>
            <a:r>
              <a:rPr lang="en-GB" sz="1100" dirty="0"/>
              <a:t> في عملية إدارة الحالة</a:t>
            </a:r>
            <a:endParaRPr lang="en-US" sz="1100" dirty="0"/>
          </a:p>
          <a:p>
            <a:pPr lvl="0" algn="r" rtl="1"/>
            <a:r>
              <a:rPr lang="en-GB" sz="1100" dirty="0"/>
              <a:t>ما هي المعلومات ولماذا يجب تخزين المعلومات </a:t>
            </a:r>
            <a:r>
              <a:rPr lang="en-GB" sz="1100" dirty="0" err="1"/>
              <a:t>المتعلقة</a:t>
            </a:r>
            <a:r>
              <a:rPr lang="en-GB" sz="1100" dirty="0"/>
              <a:t> </a:t>
            </a:r>
            <a:r>
              <a:rPr lang="en-GB" sz="1100" dirty="0" err="1"/>
              <a:t>ب</a:t>
            </a:r>
            <a:r>
              <a:rPr lang="ar-SA" sz="1100" dirty="0"/>
              <a:t>حالتهم</a:t>
            </a:r>
            <a:r>
              <a:rPr lang="en-GB" sz="1100" dirty="0"/>
              <a:t> ، وكذلك كيف ومتى سيتم تخزينها بما يتماشى مع بروتوكولات حماية البيانات من أجل احترام السرية</a:t>
            </a:r>
          </a:p>
          <a:p>
            <a:pPr lvl="0" algn="r" rtl="1"/>
            <a:r>
              <a:rPr lang="en-GB" sz="1100" dirty="0"/>
              <a:t>قد يتم مشاركة المعلومات غير المحددة للهوية لأغراض إعداد التقارير</a:t>
            </a:r>
          </a:p>
          <a:p>
            <a:pPr lvl="0" algn="r" rtl="1"/>
            <a:r>
              <a:rPr lang="en-GB" sz="1100" dirty="0"/>
              <a:t>يمكنهم دائمًا الاطلاع على </a:t>
            </a:r>
            <a:r>
              <a:rPr lang="en-GB" sz="1100" dirty="0" err="1"/>
              <a:t>سجلات</a:t>
            </a:r>
            <a:r>
              <a:rPr lang="en-GB" sz="1100" dirty="0"/>
              <a:t> </a:t>
            </a:r>
            <a:r>
              <a:rPr lang="ar-SA" sz="1100" dirty="0"/>
              <a:t>حالاتهم</a:t>
            </a:r>
            <a:r>
              <a:rPr lang="en-GB" sz="1100" dirty="0"/>
              <a:t> أو طلب نسخة منها</a:t>
            </a:r>
            <a:endParaRPr lang="en-US" sz="1100" dirty="0"/>
          </a:p>
          <a:p>
            <a:pPr lvl="0" algn="r" rtl="1"/>
            <a:r>
              <a:rPr lang="en-GB" sz="1100" dirty="0"/>
              <a:t>ما هي المعلومات ولماذا قد تحتاج إلى مشاركة المعلومات حول حالتهم ، وكيف سيتم مشاركتها بما يتماشى مع بروتوكولات مشاركة المعلومات من أجل احترام السرية</a:t>
            </a:r>
          </a:p>
          <a:p>
            <a:pPr lvl="0" algn="r" rtl="1"/>
            <a:r>
              <a:rPr lang="en-GB" sz="1100" dirty="0"/>
              <a:t>قد يسلطون الضوء على رغباتهم المحددة فيما يتعلق بالمعلومات التي لا يرغبون في </a:t>
            </a:r>
            <a:r>
              <a:rPr lang="en-GB" sz="1100" dirty="0" err="1"/>
              <a:t>مشاركتها</a:t>
            </a:r>
            <a:r>
              <a:rPr lang="en-GB" sz="1100" dirty="0"/>
              <a:t> </a:t>
            </a:r>
            <a:r>
              <a:rPr lang="ar-SA" sz="1100" dirty="0"/>
              <a:t>و </a:t>
            </a:r>
            <a:r>
              <a:rPr lang="en-GB" sz="1100" dirty="0" err="1"/>
              <a:t>مع</a:t>
            </a:r>
            <a:r>
              <a:rPr lang="en-GB" sz="1100" dirty="0"/>
              <a:t> </a:t>
            </a:r>
            <a:r>
              <a:rPr lang="ar-SA" sz="1100" dirty="0"/>
              <a:t>مَن.</a:t>
            </a:r>
            <a:endParaRPr lang="en-GB" sz="1100"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sz="1100" dirty="0" err="1"/>
              <a:t>أ</a:t>
            </a:r>
            <a:r>
              <a:rPr lang="en-GB" sz="1100" dirty="0" err="1"/>
              <a:t>وضح</a:t>
            </a:r>
            <a:r>
              <a:rPr lang="en-GB" sz="1100" dirty="0"/>
              <a:t> أنه في بعض الحالات قد يلزم مشاركة المعلومات دون موافقتهم إذا كانوا هم أو غيرهم معرضين لضرر كبير. إذا كان الأمر كذلك ، </a:t>
            </a:r>
            <a:r>
              <a:rPr lang="en-GB" sz="1100" dirty="0" err="1"/>
              <a:t>فسيتم</a:t>
            </a:r>
            <a:r>
              <a:rPr lang="en-GB" sz="1100" dirty="0"/>
              <a:t> </a:t>
            </a:r>
            <a:r>
              <a:rPr lang="en-GB" sz="1100" dirty="0" err="1"/>
              <a:t>إبلاغه</a:t>
            </a:r>
            <a:r>
              <a:rPr lang="ar-SA" sz="1100" dirty="0"/>
              <a:t>/ها</a:t>
            </a:r>
            <a:r>
              <a:rPr lang="en-GB" sz="1100" dirty="0"/>
              <a:t> بذلك</a:t>
            </a:r>
            <a:endParaRPr lang="en-US" sz="1100" dirty="0"/>
          </a:p>
        </p:txBody>
      </p:sp>
      <p:sp>
        <p:nvSpPr>
          <p:cNvPr id="6" name="Slide Image Placeholder 5">
            <a:extLst>
              <a:ext uri="{FF2B5EF4-FFF2-40B4-BE49-F238E27FC236}">
                <a16:creationId xmlns:a16="http://schemas.microsoft.com/office/drawing/2014/main" id="{3C2A8EFB-61DE-2E2B-BE82-15B01D42E1D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521F5EE-CDAE-AA46-3024-56603D6A8D2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22</a:t>
            </a:fld>
            <a:endParaRPr lang="en-US" sz="1200" dirty="0">
              <a:latin typeface="+mn-lt"/>
            </a:endParaRPr>
          </a:p>
        </p:txBody>
      </p:sp>
    </p:spTree>
    <p:extLst>
      <p:ext uri="{BB962C8B-B14F-4D97-AF65-F5344CB8AC3E}">
        <p14:creationId xmlns:p14="http://schemas.microsoft.com/office/powerpoint/2010/main" val="41578404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i="0" dirty="0"/>
              <a:t>مقدمة</a:t>
            </a:r>
          </a:p>
          <a:p>
            <a:pPr algn="r" rtl="1"/>
            <a:r>
              <a:rPr lang="en-GB" i="1" dirty="0" err="1"/>
              <a:t>لقد</a:t>
            </a:r>
            <a:r>
              <a:rPr lang="en-GB" i="1" dirty="0"/>
              <a:t> </a:t>
            </a:r>
            <a:r>
              <a:rPr lang="ar-SA" i="1" dirty="0" err="1"/>
              <a:t>ت</a:t>
            </a:r>
            <a:r>
              <a:rPr lang="en-GB" i="1" dirty="0" err="1"/>
              <a:t>علمنا</a:t>
            </a:r>
            <a:r>
              <a:rPr lang="en-GB" i="1" dirty="0"/>
              <a:t> للتو أنه يجب طلب الموافقة المستنيرة من الأطفال الذين لديهم السن والنضج للمشاركة في صنع القرار.</a:t>
            </a:r>
          </a:p>
          <a:p>
            <a:pPr algn="r" rtl="1"/>
            <a:r>
              <a:rPr lang="en-GB" i="1" dirty="0"/>
              <a:t>سنقوم </a:t>
            </a:r>
            <a:r>
              <a:rPr lang="en-GB" i="1" dirty="0" err="1"/>
              <a:t>الآن</a:t>
            </a:r>
            <a:r>
              <a:rPr lang="en-GB" i="1" dirty="0"/>
              <a:t> </a:t>
            </a:r>
            <a:r>
              <a:rPr lang="en-GB" i="1" dirty="0" err="1"/>
              <a:t>بإجراء</a:t>
            </a:r>
            <a:r>
              <a:rPr lang="ar-SA" i="1" dirty="0"/>
              <a:t> مسابقة </a:t>
            </a:r>
            <a:r>
              <a:rPr lang="en-GB" i="1" dirty="0" err="1"/>
              <a:t>سيناريو</a:t>
            </a:r>
            <a:r>
              <a:rPr lang="en-GB" i="1" dirty="0"/>
              <a:t> يتعين على المشاركين فيه تحديد ما إذا كان ينبغي الحصول </a:t>
            </a:r>
            <a:r>
              <a:rPr lang="en-GB" i="1" dirty="0" err="1"/>
              <a:t>على</a:t>
            </a:r>
            <a:r>
              <a:rPr lang="en-GB" i="1" dirty="0"/>
              <a:t> </a:t>
            </a:r>
            <a:r>
              <a:rPr lang="ar-SA" i="1" dirty="0"/>
              <a:t>قبول</a:t>
            </a:r>
            <a:r>
              <a:rPr lang="en-GB" i="1" dirty="0"/>
              <a:t> أو موافقة مستنيرة.</a:t>
            </a:r>
          </a:p>
          <a:p>
            <a:pPr algn="r" rtl="1"/>
            <a:r>
              <a:rPr lang="en-US" dirty="0"/>
              <a:t>توجيه </a:t>
            </a:r>
            <a:r>
              <a:rPr lang="en-US" dirty="0" err="1"/>
              <a:t>المشاركين</a:t>
            </a:r>
            <a:r>
              <a:rPr lang="en-US" dirty="0"/>
              <a:t> </a:t>
            </a:r>
            <a:r>
              <a:rPr lang="en-US" dirty="0" err="1"/>
              <a:t>إلى</a:t>
            </a:r>
            <a:r>
              <a:rPr lang="ar-SA" dirty="0"/>
              <a:t> </a:t>
            </a:r>
            <a:r>
              <a:rPr lang="ar-SA" b="1" dirty="0"/>
              <a:t>ال</a:t>
            </a:r>
            <a:r>
              <a:rPr lang="en-US" b="1" dirty="0" err="1"/>
              <a:t>صفحة</a:t>
            </a:r>
            <a:r>
              <a:rPr lang="en-US" b="1" dirty="0"/>
              <a:t> </a:t>
            </a:r>
            <a:r>
              <a:rPr lang="ar-SA" b="1" dirty="0"/>
              <a:t>٩٤من دليل العمل</a:t>
            </a:r>
            <a:r>
              <a:rPr lang="en-US" b="1" dirty="0"/>
              <a:t> </a:t>
            </a:r>
            <a:r>
              <a:rPr lang="ar-SA" b="1" dirty="0"/>
              <a:t>: القبول أو </a:t>
            </a:r>
            <a:r>
              <a:rPr lang="en-US" b="1" dirty="0" err="1"/>
              <a:t>الموافقة</a:t>
            </a:r>
            <a:r>
              <a:rPr lang="en-US" b="1" dirty="0"/>
              <a:t> </a:t>
            </a:r>
            <a:r>
              <a:rPr lang="en-US" b="1" dirty="0" err="1"/>
              <a:t>المستنيرة</a:t>
            </a:r>
            <a:r>
              <a:rPr lang="en-US" b="1" dirty="0"/>
              <a:t>؟</a:t>
            </a:r>
          </a:p>
          <a:p>
            <a:pPr algn="r" rtl="1"/>
            <a:r>
              <a:rPr lang="en-GB" i="1" dirty="0" err="1"/>
              <a:t>في</a:t>
            </a:r>
            <a:r>
              <a:rPr lang="en-GB" i="1" dirty="0"/>
              <a:t> </a:t>
            </a:r>
            <a:r>
              <a:rPr lang="ar-SA" i="1" dirty="0"/>
              <a:t>دليل العمل</a:t>
            </a:r>
            <a:r>
              <a:rPr lang="en-GB" i="1" dirty="0"/>
              <a:t> </a:t>
            </a:r>
            <a:r>
              <a:rPr lang="en-GB" i="1" dirty="0" err="1"/>
              <a:t>الخاص</a:t>
            </a:r>
            <a:r>
              <a:rPr lang="en-GB" i="1" dirty="0"/>
              <a:t> </a:t>
            </a:r>
            <a:r>
              <a:rPr lang="en-GB" i="1" dirty="0" err="1"/>
              <a:t>بك</a:t>
            </a:r>
            <a:r>
              <a:rPr lang="ar-SA" i="1" dirty="0" err="1"/>
              <a:t>م</a:t>
            </a:r>
            <a:r>
              <a:rPr lang="en-GB" i="1" dirty="0"/>
              <a:t>:</a:t>
            </a:r>
          </a:p>
          <a:p>
            <a:pPr lvl="1" algn="r" rtl="1"/>
            <a:r>
              <a:rPr lang="ar-SA" i="1" dirty="0"/>
              <a:t>قم بقراءة</a:t>
            </a:r>
            <a:r>
              <a:rPr lang="en-GB" i="1" dirty="0"/>
              <a:t> السيناريوهات</a:t>
            </a:r>
          </a:p>
          <a:p>
            <a:pPr lvl="1" algn="r" rtl="1"/>
            <a:r>
              <a:rPr lang="en-GB" i="1" dirty="0"/>
              <a:t>ضع علامة في المربع </a:t>
            </a:r>
            <a:r>
              <a:rPr lang="en-GB" i="1" dirty="0" err="1"/>
              <a:t>الصحيح</a:t>
            </a:r>
            <a:r>
              <a:rPr lang="en-GB" i="1" dirty="0"/>
              <a:t> </a:t>
            </a:r>
            <a:r>
              <a:rPr lang="ar-SA" i="1" dirty="0"/>
              <a:t>(</a:t>
            </a:r>
            <a:r>
              <a:rPr lang="en-GB" i="1" dirty="0" err="1"/>
              <a:t>ال</a:t>
            </a:r>
            <a:r>
              <a:rPr lang="ar-SA" i="1" dirty="0"/>
              <a:t>قبول</a:t>
            </a:r>
            <a:r>
              <a:rPr lang="en-GB" i="1" dirty="0"/>
              <a:t> </a:t>
            </a:r>
            <a:r>
              <a:rPr lang="en-GB" i="1" dirty="0" err="1"/>
              <a:t>المستنير</a:t>
            </a:r>
            <a:r>
              <a:rPr lang="en-GB" i="1" dirty="0"/>
              <a:t> أو </a:t>
            </a:r>
            <a:r>
              <a:rPr lang="en-GB" i="1" dirty="0" err="1"/>
              <a:t>الموافقة</a:t>
            </a:r>
            <a:r>
              <a:rPr lang="en-GB" i="1" dirty="0"/>
              <a:t> </a:t>
            </a:r>
            <a:r>
              <a:rPr lang="en-GB" i="1" dirty="0" err="1"/>
              <a:t>المستنيرة</a:t>
            </a:r>
            <a:r>
              <a:rPr lang="ar-SA" i="1" dirty="0"/>
              <a:t>)</a:t>
            </a:r>
            <a:endParaRPr lang="en-GB" i="1" dirty="0"/>
          </a:p>
          <a:p>
            <a:pPr lvl="1" algn="r" rtl="1"/>
            <a:r>
              <a:rPr lang="en-GB" i="1" dirty="0"/>
              <a:t>اكتب اعتباراتك عند تحديد ما إذا كان ينبغي </a:t>
            </a:r>
            <a:r>
              <a:rPr lang="en-GB" i="1" dirty="0" err="1"/>
              <a:t>طلب</a:t>
            </a:r>
            <a:r>
              <a:rPr lang="en-GB" i="1" dirty="0"/>
              <a:t> </a:t>
            </a:r>
            <a:r>
              <a:rPr lang="en-GB" i="1" dirty="0" err="1"/>
              <a:t>ال</a:t>
            </a:r>
            <a:r>
              <a:rPr lang="ar-SA" i="1" dirty="0"/>
              <a:t>قبول</a:t>
            </a:r>
            <a:r>
              <a:rPr lang="en-GB" i="1" dirty="0"/>
              <a:t> أو الموافقة المستنيرة.</a:t>
            </a:r>
          </a:p>
          <a:p>
            <a:pPr algn="r" rtl="1"/>
            <a:endParaRPr lang="en-GB" dirty="0"/>
          </a:p>
          <a:p>
            <a:pPr marL="0" indent="0" algn="r" rtl="1">
              <a:buNone/>
            </a:pPr>
            <a:r>
              <a:rPr lang="en-GB" b="1" dirty="0"/>
              <a:t>العمل </a:t>
            </a:r>
            <a:r>
              <a:rPr lang="en-GB" b="1" dirty="0" err="1"/>
              <a:t>الفردي</a:t>
            </a:r>
            <a:r>
              <a:rPr lang="en-GB" b="1" dirty="0"/>
              <a:t> </a:t>
            </a:r>
            <a:r>
              <a:rPr lang="ar-SA" b="1" dirty="0"/>
              <a:t>(١٠دقائق)</a:t>
            </a:r>
            <a:endParaRPr lang="en-GB" b="1" dirty="0"/>
          </a:p>
          <a:p>
            <a:pPr marL="0" indent="0" algn="r" rtl="1">
              <a:buNone/>
            </a:pPr>
            <a:endParaRPr lang="en-GB" b="1" dirty="0"/>
          </a:p>
          <a:p>
            <a:pPr marL="0" indent="0" algn="r" rtl="1">
              <a:buNone/>
            </a:pPr>
            <a:r>
              <a:rPr lang="en-GB" b="1" dirty="0"/>
              <a:t>مناقشة </a:t>
            </a:r>
            <a:r>
              <a:rPr lang="en-GB" b="1" dirty="0" err="1"/>
              <a:t>عامة</a:t>
            </a:r>
            <a:r>
              <a:rPr lang="en-GB" b="1" dirty="0"/>
              <a:t> </a:t>
            </a:r>
            <a:r>
              <a:rPr lang="ar-SA" b="1" dirty="0"/>
              <a:t>(٥دقائق)</a:t>
            </a:r>
            <a:endParaRPr lang="en-GB" b="1" dirty="0"/>
          </a:p>
          <a:p>
            <a:pPr algn="r" rtl="1"/>
            <a:r>
              <a:rPr lang="en-US" dirty="0" err="1"/>
              <a:t>لكل</a:t>
            </a:r>
            <a:r>
              <a:rPr lang="en-US" dirty="0"/>
              <a:t> سيناريو</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اطلب من أحد المتطوعين قراءة السيناريو </a:t>
            </a:r>
            <a:r>
              <a:rPr lang="en-US" dirty="0" err="1"/>
              <a:t>ومشاركة</a:t>
            </a:r>
            <a:r>
              <a:rPr lang="en-US" dirty="0"/>
              <a:t> </a:t>
            </a:r>
            <a:r>
              <a:rPr lang="en-US" dirty="0" err="1"/>
              <a:t>خ</a:t>
            </a:r>
            <a:r>
              <a:rPr lang="ar-SA" dirty="0" err="1"/>
              <a:t>ياراتهم</a:t>
            </a:r>
            <a:r>
              <a:rPr lang="en-US" dirty="0"/>
              <a:t> </a:t>
            </a:r>
            <a:r>
              <a:rPr lang="ar-SA" dirty="0"/>
              <a:t>(</a:t>
            </a:r>
            <a:r>
              <a:rPr lang="en-GB" i="1" dirty="0" err="1"/>
              <a:t>ال</a:t>
            </a:r>
            <a:r>
              <a:rPr lang="ar-SA" i="1" dirty="0"/>
              <a:t>قبول</a:t>
            </a:r>
            <a:r>
              <a:rPr lang="en-GB" i="1" dirty="0"/>
              <a:t> </a:t>
            </a:r>
            <a:r>
              <a:rPr lang="en-GB" i="1" dirty="0" err="1"/>
              <a:t>أو</a:t>
            </a:r>
            <a:r>
              <a:rPr lang="en-GB" i="1" dirty="0"/>
              <a:t> </a:t>
            </a:r>
            <a:r>
              <a:rPr lang="en-GB" i="1" dirty="0" err="1"/>
              <a:t>الموافقة</a:t>
            </a:r>
            <a:r>
              <a:rPr lang="en-GB" i="1" dirty="0"/>
              <a:t> </a:t>
            </a:r>
            <a:r>
              <a:rPr lang="en-GB" i="1" dirty="0" err="1"/>
              <a:t>المستنيرة</a:t>
            </a:r>
            <a:r>
              <a:rPr lang="ar-SA" i="1" dirty="0"/>
              <a:t>) </a:t>
            </a:r>
            <a:r>
              <a:rPr lang="en-US" dirty="0" err="1"/>
              <a:t>وشرح</a:t>
            </a:r>
            <a:r>
              <a:rPr lang="en-US" dirty="0"/>
              <a:t> اعتباراتهم.</a:t>
            </a:r>
          </a:p>
          <a:p>
            <a:pPr lvl="1" algn="r" rtl="1"/>
            <a:r>
              <a:rPr lang="en-US" dirty="0"/>
              <a:t>مراجعة واستكمال الردود أدناه</a:t>
            </a:r>
          </a:p>
          <a:p>
            <a:pPr marL="0" indent="0" algn="r" rtl="1">
              <a:buNone/>
            </a:pPr>
            <a:r>
              <a:rPr lang="en-US" dirty="0"/>
              <a:t>______________________________________________________________________________</a:t>
            </a:r>
          </a:p>
          <a:p>
            <a:pPr marL="0" indent="0" algn="r" rtl="1">
              <a:buNone/>
            </a:pPr>
            <a:endParaRPr lang="en-US" dirty="0"/>
          </a:p>
          <a:p>
            <a:pPr marL="0" indent="0" algn="r" rtl="1">
              <a:buNone/>
            </a:pPr>
            <a:r>
              <a:rPr lang="en-US" b="1" dirty="0" err="1"/>
              <a:t>اجابات</a:t>
            </a:r>
            <a:endParaRPr lang="en-US" b="1" dirty="0"/>
          </a:p>
          <a:p>
            <a:pPr lvl="0" algn="r" rtl="1"/>
            <a:r>
              <a:rPr lang="en-US" dirty="0"/>
              <a:t>السيناريو الأول (صالح يبلغ من العمر 3 سنوات) = </a:t>
            </a:r>
            <a:r>
              <a:rPr lang="en-US" dirty="0" err="1"/>
              <a:t>ال</a:t>
            </a:r>
            <a:r>
              <a:rPr lang="ar-SA" dirty="0"/>
              <a:t>قبول</a:t>
            </a:r>
            <a:r>
              <a:rPr lang="en-US" dirty="0"/>
              <a:t> </a:t>
            </a:r>
            <a:r>
              <a:rPr lang="en-US" dirty="0" err="1"/>
              <a:t>المستنير</a:t>
            </a:r>
            <a:endParaRPr lang="en-US" dirty="0"/>
          </a:p>
          <a:p>
            <a:pPr lvl="1" algn="r" rtl="1"/>
            <a:r>
              <a:rPr lang="en-US" dirty="0"/>
              <a:t>كان الطفل صغيرًا جدًا ولكن من المحتمل أن يكون قادرًا على </a:t>
            </a:r>
            <a:r>
              <a:rPr lang="en-US" dirty="0" err="1"/>
              <a:t>إعطاء</a:t>
            </a:r>
            <a:r>
              <a:rPr lang="en-US" dirty="0"/>
              <a:t> </a:t>
            </a:r>
            <a:r>
              <a:rPr lang="en-US" dirty="0" err="1"/>
              <a:t>ال</a:t>
            </a:r>
            <a:r>
              <a:rPr lang="ar-SA" dirty="0"/>
              <a:t>قبول</a:t>
            </a:r>
            <a:r>
              <a:rPr lang="en-US" dirty="0"/>
              <a:t> </a:t>
            </a:r>
            <a:r>
              <a:rPr lang="en-US" dirty="0" err="1"/>
              <a:t>اللفظي</a:t>
            </a:r>
            <a:r>
              <a:rPr lang="en-US" dirty="0"/>
              <a:t>.</a:t>
            </a:r>
          </a:p>
          <a:p>
            <a:pPr lvl="1" algn="r" rtl="1"/>
            <a:r>
              <a:rPr lang="en-US" dirty="0"/>
              <a:t>يجب على أخصائي الحالة أن يشرح إدارة الحالة بلغة مناسبة لعمره ، وسبب الحاجة إلى العلاج الطبي ، وما الذي سيحدث ، ولماذا.</a:t>
            </a:r>
          </a:p>
          <a:p>
            <a:pPr lvl="0" algn="r" rtl="1"/>
            <a:endParaRPr lang="en-US" dirty="0"/>
          </a:p>
          <a:p>
            <a:pPr marL="0" lvl="0" indent="0" algn="r" rtl="1">
              <a:buNone/>
            </a:pPr>
            <a:r>
              <a:rPr lang="ar-SA" b="1" dirty="0"/>
              <a:t>يتبع</a:t>
            </a:r>
            <a:r>
              <a:rPr lang="en-US" b="1" dirty="0">
                <a:sym typeface="Wingdings" panose="05000000000000000000" pitchFamily="2" charset="2"/>
              </a:rPr>
              <a:t></a:t>
            </a:r>
            <a:endParaRPr lang="en-US" b="1" dirty="0"/>
          </a:p>
        </p:txBody>
      </p:sp>
      <p:sp>
        <p:nvSpPr>
          <p:cNvPr id="6" name="Slide Image Placeholder 5">
            <a:extLst>
              <a:ext uri="{FF2B5EF4-FFF2-40B4-BE49-F238E27FC236}">
                <a16:creationId xmlns:a16="http://schemas.microsoft.com/office/drawing/2014/main" id="{E48A6FD4-0FBF-D1E1-41BB-EB0F6A9E36FA}"/>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FA89DB4-19DC-8308-82CF-F3230C92520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23</a:t>
            </a:fld>
            <a:endParaRPr lang="en-US" sz="1200" dirty="0">
              <a:latin typeface="+mn-lt"/>
            </a:endParaRPr>
          </a:p>
        </p:txBody>
      </p:sp>
    </p:spTree>
    <p:extLst>
      <p:ext uri="{BB962C8B-B14F-4D97-AF65-F5344CB8AC3E}">
        <p14:creationId xmlns:p14="http://schemas.microsoft.com/office/powerpoint/2010/main" val="38152870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lvl="0" algn="r" rtl="1"/>
            <a:r>
              <a:rPr lang="en-US" dirty="0"/>
              <a:t>السيناريو الثاني (</a:t>
            </a:r>
            <a:r>
              <a:rPr lang="en-US" dirty="0" err="1"/>
              <a:t>سليم</a:t>
            </a:r>
            <a:r>
              <a:rPr lang="en-US" dirty="0"/>
              <a:t> </a:t>
            </a:r>
            <a:r>
              <a:rPr lang="ar-SA" dirty="0"/>
              <a:t>فتى</a:t>
            </a:r>
            <a:r>
              <a:rPr lang="en-US" dirty="0"/>
              <a:t> يبلغ من </a:t>
            </a:r>
            <a:r>
              <a:rPr lang="en-US" dirty="0" err="1"/>
              <a:t>العمر</a:t>
            </a:r>
            <a:r>
              <a:rPr lang="en-US" dirty="0"/>
              <a:t> </a:t>
            </a:r>
            <a:r>
              <a:rPr lang="ar-SA" dirty="0"/>
              <a:t>١٧</a:t>
            </a:r>
            <a:r>
              <a:rPr lang="en-US" dirty="0"/>
              <a:t> عامًا) = الموافقة المستنيرة</a:t>
            </a:r>
          </a:p>
          <a:p>
            <a:pPr lvl="1" algn="r" rtl="1"/>
            <a:r>
              <a:rPr lang="en-US" dirty="0"/>
              <a:t>يبدو </a:t>
            </a:r>
            <a:r>
              <a:rPr lang="en-US" dirty="0" err="1"/>
              <a:t>أن</a:t>
            </a:r>
            <a:r>
              <a:rPr lang="en-US" dirty="0"/>
              <a:t> </a:t>
            </a:r>
            <a:r>
              <a:rPr lang="en-US" dirty="0" err="1"/>
              <a:t>ال</a:t>
            </a:r>
            <a:r>
              <a:rPr lang="ar-SA" dirty="0"/>
              <a:t>فتى</a:t>
            </a:r>
            <a:r>
              <a:rPr lang="en-US" dirty="0"/>
              <a:t> قد بلغ من العمر والنضج لتقديم موافقة خطية مستنيرة.</a:t>
            </a:r>
          </a:p>
          <a:p>
            <a:pPr lvl="1" algn="r" rtl="1"/>
            <a:r>
              <a:rPr lang="ar-SA" dirty="0"/>
              <a:t>يجب على أخصائية الحالة التأكد من مشاركة المعلومات الصحيحة حول خيارات لم شمل الأسرة من أجل اتخاذ القرار</a:t>
            </a:r>
            <a:r>
              <a:rPr lang="en-US" dirty="0"/>
              <a:t>.</a:t>
            </a:r>
          </a:p>
          <a:p>
            <a:pPr lvl="1" algn="r" rtl="1"/>
            <a:r>
              <a:rPr lang="en-US" dirty="0"/>
              <a:t>إذا كان ذلك مناسبًا وآمنًا ، فقد يتم أيضًا جمع موافقة الوالدين.</a:t>
            </a:r>
          </a:p>
          <a:p>
            <a:pPr lvl="0" algn="r" rtl="1"/>
            <a:r>
              <a:rPr lang="en-US" dirty="0"/>
              <a:t>السيناريو </a:t>
            </a:r>
            <a:r>
              <a:rPr lang="en-US" dirty="0" err="1"/>
              <a:t>الثالث</a:t>
            </a:r>
            <a:r>
              <a:rPr lang="en-US" dirty="0"/>
              <a:t> </a:t>
            </a:r>
            <a:r>
              <a:rPr lang="ar-SA" dirty="0"/>
              <a:t>(</a:t>
            </a:r>
            <a:r>
              <a:rPr lang="en-US" dirty="0" err="1"/>
              <a:t>خالد</a:t>
            </a:r>
            <a:r>
              <a:rPr lang="en-US" dirty="0"/>
              <a:t> </a:t>
            </a:r>
            <a:r>
              <a:rPr lang="ar-SA" dirty="0"/>
              <a:t>١٦</a:t>
            </a:r>
            <a:r>
              <a:rPr lang="en-US" dirty="0"/>
              <a:t> </a:t>
            </a:r>
            <a:r>
              <a:rPr lang="en-US" dirty="0" err="1"/>
              <a:t>سنة</a:t>
            </a:r>
            <a:r>
              <a:rPr lang="ar-SA" dirty="0"/>
              <a:t>)</a:t>
            </a:r>
            <a:r>
              <a:rPr lang="en-US" dirty="0"/>
              <a:t> = </a:t>
            </a:r>
            <a:r>
              <a:rPr lang="en-US" dirty="0" err="1"/>
              <a:t>ال</a:t>
            </a:r>
            <a:r>
              <a:rPr lang="ar-SA" dirty="0"/>
              <a:t>قبول</a:t>
            </a:r>
            <a:r>
              <a:rPr lang="en-US" dirty="0"/>
              <a:t> </a:t>
            </a:r>
            <a:r>
              <a:rPr lang="en-US" dirty="0" err="1"/>
              <a:t>المستنير</a:t>
            </a:r>
            <a:endParaRPr lang="en-US" dirty="0"/>
          </a:p>
          <a:p>
            <a:pPr lvl="1" algn="r" rtl="1"/>
            <a:r>
              <a:rPr lang="en-US" dirty="0"/>
              <a:t>يبدو أن إعاقة الطفل تؤثر على قدرته على فهم المعلومات واتخاذ القرارات.</a:t>
            </a:r>
          </a:p>
          <a:p>
            <a:pPr lvl="1" algn="r" rtl="1"/>
            <a:r>
              <a:rPr lang="en-US" dirty="0"/>
              <a:t>يبدو أنه من غير المحتمل </a:t>
            </a:r>
            <a:r>
              <a:rPr lang="en-US" dirty="0" err="1"/>
              <a:t>أن</a:t>
            </a:r>
            <a:r>
              <a:rPr lang="en-US" dirty="0"/>
              <a:t> </a:t>
            </a:r>
            <a:r>
              <a:rPr lang="en-US" dirty="0" err="1"/>
              <a:t>يكونوا</a:t>
            </a:r>
            <a:r>
              <a:rPr lang="en-US" dirty="0"/>
              <a:t> </a:t>
            </a:r>
            <a:r>
              <a:rPr lang="en-US" dirty="0" err="1"/>
              <a:t>قادرين</a:t>
            </a:r>
            <a:r>
              <a:rPr lang="en-US" dirty="0"/>
              <a:t> على الموافقة ، على الرغم </a:t>
            </a:r>
            <a:r>
              <a:rPr lang="en-US" dirty="0" err="1"/>
              <a:t>من</a:t>
            </a:r>
            <a:r>
              <a:rPr lang="en-US" dirty="0"/>
              <a:t> </a:t>
            </a:r>
            <a:r>
              <a:rPr lang="en-US" dirty="0" err="1"/>
              <a:t>سنهم</a:t>
            </a:r>
            <a:r>
              <a:rPr lang="en-US" dirty="0"/>
              <a:t> ، ولكن قد يكونون قادرين على إعطاء الموافقة اللفظية اعتمادًا على وظائفهم المعرفية ومهارات الاتصال.</a:t>
            </a:r>
            <a:endParaRPr lang="en-BE" dirty="0"/>
          </a:p>
        </p:txBody>
      </p:sp>
      <p:sp>
        <p:nvSpPr>
          <p:cNvPr id="2" name="Google Shape;725;p48:notes">
            <a:extLst>
              <a:ext uri="{FF2B5EF4-FFF2-40B4-BE49-F238E27FC236}">
                <a16:creationId xmlns:a16="http://schemas.microsoft.com/office/drawing/2014/main" id="{8AB2049E-DCC6-7412-567D-E25534F1768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24</a:t>
            </a:fld>
            <a:endParaRPr lang="en-US" sz="1200" dirty="0">
              <a:latin typeface="+mn-lt"/>
            </a:endParaRPr>
          </a:p>
        </p:txBody>
      </p:sp>
    </p:spTree>
    <p:extLst>
      <p:ext uri="{BB962C8B-B14F-4D97-AF65-F5344CB8AC3E}">
        <p14:creationId xmlns:p14="http://schemas.microsoft.com/office/powerpoint/2010/main" val="37598099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ar-SA" i="1" dirty="0"/>
              <a:t>للوالدين</a:t>
            </a:r>
            <a:r>
              <a:rPr lang="en-GB" i="1" dirty="0"/>
              <a:t> حقوق وعليهم واجبات ومسؤوليات تجاه أطفالهم.</a:t>
            </a:r>
          </a:p>
          <a:p>
            <a:pPr lvl="1" algn="r" rtl="1"/>
            <a:r>
              <a:rPr lang="en-GB" i="1" dirty="0" err="1"/>
              <a:t>ا</a:t>
            </a:r>
            <a:r>
              <a:rPr lang="ar-SA" i="1" dirty="0"/>
              <a:t>لوالدين</a:t>
            </a:r>
            <a:r>
              <a:rPr lang="en-GB" i="1" dirty="0"/>
              <a:t> </a:t>
            </a:r>
            <a:r>
              <a:rPr lang="en-GB" i="1" dirty="0" err="1"/>
              <a:t>مسؤول</a:t>
            </a:r>
            <a:r>
              <a:rPr lang="ar-SA" i="1" dirty="0" err="1"/>
              <a:t>ي</a:t>
            </a:r>
            <a:r>
              <a:rPr lang="en-GB" i="1" dirty="0" err="1"/>
              <a:t>ن</a:t>
            </a:r>
            <a:r>
              <a:rPr lang="en-GB" i="1" dirty="0"/>
              <a:t> عن تربية أطفالهم </a:t>
            </a:r>
            <a:r>
              <a:rPr lang="en-GB" i="1" dirty="0" err="1"/>
              <a:t>ونموهم</a:t>
            </a:r>
            <a:r>
              <a:rPr lang="en-GB" i="1" dirty="0"/>
              <a:t> </a:t>
            </a:r>
            <a:r>
              <a:rPr lang="en-GB" i="1" dirty="0" err="1"/>
              <a:t>وعليهم</a:t>
            </a:r>
            <a:r>
              <a:rPr lang="en-GB" i="1" dirty="0"/>
              <a:t> حمايتهم من الأذى </a:t>
            </a:r>
            <a:r>
              <a:rPr lang="en-GB" i="1" dirty="0" err="1"/>
              <a:t>والتصرف</a:t>
            </a:r>
            <a:r>
              <a:rPr lang="en-GB" i="1" dirty="0"/>
              <a:t> </a:t>
            </a:r>
            <a:r>
              <a:rPr lang="ar-SA" i="1" dirty="0"/>
              <a:t>بحسب</a:t>
            </a:r>
            <a:r>
              <a:rPr lang="en-GB" i="1" dirty="0"/>
              <a:t> مصلحتهم </a:t>
            </a:r>
            <a:r>
              <a:rPr lang="en-GB" i="1" dirty="0" err="1"/>
              <a:t>الفضلى</a:t>
            </a:r>
            <a:r>
              <a:rPr lang="en-GB" i="1" dirty="0"/>
              <a:t>.</a:t>
            </a:r>
            <a:r>
              <a:rPr lang="ar-SA" i="1" dirty="0"/>
              <a:t> </a:t>
            </a:r>
            <a:endParaRPr lang="en-GB" i="1" dirty="0"/>
          </a:p>
          <a:p>
            <a:pPr lvl="1" algn="r" rtl="1"/>
            <a:r>
              <a:rPr lang="en-GB" i="1" dirty="0"/>
              <a:t>كما أن الوالدين هما من يمثلان الطفل قانونًا طالما أنهما دون السن القانونية (أقل من 18 عامًا).</a:t>
            </a:r>
          </a:p>
          <a:p>
            <a:pPr lvl="0" algn="r" rtl="1"/>
            <a:r>
              <a:rPr lang="en-GB" i="1" dirty="0" err="1"/>
              <a:t>لهذا</a:t>
            </a:r>
            <a:r>
              <a:rPr lang="en-GB" i="1" dirty="0"/>
              <a:t> </a:t>
            </a:r>
            <a:r>
              <a:rPr lang="en-GB" i="1" dirty="0" err="1"/>
              <a:t>السبب</a:t>
            </a:r>
            <a:r>
              <a:rPr lang="ar-SA" i="1" dirty="0"/>
              <a:t>، </a:t>
            </a:r>
            <a:r>
              <a:rPr lang="en-GB" i="1" dirty="0" err="1"/>
              <a:t>يجب</a:t>
            </a:r>
            <a:r>
              <a:rPr lang="en-GB" i="1" dirty="0"/>
              <a:t> دائمًا طلب الموافقة المستنيرة من الوالدين قبل بدء خدمات </a:t>
            </a:r>
            <a:r>
              <a:rPr lang="en-GB" i="1" dirty="0" err="1"/>
              <a:t>إدارة</a:t>
            </a:r>
            <a:r>
              <a:rPr lang="en-GB" i="1" dirty="0"/>
              <a:t> </a:t>
            </a:r>
            <a:r>
              <a:rPr lang="en-GB" i="1" dirty="0" err="1"/>
              <a:t>الحالة</a:t>
            </a:r>
            <a:r>
              <a:rPr lang="en-GB" i="1" dirty="0"/>
              <a:t> </a:t>
            </a:r>
            <a:r>
              <a:rPr lang="en-GB" i="1" dirty="0" err="1"/>
              <a:t>ما</a:t>
            </a:r>
            <a:r>
              <a:rPr lang="en-GB" i="1" dirty="0"/>
              <a:t> لم يكن من مصلحة الطفل إشراك الوالدين / مقدمي الرعاية من أجل </a:t>
            </a:r>
            <a:r>
              <a:rPr lang="en-GB" i="1" dirty="0" err="1"/>
              <a:t>سلامتهم</a:t>
            </a:r>
            <a:r>
              <a:rPr lang="en-GB" i="1" dirty="0"/>
              <a:t> </a:t>
            </a:r>
            <a:r>
              <a:rPr lang="en-GB" i="1" dirty="0" err="1"/>
              <a:t>ورفاهه</a:t>
            </a:r>
            <a:r>
              <a:rPr lang="ar-SA" i="1" dirty="0" err="1"/>
              <a:t>م</a:t>
            </a:r>
            <a:endParaRPr lang="en-GB" i="1" dirty="0"/>
          </a:p>
          <a:p>
            <a:pPr lvl="1" algn="r" rtl="1"/>
            <a:r>
              <a:rPr lang="en-GB" i="1" dirty="0"/>
              <a:t>على سبيل المثال: إذا كان الوالد أو مقدم الرعاية هو مرتكب الإساءة.</a:t>
            </a:r>
          </a:p>
          <a:p>
            <a:pPr algn="r" rtl="1"/>
            <a:endParaRPr lang="en-GB" dirty="0"/>
          </a:p>
          <a:p>
            <a:pPr marL="0" indent="0" algn="r" rtl="1">
              <a:buNone/>
            </a:pPr>
            <a:r>
              <a:rPr lang="en-GB" b="1" dirty="0"/>
              <a:t>مناقشة </a:t>
            </a:r>
            <a:r>
              <a:rPr lang="en-GB" b="1" dirty="0" err="1"/>
              <a:t>عامة</a:t>
            </a:r>
            <a:r>
              <a:rPr lang="en-GB" b="1" dirty="0"/>
              <a:t> </a:t>
            </a:r>
            <a:r>
              <a:rPr lang="ar-SA" b="1" dirty="0"/>
              <a:t>(٥ دقائق)</a:t>
            </a:r>
            <a:endParaRPr lang="en-GB" b="1" dirty="0"/>
          </a:p>
          <a:p>
            <a:pPr algn="r" rtl="1"/>
            <a:r>
              <a:rPr lang="en-GB" i="1" dirty="0"/>
              <a:t>ما هي أسباب عدم طلب الموافقة المستنيرة من الوالدين؟</a:t>
            </a:r>
          </a:p>
          <a:p>
            <a:pPr lvl="1" algn="r" rtl="1"/>
            <a:r>
              <a:rPr lang="ar-SA" dirty="0"/>
              <a:t>عدم وجود </a:t>
            </a:r>
            <a:r>
              <a:rPr lang="en-GB" dirty="0" err="1"/>
              <a:t>الوالد</a:t>
            </a:r>
            <a:r>
              <a:rPr lang="ar-SA" dirty="0"/>
              <a:t>ين (</a:t>
            </a:r>
            <a:r>
              <a:rPr lang="en-GB" dirty="0" err="1"/>
              <a:t>الطفل</a:t>
            </a:r>
            <a:r>
              <a:rPr lang="en-GB" dirty="0"/>
              <a:t> يتيم </a:t>
            </a:r>
            <a:r>
              <a:rPr lang="en-GB" dirty="0" err="1"/>
              <a:t>أو</a:t>
            </a:r>
            <a:r>
              <a:rPr lang="en-GB" dirty="0"/>
              <a:t> </a:t>
            </a:r>
            <a:r>
              <a:rPr lang="en-GB" dirty="0" err="1"/>
              <a:t>منفصل</a:t>
            </a:r>
            <a:r>
              <a:rPr lang="ar-SA" dirty="0"/>
              <a:t>)</a:t>
            </a:r>
            <a:endParaRPr lang="en-GB" dirty="0"/>
          </a:p>
          <a:p>
            <a:pPr lvl="1" algn="r" rtl="1"/>
            <a:r>
              <a:rPr lang="ar-SA" dirty="0"/>
              <a:t>يفتقر الوالدين </a:t>
            </a:r>
            <a:r>
              <a:rPr lang="en-GB" dirty="0" err="1"/>
              <a:t>إلى</a:t>
            </a:r>
            <a:r>
              <a:rPr lang="en-GB" dirty="0"/>
              <a:t> القدرة</a:t>
            </a:r>
          </a:p>
          <a:p>
            <a:pPr lvl="1" algn="r" rtl="1"/>
            <a:r>
              <a:rPr lang="en-GB" dirty="0"/>
              <a:t>من المحتمل أن </a:t>
            </a:r>
            <a:r>
              <a:rPr lang="en-GB" dirty="0" err="1"/>
              <a:t>يتسبب</a:t>
            </a:r>
            <a:r>
              <a:rPr lang="en-GB" dirty="0"/>
              <a:t> </a:t>
            </a:r>
            <a:r>
              <a:rPr lang="en-GB" dirty="0" err="1"/>
              <a:t>الوالد</a:t>
            </a:r>
            <a:r>
              <a:rPr lang="ar-SA" dirty="0" err="1"/>
              <a:t>ي</a:t>
            </a:r>
            <a:r>
              <a:rPr lang="en-GB" dirty="0" err="1"/>
              <a:t>ن</a:t>
            </a:r>
            <a:r>
              <a:rPr lang="en-GB" dirty="0"/>
              <a:t> في إلحاق الضرر بالطفل </a:t>
            </a:r>
            <a:r>
              <a:rPr lang="en-GB" dirty="0" err="1"/>
              <a:t>ولا</a:t>
            </a:r>
            <a:r>
              <a:rPr lang="en-GB" dirty="0"/>
              <a:t> </a:t>
            </a:r>
            <a:r>
              <a:rPr lang="en-GB" dirty="0" err="1"/>
              <a:t>يتصرفان</a:t>
            </a:r>
            <a:r>
              <a:rPr lang="ar-SA" dirty="0"/>
              <a:t> بحسب </a:t>
            </a:r>
            <a:r>
              <a:rPr lang="en-GB" dirty="0" err="1"/>
              <a:t>مصلحته</a:t>
            </a:r>
            <a:r>
              <a:rPr lang="ar-SA" dirty="0"/>
              <a:t> </a:t>
            </a:r>
            <a:r>
              <a:rPr lang="en-GB" dirty="0" err="1"/>
              <a:t>الفضلى</a:t>
            </a:r>
            <a:endParaRPr lang="en-GB" dirty="0"/>
          </a:p>
          <a:p>
            <a:pPr algn="r" rtl="1"/>
            <a:r>
              <a:rPr lang="en-GB" dirty="0" err="1"/>
              <a:t>مراجعة</a:t>
            </a:r>
            <a:r>
              <a:rPr lang="en-GB" dirty="0"/>
              <a:t> </a:t>
            </a:r>
            <a:r>
              <a:rPr lang="en-GB" dirty="0" err="1"/>
              <a:t>واستكمال</a:t>
            </a:r>
            <a:r>
              <a:rPr lang="ar-SA" dirty="0"/>
              <a:t> الإجابات</a:t>
            </a:r>
            <a:endParaRPr lang="en-GB" dirty="0"/>
          </a:p>
          <a:p>
            <a:pPr algn="r" rtl="1"/>
            <a:r>
              <a:rPr lang="en-GB" i="1" dirty="0"/>
              <a:t>إذا تم فصل الطفل عن والديه أو لم يعد كلا الوالدين على </a:t>
            </a:r>
            <a:r>
              <a:rPr lang="en-GB" i="1" dirty="0" err="1"/>
              <a:t>قيد</a:t>
            </a:r>
            <a:r>
              <a:rPr lang="en-GB" i="1" dirty="0"/>
              <a:t> </a:t>
            </a:r>
            <a:r>
              <a:rPr lang="en-GB" i="1" dirty="0" err="1"/>
              <a:t>الحياة</a:t>
            </a:r>
            <a:r>
              <a:rPr lang="ar-SA" i="1" dirty="0"/>
              <a:t>، </a:t>
            </a:r>
            <a:r>
              <a:rPr lang="en-GB" i="1" dirty="0" err="1"/>
              <a:t>فيمكن</a:t>
            </a:r>
            <a:r>
              <a:rPr lang="en-GB" i="1" dirty="0"/>
              <a:t> الحصول على الموافقة من:</a:t>
            </a:r>
          </a:p>
          <a:p>
            <a:pPr lvl="1" algn="r" rtl="1"/>
            <a:r>
              <a:rPr lang="en-GB" i="1" dirty="0"/>
              <a:t>أفراد الأسرة الممتدة أو المجتمع على النحو المنصوص عليه في العادات المحلية</a:t>
            </a:r>
          </a:p>
          <a:p>
            <a:pPr lvl="1" algn="r" rtl="1"/>
            <a:r>
              <a:rPr lang="en-GB" i="1" dirty="0"/>
              <a:t>الأوصياء القانونيين</a:t>
            </a:r>
          </a:p>
          <a:p>
            <a:pPr lvl="1" algn="r" rtl="1"/>
            <a:r>
              <a:rPr lang="en-GB" i="1" dirty="0"/>
              <a:t>الأشخاص الآخرون المسؤولون قانونًا عن الطفل</a:t>
            </a:r>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F8C5F512-612C-FF36-9987-49F658FFF7F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E3FCEBA-AC61-17AB-B07B-8AC22DF5B29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25</a:t>
            </a:fld>
            <a:endParaRPr lang="en-US" sz="1200" dirty="0">
              <a:latin typeface="+mn-lt"/>
            </a:endParaRPr>
          </a:p>
        </p:txBody>
      </p:sp>
    </p:spTree>
    <p:extLst>
      <p:ext uri="{BB962C8B-B14F-4D97-AF65-F5344CB8AC3E}">
        <p14:creationId xmlns:p14="http://schemas.microsoft.com/office/powerpoint/2010/main" val="39859959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a:t>توجيه </a:t>
            </a:r>
            <a:r>
              <a:rPr lang="en-GB" dirty="0" err="1"/>
              <a:t>المشاركين</a:t>
            </a:r>
            <a:r>
              <a:rPr lang="en-GB" dirty="0"/>
              <a:t> </a:t>
            </a:r>
            <a:r>
              <a:rPr lang="en-GB" dirty="0" err="1"/>
              <a:t>إلى</a:t>
            </a:r>
            <a:r>
              <a:rPr lang="ar-SA" dirty="0"/>
              <a:t> </a:t>
            </a:r>
            <a:r>
              <a:rPr lang="ar-SA" b="1" dirty="0"/>
              <a:t>ال</a:t>
            </a:r>
            <a:r>
              <a:rPr lang="en-GB" b="1" dirty="0" err="1"/>
              <a:t>صفحة</a:t>
            </a:r>
            <a:r>
              <a:rPr lang="en-GB" b="1" dirty="0"/>
              <a:t> </a:t>
            </a:r>
            <a:r>
              <a:rPr lang="ar-SA" b="1" dirty="0"/>
              <a:t>٩٥ من</a:t>
            </a:r>
            <a:r>
              <a:rPr lang="en-GB" b="1" dirty="0"/>
              <a:t> </a:t>
            </a:r>
            <a:r>
              <a:rPr lang="en-GB" b="1" dirty="0" err="1"/>
              <a:t>من</a:t>
            </a:r>
            <a:r>
              <a:rPr lang="en-GB" b="1" dirty="0"/>
              <a:t> </a:t>
            </a:r>
            <a:r>
              <a:rPr lang="ar-SA" b="1" dirty="0"/>
              <a:t>دليل</a:t>
            </a:r>
            <a:r>
              <a:rPr lang="en-GB" b="1" dirty="0"/>
              <a:t> العمل: </a:t>
            </a:r>
            <a:r>
              <a:rPr lang="ar-SA" b="1" dirty="0">
                <a:latin typeface="Calibri" panose="020F0502020204030204" pitchFamily="34" charset="0"/>
                <a:cs typeface="Calibri" panose="020F0502020204030204" pitchFamily="34" charset="0"/>
              </a:rPr>
              <a:t>القبول و</a:t>
            </a:r>
            <a:r>
              <a:rPr lang="en-CA" b="1" dirty="0" err="1">
                <a:latin typeface="Calibri" panose="020F0502020204030204" pitchFamily="34" charset="0"/>
                <a:cs typeface="Calibri" panose="020F0502020204030204" pitchFamily="34" charset="0"/>
              </a:rPr>
              <a:t>الموافقة</a:t>
            </a:r>
            <a:r>
              <a:rPr lang="en-CA" b="1" dirty="0">
                <a:latin typeface="Calibri" panose="020F0502020204030204" pitchFamily="34" charset="0"/>
                <a:cs typeface="Calibri" panose="020F0502020204030204" pitchFamily="34" charset="0"/>
              </a:rPr>
              <a:t> </a:t>
            </a:r>
            <a:r>
              <a:rPr lang="en-CA" b="1" dirty="0" err="1">
                <a:latin typeface="Calibri" panose="020F0502020204030204" pitchFamily="34" charset="0"/>
                <a:cs typeface="Calibri" panose="020F0502020204030204" pitchFamily="34" charset="0"/>
              </a:rPr>
              <a:t>المستنيرة</a:t>
            </a:r>
            <a:r>
              <a:rPr lang="en-CA" b="1" dirty="0">
                <a:latin typeface="Calibri" panose="020F0502020204030204" pitchFamily="34" charset="0"/>
                <a:cs typeface="Calibri" panose="020F0502020204030204" pitchFamily="34" charset="0"/>
              </a:rPr>
              <a:t> </a:t>
            </a:r>
            <a:r>
              <a:rPr lang="ar-SA" b="1" dirty="0">
                <a:latin typeface="Calibri" panose="020F0502020204030204" pitchFamily="34" charset="0"/>
                <a:cs typeface="Calibri" panose="020F0502020204030204" pitchFamily="34" charset="0"/>
              </a:rPr>
              <a:t>للمراحل العمرية المختلفة</a:t>
            </a:r>
            <a:endParaRPr lang="en-GB" b="1" dirty="0"/>
          </a:p>
          <a:p>
            <a:pPr algn="r" rtl="1"/>
            <a:r>
              <a:rPr lang="en-GB" dirty="0" err="1"/>
              <a:t>عرض</a:t>
            </a:r>
            <a:r>
              <a:rPr lang="en-GB" dirty="0"/>
              <a:t> الشريحة</a:t>
            </a:r>
          </a:p>
          <a:p>
            <a:pPr algn="r" rtl="1"/>
            <a:r>
              <a:rPr lang="en-US" i="1" dirty="0"/>
              <a:t>هل لدى أي شخص أي أسئلة أو بحاجة إلى </a:t>
            </a:r>
            <a:r>
              <a:rPr lang="en-US" i="1" dirty="0" err="1"/>
              <a:t>توضيح</a:t>
            </a:r>
            <a:r>
              <a:rPr lang="en-US" i="1" dirty="0"/>
              <a:t>؟</a:t>
            </a:r>
            <a:endParaRPr lang="ar-SA" i="1" dirty="0"/>
          </a:p>
          <a:p>
            <a:pPr algn="r" rtl="1"/>
            <a:endParaRPr lang="ar-SA" i="1" dirty="0"/>
          </a:p>
          <a:p>
            <a:pPr algn="r" rtl="1"/>
            <a:endParaRPr lang="en-US" i="1" dirty="0"/>
          </a:p>
        </p:txBody>
      </p:sp>
      <p:sp>
        <p:nvSpPr>
          <p:cNvPr id="6" name="Slide Image Placeholder 5">
            <a:extLst>
              <a:ext uri="{FF2B5EF4-FFF2-40B4-BE49-F238E27FC236}">
                <a16:creationId xmlns:a16="http://schemas.microsoft.com/office/drawing/2014/main" id="{2FA42C37-6696-FEF5-D96D-E5E4A2950D2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B8C1A30-E66D-2B5A-3AD6-E999AA0C460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26</a:t>
            </a:fld>
            <a:endParaRPr lang="en-US" sz="1200" dirty="0">
              <a:latin typeface="+mn-lt"/>
            </a:endParaRPr>
          </a:p>
        </p:txBody>
      </p:sp>
    </p:spTree>
    <p:extLst>
      <p:ext uri="{BB962C8B-B14F-4D97-AF65-F5344CB8AC3E}">
        <p14:creationId xmlns:p14="http://schemas.microsoft.com/office/powerpoint/2010/main" val="37131429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US" i="1" dirty="0"/>
              <a:t>هل لدى أي شخص أي أسئلة أو بحاجة إلى </a:t>
            </a:r>
            <a:r>
              <a:rPr lang="en-US" i="1" dirty="0" err="1"/>
              <a:t>توضيح</a:t>
            </a:r>
            <a:r>
              <a:rPr lang="en-US" i="1" dirty="0"/>
              <a:t>؟</a:t>
            </a:r>
            <a:endParaRPr lang="ar-SA" i="1" dirty="0"/>
          </a:p>
          <a:p>
            <a:pPr algn="r" rtl="1"/>
            <a:endParaRPr lang="ar-SA" i="1" dirty="0"/>
          </a:p>
        </p:txBody>
      </p:sp>
      <p:sp>
        <p:nvSpPr>
          <p:cNvPr id="6" name="Slide Image Placeholder 5">
            <a:extLst>
              <a:ext uri="{FF2B5EF4-FFF2-40B4-BE49-F238E27FC236}">
                <a16:creationId xmlns:a16="http://schemas.microsoft.com/office/drawing/2014/main" id="{2FA42C37-6696-FEF5-D96D-E5E4A2950D28}"/>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B8C1A30-E66D-2B5A-3AD6-E999AA0C460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27</a:t>
            </a:fld>
            <a:endParaRPr lang="en-US" sz="1200" dirty="0">
              <a:latin typeface="+mn-lt"/>
            </a:endParaRPr>
          </a:p>
        </p:txBody>
      </p:sp>
    </p:spTree>
    <p:extLst>
      <p:ext uri="{BB962C8B-B14F-4D97-AF65-F5344CB8AC3E}">
        <p14:creationId xmlns:p14="http://schemas.microsoft.com/office/powerpoint/2010/main" val="7677274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i="0" dirty="0"/>
              <a:t>الشرح</a:t>
            </a:r>
            <a:endParaRPr lang="en-GB" b="1" i="0" dirty="0"/>
          </a:p>
          <a:p>
            <a:pPr algn="r" rtl="1"/>
            <a:r>
              <a:rPr lang="en-GB" i="1" dirty="0"/>
              <a:t>من الممكن تجاوز موافقة الوالد / </a:t>
            </a:r>
            <a:r>
              <a:rPr lang="en-GB" i="1" dirty="0" err="1"/>
              <a:t>مقدم</a:t>
            </a:r>
            <a:r>
              <a:rPr lang="en-GB" i="1" dirty="0"/>
              <a:t> </a:t>
            </a:r>
            <a:r>
              <a:rPr lang="en-GB" i="1" dirty="0" err="1"/>
              <a:t>الرعاية</a:t>
            </a:r>
            <a:r>
              <a:rPr lang="en-GB" i="1" dirty="0"/>
              <a:t> (</a:t>
            </a:r>
            <a:r>
              <a:rPr lang="en-GB" i="1" dirty="0" err="1"/>
              <a:t>لاتخاذ</a:t>
            </a:r>
            <a:r>
              <a:rPr lang="en-GB" i="1" dirty="0"/>
              <a:t> قرار بالاستمرار دون موافقة) إذا:</a:t>
            </a:r>
          </a:p>
          <a:p>
            <a:pPr lvl="1" algn="r" rtl="1"/>
            <a:r>
              <a:rPr lang="ar-SA" i="1" dirty="0"/>
              <a:t>كانت </a:t>
            </a:r>
            <a:r>
              <a:rPr lang="en-GB" i="1" dirty="0" err="1"/>
              <a:t>من</a:t>
            </a:r>
            <a:r>
              <a:rPr lang="en-GB" i="1" dirty="0"/>
              <a:t> </a:t>
            </a:r>
            <a:r>
              <a:rPr lang="en-GB" i="1" dirty="0" err="1"/>
              <a:t>مصلحة</a:t>
            </a:r>
            <a:r>
              <a:rPr lang="en-GB" i="1" dirty="0"/>
              <a:t> </a:t>
            </a:r>
            <a:r>
              <a:rPr lang="en-GB" i="1" dirty="0" err="1"/>
              <a:t>الطفل</a:t>
            </a:r>
            <a:r>
              <a:rPr lang="ar-SA" i="1" dirty="0"/>
              <a:t> الفضلى</a:t>
            </a:r>
            <a:endParaRPr lang="en-GB" i="1" dirty="0"/>
          </a:p>
          <a:p>
            <a:pPr lvl="1" algn="r" rtl="1"/>
            <a:r>
              <a:rPr lang="ar-SA" i="1" dirty="0"/>
              <a:t>كان ذلك </a:t>
            </a:r>
            <a:r>
              <a:rPr lang="en-GB" i="1" dirty="0" err="1"/>
              <a:t>يتماشى</a:t>
            </a:r>
            <a:r>
              <a:rPr lang="en-GB" i="1" dirty="0"/>
              <a:t> مع القوانين المحلية والإطار القانوني.</a:t>
            </a:r>
          </a:p>
          <a:p>
            <a:pPr lvl="0" algn="r" rtl="1"/>
            <a:r>
              <a:rPr lang="en-GB" i="1" dirty="0"/>
              <a:t>من الممكن عدم إشراك الوالدين أو مقدمي الرعاية إذا:</a:t>
            </a:r>
          </a:p>
          <a:p>
            <a:pPr lvl="1" algn="r" rtl="1"/>
            <a:r>
              <a:rPr lang="en-GB" i="1" dirty="0"/>
              <a:t>من المحتمل أن تسبب ضررًا للطفل</a:t>
            </a:r>
          </a:p>
          <a:p>
            <a:pPr lvl="1" algn="r" rtl="1"/>
            <a:r>
              <a:rPr lang="en-GB" i="1" dirty="0"/>
              <a:t>إذا تسببوا في ضرر - على </a:t>
            </a:r>
            <a:r>
              <a:rPr lang="en-GB" i="1" dirty="0" err="1"/>
              <a:t>سبيل</a:t>
            </a:r>
            <a:r>
              <a:rPr lang="en-GB" i="1" dirty="0"/>
              <a:t> </a:t>
            </a:r>
            <a:r>
              <a:rPr lang="en-GB" i="1" dirty="0" err="1"/>
              <a:t>المثال</a:t>
            </a:r>
            <a:r>
              <a:rPr lang="ar-SA" i="1" dirty="0"/>
              <a:t>، </a:t>
            </a:r>
            <a:r>
              <a:rPr lang="en-GB" i="1" dirty="0" err="1"/>
              <a:t>عندما</a:t>
            </a:r>
            <a:r>
              <a:rPr lang="en-GB" i="1" dirty="0"/>
              <a:t>:</a:t>
            </a:r>
          </a:p>
          <a:p>
            <a:pPr lvl="2" algn="r" rtl="1"/>
            <a:r>
              <a:rPr lang="ar-SA" i="1" dirty="0"/>
              <a:t>يقومون بإتاحة </a:t>
            </a:r>
            <a:r>
              <a:rPr lang="en-GB" i="1" dirty="0" err="1"/>
              <a:t>العنف</a:t>
            </a:r>
            <a:r>
              <a:rPr lang="en-GB" i="1" dirty="0"/>
              <a:t> </a:t>
            </a:r>
            <a:r>
              <a:rPr lang="ar-SA" i="1" dirty="0"/>
              <a:t>و الإساءة</a:t>
            </a:r>
            <a:endParaRPr lang="en-GB" i="1" dirty="0"/>
          </a:p>
          <a:p>
            <a:pPr lvl="2" algn="r" rtl="1"/>
            <a:r>
              <a:rPr lang="en-GB" i="1" dirty="0"/>
              <a:t>هم الجناة</a:t>
            </a:r>
          </a:p>
          <a:p>
            <a:pPr lvl="2" algn="r" rtl="1"/>
            <a:r>
              <a:rPr lang="en-GB" i="1" dirty="0"/>
              <a:t>ستكون هناك تداعيات على الطفل إذا اكتشفوا ما حدث</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مقدمة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توجيه </a:t>
            </a:r>
            <a:r>
              <a:rPr lang="en-US" dirty="0" err="1"/>
              <a:t>المشاركين</a:t>
            </a:r>
            <a:r>
              <a:rPr lang="en-US" dirty="0"/>
              <a:t> </a:t>
            </a:r>
            <a:r>
              <a:rPr lang="en-US" dirty="0" err="1"/>
              <a:t>إلى</a:t>
            </a:r>
            <a:r>
              <a:rPr lang="ar-SA" dirty="0"/>
              <a:t> </a:t>
            </a:r>
            <a:r>
              <a:rPr lang="en-US" b="1" dirty="0" err="1"/>
              <a:t>صفحة</a:t>
            </a:r>
            <a:r>
              <a:rPr lang="en-US" b="1" dirty="0"/>
              <a:t> كتاب </a:t>
            </a:r>
            <a:r>
              <a:rPr lang="en-US" b="1" dirty="0" err="1"/>
              <a:t>العمل</a:t>
            </a:r>
            <a:r>
              <a:rPr lang="en-US" b="1" dirty="0"/>
              <a:t> </a:t>
            </a:r>
            <a:r>
              <a:rPr lang="ar-SA" b="1" dirty="0"/>
              <a:t>٩٧-٩٨</a:t>
            </a:r>
            <a:r>
              <a:rPr lang="en-US" b="1" dirty="0"/>
              <a:t>: دراسة حالة - </a:t>
            </a:r>
            <a:r>
              <a:rPr lang="ar-SA" b="1" dirty="0"/>
              <a:t>ال</a:t>
            </a:r>
            <a:r>
              <a:rPr lang="en-US" b="1" dirty="0" err="1"/>
              <a:t>موافقة</a:t>
            </a:r>
            <a:r>
              <a:rPr lang="en-US" b="1" dirty="0"/>
              <a:t> </a:t>
            </a:r>
            <a:r>
              <a:rPr lang="ar-SA" b="1" dirty="0"/>
              <a:t>ال</a:t>
            </a:r>
            <a:r>
              <a:rPr lang="en-US" b="1" dirty="0" err="1"/>
              <a:t>مستنيرة</a:t>
            </a:r>
            <a:r>
              <a:rPr lang="ar-SA" b="1" dirty="0"/>
              <a:t> ل</a:t>
            </a:r>
            <a:r>
              <a:rPr lang="en-US" b="1" dirty="0" err="1"/>
              <a:t>لوالدين</a:t>
            </a:r>
            <a:endParaRPr lang="en-US" b="1"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قسّم المشاركين </a:t>
            </a:r>
            <a:r>
              <a:rPr lang="en-GB" dirty="0" err="1"/>
              <a:t>إلى</a:t>
            </a:r>
            <a:r>
              <a:rPr lang="en-GB" dirty="0"/>
              <a:t> </a:t>
            </a:r>
            <a:r>
              <a:rPr lang="ar-SA" dirty="0"/>
              <a:t>٤</a:t>
            </a:r>
            <a:r>
              <a:rPr lang="en-GB" dirty="0"/>
              <a:t> مجموعات</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خصص دراسة حالة لكل مجموعة.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في مجموعاتك:</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اقرأ دراسة الحالة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ناقش الإجراءات الممكنة وما يمكن أن يفعله أخصائي الحالة بعد ذلك في حالتهم</a:t>
            </a:r>
            <a:endParaRPr lang="en-US" b="1" dirty="0"/>
          </a:p>
          <a:p>
            <a:pPr marL="0" indent="0" algn="r" rtl="1">
              <a:buNone/>
            </a:pPr>
            <a:endParaRPr lang="en-GB" dirty="0"/>
          </a:p>
          <a:p>
            <a:pPr marL="0" indent="0" algn="r" rtl="1">
              <a:buNone/>
            </a:pPr>
            <a:r>
              <a:rPr lang="en-GB" b="1" dirty="0"/>
              <a:t>العمل </a:t>
            </a:r>
            <a:r>
              <a:rPr lang="en-GB" b="1" dirty="0" err="1"/>
              <a:t>الجماعي</a:t>
            </a:r>
            <a:r>
              <a:rPr lang="en-GB" b="1" dirty="0"/>
              <a:t> </a:t>
            </a:r>
            <a:r>
              <a:rPr lang="ar-SA" b="1" dirty="0"/>
              <a:t>(١٥ دقيقة)</a:t>
            </a:r>
            <a:endParaRPr lang="en-GB" b="1" dirty="0"/>
          </a:p>
          <a:p>
            <a:pPr marL="0" indent="0" algn="r" rtl="1">
              <a:buNone/>
            </a:pPr>
            <a:endParaRPr lang="en-GB" dirty="0"/>
          </a:p>
          <a:p>
            <a:pPr marL="0" indent="0" algn="r" rtl="1">
              <a:buNone/>
            </a:pPr>
            <a:r>
              <a:rPr lang="en-GB" b="1" dirty="0"/>
              <a:t>مناقشة </a:t>
            </a:r>
            <a:r>
              <a:rPr lang="en-GB" b="1" dirty="0" err="1"/>
              <a:t>عامة</a:t>
            </a:r>
            <a:r>
              <a:rPr lang="en-GB" b="1" dirty="0"/>
              <a:t> </a:t>
            </a:r>
            <a:r>
              <a:rPr lang="ar-SA" b="1" dirty="0"/>
              <a:t>(٢٠دقيقة)</a:t>
            </a:r>
            <a:endParaRPr lang="en-GB" b="1" dirty="0"/>
          </a:p>
          <a:p>
            <a:pPr algn="r" rtl="1"/>
            <a:r>
              <a:rPr lang="en-GB" dirty="0"/>
              <a:t>لكل دراسة حالة</a:t>
            </a:r>
          </a:p>
          <a:p>
            <a:pPr lvl="1" algn="r" rtl="1"/>
            <a:r>
              <a:rPr lang="en-GB" dirty="0"/>
              <a:t>اطلب من متطوع من كل مجموعة تقديم الإجراءات التالية الممكنة</a:t>
            </a:r>
          </a:p>
          <a:p>
            <a:pPr lvl="1" algn="r" rtl="1"/>
            <a:r>
              <a:rPr lang="en-GB" dirty="0"/>
              <a:t>استكمل بالردود المحتملة في الصفحة التالية</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lgn="r" rtl="1">
              <a:buNone/>
            </a:pPr>
            <a:endParaRPr lang="en-GB" dirty="0"/>
          </a:p>
          <a:p>
            <a:pPr marL="0" indent="0" algn="r" rtl="1">
              <a:buNone/>
            </a:pPr>
            <a:r>
              <a:rPr lang="ar-SA" b="1" dirty="0"/>
              <a:t>يتبع</a:t>
            </a:r>
            <a:r>
              <a:rPr lang="en-GB" b="1" dirty="0">
                <a:sym typeface="Wingdings" panose="05000000000000000000" pitchFamily="2" charset="2"/>
              </a:rPr>
              <a:t></a:t>
            </a:r>
            <a:endParaRPr lang="en-GB" b="1" dirty="0"/>
          </a:p>
        </p:txBody>
      </p:sp>
      <p:sp>
        <p:nvSpPr>
          <p:cNvPr id="6" name="Slide Image Placeholder 5">
            <a:extLst>
              <a:ext uri="{FF2B5EF4-FFF2-40B4-BE49-F238E27FC236}">
                <a16:creationId xmlns:a16="http://schemas.microsoft.com/office/drawing/2014/main" id="{20DC0406-6E5F-35A9-6307-18BD57D4C164}"/>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BE5AC60-EE7A-ED4F-3B97-A95B6D6CA49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28</a:t>
            </a:fld>
            <a:endParaRPr lang="en-US" sz="1200" dirty="0">
              <a:latin typeface="+mn-lt"/>
            </a:endParaRPr>
          </a:p>
        </p:txBody>
      </p:sp>
    </p:spTree>
    <p:extLst>
      <p:ext uri="{BB962C8B-B14F-4D97-AF65-F5344CB8AC3E}">
        <p14:creationId xmlns:p14="http://schemas.microsoft.com/office/powerpoint/2010/main" val="19487847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marL="0" indent="0" algn="r" rtl="1">
              <a:buNone/>
            </a:pPr>
            <a:r>
              <a:rPr lang="en-GB" b="1" dirty="0"/>
              <a:t>الردود الممكنة</a:t>
            </a:r>
          </a:p>
          <a:p>
            <a:pPr lvl="0" algn="r" rtl="1"/>
            <a:r>
              <a:rPr lang="en-GB" dirty="0"/>
              <a:t>سليم</a:t>
            </a:r>
          </a:p>
          <a:p>
            <a:pPr lvl="1" algn="r" rtl="1"/>
            <a:r>
              <a:rPr lang="en-GB" dirty="0"/>
              <a:t>خذ المزيد من الوقت للتواصل مع الوالدين ، وحاول بناء الثقة.</a:t>
            </a:r>
          </a:p>
          <a:p>
            <a:pPr lvl="1" algn="r" rtl="1"/>
            <a:r>
              <a:rPr lang="en-GB" dirty="0"/>
              <a:t>إذا لم ينجح الأمر ، فإن سليم يبلغ من </a:t>
            </a:r>
            <a:r>
              <a:rPr lang="en-GB" dirty="0" err="1"/>
              <a:t>العمر</a:t>
            </a:r>
            <a:r>
              <a:rPr lang="en-GB" dirty="0"/>
              <a:t> </a:t>
            </a:r>
            <a:r>
              <a:rPr lang="ar-SA" dirty="0"/>
              <a:t>١٧</a:t>
            </a:r>
            <a:r>
              <a:rPr lang="en-GB" dirty="0"/>
              <a:t> عامًا ، وبالتالي يمكن أن تكون موافقته كافية لبدء عملية إدارة الحالة.</a:t>
            </a:r>
          </a:p>
          <a:p>
            <a:pPr lvl="0" algn="r" rtl="1"/>
            <a:r>
              <a:rPr lang="en-GB" dirty="0"/>
              <a:t>ميمونة</a:t>
            </a:r>
          </a:p>
          <a:p>
            <a:pPr lvl="1" algn="r" rtl="1"/>
            <a:r>
              <a:rPr lang="en-GB" dirty="0"/>
              <a:t>حدد ما إذا كانت الأسرة الممتدة أو أحد أعضاء المجتمع كما هو منصوص عليه في العادات المحلية أو الأوصياء القانونيين أو غيرهم من الأشخاص المسؤولين قانونًا عن الطفل يمكنهم تقديم الموافقة (على سبيل المثال ، ربما يمكن ل</a:t>
            </a:r>
            <a:r>
              <a:rPr lang="ar-SA" dirty="0"/>
              <a:t>لقائد</a:t>
            </a:r>
            <a:r>
              <a:rPr lang="en-GB" dirty="0"/>
              <a:t> المجتمع</a:t>
            </a:r>
            <a:r>
              <a:rPr lang="ar-SA" dirty="0"/>
              <a:t>ي</a:t>
            </a:r>
            <a:r>
              <a:rPr lang="en-GB" dirty="0"/>
              <a:t> تقديم الموافقة</a:t>
            </a:r>
            <a:r>
              <a:rPr lang="ar-SA" dirty="0"/>
              <a:t>)</a:t>
            </a:r>
            <a:r>
              <a:rPr lang="en-GB" dirty="0"/>
              <a:t>.</a:t>
            </a:r>
          </a:p>
        </p:txBody>
      </p:sp>
      <p:sp>
        <p:nvSpPr>
          <p:cNvPr id="2" name="Google Shape;725;p48:notes">
            <a:extLst>
              <a:ext uri="{FF2B5EF4-FFF2-40B4-BE49-F238E27FC236}">
                <a16:creationId xmlns:a16="http://schemas.microsoft.com/office/drawing/2014/main" id="{69A700CB-1461-DC69-6A9C-F564E0401FA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29</a:t>
            </a:fld>
            <a:endParaRPr lang="en-US" sz="1200" dirty="0">
              <a:latin typeface="+mn-lt"/>
            </a:endParaRPr>
          </a:p>
        </p:txBody>
      </p:sp>
    </p:spTree>
    <p:extLst>
      <p:ext uri="{BB962C8B-B14F-4D97-AF65-F5344CB8AC3E}">
        <p14:creationId xmlns:p14="http://schemas.microsoft.com/office/powerpoint/2010/main" val="2286947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Notes Placeholder 26">
            <a:extLst>
              <a:ext uri="{FF2B5EF4-FFF2-40B4-BE49-F238E27FC236}">
                <a16:creationId xmlns:a16="http://schemas.microsoft.com/office/drawing/2014/main" id="{7AE83261-9D11-B6A3-9B5C-C0625A4D432C}"/>
              </a:ext>
            </a:extLst>
          </p:cNvPr>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GB" i="1" dirty="0" err="1"/>
              <a:t>هذه</a:t>
            </a:r>
            <a:r>
              <a:rPr lang="en-GB" i="1" dirty="0"/>
              <a:t> </a:t>
            </a:r>
            <a:r>
              <a:rPr lang="en-GB" i="1" dirty="0" err="1"/>
              <a:t>الوحدة</a:t>
            </a:r>
            <a:r>
              <a:rPr lang="ar-SA" i="1" dirty="0"/>
              <a:t> هي</a:t>
            </a:r>
            <a:r>
              <a:rPr lang="en-US" i="1" dirty="0"/>
              <a:t> حول الخطوة الأولى لإدارة الحالة:</a:t>
            </a:r>
          </a:p>
          <a:p>
            <a:pPr lvl="1" algn="r" rtl="1"/>
            <a:r>
              <a:rPr lang="en-US" i="1" dirty="0" err="1"/>
              <a:t>الت</a:t>
            </a:r>
            <a:r>
              <a:rPr lang="ar-SA" i="1" dirty="0"/>
              <a:t>حديد</a:t>
            </a:r>
            <a:r>
              <a:rPr lang="en-US" i="1" dirty="0"/>
              <a:t> والتسجيل</a:t>
            </a:r>
          </a:p>
          <a:p>
            <a:pPr lvl="1" algn="r" rtl="1"/>
            <a:r>
              <a:rPr lang="en-US" i="1" dirty="0"/>
              <a:t>كيف نحدد الأطفال الذين يحتاجون إلى إدارة الحالة ونقوم بتسجيل حالتهم.</a:t>
            </a:r>
          </a:p>
          <a:p>
            <a:pPr algn="r" rtl="1"/>
            <a:r>
              <a:rPr lang="en-US" i="0" dirty="0" err="1"/>
              <a:t>مراجعة</a:t>
            </a:r>
            <a:r>
              <a:rPr lang="ar-SA" i="0" dirty="0"/>
              <a:t>  </a:t>
            </a:r>
            <a:r>
              <a:rPr lang="ar-SA" b="1" i="0" dirty="0"/>
              <a:t>دليل العمل ال</a:t>
            </a:r>
            <a:r>
              <a:rPr lang="en-US" b="1" i="0" dirty="0" err="1"/>
              <a:t>صفحة</a:t>
            </a:r>
            <a:r>
              <a:rPr lang="en-US" b="1" i="0" dirty="0"/>
              <a:t> x</a:t>
            </a:r>
          </a:p>
          <a:p>
            <a:pPr lvl="1" algn="r" rtl="1"/>
            <a:r>
              <a:rPr lang="en-US" i="1" dirty="0"/>
              <a:t>المعايير الدنيا لحماية الطفل</a:t>
            </a:r>
          </a:p>
          <a:p>
            <a:pPr lvl="1" algn="r" rtl="1"/>
            <a:r>
              <a:rPr lang="en-US" i="1" dirty="0"/>
              <a:t>المبادئ التوجيهية المشتركة بين الوكالات لإدارة الحالة</a:t>
            </a:r>
            <a:endParaRPr lang="en-GB" i="1" dirty="0"/>
          </a:p>
        </p:txBody>
      </p:sp>
      <p:sp>
        <p:nvSpPr>
          <p:cNvPr id="3" name="Slide Image Placeholder 2">
            <a:extLst>
              <a:ext uri="{FF2B5EF4-FFF2-40B4-BE49-F238E27FC236}">
                <a16:creationId xmlns:a16="http://schemas.microsoft.com/office/drawing/2014/main" id="{B297AE50-A66E-8E44-7F94-8040A7D3959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FE1057F-0352-A9ED-9A23-3771FBA70ED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a:t>
            </a:fld>
            <a:endParaRPr lang="en-US" sz="1200" dirty="0">
              <a:latin typeface="+mn-lt"/>
            </a:endParaRPr>
          </a:p>
        </p:txBody>
      </p:sp>
    </p:spTree>
    <p:extLst>
      <p:ext uri="{BB962C8B-B14F-4D97-AF65-F5344CB8AC3E}">
        <p14:creationId xmlns:p14="http://schemas.microsoft.com/office/powerpoint/2010/main" val="13789630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i="0" dirty="0"/>
              <a:t>مقدمة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i="1" dirty="0" err="1"/>
              <a:t>ت</a:t>
            </a:r>
            <a:r>
              <a:rPr lang="en-GB" i="1" dirty="0" err="1"/>
              <a:t>علمنا</a:t>
            </a:r>
            <a:r>
              <a:rPr lang="en-GB" i="1" dirty="0"/>
              <a:t> </a:t>
            </a:r>
            <a:r>
              <a:rPr lang="en-GB" i="1" dirty="0" err="1"/>
              <a:t>الحصول</a:t>
            </a:r>
            <a:r>
              <a:rPr lang="en-GB" i="1" dirty="0"/>
              <a:t> على موافقة الأطفال من مختلف </a:t>
            </a:r>
            <a:r>
              <a:rPr lang="en-GB" i="1" dirty="0" err="1"/>
              <a:t>الأعمار</a:t>
            </a:r>
            <a:r>
              <a:rPr lang="en-GB" i="1" dirty="0"/>
              <a:t> </a:t>
            </a:r>
            <a:r>
              <a:rPr lang="en-GB" i="1" dirty="0" err="1"/>
              <a:t>و</a:t>
            </a:r>
            <a:r>
              <a:rPr lang="ar-SA" i="1" dirty="0"/>
              <a:t>والديهم </a:t>
            </a:r>
            <a:r>
              <a:rPr lang="en-GB" i="1" dirty="0" err="1"/>
              <a:t>و</a:t>
            </a:r>
            <a:r>
              <a:rPr lang="en-GB" i="1" dirty="0"/>
              <a:t> </a:t>
            </a:r>
            <a:r>
              <a:rPr lang="ar-SA" i="1" dirty="0"/>
              <a:t>مقدمي الرعاية</a:t>
            </a:r>
            <a:endParaRPr lang="en-GB" i="1"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err="1"/>
              <a:t>الآن</a:t>
            </a:r>
            <a:r>
              <a:rPr lang="en-GB" i="1" dirty="0"/>
              <a:t> </a:t>
            </a:r>
            <a:r>
              <a:rPr lang="en-GB" i="1" dirty="0" err="1"/>
              <a:t>س</a:t>
            </a:r>
            <a:r>
              <a:rPr lang="ar-SA" i="1" dirty="0"/>
              <a:t>نمارس </a:t>
            </a:r>
            <a:r>
              <a:rPr lang="en-GB" i="1" dirty="0"/>
              <a:t> الحصول على الموافقة من خلال لعب الأدوار</a:t>
            </a:r>
          </a:p>
          <a:p>
            <a:pPr algn="r" rtl="1"/>
            <a:r>
              <a:rPr lang="en-US" dirty="0"/>
              <a:t>توجيه </a:t>
            </a:r>
            <a:r>
              <a:rPr lang="en-US" dirty="0" err="1"/>
              <a:t>المشاركين</a:t>
            </a:r>
            <a:r>
              <a:rPr lang="en-US" dirty="0"/>
              <a:t> </a:t>
            </a:r>
            <a:r>
              <a:rPr lang="en-US" dirty="0" err="1"/>
              <a:t>إلى</a:t>
            </a:r>
            <a:r>
              <a:rPr lang="ar-SA" dirty="0"/>
              <a:t> </a:t>
            </a:r>
            <a:r>
              <a:rPr lang="en-US" b="1" dirty="0" err="1"/>
              <a:t>صفحة</a:t>
            </a:r>
            <a:r>
              <a:rPr lang="en-US" b="1" dirty="0"/>
              <a:t> </a:t>
            </a:r>
            <a:r>
              <a:rPr lang="ar-SA" b="1" dirty="0"/>
              <a:t>دليل العمل ٩٩-١٠٠: نموذج </a:t>
            </a:r>
            <a:r>
              <a:rPr lang="en-US" b="1" dirty="0" err="1"/>
              <a:t>ال</a:t>
            </a:r>
            <a:r>
              <a:rPr lang="ar-SA" b="1" dirty="0"/>
              <a:t>قبول</a:t>
            </a:r>
            <a:r>
              <a:rPr lang="en-US" b="1" dirty="0"/>
              <a:t> والموافقة</a:t>
            </a:r>
          </a:p>
          <a:p>
            <a:pPr algn="r" rtl="1"/>
            <a:r>
              <a:rPr lang="en-GB" i="1" dirty="0"/>
              <a:t>لوحدك:</a:t>
            </a:r>
          </a:p>
          <a:p>
            <a:pPr lvl="1" algn="r" rtl="1"/>
            <a:r>
              <a:rPr lang="ar-SA" i="1" dirty="0"/>
              <a:t>قم ب</a:t>
            </a:r>
            <a:r>
              <a:rPr lang="en-GB" i="1" dirty="0" err="1"/>
              <a:t>قراءة</a:t>
            </a:r>
            <a:r>
              <a:rPr lang="en-GB" i="1" dirty="0"/>
              <a:t> ومراجعة نموذج </a:t>
            </a:r>
            <a:r>
              <a:rPr lang="en-GB" i="1" dirty="0" err="1"/>
              <a:t>الموافقة</a:t>
            </a:r>
            <a:r>
              <a:rPr lang="en-GB" i="1" dirty="0"/>
              <a:t> </a:t>
            </a:r>
            <a:r>
              <a:rPr lang="en-GB" i="1" dirty="0" err="1"/>
              <a:t>ال</a:t>
            </a:r>
            <a:r>
              <a:rPr lang="ar-SA" i="1" dirty="0"/>
              <a:t>مستنيرة</a:t>
            </a:r>
            <a:endParaRPr lang="en-GB" i="1" dirty="0"/>
          </a:p>
          <a:p>
            <a:pPr lvl="1" algn="r" rtl="1"/>
            <a:r>
              <a:rPr lang="en-GB" i="1" dirty="0"/>
              <a:t>اسأل أي أسئلة قد تكون لديكم</a:t>
            </a:r>
          </a:p>
          <a:p>
            <a:pPr algn="r" rtl="1"/>
            <a:endParaRPr lang="en-GB"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i="0" dirty="0"/>
              <a:t>العمل الفردي (10 دقائق)</a:t>
            </a:r>
          </a:p>
          <a:p>
            <a:pPr marL="0" indent="0" algn="r" rtl="1">
              <a:buNone/>
            </a:pPr>
            <a:endParaRPr lang="en-GB"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i="0" dirty="0"/>
              <a:t>مناقشة عامة</a:t>
            </a:r>
            <a:endParaRPr lang="en-GB" dirty="0"/>
          </a:p>
          <a:p>
            <a:pPr algn="r" rtl="1"/>
            <a:r>
              <a:rPr lang="en-GB" i="1" dirty="0" err="1"/>
              <a:t>هل</a:t>
            </a:r>
            <a:r>
              <a:rPr lang="en-GB" i="1" dirty="0"/>
              <a:t> </a:t>
            </a:r>
            <a:r>
              <a:rPr lang="en-GB" i="1" dirty="0" err="1"/>
              <a:t>ال</a:t>
            </a:r>
            <a:r>
              <a:rPr lang="ar-SA" i="1" dirty="0"/>
              <a:t>استمارة</a:t>
            </a:r>
            <a:r>
              <a:rPr lang="en-GB" i="1" dirty="0"/>
              <a:t> </a:t>
            </a:r>
            <a:r>
              <a:rPr lang="en-GB" i="1" dirty="0" err="1"/>
              <a:t>واضح</a:t>
            </a:r>
            <a:r>
              <a:rPr lang="ar-SA" i="1" dirty="0" err="1"/>
              <a:t>ة</a:t>
            </a:r>
            <a:r>
              <a:rPr lang="en-GB" i="1" dirty="0"/>
              <a:t>؟</a:t>
            </a:r>
          </a:p>
          <a:p>
            <a:pPr algn="r" rtl="1"/>
            <a:r>
              <a:rPr lang="en-GB" i="1" dirty="0"/>
              <a:t>هل لدى أي شخص أي أسئلة أو بحاجة إلى توضيح؟</a:t>
            </a:r>
          </a:p>
        </p:txBody>
      </p:sp>
      <p:sp>
        <p:nvSpPr>
          <p:cNvPr id="6" name="Slide Image Placeholder 5">
            <a:extLst>
              <a:ext uri="{FF2B5EF4-FFF2-40B4-BE49-F238E27FC236}">
                <a16:creationId xmlns:a16="http://schemas.microsoft.com/office/drawing/2014/main" id="{DE51C01A-81E1-A0E0-B3C5-63800A5F7436}"/>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8C7D0EC-F5CF-8B22-46FC-8AC7F2E3339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30</a:t>
            </a:fld>
            <a:endParaRPr lang="en-US" sz="1200" dirty="0">
              <a:latin typeface="+mn-lt"/>
            </a:endParaRPr>
          </a:p>
        </p:txBody>
      </p:sp>
    </p:spTree>
    <p:extLst>
      <p:ext uri="{BB962C8B-B14F-4D97-AF65-F5344CB8AC3E}">
        <p14:creationId xmlns:p14="http://schemas.microsoft.com/office/powerpoint/2010/main" val="34000630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التك</a:t>
            </a:r>
            <a:r>
              <a:rPr lang="ar-SA" b="1" dirty="0" err="1"/>
              <a:t>ي</a:t>
            </a:r>
            <a:r>
              <a:rPr lang="en-GB" b="1" dirty="0" err="1"/>
              <a:t>يف</a:t>
            </a:r>
            <a:r>
              <a:rPr lang="en-GB" b="1" dirty="0"/>
              <a:t> </a:t>
            </a:r>
            <a:r>
              <a:rPr lang="ar-SA" b="1" dirty="0"/>
              <a:t>بحسب</a:t>
            </a:r>
            <a:r>
              <a:rPr lang="en-GB" b="1" dirty="0"/>
              <a:t> السياق</a:t>
            </a:r>
          </a:p>
          <a:p>
            <a:pPr algn="r" rtl="1"/>
            <a:r>
              <a:rPr lang="en-GB" dirty="0"/>
              <a:t>لديك </a:t>
            </a:r>
            <a:r>
              <a:rPr lang="en-GB" dirty="0" err="1"/>
              <a:t>الخيار</a:t>
            </a:r>
            <a:r>
              <a:rPr lang="en-GB" dirty="0"/>
              <a:t> </a:t>
            </a:r>
            <a:r>
              <a:rPr lang="en-GB" dirty="0" err="1"/>
              <a:t>ل</a:t>
            </a:r>
            <a:r>
              <a:rPr lang="ar-SA" dirty="0"/>
              <a:t>ل</a:t>
            </a:r>
            <a:r>
              <a:rPr lang="en-US" dirty="0" err="1"/>
              <a:t>ق</a:t>
            </a:r>
            <a:r>
              <a:rPr lang="ar-SA" dirty="0"/>
              <a:t>يا</a:t>
            </a:r>
            <a:r>
              <a:rPr lang="en-US" dirty="0" err="1"/>
              <a:t>م</a:t>
            </a:r>
            <a:r>
              <a:rPr lang="en-US" dirty="0"/>
              <a:t> </a:t>
            </a:r>
            <a:r>
              <a:rPr lang="en-US" dirty="0" err="1"/>
              <a:t>ب</a:t>
            </a:r>
            <a:r>
              <a:rPr lang="ar-SA" dirty="0"/>
              <a:t>لعب</a:t>
            </a:r>
            <a:r>
              <a:rPr lang="en-US" dirty="0"/>
              <a:t> الأدوار بطرق مختلفة لتناسب المشاركين:</a:t>
            </a:r>
            <a:endParaRPr lang="en-BE" dirty="0"/>
          </a:p>
          <a:p>
            <a:pPr marL="685800" lvl="1" indent="-228600" algn="r" rtl="1">
              <a:buFont typeface="+mj-lt"/>
              <a:buAutoNum type="arabicPeriod"/>
            </a:pPr>
            <a:r>
              <a:rPr lang="en-US" dirty="0" err="1"/>
              <a:t>ي</a:t>
            </a:r>
            <a:r>
              <a:rPr lang="ar-SA" dirty="0"/>
              <a:t>قدم</a:t>
            </a:r>
            <a:r>
              <a:rPr lang="en-US" dirty="0"/>
              <a:t> الميسرون لعب الأدوار </a:t>
            </a:r>
            <a:r>
              <a:rPr lang="en-US" dirty="0" err="1"/>
              <a:t>ثم</a:t>
            </a:r>
            <a:r>
              <a:rPr lang="en-US" dirty="0"/>
              <a:t> </a:t>
            </a:r>
            <a:r>
              <a:rPr lang="ar-SA" dirty="0"/>
              <a:t>يقوم</a:t>
            </a:r>
            <a:r>
              <a:rPr lang="en-US" dirty="0"/>
              <a:t> </a:t>
            </a:r>
            <a:r>
              <a:rPr lang="en-US" dirty="0" err="1"/>
              <a:t>المشاركون</a:t>
            </a:r>
            <a:r>
              <a:rPr lang="ar-SA" dirty="0"/>
              <a:t> بالممارسة</a:t>
            </a:r>
            <a:r>
              <a:rPr lang="en-US" dirty="0"/>
              <a:t> بعد ذلك</a:t>
            </a:r>
            <a:endParaRPr lang="en-BE" dirty="0"/>
          </a:p>
          <a:p>
            <a:pPr marL="685800" lvl="1" indent="-228600" algn="r" rtl="1">
              <a:buFont typeface="+mj-lt"/>
              <a:buAutoNum type="arabicPeriod"/>
            </a:pPr>
            <a:r>
              <a:rPr lang="en-US" dirty="0"/>
              <a:t>يطلب </a:t>
            </a:r>
            <a:r>
              <a:rPr lang="en-US" dirty="0" err="1"/>
              <a:t>الميسرون</a:t>
            </a:r>
            <a:r>
              <a:rPr lang="en-US" dirty="0"/>
              <a:t> </a:t>
            </a:r>
            <a:r>
              <a:rPr lang="ar-SA" dirty="0"/>
              <a:t>من ٣</a:t>
            </a:r>
            <a:r>
              <a:rPr lang="en-US" dirty="0"/>
              <a:t> </a:t>
            </a:r>
            <a:r>
              <a:rPr lang="en-US" dirty="0" err="1"/>
              <a:t>متطوعين</a:t>
            </a:r>
            <a:r>
              <a:rPr lang="en-US" dirty="0"/>
              <a:t> </a:t>
            </a:r>
            <a:r>
              <a:rPr lang="ar-SA" dirty="0"/>
              <a:t>التقديم</a:t>
            </a:r>
            <a:endParaRPr lang="en-BE" dirty="0"/>
          </a:p>
          <a:p>
            <a:pPr marL="685800" lvl="1" indent="-228600" algn="r" rtl="1">
              <a:buFont typeface="+mj-lt"/>
              <a:buAutoNum type="arabicPeriod"/>
            </a:pPr>
            <a:r>
              <a:rPr lang="ar-SA" dirty="0"/>
              <a:t>يقوم </a:t>
            </a:r>
            <a:r>
              <a:rPr lang="en-US" dirty="0" err="1"/>
              <a:t>الميسر</a:t>
            </a:r>
            <a:r>
              <a:rPr lang="en-US" dirty="0"/>
              <a:t> </a:t>
            </a:r>
            <a:r>
              <a:rPr lang="ar-SA" dirty="0"/>
              <a:t>بت</a:t>
            </a:r>
            <a:r>
              <a:rPr lang="en-US" dirty="0" err="1"/>
              <a:t>قس</a:t>
            </a:r>
            <a:r>
              <a:rPr lang="ar-SA" dirty="0" err="1"/>
              <a:t>ي</a:t>
            </a:r>
            <a:r>
              <a:rPr lang="en-US" dirty="0" err="1"/>
              <a:t>م</a:t>
            </a:r>
            <a:r>
              <a:rPr lang="en-US" dirty="0"/>
              <a:t> المشاركين في مجموعات </a:t>
            </a:r>
            <a:r>
              <a:rPr lang="en-US" dirty="0" err="1"/>
              <a:t>من</a:t>
            </a:r>
            <a:r>
              <a:rPr lang="en-US" dirty="0"/>
              <a:t> </a:t>
            </a:r>
            <a:r>
              <a:rPr lang="ar-SA" dirty="0"/>
              <a:t>٣</a:t>
            </a:r>
            <a:r>
              <a:rPr lang="en-US" dirty="0"/>
              <a:t> وكل مجموعة </a:t>
            </a:r>
            <a:r>
              <a:rPr lang="en-US" dirty="0" err="1"/>
              <a:t>تمارس</a:t>
            </a:r>
            <a:r>
              <a:rPr lang="en-US" dirty="0"/>
              <a:t> </a:t>
            </a:r>
            <a:r>
              <a:rPr lang="en-US" dirty="0" err="1"/>
              <a:t>لعب</a:t>
            </a:r>
            <a:r>
              <a:rPr lang="en-US" dirty="0"/>
              <a:t> الأدوار</a:t>
            </a:r>
            <a:endParaRPr lang="en-GB" b="1"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lgn="r" rtl="1">
              <a:buNone/>
            </a:pPr>
            <a:endParaRPr lang="en-GB" b="1" dirty="0"/>
          </a:p>
          <a:p>
            <a:pPr marL="0" indent="0" algn="r" rtl="1">
              <a:buNone/>
            </a:pPr>
            <a:r>
              <a:rPr lang="en-GB" b="1" dirty="0"/>
              <a:t>لعب الأدوار (10 دقائق)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توجيه </a:t>
            </a:r>
            <a:r>
              <a:rPr lang="en-GB" dirty="0" err="1"/>
              <a:t>المشاركين</a:t>
            </a:r>
            <a:r>
              <a:rPr lang="en-GB" dirty="0"/>
              <a:t> </a:t>
            </a:r>
            <a:r>
              <a:rPr lang="en-GB" dirty="0" err="1"/>
              <a:t>إلى</a:t>
            </a:r>
            <a:r>
              <a:rPr lang="ar-SA" dirty="0"/>
              <a:t> </a:t>
            </a:r>
            <a:r>
              <a:rPr lang="en-GB" b="1" dirty="0" err="1"/>
              <a:t>صفحة</a:t>
            </a:r>
            <a:r>
              <a:rPr lang="en-GB" b="1" dirty="0"/>
              <a:t> </a:t>
            </a:r>
            <a:r>
              <a:rPr lang="ar-SA" b="1" dirty="0"/>
              <a:t>دليل العمل ١٠١</a:t>
            </a:r>
            <a:r>
              <a:rPr lang="en-GB" b="1" dirty="0"/>
              <a:t>: لعب </a:t>
            </a:r>
            <a:r>
              <a:rPr lang="en-GB" b="1" dirty="0" err="1"/>
              <a:t>الأدوار</a:t>
            </a:r>
            <a:r>
              <a:rPr lang="en-GB" b="1" dirty="0"/>
              <a:t> – </a:t>
            </a:r>
            <a:r>
              <a:rPr lang="ar-SA" b="1" dirty="0"/>
              <a:t> القبول/ </a:t>
            </a:r>
            <a:r>
              <a:rPr lang="en-GB" b="1" dirty="0" err="1"/>
              <a:t>الموافقة</a:t>
            </a:r>
            <a:r>
              <a:rPr lang="en-GB" b="1" dirty="0"/>
              <a:t> </a:t>
            </a:r>
            <a:r>
              <a:rPr lang="en-GB" b="1" dirty="0" err="1"/>
              <a:t>المستنيرة</a:t>
            </a:r>
            <a:r>
              <a:rPr lang="en-GB" b="1" dirty="0"/>
              <a:t> </a:t>
            </a:r>
          </a:p>
          <a:p>
            <a:pPr algn="r" rtl="1"/>
            <a:r>
              <a:rPr lang="en-GB" i="0" dirty="0"/>
              <a:t>إلى لاعبي الأدوار:</a:t>
            </a:r>
          </a:p>
          <a:p>
            <a:pPr lvl="1" algn="r" rtl="1"/>
            <a:r>
              <a:rPr lang="en-GB" i="1" dirty="0"/>
              <a:t>ابذل قصارى جهدك للمشاركة الكاملة في لعب الأدوار</a:t>
            </a:r>
          </a:p>
          <a:p>
            <a:pPr lvl="1" algn="r" rtl="1"/>
            <a:r>
              <a:rPr lang="en-GB" i="1" dirty="0"/>
              <a:t>ليس عليك </a:t>
            </a:r>
            <a:r>
              <a:rPr lang="en-GB" i="1" dirty="0" err="1"/>
              <a:t>أن</a:t>
            </a:r>
            <a:r>
              <a:rPr lang="en-GB" i="1" dirty="0"/>
              <a:t> </a:t>
            </a:r>
            <a:r>
              <a:rPr lang="en-GB" i="1" dirty="0" err="1"/>
              <a:t>تشعر</a:t>
            </a:r>
            <a:r>
              <a:rPr lang="ar-SA" i="1" dirty="0"/>
              <a:t> بأنك محرج</a:t>
            </a:r>
            <a:endParaRPr lang="en-GB" i="1" dirty="0"/>
          </a:p>
          <a:p>
            <a:pPr lvl="1" algn="r" rtl="1"/>
            <a:r>
              <a:rPr lang="en-GB" i="1" dirty="0"/>
              <a:t>من المهم جدًا أن تمارس هذه المحادثة.</a:t>
            </a:r>
            <a:endParaRPr lang="en-GB" b="0" dirty="0"/>
          </a:p>
          <a:p>
            <a:pPr marL="171450" indent="-171450" algn="r" rtl="1"/>
            <a:r>
              <a:rPr lang="en-GB" b="0" dirty="0"/>
              <a:t>يجب على المشاركين الاتفاق على دورهم والاستعداد قبل القيام بتمثيل الأدوار</a:t>
            </a:r>
          </a:p>
          <a:p>
            <a:pPr marL="0" indent="0" algn="r" rtl="1">
              <a:buNone/>
            </a:pPr>
            <a:endParaRPr lang="en-GB"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مناقشة عامة (20 دقيقة)</a:t>
            </a:r>
          </a:p>
          <a:p>
            <a:pPr lvl="0" algn="r" rtl="1"/>
            <a:r>
              <a:rPr lang="en-US" i="1" dirty="0" err="1"/>
              <a:t>كيف</a:t>
            </a:r>
            <a:r>
              <a:rPr lang="en-US" i="1" dirty="0"/>
              <a:t> </a:t>
            </a:r>
            <a:r>
              <a:rPr lang="ar-SA" i="1" dirty="0"/>
              <a:t>قمت بتكييف</a:t>
            </a:r>
            <a:r>
              <a:rPr lang="en-US" i="1" dirty="0"/>
              <a:t> تواصلك مع عمر الطفل ومرحلة نموه؟</a:t>
            </a:r>
          </a:p>
          <a:p>
            <a:pPr lvl="0" algn="r" rtl="1"/>
            <a:r>
              <a:rPr lang="en-US" i="1" dirty="0"/>
              <a:t>ما العبارات التي يمكن استخدامها لشرح إدارة الحالة لفتاة تبلغ من </a:t>
            </a:r>
            <a:r>
              <a:rPr lang="en-US" i="1" dirty="0" err="1"/>
              <a:t>العمر</a:t>
            </a:r>
            <a:r>
              <a:rPr lang="en-US" i="1" dirty="0"/>
              <a:t> </a:t>
            </a:r>
            <a:r>
              <a:rPr lang="ar-SA" i="1" dirty="0"/>
              <a:t>١٢</a:t>
            </a:r>
            <a:r>
              <a:rPr lang="en-US" i="1" dirty="0"/>
              <a:t> عامًا مثل أمينة؟</a:t>
            </a:r>
            <a:endParaRPr lang="en-BE" i="1" dirty="0"/>
          </a:p>
          <a:p>
            <a:pPr lvl="0" algn="r" rtl="1"/>
            <a:r>
              <a:rPr lang="en-US" i="1" dirty="0"/>
              <a:t>كيف حاولت طمأنة والدة أمينة بأن معلوماتهم ستبقى سرية؟</a:t>
            </a:r>
            <a:endParaRPr lang="en-BE" i="1" dirty="0"/>
          </a:p>
          <a:p>
            <a:pPr algn="r" rtl="1"/>
            <a:r>
              <a:rPr lang="en-GB" dirty="0"/>
              <a:t>راجع واستكمل بالنصائح الموجودة في الشريحة التالية</a:t>
            </a:r>
          </a:p>
          <a:p>
            <a:pPr algn="r" rtl="1"/>
            <a:endParaRPr lang="en-GB" dirty="0"/>
          </a:p>
          <a:p>
            <a:pPr algn="r" rtl="1"/>
            <a:endParaRPr lang="en-US" dirty="0"/>
          </a:p>
          <a:p>
            <a:pPr algn="r" rtl="1"/>
            <a:endParaRPr lang="en-BE" dirty="0"/>
          </a:p>
        </p:txBody>
      </p:sp>
      <p:sp>
        <p:nvSpPr>
          <p:cNvPr id="6" name="Slide Image Placeholder 5">
            <a:extLst>
              <a:ext uri="{FF2B5EF4-FFF2-40B4-BE49-F238E27FC236}">
                <a16:creationId xmlns:a16="http://schemas.microsoft.com/office/drawing/2014/main" id="{B26BF568-F1EF-F27C-2E73-AADE9E3C0EA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07DF9A8-F71C-EC7A-CF4A-D7C1B5D1D67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31</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GB" dirty="0"/>
              <a:t>استكمل بأمثلة من لعب الأدوار</a:t>
            </a:r>
          </a:p>
        </p:txBody>
      </p:sp>
      <p:sp>
        <p:nvSpPr>
          <p:cNvPr id="6" name="Slide Image Placeholder 5">
            <a:extLst>
              <a:ext uri="{FF2B5EF4-FFF2-40B4-BE49-F238E27FC236}">
                <a16:creationId xmlns:a16="http://schemas.microsoft.com/office/drawing/2014/main" id="{3D42393E-631B-C2F2-A93A-19FA0030733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9DAB1DD4-E637-AEC4-598C-6DFC95C3B11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32</a:t>
            </a:fld>
            <a:endParaRPr lang="en-US" sz="1200" dirty="0">
              <a:latin typeface="+mn-lt"/>
            </a:endParaRPr>
          </a:p>
        </p:txBody>
      </p:sp>
    </p:spTree>
    <p:extLst>
      <p:ext uri="{BB962C8B-B14F-4D97-AF65-F5344CB8AC3E}">
        <p14:creationId xmlns:p14="http://schemas.microsoft.com/office/powerpoint/2010/main" val="12168288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lgn="r" rtl="1">
              <a:buNone/>
            </a:pPr>
            <a:r>
              <a:rPr lang="ar-SA" b="1" dirty="0"/>
              <a:t>الشرح</a:t>
            </a:r>
            <a:endParaRPr lang="en-CA" b="1" dirty="0"/>
          </a:p>
          <a:p>
            <a:pPr algn="r" rtl="1"/>
            <a:r>
              <a:rPr lang="en-GB" dirty="0" err="1"/>
              <a:t>عرض</a:t>
            </a:r>
            <a:r>
              <a:rPr lang="en-GB" dirty="0"/>
              <a:t> الشريحة</a:t>
            </a:r>
          </a:p>
          <a:p>
            <a:pPr algn="r" rtl="1"/>
            <a:r>
              <a:rPr lang="en-US" i="1" dirty="0"/>
              <a:t>هل لدى أي شخص أي أسئلة أو بحاجة إلى توضيح؟</a:t>
            </a:r>
          </a:p>
          <a:p>
            <a:pPr algn="r" rtl="1"/>
            <a:r>
              <a:rPr lang="en-US" i="1" dirty="0"/>
              <a:t>في الجلسة التالية سنناقش كيفية تسجيل </a:t>
            </a:r>
            <a:r>
              <a:rPr lang="en-US" i="1" dirty="0" err="1"/>
              <a:t>الحالة</a:t>
            </a:r>
            <a:r>
              <a:rPr lang="en-US" i="1" dirty="0"/>
              <a:t> </a:t>
            </a:r>
            <a:r>
              <a:rPr lang="en-US" i="1" dirty="0" err="1"/>
              <a:t>بما</a:t>
            </a:r>
            <a:r>
              <a:rPr lang="en-US" i="1" dirty="0"/>
              <a:t> في ذلك معايير الأهلية ومعايير تحديد الأولويات ولعب الدور التالي ونموذج إدارة الحالة.</a:t>
            </a:r>
            <a:endParaRPr lang="en-BE" i="1" dirty="0"/>
          </a:p>
          <a:p>
            <a:pPr algn="r" rtl="1"/>
            <a:endParaRPr lang="en-BE" dirty="0"/>
          </a:p>
          <a:p>
            <a:pPr lvl="1" algn="r" rtl="1"/>
            <a:endParaRPr lang="en-BE" dirty="0"/>
          </a:p>
        </p:txBody>
      </p:sp>
      <p:sp>
        <p:nvSpPr>
          <p:cNvPr id="3" name="Slide Image Placeholder 2">
            <a:extLst>
              <a:ext uri="{FF2B5EF4-FFF2-40B4-BE49-F238E27FC236}">
                <a16:creationId xmlns:a16="http://schemas.microsoft.com/office/drawing/2014/main" id="{F1EF694E-EC6F-F2E9-C99C-909466C5FC18}"/>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7E5F11C-0C22-AA5C-43A4-81514838F1D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33</a:t>
            </a:fld>
            <a:endParaRPr lang="en-US" sz="1200" dirty="0">
              <a:latin typeface="+mn-lt"/>
            </a:endParaRPr>
          </a:p>
        </p:txBody>
      </p:sp>
    </p:spTree>
    <p:extLst>
      <p:ext uri="{BB962C8B-B14F-4D97-AF65-F5344CB8AC3E}">
        <p14:creationId xmlns:p14="http://schemas.microsoft.com/office/powerpoint/2010/main" val="136999649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US" b="1" dirty="0"/>
              <a:t>الجلسة الرابعة: مدة الجلسة: ساعة </a:t>
            </a:r>
            <a:r>
              <a:rPr lang="en-US" b="1" dirty="0" err="1"/>
              <a:t>و</a:t>
            </a:r>
            <a:r>
              <a:rPr lang="en-US" b="1" dirty="0"/>
              <a:t> </a:t>
            </a:r>
            <a:r>
              <a:rPr lang="ar-SA" b="1" dirty="0"/>
              <a:t>٤٥</a:t>
            </a:r>
            <a:r>
              <a:rPr lang="en-US" b="1" dirty="0"/>
              <a:t> دقيقة</a:t>
            </a:r>
          </a:p>
          <a:p>
            <a:pPr marL="0" indent="0" algn="r" rtl="1">
              <a:buNone/>
            </a:pPr>
            <a:r>
              <a:rPr lang="en-US" dirty="0"/>
              <a:t>______________________________________________________________________________</a:t>
            </a:r>
          </a:p>
          <a:p>
            <a:pPr marL="0" indent="0" algn="r" rtl="1">
              <a:buNone/>
            </a:pPr>
            <a:endParaRPr lang="en-US" dirty="0"/>
          </a:p>
          <a:p>
            <a:pPr marL="0" indent="0" algn="r" rtl="1">
              <a:buNone/>
            </a:pPr>
            <a:r>
              <a:rPr lang="ar-SA" b="1" dirty="0"/>
              <a:t>الشرح</a:t>
            </a:r>
            <a:endParaRPr lang="en-GB" dirty="0"/>
          </a:p>
          <a:p>
            <a:pPr algn="r" rtl="1"/>
            <a:r>
              <a:rPr lang="en-GB" i="1" dirty="0"/>
              <a:t>يمكن تسجيل حالة الطفل بعد </a:t>
            </a:r>
            <a:r>
              <a:rPr lang="en-GB" i="1" dirty="0" err="1"/>
              <a:t>الحصول</a:t>
            </a:r>
            <a:r>
              <a:rPr lang="en-GB" i="1" dirty="0"/>
              <a:t> </a:t>
            </a:r>
            <a:r>
              <a:rPr lang="en-GB" i="1" dirty="0" err="1"/>
              <a:t>على</a:t>
            </a:r>
            <a:r>
              <a:rPr lang="ar-SA" i="1" dirty="0"/>
              <a:t> القبول و</a:t>
            </a:r>
            <a:r>
              <a:rPr lang="en-GB" i="1" dirty="0"/>
              <a:t> </a:t>
            </a:r>
            <a:r>
              <a:rPr lang="en-GB" i="1" dirty="0" err="1"/>
              <a:t>الموافقة</a:t>
            </a:r>
            <a:r>
              <a:rPr lang="en-GB" i="1" dirty="0"/>
              <a:t> </a:t>
            </a:r>
            <a:r>
              <a:rPr lang="en-GB" i="1" dirty="0" err="1"/>
              <a:t>المستنيرة</a:t>
            </a:r>
            <a:r>
              <a:rPr lang="en-GB" i="1" dirty="0"/>
              <a:t>.</a:t>
            </a:r>
          </a:p>
          <a:p>
            <a:pPr algn="r" rtl="1"/>
            <a:r>
              <a:rPr lang="en-GB" i="1" dirty="0"/>
              <a:t>خلال هذه الجلسة سنتعرف على كيفية إكمال الخطوة الأولى بتسجيل الطفل.</a:t>
            </a:r>
          </a:p>
          <a:p>
            <a:pPr algn="r" rtl="1"/>
            <a:endParaRPr lang="en-BE" dirty="0"/>
          </a:p>
        </p:txBody>
      </p:sp>
      <p:sp>
        <p:nvSpPr>
          <p:cNvPr id="6" name="Slide Image Placeholder 5">
            <a:extLst>
              <a:ext uri="{FF2B5EF4-FFF2-40B4-BE49-F238E27FC236}">
                <a16:creationId xmlns:a16="http://schemas.microsoft.com/office/drawing/2014/main" id="{646EA60E-5000-EC13-2173-87D2D33659E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C937FF9B-6B98-F688-275A-EB150C55F26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34</a:t>
            </a:fld>
            <a:endParaRPr lang="en-US" sz="1200" dirty="0">
              <a:latin typeface="+mn-lt"/>
            </a:endParaRPr>
          </a:p>
        </p:txBody>
      </p:sp>
    </p:spTree>
    <p:extLst>
      <p:ext uri="{BB962C8B-B14F-4D97-AF65-F5344CB8AC3E}">
        <p14:creationId xmlns:p14="http://schemas.microsoft.com/office/powerpoint/2010/main" val="18186388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US" b="1" dirty="0"/>
              <a:t>مناقشة عامة</a:t>
            </a:r>
          </a:p>
          <a:p>
            <a:pPr algn="r" rtl="1"/>
            <a:r>
              <a:rPr lang="en-US" i="1" dirty="0"/>
              <a:t>في </a:t>
            </a:r>
            <a:r>
              <a:rPr lang="en-US" i="1" dirty="0" err="1"/>
              <a:t>وقت</a:t>
            </a:r>
            <a:r>
              <a:rPr lang="en-US" i="1" dirty="0"/>
              <a:t> </a:t>
            </a:r>
            <a:r>
              <a:rPr lang="en-US" i="1" dirty="0" err="1"/>
              <a:t>التسجيل</a:t>
            </a:r>
            <a:r>
              <a:rPr lang="ar-SA" i="1" dirty="0"/>
              <a:t>، </a:t>
            </a:r>
            <a:r>
              <a:rPr lang="en-US" i="1" dirty="0" err="1"/>
              <a:t>يتم</a:t>
            </a:r>
            <a:r>
              <a:rPr lang="en-US" i="1" dirty="0"/>
              <a:t> جمع المعلومات الأساسية عن الطفل.</a:t>
            </a:r>
          </a:p>
          <a:p>
            <a:pPr algn="r" rtl="1"/>
            <a:r>
              <a:rPr lang="en-US" i="1" dirty="0"/>
              <a:t>يتم استخدام هذه المعلومات الأساسية لثلاثة أسباب:</a:t>
            </a:r>
          </a:p>
          <a:p>
            <a:pPr lvl="1" algn="r" rtl="1"/>
            <a:r>
              <a:rPr lang="ar-SA" i="1" dirty="0"/>
              <a:t>ال</a:t>
            </a:r>
            <a:r>
              <a:rPr lang="en-US" i="1" dirty="0" err="1"/>
              <a:t>تحقق</a:t>
            </a:r>
            <a:r>
              <a:rPr lang="en-US" i="1" dirty="0"/>
              <a:t> من أهلية حالة الطفل</a:t>
            </a:r>
          </a:p>
          <a:p>
            <a:pPr lvl="1" algn="r" rtl="1"/>
            <a:r>
              <a:rPr lang="en-US" i="1" dirty="0"/>
              <a:t>مستوى الخطر في حالة الطفل</a:t>
            </a:r>
          </a:p>
          <a:p>
            <a:pPr lvl="1" algn="r" rtl="1"/>
            <a:r>
              <a:rPr lang="en-US" i="1" dirty="0"/>
              <a:t>إذا كانت هناك احتياجات ملحة تتطلب استجابة فورية</a:t>
            </a:r>
          </a:p>
          <a:p>
            <a:pPr algn="r" rtl="1"/>
            <a:r>
              <a:rPr lang="en-US" i="1" dirty="0"/>
              <a:t>ما هي المعلومات الأساسية المطلوبة وقت التسجيل؟</a:t>
            </a:r>
          </a:p>
          <a:p>
            <a:pPr lvl="1" algn="r" rtl="1"/>
            <a:r>
              <a:rPr lang="en-US" dirty="0"/>
              <a:t>اسم الطفل وعمره وجنسه</a:t>
            </a:r>
            <a:endParaRPr lang="en-BE" dirty="0"/>
          </a:p>
          <a:p>
            <a:pPr lvl="1" algn="r" rtl="1"/>
            <a:r>
              <a:rPr lang="en-US" dirty="0"/>
              <a:t>مع من يعيش / يقيم </a:t>
            </a:r>
            <a:r>
              <a:rPr lang="en-US" dirty="0" err="1"/>
              <a:t>الطفل</a:t>
            </a:r>
            <a:r>
              <a:rPr lang="en-US" dirty="0"/>
              <a:t> </a:t>
            </a:r>
            <a:r>
              <a:rPr lang="ar-SA" dirty="0"/>
              <a:t>(</a:t>
            </a:r>
            <a:r>
              <a:rPr lang="en-US" dirty="0" err="1"/>
              <a:t>إن</a:t>
            </a:r>
            <a:r>
              <a:rPr lang="en-US" dirty="0"/>
              <a:t> </a:t>
            </a:r>
            <a:r>
              <a:rPr lang="en-US" dirty="0" err="1"/>
              <a:t>وجد</a:t>
            </a:r>
            <a:r>
              <a:rPr lang="ar-SA" dirty="0"/>
              <a:t>)</a:t>
            </a:r>
            <a:endParaRPr lang="en-BE" dirty="0"/>
          </a:p>
          <a:p>
            <a:pPr lvl="1" algn="r" rtl="1"/>
            <a:r>
              <a:rPr lang="en-US" dirty="0"/>
              <a:t>أين يقيم الطفل حاليا </a:t>
            </a:r>
            <a:r>
              <a:rPr lang="en-US" dirty="0" err="1"/>
              <a:t>وتفاصيل</a:t>
            </a:r>
            <a:r>
              <a:rPr lang="en-US" dirty="0"/>
              <a:t> </a:t>
            </a:r>
            <a:r>
              <a:rPr lang="en-US" dirty="0" err="1"/>
              <a:t>ال</a:t>
            </a:r>
            <a:r>
              <a:rPr lang="ar-SA" dirty="0"/>
              <a:t>تواصل</a:t>
            </a:r>
            <a:endParaRPr lang="en-BE" dirty="0"/>
          </a:p>
          <a:p>
            <a:pPr lvl="1" algn="r" rtl="1"/>
            <a:r>
              <a:rPr lang="en-US" dirty="0" err="1"/>
              <a:t>تاريخ</a:t>
            </a:r>
            <a:r>
              <a:rPr lang="en-US" dirty="0"/>
              <a:t> </a:t>
            </a:r>
            <a:r>
              <a:rPr lang="en-US" dirty="0" err="1"/>
              <a:t>و</a:t>
            </a:r>
            <a:r>
              <a:rPr lang="ar-SA" dirty="0"/>
              <a:t>ال</a:t>
            </a:r>
            <a:r>
              <a:rPr lang="en-US" dirty="0" err="1"/>
              <a:t>مكان</a:t>
            </a:r>
            <a:r>
              <a:rPr lang="en-US" dirty="0"/>
              <a:t> </a:t>
            </a:r>
            <a:r>
              <a:rPr lang="ar-SA" dirty="0"/>
              <a:t>حيث مسجلين</a:t>
            </a:r>
            <a:endParaRPr lang="en-BE" dirty="0"/>
          </a:p>
          <a:p>
            <a:pPr lvl="1" algn="r" rtl="1"/>
            <a:r>
              <a:rPr lang="en-US" dirty="0"/>
              <a:t>مخاوف / احتياجات الحماية الأولية</a:t>
            </a:r>
            <a:endParaRPr lang="en-US" i="1" dirty="0"/>
          </a:p>
          <a:p>
            <a:pPr algn="r" rtl="1"/>
            <a:r>
              <a:rPr lang="en-US" dirty="0" err="1"/>
              <a:t>اكتب</a:t>
            </a:r>
            <a:r>
              <a:rPr lang="en-US" dirty="0"/>
              <a:t> </a:t>
            </a:r>
            <a:r>
              <a:rPr lang="ar-SA" dirty="0"/>
              <a:t>الردود</a:t>
            </a:r>
            <a:r>
              <a:rPr lang="en-US" dirty="0"/>
              <a:t> على اللوح الورقي</a:t>
            </a:r>
          </a:p>
          <a:p>
            <a:pPr algn="r" rtl="1"/>
            <a:r>
              <a:rPr lang="en-US" dirty="0"/>
              <a:t>مراجعة </a:t>
            </a:r>
            <a:r>
              <a:rPr lang="en-US" dirty="0" err="1"/>
              <a:t>واستكمال</a:t>
            </a:r>
            <a:r>
              <a:rPr lang="en-US" dirty="0"/>
              <a:t> </a:t>
            </a:r>
            <a:r>
              <a:rPr lang="ar-SA" dirty="0"/>
              <a:t>الردود</a:t>
            </a:r>
            <a:endParaRPr lang="en-US" dirty="0"/>
          </a:p>
        </p:txBody>
      </p:sp>
      <p:sp>
        <p:nvSpPr>
          <p:cNvPr id="6" name="Slide Image Placeholder 5">
            <a:extLst>
              <a:ext uri="{FF2B5EF4-FFF2-40B4-BE49-F238E27FC236}">
                <a16:creationId xmlns:a16="http://schemas.microsoft.com/office/drawing/2014/main" id="{C4413E8B-95D9-CD80-BF37-EFB3D62CB4F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0AAD8B57-F4C1-5D03-F448-06AE04A3BCF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35</a:t>
            </a:fld>
            <a:endParaRPr lang="en-US" sz="1200" dirty="0">
              <a:latin typeface="+mn-lt"/>
            </a:endParaRPr>
          </a:p>
        </p:txBody>
      </p:sp>
    </p:spTree>
    <p:extLst>
      <p:ext uri="{BB962C8B-B14F-4D97-AF65-F5344CB8AC3E}">
        <p14:creationId xmlns:p14="http://schemas.microsoft.com/office/powerpoint/2010/main" val="25776657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مناقشة </a:t>
            </a:r>
            <a:r>
              <a:rPr lang="en-GB" b="1" dirty="0" err="1"/>
              <a:t>عامة</a:t>
            </a:r>
            <a:r>
              <a:rPr lang="en-GB" b="1" dirty="0"/>
              <a:t> </a:t>
            </a:r>
            <a:r>
              <a:rPr lang="ar-SA" b="1" dirty="0"/>
              <a:t>(١٥دقيقة)</a:t>
            </a:r>
            <a:endParaRPr lang="en-GB" b="1" dirty="0"/>
          </a:p>
          <a:p>
            <a:pPr algn="r" rtl="1"/>
            <a:r>
              <a:rPr lang="en-GB" i="1" dirty="0"/>
              <a:t>تستهدف إدارة الحالة الأطفال وأسرهم الذين يواجهون مخاوف تتعلق بحماية الطفل.</a:t>
            </a:r>
          </a:p>
          <a:p>
            <a:pPr algn="r" rtl="1"/>
            <a:r>
              <a:rPr lang="ar-SA" i="1" dirty="0"/>
              <a:t>الخطر والمخاوف المتعلقة بحماية الطفل التي </a:t>
            </a:r>
            <a:r>
              <a:rPr lang="ar-SA" i="1" dirty="0" err="1"/>
              <a:t>يواجهها</a:t>
            </a:r>
            <a:r>
              <a:rPr lang="ar-SA" i="1" dirty="0"/>
              <a:t> الأطفال أو </a:t>
            </a:r>
            <a:r>
              <a:rPr lang="ar-SA" i="1" dirty="0" err="1"/>
              <a:t>واجهونها</a:t>
            </a:r>
            <a:r>
              <a:rPr lang="ar-SA" i="1" dirty="0"/>
              <a:t> هي معايير الأهلية الرئيسية</a:t>
            </a:r>
          </a:p>
          <a:p>
            <a:pPr algn="r" rtl="1"/>
            <a:r>
              <a:rPr lang="en-GB" i="1" dirty="0" err="1"/>
              <a:t>ما</a:t>
            </a:r>
            <a:r>
              <a:rPr lang="en-GB" i="1" dirty="0"/>
              <a:t> هي مخاوف حماية الطفل؟</a:t>
            </a:r>
          </a:p>
          <a:p>
            <a:pPr algn="r" rtl="1"/>
            <a:r>
              <a:rPr lang="en-US" dirty="0" err="1"/>
              <a:t>اكتب</a:t>
            </a:r>
            <a:r>
              <a:rPr lang="en-US" dirty="0"/>
              <a:t> </a:t>
            </a:r>
            <a:r>
              <a:rPr lang="ar-SA" dirty="0"/>
              <a:t>ال</a:t>
            </a:r>
            <a:r>
              <a:rPr lang="en-US" dirty="0" err="1"/>
              <a:t>ردود</a:t>
            </a:r>
            <a:r>
              <a:rPr lang="en-US" dirty="0"/>
              <a:t> على اللوح الورقي</a:t>
            </a:r>
          </a:p>
          <a:p>
            <a:pPr algn="r" rtl="1"/>
            <a:r>
              <a:rPr lang="en-US" dirty="0"/>
              <a:t>راجع واستكمل مع الشريحة التالية</a:t>
            </a:r>
          </a:p>
        </p:txBody>
      </p:sp>
      <p:sp>
        <p:nvSpPr>
          <p:cNvPr id="6" name="Slide Image Placeholder 5">
            <a:extLst>
              <a:ext uri="{FF2B5EF4-FFF2-40B4-BE49-F238E27FC236}">
                <a16:creationId xmlns:a16="http://schemas.microsoft.com/office/drawing/2014/main" id="{745A7715-21B6-CF55-63E9-4E96BBCC7C6F}"/>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4ACCE28E-3FC2-4715-F554-FBBA939E8F2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36</a:t>
            </a:fld>
            <a:endParaRPr lang="en-US" sz="1200" dirty="0">
              <a:latin typeface="+mn-lt"/>
            </a:endParaRPr>
          </a:p>
        </p:txBody>
      </p:sp>
    </p:spTree>
    <p:extLst>
      <p:ext uri="{BB962C8B-B14F-4D97-AF65-F5344CB8AC3E}">
        <p14:creationId xmlns:p14="http://schemas.microsoft.com/office/powerpoint/2010/main" val="24408971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sz="1150" b="1" dirty="0"/>
              <a:t>الشرح</a:t>
            </a:r>
            <a:endParaRPr lang="en-GB" sz="1150" b="1" dirty="0"/>
          </a:p>
          <a:p>
            <a:pPr algn="r" rtl="1"/>
            <a:r>
              <a:rPr lang="en-GB" sz="1150" i="1" dirty="0"/>
              <a:t>تلبي إدارة الحالة احتياجات الأطفال المعرضين لخطر الأذى وأولئك الذين تعرضوا للأذى</a:t>
            </a:r>
          </a:p>
          <a:p>
            <a:pPr algn="r" rtl="1"/>
            <a:r>
              <a:rPr lang="en-GB" sz="1150" i="1" dirty="0"/>
              <a:t>يضمن حصول الأطفال على الدعم المناسب والمنهجي وفي الوقت المناسب لتقليل الأثر </a:t>
            </a:r>
            <a:r>
              <a:rPr lang="en-GB" sz="1150" i="1" dirty="0" err="1"/>
              <a:t>السلبي</a:t>
            </a:r>
            <a:r>
              <a:rPr lang="en-GB" sz="1150" i="1" dirty="0"/>
              <a:t> </a:t>
            </a:r>
            <a:r>
              <a:rPr lang="ar-SA" sz="1150" i="1" dirty="0"/>
              <a:t>للإساءة </a:t>
            </a:r>
            <a:r>
              <a:rPr lang="en-GB" sz="1150" i="1" dirty="0" err="1"/>
              <a:t>والعنف</a:t>
            </a:r>
            <a:r>
              <a:rPr lang="en-GB" sz="1150" i="1" dirty="0"/>
              <a:t> والإهمال والاستغلال.</a:t>
            </a:r>
          </a:p>
          <a:p>
            <a:pPr algn="r" rtl="1"/>
            <a:r>
              <a:rPr lang="en-GB" sz="1150" dirty="0"/>
              <a:t>توجيه </a:t>
            </a:r>
            <a:r>
              <a:rPr lang="en-GB" sz="1150" dirty="0" err="1"/>
              <a:t>المشاركين</a:t>
            </a:r>
            <a:r>
              <a:rPr lang="en-GB" sz="1150" dirty="0"/>
              <a:t> </a:t>
            </a:r>
            <a:r>
              <a:rPr lang="en-GB" sz="1150" dirty="0" err="1"/>
              <a:t>إلى</a:t>
            </a:r>
            <a:r>
              <a:rPr lang="ar-SA" sz="1150" dirty="0"/>
              <a:t> </a:t>
            </a:r>
            <a:r>
              <a:rPr lang="en-GB" sz="1150" b="1" dirty="0" err="1"/>
              <a:t>صفحة</a:t>
            </a:r>
            <a:r>
              <a:rPr lang="en-GB" sz="1150" b="1" dirty="0"/>
              <a:t> </a:t>
            </a:r>
            <a:r>
              <a:rPr lang="ar-SA" sz="1150" b="1" dirty="0"/>
              <a:t>دليل العمل ١٠٢-١٠٦: نموذج </a:t>
            </a:r>
            <a:r>
              <a:rPr lang="en-GB" sz="1150" b="1" dirty="0" err="1"/>
              <a:t>التسجيل</a:t>
            </a:r>
            <a:endParaRPr lang="en-GB" sz="1150" b="1" dirty="0"/>
          </a:p>
          <a:p>
            <a:pPr algn="r" rtl="1"/>
            <a:r>
              <a:rPr lang="en-GB" sz="1150" dirty="0"/>
              <a:t>اطلب من أحد المتطوعين قراءة مخاوف حماية الطفل المدرجة في </a:t>
            </a:r>
            <a:r>
              <a:rPr lang="en-GB" sz="1150" dirty="0" err="1"/>
              <a:t>النموذج</a:t>
            </a:r>
            <a:r>
              <a:rPr lang="en-GB" sz="1150" dirty="0"/>
              <a:t> </a:t>
            </a:r>
            <a:r>
              <a:rPr lang="ar-SA" sz="1150" dirty="0"/>
              <a:t>(الصفحة ١٠٦ من دليل العمل)</a:t>
            </a:r>
            <a:endParaRPr lang="en-GB" sz="1150" dirty="0"/>
          </a:p>
          <a:p>
            <a:pPr lvl="1" algn="r" rtl="1"/>
            <a:r>
              <a:rPr lang="en-GB" sz="1150" i="1" dirty="0"/>
              <a:t>هذه المخاوف المتعلقة بالحماية تزيد بشكل كبير من </a:t>
            </a:r>
            <a:r>
              <a:rPr lang="en-GB" sz="1150" i="1" dirty="0" err="1"/>
              <a:t>مخاطر</a:t>
            </a:r>
            <a:r>
              <a:rPr lang="en-GB" sz="1150" i="1" dirty="0"/>
              <a:t> </a:t>
            </a:r>
            <a:r>
              <a:rPr lang="en-GB" sz="1150" i="1" dirty="0" err="1"/>
              <a:t>ال</a:t>
            </a:r>
            <a:r>
              <a:rPr lang="ar-SA" sz="1150" i="1" dirty="0"/>
              <a:t>أذى</a:t>
            </a:r>
            <a:r>
              <a:rPr lang="en-GB" sz="1150" i="1" dirty="0"/>
              <a:t>.</a:t>
            </a:r>
          </a:p>
          <a:p>
            <a:pPr lvl="0" algn="r" rtl="1"/>
            <a:r>
              <a:rPr lang="en-GB" sz="1150" i="1" dirty="0"/>
              <a:t>هل لدى أي شخص أي أسئلة أو بحاجة إلى توضيح؟</a:t>
            </a:r>
          </a:p>
          <a:p>
            <a:pPr marL="0" indent="0" algn="r" rtl="1">
              <a:buNone/>
            </a:pPr>
            <a:endParaRPr lang="en-US" sz="1150" i="0"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SA" sz="1150" b="1" i="0" dirty="0"/>
              <a:t>الشرح</a:t>
            </a:r>
            <a:endParaRPr lang="en-US" sz="1150" i="0" dirty="0"/>
          </a:p>
          <a:p>
            <a:pPr algn="r" rtl="1"/>
            <a:r>
              <a:rPr lang="en-US" sz="1150" i="0" dirty="0"/>
              <a:t>ناقش معايير الأهلية</a:t>
            </a:r>
          </a:p>
          <a:p>
            <a:pPr lvl="1" algn="r" rtl="1"/>
            <a:r>
              <a:rPr lang="ar-SA" sz="1150" i="0" dirty="0" err="1"/>
              <a:t>م</a:t>
            </a:r>
            <a:r>
              <a:rPr lang="en-US" sz="1150" i="0" dirty="0" err="1"/>
              <a:t>لاحظ</a:t>
            </a:r>
            <a:r>
              <a:rPr lang="ar-SA" sz="1150" i="0" dirty="0" err="1"/>
              <a:t>ة</a:t>
            </a:r>
            <a:r>
              <a:rPr lang="en-US" sz="1150" i="0" dirty="0"/>
              <a:t> أي من المعايير </a:t>
            </a:r>
            <a:r>
              <a:rPr lang="en-US" sz="1150" i="0" dirty="0" err="1"/>
              <a:t>التي</a:t>
            </a:r>
            <a:r>
              <a:rPr lang="en-US" sz="1150" i="0" dirty="0"/>
              <a:t> </a:t>
            </a:r>
            <a:r>
              <a:rPr lang="ar-SA" sz="1150" i="0" dirty="0"/>
              <a:t>تم اقتراحها من</a:t>
            </a:r>
            <a:r>
              <a:rPr lang="en-US" sz="1150" i="0" dirty="0"/>
              <a:t> </a:t>
            </a:r>
            <a:r>
              <a:rPr lang="en-US" sz="1150" i="0" dirty="0" err="1"/>
              <a:t>المشارك</a:t>
            </a:r>
            <a:r>
              <a:rPr lang="ar-SA" sz="1150" i="0" dirty="0" err="1"/>
              <a:t>ي</a:t>
            </a:r>
            <a:r>
              <a:rPr lang="en-US" sz="1150" i="0" dirty="0" err="1"/>
              <a:t>ن</a:t>
            </a:r>
            <a:endParaRPr lang="en-US" sz="1150" i="0" dirty="0"/>
          </a:p>
          <a:p>
            <a:pPr lvl="1" algn="r" rtl="1"/>
            <a:r>
              <a:rPr lang="en-US" sz="1150" i="0" dirty="0"/>
              <a:t>شرح أي مصطلحات جديدة أو يحتمل أن تكون مربكة.</a:t>
            </a:r>
            <a:endParaRPr lang="en-BE" sz="1150" i="0" dirty="0"/>
          </a:p>
          <a:p>
            <a:pPr lvl="1" algn="r" rtl="1"/>
            <a:r>
              <a:rPr lang="ar-SA" sz="1150" i="0" dirty="0"/>
              <a:t>قم بالإيضاح </a:t>
            </a:r>
            <a:r>
              <a:rPr lang="en-US" sz="1150" i="0" dirty="0" err="1"/>
              <a:t>إذا</a:t>
            </a:r>
            <a:r>
              <a:rPr lang="en-US" sz="1150" i="0" dirty="0"/>
              <a:t> كان المشاركون لا يفهمون ما تعنيه بعض المعايير أو لماذا تعتبر معايير لإدارة حالة حماية الطفل</a:t>
            </a:r>
            <a:endParaRPr lang="en-BE" sz="1150" i="0" dirty="0"/>
          </a:p>
          <a:p>
            <a:pPr algn="r" rtl="1"/>
            <a:r>
              <a:rPr lang="en-US" sz="1150" i="1" dirty="0"/>
              <a:t>بصفتك </a:t>
            </a:r>
            <a:r>
              <a:rPr lang="en-US" sz="1150" i="1" dirty="0" err="1"/>
              <a:t>أخصائي</a:t>
            </a:r>
            <a:r>
              <a:rPr lang="en-US" sz="1150" i="1" dirty="0"/>
              <a:t> </a:t>
            </a:r>
            <a:r>
              <a:rPr lang="en-US" sz="1150" i="1" dirty="0" err="1"/>
              <a:t>حالة</a:t>
            </a:r>
            <a:r>
              <a:rPr lang="ar-SA" sz="1150" i="1" dirty="0"/>
              <a:t>، </a:t>
            </a:r>
            <a:r>
              <a:rPr lang="en-US" sz="1150" i="1" dirty="0" err="1"/>
              <a:t>يجب</a:t>
            </a:r>
            <a:r>
              <a:rPr lang="en-US" sz="1150" i="1" dirty="0"/>
              <a:t> أن تنتبه إلى ما إذا كانت حالة الطفل </a:t>
            </a:r>
            <a:r>
              <a:rPr lang="en-US" sz="1150" i="1" dirty="0" err="1"/>
              <a:t>تشكل</a:t>
            </a:r>
            <a:r>
              <a:rPr lang="en-US" sz="1150" i="1" dirty="0"/>
              <a:t> </a:t>
            </a:r>
            <a:r>
              <a:rPr lang="ar-SA" sz="1150" i="1" dirty="0"/>
              <a:t>حالة</a:t>
            </a:r>
            <a:r>
              <a:rPr lang="en-US" sz="1150" i="1" dirty="0"/>
              <a:t> حماية طفل </a:t>
            </a:r>
            <a:r>
              <a:rPr lang="en-US" sz="1150" i="1" dirty="0" err="1"/>
              <a:t>تتعلق</a:t>
            </a:r>
            <a:r>
              <a:rPr lang="en-US" sz="1150" i="1" dirty="0"/>
              <a:t> </a:t>
            </a:r>
            <a:r>
              <a:rPr lang="en-US" sz="1150" i="1" dirty="0" err="1"/>
              <a:t>بمخاوف</a:t>
            </a:r>
            <a:r>
              <a:rPr lang="en-US" sz="1150" i="1" dirty="0"/>
              <a:t> </a:t>
            </a:r>
            <a:r>
              <a:rPr lang="en-US" sz="1150" i="1" dirty="0" err="1"/>
              <a:t>الحماية</a:t>
            </a:r>
            <a:r>
              <a:rPr lang="en-US" sz="1150" i="1" dirty="0"/>
              <a:t> </a:t>
            </a:r>
            <a:r>
              <a:rPr lang="en-US" sz="1150" i="1" dirty="0" err="1"/>
              <a:t>أو</a:t>
            </a:r>
            <a:r>
              <a:rPr lang="en-US" sz="1150" i="1" dirty="0"/>
              <a:t> </a:t>
            </a:r>
            <a:r>
              <a:rPr lang="en-US" sz="1150" i="1" dirty="0" err="1"/>
              <a:t>لا</a:t>
            </a:r>
            <a:r>
              <a:rPr lang="en-US" sz="1150" i="1" dirty="0"/>
              <a:t>.</a:t>
            </a:r>
            <a:endParaRPr lang="en-BE" sz="1150" i="1" dirty="0"/>
          </a:p>
          <a:p>
            <a:pPr algn="r" rtl="1"/>
            <a:r>
              <a:rPr lang="en-US" sz="1150" i="1" dirty="0"/>
              <a:t>ما هي المشاكل التي قد تحدث إذا </a:t>
            </a:r>
            <a:r>
              <a:rPr lang="en-US" sz="1150" i="1" dirty="0" err="1"/>
              <a:t>لم</a:t>
            </a:r>
            <a:r>
              <a:rPr lang="en-US" sz="1150" i="1" dirty="0"/>
              <a:t> </a:t>
            </a:r>
            <a:r>
              <a:rPr lang="en-US" sz="1150" i="1" dirty="0" err="1"/>
              <a:t>يعرف</a:t>
            </a:r>
            <a:r>
              <a:rPr lang="ar-SA" sz="1150" i="1" dirty="0"/>
              <a:t> </a:t>
            </a:r>
            <a:r>
              <a:rPr lang="en-US" sz="1150" i="1" dirty="0" err="1"/>
              <a:t>أخصائيو</a:t>
            </a:r>
            <a:r>
              <a:rPr lang="en-US" sz="1150" i="1" dirty="0"/>
              <a:t> </a:t>
            </a:r>
            <a:r>
              <a:rPr lang="en-US" sz="1150" i="1" dirty="0" err="1"/>
              <a:t>ا</a:t>
            </a:r>
            <a:r>
              <a:rPr lang="ar-SA" sz="1150" i="1" dirty="0"/>
              <a:t>لحالة أي</a:t>
            </a:r>
            <a:r>
              <a:rPr lang="en-US" sz="1150" i="1" dirty="0"/>
              <a:t> الحالات التي تدعمها وكالتهم؟</a:t>
            </a:r>
            <a:endParaRPr lang="en-BE" sz="1150" i="1" dirty="0"/>
          </a:p>
          <a:p>
            <a:pPr lvl="1" algn="r" rtl="1"/>
            <a:r>
              <a:rPr lang="en-US" sz="1150" i="0" dirty="0"/>
              <a:t>تسجيل عدد كبير جدًا </a:t>
            </a:r>
            <a:r>
              <a:rPr lang="en-US" sz="1150" i="0" dirty="0" err="1"/>
              <a:t>من</a:t>
            </a:r>
            <a:r>
              <a:rPr lang="en-US" sz="1150" i="0" dirty="0"/>
              <a:t> </a:t>
            </a:r>
            <a:r>
              <a:rPr lang="en-US" sz="1150" i="0" dirty="0" err="1"/>
              <a:t>ال</a:t>
            </a:r>
            <a:r>
              <a:rPr lang="ar-SA" sz="1150" i="0" dirty="0"/>
              <a:t>حالات الأمر الذي</a:t>
            </a:r>
            <a:r>
              <a:rPr lang="en-US" sz="1150" i="0" dirty="0"/>
              <a:t> يثقل كاهل أخصائيي الحالة والنظام.</a:t>
            </a:r>
            <a:endParaRPr lang="en-BE" sz="1150" i="0" dirty="0"/>
          </a:p>
          <a:p>
            <a:pPr lvl="1" algn="r" rtl="1"/>
            <a:r>
              <a:rPr lang="en-US" sz="1150" i="0" dirty="0"/>
              <a:t>من الصعب تحديد الأطفال الذين يحتاجون حقًا إلى إدارة الحالة.</a:t>
            </a:r>
          </a:p>
          <a:p>
            <a:pPr lvl="1" algn="r" rtl="1"/>
            <a:r>
              <a:rPr lang="en-US" sz="1150" i="0" dirty="0"/>
              <a:t>سوء فهم المجتمع والوكالات الأخرى حول ما تفعله وما إلى ذلك.</a:t>
            </a:r>
            <a:endParaRPr lang="en-BE" sz="1150" i="1" dirty="0"/>
          </a:p>
          <a:p>
            <a:pPr algn="r" rtl="1"/>
            <a:r>
              <a:rPr lang="en-US" sz="1150" i="1" dirty="0"/>
              <a:t>الغرض من معايير الأهلية هو فحص الحالات للتحقق من استيفائها لمعايير خدمات إدارة الحالة</a:t>
            </a:r>
          </a:p>
          <a:p>
            <a:pPr lvl="1" algn="r" rtl="1"/>
            <a:r>
              <a:rPr lang="en-US" sz="1150" i="1" dirty="0"/>
              <a:t>هذا مهم بشكل خاص عندما يكون هناك عدد كبير من الأطفال الذين يحتاجون إلى الدعم.</a:t>
            </a:r>
            <a:endParaRPr lang="en-BE" sz="1150" i="1" dirty="0"/>
          </a:p>
          <a:p>
            <a:pPr lvl="1" algn="r" rtl="1"/>
            <a:r>
              <a:rPr lang="en-US" sz="1150" i="1" dirty="0"/>
              <a:t>تأكد من أن مقدمي الخدمة الآخرين على دراية بمعايير الأهلية </a:t>
            </a:r>
            <a:r>
              <a:rPr lang="en-US" sz="1150" i="1" dirty="0" err="1"/>
              <a:t>الخاصة</a:t>
            </a:r>
            <a:r>
              <a:rPr lang="en-US" sz="1150" i="1" dirty="0"/>
              <a:t> </a:t>
            </a:r>
            <a:r>
              <a:rPr lang="en-US" sz="1150" i="1" dirty="0" err="1"/>
              <a:t>بك</a:t>
            </a:r>
            <a:r>
              <a:rPr lang="ar-SA" sz="1150" i="1" dirty="0" err="1"/>
              <a:t>م</a:t>
            </a:r>
            <a:r>
              <a:rPr lang="en-US" sz="1150" i="1" dirty="0"/>
              <a:t> </a:t>
            </a:r>
            <a:r>
              <a:rPr lang="en-US" sz="1150" i="1" dirty="0" err="1"/>
              <a:t>حتى</a:t>
            </a:r>
            <a:r>
              <a:rPr lang="en-US" sz="1150" i="1" dirty="0"/>
              <a:t> </a:t>
            </a:r>
            <a:r>
              <a:rPr lang="ar-SA" sz="1150" i="1" dirty="0"/>
              <a:t>لا يقوموا بإحالة </a:t>
            </a:r>
            <a:r>
              <a:rPr lang="en-US" sz="1150" i="1" dirty="0" err="1"/>
              <a:t>الحالات</a:t>
            </a:r>
            <a:r>
              <a:rPr lang="en-US" sz="1150" i="1" dirty="0"/>
              <a:t> التي </a:t>
            </a:r>
            <a:r>
              <a:rPr lang="en-US" sz="1150" i="1" dirty="0" err="1"/>
              <a:t>لا</a:t>
            </a:r>
            <a:r>
              <a:rPr lang="en-US" sz="1150" i="1" dirty="0"/>
              <a:t> </a:t>
            </a:r>
            <a:r>
              <a:rPr lang="en-US" sz="1150" i="1" dirty="0" err="1"/>
              <a:t>يمكنك</a:t>
            </a:r>
            <a:r>
              <a:rPr lang="ar-SA" sz="1150" i="1" dirty="0" err="1"/>
              <a:t>م</a:t>
            </a:r>
            <a:r>
              <a:rPr lang="en-US" sz="1150" i="1" dirty="0"/>
              <a:t> قبولها.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50" i="1" dirty="0"/>
              <a:t>سنلقي الآن </a:t>
            </a:r>
            <a:r>
              <a:rPr lang="en-GB" sz="1150" i="1" dirty="0" err="1"/>
              <a:t>نظرة</a:t>
            </a:r>
            <a:r>
              <a:rPr lang="en-GB" sz="1150" i="1" dirty="0"/>
              <a:t> </a:t>
            </a:r>
            <a:r>
              <a:rPr lang="ar-SA" sz="1150" i="1" dirty="0"/>
              <a:t>مقربة </a:t>
            </a:r>
            <a:r>
              <a:rPr lang="en-GB" sz="1150" i="1" dirty="0" err="1"/>
              <a:t>على</a:t>
            </a:r>
            <a:r>
              <a:rPr lang="en-GB" sz="1150" i="1" dirty="0"/>
              <a:t> مخاطر حماية </a:t>
            </a:r>
            <a:r>
              <a:rPr lang="en-GB" sz="1150" i="1" dirty="0" err="1"/>
              <a:t>الطفل</a:t>
            </a:r>
            <a:r>
              <a:rPr lang="en-GB" sz="1150" i="1" dirty="0"/>
              <a:t> </a:t>
            </a:r>
            <a:r>
              <a:rPr lang="en-GB" sz="1150" i="1" dirty="0" err="1"/>
              <a:t>بناءً</a:t>
            </a:r>
            <a:r>
              <a:rPr lang="en-GB" sz="1150" i="1" dirty="0"/>
              <a:t> على تفاعل نقاط القوة ونقاط الضعف والرعاية والدعم الذي يتلقاه الطفل.</a:t>
            </a:r>
            <a:endParaRPr lang="en-BE" sz="1150" i="1" dirty="0"/>
          </a:p>
          <a:p>
            <a:pPr algn="r" rtl="1"/>
            <a:endParaRPr lang="en-BE" sz="1150" i="1" dirty="0"/>
          </a:p>
        </p:txBody>
      </p:sp>
      <p:sp>
        <p:nvSpPr>
          <p:cNvPr id="6" name="Slide Image Placeholder 5">
            <a:extLst>
              <a:ext uri="{FF2B5EF4-FFF2-40B4-BE49-F238E27FC236}">
                <a16:creationId xmlns:a16="http://schemas.microsoft.com/office/drawing/2014/main" id="{7699A424-5CE6-6A67-FE48-AD9877CC484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66A22AAB-CCC1-7F7D-5504-D221DD518F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37</a:t>
            </a:fld>
            <a:endParaRPr lang="en-US" sz="1200" dirty="0">
              <a:latin typeface="+mn-lt"/>
            </a:endParaRPr>
          </a:p>
        </p:txBody>
      </p:sp>
    </p:spTree>
    <p:extLst>
      <p:ext uri="{BB962C8B-B14F-4D97-AF65-F5344CB8AC3E}">
        <p14:creationId xmlns:p14="http://schemas.microsoft.com/office/powerpoint/2010/main" val="41207036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سيختبر الأطفال مخاوف الحماية بشكل مختلف اعتمادًا على خصائصهم الأخرى (نقاط القوة ونقاط الضعف) والرعاية والدعم الذي يتلقونه.</a:t>
            </a:r>
          </a:p>
          <a:p>
            <a:pPr algn="r" rtl="1"/>
            <a:r>
              <a:rPr lang="en-GB" i="1" dirty="0"/>
              <a:t>عند تحليل مخاطر </a:t>
            </a:r>
            <a:r>
              <a:rPr lang="en-GB" i="1" dirty="0" err="1"/>
              <a:t>حماية</a:t>
            </a:r>
            <a:r>
              <a:rPr lang="en-GB" i="1" dirty="0"/>
              <a:t> </a:t>
            </a:r>
            <a:r>
              <a:rPr lang="en-GB" i="1" dirty="0" err="1"/>
              <a:t>الطفل</a:t>
            </a:r>
            <a:r>
              <a:rPr lang="ar-SA" i="1" dirty="0"/>
              <a:t>، </a:t>
            </a:r>
            <a:r>
              <a:rPr lang="en-GB" i="1" dirty="0" err="1"/>
              <a:t>يجب</a:t>
            </a:r>
            <a:r>
              <a:rPr lang="en-GB" i="1" dirty="0"/>
              <a:t> مراعاة عوامل الخطر (نقاط الضعف ومخاوف حماية الطفل) وعوامل الحماية (نقاط القوة والرعاية والدعم).</a:t>
            </a:r>
          </a:p>
          <a:p>
            <a:pPr algn="r" rtl="1"/>
            <a:r>
              <a:rPr lang="en-US" i="1" dirty="0"/>
              <a:t>دعونا نلقي نظرة على هذا النموذج الذي يتصور المخاطر</a:t>
            </a:r>
          </a:p>
          <a:p>
            <a:pPr algn="r" rtl="1"/>
            <a:r>
              <a:rPr lang="en-GB" i="1" dirty="0" err="1"/>
              <a:t>نموذج</a:t>
            </a:r>
            <a:r>
              <a:rPr lang="ar-SA" i="1" dirty="0"/>
              <a:t> تصور</a:t>
            </a:r>
            <a:r>
              <a:rPr lang="en-GB" i="1" dirty="0"/>
              <a:t> </a:t>
            </a:r>
            <a:r>
              <a:rPr lang="en-GB" i="1" dirty="0" err="1"/>
              <a:t>المخاطر</a:t>
            </a:r>
            <a:r>
              <a:rPr lang="en-GB" i="1" dirty="0"/>
              <a:t> </a:t>
            </a:r>
            <a:r>
              <a:rPr lang="ar-SA" i="1" dirty="0"/>
              <a:t>:</a:t>
            </a:r>
            <a:endParaRPr lang="en-GB" i="1" dirty="0"/>
          </a:p>
          <a:p>
            <a:pPr lvl="1" algn="r" rtl="1"/>
            <a:r>
              <a:rPr lang="en-GB" i="1" dirty="0"/>
              <a:t>الطفل الذي في المنتصف يحاول البقاء واقفًا</a:t>
            </a:r>
          </a:p>
          <a:p>
            <a:pPr lvl="1" algn="r" rtl="1"/>
            <a:r>
              <a:rPr lang="en-GB" i="1" dirty="0"/>
              <a:t>عوامل الخطر مثل نقاط الضعف ومخاوف حماية الطفل تثقل كاهلهم. عوامل الخطر </a:t>
            </a:r>
            <a:r>
              <a:rPr lang="en-GB" i="1" dirty="0" err="1"/>
              <a:t>تراكمية</a:t>
            </a:r>
            <a:r>
              <a:rPr lang="en-GB" i="1" dirty="0"/>
              <a:t> </a:t>
            </a:r>
            <a:r>
              <a:rPr lang="en-GB" i="1" dirty="0" err="1"/>
              <a:t>وكلما</a:t>
            </a:r>
            <a:r>
              <a:rPr lang="en-GB" i="1" dirty="0"/>
              <a:t> زادت عوامل الخطر - زادت المخاطر.</a:t>
            </a:r>
          </a:p>
          <a:p>
            <a:pPr lvl="1" algn="r" rtl="1"/>
            <a:r>
              <a:rPr lang="en-GB" i="1" dirty="0"/>
              <a:t>تساعد عوامل الحماية مثل نقاط القوة والرعاية والدعم الطفل على البقاء </a:t>
            </a:r>
            <a:r>
              <a:rPr lang="en-GB" i="1" dirty="0" err="1"/>
              <a:t>واقفاً</a:t>
            </a:r>
            <a:r>
              <a:rPr lang="en-GB" i="1" dirty="0"/>
              <a:t> </a:t>
            </a:r>
            <a:r>
              <a:rPr lang="ar-SA" i="1" dirty="0"/>
              <a:t>ل</a:t>
            </a:r>
            <a:r>
              <a:rPr lang="en-GB" i="1" dirty="0" err="1"/>
              <a:t>حمل</a:t>
            </a:r>
            <a:r>
              <a:rPr lang="en-GB" i="1" dirty="0"/>
              <a:t> الوزن الذي قد تضعه عوامل الخطر عليه.</a:t>
            </a:r>
          </a:p>
        </p:txBody>
      </p:sp>
      <p:sp>
        <p:nvSpPr>
          <p:cNvPr id="6" name="Slide Image Placeholder 5">
            <a:extLst>
              <a:ext uri="{FF2B5EF4-FFF2-40B4-BE49-F238E27FC236}">
                <a16:creationId xmlns:a16="http://schemas.microsoft.com/office/drawing/2014/main" id="{16BC2205-E034-A3D9-81C0-3639B2ADC94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1F372D9-FDC3-28B2-E829-CB2CB464AE1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38</a:t>
            </a:fld>
            <a:endParaRPr lang="en-US" sz="1200" dirty="0">
              <a:latin typeface="+mn-lt"/>
            </a:endParaRPr>
          </a:p>
        </p:txBody>
      </p:sp>
    </p:spTree>
    <p:extLst>
      <p:ext uri="{BB962C8B-B14F-4D97-AF65-F5344CB8AC3E}">
        <p14:creationId xmlns:p14="http://schemas.microsoft.com/office/powerpoint/2010/main" val="311303267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التكي</a:t>
            </a:r>
            <a:r>
              <a:rPr lang="ar-SA" b="1" dirty="0" err="1"/>
              <a:t>ي</a:t>
            </a:r>
            <a:r>
              <a:rPr lang="en-GB" b="1" dirty="0" err="1"/>
              <a:t>ف</a:t>
            </a:r>
            <a:r>
              <a:rPr lang="en-GB" b="1" dirty="0"/>
              <a:t> </a:t>
            </a:r>
            <a:r>
              <a:rPr lang="ar-SA" b="1" dirty="0"/>
              <a:t>بحسب</a:t>
            </a:r>
            <a:r>
              <a:rPr lang="en-GB" b="1" dirty="0"/>
              <a:t> السياق</a:t>
            </a:r>
          </a:p>
          <a:p>
            <a:pPr marL="171450" marR="0" lvl="0" indent="-171450" algn="r" defTabSz="914400" rtl="1" eaLnBrk="1" fontAlgn="auto" latinLnBrk="0" hangingPunct="1">
              <a:lnSpc>
                <a:spcPct val="100000"/>
              </a:lnSpc>
              <a:spcBef>
                <a:spcPts val="0"/>
              </a:spcBef>
              <a:spcAft>
                <a:spcPts val="0"/>
              </a:spcAft>
              <a:buClrTx/>
              <a:buSzTx/>
              <a:tabLst/>
              <a:defRPr/>
            </a:pPr>
            <a:r>
              <a:rPr lang="en-US" dirty="0"/>
              <a:t>قم بتكييف مستويات المخاطر لتتناسب مع إجراءات التشغيل الموحدة في السياق المحلي الخاص بك (على سبيل المثال ، منخفضة ، متوسطة ، </a:t>
            </a:r>
            <a:r>
              <a:rPr lang="en-US" dirty="0" err="1"/>
              <a:t>عالية</a:t>
            </a:r>
            <a:r>
              <a:rPr lang="ar-SA" dirty="0"/>
              <a:t> ،</a:t>
            </a:r>
            <a:r>
              <a:rPr lang="en-US" dirty="0"/>
              <a:t> </a:t>
            </a:r>
            <a:r>
              <a:rPr lang="ar-SA" dirty="0"/>
              <a:t>٠-٤</a:t>
            </a:r>
            <a:r>
              <a:rPr lang="en-US" dirty="0"/>
              <a:t> </a:t>
            </a:r>
            <a:r>
              <a:rPr lang="en-US" dirty="0" err="1"/>
              <a:t>إلخ</a:t>
            </a:r>
            <a:r>
              <a:rPr lang="ar-SA" dirty="0"/>
              <a:t>)</a:t>
            </a:r>
            <a:endParaRPr lang="en-US" dirty="0"/>
          </a:p>
          <a:p>
            <a:pPr marL="171450" marR="0" lvl="0" indent="-171450" algn="r" defTabSz="914400" rtl="1" eaLnBrk="1" fontAlgn="auto" latinLnBrk="0" hangingPunct="1">
              <a:lnSpc>
                <a:spcPct val="100000"/>
              </a:lnSpc>
              <a:spcBef>
                <a:spcPts val="0"/>
              </a:spcBef>
              <a:spcAft>
                <a:spcPts val="0"/>
              </a:spcAft>
              <a:buClrTx/>
              <a:buSzTx/>
              <a:tabLst/>
              <a:defRPr/>
            </a:pPr>
            <a:r>
              <a:rPr lang="en-US" dirty="0"/>
              <a:t>قم بتعديل </a:t>
            </a:r>
            <a:r>
              <a:rPr lang="en-US" dirty="0" err="1"/>
              <a:t>الشريحة</a:t>
            </a:r>
            <a:r>
              <a:rPr lang="en-US" dirty="0"/>
              <a:t> </a:t>
            </a:r>
            <a:r>
              <a:rPr lang="en-US" dirty="0" err="1"/>
              <a:t>و</a:t>
            </a:r>
            <a:r>
              <a:rPr lang="ar-SA" dirty="0"/>
              <a:t> دليل العمل</a:t>
            </a:r>
            <a:r>
              <a:rPr lang="en-US" dirty="0"/>
              <a:t> حسب الحاجة</a:t>
            </a:r>
            <a:endParaRPr lang="en-BE"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lgn="r" rtl="1">
              <a:buNone/>
            </a:pPr>
            <a:endParaRPr lang="en-GB" b="1" dirty="0"/>
          </a:p>
          <a:p>
            <a:pPr marL="0" indent="0" algn="r" rtl="1">
              <a:buNone/>
            </a:pPr>
            <a:r>
              <a:rPr lang="ar-SA" b="1" dirty="0"/>
              <a:t>الشرح</a:t>
            </a:r>
            <a:endParaRPr lang="en-GB" b="1" dirty="0"/>
          </a:p>
          <a:p>
            <a:pPr algn="r" rtl="1"/>
            <a:r>
              <a:rPr lang="ar-SA" i="1" dirty="0"/>
              <a:t>يمكن تصنيف مستوى الخطر، وهو احتمال حدوث ضرر للطفل، على أنه مرتفع أو متوسط أو منخفض.</a:t>
            </a:r>
            <a:r>
              <a:rPr lang="en-GB" i="1" dirty="0"/>
              <a:t>.</a:t>
            </a:r>
          </a:p>
          <a:p>
            <a:pPr lvl="1" algn="r" rtl="1"/>
            <a:r>
              <a:rPr lang="en-GB" i="1" dirty="0"/>
              <a:t>تشير </a:t>
            </a:r>
            <a:r>
              <a:rPr lang="en-GB" i="1" dirty="0" err="1"/>
              <a:t>هذه</a:t>
            </a:r>
            <a:r>
              <a:rPr lang="en-GB" i="1" dirty="0"/>
              <a:t> </a:t>
            </a:r>
            <a:r>
              <a:rPr lang="en-GB" i="1" dirty="0" err="1"/>
              <a:t>ال</a:t>
            </a:r>
            <a:r>
              <a:rPr lang="ar-SA" i="1" dirty="0"/>
              <a:t>تصنيفات</a:t>
            </a:r>
            <a:r>
              <a:rPr lang="en-GB" i="1" dirty="0"/>
              <a:t> إلى الحاجة الملحة والجداول الزمنية لإكمال كل خطوة من خطوات عملية إدارة الحالة في الإجراء التشغيلي الموحد.</a:t>
            </a:r>
          </a:p>
          <a:p>
            <a:pPr lvl="1" algn="r" rtl="1"/>
            <a:r>
              <a:rPr lang="en-GB" i="1" dirty="0"/>
              <a:t>لكل مستوى من </a:t>
            </a:r>
            <a:r>
              <a:rPr lang="en-GB" i="1" dirty="0" err="1"/>
              <a:t>مستويات</a:t>
            </a:r>
            <a:r>
              <a:rPr lang="en-GB" i="1" dirty="0"/>
              <a:t> </a:t>
            </a:r>
            <a:r>
              <a:rPr lang="en-GB" i="1" dirty="0" err="1"/>
              <a:t>المخاطر</a:t>
            </a:r>
            <a:r>
              <a:rPr lang="ar-SA" i="1" dirty="0"/>
              <a:t>، </a:t>
            </a:r>
            <a:r>
              <a:rPr lang="en-GB" i="1" dirty="0" err="1"/>
              <a:t>تم</a:t>
            </a:r>
            <a:r>
              <a:rPr lang="en-GB" i="1" dirty="0"/>
              <a:t> وضع إطار زمني لخطوات إدارة الحالة. </a:t>
            </a:r>
            <a:r>
              <a:rPr lang="ar-SA" i="1" dirty="0"/>
              <a:t>وتحتاج الحالات المعرضة بشدة لخطر الأذى إلى استجابة فورية وينبغي إعطاؤها الأولوية فوق الحالات التي تقل فيها مخاطر الضرر.</a:t>
            </a:r>
          </a:p>
          <a:p>
            <a:pPr lvl="1" algn="r" rtl="1"/>
            <a:r>
              <a:rPr lang="en-GB" i="1" dirty="0" err="1"/>
              <a:t>على</a:t>
            </a:r>
            <a:r>
              <a:rPr lang="en-GB" i="1" dirty="0"/>
              <a:t> </a:t>
            </a:r>
            <a:r>
              <a:rPr lang="en-GB" i="1" dirty="0" err="1"/>
              <a:t>سبيل</a:t>
            </a:r>
            <a:r>
              <a:rPr lang="en-GB" i="1" dirty="0"/>
              <a:t> </a:t>
            </a:r>
            <a:r>
              <a:rPr lang="en-GB" i="1" dirty="0" err="1"/>
              <a:t>المثال</a:t>
            </a:r>
            <a:r>
              <a:rPr lang="ar-SA" i="1" dirty="0"/>
              <a:t>، </a:t>
            </a:r>
            <a:r>
              <a:rPr lang="en-GB" i="1" dirty="0" err="1"/>
              <a:t>يجب</a:t>
            </a:r>
            <a:r>
              <a:rPr lang="en-GB" i="1" dirty="0"/>
              <a:t> إكمال تقييم حالة الطفل في </a:t>
            </a:r>
            <a:r>
              <a:rPr lang="en-GB" i="1" dirty="0" err="1"/>
              <a:t>غضون</a:t>
            </a:r>
            <a:r>
              <a:rPr lang="en-GB" i="1" dirty="0"/>
              <a:t> </a:t>
            </a:r>
            <a:r>
              <a:rPr lang="ar-SA" i="1" dirty="0"/>
              <a:t>٤٨</a:t>
            </a:r>
            <a:r>
              <a:rPr lang="en-GB" i="1" dirty="0"/>
              <a:t> ساعة إذا كان </a:t>
            </a:r>
            <a:r>
              <a:rPr lang="en-GB" i="1" dirty="0" err="1"/>
              <a:t>خطر</a:t>
            </a:r>
            <a:r>
              <a:rPr lang="en-GB" i="1" dirty="0"/>
              <a:t> </a:t>
            </a:r>
            <a:r>
              <a:rPr lang="en-GB" i="1" dirty="0" err="1"/>
              <a:t>ال</a:t>
            </a:r>
            <a:r>
              <a:rPr lang="ar-SA" i="1" dirty="0"/>
              <a:t>أذى</a:t>
            </a:r>
            <a:r>
              <a:rPr lang="en-GB" i="1" dirty="0"/>
              <a:t> </a:t>
            </a:r>
            <a:r>
              <a:rPr lang="en-GB" i="1" dirty="0" err="1"/>
              <a:t>مرتفعًا</a:t>
            </a:r>
            <a:r>
              <a:rPr lang="en-GB" i="1" dirty="0"/>
              <a:t> </a:t>
            </a:r>
            <a:r>
              <a:rPr lang="en-GB" i="1" dirty="0" err="1"/>
              <a:t>في</a:t>
            </a:r>
            <a:r>
              <a:rPr lang="en-GB" i="1" dirty="0"/>
              <a:t> حين أن أخصائي الحالة لديه وقت أسبوع واحد للأطفال المعرضين لخطر متوسط</a:t>
            </a:r>
          </a:p>
        </p:txBody>
      </p:sp>
      <p:sp>
        <p:nvSpPr>
          <p:cNvPr id="6" name="Slide Image Placeholder 5">
            <a:extLst>
              <a:ext uri="{FF2B5EF4-FFF2-40B4-BE49-F238E27FC236}">
                <a16:creationId xmlns:a16="http://schemas.microsoft.com/office/drawing/2014/main" id="{AF246A5A-2359-4B12-056C-71DC025E92CC}"/>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560DC2BF-01E9-5013-C36B-26E180E9F63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39</a:t>
            </a:fld>
            <a:endParaRPr lang="en-US" sz="1200" dirty="0">
              <a:latin typeface="+mn-lt"/>
            </a:endParaRPr>
          </a:p>
        </p:txBody>
      </p:sp>
    </p:spTree>
    <p:extLst>
      <p:ext uri="{BB962C8B-B14F-4D97-AF65-F5344CB8AC3E}">
        <p14:creationId xmlns:p14="http://schemas.microsoft.com/office/powerpoint/2010/main" val="74564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Notes Placeholder 26">
            <a:extLst>
              <a:ext uri="{FF2B5EF4-FFF2-40B4-BE49-F238E27FC236}">
                <a16:creationId xmlns:a16="http://schemas.microsoft.com/office/drawing/2014/main" id="{FD3815A3-7D0A-FEE4-9398-8EA611E93849}"/>
              </a:ext>
            </a:extLst>
          </p:cNvPr>
          <p:cNvSpPr>
            <a:spLocks noGrp="1"/>
          </p:cNvSpPr>
          <p:nvPr>
            <p:ph type="body" idx="1"/>
          </p:nvPr>
        </p:nvSpPr>
        <p:spPr/>
        <p:txBody>
          <a:bodyPr/>
          <a:lstStyle/>
          <a:p>
            <a:pPr marL="0" indent="0" algn="r" rtl="1">
              <a:buNone/>
            </a:pPr>
            <a:r>
              <a:rPr lang="ar-SA" b="1" dirty="0">
                <a:sym typeface="Helvetica Neue"/>
              </a:rPr>
              <a:t>الشرح</a:t>
            </a:r>
            <a:endParaRPr lang="en-GB" b="1" dirty="0">
              <a:sym typeface="Helvetica Neue"/>
            </a:endParaRPr>
          </a:p>
          <a:p>
            <a:pPr algn="r" rtl="1"/>
            <a:r>
              <a:rPr lang="en-GB" dirty="0" err="1"/>
              <a:t>عرض</a:t>
            </a:r>
            <a:r>
              <a:rPr lang="en-GB" dirty="0"/>
              <a:t> الشريحة</a:t>
            </a:r>
          </a:p>
          <a:p>
            <a:pPr algn="r" rtl="1"/>
            <a:r>
              <a:rPr lang="ar-SA" dirty="0" err="1">
                <a:sym typeface="Helvetica Neue"/>
              </a:rPr>
              <a:t>ت</a:t>
            </a:r>
            <a:r>
              <a:rPr lang="en-GB" dirty="0" err="1">
                <a:sym typeface="Helvetica Neue"/>
              </a:rPr>
              <a:t>ذك</a:t>
            </a:r>
            <a:r>
              <a:rPr lang="ar-SA" dirty="0" err="1">
                <a:sym typeface="Helvetica Neue"/>
              </a:rPr>
              <a:t>ي</a:t>
            </a:r>
            <a:r>
              <a:rPr lang="en-GB" dirty="0" err="1">
                <a:sym typeface="Helvetica Neue"/>
              </a:rPr>
              <a:t>ر</a:t>
            </a:r>
            <a:r>
              <a:rPr lang="en-GB" dirty="0">
                <a:sym typeface="Helvetica Neue"/>
              </a:rPr>
              <a:t> المشاركين بـ:</a:t>
            </a:r>
          </a:p>
          <a:p>
            <a:pPr lvl="1" algn="r" rtl="1"/>
            <a:r>
              <a:rPr lang="en-GB" dirty="0">
                <a:sym typeface="Helvetica Neue"/>
              </a:rPr>
              <a:t>اتفاقية التعلم</a:t>
            </a:r>
          </a:p>
          <a:p>
            <a:pPr lvl="1" algn="r" rtl="1"/>
            <a:r>
              <a:rPr lang="en-GB" dirty="0">
                <a:sym typeface="Helvetica Neue"/>
              </a:rPr>
              <a:t>أي "</a:t>
            </a:r>
            <a:r>
              <a:rPr lang="en-GB" dirty="0" err="1">
                <a:sym typeface="Helvetica Neue"/>
              </a:rPr>
              <a:t>ت</a:t>
            </a:r>
            <a:r>
              <a:rPr lang="ar-SA" dirty="0">
                <a:sym typeface="Helvetica Neue"/>
              </a:rPr>
              <a:t>دبير</a:t>
            </a:r>
            <a:r>
              <a:rPr lang="en-GB" dirty="0">
                <a:sym typeface="Helvetica Neue"/>
              </a:rPr>
              <a:t> </a:t>
            </a:r>
            <a:r>
              <a:rPr lang="ar-SA" dirty="0" err="1">
                <a:sym typeface="Helvetica Neue"/>
              </a:rPr>
              <a:t>إدار</a:t>
            </a:r>
            <a:r>
              <a:rPr lang="en-GB" dirty="0" err="1">
                <a:sym typeface="Helvetica Neue"/>
              </a:rPr>
              <a:t>ي</a:t>
            </a:r>
            <a:r>
              <a:rPr lang="en-GB" dirty="0">
                <a:sym typeface="Helvetica Neue"/>
              </a:rPr>
              <a:t>" (مثل فترات الراحة ومكان المراحيض وما إلى ذلك)</a:t>
            </a:r>
            <a:endParaRPr lang="en-GB" dirty="0"/>
          </a:p>
          <a:p>
            <a:pPr algn="r" rtl="1"/>
            <a:endParaRPr lang="en-CA" dirty="0"/>
          </a:p>
          <a:p>
            <a:pPr algn="r" rtl="1"/>
            <a:endParaRPr lang="en-CA" dirty="0"/>
          </a:p>
        </p:txBody>
      </p:sp>
      <p:sp>
        <p:nvSpPr>
          <p:cNvPr id="3" name="Slide Image Placeholder 2">
            <a:extLst>
              <a:ext uri="{FF2B5EF4-FFF2-40B4-BE49-F238E27FC236}">
                <a16:creationId xmlns:a16="http://schemas.microsoft.com/office/drawing/2014/main" id="{801ECAEB-B610-9C58-48CF-9C1449F71B5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5FDDE0F-26F2-8012-F879-5BFAADD99B9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a:t>
            </a:fld>
            <a:endParaRPr lang="en-US" sz="1200" dirty="0">
              <a:latin typeface="+mn-lt"/>
            </a:endParaRPr>
          </a:p>
        </p:txBody>
      </p:sp>
    </p:spTree>
    <p:extLst>
      <p:ext uri="{BB962C8B-B14F-4D97-AF65-F5344CB8AC3E}">
        <p14:creationId xmlns:p14="http://schemas.microsoft.com/office/powerpoint/2010/main" val="42312815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التك</a:t>
            </a:r>
            <a:r>
              <a:rPr lang="ar-SA" b="1" dirty="0" err="1"/>
              <a:t>ي</a:t>
            </a:r>
            <a:r>
              <a:rPr lang="en-GB" b="1" dirty="0" err="1"/>
              <a:t>يف</a:t>
            </a:r>
            <a:r>
              <a:rPr lang="en-GB" b="1" dirty="0"/>
              <a:t> مع السياق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قم بتكييف مستويات المخاطر لتتناسب مع إجراءات التشغيل الموحدة في السياق المحلي الخاص </a:t>
            </a:r>
            <a:r>
              <a:rPr lang="en-US" dirty="0" err="1"/>
              <a:t>بك</a:t>
            </a:r>
            <a:r>
              <a:rPr lang="en-US" dirty="0"/>
              <a:t> (</a:t>
            </a:r>
            <a:r>
              <a:rPr lang="en-US" dirty="0" err="1"/>
              <a:t>على</a:t>
            </a:r>
            <a:r>
              <a:rPr lang="en-US" dirty="0"/>
              <a:t> </a:t>
            </a:r>
            <a:r>
              <a:rPr lang="en-US" dirty="0" err="1"/>
              <a:t>سبيل</a:t>
            </a:r>
            <a:r>
              <a:rPr lang="en-US" dirty="0"/>
              <a:t> </a:t>
            </a:r>
            <a:r>
              <a:rPr lang="en-US" dirty="0" err="1"/>
              <a:t>المثال</a:t>
            </a:r>
            <a:r>
              <a:rPr lang="en-US" dirty="0"/>
              <a:t> ، </a:t>
            </a:r>
            <a:r>
              <a:rPr lang="en-US" dirty="0" err="1"/>
              <a:t>منخفضة</a:t>
            </a:r>
            <a:r>
              <a:rPr lang="en-US" dirty="0"/>
              <a:t> ، </a:t>
            </a:r>
            <a:r>
              <a:rPr lang="en-US" dirty="0" err="1"/>
              <a:t>متوسطة</a:t>
            </a:r>
            <a:r>
              <a:rPr lang="en-US" dirty="0"/>
              <a:t> ، </a:t>
            </a:r>
            <a:r>
              <a:rPr lang="en-US" dirty="0" err="1"/>
              <a:t>عالية</a:t>
            </a:r>
            <a:r>
              <a:rPr lang="ar-SA" dirty="0"/>
              <a:t>، </a:t>
            </a:r>
            <a:r>
              <a:rPr lang="en-US" dirty="0"/>
              <a:t> </a:t>
            </a:r>
            <a:r>
              <a:rPr lang="ar-SA" dirty="0"/>
              <a:t>٠-٤</a:t>
            </a:r>
            <a:r>
              <a:rPr lang="en-US" dirty="0"/>
              <a:t> </a:t>
            </a:r>
            <a:r>
              <a:rPr lang="en-US" dirty="0" err="1"/>
              <a:t>إلخ</a:t>
            </a:r>
            <a:r>
              <a:rPr lang="ar-SA" dirty="0"/>
              <a:t>)</a:t>
            </a:r>
            <a:endParaRPr lang="en-US"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lgn="r" rtl="1">
              <a:buNone/>
            </a:pPr>
            <a:endParaRPr lang="en-GB" b="1" dirty="0"/>
          </a:p>
          <a:p>
            <a:pPr marL="0" indent="0" algn="r" rtl="1">
              <a:buNone/>
            </a:pPr>
            <a:r>
              <a:rPr lang="en-GB" b="1" dirty="0"/>
              <a:t>مناقشة عامة (5 دقائق)</a:t>
            </a:r>
          </a:p>
          <a:p>
            <a:pPr algn="r" rtl="1"/>
            <a:r>
              <a:rPr lang="en-GB" dirty="0" err="1"/>
              <a:t>عرض</a:t>
            </a:r>
            <a:r>
              <a:rPr lang="en-GB" dirty="0"/>
              <a:t> الشريحة (حالة سليم).</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أخذ عوامل الخطر والحماية في الاعتبار. ما هو مستوى الخطر لهذا الطفل؟</a:t>
            </a:r>
          </a:p>
          <a:p>
            <a:pPr lvl="1" algn="r" rtl="1"/>
            <a:r>
              <a:rPr lang="en-US" dirty="0" err="1"/>
              <a:t>مستوى</a:t>
            </a:r>
            <a:r>
              <a:rPr lang="en-US" dirty="0"/>
              <a:t> </a:t>
            </a:r>
            <a:r>
              <a:rPr lang="en-US" dirty="0" err="1"/>
              <a:t>ال</a:t>
            </a:r>
            <a:r>
              <a:rPr lang="ar-SA" dirty="0"/>
              <a:t>خطر</a:t>
            </a:r>
            <a:r>
              <a:rPr lang="en-US" dirty="0"/>
              <a:t> منخفض</a:t>
            </a:r>
          </a:p>
        </p:txBody>
      </p:sp>
      <p:sp>
        <p:nvSpPr>
          <p:cNvPr id="6" name="Slide Image Placeholder 5">
            <a:extLst>
              <a:ext uri="{FF2B5EF4-FFF2-40B4-BE49-F238E27FC236}">
                <a16:creationId xmlns:a16="http://schemas.microsoft.com/office/drawing/2014/main" id="{D1E8BC00-C4FD-521D-B041-383E3DB5C2F7}"/>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BFFD267B-A385-D150-9B49-01A21E2BFEA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40</a:t>
            </a:fld>
            <a:endParaRPr lang="en-US" sz="1200" dirty="0">
              <a:latin typeface="+mn-lt"/>
            </a:endParaRPr>
          </a:p>
        </p:txBody>
      </p:sp>
    </p:spTree>
    <p:extLst>
      <p:ext uri="{BB962C8B-B14F-4D97-AF65-F5344CB8AC3E}">
        <p14:creationId xmlns:p14="http://schemas.microsoft.com/office/powerpoint/2010/main" val="13762516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التكي</a:t>
            </a:r>
            <a:r>
              <a:rPr lang="ar-SA" b="1" dirty="0" err="1"/>
              <a:t>ي</a:t>
            </a:r>
            <a:r>
              <a:rPr lang="en-GB" b="1" dirty="0" err="1"/>
              <a:t>ف</a:t>
            </a:r>
            <a:r>
              <a:rPr lang="en-GB" b="1" dirty="0"/>
              <a:t> مع السياق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قم بتكييف مستويات المخاطر لتتناسب مع إجراءات التشغيل الموحدة في السياق المحلي الخاص </a:t>
            </a:r>
            <a:r>
              <a:rPr lang="en-US" dirty="0" err="1"/>
              <a:t>بك</a:t>
            </a:r>
            <a:r>
              <a:rPr lang="en-US" dirty="0"/>
              <a:t> (</a:t>
            </a:r>
            <a:r>
              <a:rPr lang="en-US" dirty="0" err="1"/>
              <a:t>على</a:t>
            </a:r>
            <a:r>
              <a:rPr lang="en-US" dirty="0"/>
              <a:t> </a:t>
            </a:r>
            <a:r>
              <a:rPr lang="en-US" dirty="0" err="1"/>
              <a:t>سبيل</a:t>
            </a:r>
            <a:r>
              <a:rPr lang="en-US" dirty="0"/>
              <a:t> </a:t>
            </a:r>
            <a:r>
              <a:rPr lang="en-US" dirty="0" err="1"/>
              <a:t>المثال</a:t>
            </a:r>
            <a:r>
              <a:rPr lang="en-US" dirty="0"/>
              <a:t> ، </a:t>
            </a:r>
            <a:r>
              <a:rPr lang="en-US" dirty="0" err="1"/>
              <a:t>منخفضة</a:t>
            </a:r>
            <a:r>
              <a:rPr lang="en-US" dirty="0"/>
              <a:t> ، </a:t>
            </a:r>
            <a:r>
              <a:rPr lang="en-US" dirty="0" err="1"/>
              <a:t>متوسطة</a:t>
            </a:r>
            <a:r>
              <a:rPr lang="en-US" dirty="0"/>
              <a:t> ، </a:t>
            </a:r>
            <a:r>
              <a:rPr lang="en-US" dirty="0" err="1"/>
              <a:t>عالية</a:t>
            </a:r>
            <a:r>
              <a:rPr lang="ar-SA" dirty="0"/>
              <a:t>، </a:t>
            </a:r>
            <a:r>
              <a:rPr lang="en-US" dirty="0"/>
              <a:t> </a:t>
            </a:r>
            <a:r>
              <a:rPr lang="ar-SA" dirty="0"/>
              <a:t>٠-٤</a:t>
            </a:r>
            <a:r>
              <a:rPr lang="en-US" dirty="0"/>
              <a:t> </a:t>
            </a:r>
            <a:r>
              <a:rPr lang="en-US" dirty="0" err="1"/>
              <a:t>إلخ</a:t>
            </a:r>
            <a:r>
              <a:rPr lang="ar-SA" dirty="0"/>
              <a:t>)</a:t>
            </a:r>
            <a:endParaRPr lang="en-US"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lgn="r" rtl="1">
              <a:buNone/>
            </a:pPr>
            <a:endParaRPr lang="en-GB" b="1" dirty="0"/>
          </a:p>
          <a:p>
            <a:pPr marL="0" indent="0" algn="r" rtl="1">
              <a:buNone/>
            </a:pPr>
            <a:r>
              <a:rPr lang="en-GB" b="1" dirty="0"/>
              <a:t>مناقشة عامة (5 دقائق)</a:t>
            </a:r>
          </a:p>
          <a:p>
            <a:pPr algn="r" rtl="1"/>
            <a:r>
              <a:rPr lang="en-GB" dirty="0" err="1"/>
              <a:t>عرض</a:t>
            </a:r>
            <a:r>
              <a:rPr lang="en-GB" dirty="0"/>
              <a:t> الشريحة (حالة ميمونة)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أخذ عوامل الخطر والحماية في الاعتبار. ما هو مستوى </a:t>
            </a:r>
            <a:r>
              <a:rPr lang="en-GB" i="1" dirty="0" err="1"/>
              <a:t>الخطر</a:t>
            </a:r>
            <a:r>
              <a:rPr lang="en-GB" i="1" dirty="0"/>
              <a:t> </a:t>
            </a:r>
            <a:r>
              <a:rPr lang="en-GB" i="1" dirty="0" err="1"/>
              <a:t>لهذ</a:t>
            </a:r>
            <a:r>
              <a:rPr lang="ar-SA" i="1" dirty="0"/>
              <a:t>ه</a:t>
            </a:r>
            <a:r>
              <a:rPr lang="en-GB" i="1" dirty="0"/>
              <a:t> </a:t>
            </a:r>
            <a:r>
              <a:rPr lang="en-GB" i="1" dirty="0" err="1"/>
              <a:t>الطفل</a:t>
            </a:r>
            <a:r>
              <a:rPr lang="ar-SA" i="1" dirty="0" err="1"/>
              <a:t>ة</a:t>
            </a:r>
            <a:r>
              <a:rPr lang="en-GB" i="1" dirty="0"/>
              <a:t>؟</a:t>
            </a:r>
          </a:p>
          <a:p>
            <a:pPr lvl="1" algn="r" rtl="1"/>
            <a:r>
              <a:rPr lang="en-US" dirty="0" err="1"/>
              <a:t>مستوى</a:t>
            </a:r>
            <a:r>
              <a:rPr lang="en-US" dirty="0"/>
              <a:t> </a:t>
            </a:r>
            <a:r>
              <a:rPr lang="en-US" dirty="0" err="1"/>
              <a:t>ال</a:t>
            </a:r>
            <a:r>
              <a:rPr lang="ar-SA" dirty="0"/>
              <a:t>خطر</a:t>
            </a:r>
            <a:r>
              <a:rPr lang="en-US" dirty="0"/>
              <a:t> مرتفع</a:t>
            </a:r>
          </a:p>
          <a:p>
            <a:pPr algn="r" rtl="1"/>
            <a:r>
              <a:rPr lang="en-US" i="1" dirty="0" err="1"/>
              <a:t>هذان</a:t>
            </a:r>
            <a:r>
              <a:rPr lang="en-US" i="1" dirty="0"/>
              <a:t> </a:t>
            </a:r>
            <a:r>
              <a:rPr lang="en-US" i="1" dirty="0" err="1"/>
              <a:t>الطفل</a:t>
            </a:r>
            <a:r>
              <a:rPr lang="ar-SA" i="1" dirty="0" err="1"/>
              <a:t>ي</a:t>
            </a:r>
            <a:r>
              <a:rPr lang="en-US" i="1" dirty="0" err="1"/>
              <a:t>ن</a:t>
            </a:r>
            <a:r>
              <a:rPr lang="en-US" i="1" dirty="0"/>
              <a:t> لهما وضع مختلف تمامًا من حيث عوامل الخطر والحماية</a:t>
            </a:r>
          </a:p>
          <a:p>
            <a:pPr lvl="1" algn="r" rtl="1"/>
            <a:r>
              <a:rPr lang="en-US" i="1" dirty="0"/>
              <a:t>طفل واحد في خطر منخفض من الأذى الذي يلحق بهم</a:t>
            </a:r>
          </a:p>
          <a:p>
            <a:pPr lvl="1" algn="r" rtl="1"/>
            <a:r>
              <a:rPr lang="en-US" i="1" dirty="0"/>
              <a:t>طفل واحد معرض لخطر كبير من الأذى الذي يلحق بهم</a:t>
            </a:r>
            <a:endParaRPr lang="en-BE" i="1" dirty="0"/>
          </a:p>
          <a:p>
            <a:pPr algn="r" rtl="1"/>
            <a:endParaRPr lang="en-US" dirty="0"/>
          </a:p>
          <a:p>
            <a:pPr algn="r" rtl="1"/>
            <a:endParaRPr lang="en-US" dirty="0"/>
          </a:p>
          <a:p>
            <a:pPr algn="r" rtl="1"/>
            <a:endParaRPr lang="en-BE" dirty="0"/>
          </a:p>
        </p:txBody>
      </p:sp>
      <p:sp>
        <p:nvSpPr>
          <p:cNvPr id="6" name="Slide Image Placeholder 5">
            <a:extLst>
              <a:ext uri="{FF2B5EF4-FFF2-40B4-BE49-F238E27FC236}">
                <a16:creationId xmlns:a16="http://schemas.microsoft.com/office/drawing/2014/main" id="{B204A83E-C986-50D1-4F8B-31ABEAB972A3}"/>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8992F50D-D558-CD1A-5A30-88725A31B39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41</a:t>
            </a:fld>
            <a:endParaRPr lang="en-US" sz="1200" dirty="0">
              <a:latin typeface="+mn-lt"/>
            </a:endParaRPr>
          </a:p>
        </p:txBody>
      </p:sp>
    </p:spTree>
    <p:extLst>
      <p:ext uri="{BB962C8B-B14F-4D97-AF65-F5344CB8AC3E}">
        <p14:creationId xmlns:p14="http://schemas.microsoft.com/office/powerpoint/2010/main" val="24084982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التكي</a:t>
            </a:r>
            <a:r>
              <a:rPr lang="ar-SA" b="1" dirty="0" err="1"/>
              <a:t>ي</a:t>
            </a:r>
            <a:r>
              <a:rPr lang="en-GB" b="1" dirty="0" err="1"/>
              <a:t>ف</a:t>
            </a:r>
            <a:r>
              <a:rPr lang="en-GB" b="1" dirty="0"/>
              <a:t> مع السياق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قم بتكييف مستويات المخاطر لتتناسب مع إجراءات التشغيل الموحدة في السياق المحلي الخاص </a:t>
            </a:r>
            <a:r>
              <a:rPr lang="en-US" dirty="0" err="1"/>
              <a:t>بك</a:t>
            </a:r>
            <a:r>
              <a:rPr lang="en-US" dirty="0"/>
              <a:t> </a:t>
            </a:r>
            <a:r>
              <a:rPr lang="ar-SA" dirty="0"/>
              <a:t>(</a:t>
            </a:r>
            <a:r>
              <a:rPr lang="en-US" dirty="0" err="1"/>
              <a:t>على</a:t>
            </a:r>
            <a:r>
              <a:rPr lang="en-US" dirty="0"/>
              <a:t> </a:t>
            </a:r>
            <a:r>
              <a:rPr lang="en-US" dirty="0" err="1"/>
              <a:t>سبيل</a:t>
            </a:r>
            <a:r>
              <a:rPr lang="en-US" dirty="0"/>
              <a:t> </a:t>
            </a:r>
            <a:r>
              <a:rPr lang="en-US" dirty="0" err="1"/>
              <a:t>المثال</a:t>
            </a:r>
            <a:r>
              <a:rPr lang="en-US" dirty="0"/>
              <a:t> ، </a:t>
            </a:r>
            <a:r>
              <a:rPr lang="en-US" dirty="0" err="1"/>
              <a:t>منخفضة</a:t>
            </a:r>
            <a:r>
              <a:rPr lang="en-US" dirty="0"/>
              <a:t> ، </a:t>
            </a:r>
            <a:r>
              <a:rPr lang="en-US" dirty="0" err="1"/>
              <a:t>متوسطة</a:t>
            </a:r>
            <a:r>
              <a:rPr lang="en-US" dirty="0"/>
              <a:t> ، </a:t>
            </a:r>
            <a:r>
              <a:rPr lang="en-US" dirty="0" err="1"/>
              <a:t>عالية</a:t>
            </a:r>
            <a:r>
              <a:rPr lang="ar-SA" dirty="0"/>
              <a:t>، </a:t>
            </a:r>
            <a:r>
              <a:rPr lang="en-US" dirty="0"/>
              <a:t> </a:t>
            </a:r>
            <a:r>
              <a:rPr lang="ar-SA" dirty="0"/>
              <a:t>٠-٤</a:t>
            </a:r>
            <a:r>
              <a:rPr lang="en-US" dirty="0"/>
              <a:t> </a:t>
            </a:r>
            <a:r>
              <a:rPr lang="en-US" dirty="0" err="1"/>
              <a:t>إلخ</a:t>
            </a:r>
            <a:r>
              <a:rPr lang="ar-SA" dirty="0"/>
              <a:t>)</a:t>
            </a:r>
            <a:endParaRPr lang="en-US"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lgn="r" rtl="1">
              <a:buNone/>
            </a:pPr>
            <a:endParaRPr lang="en-GB" b="1" dirty="0"/>
          </a:p>
          <a:p>
            <a:pPr marL="0" indent="0" algn="r" rtl="1">
              <a:buNone/>
            </a:pPr>
            <a:r>
              <a:rPr lang="en-GB" b="1" dirty="0"/>
              <a:t>مناقشة عامة (5 دقائق)</a:t>
            </a:r>
          </a:p>
          <a:p>
            <a:pPr algn="r" rtl="1"/>
            <a:r>
              <a:rPr lang="en-GB" dirty="0" err="1"/>
              <a:t>عرض</a:t>
            </a:r>
            <a:r>
              <a:rPr lang="en-GB" dirty="0"/>
              <a:t> الشريحة (حالة خالد)</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أخذ عوامل الخطر والحماية في الاعتبار. ما هو مستوى الخطر لهذا الطفل؟</a:t>
            </a:r>
          </a:p>
          <a:p>
            <a:pPr lvl="1" algn="r" rtl="1"/>
            <a:r>
              <a:rPr lang="en-US" dirty="0" err="1"/>
              <a:t>مستوى</a:t>
            </a:r>
            <a:r>
              <a:rPr lang="en-US" dirty="0"/>
              <a:t> </a:t>
            </a:r>
            <a:r>
              <a:rPr lang="en-US" dirty="0" err="1"/>
              <a:t>ال</a:t>
            </a:r>
            <a:r>
              <a:rPr lang="ar-SA" dirty="0"/>
              <a:t>خطر</a:t>
            </a:r>
            <a:r>
              <a:rPr lang="en-US" dirty="0"/>
              <a:t> منخفض</a:t>
            </a:r>
          </a:p>
        </p:txBody>
      </p:sp>
      <p:sp>
        <p:nvSpPr>
          <p:cNvPr id="6" name="Slide Image Placeholder 5">
            <a:extLst>
              <a:ext uri="{FF2B5EF4-FFF2-40B4-BE49-F238E27FC236}">
                <a16:creationId xmlns:a16="http://schemas.microsoft.com/office/drawing/2014/main" id="{CBE71170-8B07-53D4-C1BD-9F82502AEE00}"/>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329166E-48F3-C570-121A-7EA96AEF94D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42</a:t>
            </a:fld>
            <a:endParaRPr lang="en-US" sz="1200" dirty="0">
              <a:latin typeface="+mn-lt"/>
            </a:endParaRPr>
          </a:p>
        </p:txBody>
      </p:sp>
    </p:spTree>
    <p:extLst>
      <p:ext uri="{BB962C8B-B14F-4D97-AF65-F5344CB8AC3E}">
        <p14:creationId xmlns:p14="http://schemas.microsoft.com/office/powerpoint/2010/main" val="150034590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err="1"/>
              <a:t>التك</a:t>
            </a:r>
            <a:r>
              <a:rPr lang="ar-SA" b="1" dirty="0" err="1"/>
              <a:t>ي</a:t>
            </a:r>
            <a:r>
              <a:rPr lang="en-GB" b="1" dirty="0" err="1"/>
              <a:t>يف</a:t>
            </a:r>
            <a:r>
              <a:rPr lang="en-GB" b="1" dirty="0"/>
              <a:t> مع السياق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قم بتكييف مستويات المخاطر لتتناسب مع إجراءات التشغيل الموحدة في السياق المحلي الخاص </a:t>
            </a:r>
            <a:r>
              <a:rPr lang="en-US" dirty="0" err="1"/>
              <a:t>بك</a:t>
            </a:r>
            <a:r>
              <a:rPr lang="en-US" dirty="0"/>
              <a:t> </a:t>
            </a:r>
            <a:r>
              <a:rPr lang="ar-SA" dirty="0"/>
              <a:t>(</a:t>
            </a:r>
            <a:r>
              <a:rPr lang="en-US" dirty="0" err="1"/>
              <a:t>على</a:t>
            </a:r>
            <a:r>
              <a:rPr lang="en-US" dirty="0"/>
              <a:t> </a:t>
            </a:r>
            <a:r>
              <a:rPr lang="en-US" dirty="0" err="1"/>
              <a:t>سبيل</a:t>
            </a:r>
            <a:r>
              <a:rPr lang="en-US" dirty="0"/>
              <a:t> </a:t>
            </a:r>
            <a:r>
              <a:rPr lang="en-US" dirty="0" err="1"/>
              <a:t>المثال</a:t>
            </a:r>
            <a:r>
              <a:rPr lang="en-US" dirty="0"/>
              <a:t> ، </a:t>
            </a:r>
            <a:r>
              <a:rPr lang="en-US" dirty="0" err="1"/>
              <a:t>منخفضة</a:t>
            </a:r>
            <a:r>
              <a:rPr lang="en-US" dirty="0"/>
              <a:t> ، </a:t>
            </a:r>
            <a:r>
              <a:rPr lang="en-US" dirty="0" err="1"/>
              <a:t>متوسطة</a:t>
            </a:r>
            <a:r>
              <a:rPr lang="en-US" dirty="0"/>
              <a:t> ، </a:t>
            </a:r>
            <a:r>
              <a:rPr lang="en-US" dirty="0" err="1"/>
              <a:t>عالية</a:t>
            </a:r>
            <a:r>
              <a:rPr lang="ar-SA" dirty="0"/>
              <a:t>، </a:t>
            </a:r>
            <a:r>
              <a:rPr lang="en-US" dirty="0"/>
              <a:t> </a:t>
            </a:r>
            <a:r>
              <a:rPr lang="ar-SA" dirty="0"/>
              <a:t>٠-٤</a:t>
            </a:r>
            <a:r>
              <a:rPr lang="en-US" dirty="0"/>
              <a:t> </a:t>
            </a:r>
            <a:r>
              <a:rPr lang="en-US" dirty="0" err="1"/>
              <a:t>إلخ</a:t>
            </a:r>
            <a:r>
              <a:rPr lang="ar-SA" dirty="0"/>
              <a:t>)</a:t>
            </a:r>
            <a:endParaRPr lang="en-US"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lgn="r" rtl="1">
              <a:buNone/>
            </a:pPr>
            <a:endParaRPr lang="en-GB" b="1" dirty="0"/>
          </a:p>
          <a:p>
            <a:pPr marL="0" indent="0" algn="r" rtl="1">
              <a:buNone/>
            </a:pPr>
            <a:r>
              <a:rPr lang="en-GB" b="1" dirty="0"/>
              <a:t>مقدمة</a:t>
            </a:r>
          </a:p>
          <a:p>
            <a:pPr marL="171450" indent="-171450" algn="r" rtl="1"/>
            <a:r>
              <a:rPr lang="en-GB" i="1" dirty="0"/>
              <a:t>سنحاول الآن تحليل مخاطر حالة أمينة بناءً على المعلومات المقدمة في سيناريوهات لعب الأدوار.</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0" dirty="0"/>
              <a:t>قسّم المشاركين </a:t>
            </a:r>
            <a:r>
              <a:rPr lang="en-GB" i="0" dirty="0" err="1"/>
              <a:t>إلى</a:t>
            </a:r>
            <a:r>
              <a:rPr lang="en-GB" i="0" dirty="0"/>
              <a:t> </a:t>
            </a:r>
            <a:r>
              <a:rPr lang="ar-SA" i="0" dirty="0"/>
              <a:t>٤</a:t>
            </a:r>
            <a:r>
              <a:rPr lang="en-GB" i="0" dirty="0"/>
              <a:t> مجموعات</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توجيه </a:t>
            </a:r>
            <a:r>
              <a:rPr lang="en-US" dirty="0" err="1"/>
              <a:t>المشاركين</a:t>
            </a:r>
            <a:r>
              <a:rPr lang="en-US" dirty="0"/>
              <a:t> </a:t>
            </a:r>
            <a:r>
              <a:rPr lang="en-US" dirty="0" err="1"/>
              <a:t>إلى</a:t>
            </a:r>
            <a:r>
              <a:rPr lang="ar-SA" dirty="0"/>
              <a:t> </a:t>
            </a:r>
            <a:r>
              <a:rPr lang="ar-SA" b="1" dirty="0"/>
              <a:t>دليل</a:t>
            </a:r>
            <a:r>
              <a:rPr lang="en-US" b="1" dirty="0"/>
              <a:t> العمل </a:t>
            </a:r>
            <a:r>
              <a:rPr lang="en-US" b="1" dirty="0" err="1"/>
              <a:t>صفحة</a:t>
            </a:r>
            <a:r>
              <a:rPr lang="en-US" b="1" dirty="0"/>
              <a:t> </a:t>
            </a:r>
            <a:r>
              <a:rPr lang="ar-SA" b="1" dirty="0"/>
              <a:t>١٠٧-١٠٨</a:t>
            </a:r>
            <a:r>
              <a:rPr lang="en-US" b="1" dirty="0"/>
              <a:t>: دراسة حالة - تقييم أولي</a:t>
            </a:r>
          </a:p>
          <a:p>
            <a:pPr algn="r" rtl="1"/>
            <a:r>
              <a:rPr lang="en-GB" i="1" dirty="0"/>
              <a:t>في مجموعاتك:</a:t>
            </a:r>
          </a:p>
          <a:p>
            <a:pPr lvl="1" algn="r" rtl="1"/>
            <a:r>
              <a:rPr lang="en-GB" i="1" dirty="0"/>
              <a:t>اقرأ كلاً من سيناريوهات لعب الأدوار والمعلومات الإضافية</a:t>
            </a:r>
          </a:p>
          <a:p>
            <a:pPr lvl="1" algn="r" rtl="1"/>
            <a:r>
              <a:rPr lang="en-GB" i="1" dirty="0"/>
              <a:t>سلط الضوء على المعلومات ذات الصلة بتحليل المخاطر لدى أمينة.</a:t>
            </a:r>
          </a:p>
          <a:p>
            <a:pPr lvl="1" algn="r" rtl="1"/>
            <a:r>
              <a:rPr lang="en-GB" i="1" dirty="0" err="1"/>
              <a:t>املأ</a:t>
            </a:r>
            <a:r>
              <a:rPr lang="en-GB" i="1" dirty="0"/>
              <a:t> </a:t>
            </a:r>
            <a:r>
              <a:rPr lang="en-GB" i="1" dirty="0" err="1"/>
              <a:t>النموذج</a:t>
            </a:r>
            <a:r>
              <a:rPr lang="ar-SA" i="1" dirty="0"/>
              <a:t>، </a:t>
            </a:r>
            <a:r>
              <a:rPr lang="en-GB" i="1" dirty="0" err="1"/>
              <a:t>و</a:t>
            </a:r>
            <a:r>
              <a:rPr lang="ar-SA" i="1" dirty="0"/>
              <a:t>ضع </a:t>
            </a:r>
            <a:r>
              <a:rPr lang="ar-SA" i="1" dirty="0" err="1"/>
              <a:t>قئمة</a:t>
            </a:r>
            <a:r>
              <a:rPr lang="en-GB" i="1" dirty="0"/>
              <a:t> </a:t>
            </a:r>
            <a:r>
              <a:rPr lang="ar-SA" i="1" dirty="0"/>
              <a:t>ب</a:t>
            </a:r>
            <a:r>
              <a:rPr lang="en-GB" i="1" dirty="0" err="1"/>
              <a:t>نقاط</a:t>
            </a:r>
            <a:r>
              <a:rPr lang="en-GB" i="1" dirty="0"/>
              <a:t> </a:t>
            </a:r>
            <a:r>
              <a:rPr lang="en-GB" i="1" dirty="0" err="1"/>
              <a:t>الضعف</a:t>
            </a:r>
            <a:r>
              <a:rPr lang="ar-SA" i="1" dirty="0"/>
              <a:t>، </a:t>
            </a:r>
            <a:r>
              <a:rPr lang="en-GB" i="1" dirty="0" err="1"/>
              <a:t>ومخاوف</a:t>
            </a:r>
            <a:r>
              <a:rPr lang="en-GB" i="1" dirty="0"/>
              <a:t> </a:t>
            </a:r>
            <a:r>
              <a:rPr lang="en-GB" i="1" dirty="0" err="1"/>
              <a:t>حماية</a:t>
            </a:r>
            <a:r>
              <a:rPr lang="en-GB" i="1" dirty="0"/>
              <a:t> </a:t>
            </a:r>
            <a:r>
              <a:rPr lang="en-GB" i="1" dirty="0" err="1"/>
              <a:t>الطفل</a:t>
            </a:r>
            <a:r>
              <a:rPr lang="ar-SA" i="1" dirty="0"/>
              <a:t>، </a:t>
            </a:r>
            <a:r>
              <a:rPr lang="en-GB" i="1" dirty="0" err="1"/>
              <a:t>ونقاط</a:t>
            </a:r>
            <a:r>
              <a:rPr lang="en-GB" i="1" dirty="0"/>
              <a:t> القوة والرعاية </a:t>
            </a:r>
            <a:r>
              <a:rPr lang="en-GB" i="1" dirty="0" err="1"/>
              <a:t>والدعم</a:t>
            </a:r>
            <a:r>
              <a:rPr lang="en-GB" i="1" dirty="0"/>
              <a:t> </a:t>
            </a:r>
            <a:r>
              <a:rPr lang="ar-SA" i="1" dirty="0"/>
              <a:t>حالة</a:t>
            </a:r>
            <a:r>
              <a:rPr lang="en-GB" i="1" dirty="0"/>
              <a:t> أمينة.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أثناء التقييم الأولي لدينا معلومات أساسية </a:t>
            </a:r>
            <a:r>
              <a:rPr lang="en-GB" i="1" dirty="0" err="1"/>
              <a:t>فقط</a:t>
            </a:r>
            <a:r>
              <a:rPr lang="en-GB" i="1" dirty="0"/>
              <a:t> </a:t>
            </a:r>
            <a:r>
              <a:rPr lang="en-GB" i="1" dirty="0" err="1"/>
              <a:t>وسيتم</a:t>
            </a:r>
            <a:r>
              <a:rPr lang="en-GB" i="1" dirty="0"/>
              <a:t> جمع المزيد من المعلومات أثناء مرحلة التقييم.</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قم فقط بملء العوامل المذكورة في السيناريوهات. لا تخترع أو تفترض أي عوامل!</a:t>
            </a:r>
            <a:endParaRPr lang="en-US" b="1" i="1" dirty="0"/>
          </a:p>
          <a:p>
            <a:pPr algn="r" rtl="1"/>
            <a:endParaRPr lang="en-GB" dirty="0"/>
          </a:p>
          <a:p>
            <a:pPr marL="0" indent="0" algn="r" rtl="1">
              <a:buNone/>
            </a:pPr>
            <a:r>
              <a:rPr lang="en-GB" b="1" dirty="0"/>
              <a:t>العمل </a:t>
            </a:r>
            <a:r>
              <a:rPr lang="en-GB" b="1" dirty="0" err="1"/>
              <a:t>الجماعي</a:t>
            </a:r>
            <a:r>
              <a:rPr lang="en-GB" b="1" dirty="0"/>
              <a:t> </a:t>
            </a:r>
            <a:r>
              <a:rPr lang="ar-SA" b="1" dirty="0"/>
              <a:t>(١٠ دقائق)</a:t>
            </a:r>
            <a:endParaRPr lang="en-GB" b="1" dirty="0"/>
          </a:p>
          <a:p>
            <a:pPr marL="171450" marR="0" lvl="0" indent="-171450" algn="r" defTabSz="914400" rtl="1" eaLnBrk="1" fontAlgn="auto" latinLnBrk="0" hangingPunct="1">
              <a:lnSpc>
                <a:spcPct val="100000"/>
              </a:lnSpc>
              <a:spcBef>
                <a:spcPts val="0"/>
              </a:spcBef>
              <a:spcAft>
                <a:spcPts val="0"/>
              </a:spcAft>
              <a:buClrTx/>
              <a:buSzTx/>
              <a:tabLst/>
              <a:defRPr/>
            </a:pPr>
            <a:r>
              <a:rPr lang="en-GB" dirty="0"/>
              <a:t>أثناء عمل المشاركين ، ارسم النموذج </a:t>
            </a:r>
            <a:r>
              <a:rPr lang="en-GB" dirty="0" err="1"/>
              <a:t>على</a:t>
            </a:r>
            <a:r>
              <a:rPr lang="en-GB" dirty="0"/>
              <a:t> </a:t>
            </a:r>
            <a:r>
              <a:rPr lang="ar-SA" dirty="0"/>
              <a:t>ال</a:t>
            </a:r>
            <a:r>
              <a:rPr lang="en-GB" dirty="0" err="1"/>
              <a:t>لوح</a:t>
            </a:r>
            <a:r>
              <a:rPr lang="en-GB" dirty="0"/>
              <a:t> </a:t>
            </a:r>
            <a:r>
              <a:rPr lang="ar-SA" dirty="0"/>
              <a:t>ال</a:t>
            </a:r>
            <a:r>
              <a:rPr lang="en-GB" dirty="0" err="1"/>
              <a:t>ورقي</a:t>
            </a:r>
            <a:r>
              <a:rPr lang="en-GB" dirty="0"/>
              <a:t>.</a:t>
            </a:r>
          </a:p>
          <a:p>
            <a:pPr marL="0" indent="0" algn="r" rtl="1">
              <a:buNone/>
            </a:pPr>
            <a:endParaRPr lang="en-GB" b="1" dirty="0"/>
          </a:p>
          <a:p>
            <a:pPr marL="0" indent="0" algn="r" rtl="1">
              <a:buNone/>
            </a:pPr>
            <a:r>
              <a:rPr lang="en-GB" b="1" dirty="0"/>
              <a:t>مناقشة </a:t>
            </a:r>
            <a:r>
              <a:rPr lang="en-GB" b="1" dirty="0" err="1"/>
              <a:t>عامة</a:t>
            </a:r>
            <a:r>
              <a:rPr lang="en-GB" b="1" dirty="0"/>
              <a:t> </a:t>
            </a:r>
            <a:r>
              <a:rPr lang="ar-SA" b="1" dirty="0"/>
              <a:t>(٢٠ دقائق) </a:t>
            </a:r>
            <a:endParaRPr lang="en-GB" b="1"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err="1"/>
              <a:t>إذا</a:t>
            </a:r>
            <a:r>
              <a:rPr lang="en-GB" dirty="0"/>
              <a:t> قمت بتقسيم المشاركين </a:t>
            </a:r>
            <a:r>
              <a:rPr lang="en-GB" dirty="0" err="1"/>
              <a:t>إلى</a:t>
            </a:r>
            <a:r>
              <a:rPr lang="en-GB" dirty="0"/>
              <a:t> </a:t>
            </a:r>
            <a:r>
              <a:rPr lang="ar-SA" dirty="0"/>
              <a:t>٤</a:t>
            </a:r>
            <a:r>
              <a:rPr lang="en-GB" dirty="0"/>
              <a:t> مجموعات ، يمكن لكل مجموعة تقديم أحد عناصر تحليل </a:t>
            </a:r>
            <a:r>
              <a:rPr lang="en-GB" dirty="0" err="1"/>
              <a:t>المخاطر</a:t>
            </a:r>
            <a:r>
              <a:rPr lang="en-GB" dirty="0"/>
              <a:t> </a:t>
            </a:r>
            <a:r>
              <a:rPr lang="ar-SA" dirty="0"/>
              <a:t>(١- </a:t>
            </a:r>
            <a:r>
              <a:rPr lang="en-GB" dirty="0" err="1"/>
              <a:t>نقاط</a:t>
            </a:r>
            <a:r>
              <a:rPr lang="en-GB" dirty="0"/>
              <a:t> </a:t>
            </a:r>
            <a:r>
              <a:rPr lang="en-GB" dirty="0" err="1"/>
              <a:t>القوة</a:t>
            </a:r>
            <a:r>
              <a:rPr lang="en-GB" dirty="0"/>
              <a:t> </a:t>
            </a:r>
            <a:r>
              <a:rPr lang="ar-SA" dirty="0"/>
              <a:t>٢-</a:t>
            </a:r>
            <a:r>
              <a:rPr lang="en-GB" dirty="0" err="1"/>
              <a:t>الرعاية</a:t>
            </a:r>
            <a:r>
              <a:rPr lang="en-GB" dirty="0"/>
              <a:t> </a:t>
            </a:r>
            <a:r>
              <a:rPr lang="en-GB" dirty="0" err="1"/>
              <a:t>والدعم</a:t>
            </a:r>
            <a:r>
              <a:rPr lang="en-GB" dirty="0"/>
              <a:t> </a:t>
            </a:r>
            <a:r>
              <a:rPr lang="ar-SA" dirty="0"/>
              <a:t>٣-</a:t>
            </a:r>
            <a:r>
              <a:rPr lang="en-GB" dirty="0"/>
              <a:t> نقاط </a:t>
            </a:r>
            <a:r>
              <a:rPr lang="en-GB" dirty="0" err="1"/>
              <a:t>الضعف</a:t>
            </a:r>
            <a:r>
              <a:rPr lang="en-GB" dirty="0"/>
              <a:t> </a:t>
            </a:r>
            <a:r>
              <a:rPr lang="ar-SA" dirty="0"/>
              <a:t>٤-</a:t>
            </a:r>
            <a:r>
              <a:rPr lang="en-GB" dirty="0"/>
              <a:t> </a:t>
            </a:r>
            <a:r>
              <a:rPr lang="en-GB" dirty="0" err="1"/>
              <a:t>مخاوف</a:t>
            </a:r>
            <a:r>
              <a:rPr lang="en-GB" dirty="0"/>
              <a:t> </a:t>
            </a:r>
            <a:r>
              <a:rPr lang="en-GB" dirty="0" err="1"/>
              <a:t>الحماية</a:t>
            </a:r>
            <a:r>
              <a:rPr lang="ar-SA" dirty="0"/>
              <a:t>)</a:t>
            </a:r>
            <a:endParaRPr lang="en-GB" dirty="0"/>
          </a:p>
          <a:p>
            <a:pPr marL="0" indent="0" algn="r" rtl="1">
              <a:buNone/>
            </a:pPr>
            <a:endParaRPr lang="en-GB" dirty="0"/>
          </a:p>
          <a:p>
            <a:pPr marL="0" indent="0" algn="r" rtl="1">
              <a:buNone/>
            </a:pPr>
            <a:r>
              <a:rPr lang="ar-SA" b="1" dirty="0"/>
              <a:t>يتبع</a:t>
            </a:r>
            <a:r>
              <a:rPr lang="en-GB" b="1" dirty="0">
                <a:sym typeface="Wingdings" panose="05000000000000000000" pitchFamily="2" charset="2"/>
              </a:rPr>
              <a:t></a:t>
            </a:r>
            <a:r>
              <a:rPr lang="ar-SA" b="1" dirty="0">
                <a:sym typeface="Wingdings" panose="05000000000000000000" pitchFamily="2" charset="2"/>
              </a:rPr>
              <a:t> </a:t>
            </a:r>
            <a:endParaRPr lang="en-GB" b="1" dirty="0">
              <a:sym typeface="Wingdings" panose="05000000000000000000" pitchFamily="2" charset="2"/>
            </a:endParaRPr>
          </a:p>
        </p:txBody>
      </p:sp>
      <p:sp>
        <p:nvSpPr>
          <p:cNvPr id="6" name="Slide Image Placeholder 5">
            <a:extLst>
              <a:ext uri="{FF2B5EF4-FFF2-40B4-BE49-F238E27FC236}">
                <a16:creationId xmlns:a16="http://schemas.microsoft.com/office/drawing/2014/main" id="{04F6C20F-0691-9024-C80D-403F6F38E16D}"/>
              </a:ext>
            </a:extLst>
          </p:cNvPr>
          <p:cNvSpPr>
            <a:spLocks noGrp="1" noRot="1" noChangeAspect="1"/>
          </p:cNvSpPr>
          <p:nvPr>
            <p:ph type="sldImg"/>
          </p:nvPr>
        </p:nvSpPr>
        <p:spPr/>
      </p:sp>
      <p:sp>
        <p:nvSpPr>
          <p:cNvPr id="9" name="Google Shape;725;p48:notes">
            <a:extLst>
              <a:ext uri="{FF2B5EF4-FFF2-40B4-BE49-F238E27FC236}">
                <a16:creationId xmlns:a16="http://schemas.microsoft.com/office/drawing/2014/main" id="{5815D98D-4078-61C8-70ED-A5172A81B4A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43</a:t>
            </a:fld>
            <a:endParaRPr lang="en-US" sz="1200" dirty="0">
              <a:latin typeface="+mn-lt"/>
            </a:endParaRPr>
          </a:p>
        </p:txBody>
      </p:sp>
    </p:spTree>
    <p:extLst>
      <p:ext uri="{BB962C8B-B14F-4D97-AF65-F5344CB8AC3E}">
        <p14:creationId xmlns:p14="http://schemas.microsoft.com/office/powerpoint/2010/main" val="49111579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5"/>
            <a:ext cx="6143625" cy="9211334"/>
          </a:xfrm>
        </p:spPr>
        <p:txBody>
          <a:bodyPr/>
          <a:lstStyle/>
          <a:p>
            <a:pPr algn="r" rtl="1"/>
            <a:r>
              <a:rPr lang="en-GB" dirty="0"/>
              <a:t>اطلب من متطوع من كل مجموعة:</a:t>
            </a:r>
          </a:p>
          <a:p>
            <a:pPr lvl="1" algn="r" rtl="1"/>
            <a:r>
              <a:rPr lang="en-GB" dirty="0"/>
              <a:t>مشاركة عوامل الحماية </a:t>
            </a:r>
            <a:r>
              <a:rPr lang="en-GB" dirty="0" err="1"/>
              <a:t>التي</a:t>
            </a:r>
            <a:r>
              <a:rPr lang="en-GB" dirty="0"/>
              <a:t> </a:t>
            </a:r>
            <a:r>
              <a:rPr lang="ar-SA" dirty="0"/>
              <a:t>قاموا بتحديدها</a:t>
            </a:r>
            <a:r>
              <a:rPr lang="en-GB" dirty="0"/>
              <a:t> (فصل نقاط القوة عن الرعاية والدعم) أو عوامل الخطر (مخاوف حماية الطفل)</a:t>
            </a:r>
          </a:p>
          <a:p>
            <a:pPr lvl="1" algn="r" rtl="1"/>
            <a:r>
              <a:rPr lang="en-GB" dirty="0"/>
              <a:t>اكتبها على </a:t>
            </a:r>
            <a:r>
              <a:rPr lang="en-GB" dirty="0" err="1"/>
              <a:t>اللوح</a:t>
            </a:r>
            <a:r>
              <a:rPr lang="en-GB" dirty="0"/>
              <a:t> </a:t>
            </a:r>
            <a:r>
              <a:rPr lang="en-GB" dirty="0" err="1"/>
              <a:t>الق</a:t>
            </a:r>
            <a:r>
              <a:rPr lang="ar-SA" dirty="0"/>
              <a:t>لاب</a:t>
            </a:r>
            <a:endParaRPr lang="en-GB" dirty="0"/>
          </a:p>
          <a:p>
            <a:pPr algn="r" rtl="1"/>
            <a:r>
              <a:rPr lang="en-GB" i="1" dirty="0"/>
              <a:t>ما هو </a:t>
            </a:r>
            <a:r>
              <a:rPr lang="en-GB" i="1" dirty="0" err="1"/>
              <a:t>مستوى</a:t>
            </a:r>
            <a:r>
              <a:rPr lang="en-GB" i="1" dirty="0"/>
              <a:t> </a:t>
            </a:r>
            <a:r>
              <a:rPr lang="en-GB" i="1" dirty="0" err="1"/>
              <a:t>ال</a:t>
            </a:r>
            <a:r>
              <a:rPr lang="ar-SA" i="1" dirty="0"/>
              <a:t>خطر</a:t>
            </a:r>
            <a:r>
              <a:rPr lang="en-GB" i="1" dirty="0"/>
              <a:t> الذي قد </a:t>
            </a:r>
            <a:r>
              <a:rPr lang="en-GB" i="1" dirty="0" err="1"/>
              <a:t>تعطيه</a:t>
            </a:r>
            <a:r>
              <a:rPr lang="en-GB" i="1" dirty="0"/>
              <a:t> </a:t>
            </a:r>
            <a:r>
              <a:rPr lang="en-GB" i="1" dirty="0" err="1"/>
              <a:t>ل</a:t>
            </a:r>
            <a:r>
              <a:rPr lang="ar-SA" i="1" dirty="0"/>
              <a:t>حالة</a:t>
            </a:r>
            <a:r>
              <a:rPr lang="en-GB" i="1" dirty="0"/>
              <a:t> أمينة؟</a:t>
            </a:r>
          </a:p>
          <a:p>
            <a:pPr algn="r" rtl="1"/>
            <a:r>
              <a:rPr lang="en-GB" dirty="0"/>
              <a:t>راجع مدخلات المجموعات بناءً على نظرة عامة على عناصر تحليل المخاطر المدرجة أدناه</a:t>
            </a:r>
          </a:p>
          <a:p>
            <a:pPr marL="0" indent="0" algn="r" rtl="1">
              <a:buNone/>
            </a:pPr>
            <a:r>
              <a:rPr lang="en-US" dirty="0"/>
              <a:t>______________________________________________________________________________</a:t>
            </a:r>
          </a:p>
          <a:p>
            <a:pPr marL="0" indent="0" algn="r" rtl="1">
              <a:buNone/>
            </a:pPr>
            <a:endParaRPr lang="en-GB" dirty="0"/>
          </a:p>
          <a:p>
            <a:pPr marL="0" indent="0" algn="r" rtl="1">
              <a:buNone/>
            </a:pPr>
            <a:r>
              <a:rPr lang="en-GB" b="1" dirty="0" err="1"/>
              <a:t>اجابات</a:t>
            </a:r>
            <a:endParaRPr lang="en-GB" b="1" dirty="0"/>
          </a:p>
          <a:p>
            <a:pPr lvl="0" algn="r" rtl="1"/>
            <a:r>
              <a:rPr lang="en-GB" dirty="0"/>
              <a:t>نقاط القوة: رعاية أسرتها ، أنهت دراستها الابتدائية</a:t>
            </a:r>
          </a:p>
          <a:p>
            <a:pPr lvl="0" algn="r" rtl="1"/>
            <a:r>
              <a:rPr lang="en-GB" dirty="0"/>
              <a:t>الرعاية والدعم: رعاية الأم ، </a:t>
            </a:r>
            <a:r>
              <a:rPr lang="ar-SA" dirty="0"/>
              <a:t>قام بت</a:t>
            </a:r>
            <a:r>
              <a:rPr lang="en-GB" dirty="0" err="1"/>
              <a:t>حد</a:t>
            </a:r>
            <a:r>
              <a:rPr lang="ar-SA" dirty="0"/>
              <a:t>يدهم</a:t>
            </a:r>
            <a:r>
              <a:rPr lang="en-GB" dirty="0"/>
              <a:t> </a:t>
            </a:r>
            <a:r>
              <a:rPr lang="en-GB" dirty="0" err="1"/>
              <a:t>متطوع</a:t>
            </a:r>
            <a:r>
              <a:rPr lang="en-GB" dirty="0"/>
              <a:t> </a:t>
            </a:r>
            <a:r>
              <a:rPr lang="ar-SA" dirty="0"/>
              <a:t>من </a:t>
            </a:r>
            <a:r>
              <a:rPr lang="en-GB" dirty="0" err="1"/>
              <a:t>المجتمع</a:t>
            </a:r>
            <a:endParaRPr lang="en-GB" dirty="0"/>
          </a:p>
          <a:p>
            <a:pPr lvl="0" algn="r" rtl="1"/>
            <a:r>
              <a:rPr lang="en-GB" dirty="0"/>
              <a:t>نقاط الضعف: </a:t>
            </a:r>
            <a:r>
              <a:rPr lang="en-GB" dirty="0" err="1"/>
              <a:t>الفقر</a:t>
            </a:r>
            <a:r>
              <a:rPr lang="en-GB" dirty="0"/>
              <a:t> </a:t>
            </a:r>
            <a:r>
              <a:rPr lang="en-GB" dirty="0" err="1"/>
              <a:t>وال</a:t>
            </a:r>
            <a:r>
              <a:rPr lang="ar-SA" dirty="0" err="1"/>
              <a:t>أجهاد</a:t>
            </a:r>
            <a:r>
              <a:rPr lang="en-GB" dirty="0"/>
              <a:t> (القلق والخوف) والأسرة التي يعيلها فرد واحد ،</a:t>
            </a:r>
          </a:p>
          <a:p>
            <a:pPr lvl="0" algn="r" rtl="1"/>
            <a:r>
              <a:rPr lang="en-GB" dirty="0"/>
              <a:t>مخاوف حماية الطفل: زواج الأطفال ، </a:t>
            </a:r>
            <a:r>
              <a:rPr lang="en-GB" dirty="0" err="1"/>
              <a:t>استمالة</a:t>
            </a:r>
            <a:r>
              <a:rPr lang="ar-SA" dirty="0"/>
              <a:t> الأطفال</a:t>
            </a:r>
            <a:r>
              <a:rPr lang="en-GB" dirty="0"/>
              <a:t> ، </a:t>
            </a:r>
            <a:r>
              <a:rPr lang="ar-SA" dirty="0"/>
              <a:t>عمالة الأطفال</a:t>
            </a:r>
            <a:endParaRPr lang="en-US" noProof="0" dirty="0"/>
          </a:p>
          <a:p>
            <a:pPr lvl="0" algn="r" rtl="1"/>
            <a:r>
              <a:rPr lang="en-GB" i="0" dirty="0" err="1"/>
              <a:t>مستوى</a:t>
            </a:r>
            <a:r>
              <a:rPr lang="en-GB" i="0" dirty="0"/>
              <a:t> </a:t>
            </a:r>
            <a:r>
              <a:rPr lang="en-GB" i="0" dirty="0" err="1"/>
              <a:t>ال</a:t>
            </a:r>
            <a:r>
              <a:rPr lang="ar-SA" i="0" dirty="0"/>
              <a:t>خطر</a:t>
            </a:r>
            <a:r>
              <a:rPr lang="en-GB" i="0" dirty="0"/>
              <a:t> : متوسط</a:t>
            </a:r>
          </a:p>
        </p:txBody>
      </p:sp>
      <p:sp>
        <p:nvSpPr>
          <p:cNvPr id="2" name="Google Shape;725;p48:notes">
            <a:extLst>
              <a:ext uri="{FF2B5EF4-FFF2-40B4-BE49-F238E27FC236}">
                <a16:creationId xmlns:a16="http://schemas.microsoft.com/office/drawing/2014/main" id="{245DA70F-9A77-E2F0-ABF1-71E6EBED9B7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44</a:t>
            </a:fld>
            <a:endParaRPr lang="en-US" sz="1200" dirty="0">
              <a:latin typeface="+mn-lt"/>
            </a:endParaRPr>
          </a:p>
        </p:txBody>
      </p:sp>
    </p:spTree>
    <p:extLst>
      <p:ext uri="{BB962C8B-B14F-4D97-AF65-F5344CB8AC3E}">
        <p14:creationId xmlns:p14="http://schemas.microsoft.com/office/powerpoint/2010/main" val="34359127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b="1" dirty="0"/>
              <a:t>مناقشة عامة (5 دقائق)</a:t>
            </a:r>
          </a:p>
          <a:p>
            <a:pPr algn="r" rtl="1"/>
            <a:r>
              <a:rPr lang="en-GB" i="1" dirty="0"/>
              <a:t>تعلمنا عن:</a:t>
            </a:r>
          </a:p>
          <a:p>
            <a:pPr lvl="1" algn="r" rtl="1"/>
            <a:r>
              <a:rPr lang="en-GB" i="1" dirty="0"/>
              <a:t>أهلية الأطفال لإدارة الحالة</a:t>
            </a:r>
          </a:p>
          <a:p>
            <a:pPr lvl="1" algn="r" rtl="1"/>
            <a:r>
              <a:rPr lang="en-GB" i="1" dirty="0"/>
              <a:t>أهمية تحديد مخاوف الحماية</a:t>
            </a:r>
          </a:p>
          <a:p>
            <a:pPr lvl="1" algn="r" rtl="1"/>
            <a:r>
              <a:rPr lang="en-GB" i="1" dirty="0"/>
              <a:t>كيفية تحليل مستوى المخاطر بناءً على تفاعل هذه المخاوف مع نقاط القوة ونقاط الضعف والرعاية والدعم الذي يتلقاه الطفل.</a:t>
            </a:r>
          </a:p>
          <a:p>
            <a:pPr algn="r" rtl="1"/>
            <a:r>
              <a:rPr lang="en-GB" i="1" dirty="0"/>
              <a:t>من الممكن أيضًا أن تتم إحالة الأطفال وأسرهم إلى إدارة </a:t>
            </a:r>
            <a:r>
              <a:rPr lang="en-GB" i="1" dirty="0" err="1"/>
              <a:t>الحالة</a:t>
            </a:r>
            <a:r>
              <a:rPr lang="en-GB" i="1" dirty="0"/>
              <a:t> </a:t>
            </a:r>
            <a:r>
              <a:rPr lang="en-GB" i="1" dirty="0" err="1"/>
              <a:t>لكنهم</a:t>
            </a:r>
            <a:r>
              <a:rPr lang="en-GB" i="1" dirty="0"/>
              <a:t> </a:t>
            </a:r>
            <a:r>
              <a:rPr lang="en-GB" i="1" dirty="0" err="1"/>
              <a:t>لا</a:t>
            </a:r>
            <a:r>
              <a:rPr lang="en-GB" i="1" dirty="0"/>
              <a:t> </a:t>
            </a:r>
            <a:r>
              <a:rPr lang="ar-SA" i="1" dirty="0"/>
              <a:t>يحققون </a:t>
            </a:r>
            <a:r>
              <a:rPr lang="en-GB" i="1" dirty="0" err="1"/>
              <a:t>معايير</a:t>
            </a:r>
            <a:r>
              <a:rPr lang="en-GB" i="1" dirty="0"/>
              <a:t> الأهلية نظرًا لعدم وجود مخاطر تتعلق بحماية الطفل.</a:t>
            </a:r>
          </a:p>
          <a:p>
            <a:pPr algn="r" rtl="1"/>
            <a:r>
              <a:rPr lang="en-GB" i="1" dirty="0"/>
              <a:t>ما الذي يجب أن يفعله أخصائي الحالة </a:t>
            </a:r>
            <a:r>
              <a:rPr lang="en-GB" i="1" dirty="0" err="1"/>
              <a:t>عندما</a:t>
            </a:r>
            <a:r>
              <a:rPr lang="en-GB" i="1" dirty="0"/>
              <a:t> </a:t>
            </a:r>
            <a:r>
              <a:rPr lang="en-GB" i="1" dirty="0" err="1"/>
              <a:t>لا</a:t>
            </a:r>
            <a:r>
              <a:rPr lang="ar-SA" i="1" dirty="0"/>
              <a:t>تحقق </a:t>
            </a:r>
            <a:r>
              <a:rPr lang="en-GB" i="1" dirty="0" err="1"/>
              <a:t>حالة</a:t>
            </a:r>
            <a:r>
              <a:rPr lang="en-GB" i="1" dirty="0"/>
              <a:t> </a:t>
            </a:r>
            <a:r>
              <a:rPr lang="en-GB" i="1" dirty="0" err="1"/>
              <a:t>الطفل</a:t>
            </a:r>
            <a:r>
              <a:rPr lang="en-GB" i="1" dirty="0"/>
              <a:t> </a:t>
            </a:r>
            <a:r>
              <a:rPr lang="en-GB" i="1" dirty="0" err="1"/>
              <a:t>معايير</a:t>
            </a:r>
            <a:r>
              <a:rPr lang="en-GB" i="1" dirty="0"/>
              <a:t> الأهلية؟</a:t>
            </a:r>
          </a:p>
          <a:p>
            <a:pPr algn="r" rtl="1"/>
            <a:r>
              <a:rPr lang="en-GB" dirty="0" err="1"/>
              <a:t>استكمل</a:t>
            </a:r>
            <a:r>
              <a:rPr lang="en-GB" dirty="0"/>
              <a:t> </a:t>
            </a:r>
            <a:r>
              <a:rPr lang="ar-SA" dirty="0"/>
              <a:t>الإجابات</a:t>
            </a:r>
            <a:r>
              <a:rPr lang="en-GB" dirty="0"/>
              <a:t> بالشريحة التالية</a:t>
            </a:r>
          </a:p>
        </p:txBody>
      </p:sp>
      <p:sp>
        <p:nvSpPr>
          <p:cNvPr id="6" name="Slide Image Placeholder 5">
            <a:extLst>
              <a:ext uri="{FF2B5EF4-FFF2-40B4-BE49-F238E27FC236}">
                <a16:creationId xmlns:a16="http://schemas.microsoft.com/office/drawing/2014/main" id="{83793EF5-AB5D-8083-2C40-4C434C9A2762}"/>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21C594F5-D650-BD6A-CECF-207C931C702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45</a:t>
            </a:fld>
            <a:endParaRPr lang="en-US" sz="1200" dirty="0">
              <a:latin typeface="+mn-lt"/>
            </a:endParaRPr>
          </a:p>
        </p:txBody>
      </p:sp>
    </p:spTree>
    <p:extLst>
      <p:ext uri="{BB962C8B-B14F-4D97-AF65-F5344CB8AC3E}">
        <p14:creationId xmlns:p14="http://schemas.microsoft.com/office/powerpoint/2010/main" val="18061007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ar-SA" b="1" dirty="0"/>
              <a:t>الشرح</a:t>
            </a:r>
            <a:endParaRPr lang="en-GB" b="1" dirty="0"/>
          </a:p>
          <a:p>
            <a:pPr algn="r" rtl="1"/>
            <a:r>
              <a:rPr lang="en-GB" i="1" dirty="0"/>
              <a:t>حتى عندما لا يكون الطفل مؤهلاً لإدارة </a:t>
            </a:r>
            <a:r>
              <a:rPr lang="en-GB" i="1" dirty="0" err="1"/>
              <a:t>الحالة</a:t>
            </a:r>
            <a:r>
              <a:rPr lang="en-GB" i="1" dirty="0"/>
              <a:t> </a:t>
            </a:r>
            <a:r>
              <a:rPr lang="en-GB" i="1" dirty="0" err="1"/>
              <a:t>لا</a:t>
            </a:r>
            <a:r>
              <a:rPr lang="en-GB" i="1" dirty="0"/>
              <a:t> يزال بإمكان أخصائي الحالة اتخاذ بعض الإجراءات المفيدة</a:t>
            </a:r>
          </a:p>
          <a:p>
            <a:pPr algn="r" rtl="1"/>
            <a:r>
              <a:rPr lang="en-GB" dirty="0" err="1"/>
              <a:t>عرض</a:t>
            </a:r>
            <a:r>
              <a:rPr lang="en-GB" dirty="0"/>
              <a:t> الشريحة</a:t>
            </a:r>
          </a:p>
          <a:p>
            <a:pPr algn="r" rtl="1"/>
            <a:r>
              <a:rPr lang="en-US" i="1" dirty="0"/>
              <a:t>عندما تتم إحالة الأطفال </a:t>
            </a:r>
            <a:r>
              <a:rPr lang="en-US" i="1" dirty="0" err="1"/>
              <a:t>الذين</a:t>
            </a:r>
            <a:r>
              <a:rPr lang="en-US" i="1" dirty="0"/>
              <a:t> </a:t>
            </a:r>
            <a:r>
              <a:rPr lang="ar-SA" i="1" dirty="0"/>
              <a:t>لا تشملهم</a:t>
            </a:r>
            <a:r>
              <a:rPr lang="en-US" i="1" dirty="0"/>
              <a:t>  معايير الأهلية </a:t>
            </a:r>
            <a:r>
              <a:rPr lang="en-US" i="1" dirty="0" err="1"/>
              <a:t>الخاصة</a:t>
            </a:r>
            <a:r>
              <a:rPr lang="en-US" i="1" dirty="0"/>
              <a:t> </a:t>
            </a:r>
            <a:r>
              <a:rPr lang="en-US" i="1" dirty="0" err="1"/>
              <a:t>بم</a:t>
            </a:r>
            <a:r>
              <a:rPr lang="ar-SA" i="1" dirty="0"/>
              <a:t>نظمتك </a:t>
            </a:r>
            <a:r>
              <a:rPr lang="en-US" i="1" dirty="0" err="1"/>
              <a:t>ب</a:t>
            </a:r>
            <a:r>
              <a:rPr lang="ar-SA" i="1" dirty="0"/>
              <a:t>شكل مستمر، </a:t>
            </a:r>
            <a:r>
              <a:rPr lang="en-US" i="1" dirty="0" err="1"/>
              <a:t>قم</a:t>
            </a:r>
            <a:r>
              <a:rPr lang="en-US" i="1" dirty="0"/>
              <a:t> بالمتابعة مع المنظمات الأخرى </a:t>
            </a:r>
            <a:r>
              <a:rPr lang="en-US" i="1" dirty="0" err="1"/>
              <a:t>ونقاط</a:t>
            </a:r>
            <a:r>
              <a:rPr lang="en-US" i="1" dirty="0"/>
              <a:t> </a:t>
            </a:r>
            <a:r>
              <a:rPr lang="en-US" i="1" dirty="0" err="1"/>
              <a:t>ال</a:t>
            </a:r>
            <a:r>
              <a:rPr lang="ar-SA" i="1" dirty="0"/>
              <a:t>تواصل</a:t>
            </a:r>
            <a:r>
              <a:rPr lang="en-US" i="1" dirty="0"/>
              <a:t> المجتمعية لتوضيح الخدمات التي تقدمها وكالتك.</a:t>
            </a:r>
            <a:endParaRPr lang="en-BE" i="1" dirty="0"/>
          </a:p>
        </p:txBody>
      </p:sp>
      <p:sp>
        <p:nvSpPr>
          <p:cNvPr id="6" name="Slide Image Placeholder 5">
            <a:extLst>
              <a:ext uri="{FF2B5EF4-FFF2-40B4-BE49-F238E27FC236}">
                <a16:creationId xmlns:a16="http://schemas.microsoft.com/office/drawing/2014/main" id="{93C44D86-08C2-64CD-4765-0BE4C84A6035}"/>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EC755221-8CDB-F17E-0BD7-AE248F7FEDE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46</a:t>
            </a:fld>
            <a:endParaRPr lang="en-US" sz="1200" dirty="0">
              <a:latin typeface="+mn-lt"/>
            </a:endParaRPr>
          </a:p>
        </p:txBody>
      </p:sp>
    </p:spTree>
    <p:extLst>
      <p:ext uri="{BB962C8B-B14F-4D97-AF65-F5344CB8AC3E}">
        <p14:creationId xmlns:p14="http://schemas.microsoft.com/office/powerpoint/2010/main" val="205646814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5">
            <a:extLst>
              <a:ext uri="{FF2B5EF4-FFF2-40B4-BE49-F238E27FC236}">
                <a16:creationId xmlns:a16="http://schemas.microsoft.com/office/drawing/2014/main" id="{109DB3E2-9ED8-0BFD-2C1E-E4BD1F280B9B}"/>
              </a:ext>
            </a:extLst>
          </p:cNvPr>
          <p:cNvSpPr>
            <a:spLocks noGrp="1"/>
          </p:cNvSpPr>
          <p:nvPr>
            <p:ph type="body" idx="1"/>
          </p:nvPr>
        </p:nvSpPr>
        <p:spPr/>
        <p:txBody>
          <a:bodyPr/>
          <a:lstStyle/>
          <a:p>
            <a:pPr marL="0" indent="0" algn="r" rtl="1">
              <a:buNone/>
            </a:pPr>
            <a:r>
              <a:rPr lang="ar-SA" b="1" dirty="0"/>
              <a:t>الشرح</a:t>
            </a:r>
            <a:endParaRPr lang="en-CA" dirty="0"/>
          </a:p>
          <a:p>
            <a:pPr algn="r" rtl="1"/>
            <a:r>
              <a:rPr lang="en-GB" dirty="0" err="1"/>
              <a:t>عرض</a:t>
            </a:r>
            <a:r>
              <a:rPr lang="en-GB" dirty="0"/>
              <a:t> الشريحة</a:t>
            </a:r>
          </a:p>
          <a:p>
            <a:pPr algn="r" rtl="1"/>
            <a:r>
              <a:rPr lang="en-US" i="1" dirty="0"/>
              <a:t>هل لدى أي شخص أي أسئلة أو بحاجة إلى توضيح؟</a:t>
            </a:r>
          </a:p>
          <a:p>
            <a:pPr algn="r" rtl="1"/>
            <a:r>
              <a:rPr lang="en-US" i="1" dirty="0"/>
              <a:t>في الجلسة القادمة سنغلق الوحدة لهذا اليوم</a:t>
            </a:r>
            <a:endParaRPr lang="en-BE" dirty="0"/>
          </a:p>
          <a:p>
            <a:pPr lvl="1" algn="r" rtl="1"/>
            <a:endParaRPr lang="en-BE" dirty="0"/>
          </a:p>
        </p:txBody>
      </p:sp>
      <p:sp>
        <p:nvSpPr>
          <p:cNvPr id="3" name="Slide Image Placeholder 2">
            <a:extLst>
              <a:ext uri="{FF2B5EF4-FFF2-40B4-BE49-F238E27FC236}">
                <a16:creationId xmlns:a16="http://schemas.microsoft.com/office/drawing/2014/main" id="{14B3A6C8-F58B-2B98-8D26-C3A57142129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42CAEF1-F460-D00C-BCE4-E6F632FCDC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47</a:t>
            </a:fld>
            <a:endParaRPr lang="en-US" sz="1200" dirty="0">
              <a:latin typeface="+mn-lt"/>
            </a:endParaRPr>
          </a:p>
        </p:txBody>
      </p:sp>
    </p:spTree>
    <p:extLst>
      <p:ext uri="{BB962C8B-B14F-4D97-AF65-F5344CB8AC3E}">
        <p14:creationId xmlns:p14="http://schemas.microsoft.com/office/powerpoint/2010/main" val="148160004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US" b="1" dirty="0"/>
              <a:t>الجلسة الخامسة: المدة: </a:t>
            </a:r>
            <a:r>
              <a:rPr lang="ar-SA" b="1" dirty="0"/>
              <a:t>٣٠ دقيقة</a:t>
            </a:r>
            <a:endParaRPr lang="en-US" b="1" dirty="0"/>
          </a:p>
          <a:p>
            <a:pPr marL="0" indent="0" algn="r" rtl="1">
              <a:buNone/>
            </a:pPr>
            <a:r>
              <a:rPr lang="en-US" dirty="0"/>
              <a:t>______________________________________________________________________________</a:t>
            </a:r>
          </a:p>
          <a:p>
            <a:pPr marL="0" indent="0" algn="r" rtl="1">
              <a:buNone/>
            </a:pPr>
            <a:endParaRPr lang="en-US" dirty="0"/>
          </a:p>
          <a:p>
            <a:pPr marL="0" indent="0" algn="r" rtl="1">
              <a:buNone/>
            </a:pPr>
            <a:r>
              <a:rPr lang="ar-SA" b="1" dirty="0"/>
              <a:t>الشرح</a:t>
            </a:r>
            <a:endParaRPr lang="en-US" b="1" dirty="0"/>
          </a:p>
          <a:p>
            <a:pPr algn="r" rtl="1"/>
            <a:r>
              <a:rPr lang="en-GB" i="1" dirty="0">
                <a:sym typeface="Arial"/>
              </a:rPr>
              <a:t>لقد وصلنا إلى الجلسات الختامية لهذه الوحدة</a:t>
            </a:r>
          </a:p>
          <a:p>
            <a:pPr algn="r" rtl="1"/>
            <a:endParaRPr lang="en-GB" dirty="0"/>
          </a:p>
          <a:p>
            <a:pPr algn="r" rtl="1"/>
            <a:endParaRPr lang="en-BE" dirty="0"/>
          </a:p>
        </p:txBody>
      </p:sp>
      <p:sp>
        <p:nvSpPr>
          <p:cNvPr id="6" name="Slide Image Placeholder 5">
            <a:extLst>
              <a:ext uri="{FF2B5EF4-FFF2-40B4-BE49-F238E27FC236}">
                <a16:creationId xmlns:a16="http://schemas.microsoft.com/office/drawing/2014/main" id="{3A50731D-BDD2-E31F-AD4C-F185C1F85FC9}"/>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DE0CCE80-8C66-C9D8-07D6-FD5B3FDACEC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48</a:t>
            </a:fld>
            <a:endParaRPr lang="en-US" sz="1200" dirty="0">
              <a:latin typeface="+mn-lt"/>
            </a:endParaRPr>
          </a:p>
        </p:txBody>
      </p:sp>
    </p:spTree>
    <p:extLst>
      <p:ext uri="{BB962C8B-B14F-4D97-AF65-F5344CB8AC3E}">
        <p14:creationId xmlns:p14="http://schemas.microsoft.com/office/powerpoint/2010/main" val="371114488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lgn="r" rtl="1">
              <a:buNone/>
            </a:pPr>
            <a:r>
              <a:rPr lang="en-GB" sz="1100" b="1" dirty="0">
                <a:sym typeface="Arial"/>
              </a:rPr>
              <a:t>مقدمة</a:t>
            </a:r>
          </a:p>
          <a:p>
            <a:pPr algn="r" rtl="1"/>
            <a:r>
              <a:rPr lang="en-GB" sz="1100" dirty="0">
                <a:sym typeface="Arial"/>
              </a:rPr>
              <a:t>توجيه </a:t>
            </a:r>
            <a:r>
              <a:rPr lang="en-GB" sz="1100" dirty="0" err="1">
                <a:sym typeface="Arial"/>
              </a:rPr>
              <a:t>المشاركين</a:t>
            </a:r>
            <a:r>
              <a:rPr lang="en-GB" sz="1100" dirty="0">
                <a:sym typeface="Arial"/>
              </a:rPr>
              <a:t> </a:t>
            </a:r>
            <a:r>
              <a:rPr lang="en-GB" sz="1100" dirty="0" err="1">
                <a:sym typeface="Arial"/>
              </a:rPr>
              <a:t>إلى</a:t>
            </a:r>
            <a:r>
              <a:rPr lang="ar-SA" sz="1100" dirty="0">
                <a:sym typeface="Arial"/>
              </a:rPr>
              <a:t> </a:t>
            </a:r>
            <a:r>
              <a:rPr lang="ar-SA" sz="1100" b="1" dirty="0">
                <a:sym typeface="Arial"/>
              </a:rPr>
              <a:t>دليل العمل</a:t>
            </a:r>
            <a:r>
              <a:rPr lang="en-GB" sz="1100" b="1" dirty="0">
                <a:sym typeface="Arial"/>
              </a:rPr>
              <a:t> </a:t>
            </a:r>
            <a:r>
              <a:rPr lang="en-GB" sz="1100" b="1" dirty="0" err="1">
                <a:sym typeface="Arial"/>
              </a:rPr>
              <a:t>صفحة</a:t>
            </a:r>
            <a:r>
              <a:rPr lang="en-GB" sz="1100" b="1" dirty="0">
                <a:sym typeface="Arial"/>
              </a:rPr>
              <a:t> </a:t>
            </a:r>
            <a:r>
              <a:rPr lang="ar-SA" sz="1100" b="1" dirty="0">
                <a:sym typeface="Arial"/>
              </a:rPr>
              <a:t>١٠٩ </a:t>
            </a:r>
            <a:r>
              <a:rPr lang="en-GB" sz="1100" b="1" dirty="0">
                <a:sym typeface="Arial"/>
              </a:rPr>
              <a:t>: أهداف التعلم</a:t>
            </a:r>
          </a:p>
          <a:p>
            <a:pPr algn="r" rtl="1"/>
            <a:r>
              <a:rPr lang="en-GB" sz="1100" i="1" dirty="0">
                <a:sym typeface="Arial"/>
              </a:rPr>
              <a:t>من المهم أن تأخذ الوقت الكافي لمراجعة أهداف </a:t>
            </a:r>
            <a:r>
              <a:rPr lang="en-GB" sz="1100" i="1" dirty="0" err="1">
                <a:sym typeface="Arial"/>
              </a:rPr>
              <a:t>التعلم</a:t>
            </a:r>
            <a:r>
              <a:rPr lang="en-GB" sz="1100" i="1" dirty="0">
                <a:sym typeface="Arial"/>
              </a:rPr>
              <a:t> </a:t>
            </a:r>
            <a:r>
              <a:rPr lang="ar-SA" sz="1100" i="1" dirty="0">
                <a:sym typeface="Arial"/>
              </a:rPr>
              <a:t>(</a:t>
            </a:r>
            <a:r>
              <a:rPr lang="en-GB" sz="1100" b="1" i="1" dirty="0" err="1">
                <a:sym typeface="Arial"/>
              </a:rPr>
              <a:t>صفحة</a:t>
            </a:r>
            <a:r>
              <a:rPr lang="en-GB" sz="1100" b="1" i="1" dirty="0">
                <a:sym typeface="Arial"/>
              </a:rPr>
              <a:t> </a:t>
            </a:r>
            <a:r>
              <a:rPr lang="ar-SA" sz="1100" b="1" dirty="0">
                <a:sym typeface="Arial"/>
              </a:rPr>
              <a:t>دليل العمل</a:t>
            </a:r>
            <a:r>
              <a:rPr lang="en-GB" sz="1100" b="1" dirty="0">
                <a:sym typeface="Arial"/>
              </a:rPr>
              <a:t> </a:t>
            </a:r>
            <a:r>
              <a:rPr lang="en-GB" sz="1100" b="1" i="1" dirty="0">
                <a:sym typeface="Arial"/>
              </a:rPr>
              <a:t> </a:t>
            </a:r>
            <a:r>
              <a:rPr lang="ar-SA" sz="1100" b="1" i="1" dirty="0">
                <a:sym typeface="Arial"/>
              </a:rPr>
              <a:t>٨٩)</a:t>
            </a:r>
            <a:r>
              <a:rPr lang="en-GB" sz="1100" i="1" dirty="0">
                <a:sym typeface="Arial"/>
              </a:rPr>
              <a:t> والتفكير في إنجازاتك في نهاية هذا التدريب.</a:t>
            </a:r>
          </a:p>
          <a:p>
            <a:pPr algn="r" rtl="1"/>
            <a:r>
              <a:rPr lang="en-GB" sz="1100" i="1" dirty="0">
                <a:sym typeface="Arial"/>
              </a:rPr>
              <a:t>قد تتطلب بعض أهداف التعلم بعض المعلومات أو الممارسة أو الدعم من المشرف لتحقيقها بالكامل.</a:t>
            </a:r>
          </a:p>
          <a:p>
            <a:pPr algn="r" rtl="1"/>
            <a:r>
              <a:rPr lang="en-GB" sz="1100" i="1" dirty="0">
                <a:sym typeface="Arial"/>
              </a:rPr>
              <a:t>ألقِ نظرة على تدريب اليوم وأجب عن الأسئلة المتعلقة بأهداف التعلم </a:t>
            </a:r>
            <a:r>
              <a:rPr lang="en-GB" sz="1100" i="1" dirty="0" err="1">
                <a:sym typeface="Arial"/>
              </a:rPr>
              <a:t>في</a:t>
            </a:r>
            <a:r>
              <a:rPr lang="en-GB" sz="1100" i="1" dirty="0">
                <a:sym typeface="Arial"/>
              </a:rPr>
              <a:t> </a:t>
            </a:r>
            <a:r>
              <a:rPr lang="ar-SA" sz="1100" i="1" dirty="0">
                <a:sym typeface="Arial"/>
              </a:rPr>
              <a:t>دليل العمل</a:t>
            </a:r>
            <a:r>
              <a:rPr lang="en-GB" sz="1100" i="1" dirty="0">
                <a:sym typeface="Arial"/>
              </a:rPr>
              <a:t> </a:t>
            </a:r>
            <a:r>
              <a:rPr lang="en-GB" sz="1100" i="1" dirty="0" err="1">
                <a:sym typeface="Arial"/>
              </a:rPr>
              <a:t>التدريبي</a:t>
            </a:r>
            <a:r>
              <a:rPr lang="ar-SA" sz="1100" i="1" dirty="0">
                <a:sym typeface="Arial"/>
              </a:rPr>
              <a:t> الخاص بك</a:t>
            </a:r>
            <a:r>
              <a:rPr lang="en-GB" sz="1100" i="1" dirty="0">
                <a:sym typeface="Arial"/>
              </a:rPr>
              <a:t>.</a:t>
            </a:r>
          </a:p>
          <a:p>
            <a:pPr marL="0" indent="0" algn="r" rtl="1">
              <a:buNone/>
            </a:pPr>
            <a:endParaRPr lang="en-GB" sz="1100" b="1" dirty="0">
              <a:sym typeface="Arial"/>
            </a:endParaRPr>
          </a:p>
          <a:p>
            <a:pPr marL="0" indent="0" algn="r" rtl="1">
              <a:buNone/>
            </a:pPr>
            <a:r>
              <a:rPr lang="en-GB" sz="1100" b="1" dirty="0">
                <a:sym typeface="Arial"/>
              </a:rPr>
              <a:t>العمل الفردي (5 دقائق)</a:t>
            </a:r>
            <a:endParaRPr lang="en-GB" sz="1100" i="1" dirty="0">
              <a:sym typeface="Arial"/>
            </a:endParaRPr>
          </a:p>
          <a:p>
            <a:pPr marL="0" marR="0" lvl="0" indent="0" algn="r" defTabSz="914400" rtl="1"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r" defTabSz="914400" rtl="1" eaLnBrk="1" fontAlgn="auto" latinLnBrk="0" hangingPunct="1">
              <a:lnSpc>
                <a:spcPct val="100000"/>
              </a:lnSpc>
              <a:spcBef>
                <a:spcPts val="0"/>
              </a:spcBef>
              <a:spcAft>
                <a:spcPts val="0"/>
              </a:spcAft>
              <a:buClrTx/>
              <a:buSzTx/>
              <a:buNone/>
              <a:tabLst/>
              <a:defRPr/>
            </a:pPr>
            <a:r>
              <a:rPr lang="en-GB" sz="1100" b="1" dirty="0">
                <a:sym typeface="Arial"/>
              </a:rPr>
              <a:t>مناقشة عامة (5 دقائق)</a:t>
            </a:r>
          </a:p>
          <a:p>
            <a:pPr algn="r" rtl="1"/>
            <a:r>
              <a:rPr lang="en-GB" sz="1100" i="1" dirty="0">
                <a:sym typeface="Arial"/>
              </a:rPr>
              <a:t>هل يرغب أي شخص في مشاركة:</a:t>
            </a:r>
          </a:p>
          <a:p>
            <a:pPr lvl="1" algn="r" rtl="1"/>
            <a:r>
              <a:rPr lang="en-GB" sz="1100" i="1" dirty="0">
                <a:sym typeface="Arial"/>
              </a:rPr>
              <a:t>ما هي أهداف التعلم التي تحتاج إلى مزيد من المعلومات أو الممارسة أو الدعم لتحقيقها بالكامل؟</a:t>
            </a:r>
          </a:p>
          <a:p>
            <a:pPr lvl="1" algn="r" rtl="1"/>
            <a:r>
              <a:rPr lang="en-GB" sz="1100" i="1" dirty="0">
                <a:sym typeface="Arial"/>
              </a:rPr>
              <a:t>ما هي أهداف التعلم التي تشعر بالثقة حيالها؟</a:t>
            </a:r>
          </a:p>
          <a:p>
            <a:pPr algn="r" rtl="1"/>
            <a:endParaRPr lang="en-GB" sz="1100" i="1" dirty="0">
              <a:sym typeface="Arial"/>
            </a:endParaRPr>
          </a:p>
          <a:p>
            <a:pPr marL="0" indent="0" algn="r" rtl="1">
              <a:buNone/>
            </a:pPr>
            <a:r>
              <a:rPr lang="en-GB" sz="1100" b="1" dirty="0">
                <a:sym typeface="Arial"/>
              </a:rPr>
              <a:t>مقدمة</a:t>
            </a:r>
          </a:p>
          <a:p>
            <a:pPr algn="r" rtl="1"/>
            <a:r>
              <a:rPr lang="en-GB" sz="1100" dirty="0" err="1">
                <a:sym typeface="Arial"/>
              </a:rPr>
              <a:t>اكمل</a:t>
            </a:r>
            <a:r>
              <a:rPr lang="ar-SA" sz="1100" dirty="0">
                <a:sym typeface="Arial"/>
              </a:rPr>
              <a:t> في </a:t>
            </a:r>
            <a:r>
              <a:rPr lang="ar-SA" sz="1100" b="1" dirty="0">
                <a:sym typeface="Arial"/>
              </a:rPr>
              <a:t>دليل العمل</a:t>
            </a:r>
            <a:r>
              <a:rPr lang="en-GB" sz="1100" b="1" dirty="0">
                <a:sym typeface="Arial"/>
              </a:rPr>
              <a:t> </a:t>
            </a:r>
            <a:r>
              <a:rPr lang="ar-SA" sz="1100" b="1" dirty="0">
                <a:sym typeface="Arial"/>
              </a:rPr>
              <a:t>ال</a:t>
            </a:r>
            <a:r>
              <a:rPr lang="en-GB" sz="1100" b="1" dirty="0" err="1">
                <a:sym typeface="Arial"/>
              </a:rPr>
              <a:t>صفحة</a:t>
            </a:r>
            <a:r>
              <a:rPr lang="en-GB" sz="1100" b="1" dirty="0">
                <a:sym typeface="Arial"/>
              </a:rPr>
              <a:t> </a:t>
            </a:r>
            <a:r>
              <a:rPr lang="ar-SA" sz="1100" b="1" dirty="0">
                <a:sym typeface="Arial"/>
              </a:rPr>
              <a:t>١٠٩ : التأمل</a:t>
            </a:r>
          </a:p>
          <a:p>
            <a:pPr algn="r" rtl="1"/>
            <a:r>
              <a:rPr lang="en-GB" sz="1100" i="1" dirty="0" err="1">
                <a:sym typeface="Arial"/>
              </a:rPr>
              <a:t>ما</a:t>
            </a:r>
            <a:r>
              <a:rPr lang="en-GB" sz="1100" i="1" dirty="0">
                <a:sym typeface="Arial"/>
              </a:rPr>
              <a:t> الذي فاجأك؟</a:t>
            </a:r>
          </a:p>
          <a:p>
            <a:pPr algn="r" rtl="1"/>
            <a:r>
              <a:rPr lang="en-GB" sz="1100" i="1" dirty="0">
                <a:sym typeface="Arial"/>
              </a:rPr>
              <a:t>ما </a:t>
            </a:r>
            <a:r>
              <a:rPr lang="en-GB" sz="1100" i="1" dirty="0" err="1">
                <a:sym typeface="Arial"/>
              </a:rPr>
              <a:t>هو</a:t>
            </a:r>
            <a:r>
              <a:rPr lang="en-GB" sz="1100" i="1" dirty="0">
                <a:sym typeface="Arial"/>
              </a:rPr>
              <a:t> </a:t>
            </a:r>
            <a:r>
              <a:rPr lang="en-GB" sz="1100" i="1" dirty="0" err="1">
                <a:sym typeface="Arial"/>
              </a:rPr>
              <a:t>التحدي</a:t>
            </a:r>
            <a:r>
              <a:rPr lang="ar-SA" sz="1100" i="1" dirty="0">
                <a:sym typeface="Arial"/>
              </a:rPr>
              <a:t> بالنسبة لك</a:t>
            </a:r>
            <a:r>
              <a:rPr lang="en-GB" sz="1100" i="1" dirty="0">
                <a:sym typeface="Arial"/>
              </a:rPr>
              <a:t>؟</a:t>
            </a:r>
          </a:p>
          <a:p>
            <a:pPr algn="r" rtl="1"/>
            <a:r>
              <a:rPr lang="en-GB" sz="1100" i="1" dirty="0">
                <a:sym typeface="Arial"/>
              </a:rPr>
              <a:t>ماذا كنت ترغب في معرفة المزيد عنه؟</a:t>
            </a:r>
          </a:p>
          <a:p>
            <a:pPr marL="0" indent="0" algn="r" rtl="1">
              <a:buNone/>
            </a:pPr>
            <a:endParaRPr lang="en-GB" sz="1100" dirty="0">
              <a:sym typeface="Arial"/>
            </a:endParaRPr>
          </a:p>
          <a:p>
            <a:pPr marL="0" indent="0" algn="r" rtl="1">
              <a:buNone/>
            </a:pPr>
            <a:r>
              <a:rPr lang="en-GB" sz="1100" b="1" dirty="0">
                <a:sym typeface="Arial"/>
              </a:rPr>
              <a:t>العمل الفردي (5 دقائق)</a:t>
            </a:r>
          </a:p>
          <a:p>
            <a:pPr marL="0" indent="0" algn="r" rtl="1">
              <a:buNone/>
            </a:pPr>
            <a:endParaRPr lang="en-GB" sz="1100" dirty="0">
              <a:sym typeface="Arial"/>
            </a:endParaRPr>
          </a:p>
          <a:p>
            <a:pPr marL="0" indent="0" algn="r" rtl="1">
              <a:buNone/>
            </a:pPr>
            <a:r>
              <a:rPr lang="en-GB" sz="1100" b="1" dirty="0">
                <a:sym typeface="Arial"/>
              </a:rPr>
              <a:t>مناقشة عامة (5 دقائق)</a:t>
            </a:r>
          </a:p>
          <a:p>
            <a:pPr algn="r" rtl="1"/>
            <a:r>
              <a:rPr lang="en-GB" sz="1100" i="1" dirty="0">
                <a:sym typeface="Arial"/>
              </a:rPr>
              <a:t>هل يرغب أي شخص في مشاركة:</a:t>
            </a:r>
          </a:p>
          <a:p>
            <a:pPr lvl="1" algn="r" rtl="1"/>
            <a:r>
              <a:rPr lang="en-GB" sz="1100" i="1" dirty="0">
                <a:sym typeface="Arial"/>
              </a:rPr>
              <a:t>شيء تعلمته اليوم؟</a:t>
            </a:r>
          </a:p>
          <a:p>
            <a:pPr lvl="1" algn="r" rtl="1"/>
            <a:r>
              <a:rPr lang="en-GB" sz="1100" i="1" dirty="0">
                <a:sym typeface="Arial"/>
              </a:rPr>
              <a:t>شيء تريد معرفة المزيد عنه؟</a:t>
            </a:r>
          </a:p>
          <a:p>
            <a:pPr algn="r" rtl="1"/>
            <a:r>
              <a:rPr lang="en-GB" sz="1100" i="0" dirty="0">
                <a:sym typeface="Arial"/>
              </a:rPr>
              <a:t>اشرح متى سيبدأ التدريب على الوحدة التالية</a:t>
            </a:r>
          </a:p>
          <a:p>
            <a:pPr algn="r" rtl="1"/>
            <a:r>
              <a:rPr lang="en-GB" sz="1100" i="0" dirty="0">
                <a:sym typeface="Arial"/>
              </a:rPr>
              <a:t>اشكر المشاركين على مشاركتهم</a:t>
            </a:r>
            <a:endParaRPr lang="en-GB" sz="1100" dirty="0">
              <a:sym typeface="Arial"/>
            </a:endParaRPr>
          </a:p>
        </p:txBody>
      </p:sp>
      <p:sp>
        <p:nvSpPr>
          <p:cNvPr id="6" name="Slide Image Placeholder 5">
            <a:extLst>
              <a:ext uri="{FF2B5EF4-FFF2-40B4-BE49-F238E27FC236}">
                <a16:creationId xmlns:a16="http://schemas.microsoft.com/office/drawing/2014/main" id="{C2311726-1D23-BD7A-743D-14373F2795AE}"/>
              </a:ext>
            </a:extLst>
          </p:cNvPr>
          <p:cNvSpPr>
            <a:spLocks noGrp="1" noRot="1" noChangeAspect="1"/>
          </p:cNvSpPr>
          <p:nvPr>
            <p:ph type="sldImg"/>
          </p:nvPr>
        </p:nvSpPr>
        <p:spPr/>
      </p:sp>
      <p:sp>
        <p:nvSpPr>
          <p:cNvPr id="7" name="Google Shape;725;p48:notes">
            <a:extLst>
              <a:ext uri="{FF2B5EF4-FFF2-40B4-BE49-F238E27FC236}">
                <a16:creationId xmlns:a16="http://schemas.microsoft.com/office/drawing/2014/main" id="{136AFBA4-3C08-3C50-1497-F9C99332E0A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49</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indent="0" algn="r" rtl="1">
              <a:buNone/>
            </a:pPr>
            <a:r>
              <a:rPr lang="en-GB" b="1" dirty="0"/>
              <a:t>مقدمة</a:t>
            </a:r>
            <a:endParaRPr lang="en-GB" dirty="0"/>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توجيه </a:t>
            </a:r>
            <a:r>
              <a:rPr lang="en-US" dirty="0" err="1"/>
              <a:t>المشاركين</a:t>
            </a:r>
            <a:r>
              <a:rPr lang="en-US" dirty="0"/>
              <a:t> </a:t>
            </a:r>
            <a:r>
              <a:rPr lang="en-US" dirty="0" err="1"/>
              <a:t>إلى</a:t>
            </a:r>
            <a:r>
              <a:rPr lang="en-US" dirty="0"/>
              <a:t> </a:t>
            </a:r>
            <a:r>
              <a:rPr lang="en-US" b="1" dirty="0" err="1"/>
              <a:t>صفحة</a:t>
            </a:r>
            <a:r>
              <a:rPr lang="ar-SA" b="1" dirty="0"/>
              <a:t> دليل العمل ٨٨: مراجعة</a:t>
            </a:r>
            <a:endParaRPr lang="en-US" dirty="0"/>
          </a:p>
          <a:p>
            <a:pPr algn="r" rtl="1"/>
            <a:r>
              <a:rPr lang="en-US" i="1" dirty="0"/>
              <a:t>قم بحل لغز الكلمات المتقاطعة هذا </a:t>
            </a:r>
            <a:r>
              <a:rPr lang="en-US" i="1" dirty="0" err="1"/>
              <a:t>وهو</a:t>
            </a:r>
            <a:r>
              <a:rPr lang="en-US" i="1" dirty="0"/>
              <a:t> </a:t>
            </a:r>
            <a:r>
              <a:rPr lang="en-US" i="1" dirty="0" err="1"/>
              <a:t>م</a:t>
            </a:r>
            <a:r>
              <a:rPr lang="ar-SA" i="1" dirty="0"/>
              <a:t>راجعة </a:t>
            </a:r>
            <a:r>
              <a:rPr lang="en-US" i="1" dirty="0"/>
              <a:t> للوحدة الخامسة</a:t>
            </a:r>
          </a:p>
          <a:p>
            <a:pPr marL="0" indent="0" algn="r" rtl="1">
              <a:buNone/>
            </a:pPr>
            <a:endParaRPr lang="en-US" b="1" dirty="0"/>
          </a:p>
          <a:p>
            <a:pPr marL="0" indent="0" algn="r" rtl="1">
              <a:buNone/>
            </a:pPr>
            <a:r>
              <a:rPr lang="en-US" b="1" dirty="0"/>
              <a:t>العمل الفردي (15 دقيقة)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أثناء عمل المشاركين ، ارسم جدول كلمات متقاطعة على لوح ورقي كما هو موضح </a:t>
            </a:r>
            <a:r>
              <a:rPr lang="en-US" dirty="0" err="1"/>
              <a:t>في</a:t>
            </a:r>
            <a:r>
              <a:rPr lang="en-US" dirty="0"/>
              <a:t> </a:t>
            </a:r>
            <a:r>
              <a:rPr lang="ar-SA" dirty="0"/>
              <a:t>دليل العمل</a:t>
            </a:r>
            <a:endParaRPr lang="en-GB" dirty="0">
              <a:sym typeface="Helvetica Neue"/>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ym typeface="Helvetica Neue"/>
              </a:rPr>
              <a:t>إذا واجه أي شخص مشكلة ، فذكره بوجود نقاط تعلم أساسية </a:t>
            </a:r>
            <a:r>
              <a:rPr lang="en-GB" dirty="0" err="1">
                <a:sym typeface="Helvetica Neue"/>
              </a:rPr>
              <a:t>في</a:t>
            </a:r>
            <a:r>
              <a:rPr lang="en-GB" dirty="0">
                <a:sym typeface="Helvetica Neue"/>
              </a:rPr>
              <a:t> </a:t>
            </a:r>
            <a:r>
              <a:rPr lang="ar-SA" dirty="0"/>
              <a:t>دليل العمل</a:t>
            </a:r>
            <a:endParaRPr lang="en-GB" dirty="0">
              <a:sym typeface="Helvetica Neue"/>
            </a:endParaRPr>
          </a:p>
          <a:p>
            <a:pPr algn="r" rtl="1"/>
            <a:endParaRPr lang="en-US" dirty="0"/>
          </a:p>
          <a:p>
            <a:pPr marL="0" indent="0" algn="r" rtl="1">
              <a:buNone/>
            </a:pPr>
            <a:r>
              <a:rPr lang="en-US" b="1" dirty="0"/>
              <a:t>مناقشة عامة</a:t>
            </a:r>
          </a:p>
          <a:p>
            <a:pPr algn="r" rtl="1"/>
            <a:r>
              <a:rPr lang="en-US" dirty="0"/>
              <a:t>اطلب من أحد المتطوعين التقدم وملء سطر واحد من الكلمات المتقاطعة.</a:t>
            </a:r>
          </a:p>
          <a:p>
            <a:pPr algn="r" rtl="1"/>
            <a:r>
              <a:rPr lang="en-US" dirty="0"/>
              <a:t>استمر في السماح للمتطوعين بالتقدم وملء سطر من الكلمات المتقاطعة حتى يتم ملء الكلمات المتقاطعة بالكامل.</a:t>
            </a:r>
            <a:endParaRPr lang="en-BE" dirty="0"/>
          </a:p>
        </p:txBody>
      </p:sp>
      <p:sp>
        <p:nvSpPr>
          <p:cNvPr id="3" name="Slide Image Placeholder 2">
            <a:extLst>
              <a:ext uri="{FF2B5EF4-FFF2-40B4-BE49-F238E27FC236}">
                <a16:creationId xmlns:a16="http://schemas.microsoft.com/office/drawing/2014/main" id="{9235B69A-E896-8BCE-085D-DA2AB141E15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114C12B-D539-6A8C-5502-2A5AB669738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a:t>
            </a:fld>
            <a:endParaRPr lang="en-US" sz="1200" dirty="0">
              <a:latin typeface="+mn-lt"/>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lgn="r" rtl="1">
              <a:buNone/>
            </a:pPr>
            <a:r>
              <a:rPr lang="en-US" b="1" dirty="0">
                <a:sym typeface="Arial"/>
              </a:rPr>
              <a:t>مقدمة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سنقوم بتمرين ينشط عضلات الجذع والساقين</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هذا يعطي شعورًا بقوتنا الجسدية وبنية أجسامنا.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i="1" dirty="0"/>
              <a:t>عندما نشعر بالإرهاق، غالبًا ما تتغير عضلاتنا من التوتر الشديد إلى الانهيار ؛ إنهم ينتقلون من حالة نشطة للغاية إلى حالة استرخاء مفرط.</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SA" i="1" dirty="0"/>
              <a:t>عندما نتواصل مع قوتنا الجسدية وبنية جسدنا، فإننا قادرون على معالجة تجاربنا وإدارة مشاعرنا (مثل مشاعر الإرهاق) بشكل أفضل.</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ar-SA" b="1" i="1" dirty="0">
              <a:sym typeface="Arial"/>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err="1">
                <a:sym typeface="Arial"/>
              </a:rPr>
              <a:t>تمرين</a:t>
            </a:r>
            <a:r>
              <a:rPr lang="en-US" b="1" dirty="0">
                <a:sym typeface="Arial"/>
              </a:rPr>
              <a:t> العناية الذاتية (الشعور بثقل الجسم ، 10 دقائق)</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إذا كنت جالسًا على الأرض ، اجعل الجميع يتحركون إلى جوانب الغرفة بحيث تكون ظهورهم على الحائط.</a:t>
            </a:r>
            <a:endParaRPr lang="en-US" dirty="0">
              <a:sym typeface="Arial"/>
            </a:endParaRPr>
          </a:p>
          <a:p>
            <a:pPr lvl="1" algn="r" rtl="1"/>
            <a:r>
              <a:rPr lang="en-US" i="1" dirty="0"/>
              <a:t>اجلس في وضع مريح.</a:t>
            </a:r>
          </a:p>
          <a:p>
            <a:pPr lvl="1" algn="r" rtl="1"/>
            <a:r>
              <a:rPr lang="en-US" i="1" dirty="0"/>
              <a:t>تحسس قدميك على الأرض.</a:t>
            </a:r>
          </a:p>
          <a:p>
            <a:pPr lvl="0" algn="r" rtl="1"/>
            <a:r>
              <a:rPr lang="en-US" i="0" dirty="0"/>
              <a:t>توقف لمدة 5 ثوان.</a:t>
            </a:r>
          </a:p>
          <a:p>
            <a:pPr lvl="1" algn="r" rtl="1"/>
            <a:r>
              <a:rPr lang="en-US" i="1" dirty="0"/>
              <a:t>اشعر بثقل ساقيك.</a:t>
            </a:r>
          </a:p>
          <a:p>
            <a:pPr lvl="0" algn="r" rtl="1"/>
            <a:r>
              <a:rPr lang="en-US" i="0" dirty="0"/>
              <a:t>توقف لمدة 5 ثوان.</a:t>
            </a:r>
          </a:p>
          <a:p>
            <a:pPr lvl="1" algn="r" rtl="1"/>
            <a:r>
              <a:rPr lang="en-US" i="1" dirty="0" err="1"/>
              <a:t>حاول</a:t>
            </a:r>
            <a:r>
              <a:rPr lang="en-US" i="1" dirty="0"/>
              <a:t> </a:t>
            </a:r>
            <a:r>
              <a:rPr lang="ar-SA" i="1" dirty="0"/>
              <a:t>تحريك</a:t>
            </a:r>
            <a:r>
              <a:rPr lang="en-US" i="1" dirty="0"/>
              <a:t> قدميك بعناية وببطء من اليسار </a:t>
            </a:r>
            <a:r>
              <a:rPr lang="en-US" i="1" dirty="0" err="1"/>
              <a:t>إلى</a:t>
            </a:r>
            <a:r>
              <a:rPr lang="en-US" i="1" dirty="0"/>
              <a:t> </a:t>
            </a:r>
            <a:r>
              <a:rPr lang="en-US" i="1" dirty="0" err="1"/>
              <a:t>اليمين</a:t>
            </a:r>
            <a:r>
              <a:rPr lang="ar-SA" i="1" dirty="0"/>
              <a:t>، </a:t>
            </a:r>
            <a:r>
              <a:rPr lang="en-US" i="1" dirty="0" err="1"/>
              <a:t>اليسار</a:t>
            </a:r>
            <a:r>
              <a:rPr lang="ar-SA" i="1" dirty="0"/>
              <a:t>، </a:t>
            </a:r>
            <a:r>
              <a:rPr lang="en-US" i="1" dirty="0" err="1"/>
              <a:t>اليمين</a:t>
            </a:r>
            <a:r>
              <a:rPr lang="ar-SA" i="1" dirty="0"/>
              <a:t>، </a:t>
            </a:r>
            <a:r>
              <a:rPr lang="en-US" i="1" dirty="0" err="1"/>
              <a:t>اليسار</a:t>
            </a:r>
            <a:r>
              <a:rPr lang="ar-SA" i="1" dirty="0"/>
              <a:t>،</a:t>
            </a:r>
            <a:r>
              <a:rPr lang="en-US" i="1" dirty="0"/>
              <a:t> اليمين.</a:t>
            </a:r>
          </a:p>
          <a:p>
            <a:pPr lvl="1" algn="r" rtl="1"/>
            <a:r>
              <a:rPr lang="ar-SA" i="1" dirty="0"/>
              <a:t>اشعر بأردافك وفخذيك تلامس مقعد الكرسي (أو الأرض).</a:t>
            </a:r>
            <a:endParaRPr lang="en-US" i="1" dirty="0"/>
          </a:p>
          <a:p>
            <a:pPr lvl="0" algn="r" rtl="1"/>
            <a:r>
              <a:rPr lang="en-US" i="0" dirty="0"/>
              <a:t>توقف لمدة 5 ثوان.</a:t>
            </a:r>
          </a:p>
          <a:p>
            <a:pPr lvl="1" algn="r" rtl="1"/>
            <a:r>
              <a:rPr lang="en-US" i="1" dirty="0"/>
              <a:t>تحسس ظهرك على ظهر الكرسي (أو الحائط).</a:t>
            </a:r>
          </a:p>
          <a:p>
            <a:pPr lvl="1" algn="r" rtl="1"/>
            <a:r>
              <a:rPr lang="en-US" i="1" dirty="0"/>
              <a:t>ابق هكذا ولاحظ إذا شعرت بأي فرق.</a:t>
            </a:r>
          </a:p>
          <a:p>
            <a:pPr lvl="0" algn="r" rtl="1"/>
            <a:r>
              <a:rPr lang="en-US" i="0" dirty="0"/>
              <a:t>توقف لمدة 30 ثانية</a:t>
            </a:r>
          </a:p>
        </p:txBody>
      </p:sp>
      <p:sp>
        <p:nvSpPr>
          <p:cNvPr id="3" name="Slide Image Placeholder 2">
            <a:extLst>
              <a:ext uri="{FF2B5EF4-FFF2-40B4-BE49-F238E27FC236}">
                <a16:creationId xmlns:a16="http://schemas.microsoft.com/office/drawing/2014/main" id="{E509BD02-E991-DCE9-A1C0-CADAE49F0B4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1D85FAC0-7EEF-ABAF-D5E7-AF1B939DF96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50</a:t>
            </a:fld>
            <a:endParaRPr lang="en-US" sz="1200" dirty="0">
              <a:latin typeface="+mn-lt"/>
            </a:endParaRPr>
          </a:p>
        </p:txBody>
      </p:sp>
    </p:spTree>
    <p:extLst>
      <p:ext uri="{BB962C8B-B14F-4D97-AF65-F5344CB8AC3E}">
        <p14:creationId xmlns:p14="http://schemas.microsoft.com/office/powerpoint/2010/main" val="1418736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indent="0" algn="r" rtl="1">
              <a:buNone/>
            </a:pPr>
            <a:r>
              <a:rPr lang="en-US" b="1" dirty="0"/>
              <a:t>مناقشة عامة</a:t>
            </a:r>
          </a:p>
          <a:p>
            <a:pPr algn="r" rtl="1"/>
            <a:r>
              <a:rPr lang="en-US" i="0" dirty="0"/>
              <a:t>راجع الردود وتأكد من أن كل شيء واضح</a:t>
            </a:r>
          </a:p>
          <a:p>
            <a:pPr algn="r" rtl="1"/>
            <a:r>
              <a:rPr lang="en-US" i="1" dirty="0"/>
              <a:t>الآن بعد أن </a:t>
            </a:r>
            <a:r>
              <a:rPr lang="en-US" i="1" dirty="0" err="1"/>
              <a:t>قمنا</a:t>
            </a:r>
            <a:r>
              <a:rPr lang="en-US" i="1" dirty="0"/>
              <a:t> </a:t>
            </a:r>
            <a:r>
              <a:rPr lang="en-US" i="1" dirty="0" err="1"/>
              <a:t>ب</a:t>
            </a:r>
            <a:r>
              <a:rPr lang="ar-SA" i="1" dirty="0"/>
              <a:t>مراجعة</a:t>
            </a:r>
            <a:r>
              <a:rPr lang="en-US" i="1" dirty="0"/>
              <a:t> </a:t>
            </a:r>
            <a:r>
              <a:rPr lang="en-US" i="1" dirty="0" err="1"/>
              <a:t>الوحدة</a:t>
            </a:r>
            <a:r>
              <a:rPr lang="en-US" i="1" dirty="0"/>
              <a:t> </a:t>
            </a:r>
            <a:r>
              <a:rPr lang="en-US" i="1" dirty="0" err="1"/>
              <a:t>السابقة</a:t>
            </a:r>
            <a:r>
              <a:rPr lang="ar-SA" i="1" dirty="0"/>
              <a:t>، </a:t>
            </a:r>
            <a:r>
              <a:rPr lang="en-US" i="1" dirty="0" err="1"/>
              <a:t>سنناقش</a:t>
            </a:r>
            <a:r>
              <a:rPr lang="en-US" i="1" dirty="0"/>
              <a:t> ما يمكن توقعه من الوحدة اليوم</a:t>
            </a:r>
            <a:r>
              <a:rPr lang="en-US" dirty="0"/>
              <a:t> </a:t>
            </a:r>
            <a:endParaRPr lang="en-BE" dirty="0"/>
          </a:p>
        </p:txBody>
      </p:sp>
      <p:sp>
        <p:nvSpPr>
          <p:cNvPr id="3" name="Slide Image Placeholder 2">
            <a:extLst>
              <a:ext uri="{FF2B5EF4-FFF2-40B4-BE49-F238E27FC236}">
                <a16:creationId xmlns:a16="http://schemas.microsoft.com/office/drawing/2014/main" id="{12AEC0A9-87BF-B448-E3B2-32E987597640}"/>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7D3C5ECA-D199-70A0-F151-9CDCDF7EE3F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6</a:t>
            </a:fld>
            <a:endParaRPr lang="en-US" sz="1200" dirty="0">
              <a:latin typeface="+mn-lt"/>
            </a:endParaRPr>
          </a:p>
        </p:txBody>
      </p:sp>
    </p:spTree>
    <p:extLst>
      <p:ext uri="{BB962C8B-B14F-4D97-AF65-F5344CB8AC3E}">
        <p14:creationId xmlns:p14="http://schemas.microsoft.com/office/powerpoint/2010/main" val="3749189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lgn="r" rtl="1">
              <a:buNone/>
            </a:pPr>
            <a:r>
              <a:rPr lang="ar-SA" b="1" dirty="0"/>
              <a:t>الشرح</a:t>
            </a:r>
            <a:endParaRPr lang="en-US" b="1" dirty="0"/>
          </a:p>
          <a:p>
            <a:pPr marL="171450" indent="-171450" algn="r" rtl="1"/>
            <a:r>
              <a:rPr lang="en-US" i="1" dirty="0"/>
              <a:t>دعونا نلقي نظرة سريعة </a:t>
            </a:r>
            <a:r>
              <a:rPr lang="en-US" i="1" dirty="0" err="1"/>
              <a:t>على</a:t>
            </a:r>
            <a:r>
              <a:rPr lang="en-US" i="1" dirty="0"/>
              <a:t> </a:t>
            </a:r>
            <a:r>
              <a:rPr lang="ar-SA" i="1" dirty="0"/>
              <a:t>سير</a:t>
            </a:r>
            <a:r>
              <a:rPr lang="en-US" i="1" dirty="0" err="1"/>
              <a:t>عملية</a:t>
            </a:r>
            <a:r>
              <a:rPr lang="en-US" i="1" dirty="0"/>
              <a:t> إدارة الحالة.</a:t>
            </a:r>
          </a:p>
          <a:p>
            <a:pPr marL="171450" indent="-171450" algn="r" rtl="1"/>
            <a:r>
              <a:rPr lang="en-US" i="0" dirty="0" err="1"/>
              <a:t>مراجعة</a:t>
            </a:r>
            <a:r>
              <a:rPr lang="ar-SA" i="0" dirty="0"/>
              <a:t> </a:t>
            </a:r>
            <a:r>
              <a:rPr lang="en-US" dirty="0" err="1"/>
              <a:t>عملية</a:t>
            </a:r>
            <a:r>
              <a:rPr lang="en-US" dirty="0"/>
              <a:t> إدارة الحالة</a:t>
            </a:r>
          </a:p>
          <a:p>
            <a:pPr lvl="0" algn="r" rtl="1"/>
            <a:r>
              <a:rPr lang="ar-SA" dirty="0"/>
              <a:t>الإشارة</a:t>
            </a:r>
            <a:r>
              <a:rPr lang="en-US" dirty="0"/>
              <a:t> </a:t>
            </a:r>
            <a:r>
              <a:rPr lang="en-US" dirty="0" err="1"/>
              <a:t>إلى</a:t>
            </a:r>
            <a:r>
              <a:rPr lang="en-US" dirty="0"/>
              <a:t> </a:t>
            </a:r>
            <a:r>
              <a:rPr lang="ar-SA" dirty="0"/>
              <a:t>أجندة</a:t>
            </a:r>
            <a:r>
              <a:rPr lang="en-US" dirty="0"/>
              <a:t> </a:t>
            </a:r>
            <a:r>
              <a:rPr lang="en-US" dirty="0" err="1"/>
              <a:t>التدريب</a:t>
            </a:r>
            <a:r>
              <a:rPr lang="en-US" dirty="0"/>
              <a:t> </a:t>
            </a:r>
            <a:r>
              <a:rPr lang="en-US" dirty="0" err="1"/>
              <a:t>و</a:t>
            </a:r>
            <a:r>
              <a:rPr lang="ar-SA" dirty="0"/>
              <a:t>تحديد </a:t>
            </a:r>
            <a:r>
              <a:rPr lang="en-US" dirty="0" err="1"/>
              <a:t>الأيام</a:t>
            </a:r>
            <a:r>
              <a:rPr lang="en-US" dirty="0"/>
              <a:t> والوحدة التي ستتم مناقشة كل خطوة فيها.</a:t>
            </a:r>
          </a:p>
          <a:p>
            <a:pPr algn="r" rtl="1"/>
            <a:r>
              <a:rPr lang="en-US" i="1" dirty="0"/>
              <a:t>خلال </a:t>
            </a:r>
            <a:r>
              <a:rPr lang="en-US" i="1" dirty="0" err="1"/>
              <a:t>وحدة</a:t>
            </a:r>
            <a:r>
              <a:rPr lang="en-US" i="1" dirty="0"/>
              <a:t> </a:t>
            </a:r>
            <a:r>
              <a:rPr lang="en-US" i="1" dirty="0" err="1"/>
              <a:t>اليوم</a:t>
            </a:r>
            <a:r>
              <a:rPr lang="ar-SA" i="1" dirty="0"/>
              <a:t>، </a:t>
            </a:r>
            <a:r>
              <a:rPr lang="en-US" i="1" dirty="0" err="1"/>
              <a:t>سنتعرف</a:t>
            </a:r>
            <a:r>
              <a:rPr lang="en-US" i="1" dirty="0"/>
              <a:t> على الخطوة الأولى في عملية </a:t>
            </a:r>
            <a:r>
              <a:rPr lang="en-US" i="1" dirty="0" err="1"/>
              <a:t>إدارة</a:t>
            </a:r>
            <a:r>
              <a:rPr lang="en-US" i="1" dirty="0"/>
              <a:t> </a:t>
            </a:r>
            <a:r>
              <a:rPr lang="en-US" i="1" dirty="0" err="1"/>
              <a:t>الحالة</a:t>
            </a:r>
            <a:r>
              <a:rPr lang="ar-SA" i="1" dirty="0"/>
              <a:t>، ال</a:t>
            </a:r>
            <a:r>
              <a:rPr lang="en-US" i="1" dirty="0" err="1"/>
              <a:t>تحديد</a:t>
            </a:r>
            <a:r>
              <a:rPr lang="en-US" i="1" dirty="0"/>
              <a:t> والتسجيل.</a:t>
            </a:r>
          </a:p>
        </p:txBody>
      </p:sp>
      <p:sp>
        <p:nvSpPr>
          <p:cNvPr id="3" name="Slide Image Placeholder 2">
            <a:extLst>
              <a:ext uri="{FF2B5EF4-FFF2-40B4-BE49-F238E27FC236}">
                <a16:creationId xmlns:a16="http://schemas.microsoft.com/office/drawing/2014/main" id="{24B9270C-42C8-C131-6E7B-7BB97145E1F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1717558-A187-088F-FA1F-9FDA7192B7C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4" name="Google Shape;344;p7:notes"/>
          <p:cNvSpPr txBox="1">
            <a:spLocks noGrp="1"/>
          </p:cNvSpPr>
          <p:nvPr>
            <p:ph type="body" idx="1"/>
          </p:nvPr>
        </p:nvSpPr>
        <p:spPr/>
        <p:txBody>
          <a:bodyPr/>
          <a:lstStyle/>
          <a:p>
            <a:pPr marL="0" indent="0" algn="r" rtl="1">
              <a:buNone/>
            </a:pPr>
            <a:r>
              <a:rPr lang="ar-SA" b="1" dirty="0"/>
              <a:t>الشرح</a:t>
            </a:r>
            <a:endParaRPr lang="en-GB" b="1" dirty="0"/>
          </a:p>
          <a:p>
            <a:pPr algn="r" rtl="1"/>
            <a:r>
              <a:rPr lang="en-GB" dirty="0" err="1"/>
              <a:t>عرض</a:t>
            </a:r>
            <a:r>
              <a:rPr lang="en-GB" dirty="0"/>
              <a:t> الشريحة</a:t>
            </a:r>
          </a:p>
          <a:p>
            <a:pPr algn="r" rtl="1"/>
            <a:r>
              <a:rPr lang="en-GB" i="1" dirty="0"/>
              <a:t>يمكنك العثور على أهداف التعلم </a:t>
            </a:r>
            <a:r>
              <a:rPr lang="en-GB" i="1" dirty="0" err="1"/>
              <a:t>هذه</a:t>
            </a:r>
            <a:r>
              <a:rPr lang="en-GB" i="1" dirty="0"/>
              <a:t> </a:t>
            </a:r>
            <a:r>
              <a:rPr lang="ar-SA" i="1" dirty="0"/>
              <a:t>في </a:t>
            </a:r>
            <a:r>
              <a:rPr lang="ar-SA" b="1" i="1" dirty="0"/>
              <a:t>دليل التدريب ال</a:t>
            </a:r>
            <a:r>
              <a:rPr lang="en-GB" b="1" i="1" dirty="0" err="1"/>
              <a:t>صفحة</a:t>
            </a:r>
            <a:r>
              <a:rPr lang="en-GB" b="1" i="1" dirty="0"/>
              <a:t> </a:t>
            </a:r>
            <a:r>
              <a:rPr lang="ar-SA" b="1" i="1" dirty="0"/>
              <a:t>٨٩</a:t>
            </a:r>
            <a:r>
              <a:rPr lang="en-GB" b="1" i="1" dirty="0"/>
              <a:t>: أهداف التعلم</a:t>
            </a:r>
          </a:p>
          <a:p>
            <a:pPr algn="r" rtl="1"/>
            <a:r>
              <a:rPr lang="en-US" i="1" dirty="0">
                <a:sym typeface="Helvetica Neue"/>
              </a:rPr>
              <a:t>هل لدى أي شخص أي أسئلة أو بحاجة إلى توضيح؟</a:t>
            </a:r>
            <a:endParaRPr lang="en-US" i="1" dirty="0">
              <a:sym typeface="Calibri"/>
            </a:endParaRPr>
          </a:p>
          <a:p>
            <a:pPr algn="r" rtl="1"/>
            <a:endParaRPr lang="en-US" dirty="0"/>
          </a:p>
          <a:p>
            <a:pPr algn="r" rtl="1"/>
            <a:endParaRPr lang="en-US" dirty="0"/>
          </a:p>
        </p:txBody>
      </p:sp>
      <p:sp>
        <p:nvSpPr>
          <p:cNvPr id="3" name="Slide Image Placeholder 2">
            <a:extLst>
              <a:ext uri="{FF2B5EF4-FFF2-40B4-BE49-F238E27FC236}">
                <a16:creationId xmlns:a16="http://schemas.microsoft.com/office/drawing/2014/main" id="{0E74181F-2E89-55BA-AB24-259CD6D13D1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E5185BEB-DE2E-C0EE-AF35-5FAE66B86F9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lgn="r" rtl="1">
              <a:buNone/>
            </a:pPr>
            <a:r>
              <a:rPr lang="en-US" b="1" dirty="0"/>
              <a:t>مدة الجلسة الثانية: </a:t>
            </a:r>
            <a:r>
              <a:rPr lang="ar-SA" b="1" dirty="0"/>
              <a:t>ساعة و ٣٠ دقيقة</a:t>
            </a:r>
            <a:endParaRPr lang="en-US" b="1" dirty="0"/>
          </a:p>
          <a:p>
            <a:pPr marL="0" indent="0" algn="r" rtl="1">
              <a:buNone/>
            </a:pPr>
            <a:r>
              <a:rPr lang="en-US" dirty="0"/>
              <a:t>______________________________________________________________________________</a:t>
            </a:r>
          </a:p>
          <a:p>
            <a:pPr marL="0" indent="0" algn="r" rtl="1">
              <a:buNone/>
            </a:pPr>
            <a:endParaRPr lang="en-US" dirty="0"/>
          </a:p>
          <a:p>
            <a:pPr marL="0" indent="0" algn="r" rtl="1">
              <a:buNone/>
            </a:pPr>
            <a:r>
              <a:rPr lang="ar-SA" b="1" dirty="0"/>
              <a:t>الشرح</a:t>
            </a:r>
            <a:endParaRPr lang="en-US" b="1" dirty="0"/>
          </a:p>
          <a:p>
            <a:pPr algn="r" rtl="1"/>
            <a:r>
              <a:rPr lang="en-US" i="1" dirty="0"/>
              <a:t>في الجلسة الأولى من </a:t>
            </a:r>
            <a:r>
              <a:rPr lang="en-US" i="1" dirty="0" err="1"/>
              <a:t>وحدة</a:t>
            </a:r>
            <a:r>
              <a:rPr lang="en-US" i="1" dirty="0"/>
              <a:t> </a:t>
            </a:r>
            <a:r>
              <a:rPr lang="en-US" i="1" dirty="0" err="1"/>
              <a:t>اليوم</a:t>
            </a:r>
            <a:r>
              <a:rPr lang="ar-SA" i="1" dirty="0"/>
              <a:t>، </a:t>
            </a:r>
            <a:r>
              <a:rPr lang="en-US" i="1" dirty="0" err="1"/>
              <a:t>سنبدأ</a:t>
            </a:r>
            <a:r>
              <a:rPr lang="en-US" i="1" dirty="0"/>
              <a:t> بتحديد الأطفال المحتاجين لإدارة الحالة.</a:t>
            </a:r>
          </a:p>
          <a:p>
            <a:pPr lvl="1" algn="r" rtl="1"/>
            <a:r>
              <a:rPr lang="en-US" i="1" dirty="0"/>
              <a:t>يجب أن يكون لنظام حماية </a:t>
            </a:r>
            <a:r>
              <a:rPr lang="en-US" i="1" dirty="0" err="1"/>
              <a:t>الطفل</a:t>
            </a:r>
            <a:r>
              <a:rPr lang="en-US" i="1" dirty="0"/>
              <a:t> </a:t>
            </a:r>
            <a:r>
              <a:rPr lang="en-US" i="1" dirty="0" err="1"/>
              <a:t>المطور</a:t>
            </a:r>
            <a:r>
              <a:rPr lang="ar-SA" i="1" dirty="0"/>
              <a:t>بشكل</a:t>
            </a:r>
            <a:r>
              <a:rPr lang="en-US" i="1" dirty="0"/>
              <a:t> </a:t>
            </a:r>
            <a:r>
              <a:rPr lang="en-US" i="1" dirty="0" err="1"/>
              <a:t>جيا</a:t>
            </a:r>
            <a:r>
              <a:rPr lang="en-US" i="1" dirty="0"/>
              <a:t> طرقًا لتحديد الأطفال الذين يحتاجون إلى </a:t>
            </a:r>
            <a:r>
              <a:rPr lang="en-US" i="1" dirty="0" err="1"/>
              <a:t>الحماية</a:t>
            </a:r>
            <a:r>
              <a:rPr lang="en-US" i="1" dirty="0"/>
              <a:t> </a:t>
            </a:r>
            <a:r>
              <a:rPr lang="en-US" i="1" dirty="0" err="1"/>
              <a:t>بما</a:t>
            </a:r>
            <a:r>
              <a:rPr lang="en-US" i="1" dirty="0"/>
              <a:t> في ذلك إدارة الحالة.</a:t>
            </a:r>
          </a:p>
          <a:p>
            <a:pPr lvl="1" algn="r" rtl="1"/>
            <a:r>
              <a:rPr lang="en-US" i="1" dirty="0"/>
              <a:t>من المهم </a:t>
            </a:r>
            <a:r>
              <a:rPr lang="en-US" i="1" dirty="0" err="1"/>
              <a:t>التواصل</a:t>
            </a:r>
            <a:r>
              <a:rPr lang="en-US" i="1" dirty="0"/>
              <a:t> </a:t>
            </a:r>
            <a:r>
              <a:rPr lang="en-US" i="1" dirty="0" err="1"/>
              <a:t>ب</a:t>
            </a:r>
            <a:r>
              <a:rPr lang="ar-SA" i="1" dirty="0"/>
              <a:t>فعالية</a:t>
            </a:r>
            <a:r>
              <a:rPr lang="en-US" i="1" dirty="0"/>
              <a:t> لتحديد الأطفال المعرضين للخطر والذين يحتاجون إلى الحماية.</a:t>
            </a:r>
          </a:p>
          <a:p>
            <a:pPr algn="r" rtl="1"/>
            <a:r>
              <a:rPr lang="en-US" i="1" dirty="0"/>
              <a:t>ما أهمية التواصل الفعال لتحديد الأطفال المعرضين للخطر؟ لماذا لا ينتظر أخصائي الحالة فقط </a:t>
            </a:r>
            <a:r>
              <a:rPr lang="en-US" i="1" dirty="0" err="1"/>
              <a:t>حتى</a:t>
            </a:r>
            <a:r>
              <a:rPr lang="en-US" i="1" dirty="0"/>
              <a:t> </a:t>
            </a:r>
            <a:r>
              <a:rPr lang="en-US" i="1" dirty="0" err="1"/>
              <a:t>يطلب</a:t>
            </a:r>
            <a:r>
              <a:rPr lang="ar-SA" i="1" dirty="0" err="1"/>
              <a:t>ون</a:t>
            </a:r>
            <a:r>
              <a:rPr lang="en-US" i="1" dirty="0"/>
              <a:t> المساعدة؟</a:t>
            </a:r>
          </a:p>
          <a:p>
            <a:pPr lvl="1" algn="r" rtl="1"/>
            <a:r>
              <a:rPr lang="en-US" dirty="0"/>
              <a:t>قد يخاف الأطفال والعائلات من التقدم.</a:t>
            </a:r>
          </a:p>
          <a:p>
            <a:pPr lvl="1" algn="r" rtl="1"/>
            <a:r>
              <a:rPr lang="en-US" dirty="0"/>
              <a:t>قد لا يعرف </a:t>
            </a:r>
            <a:r>
              <a:rPr lang="en-US" dirty="0" err="1"/>
              <a:t>الأطفال</a:t>
            </a:r>
            <a:r>
              <a:rPr lang="en-US" dirty="0"/>
              <a:t> </a:t>
            </a:r>
            <a:r>
              <a:rPr lang="en-US" dirty="0" err="1"/>
              <a:t>والأسركيف</a:t>
            </a:r>
            <a:r>
              <a:rPr lang="en-US" dirty="0"/>
              <a:t> يتقدمون أو إلى من يتحدثون وما إلى ذلك.</a:t>
            </a:r>
          </a:p>
          <a:p>
            <a:pPr algn="r" rtl="1"/>
            <a:r>
              <a:rPr lang="en-US" i="1" dirty="0"/>
              <a:t>لنبدأ بالنظر في الطرق المختلفة التي يمكن من خلالها تحديد الأطفال المعرضين لخطر الأذى.</a:t>
            </a:r>
          </a:p>
        </p:txBody>
      </p:sp>
      <p:sp>
        <p:nvSpPr>
          <p:cNvPr id="3" name="Slide Image Placeholder 2">
            <a:extLst>
              <a:ext uri="{FF2B5EF4-FFF2-40B4-BE49-F238E27FC236}">
                <a16:creationId xmlns:a16="http://schemas.microsoft.com/office/drawing/2014/main" id="{5B96D550-187B-AA1F-2FD5-91ED6C5C845E}"/>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583596D3-DCAE-4961-CEB2-1C30BDC3095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rtl="1"/>
            <a:fld id="{00000000-1234-1234-1234-123412341234}" type="slidenum">
              <a:rPr lang="en-US" sz="1200" smtClean="0">
                <a:latin typeface="+mn-lt"/>
              </a:rPr>
              <a:pPr algn="r" rtl="1"/>
              <a:t>9</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E1B12-1E0A-DC96-CA65-D7393C24CD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B382B135-464D-53A5-D61D-65C968C6A2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B1A97062-ED41-70CD-0438-654392DAC49C}"/>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5" name="Footer Placeholder 4">
            <a:extLst>
              <a:ext uri="{FF2B5EF4-FFF2-40B4-BE49-F238E27FC236}">
                <a16:creationId xmlns:a16="http://schemas.microsoft.com/office/drawing/2014/main" id="{C25A219F-FC3D-470C-D401-514A9607F0AA}"/>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4223B87-BECE-8242-0F0C-85EE15DCEAB5}"/>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3657879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EA382-EE1F-2E14-2368-D6BC5066489F}"/>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6C03F04B-AF75-984E-34BF-49CFD8F0F1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08CBEF2-772F-8FF6-21A5-DA3D66D478E8}"/>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5" name="Footer Placeholder 4">
            <a:extLst>
              <a:ext uri="{FF2B5EF4-FFF2-40B4-BE49-F238E27FC236}">
                <a16:creationId xmlns:a16="http://schemas.microsoft.com/office/drawing/2014/main" id="{8A90DD19-2C9E-C59F-CEE5-6F135292E337}"/>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3A3C9C0E-30C6-E0C4-5F67-85B422BCB0F8}"/>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773892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5C87C2-455D-C2B7-B600-A80B6D72B1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6F5EE16D-57F5-4CBE-C0BF-B831000451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FAAE1240-A089-B78E-7931-7A6E28FD907B}"/>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5" name="Footer Placeholder 4">
            <a:extLst>
              <a:ext uri="{FF2B5EF4-FFF2-40B4-BE49-F238E27FC236}">
                <a16:creationId xmlns:a16="http://schemas.microsoft.com/office/drawing/2014/main" id="{1A50C013-59A6-A866-8C89-AACA51A67D47}"/>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07446B3C-8F18-AC68-ECF5-585F47B2FDBA}"/>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030091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Arrow: Pentagon 2">
            <a:extLst>
              <a:ext uri="{FF2B5EF4-FFF2-40B4-BE49-F238E27FC236}">
                <a16:creationId xmlns:a16="http://schemas.microsoft.com/office/drawing/2014/main" id="{A8BE9D00-E3B6-4C8A-9850-E680BFE2727A}"/>
              </a:ext>
            </a:extLst>
          </p:cNvPr>
          <p:cNvSpPr/>
          <p:nvPr userDrawn="1"/>
        </p:nvSpPr>
        <p:spPr>
          <a:xfrm>
            <a:off x="0" y="0"/>
            <a:ext cx="5811000" cy="6858000"/>
          </a:xfrm>
          <a:prstGeom prst="homePlate">
            <a:avLst>
              <a:gd name="adj" fmla="val 2525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Title 1">
            <a:extLst>
              <a:ext uri="{FF2B5EF4-FFF2-40B4-BE49-F238E27FC236}">
                <a16:creationId xmlns:a16="http://schemas.microsoft.com/office/drawing/2014/main" id="{D0172625-8E54-4F58-8621-F7FE15D63AD5}"/>
              </a:ext>
            </a:extLst>
          </p:cNvPr>
          <p:cNvSpPr>
            <a:spLocks noGrp="1"/>
          </p:cNvSpPr>
          <p:nvPr>
            <p:ph type="title" hasCustomPrompt="1"/>
          </p:nvPr>
        </p:nvSpPr>
        <p:spPr>
          <a:xfrm>
            <a:off x="796385" y="3099692"/>
            <a:ext cx="4015311" cy="562168"/>
          </a:xfrm>
        </p:spPr>
        <p:txBody>
          <a:bodyPr>
            <a:noAutofit/>
          </a:bodyPr>
          <a:lstStyle>
            <a:lvl1pPr algn="l">
              <a:defRPr sz="4800" b="1">
                <a:solidFill>
                  <a:schemeClr val="accent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2667464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ustom Layout">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44FDF81-8ADA-496B-B92F-CF22EC5DCC7F}"/>
              </a:ext>
            </a:extLst>
          </p:cNvPr>
          <p:cNvSpPr/>
          <p:nvPr userDrawn="1"/>
        </p:nvSpPr>
        <p:spPr>
          <a:xfrm rot="1782986">
            <a:off x="657418" y="1353464"/>
            <a:ext cx="4749573" cy="4094457"/>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itle 1">
            <a:extLst>
              <a:ext uri="{FF2B5EF4-FFF2-40B4-BE49-F238E27FC236}">
                <a16:creationId xmlns:a16="http://schemas.microsoft.com/office/drawing/2014/main" id="{917F4B93-D5FC-4BC1-ACC8-42A00E6E8C14}"/>
              </a:ext>
            </a:extLst>
          </p:cNvPr>
          <p:cNvSpPr>
            <a:spLocks noGrp="1"/>
          </p:cNvSpPr>
          <p:nvPr>
            <p:ph type="title" hasCustomPrompt="1"/>
          </p:nvPr>
        </p:nvSpPr>
        <p:spPr>
          <a:xfrm>
            <a:off x="1024548" y="3099692"/>
            <a:ext cx="4015311" cy="562168"/>
          </a:xfrm>
        </p:spPr>
        <p:txBody>
          <a:bodyPr>
            <a:noAutofit/>
          </a:bodyPr>
          <a:lstStyle>
            <a:lvl1pPr algn="ctr">
              <a:defRPr sz="4800" b="1">
                <a:solidFill>
                  <a:schemeClr val="accent1"/>
                </a:solidFill>
                <a:latin typeface="Garamond" panose="02020404030301010803" pitchFamily="18" charset="0"/>
              </a:defRPr>
            </a:lvl1pPr>
          </a:lstStyle>
          <a:p>
            <a:r>
              <a:rPr lang="en-US" dirty="0"/>
              <a:t>CLICK TO EDIT MASTER TITLE STYLE</a:t>
            </a:r>
          </a:p>
        </p:txBody>
      </p:sp>
    </p:spTree>
    <p:extLst>
      <p:ext uri="{BB962C8B-B14F-4D97-AF65-F5344CB8AC3E}">
        <p14:creationId xmlns:p14="http://schemas.microsoft.com/office/powerpoint/2010/main" val="2297979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0BEFEC-EC87-4309-BFFA-7F010E02C918}"/>
              </a:ext>
            </a:extLst>
          </p:cNvPr>
          <p:cNvSpPr/>
          <p:nvPr userDrawn="1"/>
        </p:nvSpPr>
        <p:spPr>
          <a:xfrm>
            <a:off x="0" y="-1"/>
            <a:ext cx="12192000" cy="985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Title 1">
            <a:extLst>
              <a:ext uri="{FF2B5EF4-FFF2-40B4-BE49-F238E27FC236}">
                <a16:creationId xmlns:a16="http://schemas.microsoft.com/office/drawing/2014/main" id="{BFF5FD31-A1B4-42BF-B5CB-087E7BAA2337}"/>
              </a:ext>
            </a:extLst>
          </p:cNvPr>
          <p:cNvSpPr>
            <a:spLocks noGrp="1"/>
          </p:cNvSpPr>
          <p:nvPr>
            <p:ph type="title"/>
          </p:nvPr>
        </p:nvSpPr>
        <p:spPr>
          <a:xfrm>
            <a:off x="838200" y="120516"/>
            <a:ext cx="10515600" cy="868968"/>
          </a:xfrm>
          <a:noFill/>
        </p:spPr>
        <p:txBody>
          <a:bodyPr>
            <a:normAutofit/>
          </a:bodyPr>
          <a:lstStyle>
            <a:lvl1pPr algn="ctr">
              <a:defRPr sz="3200" b="1">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pic>
        <p:nvPicPr>
          <p:cNvPr id="6" name="Picture 5">
            <a:extLst>
              <a:ext uri="{FF2B5EF4-FFF2-40B4-BE49-F238E27FC236}">
                <a16:creationId xmlns:a16="http://schemas.microsoft.com/office/drawing/2014/main" id="{5840CBF4-8F8F-7C4D-38DF-6284069544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7" name="Rectangle 6">
            <a:extLst>
              <a:ext uri="{FF2B5EF4-FFF2-40B4-BE49-F238E27FC236}">
                <a16:creationId xmlns:a16="http://schemas.microsoft.com/office/drawing/2014/main" id="{FA7AD98B-7310-2489-4F83-A02652612940}"/>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6: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Identification and registration</a:t>
            </a:r>
          </a:p>
        </p:txBody>
      </p:sp>
    </p:spTree>
    <p:extLst>
      <p:ext uri="{BB962C8B-B14F-4D97-AF65-F5344CB8AC3E}">
        <p14:creationId xmlns:p14="http://schemas.microsoft.com/office/powerpoint/2010/main" val="3292659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B5810-0AB4-9694-4DF9-19361636A151}"/>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44A3828E-C43B-842D-DFF5-20CC733843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F0B4BD70-510A-4DAC-BE10-39FF646CE974}"/>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5" name="Footer Placeholder 4">
            <a:extLst>
              <a:ext uri="{FF2B5EF4-FFF2-40B4-BE49-F238E27FC236}">
                <a16:creationId xmlns:a16="http://schemas.microsoft.com/office/drawing/2014/main" id="{1CB1907D-9F0A-2DD5-C811-D46911F1FB6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B1F17D32-97EF-6A60-2FB0-DF0CB7B0F644}"/>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4041017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F3D2A-4B23-77B2-9ECA-A2A3692EA2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D5E61FE4-6AC5-1721-67B9-09C57410E5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B961F4-FC57-BC04-C6A2-EA37A7F1C679}"/>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5" name="Footer Placeholder 4">
            <a:extLst>
              <a:ext uri="{FF2B5EF4-FFF2-40B4-BE49-F238E27FC236}">
                <a16:creationId xmlns:a16="http://schemas.microsoft.com/office/drawing/2014/main" id="{DD8F8B8E-6688-076C-7733-9FF6A20A103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FEB60DB3-81A0-AB61-9454-E54E12667218}"/>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823329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4B790-679F-F70E-CDCC-AF1704A1DB09}"/>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81C83E03-CB11-CB3B-1E1B-992DF0E256C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6E55B6D3-2728-4416-9A8F-B5986411B0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F89CB643-005B-7770-40E9-B7678E8D4879}"/>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6" name="Footer Placeholder 5">
            <a:extLst>
              <a:ext uri="{FF2B5EF4-FFF2-40B4-BE49-F238E27FC236}">
                <a16:creationId xmlns:a16="http://schemas.microsoft.com/office/drawing/2014/main" id="{0CED2106-B57B-38E4-BB92-A94F330C6D7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EF81F4A0-2E1A-BD8B-54C1-7625B47F8A90}"/>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547340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EEBD2-C16B-572B-CCD5-1D0ECFA56463}"/>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DA07BB89-5917-611A-5726-6AAAA44DE6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291F5D-9D5C-BAE9-377B-AA21764E2C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E08E341C-2344-8B2C-DABF-9CC2CEA45D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FF887F-0C62-6D7B-C9D9-0217DC2F8F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CC4ED0BD-70A2-E3B9-B64E-BFD41BAC1CB7}"/>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8" name="Footer Placeholder 7">
            <a:extLst>
              <a:ext uri="{FF2B5EF4-FFF2-40B4-BE49-F238E27FC236}">
                <a16:creationId xmlns:a16="http://schemas.microsoft.com/office/drawing/2014/main" id="{E1E49EE1-578B-F255-AC50-BE92402BD674}"/>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7524C30F-F0E5-F3E9-F61A-2A0E1875CD28}"/>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4038427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E2960-3BF8-B92B-E2C8-4FBA752E5C20}"/>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9F88A2C5-312E-CD91-6BB5-9487785518D2}"/>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4" name="Footer Placeholder 3">
            <a:extLst>
              <a:ext uri="{FF2B5EF4-FFF2-40B4-BE49-F238E27FC236}">
                <a16:creationId xmlns:a16="http://schemas.microsoft.com/office/drawing/2014/main" id="{4744D4BE-FECE-51B8-FE2B-137D31EA51C3}"/>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B5EF604A-4FA4-041B-97DA-195A8C9E9C89}"/>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339008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465019-9827-96B2-63B9-F89A3E14BE1E}"/>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3" name="Footer Placeholder 2">
            <a:extLst>
              <a:ext uri="{FF2B5EF4-FFF2-40B4-BE49-F238E27FC236}">
                <a16:creationId xmlns:a16="http://schemas.microsoft.com/office/drawing/2014/main" id="{D4FD3990-8E12-0F4A-F395-F7C8A79941DC}"/>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2A3BD8BC-662A-AB18-CFF1-04FF965401AD}"/>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1762811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96DBF-9CC1-FE43-DB71-DBA11D8BD9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26187A7C-3DBC-BDA6-20BD-86DDB63B6B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052118F7-3D6F-93A9-5167-D643D61A5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23D4DD-5D6E-9815-76DA-DA287CC12E32}"/>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6" name="Footer Placeholder 5">
            <a:extLst>
              <a:ext uri="{FF2B5EF4-FFF2-40B4-BE49-F238E27FC236}">
                <a16:creationId xmlns:a16="http://schemas.microsoft.com/office/drawing/2014/main" id="{688197B7-24FA-0E77-03EA-BA464501F8DF}"/>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4F184F0-109B-91DD-4E16-4ED33A9309BB}"/>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269065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B150A-DFC3-A957-0A6A-7E483DAF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A314E062-CB67-BDF2-1042-01A8874068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04552B6D-239A-3473-09BA-60A3B3AF8D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8FFBA5-B0B5-7367-8CB1-81DE3003E63C}"/>
              </a:ext>
            </a:extLst>
          </p:cNvPr>
          <p:cNvSpPr>
            <a:spLocks noGrp="1"/>
          </p:cNvSpPr>
          <p:nvPr>
            <p:ph type="dt" sz="half" idx="10"/>
          </p:nvPr>
        </p:nvSpPr>
        <p:spPr/>
        <p:txBody>
          <a:bodyPr/>
          <a:lstStyle/>
          <a:p>
            <a:fld id="{2EB16407-75DF-4203-84AB-F0703E3CC569}" type="datetimeFigureOut">
              <a:rPr lang="en-BE" smtClean="0"/>
              <a:t>03/04/2023</a:t>
            </a:fld>
            <a:endParaRPr lang="en-BE"/>
          </a:p>
        </p:txBody>
      </p:sp>
      <p:sp>
        <p:nvSpPr>
          <p:cNvPr id="6" name="Footer Placeholder 5">
            <a:extLst>
              <a:ext uri="{FF2B5EF4-FFF2-40B4-BE49-F238E27FC236}">
                <a16:creationId xmlns:a16="http://schemas.microsoft.com/office/drawing/2014/main" id="{77EE0A6C-58D6-34B0-1162-FBCE05AD2B5A}"/>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2F337C4E-52F8-36C0-B584-D9A580D9ED94}"/>
              </a:ext>
            </a:extLst>
          </p:cNvPr>
          <p:cNvSpPr>
            <a:spLocks noGrp="1"/>
          </p:cNvSpPr>
          <p:nvPr>
            <p:ph type="sldNum" sz="quarter" idx="12"/>
          </p:nvPr>
        </p:nvSpPr>
        <p:spPr/>
        <p:txBody>
          <a:bodyPr/>
          <a:lstStyle/>
          <a:p>
            <a:fld id="{046931AC-BB4C-4EED-AE3D-917957E14AD4}" type="slidenum">
              <a:rPr lang="en-BE" smtClean="0"/>
              <a:t>‹#›</a:t>
            </a:fld>
            <a:endParaRPr lang="en-BE"/>
          </a:p>
        </p:txBody>
      </p:sp>
    </p:spTree>
    <p:extLst>
      <p:ext uri="{BB962C8B-B14F-4D97-AF65-F5344CB8AC3E}">
        <p14:creationId xmlns:p14="http://schemas.microsoft.com/office/powerpoint/2010/main" val="713762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9D714C-FE53-BB60-B8F3-3D6032727E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2FBB1287-535D-1DD6-38C5-9FA36DCB35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6D26F079-A81D-B394-03A7-159F7E7ED5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B16407-75DF-4203-84AB-F0703E3CC569}" type="datetimeFigureOut">
              <a:rPr lang="en-BE" smtClean="0"/>
              <a:t>03/04/2023</a:t>
            </a:fld>
            <a:endParaRPr lang="en-BE"/>
          </a:p>
        </p:txBody>
      </p:sp>
      <p:sp>
        <p:nvSpPr>
          <p:cNvPr id="5" name="Footer Placeholder 4">
            <a:extLst>
              <a:ext uri="{FF2B5EF4-FFF2-40B4-BE49-F238E27FC236}">
                <a16:creationId xmlns:a16="http://schemas.microsoft.com/office/drawing/2014/main" id="{7C147D60-50F5-846E-F33A-92C2181E31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880FC3A7-C13B-78B1-79F0-5557C44476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931AC-BB4C-4EED-AE3D-917957E14AD4}" type="slidenum">
              <a:rPr lang="en-BE" smtClean="0"/>
              <a:t>‹#›</a:t>
            </a:fld>
            <a:endParaRPr lang="en-BE"/>
          </a:p>
        </p:txBody>
      </p:sp>
    </p:spTree>
    <p:extLst>
      <p:ext uri="{BB962C8B-B14F-4D97-AF65-F5344CB8AC3E}">
        <p14:creationId xmlns:p14="http://schemas.microsoft.com/office/powerpoint/2010/main" val="900067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14.xml"/><Relationship Id="rId4" Type="http://schemas.openxmlformats.org/officeDocument/2006/relationships/image" Target="../media/image9.sv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8.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39.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39.xml"/><Relationship Id="rId1" Type="http://schemas.openxmlformats.org/officeDocument/2006/relationships/slideLayout" Target="../slideLayouts/slideLayout14.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0.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4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1.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4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2.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4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3.xml"/><Relationship Id="rId1" Type="http://schemas.openxmlformats.org/officeDocument/2006/relationships/slideLayout" Target="../slideLayouts/slideLayout14.xml"/><Relationship Id="rId4" Type="http://schemas.openxmlformats.org/officeDocument/2006/relationships/image" Target="../media/image12.sv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CA38E8-82E9-2885-EDD7-9B133E823B6C}"/>
              </a:ext>
            </a:extLst>
          </p:cNvPr>
          <p:cNvSpPr txBox="1"/>
          <p:nvPr/>
        </p:nvSpPr>
        <p:spPr>
          <a:xfrm>
            <a:off x="1047792" y="1675578"/>
            <a:ext cx="5140411" cy="1785104"/>
          </a:xfrm>
          <a:prstGeom prst="rect">
            <a:avLst/>
          </a:prstGeom>
          <a:noFill/>
        </p:spPr>
        <p:txBody>
          <a:bodyPr wrap="square" rtlCol="0">
            <a:spAutoFit/>
          </a:bodyPr>
          <a:lstStyle/>
          <a:p>
            <a:pPr algn="r" rtl="1"/>
            <a:r>
              <a:rPr lang="en-CA" sz="5400" b="1" dirty="0" err="1">
                <a:solidFill>
                  <a:schemeClr val="accent1"/>
                </a:solidFill>
                <a:latin typeface="Calibri" panose="020F0502020204030204" pitchFamily="34" charset="0"/>
                <a:cs typeface="Calibri" panose="020F0502020204030204" pitchFamily="34" charset="0"/>
              </a:rPr>
              <a:t>الت</a:t>
            </a:r>
            <a:r>
              <a:rPr lang="ar-SA" sz="5400" b="1" dirty="0">
                <a:solidFill>
                  <a:schemeClr val="accent1"/>
                </a:solidFill>
                <a:latin typeface="Calibri" panose="020F0502020204030204" pitchFamily="34" charset="0"/>
                <a:cs typeface="Calibri" panose="020F0502020204030204" pitchFamily="34" charset="0"/>
              </a:rPr>
              <a:t>حديد</a:t>
            </a:r>
            <a:r>
              <a:rPr lang="en-CA" sz="5400" b="1" dirty="0">
                <a:solidFill>
                  <a:schemeClr val="accent1"/>
                </a:solidFill>
                <a:latin typeface="Calibri" panose="020F0502020204030204" pitchFamily="34" charset="0"/>
                <a:cs typeface="Calibri" panose="020F0502020204030204" pitchFamily="34" charset="0"/>
              </a:rPr>
              <a:t> والتسجيل</a:t>
            </a:r>
          </a:p>
          <a:p>
            <a:pPr algn="r" rtl="1"/>
            <a:endParaRPr lang="en-CA" sz="2800" b="1" spc="300" dirty="0">
              <a:solidFill>
                <a:schemeClr val="accent1"/>
              </a:solidFill>
              <a:latin typeface="Garamond" panose="02020404030301010803" pitchFamily="18" charset="0"/>
            </a:endParaRPr>
          </a:p>
          <a:p>
            <a:pPr algn="r" rtl="1"/>
            <a:r>
              <a:rPr lang="en-CA" sz="2800" b="1" spc="300" dirty="0" err="1">
                <a:solidFill>
                  <a:schemeClr val="accent1"/>
                </a:solidFill>
                <a:latin typeface="Calibri" panose="020F0502020204030204" pitchFamily="34" charset="0"/>
                <a:cs typeface="Calibri" panose="020F0502020204030204" pitchFamily="34" charset="0"/>
              </a:rPr>
              <a:t>المستوى</a:t>
            </a:r>
            <a:r>
              <a:rPr lang="en-CA" sz="2800" b="1" spc="300" dirty="0">
                <a:solidFill>
                  <a:schemeClr val="accent1"/>
                </a:solidFill>
                <a:latin typeface="Calibri" panose="020F0502020204030204" pitchFamily="34" charset="0"/>
                <a:cs typeface="Calibri" panose="020F0502020204030204" pitchFamily="34" charset="0"/>
              </a:rPr>
              <a:t> </a:t>
            </a:r>
            <a:r>
              <a:rPr lang="ar-SA" sz="2800" b="1" spc="300" dirty="0">
                <a:solidFill>
                  <a:schemeClr val="accent1"/>
                </a:solidFill>
                <a:latin typeface="Calibri" panose="020F0502020204030204" pitchFamily="34" charset="0"/>
                <a:cs typeface="Calibri" panose="020F0502020204030204" pitchFamily="34" charset="0"/>
              </a:rPr>
              <a:t>الأول</a:t>
            </a:r>
            <a:r>
              <a:rPr lang="en-CA" sz="2800" b="1" spc="300" dirty="0">
                <a:solidFill>
                  <a:schemeClr val="accent1"/>
                </a:solidFill>
                <a:latin typeface="Calibri" panose="020F0502020204030204" pitchFamily="34" charset="0"/>
                <a:cs typeface="Calibri" panose="020F0502020204030204" pitchFamily="34" charset="0"/>
              </a:rPr>
              <a:t> </a:t>
            </a:r>
            <a:r>
              <a:rPr lang="en-CA" sz="2800" b="1" spc="300" dirty="0" err="1">
                <a:solidFill>
                  <a:schemeClr val="accent1"/>
                </a:solidFill>
                <a:latin typeface="Calibri" panose="020F0502020204030204" pitchFamily="34" charset="0"/>
                <a:cs typeface="Calibri" panose="020F0502020204030204" pitchFamily="34" charset="0"/>
              </a:rPr>
              <a:t>الوحدة</a:t>
            </a:r>
            <a:r>
              <a:rPr lang="en-CA" sz="2800" b="1" spc="300" dirty="0">
                <a:solidFill>
                  <a:schemeClr val="accent1"/>
                </a:solidFill>
                <a:latin typeface="Calibri" panose="020F0502020204030204" pitchFamily="34" charset="0"/>
                <a:cs typeface="Calibri" panose="020F0502020204030204" pitchFamily="34" charset="0"/>
              </a:rPr>
              <a:t> </a:t>
            </a:r>
            <a:r>
              <a:rPr lang="ar-SA" sz="2800" b="1" spc="300" dirty="0">
                <a:solidFill>
                  <a:schemeClr val="accent1"/>
                </a:solidFill>
                <a:latin typeface="Calibri" panose="020F0502020204030204" pitchFamily="34" charset="0"/>
                <a:cs typeface="Calibri" panose="020F0502020204030204" pitchFamily="34" charset="0"/>
              </a:rPr>
              <a:t>السادسة</a:t>
            </a:r>
            <a:endParaRPr lang="en-CA" sz="2800" b="1" spc="300" dirty="0">
              <a:solidFill>
                <a:schemeClr val="accent1"/>
              </a:solidFill>
              <a:latin typeface="Calibri" panose="020F0502020204030204" pitchFamily="34" charset="0"/>
              <a:cs typeface="Calibri" panose="020F0502020204030204" pitchFamily="34" charset="0"/>
            </a:endParaRPr>
          </a:p>
        </p:txBody>
      </p:sp>
      <p:pic>
        <p:nvPicPr>
          <p:cNvPr id="3" name="Picture 2" descr="Logo  Description automatically generated">
            <a:extLst>
              <a:ext uri="{FF2B5EF4-FFF2-40B4-BE49-F238E27FC236}">
                <a16:creationId xmlns:a16="http://schemas.microsoft.com/office/drawing/2014/main" id="{A5FD3077-CC88-F229-9BFC-5FAD40DCC93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258960"/>
            <a:ext cx="2405008" cy="923462"/>
          </a:xfrm>
          <a:prstGeom prst="rect">
            <a:avLst/>
          </a:prstGeom>
        </p:spPr>
      </p:pic>
      <p:pic>
        <p:nvPicPr>
          <p:cNvPr id="5" name="Picture 4" descr="Text  Description automatically generated">
            <a:extLst>
              <a:ext uri="{FF2B5EF4-FFF2-40B4-BE49-F238E27FC236}">
                <a16:creationId xmlns:a16="http://schemas.microsoft.com/office/drawing/2014/main" id="{3063CE8B-FE8A-AF65-DF1E-1B5F00FC7B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360601"/>
            <a:ext cx="2405009" cy="685884"/>
          </a:xfrm>
          <a:prstGeom prst="rect">
            <a:avLst/>
          </a:prstGeom>
        </p:spPr>
      </p:pic>
      <p:sp>
        <p:nvSpPr>
          <p:cNvPr id="9" name="Hexagon 8">
            <a:extLst>
              <a:ext uri="{FF2B5EF4-FFF2-40B4-BE49-F238E27FC236}">
                <a16:creationId xmlns:a16="http://schemas.microsoft.com/office/drawing/2014/main" id="{6A3FCC32-9DD8-1A87-2F44-7AE6A4F2A478}"/>
              </a:ext>
            </a:extLst>
          </p:cNvPr>
          <p:cNvSpPr/>
          <p:nvPr/>
        </p:nvSpPr>
        <p:spPr>
          <a:xfrm rot="1782986">
            <a:off x="6596435" y="1550461"/>
            <a:ext cx="4536237" cy="3910539"/>
          </a:xfrm>
          <a:prstGeom prst="hexagon">
            <a:avLst>
              <a:gd name="adj" fmla="val 28965"/>
              <a:gd name="vf" fmla="val 115470"/>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19" name="Freeform: Shape 18">
            <a:extLst>
              <a:ext uri="{FF2B5EF4-FFF2-40B4-BE49-F238E27FC236}">
                <a16:creationId xmlns:a16="http://schemas.microsoft.com/office/drawing/2014/main" id="{FBAB7A8B-0A2C-874A-9450-755447004EAB}"/>
              </a:ext>
            </a:extLst>
          </p:cNvPr>
          <p:cNvSpPr/>
          <p:nvPr/>
        </p:nvSpPr>
        <p:spPr>
          <a:xfrm>
            <a:off x="8210448" y="2368683"/>
            <a:ext cx="1291292" cy="267780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Tree>
    <p:extLst>
      <p:ext uri="{BB962C8B-B14F-4D97-AF65-F5344CB8AC3E}">
        <p14:creationId xmlns:p14="http://schemas.microsoft.com/office/powerpoint/2010/main" val="779927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طرق تحديد الأطفال المعرضين للخطر</a:t>
            </a:r>
          </a:p>
        </p:txBody>
      </p:sp>
      <p:sp>
        <p:nvSpPr>
          <p:cNvPr id="13" name="TextBox 12">
            <a:extLst>
              <a:ext uri="{FF2B5EF4-FFF2-40B4-BE49-F238E27FC236}">
                <a16:creationId xmlns:a16="http://schemas.microsoft.com/office/drawing/2014/main" id="{55EDA8B6-DB02-56BA-312F-39B98857AE8B}"/>
              </a:ext>
            </a:extLst>
          </p:cNvPr>
          <p:cNvSpPr txBox="1"/>
          <p:nvPr/>
        </p:nvSpPr>
        <p:spPr>
          <a:xfrm>
            <a:off x="5919184" y="2909136"/>
            <a:ext cx="5196840" cy="1938992"/>
          </a:xfrm>
          <a:prstGeom prst="rect">
            <a:avLst/>
          </a:prstGeom>
          <a:noFill/>
        </p:spPr>
        <p:txBody>
          <a:bodyPr wrap="square">
            <a:spAutoFit/>
          </a:bodyPr>
          <a:lstStyle/>
          <a:p>
            <a:pPr marL="0" marR="0" lvl="0" indent="0" algn="r" rtl="1">
              <a:spcBef>
                <a:spcPts val="0"/>
              </a:spcBef>
              <a:spcAft>
                <a:spcPts val="0"/>
              </a:spcAft>
              <a:buNone/>
            </a:pPr>
            <a:r>
              <a:rPr lang="ar-SA" sz="4000" b="1" dirty="0">
                <a:solidFill>
                  <a:schemeClr val="dk1"/>
                </a:solidFill>
                <a:latin typeface="Calibri" panose="020F0502020204030204" pitchFamily="34" charset="0"/>
                <a:ea typeface="Arial"/>
                <a:cs typeface="Calibri" panose="020F0502020204030204" pitchFamily="34" charset="0"/>
                <a:sym typeface="Arial"/>
              </a:rPr>
              <a:t>مِن قبل مَن</a:t>
            </a:r>
            <a:r>
              <a:rPr lang="en-GB" sz="4000" b="1" dirty="0">
                <a:solidFill>
                  <a:schemeClr val="dk1"/>
                </a:solidFill>
                <a:latin typeface="Calibri" panose="020F0502020204030204" pitchFamily="34" charset="0"/>
                <a:ea typeface="Arial"/>
                <a:cs typeface="Calibri" panose="020F0502020204030204" pitchFamily="34" charset="0"/>
                <a:sym typeface="Arial"/>
              </a:rPr>
              <a:t> وأين يمكن التعرف على الأطفال المحتاجين إلى حماية الطفل؟</a:t>
            </a:r>
          </a:p>
        </p:txBody>
      </p:sp>
      <p:grpSp>
        <p:nvGrpSpPr>
          <p:cNvPr id="11" name="Group 10">
            <a:extLst>
              <a:ext uri="{FF2B5EF4-FFF2-40B4-BE49-F238E27FC236}">
                <a16:creationId xmlns:a16="http://schemas.microsoft.com/office/drawing/2014/main" id="{1572321C-3392-84AA-D72A-D9E0EA0C557F}"/>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997772FC-D5C5-BA2C-D211-D42C7158655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4" name="Group 13">
              <a:extLst>
                <a:ext uri="{FF2B5EF4-FFF2-40B4-BE49-F238E27FC236}">
                  <a16:creationId xmlns:a16="http://schemas.microsoft.com/office/drawing/2014/main" id="{4C9D029D-0E68-F7F9-910F-3944B0ACB708}"/>
                </a:ext>
              </a:extLst>
            </p:cNvPr>
            <p:cNvGrpSpPr/>
            <p:nvPr/>
          </p:nvGrpSpPr>
          <p:grpSpPr>
            <a:xfrm>
              <a:off x="10621771" y="762700"/>
              <a:ext cx="562136" cy="634675"/>
              <a:chOff x="760175" y="830142"/>
              <a:chExt cx="867619" cy="979579"/>
            </a:xfrm>
          </p:grpSpPr>
          <p:sp>
            <p:nvSpPr>
              <p:cNvPr id="18" name="Rectangle 17">
                <a:extLst>
                  <a:ext uri="{FF2B5EF4-FFF2-40B4-BE49-F238E27FC236}">
                    <a16:creationId xmlns:a16="http://schemas.microsoft.com/office/drawing/2014/main" id="{97CBE88E-B2EB-B2F0-5C2E-DBACECD0B271}"/>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٩٠</a:t>
                </a:r>
                <a:endParaRPr lang="en-CA" b="1" dirty="0">
                  <a:solidFill>
                    <a:schemeClr val="accent1"/>
                  </a:solidFill>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C0C2C7A-9BA3-61FD-810B-ADA9C0889265}"/>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5" name="Group 14">
              <a:extLst>
                <a:ext uri="{FF2B5EF4-FFF2-40B4-BE49-F238E27FC236}">
                  <a16:creationId xmlns:a16="http://schemas.microsoft.com/office/drawing/2014/main" id="{299D3843-6EE0-C523-2AC8-BEC5CCE2E466}"/>
                </a:ext>
              </a:extLst>
            </p:cNvPr>
            <p:cNvGrpSpPr/>
            <p:nvPr/>
          </p:nvGrpSpPr>
          <p:grpSpPr>
            <a:xfrm>
              <a:off x="11325415" y="762701"/>
              <a:ext cx="182192" cy="634674"/>
              <a:chOff x="2121762" y="2323619"/>
              <a:chExt cx="200378" cy="825210"/>
            </a:xfrm>
          </p:grpSpPr>
          <p:sp>
            <p:nvSpPr>
              <p:cNvPr id="16" name="Isosceles Triangle 15">
                <a:extLst>
                  <a:ext uri="{FF2B5EF4-FFF2-40B4-BE49-F238E27FC236}">
                    <a16:creationId xmlns:a16="http://schemas.microsoft.com/office/drawing/2014/main" id="{C5DF3408-0504-B20F-EFEE-A64135695EF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7" name="Rectangle 16">
                <a:extLst>
                  <a:ext uri="{FF2B5EF4-FFF2-40B4-BE49-F238E27FC236}">
                    <a16:creationId xmlns:a16="http://schemas.microsoft.com/office/drawing/2014/main" id="{0873C17F-D869-B4B2-06D5-9C11187AE64C}"/>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26" name="Group 25">
            <a:extLst>
              <a:ext uri="{FF2B5EF4-FFF2-40B4-BE49-F238E27FC236}">
                <a16:creationId xmlns:a16="http://schemas.microsoft.com/office/drawing/2014/main" id="{26B238D5-99BA-7E06-2B8A-44C9B071C101}"/>
              </a:ext>
            </a:extLst>
          </p:cNvPr>
          <p:cNvGrpSpPr/>
          <p:nvPr/>
        </p:nvGrpSpPr>
        <p:grpSpPr>
          <a:xfrm>
            <a:off x="1046906" y="2522661"/>
            <a:ext cx="4065243" cy="2554545"/>
            <a:chOff x="979745" y="2354141"/>
            <a:chExt cx="3652916" cy="2295444"/>
          </a:xfrm>
          <a:solidFill>
            <a:schemeClr val="accent1"/>
          </a:solidFill>
        </p:grpSpPr>
        <p:grpSp>
          <p:nvGrpSpPr>
            <p:cNvPr id="20" name="Group 19">
              <a:extLst>
                <a:ext uri="{FF2B5EF4-FFF2-40B4-BE49-F238E27FC236}">
                  <a16:creationId xmlns:a16="http://schemas.microsoft.com/office/drawing/2014/main" id="{268BF58B-CB6A-EC06-58BE-B69BEE8D22A3}"/>
                </a:ext>
              </a:extLst>
            </p:cNvPr>
            <p:cNvGrpSpPr/>
            <p:nvPr/>
          </p:nvGrpSpPr>
          <p:grpSpPr>
            <a:xfrm>
              <a:off x="1005867" y="2522662"/>
              <a:ext cx="3626794" cy="2126923"/>
              <a:chOff x="1148814" y="2839157"/>
              <a:chExt cx="4770763" cy="1930400"/>
            </a:xfrm>
            <a:grpFill/>
          </p:grpSpPr>
          <p:sp>
            <p:nvSpPr>
              <p:cNvPr id="21" name="Arrow: Chevron 20">
                <a:extLst>
                  <a:ext uri="{FF2B5EF4-FFF2-40B4-BE49-F238E27FC236}">
                    <a16:creationId xmlns:a16="http://schemas.microsoft.com/office/drawing/2014/main" id="{78F560DE-6FA0-F57F-D6AC-9F5B9CFD9E91}"/>
                  </a:ext>
                </a:extLst>
              </p:cNvPr>
              <p:cNvSpPr/>
              <p:nvPr/>
            </p:nvSpPr>
            <p:spPr>
              <a:xfrm rot="16200000">
                <a:off x="1378914" y="2609057"/>
                <a:ext cx="1930400" cy="2390600"/>
              </a:xfrm>
              <a:prstGeom prst="chevron">
                <a:avLst>
                  <a:gd name="adj" fmla="val 2039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Arrow: Chevron 21">
                <a:extLst>
                  <a:ext uri="{FF2B5EF4-FFF2-40B4-BE49-F238E27FC236}">
                    <a16:creationId xmlns:a16="http://schemas.microsoft.com/office/drawing/2014/main" id="{9D07EEE0-7694-BC87-DC3D-783125DE5352}"/>
                  </a:ext>
                </a:extLst>
              </p:cNvPr>
              <p:cNvSpPr/>
              <p:nvPr/>
            </p:nvSpPr>
            <p:spPr>
              <a:xfrm rot="16200000">
                <a:off x="3759077" y="2609057"/>
                <a:ext cx="1930400" cy="2390600"/>
              </a:xfrm>
              <a:prstGeom prst="chevron">
                <a:avLst>
                  <a:gd name="adj" fmla="val 2039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pic>
          <p:nvPicPr>
            <p:cNvPr id="23" name="Graphic 22" descr="Marker with solid fill">
              <a:extLst>
                <a:ext uri="{FF2B5EF4-FFF2-40B4-BE49-F238E27FC236}">
                  <a16:creationId xmlns:a16="http://schemas.microsoft.com/office/drawing/2014/main" id="{E4033C5D-EC33-98F2-1DC7-920774A37E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79745" y="2871287"/>
              <a:ext cx="1007490" cy="1007490"/>
            </a:xfrm>
            <a:prstGeom prst="rect">
              <a:avLst/>
            </a:prstGeom>
          </p:spPr>
        </p:pic>
        <p:pic>
          <p:nvPicPr>
            <p:cNvPr id="24" name="Graphic 23" descr="Marker with solid fill">
              <a:extLst>
                <a:ext uri="{FF2B5EF4-FFF2-40B4-BE49-F238E27FC236}">
                  <a16:creationId xmlns:a16="http://schemas.microsoft.com/office/drawing/2014/main" id="{C29B920C-AFA4-8F18-7E72-F52D1392E9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03647" y="3194323"/>
              <a:ext cx="1007490" cy="1007490"/>
            </a:xfrm>
            <a:prstGeom prst="rect">
              <a:avLst/>
            </a:prstGeom>
          </p:spPr>
        </p:pic>
        <p:pic>
          <p:nvPicPr>
            <p:cNvPr id="25" name="Graphic 24" descr="Marker with solid fill">
              <a:extLst>
                <a:ext uri="{FF2B5EF4-FFF2-40B4-BE49-F238E27FC236}">
                  <a16:creationId xmlns:a16="http://schemas.microsoft.com/office/drawing/2014/main" id="{32AFA17C-6F93-B868-AE96-91E22F728C3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27550" y="2354141"/>
              <a:ext cx="1007490" cy="1007490"/>
            </a:xfrm>
            <a:prstGeom prst="rect">
              <a:avLst/>
            </a:prstGeom>
          </p:spPr>
        </p:pic>
      </p:grpSp>
    </p:spTree>
    <p:extLst>
      <p:ext uri="{BB962C8B-B14F-4D97-AF65-F5344CB8AC3E}">
        <p14:creationId xmlns:p14="http://schemas.microsoft.com/office/powerpoint/2010/main" val="3540702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Title 72">
            <a:extLst>
              <a:ext uri="{FF2B5EF4-FFF2-40B4-BE49-F238E27FC236}">
                <a16:creationId xmlns:a16="http://schemas.microsoft.com/office/drawing/2014/main" id="{16E5788B-7471-707C-19E6-356FE9958CDA}"/>
              </a:ext>
            </a:extLst>
          </p:cNvPr>
          <p:cNvSpPr txBox="1">
            <a:spLocks/>
          </p:cNvSpPr>
          <p:nvPr/>
        </p:nvSpPr>
        <p:spPr>
          <a:xfrm>
            <a:off x="4184418" y="342900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2137553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a:extLst>
              <a:ext uri="{FF2B5EF4-FFF2-40B4-BE49-F238E27FC236}">
                <a16:creationId xmlns:a16="http://schemas.microsoft.com/office/drawing/2014/main" id="{1E285FCE-6954-4721-AA77-342BE017FAB6}"/>
              </a:ext>
            </a:extLst>
          </p:cNvPr>
          <p:cNvSpPr txBox="1"/>
          <p:nvPr/>
        </p:nvSpPr>
        <p:spPr>
          <a:xfrm>
            <a:off x="1765505" y="4999299"/>
            <a:ext cx="4677292" cy="628708"/>
          </a:xfrm>
          <a:prstGeom prst="rect">
            <a:avLst/>
          </a:prstGeom>
          <a:solidFill>
            <a:schemeClr val="bg1"/>
          </a:solidFill>
          <a:ln>
            <a:solidFill>
              <a:schemeClr val="accent1"/>
            </a:solidFill>
          </a:ln>
        </p:spPr>
        <p:txBody>
          <a:bodyPr wrap="square" anchor="ctr" anchorCtr="0">
            <a:noAutofit/>
          </a:bodyPr>
          <a:lstStyle/>
          <a:p>
            <a:pPr lvl="0" algn="ctr" rtl="1">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طفل</a:t>
            </a:r>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pPr rtl="1"/>
            <a:r>
              <a:rPr lang="en-CA" dirty="0" err="1">
                <a:latin typeface="Calibri" panose="020F0502020204030204" pitchFamily="34" charset="0"/>
                <a:cs typeface="Calibri" panose="020F0502020204030204" pitchFamily="34" charset="0"/>
              </a:rPr>
              <a:t>معوقات</a:t>
            </a:r>
            <a:r>
              <a:rPr lang="en-CA" dirty="0">
                <a:latin typeface="Calibri" panose="020F0502020204030204" pitchFamily="34" charset="0"/>
                <a:cs typeface="Calibri" panose="020F0502020204030204" pitchFamily="34" charset="0"/>
              </a:rPr>
              <a:t> الإفصاح وطلب </a:t>
            </a:r>
            <a:r>
              <a:rPr lang="en-CA" dirty="0" err="1">
                <a:latin typeface="Calibri" panose="020F0502020204030204" pitchFamily="34" charset="0"/>
                <a:cs typeface="Calibri" panose="020F0502020204030204" pitchFamily="34" charset="0"/>
              </a:rPr>
              <a:t>المساعدة</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ل</a:t>
            </a:r>
            <a:r>
              <a:rPr lang="en-CA" dirty="0" err="1">
                <a:latin typeface="Calibri" panose="020F0502020204030204" pitchFamily="34" charset="0"/>
                <a:cs typeface="Calibri" panose="020F0502020204030204" pitchFamily="34" charset="0"/>
              </a:rPr>
              <a:t>كل</a:t>
            </a:r>
            <a:r>
              <a:rPr lang="en-CA" dirty="0">
                <a:latin typeface="Calibri" panose="020F0502020204030204" pitchFamily="34" charset="0"/>
                <a:cs typeface="Calibri" panose="020F0502020204030204" pitchFamily="34" charset="0"/>
              </a:rPr>
              <a:t> مستوى</a:t>
            </a:r>
          </a:p>
        </p:txBody>
      </p:sp>
      <p:grpSp>
        <p:nvGrpSpPr>
          <p:cNvPr id="44" name="Group 43">
            <a:extLst>
              <a:ext uri="{FF2B5EF4-FFF2-40B4-BE49-F238E27FC236}">
                <a16:creationId xmlns:a16="http://schemas.microsoft.com/office/drawing/2014/main" id="{232D2D53-EE73-4614-BA2B-17FF4BFE3D36}"/>
              </a:ext>
            </a:extLst>
          </p:cNvPr>
          <p:cNvGrpSpPr/>
          <p:nvPr/>
        </p:nvGrpSpPr>
        <p:grpSpPr>
          <a:xfrm>
            <a:off x="3586172" y="1346805"/>
            <a:ext cx="7801386" cy="7801386"/>
            <a:chOff x="3943574" y="1346805"/>
            <a:chExt cx="7801386" cy="7801386"/>
          </a:xfrm>
        </p:grpSpPr>
        <p:sp>
          <p:nvSpPr>
            <p:cNvPr id="33" name="Oval 32">
              <a:extLst>
                <a:ext uri="{FF2B5EF4-FFF2-40B4-BE49-F238E27FC236}">
                  <a16:creationId xmlns:a16="http://schemas.microsoft.com/office/drawing/2014/main" id="{84B4DA82-9DF5-4819-9CDB-04A5EA7B9523}"/>
                </a:ext>
              </a:extLst>
            </p:cNvPr>
            <p:cNvSpPr/>
            <p:nvPr/>
          </p:nvSpPr>
          <p:spPr>
            <a:xfrm>
              <a:off x="3943574" y="1346805"/>
              <a:ext cx="7801386" cy="780138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B2DA546D-2EDD-4DB7-92CD-D517EC409ABB}"/>
                </a:ext>
              </a:extLst>
            </p:cNvPr>
            <p:cNvSpPr/>
            <p:nvPr/>
          </p:nvSpPr>
          <p:spPr>
            <a:xfrm>
              <a:off x="4541599" y="1956118"/>
              <a:ext cx="6574444" cy="657444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0" name="Oval 29">
              <a:extLst>
                <a:ext uri="{FF2B5EF4-FFF2-40B4-BE49-F238E27FC236}">
                  <a16:creationId xmlns:a16="http://schemas.microsoft.com/office/drawing/2014/main" id="{20DD92F8-D6CB-42B4-9863-E94B4577E6AE}"/>
                </a:ext>
              </a:extLst>
            </p:cNvPr>
            <p:cNvSpPr/>
            <p:nvPr/>
          </p:nvSpPr>
          <p:spPr>
            <a:xfrm>
              <a:off x="5121643" y="2523285"/>
              <a:ext cx="5385038" cy="5385038"/>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47AB4EB1-ED40-4F21-A945-EC514FD2A7EA}"/>
                </a:ext>
              </a:extLst>
            </p:cNvPr>
            <p:cNvSpPr/>
            <p:nvPr/>
          </p:nvSpPr>
          <p:spPr>
            <a:xfrm>
              <a:off x="5741231" y="3105543"/>
              <a:ext cx="4145862" cy="4145862"/>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F9EB5331-BF39-4E4A-A8FE-4EAD8556F3A7}"/>
                </a:ext>
              </a:extLst>
            </p:cNvPr>
            <p:cNvSpPr/>
            <p:nvPr/>
          </p:nvSpPr>
          <p:spPr>
            <a:xfrm>
              <a:off x="6442797" y="3734452"/>
              <a:ext cx="2802940" cy="28029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9AF05B56-E5B1-432B-B223-AD567EA8367C}"/>
                </a:ext>
              </a:extLst>
            </p:cNvPr>
            <p:cNvGrpSpPr/>
            <p:nvPr/>
          </p:nvGrpSpPr>
          <p:grpSpPr>
            <a:xfrm>
              <a:off x="6902427" y="4350344"/>
              <a:ext cx="674144" cy="1491620"/>
              <a:chOff x="3242521" y="2659030"/>
              <a:chExt cx="328597" cy="727057"/>
            </a:xfrm>
            <a:solidFill>
              <a:schemeClr val="accent2"/>
            </a:solidFill>
          </p:grpSpPr>
          <p:sp>
            <p:nvSpPr>
              <p:cNvPr id="24" name="Round Same Side Corner Rectangle 46">
                <a:extLst>
                  <a:ext uri="{FF2B5EF4-FFF2-40B4-BE49-F238E27FC236}">
                    <a16:creationId xmlns:a16="http://schemas.microsoft.com/office/drawing/2014/main" id="{48507F16-304A-4A9C-B6AA-E1B4EBF09BDC}"/>
                  </a:ext>
                </a:extLst>
              </p:cNvPr>
              <p:cNvSpPr/>
              <p:nvPr/>
            </p:nvSpPr>
            <p:spPr>
              <a:xfrm>
                <a:off x="3242521" y="3041941"/>
                <a:ext cx="323729" cy="344146"/>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5" name="Oval 24">
                <a:extLst>
                  <a:ext uri="{FF2B5EF4-FFF2-40B4-BE49-F238E27FC236}">
                    <a16:creationId xmlns:a16="http://schemas.microsoft.com/office/drawing/2014/main" id="{02B38E4B-1479-4912-97B6-270447ED1482}"/>
                  </a:ext>
                </a:extLst>
              </p:cNvPr>
              <p:cNvSpPr/>
              <p:nvPr/>
            </p:nvSpPr>
            <p:spPr>
              <a:xfrm>
                <a:off x="3243709" y="2659030"/>
                <a:ext cx="327409" cy="32740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sp>
        <p:nvSpPr>
          <p:cNvPr id="38" name="TextBox 37">
            <a:extLst>
              <a:ext uri="{FF2B5EF4-FFF2-40B4-BE49-F238E27FC236}">
                <a16:creationId xmlns:a16="http://schemas.microsoft.com/office/drawing/2014/main" id="{45079EC1-D715-44BA-8AC7-D32E4D4257D0}"/>
              </a:ext>
            </a:extLst>
          </p:cNvPr>
          <p:cNvSpPr txBox="1"/>
          <p:nvPr/>
        </p:nvSpPr>
        <p:spPr>
          <a:xfrm>
            <a:off x="577899" y="1643075"/>
            <a:ext cx="5507496" cy="586868"/>
          </a:xfrm>
          <a:prstGeom prst="rect">
            <a:avLst/>
          </a:prstGeom>
          <a:solidFill>
            <a:schemeClr val="accent1"/>
          </a:solidFill>
        </p:spPr>
        <p:txBody>
          <a:bodyPr wrap="square" anchor="ctr" anchorCtr="0">
            <a:noAutofit/>
          </a:bodyPr>
          <a:lstStyle/>
          <a:p>
            <a:pPr lvl="0" algn="r" rtl="1">
              <a:lnSpc>
                <a:spcPct val="107000"/>
              </a:lnSpc>
              <a:spcAft>
                <a:spcPts val="800"/>
              </a:spcAft>
            </a:pPr>
            <a:r>
              <a:rPr lang="en-US" sz="22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الأعراف الاجتماعية والثقافية</a:t>
            </a:r>
          </a:p>
        </p:txBody>
      </p:sp>
      <p:sp>
        <p:nvSpPr>
          <p:cNvPr id="39" name="TextBox 38">
            <a:extLst>
              <a:ext uri="{FF2B5EF4-FFF2-40B4-BE49-F238E27FC236}">
                <a16:creationId xmlns:a16="http://schemas.microsoft.com/office/drawing/2014/main" id="{D28891D9-FF51-48F9-AAEC-BF128056251F}"/>
              </a:ext>
            </a:extLst>
          </p:cNvPr>
          <p:cNvSpPr txBox="1"/>
          <p:nvPr/>
        </p:nvSpPr>
        <p:spPr>
          <a:xfrm>
            <a:off x="811620" y="2485203"/>
            <a:ext cx="4935657" cy="586868"/>
          </a:xfrm>
          <a:prstGeom prst="rect">
            <a:avLst/>
          </a:prstGeom>
          <a:solidFill>
            <a:schemeClr val="accent1">
              <a:lumMod val="60000"/>
              <a:lumOff val="40000"/>
            </a:schemeClr>
          </a:solidFill>
        </p:spPr>
        <p:txBody>
          <a:bodyPr wrap="square" anchor="ctr" anchorCtr="0">
            <a:noAutofit/>
          </a:bodyPr>
          <a:lstStyle/>
          <a:p>
            <a:pPr lvl="0" algn="r" rtl="1">
              <a:lnSpc>
                <a:spcPct val="107000"/>
              </a:lnSpc>
              <a:spcAft>
                <a:spcPts val="800"/>
              </a:spcAft>
            </a:pPr>
            <a:r>
              <a:rPr lang="en-US" sz="2200" b="1" dirty="0">
                <a:solidFill>
                  <a:schemeClr val="bg1"/>
                </a:solidFill>
                <a:effectLst/>
                <a:latin typeface="Arial" panose="020B0604020202020204" pitchFamily="34" charset="0"/>
                <a:ea typeface="Calibri" panose="020F0502020204030204" pitchFamily="34" charset="0"/>
                <a:cs typeface="Calibri" panose="020F0502020204030204" pitchFamily="34" charset="0"/>
              </a:rPr>
              <a:t>مجتمع</a:t>
            </a:r>
          </a:p>
        </p:txBody>
      </p:sp>
      <p:sp>
        <p:nvSpPr>
          <p:cNvPr id="40" name="TextBox 39">
            <a:extLst>
              <a:ext uri="{FF2B5EF4-FFF2-40B4-BE49-F238E27FC236}">
                <a16:creationId xmlns:a16="http://schemas.microsoft.com/office/drawing/2014/main" id="{D401039E-282F-4A23-8B58-1D50217261C8}"/>
              </a:ext>
            </a:extLst>
          </p:cNvPr>
          <p:cNvSpPr txBox="1"/>
          <p:nvPr/>
        </p:nvSpPr>
        <p:spPr>
          <a:xfrm>
            <a:off x="1135623" y="3331480"/>
            <a:ext cx="4611654" cy="586868"/>
          </a:xfrm>
          <a:prstGeom prst="rect">
            <a:avLst/>
          </a:prstGeom>
          <a:solidFill>
            <a:schemeClr val="accent1">
              <a:lumMod val="40000"/>
              <a:lumOff val="60000"/>
            </a:schemeClr>
          </a:solidFill>
        </p:spPr>
        <p:txBody>
          <a:bodyPr wrap="square" anchor="ctr" anchorCtr="0">
            <a:noAutofit/>
          </a:bodyPr>
          <a:lstStyle/>
          <a:p>
            <a:pPr lvl="0" algn="r" rtl="1">
              <a:lnSpc>
                <a:spcPct val="107000"/>
              </a:lnSpc>
              <a:spcAft>
                <a:spcPts val="800"/>
              </a:spcAft>
            </a:pPr>
            <a:r>
              <a:rPr lang="en-US" sz="2200" b="1" dirty="0">
                <a:effectLst/>
                <a:latin typeface="Arial" panose="020B0604020202020204" pitchFamily="34" charset="0"/>
                <a:ea typeface="Calibri" panose="020F0502020204030204" pitchFamily="34" charset="0"/>
                <a:cs typeface="Calibri" panose="020F0502020204030204" pitchFamily="34" charset="0"/>
              </a:rPr>
              <a:t>مجتمع</a:t>
            </a:r>
            <a:r>
              <a:rPr lang="ar-SA" sz="2200" b="1" dirty="0">
                <a:effectLst/>
                <a:latin typeface="Arial" panose="020B0604020202020204" pitchFamily="34" charset="0"/>
                <a:ea typeface="Calibri" panose="020F0502020204030204" pitchFamily="34" charset="0"/>
                <a:cs typeface="Calibri" panose="020F0502020204030204" pitchFamily="34" charset="0"/>
              </a:rPr>
              <a:t> محلي</a:t>
            </a:r>
            <a:endParaRPr lang="en-US" sz="2200" b="1" dirty="0">
              <a:effectLst/>
              <a:latin typeface="Arial" panose="020B0604020202020204" pitchFamily="34" charset="0"/>
              <a:ea typeface="Calibri" panose="020F0502020204030204" pitchFamily="34" charset="0"/>
              <a:cs typeface="Calibri" panose="020F0502020204030204" pitchFamily="34" charset="0"/>
            </a:endParaRPr>
          </a:p>
        </p:txBody>
      </p:sp>
      <p:sp>
        <p:nvSpPr>
          <p:cNvPr id="41" name="TextBox 40">
            <a:extLst>
              <a:ext uri="{FF2B5EF4-FFF2-40B4-BE49-F238E27FC236}">
                <a16:creationId xmlns:a16="http://schemas.microsoft.com/office/drawing/2014/main" id="{CC1FBDBE-AFE4-4521-BDE8-BDF7AE574576}"/>
              </a:ext>
            </a:extLst>
          </p:cNvPr>
          <p:cNvSpPr txBox="1"/>
          <p:nvPr/>
        </p:nvSpPr>
        <p:spPr>
          <a:xfrm>
            <a:off x="1462108" y="4177757"/>
            <a:ext cx="4356191" cy="586868"/>
          </a:xfrm>
          <a:prstGeom prst="rect">
            <a:avLst/>
          </a:prstGeom>
          <a:solidFill>
            <a:schemeClr val="accent1">
              <a:lumMod val="20000"/>
              <a:lumOff val="80000"/>
            </a:schemeClr>
          </a:solidFill>
        </p:spPr>
        <p:txBody>
          <a:bodyPr wrap="square" anchor="ctr" anchorCtr="0">
            <a:noAutofit/>
          </a:bodyPr>
          <a:lstStyle/>
          <a:p>
            <a:pPr lvl="0" algn="r" rtl="1">
              <a:lnSpc>
                <a:spcPct val="107000"/>
              </a:lnSpc>
              <a:spcAft>
                <a:spcPts val="800"/>
              </a:spcAft>
            </a:pPr>
            <a:r>
              <a:rPr lang="en-US" sz="2200" b="1" dirty="0">
                <a:effectLst/>
                <a:latin typeface="Arial" panose="020B0604020202020204" pitchFamily="34" charset="0"/>
                <a:ea typeface="Calibri" panose="020F0502020204030204" pitchFamily="34" charset="0"/>
                <a:cs typeface="Calibri" panose="020F0502020204030204" pitchFamily="34" charset="0"/>
              </a:rPr>
              <a:t>عائلة</a:t>
            </a:r>
          </a:p>
        </p:txBody>
      </p:sp>
      <p:sp>
        <p:nvSpPr>
          <p:cNvPr id="42" name="TextBox 41">
            <a:extLst>
              <a:ext uri="{FF2B5EF4-FFF2-40B4-BE49-F238E27FC236}">
                <a16:creationId xmlns:a16="http://schemas.microsoft.com/office/drawing/2014/main" id="{A5DC8F1B-0865-4DBB-A446-F25C6CA0AEAA}"/>
              </a:ext>
            </a:extLst>
          </p:cNvPr>
          <p:cNvSpPr txBox="1"/>
          <p:nvPr/>
        </p:nvSpPr>
        <p:spPr>
          <a:xfrm>
            <a:off x="1867737" y="5024034"/>
            <a:ext cx="4554244" cy="586868"/>
          </a:xfrm>
          <a:prstGeom prst="rect">
            <a:avLst/>
          </a:prstGeom>
          <a:solidFill>
            <a:schemeClr val="bg1"/>
          </a:solidFill>
        </p:spPr>
        <p:txBody>
          <a:bodyPr wrap="square" anchor="ctr" anchorCtr="0">
            <a:noAutofit/>
          </a:bodyPr>
          <a:lstStyle/>
          <a:p>
            <a:pPr lvl="0" algn="r" rtl="1">
              <a:lnSpc>
                <a:spcPct val="107000"/>
              </a:lnSpc>
              <a:spcAft>
                <a:spcPts val="800"/>
              </a:spcAft>
            </a:pPr>
            <a:r>
              <a:rPr lang="en-US" sz="2200" b="1" dirty="0">
                <a:effectLst/>
                <a:latin typeface="Arial" panose="020B0604020202020204" pitchFamily="34" charset="0"/>
                <a:ea typeface="Calibri" panose="020F0502020204030204" pitchFamily="34" charset="0"/>
                <a:cs typeface="Calibri" panose="020F0502020204030204" pitchFamily="34" charset="0"/>
              </a:rPr>
              <a:t>طفل</a:t>
            </a:r>
          </a:p>
        </p:txBody>
      </p:sp>
      <p:grpSp>
        <p:nvGrpSpPr>
          <p:cNvPr id="3" name="Group 2">
            <a:extLst>
              <a:ext uri="{FF2B5EF4-FFF2-40B4-BE49-F238E27FC236}">
                <a16:creationId xmlns:a16="http://schemas.microsoft.com/office/drawing/2014/main" id="{E255A599-C215-7A4C-5B93-1857081BB880}"/>
              </a:ext>
            </a:extLst>
          </p:cNvPr>
          <p:cNvGrpSpPr/>
          <p:nvPr/>
        </p:nvGrpSpPr>
        <p:grpSpPr>
          <a:xfrm>
            <a:off x="7498353" y="4350345"/>
            <a:ext cx="894757" cy="1491620"/>
            <a:chOff x="718822" y="3315817"/>
            <a:chExt cx="473004" cy="822818"/>
          </a:xfrm>
          <a:solidFill>
            <a:schemeClr val="accent1"/>
          </a:solidFill>
        </p:grpSpPr>
        <p:sp>
          <p:nvSpPr>
            <p:cNvPr id="4" name="Trapezoid 3">
              <a:extLst>
                <a:ext uri="{FF2B5EF4-FFF2-40B4-BE49-F238E27FC236}">
                  <a16:creationId xmlns:a16="http://schemas.microsoft.com/office/drawing/2014/main" id="{A7F7F008-EE56-60D8-0F67-F6734C240747}"/>
                </a:ext>
              </a:extLst>
            </p:cNvPr>
            <p:cNvSpPr/>
            <p:nvPr/>
          </p:nvSpPr>
          <p:spPr>
            <a:xfrm>
              <a:off x="718822" y="3905716"/>
              <a:ext cx="473004" cy="232919"/>
            </a:xfrm>
            <a:prstGeom prst="trapezoid">
              <a:avLst>
                <a:gd name="adj" fmla="val 2794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 name="Round Same Side Corner Rectangle 46">
              <a:extLst>
                <a:ext uri="{FF2B5EF4-FFF2-40B4-BE49-F238E27FC236}">
                  <a16:creationId xmlns:a16="http://schemas.microsoft.com/office/drawing/2014/main" id="{B2721CB4-063B-8942-696D-B0105F9630C4}"/>
                </a:ext>
              </a:extLst>
            </p:cNvPr>
            <p:cNvSpPr/>
            <p:nvPr/>
          </p:nvSpPr>
          <p:spPr>
            <a:xfrm>
              <a:off x="776140" y="3745391"/>
              <a:ext cx="362490" cy="39324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8859FB6-786A-9BE7-37E2-5AD220E0B16A}"/>
                </a:ext>
              </a:extLst>
            </p:cNvPr>
            <p:cNvSpPr/>
            <p:nvPr/>
          </p:nvSpPr>
          <p:spPr>
            <a:xfrm>
              <a:off x="772020" y="3315817"/>
              <a:ext cx="366610" cy="3666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821735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itle 72">
            <a:extLst>
              <a:ext uri="{FF2B5EF4-FFF2-40B4-BE49-F238E27FC236}">
                <a16:creationId xmlns:a16="http://schemas.microsoft.com/office/drawing/2014/main" id="{79345F03-8636-BB3C-2AB5-C479B5BB5305}"/>
              </a:ext>
            </a:extLst>
          </p:cNvPr>
          <p:cNvSpPr txBox="1">
            <a:spLocks/>
          </p:cNvSpPr>
          <p:nvPr/>
        </p:nvSpPr>
        <p:spPr>
          <a:xfrm>
            <a:off x="4352386" y="2697066"/>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3768898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04EB465-E8DA-4FC6-8524-4C8199280C8D}"/>
              </a:ext>
            </a:extLst>
          </p:cNvPr>
          <p:cNvSpPr>
            <a:spLocks noGrp="1"/>
          </p:cNvSpPr>
          <p:nvPr>
            <p:ph type="title"/>
          </p:nvPr>
        </p:nvSpPr>
        <p:spPr>
          <a:xfrm>
            <a:off x="-96820" y="120516"/>
            <a:ext cx="12288819" cy="868968"/>
          </a:xfrm>
        </p:spPr>
        <p:txBody>
          <a:bodyPr>
            <a:normAutofit/>
          </a:bodyPr>
          <a:lstStyle/>
          <a:p>
            <a:pPr algn="r" rtl="1"/>
            <a:r>
              <a:rPr lang="en-CA" dirty="0">
                <a:latin typeface="Calibri" panose="020F0502020204030204" pitchFamily="34" charset="0"/>
                <a:cs typeface="Calibri" panose="020F0502020204030204" pitchFamily="34" charset="0"/>
              </a:rPr>
              <a:t>طرق للتخفيف من هذه العوائق التي تحول دون الإفصاح وطلب المساعدة</a:t>
            </a:r>
          </a:p>
        </p:txBody>
      </p:sp>
      <p:sp>
        <p:nvSpPr>
          <p:cNvPr id="4" name="Rectangle 3">
            <a:extLst>
              <a:ext uri="{FF2B5EF4-FFF2-40B4-BE49-F238E27FC236}">
                <a16:creationId xmlns:a16="http://schemas.microsoft.com/office/drawing/2014/main" id="{8D3A10CF-9D66-FC1B-D16A-A977D68FC3F8}"/>
              </a:ext>
            </a:extLst>
          </p:cNvPr>
          <p:cNvSpPr/>
          <p:nvPr/>
        </p:nvSpPr>
        <p:spPr>
          <a:xfrm>
            <a:off x="1378857"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Rectangle 5">
            <a:extLst>
              <a:ext uri="{FF2B5EF4-FFF2-40B4-BE49-F238E27FC236}">
                <a16:creationId xmlns:a16="http://schemas.microsoft.com/office/drawing/2014/main" id="{E242DE3B-F67B-20CD-A033-1C115684FB6B}"/>
              </a:ext>
            </a:extLst>
          </p:cNvPr>
          <p:cNvSpPr/>
          <p:nvPr/>
        </p:nvSpPr>
        <p:spPr>
          <a:xfrm>
            <a:off x="1281483"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Rectangle 6">
            <a:extLst>
              <a:ext uri="{FF2B5EF4-FFF2-40B4-BE49-F238E27FC236}">
                <a16:creationId xmlns:a16="http://schemas.microsoft.com/office/drawing/2014/main" id="{0C9E2CC3-20EE-C73B-DA21-2A64462798F1}"/>
              </a:ext>
            </a:extLst>
          </p:cNvPr>
          <p:cNvSpPr/>
          <p:nvPr/>
        </p:nvSpPr>
        <p:spPr>
          <a:xfrm>
            <a:off x="3982975"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Rectangle 7">
            <a:extLst>
              <a:ext uri="{FF2B5EF4-FFF2-40B4-BE49-F238E27FC236}">
                <a16:creationId xmlns:a16="http://schemas.microsoft.com/office/drawing/2014/main" id="{E1B93A4D-73A4-0BC7-3643-7D229587756A}"/>
              </a:ext>
            </a:extLst>
          </p:cNvPr>
          <p:cNvSpPr/>
          <p:nvPr/>
        </p:nvSpPr>
        <p:spPr>
          <a:xfrm>
            <a:off x="3885601"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9" name="Rectangle 8">
            <a:extLst>
              <a:ext uri="{FF2B5EF4-FFF2-40B4-BE49-F238E27FC236}">
                <a16:creationId xmlns:a16="http://schemas.microsoft.com/office/drawing/2014/main" id="{CEC995EF-70E0-FCAB-9E1A-54A48E0284F1}"/>
              </a:ext>
            </a:extLst>
          </p:cNvPr>
          <p:cNvSpPr/>
          <p:nvPr/>
        </p:nvSpPr>
        <p:spPr>
          <a:xfrm>
            <a:off x="1865543" y="3064403"/>
            <a:ext cx="2028690" cy="3645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cxnSp>
        <p:nvCxnSpPr>
          <p:cNvPr id="11" name="Straight Connector 10">
            <a:extLst>
              <a:ext uri="{FF2B5EF4-FFF2-40B4-BE49-F238E27FC236}">
                <a16:creationId xmlns:a16="http://schemas.microsoft.com/office/drawing/2014/main" id="{CC9D5BC0-3F76-1F72-88E7-709CE0E892E8}"/>
              </a:ext>
            </a:extLst>
          </p:cNvPr>
          <p:cNvCxnSpPr>
            <a:cxnSpLocks/>
          </p:cNvCxnSpPr>
          <p:nvPr/>
        </p:nvCxnSpPr>
        <p:spPr>
          <a:xfrm flipH="1">
            <a:off x="2157115"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BB998B0-BDCE-8DD9-5595-DEB3AD80B566}"/>
              </a:ext>
            </a:extLst>
          </p:cNvPr>
          <p:cNvCxnSpPr>
            <a:cxnSpLocks/>
          </p:cNvCxnSpPr>
          <p:nvPr/>
        </p:nvCxnSpPr>
        <p:spPr>
          <a:xfrm flipH="1">
            <a:off x="2505457"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E466B68-F0F1-A4EC-3C59-D23FBBA09814}"/>
              </a:ext>
            </a:extLst>
          </p:cNvPr>
          <p:cNvCxnSpPr>
            <a:cxnSpLocks/>
          </p:cNvCxnSpPr>
          <p:nvPr/>
        </p:nvCxnSpPr>
        <p:spPr>
          <a:xfrm flipH="1">
            <a:off x="2853799"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2E4031E-5CB5-D0B1-1468-A8211AABA19E}"/>
              </a:ext>
            </a:extLst>
          </p:cNvPr>
          <p:cNvCxnSpPr>
            <a:cxnSpLocks/>
          </p:cNvCxnSpPr>
          <p:nvPr/>
        </p:nvCxnSpPr>
        <p:spPr>
          <a:xfrm flipH="1">
            <a:off x="3173758"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06B52D4-2C7D-6588-AE1C-45D0C90E10B2}"/>
              </a:ext>
            </a:extLst>
          </p:cNvPr>
          <p:cNvCxnSpPr>
            <a:cxnSpLocks/>
          </p:cNvCxnSpPr>
          <p:nvPr/>
        </p:nvCxnSpPr>
        <p:spPr>
          <a:xfrm flipH="1">
            <a:off x="3507908"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Arrow: Right 17">
            <a:extLst>
              <a:ext uri="{FF2B5EF4-FFF2-40B4-BE49-F238E27FC236}">
                <a16:creationId xmlns:a16="http://schemas.microsoft.com/office/drawing/2014/main" id="{07E80E96-4B56-B814-0003-2AE0EEFF15F9}"/>
              </a:ext>
            </a:extLst>
          </p:cNvPr>
          <p:cNvSpPr/>
          <p:nvPr/>
        </p:nvSpPr>
        <p:spPr>
          <a:xfrm>
            <a:off x="5921829" y="3294889"/>
            <a:ext cx="775317" cy="868968"/>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9" name="Rectangle 18">
            <a:extLst>
              <a:ext uri="{FF2B5EF4-FFF2-40B4-BE49-F238E27FC236}">
                <a16:creationId xmlns:a16="http://schemas.microsoft.com/office/drawing/2014/main" id="{E536407A-43FE-DF1D-1B92-282FDE61A924}"/>
              </a:ext>
            </a:extLst>
          </p:cNvPr>
          <p:cNvSpPr/>
          <p:nvPr/>
        </p:nvSpPr>
        <p:spPr>
          <a:xfrm>
            <a:off x="7725830"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Rectangle 20">
            <a:extLst>
              <a:ext uri="{FF2B5EF4-FFF2-40B4-BE49-F238E27FC236}">
                <a16:creationId xmlns:a16="http://schemas.microsoft.com/office/drawing/2014/main" id="{39104745-ABAF-AC35-29F1-5BA5491279C2}"/>
              </a:ext>
            </a:extLst>
          </p:cNvPr>
          <p:cNvSpPr/>
          <p:nvPr/>
        </p:nvSpPr>
        <p:spPr>
          <a:xfrm>
            <a:off x="10329948" y="3429000"/>
            <a:ext cx="580571" cy="1843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2" name="Rectangle 21">
            <a:extLst>
              <a:ext uri="{FF2B5EF4-FFF2-40B4-BE49-F238E27FC236}">
                <a16:creationId xmlns:a16="http://schemas.microsoft.com/office/drawing/2014/main" id="{1AF76BEE-22F1-616E-921B-7267859146E2}"/>
              </a:ext>
            </a:extLst>
          </p:cNvPr>
          <p:cNvSpPr/>
          <p:nvPr/>
        </p:nvSpPr>
        <p:spPr>
          <a:xfrm>
            <a:off x="10232574"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30" name="Group 29">
            <a:extLst>
              <a:ext uri="{FF2B5EF4-FFF2-40B4-BE49-F238E27FC236}">
                <a16:creationId xmlns:a16="http://schemas.microsoft.com/office/drawing/2014/main" id="{C218DAE4-A2B3-F06E-3C4C-A6B340FBCA3A}"/>
              </a:ext>
            </a:extLst>
          </p:cNvPr>
          <p:cNvGrpSpPr/>
          <p:nvPr/>
        </p:nvGrpSpPr>
        <p:grpSpPr>
          <a:xfrm rot="19965000">
            <a:off x="7522132" y="2555605"/>
            <a:ext cx="2612750" cy="716568"/>
            <a:chOff x="7628456" y="2913889"/>
            <a:chExt cx="2612750" cy="716568"/>
          </a:xfrm>
        </p:grpSpPr>
        <p:sp>
          <p:nvSpPr>
            <p:cNvPr id="20" name="Rectangle 19">
              <a:extLst>
                <a:ext uri="{FF2B5EF4-FFF2-40B4-BE49-F238E27FC236}">
                  <a16:creationId xmlns:a16="http://schemas.microsoft.com/office/drawing/2014/main" id="{E46A8665-0265-0877-9F67-47C479B6D6C5}"/>
                </a:ext>
              </a:extLst>
            </p:cNvPr>
            <p:cNvSpPr/>
            <p:nvPr/>
          </p:nvSpPr>
          <p:spPr>
            <a:xfrm>
              <a:off x="7628456" y="2913889"/>
              <a:ext cx="775317" cy="7165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3" name="Rectangle 22">
              <a:extLst>
                <a:ext uri="{FF2B5EF4-FFF2-40B4-BE49-F238E27FC236}">
                  <a16:creationId xmlns:a16="http://schemas.microsoft.com/office/drawing/2014/main" id="{61E50F43-50E7-DF6B-9776-2580D8BA517A}"/>
                </a:ext>
              </a:extLst>
            </p:cNvPr>
            <p:cNvSpPr/>
            <p:nvPr/>
          </p:nvSpPr>
          <p:spPr>
            <a:xfrm>
              <a:off x="8212516" y="3064403"/>
              <a:ext cx="2028690" cy="3645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cxnSp>
          <p:nvCxnSpPr>
            <p:cNvPr id="24" name="Straight Connector 23">
              <a:extLst>
                <a:ext uri="{FF2B5EF4-FFF2-40B4-BE49-F238E27FC236}">
                  <a16:creationId xmlns:a16="http://schemas.microsoft.com/office/drawing/2014/main" id="{92E6B0DB-630B-5923-9743-0284D563D43B}"/>
                </a:ext>
              </a:extLst>
            </p:cNvPr>
            <p:cNvCxnSpPr>
              <a:cxnSpLocks/>
            </p:cNvCxnSpPr>
            <p:nvPr/>
          </p:nvCxnSpPr>
          <p:spPr>
            <a:xfrm flipH="1">
              <a:off x="8504088"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C43889B-8332-3E78-8FFD-050AB4542A20}"/>
                </a:ext>
              </a:extLst>
            </p:cNvPr>
            <p:cNvCxnSpPr>
              <a:cxnSpLocks/>
            </p:cNvCxnSpPr>
            <p:nvPr/>
          </p:nvCxnSpPr>
          <p:spPr>
            <a:xfrm flipH="1">
              <a:off x="8852430"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293589F-3B51-6372-32A6-E617311B07C0}"/>
                </a:ext>
              </a:extLst>
            </p:cNvPr>
            <p:cNvCxnSpPr>
              <a:cxnSpLocks/>
            </p:cNvCxnSpPr>
            <p:nvPr/>
          </p:nvCxnSpPr>
          <p:spPr>
            <a:xfrm flipH="1">
              <a:off x="9200772"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FBFB012-5941-1EC3-2335-EE4425253F29}"/>
                </a:ext>
              </a:extLst>
            </p:cNvPr>
            <p:cNvCxnSpPr>
              <a:cxnSpLocks/>
            </p:cNvCxnSpPr>
            <p:nvPr/>
          </p:nvCxnSpPr>
          <p:spPr>
            <a:xfrm flipH="1">
              <a:off x="9520731"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1C05DF7-E59A-FA9D-64F1-591A52719CA8}"/>
                </a:ext>
              </a:extLst>
            </p:cNvPr>
            <p:cNvCxnSpPr>
              <a:cxnSpLocks/>
            </p:cNvCxnSpPr>
            <p:nvPr/>
          </p:nvCxnSpPr>
          <p:spPr>
            <a:xfrm flipH="1">
              <a:off x="9854881" y="2951552"/>
              <a:ext cx="284226" cy="590297"/>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2" name="Freeform: Shape 31">
            <a:extLst>
              <a:ext uri="{FF2B5EF4-FFF2-40B4-BE49-F238E27FC236}">
                <a16:creationId xmlns:a16="http://schemas.microsoft.com/office/drawing/2014/main" id="{331E2187-6D1E-FE6A-DD68-81BF77AE4E96}"/>
              </a:ext>
            </a:extLst>
          </p:cNvPr>
          <p:cNvSpPr/>
          <p:nvPr/>
        </p:nvSpPr>
        <p:spPr>
          <a:xfrm>
            <a:off x="8984343" y="1901371"/>
            <a:ext cx="348343" cy="217715"/>
          </a:xfrm>
          <a:custGeom>
            <a:avLst/>
            <a:gdLst>
              <a:gd name="connsiteX0" fmla="*/ 348343 w 348343"/>
              <a:gd name="connsiteY0" fmla="*/ 217715 h 217715"/>
              <a:gd name="connsiteX1" fmla="*/ 188686 w 348343"/>
              <a:gd name="connsiteY1" fmla="*/ 72572 h 217715"/>
              <a:gd name="connsiteX2" fmla="*/ 0 w 348343"/>
              <a:gd name="connsiteY2" fmla="*/ 0 h 217715"/>
            </a:gdLst>
            <a:ahLst/>
            <a:cxnLst>
              <a:cxn ang="0">
                <a:pos x="connsiteX0" y="connsiteY0"/>
              </a:cxn>
              <a:cxn ang="0">
                <a:pos x="connsiteX1" y="connsiteY1"/>
              </a:cxn>
              <a:cxn ang="0">
                <a:pos x="connsiteX2" y="connsiteY2"/>
              </a:cxn>
            </a:cxnLst>
            <a:rect l="l" t="t" r="r" b="b"/>
            <a:pathLst>
              <a:path w="348343" h="217715">
                <a:moveTo>
                  <a:pt x="348343" y="217715"/>
                </a:moveTo>
                <a:cubicBezTo>
                  <a:pt x="297543" y="163286"/>
                  <a:pt x="246743" y="108858"/>
                  <a:pt x="188686" y="72572"/>
                </a:cubicBezTo>
                <a:cubicBezTo>
                  <a:pt x="130629" y="36286"/>
                  <a:pt x="65314" y="18143"/>
                  <a:pt x="0" y="0"/>
                </a:cubicBezTo>
              </a:path>
            </a:pathLst>
          </a:cu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33" name="Freeform: Shape 32">
            <a:extLst>
              <a:ext uri="{FF2B5EF4-FFF2-40B4-BE49-F238E27FC236}">
                <a16:creationId xmlns:a16="http://schemas.microsoft.com/office/drawing/2014/main" id="{4106412C-D38B-B1EB-F4AA-1BE96628A6FE}"/>
              </a:ext>
            </a:extLst>
          </p:cNvPr>
          <p:cNvSpPr/>
          <p:nvPr/>
        </p:nvSpPr>
        <p:spPr>
          <a:xfrm>
            <a:off x="8520437" y="1973810"/>
            <a:ext cx="571863" cy="217715"/>
          </a:xfrm>
          <a:custGeom>
            <a:avLst/>
            <a:gdLst>
              <a:gd name="connsiteX0" fmla="*/ 348343 w 348343"/>
              <a:gd name="connsiteY0" fmla="*/ 217715 h 217715"/>
              <a:gd name="connsiteX1" fmla="*/ 188686 w 348343"/>
              <a:gd name="connsiteY1" fmla="*/ 72572 h 217715"/>
              <a:gd name="connsiteX2" fmla="*/ 0 w 348343"/>
              <a:gd name="connsiteY2" fmla="*/ 0 h 217715"/>
            </a:gdLst>
            <a:ahLst/>
            <a:cxnLst>
              <a:cxn ang="0">
                <a:pos x="connsiteX0" y="connsiteY0"/>
              </a:cxn>
              <a:cxn ang="0">
                <a:pos x="connsiteX1" y="connsiteY1"/>
              </a:cxn>
              <a:cxn ang="0">
                <a:pos x="connsiteX2" y="connsiteY2"/>
              </a:cxn>
            </a:cxnLst>
            <a:rect l="l" t="t" r="r" b="b"/>
            <a:pathLst>
              <a:path w="348343" h="217715">
                <a:moveTo>
                  <a:pt x="348343" y="217715"/>
                </a:moveTo>
                <a:cubicBezTo>
                  <a:pt x="297543" y="163286"/>
                  <a:pt x="246743" y="108858"/>
                  <a:pt x="188686" y="72572"/>
                </a:cubicBezTo>
                <a:cubicBezTo>
                  <a:pt x="130629" y="36286"/>
                  <a:pt x="65314" y="18143"/>
                  <a:pt x="0" y="0"/>
                </a:cubicBezTo>
              </a:path>
            </a:pathLst>
          </a:cu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Tree>
    <p:extLst>
      <p:ext uri="{BB962C8B-B14F-4D97-AF65-F5344CB8AC3E}">
        <p14:creationId xmlns:p14="http://schemas.microsoft.com/office/powerpoint/2010/main" val="3842559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Title 72">
            <a:extLst>
              <a:ext uri="{FF2B5EF4-FFF2-40B4-BE49-F238E27FC236}">
                <a16:creationId xmlns:a16="http://schemas.microsoft.com/office/drawing/2014/main" id="{370086A9-EBAE-12DC-26EA-F325C01F47DD}"/>
              </a:ext>
            </a:extLst>
          </p:cNvPr>
          <p:cNvSpPr txBox="1">
            <a:spLocks/>
          </p:cNvSpPr>
          <p:nvPr/>
        </p:nvSpPr>
        <p:spPr>
          <a:xfrm>
            <a:off x="4760881" y="3030895"/>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316994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normAutofit/>
          </a:bodyPr>
          <a:lstStyle/>
          <a:p>
            <a:pPr rtl="1"/>
            <a:r>
              <a:rPr lang="en-US" dirty="0" err="1">
                <a:latin typeface="Calibri" panose="020F0502020204030204" pitchFamily="34" charset="0"/>
                <a:cs typeface="Calibri" panose="020F0502020204030204" pitchFamily="34" charset="0"/>
              </a:rPr>
              <a:t>علامات</a:t>
            </a:r>
            <a:r>
              <a:rPr lang="en-US"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US" dirty="0" err="1">
                <a:latin typeface="Calibri" panose="020F0502020204030204" pitchFamily="34" charset="0"/>
                <a:cs typeface="Calibri" panose="020F0502020204030204" pitchFamily="34" charset="0"/>
              </a:rPr>
              <a:t>إساءة</a:t>
            </a:r>
            <a:r>
              <a:rPr lang="en-US"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لل</a:t>
            </a:r>
            <a:r>
              <a:rPr lang="en-US" dirty="0" err="1">
                <a:latin typeface="Calibri" panose="020F0502020204030204" pitchFamily="34" charset="0"/>
                <a:cs typeface="Calibri" panose="020F0502020204030204" pitchFamily="34" charset="0"/>
              </a:rPr>
              <a:t>أطفال</a:t>
            </a:r>
            <a:endParaRPr lang="en-CA"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C9E5A157-40FA-4DFB-A399-CF88505DCFA4}"/>
              </a:ext>
            </a:extLst>
          </p:cNvPr>
          <p:cNvSpPr txBox="1"/>
          <p:nvPr/>
        </p:nvSpPr>
        <p:spPr>
          <a:xfrm>
            <a:off x="716280" y="4075713"/>
            <a:ext cx="1742440" cy="1200329"/>
          </a:xfrm>
          <a:prstGeom prst="rect">
            <a:avLst/>
          </a:prstGeom>
          <a:noFill/>
        </p:spPr>
        <p:txBody>
          <a:bodyPr wrap="square">
            <a:spAutoFit/>
          </a:bodyPr>
          <a:lstStyle/>
          <a:p>
            <a:pPr algn="r" rtl="1"/>
            <a:r>
              <a:rPr lang="en-US" sz="2400" dirty="0" err="1">
                <a:effectLst/>
                <a:latin typeface="Calibri" panose="020F0502020204030204" pitchFamily="34" charset="0"/>
                <a:ea typeface="Calibri" panose="020F0502020204030204" pitchFamily="34" charset="0"/>
                <a:cs typeface="Calibri" panose="020F0502020204030204" pitchFamily="34" charset="0"/>
              </a:rPr>
              <a:t>العنف</a:t>
            </a:r>
            <a:r>
              <a:rPr lang="en-US" sz="2400" dirty="0">
                <a:effectLst/>
                <a:latin typeface="Calibri" panose="020F0502020204030204" pitchFamily="34" charset="0"/>
                <a:ea typeface="Calibri" panose="020F0502020204030204" pitchFamily="34" charset="0"/>
                <a:cs typeface="Calibri" panose="020F0502020204030204" pitchFamily="34" charset="0"/>
              </a:rPr>
              <a:t> / </a:t>
            </a:r>
            <a:r>
              <a:rPr lang="en-US" sz="2400" dirty="0" err="1">
                <a:effectLst/>
                <a:latin typeface="Calibri" panose="020F0502020204030204" pitchFamily="34" charset="0"/>
                <a:ea typeface="Calibri" panose="020F0502020204030204" pitchFamily="34" charset="0"/>
                <a:cs typeface="Calibri" panose="020F0502020204030204" pitchFamily="34" charset="0"/>
              </a:rPr>
              <a:t>الإساءة</a:t>
            </a:r>
            <a:r>
              <a:rPr lang="ar-SA" sz="2400" dirty="0">
                <a:effectLst/>
                <a:latin typeface="Calibri" panose="020F0502020204030204" pitchFamily="34" charset="0"/>
                <a:ea typeface="Calibri" panose="020F0502020204030204" pitchFamily="34" charset="0"/>
                <a:cs typeface="Calibri" panose="020F0502020204030204" pitchFamily="34" charset="0"/>
              </a:rPr>
              <a:t> الجسدية</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A17C0DF9-A168-4601-9A3D-D3B2FD87391D}"/>
              </a:ext>
            </a:extLst>
          </p:cNvPr>
          <p:cNvSpPr txBox="1"/>
          <p:nvPr/>
        </p:nvSpPr>
        <p:spPr>
          <a:xfrm>
            <a:off x="2940050" y="4075713"/>
            <a:ext cx="1592193" cy="1200329"/>
          </a:xfrm>
          <a:prstGeom prst="rect">
            <a:avLst/>
          </a:prstGeom>
          <a:noFill/>
        </p:spPr>
        <p:txBody>
          <a:bodyPr wrap="square">
            <a:spAutoFit/>
          </a:bodyPr>
          <a:lstStyle/>
          <a:p>
            <a:pPr algn="r" rtl="1"/>
            <a:r>
              <a:rPr lang="en-US" sz="2400" dirty="0">
                <a:effectLst/>
                <a:latin typeface="Calibri" panose="020F0502020204030204" pitchFamily="34" charset="0"/>
                <a:ea typeface="Calibri" panose="020F0502020204030204" pitchFamily="34" charset="0"/>
                <a:cs typeface="Calibri" panose="020F0502020204030204" pitchFamily="34" charset="0"/>
              </a:rPr>
              <a:t>العنف / </a:t>
            </a:r>
            <a:r>
              <a:rPr lang="ar-SA" sz="2400" dirty="0">
                <a:effectLst/>
                <a:latin typeface="Calibri" panose="020F0502020204030204" pitchFamily="34" charset="0"/>
                <a:ea typeface="Calibri" panose="020F0502020204030204" pitchFamily="34" charset="0"/>
                <a:cs typeface="Calibri" panose="020F0502020204030204" pitchFamily="34" charset="0"/>
              </a:rPr>
              <a:t>الإساءة</a:t>
            </a:r>
            <a:r>
              <a:rPr lang="en-US" sz="2400" dirty="0">
                <a:effectLst/>
                <a:latin typeface="Calibri" panose="020F0502020204030204" pitchFamily="34" charset="0"/>
                <a:ea typeface="Calibri" panose="020F0502020204030204" pitchFamily="34" charset="0"/>
                <a:cs typeface="Calibri" panose="020F0502020204030204" pitchFamily="34" charset="0"/>
              </a:rPr>
              <a:t> </a:t>
            </a:r>
            <a:r>
              <a:rPr lang="en-US" sz="2400" dirty="0" err="1">
                <a:effectLst/>
                <a:latin typeface="Calibri" panose="020F0502020204030204" pitchFamily="34" charset="0"/>
                <a:ea typeface="Calibri" panose="020F0502020204030204" pitchFamily="34" charset="0"/>
                <a:cs typeface="Calibri" panose="020F0502020204030204" pitchFamily="34" charset="0"/>
              </a:rPr>
              <a:t>الجنسي</a:t>
            </a:r>
            <a:r>
              <a:rPr lang="ar-SA" sz="2400" dirty="0" err="1">
                <a:effectLst/>
                <a:latin typeface="Calibri" panose="020F0502020204030204" pitchFamily="34" charset="0"/>
                <a:ea typeface="Calibri" panose="020F0502020204030204" pitchFamily="34" charset="0"/>
                <a:cs typeface="Calibri" panose="020F0502020204030204" pitchFamily="34" charset="0"/>
              </a:rPr>
              <a:t>ة</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AA76F70D-D088-4EE5-9303-E4143709C314}"/>
              </a:ext>
            </a:extLst>
          </p:cNvPr>
          <p:cNvSpPr txBox="1"/>
          <p:nvPr/>
        </p:nvSpPr>
        <p:spPr>
          <a:xfrm>
            <a:off x="5163820" y="4075713"/>
            <a:ext cx="1742440" cy="1200329"/>
          </a:xfrm>
          <a:prstGeom prst="rect">
            <a:avLst/>
          </a:prstGeom>
          <a:noFill/>
        </p:spPr>
        <p:txBody>
          <a:bodyPr wrap="square">
            <a:spAutoFit/>
          </a:bodyPr>
          <a:lstStyle/>
          <a:p>
            <a:pPr algn="ctr" rtl="1"/>
            <a:r>
              <a:rPr lang="en-US" sz="2400" dirty="0" err="1">
                <a:effectLst/>
                <a:latin typeface="Calibri" panose="020F0502020204030204" pitchFamily="34" charset="0"/>
                <a:ea typeface="Calibri" panose="020F0502020204030204" pitchFamily="34" charset="0"/>
                <a:cs typeface="Calibri" panose="020F0502020204030204" pitchFamily="34" charset="0"/>
              </a:rPr>
              <a:t>العنف</a:t>
            </a:r>
            <a:r>
              <a:rPr lang="en-US" sz="2400" dirty="0">
                <a:effectLst/>
                <a:latin typeface="Calibri" panose="020F0502020204030204" pitchFamily="34" charset="0"/>
                <a:ea typeface="Calibri" panose="020F0502020204030204" pitchFamily="34" charset="0"/>
                <a:cs typeface="Calibri" panose="020F0502020204030204" pitchFamily="34" charset="0"/>
              </a:rPr>
              <a:t> / </a:t>
            </a:r>
            <a:r>
              <a:rPr lang="en-US" sz="2400" dirty="0" err="1">
                <a:effectLst/>
                <a:latin typeface="Calibri" panose="020F0502020204030204" pitchFamily="34" charset="0"/>
                <a:ea typeface="Calibri" panose="020F0502020204030204" pitchFamily="34" charset="0"/>
                <a:cs typeface="Calibri" panose="020F0502020204030204" pitchFamily="34" charset="0"/>
              </a:rPr>
              <a:t>الإساءة</a:t>
            </a:r>
            <a:r>
              <a:rPr lang="ar-SA" sz="2400" dirty="0">
                <a:effectLst/>
                <a:latin typeface="Calibri" panose="020F0502020204030204" pitchFamily="34" charset="0"/>
                <a:ea typeface="Calibri" panose="020F0502020204030204" pitchFamily="34" charset="0"/>
                <a:cs typeface="Calibri" panose="020F0502020204030204" pitchFamily="34" charset="0"/>
              </a:rPr>
              <a:t> العاطفية</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4A416B7E-DAF5-4E13-9C23-37EBB5CB79F1}"/>
              </a:ext>
            </a:extLst>
          </p:cNvPr>
          <p:cNvSpPr txBox="1"/>
          <p:nvPr/>
        </p:nvSpPr>
        <p:spPr>
          <a:xfrm>
            <a:off x="7387590" y="4075713"/>
            <a:ext cx="1742440" cy="461665"/>
          </a:xfrm>
          <a:prstGeom prst="rect">
            <a:avLst/>
          </a:prstGeom>
          <a:noFill/>
        </p:spPr>
        <p:txBody>
          <a:bodyPr wrap="square">
            <a:spAutoFit/>
          </a:bodyPr>
          <a:lstStyle/>
          <a:p>
            <a:pPr algn="ctr" rtl="1"/>
            <a:r>
              <a:rPr lang="ar-SA" sz="2400" dirty="0" err="1">
                <a:effectLst/>
                <a:latin typeface="Calibri" panose="020F0502020204030204" pitchFamily="34" charset="0"/>
                <a:ea typeface="Calibri" panose="020F0502020204030204" pitchFamily="34" charset="0"/>
                <a:cs typeface="Calibri" panose="020F0502020204030204" pitchFamily="34" charset="0"/>
              </a:rPr>
              <a:t>الإ</a:t>
            </a:r>
            <a:r>
              <a:rPr lang="en-US" sz="2400" dirty="0" err="1">
                <a:effectLst/>
                <a:latin typeface="Calibri" panose="020F0502020204030204" pitchFamily="34" charset="0"/>
                <a:ea typeface="Calibri" panose="020F0502020204030204" pitchFamily="34" charset="0"/>
                <a:cs typeface="Calibri" panose="020F0502020204030204" pitchFamily="34" charset="0"/>
              </a:rPr>
              <a:t>هم</a:t>
            </a:r>
            <a:r>
              <a:rPr lang="ar-SA" sz="2400" dirty="0" err="1">
                <a:effectLst/>
                <a:latin typeface="Calibri" panose="020F0502020204030204" pitchFamily="34" charset="0"/>
                <a:ea typeface="Calibri" panose="020F0502020204030204" pitchFamily="34" charset="0"/>
                <a:cs typeface="Calibri" panose="020F0502020204030204" pitchFamily="34" charset="0"/>
              </a:rPr>
              <a:t>ا</a:t>
            </a:r>
            <a:r>
              <a:rPr lang="en-US" sz="2400" dirty="0" err="1">
                <a:effectLst/>
                <a:latin typeface="Calibri" panose="020F0502020204030204" pitchFamily="34" charset="0"/>
                <a:ea typeface="Calibri" panose="020F0502020204030204" pitchFamily="34" charset="0"/>
                <a:cs typeface="Calibri" panose="020F0502020204030204" pitchFamily="34" charset="0"/>
              </a:rPr>
              <a:t>ل</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98878833-9CF0-477D-9D1B-6B8DEFB8C4E4}"/>
              </a:ext>
            </a:extLst>
          </p:cNvPr>
          <p:cNvSpPr txBox="1"/>
          <p:nvPr/>
        </p:nvSpPr>
        <p:spPr>
          <a:xfrm>
            <a:off x="9611360" y="4075713"/>
            <a:ext cx="1742440" cy="461665"/>
          </a:xfrm>
          <a:prstGeom prst="rect">
            <a:avLst/>
          </a:prstGeom>
          <a:noFill/>
        </p:spPr>
        <p:txBody>
          <a:bodyPr wrap="square">
            <a:spAutoFit/>
          </a:bodyPr>
          <a:lstStyle/>
          <a:p>
            <a:pPr algn="ctr" rtl="1"/>
            <a:r>
              <a:rPr lang="en-US" sz="2400" dirty="0" err="1">
                <a:effectLst/>
                <a:latin typeface="Calibri" panose="020F0502020204030204" pitchFamily="34" charset="0"/>
                <a:ea typeface="Calibri" panose="020F0502020204030204" pitchFamily="34" charset="0"/>
                <a:cs typeface="Calibri" panose="020F0502020204030204" pitchFamily="34" charset="0"/>
              </a:rPr>
              <a:t>ا</a:t>
            </a:r>
            <a:r>
              <a:rPr lang="ar-SA" sz="2400" dirty="0">
                <a:effectLst/>
                <a:latin typeface="Calibri" panose="020F0502020204030204" pitchFamily="34" charset="0"/>
                <a:ea typeface="Calibri" panose="020F0502020204030204" pitchFamily="34" charset="0"/>
                <a:cs typeface="Calibri" panose="020F0502020204030204" pitchFamily="34" charset="0"/>
              </a:rPr>
              <a:t>لا</a:t>
            </a:r>
            <a:r>
              <a:rPr lang="en-US" sz="2400" dirty="0" err="1">
                <a:effectLst/>
                <a:latin typeface="Calibri" panose="020F0502020204030204" pitchFamily="34" charset="0"/>
                <a:ea typeface="Calibri" panose="020F0502020204030204" pitchFamily="34" charset="0"/>
                <a:cs typeface="Calibri" panose="020F0502020204030204" pitchFamily="34" charset="0"/>
              </a:rPr>
              <a:t>ستغلال</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3" name="Freeform: Shape 22">
            <a:extLst>
              <a:ext uri="{FF2B5EF4-FFF2-40B4-BE49-F238E27FC236}">
                <a16:creationId xmlns:a16="http://schemas.microsoft.com/office/drawing/2014/main" id="{7F37710C-F69E-46CC-9D8F-B6BD44B929CE}"/>
              </a:ext>
            </a:extLst>
          </p:cNvPr>
          <p:cNvSpPr/>
          <p:nvPr/>
        </p:nvSpPr>
        <p:spPr>
          <a:xfrm>
            <a:off x="121920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4" name="Freeform: Shape 23">
            <a:extLst>
              <a:ext uri="{FF2B5EF4-FFF2-40B4-BE49-F238E27FC236}">
                <a16:creationId xmlns:a16="http://schemas.microsoft.com/office/drawing/2014/main" id="{43D509E4-64B1-4374-AD26-82E888248869}"/>
              </a:ext>
            </a:extLst>
          </p:cNvPr>
          <p:cNvSpPr/>
          <p:nvPr/>
        </p:nvSpPr>
        <p:spPr>
          <a:xfrm>
            <a:off x="341503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5" name="Freeform: Shape 24">
            <a:extLst>
              <a:ext uri="{FF2B5EF4-FFF2-40B4-BE49-F238E27FC236}">
                <a16:creationId xmlns:a16="http://schemas.microsoft.com/office/drawing/2014/main" id="{1F359C63-4C9D-4E9F-AF7F-0D70FE56B7AB}"/>
              </a:ext>
            </a:extLst>
          </p:cNvPr>
          <p:cNvSpPr/>
          <p:nvPr/>
        </p:nvSpPr>
        <p:spPr>
          <a:xfrm>
            <a:off x="561086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6" name="Freeform: Shape 25">
            <a:extLst>
              <a:ext uri="{FF2B5EF4-FFF2-40B4-BE49-F238E27FC236}">
                <a16:creationId xmlns:a16="http://schemas.microsoft.com/office/drawing/2014/main" id="{E412B141-F9BB-4DC9-81CB-65D1D1F88278}"/>
              </a:ext>
            </a:extLst>
          </p:cNvPr>
          <p:cNvSpPr/>
          <p:nvPr/>
        </p:nvSpPr>
        <p:spPr>
          <a:xfrm>
            <a:off x="786257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7" name="Freeform: Shape 26">
            <a:extLst>
              <a:ext uri="{FF2B5EF4-FFF2-40B4-BE49-F238E27FC236}">
                <a16:creationId xmlns:a16="http://schemas.microsoft.com/office/drawing/2014/main" id="{198F23DE-FC9A-47B6-AFA8-2B49408C8940}"/>
              </a:ext>
            </a:extLst>
          </p:cNvPr>
          <p:cNvSpPr/>
          <p:nvPr/>
        </p:nvSpPr>
        <p:spPr>
          <a:xfrm>
            <a:off x="10086340" y="2327927"/>
            <a:ext cx="792480" cy="1429732"/>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0" name="Speech Bubble: Rectangle with Corners Rounded 9">
            <a:extLst>
              <a:ext uri="{FF2B5EF4-FFF2-40B4-BE49-F238E27FC236}">
                <a16:creationId xmlns:a16="http://schemas.microsoft.com/office/drawing/2014/main" id="{4A8EB42A-2B50-917D-A7E4-9CC08C986050}"/>
              </a:ext>
            </a:extLst>
          </p:cNvPr>
          <p:cNvSpPr/>
          <p:nvPr/>
        </p:nvSpPr>
        <p:spPr>
          <a:xfrm>
            <a:off x="8641815" y="4917031"/>
            <a:ext cx="2485571" cy="1120912"/>
          </a:xfrm>
          <a:prstGeom prst="wedgeRoundRectCallout">
            <a:avLst>
              <a:gd name="adj1" fmla="val -24337"/>
              <a:gd name="adj2" fmla="val -6828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en-GB" sz="1800" dirty="0">
                <a:solidFill>
                  <a:schemeClr val="tx1"/>
                </a:solidFill>
                <a:latin typeface="Calibri" panose="020F0502020204030204" pitchFamily="34" charset="0"/>
                <a:cs typeface="Calibri" panose="020F0502020204030204" pitchFamily="34" charset="0"/>
              </a:rPr>
              <a:t>لكن </a:t>
            </a:r>
            <a:r>
              <a:rPr lang="en-GB" sz="1800" dirty="0" err="1">
                <a:solidFill>
                  <a:schemeClr val="tx1"/>
                </a:solidFill>
                <a:latin typeface="Calibri" panose="020F0502020204030204" pitchFamily="34" charset="0"/>
                <a:cs typeface="Calibri" panose="020F0502020204030204" pitchFamily="34" charset="0"/>
              </a:rPr>
              <a:t>لا</a:t>
            </a:r>
            <a:r>
              <a:rPr lang="en-GB" sz="1800" dirty="0">
                <a:solidFill>
                  <a:schemeClr val="tx1"/>
                </a:solidFill>
                <a:latin typeface="Calibri" panose="020F0502020204030204" pitchFamily="34" charset="0"/>
                <a:cs typeface="Calibri" panose="020F0502020204030204" pitchFamily="34" charset="0"/>
              </a:rPr>
              <a:t> </a:t>
            </a:r>
            <a:r>
              <a:rPr lang="en-GB" sz="1800" dirty="0" err="1">
                <a:solidFill>
                  <a:schemeClr val="tx1"/>
                </a:solidFill>
                <a:latin typeface="Calibri" panose="020F0502020204030204" pitchFamily="34" charset="0"/>
                <a:cs typeface="Calibri" panose="020F0502020204030204" pitchFamily="34" charset="0"/>
              </a:rPr>
              <a:t>ت</a:t>
            </a:r>
            <a:r>
              <a:rPr lang="ar-SA" sz="1800" dirty="0" err="1">
                <a:solidFill>
                  <a:schemeClr val="tx1"/>
                </a:solidFill>
                <a:latin typeface="Calibri" panose="020F0502020204030204" pitchFamily="34" charset="0"/>
                <a:cs typeface="Calibri" panose="020F0502020204030204" pitchFamily="34" charset="0"/>
              </a:rPr>
              <a:t>نتقل</a:t>
            </a:r>
            <a:r>
              <a:rPr lang="ar-SA" sz="1800" dirty="0">
                <a:solidFill>
                  <a:schemeClr val="tx1"/>
                </a:solidFill>
                <a:latin typeface="Calibri" panose="020F0502020204030204" pitchFamily="34" charset="0"/>
                <a:cs typeface="Calibri" panose="020F0502020204030204" pitchFamily="34" charset="0"/>
              </a:rPr>
              <a:t> بسرعة</a:t>
            </a:r>
            <a:r>
              <a:rPr lang="en-GB" sz="1800" dirty="0">
                <a:solidFill>
                  <a:schemeClr val="tx1"/>
                </a:solidFill>
                <a:latin typeface="Calibri" panose="020F0502020204030204" pitchFamily="34" charset="0"/>
                <a:cs typeface="Calibri" panose="020F0502020204030204" pitchFamily="34" charset="0"/>
              </a:rPr>
              <a:t> إلى الاستنتاجات!</a:t>
            </a:r>
            <a:endParaRPr lang="en-BE" sz="1800" dirty="0">
              <a:solidFill>
                <a:schemeClr val="tx1"/>
              </a:solidFill>
              <a:latin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58ABC89A-681B-D56F-5486-1890261C6143}"/>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E4EA75C5-D60C-52FB-4876-8AB01BB353C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2" name="Group 11">
              <a:extLst>
                <a:ext uri="{FF2B5EF4-FFF2-40B4-BE49-F238E27FC236}">
                  <a16:creationId xmlns:a16="http://schemas.microsoft.com/office/drawing/2014/main" id="{4DD04824-CEBF-1792-046E-983E66021592}"/>
                </a:ext>
              </a:extLst>
            </p:cNvPr>
            <p:cNvGrpSpPr/>
            <p:nvPr/>
          </p:nvGrpSpPr>
          <p:grpSpPr>
            <a:xfrm>
              <a:off x="10741851" y="707024"/>
              <a:ext cx="562136" cy="634675"/>
              <a:chOff x="760175" y="830141"/>
              <a:chExt cx="867619" cy="979580"/>
            </a:xfrm>
          </p:grpSpPr>
          <p:sp>
            <p:nvSpPr>
              <p:cNvPr id="17" name="Rectangle 16">
                <a:extLst>
                  <a:ext uri="{FF2B5EF4-FFF2-40B4-BE49-F238E27FC236}">
                    <a16:creationId xmlns:a16="http://schemas.microsoft.com/office/drawing/2014/main" id="{B9A1C059-FD46-3CBA-D5CC-A81BCB9CF4B8}"/>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٩١</a:t>
                </a:r>
                <a:endParaRPr lang="en-CA" b="1" dirty="0">
                  <a:solidFill>
                    <a:schemeClr val="accent1"/>
                  </a:solidFill>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65D68F8D-B9FF-570E-3341-DCAC0EE7B4D3}"/>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1916270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72">
            <a:extLst>
              <a:ext uri="{FF2B5EF4-FFF2-40B4-BE49-F238E27FC236}">
                <a16:creationId xmlns:a16="http://schemas.microsoft.com/office/drawing/2014/main" id="{315D01B9-19FC-E51C-CD23-7250978D4982}"/>
              </a:ext>
            </a:extLst>
          </p:cNvPr>
          <p:cNvSpPr txBox="1">
            <a:spLocks/>
          </p:cNvSpPr>
          <p:nvPr/>
        </p:nvSpPr>
        <p:spPr>
          <a:xfrm>
            <a:off x="4534337" y="3244718"/>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2686422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57" name="TextBox 56">
            <a:extLst>
              <a:ext uri="{FF2B5EF4-FFF2-40B4-BE49-F238E27FC236}">
                <a16:creationId xmlns:a16="http://schemas.microsoft.com/office/drawing/2014/main" id="{D62B3BE0-0F5B-4153-A0BA-E16ACFF0EE66}"/>
              </a:ext>
            </a:extLst>
          </p:cNvPr>
          <p:cNvSpPr txBox="1"/>
          <p:nvPr/>
        </p:nvSpPr>
        <p:spPr>
          <a:xfrm>
            <a:off x="838200" y="3386626"/>
            <a:ext cx="2473576" cy="1631216"/>
          </a:xfrm>
          <a:prstGeom prst="rect">
            <a:avLst/>
          </a:prstGeom>
          <a:noFill/>
        </p:spPr>
        <p:txBody>
          <a:bodyPr wrap="square" lIns="91440" tIns="45720" rIns="91440" bIns="45720" anchor="t">
            <a:spAutoFit/>
          </a:bodyPr>
          <a:lstStyle/>
          <a:p>
            <a:pPr algn="ctr" rtl="1"/>
            <a:r>
              <a:rPr lang="en-US" sz="2000" dirty="0">
                <a:latin typeface="Calibri" panose="020F0502020204030204" pitchFamily="34" charset="0"/>
                <a:cs typeface="Calibri" panose="020F0502020204030204" pitchFamily="34" charset="0"/>
              </a:rPr>
              <a:t>يجب على الجهات الفاعلة في مجال حماية الطفل التأكد من أن الأنظمة تسير بخطى حثيثة لتحديد الأطفال المعرضين للخطر</a:t>
            </a:r>
            <a:endParaRPr lang="en-CA" sz="2000" dirty="0">
              <a:latin typeface="Calibri" panose="020F0502020204030204" pitchFamily="34" charset="0"/>
              <a:cs typeface="Calibri" panose="020F050202020403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3708466" y="3386626"/>
            <a:ext cx="2231658" cy="1631216"/>
          </a:xfrm>
          <a:prstGeom prst="rect">
            <a:avLst/>
          </a:prstGeom>
          <a:noFill/>
        </p:spPr>
        <p:txBody>
          <a:bodyPr wrap="square" lIns="91440" tIns="45720" rIns="91440" bIns="45720" anchor="t">
            <a:spAutoFit/>
          </a:bodyPr>
          <a:lstStyle/>
          <a:p>
            <a:pPr algn="ctr" rtl="1"/>
            <a:r>
              <a:rPr lang="en-US" sz="2000" dirty="0">
                <a:latin typeface="Calibri" panose="020F0502020204030204" pitchFamily="34" charset="0"/>
                <a:cs typeface="Calibri" panose="020F0502020204030204" pitchFamily="34" charset="0"/>
              </a:rPr>
              <a:t>يجب </a:t>
            </a:r>
            <a:r>
              <a:rPr lang="en-US" sz="2000" dirty="0" err="1">
                <a:latin typeface="Calibri" panose="020F0502020204030204" pitchFamily="34" charset="0"/>
                <a:cs typeface="Calibri" panose="020F0502020204030204" pitchFamily="34" charset="0"/>
              </a:rPr>
              <a:t>على</a:t>
            </a:r>
            <a:r>
              <a:rPr lang="en-US"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أخصائيي</a:t>
            </a:r>
            <a:r>
              <a:rPr lang="ar-SA" sz="2000" dirty="0">
                <a:latin typeface="Calibri" panose="020F0502020204030204" pitchFamily="34" charset="0"/>
                <a:cs typeface="Calibri" panose="020F0502020204030204" pitchFamily="34" charset="0"/>
              </a:rPr>
              <a:t> الحالة</a:t>
            </a:r>
            <a:r>
              <a:rPr lang="en-US" sz="2000" dirty="0">
                <a:latin typeface="Calibri" panose="020F0502020204030204" pitchFamily="34" charset="0"/>
                <a:cs typeface="Calibri" panose="020F0502020204030204" pitchFamily="34" charset="0"/>
              </a:rPr>
              <a:t> تحليل العوائق التي تحول دون الإفصاح </a:t>
            </a:r>
            <a:r>
              <a:rPr lang="en-US" sz="2000" dirty="0" err="1">
                <a:latin typeface="Calibri" panose="020F0502020204030204" pitchFamily="34" charset="0"/>
                <a:cs typeface="Calibri" panose="020F0502020204030204" pitchFamily="34" charset="0"/>
              </a:rPr>
              <a:t>والتواصل</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ب</a:t>
            </a:r>
            <a:r>
              <a:rPr lang="ar-SA" sz="2000" dirty="0">
                <a:latin typeface="Calibri" panose="020F0502020204030204" pitchFamily="34" charset="0"/>
                <a:cs typeface="Calibri" panose="020F0502020204030204" pitchFamily="34" charset="0"/>
              </a:rPr>
              <a:t>فعالية</a:t>
            </a:r>
            <a:r>
              <a:rPr lang="en-US" sz="2000" dirty="0">
                <a:latin typeface="Calibri" panose="020F0502020204030204" pitchFamily="34" charset="0"/>
                <a:cs typeface="Calibri" panose="020F0502020204030204" pitchFamily="34" charset="0"/>
              </a:rPr>
              <a:t> مع الأطفال</a:t>
            </a:r>
          </a:p>
        </p:txBody>
      </p:sp>
      <p:sp>
        <p:nvSpPr>
          <p:cNvPr id="60" name="5-Point Star 5">
            <a:extLst>
              <a:ext uri="{FF2B5EF4-FFF2-40B4-BE49-F238E27FC236}">
                <a16:creationId xmlns:a16="http://schemas.microsoft.com/office/drawing/2014/main" id="{CA51DE7D-C4EB-4482-B9BD-8251CB38B67D}"/>
              </a:ext>
            </a:extLst>
          </p:cNvPr>
          <p:cNvSpPr/>
          <p:nvPr/>
        </p:nvSpPr>
        <p:spPr>
          <a:xfrm>
            <a:off x="1549208"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4298515"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6990555"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 name="5-Point Star 5">
            <a:extLst>
              <a:ext uri="{FF2B5EF4-FFF2-40B4-BE49-F238E27FC236}">
                <a16:creationId xmlns:a16="http://schemas.microsoft.com/office/drawing/2014/main" id="{1AC8CC56-1252-8CD3-5406-2DCC54810B0C}"/>
              </a:ext>
            </a:extLst>
          </p:cNvPr>
          <p:cNvSpPr/>
          <p:nvPr/>
        </p:nvSpPr>
        <p:spPr>
          <a:xfrm>
            <a:off x="9682595" y="19711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6345618" y="3396500"/>
            <a:ext cx="2341433" cy="1015663"/>
          </a:xfrm>
          <a:prstGeom prst="rect">
            <a:avLst/>
          </a:prstGeom>
          <a:noFill/>
        </p:spPr>
        <p:txBody>
          <a:bodyPr wrap="square" lIns="91440" tIns="45720" rIns="91440" bIns="45720" anchor="t">
            <a:spAutoFit/>
          </a:bodyPr>
          <a:lstStyle/>
          <a:p>
            <a:pPr algn="ctr" rtl="1"/>
            <a:r>
              <a:rPr lang="en-US" sz="2000" dirty="0">
                <a:latin typeface="Calibri" panose="020F0502020204030204" pitchFamily="34" charset="0"/>
                <a:cs typeface="Calibri" panose="020F0502020204030204" pitchFamily="34" charset="0"/>
              </a:rPr>
              <a:t>يجب أن تكون </a:t>
            </a:r>
            <a:r>
              <a:rPr lang="en-US" sz="2000" dirty="0" err="1">
                <a:latin typeface="Calibri" panose="020F0502020204030204" pitchFamily="34" charset="0"/>
                <a:cs typeface="Calibri" panose="020F0502020204030204" pitchFamily="34" charset="0"/>
              </a:rPr>
              <a:t>إجراءات</a:t>
            </a:r>
            <a:r>
              <a:rPr lang="en-US"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ال</a:t>
            </a:r>
            <a:r>
              <a:rPr lang="en-US" sz="2000" dirty="0" err="1">
                <a:latin typeface="Calibri" panose="020F0502020204030204" pitchFamily="34" charset="0"/>
                <a:cs typeface="Calibri" panose="020F0502020204030204" pitchFamily="34" charset="0"/>
              </a:rPr>
              <a:t>تحديد</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آمنة</a:t>
            </a:r>
            <a:r>
              <a:rPr lang="en-US" sz="2000" dirty="0">
                <a:latin typeface="Calibri" panose="020F0502020204030204" pitchFamily="34" charset="0"/>
                <a:cs typeface="Calibri" panose="020F0502020204030204" pitchFamily="34" charset="0"/>
              </a:rPr>
              <a:t> لتجنب إلحاق الضرر</a:t>
            </a:r>
            <a:endParaRPr lang="en-CA" sz="2000"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D46D5E33-FE47-2A0F-7662-48E6E99AE8D5}"/>
              </a:ext>
            </a:extLst>
          </p:cNvPr>
          <p:cNvSpPr txBox="1"/>
          <p:nvPr/>
        </p:nvSpPr>
        <p:spPr>
          <a:xfrm>
            <a:off x="9135170" y="3396500"/>
            <a:ext cx="2146409" cy="1631216"/>
          </a:xfrm>
          <a:prstGeom prst="rect">
            <a:avLst/>
          </a:prstGeom>
          <a:noFill/>
        </p:spPr>
        <p:txBody>
          <a:bodyPr wrap="square" lIns="91440" tIns="45720" rIns="91440" bIns="45720" anchor="t">
            <a:spAutoFit/>
          </a:bodyPr>
          <a:lstStyle/>
          <a:p>
            <a:pPr algn="ctr" rtl="1"/>
            <a:r>
              <a:rPr lang="en-US" sz="2000" dirty="0">
                <a:latin typeface="Calibri" panose="020F0502020204030204" pitchFamily="34" charset="0"/>
                <a:cs typeface="Calibri" panose="020F0502020204030204" pitchFamily="34" charset="0"/>
              </a:rPr>
              <a:t>قد يكون من الصعب تحديد مخاوف حماية الطفل ولكن بعض العلامات يمكن أن توجه أخصائي الحالة</a:t>
            </a:r>
          </a:p>
        </p:txBody>
      </p:sp>
    </p:spTree>
    <p:extLst>
      <p:ext uri="{BB962C8B-B14F-4D97-AF65-F5344CB8AC3E}">
        <p14:creationId xmlns:p14="http://schemas.microsoft.com/office/powerpoint/2010/main" val="1935077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439"/>
        <p:cNvGrpSpPr/>
        <p:nvPr/>
      </p:nvGrpSpPr>
      <p:grpSpPr>
        <a:xfrm>
          <a:off x="0" y="0"/>
          <a:ext cx="0" cy="0"/>
          <a:chOff x="0" y="0"/>
          <a:chExt cx="0" cy="0"/>
        </a:xfrm>
      </p:grpSpPr>
      <p:sp>
        <p:nvSpPr>
          <p:cNvPr id="4" name="Title 72">
            <a:extLst>
              <a:ext uri="{FF2B5EF4-FFF2-40B4-BE49-F238E27FC236}">
                <a16:creationId xmlns:a16="http://schemas.microsoft.com/office/drawing/2014/main" id="{ECD9FC00-9E0F-8D92-AF02-AE6718CB8F25}"/>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2400" b="1" dirty="0" err="1">
                <a:solidFill>
                  <a:schemeClr val="accent1"/>
                </a:solidFill>
                <a:latin typeface="Calibri" panose="020F0502020204030204" pitchFamily="34" charset="0"/>
                <a:cs typeface="Calibri" panose="020F0502020204030204" pitchFamily="34" charset="0"/>
              </a:rPr>
              <a:t>الجلسة</a:t>
            </a:r>
            <a:r>
              <a:rPr lang="en-CA" sz="2400" b="1" dirty="0">
                <a:solidFill>
                  <a:schemeClr val="accent1"/>
                </a:solidFill>
                <a:latin typeface="Calibri" panose="020F0502020204030204" pitchFamily="34" charset="0"/>
                <a:cs typeface="Calibri" panose="020F0502020204030204" pitchFamily="34" charset="0"/>
              </a:rPr>
              <a:t> </a:t>
            </a:r>
            <a:r>
              <a:rPr lang="ar-SA" sz="2400" b="1" dirty="0">
                <a:solidFill>
                  <a:schemeClr val="accent1"/>
                </a:solidFill>
                <a:latin typeface="Calibri" panose="020F0502020204030204" pitchFamily="34" charset="0"/>
                <a:cs typeface="Calibri" panose="020F0502020204030204" pitchFamily="34" charset="0"/>
              </a:rPr>
              <a:t>٣</a:t>
            </a:r>
            <a:endParaRPr lang="en-CA" sz="2400" b="1" dirty="0">
              <a:solidFill>
                <a:schemeClr val="accent1"/>
              </a:solidFill>
              <a:latin typeface="Calibri" panose="020F0502020204030204" pitchFamily="34" charset="0"/>
              <a:cs typeface="Calibri" panose="020F0502020204030204" pitchFamily="34" charset="0"/>
            </a:endParaRPr>
          </a:p>
          <a:p>
            <a:pPr algn="r" rtl="1"/>
            <a:br>
              <a:rPr lang="en-CA" b="1" dirty="0">
                <a:solidFill>
                  <a:schemeClr val="accent1"/>
                </a:solidFill>
                <a:latin typeface="Calibri" panose="020F0502020204030204" pitchFamily="34" charset="0"/>
                <a:cs typeface="Calibri" panose="020F0502020204030204" pitchFamily="34" charset="0"/>
              </a:rPr>
            </a:br>
            <a:r>
              <a:rPr lang="en-US" sz="5400" b="1" dirty="0">
                <a:solidFill>
                  <a:schemeClr val="accent1"/>
                </a:solidFill>
                <a:latin typeface="Calibri" panose="020F0502020204030204" pitchFamily="34" charset="0"/>
                <a:cs typeface="Calibri" panose="020F0502020204030204" pitchFamily="34" charset="0"/>
              </a:rPr>
              <a:t>كيف </a:t>
            </a:r>
            <a:r>
              <a:rPr lang="en-US" sz="5400" b="1" dirty="0" err="1">
                <a:solidFill>
                  <a:schemeClr val="accent1"/>
                </a:solidFill>
                <a:latin typeface="Calibri" panose="020F0502020204030204" pitchFamily="34" charset="0"/>
                <a:cs typeface="Calibri" panose="020F0502020204030204" pitchFamily="34" charset="0"/>
              </a:rPr>
              <a:t>أطلب</a:t>
            </a:r>
            <a:r>
              <a:rPr lang="en-US" sz="5400" b="1" dirty="0">
                <a:solidFill>
                  <a:schemeClr val="accent1"/>
                </a:solidFill>
                <a:latin typeface="Calibri" panose="020F0502020204030204" pitchFamily="34" charset="0"/>
                <a:cs typeface="Calibri" panose="020F0502020204030204" pitchFamily="34" charset="0"/>
              </a:rPr>
              <a:t> </a:t>
            </a:r>
            <a:r>
              <a:rPr lang="en-US" sz="5400" b="1" dirty="0" err="1">
                <a:solidFill>
                  <a:schemeClr val="accent1"/>
                </a:solidFill>
                <a:latin typeface="Calibri" panose="020F0502020204030204" pitchFamily="34" charset="0"/>
                <a:cs typeface="Calibri" panose="020F0502020204030204" pitchFamily="34" charset="0"/>
              </a:rPr>
              <a:t>ال</a:t>
            </a:r>
            <a:r>
              <a:rPr lang="ar-SA" sz="5400" b="1" dirty="0">
                <a:solidFill>
                  <a:schemeClr val="accent1"/>
                </a:solidFill>
                <a:latin typeface="Calibri" panose="020F0502020204030204" pitchFamily="34" charset="0"/>
                <a:cs typeface="Calibri" panose="020F0502020204030204" pitchFamily="34" charset="0"/>
              </a:rPr>
              <a:t>قبول</a:t>
            </a:r>
            <a:r>
              <a:rPr lang="en-US" sz="5400" b="1" dirty="0">
                <a:solidFill>
                  <a:schemeClr val="accent1"/>
                </a:solidFill>
                <a:latin typeface="Calibri" panose="020F0502020204030204" pitchFamily="34" charset="0"/>
                <a:cs typeface="Calibri" panose="020F0502020204030204" pitchFamily="34" charset="0"/>
              </a:rPr>
              <a:t> / الموافقة المستنيرة؟</a:t>
            </a:r>
          </a:p>
        </p:txBody>
      </p:sp>
    </p:spTree>
    <p:extLst>
      <p:ext uri="{BB962C8B-B14F-4D97-AF65-F5344CB8AC3E}">
        <p14:creationId xmlns:p14="http://schemas.microsoft.com/office/powerpoint/2010/main" val="1063413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295"/>
        <p:cNvGrpSpPr/>
        <p:nvPr/>
      </p:nvGrpSpPr>
      <p:grpSpPr>
        <a:xfrm>
          <a:off x="0" y="0"/>
          <a:ext cx="0" cy="0"/>
          <a:chOff x="0" y="0"/>
          <a:chExt cx="0" cy="0"/>
        </a:xfrm>
      </p:grpSpPr>
      <p:sp>
        <p:nvSpPr>
          <p:cNvPr id="4" name="Title 72">
            <a:extLst>
              <a:ext uri="{FF2B5EF4-FFF2-40B4-BE49-F238E27FC236}">
                <a16:creationId xmlns:a16="http://schemas.microsoft.com/office/drawing/2014/main" id="{B3CDFB37-BC91-7039-3BAA-A81B94487481}"/>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2400" b="1" dirty="0" err="1">
                <a:solidFill>
                  <a:schemeClr val="accent1"/>
                </a:solidFill>
                <a:latin typeface="Calibri" panose="020F0502020204030204" pitchFamily="34" charset="0"/>
                <a:cs typeface="Calibri" panose="020F0502020204030204" pitchFamily="34" charset="0"/>
              </a:rPr>
              <a:t>الجلسة</a:t>
            </a:r>
            <a:r>
              <a:rPr lang="en-CA" sz="2400" b="1" dirty="0">
                <a:solidFill>
                  <a:schemeClr val="accent1"/>
                </a:solidFill>
                <a:latin typeface="Calibri" panose="020F0502020204030204" pitchFamily="34" charset="0"/>
                <a:cs typeface="Calibri" panose="020F0502020204030204" pitchFamily="34" charset="0"/>
              </a:rPr>
              <a:t> </a:t>
            </a:r>
            <a:r>
              <a:rPr lang="ar-SA" sz="2400" b="1" dirty="0">
                <a:solidFill>
                  <a:schemeClr val="accent1"/>
                </a:solidFill>
                <a:latin typeface="Calibri" panose="020F0502020204030204" pitchFamily="34" charset="0"/>
                <a:cs typeface="Calibri" panose="020F0502020204030204" pitchFamily="34" charset="0"/>
              </a:rPr>
              <a:t>١</a:t>
            </a:r>
            <a:endParaRPr lang="en-CA" sz="2400" b="1" dirty="0">
              <a:solidFill>
                <a:schemeClr val="accent1"/>
              </a:solidFill>
              <a:latin typeface="Calibri" panose="020F0502020204030204" pitchFamily="34" charset="0"/>
              <a:cs typeface="Calibri" panose="020F0502020204030204" pitchFamily="34" charset="0"/>
            </a:endParaRPr>
          </a:p>
          <a:p>
            <a:pPr algn="r" rtl="1"/>
            <a:br>
              <a:rPr lang="en-CA" b="1" dirty="0">
                <a:solidFill>
                  <a:schemeClr val="accent1"/>
                </a:solidFill>
                <a:latin typeface="Calibri" panose="020F0502020204030204" pitchFamily="34" charset="0"/>
                <a:cs typeface="Calibri" panose="020F0502020204030204" pitchFamily="34" charset="0"/>
              </a:rPr>
            </a:br>
            <a:r>
              <a:rPr lang="ar-SA" sz="5400" b="1" dirty="0">
                <a:solidFill>
                  <a:schemeClr val="accent1"/>
                </a:solidFill>
                <a:latin typeface="Calibri" panose="020F0502020204030204" pitchFamily="34" charset="0"/>
                <a:cs typeface="Calibri" panose="020F0502020204030204" pitchFamily="34" charset="0"/>
              </a:rPr>
              <a:t>افتتاح الوحدة</a:t>
            </a:r>
            <a:endParaRPr lang="en-US" sz="5400" b="1" dirty="0">
              <a:solidFill>
                <a:schemeClr val="accent1"/>
              </a:solidFill>
              <a:latin typeface="Calibri" panose="020F0502020204030204" pitchFamily="34" charset="0"/>
              <a:cs typeface="Calibri" panose="020F050202020403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Process 6">
            <a:extLst>
              <a:ext uri="{FF2B5EF4-FFF2-40B4-BE49-F238E27FC236}">
                <a16:creationId xmlns:a16="http://schemas.microsoft.com/office/drawing/2014/main" id="{5A6546A3-8BC1-85C8-FBAA-3BEDFFA8BD95}"/>
              </a:ext>
            </a:extLst>
          </p:cNvPr>
          <p:cNvSpPr/>
          <p:nvPr/>
        </p:nvSpPr>
        <p:spPr>
          <a:xfrm>
            <a:off x="6254806" y="3009001"/>
            <a:ext cx="2119882"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8" name="Flowchart: Process 7">
            <a:extLst>
              <a:ext uri="{FF2B5EF4-FFF2-40B4-BE49-F238E27FC236}">
                <a16:creationId xmlns:a16="http://schemas.microsoft.com/office/drawing/2014/main" id="{C707F9DC-CC62-2CC0-176F-BCE63437D434}"/>
              </a:ext>
            </a:extLst>
          </p:cNvPr>
          <p:cNvSpPr/>
          <p:nvPr/>
        </p:nvSpPr>
        <p:spPr>
          <a:xfrm>
            <a:off x="5805417" y="5424547"/>
            <a:ext cx="2569271"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itle 1">
            <a:extLst>
              <a:ext uri="{FF2B5EF4-FFF2-40B4-BE49-F238E27FC236}">
                <a16:creationId xmlns:a16="http://schemas.microsoft.com/office/drawing/2014/main" id="{E9C9F5A7-631F-BFE4-C389-8579F6C3F713}"/>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ا</a:t>
            </a:r>
            <a:r>
              <a:rPr lang="ar-SA" dirty="0">
                <a:latin typeface="Calibri" panose="020F0502020204030204" pitchFamily="34" charset="0"/>
                <a:cs typeface="Calibri" panose="020F0502020204030204" pitchFamily="34" charset="0"/>
              </a:rPr>
              <a:t>لقبول</a:t>
            </a:r>
            <a:r>
              <a:rPr lang="en-GB" dirty="0">
                <a:latin typeface="Calibri" panose="020F0502020204030204" pitchFamily="34" charset="0"/>
                <a:cs typeface="Calibri" panose="020F0502020204030204" pitchFamily="34" charset="0"/>
              </a:rPr>
              <a:t> أو الموافقة المستنيرة</a:t>
            </a:r>
            <a:endParaRPr lang="en-BE"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529ABFCC-9F5B-7B6F-3FD9-4CDE0EC958AB}"/>
              </a:ext>
            </a:extLst>
          </p:cNvPr>
          <p:cNvSpPr txBox="1"/>
          <p:nvPr/>
        </p:nvSpPr>
        <p:spPr>
          <a:xfrm>
            <a:off x="4561339" y="2806427"/>
            <a:ext cx="3900432" cy="3257174"/>
          </a:xfrm>
          <a:prstGeom prst="rect">
            <a:avLst/>
          </a:prstGeom>
          <a:noFill/>
        </p:spPr>
        <p:txBody>
          <a:bodyPr wrap="square">
            <a:spAutoFit/>
          </a:bodyPr>
          <a:lstStyle/>
          <a:p>
            <a:pPr algn="r" rtl="1">
              <a:lnSpc>
                <a:spcPct val="150000"/>
              </a:lnSpc>
            </a:pPr>
            <a:r>
              <a:rPr lang="ar-SA" sz="2800" b="1" dirty="0">
                <a:latin typeface="Calibri" panose="020F0502020204030204" pitchFamily="34" charset="0"/>
                <a:cs typeface="Calibri" panose="020F0502020204030204" pitchFamily="34" charset="0"/>
              </a:rPr>
              <a:t>ال</a:t>
            </a:r>
            <a:r>
              <a:rPr lang="en-GB" sz="2800" b="1" dirty="0" err="1">
                <a:latin typeface="Calibri" panose="020F0502020204030204" pitchFamily="34" charset="0"/>
                <a:cs typeface="Calibri" panose="020F0502020204030204" pitchFamily="34" charset="0"/>
              </a:rPr>
              <a:t>موافقة</a:t>
            </a:r>
            <a:r>
              <a:rPr lang="en-GB" sz="2800" b="1" dirty="0">
                <a:latin typeface="Calibri" panose="020F0502020204030204" pitchFamily="34" charset="0"/>
                <a:cs typeface="Calibri" panose="020F0502020204030204" pitchFamily="34" charset="0"/>
              </a:rPr>
              <a:t> </a:t>
            </a:r>
            <a:r>
              <a:rPr lang="ar-SA" sz="2800" b="1" dirty="0">
                <a:latin typeface="Calibri" panose="020F0502020204030204" pitchFamily="34" charset="0"/>
                <a:cs typeface="Calibri" panose="020F0502020204030204" pitchFamily="34" charset="0"/>
              </a:rPr>
              <a:t>ال</a:t>
            </a:r>
            <a:r>
              <a:rPr lang="en-GB" sz="2800" b="1" dirty="0" err="1">
                <a:latin typeface="Calibri" panose="020F0502020204030204" pitchFamily="34" charset="0"/>
                <a:cs typeface="Calibri" panose="020F0502020204030204" pitchFamily="34" charset="0"/>
              </a:rPr>
              <a:t>مس</a:t>
            </a:r>
            <a:r>
              <a:rPr lang="ar-SA" sz="2800" b="1" dirty="0" err="1">
                <a:latin typeface="Calibri" panose="020F0502020204030204" pitchFamily="34" charset="0"/>
                <a:cs typeface="Calibri" panose="020F0502020204030204" pitchFamily="34" charset="0"/>
              </a:rPr>
              <a:t>تنيرة</a:t>
            </a:r>
            <a:r>
              <a:rPr lang="ar-SA" sz="2800" b="1"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يجب</a:t>
            </a:r>
            <a:r>
              <a:rPr lang="ar-SA" sz="2800" dirty="0">
                <a:latin typeface="Calibri" panose="020F0502020204030204" pitchFamily="34" charset="0"/>
                <a:cs typeface="Calibri" panose="020F0502020204030204" pitchFamily="34" charset="0"/>
              </a:rPr>
              <a:t> أن يتم</a:t>
            </a:r>
            <a:r>
              <a:rPr lang="en-GB" sz="2800" dirty="0">
                <a:latin typeface="Calibri" panose="020F0502020204030204" pitchFamily="34" charset="0"/>
                <a:cs typeface="Calibri" panose="020F0502020204030204" pitchFamily="34" charset="0"/>
              </a:rPr>
              <a:t> طلبها من الأطفال و / </a:t>
            </a:r>
            <a:r>
              <a:rPr lang="en-GB" sz="2800" dirty="0" err="1">
                <a:latin typeface="Calibri" panose="020F0502020204030204" pitchFamily="34" charset="0"/>
                <a:cs typeface="Calibri" panose="020F0502020204030204" pitchFamily="34" charset="0"/>
              </a:rPr>
              <a:t>أو</a:t>
            </a:r>
            <a:r>
              <a:rPr lang="en-GB" sz="2800"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الوالد</a:t>
            </a:r>
            <a:r>
              <a:rPr lang="ar-SA" sz="2800" dirty="0">
                <a:latin typeface="Calibri" panose="020F0502020204030204" pitchFamily="34" charset="0"/>
                <a:cs typeface="Calibri" panose="020F0502020204030204" pitchFamily="34" charset="0"/>
              </a:rPr>
              <a:t>/</a:t>
            </a:r>
            <a:r>
              <a:rPr lang="ar-SA" sz="2800" dirty="0" err="1">
                <a:latin typeface="Calibri" panose="020F0502020204030204" pitchFamily="34" charset="0"/>
                <a:cs typeface="Calibri" panose="020F0502020204030204" pitchFamily="34" charset="0"/>
              </a:rPr>
              <a:t>ة</a:t>
            </a:r>
            <a:r>
              <a:rPr lang="en-GB" sz="2800" dirty="0">
                <a:latin typeface="Calibri" panose="020F0502020204030204" pitchFamily="34" charset="0"/>
                <a:cs typeface="Calibri" panose="020F0502020204030204" pitchFamily="34" charset="0"/>
              </a:rPr>
              <a:t> / </a:t>
            </a:r>
            <a:r>
              <a:rPr lang="en-GB" sz="2800" dirty="0" err="1">
                <a:latin typeface="Calibri" panose="020F0502020204030204" pitchFamily="34" charset="0"/>
                <a:cs typeface="Calibri" panose="020F0502020204030204" pitchFamily="34" charset="0"/>
              </a:rPr>
              <a:t>مقدم</a:t>
            </a:r>
            <a:r>
              <a:rPr lang="ar-SA" sz="2800" dirty="0">
                <a:latin typeface="Calibri" panose="020F0502020204030204" pitchFamily="34" charset="0"/>
                <a:cs typeface="Calibri" panose="020F0502020204030204" pitchFamily="34" charset="0"/>
              </a:rPr>
              <a:t>/</a:t>
            </a:r>
            <a:r>
              <a:rPr lang="ar-SA" sz="2800" dirty="0" err="1">
                <a:latin typeface="Calibri" panose="020F0502020204030204" pitchFamily="34" charset="0"/>
                <a:cs typeface="Calibri" panose="020F0502020204030204" pitchFamily="34" charset="0"/>
              </a:rPr>
              <a:t>ة</a:t>
            </a:r>
            <a:r>
              <a:rPr lang="en-GB" sz="2800" dirty="0">
                <a:latin typeface="Calibri" panose="020F0502020204030204" pitchFamily="34" charset="0"/>
                <a:cs typeface="Calibri" panose="020F0502020204030204" pitchFamily="34" charset="0"/>
              </a:rPr>
              <a:t> الرعاية / </a:t>
            </a:r>
            <a:r>
              <a:rPr lang="ar-SA" sz="2800" dirty="0">
                <a:latin typeface="Calibri" panose="020F0502020204030204" pitchFamily="34" charset="0"/>
                <a:cs typeface="Calibri" panose="020F0502020204030204" pitchFamily="34" charset="0"/>
              </a:rPr>
              <a:t>البالغ/</a:t>
            </a:r>
            <a:r>
              <a:rPr lang="ar-SA" sz="2800" dirty="0" err="1">
                <a:latin typeface="Calibri" panose="020F0502020204030204" pitchFamily="34" charset="0"/>
                <a:cs typeface="Calibri" panose="020F0502020204030204" pitchFamily="34" charset="0"/>
              </a:rPr>
              <a:t>ة</a:t>
            </a:r>
            <a:r>
              <a:rPr lang="en-GB" sz="2800"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الموثوق</a:t>
            </a:r>
            <a:r>
              <a:rPr lang="en-GB" sz="2800"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به</a:t>
            </a:r>
            <a:r>
              <a:rPr lang="ar-SA" sz="2800" dirty="0">
                <a:latin typeface="Calibri" panose="020F0502020204030204" pitchFamily="34" charset="0"/>
                <a:cs typeface="Calibri" panose="020F0502020204030204" pitchFamily="34" charset="0"/>
              </a:rPr>
              <a:t>/ها</a:t>
            </a:r>
          </a:p>
          <a:p>
            <a:pPr algn="r" rtl="1">
              <a:lnSpc>
                <a:spcPct val="150000"/>
              </a:lnSpc>
            </a:pPr>
            <a:r>
              <a:rPr lang="en-GB" sz="2800" dirty="0">
                <a:latin typeface="Calibri" panose="020F0502020204030204" pitchFamily="34" charset="0"/>
                <a:cs typeface="Calibri" panose="020F0502020204030204" pitchFamily="34" charset="0"/>
              </a:rPr>
              <a:t> قبل تقديم الخدمات</a:t>
            </a:r>
          </a:p>
        </p:txBody>
      </p:sp>
      <p:sp>
        <p:nvSpPr>
          <p:cNvPr id="10" name="TextBox 9">
            <a:extLst>
              <a:ext uri="{FF2B5EF4-FFF2-40B4-BE49-F238E27FC236}">
                <a16:creationId xmlns:a16="http://schemas.microsoft.com/office/drawing/2014/main" id="{5F6EEA8C-AC53-7BF2-0A89-690E7D727397}"/>
              </a:ext>
            </a:extLst>
          </p:cNvPr>
          <p:cNvSpPr txBox="1"/>
          <p:nvPr/>
        </p:nvSpPr>
        <p:spPr>
          <a:xfrm>
            <a:off x="678401" y="2630180"/>
            <a:ext cx="2355182" cy="923330"/>
          </a:xfrm>
          <a:prstGeom prst="rect">
            <a:avLst/>
          </a:prstGeom>
          <a:noFill/>
          <a:ln w="12700">
            <a:solidFill>
              <a:schemeClr val="accent1"/>
            </a:solidFill>
          </a:ln>
        </p:spPr>
        <p:txBody>
          <a:bodyPr wrap="square">
            <a:spAutoFit/>
          </a:bodyPr>
          <a:lstStyle/>
          <a:p>
            <a:pPr algn="r" rtl="1"/>
            <a:r>
              <a:rPr lang="ar-SA" sz="1800" b="1" dirty="0">
                <a:latin typeface="Calibri" panose="020F0502020204030204" pitchFamily="34" charset="0"/>
                <a:cs typeface="Calibri" panose="020F0502020204030204" pitchFamily="34" charset="0"/>
              </a:rPr>
              <a:t>مستنير</a:t>
            </a:r>
            <a:r>
              <a:rPr lang="en-GB" sz="1800" b="1" dirty="0">
                <a:latin typeface="Calibri" panose="020F0502020204030204" pitchFamily="34" charset="0"/>
                <a:cs typeface="Calibri" panose="020F0502020204030204" pitchFamily="34" charset="0"/>
              </a:rPr>
              <a:t>:</a:t>
            </a:r>
            <a:r>
              <a:rPr lang="en-GB" sz="1800" dirty="0">
                <a:latin typeface="Calibri" panose="020F0502020204030204" pitchFamily="34" charset="0"/>
                <a:cs typeface="Calibri" panose="020F0502020204030204" pitchFamily="34" charset="0"/>
              </a:rPr>
              <a:t>الشخص لديه كل المعلومات التي يحتاجها لاتخاذ قرار مستنير</a:t>
            </a:r>
          </a:p>
        </p:txBody>
      </p:sp>
      <p:cxnSp>
        <p:nvCxnSpPr>
          <p:cNvPr id="12" name="Straight Connector 11">
            <a:extLst>
              <a:ext uri="{FF2B5EF4-FFF2-40B4-BE49-F238E27FC236}">
                <a16:creationId xmlns:a16="http://schemas.microsoft.com/office/drawing/2014/main" id="{89F951B4-6FC9-D692-CA20-A1F114E2B90C}"/>
              </a:ext>
            </a:extLst>
          </p:cNvPr>
          <p:cNvCxnSpPr>
            <a:cxnSpLocks/>
            <a:stCxn id="10" idx="3"/>
          </p:cNvCxnSpPr>
          <p:nvPr/>
        </p:nvCxnSpPr>
        <p:spPr>
          <a:xfrm>
            <a:off x="3033583" y="3091845"/>
            <a:ext cx="3921904"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A68E9CB1-8DFA-F9AE-B18D-CDDE0BCBFAC9}"/>
              </a:ext>
            </a:extLst>
          </p:cNvPr>
          <p:cNvSpPr txBox="1"/>
          <p:nvPr/>
        </p:nvSpPr>
        <p:spPr>
          <a:xfrm>
            <a:off x="4998938" y="1513765"/>
            <a:ext cx="3128210" cy="646331"/>
          </a:xfrm>
          <a:prstGeom prst="rect">
            <a:avLst/>
          </a:prstGeom>
          <a:noFill/>
          <a:ln w="12700">
            <a:solidFill>
              <a:schemeClr val="accent1"/>
            </a:solidFill>
          </a:ln>
        </p:spPr>
        <p:txBody>
          <a:bodyPr wrap="square">
            <a:spAutoFit/>
          </a:bodyPr>
          <a:lstStyle/>
          <a:p>
            <a:pPr algn="r" rtl="1"/>
            <a:r>
              <a:rPr lang="ar-SA" sz="1800" b="1" dirty="0">
                <a:latin typeface="Calibri" panose="020F0502020204030204" pitchFamily="34" charset="0"/>
                <a:cs typeface="Calibri" panose="020F0502020204030204" pitchFamily="34" charset="0"/>
              </a:rPr>
              <a:t>ال</a:t>
            </a:r>
            <a:r>
              <a:rPr lang="en-GB" sz="1800" b="1" dirty="0" err="1">
                <a:latin typeface="Calibri" panose="020F0502020204030204" pitchFamily="34" charset="0"/>
                <a:cs typeface="Calibri" panose="020F0502020204030204" pitchFamily="34" charset="0"/>
              </a:rPr>
              <a:t>موافقة</a:t>
            </a:r>
            <a:r>
              <a:rPr lang="en-GB" sz="1800" b="1" dirty="0">
                <a:latin typeface="Calibri" panose="020F0502020204030204" pitchFamily="34" charset="0"/>
                <a:cs typeface="Calibri" panose="020F0502020204030204" pitchFamily="34" charset="0"/>
              </a:rPr>
              <a:t>:</a:t>
            </a:r>
            <a:r>
              <a:rPr lang="ar-SA" sz="1800" b="1" dirty="0">
                <a:latin typeface="Calibri" panose="020F0502020204030204" pitchFamily="34" charset="0"/>
                <a:cs typeface="Calibri" panose="020F0502020204030204" pitchFamily="34" charset="0"/>
              </a:rPr>
              <a:t> </a:t>
            </a:r>
            <a:r>
              <a:rPr lang="ar-SA" sz="1800" dirty="0">
                <a:latin typeface="Calibri" panose="020F0502020204030204" pitchFamily="34" charset="0"/>
                <a:cs typeface="Calibri" panose="020F0502020204030204" pitchFamily="34" charset="0"/>
              </a:rPr>
              <a:t>يوافق </a:t>
            </a:r>
            <a:r>
              <a:rPr lang="en-GB" sz="1800" dirty="0" err="1">
                <a:latin typeface="Calibri" panose="020F0502020204030204" pitchFamily="34" charset="0"/>
                <a:cs typeface="Calibri" panose="020F0502020204030204" pitchFamily="34" charset="0"/>
              </a:rPr>
              <a:t>الشخص</a:t>
            </a:r>
            <a:r>
              <a:rPr lang="en-GB" sz="1800" dirty="0">
                <a:latin typeface="Calibri" panose="020F0502020204030204" pitchFamily="34" charset="0"/>
                <a:cs typeface="Calibri" panose="020F0502020204030204" pitchFamily="34" charset="0"/>
              </a:rPr>
              <a:t> الذي لديه القدرة على اتخاذ القرارات طواعية</a:t>
            </a:r>
          </a:p>
        </p:txBody>
      </p:sp>
      <p:cxnSp>
        <p:nvCxnSpPr>
          <p:cNvPr id="20" name="Straight Connector 19">
            <a:extLst>
              <a:ext uri="{FF2B5EF4-FFF2-40B4-BE49-F238E27FC236}">
                <a16:creationId xmlns:a16="http://schemas.microsoft.com/office/drawing/2014/main" id="{97EBE2DE-34CA-B380-6FF2-FD50FFC3E658}"/>
              </a:ext>
            </a:extLst>
          </p:cNvPr>
          <p:cNvCxnSpPr>
            <a:cxnSpLocks/>
          </p:cNvCxnSpPr>
          <p:nvPr/>
        </p:nvCxnSpPr>
        <p:spPr>
          <a:xfrm>
            <a:off x="7499978" y="2160096"/>
            <a:ext cx="0" cy="854513"/>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F9A4873B-564A-04CB-556B-FC995A21751D}"/>
              </a:ext>
            </a:extLst>
          </p:cNvPr>
          <p:cNvSpPr txBox="1"/>
          <p:nvPr/>
        </p:nvSpPr>
        <p:spPr>
          <a:xfrm>
            <a:off x="9618766" y="5057364"/>
            <a:ext cx="1741577" cy="923330"/>
          </a:xfrm>
          <a:prstGeom prst="rect">
            <a:avLst/>
          </a:prstGeom>
          <a:solidFill>
            <a:schemeClr val="accent1">
              <a:lumMod val="20000"/>
              <a:lumOff val="80000"/>
            </a:schemeClr>
          </a:solidFill>
          <a:ln w="12700">
            <a:solidFill>
              <a:schemeClr val="accent1"/>
            </a:solidFill>
          </a:ln>
        </p:spPr>
        <p:txBody>
          <a:bodyPr wrap="square">
            <a:spAutoFit/>
          </a:bodyPr>
          <a:lstStyle/>
          <a:p>
            <a:pPr algn="ctr" rtl="1"/>
            <a:r>
              <a:rPr lang="en-GB" sz="1800" b="1" dirty="0">
                <a:latin typeface="Calibri" panose="020F0502020204030204" pitchFamily="34" charset="0"/>
                <a:cs typeface="Calibri" panose="020F0502020204030204" pitchFamily="34" charset="0"/>
              </a:rPr>
              <a:t>قبل تقديم </a:t>
            </a:r>
            <a:r>
              <a:rPr lang="en-GB" sz="1800" b="1" dirty="0" err="1">
                <a:latin typeface="Calibri" panose="020F0502020204030204" pitchFamily="34" charset="0"/>
                <a:cs typeface="Calibri" panose="020F0502020204030204" pitchFamily="34" charset="0"/>
              </a:rPr>
              <a:t>الخدمات</a:t>
            </a:r>
            <a:r>
              <a:rPr lang="en-GB" sz="1800" b="1" dirty="0">
                <a:latin typeface="Calibri" panose="020F0502020204030204" pitchFamily="34" charset="0"/>
                <a:cs typeface="Calibri" panose="020F0502020204030204" pitchFamily="34" charset="0"/>
              </a:rPr>
              <a:t>:</a:t>
            </a:r>
            <a:endParaRPr lang="ar-SA" sz="1800" b="1" dirty="0">
              <a:latin typeface="Calibri" panose="020F0502020204030204" pitchFamily="34" charset="0"/>
              <a:cs typeface="Calibri" panose="020F0502020204030204" pitchFamily="34" charset="0"/>
            </a:endParaRPr>
          </a:p>
          <a:p>
            <a:pPr algn="ctr" rtl="1"/>
            <a:r>
              <a:rPr lang="en-GB" sz="1800" dirty="0" err="1">
                <a:latin typeface="Calibri" panose="020F0502020204030204" pitchFamily="34" charset="0"/>
                <a:cs typeface="Calibri" panose="020F0502020204030204" pitchFamily="34" charset="0"/>
              </a:rPr>
              <a:t>قبل</a:t>
            </a:r>
            <a:r>
              <a:rPr lang="en-GB" sz="1800" dirty="0">
                <a:latin typeface="Calibri" panose="020F0502020204030204" pitchFamily="34" charset="0"/>
                <a:cs typeface="Calibri" panose="020F0502020204030204" pitchFamily="34" charset="0"/>
              </a:rPr>
              <a:t> البدء!</a:t>
            </a:r>
          </a:p>
        </p:txBody>
      </p:sp>
      <p:cxnSp>
        <p:nvCxnSpPr>
          <p:cNvPr id="25" name="Straight Connector 24">
            <a:extLst>
              <a:ext uri="{FF2B5EF4-FFF2-40B4-BE49-F238E27FC236}">
                <a16:creationId xmlns:a16="http://schemas.microsoft.com/office/drawing/2014/main" id="{210F9DCD-781C-5085-2204-2C42196A3C9E}"/>
              </a:ext>
            </a:extLst>
          </p:cNvPr>
          <p:cNvCxnSpPr>
            <a:cxnSpLocks/>
          </p:cNvCxnSpPr>
          <p:nvPr/>
        </p:nvCxnSpPr>
        <p:spPr>
          <a:xfrm>
            <a:off x="8330714" y="5657529"/>
            <a:ext cx="1288052" cy="0"/>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35" name="Group 34">
            <a:extLst>
              <a:ext uri="{FF2B5EF4-FFF2-40B4-BE49-F238E27FC236}">
                <a16:creationId xmlns:a16="http://schemas.microsoft.com/office/drawing/2014/main" id="{7CBB31C4-959B-C866-81CB-2582F028ABA6}"/>
              </a:ext>
            </a:extLst>
          </p:cNvPr>
          <p:cNvGrpSpPr/>
          <p:nvPr/>
        </p:nvGrpSpPr>
        <p:grpSpPr>
          <a:xfrm>
            <a:off x="10228983" y="337468"/>
            <a:ext cx="1587872" cy="1368854"/>
            <a:chOff x="10228983" y="337468"/>
            <a:chExt cx="1587872" cy="1368854"/>
          </a:xfrm>
        </p:grpSpPr>
        <p:sp>
          <p:nvSpPr>
            <p:cNvPr id="36" name="Hexagon 35">
              <a:extLst>
                <a:ext uri="{FF2B5EF4-FFF2-40B4-BE49-F238E27FC236}">
                  <a16:creationId xmlns:a16="http://schemas.microsoft.com/office/drawing/2014/main" id="{0279CA2F-84C5-B209-215C-1D6AE323C13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37" name="Group 36">
              <a:extLst>
                <a:ext uri="{FF2B5EF4-FFF2-40B4-BE49-F238E27FC236}">
                  <a16:creationId xmlns:a16="http://schemas.microsoft.com/office/drawing/2014/main" id="{6190B46D-C72D-D896-5425-84F3BC335E45}"/>
                </a:ext>
              </a:extLst>
            </p:cNvPr>
            <p:cNvGrpSpPr/>
            <p:nvPr/>
          </p:nvGrpSpPr>
          <p:grpSpPr>
            <a:xfrm>
              <a:off x="10741851" y="707024"/>
              <a:ext cx="562136" cy="634675"/>
              <a:chOff x="760175" y="830141"/>
              <a:chExt cx="867619" cy="979580"/>
            </a:xfrm>
          </p:grpSpPr>
          <p:sp>
            <p:nvSpPr>
              <p:cNvPr id="38" name="Rectangle 37">
                <a:extLst>
                  <a:ext uri="{FF2B5EF4-FFF2-40B4-BE49-F238E27FC236}">
                    <a16:creationId xmlns:a16="http://schemas.microsoft.com/office/drawing/2014/main" id="{A242697D-5104-A8A6-628B-AE1772AF5EF2}"/>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٩٢</a:t>
                </a:r>
                <a:endParaRPr lang="en-CA" b="1" dirty="0">
                  <a:solidFill>
                    <a:schemeClr val="accent1"/>
                  </a:solidFill>
                  <a:latin typeface="Arial" panose="020B0604020202020204" pitchFamily="34" charset="0"/>
                  <a:cs typeface="Arial" panose="020B0604020202020204" pitchFamily="34" charset="0"/>
                </a:endParaRPr>
              </a:p>
            </p:txBody>
          </p:sp>
          <p:sp>
            <p:nvSpPr>
              <p:cNvPr id="39" name="Rectangle 38">
                <a:extLst>
                  <a:ext uri="{FF2B5EF4-FFF2-40B4-BE49-F238E27FC236}">
                    <a16:creationId xmlns:a16="http://schemas.microsoft.com/office/drawing/2014/main" id="{56B1E85D-5069-861A-38AA-80C394927277}"/>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3" name="TextBox 2">
            <a:extLst>
              <a:ext uri="{FF2B5EF4-FFF2-40B4-BE49-F238E27FC236}">
                <a16:creationId xmlns:a16="http://schemas.microsoft.com/office/drawing/2014/main" id="{6A145D35-4CE7-7183-BC7D-E8BA7FD47F58}"/>
              </a:ext>
            </a:extLst>
          </p:cNvPr>
          <p:cNvSpPr txBox="1"/>
          <p:nvPr/>
        </p:nvSpPr>
        <p:spPr>
          <a:xfrm>
            <a:off x="469055" y="306914"/>
            <a:ext cx="2008893" cy="400110"/>
          </a:xfrm>
          <a:prstGeom prst="rect">
            <a:avLst/>
          </a:prstGeom>
          <a:noFill/>
        </p:spPr>
        <p:txBody>
          <a:bodyPr wrap="square" rtlCol="0">
            <a:spAutoFit/>
          </a:bodyPr>
          <a:lstStyle/>
          <a:p>
            <a:pPr algn="r" rtl="1"/>
            <a:r>
              <a:rPr lang="ar-SA" sz="2000" b="1" dirty="0">
                <a:highlight>
                  <a:srgbClr val="FFFF00"/>
                </a:highlight>
                <a:latin typeface="Arial" panose="020B0604020202020204" pitchFamily="34" charset="0"/>
                <a:cs typeface="Arial" panose="020B0604020202020204" pitchFamily="34" charset="0"/>
              </a:rPr>
              <a:t>تكييف بحسب السياق</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5688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lowchart: Process 14">
            <a:extLst>
              <a:ext uri="{FF2B5EF4-FFF2-40B4-BE49-F238E27FC236}">
                <a16:creationId xmlns:a16="http://schemas.microsoft.com/office/drawing/2014/main" id="{6680CD7E-E19D-3DBA-E435-F76E5E5F4AA6}"/>
              </a:ext>
            </a:extLst>
          </p:cNvPr>
          <p:cNvSpPr/>
          <p:nvPr/>
        </p:nvSpPr>
        <p:spPr>
          <a:xfrm>
            <a:off x="5744634" y="3482997"/>
            <a:ext cx="2068547"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16" name="Flowchart: Process 15">
            <a:extLst>
              <a:ext uri="{FF2B5EF4-FFF2-40B4-BE49-F238E27FC236}">
                <a16:creationId xmlns:a16="http://schemas.microsoft.com/office/drawing/2014/main" id="{5E986116-06A3-8D96-CAE4-BF276082C420}"/>
              </a:ext>
            </a:extLst>
          </p:cNvPr>
          <p:cNvSpPr/>
          <p:nvPr/>
        </p:nvSpPr>
        <p:spPr>
          <a:xfrm>
            <a:off x="3541486" y="2983761"/>
            <a:ext cx="1931861" cy="556147"/>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cxnSp>
        <p:nvCxnSpPr>
          <p:cNvPr id="20" name="Straight Connector 19">
            <a:extLst>
              <a:ext uri="{FF2B5EF4-FFF2-40B4-BE49-F238E27FC236}">
                <a16:creationId xmlns:a16="http://schemas.microsoft.com/office/drawing/2014/main" id="{B2E8BB2C-04F1-DB84-E4F2-827D972F1259}"/>
              </a:ext>
            </a:extLst>
          </p:cNvPr>
          <p:cNvCxnSpPr>
            <a:cxnSpLocks/>
          </p:cNvCxnSpPr>
          <p:nvPr/>
        </p:nvCxnSpPr>
        <p:spPr>
          <a:xfrm>
            <a:off x="6807254" y="4252626"/>
            <a:ext cx="0" cy="524107"/>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B0580D6D-03E6-0D2C-419C-E368F53C7D47}"/>
              </a:ext>
            </a:extLst>
          </p:cNvPr>
          <p:cNvSpPr txBox="1"/>
          <p:nvPr/>
        </p:nvSpPr>
        <p:spPr>
          <a:xfrm>
            <a:off x="1313062" y="1787331"/>
            <a:ext cx="6599481" cy="2239844"/>
          </a:xfrm>
          <a:prstGeom prst="rect">
            <a:avLst/>
          </a:prstGeom>
          <a:noFill/>
        </p:spPr>
        <p:txBody>
          <a:bodyPr wrap="square" rtlCol="0">
            <a:spAutoFit/>
          </a:bodyPr>
          <a:lstStyle/>
          <a:p>
            <a:pPr algn="r" rtl="1">
              <a:lnSpc>
                <a:spcPct val="150000"/>
              </a:lnSpc>
            </a:pPr>
            <a:r>
              <a:rPr lang="en-US" sz="2400" dirty="0" err="1">
                <a:solidFill>
                  <a:srgbClr val="000000"/>
                </a:solidFill>
                <a:effectLst/>
                <a:latin typeface="Calibri" panose="020F0502020204030204" pitchFamily="34" charset="0"/>
                <a:ea typeface="Helvetica Neue" panose="020B0604020202020204"/>
                <a:cs typeface="Calibri" panose="020F0502020204030204" pitchFamily="34" charset="0"/>
              </a:rPr>
              <a:t>الأطفال</a:t>
            </a:r>
            <a:r>
              <a:rPr lang="en-US" sz="2400" dirty="0">
                <a:solidFill>
                  <a:srgbClr val="000000"/>
                </a:solidFill>
                <a:effectLst/>
                <a:latin typeface="Calibri" panose="020F0502020204030204" pitchFamily="34" charset="0"/>
                <a:ea typeface="Helvetica Neue" panose="020B0604020202020204"/>
                <a:cs typeface="Calibri" panose="020F0502020204030204" pitchFamily="34" charset="0"/>
              </a:rPr>
              <a:t> الذين هم بطبيعتهم </a:t>
            </a:r>
            <a:r>
              <a:rPr lang="en-US" sz="2400" dirty="0" err="1">
                <a:solidFill>
                  <a:srgbClr val="000000"/>
                </a:solidFill>
                <a:effectLst/>
                <a:latin typeface="Calibri" panose="020F0502020204030204" pitchFamily="34" charset="0"/>
                <a:ea typeface="Helvetica Neue" panose="020B0604020202020204"/>
                <a:cs typeface="Calibri" panose="020F0502020204030204" pitchFamily="34" charset="0"/>
              </a:rPr>
              <a:t>أو</a:t>
            </a:r>
            <a:r>
              <a:rPr lang="en-US" sz="2400" dirty="0">
                <a:solidFill>
                  <a:srgbClr val="000000"/>
                </a:solidFill>
                <a:effectLst/>
                <a:latin typeface="Calibri" panose="020F0502020204030204" pitchFamily="34" charset="0"/>
                <a:ea typeface="Helvetica Neue" panose="020B0604020202020204"/>
                <a:cs typeface="Calibri" panose="020F0502020204030204" pitchFamily="34" charset="0"/>
              </a:rPr>
              <a:t> </a:t>
            </a:r>
            <a:r>
              <a:rPr lang="ar-SA" sz="2400" dirty="0">
                <a:solidFill>
                  <a:srgbClr val="000000"/>
                </a:solidFill>
                <a:effectLst/>
                <a:latin typeface="Calibri" panose="020F0502020204030204" pitchFamily="34" charset="0"/>
                <a:ea typeface="Helvetica Neue" panose="020B0604020202020204"/>
                <a:cs typeface="Calibri" panose="020F0502020204030204" pitchFamily="34" charset="0"/>
              </a:rPr>
              <a:t>ب</a:t>
            </a:r>
            <a:r>
              <a:rPr lang="en-US" sz="2400" dirty="0" err="1">
                <a:solidFill>
                  <a:srgbClr val="000000"/>
                </a:solidFill>
                <a:effectLst/>
                <a:latin typeface="Calibri" panose="020F0502020204030204" pitchFamily="34" charset="0"/>
                <a:ea typeface="Helvetica Neue" panose="020B0604020202020204"/>
                <a:cs typeface="Calibri" panose="020F0502020204030204" pitchFamily="34" charset="0"/>
              </a:rPr>
              <a:t>القانون</a:t>
            </a:r>
            <a:r>
              <a:rPr lang="en-US" sz="2400" dirty="0">
                <a:solidFill>
                  <a:srgbClr val="000000"/>
                </a:solidFill>
                <a:effectLst/>
                <a:latin typeface="Calibri" panose="020F0502020204030204" pitchFamily="34" charset="0"/>
                <a:ea typeface="Helvetica Neue" panose="020B0604020202020204"/>
                <a:cs typeface="Calibri" panose="020F0502020204030204" pitchFamily="34" charset="0"/>
              </a:rPr>
              <a:t> أصغر من أن يمنحوا الموافقة المستنيرة ، </a:t>
            </a:r>
            <a:r>
              <a:rPr lang="en-US" sz="2400" dirty="0" err="1">
                <a:solidFill>
                  <a:srgbClr val="000000"/>
                </a:solidFill>
                <a:effectLst/>
                <a:latin typeface="Calibri" panose="020F0502020204030204" pitchFamily="34" charset="0"/>
                <a:ea typeface="Helvetica Neue" panose="020B0604020202020204"/>
                <a:cs typeface="Calibri" panose="020F0502020204030204" pitchFamily="34" charset="0"/>
              </a:rPr>
              <a:t>لكنهم</a:t>
            </a:r>
            <a:r>
              <a:rPr lang="en-US" sz="2400" dirty="0">
                <a:solidFill>
                  <a:srgbClr val="000000"/>
                </a:solidFill>
                <a:effectLst/>
                <a:latin typeface="Calibri" panose="020F0502020204030204" pitchFamily="34" charset="0"/>
                <a:ea typeface="Helvetica Neue" panose="020B0604020202020204"/>
                <a:cs typeface="Calibri" panose="020F0502020204030204" pitchFamily="34" charset="0"/>
              </a:rPr>
              <a:t> </a:t>
            </a:r>
            <a:r>
              <a:rPr lang="ar-SA" sz="2400" dirty="0">
                <a:solidFill>
                  <a:srgbClr val="000000"/>
                </a:solidFill>
                <a:effectLst/>
                <a:latin typeface="Calibri" panose="020F0502020204030204" pitchFamily="34" charset="0"/>
                <a:ea typeface="Helvetica Neue" panose="020B0604020202020204"/>
                <a:cs typeface="Calibri" panose="020F0502020204030204" pitchFamily="34" charset="0"/>
              </a:rPr>
              <a:t>كبار بما يكفي</a:t>
            </a:r>
            <a:r>
              <a:rPr lang="en-US" sz="2400" dirty="0">
                <a:solidFill>
                  <a:srgbClr val="000000"/>
                </a:solidFill>
                <a:effectLst/>
                <a:latin typeface="Calibri" panose="020F0502020204030204" pitchFamily="34" charset="0"/>
                <a:ea typeface="Helvetica Neue" panose="020B0604020202020204"/>
                <a:cs typeface="Calibri" panose="020F0502020204030204" pitchFamily="34" charset="0"/>
              </a:rPr>
              <a:t> </a:t>
            </a:r>
            <a:r>
              <a:rPr lang="en-US" sz="2400" dirty="0" err="1">
                <a:solidFill>
                  <a:srgbClr val="000000"/>
                </a:solidFill>
                <a:effectLst/>
                <a:latin typeface="Calibri" panose="020F0502020204030204" pitchFamily="34" charset="0"/>
                <a:ea typeface="Helvetica Neue" panose="020B0604020202020204"/>
                <a:cs typeface="Calibri" panose="020F0502020204030204" pitchFamily="34" charset="0"/>
              </a:rPr>
              <a:t>أن</a:t>
            </a:r>
            <a:r>
              <a:rPr lang="en-US" sz="2400" dirty="0">
                <a:solidFill>
                  <a:srgbClr val="000000"/>
                </a:solidFill>
                <a:effectLst/>
                <a:latin typeface="Calibri" panose="020F0502020204030204" pitchFamily="34" charset="0"/>
                <a:ea typeface="Helvetica Neue" panose="020B0604020202020204"/>
                <a:cs typeface="Calibri" panose="020F0502020204030204" pitchFamily="34" charset="0"/>
              </a:rPr>
              <a:t> يفهموا ويوافقوا على المشاركة في الخدمات ، </a:t>
            </a:r>
            <a:r>
              <a:rPr lang="en-US" sz="2400" b="1" dirty="0">
                <a:solidFill>
                  <a:srgbClr val="000000"/>
                </a:solidFill>
                <a:effectLst/>
                <a:latin typeface="Calibri" panose="020F0502020204030204" pitchFamily="34" charset="0"/>
                <a:ea typeface="Helvetica Neue" panose="020B0604020202020204"/>
                <a:cs typeface="Calibri" panose="020F0502020204030204" pitchFamily="34" charset="0"/>
              </a:rPr>
              <a:t>"</a:t>
            </a:r>
            <a:r>
              <a:rPr lang="en-US" sz="2400" b="1" dirty="0" err="1">
                <a:solidFill>
                  <a:srgbClr val="000000"/>
                </a:solidFill>
                <a:effectLst/>
                <a:latin typeface="Calibri" panose="020F0502020204030204" pitchFamily="34" charset="0"/>
                <a:ea typeface="Helvetica Neue" panose="020B0604020202020204"/>
                <a:cs typeface="Calibri" panose="020F0502020204030204" pitchFamily="34" charset="0"/>
              </a:rPr>
              <a:t>ال</a:t>
            </a:r>
            <a:r>
              <a:rPr lang="ar-SA" sz="2400" b="1" dirty="0">
                <a:solidFill>
                  <a:srgbClr val="000000"/>
                </a:solidFill>
                <a:latin typeface="Calibri" panose="020F0502020204030204" pitchFamily="34" charset="0"/>
                <a:ea typeface="Helvetica Neue" panose="020B0604020202020204"/>
                <a:cs typeface="Calibri" panose="020F0502020204030204" pitchFamily="34" charset="0"/>
              </a:rPr>
              <a:t>قبول</a:t>
            </a:r>
            <a:r>
              <a:rPr lang="en-US" sz="2400" b="1" dirty="0">
                <a:solidFill>
                  <a:srgbClr val="000000"/>
                </a:solidFill>
                <a:effectLst/>
                <a:latin typeface="Calibri" panose="020F0502020204030204" pitchFamily="34" charset="0"/>
                <a:ea typeface="Helvetica Neue" panose="020B0604020202020204"/>
                <a:cs typeface="Calibri" panose="020F0502020204030204" pitchFamily="34" charset="0"/>
              </a:rPr>
              <a:t> </a:t>
            </a:r>
            <a:r>
              <a:rPr lang="en-US" sz="2400" b="1" dirty="0" err="1">
                <a:solidFill>
                  <a:srgbClr val="000000"/>
                </a:solidFill>
                <a:effectLst/>
                <a:latin typeface="Calibri" panose="020F0502020204030204" pitchFamily="34" charset="0"/>
                <a:ea typeface="Helvetica Neue" panose="020B0604020202020204"/>
                <a:cs typeface="Calibri" panose="020F0502020204030204" pitchFamily="34" charset="0"/>
              </a:rPr>
              <a:t>المستنير</a:t>
            </a:r>
            <a:r>
              <a:rPr lang="en-US" sz="2400" b="1" dirty="0">
                <a:solidFill>
                  <a:srgbClr val="000000"/>
                </a:solidFill>
                <a:effectLst/>
                <a:latin typeface="Calibri" panose="020F0502020204030204" pitchFamily="34" charset="0"/>
                <a:ea typeface="Helvetica Neue" panose="020B0604020202020204"/>
                <a:cs typeface="Calibri" panose="020F0502020204030204" pitchFamily="34" charset="0"/>
              </a:rPr>
              <a:t>"</a:t>
            </a:r>
            <a:r>
              <a:rPr lang="ar-SA" sz="2400" b="1" dirty="0">
                <a:solidFill>
                  <a:srgbClr val="000000"/>
                </a:solidFill>
                <a:effectLst/>
                <a:latin typeface="Calibri" panose="020F0502020204030204" pitchFamily="34" charset="0"/>
                <a:ea typeface="Helvetica Neue" panose="020B0604020202020204"/>
                <a:cs typeface="Calibri" panose="020F0502020204030204" pitchFamily="34" charset="0"/>
              </a:rPr>
              <a:t> </a:t>
            </a:r>
            <a:r>
              <a:rPr lang="ar-SA" sz="2400" dirty="0">
                <a:solidFill>
                  <a:srgbClr val="000000"/>
                </a:solidFill>
                <a:effectLst/>
                <a:latin typeface="Calibri" panose="020F0502020204030204" pitchFamily="34" charset="0"/>
                <a:ea typeface="Helvetica Neue" panose="020B0604020202020204"/>
                <a:cs typeface="Calibri" panose="020F0502020204030204" pitchFamily="34" charset="0"/>
              </a:rPr>
              <a:t>للطفل</a:t>
            </a:r>
            <a:r>
              <a:rPr lang="ar-SA" sz="2400" b="1" dirty="0">
                <a:solidFill>
                  <a:srgbClr val="000000"/>
                </a:solidFill>
                <a:effectLst/>
                <a:latin typeface="Calibri" panose="020F0502020204030204" pitchFamily="34" charset="0"/>
                <a:ea typeface="Helvetica Neue" panose="020B0604020202020204"/>
                <a:cs typeface="Calibri" panose="020F0502020204030204" pitchFamily="34" charset="0"/>
              </a:rPr>
              <a:t> </a:t>
            </a:r>
            <a:r>
              <a:rPr lang="ar-SA" sz="2400" dirty="0">
                <a:solidFill>
                  <a:srgbClr val="000000"/>
                </a:solidFill>
                <a:effectLst/>
                <a:latin typeface="Calibri" panose="020F0502020204030204" pitchFamily="34" charset="0"/>
                <a:ea typeface="Helvetica Neue" panose="020B0604020202020204"/>
                <a:cs typeface="Calibri" panose="020F0502020204030204" pitchFamily="34" charset="0"/>
              </a:rPr>
              <a:t>يتم طلبه</a:t>
            </a:r>
          </a:p>
          <a:p>
            <a:pPr algn="r" rtl="1">
              <a:lnSpc>
                <a:spcPct val="150000"/>
              </a:lnSpc>
            </a:pPr>
            <a:r>
              <a:rPr lang="ar-SA" sz="2400" dirty="0">
                <a:solidFill>
                  <a:srgbClr val="000000"/>
                </a:solidFill>
                <a:effectLst/>
                <a:latin typeface="Calibri" panose="020F0502020204030204" pitchFamily="34" charset="0"/>
                <a:ea typeface="Helvetica Neue" panose="020B0604020202020204"/>
                <a:cs typeface="Calibri" panose="020F0502020204030204" pitchFamily="34" charset="0"/>
              </a:rPr>
              <a:t> قبل</a:t>
            </a:r>
            <a:r>
              <a:rPr lang="en-US" sz="2400" dirty="0">
                <a:solidFill>
                  <a:srgbClr val="000000"/>
                </a:solidFill>
                <a:latin typeface="Calibri" panose="020F0502020204030204" pitchFamily="34" charset="0"/>
                <a:ea typeface="Helvetica Neue" panose="020B0604020202020204"/>
                <a:cs typeface="Calibri" panose="020F0502020204030204" pitchFamily="34" charset="0"/>
              </a:rPr>
              <a:t> تقديم الخدمات</a:t>
            </a:r>
            <a:endParaRPr lang="en-GB" sz="2400" b="1" dirty="0">
              <a:solidFill>
                <a:schemeClr val="accent2">
                  <a:lumMod val="75000"/>
                </a:schemeClr>
              </a:solidFill>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E9C9F5A7-631F-BFE4-C389-8579F6C3F713}"/>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ا</a:t>
            </a:r>
            <a:r>
              <a:rPr lang="ar-SA" dirty="0">
                <a:latin typeface="Calibri" panose="020F0502020204030204" pitchFamily="34" charset="0"/>
                <a:cs typeface="Calibri" panose="020F0502020204030204" pitchFamily="34" charset="0"/>
              </a:rPr>
              <a:t>لقبول</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أو</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الموافقة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المستنيرة</a:t>
            </a:r>
            <a:endParaRPr lang="en-BE" dirty="0"/>
          </a:p>
        </p:txBody>
      </p:sp>
      <p:sp>
        <p:nvSpPr>
          <p:cNvPr id="17" name="TextBox 16">
            <a:extLst>
              <a:ext uri="{FF2B5EF4-FFF2-40B4-BE49-F238E27FC236}">
                <a16:creationId xmlns:a16="http://schemas.microsoft.com/office/drawing/2014/main" id="{CD9C8D45-D9C1-9994-1DD1-23C033C5A046}"/>
              </a:ext>
            </a:extLst>
          </p:cNvPr>
          <p:cNvSpPr txBox="1"/>
          <p:nvPr/>
        </p:nvSpPr>
        <p:spPr>
          <a:xfrm>
            <a:off x="9140866" y="2009873"/>
            <a:ext cx="2231077" cy="646331"/>
          </a:xfrm>
          <a:prstGeom prst="rect">
            <a:avLst/>
          </a:prstGeom>
          <a:noFill/>
          <a:ln w="12700">
            <a:solidFill>
              <a:schemeClr val="accent1"/>
            </a:solidFill>
          </a:ln>
        </p:spPr>
        <p:txBody>
          <a:bodyPr wrap="square">
            <a:spAutoFit/>
          </a:bodyPr>
          <a:lstStyle/>
          <a:p>
            <a:pPr algn="r" rtl="1"/>
            <a:r>
              <a:rPr lang="ar-SA" sz="1800" b="1" dirty="0">
                <a:latin typeface="Calibri" panose="020F0502020204030204" pitchFamily="34" charset="0"/>
                <a:cs typeface="Calibri" panose="020F0502020204030204" pitchFamily="34" charset="0"/>
              </a:rPr>
              <a:t>مستنير </a:t>
            </a:r>
            <a:r>
              <a:rPr lang="en-GB" sz="1800" b="1" dirty="0">
                <a:latin typeface="Calibri" panose="020F0502020204030204" pitchFamily="34" charset="0"/>
                <a:cs typeface="Calibri" panose="020F0502020204030204" pitchFamily="34" charset="0"/>
              </a:rPr>
              <a:t>:</a:t>
            </a:r>
            <a:r>
              <a:rPr lang="en-GB" sz="1800" dirty="0">
                <a:latin typeface="Calibri" panose="020F0502020204030204" pitchFamily="34" charset="0"/>
                <a:cs typeface="Calibri" panose="020F0502020204030204" pitchFamily="34" charset="0"/>
              </a:rPr>
              <a:t>الشخص لديه كل المعلومات التي يحتاجها</a:t>
            </a:r>
          </a:p>
        </p:txBody>
      </p:sp>
      <p:sp>
        <p:nvSpPr>
          <p:cNvPr id="19" name="TextBox 18">
            <a:extLst>
              <a:ext uri="{FF2B5EF4-FFF2-40B4-BE49-F238E27FC236}">
                <a16:creationId xmlns:a16="http://schemas.microsoft.com/office/drawing/2014/main" id="{349C5289-612A-CC81-CD4C-B73A5B7DC77A}"/>
              </a:ext>
            </a:extLst>
          </p:cNvPr>
          <p:cNvSpPr txBox="1"/>
          <p:nvPr/>
        </p:nvSpPr>
        <p:spPr>
          <a:xfrm>
            <a:off x="9213514" y="3123336"/>
            <a:ext cx="2267504" cy="1477328"/>
          </a:xfrm>
          <a:prstGeom prst="rect">
            <a:avLst/>
          </a:prstGeom>
          <a:noFill/>
          <a:ln w="12700">
            <a:solidFill>
              <a:schemeClr val="accent1"/>
            </a:solidFill>
          </a:ln>
        </p:spPr>
        <p:txBody>
          <a:bodyPr wrap="square">
            <a:spAutoFit/>
          </a:bodyPr>
          <a:lstStyle/>
          <a:p>
            <a:pPr algn="r" rtl="1"/>
            <a:r>
              <a:rPr lang="ar-SA" sz="1800" b="1" dirty="0">
                <a:latin typeface="Calibri" panose="020F0502020204030204" pitchFamily="34" charset="0"/>
                <a:cs typeface="Calibri" panose="020F0502020204030204" pitchFamily="34" charset="0"/>
              </a:rPr>
              <a:t>القبول: </a:t>
            </a:r>
            <a:r>
              <a:rPr lang="en-GB" sz="1800" dirty="0" err="1">
                <a:latin typeface="Calibri" panose="020F0502020204030204" pitchFamily="34" charset="0"/>
                <a:cs typeface="Calibri" panose="020F0502020204030204" pitchFamily="34" charset="0"/>
              </a:rPr>
              <a:t>الشخص</a:t>
            </a:r>
            <a:r>
              <a:rPr lang="en-GB" sz="1800" dirty="0">
                <a:latin typeface="Calibri" panose="020F0502020204030204" pitchFamily="34" charset="0"/>
                <a:cs typeface="Calibri" panose="020F0502020204030204" pitchFamily="34" charset="0"/>
              </a:rPr>
              <a:t> الذي يفتقر إلى القدرة على اتخاذ القرارات يعبر عن رغبته ، لكن لا يمكنه الموافقة بشكل قانوني أو رسمي</a:t>
            </a:r>
          </a:p>
        </p:txBody>
      </p:sp>
      <p:sp>
        <p:nvSpPr>
          <p:cNvPr id="25" name="TextBox 24">
            <a:extLst>
              <a:ext uri="{FF2B5EF4-FFF2-40B4-BE49-F238E27FC236}">
                <a16:creationId xmlns:a16="http://schemas.microsoft.com/office/drawing/2014/main" id="{E0C38A30-F361-1B8F-2A18-FE08E83740EE}"/>
              </a:ext>
            </a:extLst>
          </p:cNvPr>
          <p:cNvSpPr txBox="1"/>
          <p:nvPr/>
        </p:nvSpPr>
        <p:spPr>
          <a:xfrm>
            <a:off x="5798382" y="4912408"/>
            <a:ext cx="2267504" cy="646331"/>
          </a:xfrm>
          <a:prstGeom prst="rect">
            <a:avLst/>
          </a:prstGeom>
          <a:solidFill>
            <a:schemeClr val="accent1">
              <a:lumMod val="20000"/>
              <a:lumOff val="80000"/>
            </a:schemeClr>
          </a:solidFill>
          <a:ln w="12700">
            <a:solidFill>
              <a:schemeClr val="accent1"/>
            </a:solidFill>
          </a:ln>
        </p:spPr>
        <p:txBody>
          <a:bodyPr wrap="square">
            <a:spAutoFit/>
          </a:bodyPr>
          <a:lstStyle/>
          <a:p>
            <a:pPr algn="ctr" rtl="1"/>
            <a:r>
              <a:rPr lang="en-GB" sz="1800" b="1" dirty="0">
                <a:latin typeface="Calibri" panose="020F0502020204030204" pitchFamily="34" charset="0"/>
                <a:cs typeface="Calibri" panose="020F0502020204030204" pitchFamily="34" charset="0"/>
              </a:rPr>
              <a:t>قبل تقديم </a:t>
            </a:r>
            <a:r>
              <a:rPr lang="en-GB" sz="1800" b="1" dirty="0" err="1">
                <a:latin typeface="Calibri" panose="020F0502020204030204" pitchFamily="34" charset="0"/>
                <a:cs typeface="Calibri" panose="020F0502020204030204" pitchFamily="34" charset="0"/>
              </a:rPr>
              <a:t>الخدمات</a:t>
            </a:r>
            <a:r>
              <a:rPr lang="en-GB" sz="1800" b="1" dirty="0">
                <a:latin typeface="Calibri" panose="020F0502020204030204" pitchFamily="34" charset="0"/>
                <a:cs typeface="Calibri" panose="020F0502020204030204" pitchFamily="34" charset="0"/>
              </a:rPr>
              <a:t>:</a:t>
            </a:r>
            <a:endParaRPr lang="ar-SA" sz="1800" b="1" dirty="0">
              <a:latin typeface="Calibri" panose="020F0502020204030204" pitchFamily="34" charset="0"/>
              <a:cs typeface="Calibri" panose="020F0502020204030204" pitchFamily="34" charset="0"/>
            </a:endParaRPr>
          </a:p>
          <a:p>
            <a:pPr algn="ctr" rtl="1"/>
            <a:r>
              <a:rPr lang="en-GB" sz="1800" dirty="0" err="1">
                <a:latin typeface="Calibri" panose="020F0502020204030204" pitchFamily="34" charset="0"/>
                <a:cs typeface="Calibri" panose="020F0502020204030204" pitchFamily="34" charset="0"/>
              </a:rPr>
              <a:t>قبل</a:t>
            </a:r>
            <a:r>
              <a:rPr lang="en-GB" sz="1800" dirty="0">
                <a:latin typeface="Calibri" panose="020F0502020204030204" pitchFamily="34" charset="0"/>
                <a:cs typeface="Calibri" panose="020F0502020204030204" pitchFamily="34" charset="0"/>
              </a:rPr>
              <a:t> البدء</a:t>
            </a:r>
            <a:r>
              <a:rPr lang="en-GB" sz="1800" dirty="0">
                <a:latin typeface="Arial" panose="020B0604020202020204" pitchFamily="34" charset="0"/>
                <a:cs typeface="Arial" panose="020B0604020202020204" pitchFamily="34" charset="0"/>
              </a:rPr>
              <a:t>!</a:t>
            </a:r>
            <a:endParaRPr lang="en-BE" sz="1800" dirty="0">
              <a:latin typeface="Arial" panose="020B0604020202020204" pitchFamily="34" charset="0"/>
              <a:cs typeface="Arial" panose="020B0604020202020204" pitchFamily="34" charset="0"/>
            </a:endParaRPr>
          </a:p>
        </p:txBody>
      </p:sp>
      <p:cxnSp>
        <p:nvCxnSpPr>
          <p:cNvPr id="32" name="Straight Connector 31">
            <a:extLst>
              <a:ext uri="{FF2B5EF4-FFF2-40B4-BE49-F238E27FC236}">
                <a16:creationId xmlns:a16="http://schemas.microsoft.com/office/drawing/2014/main" id="{F9A64DAB-FD10-7E1A-C557-5B8864FED95B}"/>
              </a:ext>
            </a:extLst>
          </p:cNvPr>
          <p:cNvCxnSpPr>
            <a:cxnSpLocks/>
          </p:cNvCxnSpPr>
          <p:nvPr/>
        </p:nvCxnSpPr>
        <p:spPr>
          <a:xfrm flipH="1">
            <a:off x="5473347" y="3429000"/>
            <a:ext cx="393157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212B81FD-9B11-68D8-48AF-9A3A70FEDD1A}"/>
              </a:ext>
            </a:extLst>
          </p:cNvPr>
          <p:cNvCxnSpPr>
            <a:cxnSpLocks/>
          </p:cNvCxnSpPr>
          <p:nvPr/>
        </p:nvCxnSpPr>
        <p:spPr>
          <a:xfrm rot="10800000" flipV="1">
            <a:off x="5424872" y="2605490"/>
            <a:ext cx="4553797" cy="869781"/>
          </a:xfrm>
          <a:prstGeom prst="bentConnector3">
            <a:avLst>
              <a:gd name="adj1" fmla="val 40438"/>
            </a:avLst>
          </a:prstGeom>
          <a:ln w="12700"/>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7D9F155D-5D7F-8768-D3E1-D5EA755BC629}"/>
              </a:ext>
            </a:extLst>
          </p:cNvPr>
          <p:cNvGrpSpPr/>
          <p:nvPr/>
        </p:nvGrpSpPr>
        <p:grpSpPr>
          <a:xfrm>
            <a:off x="10228983" y="337468"/>
            <a:ext cx="1587872" cy="1368854"/>
            <a:chOff x="10228983" y="337468"/>
            <a:chExt cx="1587872" cy="1368854"/>
          </a:xfrm>
        </p:grpSpPr>
        <p:sp>
          <p:nvSpPr>
            <p:cNvPr id="39" name="Hexagon 38">
              <a:extLst>
                <a:ext uri="{FF2B5EF4-FFF2-40B4-BE49-F238E27FC236}">
                  <a16:creationId xmlns:a16="http://schemas.microsoft.com/office/drawing/2014/main" id="{EF54AA14-07EE-3D0D-5B2A-AF62F641A94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40" name="Group 39">
              <a:extLst>
                <a:ext uri="{FF2B5EF4-FFF2-40B4-BE49-F238E27FC236}">
                  <a16:creationId xmlns:a16="http://schemas.microsoft.com/office/drawing/2014/main" id="{BD681FFA-2FD2-5AFC-586E-D17ABFAC79EE}"/>
                </a:ext>
              </a:extLst>
            </p:cNvPr>
            <p:cNvGrpSpPr/>
            <p:nvPr/>
          </p:nvGrpSpPr>
          <p:grpSpPr>
            <a:xfrm>
              <a:off x="10741851" y="707024"/>
              <a:ext cx="562136" cy="634675"/>
              <a:chOff x="760175" y="830141"/>
              <a:chExt cx="867619" cy="979580"/>
            </a:xfrm>
          </p:grpSpPr>
          <p:sp>
            <p:nvSpPr>
              <p:cNvPr id="41" name="Rectangle 40">
                <a:extLst>
                  <a:ext uri="{FF2B5EF4-FFF2-40B4-BE49-F238E27FC236}">
                    <a16:creationId xmlns:a16="http://schemas.microsoft.com/office/drawing/2014/main" id="{DA4366A7-4E58-0061-ED34-1D164958081C}"/>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٩٢</a:t>
                </a:r>
                <a:endParaRPr lang="en-CA" b="1" dirty="0">
                  <a:solidFill>
                    <a:schemeClr val="accent1"/>
                  </a:solidFill>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DECCE873-4066-9DDB-6D64-3F298ABC00AD}"/>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1291620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11294-71CE-0C5A-E8F8-1BA9A36FC9DE}"/>
              </a:ext>
            </a:extLst>
          </p:cNvPr>
          <p:cNvSpPr>
            <a:spLocks noGrp="1"/>
          </p:cNvSpPr>
          <p:nvPr>
            <p:ph type="title"/>
          </p:nvPr>
        </p:nvSpPr>
        <p:spPr/>
        <p:txBody>
          <a:bodyPr/>
          <a:lstStyle/>
          <a:p>
            <a:pPr rtl="1"/>
            <a:r>
              <a:rPr lang="ar-SA" dirty="0">
                <a:latin typeface="Calibri" panose="020F0502020204030204" pitchFamily="34" charset="0"/>
                <a:cs typeface="Calibri" panose="020F0502020204030204" pitchFamily="34" charset="0"/>
              </a:rPr>
              <a:t>المستنيرة</a:t>
            </a:r>
            <a:endParaRPr lang="en-BE" dirty="0">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8340A335-B27D-BAC8-A0AC-CCB97EBDEEAB}"/>
              </a:ext>
            </a:extLst>
          </p:cNvPr>
          <p:cNvSpPr txBox="1"/>
          <p:nvPr/>
        </p:nvSpPr>
        <p:spPr>
          <a:xfrm>
            <a:off x="5298396" y="2383971"/>
            <a:ext cx="5536954" cy="2677656"/>
          </a:xfrm>
          <a:prstGeom prst="rect">
            <a:avLst/>
          </a:prstGeom>
          <a:noFill/>
        </p:spPr>
        <p:txBody>
          <a:bodyPr wrap="square" lIns="91440" tIns="45720" rIns="91440" bIns="45720" rtlCol="0" anchor="t">
            <a:spAutoFit/>
          </a:bodyPr>
          <a:lstStyle/>
          <a:p>
            <a:pPr algn="r" rtl="1"/>
            <a:r>
              <a:rPr lang="en-GB" sz="4200" b="1" dirty="0">
                <a:latin typeface="Calibri" panose="020F0502020204030204" pitchFamily="34" charset="0"/>
                <a:cs typeface="Calibri" panose="020F0502020204030204" pitchFamily="34" charset="0"/>
              </a:rPr>
              <a:t>ما المعلومات التي يحتاجها الأطفال </a:t>
            </a:r>
            <a:r>
              <a:rPr lang="en-GB" sz="4200" b="1" dirty="0" err="1">
                <a:latin typeface="Calibri" panose="020F0502020204030204" pitchFamily="34" charset="0"/>
                <a:cs typeface="Calibri" panose="020F0502020204030204" pitchFamily="34" charset="0"/>
              </a:rPr>
              <a:t>أو</a:t>
            </a:r>
            <a:r>
              <a:rPr lang="en-GB" sz="4200" b="1" dirty="0">
                <a:latin typeface="Calibri" panose="020F0502020204030204" pitchFamily="34" charset="0"/>
                <a:cs typeface="Calibri" panose="020F0502020204030204" pitchFamily="34" charset="0"/>
              </a:rPr>
              <a:t> </a:t>
            </a:r>
            <a:r>
              <a:rPr lang="en-GB" sz="4200" b="1" dirty="0" err="1">
                <a:latin typeface="Calibri" panose="020F0502020204030204" pitchFamily="34" charset="0"/>
                <a:cs typeface="Calibri" panose="020F0502020204030204" pitchFamily="34" charset="0"/>
              </a:rPr>
              <a:t>ال</a:t>
            </a:r>
            <a:r>
              <a:rPr lang="ar-SA" sz="4200" b="1" dirty="0">
                <a:latin typeface="Calibri" panose="020F0502020204030204" pitchFamily="34" charset="0"/>
                <a:cs typeface="Calibri" panose="020F0502020204030204" pitchFamily="34" charset="0"/>
              </a:rPr>
              <a:t>والدين</a:t>
            </a:r>
            <a:r>
              <a:rPr lang="en-GB" sz="4200" b="1" dirty="0">
                <a:latin typeface="Calibri" panose="020F0502020204030204" pitchFamily="34" charset="0"/>
                <a:cs typeface="Calibri" panose="020F0502020204030204" pitchFamily="34" charset="0"/>
              </a:rPr>
              <a:t> </a:t>
            </a:r>
            <a:r>
              <a:rPr lang="en-GB" sz="4200" b="1" dirty="0" err="1">
                <a:latin typeface="Calibri" panose="020F0502020204030204" pitchFamily="34" charset="0"/>
                <a:cs typeface="Calibri" panose="020F0502020204030204" pitchFamily="34" charset="0"/>
              </a:rPr>
              <a:t>أو</a:t>
            </a:r>
            <a:r>
              <a:rPr lang="en-GB" sz="4200" b="1" dirty="0">
                <a:latin typeface="Calibri" panose="020F0502020204030204" pitchFamily="34" charset="0"/>
                <a:cs typeface="Calibri" panose="020F0502020204030204" pitchFamily="34" charset="0"/>
              </a:rPr>
              <a:t> </a:t>
            </a:r>
            <a:r>
              <a:rPr lang="en-GB" sz="4200" b="1" dirty="0" err="1">
                <a:latin typeface="Calibri" panose="020F0502020204030204" pitchFamily="34" charset="0"/>
                <a:cs typeface="Calibri" panose="020F0502020204030204" pitchFamily="34" charset="0"/>
              </a:rPr>
              <a:t>مقدم</a:t>
            </a:r>
            <a:r>
              <a:rPr lang="ar-SA" sz="4200" b="1" dirty="0" err="1">
                <a:latin typeface="Calibri" panose="020F0502020204030204" pitchFamily="34" charset="0"/>
                <a:cs typeface="Calibri" panose="020F0502020204030204" pitchFamily="34" charset="0"/>
              </a:rPr>
              <a:t>ي</a:t>
            </a:r>
            <a:r>
              <a:rPr lang="en-GB" sz="4200" b="1" dirty="0">
                <a:latin typeface="Calibri" panose="020F0502020204030204" pitchFamily="34" charset="0"/>
                <a:cs typeface="Calibri" panose="020F0502020204030204" pitchFamily="34" charset="0"/>
              </a:rPr>
              <a:t> الرعاية </a:t>
            </a:r>
            <a:r>
              <a:rPr lang="en-GB" sz="4200" b="1" dirty="0" err="1">
                <a:latin typeface="Calibri" panose="020F0502020204030204" pitchFamily="34" charset="0"/>
                <a:cs typeface="Calibri" panose="020F0502020204030204" pitchFamily="34" charset="0"/>
              </a:rPr>
              <a:t>أو</a:t>
            </a:r>
            <a:r>
              <a:rPr lang="en-GB" sz="4200" b="1" dirty="0">
                <a:latin typeface="Calibri" panose="020F0502020204030204" pitchFamily="34" charset="0"/>
                <a:cs typeface="Calibri" panose="020F0502020204030204" pitchFamily="34" charset="0"/>
              </a:rPr>
              <a:t> </a:t>
            </a:r>
            <a:r>
              <a:rPr lang="en-GB" sz="4200" b="1" dirty="0" err="1">
                <a:latin typeface="Calibri" panose="020F0502020204030204" pitchFamily="34" charset="0"/>
                <a:cs typeface="Calibri" panose="020F0502020204030204" pitchFamily="34" charset="0"/>
              </a:rPr>
              <a:t>البالغ</a:t>
            </a:r>
            <a:r>
              <a:rPr lang="ar-SA" sz="4200" b="1" dirty="0" err="1">
                <a:latin typeface="Calibri" panose="020F0502020204030204" pitchFamily="34" charset="0"/>
                <a:cs typeface="Calibri" panose="020F0502020204030204" pitchFamily="34" charset="0"/>
              </a:rPr>
              <a:t>ي</a:t>
            </a:r>
            <a:r>
              <a:rPr lang="en-GB" sz="4200" b="1" dirty="0" err="1">
                <a:latin typeface="Calibri" panose="020F0502020204030204" pitchFamily="34" charset="0"/>
                <a:cs typeface="Calibri" panose="020F0502020204030204" pitchFamily="34" charset="0"/>
              </a:rPr>
              <a:t>ن</a:t>
            </a:r>
            <a:r>
              <a:rPr lang="en-GB" sz="4200" b="1" dirty="0">
                <a:latin typeface="Calibri" panose="020F0502020204030204" pitchFamily="34" charset="0"/>
                <a:cs typeface="Calibri" panose="020F0502020204030204" pitchFamily="34" charset="0"/>
              </a:rPr>
              <a:t> الموثوق بهم؟</a:t>
            </a:r>
            <a:endParaRPr lang="en-BE" sz="4200" b="1" dirty="0">
              <a:latin typeface="Calibri" panose="020F0502020204030204" pitchFamily="34" charset="0"/>
              <a:cs typeface="Calibri" panose="020F0502020204030204" pitchFamily="34" charset="0"/>
            </a:endParaRPr>
          </a:p>
        </p:txBody>
      </p:sp>
      <p:sp>
        <p:nvSpPr>
          <p:cNvPr id="6" name="Rectangle: Single Corner Snipped 5">
            <a:extLst>
              <a:ext uri="{FF2B5EF4-FFF2-40B4-BE49-F238E27FC236}">
                <a16:creationId xmlns:a16="http://schemas.microsoft.com/office/drawing/2014/main" id="{F79E6ACC-2852-BD3B-872D-517BA5AA310B}"/>
              </a:ext>
            </a:extLst>
          </p:cNvPr>
          <p:cNvSpPr/>
          <p:nvPr/>
        </p:nvSpPr>
        <p:spPr>
          <a:xfrm>
            <a:off x="1606009" y="2076285"/>
            <a:ext cx="2836432" cy="3137742"/>
          </a:xfrm>
          <a:prstGeom prst="snip1Rect">
            <a:avLst>
              <a:gd name="adj" fmla="val 2326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pic>
        <p:nvPicPr>
          <p:cNvPr id="4" name="Graphic 3" descr="Information with solid fill">
            <a:extLst>
              <a:ext uri="{FF2B5EF4-FFF2-40B4-BE49-F238E27FC236}">
                <a16:creationId xmlns:a16="http://schemas.microsoft.com/office/drawing/2014/main" id="{72B27378-6245-62C1-3D77-78A196C5BC0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70132" y="2286837"/>
            <a:ext cx="866671" cy="866671"/>
          </a:xfrm>
          <a:prstGeom prst="rect">
            <a:avLst/>
          </a:prstGeom>
        </p:spPr>
      </p:pic>
      <p:pic>
        <p:nvPicPr>
          <p:cNvPr id="9" name="Graphic 8" descr="Information with solid fill">
            <a:extLst>
              <a:ext uri="{FF2B5EF4-FFF2-40B4-BE49-F238E27FC236}">
                <a16:creationId xmlns:a16="http://schemas.microsoft.com/office/drawing/2014/main" id="{D32ECEC6-5FD1-3151-C9F7-EDFF49F4C99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70132" y="3153508"/>
            <a:ext cx="866671" cy="866671"/>
          </a:xfrm>
          <a:prstGeom prst="rect">
            <a:avLst/>
          </a:prstGeom>
        </p:spPr>
      </p:pic>
      <p:pic>
        <p:nvPicPr>
          <p:cNvPr id="10" name="Graphic 9" descr="Information with solid fill">
            <a:extLst>
              <a:ext uri="{FF2B5EF4-FFF2-40B4-BE49-F238E27FC236}">
                <a16:creationId xmlns:a16="http://schemas.microsoft.com/office/drawing/2014/main" id="{D8053281-B69E-4213-E04E-6DBFB07822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70132" y="4020179"/>
            <a:ext cx="866671" cy="866671"/>
          </a:xfrm>
          <a:prstGeom prst="rect">
            <a:avLst/>
          </a:prstGeom>
        </p:spPr>
      </p:pic>
      <p:grpSp>
        <p:nvGrpSpPr>
          <p:cNvPr id="11" name="Group 10">
            <a:extLst>
              <a:ext uri="{FF2B5EF4-FFF2-40B4-BE49-F238E27FC236}">
                <a16:creationId xmlns:a16="http://schemas.microsoft.com/office/drawing/2014/main" id="{0602690F-45D3-5EDD-2CBA-8B14B120E5C0}"/>
              </a:ext>
            </a:extLst>
          </p:cNvPr>
          <p:cNvGrpSpPr/>
          <p:nvPr/>
        </p:nvGrpSpPr>
        <p:grpSpPr>
          <a:xfrm>
            <a:off x="10287040" y="555000"/>
            <a:ext cx="1587872" cy="1368854"/>
            <a:chOff x="10228983" y="337468"/>
            <a:chExt cx="1587872" cy="1368854"/>
          </a:xfrm>
        </p:grpSpPr>
        <p:sp>
          <p:nvSpPr>
            <p:cNvPr id="21" name="Hexagon 20">
              <a:extLst>
                <a:ext uri="{FF2B5EF4-FFF2-40B4-BE49-F238E27FC236}">
                  <a16:creationId xmlns:a16="http://schemas.microsoft.com/office/drawing/2014/main" id="{BCFF6BAA-D4CE-451E-0B30-D7F6EA5A683D}"/>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22" name="Group 21">
              <a:extLst>
                <a:ext uri="{FF2B5EF4-FFF2-40B4-BE49-F238E27FC236}">
                  <a16:creationId xmlns:a16="http://schemas.microsoft.com/office/drawing/2014/main" id="{F8674CBC-FA0B-BEF0-A540-07FBEE0C064D}"/>
                </a:ext>
              </a:extLst>
            </p:cNvPr>
            <p:cNvGrpSpPr/>
            <p:nvPr/>
          </p:nvGrpSpPr>
          <p:grpSpPr>
            <a:xfrm>
              <a:off x="10621771" y="762700"/>
              <a:ext cx="562136" cy="634675"/>
              <a:chOff x="760175" y="830142"/>
              <a:chExt cx="867619" cy="979579"/>
            </a:xfrm>
          </p:grpSpPr>
          <p:sp>
            <p:nvSpPr>
              <p:cNvPr id="26" name="Rectangle 25">
                <a:extLst>
                  <a:ext uri="{FF2B5EF4-FFF2-40B4-BE49-F238E27FC236}">
                    <a16:creationId xmlns:a16="http://schemas.microsoft.com/office/drawing/2014/main" id="{C23BFE1F-BD73-A936-8A9B-A3937EB4A041}"/>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٩٣</a:t>
                </a:r>
                <a:endParaRPr lang="en-CA" b="1" dirty="0">
                  <a:solidFill>
                    <a:schemeClr val="accent1"/>
                  </a:solidFill>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712F2019-A97A-EB4F-534D-D501D572AE9F}"/>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23" name="Group 22">
              <a:extLst>
                <a:ext uri="{FF2B5EF4-FFF2-40B4-BE49-F238E27FC236}">
                  <a16:creationId xmlns:a16="http://schemas.microsoft.com/office/drawing/2014/main" id="{466E5731-AE8D-5CF6-52B6-6F6049A7A759}"/>
                </a:ext>
              </a:extLst>
            </p:cNvPr>
            <p:cNvGrpSpPr/>
            <p:nvPr/>
          </p:nvGrpSpPr>
          <p:grpSpPr>
            <a:xfrm>
              <a:off x="11325415" y="762701"/>
              <a:ext cx="182192" cy="634674"/>
              <a:chOff x="2121762" y="2323619"/>
              <a:chExt cx="200378" cy="825210"/>
            </a:xfrm>
          </p:grpSpPr>
          <p:sp>
            <p:nvSpPr>
              <p:cNvPr id="24" name="Isosceles Triangle 23">
                <a:extLst>
                  <a:ext uri="{FF2B5EF4-FFF2-40B4-BE49-F238E27FC236}">
                    <a16:creationId xmlns:a16="http://schemas.microsoft.com/office/drawing/2014/main" id="{5A8BFEE8-76F3-5783-4F55-DB7BDE9338F2}"/>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5" name="Rectangle 24">
                <a:extLst>
                  <a:ext uri="{FF2B5EF4-FFF2-40B4-BE49-F238E27FC236}">
                    <a16:creationId xmlns:a16="http://schemas.microsoft.com/office/drawing/2014/main" id="{C3F14CAB-B44F-34DC-7417-65365C890F37}"/>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1154144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514DBF43-9577-04F2-F6DB-8D6982A2E6DE}"/>
              </a:ext>
            </a:extLst>
          </p:cNvPr>
          <p:cNvSpPr/>
          <p:nvPr/>
        </p:nvSpPr>
        <p:spPr>
          <a:xfrm>
            <a:off x="7057292" y="2009873"/>
            <a:ext cx="3965627" cy="372793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 name="Title 1">
            <a:extLst>
              <a:ext uri="{FF2B5EF4-FFF2-40B4-BE49-F238E27FC236}">
                <a16:creationId xmlns:a16="http://schemas.microsoft.com/office/drawing/2014/main" id="{5BA8E74E-893D-BF4B-C7C9-6EEF3E51ACB5}"/>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ال</a:t>
            </a:r>
            <a:r>
              <a:rPr lang="ar-SA" dirty="0">
                <a:latin typeface="Calibri" panose="020F0502020204030204" pitchFamily="34" charset="0"/>
                <a:cs typeface="Calibri" panose="020F0502020204030204" pitchFamily="34" charset="0"/>
              </a:rPr>
              <a:t>قبول</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أو</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الموافقة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المستنيرة</a:t>
            </a:r>
            <a:r>
              <a:rPr lang="en-GB" dirty="0"/>
              <a:t>؟</a:t>
            </a:r>
            <a:endParaRPr lang="en-BE" dirty="0"/>
          </a:p>
        </p:txBody>
      </p:sp>
      <p:sp>
        <p:nvSpPr>
          <p:cNvPr id="12" name="TextBox 11">
            <a:extLst>
              <a:ext uri="{FF2B5EF4-FFF2-40B4-BE49-F238E27FC236}">
                <a16:creationId xmlns:a16="http://schemas.microsoft.com/office/drawing/2014/main" id="{9207E5DB-B653-B868-AD91-D758A1ABF853}"/>
              </a:ext>
            </a:extLst>
          </p:cNvPr>
          <p:cNvSpPr txBox="1"/>
          <p:nvPr/>
        </p:nvSpPr>
        <p:spPr>
          <a:xfrm>
            <a:off x="914400" y="2414113"/>
            <a:ext cx="5662382" cy="1938992"/>
          </a:xfrm>
          <a:prstGeom prst="rect">
            <a:avLst/>
          </a:prstGeom>
          <a:noFill/>
        </p:spPr>
        <p:txBody>
          <a:bodyPr wrap="square" rtlCol="0">
            <a:spAutoFit/>
          </a:bodyPr>
          <a:lstStyle/>
          <a:p>
            <a:pPr algn="r" rtl="1"/>
            <a:r>
              <a:rPr lang="en-GB" sz="4000" b="1" dirty="0">
                <a:latin typeface="Calibri" panose="020F0502020204030204" pitchFamily="34" charset="0"/>
                <a:cs typeface="Calibri" panose="020F0502020204030204" pitchFamily="34" charset="0"/>
              </a:rPr>
              <a:t>هل </a:t>
            </a:r>
            <a:r>
              <a:rPr lang="en-GB" sz="4000" b="1" dirty="0" err="1">
                <a:latin typeface="Calibri" panose="020F0502020204030204" pitchFamily="34" charset="0"/>
                <a:cs typeface="Calibri" panose="020F0502020204030204" pitchFamily="34" charset="0"/>
              </a:rPr>
              <a:t>ينبغي</a:t>
            </a:r>
            <a:r>
              <a:rPr lang="en-GB" sz="4000" b="1" dirty="0">
                <a:latin typeface="Calibri" panose="020F0502020204030204" pitchFamily="34" charset="0"/>
                <a:cs typeface="Calibri" panose="020F0502020204030204" pitchFamily="34" charset="0"/>
              </a:rPr>
              <a:t> </a:t>
            </a:r>
            <a:r>
              <a:rPr lang="ar-SA" sz="4000" b="1" dirty="0">
                <a:latin typeface="Calibri" panose="020F0502020204030204" pitchFamily="34" charset="0"/>
                <a:cs typeface="Calibri" panose="020F0502020204030204" pitchFamily="34" charset="0"/>
              </a:rPr>
              <a:t>لأخصائي الحالة </a:t>
            </a:r>
            <a:r>
              <a:rPr lang="en-GB" sz="4000" b="1" dirty="0" err="1">
                <a:latin typeface="Calibri" panose="020F0502020204030204" pitchFamily="34" charset="0"/>
                <a:cs typeface="Calibri" panose="020F0502020204030204" pitchFamily="34" charset="0"/>
              </a:rPr>
              <a:t>أن</a:t>
            </a:r>
            <a:r>
              <a:rPr lang="en-GB" sz="4000" b="1" dirty="0">
                <a:latin typeface="Calibri" panose="020F0502020204030204" pitchFamily="34" charset="0"/>
                <a:cs typeface="Calibri" panose="020F0502020204030204" pitchFamily="34" charset="0"/>
              </a:rPr>
              <a:t> يسعى للحصول </a:t>
            </a:r>
            <a:r>
              <a:rPr lang="en-GB" sz="4000" b="1" dirty="0" err="1">
                <a:latin typeface="Calibri" panose="020F0502020204030204" pitchFamily="34" charset="0"/>
                <a:cs typeface="Calibri" panose="020F0502020204030204" pitchFamily="34" charset="0"/>
              </a:rPr>
              <a:t>على</a:t>
            </a:r>
            <a:r>
              <a:rPr lang="en-GB" sz="4000" b="1" dirty="0">
                <a:latin typeface="Calibri" panose="020F0502020204030204" pitchFamily="34" charset="0"/>
                <a:cs typeface="Calibri" panose="020F0502020204030204" pitchFamily="34" charset="0"/>
              </a:rPr>
              <a:t> </a:t>
            </a:r>
            <a:r>
              <a:rPr lang="ar-SA" sz="4000" b="1" dirty="0">
                <a:latin typeface="Calibri" panose="020F0502020204030204" pitchFamily="34" charset="0"/>
                <a:cs typeface="Calibri" panose="020F0502020204030204" pitchFamily="34" charset="0"/>
              </a:rPr>
              <a:t>ال</a:t>
            </a:r>
            <a:r>
              <a:rPr lang="en-GB" sz="4000" b="1" dirty="0" err="1">
                <a:latin typeface="Calibri" panose="020F0502020204030204" pitchFamily="34" charset="0"/>
                <a:cs typeface="Calibri" panose="020F0502020204030204" pitchFamily="34" charset="0"/>
              </a:rPr>
              <a:t>موافقة</a:t>
            </a:r>
            <a:r>
              <a:rPr lang="en-GB" sz="4000" b="1" dirty="0">
                <a:latin typeface="Calibri" panose="020F0502020204030204" pitchFamily="34" charset="0"/>
                <a:cs typeface="Calibri" panose="020F0502020204030204" pitchFamily="34" charset="0"/>
              </a:rPr>
              <a:t> </a:t>
            </a:r>
            <a:r>
              <a:rPr lang="ar-SA" sz="4000" b="1" dirty="0">
                <a:latin typeface="Calibri" panose="020F0502020204030204" pitchFamily="34" charset="0"/>
                <a:cs typeface="Calibri" panose="020F0502020204030204" pitchFamily="34" charset="0"/>
              </a:rPr>
              <a:t>ال</a:t>
            </a:r>
            <a:r>
              <a:rPr lang="en-GB" sz="4000" b="1" dirty="0" err="1">
                <a:latin typeface="Calibri" panose="020F0502020204030204" pitchFamily="34" charset="0"/>
                <a:cs typeface="Calibri" panose="020F0502020204030204" pitchFamily="34" charset="0"/>
              </a:rPr>
              <a:t>مستنيرة</a:t>
            </a:r>
            <a:r>
              <a:rPr lang="en-GB" sz="4000" b="1" dirty="0">
                <a:latin typeface="Calibri" panose="020F0502020204030204" pitchFamily="34" charset="0"/>
                <a:cs typeface="Calibri" panose="020F0502020204030204" pitchFamily="34" charset="0"/>
              </a:rPr>
              <a:t> </a:t>
            </a:r>
            <a:r>
              <a:rPr lang="en-GB" sz="4000" b="1" dirty="0" err="1">
                <a:latin typeface="Calibri" panose="020F0502020204030204" pitchFamily="34" charset="0"/>
                <a:cs typeface="Calibri" panose="020F0502020204030204" pitchFamily="34" charset="0"/>
              </a:rPr>
              <a:t>أو</a:t>
            </a:r>
            <a:r>
              <a:rPr lang="en-GB" sz="4000" b="1" dirty="0">
                <a:latin typeface="Calibri" panose="020F0502020204030204" pitchFamily="34" charset="0"/>
                <a:cs typeface="Calibri" panose="020F0502020204030204" pitchFamily="34" charset="0"/>
              </a:rPr>
              <a:t> </a:t>
            </a:r>
            <a:r>
              <a:rPr lang="ar-SA" sz="4000" b="1" dirty="0">
                <a:latin typeface="Calibri" panose="020F0502020204030204" pitchFamily="34" charset="0"/>
                <a:cs typeface="Calibri" panose="020F0502020204030204" pitchFamily="34" charset="0"/>
              </a:rPr>
              <a:t>القبول</a:t>
            </a:r>
            <a:r>
              <a:rPr lang="en-GB" sz="4000" b="1" dirty="0">
                <a:latin typeface="Calibri" panose="020F0502020204030204" pitchFamily="34" charset="0"/>
                <a:cs typeface="Calibri" panose="020F0502020204030204" pitchFamily="34" charset="0"/>
              </a:rPr>
              <a:t> </a:t>
            </a:r>
            <a:r>
              <a:rPr lang="ar-SA" sz="4000" b="1" dirty="0">
                <a:latin typeface="Calibri" panose="020F0502020204030204" pitchFamily="34" charset="0"/>
                <a:cs typeface="Calibri" panose="020F0502020204030204" pitchFamily="34" charset="0"/>
              </a:rPr>
              <a:t>ال</a:t>
            </a:r>
            <a:r>
              <a:rPr lang="en-GB" sz="4000" b="1" dirty="0" err="1">
                <a:latin typeface="Calibri" panose="020F0502020204030204" pitchFamily="34" charset="0"/>
                <a:cs typeface="Calibri" panose="020F0502020204030204" pitchFamily="34" charset="0"/>
              </a:rPr>
              <a:t>مستنير</a:t>
            </a:r>
            <a:r>
              <a:rPr lang="en-GB" sz="4000" b="1" dirty="0">
                <a:latin typeface="Calibri" panose="020F0502020204030204" pitchFamily="34" charset="0"/>
                <a:cs typeface="Calibri" panose="020F0502020204030204" pitchFamily="34" charset="0"/>
              </a:rPr>
              <a:t>؟</a:t>
            </a:r>
            <a:endParaRPr lang="en-BE" sz="4000" b="1"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C80D46EC-AEC9-1A66-C564-A8331038B89C}"/>
              </a:ext>
            </a:extLst>
          </p:cNvPr>
          <p:cNvSpPr txBox="1"/>
          <p:nvPr/>
        </p:nvSpPr>
        <p:spPr>
          <a:xfrm>
            <a:off x="8079415" y="2622371"/>
            <a:ext cx="2297723" cy="2554545"/>
          </a:xfrm>
          <a:prstGeom prst="rect">
            <a:avLst/>
          </a:prstGeom>
          <a:noFill/>
        </p:spPr>
        <p:txBody>
          <a:bodyPr wrap="square" rtlCol="0">
            <a:spAutoFit/>
          </a:bodyPr>
          <a:lstStyle/>
          <a:p>
            <a:pPr algn="ctr" rtl="1"/>
            <a:r>
              <a:rPr lang="ar-SA" sz="3200" dirty="0">
                <a:solidFill>
                  <a:schemeClr val="bg1"/>
                </a:solidFill>
                <a:latin typeface="Calibri" panose="020F0502020204030204" pitchFamily="34" charset="0"/>
                <a:cs typeface="Calibri" panose="020F0502020204030204" pitchFamily="34" charset="0"/>
              </a:rPr>
              <a:t>   ال</a:t>
            </a:r>
            <a:r>
              <a:rPr lang="en-GB" sz="3200" dirty="0" err="1">
                <a:solidFill>
                  <a:schemeClr val="bg1"/>
                </a:solidFill>
                <a:latin typeface="Calibri" panose="020F0502020204030204" pitchFamily="34" charset="0"/>
                <a:cs typeface="Calibri" panose="020F0502020204030204" pitchFamily="34" charset="0"/>
              </a:rPr>
              <a:t>موافقة</a:t>
            </a:r>
            <a:r>
              <a:rPr lang="en-GB" sz="3200" dirty="0">
                <a:solidFill>
                  <a:schemeClr val="bg1"/>
                </a:solidFill>
                <a:latin typeface="Calibri" panose="020F0502020204030204" pitchFamily="34" charset="0"/>
                <a:cs typeface="Calibri" panose="020F0502020204030204" pitchFamily="34" charset="0"/>
              </a:rPr>
              <a:t> </a:t>
            </a:r>
            <a:r>
              <a:rPr lang="ar-SA" sz="3200" dirty="0">
                <a:solidFill>
                  <a:schemeClr val="bg1"/>
                </a:solidFill>
                <a:latin typeface="Calibri" panose="020F0502020204030204" pitchFamily="34" charset="0"/>
                <a:cs typeface="Calibri" panose="020F0502020204030204" pitchFamily="34" charset="0"/>
              </a:rPr>
              <a:t>ال</a:t>
            </a:r>
            <a:r>
              <a:rPr lang="en-GB" sz="3200" dirty="0" err="1">
                <a:solidFill>
                  <a:schemeClr val="bg1"/>
                </a:solidFill>
                <a:latin typeface="Calibri" panose="020F0502020204030204" pitchFamily="34" charset="0"/>
                <a:cs typeface="Calibri" panose="020F0502020204030204" pitchFamily="34" charset="0"/>
              </a:rPr>
              <a:t>مس</a:t>
            </a:r>
            <a:r>
              <a:rPr lang="ar-SA" sz="3200" dirty="0" err="1">
                <a:solidFill>
                  <a:schemeClr val="bg1"/>
                </a:solidFill>
                <a:latin typeface="Calibri" panose="020F0502020204030204" pitchFamily="34" charset="0"/>
                <a:cs typeface="Calibri" panose="020F0502020204030204" pitchFamily="34" charset="0"/>
              </a:rPr>
              <a:t>تنيرة</a:t>
            </a:r>
            <a:endParaRPr lang="en-GB" sz="3200" dirty="0">
              <a:solidFill>
                <a:schemeClr val="bg1"/>
              </a:solidFill>
              <a:latin typeface="Calibri" panose="020F0502020204030204" pitchFamily="34" charset="0"/>
              <a:cs typeface="Calibri" panose="020F0502020204030204" pitchFamily="34" charset="0"/>
            </a:endParaRPr>
          </a:p>
          <a:p>
            <a:pPr rtl="1"/>
            <a:endParaRPr lang="ar-SA" sz="3200" dirty="0">
              <a:solidFill>
                <a:schemeClr val="bg1"/>
              </a:solidFill>
              <a:latin typeface="Arial" panose="020B0604020202020204" pitchFamily="34" charset="0"/>
              <a:cs typeface="Arial" panose="020B0604020202020204" pitchFamily="34" charset="0"/>
            </a:endParaRPr>
          </a:p>
          <a:p>
            <a:pPr algn="ctr" rtl="1"/>
            <a:r>
              <a:rPr lang="en-GB" sz="3200" dirty="0" err="1">
                <a:solidFill>
                  <a:schemeClr val="bg1"/>
                </a:solidFill>
                <a:latin typeface="Calibri" panose="020F0502020204030204" pitchFamily="34" charset="0"/>
                <a:cs typeface="Calibri" panose="020F0502020204030204" pitchFamily="34" charset="0"/>
              </a:rPr>
              <a:t>ال</a:t>
            </a:r>
            <a:r>
              <a:rPr lang="ar-SA" sz="3200" dirty="0">
                <a:solidFill>
                  <a:schemeClr val="bg1"/>
                </a:solidFill>
                <a:latin typeface="Calibri" panose="020F0502020204030204" pitchFamily="34" charset="0"/>
                <a:cs typeface="Calibri" panose="020F0502020204030204" pitchFamily="34" charset="0"/>
              </a:rPr>
              <a:t>قبول</a:t>
            </a:r>
            <a:r>
              <a:rPr lang="en-GB" sz="3200" dirty="0">
                <a:solidFill>
                  <a:schemeClr val="bg1"/>
                </a:solidFill>
                <a:latin typeface="Calibri" panose="020F0502020204030204" pitchFamily="34" charset="0"/>
                <a:cs typeface="Calibri" panose="020F0502020204030204" pitchFamily="34" charset="0"/>
              </a:rPr>
              <a:t> </a:t>
            </a:r>
            <a:endParaRPr lang="ar-SA" sz="3200" dirty="0">
              <a:solidFill>
                <a:schemeClr val="bg1"/>
              </a:solidFill>
              <a:latin typeface="Calibri" panose="020F0502020204030204" pitchFamily="34" charset="0"/>
              <a:cs typeface="Calibri" panose="020F0502020204030204" pitchFamily="34" charset="0"/>
            </a:endParaRPr>
          </a:p>
          <a:p>
            <a:pPr algn="ctr" rtl="1"/>
            <a:r>
              <a:rPr lang="en-GB" sz="3200" dirty="0" err="1">
                <a:solidFill>
                  <a:schemeClr val="bg1"/>
                </a:solidFill>
                <a:latin typeface="Calibri" panose="020F0502020204030204" pitchFamily="34" charset="0"/>
                <a:cs typeface="Calibri" panose="020F0502020204030204" pitchFamily="34" charset="0"/>
              </a:rPr>
              <a:t>المستنير</a:t>
            </a:r>
            <a:endParaRPr lang="en-BE" sz="3200" dirty="0">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19819D76-3B9C-7E13-8686-22F7F8B2020D}"/>
              </a:ext>
            </a:extLst>
          </p:cNvPr>
          <p:cNvSpPr/>
          <p:nvPr/>
        </p:nvSpPr>
        <p:spPr>
          <a:xfrm>
            <a:off x="10219623" y="2811227"/>
            <a:ext cx="438070" cy="438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6" name="Rectangle 5">
            <a:extLst>
              <a:ext uri="{FF2B5EF4-FFF2-40B4-BE49-F238E27FC236}">
                <a16:creationId xmlns:a16="http://schemas.microsoft.com/office/drawing/2014/main" id="{24CDC91D-F478-3E74-E83D-2E520EFA4404}"/>
              </a:ext>
            </a:extLst>
          </p:cNvPr>
          <p:cNvSpPr/>
          <p:nvPr/>
        </p:nvSpPr>
        <p:spPr>
          <a:xfrm>
            <a:off x="10183701" y="4269686"/>
            <a:ext cx="438070" cy="438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grpSp>
        <p:nvGrpSpPr>
          <p:cNvPr id="7" name="Group 6">
            <a:extLst>
              <a:ext uri="{FF2B5EF4-FFF2-40B4-BE49-F238E27FC236}">
                <a16:creationId xmlns:a16="http://schemas.microsoft.com/office/drawing/2014/main" id="{38F7370B-E6C2-90EC-03A7-3E22F19CC8E2}"/>
              </a:ext>
            </a:extLst>
          </p:cNvPr>
          <p:cNvGrpSpPr/>
          <p:nvPr/>
        </p:nvGrpSpPr>
        <p:grpSpPr>
          <a:xfrm>
            <a:off x="10228983" y="337468"/>
            <a:ext cx="1587872" cy="1368854"/>
            <a:chOff x="10228983" y="337468"/>
            <a:chExt cx="1587872" cy="1368854"/>
          </a:xfrm>
        </p:grpSpPr>
        <p:sp>
          <p:nvSpPr>
            <p:cNvPr id="8" name="Hexagon 7">
              <a:extLst>
                <a:ext uri="{FF2B5EF4-FFF2-40B4-BE49-F238E27FC236}">
                  <a16:creationId xmlns:a16="http://schemas.microsoft.com/office/drawing/2014/main" id="{1D8594FD-DEB1-1FF5-D12C-FD5152AFF27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9" name="Group 8">
              <a:extLst>
                <a:ext uri="{FF2B5EF4-FFF2-40B4-BE49-F238E27FC236}">
                  <a16:creationId xmlns:a16="http://schemas.microsoft.com/office/drawing/2014/main" id="{09A09660-42AC-5526-AF77-497636F2E754}"/>
                </a:ext>
              </a:extLst>
            </p:cNvPr>
            <p:cNvGrpSpPr/>
            <p:nvPr/>
          </p:nvGrpSpPr>
          <p:grpSpPr>
            <a:xfrm>
              <a:off x="10621771" y="762700"/>
              <a:ext cx="562136" cy="634675"/>
              <a:chOff x="760175" y="830142"/>
              <a:chExt cx="867619" cy="979579"/>
            </a:xfrm>
          </p:grpSpPr>
          <p:sp>
            <p:nvSpPr>
              <p:cNvPr id="24" name="Rectangle 23">
                <a:extLst>
                  <a:ext uri="{FF2B5EF4-FFF2-40B4-BE49-F238E27FC236}">
                    <a16:creationId xmlns:a16="http://schemas.microsoft.com/office/drawing/2014/main" id="{969D45AE-5280-F295-37D4-68FA84E6343B}"/>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٩٤</a:t>
                </a:r>
                <a:endParaRPr lang="en-CA" b="1" dirty="0">
                  <a:solidFill>
                    <a:schemeClr val="accent1"/>
                  </a:solidFill>
                  <a:latin typeface="Arial" panose="020B060402020202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94B0DBB9-0D5B-F051-55B7-FFC10585B953}"/>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21" name="Group 20">
              <a:extLst>
                <a:ext uri="{FF2B5EF4-FFF2-40B4-BE49-F238E27FC236}">
                  <a16:creationId xmlns:a16="http://schemas.microsoft.com/office/drawing/2014/main" id="{59EB459E-40E6-292F-A965-0DC149C11981}"/>
                </a:ext>
              </a:extLst>
            </p:cNvPr>
            <p:cNvGrpSpPr/>
            <p:nvPr/>
          </p:nvGrpSpPr>
          <p:grpSpPr>
            <a:xfrm>
              <a:off x="11325415" y="762701"/>
              <a:ext cx="182192" cy="634674"/>
              <a:chOff x="2121762" y="2323619"/>
              <a:chExt cx="200378" cy="825210"/>
            </a:xfrm>
          </p:grpSpPr>
          <p:sp>
            <p:nvSpPr>
              <p:cNvPr id="22" name="Isosceles Triangle 21">
                <a:extLst>
                  <a:ext uri="{FF2B5EF4-FFF2-40B4-BE49-F238E27FC236}">
                    <a16:creationId xmlns:a16="http://schemas.microsoft.com/office/drawing/2014/main" id="{58664DC0-E5B2-5CD9-342B-018F6787680B}"/>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3" name="Rectangle 22">
                <a:extLst>
                  <a:ext uri="{FF2B5EF4-FFF2-40B4-BE49-F238E27FC236}">
                    <a16:creationId xmlns:a16="http://schemas.microsoft.com/office/drawing/2014/main" id="{C76B90AE-CAC6-E9A9-B2BB-123771913300}"/>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1238021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 name="Title 72">
            <a:extLst>
              <a:ext uri="{FF2B5EF4-FFF2-40B4-BE49-F238E27FC236}">
                <a16:creationId xmlns:a16="http://schemas.microsoft.com/office/drawing/2014/main" id="{2BE53AE4-2C34-88AA-33CD-EF4B07CC5A35}"/>
              </a:ext>
            </a:extLst>
          </p:cNvPr>
          <p:cNvSpPr txBox="1">
            <a:spLocks/>
          </p:cNvSpPr>
          <p:nvPr/>
        </p:nvSpPr>
        <p:spPr>
          <a:xfrm>
            <a:off x="4247794" y="3147916"/>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1148404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F6F21-C01C-BCAF-7F06-9ADC7D6D8F11}"/>
              </a:ext>
            </a:extLst>
          </p:cNvPr>
          <p:cNvSpPr>
            <a:spLocks noGrp="1"/>
          </p:cNvSpPr>
          <p:nvPr>
            <p:ph type="title"/>
          </p:nvPr>
        </p:nvSpPr>
        <p:spPr/>
        <p:txBody>
          <a:bodyPr/>
          <a:lstStyle/>
          <a:p>
            <a:pPr rtl="1"/>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موافقة</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مستنيرة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من</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الوالد</a:t>
            </a: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ة</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أو</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مقدم</a:t>
            </a: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ة</a:t>
            </a:r>
            <a:r>
              <a:rPr lang="en-GB" dirty="0">
                <a:latin typeface="Calibri" panose="020F0502020204030204" pitchFamily="34" charset="0"/>
                <a:cs typeface="Calibri" panose="020F0502020204030204" pitchFamily="34" charset="0"/>
              </a:rPr>
              <a:t> الرعاية</a:t>
            </a:r>
            <a:endParaRPr lang="en-BE" dirty="0">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47FD40F3-AB64-24A4-12C3-2911A6A62DD3}"/>
              </a:ext>
            </a:extLst>
          </p:cNvPr>
          <p:cNvSpPr txBox="1"/>
          <p:nvPr/>
        </p:nvSpPr>
        <p:spPr>
          <a:xfrm>
            <a:off x="4686340" y="2385372"/>
            <a:ext cx="6368764" cy="2677656"/>
          </a:xfrm>
          <a:prstGeom prst="rect">
            <a:avLst/>
          </a:prstGeom>
          <a:noFill/>
        </p:spPr>
        <p:txBody>
          <a:bodyPr wrap="square" rtlCol="0">
            <a:spAutoFit/>
          </a:bodyPr>
          <a:lstStyle/>
          <a:p>
            <a:pPr algn="r" rtl="1"/>
            <a:r>
              <a:rPr lang="en-GB" sz="2800" dirty="0" err="1">
                <a:latin typeface="Calibri" panose="020F0502020204030204" pitchFamily="34" charset="0"/>
                <a:cs typeface="Calibri" panose="020F0502020204030204" pitchFamily="34" charset="0"/>
              </a:rPr>
              <a:t>لل</a:t>
            </a:r>
            <a:r>
              <a:rPr lang="ar-SA" sz="2800" dirty="0">
                <a:latin typeface="Calibri" panose="020F0502020204030204" pitchFamily="34" charset="0"/>
                <a:cs typeface="Calibri" panose="020F0502020204030204" pitchFamily="34" charset="0"/>
              </a:rPr>
              <a:t>والدين </a:t>
            </a:r>
            <a:r>
              <a:rPr lang="en-GB" sz="2800" dirty="0" err="1">
                <a:latin typeface="Calibri" panose="020F0502020204030204" pitchFamily="34" charset="0"/>
                <a:cs typeface="Calibri" panose="020F0502020204030204" pitchFamily="34" charset="0"/>
              </a:rPr>
              <a:t>حقوق</a:t>
            </a:r>
            <a:r>
              <a:rPr lang="en-GB" sz="2800" dirty="0">
                <a:latin typeface="Calibri" panose="020F0502020204030204" pitchFamily="34" charset="0"/>
                <a:cs typeface="Calibri" panose="020F0502020204030204" pitchFamily="34" charset="0"/>
              </a:rPr>
              <a:t> وعليهم واجبات ومسؤوليات تجاه أطفالهم</a:t>
            </a:r>
          </a:p>
          <a:p>
            <a:pPr algn="r" rtl="1"/>
            <a:endParaRPr lang="en-GB" sz="2800" dirty="0">
              <a:latin typeface="Calibri" panose="020F0502020204030204" pitchFamily="34" charset="0"/>
              <a:cs typeface="Calibri" panose="020F0502020204030204" pitchFamily="34" charset="0"/>
            </a:endParaRPr>
          </a:p>
          <a:p>
            <a:pPr algn="r" rtl="1"/>
            <a:r>
              <a:rPr lang="en-GB" sz="2800" dirty="0">
                <a:latin typeface="Calibri" panose="020F0502020204030204" pitchFamily="34" charset="0"/>
                <a:cs typeface="Calibri" panose="020F0502020204030204" pitchFamily="34" charset="0"/>
              </a:rPr>
              <a:t>يجب على الدول الأطراف والمنظمات غير </a:t>
            </a:r>
            <a:r>
              <a:rPr lang="en-GB" sz="2800" dirty="0" err="1">
                <a:latin typeface="Calibri" panose="020F0502020204030204" pitchFamily="34" charset="0"/>
                <a:cs typeface="Calibri" panose="020F0502020204030204" pitchFamily="34" charset="0"/>
              </a:rPr>
              <a:t>الحكومية</a:t>
            </a:r>
            <a:r>
              <a:rPr lang="en-GB" sz="2800"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بما</a:t>
            </a:r>
            <a:r>
              <a:rPr lang="en-GB" sz="2800" dirty="0">
                <a:latin typeface="Calibri" panose="020F0502020204030204" pitchFamily="34" charset="0"/>
                <a:cs typeface="Calibri" panose="020F0502020204030204" pitchFamily="34" charset="0"/>
              </a:rPr>
              <a:t> في ذلك الجهات الفاعلة في مجال </a:t>
            </a:r>
            <a:r>
              <a:rPr lang="en-GB" sz="2800" dirty="0" err="1">
                <a:latin typeface="Calibri" panose="020F0502020204030204" pitchFamily="34" charset="0"/>
                <a:cs typeface="Calibri" panose="020F0502020204030204" pitchFamily="34" charset="0"/>
              </a:rPr>
              <a:t>حماية</a:t>
            </a:r>
            <a:r>
              <a:rPr lang="en-GB" sz="2800"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الطفل</a:t>
            </a:r>
            <a:r>
              <a:rPr lang="en-GB" sz="2800" dirty="0">
                <a:latin typeface="Calibri" panose="020F0502020204030204" pitchFamily="34" charset="0"/>
                <a:cs typeface="Calibri" panose="020F0502020204030204" pitchFamily="34" charset="0"/>
              </a:rPr>
              <a:t> </a:t>
            </a:r>
            <a:r>
              <a:rPr lang="en-GB" sz="2800" dirty="0" err="1">
                <a:latin typeface="Calibri" panose="020F0502020204030204" pitchFamily="34" charset="0"/>
                <a:cs typeface="Calibri" panose="020F0502020204030204" pitchFamily="34" charset="0"/>
              </a:rPr>
              <a:t>احترام</a:t>
            </a:r>
            <a:r>
              <a:rPr lang="en-GB" sz="2800" dirty="0">
                <a:latin typeface="Calibri" panose="020F0502020204030204" pitchFamily="34" charset="0"/>
                <a:cs typeface="Calibri" panose="020F0502020204030204" pitchFamily="34" charset="0"/>
              </a:rPr>
              <a:t> </a:t>
            </a:r>
            <a:r>
              <a:rPr lang="ar-SA" sz="2800" dirty="0">
                <a:latin typeface="Calibri" panose="020F0502020204030204" pitchFamily="34" charset="0"/>
                <a:cs typeface="Calibri" panose="020F0502020204030204" pitchFamily="34" charset="0"/>
              </a:rPr>
              <a:t>ذلك </a:t>
            </a:r>
            <a:r>
              <a:rPr lang="en-GB" sz="2800" dirty="0">
                <a:latin typeface="Calibri" panose="020F0502020204030204" pitchFamily="34" charset="0"/>
                <a:cs typeface="Calibri" panose="020F0502020204030204" pitchFamily="34" charset="0"/>
              </a:rPr>
              <a:t>!</a:t>
            </a:r>
          </a:p>
        </p:txBody>
      </p:sp>
      <p:grpSp>
        <p:nvGrpSpPr>
          <p:cNvPr id="19" name="Group 18">
            <a:extLst>
              <a:ext uri="{FF2B5EF4-FFF2-40B4-BE49-F238E27FC236}">
                <a16:creationId xmlns:a16="http://schemas.microsoft.com/office/drawing/2014/main" id="{08543110-CCC4-779A-98FA-B834A854E4F3}"/>
              </a:ext>
            </a:extLst>
          </p:cNvPr>
          <p:cNvGrpSpPr/>
          <p:nvPr/>
        </p:nvGrpSpPr>
        <p:grpSpPr>
          <a:xfrm>
            <a:off x="1570887" y="2462932"/>
            <a:ext cx="2037361" cy="2402595"/>
            <a:chOff x="8440399" y="3758191"/>
            <a:chExt cx="693208" cy="817478"/>
          </a:xfrm>
        </p:grpSpPr>
        <p:grpSp>
          <p:nvGrpSpPr>
            <p:cNvPr id="11" name="Group 10">
              <a:extLst>
                <a:ext uri="{FF2B5EF4-FFF2-40B4-BE49-F238E27FC236}">
                  <a16:creationId xmlns:a16="http://schemas.microsoft.com/office/drawing/2014/main" id="{7D9B81BA-B713-9BC5-D245-79BBDB84A276}"/>
                </a:ext>
              </a:extLst>
            </p:cNvPr>
            <p:cNvGrpSpPr/>
            <p:nvPr/>
          </p:nvGrpSpPr>
          <p:grpSpPr>
            <a:xfrm>
              <a:off x="8880158" y="3758191"/>
              <a:ext cx="253449" cy="817478"/>
              <a:chOff x="4107675" y="1684320"/>
              <a:chExt cx="350098" cy="1129211"/>
            </a:xfrm>
            <a:solidFill>
              <a:schemeClr val="accent1"/>
            </a:solidFill>
          </p:grpSpPr>
          <p:sp>
            <p:nvSpPr>
              <p:cNvPr id="12" name="Round Same Side Corner Rectangle 21">
                <a:extLst>
                  <a:ext uri="{FF2B5EF4-FFF2-40B4-BE49-F238E27FC236}">
                    <a16:creationId xmlns:a16="http://schemas.microsoft.com/office/drawing/2014/main" id="{AF2AD734-5BA0-CEC6-A4C4-331F67B45C23}"/>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3" name="Oval 12">
                <a:extLst>
                  <a:ext uri="{FF2B5EF4-FFF2-40B4-BE49-F238E27FC236}">
                    <a16:creationId xmlns:a16="http://schemas.microsoft.com/office/drawing/2014/main" id="{E7EBA3FD-00FB-E6AF-A5B3-077E86346346}"/>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4" name="Group 13">
              <a:extLst>
                <a:ext uri="{FF2B5EF4-FFF2-40B4-BE49-F238E27FC236}">
                  <a16:creationId xmlns:a16="http://schemas.microsoft.com/office/drawing/2014/main" id="{D3E6D4FB-539B-8DB0-F8A6-5E50A5E819E2}"/>
                </a:ext>
              </a:extLst>
            </p:cNvPr>
            <p:cNvGrpSpPr/>
            <p:nvPr/>
          </p:nvGrpSpPr>
          <p:grpSpPr>
            <a:xfrm>
              <a:off x="8440399" y="3758191"/>
              <a:ext cx="363228" cy="817478"/>
              <a:chOff x="3000654" y="1516217"/>
              <a:chExt cx="245039" cy="551483"/>
            </a:xfrm>
            <a:solidFill>
              <a:schemeClr val="accent1"/>
            </a:solidFill>
          </p:grpSpPr>
          <p:grpSp>
            <p:nvGrpSpPr>
              <p:cNvPr id="15" name="Group 14">
                <a:extLst>
                  <a:ext uri="{FF2B5EF4-FFF2-40B4-BE49-F238E27FC236}">
                    <a16:creationId xmlns:a16="http://schemas.microsoft.com/office/drawing/2014/main" id="{F00F7A31-EFB6-50AE-312A-5794EBFB5987}"/>
                  </a:ext>
                </a:extLst>
              </p:cNvPr>
              <p:cNvGrpSpPr/>
              <p:nvPr/>
            </p:nvGrpSpPr>
            <p:grpSpPr>
              <a:xfrm>
                <a:off x="3036509" y="1516217"/>
                <a:ext cx="172158" cy="551483"/>
                <a:chOff x="4043172" y="1684320"/>
                <a:chExt cx="352508" cy="1129211"/>
              </a:xfrm>
              <a:grpFill/>
            </p:grpSpPr>
            <p:sp>
              <p:nvSpPr>
                <p:cNvPr id="17" name="Round Same Side Corner Rectangle 21">
                  <a:extLst>
                    <a:ext uri="{FF2B5EF4-FFF2-40B4-BE49-F238E27FC236}">
                      <a16:creationId xmlns:a16="http://schemas.microsoft.com/office/drawing/2014/main" id="{AE78AC44-75C7-A59F-A04C-CF94CAFFD9A2}"/>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8" name="Oval 17">
                  <a:extLst>
                    <a:ext uri="{FF2B5EF4-FFF2-40B4-BE49-F238E27FC236}">
                      <a16:creationId xmlns:a16="http://schemas.microsoft.com/office/drawing/2014/main" id="{857692D4-6D70-8DD5-12B0-7F3C01D4C9A0}"/>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16" name="Flowchart: Manual Operation 15">
                <a:extLst>
                  <a:ext uri="{FF2B5EF4-FFF2-40B4-BE49-F238E27FC236}">
                    <a16:creationId xmlns:a16="http://schemas.microsoft.com/office/drawing/2014/main" id="{3633B578-0EAF-6A4A-B15D-6E6D25F1DB00}"/>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3486784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B5CFF3-1AFC-E85C-64E2-0D5414B88E96}"/>
              </a:ext>
            </a:extLst>
          </p:cNvPr>
          <p:cNvSpPr>
            <a:spLocks noGrp="1"/>
          </p:cNvSpPr>
          <p:nvPr>
            <p:ph type="title"/>
          </p:nvPr>
        </p:nvSpPr>
        <p:spPr/>
        <p:txBody>
          <a:bodyPr/>
          <a:lstStyle/>
          <a:p>
            <a:pPr rtl="1"/>
            <a:r>
              <a:rPr lang="ar-SA" dirty="0">
                <a:latin typeface="Calibri" panose="020F0502020204030204" pitchFamily="34" charset="0"/>
                <a:cs typeface="Calibri" panose="020F0502020204030204" pitchFamily="34" charset="0"/>
              </a:rPr>
              <a:t>القبول و</a:t>
            </a:r>
            <a:r>
              <a:rPr lang="en-CA" dirty="0" err="1">
                <a:latin typeface="Calibri" panose="020F0502020204030204" pitchFamily="34" charset="0"/>
                <a:cs typeface="Calibri" panose="020F0502020204030204" pitchFamily="34" charset="0"/>
              </a:rPr>
              <a:t>الموافقة</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المستنيرة</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للمراحل العمرية المختلفة</a:t>
            </a:r>
            <a:endParaRPr lang="en-US"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45627982-ADB7-4B1A-73FE-6A95B1FC8541}"/>
              </a:ext>
            </a:extLst>
          </p:cNvPr>
          <p:cNvSpPr txBox="1"/>
          <p:nvPr/>
        </p:nvSpPr>
        <p:spPr>
          <a:xfrm>
            <a:off x="638707" y="1442534"/>
            <a:ext cx="5070922" cy="1391544"/>
          </a:xfrm>
          <a:prstGeom prst="roundRect">
            <a:avLst/>
          </a:prstGeom>
          <a:solidFill>
            <a:schemeClr val="accent1">
              <a:lumMod val="20000"/>
              <a:lumOff val="80000"/>
            </a:schemeClr>
          </a:solidFill>
        </p:spPr>
        <p:txBody>
          <a:bodyPr wrap="square" rtlCol="0">
            <a:noAutofit/>
          </a:bodyPr>
          <a:lstStyle/>
          <a:p>
            <a:pPr algn="r" rtl="1"/>
            <a:r>
              <a:rPr lang="en-US" sz="1600" b="1" dirty="0" err="1">
                <a:latin typeface="Calibri" panose="020F0502020204030204" pitchFamily="34" charset="0"/>
                <a:cs typeface="Calibri" panose="020F0502020204030204" pitchFamily="34" charset="0"/>
              </a:rPr>
              <a:t>من</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٦</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إلى</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١١</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عامًا</a:t>
            </a:r>
            <a:endParaRPr lang="en-US" sz="1600" b="1" dirty="0">
              <a:latin typeface="Calibri" panose="020F0502020204030204" pitchFamily="34" charset="0"/>
              <a:cs typeface="Calibri" panose="020F0502020204030204" pitchFamily="34" charset="0"/>
            </a:endParaRPr>
          </a:p>
          <a:p>
            <a:pPr algn="r" rtl="1"/>
            <a:endParaRPr lang="en-US" sz="1600" b="1" dirty="0">
              <a:latin typeface="Calibri" panose="020F0502020204030204" pitchFamily="34" charset="0"/>
              <a:cs typeface="Calibri" panose="020F0502020204030204" pitchFamily="34" charset="0"/>
            </a:endParaRPr>
          </a:p>
          <a:p>
            <a:pPr algn="r" rtl="1"/>
            <a:r>
              <a:rPr lang="en-US" sz="1600" b="1" dirty="0" err="1">
                <a:latin typeface="Calibri" panose="020F0502020204030204" pitchFamily="34" charset="0"/>
                <a:cs typeface="Calibri" panose="020F0502020204030204" pitchFamily="34" charset="0"/>
              </a:rPr>
              <a:t>بشكل</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عام</a:t>
            </a:r>
            <a:r>
              <a:rPr lang="en-US" sz="1600" b="1" dirty="0">
                <a:latin typeface="Calibri" panose="020F0502020204030204" pitchFamily="34" charset="0"/>
                <a:cs typeface="Calibri" panose="020F0502020204030204" pitchFamily="34" charset="0"/>
              </a:rPr>
              <a:t> ، </a:t>
            </a:r>
            <a:r>
              <a:rPr lang="en-US" sz="1600" b="1" dirty="0" err="1">
                <a:latin typeface="Calibri" panose="020F0502020204030204" pitchFamily="34" charset="0"/>
                <a:cs typeface="Calibri" panose="020F0502020204030204" pitchFamily="34" charset="0"/>
              </a:rPr>
              <a:t>لا</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يمكن</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للأطفال</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في</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هذه</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الفئة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العمرية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الموافقة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قانونً</a:t>
            </a:r>
            <a:r>
              <a:rPr lang="ar-SA" sz="1600" b="1" dirty="0" err="1">
                <a:latin typeface="Calibri" panose="020F0502020204030204" pitchFamily="34" charset="0"/>
                <a:cs typeface="Calibri" panose="020F0502020204030204" pitchFamily="34" charset="0"/>
              </a:rPr>
              <a:t>ي</a:t>
            </a:r>
            <a:r>
              <a:rPr lang="en-US" sz="1600" b="1" dirty="0" err="1">
                <a:latin typeface="Calibri" panose="020F0502020204030204" pitchFamily="34" charset="0"/>
                <a:cs typeface="Calibri" panose="020F0502020204030204" pitchFamily="34" charset="0"/>
              </a:rPr>
              <a:t>ا</a:t>
            </a:r>
            <a:r>
              <a:rPr lang="en-US" sz="1600" b="1" dirty="0">
                <a:latin typeface="Calibri" panose="020F0502020204030204" pitchFamily="34" charset="0"/>
                <a:cs typeface="Calibri" panose="020F0502020204030204" pitchFamily="34" charset="0"/>
              </a:rPr>
              <a:t> ، </a:t>
            </a:r>
            <a:r>
              <a:rPr lang="en-US" sz="1600" b="1" dirty="0" err="1">
                <a:latin typeface="Calibri" panose="020F0502020204030204" pitchFamily="34" charset="0"/>
                <a:cs typeface="Calibri" panose="020F0502020204030204" pitchFamily="34" charset="0"/>
              </a:rPr>
              <a:t>ولكن</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يمكنهم</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تقديم</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a:t>
            </a:r>
            <a:r>
              <a:rPr lang="ar-SA" sz="1600" b="1" dirty="0">
                <a:latin typeface="Calibri" panose="020F0502020204030204" pitchFamily="34" charset="0"/>
                <a:cs typeface="Calibri" panose="020F0502020204030204" pitchFamily="34" charset="0"/>
              </a:rPr>
              <a:t>قبول</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المستنير</a:t>
            </a:r>
            <a:r>
              <a:rPr lang="ar-SA"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أو</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الإشارة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إلى</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رغبت</a:t>
            </a:r>
            <a:r>
              <a:rPr lang="en-US" sz="1600" b="1" dirty="0" err="1">
                <a:latin typeface="Calibri" panose="020F0502020204030204" pitchFamily="34" charset="0"/>
                <a:cs typeface="Calibri" panose="020F0502020204030204" pitchFamily="34" charset="0"/>
              </a:rPr>
              <a:t>هم</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في ال</a:t>
            </a:r>
            <a:r>
              <a:rPr lang="en-US" sz="1600" b="1" dirty="0" err="1">
                <a:latin typeface="Calibri" panose="020F0502020204030204" pitchFamily="34" charset="0"/>
                <a:cs typeface="Calibri" panose="020F0502020204030204" pitchFamily="34" charset="0"/>
              </a:rPr>
              <a:t>مشاركة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في</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خدمات</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إدارة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الحالة</a:t>
            </a:r>
            <a:r>
              <a:rPr lang="en-US" sz="1600" b="1" dirty="0">
                <a:latin typeface="Calibri" panose="020F0502020204030204" pitchFamily="34" charset="0"/>
                <a:cs typeface="Calibri" panose="020F0502020204030204" pitchFamily="34" charset="0"/>
              </a:rPr>
              <a:t>.</a:t>
            </a:r>
            <a:endParaRPr lang="en-GB" sz="1600" b="1"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5914437D-622F-BE1C-521A-84DE4531B4F3}"/>
              </a:ext>
            </a:extLst>
          </p:cNvPr>
          <p:cNvSpPr txBox="1"/>
          <p:nvPr/>
        </p:nvSpPr>
        <p:spPr>
          <a:xfrm>
            <a:off x="1692797" y="3045163"/>
            <a:ext cx="3957596" cy="3293209"/>
          </a:xfrm>
          <a:prstGeom prst="rect">
            <a:avLst/>
          </a:prstGeom>
          <a:noFill/>
        </p:spPr>
        <p:txBody>
          <a:bodyPr wrap="square" rtlCol="0">
            <a:spAutoFit/>
          </a:bodyPr>
          <a:lstStyle/>
          <a:p>
            <a:pPr algn="r" rtl="1"/>
            <a:r>
              <a:rPr lang="ar-SA" sz="1600" b="1" dirty="0">
                <a:solidFill>
                  <a:schemeClr val="accent1"/>
                </a:solidFill>
                <a:latin typeface="Calibri" panose="020F0502020204030204" pitchFamily="34" charset="0"/>
                <a:cs typeface="Calibri" panose="020F0502020204030204" pitchFamily="34" charset="0"/>
              </a:rPr>
              <a:t>القبول</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المستنير</a:t>
            </a:r>
            <a:r>
              <a:rPr lang="ar-SA"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من</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الطفل</a:t>
            </a:r>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dirty="0" err="1">
                <a:latin typeface="Calibri" panose="020F0502020204030204" pitchFamily="34" charset="0"/>
                <a:cs typeface="Calibri" panose="020F0502020204030204" pitchFamily="34" charset="0"/>
              </a:rPr>
              <a:t>يجب</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تحصل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قبول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شفهي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للمضي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قدمًا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الخدمات</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أشرك</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صنع</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القرار</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واطلب</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رأيه</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بعد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شرح</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يحدث</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وإيجابيات</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وسلبيات</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الخيارات</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المختلفة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وثق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استمارة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المستنيرة</a:t>
            </a:r>
            <a:r>
              <a:rPr lang="en-US" sz="1600" dirty="0">
                <a:latin typeface="Calibri" panose="020F0502020204030204" pitchFamily="34" charset="0"/>
                <a:cs typeface="Calibri" panose="020F0502020204030204" pitchFamily="34" charset="0"/>
              </a:rPr>
              <a:t>.</a:t>
            </a:r>
            <a:r>
              <a:rPr lang="ar-SA" sz="1600" dirty="0">
                <a:latin typeface="Calibri" panose="020F0502020204030204" pitchFamily="34" charset="0"/>
                <a:cs typeface="Calibri" panose="020F0502020204030204" pitchFamily="34" charset="0"/>
              </a:rPr>
              <a:t> </a:t>
            </a:r>
            <a:endParaRPr lang="en-US" sz="1600" dirty="0">
              <a:latin typeface="Calibri" panose="020F0502020204030204" pitchFamily="34" charset="0"/>
              <a:cs typeface="Calibri" panose="020F0502020204030204" pitchFamily="34" charset="0"/>
            </a:endParaRPr>
          </a:p>
          <a:p>
            <a:pPr algn="r" rtl="1"/>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b="1" dirty="0" err="1">
                <a:solidFill>
                  <a:schemeClr val="accent1"/>
                </a:solidFill>
                <a:latin typeface="Calibri" panose="020F0502020204030204" pitchFamily="34" charset="0"/>
                <a:cs typeface="Calibri" panose="020F0502020204030204" pitchFamily="34" charset="0"/>
              </a:rPr>
              <a:t>الموافقة</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المستنيرة</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من</a:t>
            </a:r>
            <a:r>
              <a:rPr lang="en-US" sz="1600" b="1" dirty="0">
                <a:solidFill>
                  <a:schemeClr val="accent1"/>
                </a:solidFill>
                <a:latin typeface="Calibri" panose="020F0502020204030204" pitchFamily="34" charset="0"/>
                <a:cs typeface="Calibri" panose="020F0502020204030204" pitchFamily="34" charset="0"/>
              </a:rPr>
              <a:t> </a:t>
            </a:r>
            <a:r>
              <a:rPr lang="ar-SA" sz="1600" b="1" dirty="0">
                <a:solidFill>
                  <a:schemeClr val="accent1"/>
                </a:solidFill>
                <a:latin typeface="Calibri" panose="020F0502020204030204" pitchFamily="34" charset="0"/>
                <a:cs typeface="Calibri" panose="020F0502020204030204" pitchFamily="34" charset="0"/>
              </a:rPr>
              <a:t>الوالد</a:t>
            </a:r>
            <a:r>
              <a:rPr lang="en-US" sz="1600" b="1" dirty="0">
                <a:solidFill>
                  <a:schemeClr val="accent1"/>
                </a:solidFill>
                <a:latin typeface="Calibri" panose="020F0502020204030204" pitchFamily="34" charset="0"/>
                <a:cs typeface="Calibri" panose="020F0502020204030204" pitchFamily="34" charset="0"/>
              </a:rPr>
              <a:t> / </a:t>
            </a:r>
            <a:r>
              <a:rPr lang="en-US" sz="1600" b="1" dirty="0" err="1">
                <a:solidFill>
                  <a:schemeClr val="accent1"/>
                </a:solidFill>
                <a:latin typeface="Calibri" panose="020F0502020204030204" pitchFamily="34" charset="0"/>
                <a:cs typeface="Calibri" panose="020F0502020204030204" pitchFamily="34" charset="0"/>
              </a:rPr>
              <a:t>مقدم</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الرعاية</a:t>
            </a:r>
            <a:endParaRPr lang="en-US" sz="1600" b="1" dirty="0">
              <a:solidFill>
                <a:schemeClr val="accent1"/>
              </a:solidFill>
              <a:latin typeface="Calibri" panose="020F0502020204030204" pitchFamily="34" charset="0"/>
              <a:cs typeface="Calibri" panose="020F0502020204030204" pitchFamily="34" charset="0"/>
            </a:endParaRPr>
          </a:p>
          <a:p>
            <a:pPr algn="r" rtl="1"/>
            <a:r>
              <a:rPr lang="ar-SA" sz="1600" dirty="0">
                <a:latin typeface="Calibri" panose="020F0502020204030204" pitchFamily="34" charset="0"/>
                <a:cs typeface="Calibri" panose="020F0502020204030204" pitchFamily="34" charset="0"/>
              </a:rPr>
              <a:t>بجانب</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المستنيرة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للطفل</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يجب</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تحصل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خطية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والد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مقدم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الرعاية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أو</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شخص</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بالغ</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آخر</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موثوق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به</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حياة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يكن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الشخص</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موجودًا</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فقد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تحتاج</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من أجل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بما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يتماشى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مع</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مصالحه</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الفضلى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وثق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استمارة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المستنيرة</a:t>
            </a:r>
            <a:r>
              <a:rPr lang="en-US" sz="1600" dirty="0">
                <a:latin typeface="Calibri" panose="020F0502020204030204" pitchFamily="34" charset="0"/>
                <a:cs typeface="Calibri" panose="020F0502020204030204" pitchFamily="34" charset="0"/>
              </a:rPr>
              <a:t>.</a:t>
            </a:r>
            <a:endParaRPr lang="en-GB" sz="1600" dirty="0">
              <a:latin typeface="Calibri" panose="020F0502020204030204" pitchFamily="34" charset="0"/>
              <a:cs typeface="Calibri" panose="020F0502020204030204" pitchFamily="34" charset="0"/>
            </a:endParaRPr>
          </a:p>
        </p:txBody>
      </p:sp>
      <p:grpSp>
        <p:nvGrpSpPr>
          <p:cNvPr id="13" name="Group 12">
            <a:extLst>
              <a:ext uri="{FF2B5EF4-FFF2-40B4-BE49-F238E27FC236}">
                <a16:creationId xmlns:a16="http://schemas.microsoft.com/office/drawing/2014/main" id="{DD781553-0ECA-D418-C3E1-E8FCE808176D}"/>
              </a:ext>
            </a:extLst>
          </p:cNvPr>
          <p:cNvGrpSpPr/>
          <p:nvPr/>
        </p:nvGrpSpPr>
        <p:grpSpPr>
          <a:xfrm>
            <a:off x="638707" y="4618309"/>
            <a:ext cx="765913" cy="903217"/>
            <a:chOff x="8440399" y="3758191"/>
            <a:chExt cx="693208" cy="817478"/>
          </a:xfrm>
        </p:grpSpPr>
        <p:grpSp>
          <p:nvGrpSpPr>
            <p:cNvPr id="14" name="Group 13">
              <a:extLst>
                <a:ext uri="{FF2B5EF4-FFF2-40B4-BE49-F238E27FC236}">
                  <a16:creationId xmlns:a16="http://schemas.microsoft.com/office/drawing/2014/main" id="{D0352BA8-13C5-1745-78B2-274D11F7FAAF}"/>
                </a:ext>
              </a:extLst>
            </p:cNvPr>
            <p:cNvGrpSpPr/>
            <p:nvPr/>
          </p:nvGrpSpPr>
          <p:grpSpPr>
            <a:xfrm>
              <a:off x="8880158" y="3758191"/>
              <a:ext cx="253449" cy="817478"/>
              <a:chOff x="4107675" y="1684320"/>
              <a:chExt cx="350098" cy="1129211"/>
            </a:xfrm>
            <a:solidFill>
              <a:schemeClr val="accent1"/>
            </a:solidFill>
          </p:grpSpPr>
          <p:sp>
            <p:nvSpPr>
              <p:cNvPr id="20" name="Round Same Side Corner Rectangle 21">
                <a:extLst>
                  <a:ext uri="{FF2B5EF4-FFF2-40B4-BE49-F238E27FC236}">
                    <a16:creationId xmlns:a16="http://schemas.microsoft.com/office/drawing/2014/main" id="{9732B0C1-720A-E32B-45B6-B2829DF5B030}"/>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1" name="Oval 20">
                <a:extLst>
                  <a:ext uri="{FF2B5EF4-FFF2-40B4-BE49-F238E27FC236}">
                    <a16:creationId xmlns:a16="http://schemas.microsoft.com/office/drawing/2014/main" id="{BBFD8D5F-9DA1-CF2D-2716-557AA4D61178}"/>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5" name="Group 14">
              <a:extLst>
                <a:ext uri="{FF2B5EF4-FFF2-40B4-BE49-F238E27FC236}">
                  <a16:creationId xmlns:a16="http://schemas.microsoft.com/office/drawing/2014/main" id="{95C764B0-1833-FA1A-7AF9-1848C8040666}"/>
                </a:ext>
              </a:extLst>
            </p:cNvPr>
            <p:cNvGrpSpPr/>
            <p:nvPr/>
          </p:nvGrpSpPr>
          <p:grpSpPr>
            <a:xfrm>
              <a:off x="8440399" y="3758191"/>
              <a:ext cx="363228" cy="817478"/>
              <a:chOff x="3000654" y="1516217"/>
              <a:chExt cx="245039" cy="551483"/>
            </a:xfrm>
            <a:solidFill>
              <a:schemeClr val="accent1"/>
            </a:solidFill>
          </p:grpSpPr>
          <p:grpSp>
            <p:nvGrpSpPr>
              <p:cNvPr id="16" name="Group 15">
                <a:extLst>
                  <a:ext uri="{FF2B5EF4-FFF2-40B4-BE49-F238E27FC236}">
                    <a16:creationId xmlns:a16="http://schemas.microsoft.com/office/drawing/2014/main" id="{DE540C48-95EA-C85F-219E-2E8F9E8A7B6A}"/>
                  </a:ext>
                </a:extLst>
              </p:cNvPr>
              <p:cNvGrpSpPr/>
              <p:nvPr/>
            </p:nvGrpSpPr>
            <p:grpSpPr>
              <a:xfrm>
                <a:off x="3036509" y="1516217"/>
                <a:ext cx="172158" cy="551483"/>
                <a:chOff x="4043172" y="1684320"/>
                <a:chExt cx="352508" cy="1129211"/>
              </a:xfrm>
              <a:grpFill/>
            </p:grpSpPr>
            <p:sp>
              <p:nvSpPr>
                <p:cNvPr id="18" name="Round Same Side Corner Rectangle 21">
                  <a:extLst>
                    <a:ext uri="{FF2B5EF4-FFF2-40B4-BE49-F238E27FC236}">
                      <a16:creationId xmlns:a16="http://schemas.microsoft.com/office/drawing/2014/main" id="{FEEE412F-20EB-261F-9B07-5B15118EBA4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9" name="Oval 18">
                  <a:extLst>
                    <a:ext uri="{FF2B5EF4-FFF2-40B4-BE49-F238E27FC236}">
                      <a16:creationId xmlns:a16="http://schemas.microsoft.com/office/drawing/2014/main" id="{489BA8DE-B2AC-88BA-758F-938148DA85C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17" name="Flowchart: Manual Operation 16">
                <a:extLst>
                  <a:ext uri="{FF2B5EF4-FFF2-40B4-BE49-F238E27FC236}">
                    <a16:creationId xmlns:a16="http://schemas.microsoft.com/office/drawing/2014/main" id="{C763435F-000B-E4C7-D0C1-6FC0F094B21A}"/>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25" name="Group 24">
            <a:extLst>
              <a:ext uri="{FF2B5EF4-FFF2-40B4-BE49-F238E27FC236}">
                <a16:creationId xmlns:a16="http://schemas.microsoft.com/office/drawing/2014/main" id="{AB1C4693-B885-89CC-D4B9-28DF21DA627F}"/>
              </a:ext>
            </a:extLst>
          </p:cNvPr>
          <p:cNvGrpSpPr/>
          <p:nvPr/>
        </p:nvGrpSpPr>
        <p:grpSpPr>
          <a:xfrm>
            <a:off x="6818128" y="3230492"/>
            <a:ext cx="221517" cy="411954"/>
            <a:chOff x="8225553" y="3000145"/>
            <a:chExt cx="221517" cy="411954"/>
          </a:xfrm>
          <a:solidFill>
            <a:schemeClr val="accent1"/>
          </a:solidFill>
        </p:grpSpPr>
        <p:sp>
          <p:nvSpPr>
            <p:cNvPr id="23" name="Round Same Side Corner Rectangle 46">
              <a:extLst>
                <a:ext uri="{FF2B5EF4-FFF2-40B4-BE49-F238E27FC236}">
                  <a16:creationId xmlns:a16="http://schemas.microsoft.com/office/drawing/2014/main" id="{F542C95B-3E69-8D24-46AE-1CE13AB12A45}"/>
                </a:ext>
              </a:extLst>
            </p:cNvPr>
            <p:cNvSpPr/>
            <p:nvPr/>
          </p:nvSpPr>
          <p:spPr>
            <a:xfrm>
              <a:off x="8227177" y="3259708"/>
              <a:ext cx="219027" cy="15239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4" name="Oval 23">
              <a:extLst>
                <a:ext uri="{FF2B5EF4-FFF2-40B4-BE49-F238E27FC236}">
                  <a16:creationId xmlns:a16="http://schemas.microsoft.com/office/drawing/2014/main" id="{905097CA-68DF-D7CC-6FBD-C5A5D4F9FD12}"/>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sp>
        <p:nvSpPr>
          <p:cNvPr id="40" name="TextBox 39">
            <a:extLst>
              <a:ext uri="{FF2B5EF4-FFF2-40B4-BE49-F238E27FC236}">
                <a16:creationId xmlns:a16="http://schemas.microsoft.com/office/drawing/2014/main" id="{FDD7F857-01EA-6838-FD60-B937F0C9E691}"/>
              </a:ext>
            </a:extLst>
          </p:cNvPr>
          <p:cNvSpPr txBox="1"/>
          <p:nvPr/>
        </p:nvSpPr>
        <p:spPr>
          <a:xfrm>
            <a:off x="6242802" y="1442535"/>
            <a:ext cx="5310491" cy="1191816"/>
          </a:xfrm>
          <a:prstGeom prst="roundRect">
            <a:avLst/>
          </a:prstGeom>
          <a:solidFill>
            <a:schemeClr val="accent1">
              <a:lumMod val="20000"/>
              <a:lumOff val="80000"/>
            </a:schemeClr>
          </a:solidFill>
        </p:spPr>
        <p:txBody>
          <a:bodyPr wrap="square" rtlCol="0">
            <a:spAutoFit/>
          </a:bodyPr>
          <a:lstStyle/>
          <a:p>
            <a:pPr algn="r" rtl="1"/>
            <a:r>
              <a:rPr lang="ar-SA" sz="1600" b="1" dirty="0" err="1">
                <a:latin typeface="Calibri" panose="020F0502020204030204" pitchFamily="34" charset="0"/>
                <a:cs typeface="Calibri" panose="020F0502020204030204" pitchFamily="34" charset="0"/>
              </a:rPr>
              <a:t>ا</a:t>
            </a:r>
            <a:r>
              <a:rPr lang="en-US" sz="1600" b="1" dirty="0" err="1">
                <a:latin typeface="Calibri" panose="020F0502020204030204" pitchFamily="34" charset="0"/>
                <a:cs typeface="Calibri" panose="020F0502020204030204" pitchFamily="34" charset="0"/>
              </a:rPr>
              <a:t>لعمر</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٠-٥</a:t>
            </a:r>
            <a:endParaRPr lang="en-US" sz="1600" b="1" dirty="0">
              <a:latin typeface="Calibri" panose="020F0502020204030204" pitchFamily="34" charset="0"/>
              <a:cs typeface="Calibri" panose="020F0502020204030204" pitchFamily="34" charset="0"/>
            </a:endParaRPr>
          </a:p>
          <a:p>
            <a:pPr algn="r" rtl="1"/>
            <a:endParaRPr lang="en-US" sz="1600" b="1" dirty="0">
              <a:latin typeface="Calibri" panose="020F0502020204030204" pitchFamily="34" charset="0"/>
              <a:cs typeface="Calibri" panose="020F0502020204030204" pitchFamily="34" charset="0"/>
            </a:endParaRPr>
          </a:p>
          <a:p>
            <a:pPr algn="r" rtl="1"/>
            <a:r>
              <a:rPr lang="en-US" sz="1600" b="1" dirty="0" err="1">
                <a:latin typeface="Calibri" panose="020F0502020204030204" pitchFamily="34" charset="0"/>
                <a:cs typeface="Calibri" panose="020F0502020204030204" pitchFamily="34" charset="0"/>
              </a:rPr>
              <a:t>الأطفال</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الصغار</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جدًا</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لديهم</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قدرة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محدودة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على</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فهم</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القرارات</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المعقدة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المتعلقة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برعايتهم</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وعلاجهم</a:t>
            </a:r>
            <a:endParaRPr lang="en-GB" sz="1600" b="1" dirty="0">
              <a:latin typeface="Calibri" panose="020F0502020204030204" pitchFamily="34" charset="0"/>
              <a:cs typeface="Calibri" panose="020F0502020204030204" pitchFamily="34" charset="0"/>
            </a:endParaRPr>
          </a:p>
        </p:txBody>
      </p:sp>
      <p:sp>
        <p:nvSpPr>
          <p:cNvPr id="41" name="TextBox 40">
            <a:extLst>
              <a:ext uri="{FF2B5EF4-FFF2-40B4-BE49-F238E27FC236}">
                <a16:creationId xmlns:a16="http://schemas.microsoft.com/office/drawing/2014/main" id="{608C60F6-0594-8503-E430-0E7E8C5B358E}"/>
              </a:ext>
            </a:extLst>
          </p:cNvPr>
          <p:cNvSpPr txBox="1"/>
          <p:nvPr/>
        </p:nvSpPr>
        <p:spPr>
          <a:xfrm>
            <a:off x="7236250" y="2992971"/>
            <a:ext cx="4317043" cy="3046988"/>
          </a:xfrm>
          <a:prstGeom prst="rect">
            <a:avLst/>
          </a:prstGeom>
          <a:noFill/>
        </p:spPr>
        <p:txBody>
          <a:bodyPr wrap="square" rtlCol="0">
            <a:spAutoFit/>
          </a:bodyPr>
          <a:lstStyle/>
          <a:p>
            <a:pPr algn="r" rtl="1"/>
            <a:r>
              <a:rPr lang="ar-SA" sz="1600" b="1" dirty="0">
                <a:solidFill>
                  <a:schemeClr val="accent1"/>
                </a:solidFill>
                <a:latin typeface="Calibri" panose="020F0502020204030204" pitchFamily="34" charset="0"/>
                <a:cs typeface="Calibri" panose="020F0502020204030204" pitchFamily="34" charset="0"/>
              </a:rPr>
              <a:t>القبول</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المستنير</a:t>
            </a:r>
            <a:r>
              <a:rPr lang="ar-SA"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من</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الطفل</a:t>
            </a:r>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dirty="0" err="1">
                <a:latin typeface="Calibri" panose="020F0502020204030204" pitchFamily="34" charset="0"/>
                <a:cs typeface="Calibri" panose="020F0502020204030204" pitchFamily="34" charset="0"/>
              </a:rPr>
              <a:t>اشرح</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يحدث</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بطرق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أساسية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ومناسبة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للغاية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احصل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a:t>
            </a:r>
            <a:r>
              <a:rPr lang="ar-SA" sz="1600" dirty="0" err="1">
                <a:latin typeface="Calibri" panose="020F0502020204030204" pitchFamily="34" charset="0"/>
                <a:cs typeface="Calibri" panose="020F0502020204030204" pitchFamily="34" charset="0"/>
              </a:rPr>
              <a:t>قبول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اللفظي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قرارات</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أبسط</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يمكنهم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فهمها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وثق</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ذلك</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استمارة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المستنيرة</a:t>
            </a:r>
            <a:r>
              <a:rPr lang="en-US" sz="1600" dirty="0">
                <a:latin typeface="Calibri" panose="020F0502020204030204" pitchFamily="34" charset="0"/>
                <a:cs typeface="Calibri" panose="020F0502020204030204" pitchFamily="34" charset="0"/>
              </a:rPr>
              <a:t>.</a:t>
            </a:r>
          </a:p>
          <a:p>
            <a:pPr algn="r" rtl="1"/>
            <a:endParaRPr lang="ar-SA" sz="1600" dirty="0">
              <a:latin typeface="Calibri" panose="020F0502020204030204" pitchFamily="34" charset="0"/>
              <a:cs typeface="Calibri" panose="020F0502020204030204" pitchFamily="34" charset="0"/>
            </a:endParaRPr>
          </a:p>
          <a:p>
            <a:pPr algn="r" rtl="1"/>
            <a:endParaRPr lang="en-US" sz="1600" dirty="0">
              <a:latin typeface="Calibri" panose="020F0502020204030204" pitchFamily="34" charset="0"/>
              <a:cs typeface="Calibri" panose="020F0502020204030204" pitchFamily="34" charset="0"/>
            </a:endParaRPr>
          </a:p>
          <a:p>
            <a:pPr algn="r" rtl="1"/>
            <a:r>
              <a:rPr lang="en-US" sz="1600" b="1" dirty="0" err="1">
                <a:solidFill>
                  <a:schemeClr val="accent1"/>
                </a:solidFill>
                <a:latin typeface="Calibri" panose="020F0502020204030204" pitchFamily="34" charset="0"/>
                <a:cs typeface="Calibri" panose="020F0502020204030204" pitchFamily="34" charset="0"/>
              </a:rPr>
              <a:t>الموافقة</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المستنيرة</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من</a:t>
            </a:r>
            <a:r>
              <a:rPr lang="en-US" sz="1600" b="1" dirty="0">
                <a:solidFill>
                  <a:schemeClr val="accent1"/>
                </a:solidFill>
                <a:latin typeface="Calibri" panose="020F0502020204030204" pitchFamily="34" charset="0"/>
                <a:cs typeface="Calibri" panose="020F0502020204030204" pitchFamily="34" charset="0"/>
              </a:rPr>
              <a:t> </a:t>
            </a:r>
            <a:r>
              <a:rPr lang="ar-SA" sz="1600" b="1" dirty="0">
                <a:solidFill>
                  <a:schemeClr val="accent1"/>
                </a:solidFill>
                <a:latin typeface="Calibri" panose="020F0502020204030204" pitchFamily="34" charset="0"/>
                <a:cs typeface="Calibri" panose="020F0502020204030204" pitchFamily="34" charset="0"/>
              </a:rPr>
              <a:t>الوالد</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مقدم</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الرعاية</a:t>
            </a:r>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dirty="0" err="1">
                <a:latin typeface="Calibri" panose="020F0502020204030204" pitchFamily="34" charset="0"/>
                <a:cs typeface="Calibri" panose="020F0502020204030204" pitchFamily="34" charset="0"/>
              </a:rPr>
              <a:t>يجب</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الحصول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خطية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والد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مقدم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الرعاية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أو</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شخص</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بالغ</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آخر</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موثوق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به</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حياة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يكن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الشخص</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موجودًا</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فقد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تحتاج</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من أجل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بما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يتماشى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مع</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مصالحه</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الفضلى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وثق</a:t>
            </a:r>
            <a:r>
              <a:rPr lang="ar-SA" sz="1600" dirty="0">
                <a:latin typeface="Calibri" panose="020F0502020204030204" pitchFamily="34" charset="0"/>
                <a:cs typeface="Calibri" panose="020F0502020204030204" pitchFamily="34" charset="0"/>
              </a:rPr>
              <a:t> ذلك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استمارة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المستنيرة</a:t>
            </a:r>
            <a:r>
              <a:rPr lang="en-US" sz="1600" dirty="0">
                <a:latin typeface="Calibri" panose="020F0502020204030204" pitchFamily="34" charset="0"/>
                <a:cs typeface="Calibri" panose="020F0502020204030204" pitchFamily="34" charset="0"/>
              </a:rPr>
              <a:t>.</a:t>
            </a:r>
            <a:endParaRPr lang="en-GB" sz="1600" dirty="0">
              <a:latin typeface="Calibri" panose="020F0502020204030204" pitchFamily="34" charset="0"/>
              <a:cs typeface="Calibri" panose="020F0502020204030204" pitchFamily="34" charset="0"/>
            </a:endParaRPr>
          </a:p>
        </p:txBody>
      </p:sp>
      <p:grpSp>
        <p:nvGrpSpPr>
          <p:cNvPr id="42" name="Group 41">
            <a:extLst>
              <a:ext uri="{FF2B5EF4-FFF2-40B4-BE49-F238E27FC236}">
                <a16:creationId xmlns:a16="http://schemas.microsoft.com/office/drawing/2014/main" id="{DFFE9316-A820-7A40-4931-7800927B80B6}"/>
              </a:ext>
            </a:extLst>
          </p:cNvPr>
          <p:cNvGrpSpPr/>
          <p:nvPr/>
        </p:nvGrpSpPr>
        <p:grpSpPr>
          <a:xfrm>
            <a:off x="6220198" y="4618309"/>
            <a:ext cx="765913" cy="903217"/>
            <a:chOff x="8440399" y="3758191"/>
            <a:chExt cx="693208" cy="817478"/>
          </a:xfrm>
        </p:grpSpPr>
        <p:grpSp>
          <p:nvGrpSpPr>
            <p:cNvPr id="43" name="Group 42">
              <a:extLst>
                <a:ext uri="{FF2B5EF4-FFF2-40B4-BE49-F238E27FC236}">
                  <a16:creationId xmlns:a16="http://schemas.microsoft.com/office/drawing/2014/main" id="{720842EC-C174-AB43-4148-156CB7DCC385}"/>
                </a:ext>
              </a:extLst>
            </p:cNvPr>
            <p:cNvGrpSpPr/>
            <p:nvPr/>
          </p:nvGrpSpPr>
          <p:grpSpPr>
            <a:xfrm>
              <a:off x="8880158" y="3758191"/>
              <a:ext cx="253449" cy="817478"/>
              <a:chOff x="4107675" y="1684320"/>
              <a:chExt cx="350098" cy="1129211"/>
            </a:xfrm>
            <a:solidFill>
              <a:schemeClr val="accent1"/>
            </a:solidFill>
          </p:grpSpPr>
          <p:sp>
            <p:nvSpPr>
              <p:cNvPr id="49" name="Round Same Side Corner Rectangle 21">
                <a:extLst>
                  <a:ext uri="{FF2B5EF4-FFF2-40B4-BE49-F238E27FC236}">
                    <a16:creationId xmlns:a16="http://schemas.microsoft.com/office/drawing/2014/main" id="{670A200A-8F45-F6B8-146E-FC1808DEB934}"/>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0" name="Oval 49">
                <a:extLst>
                  <a:ext uri="{FF2B5EF4-FFF2-40B4-BE49-F238E27FC236}">
                    <a16:creationId xmlns:a16="http://schemas.microsoft.com/office/drawing/2014/main" id="{B1D94121-E7CB-A10C-47FF-368E7C0FB12A}"/>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44" name="Group 43">
              <a:extLst>
                <a:ext uri="{FF2B5EF4-FFF2-40B4-BE49-F238E27FC236}">
                  <a16:creationId xmlns:a16="http://schemas.microsoft.com/office/drawing/2014/main" id="{5FAEA272-D6C0-F69D-901D-7E2B042D55DB}"/>
                </a:ext>
              </a:extLst>
            </p:cNvPr>
            <p:cNvGrpSpPr/>
            <p:nvPr/>
          </p:nvGrpSpPr>
          <p:grpSpPr>
            <a:xfrm>
              <a:off x="8440399" y="3758191"/>
              <a:ext cx="363228" cy="817478"/>
              <a:chOff x="3000654" y="1516217"/>
              <a:chExt cx="245039" cy="551483"/>
            </a:xfrm>
            <a:solidFill>
              <a:schemeClr val="accent1"/>
            </a:solidFill>
          </p:grpSpPr>
          <p:grpSp>
            <p:nvGrpSpPr>
              <p:cNvPr id="45" name="Group 44">
                <a:extLst>
                  <a:ext uri="{FF2B5EF4-FFF2-40B4-BE49-F238E27FC236}">
                    <a16:creationId xmlns:a16="http://schemas.microsoft.com/office/drawing/2014/main" id="{D22F2F12-72F8-239F-6AD2-73141450DBF1}"/>
                  </a:ext>
                </a:extLst>
              </p:cNvPr>
              <p:cNvGrpSpPr/>
              <p:nvPr/>
            </p:nvGrpSpPr>
            <p:grpSpPr>
              <a:xfrm>
                <a:off x="3036509" y="1516217"/>
                <a:ext cx="172158" cy="551483"/>
                <a:chOff x="4043172" y="1684320"/>
                <a:chExt cx="352508" cy="1129211"/>
              </a:xfrm>
              <a:grpFill/>
            </p:grpSpPr>
            <p:sp>
              <p:nvSpPr>
                <p:cNvPr id="47" name="Round Same Side Corner Rectangle 21">
                  <a:extLst>
                    <a:ext uri="{FF2B5EF4-FFF2-40B4-BE49-F238E27FC236}">
                      <a16:creationId xmlns:a16="http://schemas.microsoft.com/office/drawing/2014/main" id="{87FF67AE-2BDC-A002-3434-5D4403446145}"/>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8" name="Oval 47">
                  <a:extLst>
                    <a:ext uri="{FF2B5EF4-FFF2-40B4-BE49-F238E27FC236}">
                      <a16:creationId xmlns:a16="http://schemas.microsoft.com/office/drawing/2014/main" id="{2F29AAE0-7F38-B325-FF53-AF48D17D449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46" name="Flowchart: Manual Operation 45">
                <a:extLst>
                  <a:ext uri="{FF2B5EF4-FFF2-40B4-BE49-F238E27FC236}">
                    <a16:creationId xmlns:a16="http://schemas.microsoft.com/office/drawing/2014/main" id="{3EEFD2B5-CF03-902C-61AA-7B112095BE24}"/>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51" name="Group 50">
            <a:extLst>
              <a:ext uri="{FF2B5EF4-FFF2-40B4-BE49-F238E27FC236}">
                <a16:creationId xmlns:a16="http://schemas.microsoft.com/office/drawing/2014/main" id="{AFB314A0-F86D-6C33-88E8-B79240291762}"/>
              </a:ext>
            </a:extLst>
          </p:cNvPr>
          <p:cNvGrpSpPr/>
          <p:nvPr/>
        </p:nvGrpSpPr>
        <p:grpSpPr>
          <a:xfrm>
            <a:off x="791253" y="3223607"/>
            <a:ext cx="221517" cy="522632"/>
            <a:chOff x="8225553" y="3000145"/>
            <a:chExt cx="221517" cy="522632"/>
          </a:xfrm>
          <a:solidFill>
            <a:schemeClr val="accent1"/>
          </a:solidFill>
        </p:grpSpPr>
        <p:sp>
          <p:nvSpPr>
            <p:cNvPr id="52" name="Round Same Side Corner Rectangle 46">
              <a:extLst>
                <a:ext uri="{FF2B5EF4-FFF2-40B4-BE49-F238E27FC236}">
                  <a16:creationId xmlns:a16="http://schemas.microsoft.com/office/drawing/2014/main" id="{24546609-CA52-8D88-2760-D550DF5BC7B5}"/>
                </a:ext>
              </a:extLst>
            </p:cNvPr>
            <p:cNvSpPr/>
            <p:nvPr/>
          </p:nvSpPr>
          <p:spPr>
            <a:xfrm>
              <a:off x="8227177" y="3259708"/>
              <a:ext cx="219893" cy="26306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3" name="Oval 52">
              <a:extLst>
                <a:ext uri="{FF2B5EF4-FFF2-40B4-BE49-F238E27FC236}">
                  <a16:creationId xmlns:a16="http://schemas.microsoft.com/office/drawing/2014/main" id="{9B2EA4E2-F3BD-1C7B-8B14-74296549B75B}"/>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833D4D61-98CC-00E4-F368-B58AF4846FC7}"/>
              </a:ext>
            </a:extLst>
          </p:cNvPr>
          <p:cNvGrpSpPr/>
          <p:nvPr/>
        </p:nvGrpSpPr>
        <p:grpSpPr>
          <a:xfrm>
            <a:off x="10299101" y="120516"/>
            <a:ext cx="1587872" cy="1368854"/>
            <a:chOff x="10228983" y="337468"/>
            <a:chExt cx="1587872" cy="1368854"/>
          </a:xfrm>
        </p:grpSpPr>
        <p:sp>
          <p:nvSpPr>
            <p:cNvPr id="3" name="Hexagon 2">
              <a:extLst>
                <a:ext uri="{FF2B5EF4-FFF2-40B4-BE49-F238E27FC236}">
                  <a16:creationId xmlns:a16="http://schemas.microsoft.com/office/drawing/2014/main" id="{0DDC5B40-0357-639D-C6E7-3DE99F745B2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4" name="Group 3">
              <a:extLst>
                <a:ext uri="{FF2B5EF4-FFF2-40B4-BE49-F238E27FC236}">
                  <a16:creationId xmlns:a16="http://schemas.microsoft.com/office/drawing/2014/main" id="{3355B28B-F80F-1D5B-D21F-672C3D53BA93}"/>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60D7DDCE-D360-A086-4F09-09D0DA78993C}"/>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٩٥</a:t>
                </a:r>
                <a:endParaRPr lang="en-CA" b="1" dirty="0">
                  <a:solidFill>
                    <a:schemeClr val="accent1"/>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214C5A0-8985-01E9-DAD0-C1FC6D8836E8}"/>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6" name="Group 5">
              <a:extLst>
                <a:ext uri="{FF2B5EF4-FFF2-40B4-BE49-F238E27FC236}">
                  <a16:creationId xmlns:a16="http://schemas.microsoft.com/office/drawing/2014/main" id="{5BB15890-A125-6182-2686-24A38A7B60D0}"/>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C25A5704-7DB8-1ACF-8D3F-43E3EEA92CC7}"/>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0" name="Rectangle 9">
                <a:extLst>
                  <a:ext uri="{FF2B5EF4-FFF2-40B4-BE49-F238E27FC236}">
                    <a16:creationId xmlns:a16="http://schemas.microsoft.com/office/drawing/2014/main" id="{4E1070BC-1638-D6CE-8A43-B9A48E1513FA}"/>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2405858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B5CFF3-1AFC-E85C-64E2-0D5414B88E96}"/>
              </a:ext>
            </a:extLst>
          </p:cNvPr>
          <p:cNvSpPr>
            <a:spLocks noGrp="1"/>
          </p:cNvSpPr>
          <p:nvPr>
            <p:ph type="title"/>
          </p:nvPr>
        </p:nvSpPr>
        <p:spPr/>
        <p:txBody>
          <a:bodyPr/>
          <a:lstStyle/>
          <a:p>
            <a:pPr rtl="1"/>
            <a:r>
              <a:rPr lang="ar-SA" dirty="0">
                <a:latin typeface="Calibri" panose="020F0502020204030204" pitchFamily="34" charset="0"/>
                <a:cs typeface="Calibri" panose="020F0502020204030204" pitchFamily="34" charset="0"/>
              </a:rPr>
              <a:t>القبول و</a:t>
            </a:r>
            <a:r>
              <a:rPr lang="en-CA" dirty="0" err="1">
                <a:latin typeface="Calibri" panose="020F0502020204030204" pitchFamily="34" charset="0"/>
                <a:cs typeface="Calibri" panose="020F0502020204030204" pitchFamily="34" charset="0"/>
              </a:rPr>
              <a:t>الموافقة</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المستنيرة</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للمراحل العمرية المختلفة</a:t>
            </a:r>
            <a:endParaRPr lang="en-US" dirty="0"/>
          </a:p>
        </p:txBody>
      </p:sp>
      <p:sp>
        <p:nvSpPr>
          <p:cNvPr id="8" name="TextBox 7">
            <a:extLst>
              <a:ext uri="{FF2B5EF4-FFF2-40B4-BE49-F238E27FC236}">
                <a16:creationId xmlns:a16="http://schemas.microsoft.com/office/drawing/2014/main" id="{45627982-ADB7-4B1A-73FE-6A95B1FC8541}"/>
              </a:ext>
            </a:extLst>
          </p:cNvPr>
          <p:cNvSpPr txBox="1"/>
          <p:nvPr/>
        </p:nvSpPr>
        <p:spPr>
          <a:xfrm>
            <a:off x="638707" y="1371456"/>
            <a:ext cx="5070922" cy="1464231"/>
          </a:xfrm>
          <a:prstGeom prst="roundRect">
            <a:avLst/>
          </a:prstGeom>
          <a:solidFill>
            <a:schemeClr val="accent1">
              <a:lumMod val="20000"/>
              <a:lumOff val="80000"/>
            </a:schemeClr>
          </a:solidFill>
        </p:spPr>
        <p:txBody>
          <a:bodyPr wrap="square" rtlCol="0">
            <a:spAutoFit/>
          </a:bodyPr>
          <a:lstStyle/>
          <a:p>
            <a:pPr algn="r" rtl="1"/>
            <a:r>
              <a:rPr lang="en-US" sz="1600" b="1" dirty="0">
                <a:latin typeface="Arial" panose="020B0604020202020204" pitchFamily="34" charset="0"/>
                <a:cs typeface="Arial" panose="020B0604020202020204" pitchFamily="34" charset="0"/>
              </a:rPr>
              <a:t> </a:t>
            </a:r>
            <a:r>
              <a:rPr lang="en-US" sz="1600" b="1" dirty="0" err="1">
                <a:latin typeface="Calibri" panose="020F0502020204030204" pitchFamily="34" charset="0"/>
                <a:cs typeface="Calibri" panose="020F0502020204030204" pitchFamily="34" charset="0"/>
              </a:rPr>
              <a:t>العمر</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١٥</a:t>
            </a:r>
            <a:r>
              <a:rPr lang="en-US" sz="1600" b="1" dirty="0">
                <a:latin typeface="Calibri" panose="020F0502020204030204" pitchFamily="34" charset="0"/>
                <a:cs typeface="Calibri" panose="020F0502020204030204" pitchFamily="34" charset="0"/>
              </a:rPr>
              <a:t>+</a:t>
            </a:r>
          </a:p>
          <a:p>
            <a:pPr algn="r" rtl="1"/>
            <a:endParaRPr lang="en-US" sz="1600" b="1" dirty="0">
              <a:latin typeface="Calibri" panose="020F0502020204030204" pitchFamily="34" charset="0"/>
              <a:cs typeface="Calibri" panose="020F0502020204030204" pitchFamily="34" charset="0"/>
            </a:endParaRPr>
          </a:p>
          <a:p>
            <a:pPr algn="r" rtl="1"/>
            <a:r>
              <a:rPr lang="en-US" sz="1600" b="1" dirty="0" err="1">
                <a:latin typeface="Calibri" panose="020F0502020204030204" pitchFamily="34" charset="0"/>
                <a:cs typeface="Calibri" panose="020F0502020204030204" pitchFamily="34" charset="0"/>
              </a:rPr>
              <a:t>بشكل</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عام</a:t>
            </a:r>
            <a:r>
              <a:rPr lang="en-US" sz="1600" b="1" dirty="0">
                <a:latin typeface="Calibri" panose="020F0502020204030204" pitchFamily="34" charset="0"/>
                <a:cs typeface="Calibri" panose="020F0502020204030204" pitchFamily="34" charset="0"/>
              </a:rPr>
              <a:t> ، </a:t>
            </a:r>
            <a:r>
              <a:rPr lang="en-US" sz="1600" b="1" dirty="0" err="1">
                <a:latin typeface="Calibri" panose="020F0502020204030204" pitchFamily="34" charset="0"/>
                <a:cs typeface="Calibri" panose="020F0502020204030204" pitchFamily="34" charset="0"/>
              </a:rPr>
              <a:t>يُعتبر</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الأطفال</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الذين</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تبلغ</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أعمارهم</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١٥</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عامًا</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فما</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فوق</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ناضجين</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بما</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يكفي</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لاتخاذ</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قرارات</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بشأن</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رعايتهم</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وعلاجهم</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اعتمادًا</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على</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القوانين</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المحلية</a:t>
            </a:r>
            <a:r>
              <a:rPr lang="en-US" sz="1600" b="1" dirty="0">
                <a:latin typeface="Calibri" panose="020F0502020204030204" pitchFamily="34" charset="0"/>
                <a:cs typeface="Calibri" panose="020F0502020204030204" pitchFamily="34" charset="0"/>
              </a:rPr>
              <a:t> ، </a:t>
            </a:r>
            <a:r>
              <a:rPr lang="en-US" sz="1600" b="1" dirty="0" err="1">
                <a:latin typeface="Calibri" panose="020F0502020204030204" pitchFamily="34" charset="0"/>
                <a:cs typeface="Calibri" panose="020F0502020204030204" pitchFamily="34" charset="0"/>
              </a:rPr>
              <a:t>يمكن</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لهذه</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الفئة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العمرية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إعطاء</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موافقتها</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المستنيرة</a:t>
            </a:r>
            <a:r>
              <a:rPr lang="en-US" sz="1600" b="1" dirty="0">
                <a:latin typeface="Calibri" panose="020F0502020204030204" pitchFamily="34" charset="0"/>
                <a:cs typeface="Calibri" panose="020F0502020204030204" pitchFamily="34" charset="0"/>
              </a:rPr>
              <a:t>.</a:t>
            </a:r>
            <a:endParaRPr lang="en-GB" sz="1600" b="1"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5914437D-622F-BE1C-521A-84DE4531B4F3}"/>
              </a:ext>
            </a:extLst>
          </p:cNvPr>
          <p:cNvSpPr txBox="1"/>
          <p:nvPr/>
        </p:nvSpPr>
        <p:spPr>
          <a:xfrm>
            <a:off x="1630221" y="3011796"/>
            <a:ext cx="4079408" cy="3293209"/>
          </a:xfrm>
          <a:prstGeom prst="rect">
            <a:avLst/>
          </a:prstGeom>
          <a:noFill/>
        </p:spPr>
        <p:txBody>
          <a:bodyPr wrap="square" rtlCol="0">
            <a:spAutoFit/>
          </a:bodyPr>
          <a:lstStyle/>
          <a:p>
            <a:pPr algn="r" rtl="1"/>
            <a:r>
              <a:rPr lang="ar-SA" sz="1600" b="1" dirty="0">
                <a:solidFill>
                  <a:schemeClr val="accent1"/>
                </a:solidFill>
                <a:latin typeface="Calibri" panose="020F0502020204030204" pitchFamily="34" charset="0"/>
                <a:cs typeface="Calibri" panose="020F0502020204030204" pitchFamily="34" charset="0"/>
              </a:rPr>
              <a:t>ال</a:t>
            </a:r>
            <a:r>
              <a:rPr lang="en-US" sz="1600" b="1" dirty="0" err="1">
                <a:solidFill>
                  <a:schemeClr val="accent1"/>
                </a:solidFill>
                <a:latin typeface="Calibri" panose="020F0502020204030204" pitchFamily="34" charset="0"/>
                <a:cs typeface="Calibri" panose="020F0502020204030204" pitchFamily="34" charset="0"/>
              </a:rPr>
              <a:t>موافقة</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المستنيرة</a:t>
            </a:r>
            <a:r>
              <a:rPr lang="ar-SA" sz="1600" b="1" dirty="0">
                <a:solidFill>
                  <a:schemeClr val="accent1"/>
                </a:solidFill>
                <a:latin typeface="Calibri" panose="020F0502020204030204" pitchFamily="34" charset="0"/>
                <a:cs typeface="Calibri" panose="020F0502020204030204" pitchFamily="34" charset="0"/>
              </a:rPr>
              <a:t> من الطفل</a:t>
            </a:r>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dirty="0" err="1">
                <a:latin typeface="Calibri" panose="020F0502020204030204" pitchFamily="34" charset="0"/>
                <a:cs typeface="Calibri" panose="020F0502020204030204" pitchFamily="34" charset="0"/>
              </a:rPr>
              <a:t>يجب</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تحصل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موافقة</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خطية</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ما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يكن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هناك</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شك</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حول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قدرة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ونضجه</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a:t>
            </a:r>
            <a:r>
              <a:rPr lang="en-US" sz="1600" dirty="0" err="1">
                <a:latin typeface="Calibri" panose="020F0502020204030204" pitchFamily="34" charset="0"/>
                <a:cs typeface="Calibri" panose="020F0502020204030204" pitchFamily="34" charset="0"/>
              </a:rPr>
              <a:t>مثل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الضعف</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الإدراكي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الشديد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وثق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استمارة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المستنيرة</a:t>
            </a:r>
            <a:r>
              <a:rPr lang="en-US" sz="1600" dirty="0">
                <a:latin typeface="Calibri" panose="020F0502020204030204" pitchFamily="34" charset="0"/>
                <a:cs typeface="Calibri" panose="020F0502020204030204" pitchFamily="34" charset="0"/>
              </a:rPr>
              <a:t>.</a:t>
            </a:r>
          </a:p>
          <a:p>
            <a:pPr algn="r" rtl="1"/>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b="1" dirty="0" err="1">
                <a:solidFill>
                  <a:schemeClr val="accent1"/>
                </a:solidFill>
                <a:latin typeface="Calibri" panose="020F0502020204030204" pitchFamily="34" charset="0"/>
                <a:cs typeface="Calibri" panose="020F0502020204030204" pitchFamily="34" charset="0"/>
              </a:rPr>
              <a:t>الموافقة</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المستنيرة</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من</a:t>
            </a:r>
            <a:r>
              <a:rPr lang="en-US" sz="1600" b="1" dirty="0">
                <a:solidFill>
                  <a:schemeClr val="accent1"/>
                </a:solidFill>
                <a:latin typeface="Calibri" panose="020F0502020204030204" pitchFamily="34" charset="0"/>
                <a:cs typeface="Calibri" panose="020F0502020204030204" pitchFamily="34" charset="0"/>
              </a:rPr>
              <a:t> </a:t>
            </a:r>
            <a:r>
              <a:rPr lang="ar-SA" sz="1600" b="1" dirty="0">
                <a:solidFill>
                  <a:schemeClr val="accent1"/>
                </a:solidFill>
                <a:latin typeface="Calibri" panose="020F0502020204030204" pitchFamily="34" charset="0"/>
                <a:cs typeface="Calibri" panose="020F0502020204030204" pitchFamily="34" charset="0"/>
              </a:rPr>
              <a:t>الوالد</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مقدم</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الرعاية</a:t>
            </a:r>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dirty="0" err="1">
                <a:latin typeface="Calibri" panose="020F0502020204030204" pitchFamily="34" charset="0"/>
                <a:cs typeface="Calibri" panose="020F0502020204030204" pitchFamily="34" charset="0"/>
              </a:rPr>
              <a:t>يعتمد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إشراك</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الوالد</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مقدم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الرعاية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القوانين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والسياسات</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المحلية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بالإضافة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رغبات</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الناحية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المثالية</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يجب</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تحصل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كتابية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الوالد</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مقدم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الرعاية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أو</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شخص</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بالغ</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موثوق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به</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حياة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يكن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الشخص</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موجودًا</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فقد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تحتاج</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من أجل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بما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يتماشى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مع</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مصالحه</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الفضلى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وثق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استمارة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المستنيرة</a:t>
            </a:r>
            <a:r>
              <a:rPr lang="en-US" sz="1600" dirty="0">
                <a:latin typeface="Calibri" panose="020F0502020204030204" pitchFamily="34" charset="0"/>
                <a:cs typeface="Calibri" panose="020F0502020204030204" pitchFamily="34" charset="0"/>
              </a:rPr>
              <a:t>.</a:t>
            </a:r>
          </a:p>
        </p:txBody>
      </p:sp>
      <p:grpSp>
        <p:nvGrpSpPr>
          <p:cNvPr id="13" name="Group 12">
            <a:extLst>
              <a:ext uri="{FF2B5EF4-FFF2-40B4-BE49-F238E27FC236}">
                <a16:creationId xmlns:a16="http://schemas.microsoft.com/office/drawing/2014/main" id="{DD781553-0ECA-D418-C3E1-E8FCE808176D}"/>
              </a:ext>
            </a:extLst>
          </p:cNvPr>
          <p:cNvGrpSpPr/>
          <p:nvPr/>
        </p:nvGrpSpPr>
        <p:grpSpPr>
          <a:xfrm>
            <a:off x="638707" y="4535809"/>
            <a:ext cx="765913" cy="903217"/>
            <a:chOff x="8440399" y="3758191"/>
            <a:chExt cx="693208" cy="817478"/>
          </a:xfrm>
        </p:grpSpPr>
        <p:grpSp>
          <p:nvGrpSpPr>
            <p:cNvPr id="14" name="Group 13">
              <a:extLst>
                <a:ext uri="{FF2B5EF4-FFF2-40B4-BE49-F238E27FC236}">
                  <a16:creationId xmlns:a16="http://schemas.microsoft.com/office/drawing/2014/main" id="{D0352BA8-13C5-1745-78B2-274D11F7FAAF}"/>
                </a:ext>
              </a:extLst>
            </p:cNvPr>
            <p:cNvGrpSpPr/>
            <p:nvPr/>
          </p:nvGrpSpPr>
          <p:grpSpPr>
            <a:xfrm>
              <a:off x="8880158" y="3758191"/>
              <a:ext cx="253449" cy="817478"/>
              <a:chOff x="4107675" y="1684320"/>
              <a:chExt cx="350098" cy="1129211"/>
            </a:xfrm>
            <a:solidFill>
              <a:schemeClr val="accent1"/>
            </a:solidFill>
          </p:grpSpPr>
          <p:sp>
            <p:nvSpPr>
              <p:cNvPr id="20" name="Round Same Side Corner Rectangle 21">
                <a:extLst>
                  <a:ext uri="{FF2B5EF4-FFF2-40B4-BE49-F238E27FC236}">
                    <a16:creationId xmlns:a16="http://schemas.microsoft.com/office/drawing/2014/main" id="{9732B0C1-720A-E32B-45B6-B2829DF5B030}"/>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1" name="Oval 20">
                <a:extLst>
                  <a:ext uri="{FF2B5EF4-FFF2-40B4-BE49-F238E27FC236}">
                    <a16:creationId xmlns:a16="http://schemas.microsoft.com/office/drawing/2014/main" id="{BBFD8D5F-9DA1-CF2D-2716-557AA4D61178}"/>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5" name="Group 14">
              <a:extLst>
                <a:ext uri="{FF2B5EF4-FFF2-40B4-BE49-F238E27FC236}">
                  <a16:creationId xmlns:a16="http://schemas.microsoft.com/office/drawing/2014/main" id="{95C764B0-1833-FA1A-7AF9-1848C8040666}"/>
                </a:ext>
              </a:extLst>
            </p:cNvPr>
            <p:cNvGrpSpPr/>
            <p:nvPr/>
          </p:nvGrpSpPr>
          <p:grpSpPr>
            <a:xfrm>
              <a:off x="8440399" y="3758191"/>
              <a:ext cx="363228" cy="817478"/>
              <a:chOff x="3000654" y="1516217"/>
              <a:chExt cx="245039" cy="551483"/>
            </a:xfrm>
            <a:solidFill>
              <a:schemeClr val="accent1"/>
            </a:solidFill>
          </p:grpSpPr>
          <p:grpSp>
            <p:nvGrpSpPr>
              <p:cNvPr id="16" name="Group 15">
                <a:extLst>
                  <a:ext uri="{FF2B5EF4-FFF2-40B4-BE49-F238E27FC236}">
                    <a16:creationId xmlns:a16="http://schemas.microsoft.com/office/drawing/2014/main" id="{DE540C48-95EA-C85F-219E-2E8F9E8A7B6A}"/>
                  </a:ext>
                </a:extLst>
              </p:cNvPr>
              <p:cNvGrpSpPr/>
              <p:nvPr/>
            </p:nvGrpSpPr>
            <p:grpSpPr>
              <a:xfrm>
                <a:off x="3036509" y="1516217"/>
                <a:ext cx="172158" cy="551483"/>
                <a:chOff x="4043172" y="1684320"/>
                <a:chExt cx="352508" cy="1129211"/>
              </a:xfrm>
              <a:grpFill/>
            </p:grpSpPr>
            <p:sp>
              <p:nvSpPr>
                <p:cNvPr id="18" name="Round Same Side Corner Rectangle 21">
                  <a:extLst>
                    <a:ext uri="{FF2B5EF4-FFF2-40B4-BE49-F238E27FC236}">
                      <a16:creationId xmlns:a16="http://schemas.microsoft.com/office/drawing/2014/main" id="{FEEE412F-20EB-261F-9B07-5B15118EBA44}"/>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9" name="Oval 18">
                  <a:extLst>
                    <a:ext uri="{FF2B5EF4-FFF2-40B4-BE49-F238E27FC236}">
                      <a16:creationId xmlns:a16="http://schemas.microsoft.com/office/drawing/2014/main" id="{489BA8DE-B2AC-88BA-758F-938148DA85C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17" name="Flowchart: Manual Operation 16">
                <a:extLst>
                  <a:ext uri="{FF2B5EF4-FFF2-40B4-BE49-F238E27FC236}">
                    <a16:creationId xmlns:a16="http://schemas.microsoft.com/office/drawing/2014/main" id="{C763435F-000B-E4C7-D0C1-6FC0F094B21A}"/>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25" name="Group 24">
            <a:extLst>
              <a:ext uri="{FF2B5EF4-FFF2-40B4-BE49-F238E27FC236}">
                <a16:creationId xmlns:a16="http://schemas.microsoft.com/office/drawing/2014/main" id="{AB1C4693-B885-89CC-D4B9-28DF21DA627F}"/>
              </a:ext>
            </a:extLst>
          </p:cNvPr>
          <p:cNvGrpSpPr/>
          <p:nvPr/>
        </p:nvGrpSpPr>
        <p:grpSpPr>
          <a:xfrm>
            <a:off x="6627067" y="3338410"/>
            <a:ext cx="221517" cy="688625"/>
            <a:chOff x="8225553" y="3000145"/>
            <a:chExt cx="221517" cy="688625"/>
          </a:xfrm>
          <a:solidFill>
            <a:schemeClr val="accent1"/>
          </a:solidFill>
        </p:grpSpPr>
        <p:sp>
          <p:nvSpPr>
            <p:cNvPr id="23" name="Round Same Side Corner Rectangle 46">
              <a:extLst>
                <a:ext uri="{FF2B5EF4-FFF2-40B4-BE49-F238E27FC236}">
                  <a16:creationId xmlns:a16="http://schemas.microsoft.com/office/drawing/2014/main" id="{F542C95B-3E69-8D24-46AE-1CE13AB12A45}"/>
                </a:ext>
              </a:extLst>
            </p:cNvPr>
            <p:cNvSpPr/>
            <p:nvPr/>
          </p:nvSpPr>
          <p:spPr>
            <a:xfrm>
              <a:off x="8227178" y="3259708"/>
              <a:ext cx="217959" cy="42906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4" name="Oval 23">
              <a:extLst>
                <a:ext uri="{FF2B5EF4-FFF2-40B4-BE49-F238E27FC236}">
                  <a16:creationId xmlns:a16="http://schemas.microsoft.com/office/drawing/2014/main" id="{905097CA-68DF-D7CC-6FBD-C5A5D4F9FD12}"/>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sp>
        <p:nvSpPr>
          <p:cNvPr id="40" name="TextBox 39">
            <a:extLst>
              <a:ext uri="{FF2B5EF4-FFF2-40B4-BE49-F238E27FC236}">
                <a16:creationId xmlns:a16="http://schemas.microsoft.com/office/drawing/2014/main" id="{FDD7F857-01EA-6838-FD60-B937F0C9E691}"/>
              </a:ext>
            </a:extLst>
          </p:cNvPr>
          <p:cNvSpPr txBox="1"/>
          <p:nvPr/>
        </p:nvSpPr>
        <p:spPr>
          <a:xfrm>
            <a:off x="6242802" y="1356404"/>
            <a:ext cx="5310491" cy="1464231"/>
          </a:xfrm>
          <a:prstGeom prst="roundRect">
            <a:avLst/>
          </a:prstGeom>
          <a:solidFill>
            <a:schemeClr val="accent1">
              <a:lumMod val="20000"/>
              <a:lumOff val="80000"/>
            </a:schemeClr>
          </a:solidFill>
        </p:spPr>
        <p:txBody>
          <a:bodyPr wrap="square" rtlCol="0">
            <a:spAutoFit/>
          </a:bodyPr>
          <a:lstStyle/>
          <a:p>
            <a:pPr algn="r" rtl="1"/>
            <a:r>
              <a:rPr lang="en-US" sz="1600" b="1" dirty="0" err="1">
                <a:latin typeface="Calibri" panose="020F0502020204030204" pitchFamily="34" charset="0"/>
                <a:cs typeface="Calibri" panose="020F0502020204030204" pitchFamily="34" charset="0"/>
              </a:rPr>
              <a:t>من</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١١</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إلى</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١٤</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عامًا</a:t>
            </a:r>
            <a:endParaRPr lang="en-US" sz="1600" b="1" dirty="0">
              <a:latin typeface="Calibri" panose="020F0502020204030204" pitchFamily="34" charset="0"/>
              <a:cs typeface="Calibri" panose="020F0502020204030204" pitchFamily="34" charset="0"/>
            </a:endParaRPr>
          </a:p>
          <a:p>
            <a:pPr algn="r" rtl="1"/>
            <a:endParaRPr lang="en-US" sz="1600" b="1" dirty="0">
              <a:latin typeface="Calibri" panose="020F0502020204030204" pitchFamily="34" charset="0"/>
              <a:cs typeface="Calibri" panose="020F0502020204030204" pitchFamily="34" charset="0"/>
            </a:endParaRPr>
          </a:p>
          <a:p>
            <a:pPr algn="r" rtl="1"/>
            <a:r>
              <a:rPr lang="en-US" sz="1600" b="1" dirty="0" err="1">
                <a:latin typeface="Calibri" panose="020F0502020204030204" pitchFamily="34" charset="0"/>
                <a:cs typeface="Calibri" panose="020F0502020204030204" pitchFamily="34" charset="0"/>
              </a:rPr>
              <a:t>بشكل</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عام</a:t>
            </a:r>
            <a:r>
              <a:rPr lang="en-US" sz="1600" b="1" dirty="0">
                <a:latin typeface="Calibri" panose="020F0502020204030204" pitchFamily="34" charset="0"/>
                <a:cs typeface="Calibri" panose="020F0502020204030204" pitchFamily="34" charset="0"/>
              </a:rPr>
              <a:t> ، </a:t>
            </a:r>
            <a:r>
              <a:rPr lang="en-US" sz="1600" b="1" dirty="0" err="1">
                <a:latin typeface="Calibri" panose="020F0502020204030204" pitchFamily="34" charset="0"/>
                <a:cs typeface="Calibri" panose="020F0502020204030204" pitchFamily="34" charset="0"/>
              </a:rPr>
              <a:t>لا</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يمكن</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للأطفال</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في</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هذه</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الفئة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العمرية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الموافقة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قانونًا</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ولكن</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يمكنهم</a:t>
            </a:r>
            <a:r>
              <a:rPr lang="en-US" sz="1600" b="1" dirty="0">
                <a:latin typeface="Calibri" panose="020F0502020204030204" pitchFamily="34" charset="0"/>
                <a:cs typeface="Calibri" panose="020F0502020204030204" pitchFamily="34" charset="0"/>
              </a:rPr>
              <a:t> </a:t>
            </a:r>
            <a:r>
              <a:rPr lang="ar-SA" sz="1600" b="1" dirty="0">
                <a:latin typeface="Calibri" panose="020F0502020204030204" pitchFamily="34" charset="0"/>
                <a:cs typeface="Calibri" panose="020F0502020204030204" pitchFamily="34" charset="0"/>
              </a:rPr>
              <a:t>إعطاء القبول </a:t>
            </a:r>
            <a:r>
              <a:rPr lang="en-US" sz="1600" b="1" dirty="0" err="1">
                <a:latin typeface="Calibri" panose="020F0502020204030204" pitchFamily="34" charset="0"/>
                <a:cs typeface="Calibri" panose="020F0502020204030204" pitchFamily="34" charset="0"/>
              </a:rPr>
              <a:t>على</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المشاركة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في</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خدمات</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إدارة</a:t>
            </a:r>
            <a:r>
              <a:rPr lang="en-US" sz="1600" b="1" dirty="0">
                <a:latin typeface="Calibri" panose="020F0502020204030204" pitchFamily="34" charset="0"/>
                <a:cs typeface="Calibri" panose="020F0502020204030204" pitchFamily="34" charset="0"/>
              </a:rPr>
              <a:t> </a:t>
            </a:r>
            <a:r>
              <a:rPr lang="en-US" sz="1600" b="1" dirty="0" err="1">
                <a:latin typeface="Calibri" panose="020F0502020204030204" pitchFamily="34" charset="0"/>
                <a:cs typeface="Calibri" panose="020F0502020204030204" pitchFamily="34" charset="0"/>
              </a:rPr>
              <a:t>الحالة</a:t>
            </a:r>
            <a:r>
              <a:rPr lang="en-US" sz="1600" b="1" dirty="0">
                <a:latin typeface="Calibri" panose="020F0502020204030204" pitchFamily="34" charset="0"/>
                <a:cs typeface="Calibri" panose="020F0502020204030204" pitchFamily="34" charset="0"/>
              </a:rPr>
              <a:t> ، </a:t>
            </a:r>
            <a:r>
              <a:rPr lang="ar-SA" sz="1600" b="1" dirty="0">
                <a:latin typeface="Calibri" panose="020F0502020204030204" pitchFamily="34" charset="0"/>
                <a:cs typeface="Calibri" panose="020F0502020204030204" pitchFamily="34" charset="0"/>
              </a:rPr>
              <a:t>والموافقة على القرارات المتعلقة برعايتهم، تبعاً لقدراتهم المتطورة.</a:t>
            </a:r>
            <a:endParaRPr lang="en-GB" sz="1600" b="1" dirty="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608C60F6-0594-8503-E430-0E7E8C5B358E}"/>
              </a:ext>
            </a:extLst>
          </p:cNvPr>
          <p:cNvSpPr txBox="1"/>
          <p:nvPr/>
        </p:nvSpPr>
        <p:spPr>
          <a:xfrm>
            <a:off x="7435263" y="3011796"/>
            <a:ext cx="4128469" cy="2800767"/>
          </a:xfrm>
          <a:prstGeom prst="rect">
            <a:avLst/>
          </a:prstGeom>
          <a:noFill/>
        </p:spPr>
        <p:txBody>
          <a:bodyPr wrap="square" rtlCol="0">
            <a:spAutoFit/>
          </a:bodyPr>
          <a:lstStyle/>
          <a:p>
            <a:pPr algn="r" rtl="1"/>
            <a:r>
              <a:rPr lang="ar-SA" sz="1600" b="1" dirty="0">
                <a:solidFill>
                  <a:schemeClr val="accent1"/>
                </a:solidFill>
                <a:latin typeface="Calibri" panose="020F0502020204030204" pitchFamily="34" charset="0"/>
                <a:cs typeface="Calibri" panose="020F0502020204030204" pitchFamily="34" charset="0"/>
              </a:rPr>
              <a:t>القبول</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المستنير</a:t>
            </a:r>
            <a:r>
              <a:rPr lang="ar-SA"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من</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الطفل</a:t>
            </a:r>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dirty="0" err="1">
                <a:latin typeface="Calibri" panose="020F0502020204030204" pitchFamily="34" charset="0"/>
                <a:cs typeface="Calibri" panose="020F0502020204030204" pitchFamily="34" charset="0"/>
              </a:rPr>
              <a:t>يجب</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تحصل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قبول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شفهي</a:t>
            </a:r>
            <a:r>
              <a:rPr lang="ar-SA"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أو</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خطي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للمضي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قدمًا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الخدمات</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ولاتخاذ</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قرارات</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بشأن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الرعاية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والعلاج</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وثق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استمارة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المستنيرة</a:t>
            </a:r>
            <a:r>
              <a:rPr lang="en-US" sz="1600" dirty="0">
                <a:latin typeface="Calibri" panose="020F0502020204030204" pitchFamily="34" charset="0"/>
                <a:cs typeface="Calibri" panose="020F0502020204030204" pitchFamily="34" charset="0"/>
              </a:rPr>
              <a:t>.</a:t>
            </a:r>
          </a:p>
          <a:p>
            <a:pPr algn="r" rtl="1"/>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b="1" dirty="0" err="1">
                <a:solidFill>
                  <a:schemeClr val="accent1"/>
                </a:solidFill>
                <a:latin typeface="Calibri" panose="020F0502020204030204" pitchFamily="34" charset="0"/>
                <a:cs typeface="Calibri" panose="020F0502020204030204" pitchFamily="34" charset="0"/>
              </a:rPr>
              <a:t>الموافقة</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المستنيرة</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من</a:t>
            </a:r>
            <a:r>
              <a:rPr lang="en-US" sz="1600" b="1" dirty="0">
                <a:solidFill>
                  <a:schemeClr val="accent1"/>
                </a:solidFill>
                <a:latin typeface="Calibri" panose="020F0502020204030204" pitchFamily="34" charset="0"/>
                <a:cs typeface="Calibri" panose="020F0502020204030204" pitchFamily="34" charset="0"/>
              </a:rPr>
              <a:t> </a:t>
            </a:r>
            <a:r>
              <a:rPr lang="ar-SA" sz="1600" b="1" dirty="0">
                <a:solidFill>
                  <a:schemeClr val="accent1"/>
                </a:solidFill>
                <a:latin typeface="Calibri" panose="020F0502020204030204" pitchFamily="34" charset="0"/>
                <a:cs typeface="Calibri" panose="020F0502020204030204" pitchFamily="34" charset="0"/>
              </a:rPr>
              <a:t>الوالد</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مقدم</a:t>
            </a:r>
            <a:r>
              <a:rPr lang="en-US" sz="1600" b="1" dirty="0">
                <a:solidFill>
                  <a:schemeClr val="accent1"/>
                </a:solidFill>
                <a:latin typeface="Calibri" panose="020F0502020204030204" pitchFamily="34" charset="0"/>
                <a:cs typeface="Calibri" panose="020F0502020204030204" pitchFamily="34" charset="0"/>
              </a:rPr>
              <a:t> </a:t>
            </a:r>
            <a:r>
              <a:rPr lang="en-US" sz="1600" b="1" dirty="0" err="1">
                <a:solidFill>
                  <a:schemeClr val="accent1"/>
                </a:solidFill>
                <a:latin typeface="Calibri" panose="020F0502020204030204" pitchFamily="34" charset="0"/>
                <a:cs typeface="Calibri" panose="020F0502020204030204" pitchFamily="34" charset="0"/>
              </a:rPr>
              <a:t>الرعاية</a:t>
            </a:r>
            <a:endParaRPr lang="en-US" sz="1600" b="1" dirty="0">
              <a:solidFill>
                <a:schemeClr val="accent1"/>
              </a:solidFill>
              <a:latin typeface="Calibri" panose="020F0502020204030204" pitchFamily="34" charset="0"/>
              <a:cs typeface="Calibri" panose="020F0502020204030204" pitchFamily="34" charset="0"/>
            </a:endParaRPr>
          </a:p>
          <a:p>
            <a:pPr algn="r" rtl="1"/>
            <a:r>
              <a:rPr lang="en-US" sz="1600" dirty="0" err="1">
                <a:latin typeface="Calibri" panose="020F0502020204030204" pitchFamily="34" charset="0"/>
                <a:cs typeface="Calibri" panose="020F0502020204030204" pitchFamily="34" charset="0"/>
              </a:rPr>
              <a:t>يجب</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تحصل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على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خطية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والد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مقدم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الرعاية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أو</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شخص</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بالغ</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آخر</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موثوق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به</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حياة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لم</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يكن</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الشخص</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موجودًا</a:t>
            </a:r>
            <a:r>
              <a:rPr lang="en-US" sz="1600" dirty="0">
                <a:latin typeface="Calibri" panose="020F0502020204030204" pitchFamily="34" charset="0"/>
                <a:cs typeface="Calibri" panose="020F0502020204030204" pitchFamily="34" charset="0"/>
              </a:rPr>
              <a:t> ، </a:t>
            </a:r>
            <a:r>
              <a:rPr lang="en-US" sz="1600" dirty="0" err="1">
                <a:latin typeface="Calibri" panose="020F0502020204030204" pitchFamily="34" charset="0"/>
                <a:cs typeface="Calibri" panose="020F0502020204030204" pitchFamily="34" charset="0"/>
              </a:rPr>
              <a:t>فقد</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تحتاج</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إلى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من أجل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الطفل</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بما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يتماشى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مع</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مصالحه</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الفضلى</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وثق</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هذا</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في</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استمارة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الموافقة</a:t>
            </a:r>
            <a:r>
              <a:rPr lang="en-US" sz="1600" dirty="0">
                <a:latin typeface="Calibri" panose="020F0502020204030204" pitchFamily="34" charset="0"/>
                <a:cs typeface="Calibri" panose="020F0502020204030204" pitchFamily="34" charset="0"/>
              </a:rPr>
              <a:t> </a:t>
            </a:r>
            <a:r>
              <a:rPr lang="en-US" sz="1600" dirty="0" err="1">
                <a:latin typeface="Calibri" panose="020F0502020204030204" pitchFamily="34" charset="0"/>
                <a:cs typeface="Calibri" panose="020F0502020204030204" pitchFamily="34" charset="0"/>
              </a:rPr>
              <a:t>المستنيرة</a:t>
            </a:r>
            <a:r>
              <a:rPr lang="en-US" sz="1600" dirty="0">
                <a:latin typeface="Arial" panose="020B0604020202020204" pitchFamily="34" charset="0"/>
                <a:cs typeface="Arial" panose="020B0604020202020204" pitchFamily="34" charset="0"/>
              </a:rPr>
              <a:t>.</a:t>
            </a:r>
            <a:endParaRPr lang="en-GB" sz="1600" dirty="0">
              <a:latin typeface="Arial" panose="020B0604020202020204" pitchFamily="34" charset="0"/>
              <a:cs typeface="Arial" panose="020B0604020202020204" pitchFamily="34" charset="0"/>
            </a:endParaRPr>
          </a:p>
        </p:txBody>
      </p:sp>
      <p:grpSp>
        <p:nvGrpSpPr>
          <p:cNvPr id="42" name="Group 41">
            <a:extLst>
              <a:ext uri="{FF2B5EF4-FFF2-40B4-BE49-F238E27FC236}">
                <a16:creationId xmlns:a16="http://schemas.microsoft.com/office/drawing/2014/main" id="{DFFE9316-A820-7A40-4931-7800927B80B6}"/>
              </a:ext>
            </a:extLst>
          </p:cNvPr>
          <p:cNvGrpSpPr/>
          <p:nvPr/>
        </p:nvGrpSpPr>
        <p:grpSpPr>
          <a:xfrm>
            <a:off x="6362702" y="4844381"/>
            <a:ext cx="765913" cy="903217"/>
            <a:chOff x="8440399" y="3758191"/>
            <a:chExt cx="693208" cy="817478"/>
          </a:xfrm>
        </p:grpSpPr>
        <p:grpSp>
          <p:nvGrpSpPr>
            <p:cNvPr id="43" name="Group 42">
              <a:extLst>
                <a:ext uri="{FF2B5EF4-FFF2-40B4-BE49-F238E27FC236}">
                  <a16:creationId xmlns:a16="http://schemas.microsoft.com/office/drawing/2014/main" id="{720842EC-C174-AB43-4148-156CB7DCC385}"/>
                </a:ext>
              </a:extLst>
            </p:cNvPr>
            <p:cNvGrpSpPr/>
            <p:nvPr/>
          </p:nvGrpSpPr>
          <p:grpSpPr>
            <a:xfrm>
              <a:off x="8880158" y="3758191"/>
              <a:ext cx="253449" cy="817478"/>
              <a:chOff x="4107675" y="1684320"/>
              <a:chExt cx="350098" cy="1129211"/>
            </a:xfrm>
            <a:solidFill>
              <a:schemeClr val="accent1"/>
            </a:solidFill>
          </p:grpSpPr>
          <p:sp>
            <p:nvSpPr>
              <p:cNvPr id="49" name="Round Same Side Corner Rectangle 21">
                <a:extLst>
                  <a:ext uri="{FF2B5EF4-FFF2-40B4-BE49-F238E27FC236}">
                    <a16:creationId xmlns:a16="http://schemas.microsoft.com/office/drawing/2014/main" id="{670A200A-8F45-F6B8-146E-FC1808DEB934}"/>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0" name="Oval 49">
                <a:extLst>
                  <a:ext uri="{FF2B5EF4-FFF2-40B4-BE49-F238E27FC236}">
                    <a16:creationId xmlns:a16="http://schemas.microsoft.com/office/drawing/2014/main" id="{B1D94121-E7CB-A10C-47FF-368E7C0FB12A}"/>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44" name="Group 43">
              <a:extLst>
                <a:ext uri="{FF2B5EF4-FFF2-40B4-BE49-F238E27FC236}">
                  <a16:creationId xmlns:a16="http://schemas.microsoft.com/office/drawing/2014/main" id="{5FAEA272-D6C0-F69D-901D-7E2B042D55DB}"/>
                </a:ext>
              </a:extLst>
            </p:cNvPr>
            <p:cNvGrpSpPr/>
            <p:nvPr/>
          </p:nvGrpSpPr>
          <p:grpSpPr>
            <a:xfrm>
              <a:off x="8440399" y="3758191"/>
              <a:ext cx="363228" cy="817478"/>
              <a:chOff x="3000654" y="1516217"/>
              <a:chExt cx="245039" cy="551483"/>
            </a:xfrm>
            <a:solidFill>
              <a:schemeClr val="accent1"/>
            </a:solidFill>
          </p:grpSpPr>
          <p:grpSp>
            <p:nvGrpSpPr>
              <p:cNvPr id="45" name="Group 44">
                <a:extLst>
                  <a:ext uri="{FF2B5EF4-FFF2-40B4-BE49-F238E27FC236}">
                    <a16:creationId xmlns:a16="http://schemas.microsoft.com/office/drawing/2014/main" id="{D22F2F12-72F8-239F-6AD2-73141450DBF1}"/>
                  </a:ext>
                </a:extLst>
              </p:cNvPr>
              <p:cNvGrpSpPr/>
              <p:nvPr/>
            </p:nvGrpSpPr>
            <p:grpSpPr>
              <a:xfrm>
                <a:off x="3036509" y="1516217"/>
                <a:ext cx="172158" cy="551483"/>
                <a:chOff x="4043172" y="1684320"/>
                <a:chExt cx="352508" cy="1129211"/>
              </a:xfrm>
              <a:grpFill/>
            </p:grpSpPr>
            <p:sp>
              <p:nvSpPr>
                <p:cNvPr id="47" name="Round Same Side Corner Rectangle 21">
                  <a:extLst>
                    <a:ext uri="{FF2B5EF4-FFF2-40B4-BE49-F238E27FC236}">
                      <a16:creationId xmlns:a16="http://schemas.microsoft.com/office/drawing/2014/main" id="{87FF67AE-2BDC-A002-3434-5D4403446145}"/>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48" name="Oval 47">
                  <a:extLst>
                    <a:ext uri="{FF2B5EF4-FFF2-40B4-BE49-F238E27FC236}">
                      <a16:creationId xmlns:a16="http://schemas.microsoft.com/office/drawing/2014/main" id="{2F29AAE0-7F38-B325-FF53-AF48D17D4491}"/>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46" name="Flowchart: Manual Operation 45">
                <a:extLst>
                  <a:ext uri="{FF2B5EF4-FFF2-40B4-BE49-F238E27FC236}">
                    <a16:creationId xmlns:a16="http://schemas.microsoft.com/office/drawing/2014/main" id="{3EEFD2B5-CF03-902C-61AA-7B112095BE24}"/>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grpSp>
        <p:nvGrpSpPr>
          <p:cNvPr id="51" name="Group 50">
            <a:extLst>
              <a:ext uri="{FF2B5EF4-FFF2-40B4-BE49-F238E27FC236}">
                <a16:creationId xmlns:a16="http://schemas.microsoft.com/office/drawing/2014/main" id="{AFB314A0-F86D-6C33-88E8-B79240291762}"/>
              </a:ext>
            </a:extLst>
          </p:cNvPr>
          <p:cNvGrpSpPr/>
          <p:nvPr/>
        </p:nvGrpSpPr>
        <p:grpSpPr>
          <a:xfrm>
            <a:off x="894943" y="3165001"/>
            <a:ext cx="221517" cy="854801"/>
            <a:chOff x="8225553" y="3000145"/>
            <a:chExt cx="221517" cy="854801"/>
          </a:xfrm>
          <a:solidFill>
            <a:schemeClr val="accent1"/>
          </a:solidFill>
        </p:grpSpPr>
        <p:sp>
          <p:nvSpPr>
            <p:cNvPr id="52" name="Round Same Side Corner Rectangle 46">
              <a:extLst>
                <a:ext uri="{FF2B5EF4-FFF2-40B4-BE49-F238E27FC236}">
                  <a16:creationId xmlns:a16="http://schemas.microsoft.com/office/drawing/2014/main" id="{24546609-CA52-8D88-2760-D550DF5BC7B5}"/>
                </a:ext>
              </a:extLst>
            </p:cNvPr>
            <p:cNvSpPr/>
            <p:nvPr/>
          </p:nvSpPr>
          <p:spPr>
            <a:xfrm>
              <a:off x="8227177" y="3259708"/>
              <a:ext cx="219893" cy="59523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3" name="Oval 52">
              <a:extLst>
                <a:ext uri="{FF2B5EF4-FFF2-40B4-BE49-F238E27FC236}">
                  <a16:creationId xmlns:a16="http://schemas.microsoft.com/office/drawing/2014/main" id="{9B2EA4E2-F3BD-1C7B-8B14-74296549B75B}"/>
                </a:ext>
              </a:extLst>
            </p:cNvPr>
            <p:cNvSpPr/>
            <p:nvPr/>
          </p:nvSpPr>
          <p:spPr>
            <a:xfrm>
              <a:off x="8225553" y="3000145"/>
              <a:ext cx="221517" cy="22151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9B3ACF97-5F2D-E414-D946-C8A955AFF126}"/>
              </a:ext>
            </a:extLst>
          </p:cNvPr>
          <p:cNvGrpSpPr/>
          <p:nvPr/>
        </p:nvGrpSpPr>
        <p:grpSpPr>
          <a:xfrm>
            <a:off x="10559864" y="2602"/>
            <a:ext cx="1587872" cy="1368854"/>
            <a:chOff x="10228983" y="337468"/>
            <a:chExt cx="1587872" cy="1368854"/>
          </a:xfrm>
        </p:grpSpPr>
        <p:sp>
          <p:nvSpPr>
            <p:cNvPr id="3" name="Hexagon 2">
              <a:extLst>
                <a:ext uri="{FF2B5EF4-FFF2-40B4-BE49-F238E27FC236}">
                  <a16:creationId xmlns:a16="http://schemas.microsoft.com/office/drawing/2014/main" id="{FDBBEA3C-5FEC-D3EF-4CAD-8BCA27576CD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4" name="Group 3">
              <a:extLst>
                <a:ext uri="{FF2B5EF4-FFF2-40B4-BE49-F238E27FC236}">
                  <a16:creationId xmlns:a16="http://schemas.microsoft.com/office/drawing/2014/main" id="{BE11FBC4-21C5-D0EC-992D-5887C579562F}"/>
                </a:ext>
              </a:extLst>
            </p:cNvPr>
            <p:cNvGrpSpPr/>
            <p:nvPr/>
          </p:nvGrpSpPr>
          <p:grpSpPr>
            <a:xfrm>
              <a:off x="10621771" y="762700"/>
              <a:ext cx="562136" cy="634675"/>
              <a:chOff x="760175" y="830142"/>
              <a:chExt cx="867619" cy="979579"/>
            </a:xfrm>
          </p:grpSpPr>
          <p:sp>
            <p:nvSpPr>
              <p:cNvPr id="11" name="Rectangle 10">
                <a:extLst>
                  <a:ext uri="{FF2B5EF4-FFF2-40B4-BE49-F238E27FC236}">
                    <a16:creationId xmlns:a16="http://schemas.microsoft.com/office/drawing/2014/main" id="{82A3BFD4-D31B-47FB-0F11-50F5B3767244}"/>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٩٥</a:t>
                </a:r>
                <a:endParaRPr lang="en-CA" b="1" dirty="0">
                  <a:solidFill>
                    <a:schemeClr val="accent1"/>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51C685B3-A3EC-5357-0C0B-84D44745795E}"/>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6" name="Group 5">
              <a:extLst>
                <a:ext uri="{FF2B5EF4-FFF2-40B4-BE49-F238E27FC236}">
                  <a16:creationId xmlns:a16="http://schemas.microsoft.com/office/drawing/2014/main" id="{9E31C968-807B-5966-6DEB-E0610157A2C0}"/>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3B61198-96A0-9778-A75A-91C914AD3D2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0" name="Rectangle 9">
                <a:extLst>
                  <a:ext uri="{FF2B5EF4-FFF2-40B4-BE49-F238E27FC236}">
                    <a16:creationId xmlns:a16="http://schemas.microsoft.com/office/drawing/2014/main" id="{EC6FAE69-BB7C-3A94-4059-B65CC5EDF6DA}"/>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2406809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110D0-AFAC-1A56-1383-D80319FD4154}"/>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موافقة</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الوالد</a:t>
            </a:r>
            <a:r>
              <a:rPr lang="en-GB" dirty="0">
                <a:latin typeface="Calibri" panose="020F0502020204030204" pitchFamily="34" charset="0"/>
                <a:cs typeface="Calibri" panose="020F0502020204030204" pitchFamily="34" charset="0"/>
              </a:rPr>
              <a:t> أو مقدم الرعاية</a:t>
            </a:r>
            <a:endParaRPr lang="en-BE"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E6345621-4A5D-AEE3-5550-8BE730CBC1DB}"/>
              </a:ext>
            </a:extLst>
          </p:cNvPr>
          <p:cNvSpPr txBox="1"/>
          <p:nvPr/>
        </p:nvSpPr>
        <p:spPr>
          <a:xfrm>
            <a:off x="6296251" y="2642454"/>
            <a:ext cx="4130690" cy="1815882"/>
          </a:xfrm>
          <a:prstGeom prst="rect">
            <a:avLst/>
          </a:prstGeom>
          <a:noFill/>
        </p:spPr>
        <p:txBody>
          <a:bodyPr wrap="square">
            <a:spAutoFit/>
          </a:bodyPr>
          <a:lstStyle/>
          <a:p>
            <a:pPr algn="r" rtl="1"/>
            <a:r>
              <a:rPr lang="ar-SA" sz="2800" dirty="0">
                <a:latin typeface="Calibri" panose="020F0502020204030204" pitchFamily="34" charset="0"/>
                <a:cs typeface="Calibri" panose="020F0502020204030204" pitchFamily="34" charset="0"/>
              </a:rPr>
              <a:t>يمكن تجاوز الموافقة المستنيرة للوالد أو مقدم الرعاية العرفي/القانوني إذا كان ذلك لمصلحة الطفل الفضلى</a:t>
            </a:r>
            <a:endParaRPr lang="en-BE" sz="2800" dirty="0">
              <a:latin typeface="Calibri" panose="020F0502020204030204" pitchFamily="34" charset="0"/>
              <a:cs typeface="Calibri" panose="020F0502020204030204" pitchFamily="34" charset="0"/>
            </a:endParaRPr>
          </a:p>
        </p:txBody>
      </p:sp>
      <p:grpSp>
        <p:nvGrpSpPr>
          <p:cNvPr id="27" name="Group 26">
            <a:extLst>
              <a:ext uri="{FF2B5EF4-FFF2-40B4-BE49-F238E27FC236}">
                <a16:creationId xmlns:a16="http://schemas.microsoft.com/office/drawing/2014/main" id="{30EA77AA-C435-0992-4729-6CDA9AE01A2B}"/>
              </a:ext>
            </a:extLst>
          </p:cNvPr>
          <p:cNvGrpSpPr/>
          <p:nvPr/>
        </p:nvGrpSpPr>
        <p:grpSpPr>
          <a:xfrm>
            <a:off x="1765059" y="1934197"/>
            <a:ext cx="3663284" cy="3663284"/>
            <a:chOff x="5766254" y="1589758"/>
            <a:chExt cx="4310743" cy="4310743"/>
          </a:xfrm>
        </p:grpSpPr>
        <p:grpSp>
          <p:nvGrpSpPr>
            <p:cNvPr id="8" name="Group 7">
              <a:extLst>
                <a:ext uri="{FF2B5EF4-FFF2-40B4-BE49-F238E27FC236}">
                  <a16:creationId xmlns:a16="http://schemas.microsoft.com/office/drawing/2014/main" id="{0871B555-0AA0-C5F2-1B19-1B790FA13D43}"/>
                </a:ext>
              </a:extLst>
            </p:cNvPr>
            <p:cNvGrpSpPr/>
            <p:nvPr/>
          </p:nvGrpSpPr>
          <p:grpSpPr>
            <a:xfrm>
              <a:off x="6854087" y="2892175"/>
              <a:ext cx="2037361" cy="2402595"/>
              <a:chOff x="8440399" y="3758191"/>
              <a:chExt cx="693208" cy="817478"/>
            </a:xfrm>
          </p:grpSpPr>
          <p:grpSp>
            <p:nvGrpSpPr>
              <p:cNvPr id="9" name="Group 8">
                <a:extLst>
                  <a:ext uri="{FF2B5EF4-FFF2-40B4-BE49-F238E27FC236}">
                    <a16:creationId xmlns:a16="http://schemas.microsoft.com/office/drawing/2014/main" id="{53900CE1-8A03-CDE6-E0A8-319E52CBA984}"/>
                  </a:ext>
                </a:extLst>
              </p:cNvPr>
              <p:cNvGrpSpPr/>
              <p:nvPr/>
            </p:nvGrpSpPr>
            <p:grpSpPr>
              <a:xfrm>
                <a:off x="8880158" y="3758191"/>
                <a:ext cx="253449" cy="817478"/>
                <a:chOff x="4107675" y="1684320"/>
                <a:chExt cx="350098" cy="1129211"/>
              </a:xfrm>
              <a:solidFill>
                <a:schemeClr val="accent1"/>
              </a:solidFill>
            </p:grpSpPr>
            <p:sp>
              <p:nvSpPr>
                <p:cNvPr id="21" name="Round Same Side Corner Rectangle 21">
                  <a:extLst>
                    <a:ext uri="{FF2B5EF4-FFF2-40B4-BE49-F238E27FC236}">
                      <a16:creationId xmlns:a16="http://schemas.microsoft.com/office/drawing/2014/main" id="{F92875D6-C397-9C10-E0B6-456441F00AB7}"/>
                    </a:ext>
                  </a:extLst>
                </p:cNvPr>
                <p:cNvSpPr/>
                <p:nvPr/>
              </p:nvSpPr>
              <p:spPr>
                <a:xfrm>
                  <a:off x="4107675"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2" name="Oval 21">
                  <a:extLst>
                    <a:ext uri="{FF2B5EF4-FFF2-40B4-BE49-F238E27FC236}">
                      <a16:creationId xmlns:a16="http://schemas.microsoft.com/office/drawing/2014/main" id="{3A14E3AB-33DE-EAC4-5DBF-FCF5B6A74B3E}"/>
                    </a:ext>
                  </a:extLst>
                </p:cNvPr>
                <p:cNvSpPr/>
                <p:nvPr/>
              </p:nvSpPr>
              <p:spPr>
                <a:xfrm>
                  <a:off x="4126467" y="1684320"/>
                  <a:ext cx="328890"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0" name="Group 9">
                <a:extLst>
                  <a:ext uri="{FF2B5EF4-FFF2-40B4-BE49-F238E27FC236}">
                    <a16:creationId xmlns:a16="http://schemas.microsoft.com/office/drawing/2014/main" id="{1BE1A128-2FCA-23B4-FA12-BF41DFCCEC99}"/>
                  </a:ext>
                </a:extLst>
              </p:cNvPr>
              <p:cNvGrpSpPr/>
              <p:nvPr/>
            </p:nvGrpSpPr>
            <p:grpSpPr>
              <a:xfrm>
                <a:off x="8440399" y="3758191"/>
                <a:ext cx="363228" cy="817478"/>
                <a:chOff x="3000654" y="1516217"/>
                <a:chExt cx="245039" cy="551483"/>
              </a:xfrm>
              <a:solidFill>
                <a:schemeClr val="accent1"/>
              </a:solidFill>
            </p:grpSpPr>
            <p:grpSp>
              <p:nvGrpSpPr>
                <p:cNvPr id="11" name="Group 10">
                  <a:extLst>
                    <a:ext uri="{FF2B5EF4-FFF2-40B4-BE49-F238E27FC236}">
                      <a16:creationId xmlns:a16="http://schemas.microsoft.com/office/drawing/2014/main" id="{9AE79A9F-BC78-2220-E7E6-4EEEE565BA6F}"/>
                    </a:ext>
                  </a:extLst>
                </p:cNvPr>
                <p:cNvGrpSpPr/>
                <p:nvPr/>
              </p:nvGrpSpPr>
              <p:grpSpPr>
                <a:xfrm>
                  <a:off x="3036509" y="1516217"/>
                  <a:ext cx="172158" cy="551483"/>
                  <a:chOff x="4043172" y="1684320"/>
                  <a:chExt cx="352508" cy="1129211"/>
                </a:xfrm>
                <a:grpFill/>
              </p:grpSpPr>
              <p:sp>
                <p:nvSpPr>
                  <p:cNvPr id="19" name="Round Same Side Corner Rectangle 21">
                    <a:extLst>
                      <a:ext uri="{FF2B5EF4-FFF2-40B4-BE49-F238E27FC236}">
                        <a16:creationId xmlns:a16="http://schemas.microsoft.com/office/drawing/2014/main" id="{9166E78D-242C-4C76-BDB3-F0E6A5455075}"/>
                      </a:ext>
                    </a:extLst>
                  </p:cNvPr>
                  <p:cNvSpPr/>
                  <p:nvPr/>
                </p:nvSpPr>
                <p:spPr>
                  <a:xfrm>
                    <a:off x="4045582" y="2069359"/>
                    <a:ext cx="350098" cy="74417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0" name="Oval 19">
                    <a:extLst>
                      <a:ext uri="{FF2B5EF4-FFF2-40B4-BE49-F238E27FC236}">
                        <a16:creationId xmlns:a16="http://schemas.microsoft.com/office/drawing/2014/main" id="{2B570DB2-B2D5-61B9-0254-875776C5AF2D}"/>
                      </a:ext>
                    </a:extLst>
                  </p:cNvPr>
                  <p:cNvSpPr/>
                  <p:nvPr/>
                </p:nvSpPr>
                <p:spPr>
                  <a:xfrm>
                    <a:off x="4043172" y="1684320"/>
                    <a:ext cx="328891" cy="32889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12" name="Flowchart: Manual Operation 11">
                  <a:extLst>
                    <a:ext uri="{FF2B5EF4-FFF2-40B4-BE49-F238E27FC236}">
                      <a16:creationId xmlns:a16="http://schemas.microsoft.com/office/drawing/2014/main" id="{2759ACBC-7FB9-F2A9-80B0-6A358A549778}"/>
                    </a:ext>
                  </a:extLst>
                </p:cNvPr>
                <p:cNvSpPr/>
                <p:nvPr/>
              </p:nvSpPr>
              <p:spPr>
                <a:xfrm rot="10800000">
                  <a:off x="3000654" y="1805724"/>
                  <a:ext cx="245039" cy="261975"/>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23" name="Speech Bubble: Rectangle with Corners Rounded 22">
              <a:extLst>
                <a:ext uri="{FF2B5EF4-FFF2-40B4-BE49-F238E27FC236}">
                  <a16:creationId xmlns:a16="http://schemas.microsoft.com/office/drawing/2014/main" id="{A3D31000-5217-96FB-FB5B-588076E3DD08}"/>
                </a:ext>
              </a:extLst>
            </p:cNvPr>
            <p:cNvSpPr/>
            <p:nvPr/>
          </p:nvSpPr>
          <p:spPr>
            <a:xfrm>
              <a:off x="7710069" y="2009873"/>
              <a:ext cx="783771" cy="508000"/>
            </a:xfrm>
            <a:prstGeom prst="wedgeRoundRectCallout">
              <a:avLst>
                <a:gd name="adj1" fmla="val -20833"/>
                <a:gd name="adj2" fmla="val 82500"/>
                <a:gd name="adj3" fmla="val 1666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Oval 23">
              <a:extLst>
                <a:ext uri="{FF2B5EF4-FFF2-40B4-BE49-F238E27FC236}">
                  <a16:creationId xmlns:a16="http://schemas.microsoft.com/office/drawing/2014/main" id="{964B10EF-B895-F16C-7F7D-D168EA3F1F21}"/>
                </a:ext>
              </a:extLst>
            </p:cNvPr>
            <p:cNvSpPr/>
            <p:nvPr/>
          </p:nvSpPr>
          <p:spPr>
            <a:xfrm>
              <a:off x="5766254" y="1589758"/>
              <a:ext cx="4310743" cy="4310743"/>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cxnSp>
          <p:nvCxnSpPr>
            <p:cNvPr id="26" name="Straight Connector 25">
              <a:extLst>
                <a:ext uri="{FF2B5EF4-FFF2-40B4-BE49-F238E27FC236}">
                  <a16:creationId xmlns:a16="http://schemas.microsoft.com/office/drawing/2014/main" id="{B6C4AA02-613A-E335-C015-B5E4327B7089}"/>
                </a:ext>
              </a:extLst>
            </p:cNvPr>
            <p:cNvCxnSpPr>
              <a:stCxn id="24" idx="7"/>
              <a:endCxn id="24" idx="3"/>
            </p:cNvCxnSpPr>
            <p:nvPr/>
          </p:nvCxnSpPr>
          <p:spPr>
            <a:xfrm flipH="1">
              <a:off x="6397548" y="2221052"/>
              <a:ext cx="3048155" cy="3048155"/>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7FA03EA0-C630-7C01-A220-87EDD0F50A0F}"/>
              </a:ext>
            </a:extLst>
          </p:cNvPr>
          <p:cNvGrpSpPr/>
          <p:nvPr/>
        </p:nvGrpSpPr>
        <p:grpSpPr>
          <a:xfrm>
            <a:off x="10228983" y="337468"/>
            <a:ext cx="1587872" cy="1368854"/>
            <a:chOff x="10228983" y="337468"/>
            <a:chExt cx="1587872" cy="1368854"/>
          </a:xfrm>
        </p:grpSpPr>
        <p:sp>
          <p:nvSpPr>
            <p:cNvPr id="29" name="Hexagon 28">
              <a:extLst>
                <a:ext uri="{FF2B5EF4-FFF2-40B4-BE49-F238E27FC236}">
                  <a16:creationId xmlns:a16="http://schemas.microsoft.com/office/drawing/2014/main" id="{1A536167-BAB5-380B-57C6-6BDF400107E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30" name="Group 29">
              <a:extLst>
                <a:ext uri="{FF2B5EF4-FFF2-40B4-BE49-F238E27FC236}">
                  <a16:creationId xmlns:a16="http://schemas.microsoft.com/office/drawing/2014/main" id="{41EDDE6F-F9C1-527E-5116-3163331CC38A}"/>
                </a:ext>
              </a:extLst>
            </p:cNvPr>
            <p:cNvGrpSpPr/>
            <p:nvPr/>
          </p:nvGrpSpPr>
          <p:grpSpPr>
            <a:xfrm>
              <a:off x="10621771" y="762700"/>
              <a:ext cx="562136" cy="634675"/>
              <a:chOff x="760175" y="830142"/>
              <a:chExt cx="867619" cy="979579"/>
            </a:xfrm>
          </p:grpSpPr>
          <p:sp>
            <p:nvSpPr>
              <p:cNvPr id="34" name="Rectangle 33">
                <a:extLst>
                  <a:ext uri="{FF2B5EF4-FFF2-40B4-BE49-F238E27FC236}">
                    <a16:creationId xmlns:a16="http://schemas.microsoft.com/office/drawing/2014/main" id="{D28FF194-1C71-8C90-64E4-D5D2FBA00272}"/>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600" b="1" dirty="0">
                    <a:solidFill>
                      <a:schemeClr val="accent1"/>
                    </a:solidFill>
                    <a:latin typeface="Arial" panose="020B0604020202020204" pitchFamily="34" charset="0"/>
                    <a:cs typeface="Arial" panose="020B0604020202020204" pitchFamily="34" charset="0"/>
                  </a:rPr>
                  <a:t>٩٧-٩٨</a:t>
                </a:r>
                <a:endParaRPr lang="en-CA" sz="1600" b="1" dirty="0">
                  <a:solidFill>
                    <a:schemeClr val="accent1"/>
                  </a:solidFill>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DBC9E5AC-9A17-623F-9387-2E1F89C1C119}"/>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31" name="Group 30">
              <a:extLst>
                <a:ext uri="{FF2B5EF4-FFF2-40B4-BE49-F238E27FC236}">
                  <a16:creationId xmlns:a16="http://schemas.microsoft.com/office/drawing/2014/main" id="{6F342792-5CA2-BCBF-AB57-A97343696882}"/>
                </a:ext>
              </a:extLst>
            </p:cNvPr>
            <p:cNvGrpSpPr/>
            <p:nvPr/>
          </p:nvGrpSpPr>
          <p:grpSpPr>
            <a:xfrm>
              <a:off x="11325415" y="762701"/>
              <a:ext cx="182192" cy="634674"/>
              <a:chOff x="2121762" y="2323619"/>
              <a:chExt cx="200378" cy="825210"/>
            </a:xfrm>
          </p:grpSpPr>
          <p:sp>
            <p:nvSpPr>
              <p:cNvPr id="32" name="Isosceles Triangle 31">
                <a:extLst>
                  <a:ext uri="{FF2B5EF4-FFF2-40B4-BE49-F238E27FC236}">
                    <a16:creationId xmlns:a16="http://schemas.microsoft.com/office/drawing/2014/main" id="{21D8754C-B93A-F82E-C775-84F6A075A8AD}"/>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33" name="Rectangle 32">
                <a:extLst>
                  <a:ext uri="{FF2B5EF4-FFF2-40B4-BE49-F238E27FC236}">
                    <a16:creationId xmlns:a16="http://schemas.microsoft.com/office/drawing/2014/main" id="{0536242F-3FBB-B66A-6217-07EFD300A0D7}"/>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13861745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Title 72">
            <a:extLst>
              <a:ext uri="{FF2B5EF4-FFF2-40B4-BE49-F238E27FC236}">
                <a16:creationId xmlns:a16="http://schemas.microsoft.com/office/drawing/2014/main" id="{468306DD-596C-2AA8-A495-C53EFBA28572}"/>
              </a:ext>
            </a:extLst>
          </p:cNvPr>
          <p:cNvSpPr txBox="1">
            <a:spLocks/>
          </p:cNvSpPr>
          <p:nvPr/>
        </p:nvSpPr>
        <p:spPr>
          <a:xfrm>
            <a:off x="4458175" y="3014285"/>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1069413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A17EAA9-0757-4E70-857A-CCB621E253F9}"/>
              </a:ext>
            </a:extLst>
          </p:cNvPr>
          <p:cNvSpPr>
            <a:spLocks noGrp="1"/>
          </p:cNvSpPr>
          <p:nvPr>
            <p:ph type="title"/>
          </p:nvPr>
        </p:nvSpPr>
        <p:spPr>
          <a:xfrm>
            <a:off x="1661965" y="3099692"/>
            <a:ext cx="2808067" cy="562168"/>
          </a:xfrm>
        </p:spPr>
        <p:txBody>
          <a:bodyPr/>
          <a:lstStyle/>
          <a:p>
            <a:pPr algn="r" rtl="1"/>
            <a:r>
              <a:rPr lang="en-CA" dirty="0">
                <a:latin typeface="Calibri" panose="020F0502020204030204" pitchFamily="34" charset="0"/>
                <a:cs typeface="Calibri" panose="020F0502020204030204" pitchFamily="34" charset="0"/>
              </a:rPr>
              <a:t>هدف الوحدة</a:t>
            </a:r>
          </a:p>
        </p:txBody>
      </p:sp>
      <p:sp>
        <p:nvSpPr>
          <p:cNvPr id="5" name="Freeform: Shape 4">
            <a:extLst>
              <a:ext uri="{FF2B5EF4-FFF2-40B4-BE49-F238E27FC236}">
                <a16:creationId xmlns:a16="http://schemas.microsoft.com/office/drawing/2014/main" id="{436FA5E8-2F28-D7F8-5B9B-C5D03694BB0A}"/>
              </a:ext>
            </a:extLst>
          </p:cNvPr>
          <p:cNvSpPr/>
          <p:nvPr/>
        </p:nvSpPr>
        <p:spPr>
          <a:xfrm>
            <a:off x="10627804" y="4831266"/>
            <a:ext cx="762603" cy="1581439"/>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1" name="TextBox 10">
            <a:extLst>
              <a:ext uri="{FF2B5EF4-FFF2-40B4-BE49-F238E27FC236}">
                <a16:creationId xmlns:a16="http://schemas.microsoft.com/office/drawing/2014/main" id="{E24EEE1C-BE7F-4B6C-BA92-E8B3F36132B2}"/>
              </a:ext>
            </a:extLst>
          </p:cNvPr>
          <p:cNvSpPr txBox="1"/>
          <p:nvPr/>
        </p:nvSpPr>
        <p:spPr>
          <a:xfrm>
            <a:off x="6096000" y="2472835"/>
            <a:ext cx="4664111" cy="1815882"/>
          </a:xfrm>
          <a:prstGeom prst="rect">
            <a:avLst/>
          </a:prstGeom>
          <a:noFill/>
        </p:spPr>
        <p:txBody>
          <a:bodyPr wrap="square" lIns="91440" tIns="45720" rIns="91440" bIns="45720" anchor="t">
            <a:spAutoFit/>
          </a:bodyPr>
          <a:lstStyle/>
          <a:p>
            <a:pPr algn="r" rtl="1"/>
            <a:r>
              <a:rPr lang="en-GB" sz="2800" b="1" dirty="0">
                <a:effectLst/>
                <a:latin typeface="Calibri" panose="020F0502020204030204" pitchFamily="34" charset="0"/>
                <a:ea typeface="Calibri" panose="020F0502020204030204" pitchFamily="34" charset="0"/>
                <a:cs typeface="Calibri" panose="020F0502020204030204" pitchFamily="34" charset="0"/>
              </a:rPr>
              <a:t>لتزويد المشاركين بالمعرفة </a:t>
            </a:r>
            <a:r>
              <a:rPr lang="en-GB" sz="2800" b="1" dirty="0" err="1">
                <a:effectLst/>
                <a:latin typeface="Calibri" panose="020F0502020204030204" pitchFamily="34" charset="0"/>
                <a:ea typeface="Calibri" panose="020F0502020204030204" pitchFamily="34" charset="0"/>
                <a:cs typeface="Calibri" panose="020F0502020204030204" pitchFamily="34" charset="0"/>
              </a:rPr>
              <a:t>والمهارات</a:t>
            </a:r>
            <a:r>
              <a:rPr lang="en-GB" sz="2800" b="1" dirty="0">
                <a:effectLst/>
                <a:latin typeface="Calibri" panose="020F0502020204030204" pitchFamily="34" charset="0"/>
                <a:ea typeface="Calibri" panose="020F0502020204030204" pitchFamily="34" charset="0"/>
                <a:cs typeface="Calibri" panose="020F0502020204030204" pitchFamily="34" charset="0"/>
              </a:rPr>
              <a:t> </a:t>
            </a:r>
            <a:r>
              <a:rPr lang="ar-SA" sz="2800" b="1" dirty="0">
                <a:effectLst/>
                <a:latin typeface="Calibri" panose="020F0502020204030204" pitchFamily="34" charset="0"/>
                <a:ea typeface="Calibri" panose="020F0502020204030204" pitchFamily="34" charset="0"/>
                <a:cs typeface="Calibri" panose="020F0502020204030204" pitchFamily="34" charset="0"/>
              </a:rPr>
              <a:t>ل</a:t>
            </a:r>
            <a:r>
              <a:rPr lang="ar-SA" sz="2800" b="1" dirty="0">
                <a:latin typeface="Calibri" panose="020F0502020204030204" pitchFamily="34" charset="0"/>
                <a:ea typeface="Calibri" panose="020F0502020204030204" pitchFamily="34" charset="0"/>
                <a:cs typeface="Calibri" panose="020F0502020204030204" pitchFamily="34" charset="0"/>
              </a:rPr>
              <a:t>تحديد و</a:t>
            </a:r>
            <a:r>
              <a:rPr lang="en-GB" sz="2800" b="1" dirty="0" err="1">
                <a:latin typeface="Calibri" panose="020F0502020204030204" pitchFamily="34" charset="0"/>
                <a:ea typeface="Calibri" panose="020F0502020204030204" pitchFamily="34" charset="0"/>
                <a:cs typeface="Calibri" panose="020F0502020204030204" pitchFamily="34" charset="0"/>
              </a:rPr>
              <a:t>تسجيل</a:t>
            </a:r>
            <a:r>
              <a:rPr lang="en-GB" sz="2800" b="1" dirty="0">
                <a:latin typeface="Calibri" panose="020F0502020204030204" pitchFamily="34" charset="0"/>
                <a:ea typeface="Calibri" panose="020F0502020204030204" pitchFamily="34" charset="0"/>
                <a:cs typeface="Calibri" panose="020F0502020204030204" pitchFamily="34" charset="0"/>
              </a:rPr>
              <a:t> الأطفال ، بما يتماشى مع المبادئ التوجيهية والمعايير المشتركة بين الوكالات</a:t>
            </a:r>
            <a:endParaRPr lang="en-US" sz="2800" b="1"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91118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24C57-4267-9634-3162-81EB484EDB7F}"/>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مراجعة نموذج إدارة الحالة</a:t>
            </a:r>
            <a:endParaRPr lang="en-BE"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BDCA6EA1-4111-05A0-0FA3-8D21154C7490}"/>
              </a:ext>
            </a:extLst>
          </p:cNvPr>
          <p:cNvGrpSpPr/>
          <p:nvPr/>
        </p:nvGrpSpPr>
        <p:grpSpPr>
          <a:xfrm>
            <a:off x="4350976" y="2257295"/>
            <a:ext cx="3128347" cy="3002347"/>
            <a:chOff x="1744894" y="2192954"/>
            <a:chExt cx="2564275" cy="2460995"/>
          </a:xfrm>
        </p:grpSpPr>
        <p:grpSp>
          <p:nvGrpSpPr>
            <p:cNvPr id="4" name="Group 3">
              <a:extLst>
                <a:ext uri="{FF2B5EF4-FFF2-40B4-BE49-F238E27FC236}">
                  <a16:creationId xmlns:a16="http://schemas.microsoft.com/office/drawing/2014/main" id="{49F77A3C-80D8-6253-203F-D8A0497924BB}"/>
                </a:ext>
              </a:extLst>
            </p:cNvPr>
            <p:cNvGrpSpPr/>
            <p:nvPr/>
          </p:nvGrpSpPr>
          <p:grpSpPr>
            <a:xfrm>
              <a:off x="1744894" y="2192954"/>
              <a:ext cx="2564275" cy="2460995"/>
              <a:chOff x="1459832" y="2812046"/>
              <a:chExt cx="1953652" cy="1874967"/>
            </a:xfrm>
          </p:grpSpPr>
          <p:sp>
            <p:nvSpPr>
              <p:cNvPr id="13" name="Rectangle: Single Corner Snipped 12">
                <a:extLst>
                  <a:ext uri="{FF2B5EF4-FFF2-40B4-BE49-F238E27FC236}">
                    <a16:creationId xmlns:a16="http://schemas.microsoft.com/office/drawing/2014/main" id="{D4224EB7-A497-1879-16C3-27E5C709AA4B}"/>
                  </a:ext>
                </a:extLst>
              </p:cNvPr>
              <p:cNvSpPr/>
              <p:nvPr/>
            </p:nvSpPr>
            <p:spPr>
              <a:xfrm rot="20978324">
                <a:off x="1459832" y="2999874"/>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4" name="Rectangle: Single Corner Snipped 13">
                <a:extLst>
                  <a:ext uri="{FF2B5EF4-FFF2-40B4-BE49-F238E27FC236}">
                    <a16:creationId xmlns:a16="http://schemas.microsoft.com/office/drawing/2014/main" id="{060753A2-135D-699A-54AB-C1017AB6B738}"/>
                  </a:ext>
                </a:extLst>
              </p:cNvPr>
              <p:cNvSpPr/>
              <p:nvPr/>
            </p:nvSpPr>
            <p:spPr>
              <a:xfrm>
                <a:off x="1871174" y="2812046"/>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5" name="Rectangle: Single Corner Snipped 14">
                <a:extLst>
                  <a:ext uri="{FF2B5EF4-FFF2-40B4-BE49-F238E27FC236}">
                    <a16:creationId xmlns:a16="http://schemas.microsoft.com/office/drawing/2014/main" id="{94463692-A4EE-EC98-6A83-E3FB8B311AFF}"/>
                  </a:ext>
                </a:extLst>
              </p:cNvPr>
              <p:cNvSpPr/>
              <p:nvPr/>
            </p:nvSpPr>
            <p:spPr>
              <a:xfrm rot="582585">
                <a:off x="2130116" y="3130929"/>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5" name="Group 4">
              <a:extLst>
                <a:ext uri="{FF2B5EF4-FFF2-40B4-BE49-F238E27FC236}">
                  <a16:creationId xmlns:a16="http://schemas.microsoft.com/office/drawing/2014/main" id="{84E70B83-769D-245D-9B1F-F86E1E83FDC0}"/>
                </a:ext>
              </a:extLst>
            </p:cNvPr>
            <p:cNvGrpSpPr/>
            <p:nvPr/>
          </p:nvGrpSpPr>
          <p:grpSpPr>
            <a:xfrm rot="619501">
              <a:off x="3224746" y="3087487"/>
              <a:ext cx="506112" cy="1135915"/>
              <a:chOff x="5960196" y="3632825"/>
              <a:chExt cx="324376" cy="728028"/>
            </a:xfrm>
            <a:solidFill>
              <a:schemeClr val="bg1"/>
            </a:solidFill>
          </p:grpSpPr>
          <p:sp>
            <p:nvSpPr>
              <p:cNvPr id="6" name="Round Same Side Corner Rectangle 46">
                <a:extLst>
                  <a:ext uri="{FF2B5EF4-FFF2-40B4-BE49-F238E27FC236}">
                    <a16:creationId xmlns:a16="http://schemas.microsoft.com/office/drawing/2014/main" id="{A97B857C-05A1-DD55-D92C-F70731E4CD7E}"/>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 name="Oval 6">
                <a:extLst>
                  <a:ext uri="{FF2B5EF4-FFF2-40B4-BE49-F238E27FC236}">
                    <a16:creationId xmlns:a16="http://schemas.microsoft.com/office/drawing/2014/main" id="{C7774535-BA7F-CC11-CB82-85437135EE5B}"/>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grpSp>
      <p:grpSp>
        <p:nvGrpSpPr>
          <p:cNvPr id="16" name="Group 15">
            <a:extLst>
              <a:ext uri="{FF2B5EF4-FFF2-40B4-BE49-F238E27FC236}">
                <a16:creationId xmlns:a16="http://schemas.microsoft.com/office/drawing/2014/main" id="{8EBAC530-A57F-AF0F-C273-45FB45976A1A}"/>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F9958749-03EB-9B01-9F06-9A2D8D2072B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8" name="Group 17">
              <a:extLst>
                <a:ext uri="{FF2B5EF4-FFF2-40B4-BE49-F238E27FC236}">
                  <a16:creationId xmlns:a16="http://schemas.microsoft.com/office/drawing/2014/main" id="{6CBAB148-E147-2FC7-4CD4-54502A014E97}"/>
                </a:ext>
              </a:extLst>
            </p:cNvPr>
            <p:cNvGrpSpPr/>
            <p:nvPr/>
          </p:nvGrpSpPr>
          <p:grpSpPr>
            <a:xfrm>
              <a:off x="10741851" y="707024"/>
              <a:ext cx="562136" cy="634675"/>
              <a:chOff x="760175" y="830141"/>
              <a:chExt cx="867619" cy="979580"/>
            </a:xfrm>
          </p:grpSpPr>
          <p:sp>
            <p:nvSpPr>
              <p:cNvPr id="19" name="Rectangle 18">
                <a:extLst>
                  <a:ext uri="{FF2B5EF4-FFF2-40B4-BE49-F238E27FC236}">
                    <a16:creationId xmlns:a16="http://schemas.microsoft.com/office/drawing/2014/main" id="{9745452F-8841-9A1A-2C1E-D8196BB3D235}"/>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ar-SA" sz="1600" b="1" dirty="0">
                    <a:solidFill>
                      <a:schemeClr val="accent1"/>
                    </a:solidFill>
                    <a:latin typeface="Arial" panose="020B0604020202020204" pitchFamily="34" charset="0"/>
                    <a:cs typeface="Arial" panose="020B0604020202020204" pitchFamily="34" charset="0"/>
                  </a:rPr>
                  <a:t>٩٩-١٠٠</a:t>
                </a:r>
                <a:endParaRPr lang="en-CA" sz="1600" b="1" dirty="0">
                  <a:solidFill>
                    <a:schemeClr val="accent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DF53C3BE-3445-276E-9D58-DCC749C4BAFD}"/>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16352708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لعب الأدوار</a:t>
            </a:r>
            <a:endParaRPr lang="en-BE"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A612C6DA-2ACB-0B02-26A1-DAEC235651CC}"/>
              </a:ext>
            </a:extLst>
          </p:cNvPr>
          <p:cNvGrpSpPr/>
          <p:nvPr/>
        </p:nvGrpSpPr>
        <p:grpSpPr>
          <a:xfrm>
            <a:off x="1329070" y="2106635"/>
            <a:ext cx="1758272" cy="2079297"/>
            <a:chOff x="6846848" y="1141103"/>
            <a:chExt cx="999203" cy="1170617"/>
          </a:xfrm>
          <a:solidFill>
            <a:schemeClr val="accent1"/>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349168" y="2884825"/>
            <a:ext cx="1758270" cy="2111528"/>
            <a:chOff x="6846848" y="1141103"/>
            <a:chExt cx="999203" cy="1188766"/>
          </a:xfrm>
          <a:solidFill>
            <a:schemeClr val="accent1"/>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latin typeface="Arial" panose="020B0604020202020204" pitchFamily="34" charset="0"/>
                <a:cs typeface="Arial" panose="020B0604020202020204" pitchFamily="34" charset="0"/>
              </a:endParaRPr>
            </a:p>
          </p:txBody>
        </p:sp>
      </p:grpSp>
      <p:sp>
        <p:nvSpPr>
          <p:cNvPr id="15" name="TextBox 14">
            <a:extLst>
              <a:ext uri="{FF2B5EF4-FFF2-40B4-BE49-F238E27FC236}">
                <a16:creationId xmlns:a16="http://schemas.microsoft.com/office/drawing/2014/main" id="{073BF824-B14C-E3FB-0E2A-6042ADE35425}"/>
              </a:ext>
            </a:extLst>
          </p:cNvPr>
          <p:cNvSpPr txBox="1"/>
          <p:nvPr/>
        </p:nvSpPr>
        <p:spPr>
          <a:xfrm>
            <a:off x="5884669" y="3010323"/>
            <a:ext cx="4678325" cy="1477328"/>
          </a:xfrm>
          <a:prstGeom prst="rect">
            <a:avLst/>
          </a:prstGeom>
          <a:noFill/>
        </p:spPr>
        <p:txBody>
          <a:bodyPr wrap="square" rtlCol="0">
            <a:spAutoFit/>
          </a:bodyPr>
          <a:lstStyle/>
          <a:p>
            <a:pPr algn="r" rtl="1"/>
            <a:r>
              <a:rPr lang="en-GB" sz="3000" b="1" dirty="0">
                <a:latin typeface="Calibri" panose="020F0502020204030204" pitchFamily="34" charset="0"/>
                <a:cs typeface="Calibri" panose="020F0502020204030204" pitchFamily="34" charset="0"/>
              </a:rPr>
              <a:t>ممارسة السعي للحصول على الموافقة </a:t>
            </a:r>
            <a:r>
              <a:rPr lang="en-GB" sz="3000" b="1" dirty="0" err="1">
                <a:latin typeface="Calibri" panose="020F0502020204030204" pitchFamily="34" charset="0"/>
                <a:cs typeface="Calibri" panose="020F0502020204030204" pitchFamily="34" charset="0"/>
              </a:rPr>
              <a:t>المستنيرة</a:t>
            </a:r>
            <a:r>
              <a:rPr lang="en-GB" sz="3000" b="1" dirty="0">
                <a:latin typeface="Calibri" panose="020F0502020204030204" pitchFamily="34" charset="0"/>
                <a:cs typeface="Calibri" panose="020F0502020204030204" pitchFamily="34" charset="0"/>
              </a:rPr>
              <a:t> </a:t>
            </a:r>
            <a:r>
              <a:rPr lang="en-GB" sz="3000" b="1" dirty="0" err="1">
                <a:latin typeface="Calibri" panose="020F0502020204030204" pitchFamily="34" charset="0"/>
                <a:cs typeface="Calibri" panose="020F0502020204030204" pitchFamily="34" charset="0"/>
              </a:rPr>
              <a:t>وال</a:t>
            </a:r>
            <a:r>
              <a:rPr lang="ar-SA" sz="3000" b="1" dirty="0">
                <a:latin typeface="Calibri" panose="020F0502020204030204" pitchFamily="34" charset="0"/>
                <a:cs typeface="Calibri" panose="020F0502020204030204" pitchFamily="34" charset="0"/>
              </a:rPr>
              <a:t>قبول</a:t>
            </a:r>
            <a:r>
              <a:rPr lang="en-GB" sz="3000" b="1" dirty="0">
                <a:latin typeface="Calibri" panose="020F0502020204030204" pitchFamily="34" charset="0"/>
                <a:cs typeface="Calibri" panose="020F0502020204030204" pitchFamily="34" charset="0"/>
              </a:rPr>
              <a:t> </a:t>
            </a:r>
            <a:r>
              <a:rPr lang="en-GB" sz="3000" b="1" dirty="0" err="1">
                <a:latin typeface="Calibri" panose="020F0502020204030204" pitchFamily="34" charset="0"/>
                <a:cs typeface="Calibri" panose="020F0502020204030204" pitchFamily="34" charset="0"/>
              </a:rPr>
              <a:t>المستنير</a:t>
            </a:r>
            <a:r>
              <a:rPr lang="en-GB" sz="3000" b="1" dirty="0">
                <a:latin typeface="Calibri" panose="020F0502020204030204" pitchFamily="34" charset="0"/>
                <a:cs typeface="Calibri" panose="020F0502020204030204" pitchFamily="34" charset="0"/>
              </a:rPr>
              <a:t> في لعب الأدوار!</a:t>
            </a:r>
            <a:endParaRPr lang="en-BE" sz="3000" b="1" dirty="0">
              <a:latin typeface="Calibri" panose="020F0502020204030204" pitchFamily="34" charset="0"/>
              <a:cs typeface="Calibri" panose="020F0502020204030204" pitchFamily="34" charset="0"/>
            </a:endParaRPr>
          </a:p>
        </p:txBody>
      </p:sp>
      <p:grpSp>
        <p:nvGrpSpPr>
          <p:cNvPr id="16" name="Group 15">
            <a:extLst>
              <a:ext uri="{FF2B5EF4-FFF2-40B4-BE49-F238E27FC236}">
                <a16:creationId xmlns:a16="http://schemas.microsoft.com/office/drawing/2014/main" id="{EC4C704F-D756-5DF6-EE99-3E7C6F2AE507}"/>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0B4743F3-098A-881F-6EB1-91A016901903}"/>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8" name="Group 17">
              <a:extLst>
                <a:ext uri="{FF2B5EF4-FFF2-40B4-BE49-F238E27FC236}">
                  <a16:creationId xmlns:a16="http://schemas.microsoft.com/office/drawing/2014/main" id="{DEC74F60-0372-FE9F-9C16-231965EF4B59}"/>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FD567E37-D068-6FC9-64A7-64CE41783D7D}"/>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1"/>
                <a:r>
                  <a:rPr lang="ar-SA" b="1" dirty="0">
                    <a:solidFill>
                      <a:schemeClr val="accent1"/>
                    </a:solidFill>
                    <a:latin typeface="Arial" panose="020B0604020202020204" pitchFamily="34" charset="0"/>
                    <a:cs typeface="Arial" panose="020B0604020202020204" pitchFamily="34" charset="0"/>
                  </a:rPr>
                  <a:t>١٠١</a:t>
                </a:r>
                <a:endParaRPr lang="en-CA" b="1" dirty="0">
                  <a:solidFill>
                    <a:schemeClr val="accent1"/>
                  </a:solidFill>
                  <a:latin typeface="Arial" panose="020B060402020202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849A371F-6EA3-4BF1-92FF-80338D54F3DC}"/>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9" name="Group 18">
              <a:extLst>
                <a:ext uri="{FF2B5EF4-FFF2-40B4-BE49-F238E27FC236}">
                  <a16:creationId xmlns:a16="http://schemas.microsoft.com/office/drawing/2014/main" id="{F9E16C70-BD86-EF2B-5A1C-27643332D042}"/>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32645E31-EB46-8B26-F3B0-492040ACB55A}"/>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1" name="Rectangle 20">
                <a:extLst>
                  <a:ext uri="{FF2B5EF4-FFF2-40B4-BE49-F238E27FC236}">
                    <a16:creationId xmlns:a16="http://schemas.microsoft.com/office/drawing/2014/main" id="{B6AEF5C8-57D9-0944-A661-B4A5A2973B59}"/>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24" name="TextBox 23">
            <a:extLst>
              <a:ext uri="{FF2B5EF4-FFF2-40B4-BE49-F238E27FC236}">
                <a16:creationId xmlns:a16="http://schemas.microsoft.com/office/drawing/2014/main" id="{C2EF6C64-CFB6-C1B3-2066-A6553103BCF3}"/>
              </a:ext>
            </a:extLst>
          </p:cNvPr>
          <p:cNvSpPr txBox="1"/>
          <p:nvPr/>
        </p:nvSpPr>
        <p:spPr>
          <a:xfrm>
            <a:off x="469055" y="306914"/>
            <a:ext cx="2008893" cy="400110"/>
          </a:xfrm>
          <a:prstGeom prst="rect">
            <a:avLst/>
          </a:prstGeom>
          <a:noFill/>
        </p:spPr>
        <p:txBody>
          <a:bodyPr wrap="square" rtlCol="0">
            <a:spAutoFit/>
          </a:bodyPr>
          <a:lstStyle/>
          <a:p>
            <a:pPr algn="r" rtl="1"/>
            <a:r>
              <a:rPr lang="ar-SA" sz="2000" b="1" dirty="0">
                <a:highlight>
                  <a:srgbClr val="FFFF00"/>
                </a:highlight>
                <a:latin typeface="Arial" panose="020B0604020202020204" pitchFamily="34" charset="0"/>
                <a:cs typeface="Arial" panose="020B0604020202020204" pitchFamily="34" charset="0"/>
              </a:rPr>
              <a:t>تكييف بحسب السياق</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7789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CF21D-3E1C-1F3E-3000-93F800C2A5CF}"/>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نصائح للحصول </a:t>
            </a:r>
            <a:r>
              <a:rPr lang="en-GB" dirty="0" err="1">
                <a:latin typeface="Calibri" panose="020F0502020204030204" pitchFamily="34" charset="0"/>
                <a:cs typeface="Calibri" panose="020F0502020204030204" pitchFamily="34" charset="0"/>
              </a:rPr>
              <a:t>على</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a:t>
            </a:r>
            <a:r>
              <a:rPr lang="ar-SA" dirty="0">
                <a:latin typeface="Calibri" panose="020F0502020204030204" pitchFamily="34" charset="0"/>
                <a:cs typeface="Calibri" panose="020F0502020204030204" pitchFamily="34" charset="0"/>
              </a:rPr>
              <a:t>قبول</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المستنير</a:t>
            </a:r>
            <a:endParaRPr lang="en-BE"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6B63388D-31B2-EC45-3122-05AAA6251EF1}"/>
              </a:ext>
            </a:extLst>
          </p:cNvPr>
          <p:cNvSpPr txBox="1"/>
          <p:nvPr/>
        </p:nvSpPr>
        <p:spPr>
          <a:xfrm>
            <a:off x="1539240" y="1484539"/>
            <a:ext cx="4434177" cy="4401205"/>
          </a:xfrm>
          <a:prstGeom prst="rect">
            <a:avLst/>
          </a:prstGeom>
          <a:noFill/>
        </p:spPr>
        <p:txBody>
          <a:bodyPr wrap="square" rtlCol="0">
            <a:spAutoFit/>
          </a:bodyPr>
          <a:lstStyle/>
          <a:p>
            <a:pPr algn="r" rtl="1"/>
            <a:r>
              <a:rPr lang="en-GB" sz="2000" dirty="0">
                <a:latin typeface="Calibri" panose="020F0502020204030204" pitchFamily="34" charset="0"/>
                <a:cs typeface="Calibri" panose="020F0502020204030204" pitchFamily="34" charset="0"/>
              </a:rPr>
              <a:t>لا تقرأ مباشرة </a:t>
            </a:r>
            <a:r>
              <a:rPr lang="en-GB" sz="2000" dirty="0" err="1">
                <a:latin typeface="Calibri" panose="020F0502020204030204" pitchFamily="34" charset="0"/>
                <a:cs typeface="Calibri" panose="020F0502020204030204" pitchFamily="34" charset="0"/>
              </a:rPr>
              <a:t>من</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نموذج</a:t>
            </a:r>
            <a:r>
              <a:rPr lang="ar-SA" sz="2000" dirty="0">
                <a:latin typeface="Calibri" panose="020F0502020204030204" pitchFamily="34" charset="0"/>
                <a:cs typeface="Calibri" panose="020F0502020204030204" pitchFamily="34" charset="0"/>
              </a:rPr>
              <a:t> القبول/</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الموافقة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المستنيرة</a:t>
            </a:r>
            <a:r>
              <a:rPr lang="ar-SA" sz="2000" dirty="0">
                <a:latin typeface="Calibri" panose="020F0502020204030204" pitchFamily="34" charset="0"/>
                <a:cs typeface="Calibri" panose="020F0502020204030204" pitchFamily="34" charset="0"/>
              </a:rPr>
              <a:t>!</a:t>
            </a:r>
            <a:endParaRPr lang="en-GB" sz="2000" dirty="0">
              <a:latin typeface="Calibri" panose="020F0502020204030204" pitchFamily="34" charset="0"/>
              <a:cs typeface="Calibri" panose="020F0502020204030204" pitchFamily="34" charset="0"/>
            </a:endParaRPr>
          </a:p>
          <a:p>
            <a:pPr algn="r" rtl="1"/>
            <a:endParaRPr lang="en-GB" sz="2000" dirty="0">
              <a:latin typeface="Calibri" panose="020F0502020204030204" pitchFamily="34" charset="0"/>
              <a:cs typeface="Calibri" panose="020F0502020204030204" pitchFamily="34" charset="0"/>
            </a:endParaRPr>
          </a:p>
          <a:p>
            <a:pPr algn="r" rtl="1"/>
            <a:r>
              <a:rPr lang="en-GB" sz="2000" dirty="0">
                <a:latin typeface="Calibri" panose="020F0502020204030204" pitchFamily="34" charset="0"/>
                <a:cs typeface="Calibri" panose="020F0502020204030204" pitchFamily="34" charset="0"/>
              </a:rPr>
              <a:t>تطبيق </a:t>
            </a:r>
            <a:r>
              <a:rPr lang="en-GB" sz="2000" dirty="0" err="1">
                <a:latin typeface="Calibri" panose="020F0502020204030204" pitchFamily="34" charset="0"/>
                <a:cs typeface="Calibri" panose="020F0502020204030204" pitchFamily="34" charset="0"/>
              </a:rPr>
              <a:t>تقنيات</a:t>
            </a:r>
            <a:r>
              <a:rPr lang="en-GB"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تواصل</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مختلفة</a:t>
            </a:r>
            <a:r>
              <a:rPr lang="en-GB" sz="2000" dirty="0">
                <a:latin typeface="Calibri" panose="020F0502020204030204" pitchFamily="34" charset="0"/>
                <a:cs typeface="Calibri" panose="020F0502020204030204" pitchFamily="34" charset="0"/>
              </a:rPr>
              <a:t>:</a:t>
            </a:r>
          </a:p>
          <a:p>
            <a:pPr marL="447675" lvl="1" indent="-285750" algn="r" rtl="1">
              <a:buFont typeface="Arial" panose="020B0604020202020204" pitchFamily="34" charset="0"/>
              <a:buChar char="•"/>
            </a:pPr>
            <a:r>
              <a:rPr lang="en-GB" sz="2000" dirty="0">
                <a:latin typeface="Calibri" panose="020F0502020204030204" pitchFamily="34" charset="0"/>
                <a:cs typeface="Calibri" panose="020F0502020204030204" pitchFamily="34" charset="0"/>
              </a:rPr>
              <a:t>الكلمات والجمل المعدلة المستخدمة لعمر الطفل ومرحلة نموه وقدراته (على سبيل المثال قل "سأحافظ </a:t>
            </a:r>
            <a:r>
              <a:rPr lang="en-GB" sz="2000" dirty="0" err="1">
                <a:latin typeface="Calibri" panose="020F0502020204030204" pitchFamily="34" charset="0"/>
                <a:cs typeface="Calibri" panose="020F0502020204030204" pitchFamily="34" charset="0"/>
              </a:rPr>
              <a:t>على</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معلوماتك</a:t>
            </a:r>
            <a:r>
              <a:rPr lang="ar-SA" sz="2000" dirty="0">
                <a:latin typeface="Calibri" panose="020F0502020204030204" pitchFamily="34" charset="0"/>
                <a:cs typeface="Calibri" panose="020F0502020204030204" pitchFamily="34" charset="0"/>
              </a:rPr>
              <a:t> بأمان</a:t>
            </a:r>
            <a:r>
              <a:rPr lang="en-GB" sz="2000" dirty="0">
                <a:latin typeface="Calibri" panose="020F0502020204030204" pitchFamily="34" charset="0"/>
                <a:cs typeface="Calibri" panose="020F0502020204030204" pitchFamily="34" charset="0"/>
              </a:rPr>
              <a:t>" بدلاً من "سألتزم ببروتوكولات حماية </a:t>
            </a:r>
            <a:r>
              <a:rPr lang="en-GB" sz="2000" dirty="0" err="1">
                <a:latin typeface="Calibri" panose="020F0502020204030204" pitchFamily="34" charset="0"/>
                <a:cs typeface="Calibri" panose="020F0502020204030204" pitchFamily="34" charset="0"/>
              </a:rPr>
              <a:t>البيانات</a:t>
            </a:r>
            <a:r>
              <a:rPr lang="en-GB" sz="2000" dirty="0">
                <a:latin typeface="Calibri" panose="020F0502020204030204" pitchFamily="34" charset="0"/>
                <a:cs typeface="Calibri" panose="020F0502020204030204" pitchFamily="34" charset="0"/>
              </a:rPr>
              <a:t>"</a:t>
            </a:r>
            <a:r>
              <a:rPr lang="ar-SA" sz="2000" dirty="0">
                <a:latin typeface="Calibri" panose="020F0502020204030204" pitchFamily="34" charset="0"/>
                <a:cs typeface="Calibri" panose="020F0502020204030204" pitchFamily="34" charset="0"/>
              </a:rPr>
              <a:t>)</a:t>
            </a:r>
            <a:endParaRPr lang="en-GB" sz="2000" dirty="0">
              <a:latin typeface="Calibri" panose="020F0502020204030204" pitchFamily="34" charset="0"/>
              <a:cs typeface="Calibri" panose="020F0502020204030204" pitchFamily="34" charset="0"/>
            </a:endParaRPr>
          </a:p>
          <a:p>
            <a:pPr marL="447675" lvl="1" indent="-285750" algn="r" rtl="1">
              <a:buFont typeface="Arial" panose="020B0604020202020204" pitchFamily="34" charset="0"/>
              <a:buChar char="•"/>
            </a:pPr>
            <a:r>
              <a:rPr lang="en-GB" sz="2000" b="0" dirty="0" err="1">
                <a:effectLst/>
                <a:latin typeface="Calibri" panose="020F0502020204030204" pitchFamily="34" charset="0"/>
                <a:cs typeface="Calibri" panose="020F0502020204030204" pitchFamily="34" charset="0"/>
              </a:rPr>
              <a:t>يجب</a:t>
            </a:r>
            <a:r>
              <a:rPr lang="en-GB" sz="2000" b="0" dirty="0">
                <a:effectLst/>
                <a:latin typeface="Calibri" panose="020F0502020204030204" pitchFamily="34" charset="0"/>
                <a:cs typeface="Calibri" panose="020F0502020204030204" pitchFamily="34" charset="0"/>
              </a:rPr>
              <a:t> </a:t>
            </a:r>
            <a:r>
              <a:rPr lang="en-GB" sz="2000" b="0" dirty="0" err="1">
                <a:effectLst/>
                <a:latin typeface="Calibri" panose="020F0502020204030204" pitchFamily="34" charset="0"/>
                <a:cs typeface="Calibri" panose="020F0502020204030204" pitchFamily="34" charset="0"/>
              </a:rPr>
              <a:t>أن</a:t>
            </a:r>
            <a:r>
              <a:rPr lang="en-GB" sz="2000" b="0" dirty="0">
                <a:effectLst/>
                <a:latin typeface="Calibri" panose="020F0502020204030204" pitchFamily="34" charset="0"/>
                <a:cs typeface="Calibri" panose="020F0502020204030204" pitchFamily="34" charset="0"/>
              </a:rPr>
              <a:t> </a:t>
            </a:r>
            <a:r>
              <a:rPr lang="ar-SA" sz="2000" b="0" dirty="0" err="1">
                <a:effectLst/>
                <a:latin typeface="Calibri" panose="020F0502020204030204" pitchFamily="34" charset="0"/>
                <a:cs typeface="Calibri" panose="020F0502020204030204" pitchFamily="34" charset="0"/>
              </a:rPr>
              <a:t>ي</a:t>
            </a:r>
            <a:r>
              <a:rPr lang="en-GB" sz="2000" b="0" dirty="0" err="1">
                <a:effectLst/>
                <a:latin typeface="Calibri" panose="020F0502020204030204" pitchFamily="34" charset="0"/>
                <a:cs typeface="Calibri" panose="020F0502020204030204" pitchFamily="34" charset="0"/>
              </a:rPr>
              <a:t>كون</a:t>
            </a:r>
            <a:r>
              <a:rPr lang="en-GB" sz="2000" b="0" dirty="0">
                <a:effectLst/>
                <a:latin typeface="Calibri" panose="020F0502020204030204" pitchFamily="34" charset="0"/>
                <a:cs typeface="Calibri" panose="020F0502020204030204" pitchFamily="34" charset="0"/>
              </a:rPr>
              <a:t> </a:t>
            </a:r>
            <a:r>
              <a:rPr lang="ar-SA" sz="2000" b="0" dirty="0">
                <a:effectLst/>
                <a:latin typeface="Calibri" panose="020F0502020204030204" pitchFamily="34" charset="0"/>
                <a:cs typeface="Calibri" panose="020F0502020204030204" pitchFamily="34" charset="0"/>
              </a:rPr>
              <a:t>نموذج القبول </a:t>
            </a:r>
            <a:r>
              <a:rPr lang="en-GB" sz="2000" b="0" dirty="0" err="1">
                <a:effectLst/>
                <a:latin typeface="Calibri" panose="020F0502020204030204" pitchFamily="34" charset="0"/>
                <a:cs typeface="Calibri" panose="020F0502020204030204" pitchFamily="34" charset="0"/>
              </a:rPr>
              <a:t>بسيط</a:t>
            </a:r>
            <a:r>
              <a:rPr lang="ar-SA" sz="2000" b="0" dirty="0">
                <a:effectLst/>
                <a:latin typeface="Calibri" panose="020F0502020204030204" pitchFamily="34" charset="0"/>
                <a:cs typeface="Calibri" panose="020F0502020204030204" pitchFamily="34" charset="0"/>
              </a:rPr>
              <a:t> </a:t>
            </a:r>
            <a:r>
              <a:rPr lang="en-GB" sz="2000" b="0" dirty="0" err="1">
                <a:effectLst/>
                <a:latin typeface="Calibri" panose="020F0502020204030204" pitchFamily="34" charset="0"/>
                <a:cs typeface="Calibri" panose="020F0502020204030204" pitchFamily="34" charset="0"/>
              </a:rPr>
              <a:t>بما</a:t>
            </a:r>
            <a:r>
              <a:rPr lang="en-GB" sz="2000" b="0" dirty="0">
                <a:effectLst/>
                <a:latin typeface="Calibri" panose="020F0502020204030204" pitchFamily="34" charset="0"/>
                <a:cs typeface="Calibri" panose="020F0502020204030204" pitchFamily="34" charset="0"/>
              </a:rPr>
              <a:t> يكفي لكي يفهم الطفل ما يوافق على القيام به</a:t>
            </a:r>
            <a:endParaRPr lang="en-GB" sz="2000" dirty="0">
              <a:latin typeface="Calibri" panose="020F0502020204030204" pitchFamily="34" charset="0"/>
              <a:cs typeface="Calibri" panose="020F0502020204030204" pitchFamily="34" charset="0"/>
            </a:endParaRPr>
          </a:p>
          <a:p>
            <a:pPr marL="447675" lvl="1" indent="-285750" algn="r" rtl="1">
              <a:buFont typeface="Arial" panose="020B0604020202020204" pitchFamily="34" charset="0"/>
              <a:buChar char="•"/>
            </a:pPr>
            <a:r>
              <a:rPr lang="en-GB" sz="2000" b="0" i="0" u="none" strike="noStrike" baseline="0" dirty="0">
                <a:latin typeface="Calibri" panose="020F0502020204030204" pitchFamily="34" charset="0"/>
                <a:cs typeface="Calibri" panose="020F0502020204030204" pitchFamily="34" charset="0"/>
              </a:rPr>
              <a:t>استخدم التواصل غير اللفظي لمحاولة بناء الثقة مع الطفل وحاول أيضًا قراءة تواصله غير اللفظي لأنه يمكن أن يعطي مؤشرًا على ما يشعر به</a:t>
            </a:r>
            <a:endParaRPr lang="en-GB" sz="200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ED4775E0-2284-FFDA-1005-4D1FDF5420D0}"/>
              </a:ext>
            </a:extLst>
          </p:cNvPr>
          <p:cNvGrpSpPr/>
          <p:nvPr/>
        </p:nvGrpSpPr>
        <p:grpSpPr>
          <a:xfrm>
            <a:off x="788776" y="1484539"/>
            <a:ext cx="513497" cy="536576"/>
            <a:chOff x="7345680" y="2484120"/>
            <a:chExt cx="904240" cy="944880"/>
          </a:xfrm>
        </p:grpSpPr>
        <p:sp>
          <p:nvSpPr>
            <p:cNvPr id="4" name="Oval 3">
              <a:extLst>
                <a:ext uri="{FF2B5EF4-FFF2-40B4-BE49-F238E27FC236}">
                  <a16:creationId xmlns:a16="http://schemas.microsoft.com/office/drawing/2014/main" id="{31F87968-5897-1C53-CC80-93B5B1E26A10}"/>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 name="L-Shape 4">
              <a:extLst>
                <a:ext uri="{FF2B5EF4-FFF2-40B4-BE49-F238E27FC236}">
                  <a16:creationId xmlns:a16="http://schemas.microsoft.com/office/drawing/2014/main" id="{7E0B9EBD-BE69-7A35-9D41-C963ACC8EC0E}"/>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
        <p:nvSpPr>
          <p:cNvPr id="7" name="TextBox 6">
            <a:extLst>
              <a:ext uri="{FF2B5EF4-FFF2-40B4-BE49-F238E27FC236}">
                <a16:creationId xmlns:a16="http://schemas.microsoft.com/office/drawing/2014/main" id="{C8A74A2B-BC5C-9353-9D03-031BB62AF333}"/>
              </a:ext>
            </a:extLst>
          </p:cNvPr>
          <p:cNvSpPr txBox="1"/>
          <p:nvPr/>
        </p:nvSpPr>
        <p:spPr>
          <a:xfrm>
            <a:off x="7394538" y="1383495"/>
            <a:ext cx="4181578" cy="5016758"/>
          </a:xfrm>
          <a:prstGeom prst="rect">
            <a:avLst/>
          </a:prstGeom>
          <a:noFill/>
        </p:spPr>
        <p:txBody>
          <a:bodyPr wrap="square" rtlCol="0">
            <a:spAutoFit/>
          </a:bodyPr>
          <a:lstStyle/>
          <a:p>
            <a:pPr algn="r" rtl="1"/>
            <a:r>
              <a:rPr lang="en-GB" sz="2000" dirty="0">
                <a:latin typeface="Calibri" panose="020F0502020204030204" pitchFamily="34" charset="0"/>
                <a:cs typeface="Calibri" panose="020F0502020204030204" pitchFamily="34" charset="0"/>
              </a:rPr>
              <a:t>تأكد من </a:t>
            </a:r>
            <a:r>
              <a:rPr lang="en-GB" sz="2000" dirty="0" err="1">
                <a:latin typeface="Calibri" panose="020F0502020204030204" pitchFamily="34" charset="0"/>
                <a:cs typeface="Calibri" panose="020F0502020204030204" pitchFamily="34" charset="0"/>
              </a:rPr>
              <a:t>أنهم</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يفهمون</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أن</a:t>
            </a:r>
            <a:r>
              <a:rPr lang="ar-SA" sz="2000" dirty="0">
                <a:latin typeface="Calibri" panose="020F0502020204030204" pitchFamily="34" charset="0"/>
                <a:cs typeface="Calibri" panose="020F0502020204030204" pitchFamily="34" charset="0"/>
              </a:rPr>
              <a:t> </a:t>
            </a:r>
            <a:r>
              <a:rPr lang="en-GB" sz="2000" b="0" dirty="0" err="1">
                <a:effectLst/>
                <a:latin typeface="Calibri" panose="020F0502020204030204" pitchFamily="34" charset="0"/>
                <a:cs typeface="Calibri" panose="020F0502020204030204" pitchFamily="34" charset="0"/>
              </a:rPr>
              <a:t>المشاركة</a:t>
            </a:r>
            <a:r>
              <a:rPr lang="en-GB" sz="2000" b="0" dirty="0">
                <a:effectLst/>
                <a:latin typeface="Calibri" panose="020F0502020204030204" pitchFamily="34" charset="0"/>
                <a:cs typeface="Calibri" panose="020F0502020204030204" pitchFamily="34" charset="0"/>
              </a:rPr>
              <a:t> طوعية وقد يختارون عدم بدء إدارة الحالة أو التوقف في أي وقت.</a:t>
            </a:r>
          </a:p>
          <a:p>
            <a:pPr algn="r" rtl="1"/>
            <a:endParaRPr lang="ar-SA" sz="2000" dirty="0">
              <a:latin typeface="Calibri" panose="020F0502020204030204" pitchFamily="34" charset="0"/>
              <a:cs typeface="Calibri" panose="020F0502020204030204" pitchFamily="34" charset="0"/>
            </a:endParaRPr>
          </a:p>
          <a:p>
            <a:pPr algn="r" rtl="1"/>
            <a:endParaRPr lang="en-GB" sz="2000" dirty="0">
              <a:latin typeface="Calibri" panose="020F0502020204030204" pitchFamily="34" charset="0"/>
              <a:cs typeface="Calibri" panose="020F0502020204030204" pitchFamily="34" charset="0"/>
            </a:endParaRPr>
          </a:p>
          <a:p>
            <a:pPr algn="r" rtl="1"/>
            <a:r>
              <a:rPr lang="ar-SA" sz="2000" dirty="0">
                <a:latin typeface="Calibri" panose="020F0502020204030204" pitchFamily="34" charset="0"/>
                <a:cs typeface="Calibri" panose="020F0502020204030204" pitchFamily="34" charset="0"/>
              </a:rPr>
              <a:t>إعطاء</a:t>
            </a:r>
            <a:r>
              <a:rPr lang="en-GB" sz="2000" dirty="0">
                <a:latin typeface="Calibri" panose="020F0502020204030204" pitchFamily="34" charset="0"/>
                <a:cs typeface="Calibri" panose="020F0502020204030204" pitchFamily="34" charset="0"/>
              </a:rPr>
              <a:t> الفرصة للطفل ولكن أيضًا لوالديه أو مقدمي الرعاية أو البالغين الموثوق بهم لطرح الأسئلة</a:t>
            </a:r>
          </a:p>
          <a:p>
            <a:pPr algn="r" rtl="1"/>
            <a:endParaRPr lang="en-GB" sz="2000" dirty="0">
              <a:latin typeface="Calibri" panose="020F0502020204030204" pitchFamily="34" charset="0"/>
              <a:cs typeface="Calibri" panose="020F0502020204030204" pitchFamily="34" charset="0"/>
            </a:endParaRPr>
          </a:p>
          <a:p>
            <a:pPr algn="r" rtl="1"/>
            <a:r>
              <a:rPr lang="en-GB" sz="2000" dirty="0">
                <a:latin typeface="Calibri" panose="020F0502020204030204" pitchFamily="34" charset="0"/>
                <a:cs typeface="Calibri" panose="020F0502020204030204" pitchFamily="34" charset="0"/>
              </a:rPr>
              <a:t>أخبرهم أن بإمكانهم </a:t>
            </a:r>
            <a:r>
              <a:rPr lang="en-GB" sz="2000" dirty="0" err="1">
                <a:latin typeface="Calibri" panose="020F0502020204030204" pitchFamily="34" charset="0"/>
                <a:cs typeface="Calibri" panose="020F0502020204030204" pitchFamily="34" charset="0"/>
              </a:rPr>
              <a:t>سؤال</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أخصائي</a:t>
            </a:r>
            <a:r>
              <a:rPr lang="en-GB"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الحالة</a:t>
            </a:r>
            <a:r>
              <a:rPr lang="en-GB" sz="2000" dirty="0">
                <a:latin typeface="Calibri" panose="020F0502020204030204" pitchFamily="34" charset="0"/>
                <a:cs typeface="Calibri" panose="020F0502020204030204" pitchFamily="34" charset="0"/>
              </a:rPr>
              <a:t> ، وكذلك الوالدين أو مقدم الرعاية أو الشخص البالغ الموثوق به عن أي أسئلة لديهم حول إدارة الحالة.</a:t>
            </a:r>
          </a:p>
          <a:p>
            <a:pPr algn="r" rtl="1"/>
            <a:endParaRPr lang="ar-SA" sz="2000" b="0" i="0" u="none" strike="noStrike" baseline="0" dirty="0">
              <a:latin typeface="Calibri" panose="020F0502020204030204" pitchFamily="34" charset="0"/>
              <a:cs typeface="Calibri" panose="020F0502020204030204" pitchFamily="34" charset="0"/>
            </a:endParaRPr>
          </a:p>
          <a:p>
            <a:pPr algn="r" rtl="1"/>
            <a:r>
              <a:rPr lang="en-GB" sz="2000" b="0" i="0" u="none" strike="noStrike" baseline="0" dirty="0" err="1">
                <a:latin typeface="Calibri" panose="020F0502020204030204" pitchFamily="34" charset="0"/>
                <a:cs typeface="Calibri" panose="020F0502020204030204" pitchFamily="34" charset="0"/>
              </a:rPr>
              <a:t>تأكد</a:t>
            </a:r>
            <a:r>
              <a:rPr lang="en-GB" sz="2000" b="0" i="0" u="none" strike="noStrike" baseline="0" dirty="0">
                <a:latin typeface="Calibri" panose="020F0502020204030204" pitchFamily="34" charset="0"/>
                <a:cs typeface="Calibri" panose="020F0502020204030204" pitchFamily="34" charset="0"/>
              </a:rPr>
              <a:t> من فهم الطفل لما تستلزمه إدارة الحالة قبل طلب موافقته.</a:t>
            </a:r>
            <a:endParaRPr lang="en-BE" sz="2000" dirty="0">
              <a:latin typeface="Calibri" panose="020F0502020204030204" pitchFamily="34" charset="0"/>
              <a:cs typeface="Calibri" panose="020F0502020204030204" pitchFamily="34" charset="0"/>
            </a:endParaRPr>
          </a:p>
        </p:txBody>
      </p:sp>
      <p:grpSp>
        <p:nvGrpSpPr>
          <p:cNvPr id="8" name="Group 7">
            <a:extLst>
              <a:ext uri="{FF2B5EF4-FFF2-40B4-BE49-F238E27FC236}">
                <a16:creationId xmlns:a16="http://schemas.microsoft.com/office/drawing/2014/main" id="{DD1DC185-A40C-CAB6-1589-204A482E3D75}"/>
              </a:ext>
            </a:extLst>
          </p:cNvPr>
          <p:cNvGrpSpPr/>
          <p:nvPr/>
        </p:nvGrpSpPr>
        <p:grpSpPr>
          <a:xfrm>
            <a:off x="788776" y="2217964"/>
            <a:ext cx="513497" cy="536576"/>
            <a:chOff x="7345680" y="2484120"/>
            <a:chExt cx="904240" cy="944880"/>
          </a:xfrm>
        </p:grpSpPr>
        <p:sp>
          <p:nvSpPr>
            <p:cNvPr id="9" name="Oval 8">
              <a:extLst>
                <a:ext uri="{FF2B5EF4-FFF2-40B4-BE49-F238E27FC236}">
                  <a16:creationId xmlns:a16="http://schemas.microsoft.com/office/drawing/2014/main" id="{3745C0FA-7A30-2317-9CE4-B4A1CE3B3647}"/>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0" name="L-Shape 9">
              <a:extLst>
                <a:ext uri="{FF2B5EF4-FFF2-40B4-BE49-F238E27FC236}">
                  <a16:creationId xmlns:a16="http://schemas.microsoft.com/office/drawing/2014/main" id="{1CE70F5A-A450-A659-7718-9131513FC95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1" name="Group 10">
            <a:extLst>
              <a:ext uri="{FF2B5EF4-FFF2-40B4-BE49-F238E27FC236}">
                <a16:creationId xmlns:a16="http://schemas.microsoft.com/office/drawing/2014/main" id="{DB547E5F-D6BB-883D-7677-FBC5FDED00A9}"/>
              </a:ext>
            </a:extLst>
          </p:cNvPr>
          <p:cNvGrpSpPr/>
          <p:nvPr/>
        </p:nvGrpSpPr>
        <p:grpSpPr>
          <a:xfrm>
            <a:off x="6642995" y="1484539"/>
            <a:ext cx="513497" cy="536576"/>
            <a:chOff x="7345680" y="2484120"/>
            <a:chExt cx="904240" cy="944880"/>
          </a:xfrm>
        </p:grpSpPr>
        <p:sp>
          <p:nvSpPr>
            <p:cNvPr id="12" name="Oval 11">
              <a:extLst>
                <a:ext uri="{FF2B5EF4-FFF2-40B4-BE49-F238E27FC236}">
                  <a16:creationId xmlns:a16="http://schemas.microsoft.com/office/drawing/2014/main" id="{38DA9E92-57AD-B968-CB3D-E16CBF2D7FD6}"/>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3" name="L-Shape 12">
              <a:extLst>
                <a:ext uri="{FF2B5EF4-FFF2-40B4-BE49-F238E27FC236}">
                  <a16:creationId xmlns:a16="http://schemas.microsoft.com/office/drawing/2014/main" id="{FF676972-3DDA-C9A1-4A96-7DF8C7D1799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4" name="Group 13">
            <a:extLst>
              <a:ext uri="{FF2B5EF4-FFF2-40B4-BE49-F238E27FC236}">
                <a16:creationId xmlns:a16="http://schemas.microsoft.com/office/drawing/2014/main" id="{5E191C93-89C4-7783-D570-06038C4159B6}"/>
              </a:ext>
            </a:extLst>
          </p:cNvPr>
          <p:cNvGrpSpPr/>
          <p:nvPr/>
        </p:nvGrpSpPr>
        <p:grpSpPr>
          <a:xfrm>
            <a:off x="6642995" y="2707142"/>
            <a:ext cx="513497" cy="536576"/>
            <a:chOff x="7345680" y="2484120"/>
            <a:chExt cx="904240" cy="944880"/>
          </a:xfrm>
        </p:grpSpPr>
        <p:sp>
          <p:nvSpPr>
            <p:cNvPr id="15" name="Oval 14">
              <a:extLst>
                <a:ext uri="{FF2B5EF4-FFF2-40B4-BE49-F238E27FC236}">
                  <a16:creationId xmlns:a16="http://schemas.microsoft.com/office/drawing/2014/main" id="{509B459C-D4B3-2D13-60E0-1BA19DFA166B}"/>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6" name="L-Shape 15">
              <a:extLst>
                <a:ext uri="{FF2B5EF4-FFF2-40B4-BE49-F238E27FC236}">
                  <a16:creationId xmlns:a16="http://schemas.microsoft.com/office/drawing/2014/main" id="{FC2FF9AC-E805-3184-2EA0-125456DD6E9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7" name="Group 16">
            <a:extLst>
              <a:ext uri="{FF2B5EF4-FFF2-40B4-BE49-F238E27FC236}">
                <a16:creationId xmlns:a16="http://schemas.microsoft.com/office/drawing/2014/main" id="{8AF2DBC0-BBAF-7C62-09C7-064F4DB61676}"/>
              </a:ext>
            </a:extLst>
          </p:cNvPr>
          <p:cNvGrpSpPr/>
          <p:nvPr/>
        </p:nvGrpSpPr>
        <p:grpSpPr>
          <a:xfrm>
            <a:off x="6642995" y="3623586"/>
            <a:ext cx="513497" cy="536576"/>
            <a:chOff x="7345680" y="2484120"/>
            <a:chExt cx="904240" cy="944880"/>
          </a:xfrm>
        </p:grpSpPr>
        <p:sp>
          <p:nvSpPr>
            <p:cNvPr id="18" name="Oval 17">
              <a:extLst>
                <a:ext uri="{FF2B5EF4-FFF2-40B4-BE49-F238E27FC236}">
                  <a16:creationId xmlns:a16="http://schemas.microsoft.com/office/drawing/2014/main" id="{AD6E4EEA-4FEA-1BB8-ED0C-6D933A4B3D6F}"/>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9" name="L-Shape 18">
              <a:extLst>
                <a:ext uri="{FF2B5EF4-FFF2-40B4-BE49-F238E27FC236}">
                  <a16:creationId xmlns:a16="http://schemas.microsoft.com/office/drawing/2014/main" id="{5D363D9C-0428-82B4-14C7-D513FDD52BD7}"/>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20" name="Group 19">
            <a:extLst>
              <a:ext uri="{FF2B5EF4-FFF2-40B4-BE49-F238E27FC236}">
                <a16:creationId xmlns:a16="http://schemas.microsoft.com/office/drawing/2014/main" id="{408E35D8-E310-E943-D433-7D6D7D2BA71C}"/>
              </a:ext>
            </a:extLst>
          </p:cNvPr>
          <p:cNvGrpSpPr/>
          <p:nvPr/>
        </p:nvGrpSpPr>
        <p:grpSpPr>
          <a:xfrm>
            <a:off x="6642995" y="4909005"/>
            <a:ext cx="513497" cy="536576"/>
            <a:chOff x="7345680" y="2484120"/>
            <a:chExt cx="904240" cy="944880"/>
          </a:xfrm>
        </p:grpSpPr>
        <p:sp>
          <p:nvSpPr>
            <p:cNvPr id="21" name="Oval 20">
              <a:extLst>
                <a:ext uri="{FF2B5EF4-FFF2-40B4-BE49-F238E27FC236}">
                  <a16:creationId xmlns:a16="http://schemas.microsoft.com/office/drawing/2014/main" id="{47616ED4-D035-8191-25F1-452AED5D39D8}"/>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22" name="L-Shape 21">
              <a:extLst>
                <a:ext uri="{FF2B5EF4-FFF2-40B4-BE49-F238E27FC236}">
                  <a16:creationId xmlns:a16="http://schemas.microsoft.com/office/drawing/2014/main" id="{57E0F64D-BF63-8787-7472-2ABAC6E1AD8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spTree>
    <p:extLst>
      <p:ext uri="{BB962C8B-B14F-4D97-AF65-F5344CB8AC3E}">
        <p14:creationId xmlns:p14="http://schemas.microsoft.com/office/powerpoint/2010/main" val="4136542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57" name="TextBox 56">
            <a:extLst>
              <a:ext uri="{FF2B5EF4-FFF2-40B4-BE49-F238E27FC236}">
                <a16:creationId xmlns:a16="http://schemas.microsoft.com/office/drawing/2014/main" id="{D62B3BE0-0F5B-4153-A0BA-E16ACFF0EE66}"/>
              </a:ext>
            </a:extLst>
          </p:cNvPr>
          <p:cNvSpPr txBox="1"/>
          <p:nvPr/>
        </p:nvSpPr>
        <p:spPr>
          <a:xfrm>
            <a:off x="838201" y="3598762"/>
            <a:ext cx="3135602" cy="1107996"/>
          </a:xfrm>
          <a:prstGeom prst="rect">
            <a:avLst/>
          </a:prstGeom>
          <a:noFill/>
        </p:spPr>
        <p:txBody>
          <a:bodyPr wrap="square" lIns="91440" tIns="45720" rIns="91440" bIns="45720" anchor="t">
            <a:spAutoFit/>
          </a:bodyPr>
          <a:lstStyle/>
          <a:p>
            <a:pPr algn="ctr" rtl="1"/>
            <a:r>
              <a:rPr lang="en-US" sz="2200" dirty="0">
                <a:latin typeface="Calibri" panose="020F0502020204030204" pitchFamily="34" charset="0"/>
                <a:cs typeface="Calibri" panose="020F0502020204030204" pitchFamily="34" charset="0"/>
              </a:rPr>
              <a:t>يجب </a:t>
            </a:r>
            <a:r>
              <a:rPr lang="en-US" sz="2200" dirty="0" err="1">
                <a:latin typeface="Calibri" panose="020F0502020204030204" pitchFamily="34" charset="0"/>
                <a:cs typeface="Calibri" panose="020F0502020204030204" pitchFamily="34" charset="0"/>
              </a:rPr>
              <a:t>على</a:t>
            </a:r>
            <a:r>
              <a:rPr lang="en-US" sz="2200" dirty="0">
                <a:latin typeface="Calibri" panose="020F0502020204030204" pitchFamily="34" charset="0"/>
                <a:cs typeface="Calibri" panose="020F0502020204030204" pitchFamily="34" charset="0"/>
              </a:rPr>
              <a:t> </a:t>
            </a:r>
            <a:r>
              <a:rPr lang="ar-SA" sz="2200" dirty="0" err="1">
                <a:latin typeface="Calibri" panose="020F0502020204030204" pitchFamily="34" charset="0"/>
                <a:cs typeface="Calibri" panose="020F0502020204030204" pitchFamily="34" charset="0"/>
              </a:rPr>
              <a:t>أخصائيي</a:t>
            </a:r>
            <a:r>
              <a:rPr lang="ar-SA" sz="2200" dirty="0">
                <a:latin typeface="Calibri" panose="020F0502020204030204" pitchFamily="34" charset="0"/>
                <a:cs typeface="Calibri" panose="020F0502020204030204" pitchFamily="34" charset="0"/>
              </a:rPr>
              <a:t> الحالة </a:t>
            </a:r>
            <a:r>
              <a:rPr lang="en-US" sz="2200" dirty="0" err="1">
                <a:latin typeface="Calibri" panose="020F0502020204030204" pitchFamily="34" charset="0"/>
                <a:cs typeface="Calibri" panose="020F0502020204030204" pitchFamily="34" charset="0"/>
              </a:rPr>
              <a:t>التأكد</a:t>
            </a:r>
            <a:r>
              <a:rPr lang="en-US" sz="2200" dirty="0">
                <a:latin typeface="Calibri" panose="020F0502020204030204" pitchFamily="34" charset="0"/>
                <a:cs typeface="Calibri" panose="020F0502020204030204" pitchFamily="34" charset="0"/>
              </a:rPr>
              <a:t> من مشاركة </a:t>
            </a:r>
            <a:r>
              <a:rPr lang="en-US" sz="2200" dirty="0" err="1">
                <a:latin typeface="Calibri" panose="020F0502020204030204" pitchFamily="34" charset="0"/>
                <a:cs typeface="Calibri" panose="020F0502020204030204" pitchFamily="34" charset="0"/>
              </a:rPr>
              <a:t>الأطفال</a:t>
            </a:r>
            <a:r>
              <a:rPr lang="en-US" sz="2200" dirty="0">
                <a:latin typeface="Calibri" panose="020F0502020204030204" pitchFamily="34" charset="0"/>
                <a:cs typeface="Calibri" panose="020F0502020204030204" pitchFamily="34" charset="0"/>
              </a:rPr>
              <a:t> </a:t>
            </a:r>
            <a:r>
              <a:rPr lang="en-US" sz="2200" dirty="0" err="1">
                <a:latin typeface="Calibri" panose="020F0502020204030204" pitchFamily="34" charset="0"/>
                <a:cs typeface="Calibri" panose="020F0502020204030204" pitchFamily="34" charset="0"/>
              </a:rPr>
              <a:t>في</a:t>
            </a:r>
            <a:r>
              <a:rPr lang="ar-SA" sz="2200" dirty="0">
                <a:latin typeface="Calibri" panose="020F0502020204030204" pitchFamily="34" charset="0"/>
                <a:cs typeface="Calibri" panose="020F0502020204030204" pitchFamily="34" charset="0"/>
              </a:rPr>
              <a:t> عملية</a:t>
            </a:r>
            <a:r>
              <a:rPr lang="en-US" sz="2200" dirty="0">
                <a:latin typeface="Calibri" panose="020F0502020204030204" pitchFamily="34" charset="0"/>
                <a:cs typeface="Calibri" panose="020F0502020204030204" pitchFamily="34" charset="0"/>
              </a:rPr>
              <a:t> </a:t>
            </a:r>
            <a:r>
              <a:rPr lang="ar-SA" sz="2200" dirty="0">
                <a:latin typeface="Calibri" panose="020F0502020204030204" pitchFamily="34" charset="0"/>
                <a:cs typeface="Calibri" panose="020F0502020204030204" pitchFamily="34" charset="0"/>
              </a:rPr>
              <a:t>القبول و </a:t>
            </a:r>
            <a:r>
              <a:rPr lang="en-US" sz="2200" dirty="0" err="1">
                <a:latin typeface="Calibri" panose="020F0502020204030204" pitchFamily="34" charset="0"/>
                <a:cs typeface="Calibri" panose="020F0502020204030204" pitchFamily="34" charset="0"/>
              </a:rPr>
              <a:t>الموافقة</a:t>
            </a:r>
            <a:r>
              <a:rPr lang="en-US" sz="2200" dirty="0">
                <a:latin typeface="Calibri" panose="020F0502020204030204" pitchFamily="34" charset="0"/>
                <a:cs typeface="Calibri" panose="020F0502020204030204" pitchFamily="34" charset="0"/>
              </a:rPr>
              <a:t> </a:t>
            </a:r>
            <a:r>
              <a:rPr lang="en-US" sz="2200" dirty="0" err="1">
                <a:latin typeface="Calibri" panose="020F0502020204030204" pitchFamily="34" charset="0"/>
                <a:cs typeface="Calibri" panose="020F0502020204030204" pitchFamily="34" charset="0"/>
              </a:rPr>
              <a:t>المستنيرة</a:t>
            </a:r>
            <a:endParaRPr lang="en-US" sz="2200" dirty="0">
              <a:latin typeface="Calibri" panose="020F0502020204030204" pitchFamily="34" charset="0"/>
              <a:cs typeface="Calibri" panose="020F050202020403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4446649" y="3524334"/>
            <a:ext cx="3298701" cy="1107996"/>
          </a:xfrm>
          <a:prstGeom prst="rect">
            <a:avLst/>
          </a:prstGeom>
          <a:noFill/>
        </p:spPr>
        <p:txBody>
          <a:bodyPr wrap="square">
            <a:spAutoFit/>
          </a:bodyPr>
          <a:lstStyle/>
          <a:p>
            <a:pPr algn="ctr" rtl="1"/>
            <a:r>
              <a:rPr lang="en-US" sz="2200" dirty="0">
                <a:solidFill>
                  <a:srgbClr val="000000"/>
                </a:solidFill>
                <a:effectLst/>
                <a:latin typeface="Calibri" panose="020F0502020204030204" pitchFamily="34" charset="0"/>
                <a:ea typeface="Helvetica Neue" panose="020B0604020202020204"/>
                <a:cs typeface="Calibri" panose="020F0502020204030204" pitchFamily="34" charset="0"/>
              </a:rPr>
              <a:t>تعتمد قدرة الطفل على فهم المعلومات واتخاذ </a:t>
            </a:r>
            <a:r>
              <a:rPr lang="en-US" sz="2200" dirty="0" err="1">
                <a:solidFill>
                  <a:srgbClr val="000000"/>
                </a:solidFill>
                <a:effectLst/>
                <a:latin typeface="Calibri" panose="020F0502020204030204" pitchFamily="34" charset="0"/>
                <a:ea typeface="Helvetica Neue" panose="020B0604020202020204"/>
                <a:cs typeface="Calibri" panose="020F0502020204030204" pitchFamily="34" charset="0"/>
              </a:rPr>
              <a:t>القرارات</a:t>
            </a:r>
            <a:r>
              <a:rPr lang="en-US" sz="2200" dirty="0">
                <a:solidFill>
                  <a:srgbClr val="000000"/>
                </a:solidFill>
                <a:effectLst/>
                <a:latin typeface="Calibri" panose="020F0502020204030204" pitchFamily="34" charset="0"/>
                <a:ea typeface="Helvetica Neue" panose="020B0604020202020204"/>
                <a:cs typeface="Calibri" panose="020F0502020204030204" pitchFamily="34" charset="0"/>
              </a:rPr>
              <a:t> </a:t>
            </a:r>
            <a:r>
              <a:rPr lang="ar-SA" sz="2200" dirty="0" err="1">
                <a:solidFill>
                  <a:srgbClr val="000000"/>
                </a:solidFill>
                <a:effectLst/>
                <a:latin typeface="Calibri" panose="020F0502020204030204" pitchFamily="34" charset="0"/>
                <a:ea typeface="Helvetica Neue" panose="020B0604020202020204"/>
                <a:cs typeface="Calibri" panose="020F0502020204030204" pitchFamily="34" charset="0"/>
              </a:rPr>
              <a:t>بناءاً</a:t>
            </a:r>
            <a:r>
              <a:rPr lang="ar-SA" sz="2200" dirty="0">
                <a:solidFill>
                  <a:srgbClr val="000000"/>
                </a:solidFill>
                <a:effectLst/>
                <a:latin typeface="Calibri" panose="020F0502020204030204" pitchFamily="34" charset="0"/>
                <a:ea typeface="Helvetica Neue" panose="020B0604020202020204"/>
                <a:cs typeface="Calibri" panose="020F0502020204030204" pitchFamily="34" charset="0"/>
              </a:rPr>
              <a:t> </a:t>
            </a:r>
            <a:r>
              <a:rPr lang="ar-SA" sz="2200" dirty="0">
                <a:solidFill>
                  <a:srgbClr val="000000"/>
                </a:solidFill>
                <a:latin typeface="Calibri" panose="020F0502020204030204" pitchFamily="34" charset="0"/>
                <a:ea typeface="Helvetica Neue" panose="020B0604020202020204"/>
                <a:cs typeface="Calibri" panose="020F0502020204030204" pitchFamily="34" charset="0"/>
              </a:rPr>
              <a:t>على</a:t>
            </a:r>
            <a:r>
              <a:rPr lang="en-US" sz="2200" dirty="0">
                <a:solidFill>
                  <a:srgbClr val="000000"/>
                </a:solidFill>
                <a:effectLst/>
                <a:latin typeface="Calibri" panose="020F0502020204030204" pitchFamily="34" charset="0"/>
                <a:ea typeface="Helvetica Neue" panose="020B0604020202020204"/>
                <a:cs typeface="Calibri" panose="020F0502020204030204" pitchFamily="34" charset="0"/>
              </a:rPr>
              <a:t> عمره ونضجه</a:t>
            </a:r>
            <a:endParaRPr lang="en-CA" sz="2200" dirty="0">
              <a:latin typeface="Calibri" panose="020F0502020204030204" pitchFamily="34" charset="0"/>
              <a:cs typeface="Calibri" panose="020F050202020403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1880222" y="1976232"/>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19" y="2006313"/>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260218" y="2006313"/>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8218197" y="3524334"/>
            <a:ext cx="3135603" cy="1107996"/>
          </a:xfrm>
          <a:prstGeom prst="rect">
            <a:avLst/>
          </a:prstGeom>
          <a:noFill/>
        </p:spPr>
        <p:txBody>
          <a:bodyPr wrap="square">
            <a:spAutoFit/>
          </a:bodyPr>
          <a:lstStyle/>
          <a:p>
            <a:pPr algn="ctr" rtl="1"/>
            <a:r>
              <a:rPr lang="ar-SA" sz="2200" dirty="0">
                <a:latin typeface="Calibri" panose="020F0502020204030204" pitchFamily="34" charset="0"/>
                <a:cs typeface="Calibri" panose="020F0502020204030204" pitchFamily="34" charset="0"/>
              </a:rPr>
              <a:t>يمكن تجاوز الموافقة المستنيرة من الوالدين لمصالح الطفل الفضلى</a:t>
            </a:r>
            <a:endParaRPr lang="en-GB"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146258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8282E46-ACCE-F1D7-9767-EE4DE98D80F2}"/>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accent1"/>
                </a:solidFill>
                <a:latin typeface="Calibri" panose="020F0502020204030204" pitchFamily="34" charset="0"/>
                <a:cs typeface="Calibri" panose="020F0502020204030204" pitchFamily="34" charset="0"/>
              </a:rPr>
              <a:t>الجلسة</a:t>
            </a:r>
            <a:r>
              <a:rPr lang="en-CA" sz="3000" b="1" dirty="0">
                <a:solidFill>
                  <a:schemeClr val="accent1"/>
                </a:solidFill>
                <a:latin typeface="Calibri" panose="020F0502020204030204" pitchFamily="34" charset="0"/>
                <a:cs typeface="Calibri" panose="020F0502020204030204" pitchFamily="34" charset="0"/>
              </a:rPr>
              <a:t> </a:t>
            </a:r>
            <a:r>
              <a:rPr lang="ar-SA" sz="3000" b="1" dirty="0">
                <a:solidFill>
                  <a:schemeClr val="accent1"/>
                </a:solidFill>
                <a:latin typeface="Calibri" panose="020F0502020204030204" pitchFamily="34" charset="0"/>
                <a:cs typeface="Calibri" panose="020F0502020204030204" pitchFamily="34" charset="0"/>
              </a:rPr>
              <a:t>٤</a:t>
            </a:r>
            <a:endParaRPr lang="en-CA" sz="3000" b="1" dirty="0">
              <a:solidFill>
                <a:schemeClr val="accent1"/>
              </a:solidFill>
              <a:latin typeface="Calibri" panose="020F0502020204030204" pitchFamily="34" charset="0"/>
              <a:cs typeface="Calibri" panose="020F0502020204030204" pitchFamily="34" charset="0"/>
            </a:endParaRPr>
          </a:p>
          <a:p>
            <a:pPr algn="r" rtl="1"/>
            <a:br>
              <a:rPr lang="en-CA" b="1" dirty="0">
                <a:solidFill>
                  <a:schemeClr val="accent1"/>
                </a:solidFill>
                <a:latin typeface="Garamond"/>
              </a:rPr>
            </a:br>
            <a:r>
              <a:rPr lang="en-US" sz="5400" b="1" dirty="0">
                <a:solidFill>
                  <a:schemeClr val="accent1"/>
                </a:solidFill>
                <a:latin typeface="Calibri" panose="020F0502020204030204" pitchFamily="34" charset="0"/>
                <a:cs typeface="Calibri" panose="020F0502020204030204" pitchFamily="34" charset="0"/>
              </a:rPr>
              <a:t>كيف أسجل حالة طفل؟</a:t>
            </a:r>
          </a:p>
        </p:txBody>
      </p:sp>
    </p:spTree>
    <p:extLst>
      <p:ext uri="{BB962C8B-B14F-4D97-AF65-F5344CB8AC3E}">
        <p14:creationId xmlns:p14="http://schemas.microsoft.com/office/powerpoint/2010/main" val="2410358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226A1-9E42-4E61-C704-E86DD92BD522}"/>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تسجيل حالة الطفل</a:t>
            </a:r>
            <a:endParaRPr lang="en-BE"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41206B8E-DAF2-33E5-CE5E-84EF77E23073}"/>
              </a:ext>
            </a:extLst>
          </p:cNvPr>
          <p:cNvSpPr txBox="1"/>
          <p:nvPr/>
        </p:nvSpPr>
        <p:spPr>
          <a:xfrm>
            <a:off x="969678" y="3897011"/>
            <a:ext cx="2870612" cy="1169551"/>
          </a:xfrm>
          <a:prstGeom prst="rect">
            <a:avLst/>
          </a:prstGeom>
          <a:noFill/>
        </p:spPr>
        <p:txBody>
          <a:bodyPr wrap="square" rtlCol="0">
            <a:spAutoFit/>
          </a:bodyPr>
          <a:lstStyle/>
          <a:p>
            <a:pPr algn="ctr" rtl="1">
              <a:spcAft>
                <a:spcPts val="1200"/>
              </a:spcAft>
            </a:pPr>
            <a:r>
              <a:rPr lang="en-GB" sz="2000" b="1" dirty="0">
                <a:latin typeface="Calibri" panose="020F0502020204030204" pitchFamily="34" charset="0"/>
                <a:cs typeface="Calibri" panose="020F0502020204030204" pitchFamily="34" charset="0"/>
              </a:rPr>
              <a:t>الأهلية أو حالة الطفل</a:t>
            </a:r>
          </a:p>
          <a:p>
            <a:pPr algn="ctr" rtl="1">
              <a:spcAft>
                <a:spcPts val="1200"/>
              </a:spcAft>
            </a:pPr>
            <a:r>
              <a:rPr lang="en-GB" sz="2000" dirty="0">
                <a:latin typeface="Calibri" panose="020F0502020204030204" pitchFamily="34" charset="0"/>
                <a:cs typeface="Calibri" panose="020F0502020204030204" pitchFamily="34" charset="0"/>
              </a:rPr>
              <a:t>هل حالة </a:t>
            </a:r>
            <a:r>
              <a:rPr lang="en-GB" sz="2000" dirty="0" err="1">
                <a:latin typeface="Calibri" panose="020F0502020204030204" pitchFamily="34" charset="0"/>
                <a:cs typeface="Calibri" panose="020F0502020204030204" pitchFamily="34" charset="0"/>
              </a:rPr>
              <a:t>الطفل</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ت</a:t>
            </a:r>
            <a:r>
              <a:rPr lang="ar-SA" sz="2000" dirty="0">
                <a:latin typeface="Calibri" panose="020F0502020204030204" pitchFamily="34" charset="0"/>
                <a:cs typeface="Calibri" panose="020F0502020204030204" pitchFamily="34" charset="0"/>
              </a:rPr>
              <a:t>حقق</a:t>
            </a:r>
            <a:r>
              <a:rPr lang="en-GB" sz="2000" dirty="0">
                <a:latin typeface="Calibri" panose="020F0502020204030204" pitchFamily="34" charset="0"/>
                <a:cs typeface="Calibri" panose="020F0502020204030204" pitchFamily="34" charset="0"/>
              </a:rPr>
              <a:t> معايير الأهلية؟</a:t>
            </a:r>
            <a:endParaRPr lang="en-BE" sz="2000"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F3E436D2-4167-B84D-9597-767EB59B409F}"/>
              </a:ext>
            </a:extLst>
          </p:cNvPr>
          <p:cNvSpPr txBox="1"/>
          <p:nvPr/>
        </p:nvSpPr>
        <p:spPr>
          <a:xfrm>
            <a:off x="4906938" y="3897011"/>
            <a:ext cx="2667760" cy="1477328"/>
          </a:xfrm>
          <a:prstGeom prst="rect">
            <a:avLst/>
          </a:prstGeom>
          <a:noFill/>
        </p:spPr>
        <p:txBody>
          <a:bodyPr wrap="square" lIns="91440" tIns="45720" rIns="91440" bIns="45720" rtlCol="0" anchor="t">
            <a:spAutoFit/>
          </a:bodyPr>
          <a:lstStyle/>
          <a:p>
            <a:pPr algn="ctr" rtl="1">
              <a:spcAft>
                <a:spcPts val="1200"/>
              </a:spcAft>
            </a:pPr>
            <a:r>
              <a:rPr lang="en-GB" sz="2000" b="1" dirty="0">
                <a:latin typeface="Calibri" panose="020F0502020204030204" pitchFamily="34" charset="0"/>
                <a:cs typeface="Calibri" panose="020F0502020204030204" pitchFamily="34" charset="0"/>
              </a:rPr>
              <a:t>مستوى الخطر في حالة الطفل</a:t>
            </a:r>
          </a:p>
          <a:p>
            <a:pPr algn="ctr" rtl="1">
              <a:spcAft>
                <a:spcPts val="1200"/>
              </a:spcAft>
            </a:pPr>
            <a:r>
              <a:rPr lang="en-GB" sz="2000" dirty="0">
                <a:latin typeface="Calibri" panose="020F0502020204030204" pitchFamily="34" charset="0"/>
                <a:cs typeface="Calibri" panose="020F0502020204030204" pitchFamily="34" charset="0"/>
              </a:rPr>
              <a:t>هل الطفل آمن؟ ما هي الاحتياجات التي تم تحديدها؟</a:t>
            </a:r>
            <a:endParaRPr lang="en-BE" sz="200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6EAFE4B1-57A6-2B60-D116-C23845F058A5}"/>
              </a:ext>
            </a:extLst>
          </p:cNvPr>
          <p:cNvSpPr txBox="1"/>
          <p:nvPr/>
        </p:nvSpPr>
        <p:spPr>
          <a:xfrm>
            <a:off x="8533244" y="3897011"/>
            <a:ext cx="2964239" cy="861774"/>
          </a:xfrm>
          <a:prstGeom prst="rect">
            <a:avLst/>
          </a:prstGeom>
          <a:noFill/>
        </p:spPr>
        <p:txBody>
          <a:bodyPr wrap="square" rtlCol="0">
            <a:spAutoFit/>
          </a:bodyPr>
          <a:lstStyle/>
          <a:p>
            <a:pPr algn="ctr" rtl="1">
              <a:spcAft>
                <a:spcPts val="1200"/>
              </a:spcAft>
            </a:pPr>
            <a:r>
              <a:rPr lang="en-GB" sz="2000" b="1" dirty="0">
                <a:latin typeface="Calibri" panose="020F0502020204030204" pitchFamily="34" charset="0"/>
                <a:cs typeface="Calibri" panose="020F0502020204030204" pitchFamily="34" charset="0"/>
              </a:rPr>
              <a:t>احتياجات عاجلة</a:t>
            </a:r>
          </a:p>
          <a:p>
            <a:pPr algn="ctr" rtl="1">
              <a:spcAft>
                <a:spcPts val="1200"/>
              </a:spcAft>
            </a:pPr>
            <a:r>
              <a:rPr lang="en-GB" sz="2000" dirty="0" err="1">
                <a:latin typeface="Calibri" panose="020F0502020204030204" pitchFamily="34" charset="0"/>
                <a:cs typeface="Calibri" panose="020F0502020204030204" pitchFamily="34" charset="0"/>
              </a:rPr>
              <a:t>هل</a:t>
            </a:r>
            <a:r>
              <a:rPr lang="en-GB" sz="2000" dirty="0">
                <a:latin typeface="Calibri" panose="020F0502020204030204" pitchFamily="34" charset="0"/>
                <a:cs typeface="Calibri" panose="020F0502020204030204" pitchFamily="34" charset="0"/>
              </a:rPr>
              <a:t> </a:t>
            </a:r>
            <a:r>
              <a:rPr lang="ar-SA" sz="2000" dirty="0">
                <a:latin typeface="Calibri" panose="020F0502020204030204" pitchFamily="34" charset="0"/>
                <a:cs typeface="Calibri" panose="020F0502020204030204" pitchFamily="34" charset="0"/>
              </a:rPr>
              <a:t>الاستجابة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الفوري</a:t>
            </a:r>
            <a:r>
              <a:rPr lang="ar-SA" sz="2000" dirty="0" err="1">
                <a:latin typeface="Calibri" panose="020F0502020204030204" pitchFamily="34" charset="0"/>
                <a:cs typeface="Calibri" panose="020F0502020204030204" pitchFamily="34" charset="0"/>
              </a:rPr>
              <a:t>ة</a:t>
            </a:r>
            <a:r>
              <a:rPr lang="en-GB" sz="2000" dirty="0">
                <a:latin typeface="Calibri" panose="020F0502020204030204" pitchFamily="34" charset="0"/>
                <a:cs typeface="Calibri" panose="020F0502020204030204" pitchFamily="34" charset="0"/>
              </a:rPr>
              <a:t> </a:t>
            </a:r>
            <a:r>
              <a:rPr lang="en-GB" sz="2000" dirty="0" err="1">
                <a:latin typeface="Calibri" panose="020F0502020204030204" pitchFamily="34" charset="0"/>
                <a:cs typeface="Calibri" panose="020F0502020204030204" pitchFamily="34" charset="0"/>
              </a:rPr>
              <a:t>مطلوب</a:t>
            </a:r>
            <a:r>
              <a:rPr lang="ar-SA" sz="2000" dirty="0" err="1">
                <a:latin typeface="Calibri" panose="020F0502020204030204" pitchFamily="34" charset="0"/>
                <a:cs typeface="Calibri" panose="020F0502020204030204" pitchFamily="34" charset="0"/>
              </a:rPr>
              <a:t>ة</a:t>
            </a:r>
            <a:r>
              <a:rPr lang="en-GB" sz="2000" dirty="0">
                <a:latin typeface="Calibri" panose="020F0502020204030204" pitchFamily="34" charset="0"/>
                <a:cs typeface="Calibri" panose="020F0502020204030204" pitchFamily="34" charset="0"/>
              </a:rPr>
              <a:t>؟</a:t>
            </a:r>
            <a:endParaRPr lang="en-BE" sz="2000" dirty="0">
              <a:latin typeface="Calibri" panose="020F0502020204030204" pitchFamily="34" charset="0"/>
              <a:cs typeface="Calibri" panose="020F0502020204030204" pitchFamily="34" charset="0"/>
            </a:endParaRPr>
          </a:p>
        </p:txBody>
      </p:sp>
      <p:grpSp>
        <p:nvGrpSpPr>
          <p:cNvPr id="8" name="Group 7">
            <a:extLst>
              <a:ext uri="{FF2B5EF4-FFF2-40B4-BE49-F238E27FC236}">
                <a16:creationId xmlns:a16="http://schemas.microsoft.com/office/drawing/2014/main" id="{930E74B2-ABD5-A796-AA9E-3631B691C9FD}"/>
              </a:ext>
            </a:extLst>
          </p:cNvPr>
          <p:cNvGrpSpPr/>
          <p:nvPr/>
        </p:nvGrpSpPr>
        <p:grpSpPr>
          <a:xfrm>
            <a:off x="5958596" y="1923872"/>
            <a:ext cx="487680" cy="1361438"/>
            <a:chOff x="6784897" y="1140182"/>
            <a:chExt cx="487680" cy="1361438"/>
          </a:xfrm>
        </p:grpSpPr>
        <p:sp>
          <p:nvSpPr>
            <p:cNvPr id="11" name="Rectangle 10">
              <a:extLst>
                <a:ext uri="{FF2B5EF4-FFF2-40B4-BE49-F238E27FC236}">
                  <a16:creationId xmlns:a16="http://schemas.microsoft.com/office/drawing/2014/main" id="{C246E605-592D-0E76-3055-3E3B22C1818D}"/>
                </a:ext>
              </a:extLst>
            </p:cNvPr>
            <p:cNvSpPr/>
            <p:nvPr/>
          </p:nvSpPr>
          <p:spPr>
            <a:xfrm>
              <a:off x="6784897" y="1546860"/>
              <a:ext cx="487680" cy="954760"/>
            </a:xfrm>
            <a:prstGeom prst="rect">
              <a:avLst/>
            </a:prstGeom>
            <a:solidFill>
              <a:schemeClr val="accent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rtl="1"/>
              <a:r>
                <a:rPr lang="en-CA" sz="3200" b="1" dirty="0">
                  <a:latin typeface="Britannic Bold" panose="020B0903060703020204" pitchFamily="34" charset="0"/>
                </a:rPr>
                <a:t>!</a:t>
              </a:r>
            </a:p>
          </p:txBody>
        </p:sp>
        <p:sp>
          <p:nvSpPr>
            <p:cNvPr id="12" name="Rectangle 11">
              <a:extLst>
                <a:ext uri="{FF2B5EF4-FFF2-40B4-BE49-F238E27FC236}">
                  <a16:creationId xmlns:a16="http://schemas.microsoft.com/office/drawing/2014/main" id="{353C5E0A-8137-5B99-1349-82AFF11C9993}"/>
                </a:ext>
              </a:extLst>
            </p:cNvPr>
            <p:cNvSpPr/>
            <p:nvPr/>
          </p:nvSpPr>
          <p:spPr>
            <a:xfrm>
              <a:off x="6784897" y="1140182"/>
              <a:ext cx="487680" cy="406678"/>
            </a:xfrm>
            <a:prstGeom prst="rect">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rtl="1"/>
              <a:endParaRPr lang="en-CA" sz="3200" b="1" dirty="0">
                <a:latin typeface="Bodoni MT Black" panose="02070A03080606020203" pitchFamily="18" charset="0"/>
              </a:endParaRPr>
            </a:p>
          </p:txBody>
        </p:sp>
      </p:grpSp>
      <p:grpSp>
        <p:nvGrpSpPr>
          <p:cNvPr id="16" name="Group 15">
            <a:extLst>
              <a:ext uri="{FF2B5EF4-FFF2-40B4-BE49-F238E27FC236}">
                <a16:creationId xmlns:a16="http://schemas.microsoft.com/office/drawing/2014/main" id="{88F05C01-B8CB-D3F0-8A7F-43E943B1D572}"/>
              </a:ext>
            </a:extLst>
          </p:cNvPr>
          <p:cNvGrpSpPr/>
          <p:nvPr/>
        </p:nvGrpSpPr>
        <p:grpSpPr>
          <a:xfrm>
            <a:off x="2003641" y="1912927"/>
            <a:ext cx="626671" cy="1406494"/>
            <a:chOff x="6157951" y="3349356"/>
            <a:chExt cx="617443" cy="1385783"/>
          </a:xfrm>
        </p:grpSpPr>
        <p:sp>
          <p:nvSpPr>
            <p:cNvPr id="13" name="Round Same Side Corner Rectangle 46">
              <a:extLst>
                <a:ext uri="{FF2B5EF4-FFF2-40B4-BE49-F238E27FC236}">
                  <a16:creationId xmlns:a16="http://schemas.microsoft.com/office/drawing/2014/main" id="{79CD087F-B8CB-2BD8-F7E6-A47AD63326E8}"/>
                </a:ext>
              </a:extLst>
            </p:cNvPr>
            <p:cNvSpPr/>
            <p:nvPr/>
          </p:nvSpPr>
          <p:spPr>
            <a:xfrm rot="14111">
              <a:off x="6159417" y="4072841"/>
              <a:ext cx="610505" cy="66229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4" name="Oval 13">
              <a:extLst>
                <a:ext uri="{FF2B5EF4-FFF2-40B4-BE49-F238E27FC236}">
                  <a16:creationId xmlns:a16="http://schemas.microsoft.com/office/drawing/2014/main" id="{792D8C8D-751B-0F4D-D93D-081AC06F1F5E}"/>
                </a:ext>
              </a:extLst>
            </p:cNvPr>
            <p:cNvSpPr/>
            <p:nvPr/>
          </p:nvSpPr>
          <p:spPr>
            <a:xfrm rot="14111">
              <a:off x="6157951" y="3349356"/>
              <a:ext cx="617443" cy="61744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b="1" dirty="0">
                <a:solidFill>
                  <a:schemeClr val="bg1"/>
                </a:solidFill>
                <a:latin typeface="Arial" panose="020B0604020202020204" pitchFamily="34" charset="0"/>
                <a:cs typeface="Arial" panose="020B0604020202020204" pitchFamily="34" charset="0"/>
              </a:endParaRPr>
            </a:p>
          </p:txBody>
        </p:sp>
      </p:grpSp>
      <p:grpSp>
        <p:nvGrpSpPr>
          <p:cNvPr id="17" name="Group 16">
            <a:extLst>
              <a:ext uri="{FF2B5EF4-FFF2-40B4-BE49-F238E27FC236}">
                <a16:creationId xmlns:a16="http://schemas.microsoft.com/office/drawing/2014/main" id="{95B53E5F-4E0C-4E8D-3300-F1A703A0FEA3}"/>
              </a:ext>
            </a:extLst>
          </p:cNvPr>
          <p:cNvGrpSpPr/>
          <p:nvPr/>
        </p:nvGrpSpPr>
        <p:grpSpPr>
          <a:xfrm>
            <a:off x="2495296" y="2672769"/>
            <a:ext cx="513497" cy="536576"/>
            <a:chOff x="7345680" y="2484120"/>
            <a:chExt cx="904240" cy="944880"/>
          </a:xfrm>
        </p:grpSpPr>
        <p:sp>
          <p:nvSpPr>
            <p:cNvPr id="18" name="Oval 17">
              <a:extLst>
                <a:ext uri="{FF2B5EF4-FFF2-40B4-BE49-F238E27FC236}">
                  <a16:creationId xmlns:a16="http://schemas.microsoft.com/office/drawing/2014/main" id="{30142A30-0409-9620-E177-44FDDCC936CF}"/>
                </a:ext>
              </a:extLst>
            </p:cNvPr>
            <p:cNvSpPr/>
            <p:nvPr/>
          </p:nvSpPr>
          <p:spPr>
            <a:xfrm>
              <a:off x="7345680" y="2484120"/>
              <a:ext cx="904240" cy="944880"/>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9" name="L-Shape 18">
              <a:extLst>
                <a:ext uri="{FF2B5EF4-FFF2-40B4-BE49-F238E27FC236}">
                  <a16:creationId xmlns:a16="http://schemas.microsoft.com/office/drawing/2014/main" id="{C2ABA9E6-34A7-3C99-F2E4-41771BA9D212}"/>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23" name="Group 22">
            <a:extLst>
              <a:ext uri="{FF2B5EF4-FFF2-40B4-BE49-F238E27FC236}">
                <a16:creationId xmlns:a16="http://schemas.microsoft.com/office/drawing/2014/main" id="{383A8F6A-E6F9-E259-4E61-D480AA0EFE47}"/>
              </a:ext>
            </a:extLst>
          </p:cNvPr>
          <p:cNvGrpSpPr/>
          <p:nvPr/>
        </p:nvGrpSpPr>
        <p:grpSpPr>
          <a:xfrm>
            <a:off x="9503118" y="1994250"/>
            <a:ext cx="1024490" cy="1303412"/>
            <a:chOff x="6583595" y="3385093"/>
            <a:chExt cx="936987" cy="1192085"/>
          </a:xfrm>
          <a:solidFill>
            <a:schemeClr val="accent1"/>
          </a:solidFill>
        </p:grpSpPr>
        <p:grpSp>
          <p:nvGrpSpPr>
            <p:cNvPr id="24" name="Group 23">
              <a:extLst>
                <a:ext uri="{FF2B5EF4-FFF2-40B4-BE49-F238E27FC236}">
                  <a16:creationId xmlns:a16="http://schemas.microsoft.com/office/drawing/2014/main" id="{BAD321F7-4B93-6068-EF78-5E651468C374}"/>
                </a:ext>
              </a:extLst>
            </p:cNvPr>
            <p:cNvGrpSpPr/>
            <p:nvPr/>
          </p:nvGrpSpPr>
          <p:grpSpPr>
            <a:xfrm>
              <a:off x="6583595" y="3385093"/>
              <a:ext cx="936987" cy="1121072"/>
              <a:chOff x="2780231" y="3039417"/>
              <a:chExt cx="1162307" cy="1390660"/>
            </a:xfrm>
            <a:grpFill/>
          </p:grpSpPr>
          <p:sp>
            <p:nvSpPr>
              <p:cNvPr id="26" name="Rectangle 25">
                <a:extLst>
                  <a:ext uri="{FF2B5EF4-FFF2-40B4-BE49-F238E27FC236}">
                    <a16:creationId xmlns:a16="http://schemas.microsoft.com/office/drawing/2014/main" id="{B2B62EC2-7033-C9C3-35A6-A693C1AF8B1C}"/>
                  </a:ext>
                </a:extLst>
              </p:cNvPr>
              <p:cNvSpPr/>
              <p:nvPr/>
            </p:nvSpPr>
            <p:spPr>
              <a:xfrm>
                <a:off x="2780231" y="3268017"/>
                <a:ext cx="1162307" cy="8622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27" name="Flowchart: Stored Data 26">
                <a:extLst>
                  <a:ext uri="{FF2B5EF4-FFF2-40B4-BE49-F238E27FC236}">
                    <a16:creationId xmlns:a16="http://schemas.microsoft.com/office/drawing/2014/main" id="{7F10B988-9B62-8428-6E29-1A89A31D2486}"/>
                  </a:ext>
                </a:extLst>
              </p:cNvPr>
              <p:cNvSpPr/>
              <p:nvPr/>
            </p:nvSpPr>
            <p:spPr>
              <a:xfrm rot="13989466">
                <a:off x="3349123" y="3854894"/>
                <a:ext cx="426233" cy="724133"/>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28" name="Flowchart: Stored Data 27">
                <a:extLst>
                  <a:ext uri="{FF2B5EF4-FFF2-40B4-BE49-F238E27FC236}">
                    <a16:creationId xmlns:a16="http://schemas.microsoft.com/office/drawing/2014/main" id="{8FA7BFCC-6C02-2037-A9E7-4275E0B5A962}"/>
                  </a:ext>
                </a:extLst>
              </p:cNvPr>
              <p:cNvSpPr/>
              <p:nvPr/>
            </p:nvSpPr>
            <p:spPr>
              <a:xfrm rot="18421343">
                <a:off x="2946281" y="3849609"/>
                <a:ext cx="426233" cy="724134"/>
              </a:xfrm>
              <a:prstGeom prst="flowChartOnlineStorag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29" name="Rectangle 28">
                <a:extLst>
                  <a:ext uri="{FF2B5EF4-FFF2-40B4-BE49-F238E27FC236}">
                    <a16:creationId xmlns:a16="http://schemas.microsoft.com/office/drawing/2014/main" id="{10366D5F-8A2C-98E9-96A1-015B41BB9AA4}"/>
                  </a:ext>
                </a:extLst>
              </p:cNvPr>
              <p:cNvSpPr/>
              <p:nvPr/>
            </p:nvSpPr>
            <p:spPr>
              <a:xfrm>
                <a:off x="2966276" y="3704343"/>
                <a:ext cx="790215" cy="5073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sp>
            <p:nvSpPr>
              <p:cNvPr id="30" name="Isosceles Triangle 29">
                <a:extLst>
                  <a:ext uri="{FF2B5EF4-FFF2-40B4-BE49-F238E27FC236}">
                    <a16:creationId xmlns:a16="http://schemas.microsoft.com/office/drawing/2014/main" id="{57BD999D-7BE5-1742-18FE-8A23AB9216BA}"/>
                  </a:ext>
                </a:extLst>
              </p:cNvPr>
              <p:cNvSpPr/>
              <p:nvPr/>
            </p:nvSpPr>
            <p:spPr>
              <a:xfrm>
                <a:off x="2780231" y="3039417"/>
                <a:ext cx="1162307" cy="2286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grpSp>
        <p:sp>
          <p:nvSpPr>
            <p:cNvPr id="25" name="Plus Sign 24">
              <a:extLst>
                <a:ext uri="{FF2B5EF4-FFF2-40B4-BE49-F238E27FC236}">
                  <a16:creationId xmlns:a16="http://schemas.microsoft.com/office/drawing/2014/main" id="{369E2B3B-36CF-6BD9-A0D2-6EE4392C9393}"/>
                </a:ext>
              </a:extLst>
            </p:cNvPr>
            <p:cNvSpPr/>
            <p:nvPr/>
          </p:nvSpPr>
          <p:spPr>
            <a:xfrm>
              <a:off x="6602642" y="3392652"/>
              <a:ext cx="886622" cy="1184526"/>
            </a:xfrm>
            <a:prstGeom prst="mathPlus">
              <a:avLst>
                <a:gd name="adj1" fmla="val 170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1200" dirty="0"/>
            </a:p>
          </p:txBody>
        </p:sp>
      </p:grpSp>
    </p:spTree>
    <p:extLst>
      <p:ext uri="{BB962C8B-B14F-4D97-AF65-F5344CB8AC3E}">
        <p14:creationId xmlns:p14="http://schemas.microsoft.com/office/powerpoint/2010/main" val="27747299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Top Corners Rounded 8">
            <a:extLst>
              <a:ext uri="{FF2B5EF4-FFF2-40B4-BE49-F238E27FC236}">
                <a16:creationId xmlns:a16="http://schemas.microsoft.com/office/drawing/2014/main" id="{7B3210B3-7104-701D-0091-173D8D55473F}"/>
              </a:ext>
            </a:extLst>
          </p:cNvPr>
          <p:cNvSpPr/>
          <p:nvPr/>
        </p:nvSpPr>
        <p:spPr>
          <a:xfrm rot="16200000">
            <a:off x="9176108" y="1767839"/>
            <a:ext cx="2709465" cy="3322320"/>
          </a:xfrm>
          <a:prstGeom prst="round2Same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7" name="Rectangle: Rounded Corners 6">
            <a:extLst>
              <a:ext uri="{FF2B5EF4-FFF2-40B4-BE49-F238E27FC236}">
                <a16:creationId xmlns:a16="http://schemas.microsoft.com/office/drawing/2014/main" id="{1D3BFDA1-9AA0-4D0B-B4D2-696236250208}"/>
              </a:ext>
            </a:extLst>
          </p:cNvPr>
          <p:cNvSpPr/>
          <p:nvPr/>
        </p:nvSpPr>
        <p:spPr>
          <a:xfrm>
            <a:off x="2017420" y="2074267"/>
            <a:ext cx="6411897" cy="2709465"/>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3400" lvl="0" algn="r" rtl="1">
              <a:lnSpc>
                <a:spcPct val="107000"/>
              </a:lnSpc>
              <a:spcAft>
                <a:spcPts val="800"/>
              </a:spcAft>
            </a:pPr>
            <a:r>
              <a:rPr lang="en-US" sz="20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r>
              <a:rPr lang="ar-SA" sz="20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تحديد الأطفال والأسر الذين </a:t>
            </a:r>
            <a:r>
              <a:rPr lang="ar-SA" sz="2000" b="1"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يواجهون مخاوف تتعلق بحماية الطفل في السياقات الإنسانية</a:t>
            </a:r>
            <a:r>
              <a:rPr lang="ar-SA" sz="20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وتلبية احتياجاتهم من خلال عملية فردية لإدارة الحالات، بما في ذلك الدعم الفردي المباشر والتواصل </a:t>
            </a:r>
            <a:r>
              <a:rPr lang="ar-SA" sz="2000" i="1" dirty="0">
                <a:solidFill>
                  <a:schemeClr val="tx1"/>
                </a:solidFill>
                <a:latin typeface="Calibri" panose="020F0502020204030204" pitchFamily="34" charset="0"/>
                <a:ea typeface="Calibri" panose="020F0502020204030204" pitchFamily="34" charset="0"/>
                <a:cs typeface="Calibri" panose="020F0502020204030204" pitchFamily="34" charset="0"/>
              </a:rPr>
              <a:t>مع </a:t>
            </a:r>
            <a:r>
              <a:rPr lang="ar-SA" sz="20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مقدمي الخدمات ذوي الصلة</a:t>
            </a:r>
            <a:r>
              <a:rPr lang="en-US" sz="20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2000" i="1"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lang="en-US" sz="2000" i="1" dirty="0">
              <a:solidFill>
                <a:schemeClr val="tx1"/>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C826E5AC-5020-4CBF-3140-9391620C743D}"/>
              </a:ext>
            </a:extLst>
          </p:cNvPr>
          <p:cNvSpPr>
            <a:spLocks noGrp="1"/>
          </p:cNvSpPr>
          <p:nvPr>
            <p:ph type="title"/>
          </p:nvPr>
        </p:nvSpPr>
        <p:spPr/>
        <p:txBody>
          <a:bodyPr/>
          <a:lstStyle/>
          <a:p>
            <a:pPr rtl="1"/>
            <a:r>
              <a:rPr lang="en-GB" dirty="0" err="1">
                <a:latin typeface="Calibri" panose="020F0502020204030204" pitchFamily="34" charset="0"/>
                <a:cs typeface="Calibri" panose="020F0502020204030204" pitchFamily="34" charset="0"/>
              </a:rPr>
              <a:t>أ</a:t>
            </a:r>
            <a:r>
              <a:rPr lang="ar-SA" dirty="0">
                <a:latin typeface="Calibri" panose="020F0502020204030204" pitchFamily="34" charset="0"/>
                <a:cs typeface="Calibri" panose="020F0502020204030204" pitchFamily="34" charset="0"/>
              </a:rPr>
              <a:t>هل</a:t>
            </a:r>
            <a:r>
              <a:rPr lang="en-GB" dirty="0" err="1">
                <a:latin typeface="Calibri" panose="020F0502020204030204" pitchFamily="34" charset="0"/>
                <a:cs typeface="Calibri" panose="020F0502020204030204" pitchFamily="34" charset="0"/>
              </a:rPr>
              <a:t>ية</a:t>
            </a:r>
            <a:r>
              <a:rPr lang="en-GB" dirty="0">
                <a:latin typeface="Calibri" panose="020F0502020204030204" pitchFamily="34" charset="0"/>
                <a:cs typeface="Calibri" panose="020F0502020204030204" pitchFamily="34" charset="0"/>
              </a:rPr>
              <a:t> حالة الطفل</a:t>
            </a:r>
            <a:endParaRPr lang="en-BE" dirty="0">
              <a:latin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ABEDFF4A-5F36-91EE-A066-BBFC6A998F3F}"/>
              </a:ext>
            </a:extLst>
          </p:cNvPr>
          <p:cNvPicPr>
            <a:picLocks noChangeAspect="1"/>
          </p:cNvPicPr>
          <p:nvPr/>
        </p:nvPicPr>
        <p:blipFill>
          <a:blip r:embed="rId3"/>
          <a:stretch>
            <a:fillRect/>
          </a:stretch>
        </p:blipFill>
        <p:spPr>
          <a:xfrm>
            <a:off x="392898" y="2195704"/>
            <a:ext cx="1787745" cy="2466590"/>
          </a:xfrm>
          <a:prstGeom prst="rect">
            <a:avLst/>
          </a:prstGeom>
          <a:ln>
            <a:solidFill>
              <a:schemeClr val="accent1"/>
            </a:solidFill>
          </a:ln>
        </p:spPr>
      </p:pic>
      <p:sp>
        <p:nvSpPr>
          <p:cNvPr id="5" name="TextBox 4">
            <a:extLst>
              <a:ext uri="{FF2B5EF4-FFF2-40B4-BE49-F238E27FC236}">
                <a16:creationId xmlns:a16="http://schemas.microsoft.com/office/drawing/2014/main" id="{B8A10459-3E56-0856-C81A-76BD40E67BBA}"/>
              </a:ext>
            </a:extLst>
          </p:cNvPr>
          <p:cNvSpPr txBox="1"/>
          <p:nvPr/>
        </p:nvSpPr>
        <p:spPr>
          <a:xfrm>
            <a:off x="9445256" y="2630176"/>
            <a:ext cx="2171167" cy="1077218"/>
          </a:xfrm>
          <a:prstGeom prst="rect">
            <a:avLst/>
          </a:prstGeom>
          <a:noFill/>
        </p:spPr>
        <p:txBody>
          <a:bodyPr wrap="square" rtlCol="0">
            <a:spAutoFit/>
          </a:bodyPr>
          <a:lstStyle/>
          <a:p>
            <a:pPr algn="r" rtl="1"/>
            <a:r>
              <a:rPr lang="en-GB" sz="3200" b="1" dirty="0">
                <a:latin typeface="Calibri" panose="020F0502020204030204" pitchFamily="34" charset="0"/>
                <a:cs typeface="Calibri" panose="020F0502020204030204" pitchFamily="34" charset="0"/>
              </a:rPr>
              <a:t>ما هي مخاوف حماية الطفل؟</a:t>
            </a:r>
            <a:endParaRPr lang="en-BE" sz="4000" b="1"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76E1A146-B8A6-3978-04A0-F8C62EC62B60}"/>
              </a:ext>
            </a:extLst>
          </p:cNvPr>
          <p:cNvSpPr txBox="1"/>
          <p:nvPr/>
        </p:nvSpPr>
        <p:spPr>
          <a:xfrm>
            <a:off x="2625422" y="4986929"/>
            <a:ext cx="5803895" cy="523220"/>
          </a:xfrm>
          <a:prstGeom prst="rect">
            <a:avLst/>
          </a:prstGeom>
          <a:noFill/>
        </p:spPr>
        <p:txBody>
          <a:bodyPr wrap="square">
            <a:spAutoFit/>
          </a:bodyPr>
          <a:lstStyle/>
          <a:p>
            <a:pPr algn="r" rtl="1"/>
            <a:r>
              <a:rPr lang="en-US" sz="1400" i="1" dirty="0">
                <a:solidFill>
                  <a:schemeClr val="accent1"/>
                </a:solidFill>
                <a:latin typeface="Calibri" panose="020F0502020204030204" pitchFamily="34" charset="0"/>
                <a:ea typeface="Calibri" panose="020F0502020204030204" pitchFamily="34" charset="0"/>
                <a:cs typeface="Calibri" panose="020F0502020204030204" pitchFamily="34" charset="0"/>
              </a:rPr>
              <a:t>المصدر: التحالف من أجل حماية الطفل في العمل الإنساني. </a:t>
            </a:r>
            <a:r>
              <a:rPr lang="ar-SA" sz="1400" i="1" dirty="0">
                <a:solidFill>
                  <a:schemeClr val="accent1"/>
                </a:solidFill>
                <a:latin typeface="Calibri" panose="020F0502020204030204" pitchFamily="34" charset="0"/>
                <a:ea typeface="Calibri" panose="020F0502020204030204" pitchFamily="34" charset="0"/>
                <a:cs typeface="Calibri" panose="020F0502020204030204" pitchFamily="34" charset="0"/>
              </a:rPr>
              <a:t>(٢٠١٩). </a:t>
            </a:r>
            <a:r>
              <a:rPr lang="en-US" sz="1400" i="1" dirty="0" err="1">
                <a:solidFill>
                  <a:schemeClr val="accent1"/>
                </a:solidFill>
                <a:latin typeface="Calibri" panose="020F0502020204030204" pitchFamily="34" charset="0"/>
                <a:ea typeface="Calibri" panose="020F0502020204030204" pitchFamily="34" charset="0"/>
                <a:cs typeface="Calibri" panose="020F0502020204030204" pitchFamily="34" charset="0"/>
              </a:rPr>
              <a:t>المعايير</a:t>
            </a:r>
            <a:r>
              <a:rPr lang="en-US" sz="1400" i="1" dirty="0">
                <a:solidFill>
                  <a:schemeClr val="accent1"/>
                </a:solidFill>
                <a:latin typeface="Calibri" panose="020F0502020204030204" pitchFamily="34" charset="0"/>
                <a:ea typeface="Calibri" panose="020F0502020204030204" pitchFamily="34" charset="0"/>
                <a:cs typeface="Calibri" panose="020F0502020204030204" pitchFamily="34" charset="0"/>
              </a:rPr>
              <a:t> الدنيا لحماية الطفل في العمل الإنساني. </a:t>
            </a:r>
            <a:r>
              <a:rPr lang="en-US" sz="1400" i="1" dirty="0" err="1">
                <a:solidFill>
                  <a:schemeClr val="accent1"/>
                </a:solidFill>
                <a:latin typeface="Calibri" panose="020F0502020204030204" pitchFamily="34" charset="0"/>
                <a:ea typeface="Calibri" panose="020F0502020204030204" pitchFamily="34" charset="0"/>
                <a:cs typeface="Calibri" panose="020F0502020204030204" pitchFamily="34" charset="0"/>
              </a:rPr>
              <a:t>المعيار</a:t>
            </a:r>
            <a:r>
              <a:rPr lang="en-US" sz="1400" i="1" dirty="0">
                <a:solidFill>
                  <a:schemeClr val="accent1"/>
                </a:solidFill>
                <a:latin typeface="Calibri" panose="020F0502020204030204" pitchFamily="34" charset="0"/>
                <a:ea typeface="Calibri" panose="020F0502020204030204" pitchFamily="34" charset="0"/>
                <a:cs typeface="Calibri" panose="020F0502020204030204" pitchFamily="34" charset="0"/>
              </a:rPr>
              <a:t> </a:t>
            </a:r>
            <a:r>
              <a:rPr lang="ar-SA" sz="1400" i="1" dirty="0">
                <a:solidFill>
                  <a:schemeClr val="accent1"/>
                </a:solidFill>
                <a:latin typeface="Calibri" panose="020F0502020204030204" pitchFamily="34" charset="0"/>
                <a:ea typeface="Calibri" panose="020F0502020204030204" pitchFamily="34" charset="0"/>
                <a:cs typeface="Calibri" panose="020F0502020204030204" pitchFamily="34" charset="0"/>
              </a:rPr>
              <a:t>١٨</a:t>
            </a:r>
            <a:r>
              <a:rPr lang="en-US" sz="1400" i="1" dirty="0">
                <a:solidFill>
                  <a:schemeClr val="accent1"/>
                </a:solidFill>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0180082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DCFB9-2851-CFE1-9576-D78D245C4832}"/>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مخاوف حماية الطفل</a:t>
            </a:r>
            <a:endParaRPr lang="en-BE" dirty="0">
              <a:latin typeface="Calibri" panose="020F0502020204030204" pitchFamily="34" charset="0"/>
              <a:cs typeface="Calibri" panose="020F0502020204030204" pitchFamily="34" charset="0"/>
            </a:endParaRPr>
          </a:p>
        </p:txBody>
      </p:sp>
      <p:grpSp>
        <p:nvGrpSpPr>
          <p:cNvPr id="8" name="Group 7">
            <a:extLst>
              <a:ext uri="{FF2B5EF4-FFF2-40B4-BE49-F238E27FC236}">
                <a16:creationId xmlns:a16="http://schemas.microsoft.com/office/drawing/2014/main" id="{8B976F39-AA40-B798-5F9A-2E72EC105820}"/>
              </a:ext>
            </a:extLst>
          </p:cNvPr>
          <p:cNvGrpSpPr/>
          <p:nvPr/>
        </p:nvGrpSpPr>
        <p:grpSpPr>
          <a:xfrm>
            <a:off x="10228983" y="337468"/>
            <a:ext cx="1587872" cy="1368854"/>
            <a:chOff x="10228983" y="337468"/>
            <a:chExt cx="1587872" cy="1368854"/>
          </a:xfrm>
        </p:grpSpPr>
        <p:sp>
          <p:nvSpPr>
            <p:cNvPr id="9" name="Hexagon 8">
              <a:extLst>
                <a:ext uri="{FF2B5EF4-FFF2-40B4-BE49-F238E27FC236}">
                  <a16:creationId xmlns:a16="http://schemas.microsoft.com/office/drawing/2014/main" id="{43F6E0A8-70FE-3E90-B589-E653BA27C8AB}"/>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0" name="Group 9">
              <a:extLst>
                <a:ext uri="{FF2B5EF4-FFF2-40B4-BE49-F238E27FC236}">
                  <a16:creationId xmlns:a16="http://schemas.microsoft.com/office/drawing/2014/main" id="{EC6EF9DC-EF26-121E-DF09-E06D1F9E9CDB}"/>
                </a:ext>
              </a:extLst>
            </p:cNvPr>
            <p:cNvGrpSpPr/>
            <p:nvPr/>
          </p:nvGrpSpPr>
          <p:grpSpPr>
            <a:xfrm>
              <a:off x="10741851" y="707024"/>
              <a:ext cx="562136" cy="634675"/>
              <a:chOff x="760175" y="830141"/>
              <a:chExt cx="867619" cy="979580"/>
            </a:xfrm>
          </p:grpSpPr>
          <p:sp>
            <p:nvSpPr>
              <p:cNvPr id="11" name="Rectangle 10">
                <a:extLst>
                  <a:ext uri="{FF2B5EF4-FFF2-40B4-BE49-F238E27FC236}">
                    <a16:creationId xmlns:a16="http://schemas.microsoft.com/office/drawing/2014/main" id="{3D84D038-A647-D205-AB38-B00D17882300}"/>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ar-SA" sz="1600" b="1" dirty="0">
                    <a:solidFill>
                      <a:schemeClr val="accent1"/>
                    </a:solidFill>
                    <a:latin typeface="Arial" panose="020B0604020202020204" pitchFamily="34" charset="0"/>
                    <a:cs typeface="Arial" panose="020B0604020202020204" pitchFamily="34" charset="0"/>
                  </a:rPr>
                  <a:t>١٠٢-</a:t>
                </a:r>
              </a:p>
              <a:p>
                <a:pPr algn="ctr" rtl="1"/>
                <a:r>
                  <a:rPr lang="ar-SA" sz="1600" b="1" dirty="0">
                    <a:solidFill>
                      <a:schemeClr val="accent1"/>
                    </a:solidFill>
                    <a:latin typeface="Arial" panose="020B0604020202020204" pitchFamily="34" charset="0"/>
                    <a:cs typeface="Arial" panose="020B0604020202020204" pitchFamily="34" charset="0"/>
                  </a:rPr>
                  <a:t>١٠٦</a:t>
                </a:r>
                <a:endParaRPr lang="en-CA" sz="1600" b="1" dirty="0">
                  <a:solidFill>
                    <a:schemeClr val="accent1"/>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3686F92D-8D0A-B804-7A58-01FCCD68FEBE}"/>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14" name="TextBox 13">
            <a:extLst>
              <a:ext uri="{FF2B5EF4-FFF2-40B4-BE49-F238E27FC236}">
                <a16:creationId xmlns:a16="http://schemas.microsoft.com/office/drawing/2014/main" id="{BC42BBA7-8D6A-C6D2-340D-588F9B2A9DD2}"/>
              </a:ext>
            </a:extLst>
          </p:cNvPr>
          <p:cNvSpPr txBox="1"/>
          <p:nvPr/>
        </p:nvSpPr>
        <p:spPr>
          <a:xfrm>
            <a:off x="383149" y="1468515"/>
            <a:ext cx="5865251" cy="4801314"/>
          </a:xfrm>
          <a:prstGeom prst="rect">
            <a:avLst/>
          </a:prstGeom>
          <a:noFill/>
        </p:spPr>
        <p:txBody>
          <a:bodyPr wrap="square">
            <a:spAutoFit/>
          </a:bodyPr>
          <a:lstStyle/>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الاعتداء الجسدي / </a:t>
            </a:r>
            <a:r>
              <a:rPr lang="en-ZA" sz="1700" dirty="0" err="1">
                <a:effectLst/>
                <a:latin typeface="Calibri" panose="020F0502020204030204" pitchFamily="34" charset="0"/>
                <a:cs typeface="Calibri" panose="020F0502020204030204" pitchFamily="34" charset="0"/>
              </a:rPr>
              <a:t>العنف</a:t>
            </a:r>
            <a:r>
              <a:rPr lang="ar-SA" sz="1700" dirty="0">
                <a:effectLst/>
                <a:latin typeface="Calibri" panose="020F0502020204030204" pitchFamily="34" charset="0"/>
                <a:cs typeface="Calibri" panose="020F0502020204030204" pitchFamily="34" charset="0"/>
              </a:rPr>
              <a:t> الجسدي</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الاعتداء / العنف الجنسي</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1700" dirty="0">
                <a:effectLst/>
                <a:latin typeface="Calibri" panose="020F0502020204030204" pitchFamily="34" charset="0"/>
                <a:cs typeface="Calibri" panose="020F0502020204030204" pitchFamily="34" charset="0"/>
              </a:rPr>
              <a:t>ال</a:t>
            </a:r>
            <a:r>
              <a:rPr lang="en-ZA" sz="1700" dirty="0" err="1">
                <a:effectLst/>
                <a:latin typeface="Calibri" panose="020F0502020204030204" pitchFamily="34" charset="0"/>
                <a:cs typeface="Calibri" panose="020F0502020204030204" pitchFamily="34" charset="0"/>
              </a:rPr>
              <a:t>اغتصاب</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err="1">
                <a:effectLst/>
                <a:latin typeface="Calibri" panose="020F0502020204030204" pitchFamily="34" charset="0"/>
                <a:cs typeface="Calibri" panose="020F0502020204030204" pitchFamily="34" charset="0"/>
              </a:rPr>
              <a:t>الإساءة</a:t>
            </a:r>
            <a:r>
              <a:rPr lang="en-ZA" sz="1700" dirty="0">
                <a:effectLst/>
                <a:latin typeface="Calibri" panose="020F0502020204030204" pitchFamily="34" charset="0"/>
                <a:cs typeface="Calibri" panose="020F0502020204030204" pitchFamily="34" charset="0"/>
              </a:rPr>
              <a:t> </a:t>
            </a:r>
            <a:r>
              <a:rPr lang="ar-SA" sz="1700" dirty="0">
                <a:effectLst/>
                <a:latin typeface="Calibri" panose="020F0502020204030204" pitchFamily="34" charset="0"/>
                <a:cs typeface="Calibri" panose="020F0502020204030204" pitchFamily="34" charset="0"/>
              </a:rPr>
              <a:t>/العنف </a:t>
            </a:r>
            <a:r>
              <a:rPr lang="en-ZA" sz="1700" dirty="0" err="1">
                <a:effectLst/>
                <a:latin typeface="Calibri" panose="020F0502020204030204" pitchFamily="34" charset="0"/>
                <a:cs typeface="Calibri" panose="020F0502020204030204" pitchFamily="34" charset="0"/>
              </a:rPr>
              <a:t>العاطفي</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أو</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النفسي</a:t>
            </a:r>
            <a:endParaRPr lang="ar-SA"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1700" dirty="0" err="1">
                <a:effectLst/>
                <a:latin typeface="Calibri" panose="020F0502020204030204" pitchFamily="34" charset="0"/>
                <a:cs typeface="Calibri" panose="020F0502020204030204" pitchFamily="34" charset="0"/>
              </a:rPr>
              <a:t>الإه</a:t>
            </a:r>
            <a:r>
              <a:rPr lang="en-ZA" sz="1700" dirty="0" err="1">
                <a:effectLst/>
                <a:latin typeface="Calibri" panose="020F0502020204030204" pitchFamily="34" charset="0"/>
                <a:cs typeface="Calibri" panose="020F0502020204030204" pitchFamily="34" charset="0"/>
              </a:rPr>
              <a:t>م</a:t>
            </a:r>
            <a:r>
              <a:rPr lang="ar-SA" sz="1700" dirty="0" err="1">
                <a:effectLst/>
                <a:latin typeface="Calibri" panose="020F0502020204030204" pitchFamily="34" charset="0"/>
                <a:cs typeface="Calibri" panose="020F0502020204030204" pitchFamily="34" charset="0"/>
              </a:rPr>
              <a:t>ا</a:t>
            </a:r>
            <a:r>
              <a:rPr lang="en-ZA" sz="1700" dirty="0" err="1">
                <a:effectLst/>
                <a:latin typeface="Calibri" panose="020F0502020204030204" pitchFamily="34" charset="0"/>
                <a:cs typeface="Calibri" panose="020F0502020204030204" pitchFamily="34" charset="0"/>
              </a:rPr>
              <a:t>ل</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err="1">
                <a:effectLst/>
                <a:latin typeface="Calibri" panose="020F0502020204030204" pitchFamily="34" charset="0"/>
                <a:cs typeface="Calibri" panose="020F0502020204030204" pitchFamily="34" charset="0"/>
              </a:rPr>
              <a:t>التخلي</a:t>
            </a:r>
            <a:r>
              <a:rPr lang="en-ZA" sz="1700" dirty="0">
                <a:effectLst/>
                <a:latin typeface="Calibri" panose="020F0502020204030204" pitchFamily="34" charset="0"/>
                <a:cs typeface="Calibri" panose="020F0502020204030204" pitchFamily="34" charset="0"/>
              </a:rPr>
              <a:t> </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عمالة </a:t>
            </a:r>
            <a:r>
              <a:rPr lang="en-ZA" sz="1700" dirty="0" err="1">
                <a:effectLst/>
                <a:latin typeface="Calibri" panose="020F0502020204030204" pitchFamily="34" charset="0"/>
                <a:cs typeface="Calibri" panose="020F0502020204030204" pitchFamily="34" charset="0"/>
              </a:rPr>
              <a:t>الأطفال</a:t>
            </a:r>
            <a:r>
              <a:rPr lang="en-ZA" sz="1700" dirty="0">
                <a:effectLst/>
                <a:latin typeface="Calibri" panose="020F0502020204030204" pitchFamily="34" charset="0"/>
                <a:cs typeface="Calibri" panose="020F0502020204030204" pitchFamily="34" charset="0"/>
              </a:rPr>
              <a:t> </a:t>
            </a:r>
            <a:r>
              <a:rPr lang="ar-SA" sz="1700" dirty="0">
                <a:effectLst/>
                <a:latin typeface="Calibri" panose="020F0502020204030204" pitchFamily="34" charset="0"/>
                <a:cs typeface="Calibri" panose="020F0502020204030204" pitchFamily="34" charset="0"/>
              </a:rPr>
              <a:t>(</a:t>
            </a:r>
            <a:r>
              <a:rPr lang="en-ZA" sz="1700" dirty="0" err="1">
                <a:effectLst/>
                <a:latin typeface="Calibri" panose="020F0502020204030204" pitchFamily="34" charset="0"/>
                <a:cs typeface="Calibri" panose="020F0502020204030204" pitchFamily="34" charset="0"/>
              </a:rPr>
              <a:t>ليست</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أسوأ</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أشكالها</a:t>
            </a:r>
            <a:r>
              <a:rPr lang="ar-SA" sz="1700" dirty="0">
                <a:effectLst/>
                <a:latin typeface="Calibri" panose="020F0502020204030204" pitchFamily="34" charset="0"/>
                <a:cs typeface="Calibri" panose="020F0502020204030204" pitchFamily="34" charset="0"/>
              </a:rPr>
              <a:t>)</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العمل الخطير</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الاستغلال الجنسي</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الرق / البيع / الاختطاف / الإتجار / </a:t>
            </a:r>
            <a:r>
              <a:rPr lang="en-ZA" sz="1700" dirty="0" err="1">
                <a:effectLst/>
                <a:latin typeface="Calibri" panose="020F0502020204030204" pitchFamily="34" charset="0"/>
                <a:cs typeface="Calibri" panose="020F0502020204030204" pitchFamily="34" charset="0"/>
              </a:rPr>
              <a:t>العمل</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ال</a:t>
            </a:r>
            <a:r>
              <a:rPr lang="ar-SA" sz="1700" dirty="0">
                <a:effectLst/>
                <a:latin typeface="Calibri" panose="020F0502020204030204" pitchFamily="34" charset="0"/>
                <a:cs typeface="Calibri" panose="020F0502020204030204" pitchFamily="34" charset="0"/>
              </a:rPr>
              <a:t>قسري</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1700" dirty="0">
                <a:effectLst/>
                <a:latin typeface="Calibri" panose="020F0502020204030204" pitchFamily="34" charset="0"/>
                <a:cs typeface="Calibri" panose="020F0502020204030204" pitchFamily="34" charset="0"/>
              </a:rPr>
              <a:t>مخالفة </a:t>
            </a:r>
            <a:r>
              <a:rPr lang="en-ZA" sz="1700" dirty="0" err="1">
                <a:effectLst/>
                <a:latin typeface="Calibri" panose="020F0502020204030204" pitchFamily="34" charset="0"/>
                <a:cs typeface="Calibri" panose="020F0502020204030204" pitchFamily="34" charset="0"/>
              </a:rPr>
              <a:t>القانون</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1700" dirty="0">
                <a:effectLst/>
                <a:latin typeface="Calibri" panose="020F0502020204030204" pitchFamily="34" charset="0"/>
                <a:cs typeface="Calibri" panose="020F0502020204030204" pitchFamily="34" charset="0"/>
              </a:rPr>
              <a:t>الارتباط </a:t>
            </a:r>
            <a:r>
              <a:rPr lang="en-ZA" sz="1700" dirty="0" err="1">
                <a:effectLst/>
                <a:latin typeface="Calibri" panose="020F0502020204030204" pitchFamily="34" charset="0"/>
                <a:cs typeface="Calibri" panose="020F0502020204030204" pitchFamily="34" charset="0"/>
              </a:rPr>
              <a:t>بقوات</a:t>
            </a:r>
            <a:r>
              <a:rPr lang="en-ZA" sz="1700" dirty="0">
                <a:effectLst/>
                <a:latin typeface="Calibri" panose="020F0502020204030204" pitchFamily="34" charset="0"/>
                <a:cs typeface="Calibri" panose="020F0502020204030204" pitchFamily="34" charset="0"/>
              </a:rPr>
              <a:t> أو مجموعات مسلحة</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1700" dirty="0">
                <a:effectLst/>
                <a:latin typeface="Calibri" panose="020F0502020204030204" pitchFamily="34" charset="0"/>
                <a:cs typeface="Calibri" panose="020F0502020204030204" pitchFamily="34" charset="0"/>
              </a:rPr>
              <a:t>ال</a:t>
            </a:r>
            <a:r>
              <a:rPr lang="en-ZA" sz="1700" dirty="0" err="1">
                <a:effectLst/>
                <a:latin typeface="Calibri" panose="020F0502020204030204" pitchFamily="34" charset="0"/>
                <a:cs typeface="Calibri" panose="020F0502020204030204" pitchFamily="34" charset="0"/>
              </a:rPr>
              <a:t>حرم</a:t>
            </a:r>
            <a:r>
              <a:rPr lang="ar-SA" sz="1700" dirty="0">
                <a:effectLst/>
                <a:latin typeface="Calibri" panose="020F0502020204030204" pitchFamily="34" charset="0"/>
                <a:cs typeface="Calibri" panose="020F0502020204030204" pitchFamily="34" charset="0"/>
              </a:rPr>
              <a:t>ان</a:t>
            </a:r>
            <a:r>
              <a:rPr lang="en-ZA" sz="1700" dirty="0">
                <a:effectLst/>
                <a:latin typeface="Calibri" panose="020F0502020204030204" pitchFamily="34" charset="0"/>
                <a:cs typeface="Calibri" panose="020F0502020204030204" pitchFamily="34" charset="0"/>
              </a:rPr>
              <a:t> من حريتهم / رهن الاعتقال</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حالة طبية خطيرة</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صعوبة وظيفية (الرؤية ، حتى لو كنت </a:t>
            </a:r>
            <a:r>
              <a:rPr lang="en-ZA" sz="1700" dirty="0" err="1">
                <a:effectLst/>
                <a:latin typeface="Calibri" panose="020F0502020204030204" pitchFamily="34" charset="0"/>
                <a:cs typeface="Calibri" panose="020F0502020204030204" pitchFamily="34" charset="0"/>
              </a:rPr>
              <a:t>ترتدي</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نظارة</a:t>
            </a:r>
            <a:r>
              <a:rPr lang="ar-SA" sz="1700" dirty="0">
                <a:effectLst/>
                <a:latin typeface="Calibri" panose="020F0502020204030204" pitchFamily="34" charset="0"/>
                <a:cs typeface="Calibri" panose="020F0502020204030204" pitchFamily="34" charset="0"/>
              </a:rPr>
              <a:t>)</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صعوبة وظيفية (السمع ، حتى إذا كنت تستخدم </a:t>
            </a:r>
            <a:r>
              <a:rPr lang="en-ZA" sz="1700" dirty="0" err="1">
                <a:effectLst/>
                <a:latin typeface="Calibri" panose="020F0502020204030204" pitchFamily="34" charset="0"/>
                <a:cs typeface="Calibri" panose="020F0502020204030204" pitchFamily="34" charset="0"/>
              </a:rPr>
              <a:t>المعينات</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السمعية</a:t>
            </a:r>
            <a:r>
              <a:rPr lang="ar-SA" sz="1700" dirty="0">
                <a:effectLst/>
                <a:latin typeface="Calibri" panose="020F0502020204030204" pitchFamily="34" charset="0"/>
                <a:cs typeface="Calibri" panose="020F0502020204030204" pitchFamily="34" charset="0"/>
              </a:rPr>
              <a:t>)</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صعوبة وظيفية (المشي أو استخدام أجزاء </a:t>
            </a:r>
            <a:r>
              <a:rPr lang="en-ZA" sz="1700" dirty="0" err="1">
                <a:effectLst/>
                <a:latin typeface="Calibri" panose="020F0502020204030204" pitchFamily="34" charset="0"/>
                <a:cs typeface="Calibri" panose="020F0502020204030204" pitchFamily="34" charset="0"/>
              </a:rPr>
              <a:t>من</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جس</a:t>
            </a:r>
            <a:r>
              <a:rPr lang="ar-SA" sz="1700" dirty="0" err="1">
                <a:effectLst/>
                <a:latin typeface="Calibri" panose="020F0502020204030204" pitchFamily="34" charset="0"/>
                <a:cs typeface="Calibri" panose="020F0502020204030204" pitchFamily="34" charset="0"/>
              </a:rPr>
              <a:t>م</a:t>
            </a:r>
            <a:r>
              <a:rPr lang="en-ZA" sz="1700" dirty="0" err="1">
                <a:effectLst/>
                <a:latin typeface="Calibri" panose="020F0502020204030204" pitchFamily="34" charset="0"/>
                <a:cs typeface="Calibri" panose="020F0502020204030204" pitchFamily="34" charset="0"/>
              </a:rPr>
              <a:t>ه</a:t>
            </a:r>
            <a:r>
              <a:rPr lang="ar-SA" sz="1700" dirty="0">
                <a:effectLst/>
                <a:latin typeface="Calibri" panose="020F0502020204030204" pitchFamily="34" charset="0"/>
                <a:cs typeface="Calibri" panose="020F0502020204030204" pitchFamily="34" charset="0"/>
              </a:rPr>
              <a:t>/ها)</a:t>
            </a:r>
            <a:endParaRPr lang="en-ZA" sz="1700" dirty="0">
              <a:effectLst/>
              <a:latin typeface="Calibri" panose="020F0502020204030204" pitchFamily="34" charset="0"/>
              <a:cs typeface="Calibri" panose="020F0502020204030204" pitchFamily="34" charset="0"/>
            </a:endParaRP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700" dirty="0">
                <a:effectLst/>
                <a:latin typeface="Calibri" panose="020F0502020204030204" pitchFamily="34" charset="0"/>
                <a:cs typeface="Calibri" panose="020F0502020204030204" pitchFamily="34" charset="0"/>
              </a:rPr>
              <a:t>صعوبة وظيفية (التذكر أو التركيز)</a:t>
            </a:r>
            <a:endParaRPr lang="en-BE" sz="1700" dirty="0">
              <a:effectLst/>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3F8BC8D7-31DC-6FBB-5BB0-E31F46F27D06}"/>
              </a:ext>
            </a:extLst>
          </p:cNvPr>
          <p:cNvSpPr txBox="1"/>
          <p:nvPr/>
        </p:nvSpPr>
        <p:spPr>
          <a:xfrm>
            <a:off x="6338870" y="1468515"/>
            <a:ext cx="5728090" cy="4801314"/>
          </a:xfrm>
          <a:prstGeom prst="rect">
            <a:avLst/>
          </a:prstGeom>
          <a:noFill/>
        </p:spPr>
        <p:txBody>
          <a:bodyPr wrap="square">
            <a:spAutoFit/>
          </a:bodyPr>
          <a:lstStyle/>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غير المصحوبين</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1700" dirty="0">
                <a:effectLst/>
                <a:latin typeface="Calibri" panose="020F0502020204030204" pitchFamily="34" charset="0"/>
                <a:cs typeface="Calibri" panose="020F0502020204030204" pitchFamily="34" charset="0"/>
              </a:rPr>
              <a:t>ال</a:t>
            </a:r>
            <a:r>
              <a:rPr lang="en-ZA" sz="1700" dirty="0" err="1">
                <a:effectLst/>
                <a:latin typeface="Calibri" panose="020F0502020204030204" pitchFamily="34" charset="0"/>
                <a:cs typeface="Calibri" panose="020F0502020204030204" pitchFamily="34" charset="0"/>
              </a:rPr>
              <a:t>منفصل</a:t>
            </a:r>
            <a:r>
              <a:rPr lang="ar-SA" sz="1700" dirty="0">
                <a:effectLst/>
                <a:latin typeface="Calibri" panose="020F0502020204030204" pitchFamily="34" charset="0"/>
                <a:cs typeface="Calibri" panose="020F0502020204030204" pitchFamily="34" charset="0"/>
              </a:rPr>
              <a:t>ين</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1700" dirty="0">
                <a:effectLst/>
                <a:latin typeface="Calibri" panose="020F0502020204030204" pitchFamily="34" charset="0"/>
                <a:cs typeface="Calibri" panose="020F0502020204030204" pitchFamily="34" charset="0"/>
              </a:rPr>
              <a:t>ال</a:t>
            </a:r>
            <a:r>
              <a:rPr lang="en-ZA" sz="1700" dirty="0" err="1">
                <a:effectLst/>
                <a:latin typeface="Calibri" panose="020F0502020204030204" pitchFamily="34" charset="0"/>
                <a:cs typeface="Calibri" panose="020F0502020204030204" pitchFamily="34" charset="0"/>
              </a:rPr>
              <a:t>يتيم</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1700" dirty="0">
                <a:effectLst/>
                <a:latin typeface="Calibri" panose="020F0502020204030204" pitchFamily="34" charset="0"/>
                <a:cs typeface="Calibri" panose="020F0502020204030204" pitchFamily="34" charset="0"/>
              </a:rPr>
              <a:t>الإجهاد</a:t>
            </a:r>
            <a:r>
              <a:rPr lang="en-ZA" sz="1700" dirty="0">
                <a:effectLst/>
                <a:latin typeface="Calibri" panose="020F0502020204030204" pitchFamily="34" charset="0"/>
                <a:cs typeface="Calibri" panose="020F0502020204030204" pitchFamily="34" charset="0"/>
              </a:rPr>
              <a:t> </a:t>
            </a:r>
            <a:r>
              <a:rPr lang="ar-SA" sz="1700" dirty="0">
                <a:effectLst/>
                <a:latin typeface="Calibri" panose="020F0502020204030204" pitchFamily="34" charset="0"/>
                <a:cs typeface="Calibri" panose="020F0502020204030204" pitchFamily="34" charset="0"/>
              </a:rPr>
              <a:t>ال</a:t>
            </a:r>
            <a:r>
              <a:rPr lang="en-ZA" sz="1700" dirty="0" err="1">
                <a:effectLst/>
                <a:latin typeface="Calibri" panose="020F0502020204030204" pitchFamily="34" charset="0"/>
                <a:cs typeface="Calibri" panose="020F0502020204030204" pitchFamily="34" charset="0"/>
              </a:rPr>
              <a:t>نفسي</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err="1">
                <a:effectLst/>
                <a:latin typeface="Calibri" panose="020F0502020204030204" pitchFamily="34" charset="0"/>
                <a:cs typeface="Calibri" panose="020F0502020204030204" pitchFamily="34" charset="0"/>
              </a:rPr>
              <a:t>ا</a:t>
            </a:r>
            <a:r>
              <a:rPr lang="ar-SA" sz="1700" dirty="0">
                <a:effectLst/>
                <a:latin typeface="Calibri" panose="020F0502020204030204" pitchFamily="34" charset="0"/>
                <a:cs typeface="Calibri" panose="020F0502020204030204" pitchFamily="34" charset="0"/>
              </a:rPr>
              <a:t>لا</a:t>
            </a:r>
            <a:r>
              <a:rPr lang="en-ZA" sz="1700" dirty="0" err="1">
                <a:effectLst/>
                <a:latin typeface="Calibri" panose="020F0502020204030204" pitchFamily="34" charset="0"/>
                <a:cs typeface="Calibri" panose="020F0502020204030204" pitchFamily="34" charset="0"/>
              </a:rPr>
              <a:t>ضطراب</a:t>
            </a:r>
            <a:r>
              <a:rPr lang="en-ZA" sz="1700" dirty="0">
                <a:effectLst/>
                <a:latin typeface="Calibri" panose="020F0502020204030204" pitchFamily="34" charset="0"/>
                <a:cs typeface="Calibri" panose="020F0502020204030204" pitchFamily="34" charset="0"/>
              </a:rPr>
              <a:t> </a:t>
            </a:r>
            <a:r>
              <a:rPr lang="ar-SA" sz="1700" dirty="0">
                <a:latin typeface="Calibri" panose="020F0502020204030204" pitchFamily="34" charset="0"/>
                <a:cs typeface="Calibri" panose="020F0502020204030204" pitchFamily="34" charset="0"/>
              </a:rPr>
              <a:t>النفسي</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تعاطي المخدرات والإدمان (طفل)</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ar-SA" sz="1700" dirty="0">
                <a:latin typeface="Calibri" panose="020F0502020204030204" pitchFamily="34" charset="0"/>
                <a:cs typeface="Calibri" panose="020F0502020204030204" pitchFamily="34" charset="0"/>
              </a:rPr>
              <a:t>الانتماء</a:t>
            </a:r>
            <a:r>
              <a:rPr lang="en-ZA" sz="1700" dirty="0">
                <a:effectLst/>
                <a:latin typeface="Calibri" panose="020F0502020204030204" pitchFamily="34" charset="0"/>
                <a:cs typeface="Calibri" panose="020F0502020204030204" pitchFamily="34" charset="0"/>
              </a:rPr>
              <a:t> إلى فئة مهمشة / معرضة للتمييز</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عدم وجود وثائق / تسجيل المواليد</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زواج الأطفال</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تشويه الأعضاء التناسلية </a:t>
            </a:r>
            <a:r>
              <a:rPr lang="en-ZA" sz="1700" dirty="0" err="1">
                <a:effectLst/>
                <a:latin typeface="Calibri" panose="020F0502020204030204" pitchFamily="34" charset="0"/>
                <a:cs typeface="Calibri" panose="020F0502020204030204" pitchFamily="34" charset="0"/>
              </a:rPr>
              <a:t>الأنثوية</a:t>
            </a:r>
            <a:r>
              <a:rPr lang="en-ZA" sz="1700" dirty="0">
                <a:effectLst/>
                <a:latin typeface="Calibri" panose="020F0502020204030204" pitchFamily="34" charset="0"/>
                <a:cs typeface="Calibri" panose="020F0502020204030204" pitchFamily="34" charset="0"/>
              </a:rPr>
              <a:t> </a:t>
            </a:r>
            <a:r>
              <a:rPr lang="ar-SA" sz="1700" dirty="0">
                <a:effectLst/>
                <a:latin typeface="Calibri" panose="020F0502020204030204" pitchFamily="34" charset="0"/>
                <a:cs typeface="Calibri" panose="020F0502020204030204" pitchFamily="34" charset="0"/>
              </a:rPr>
              <a:t>(</a:t>
            </a:r>
            <a:r>
              <a:rPr lang="en-ZA" sz="1700" dirty="0" err="1">
                <a:effectLst/>
                <a:latin typeface="Calibri" panose="020F0502020204030204" pitchFamily="34" charset="0"/>
                <a:cs typeface="Calibri" panose="020F0502020204030204" pitchFamily="34" charset="0"/>
              </a:rPr>
              <a:t>ختان</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الإناث</a:t>
            </a:r>
            <a:r>
              <a:rPr lang="ar-SA" sz="1700" dirty="0">
                <a:effectLst/>
                <a:latin typeface="Calibri" panose="020F0502020204030204" pitchFamily="34" charset="0"/>
                <a:cs typeface="Calibri" panose="020F0502020204030204" pitchFamily="34" charset="0"/>
              </a:rPr>
              <a:t>)</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 الحمل / </a:t>
            </a:r>
            <a:r>
              <a:rPr lang="en-ZA" sz="1700" dirty="0" err="1">
                <a:effectLst/>
                <a:latin typeface="Calibri" panose="020F0502020204030204" pitchFamily="34" charset="0"/>
                <a:cs typeface="Calibri" panose="020F0502020204030204" pitchFamily="34" charset="0"/>
              </a:rPr>
              <a:t>الطفل</a:t>
            </a:r>
            <a:r>
              <a:rPr lang="ar-SA" sz="1700" dirty="0">
                <a:effectLst/>
                <a:latin typeface="Calibri" panose="020F0502020204030204" pitchFamily="34" charset="0"/>
                <a:cs typeface="Calibri" panose="020F0502020204030204" pitchFamily="34" charset="0"/>
              </a:rPr>
              <a:t> الوالد</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الحرمان من الموارد أو الفرص أو الخدمات</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ترتيب رعاية ضعيف للغاية ، على سبيل المثال&gt; 8 أطفال في المنزل ، وتعاطي المخدرات من قبل مقدم الرعاية ، ومقدم رعاية واحد ضعيف</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الأطفال الناجين من </a:t>
            </a:r>
            <a:r>
              <a:rPr lang="en-ZA" sz="1700" dirty="0" err="1">
                <a:effectLst/>
                <a:latin typeface="Calibri" panose="020F0502020204030204" pitchFamily="34" charset="0"/>
                <a:cs typeface="Calibri" panose="020F0502020204030204" pitchFamily="34" charset="0"/>
              </a:rPr>
              <a:t>الذخائر</a:t>
            </a:r>
            <a:r>
              <a:rPr lang="en-ZA" sz="1700" dirty="0">
                <a:effectLst/>
                <a:latin typeface="Calibri" panose="020F0502020204030204" pitchFamily="34" charset="0"/>
                <a:cs typeface="Calibri" panose="020F0502020204030204" pitchFamily="34" charset="0"/>
              </a:rPr>
              <a:t> </a:t>
            </a:r>
            <a:r>
              <a:rPr lang="en-ZA" sz="1700" dirty="0" err="1">
                <a:effectLst/>
                <a:latin typeface="Calibri" panose="020F0502020204030204" pitchFamily="34" charset="0"/>
                <a:cs typeface="Calibri" panose="020F0502020204030204" pitchFamily="34" charset="0"/>
              </a:rPr>
              <a:t>المتفجرة</a:t>
            </a:r>
            <a:endParaRPr lang="ar-SA"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err="1">
                <a:effectLst/>
                <a:latin typeface="Calibri" panose="020F0502020204030204" pitchFamily="34" charset="0"/>
                <a:cs typeface="Calibri" panose="020F0502020204030204" pitchFamily="34" charset="0"/>
              </a:rPr>
              <a:t>صعوبة</a:t>
            </a:r>
            <a:r>
              <a:rPr lang="en-ZA" sz="1700" dirty="0">
                <a:effectLst/>
                <a:latin typeface="Calibri" panose="020F0502020204030204" pitchFamily="34" charset="0"/>
                <a:cs typeface="Calibri" panose="020F0502020204030204" pitchFamily="34" charset="0"/>
              </a:rPr>
              <a:t> في الرعاية الذاتية مثل الرضاعة أو ارتداء الملابس (مقارنة بالأطفال الآخرين في نفس العمر)</a:t>
            </a:r>
            <a:endParaRPr lang="en-BE" sz="1700" dirty="0">
              <a:effectLst/>
              <a:latin typeface="Calibri" panose="020F0502020204030204" pitchFamily="34" charset="0"/>
              <a:cs typeface="Calibri" panose="020F0502020204030204" pitchFamily="34" charset="0"/>
            </a:endParaRPr>
          </a:p>
          <a:p>
            <a:pPr marL="285750" indent="-285750" algn="r" rtl="1">
              <a:buFont typeface="Arial" panose="020B0604020202020204" pitchFamily="34" charset="0"/>
              <a:buChar char="□"/>
            </a:pPr>
            <a:r>
              <a:rPr lang="en-ZA" sz="1700" dirty="0">
                <a:effectLst/>
                <a:latin typeface="Calibri" panose="020F0502020204030204" pitchFamily="34" charset="0"/>
                <a:cs typeface="Calibri" panose="020F0502020204030204" pitchFamily="34" charset="0"/>
              </a:rPr>
              <a:t>صعوبة في التواصل</a:t>
            </a:r>
            <a:endParaRPr lang="en-BE" sz="17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767209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تحليل مخاطر حماية الطفل</a:t>
            </a:r>
            <a:endParaRPr lang="en-BE"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604A2A97-99B3-01EA-246B-5D0D6F7A57FE}"/>
              </a:ext>
            </a:extLst>
          </p:cNvPr>
          <p:cNvSpPr txBox="1"/>
          <p:nvPr/>
        </p:nvSpPr>
        <p:spPr>
          <a:xfrm>
            <a:off x="754145" y="2022407"/>
            <a:ext cx="2418386" cy="584775"/>
          </a:xfrm>
          <a:prstGeom prst="rect">
            <a:avLst/>
          </a:prstGeom>
          <a:noFill/>
        </p:spPr>
        <p:txBody>
          <a:bodyPr wrap="square" rtlCol="0">
            <a:spAutoFit/>
          </a:bodyPr>
          <a:lstStyle/>
          <a:p>
            <a:pPr algn="r" rtl="1"/>
            <a:r>
              <a:rPr lang="en-GB" sz="3200" b="1" dirty="0">
                <a:latin typeface="Arial" panose="020B0604020202020204" pitchFamily="34" charset="0"/>
                <a:cs typeface="Calibri" panose="020F0502020204030204" pitchFamily="34" charset="0"/>
              </a:rPr>
              <a:t>عوامل الخطر</a:t>
            </a:r>
            <a:endParaRPr lang="en-BE" sz="3200" b="1" dirty="0">
              <a:latin typeface="Arial" panose="020B060402020202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89CA8F7E-04ED-095D-FFE1-6DAB8E2DF4BA}"/>
              </a:ext>
            </a:extLst>
          </p:cNvPr>
          <p:cNvSpPr txBox="1"/>
          <p:nvPr/>
        </p:nvSpPr>
        <p:spPr>
          <a:xfrm>
            <a:off x="754145" y="3626841"/>
            <a:ext cx="2418386" cy="584775"/>
          </a:xfrm>
          <a:prstGeom prst="rect">
            <a:avLst/>
          </a:prstGeom>
          <a:noFill/>
        </p:spPr>
        <p:txBody>
          <a:bodyPr wrap="square" rtlCol="0">
            <a:spAutoFit/>
          </a:bodyPr>
          <a:lstStyle/>
          <a:p>
            <a:pPr algn="r" rtl="1"/>
            <a:r>
              <a:rPr lang="en-GB" sz="3200" b="1" dirty="0">
                <a:latin typeface="Arial" panose="020B0604020202020204" pitchFamily="34" charset="0"/>
                <a:cs typeface="Calibri" panose="020F0502020204030204" pitchFamily="34" charset="0"/>
              </a:rPr>
              <a:t>عوامل الحماية</a:t>
            </a:r>
            <a:endParaRPr lang="en-BE" sz="3200" b="1" dirty="0">
              <a:latin typeface="Arial" panose="020B0604020202020204" pitchFamily="34" charset="0"/>
              <a:cs typeface="Calibri" panose="020F0502020204030204" pitchFamily="34" charset="0"/>
            </a:endParaRPr>
          </a:p>
        </p:txBody>
      </p:sp>
      <p:sp>
        <p:nvSpPr>
          <p:cNvPr id="32" name="Rectangle: Rounded Corners 31">
            <a:extLst>
              <a:ext uri="{FF2B5EF4-FFF2-40B4-BE49-F238E27FC236}">
                <a16:creationId xmlns:a16="http://schemas.microsoft.com/office/drawing/2014/main" id="{EED99395-0131-BCCC-947F-227DDC8AA8C9}"/>
              </a:ext>
            </a:extLst>
          </p:cNvPr>
          <p:cNvSpPr/>
          <p:nvPr/>
        </p:nvSpPr>
        <p:spPr>
          <a:xfrm>
            <a:off x="940280" y="3109314"/>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solidFill>
                <a:schemeClr val="bg1"/>
              </a:solidFill>
              <a:latin typeface="Arial" panose="020B0604020202020204" pitchFamily="34" charset="0"/>
              <a:cs typeface="Arial" panose="020B0604020202020204" pitchFamily="34" charset="0"/>
            </a:endParaRPr>
          </a:p>
        </p:txBody>
      </p:sp>
      <p:grpSp>
        <p:nvGrpSpPr>
          <p:cNvPr id="44" name="Group 43">
            <a:extLst>
              <a:ext uri="{FF2B5EF4-FFF2-40B4-BE49-F238E27FC236}">
                <a16:creationId xmlns:a16="http://schemas.microsoft.com/office/drawing/2014/main" id="{1FD9A671-FE07-3E4E-CCB0-48C08A61E312}"/>
              </a:ext>
            </a:extLst>
          </p:cNvPr>
          <p:cNvGrpSpPr/>
          <p:nvPr/>
        </p:nvGrpSpPr>
        <p:grpSpPr>
          <a:xfrm>
            <a:off x="6407601" y="3496466"/>
            <a:ext cx="1867715" cy="2765879"/>
            <a:chOff x="6542377" y="3389788"/>
            <a:chExt cx="1867715" cy="2765879"/>
          </a:xfrm>
          <a:solidFill>
            <a:schemeClr val="accent6">
              <a:lumMod val="60000"/>
              <a:lumOff val="40000"/>
            </a:schemeClr>
          </a:solidFill>
        </p:grpSpPr>
        <p:grpSp>
          <p:nvGrpSpPr>
            <p:cNvPr id="45" name="Group 44">
              <a:extLst>
                <a:ext uri="{FF2B5EF4-FFF2-40B4-BE49-F238E27FC236}">
                  <a16:creationId xmlns:a16="http://schemas.microsoft.com/office/drawing/2014/main" id="{516B03AB-E474-091A-B66D-302A5D5122AC}"/>
                </a:ext>
              </a:extLst>
            </p:cNvPr>
            <p:cNvGrpSpPr/>
            <p:nvPr/>
          </p:nvGrpSpPr>
          <p:grpSpPr>
            <a:xfrm>
              <a:off x="6542377" y="3389788"/>
              <a:ext cx="1867715" cy="2765879"/>
              <a:chOff x="6275864" y="3222632"/>
              <a:chExt cx="2080765" cy="3081378"/>
            </a:xfrm>
            <a:grpFill/>
          </p:grpSpPr>
          <p:sp>
            <p:nvSpPr>
              <p:cNvPr id="47" name="Oval 46">
                <a:extLst>
                  <a:ext uri="{FF2B5EF4-FFF2-40B4-BE49-F238E27FC236}">
                    <a16:creationId xmlns:a16="http://schemas.microsoft.com/office/drawing/2014/main" id="{EA4D406B-6B91-8DE3-7D9C-74BDDFF59F97}"/>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48" name="Group 47">
                <a:extLst>
                  <a:ext uri="{FF2B5EF4-FFF2-40B4-BE49-F238E27FC236}">
                    <a16:creationId xmlns:a16="http://schemas.microsoft.com/office/drawing/2014/main" id="{39ECA03F-791F-21CE-39AA-F45824D1EE11}"/>
                  </a:ext>
                </a:extLst>
              </p:cNvPr>
              <p:cNvGrpSpPr/>
              <p:nvPr/>
            </p:nvGrpSpPr>
            <p:grpSpPr>
              <a:xfrm>
                <a:off x="6275864" y="3233777"/>
                <a:ext cx="2080765" cy="3070233"/>
                <a:chOff x="6131774" y="3095705"/>
                <a:chExt cx="2342385" cy="3456261"/>
              </a:xfrm>
              <a:grpFill/>
            </p:grpSpPr>
            <p:sp>
              <p:nvSpPr>
                <p:cNvPr id="49" name="Rectangle: Rounded Corners 48">
                  <a:extLst>
                    <a:ext uri="{FF2B5EF4-FFF2-40B4-BE49-F238E27FC236}">
                      <a16:creationId xmlns:a16="http://schemas.microsoft.com/office/drawing/2014/main" id="{696342A9-8847-0DC1-AC7B-8648563C93C2}"/>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0" name="Rectangle: Rounded Corners 49">
                  <a:extLst>
                    <a:ext uri="{FF2B5EF4-FFF2-40B4-BE49-F238E27FC236}">
                      <a16:creationId xmlns:a16="http://schemas.microsoft.com/office/drawing/2014/main" id="{A83AC801-EC5D-EDD4-2DAB-C0CDF1D8A95C}"/>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1" name="Rectangle: Rounded Corners 50">
                  <a:extLst>
                    <a:ext uri="{FF2B5EF4-FFF2-40B4-BE49-F238E27FC236}">
                      <a16:creationId xmlns:a16="http://schemas.microsoft.com/office/drawing/2014/main" id="{D5028B7A-E6A7-CB7B-49C6-316CA13D79D1}"/>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2" name="Rectangle: Rounded Corners 51">
                  <a:extLst>
                    <a:ext uri="{FF2B5EF4-FFF2-40B4-BE49-F238E27FC236}">
                      <a16:creationId xmlns:a16="http://schemas.microsoft.com/office/drawing/2014/main" id="{A1F3B8F1-7C16-57A9-9BF6-844E22763DFD}"/>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3" name="Rectangle: Rounded Corners 52">
                  <a:extLst>
                    <a:ext uri="{FF2B5EF4-FFF2-40B4-BE49-F238E27FC236}">
                      <a16:creationId xmlns:a16="http://schemas.microsoft.com/office/drawing/2014/main" id="{859C63C6-09CF-3465-3630-A334B0DFD7C6}"/>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4" name="Rectangle: Rounded Corners 53">
                  <a:extLst>
                    <a:ext uri="{FF2B5EF4-FFF2-40B4-BE49-F238E27FC236}">
                      <a16:creationId xmlns:a16="http://schemas.microsoft.com/office/drawing/2014/main" id="{BC053B02-7E58-734C-8F17-8CFCE5D6082B}"/>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5" name="Rectangle: Rounded Corners 54">
                  <a:extLst>
                    <a:ext uri="{FF2B5EF4-FFF2-40B4-BE49-F238E27FC236}">
                      <a16:creationId xmlns:a16="http://schemas.microsoft.com/office/drawing/2014/main" id="{1CA50E9A-7204-8FC8-C603-CE04DE5C6C36}"/>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56" name="Rectangle: Rounded Corners 55">
                  <a:extLst>
                    <a:ext uri="{FF2B5EF4-FFF2-40B4-BE49-F238E27FC236}">
                      <a16:creationId xmlns:a16="http://schemas.microsoft.com/office/drawing/2014/main" id="{F1AAB859-01E4-5C9E-ECB3-AC34083E9698}"/>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pic>
          <p:nvPicPr>
            <p:cNvPr id="46" name="Graphic 45" descr="Water with solid fill">
              <a:extLst>
                <a:ext uri="{FF2B5EF4-FFF2-40B4-BE49-F238E27FC236}">
                  <a16:creationId xmlns:a16="http://schemas.microsoft.com/office/drawing/2014/main" id="{F338DE69-D32F-B2A5-9659-58BE509B385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3" name="Group 2">
            <a:extLst>
              <a:ext uri="{FF2B5EF4-FFF2-40B4-BE49-F238E27FC236}">
                <a16:creationId xmlns:a16="http://schemas.microsoft.com/office/drawing/2014/main" id="{125A9536-7900-9ADC-CA80-68BE094D3B99}"/>
              </a:ext>
            </a:extLst>
          </p:cNvPr>
          <p:cNvGrpSpPr/>
          <p:nvPr/>
        </p:nvGrpSpPr>
        <p:grpSpPr>
          <a:xfrm>
            <a:off x="3885441" y="3656748"/>
            <a:ext cx="2178464" cy="1001631"/>
            <a:chOff x="5182484" y="4377092"/>
            <a:chExt cx="2934260" cy="1349137"/>
          </a:xfrm>
        </p:grpSpPr>
        <p:grpSp>
          <p:nvGrpSpPr>
            <p:cNvPr id="4" name="Group 3">
              <a:extLst>
                <a:ext uri="{FF2B5EF4-FFF2-40B4-BE49-F238E27FC236}">
                  <a16:creationId xmlns:a16="http://schemas.microsoft.com/office/drawing/2014/main" id="{24126BAD-4E0E-3422-4129-C1C8D486E919}"/>
                </a:ext>
              </a:extLst>
            </p:cNvPr>
            <p:cNvGrpSpPr/>
            <p:nvPr/>
          </p:nvGrpSpPr>
          <p:grpSpPr>
            <a:xfrm>
              <a:off x="5182484" y="4377092"/>
              <a:ext cx="2934260" cy="1349137"/>
              <a:chOff x="2799225" y="1528989"/>
              <a:chExt cx="4843224" cy="991572"/>
            </a:xfrm>
            <a:solidFill>
              <a:schemeClr val="accent5"/>
            </a:solidFill>
          </p:grpSpPr>
          <p:sp>
            <p:nvSpPr>
              <p:cNvPr id="6" name="Rectangle 5">
                <a:extLst>
                  <a:ext uri="{FF2B5EF4-FFF2-40B4-BE49-F238E27FC236}">
                    <a16:creationId xmlns:a16="http://schemas.microsoft.com/office/drawing/2014/main" id="{49B9E470-3F0E-6D2E-14F3-8C4C0B0515E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7" name="Parallelogram 6">
                <a:extLst>
                  <a:ext uri="{FF2B5EF4-FFF2-40B4-BE49-F238E27FC236}">
                    <a16:creationId xmlns:a16="http://schemas.microsoft.com/office/drawing/2014/main" id="{8EC3D7B4-75A7-F90E-4E71-84852CC95AB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8" name="Parallelogram 7">
                <a:extLst>
                  <a:ext uri="{FF2B5EF4-FFF2-40B4-BE49-F238E27FC236}">
                    <a16:creationId xmlns:a16="http://schemas.microsoft.com/office/drawing/2014/main" id="{380B7226-4A50-81F6-6245-DCADC982C6CF}"/>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5" name="TextBox 4">
              <a:extLst>
                <a:ext uri="{FF2B5EF4-FFF2-40B4-BE49-F238E27FC236}">
                  <a16:creationId xmlns:a16="http://schemas.microsoft.com/office/drawing/2014/main" id="{19F28806-AF3A-1B28-8165-3711B8971616}"/>
                </a:ext>
              </a:extLst>
            </p:cNvPr>
            <p:cNvSpPr txBox="1"/>
            <p:nvPr/>
          </p:nvSpPr>
          <p:spPr>
            <a:xfrm>
              <a:off x="5350143" y="4918847"/>
              <a:ext cx="2005010" cy="538924"/>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نقاط القوة</a:t>
              </a:r>
              <a:endParaRPr lang="en-BE" sz="2000" b="1" dirty="0">
                <a:solidFill>
                  <a:schemeClr val="bg1"/>
                </a:solidFill>
                <a:latin typeface="Arial" panose="020B0604020202020204" pitchFamily="34" charset="0"/>
                <a:cs typeface="Calibri" panose="020F0502020204030204" pitchFamily="34" charset="0"/>
              </a:endParaRPr>
            </a:p>
          </p:txBody>
        </p:sp>
      </p:grpSp>
      <p:grpSp>
        <p:nvGrpSpPr>
          <p:cNvPr id="9" name="Group 8">
            <a:extLst>
              <a:ext uri="{FF2B5EF4-FFF2-40B4-BE49-F238E27FC236}">
                <a16:creationId xmlns:a16="http://schemas.microsoft.com/office/drawing/2014/main" id="{7934C0B9-168B-F660-DA34-E09D8B195F9D}"/>
              </a:ext>
            </a:extLst>
          </p:cNvPr>
          <p:cNvGrpSpPr/>
          <p:nvPr/>
        </p:nvGrpSpPr>
        <p:grpSpPr>
          <a:xfrm>
            <a:off x="8583849" y="3634021"/>
            <a:ext cx="2178464" cy="1001631"/>
            <a:chOff x="8583849" y="4353499"/>
            <a:chExt cx="2934260" cy="1349137"/>
          </a:xfrm>
        </p:grpSpPr>
        <p:grpSp>
          <p:nvGrpSpPr>
            <p:cNvPr id="10" name="Group 9">
              <a:extLst>
                <a:ext uri="{FF2B5EF4-FFF2-40B4-BE49-F238E27FC236}">
                  <a16:creationId xmlns:a16="http://schemas.microsoft.com/office/drawing/2014/main" id="{8AF3CB1C-0FAD-E91A-6322-0A3A4F0C15B1}"/>
                </a:ext>
              </a:extLst>
            </p:cNvPr>
            <p:cNvGrpSpPr/>
            <p:nvPr/>
          </p:nvGrpSpPr>
          <p:grpSpPr>
            <a:xfrm>
              <a:off x="8583849" y="4353499"/>
              <a:ext cx="2934260" cy="1349137"/>
              <a:chOff x="2799225" y="1528989"/>
              <a:chExt cx="4843224" cy="991572"/>
            </a:xfrm>
            <a:solidFill>
              <a:schemeClr val="accent3"/>
            </a:solidFill>
          </p:grpSpPr>
          <p:sp>
            <p:nvSpPr>
              <p:cNvPr id="12" name="Rectangle 11">
                <a:extLst>
                  <a:ext uri="{FF2B5EF4-FFF2-40B4-BE49-F238E27FC236}">
                    <a16:creationId xmlns:a16="http://schemas.microsoft.com/office/drawing/2014/main" id="{06DD49D5-A835-4863-A0BA-DE1B433B325D}"/>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21" name="Parallelogram 20">
                <a:extLst>
                  <a:ext uri="{FF2B5EF4-FFF2-40B4-BE49-F238E27FC236}">
                    <a16:creationId xmlns:a16="http://schemas.microsoft.com/office/drawing/2014/main" id="{C4D42FB8-9A0F-4680-5576-47CA6262E5E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22" name="Parallelogram 21">
                <a:extLst>
                  <a:ext uri="{FF2B5EF4-FFF2-40B4-BE49-F238E27FC236}">
                    <a16:creationId xmlns:a16="http://schemas.microsoft.com/office/drawing/2014/main" id="{A04A2A42-F2E2-F837-5A99-2F96243847AA}"/>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1" name="TextBox 10">
              <a:extLst>
                <a:ext uri="{FF2B5EF4-FFF2-40B4-BE49-F238E27FC236}">
                  <a16:creationId xmlns:a16="http://schemas.microsoft.com/office/drawing/2014/main" id="{25BC760B-2DD0-D7FA-27E9-EEFA05CCC715}"/>
                </a:ext>
              </a:extLst>
            </p:cNvPr>
            <p:cNvSpPr txBox="1"/>
            <p:nvPr/>
          </p:nvSpPr>
          <p:spPr>
            <a:xfrm>
              <a:off x="8787366" y="4820828"/>
              <a:ext cx="2005010" cy="538924"/>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الرعاية والدعم</a:t>
              </a:r>
              <a:endParaRPr lang="en-BE" sz="2000" b="1" dirty="0">
                <a:solidFill>
                  <a:schemeClr val="bg1"/>
                </a:solidFill>
                <a:latin typeface="Arial" panose="020B0604020202020204" pitchFamily="34" charset="0"/>
                <a:cs typeface="Calibri" panose="020F0502020204030204" pitchFamily="34" charset="0"/>
              </a:endParaRPr>
            </a:p>
          </p:txBody>
        </p:sp>
      </p:grpSp>
      <p:grpSp>
        <p:nvGrpSpPr>
          <p:cNvPr id="23" name="Group 22">
            <a:extLst>
              <a:ext uri="{FF2B5EF4-FFF2-40B4-BE49-F238E27FC236}">
                <a16:creationId xmlns:a16="http://schemas.microsoft.com/office/drawing/2014/main" id="{193661A9-6177-575B-4C50-FF3013DE565D}"/>
              </a:ext>
            </a:extLst>
          </p:cNvPr>
          <p:cNvGrpSpPr/>
          <p:nvPr/>
        </p:nvGrpSpPr>
        <p:grpSpPr>
          <a:xfrm>
            <a:off x="3885441" y="1760027"/>
            <a:ext cx="2178464" cy="1001631"/>
            <a:chOff x="5182484" y="1929774"/>
            <a:chExt cx="2934260" cy="1349137"/>
          </a:xfrm>
        </p:grpSpPr>
        <p:grpSp>
          <p:nvGrpSpPr>
            <p:cNvPr id="24" name="Group 23">
              <a:extLst>
                <a:ext uri="{FF2B5EF4-FFF2-40B4-BE49-F238E27FC236}">
                  <a16:creationId xmlns:a16="http://schemas.microsoft.com/office/drawing/2014/main" id="{0F8010D4-46DF-C3D9-1F7B-67AE1A2C1671}"/>
                </a:ext>
              </a:extLst>
            </p:cNvPr>
            <p:cNvGrpSpPr/>
            <p:nvPr/>
          </p:nvGrpSpPr>
          <p:grpSpPr>
            <a:xfrm>
              <a:off x="5182484" y="1929774"/>
              <a:ext cx="2934260" cy="1349137"/>
              <a:chOff x="2799225" y="1528989"/>
              <a:chExt cx="4843224" cy="991572"/>
            </a:xfrm>
            <a:solidFill>
              <a:schemeClr val="accent2"/>
            </a:solidFill>
          </p:grpSpPr>
          <p:sp>
            <p:nvSpPr>
              <p:cNvPr id="26" name="Rectangle 25">
                <a:extLst>
                  <a:ext uri="{FF2B5EF4-FFF2-40B4-BE49-F238E27FC236}">
                    <a16:creationId xmlns:a16="http://schemas.microsoft.com/office/drawing/2014/main" id="{4D9694A0-D70F-2282-DFC6-53770EFCB35B}"/>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27" name="Parallelogram 26">
                <a:extLst>
                  <a:ext uri="{FF2B5EF4-FFF2-40B4-BE49-F238E27FC236}">
                    <a16:creationId xmlns:a16="http://schemas.microsoft.com/office/drawing/2014/main" id="{DE1C4A61-0D1F-87B6-751E-1F295A5FB29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28" name="Parallelogram 27">
                <a:extLst>
                  <a:ext uri="{FF2B5EF4-FFF2-40B4-BE49-F238E27FC236}">
                    <a16:creationId xmlns:a16="http://schemas.microsoft.com/office/drawing/2014/main" id="{088AF103-48C0-442F-0A33-72DF67685683}"/>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25" name="TextBox 24">
              <a:extLst>
                <a:ext uri="{FF2B5EF4-FFF2-40B4-BE49-F238E27FC236}">
                  <a16:creationId xmlns:a16="http://schemas.microsoft.com/office/drawing/2014/main" id="{DDFF9AFA-4796-1FA2-1172-27D5033D0B46}"/>
                </a:ext>
              </a:extLst>
            </p:cNvPr>
            <p:cNvSpPr txBox="1"/>
            <p:nvPr/>
          </p:nvSpPr>
          <p:spPr>
            <a:xfrm>
              <a:off x="5350143" y="2207850"/>
              <a:ext cx="2005010" cy="953480"/>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مخاوف حماية الطفل</a:t>
              </a:r>
              <a:endParaRPr lang="en-BE" sz="2000" b="1" dirty="0">
                <a:solidFill>
                  <a:schemeClr val="bg1"/>
                </a:solidFill>
                <a:latin typeface="Arial" panose="020B0604020202020204" pitchFamily="34" charset="0"/>
                <a:cs typeface="Calibri" panose="020F0502020204030204" pitchFamily="34" charset="0"/>
              </a:endParaRPr>
            </a:p>
          </p:txBody>
        </p:sp>
      </p:grpSp>
      <p:grpSp>
        <p:nvGrpSpPr>
          <p:cNvPr id="29" name="Group 28">
            <a:extLst>
              <a:ext uri="{FF2B5EF4-FFF2-40B4-BE49-F238E27FC236}">
                <a16:creationId xmlns:a16="http://schemas.microsoft.com/office/drawing/2014/main" id="{5CE4F16D-F261-1D02-9178-587C3F318BE3}"/>
              </a:ext>
            </a:extLst>
          </p:cNvPr>
          <p:cNvGrpSpPr/>
          <p:nvPr/>
        </p:nvGrpSpPr>
        <p:grpSpPr>
          <a:xfrm>
            <a:off x="8583849" y="1757842"/>
            <a:ext cx="2178464" cy="1001631"/>
            <a:chOff x="8583849" y="1906181"/>
            <a:chExt cx="2934260" cy="1349137"/>
          </a:xfrm>
        </p:grpSpPr>
        <p:grpSp>
          <p:nvGrpSpPr>
            <p:cNvPr id="30" name="Group 29">
              <a:extLst>
                <a:ext uri="{FF2B5EF4-FFF2-40B4-BE49-F238E27FC236}">
                  <a16:creationId xmlns:a16="http://schemas.microsoft.com/office/drawing/2014/main" id="{33445584-FD1A-1693-BA10-43F0A606F431}"/>
                </a:ext>
              </a:extLst>
            </p:cNvPr>
            <p:cNvGrpSpPr/>
            <p:nvPr/>
          </p:nvGrpSpPr>
          <p:grpSpPr>
            <a:xfrm>
              <a:off x="8583849" y="1906181"/>
              <a:ext cx="2934260" cy="1349137"/>
              <a:chOff x="2799225" y="1528989"/>
              <a:chExt cx="4843224" cy="991572"/>
            </a:xfrm>
            <a:solidFill>
              <a:schemeClr val="accent1"/>
            </a:solidFill>
          </p:grpSpPr>
          <p:sp>
            <p:nvSpPr>
              <p:cNvPr id="33" name="Rectangle 32">
                <a:extLst>
                  <a:ext uri="{FF2B5EF4-FFF2-40B4-BE49-F238E27FC236}">
                    <a16:creationId xmlns:a16="http://schemas.microsoft.com/office/drawing/2014/main" id="{35BE7593-A0DF-5D5B-BF28-BADA7AD8C305}"/>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34" name="Parallelogram 33">
                <a:extLst>
                  <a:ext uri="{FF2B5EF4-FFF2-40B4-BE49-F238E27FC236}">
                    <a16:creationId xmlns:a16="http://schemas.microsoft.com/office/drawing/2014/main" id="{A6847FD3-EFAB-8999-552E-0D0F06169DE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35" name="Parallelogram 34">
                <a:extLst>
                  <a:ext uri="{FF2B5EF4-FFF2-40B4-BE49-F238E27FC236}">
                    <a16:creationId xmlns:a16="http://schemas.microsoft.com/office/drawing/2014/main" id="{0B1E660F-A2FB-C8F6-245F-5A31FF7DBCA6}"/>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31" name="TextBox 30">
              <a:extLst>
                <a:ext uri="{FF2B5EF4-FFF2-40B4-BE49-F238E27FC236}">
                  <a16:creationId xmlns:a16="http://schemas.microsoft.com/office/drawing/2014/main" id="{9E9D83C7-5BAE-776E-5D0B-D0D5E249539D}"/>
                </a:ext>
              </a:extLst>
            </p:cNvPr>
            <p:cNvSpPr txBox="1"/>
            <p:nvPr/>
          </p:nvSpPr>
          <p:spPr>
            <a:xfrm>
              <a:off x="8787366" y="2503084"/>
              <a:ext cx="2005010" cy="538924"/>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نقاط الضعف</a:t>
              </a:r>
              <a:endParaRPr lang="en-BE" sz="2000" b="1" dirty="0">
                <a:solidFill>
                  <a:schemeClr val="bg1"/>
                </a:solidFill>
                <a:latin typeface="Arial" panose="020B0604020202020204" pitchFamily="34" charset="0"/>
                <a:cs typeface="Calibri" panose="020F0502020204030204" pitchFamily="34" charset="0"/>
              </a:endParaRPr>
            </a:p>
          </p:txBody>
        </p:sp>
      </p:grpSp>
      <p:grpSp>
        <p:nvGrpSpPr>
          <p:cNvPr id="36" name="Group 35">
            <a:extLst>
              <a:ext uri="{FF2B5EF4-FFF2-40B4-BE49-F238E27FC236}">
                <a16:creationId xmlns:a16="http://schemas.microsoft.com/office/drawing/2014/main" id="{C1647BEB-C481-DE70-F0D8-694CB1AF8D1B}"/>
              </a:ext>
            </a:extLst>
          </p:cNvPr>
          <p:cNvGrpSpPr/>
          <p:nvPr/>
        </p:nvGrpSpPr>
        <p:grpSpPr>
          <a:xfrm>
            <a:off x="3885441" y="4755558"/>
            <a:ext cx="2178464" cy="1001631"/>
            <a:chOff x="5182484" y="4377092"/>
            <a:chExt cx="2934260" cy="1349137"/>
          </a:xfrm>
        </p:grpSpPr>
        <p:grpSp>
          <p:nvGrpSpPr>
            <p:cNvPr id="37" name="Group 36">
              <a:extLst>
                <a:ext uri="{FF2B5EF4-FFF2-40B4-BE49-F238E27FC236}">
                  <a16:creationId xmlns:a16="http://schemas.microsoft.com/office/drawing/2014/main" id="{DAB5E7C7-C941-25AA-EAC3-D9A01157E28F}"/>
                </a:ext>
              </a:extLst>
            </p:cNvPr>
            <p:cNvGrpSpPr/>
            <p:nvPr/>
          </p:nvGrpSpPr>
          <p:grpSpPr>
            <a:xfrm>
              <a:off x="5182484" y="4377092"/>
              <a:ext cx="2934260" cy="1349137"/>
              <a:chOff x="2799225" y="1528989"/>
              <a:chExt cx="4843224" cy="991572"/>
            </a:xfrm>
            <a:solidFill>
              <a:schemeClr val="accent5"/>
            </a:solidFill>
          </p:grpSpPr>
          <p:sp>
            <p:nvSpPr>
              <p:cNvPr id="39" name="Rectangle 38">
                <a:extLst>
                  <a:ext uri="{FF2B5EF4-FFF2-40B4-BE49-F238E27FC236}">
                    <a16:creationId xmlns:a16="http://schemas.microsoft.com/office/drawing/2014/main" id="{9BE223F2-97A4-AD08-D9EC-334F7C5DBB9C}"/>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40" name="Parallelogram 39">
                <a:extLst>
                  <a:ext uri="{FF2B5EF4-FFF2-40B4-BE49-F238E27FC236}">
                    <a16:creationId xmlns:a16="http://schemas.microsoft.com/office/drawing/2014/main" id="{C2E17F23-C638-1A30-8F0A-3E21407E5711}"/>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41" name="Parallelogram 40">
                <a:extLst>
                  <a:ext uri="{FF2B5EF4-FFF2-40B4-BE49-F238E27FC236}">
                    <a16:creationId xmlns:a16="http://schemas.microsoft.com/office/drawing/2014/main" id="{4B3988D4-F33C-8484-DE8B-7DDA81514CD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38" name="TextBox 37">
              <a:extLst>
                <a:ext uri="{FF2B5EF4-FFF2-40B4-BE49-F238E27FC236}">
                  <a16:creationId xmlns:a16="http://schemas.microsoft.com/office/drawing/2014/main" id="{251335A9-F934-3063-91E6-21D9E100B9E2}"/>
                </a:ext>
              </a:extLst>
            </p:cNvPr>
            <p:cNvSpPr txBox="1"/>
            <p:nvPr/>
          </p:nvSpPr>
          <p:spPr>
            <a:xfrm>
              <a:off x="5350143" y="4918847"/>
              <a:ext cx="2005010" cy="538924"/>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نقاط القوة</a:t>
              </a:r>
              <a:endParaRPr lang="en-BE" sz="2000" b="1" dirty="0">
                <a:solidFill>
                  <a:schemeClr val="bg1"/>
                </a:solidFill>
                <a:latin typeface="Arial" panose="020B0604020202020204" pitchFamily="34" charset="0"/>
                <a:cs typeface="Calibri" panose="020F0502020204030204" pitchFamily="34" charset="0"/>
              </a:endParaRPr>
            </a:p>
          </p:txBody>
        </p:sp>
      </p:grpSp>
      <p:grpSp>
        <p:nvGrpSpPr>
          <p:cNvPr id="42" name="Group 41">
            <a:extLst>
              <a:ext uri="{FF2B5EF4-FFF2-40B4-BE49-F238E27FC236}">
                <a16:creationId xmlns:a16="http://schemas.microsoft.com/office/drawing/2014/main" id="{64BE119E-91EB-559E-3F6B-94D90D30C7B8}"/>
              </a:ext>
            </a:extLst>
          </p:cNvPr>
          <p:cNvGrpSpPr/>
          <p:nvPr/>
        </p:nvGrpSpPr>
        <p:grpSpPr>
          <a:xfrm>
            <a:off x="8583849" y="4747271"/>
            <a:ext cx="2178464" cy="1001631"/>
            <a:chOff x="8583849" y="4353499"/>
            <a:chExt cx="2934260" cy="1349137"/>
          </a:xfrm>
        </p:grpSpPr>
        <p:grpSp>
          <p:nvGrpSpPr>
            <p:cNvPr id="43" name="Group 42">
              <a:extLst>
                <a:ext uri="{FF2B5EF4-FFF2-40B4-BE49-F238E27FC236}">
                  <a16:creationId xmlns:a16="http://schemas.microsoft.com/office/drawing/2014/main" id="{A4881747-F117-AC68-DEE3-DAD0E5BF0B0C}"/>
                </a:ext>
              </a:extLst>
            </p:cNvPr>
            <p:cNvGrpSpPr/>
            <p:nvPr/>
          </p:nvGrpSpPr>
          <p:grpSpPr>
            <a:xfrm>
              <a:off x="8583849" y="4353499"/>
              <a:ext cx="2934260" cy="1349137"/>
              <a:chOff x="2799225" y="1528989"/>
              <a:chExt cx="4843224" cy="991572"/>
            </a:xfrm>
            <a:solidFill>
              <a:schemeClr val="accent3"/>
            </a:solidFill>
          </p:grpSpPr>
          <p:sp>
            <p:nvSpPr>
              <p:cNvPr id="58" name="Rectangle 57">
                <a:extLst>
                  <a:ext uri="{FF2B5EF4-FFF2-40B4-BE49-F238E27FC236}">
                    <a16:creationId xmlns:a16="http://schemas.microsoft.com/office/drawing/2014/main" id="{DEFB69AE-F94F-022F-A703-69170E1BD8F2}"/>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59" name="Parallelogram 58">
                <a:extLst>
                  <a:ext uri="{FF2B5EF4-FFF2-40B4-BE49-F238E27FC236}">
                    <a16:creationId xmlns:a16="http://schemas.microsoft.com/office/drawing/2014/main" id="{E88A8F26-1093-A2BA-D477-06D019333586}"/>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60" name="Parallelogram 59">
                <a:extLst>
                  <a:ext uri="{FF2B5EF4-FFF2-40B4-BE49-F238E27FC236}">
                    <a16:creationId xmlns:a16="http://schemas.microsoft.com/office/drawing/2014/main" id="{90335670-523E-1CB8-8615-BF36DCD92E6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57" name="TextBox 56">
              <a:extLst>
                <a:ext uri="{FF2B5EF4-FFF2-40B4-BE49-F238E27FC236}">
                  <a16:creationId xmlns:a16="http://schemas.microsoft.com/office/drawing/2014/main" id="{E14414E8-BCBE-D870-7528-A843CDCE712E}"/>
                </a:ext>
              </a:extLst>
            </p:cNvPr>
            <p:cNvSpPr txBox="1"/>
            <p:nvPr/>
          </p:nvSpPr>
          <p:spPr>
            <a:xfrm>
              <a:off x="8787366" y="4820828"/>
              <a:ext cx="2005010" cy="538924"/>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الرعاية والدعم</a:t>
              </a:r>
              <a:endParaRPr lang="en-BE" sz="2000" b="1" dirty="0">
                <a:solidFill>
                  <a:schemeClr val="bg1"/>
                </a:solidFill>
                <a:latin typeface="Arial" panose="020B0604020202020204" pitchFamily="34" charset="0"/>
                <a:cs typeface="Calibri" panose="020F0502020204030204" pitchFamily="34" charset="0"/>
              </a:endParaRPr>
            </a:p>
          </p:txBody>
        </p:sp>
      </p:grpSp>
    </p:spTree>
    <p:extLst>
      <p:ext uri="{BB962C8B-B14F-4D97-AF65-F5344CB8AC3E}">
        <p14:creationId xmlns:p14="http://schemas.microsoft.com/office/powerpoint/2010/main" val="15135964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Arrow Connector 24">
            <a:extLst>
              <a:ext uri="{FF2B5EF4-FFF2-40B4-BE49-F238E27FC236}">
                <a16:creationId xmlns:a16="http://schemas.microsoft.com/office/drawing/2014/main" id="{2DD21EEB-61FB-B62D-DEA2-DD0098C7A3F4}"/>
              </a:ext>
            </a:extLst>
          </p:cNvPr>
          <p:cNvCxnSpPr>
            <a:cxnSpLocks/>
          </p:cNvCxnSpPr>
          <p:nvPr/>
        </p:nvCxnSpPr>
        <p:spPr>
          <a:xfrm flipV="1">
            <a:off x="3994162" y="1463041"/>
            <a:ext cx="0" cy="3528124"/>
          </a:xfrm>
          <a:prstGeom prst="straightConnector1">
            <a:avLst/>
          </a:prstGeom>
          <a:ln w="762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تحديد </a:t>
            </a:r>
            <a:r>
              <a:rPr lang="en-CA" dirty="0" err="1">
                <a:latin typeface="Calibri" panose="020F0502020204030204" pitchFamily="34" charset="0"/>
                <a:cs typeface="Calibri" panose="020F0502020204030204" pitchFamily="34" charset="0"/>
              </a:rPr>
              <a:t>مستوى</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CA" dirty="0" err="1">
                <a:latin typeface="Calibri" panose="020F0502020204030204" pitchFamily="34" charset="0"/>
                <a:cs typeface="Calibri" panose="020F0502020204030204" pitchFamily="34" charset="0"/>
              </a:rPr>
              <a:t>خطر</a:t>
            </a:r>
            <a:r>
              <a:rPr lang="ar-SA" dirty="0">
                <a:latin typeface="Calibri" panose="020F0502020204030204" pitchFamily="34" charset="0"/>
                <a:cs typeface="Calibri" panose="020F0502020204030204" pitchFamily="34" charset="0"/>
              </a:rPr>
              <a:t> من</a:t>
            </a:r>
            <a:r>
              <a:rPr lang="en-CA" dirty="0">
                <a:latin typeface="Calibri" panose="020F0502020204030204" pitchFamily="34" charset="0"/>
                <a:cs typeface="Calibri" panose="020F0502020204030204" pitchFamily="34" charset="0"/>
              </a:rPr>
              <a:t> </a:t>
            </a:r>
            <a:r>
              <a:rPr lang="en-CA" dirty="0" err="1">
                <a:latin typeface="Calibri" panose="020F0502020204030204" pitchFamily="34" charset="0"/>
                <a:cs typeface="Calibri" panose="020F0502020204030204" pitchFamily="34" charset="0"/>
              </a:rPr>
              <a:t>ال</a:t>
            </a:r>
            <a:r>
              <a:rPr lang="ar-SA" dirty="0">
                <a:latin typeface="Calibri" panose="020F0502020204030204" pitchFamily="34" charset="0"/>
                <a:cs typeface="Calibri" panose="020F0502020204030204" pitchFamily="34" charset="0"/>
              </a:rPr>
              <a:t>أذى</a:t>
            </a:r>
            <a:endParaRPr lang="en-CA" dirty="0">
              <a:latin typeface="Calibri" panose="020F0502020204030204" pitchFamily="34" charset="0"/>
              <a:cs typeface="Calibri" panose="020F0502020204030204" pitchFamily="34" charset="0"/>
            </a:endParaRPr>
          </a:p>
        </p:txBody>
      </p:sp>
      <p:sp>
        <p:nvSpPr>
          <p:cNvPr id="3" name="Rectangle: Rounded Corners 2">
            <a:extLst>
              <a:ext uri="{FF2B5EF4-FFF2-40B4-BE49-F238E27FC236}">
                <a16:creationId xmlns:a16="http://schemas.microsoft.com/office/drawing/2014/main" id="{A5E93A6F-DF47-7FD7-8EBE-19CB71D8B687}"/>
              </a:ext>
            </a:extLst>
          </p:cNvPr>
          <p:cNvSpPr/>
          <p:nvPr/>
        </p:nvSpPr>
        <p:spPr>
          <a:xfrm rot="5400000">
            <a:off x="7419154" y="3980396"/>
            <a:ext cx="714293" cy="725091"/>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BE"/>
          </a:p>
        </p:txBody>
      </p:sp>
      <p:sp>
        <p:nvSpPr>
          <p:cNvPr id="6" name="Rectangle: Rounded Corners 5">
            <a:extLst>
              <a:ext uri="{FF2B5EF4-FFF2-40B4-BE49-F238E27FC236}">
                <a16:creationId xmlns:a16="http://schemas.microsoft.com/office/drawing/2014/main" id="{61F9D1D9-DC90-9CB3-2609-157D1F737311}"/>
              </a:ext>
            </a:extLst>
          </p:cNvPr>
          <p:cNvSpPr/>
          <p:nvPr/>
        </p:nvSpPr>
        <p:spPr>
          <a:xfrm rot="5400000">
            <a:off x="5863285" y="3048986"/>
            <a:ext cx="714294" cy="7250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BE"/>
          </a:p>
        </p:txBody>
      </p:sp>
      <p:sp>
        <p:nvSpPr>
          <p:cNvPr id="8" name="Rectangle: Rounded Corners 7">
            <a:extLst>
              <a:ext uri="{FF2B5EF4-FFF2-40B4-BE49-F238E27FC236}">
                <a16:creationId xmlns:a16="http://schemas.microsoft.com/office/drawing/2014/main" id="{2DF67D01-3BE7-758F-E086-D502AB61977D}"/>
              </a:ext>
            </a:extLst>
          </p:cNvPr>
          <p:cNvSpPr/>
          <p:nvPr/>
        </p:nvSpPr>
        <p:spPr>
          <a:xfrm rot="5400000">
            <a:off x="4366394" y="2181562"/>
            <a:ext cx="714294" cy="725091"/>
          </a:xfrm>
          <a:prstGeom prst="roundRect">
            <a:avLst/>
          </a:pr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BE"/>
          </a:p>
        </p:txBody>
      </p:sp>
      <p:sp>
        <p:nvSpPr>
          <p:cNvPr id="21" name="Freeform: Shape 20">
            <a:extLst>
              <a:ext uri="{FF2B5EF4-FFF2-40B4-BE49-F238E27FC236}">
                <a16:creationId xmlns:a16="http://schemas.microsoft.com/office/drawing/2014/main" id="{A1CEB821-E208-4AFD-F60B-D334BECFE149}"/>
              </a:ext>
            </a:extLst>
          </p:cNvPr>
          <p:cNvSpPr/>
          <p:nvPr/>
        </p:nvSpPr>
        <p:spPr>
          <a:xfrm>
            <a:off x="5939314" y="497572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bg1"/>
              </a:solidFill>
            </a:endParaRPr>
          </a:p>
        </p:txBody>
      </p:sp>
      <p:sp>
        <p:nvSpPr>
          <p:cNvPr id="23" name="TextBox 22">
            <a:extLst>
              <a:ext uri="{FF2B5EF4-FFF2-40B4-BE49-F238E27FC236}">
                <a16:creationId xmlns:a16="http://schemas.microsoft.com/office/drawing/2014/main" id="{500AF666-08B8-E5E0-6157-0E01EB2923DE}"/>
              </a:ext>
            </a:extLst>
          </p:cNvPr>
          <p:cNvSpPr txBox="1"/>
          <p:nvPr/>
        </p:nvSpPr>
        <p:spPr>
          <a:xfrm>
            <a:off x="574570" y="1544619"/>
            <a:ext cx="3165024" cy="477054"/>
          </a:xfrm>
          <a:prstGeom prst="rect">
            <a:avLst/>
          </a:prstGeom>
          <a:noFill/>
        </p:spPr>
        <p:txBody>
          <a:bodyPr wrap="square" lIns="91440" tIns="45720" rIns="91440" bIns="45720" rtlCol="0" anchor="t">
            <a:spAutoFit/>
          </a:bodyPr>
          <a:lstStyle/>
          <a:p>
            <a:pPr algn="r" rtl="1"/>
            <a:r>
              <a:rPr lang="en-GB" sz="2500" dirty="0">
                <a:latin typeface="Arial" panose="020B0604020202020204" pitchFamily="34" charset="0"/>
                <a:cs typeface="Calibri" panose="020F0502020204030204" pitchFamily="34" charset="0"/>
              </a:rPr>
              <a:t>مستوى </a:t>
            </a:r>
            <a:r>
              <a:rPr lang="en-GB" sz="2500" dirty="0" err="1">
                <a:latin typeface="Arial" panose="020B0604020202020204" pitchFamily="34" charset="0"/>
                <a:cs typeface="Calibri" panose="020F0502020204030204" pitchFamily="34" charset="0"/>
              </a:rPr>
              <a:t>خطر</a:t>
            </a:r>
            <a:r>
              <a:rPr lang="en-GB" sz="2500" dirty="0">
                <a:latin typeface="Arial" panose="020B0604020202020204" pitchFamily="34" charset="0"/>
                <a:cs typeface="Calibri" panose="020F0502020204030204" pitchFamily="34" charset="0"/>
              </a:rPr>
              <a:t> </a:t>
            </a:r>
            <a:r>
              <a:rPr lang="ar-SA" sz="2500" dirty="0">
                <a:latin typeface="Arial" panose="020B0604020202020204" pitchFamily="34" charset="0"/>
                <a:cs typeface="Calibri" panose="020F0502020204030204" pitchFamily="34" charset="0"/>
              </a:rPr>
              <a:t>الأذى</a:t>
            </a:r>
            <a:endParaRPr lang="en-BE" sz="2500" dirty="0">
              <a:latin typeface="Arial" panose="020B0604020202020204" pitchFamily="34" charset="0"/>
              <a:cs typeface="Calibri" panose="020F0502020204030204" pitchFamily="34" charset="0"/>
            </a:endParaRPr>
          </a:p>
        </p:txBody>
      </p:sp>
      <p:sp>
        <p:nvSpPr>
          <p:cNvPr id="28" name="TextBox 27">
            <a:extLst>
              <a:ext uri="{FF2B5EF4-FFF2-40B4-BE49-F238E27FC236}">
                <a16:creationId xmlns:a16="http://schemas.microsoft.com/office/drawing/2014/main" id="{EA350530-FC86-56F9-C126-4BE3B6F3967C}"/>
              </a:ext>
            </a:extLst>
          </p:cNvPr>
          <p:cNvSpPr txBox="1"/>
          <p:nvPr/>
        </p:nvSpPr>
        <p:spPr>
          <a:xfrm>
            <a:off x="8622784" y="5300361"/>
            <a:ext cx="2869515" cy="861774"/>
          </a:xfrm>
          <a:prstGeom prst="rect">
            <a:avLst/>
          </a:prstGeom>
          <a:noFill/>
        </p:spPr>
        <p:txBody>
          <a:bodyPr wrap="square" lIns="91440" tIns="45720" rIns="91440" bIns="45720" rtlCol="0" anchor="t">
            <a:spAutoFit/>
          </a:bodyPr>
          <a:lstStyle/>
          <a:p>
            <a:pPr algn="r" rtl="1"/>
            <a:r>
              <a:rPr lang="en-GB" sz="2500" dirty="0">
                <a:latin typeface="Arial" panose="020B0604020202020204" pitchFamily="34" charset="0"/>
                <a:cs typeface="Calibri" panose="020F0502020204030204" pitchFamily="34" charset="0"/>
              </a:rPr>
              <a:t>الإطار الزمني لخطوات إدارة الحالة</a:t>
            </a:r>
            <a:endParaRPr lang="en-BE" sz="2500" dirty="0">
              <a:latin typeface="Arial" panose="020B0604020202020204" pitchFamily="34" charset="0"/>
              <a:cs typeface="Calibri" panose="020F0502020204030204" pitchFamily="34" charset="0"/>
            </a:endParaRPr>
          </a:p>
        </p:txBody>
      </p:sp>
      <p:pic>
        <p:nvPicPr>
          <p:cNvPr id="34" name="Graphic 33" descr="Stopwatch 50% with solid fill">
            <a:extLst>
              <a:ext uri="{FF2B5EF4-FFF2-40B4-BE49-F238E27FC236}">
                <a16:creationId xmlns:a16="http://schemas.microsoft.com/office/drawing/2014/main" id="{3581DD1A-7353-C95A-B558-C6B3070870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78361" y="5276912"/>
            <a:ext cx="684144" cy="684144"/>
          </a:xfrm>
          <a:prstGeom prst="rect">
            <a:avLst/>
          </a:prstGeom>
        </p:spPr>
      </p:pic>
      <p:pic>
        <p:nvPicPr>
          <p:cNvPr id="36" name="Graphic 35" descr="Stopwatch 75% with solid fill">
            <a:extLst>
              <a:ext uri="{FF2B5EF4-FFF2-40B4-BE49-F238E27FC236}">
                <a16:creationId xmlns:a16="http://schemas.microsoft.com/office/drawing/2014/main" id="{5CF18ABA-3BC1-994A-FDC6-A921575A49A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14789" y="5238430"/>
            <a:ext cx="684144" cy="684144"/>
          </a:xfrm>
          <a:prstGeom prst="rect">
            <a:avLst/>
          </a:prstGeom>
        </p:spPr>
      </p:pic>
      <p:pic>
        <p:nvPicPr>
          <p:cNvPr id="40" name="Graphic 39" descr="Stopwatch 25% with solid fill">
            <a:extLst>
              <a:ext uri="{FF2B5EF4-FFF2-40B4-BE49-F238E27FC236}">
                <a16:creationId xmlns:a16="http://schemas.microsoft.com/office/drawing/2014/main" id="{BAAF38DB-CADC-48E3-2E42-FB677E38D24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381470" y="5276912"/>
            <a:ext cx="684144" cy="684144"/>
          </a:xfrm>
          <a:prstGeom prst="rect">
            <a:avLst/>
          </a:prstGeom>
        </p:spPr>
      </p:pic>
      <p:grpSp>
        <p:nvGrpSpPr>
          <p:cNvPr id="52" name="Group 51">
            <a:extLst>
              <a:ext uri="{FF2B5EF4-FFF2-40B4-BE49-F238E27FC236}">
                <a16:creationId xmlns:a16="http://schemas.microsoft.com/office/drawing/2014/main" id="{24197998-0254-40AC-3D46-04DFA51DF29E}"/>
              </a:ext>
            </a:extLst>
          </p:cNvPr>
          <p:cNvGrpSpPr/>
          <p:nvPr/>
        </p:nvGrpSpPr>
        <p:grpSpPr>
          <a:xfrm>
            <a:off x="2618141" y="2361353"/>
            <a:ext cx="1121453" cy="507173"/>
            <a:chOff x="2618141" y="2485731"/>
            <a:chExt cx="1121453" cy="507173"/>
          </a:xfrm>
        </p:grpSpPr>
        <p:sp>
          <p:nvSpPr>
            <p:cNvPr id="19" name="Freeform: Shape 18">
              <a:extLst>
                <a:ext uri="{FF2B5EF4-FFF2-40B4-BE49-F238E27FC236}">
                  <a16:creationId xmlns:a16="http://schemas.microsoft.com/office/drawing/2014/main" id="{8BD51414-0EA7-02A9-6762-EA169E8A5959}"/>
                </a:ext>
              </a:extLst>
            </p:cNvPr>
            <p:cNvSpPr/>
            <p:nvPr/>
          </p:nvSpPr>
          <p:spPr>
            <a:xfrm>
              <a:off x="3037284" y="2485731"/>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bg1"/>
                </a:solidFill>
              </a:endParaRPr>
            </a:p>
          </p:txBody>
        </p:sp>
        <p:sp>
          <p:nvSpPr>
            <p:cNvPr id="20" name="Freeform: Shape 19">
              <a:extLst>
                <a:ext uri="{FF2B5EF4-FFF2-40B4-BE49-F238E27FC236}">
                  <a16:creationId xmlns:a16="http://schemas.microsoft.com/office/drawing/2014/main" id="{D62E2CEB-52DE-212A-12B7-F18AFB5C107A}"/>
                </a:ext>
              </a:extLst>
            </p:cNvPr>
            <p:cNvSpPr/>
            <p:nvPr/>
          </p:nvSpPr>
          <p:spPr>
            <a:xfrm>
              <a:off x="3458475" y="2485731"/>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bg1"/>
                </a:solidFill>
              </a:endParaRPr>
            </a:p>
          </p:txBody>
        </p:sp>
        <p:sp>
          <p:nvSpPr>
            <p:cNvPr id="43" name="Freeform: Shape 42">
              <a:extLst>
                <a:ext uri="{FF2B5EF4-FFF2-40B4-BE49-F238E27FC236}">
                  <a16:creationId xmlns:a16="http://schemas.microsoft.com/office/drawing/2014/main" id="{D81AFD7C-76FB-58F6-EA3E-94030284CB24}"/>
                </a:ext>
              </a:extLst>
            </p:cNvPr>
            <p:cNvSpPr/>
            <p:nvPr/>
          </p:nvSpPr>
          <p:spPr>
            <a:xfrm>
              <a:off x="2618141" y="2485731"/>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bg1"/>
                </a:solidFill>
              </a:endParaRPr>
            </a:p>
          </p:txBody>
        </p:sp>
      </p:grpSp>
      <p:grpSp>
        <p:nvGrpSpPr>
          <p:cNvPr id="53" name="Group 52">
            <a:extLst>
              <a:ext uri="{FF2B5EF4-FFF2-40B4-BE49-F238E27FC236}">
                <a16:creationId xmlns:a16="http://schemas.microsoft.com/office/drawing/2014/main" id="{B08F0DE5-177D-4B65-39A6-3FD345F7B9CC}"/>
              </a:ext>
            </a:extLst>
          </p:cNvPr>
          <p:cNvGrpSpPr/>
          <p:nvPr/>
        </p:nvGrpSpPr>
        <p:grpSpPr>
          <a:xfrm>
            <a:off x="3037284" y="3226112"/>
            <a:ext cx="702310" cy="507173"/>
            <a:chOff x="3037284" y="3357924"/>
            <a:chExt cx="702310" cy="507173"/>
          </a:xfrm>
        </p:grpSpPr>
        <p:sp>
          <p:nvSpPr>
            <p:cNvPr id="44" name="Freeform: Shape 43">
              <a:extLst>
                <a:ext uri="{FF2B5EF4-FFF2-40B4-BE49-F238E27FC236}">
                  <a16:creationId xmlns:a16="http://schemas.microsoft.com/office/drawing/2014/main" id="{AC3466B2-52AE-B059-6C34-0F82A08516EE}"/>
                </a:ext>
              </a:extLst>
            </p:cNvPr>
            <p:cNvSpPr/>
            <p:nvPr/>
          </p:nvSpPr>
          <p:spPr>
            <a:xfrm>
              <a:off x="3037284" y="335792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bg1"/>
                </a:solidFill>
              </a:endParaRPr>
            </a:p>
          </p:txBody>
        </p:sp>
        <p:sp>
          <p:nvSpPr>
            <p:cNvPr id="45" name="Freeform: Shape 44">
              <a:extLst>
                <a:ext uri="{FF2B5EF4-FFF2-40B4-BE49-F238E27FC236}">
                  <a16:creationId xmlns:a16="http://schemas.microsoft.com/office/drawing/2014/main" id="{D005C859-4B9C-97BF-5218-AB5CC2CE8F9F}"/>
                </a:ext>
              </a:extLst>
            </p:cNvPr>
            <p:cNvSpPr/>
            <p:nvPr/>
          </p:nvSpPr>
          <p:spPr>
            <a:xfrm>
              <a:off x="3458475" y="335792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bg1"/>
                </a:solidFill>
              </a:endParaRPr>
            </a:p>
          </p:txBody>
        </p:sp>
      </p:grpSp>
      <p:sp>
        <p:nvSpPr>
          <p:cNvPr id="46" name="Freeform: Shape 45">
            <a:extLst>
              <a:ext uri="{FF2B5EF4-FFF2-40B4-BE49-F238E27FC236}">
                <a16:creationId xmlns:a16="http://schemas.microsoft.com/office/drawing/2014/main" id="{AD3A5EEC-29A4-DAFE-FDBA-D75C3A84312C}"/>
              </a:ext>
            </a:extLst>
          </p:cNvPr>
          <p:cNvSpPr/>
          <p:nvPr/>
        </p:nvSpPr>
        <p:spPr>
          <a:xfrm>
            <a:off x="3458475" y="4089354"/>
            <a:ext cx="281119" cy="507173"/>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bg1"/>
              </a:solidFill>
            </a:endParaRPr>
          </a:p>
        </p:txBody>
      </p:sp>
      <p:cxnSp>
        <p:nvCxnSpPr>
          <p:cNvPr id="47" name="Straight Arrow Connector 46">
            <a:extLst>
              <a:ext uri="{FF2B5EF4-FFF2-40B4-BE49-F238E27FC236}">
                <a16:creationId xmlns:a16="http://schemas.microsoft.com/office/drawing/2014/main" id="{BB231242-26F4-37FA-1E35-8B0D8FAB8971}"/>
              </a:ext>
            </a:extLst>
          </p:cNvPr>
          <p:cNvCxnSpPr>
            <a:cxnSpLocks/>
          </p:cNvCxnSpPr>
          <p:nvPr/>
        </p:nvCxnSpPr>
        <p:spPr>
          <a:xfrm>
            <a:off x="3994162" y="4991165"/>
            <a:ext cx="5256518" cy="0"/>
          </a:xfrm>
          <a:prstGeom prst="straightConnector1">
            <a:avLst/>
          </a:prstGeom>
          <a:ln w="762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E0789907-2FB2-9BDD-F9DE-AEE1AE5E7EE0}"/>
              </a:ext>
            </a:extLst>
          </p:cNvPr>
          <p:cNvSpPr txBox="1"/>
          <p:nvPr/>
        </p:nvSpPr>
        <p:spPr>
          <a:xfrm>
            <a:off x="5268761" y="2380050"/>
            <a:ext cx="3165024" cy="461665"/>
          </a:xfrm>
          <a:prstGeom prst="rect">
            <a:avLst/>
          </a:prstGeom>
          <a:noFill/>
        </p:spPr>
        <p:txBody>
          <a:bodyPr wrap="square" lIns="91440" tIns="45720" rIns="91440" bIns="45720" rtlCol="0" anchor="t">
            <a:spAutoFit/>
          </a:bodyPr>
          <a:lstStyle/>
          <a:p>
            <a:pPr algn="ctr" rtl="1"/>
            <a:r>
              <a:rPr lang="en-CA" sz="2400" b="1" dirty="0" err="1">
                <a:latin typeface="Arial" panose="020B0604020202020204" pitchFamily="34" charset="0"/>
                <a:cs typeface="Calibri" panose="020F0502020204030204" pitchFamily="34" charset="0"/>
              </a:rPr>
              <a:t>مخاطر</a:t>
            </a:r>
            <a:r>
              <a:rPr lang="en-CA" sz="2400" b="1" dirty="0">
                <a:latin typeface="Arial" panose="020B0604020202020204" pitchFamily="34" charset="0"/>
                <a:cs typeface="Calibri" panose="020F0502020204030204" pitchFamily="34" charset="0"/>
              </a:rPr>
              <a:t> عالية</a:t>
            </a:r>
            <a:endParaRPr lang="en-BE" sz="2400" b="1" dirty="0">
              <a:latin typeface="Arial" panose="020B0604020202020204" pitchFamily="34" charset="0"/>
              <a:cs typeface="Calibri" panose="020F0502020204030204" pitchFamily="34" charset="0"/>
            </a:endParaRPr>
          </a:p>
        </p:txBody>
      </p:sp>
      <p:sp>
        <p:nvSpPr>
          <p:cNvPr id="55" name="TextBox 54">
            <a:extLst>
              <a:ext uri="{FF2B5EF4-FFF2-40B4-BE49-F238E27FC236}">
                <a16:creationId xmlns:a16="http://schemas.microsoft.com/office/drawing/2014/main" id="{DE0290AC-CBDD-FBB5-FD8B-D9E5766B4D9C}"/>
              </a:ext>
            </a:extLst>
          </p:cNvPr>
          <p:cNvSpPr txBox="1"/>
          <p:nvPr/>
        </p:nvSpPr>
        <p:spPr>
          <a:xfrm>
            <a:off x="6896417" y="3293599"/>
            <a:ext cx="3165024" cy="461665"/>
          </a:xfrm>
          <a:prstGeom prst="rect">
            <a:avLst/>
          </a:prstGeom>
          <a:noFill/>
        </p:spPr>
        <p:txBody>
          <a:bodyPr wrap="square" lIns="91440" tIns="45720" rIns="91440" bIns="45720" rtlCol="0" anchor="t">
            <a:spAutoFit/>
          </a:bodyPr>
          <a:lstStyle/>
          <a:p>
            <a:pPr algn="ctr" rtl="1"/>
            <a:r>
              <a:rPr lang="en-CA" sz="2400" b="1" dirty="0" err="1">
                <a:latin typeface="Arial" panose="020B0604020202020204" pitchFamily="34" charset="0"/>
                <a:cs typeface="Calibri" panose="020F0502020204030204" pitchFamily="34" charset="0"/>
              </a:rPr>
              <a:t>مخاطر</a:t>
            </a:r>
            <a:r>
              <a:rPr lang="en-CA" sz="2400" b="1" dirty="0">
                <a:latin typeface="Arial" panose="020B0604020202020204" pitchFamily="34" charset="0"/>
                <a:cs typeface="Calibri" panose="020F0502020204030204" pitchFamily="34" charset="0"/>
              </a:rPr>
              <a:t> </a:t>
            </a:r>
            <a:r>
              <a:rPr lang="en-CA" sz="2400" b="1" dirty="0" err="1">
                <a:latin typeface="Arial" panose="020B0604020202020204" pitchFamily="34" charset="0"/>
                <a:cs typeface="Calibri" panose="020F0502020204030204" pitchFamily="34" charset="0"/>
              </a:rPr>
              <a:t>متوسط</a:t>
            </a:r>
            <a:r>
              <a:rPr lang="ar-SA" sz="2400" b="1" dirty="0" err="1">
                <a:latin typeface="Arial" panose="020B0604020202020204" pitchFamily="34" charset="0"/>
                <a:cs typeface="Calibri" panose="020F0502020204030204" pitchFamily="34" charset="0"/>
              </a:rPr>
              <a:t>ة</a:t>
            </a:r>
            <a:endParaRPr lang="en-BE" sz="2400" b="1" dirty="0">
              <a:latin typeface="Arial" panose="020B0604020202020204" pitchFamily="34" charset="0"/>
              <a:cs typeface="Calibri" panose="020F0502020204030204" pitchFamily="34" charset="0"/>
            </a:endParaRPr>
          </a:p>
        </p:txBody>
      </p:sp>
      <p:sp>
        <p:nvSpPr>
          <p:cNvPr id="56" name="TextBox 55">
            <a:extLst>
              <a:ext uri="{FF2B5EF4-FFF2-40B4-BE49-F238E27FC236}">
                <a16:creationId xmlns:a16="http://schemas.microsoft.com/office/drawing/2014/main" id="{F9EC0A18-5F05-6F93-6CD5-F230BC2B0AA7}"/>
              </a:ext>
            </a:extLst>
          </p:cNvPr>
          <p:cNvSpPr txBox="1"/>
          <p:nvPr/>
        </p:nvSpPr>
        <p:spPr>
          <a:xfrm>
            <a:off x="8393414" y="4196417"/>
            <a:ext cx="3165024" cy="461665"/>
          </a:xfrm>
          <a:prstGeom prst="rect">
            <a:avLst/>
          </a:prstGeom>
          <a:noFill/>
        </p:spPr>
        <p:txBody>
          <a:bodyPr wrap="square" lIns="91440" tIns="45720" rIns="91440" bIns="45720" rtlCol="0" anchor="t">
            <a:spAutoFit/>
          </a:bodyPr>
          <a:lstStyle/>
          <a:p>
            <a:pPr algn="ctr" rtl="1"/>
            <a:r>
              <a:rPr lang="en-CA" sz="2400" b="1" dirty="0" err="1">
                <a:latin typeface="Arial" panose="020B0604020202020204" pitchFamily="34" charset="0"/>
                <a:cs typeface="Calibri" panose="020F0502020204030204" pitchFamily="34" charset="0"/>
              </a:rPr>
              <a:t>مخاطر</a:t>
            </a:r>
            <a:r>
              <a:rPr lang="en-CA" sz="2400" b="1" dirty="0">
                <a:latin typeface="Arial" panose="020B0604020202020204" pitchFamily="34" charset="0"/>
                <a:cs typeface="Calibri" panose="020F0502020204030204" pitchFamily="34" charset="0"/>
              </a:rPr>
              <a:t> </a:t>
            </a:r>
            <a:r>
              <a:rPr lang="ar-SA" sz="2400" b="1" dirty="0">
                <a:latin typeface="Arial" panose="020B0604020202020204" pitchFamily="34" charset="0"/>
                <a:cs typeface="Calibri" panose="020F0502020204030204" pitchFamily="34" charset="0"/>
              </a:rPr>
              <a:t>منخفضة</a:t>
            </a:r>
            <a:endParaRPr lang="en-BE" sz="2400" b="1" dirty="0">
              <a:latin typeface="Arial" panose="020B060402020202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D3B48E5A-D5B8-20B7-C4EA-74CD25623C81}"/>
              </a:ext>
            </a:extLst>
          </p:cNvPr>
          <p:cNvSpPr txBox="1"/>
          <p:nvPr/>
        </p:nvSpPr>
        <p:spPr>
          <a:xfrm>
            <a:off x="469055" y="306914"/>
            <a:ext cx="2008893" cy="400110"/>
          </a:xfrm>
          <a:prstGeom prst="rect">
            <a:avLst/>
          </a:prstGeom>
          <a:noFill/>
        </p:spPr>
        <p:txBody>
          <a:bodyPr wrap="square" rtlCol="0">
            <a:spAutoFit/>
          </a:bodyPr>
          <a:lstStyle/>
          <a:p>
            <a:pPr algn="r" rtl="1"/>
            <a:r>
              <a:rPr lang="ar-SA" sz="2000" b="1" dirty="0">
                <a:highlight>
                  <a:srgbClr val="FFFF00"/>
                </a:highlight>
                <a:latin typeface="Arial" panose="020B0604020202020204" pitchFamily="34" charset="0"/>
                <a:cs typeface="Arial" panose="020B0604020202020204" pitchFamily="34" charset="0"/>
              </a:rPr>
              <a:t>تكييف بحسب السياق</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511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F5A7A33-2FD4-47B8-9BFB-7E6E4EA30D87}"/>
              </a:ext>
            </a:extLst>
          </p:cNvPr>
          <p:cNvCxnSpPr>
            <a:cxnSpLocks/>
          </p:cNvCxnSpPr>
          <p:nvPr/>
        </p:nvCxnSpPr>
        <p:spPr>
          <a:xfrm>
            <a:off x="10562329" y="600836"/>
            <a:ext cx="0" cy="5685241"/>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24EEE1C-BE7F-4B6C-BA92-E8B3F36132B2}"/>
              </a:ext>
            </a:extLst>
          </p:cNvPr>
          <p:cNvSpPr txBox="1"/>
          <p:nvPr/>
        </p:nvSpPr>
        <p:spPr>
          <a:xfrm>
            <a:off x="7310529" y="416311"/>
            <a:ext cx="2585675" cy="646331"/>
          </a:xfrm>
          <a:prstGeom prst="rect">
            <a:avLst/>
          </a:prstGeom>
          <a:noFill/>
        </p:spPr>
        <p:txBody>
          <a:bodyPr wrap="square">
            <a:spAutoFit/>
          </a:bodyPr>
          <a:lstStyle/>
          <a:p>
            <a:pPr marL="0" indent="0" algn="r" rtl="1">
              <a:buNone/>
            </a:pPr>
            <a:r>
              <a:rPr lang="ar-SA" b="1" dirty="0">
                <a:latin typeface="Calibri" panose="020F0502020204030204" pitchFamily="34" charset="0"/>
                <a:ea typeface="Calibri" panose="020F0502020204030204" pitchFamily="34" charset="0"/>
                <a:cs typeface="Calibri" panose="020F0502020204030204" pitchFamily="34" charset="0"/>
              </a:rPr>
              <a:t>افتتاح</a:t>
            </a:r>
            <a:r>
              <a:rPr lang="en-US" b="1" dirty="0">
                <a:latin typeface="Calibri" panose="020F0502020204030204" pitchFamily="34" charset="0"/>
                <a:ea typeface="Calibri" panose="020F0502020204030204" pitchFamily="34" charset="0"/>
                <a:cs typeface="Calibri" panose="020F0502020204030204" pitchFamily="34" charset="0"/>
              </a:rPr>
              <a:t> </a:t>
            </a:r>
            <a:r>
              <a:rPr lang="en-US" b="1" dirty="0" err="1">
                <a:latin typeface="Calibri" panose="020F0502020204030204" pitchFamily="34" charset="0"/>
                <a:ea typeface="Calibri" panose="020F0502020204030204" pitchFamily="34" charset="0"/>
                <a:cs typeface="Calibri" panose="020F0502020204030204" pitchFamily="34" charset="0"/>
              </a:rPr>
              <a:t>الوحدة</a:t>
            </a:r>
            <a:r>
              <a:rPr lang="ar-SA" b="1" dirty="0">
                <a:latin typeface="Calibri" panose="020F0502020204030204" pitchFamily="34" charset="0"/>
                <a:ea typeface="Calibri" panose="020F0502020204030204" pitchFamily="34" charset="0"/>
                <a:cs typeface="Calibri" panose="020F0502020204030204" pitchFamily="34" charset="0"/>
              </a:rPr>
              <a:t>  </a:t>
            </a:r>
            <a:endParaRPr lang="en-US" b="1" dirty="0">
              <a:latin typeface="Calibri" panose="020F0502020204030204" pitchFamily="34" charset="0"/>
              <a:ea typeface="Calibri" panose="020F0502020204030204" pitchFamily="34" charset="0"/>
              <a:cs typeface="Calibri" panose="020F0502020204030204" pitchFamily="34" charset="0"/>
            </a:endParaRPr>
          </a:p>
          <a:p>
            <a:pPr marL="0" indent="0" algn="r" rtl="1">
              <a:buNone/>
            </a:pPr>
            <a:r>
              <a:rPr lang="ar-SA" i="1" dirty="0">
                <a:latin typeface="Calibri" panose="020F0502020204030204" pitchFamily="34" charset="0"/>
                <a:ea typeface="Calibri" panose="020F0502020204030204" pitchFamily="34" charset="0"/>
                <a:cs typeface="Calibri" panose="020F0502020204030204" pitchFamily="34" charset="0"/>
              </a:rPr>
              <a:t>٣٠ </a:t>
            </a:r>
            <a:r>
              <a:rPr lang="en-US" i="1" dirty="0" err="1">
                <a:effectLst/>
                <a:latin typeface="Calibri" panose="020F0502020204030204" pitchFamily="34" charset="0"/>
                <a:ea typeface="Calibri" panose="020F0502020204030204" pitchFamily="34" charset="0"/>
                <a:cs typeface="Calibri" panose="020F0502020204030204" pitchFamily="34" charset="0"/>
              </a:rPr>
              <a:t>دقيقة</a:t>
            </a:r>
            <a:endParaRPr lang="en-US" i="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BBFB386E-6551-4A1A-A6BB-9382E7E7FF5C}"/>
              </a:ext>
            </a:extLst>
          </p:cNvPr>
          <p:cNvSpPr txBox="1"/>
          <p:nvPr/>
        </p:nvSpPr>
        <p:spPr>
          <a:xfrm>
            <a:off x="6764816" y="1385121"/>
            <a:ext cx="3284738" cy="923330"/>
          </a:xfrm>
          <a:prstGeom prst="rect">
            <a:avLst/>
          </a:prstGeom>
          <a:noFill/>
        </p:spPr>
        <p:txBody>
          <a:bodyPr wrap="square">
            <a:spAutoFit/>
          </a:bodyPr>
          <a:lstStyle/>
          <a:p>
            <a:pPr marL="0" indent="0" algn="r" rtl="1">
              <a:buNone/>
            </a:pPr>
            <a:r>
              <a:rPr lang="ar-SA" b="1" dirty="0">
                <a:latin typeface="Calibri" panose="020F0502020204030204" pitchFamily="34" charset="0"/>
                <a:ea typeface="Calibri" panose="020F0502020204030204" pitchFamily="34" charset="0"/>
                <a:cs typeface="Calibri" panose="020F0502020204030204" pitchFamily="34" charset="0"/>
              </a:rPr>
              <a:t>كيف يمكنني تحديد الأطفال الذين يحتاجون إلى إدارة الحالة؟</a:t>
            </a:r>
          </a:p>
          <a:p>
            <a:pPr marL="0" indent="0" algn="r" rtl="1">
              <a:buNone/>
            </a:pPr>
            <a:r>
              <a:rPr lang="en-US" i="1" dirty="0" err="1">
                <a:effectLst/>
                <a:latin typeface="Calibri" panose="020F0502020204030204" pitchFamily="34" charset="0"/>
                <a:ea typeface="Calibri" panose="020F0502020204030204" pitchFamily="34" charset="0"/>
                <a:cs typeface="Calibri" panose="020F0502020204030204" pitchFamily="34" charset="0"/>
              </a:rPr>
              <a:t>ساعة</a:t>
            </a:r>
            <a:r>
              <a:rPr lang="en-US" i="1" dirty="0">
                <a:effectLst/>
                <a:latin typeface="Calibri" panose="020F0502020204030204" pitchFamily="34" charset="0"/>
                <a:ea typeface="Calibri" panose="020F0502020204030204" pitchFamily="34" charset="0"/>
                <a:cs typeface="Calibri" panose="020F0502020204030204" pitchFamily="34" charset="0"/>
              </a:rPr>
              <a:t> </a:t>
            </a:r>
            <a:r>
              <a:rPr lang="ar-SA" i="1" dirty="0">
                <a:effectLst/>
                <a:latin typeface="Calibri" panose="020F0502020204030204" pitchFamily="34" charset="0"/>
                <a:ea typeface="Calibri" panose="020F0502020204030204" pitchFamily="34" charset="0"/>
                <a:cs typeface="Calibri" panose="020F0502020204030204" pitchFamily="34" charset="0"/>
              </a:rPr>
              <a:t>و٣٠</a:t>
            </a:r>
            <a:r>
              <a:rPr lang="en-US" i="1" dirty="0">
                <a:effectLst/>
                <a:latin typeface="Calibri" panose="020F0502020204030204" pitchFamily="34" charset="0"/>
                <a:ea typeface="Calibri" panose="020F0502020204030204" pitchFamily="34" charset="0"/>
                <a:cs typeface="Calibri" panose="020F0502020204030204" pitchFamily="34" charset="0"/>
              </a:rPr>
              <a:t> </a:t>
            </a:r>
            <a:r>
              <a:rPr lang="en-US" i="1" dirty="0" err="1">
                <a:effectLst/>
                <a:latin typeface="Calibri" panose="020F0502020204030204" pitchFamily="34" charset="0"/>
                <a:ea typeface="Calibri" panose="020F0502020204030204" pitchFamily="34" charset="0"/>
                <a:cs typeface="Calibri" panose="020F0502020204030204" pitchFamily="34" charset="0"/>
              </a:rPr>
              <a:t>دقيقة</a:t>
            </a:r>
            <a:endParaRPr lang="en-US" i="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733F3946-B216-415C-9730-A510A95A13CA}"/>
              </a:ext>
            </a:extLst>
          </p:cNvPr>
          <p:cNvSpPr txBox="1"/>
          <p:nvPr/>
        </p:nvSpPr>
        <p:spPr>
          <a:xfrm>
            <a:off x="10363793" y="2337300"/>
            <a:ext cx="1349407" cy="400110"/>
          </a:xfrm>
          <a:prstGeom prst="rect">
            <a:avLst/>
          </a:prstGeom>
          <a:noFill/>
        </p:spPr>
        <p:txBody>
          <a:bodyPr wrap="square">
            <a:spAutoFit/>
          </a:bodyPr>
          <a:lstStyle/>
          <a:p>
            <a:pPr marL="0" indent="0" algn="r" rtl="1">
              <a:buNone/>
            </a:pPr>
            <a:r>
              <a:rPr lang="en-US" sz="2000" b="1" dirty="0" err="1">
                <a:latin typeface="Arial" panose="020B0604020202020204" pitchFamily="34" charset="0"/>
                <a:ea typeface="Calibri" panose="020F0502020204030204" pitchFamily="34" charset="0"/>
                <a:cs typeface="Calibri" panose="020F0502020204030204" pitchFamily="34" charset="0"/>
              </a:rPr>
              <a:t>استراحة</a:t>
            </a:r>
            <a:endParaRPr lang="en-US" sz="2000" b="1" i="1" dirty="0">
              <a:effectLst/>
              <a:latin typeface="Arial" panose="020B0604020202020204" pitchFamily="34" charset="0"/>
              <a:ea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176BB8F9-C123-4183-92A9-C60157A708DC}"/>
              </a:ext>
            </a:extLst>
          </p:cNvPr>
          <p:cNvSpPr txBox="1"/>
          <p:nvPr/>
        </p:nvSpPr>
        <p:spPr>
          <a:xfrm>
            <a:off x="6764816" y="3239482"/>
            <a:ext cx="3284738" cy="646331"/>
          </a:xfrm>
          <a:prstGeom prst="rect">
            <a:avLst/>
          </a:prstGeom>
          <a:noFill/>
        </p:spPr>
        <p:txBody>
          <a:bodyPr wrap="square">
            <a:spAutoFit/>
          </a:bodyPr>
          <a:lstStyle/>
          <a:p>
            <a:pPr marL="0" indent="0" algn="r" rtl="1">
              <a:buNone/>
            </a:pPr>
            <a:r>
              <a:rPr lang="en-US" b="1" dirty="0">
                <a:latin typeface="Calibri" panose="020F0502020204030204" pitchFamily="34" charset="0"/>
                <a:ea typeface="Calibri" panose="020F0502020204030204" pitchFamily="34" charset="0"/>
                <a:cs typeface="Calibri" panose="020F0502020204030204" pitchFamily="34" charset="0"/>
              </a:rPr>
              <a:t>كيف أحصل على الموافقة / </a:t>
            </a:r>
            <a:r>
              <a:rPr lang="en-US" b="1" dirty="0" err="1">
                <a:latin typeface="Calibri" panose="020F0502020204030204" pitchFamily="34" charset="0"/>
                <a:ea typeface="Calibri" panose="020F0502020204030204" pitchFamily="34" charset="0"/>
                <a:cs typeface="Calibri" panose="020F0502020204030204" pitchFamily="34" charset="0"/>
              </a:rPr>
              <a:t>ال</a:t>
            </a:r>
            <a:r>
              <a:rPr lang="ar-SA" b="1" dirty="0">
                <a:latin typeface="Calibri" panose="020F0502020204030204" pitchFamily="34" charset="0"/>
                <a:ea typeface="Calibri" panose="020F0502020204030204" pitchFamily="34" charset="0"/>
                <a:cs typeface="Calibri" panose="020F0502020204030204" pitchFamily="34" charset="0"/>
              </a:rPr>
              <a:t>قبول</a:t>
            </a:r>
            <a:r>
              <a:rPr lang="en-US" b="1" dirty="0">
                <a:latin typeface="Calibri" panose="020F0502020204030204" pitchFamily="34" charset="0"/>
                <a:ea typeface="Calibri" panose="020F0502020204030204" pitchFamily="34" charset="0"/>
                <a:cs typeface="Calibri" panose="020F0502020204030204" pitchFamily="34" charset="0"/>
              </a:rPr>
              <a:t>؟</a:t>
            </a:r>
          </a:p>
          <a:p>
            <a:pPr marL="0" indent="0" algn="r" rtl="1">
              <a:buNone/>
            </a:pPr>
            <a:r>
              <a:rPr lang="ar-SA" i="1" dirty="0">
                <a:latin typeface="Calibri" panose="020F0502020204030204" pitchFamily="34" charset="0"/>
                <a:ea typeface="Calibri" panose="020F0502020204030204" pitchFamily="34" charset="0"/>
                <a:cs typeface="Calibri" panose="020F0502020204030204" pitchFamily="34" charset="0"/>
              </a:rPr>
              <a:t>ساعتين و ٣٠ دقيقة</a:t>
            </a:r>
            <a:endParaRPr lang="en-US" i="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E1ED7D59-DD7D-4D01-8768-ED10E5D40571}"/>
              </a:ext>
            </a:extLst>
          </p:cNvPr>
          <p:cNvSpPr txBox="1"/>
          <p:nvPr/>
        </p:nvSpPr>
        <p:spPr>
          <a:xfrm>
            <a:off x="10340772" y="4251973"/>
            <a:ext cx="1349407" cy="400110"/>
          </a:xfrm>
          <a:prstGeom prst="rect">
            <a:avLst/>
          </a:prstGeom>
          <a:noFill/>
        </p:spPr>
        <p:txBody>
          <a:bodyPr wrap="square">
            <a:spAutoFit/>
          </a:bodyPr>
          <a:lstStyle/>
          <a:p>
            <a:pPr marL="0" indent="0" algn="r" rtl="1">
              <a:buNone/>
            </a:pPr>
            <a:r>
              <a:rPr lang="ar-SA" sz="2000" b="1" dirty="0">
                <a:latin typeface="Arial" panose="020B0604020202020204" pitchFamily="34" charset="0"/>
                <a:ea typeface="Calibri" panose="020F0502020204030204" pitchFamily="34" charset="0"/>
                <a:cs typeface="Calibri" panose="020F0502020204030204" pitchFamily="34" charset="0"/>
              </a:rPr>
              <a:t>ال</a:t>
            </a:r>
            <a:r>
              <a:rPr lang="en-US" sz="2000" b="1" dirty="0" err="1">
                <a:latin typeface="Arial" panose="020B0604020202020204" pitchFamily="34" charset="0"/>
                <a:ea typeface="Calibri" panose="020F0502020204030204" pitchFamily="34" charset="0"/>
                <a:cs typeface="Calibri" panose="020F0502020204030204" pitchFamily="34" charset="0"/>
              </a:rPr>
              <a:t>غداء</a:t>
            </a:r>
            <a:endParaRPr lang="en-US" sz="2000" b="1" i="1" dirty="0">
              <a:effectLst/>
              <a:latin typeface="Arial" panose="020B0604020202020204" pitchFamily="34" charset="0"/>
              <a:ea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D7CB6E16-976A-46E5-817B-4B58ED997934}"/>
              </a:ext>
            </a:extLst>
          </p:cNvPr>
          <p:cNvSpPr txBox="1"/>
          <p:nvPr/>
        </p:nvSpPr>
        <p:spPr>
          <a:xfrm>
            <a:off x="6611467" y="4613818"/>
            <a:ext cx="3284738" cy="646331"/>
          </a:xfrm>
          <a:prstGeom prst="rect">
            <a:avLst/>
          </a:prstGeom>
          <a:noFill/>
        </p:spPr>
        <p:txBody>
          <a:bodyPr wrap="square">
            <a:spAutoFit/>
          </a:bodyPr>
          <a:lstStyle/>
          <a:p>
            <a:pPr marL="0" indent="0" algn="r" rtl="1">
              <a:buNone/>
            </a:pPr>
            <a:r>
              <a:rPr lang="en-US" b="1" dirty="0" err="1">
                <a:latin typeface="Calibri" panose="020F0502020204030204" pitchFamily="34" charset="0"/>
                <a:ea typeface="Calibri" panose="020F0502020204030204" pitchFamily="34" charset="0"/>
                <a:cs typeface="Calibri" panose="020F0502020204030204" pitchFamily="34" charset="0"/>
              </a:rPr>
              <a:t>كيف</a:t>
            </a:r>
            <a:r>
              <a:rPr lang="en-US" b="1" dirty="0">
                <a:latin typeface="Calibri" panose="020F0502020204030204" pitchFamily="34" charset="0"/>
                <a:ea typeface="Calibri" panose="020F0502020204030204" pitchFamily="34" charset="0"/>
                <a:cs typeface="Calibri" panose="020F0502020204030204" pitchFamily="34" charset="0"/>
              </a:rPr>
              <a:t> </a:t>
            </a:r>
            <a:r>
              <a:rPr lang="en-US" b="1" dirty="0" err="1">
                <a:latin typeface="Calibri" panose="020F0502020204030204" pitchFamily="34" charset="0"/>
                <a:ea typeface="Calibri" panose="020F0502020204030204" pitchFamily="34" charset="0"/>
                <a:cs typeface="Calibri" panose="020F0502020204030204" pitchFamily="34" charset="0"/>
              </a:rPr>
              <a:t>أ</a:t>
            </a:r>
            <a:r>
              <a:rPr lang="ar-SA" b="1" dirty="0">
                <a:latin typeface="Calibri" panose="020F0502020204030204" pitchFamily="34" charset="0"/>
                <a:ea typeface="Calibri" panose="020F0502020204030204" pitchFamily="34" charset="0"/>
                <a:cs typeface="Calibri" panose="020F0502020204030204" pitchFamily="34" charset="0"/>
              </a:rPr>
              <a:t>قوم بت</a:t>
            </a:r>
            <a:r>
              <a:rPr lang="en-US" b="1" dirty="0" err="1">
                <a:latin typeface="Calibri" panose="020F0502020204030204" pitchFamily="34" charset="0"/>
                <a:ea typeface="Calibri" panose="020F0502020204030204" pitchFamily="34" charset="0"/>
                <a:cs typeface="Calibri" panose="020F0502020204030204" pitchFamily="34" charset="0"/>
              </a:rPr>
              <a:t>سج</a:t>
            </a:r>
            <a:r>
              <a:rPr lang="ar-SA" b="1" dirty="0" err="1">
                <a:latin typeface="Calibri" panose="020F0502020204030204" pitchFamily="34" charset="0"/>
                <a:ea typeface="Calibri" panose="020F0502020204030204" pitchFamily="34" charset="0"/>
                <a:cs typeface="Calibri" panose="020F0502020204030204" pitchFamily="34" charset="0"/>
              </a:rPr>
              <a:t>ي</a:t>
            </a:r>
            <a:r>
              <a:rPr lang="en-US" b="1" dirty="0" err="1">
                <a:latin typeface="Calibri" panose="020F0502020204030204" pitchFamily="34" charset="0"/>
                <a:ea typeface="Calibri" panose="020F0502020204030204" pitchFamily="34" charset="0"/>
                <a:cs typeface="Calibri" panose="020F0502020204030204" pitchFamily="34" charset="0"/>
              </a:rPr>
              <a:t>ل</a:t>
            </a:r>
            <a:r>
              <a:rPr lang="en-US" b="1" dirty="0">
                <a:latin typeface="Calibri" panose="020F0502020204030204" pitchFamily="34" charset="0"/>
                <a:ea typeface="Calibri" panose="020F0502020204030204" pitchFamily="34" charset="0"/>
                <a:cs typeface="Calibri" panose="020F0502020204030204" pitchFamily="34" charset="0"/>
              </a:rPr>
              <a:t> حالة طفل؟</a:t>
            </a:r>
          </a:p>
          <a:p>
            <a:pPr marL="0" indent="0" algn="r" rtl="1">
              <a:buNone/>
            </a:pPr>
            <a:r>
              <a:rPr lang="en-US" i="1" dirty="0" err="1">
                <a:effectLst/>
                <a:latin typeface="Calibri" panose="020F0502020204030204" pitchFamily="34" charset="0"/>
                <a:ea typeface="Calibri" panose="020F0502020204030204" pitchFamily="34" charset="0"/>
                <a:cs typeface="Calibri" panose="020F0502020204030204" pitchFamily="34" charset="0"/>
              </a:rPr>
              <a:t>ساعة</a:t>
            </a:r>
            <a:r>
              <a:rPr lang="ar-SA" i="1" dirty="0">
                <a:latin typeface="Calibri" panose="020F0502020204030204" pitchFamily="34" charset="0"/>
                <a:ea typeface="Calibri" panose="020F0502020204030204" pitchFamily="34" charset="0"/>
                <a:cs typeface="Calibri" panose="020F0502020204030204" pitchFamily="34" charset="0"/>
              </a:rPr>
              <a:t> و٤٥ </a:t>
            </a:r>
            <a:r>
              <a:rPr lang="en-US" i="1" dirty="0" err="1">
                <a:effectLst/>
                <a:latin typeface="Calibri" panose="020F0502020204030204" pitchFamily="34" charset="0"/>
                <a:ea typeface="Calibri" panose="020F0502020204030204" pitchFamily="34" charset="0"/>
                <a:cs typeface="Calibri" panose="020F0502020204030204" pitchFamily="34" charset="0"/>
              </a:rPr>
              <a:t>دقيقة</a:t>
            </a:r>
            <a:endParaRPr lang="en-US" i="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4" name="TextBox 23">
            <a:extLst>
              <a:ext uri="{FF2B5EF4-FFF2-40B4-BE49-F238E27FC236}">
                <a16:creationId xmlns:a16="http://schemas.microsoft.com/office/drawing/2014/main" id="{AE311838-E39D-459A-A218-83E02F1EE356}"/>
              </a:ext>
            </a:extLst>
          </p:cNvPr>
          <p:cNvSpPr txBox="1"/>
          <p:nvPr/>
        </p:nvSpPr>
        <p:spPr>
          <a:xfrm>
            <a:off x="6611467" y="5859627"/>
            <a:ext cx="3224991" cy="646331"/>
          </a:xfrm>
          <a:prstGeom prst="rect">
            <a:avLst/>
          </a:prstGeom>
          <a:noFill/>
        </p:spPr>
        <p:txBody>
          <a:bodyPr wrap="square">
            <a:spAutoFit/>
          </a:bodyPr>
          <a:lstStyle/>
          <a:p>
            <a:pPr marL="0" indent="0" algn="r" rtl="1">
              <a:buNone/>
            </a:pPr>
            <a:r>
              <a:rPr lang="en-US" b="1" dirty="0" err="1">
                <a:latin typeface="Calibri" panose="020F0502020204030204" pitchFamily="34" charset="0"/>
                <a:ea typeface="Calibri" panose="020F0502020204030204" pitchFamily="34" charset="0"/>
                <a:cs typeface="Calibri" panose="020F0502020204030204" pitchFamily="34" charset="0"/>
              </a:rPr>
              <a:t>إغلاق</a:t>
            </a:r>
            <a:r>
              <a:rPr lang="ar-SA" b="1" dirty="0">
                <a:latin typeface="Calibri" panose="020F0502020204030204" pitchFamily="34" charset="0"/>
                <a:ea typeface="Calibri" panose="020F0502020204030204" pitchFamily="34" charset="0"/>
                <a:cs typeface="Calibri" panose="020F0502020204030204" pitchFamily="34" charset="0"/>
              </a:rPr>
              <a:t> الوحدة</a:t>
            </a:r>
            <a:endParaRPr lang="en-US" b="1" dirty="0">
              <a:latin typeface="Calibri" panose="020F0502020204030204" pitchFamily="34" charset="0"/>
              <a:ea typeface="Calibri" panose="020F0502020204030204" pitchFamily="34" charset="0"/>
              <a:cs typeface="Calibri" panose="020F0502020204030204" pitchFamily="34" charset="0"/>
            </a:endParaRPr>
          </a:p>
          <a:p>
            <a:pPr marL="0" indent="0" algn="r" rtl="1">
              <a:buNone/>
            </a:pPr>
            <a:r>
              <a:rPr lang="ar-SA" i="1" dirty="0">
                <a:latin typeface="Calibri" panose="020F0502020204030204" pitchFamily="34" charset="0"/>
                <a:ea typeface="Calibri" panose="020F0502020204030204" pitchFamily="34" charset="0"/>
                <a:cs typeface="Calibri" panose="020F0502020204030204" pitchFamily="34" charset="0"/>
              </a:rPr>
              <a:t>٣٠ دقيقة</a:t>
            </a:r>
            <a:endParaRPr lang="en-US" i="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5" name="Hexagon 24">
            <a:extLst>
              <a:ext uri="{FF2B5EF4-FFF2-40B4-BE49-F238E27FC236}">
                <a16:creationId xmlns:a16="http://schemas.microsoft.com/office/drawing/2014/main" id="{37D81114-568C-4AAA-9976-2EB696817307}"/>
              </a:ext>
            </a:extLst>
          </p:cNvPr>
          <p:cNvSpPr/>
          <p:nvPr/>
        </p:nvSpPr>
        <p:spPr>
          <a:xfrm rot="1782986">
            <a:off x="10394532" y="510848"/>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6" name="Hexagon 25">
            <a:extLst>
              <a:ext uri="{FF2B5EF4-FFF2-40B4-BE49-F238E27FC236}">
                <a16:creationId xmlns:a16="http://schemas.microsoft.com/office/drawing/2014/main" id="{F0ED0933-38E5-4291-92C0-36AAF9EA44E0}"/>
              </a:ext>
            </a:extLst>
          </p:cNvPr>
          <p:cNvSpPr/>
          <p:nvPr/>
        </p:nvSpPr>
        <p:spPr>
          <a:xfrm rot="1782986">
            <a:off x="10390411" y="1449277"/>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7" name="Hexagon 26">
            <a:extLst>
              <a:ext uri="{FF2B5EF4-FFF2-40B4-BE49-F238E27FC236}">
                <a16:creationId xmlns:a16="http://schemas.microsoft.com/office/drawing/2014/main" id="{5CC97698-DC01-431C-AEDD-1668768F0EEE}"/>
              </a:ext>
            </a:extLst>
          </p:cNvPr>
          <p:cNvSpPr/>
          <p:nvPr/>
        </p:nvSpPr>
        <p:spPr>
          <a:xfrm rot="1782986">
            <a:off x="10394531" y="2387706"/>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8" name="Hexagon 27">
            <a:extLst>
              <a:ext uri="{FF2B5EF4-FFF2-40B4-BE49-F238E27FC236}">
                <a16:creationId xmlns:a16="http://schemas.microsoft.com/office/drawing/2014/main" id="{BA5B85DC-E1FF-4A6D-8A92-F746BD9463B7}"/>
              </a:ext>
            </a:extLst>
          </p:cNvPr>
          <p:cNvSpPr/>
          <p:nvPr/>
        </p:nvSpPr>
        <p:spPr>
          <a:xfrm rot="1782986">
            <a:off x="10390411" y="3326135"/>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9" name="Hexagon 28">
            <a:extLst>
              <a:ext uri="{FF2B5EF4-FFF2-40B4-BE49-F238E27FC236}">
                <a16:creationId xmlns:a16="http://schemas.microsoft.com/office/drawing/2014/main" id="{6E790813-CBBC-4F6E-8474-FED90FEA223A}"/>
              </a:ext>
            </a:extLst>
          </p:cNvPr>
          <p:cNvSpPr/>
          <p:nvPr/>
        </p:nvSpPr>
        <p:spPr>
          <a:xfrm rot="1782986">
            <a:off x="10390411" y="4179809"/>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0" name="Hexagon 29">
            <a:extLst>
              <a:ext uri="{FF2B5EF4-FFF2-40B4-BE49-F238E27FC236}">
                <a16:creationId xmlns:a16="http://schemas.microsoft.com/office/drawing/2014/main" id="{23D8AA94-FFBD-4F15-A021-C7F67B4A9317}"/>
              </a:ext>
            </a:extLst>
          </p:cNvPr>
          <p:cNvSpPr/>
          <p:nvPr/>
        </p:nvSpPr>
        <p:spPr>
          <a:xfrm rot="1782986">
            <a:off x="10390410" y="4726796"/>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3" name="Hexagon 32">
            <a:extLst>
              <a:ext uri="{FF2B5EF4-FFF2-40B4-BE49-F238E27FC236}">
                <a16:creationId xmlns:a16="http://schemas.microsoft.com/office/drawing/2014/main" id="{7FB9D514-CF6E-41F3-A7D1-DE079B808ACA}"/>
              </a:ext>
            </a:extLst>
          </p:cNvPr>
          <p:cNvSpPr/>
          <p:nvPr/>
        </p:nvSpPr>
        <p:spPr>
          <a:xfrm rot="1782986">
            <a:off x="10390411" y="6235717"/>
            <a:ext cx="335595" cy="289306"/>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0" name="Title 9">
            <a:extLst>
              <a:ext uri="{FF2B5EF4-FFF2-40B4-BE49-F238E27FC236}">
                <a16:creationId xmlns:a16="http://schemas.microsoft.com/office/drawing/2014/main" id="{C9F12A12-33F9-440D-9B94-7A07623AD3C3}"/>
              </a:ext>
            </a:extLst>
          </p:cNvPr>
          <p:cNvSpPr>
            <a:spLocks noGrp="1"/>
          </p:cNvSpPr>
          <p:nvPr>
            <p:ph type="title"/>
          </p:nvPr>
        </p:nvSpPr>
        <p:spPr>
          <a:xfrm>
            <a:off x="1028453" y="3198461"/>
            <a:ext cx="4015311" cy="562168"/>
          </a:xfrm>
        </p:spPr>
        <p:txBody>
          <a:bodyPr/>
          <a:lstStyle/>
          <a:p>
            <a:pPr rtl="1"/>
            <a:r>
              <a:rPr lang="ar-SA" dirty="0">
                <a:latin typeface="Calibri" panose="020F0502020204030204" pitchFamily="34" charset="0"/>
                <a:cs typeface="Calibri" panose="020F0502020204030204" pitchFamily="34" charset="0"/>
              </a:rPr>
              <a:t>الأجندة</a:t>
            </a:r>
            <a:endParaRPr lang="en-CA" dirty="0">
              <a:latin typeface="Calibri" panose="020F0502020204030204" pitchFamily="34" charset="0"/>
              <a:cs typeface="Calibri" panose="020F0502020204030204" pitchFamily="34" charset="0"/>
            </a:endParaRPr>
          </a:p>
        </p:txBody>
      </p:sp>
      <p:sp>
        <p:nvSpPr>
          <p:cNvPr id="7" name="Hexagon 6">
            <a:extLst>
              <a:ext uri="{FF2B5EF4-FFF2-40B4-BE49-F238E27FC236}">
                <a16:creationId xmlns:a16="http://schemas.microsoft.com/office/drawing/2014/main" id="{DA89251B-50FA-B421-0109-DE56C3C294CF}"/>
              </a:ext>
            </a:extLst>
          </p:cNvPr>
          <p:cNvSpPr/>
          <p:nvPr/>
        </p:nvSpPr>
        <p:spPr>
          <a:xfrm rot="1782986">
            <a:off x="10404812" y="5631650"/>
            <a:ext cx="335595" cy="289306"/>
          </a:xfrm>
          <a:prstGeom prst="hexagon">
            <a:avLst>
              <a:gd name="adj" fmla="val 28965"/>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05A70A2D-A6AB-3D00-949E-CAA93E6E4C09}"/>
              </a:ext>
            </a:extLst>
          </p:cNvPr>
          <p:cNvSpPr txBox="1"/>
          <p:nvPr/>
        </p:nvSpPr>
        <p:spPr>
          <a:xfrm>
            <a:off x="10414919" y="5546101"/>
            <a:ext cx="1349407" cy="400110"/>
          </a:xfrm>
          <a:prstGeom prst="rect">
            <a:avLst/>
          </a:prstGeom>
          <a:noFill/>
        </p:spPr>
        <p:txBody>
          <a:bodyPr wrap="square">
            <a:spAutoFit/>
          </a:bodyPr>
          <a:lstStyle/>
          <a:p>
            <a:pPr marL="0" indent="0" algn="r" rtl="1">
              <a:buNone/>
            </a:pPr>
            <a:r>
              <a:rPr lang="en-US" sz="2000" b="1" dirty="0" err="1">
                <a:latin typeface="Arial" panose="020B0604020202020204" pitchFamily="34" charset="0"/>
                <a:ea typeface="Calibri" panose="020F0502020204030204" pitchFamily="34" charset="0"/>
                <a:cs typeface="Calibri" panose="020F0502020204030204" pitchFamily="34" charset="0"/>
              </a:rPr>
              <a:t>استراحة</a:t>
            </a:r>
            <a:endParaRPr lang="en-US" sz="2000" b="1" i="1" dirty="0">
              <a:effectLst/>
              <a:latin typeface="Arial" panose="020B060402020202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90556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تحليل مخاطر حماية الطفل</a:t>
            </a:r>
            <a:endParaRPr lang="en-BE"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64E882A8-7E66-81AB-5792-5952E829AE85}"/>
              </a:ext>
            </a:extLst>
          </p:cNvPr>
          <p:cNvSpPr txBox="1"/>
          <p:nvPr/>
        </p:nvSpPr>
        <p:spPr>
          <a:xfrm>
            <a:off x="1163637" y="2022407"/>
            <a:ext cx="2008893" cy="400110"/>
          </a:xfrm>
          <a:prstGeom prst="rect">
            <a:avLst/>
          </a:prstGeom>
          <a:noFill/>
        </p:spPr>
        <p:txBody>
          <a:bodyPr wrap="square" rtlCol="0">
            <a:spAutoFit/>
          </a:bodyPr>
          <a:lstStyle/>
          <a:p>
            <a:pPr algn="r" rtl="1"/>
            <a:r>
              <a:rPr lang="en-GB" sz="2000" b="1" dirty="0">
                <a:latin typeface="Arial" panose="020B0604020202020204" pitchFamily="34" charset="0"/>
                <a:cs typeface="Calibri" panose="020F0502020204030204" pitchFamily="34" charset="0"/>
              </a:rPr>
              <a:t>عوامل الخطر</a:t>
            </a:r>
            <a:endParaRPr lang="en-BE" sz="2000" b="1" dirty="0">
              <a:latin typeface="Arial" panose="020B060402020202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AF11254B-45F3-5006-2152-2E614640D4EE}"/>
              </a:ext>
            </a:extLst>
          </p:cNvPr>
          <p:cNvSpPr txBox="1"/>
          <p:nvPr/>
        </p:nvSpPr>
        <p:spPr>
          <a:xfrm>
            <a:off x="1163637" y="3626841"/>
            <a:ext cx="2008893" cy="400110"/>
          </a:xfrm>
          <a:prstGeom prst="rect">
            <a:avLst/>
          </a:prstGeom>
          <a:noFill/>
        </p:spPr>
        <p:txBody>
          <a:bodyPr wrap="square" rtlCol="0">
            <a:spAutoFit/>
          </a:bodyPr>
          <a:lstStyle/>
          <a:p>
            <a:pPr algn="r" rtl="1"/>
            <a:r>
              <a:rPr lang="en-GB" sz="2000" b="1" dirty="0">
                <a:latin typeface="Arial" panose="020B0604020202020204" pitchFamily="34" charset="0"/>
                <a:cs typeface="Calibri" panose="020F0502020204030204" pitchFamily="34" charset="0"/>
              </a:rPr>
              <a:t>عوامل الحماية</a:t>
            </a:r>
            <a:endParaRPr lang="en-BE" sz="2000" b="1" dirty="0">
              <a:latin typeface="Arial" panose="020B0604020202020204" pitchFamily="34" charset="0"/>
              <a:cs typeface="Calibri" panose="020F0502020204030204" pitchFamily="34" charset="0"/>
            </a:endParaRPr>
          </a:p>
        </p:txBody>
      </p:sp>
      <p:sp>
        <p:nvSpPr>
          <p:cNvPr id="7" name="Rectangle: Rounded Corners 6">
            <a:extLst>
              <a:ext uri="{FF2B5EF4-FFF2-40B4-BE49-F238E27FC236}">
                <a16:creationId xmlns:a16="http://schemas.microsoft.com/office/drawing/2014/main" id="{212A96F2-3F4D-A76E-4943-66EE783644D3}"/>
              </a:ext>
            </a:extLst>
          </p:cNvPr>
          <p:cNvSpPr/>
          <p:nvPr/>
        </p:nvSpPr>
        <p:spPr>
          <a:xfrm>
            <a:off x="940280" y="3109314"/>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solidFill>
                <a:schemeClr val="bg1"/>
              </a:solidFill>
              <a:latin typeface="Arial" panose="020B0604020202020204" pitchFamily="34" charset="0"/>
              <a:cs typeface="Arial" panose="020B0604020202020204" pitchFamily="34" charset="0"/>
            </a:endParaRPr>
          </a:p>
        </p:txBody>
      </p:sp>
      <p:grpSp>
        <p:nvGrpSpPr>
          <p:cNvPr id="8" name="Group 7">
            <a:extLst>
              <a:ext uri="{FF2B5EF4-FFF2-40B4-BE49-F238E27FC236}">
                <a16:creationId xmlns:a16="http://schemas.microsoft.com/office/drawing/2014/main" id="{5F0321B0-1F60-0F56-67A4-80C0EBD26063}"/>
              </a:ext>
            </a:extLst>
          </p:cNvPr>
          <p:cNvGrpSpPr/>
          <p:nvPr/>
        </p:nvGrpSpPr>
        <p:grpSpPr>
          <a:xfrm>
            <a:off x="6407601" y="3496466"/>
            <a:ext cx="1867715" cy="2765879"/>
            <a:chOff x="6542377" y="3389788"/>
            <a:chExt cx="1867715" cy="2765879"/>
          </a:xfrm>
          <a:solidFill>
            <a:schemeClr val="accent6">
              <a:lumMod val="60000"/>
              <a:lumOff val="40000"/>
            </a:schemeClr>
          </a:solidFill>
        </p:grpSpPr>
        <p:grpSp>
          <p:nvGrpSpPr>
            <p:cNvPr id="9" name="Group 8">
              <a:extLst>
                <a:ext uri="{FF2B5EF4-FFF2-40B4-BE49-F238E27FC236}">
                  <a16:creationId xmlns:a16="http://schemas.microsoft.com/office/drawing/2014/main" id="{F1928D21-6933-C1B5-F22B-5A6058B21EAA}"/>
                </a:ext>
              </a:extLst>
            </p:cNvPr>
            <p:cNvGrpSpPr/>
            <p:nvPr/>
          </p:nvGrpSpPr>
          <p:grpSpPr>
            <a:xfrm>
              <a:off x="6542377" y="3389788"/>
              <a:ext cx="1867715" cy="2765879"/>
              <a:chOff x="6275864" y="3222632"/>
              <a:chExt cx="2080765" cy="3081378"/>
            </a:xfrm>
            <a:grpFill/>
          </p:grpSpPr>
          <p:sp>
            <p:nvSpPr>
              <p:cNvPr id="12" name="Oval 11">
                <a:extLst>
                  <a:ext uri="{FF2B5EF4-FFF2-40B4-BE49-F238E27FC236}">
                    <a16:creationId xmlns:a16="http://schemas.microsoft.com/office/drawing/2014/main" id="{A78DB84F-A978-20F7-3C13-EB97D16BFCEC}"/>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5CD074A4-5530-DA34-B8AF-F988D72C4E24}"/>
                  </a:ext>
                </a:extLst>
              </p:cNvPr>
              <p:cNvGrpSpPr/>
              <p:nvPr/>
            </p:nvGrpSpPr>
            <p:grpSpPr>
              <a:xfrm>
                <a:off x="6275864" y="3233777"/>
                <a:ext cx="2080765" cy="3070233"/>
                <a:chOff x="6131774" y="3095705"/>
                <a:chExt cx="2342385" cy="3456261"/>
              </a:xfrm>
              <a:grpFill/>
            </p:grpSpPr>
            <p:sp>
              <p:nvSpPr>
                <p:cNvPr id="14" name="Rectangle: Rounded Corners 13">
                  <a:extLst>
                    <a:ext uri="{FF2B5EF4-FFF2-40B4-BE49-F238E27FC236}">
                      <a16:creationId xmlns:a16="http://schemas.microsoft.com/office/drawing/2014/main" id="{A767F0E7-0B71-D293-5FE2-D96C5BCEE5F8}"/>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19" name="Rectangle: Rounded Corners 18">
                  <a:extLst>
                    <a:ext uri="{FF2B5EF4-FFF2-40B4-BE49-F238E27FC236}">
                      <a16:creationId xmlns:a16="http://schemas.microsoft.com/office/drawing/2014/main" id="{12A712C6-BE97-519F-B0D5-89E515180CF9}"/>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FDE8E247-2482-CE09-8411-4AED26134DD7}"/>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B91F3A58-6DE5-27BC-C518-DE0B742861D6}"/>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4" name="Rectangle: Rounded Corners 23">
                  <a:extLst>
                    <a:ext uri="{FF2B5EF4-FFF2-40B4-BE49-F238E27FC236}">
                      <a16:creationId xmlns:a16="http://schemas.microsoft.com/office/drawing/2014/main" id="{366A05ED-4903-FD52-F92C-34B03779D3B9}"/>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973AB3AF-5783-3018-C0B4-A5DA07F58729}"/>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2B79C2CD-7EB1-5EF6-4E31-0F03066CB31B}"/>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D4FFA2C1-8B60-C2C7-D229-D995F74E3DB3}"/>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pic>
          <p:nvPicPr>
            <p:cNvPr id="11" name="Graphic 10" descr="Water with solid fill">
              <a:extLst>
                <a:ext uri="{FF2B5EF4-FFF2-40B4-BE49-F238E27FC236}">
                  <a16:creationId xmlns:a16="http://schemas.microsoft.com/office/drawing/2014/main" id="{0567A3E7-5646-1326-183A-6755F9B7412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28" name="Group 27">
            <a:extLst>
              <a:ext uri="{FF2B5EF4-FFF2-40B4-BE49-F238E27FC236}">
                <a16:creationId xmlns:a16="http://schemas.microsoft.com/office/drawing/2014/main" id="{FD4AE22F-922F-483A-8CED-F726041167FD}"/>
              </a:ext>
            </a:extLst>
          </p:cNvPr>
          <p:cNvGrpSpPr/>
          <p:nvPr/>
        </p:nvGrpSpPr>
        <p:grpSpPr>
          <a:xfrm>
            <a:off x="3885441" y="3656749"/>
            <a:ext cx="2178464" cy="1110098"/>
            <a:chOff x="5182484" y="4377092"/>
            <a:chExt cx="2934260" cy="1495235"/>
          </a:xfrm>
        </p:grpSpPr>
        <p:grpSp>
          <p:nvGrpSpPr>
            <p:cNvPr id="29" name="Group 28">
              <a:extLst>
                <a:ext uri="{FF2B5EF4-FFF2-40B4-BE49-F238E27FC236}">
                  <a16:creationId xmlns:a16="http://schemas.microsoft.com/office/drawing/2014/main" id="{C97F8248-2EE1-90BE-6E0C-68C340553328}"/>
                </a:ext>
              </a:extLst>
            </p:cNvPr>
            <p:cNvGrpSpPr/>
            <p:nvPr/>
          </p:nvGrpSpPr>
          <p:grpSpPr>
            <a:xfrm>
              <a:off x="5182484" y="4377092"/>
              <a:ext cx="2934260" cy="1349137"/>
              <a:chOff x="2799225" y="1528989"/>
              <a:chExt cx="4843224" cy="991572"/>
            </a:xfrm>
            <a:solidFill>
              <a:schemeClr val="accent5"/>
            </a:solidFill>
          </p:grpSpPr>
          <p:sp>
            <p:nvSpPr>
              <p:cNvPr id="31" name="Rectangle 30">
                <a:extLst>
                  <a:ext uri="{FF2B5EF4-FFF2-40B4-BE49-F238E27FC236}">
                    <a16:creationId xmlns:a16="http://schemas.microsoft.com/office/drawing/2014/main" id="{B9ED9B17-861A-5CE8-1FB4-13F1635FD56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32" name="Parallelogram 31">
                <a:extLst>
                  <a:ext uri="{FF2B5EF4-FFF2-40B4-BE49-F238E27FC236}">
                    <a16:creationId xmlns:a16="http://schemas.microsoft.com/office/drawing/2014/main" id="{B66F08D5-F947-7C5F-AEED-7389B27D7F5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33" name="Parallelogram 32">
                <a:extLst>
                  <a:ext uri="{FF2B5EF4-FFF2-40B4-BE49-F238E27FC236}">
                    <a16:creationId xmlns:a16="http://schemas.microsoft.com/office/drawing/2014/main" id="{842E302B-8F23-6B03-C45F-4C69E9EDA809}"/>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30" name="TextBox 29">
              <a:extLst>
                <a:ext uri="{FF2B5EF4-FFF2-40B4-BE49-F238E27FC236}">
                  <a16:creationId xmlns:a16="http://schemas.microsoft.com/office/drawing/2014/main" id="{4EE8E4E5-CB97-35A5-5E12-AE39D8BBFC50}"/>
                </a:ext>
              </a:extLst>
            </p:cNvPr>
            <p:cNvSpPr txBox="1"/>
            <p:nvPr/>
          </p:nvSpPr>
          <p:spPr>
            <a:xfrm>
              <a:off x="5350143" y="4918847"/>
              <a:ext cx="2005010" cy="953480"/>
            </a:xfrm>
            <a:prstGeom prst="rect">
              <a:avLst/>
            </a:prstGeom>
            <a:noFill/>
          </p:spPr>
          <p:txBody>
            <a:bodyPr wrap="square" rtlCol="0">
              <a:spAutoFit/>
            </a:bodyPr>
            <a:lstStyle/>
            <a:p>
              <a:pPr algn="ctr" rtl="1"/>
              <a:r>
                <a:rPr lang="ar-SA" sz="2000" b="1" dirty="0">
                  <a:solidFill>
                    <a:schemeClr val="bg1"/>
                  </a:solidFill>
                  <a:latin typeface="Arial" panose="020B0604020202020204" pitchFamily="34" charset="0"/>
                  <a:cs typeface="Calibri" panose="020F0502020204030204" pitchFamily="34" charset="0"/>
                </a:rPr>
                <a:t>ينمو</a:t>
              </a:r>
              <a:r>
                <a:rPr lang="en-GB" sz="2000" b="1" dirty="0">
                  <a:solidFill>
                    <a:schemeClr val="bg1"/>
                  </a:solidFill>
                  <a:latin typeface="Arial" panose="020B0604020202020204" pitchFamily="34" charset="0"/>
                  <a:cs typeface="Calibri" panose="020F0502020204030204" pitchFamily="34" charset="0"/>
                </a:rPr>
                <a:t> بشكل جيد</a:t>
              </a:r>
            </a:p>
          </p:txBody>
        </p:sp>
      </p:grpSp>
      <p:grpSp>
        <p:nvGrpSpPr>
          <p:cNvPr id="34" name="Group 33">
            <a:extLst>
              <a:ext uri="{FF2B5EF4-FFF2-40B4-BE49-F238E27FC236}">
                <a16:creationId xmlns:a16="http://schemas.microsoft.com/office/drawing/2014/main" id="{E0DD73A2-C432-8B83-CEDB-7087D933F151}"/>
              </a:ext>
            </a:extLst>
          </p:cNvPr>
          <p:cNvGrpSpPr/>
          <p:nvPr/>
        </p:nvGrpSpPr>
        <p:grpSpPr>
          <a:xfrm>
            <a:off x="8583849" y="3634022"/>
            <a:ext cx="2178464" cy="1243334"/>
            <a:chOff x="8583849" y="4353499"/>
            <a:chExt cx="2934260" cy="1674696"/>
          </a:xfrm>
        </p:grpSpPr>
        <p:grpSp>
          <p:nvGrpSpPr>
            <p:cNvPr id="35" name="Group 34">
              <a:extLst>
                <a:ext uri="{FF2B5EF4-FFF2-40B4-BE49-F238E27FC236}">
                  <a16:creationId xmlns:a16="http://schemas.microsoft.com/office/drawing/2014/main" id="{B8874448-8D16-EEDE-24DC-B54C02EFD854}"/>
                </a:ext>
              </a:extLst>
            </p:cNvPr>
            <p:cNvGrpSpPr/>
            <p:nvPr/>
          </p:nvGrpSpPr>
          <p:grpSpPr>
            <a:xfrm>
              <a:off x="8583849" y="4353499"/>
              <a:ext cx="2934260" cy="1349137"/>
              <a:chOff x="2799225" y="1528989"/>
              <a:chExt cx="4843224" cy="991572"/>
            </a:xfrm>
            <a:solidFill>
              <a:schemeClr val="accent3"/>
            </a:solidFill>
          </p:grpSpPr>
          <p:sp>
            <p:nvSpPr>
              <p:cNvPr id="37" name="Rectangle 36">
                <a:extLst>
                  <a:ext uri="{FF2B5EF4-FFF2-40B4-BE49-F238E27FC236}">
                    <a16:creationId xmlns:a16="http://schemas.microsoft.com/office/drawing/2014/main" id="{1CFB9E0E-226F-D5CB-1C36-19D71B411989}"/>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38" name="Parallelogram 37">
                <a:extLst>
                  <a:ext uri="{FF2B5EF4-FFF2-40B4-BE49-F238E27FC236}">
                    <a16:creationId xmlns:a16="http://schemas.microsoft.com/office/drawing/2014/main" id="{4F4BA3F8-2CD8-E4E0-B5C6-126E9283B2CB}"/>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39" name="Parallelogram 38">
                <a:extLst>
                  <a:ext uri="{FF2B5EF4-FFF2-40B4-BE49-F238E27FC236}">
                    <a16:creationId xmlns:a16="http://schemas.microsoft.com/office/drawing/2014/main" id="{1C7964E5-2C3B-A352-4F75-1AC442742E46}"/>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36" name="TextBox 35">
              <a:extLst>
                <a:ext uri="{FF2B5EF4-FFF2-40B4-BE49-F238E27FC236}">
                  <a16:creationId xmlns:a16="http://schemas.microsoft.com/office/drawing/2014/main" id="{8BEE28EC-F830-7F4C-D067-CCE645570512}"/>
                </a:ext>
              </a:extLst>
            </p:cNvPr>
            <p:cNvSpPr txBox="1"/>
            <p:nvPr/>
          </p:nvSpPr>
          <p:spPr>
            <a:xfrm>
              <a:off x="8685609" y="4660158"/>
              <a:ext cx="2208522" cy="1368037"/>
            </a:xfrm>
            <a:prstGeom prst="rect">
              <a:avLst/>
            </a:prstGeom>
            <a:noFill/>
          </p:spPr>
          <p:txBody>
            <a:bodyPr wrap="square" rtlCol="0">
              <a:spAutoFit/>
            </a:bodyPr>
            <a:lstStyle/>
            <a:p>
              <a:pPr algn="ctr" rtl="1"/>
              <a:r>
                <a:rPr lang="en-US" sz="2000" b="1" dirty="0">
                  <a:solidFill>
                    <a:schemeClr val="bg1"/>
                  </a:solidFill>
                  <a:latin typeface="Arial" panose="020B0604020202020204" pitchFamily="34" charset="0"/>
                  <a:cs typeface="Calibri" panose="020F0502020204030204" pitchFamily="34" charset="0"/>
                </a:rPr>
                <a:t>ترتيب رعاية مستدامة مع العمة</a:t>
              </a:r>
            </a:p>
          </p:txBody>
        </p:sp>
      </p:grpSp>
      <p:grpSp>
        <p:nvGrpSpPr>
          <p:cNvPr id="40" name="Group 39">
            <a:extLst>
              <a:ext uri="{FF2B5EF4-FFF2-40B4-BE49-F238E27FC236}">
                <a16:creationId xmlns:a16="http://schemas.microsoft.com/office/drawing/2014/main" id="{8B3D15D8-2D3F-12F3-ED8F-DCEBFF79AF1D}"/>
              </a:ext>
            </a:extLst>
          </p:cNvPr>
          <p:cNvGrpSpPr/>
          <p:nvPr/>
        </p:nvGrpSpPr>
        <p:grpSpPr>
          <a:xfrm>
            <a:off x="3885441" y="1760027"/>
            <a:ext cx="2178464" cy="1001631"/>
            <a:chOff x="5182484" y="1929774"/>
            <a:chExt cx="2934260" cy="1349137"/>
          </a:xfrm>
        </p:grpSpPr>
        <p:grpSp>
          <p:nvGrpSpPr>
            <p:cNvPr id="41" name="Group 40">
              <a:extLst>
                <a:ext uri="{FF2B5EF4-FFF2-40B4-BE49-F238E27FC236}">
                  <a16:creationId xmlns:a16="http://schemas.microsoft.com/office/drawing/2014/main" id="{CA9EC6FC-FDAA-7624-5169-81B0C18ED883}"/>
                </a:ext>
              </a:extLst>
            </p:cNvPr>
            <p:cNvGrpSpPr/>
            <p:nvPr/>
          </p:nvGrpSpPr>
          <p:grpSpPr>
            <a:xfrm>
              <a:off x="5182484" y="1929774"/>
              <a:ext cx="2934260" cy="1349137"/>
              <a:chOff x="2799225" y="1528989"/>
              <a:chExt cx="4843224" cy="991572"/>
            </a:xfrm>
            <a:solidFill>
              <a:schemeClr val="accent2"/>
            </a:solidFill>
          </p:grpSpPr>
          <p:sp>
            <p:nvSpPr>
              <p:cNvPr id="43" name="Rectangle 42">
                <a:extLst>
                  <a:ext uri="{FF2B5EF4-FFF2-40B4-BE49-F238E27FC236}">
                    <a16:creationId xmlns:a16="http://schemas.microsoft.com/office/drawing/2014/main" id="{5B479F34-8D58-91E7-7D2B-267157D7B4C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44" name="Parallelogram 43">
                <a:extLst>
                  <a:ext uri="{FF2B5EF4-FFF2-40B4-BE49-F238E27FC236}">
                    <a16:creationId xmlns:a16="http://schemas.microsoft.com/office/drawing/2014/main" id="{F7616DF6-76C7-45D9-3AC0-FDFB1DD459AF}"/>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45" name="Parallelogram 44">
                <a:extLst>
                  <a:ext uri="{FF2B5EF4-FFF2-40B4-BE49-F238E27FC236}">
                    <a16:creationId xmlns:a16="http://schemas.microsoft.com/office/drawing/2014/main" id="{6CA27A6E-C97A-501E-EF05-AAA77755061A}"/>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42" name="TextBox 41">
              <a:extLst>
                <a:ext uri="{FF2B5EF4-FFF2-40B4-BE49-F238E27FC236}">
                  <a16:creationId xmlns:a16="http://schemas.microsoft.com/office/drawing/2014/main" id="{CBFFF2E5-7488-3BFD-F7C8-B29B92061A56}"/>
                </a:ext>
              </a:extLst>
            </p:cNvPr>
            <p:cNvSpPr txBox="1"/>
            <p:nvPr/>
          </p:nvSpPr>
          <p:spPr>
            <a:xfrm>
              <a:off x="5350143" y="2451421"/>
              <a:ext cx="2005010" cy="538924"/>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منفصل</a:t>
              </a:r>
            </a:p>
          </p:txBody>
        </p:sp>
      </p:grpSp>
      <p:grpSp>
        <p:nvGrpSpPr>
          <p:cNvPr id="46" name="Group 45">
            <a:extLst>
              <a:ext uri="{FF2B5EF4-FFF2-40B4-BE49-F238E27FC236}">
                <a16:creationId xmlns:a16="http://schemas.microsoft.com/office/drawing/2014/main" id="{C50A1CA3-45CD-B3FD-EDF8-CE187F73517D}"/>
              </a:ext>
            </a:extLst>
          </p:cNvPr>
          <p:cNvGrpSpPr/>
          <p:nvPr/>
        </p:nvGrpSpPr>
        <p:grpSpPr>
          <a:xfrm>
            <a:off x="8583849" y="1760027"/>
            <a:ext cx="2178464" cy="1001631"/>
            <a:chOff x="8583849" y="1906181"/>
            <a:chExt cx="2934260" cy="1349137"/>
          </a:xfrm>
        </p:grpSpPr>
        <p:grpSp>
          <p:nvGrpSpPr>
            <p:cNvPr id="47" name="Group 46">
              <a:extLst>
                <a:ext uri="{FF2B5EF4-FFF2-40B4-BE49-F238E27FC236}">
                  <a16:creationId xmlns:a16="http://schemas.microsoft.com/office/drawing/2014/main" id="{4D76CA69-C050-8A8B-4D0E-11169A57602F}"/>
                </a:ext>
              </a:extLst>
            </p:cNvPr>
            <p:cNvGrpSpPr/>
            <p:nvPr/>
          </p:nvGrpSpPr>
          <p:grpSpPr>
            <a:xfrm>
              <a:off x="8583849" y="1906181"/>
              <a:ext cx="2934260" cy="1349137"/>
              <a:chOff x="2799225" y="1528989"/>
              <a:chExt cx="4843224" cy="991572"/>
            </a:xfrm>
            <a:solidFill>
              <a:schemeClr val="accent1"/>
            </a:solidFill>
          </p:grpSpPr>
          <p:sp>
            <p:nvSpPr>
              <p:cNvPr id="49" name="Rectangle 48">
                <a:extLst>
                  <a:ext uri="{FF2B5EF4-FFF2-40B4-BE49-F238E27FC236}">
                    <a16:creationId xmlns:a16="http://schemas.microsoft.com/office/drawing/2014/main" id="{2D53FA52-4EC8-9AE2-9BCD-3A0B576B2D8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51" name="Parallelogram 50">
                <a:extLst>
                  <a:ext uri="{FF2B5EF4-FFF2-40B4-BE49-F238E27FC236}">
                    <a16:creationId xmlns:a16="http://schemas.microsoft.com/office/drawing/2014/main" id="{7FA3595B-9D41-1955-C14C-45E9570FC27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52" name="Parallelogram 51">
                <a:extLst>
                  <a:ext uri="{FF2B5EF4-FFF2-40B4-BE49-F238E27FC236}">
                    <a16:creationId xmlns:a16="http://schemas.microsoft.com/office/drawing/2014/main" id="{631727BD-FAC5-DBE9-E3E4-52F2ADAAB009}"/>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48" name="TextBox 47">
              <a:extLst>
                <a:ext uri="{FF2B5EF4-FFF2-40B4-BE49-F238E27FC236}">
                  <a16:creationId xmlns:a16="http://schemas.microsoft.com/office/drawing/2014/main" id="{69BA5BF3-6A54-C2BD-6C73-2171ED5D74B8}"/>
                </a:ext>
              </a:extLst>
            </p:cNvPr>
            <p:cNvSpPr txBox="1"/>
            <p:nvPr/>
          </p:nvSpPr>
          <p:spPr>
            <a:xfrm>
              <a:off x="8787366" y="2503084"/>
              <a:ext cx="2005010" cy="538924"/>
            </a:xfrm>
            <a:prstGeom prst="rect">
              <a:avLst/>
            </a:prstGeom>
            <a:noFill/>
          </p:spPr>
          <p:txBody>
            <a:bodyPr wrap="square" rtlCol="0">
              <a:spAutoFit/>
            </a:bodyPr>
            <a:lstStyle/>
            <a:p>
              <a:pPr algn="ctr" rtl="1"/>
              <a:r>
                <a:rPr lang="en-GB" sz="2000" b="1" dirty="0" err="1">
                  <a:solidFill>
                    <a:schemeClr val="bg1"/>
                  </a:solidFill>
                  <a:latin typeface="Arial" panose="020B0604020202020204" pitchFamily="34" charset="0"/>
                  <a:cs typeface="Calibri" panose="020F0502020204030204" pitchFamily="34" charset="0"/>
                </a:rPr>
                <a:t>نازح</a:t>
              </a:r>
              <a:endParaRPr lang="en-GB" sz="2000" b="1" dirty="0">
                <a:solidFill>
                  <a:schemeClr val="bg1"/>
                </a:solidFill>
                <a:latin typeface="Arial" panose="020B0604020202020204" pitchFamily="34" charset="0"/>
                <a:cs typeface="Calibri" panose="020F0502020204030204" pitchFamily="34" charset="0"/>
              </a:endParaRPr>
            </a:p>
          </p:txBody>
        </p:sp>
      </p:grpSp>
      <p:grpSp>
        <p:nvGrpSpPr>
          <p:cNvPr id="53" name="Group 52">
            <a:extLst>
              <a:ext uri="{FF2B5EF4-FFF2-40B4-BE49-F238E27FC236}">
                <a16:creationId xmlns:a16="http://schemas.microsoft.com/office/drawing/2014/main" id="{B1E31978-CC4A-1DD7-A02C-851E90173081}"/>
              </a:ext>
            </a:extLst>
          </p:cNvPr>
          <p:cNvGrpSpPr/>
          <p:nvPr/>
        </p:nvGrpSpPr>
        <p:grpSpPr>
          <a:xfrm>
            <a:off x="3885441" y="4755558"/>
            <a:ext cx="2178464" cy="1009015"/>
            <a:chOff x="5182484" y="4377092"/>
            <a:chExt cx="2934260" cy="1359083"/>
          </a:xfrm>
        </p:grpSpPr>
        <p:grpSp>
          <p:nvGrpSpPr>
            <p:cNvPr id="54" name="Group 53">
              <a:extLst>
                <a:ext uri="{FF2B5EF4-FFF2-40B4-BE49-F238E27FC236}">
                  <a16:creationId xmlns:a16="http://schemas.microsoft.com/office/drawing/2014/main" id="{F816DEE6-F576-6BD5-F515-51E203D63E09}"/>
                </a:ext>
              </a:extLst>
            </p:cNvPr>
            <p:cNvGrpSpPr/>
            <p:nvPr/>
          </p:nvGrpSpPr>
          <p:grpSpPr>
            <a:xfrm>
              <a:off x="5182484" y="4377092"/>
              <a:ext cx="2934260" cy="1349137"/>
              <a:chOff x="2799225" y="1528989"/>
              <a:chExt cx="4843224" cy="991572"/>
            </a:xfrm>
            <a:solidFill>
              <a:schemeClr val="accent5"/>
            </a:solidFill>
          </p:grpSpPr>
          <p:sp>
            <p:nvSpPr>
              <p:cNvPr id="69" name="Rectangle 68">
                <a:extLst>
                  <a:ext uri="{FF2B5EF4-FFF2-40B4-BE49-F238E27FC236}">
                    <a16:creationId xmlns:a16="http://schemas.microsoft.com/office/drawing/2014/main" id="{DEC8C5C6-0BBB-8EFD-F5BE-3E1D13361E1D}"/>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70" name="Parallelogram 69">
                <a:extLst>
                  <a:ext uri="{FF2B5EF4-FFF2-40B4-BE49-F238E27FC236}">
                    <a16:creationId xmlns:a16="http://schemas.microsoft.com/office/drawing/2014/main" id="{DDD27308-C967-1251-03BE-B3E49F1030F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71" name="Parallelogram 70">
                <a:extLst>
                  <a:ext uri="{FF2B5EF4-FFF2-40B4-BE49-F238E27FC236}">
                    <a16:creationId xmlns:a16="http://schemas.microsoft.com/office/drawing/2014/main" id="{914DBDE6-46F9-881A-82F2-9768C500C89B}"/>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66" name="TextBox 65">
              <a:extLst>
                <a:ext uri="{FF2B5EF4-FFF2-40B4-BE49-F238E27FC236}">
                  <a16:creationId xmlns:a16="http://schemas.microsoft.com/office/drawing/2014/main" id="{DE2A934E-BD7A-F4DA-BCB9-87913E2395EA}"/>
                </a:ext>
              </a:extLst>
            </p:cNvPr>
            <p:cNvSpPr txBox="1"/>
            <p:nvPr/>
          </p:nvSpPr>
          <p:spPr>
            <a:xfrm>
              <a:off x="5350143" y="4782695"/>
              <a:ext cx="2005010" cy="953480"/>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يحضر روضة الأطفال</a:t>
              </a:r>
            </a:p>
          </p:txBody>
        </p:sp>
      </p:grpSp>
      <p:grpSp>
        <p:nvGrpSpPr>
          <p:cNvPr id="72" name="Group 71">
            <a:extLst>
              <a:ext uri="{FF2B5EF4-FFF2-40B4-BE49-F238E27FC236}">
                <a16:creationId xmlns:a16="http://schemas.microsoft.com/office/drawing/2014/main" id="{C32A30DE-C5D9-49F0-7010-BDD33D3961E1}"/>
              </a:ext>
            </a:extLst>
          </p:cNvPr>
          <p:cNvGrpSpPr/>
          <p:nvPr/>
        </p:nvGrpSpPr>
        <p:grpSpPr>
          <a:xfrm>
            <a:off x="8583849" y="4747271"/>
            <a:ext cx="2178464" cy="1009015"/>
            <a:chOff x="8583849" y="4353499"/>
            <a:chExt cx="2934260" cy="1359083"/>
          </a:xfrm>
        </p:grpSpPr>
        <p:grpSp>
          <p:nvGrpSpPr>
            <p:cNvPr id="73" name="Group 72">
              <a:extLst>
                <a:ext uri="{FF2B5EF4-FFF2-40B4-BE49-F238E27FC236}">
                  <a16:creationId xmlns:a16="http://schemas.microsoft.com/office/drawing/2014/main" id="{305E5AC1-70C5-10B2-D612-B7EF74C97AE0}"/>
                </a:ext>
              </a:extLst>
            </p:cNvPr>
            <p:cNvGrpSpPr/>
            <p:nvPr/>
          </p:nvGrpSpPr>
          <p:grpSpPr>
            <a:xfrm>
              <a:off x="8583849" y="4353499"/>
              <a:ext cx="2934260" cy="1349137"/>
              <a:chOff x="2799225" y="1528989"/>
              <a:chExt cx="4843224" cy="991572"/>
            </a:xfrm>
            <a:solidFill>
              <a:schemeClr val="accent3"/>
            </a:solidFill>
          </p:grpSpPr>
          <p:sp>
            <p:nvSpPr>
              <p:cNvPr id="75" name="Rectangle 74">
                <a:extLst>
                  <a:ext uri="{FF2B5EF4-FFF2-40B4-BE49-F238E27FC236}">
                    <a16:creationId xmlns:a16="http://schemas.microsoft.com/office/drawing/2014/main" id="{07309145-91AB-8380-0A0E-4AF7E453FE27}"/>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76" name="Parallelogram 75">
                <a:extLst>
                  <a:ext uri="{FF2B5EF4-FFF2-40B4-BE49-F238E27FC236}">
                    <a16:creationId xmlns:a16="http://schemas.microsoft.com/office/drawing/2014/main" id="{B2BE4AB4-F039-B40D-F4F6-BE684EDB824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77" name="Parallelogram 76">
                <a:extLst>
                  <a:ext uri="{FF2B5EF4-FFF2-40B4-BE49-F238E27FC236}">
                    <a16:creationId xmlns:a16="http://schemas.microsoft.com/office/drawing/2014/main" id="{302FB6A7-74D4-3362-010E-16EA0E6E0AA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74" name="TextBox 73">
              <a:extLst>
                <a:ext uri="{FF2B5EF4-FFF2-40B4-BE49-F238E27FC236}">
                  <a16:creationId xmlns:a16="http://schemas.microsoft.com/office/drawing/2014/main" id="{0EA3960C-D48F-C24F-B52C-58A08EA3843B}"/>
                </a:ext>
              </a:extLst>
            </p:cNvPr>
            <p:cNvSpPr txBox="1"/>
            <p:nvPr/>
          </p:nvSpPr>
          <p:spPr>
            <a:xfrm>
              <a:off x="8662926" y="4759102"/>
              <a:ext cx="2253886" cy="953480"/>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دعم الأسرة الممتدة</a:t>
              </a:r>
            </a:p>
          </p:txBody>
        </p:sp>
      </p:grpSp>
      <p:grpSp>
        <p:nvGrpSpPr>
          <p:cNvPr id="78" name="Group 77">
            <a:extLst>
              <a:ext uri="{FF2B5EF4-FFF2-40B4-BE49-F238E27FC236}">
                <a16:creationId xmlns:a16="http://schemas.microsoft.com/office/drawing/2014/main" id="{D656F514-E5DE-5248-4A1E-35D44077661B}"/>
              </a:ext>
            </a:extLst>
          </p:cNvPr>
          <p:cNvGrpSpPr/>
          <p:nvPr/>
        </p:nvGrpSpPr>
        <p:grpSpPr>
          <a:xfrm>
            <a:off x="6214997" y="1760027"/>
            <a:ext cx="2178464" cy="1001631"/>
            <a:chOff x="8583849" y="1906181"/>
            <a:chExt cx="2934260" cy="1349137"/>
          </a:xfrm>
        </p:grpSpPr>
        <p:grpSp>
          <p:nvGrpSpPr>
            <p:cNvPr id="79" name="Group 78">
              <a:extLst>
                <a:ext uri="{FF2B5EF4-FFF2-40B4-BE49-F238E27FC236}">
                  <a16:creationId xmlns:a16="http://schemas.microsoft.com/office/drawing/2014/main" id="{9682592B-3A9E-3DE2-C601-EB18DEBB39F1}"/>
                </a:ext>
              </a:extLst>
            </p:cNvPr>
            <p:cNvGrpSpPr/>
            <p:nvPr/>
          </p:nvGrpSpPr>
          <p:grpSpPr>
            <a:xfrm>
              <a:off x="8583849" y="1906181"/>
              <a:ext cx="2934260" cy="1349137"/>
              <a:chOff x="2799225" y="1528989"/>
              <a:chExt cx="4843224" cy="991572"/>
            </a:xfrm>
            <a:solidFill>
              <a:schemeClr val="accent1"/>
            </a:solidFill>
          </p:grpSpPr>
          <p:sp>
            <p:nvSpPr>
              <p:cNvPr id="81" name="Rectangle 80">
                <a:extLst>
                  <a:ext uri="{FF2B5EF4-FFF2-40B4-BE49-F238E27FC236}">
                    <a16:creationId xmlns:a16="http://schemas.microsoft.com/office/drawing/2014/main" id="{43871D07-7AA1-4B2B-0F24-585A3D2F5EE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82" name="Parallelogram 81">
                <a:extLst>
                  <a:ext uri="{FF2B5EF4-FFF2-40B4-BE49-F238E27FC236}">
                    <a16:creationId xmlns:a16="http://schemas.microsoft.com/office/drawing/2014/main" id="{F7EAB2D3-A442-B438-8BAF-29330801889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83" name="Parallelogram 82">
                <a:extLst>
                  <a:ext uri="{FF2B5EF4-FFF2-40B4-BE49-F238E27FC236}">
                    <a16:creationId xmlns:a16="http://schemas.microsoft.com/office/drawing/2014/main" id="{91167E41-02BE-F3FE-1C2F-538AF77AC8C8}"/>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80" name="TextBox 79">
              <a:extLst>
                <a:ext uri="{FF2B5EF4-FFF2-40B4-BE49-F238E27FC236}">
                  <a16:creationId xmlns:a16="http://schemas.microsoft.com/office/drawing/2014/main" id="{A1B0314B-77F9-ADB5-8840-192ADBE4566A}"/>
                </a:ext>
              </a:extLst>
            </p:cNvPr>
            <p:cNvSpPr txBox="1"/>
            <p:nvPr/>
          </p:nvSpPr>
          <p:spPr>
            <a:xfrm>
              <a:off x="8787366" y="2503084"/>
              <a:ext cx="2005010" cy="538924"/>
            </a:xfrm>
            <a:prstGeom prst="rect">
              <a:avLst/>
            </a:prstGeom>
            <a:noFill/>
          </p:spPr>
          <p:txBody>
            <a:bodyPr wrap="square" rtlCol="0">
              <a:spAutoFit/>
            </a:bodyPr>
            <a:lstStyle/>
            <a:p>
              <a:pPr algn="ctr" rtl="1"/>
              <a:r>
                <a:rPr lang="ar-SA" sz="2000" b="1" dirty="0">
                  <a:solidFill>
                    <a:schemeClr val="bg1"/>
                  </a:solidFill>
                  <a:latin typeface="Arial" panose="020B0604020202020204" pitchFamily="34" charset="0"/>
                  <a:cs typeface="Calibri" panose="020F0502020204030204" pitchFamily="34" charset="0"/>
                </a:rPr>
                <a:t>٣ </a:t>
              </a:r>
              <a:r>
                <a:rPr lang="en-GB" sz="2000" b="1" dirty="0" err="1">
                  <a:solidFill>
                    <a:schemeClr val="bg1"/>
                  </a:solidFill>
                  <a:latin typeface="Arial" panose="020B0604020202020204" pitchFamily="34" charset="0"/>
                  <a:cs typeface="Calibri" panose="020F0502020204030204" pitchFamily="34" charset="0"/>
                </a:rPr>
                <a:t>سنوات</a:t>
              </a:r>
              <a:endParaRPr lang="en-GB" sz="2000" b="1" dirty="0">
                <a:solidFill>
                  <a:schemeClr val="bg1"/>
                </a:solidFill>
                <a:latin typeface="Arial" panose="020B0604020202020204" pitchFamily="34" charset="0"/>
                <a:cs typeface="Calibri" panose="020F0502020204030204" pitchFamily="34" charset="0"/>
              </a:endParaRPr>
            </a:p>
          </p:txBody>
        </p:sp>
      </p:grpSp>
      <p:sp>
        <p:nvSpPr>
          <p:cNvPr id="5" name="TextBox 4">
            <a:extLst>
              <a:ext uri="{FF2B5EF4-FFF2-40B4-BE49-F238E27FC236}">
                <a16:creationId xmlns:a16="http://schemas.microsoft.com/office/drawing/2014/main" id="{B3935525-7B4D-B932-7FD4-446EF17AA82E}"/>
              </a:ext>
            </a:extLst>
          </p:cNvPr>
          <p:cNvSpPr txBox="1"/>
          <p:nvPr/>
        </p:nvSpPr>
        <p:spPr>
          <a:xfrm>
            <a:off x="469055" y="306914"/>
            <a:ext cx="2008893" cy="400110"/>
          </a:xfrm>
          <a:prstGeom prst="rect">
            <a:avLst/>
          </a:prstGeom>
          <a:noFill/>
        </p:spPr>
        <p:txBody>
          <a:bodyPr wrap="square" rtlCol="0">
            <a:spAutoFit/>
          </a:bodyPr>
          <a:lstStyle/>
          <a:p>
            <a:pPr algn="r" rtl="1"/>
            <a:r>
              <a:rPr lang="ar-SA" sz="2000" b="1" dirty="0">
                <a:highlight>
                  <a:srgbClr val="FFFF00"/>
                </a:highlight>
                <a:latin typeface="Arial" panose="020B0604020202020204" pitchFamily="34" charset="0"/>
                <a:cs typeface="Arial" panose="020B0604020202020204" pitchFamily="34" charset="0"/>
              </a:rPr>
              <a:t>تكييف بحسب السياق</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01472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تحليل مخاطر حماية الطفل</a:t>
            </a:r>
            <a:endParaRPr lang="en-BE" dirty="0">
              <a:latin typeface="Calibri" panose="020F0502020204030204" pitchFamily="34" charset="0"/>
              <a:cs typeface="Calibri" panose="020F0502020204030204" pitchFamily="34" charset="0"/>
            </a:endParaRPr>
          </a:p>
        </p:txBody>
      </p:sp>
      <p:grpSp>
        <p:nvGrpSpPr>
          <p:cNvPr id="47" name="Group 46">
            <a:extLst>
              <a:ext uri="{FF2B5EF4-FFF2-40B4-BE49-F238E27FC236}">
                <a16:creationId xmlns:a16="http://schemas.microsoft.com/office/drawing/2014/main" id="{34B0ADF1-3877-6E08-23B6-AD9C751DA81A}"/>
              </a:ext>
            </a:extLst>
          </p:cNvPr>
          <p:cNvGrpSpPr/>
          <p:nvPr/>
        </p:nvGrpSpPr>
        <p:grpSpPr>
          <a:xfrm>
            <a:off x="6139450" y="4140569"/>
            <a:ext cx="2284022" cy="1913758"/>
            <a:chOff x="6259687" y="4130191"/>
            <a:chExt cx="2284022" cy="1913758"/>
          </a:xfrm>
          <a:solidFill>
            <a:schemeClr val="accent6">
              <a:lumMod val="60000"/>
              <a:lumOff val="40000"/>
            </a:schemeClr>
          </a:solidFill>
        </p:grpSpPr>
        <p:sp>
          <p:nvSpPr>
            <p:cNvPr id="27" name="Oval 26">
              <a:extLst>
                <a:ext uri="{FF2B5EF4-FFF2-40B4-BE49-F238E27FC236}">
                  <a16:creationId xmlns:a16="http://schemas.microsoft.com/office/drawing/2014/main" id="{78BC8478-D017-5EA8-E3ED-0FB9B9A60726}"/>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78F9EDD4-8D3A-38B0-9E8D-ABF4E4D2E6BA}"/>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987C041E-DA17-B122-CD2B-81F0FA12A524}"/>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6032AD68-95F9-1C8F-38A2-B075E5DC9F0A}"/>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1" name="Rectangle: Rounded Corners 30">
              <a:extLst>
                <a:ext uri="{FF2B5EF4-FFF2-40B4-BE49-F238E27FC236}">
                  <a16:creationId xmlns:a16="http://schemas.microsoft.com/office/drawing/2014/main" id="{2A51B483-97A9-D417-D6C0-5C41C89DBF18}"/>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3FE361E-1C67-2FBF-DF43-D590C807BB0A}"/>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F6EC2B4E-E898-42D7-AE3A-D5852895613D}"/>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4" name="Rectangle: Rounded Corners 33">
              <a:extLst>
                <a:ext uri="{FF2B5EF4-FFF2-40B4-BE49-F238E27FC236}">
                  <a16:creationId xmlns:a16="http://schemas.microsoft.com/office/drawing/2014/main" id="{A3788587-EA09-2422-ADB8-EA20AAB7754D}"/>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pic>
          <p:nvPicPr>
            <p:cNvPr id="35" name="Graphic 34" descr="Water with solid fill">
              <a:extLst>
                <a:ext uri="{FF2B5EF4-FFF2-40B4-BE49-F238E27FC236}">
                  <a16:creationId xmlns:a16="http://schemas.microsoft.com/office/drawing/2014/main" id="{33CFD674-3CF7-FCD7-6DA5-030613BCDA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695155" y="4232721"/>
              <a:ext cx="200226" cy="200226"/>
            </a:xfrm>
            <a:prstGeom prst="rect">
              <a:avLst/>
            </a:prstGeom>
          </p:spPr>
        </p:pic>
        <p:sp>
          <p:nvSpPr>
            <p:cNvPr id="37" name="Rectangle: Rounded Corners 36">
              <a:extLst>
                <a:ext uri="{FF2B5EF4-FFF2-40B4-BE49-F238E27FC236}">
                  <a16:creationId xmlns:a16="http://schemas.microsoft.com/office/drawing/2014/main" id="{B0E7EB47-7EB6-CC41-D737-4393F7009036}"/>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pic>
          <p:nvPicPr>
            <p:cNvPr id="46" name="Graphic 45" descr="Water with solid fill">
              <a:extLst>
                <a:ext uri="{FF2B5EF4-FFF2-40B4-BE49-F238E27FC236}">
                  <a16:creationId xmlns:a16="http://schemas.microsoft.com/office/drawing/2014/main" id="{58610EA4-5121-0B7A-5E9A-A4F83A95799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532454" y="4188872"/>
              <a:ext cx="200226" cy="200226"/>
            </a:xfrm>
            <a:prstGeom prst="rect">
              <a:avLst/>
            </a:prstGeom>
          </p:spPr>
        </p:pic>
      </p:grpSp>
      <p:sp>
        <p:nvSpPr>
          <p:cNvPr id="89" name="TextBox 88">
            <a:extLst>
              <a:ext uri="{FF2B5EF4-FFF2-40B4-BE49-F238E27FC236}">
                <a16:creationId xmlns:a16="http://schemas.microsoft.com/office/drawing/2014/main" id="{C946A71D-C82C-CACE-7FAF-703B66C53F59}"/>
              </a:ext>
            </a:extLst>
          </p:cNvPr>
          <p:cNvSpPr txBox="1"/>
          <p:nvPr/>
        </p:nvSpPr>
        <p:spPr>
          <a:xfrm>
            <a:off x="1163637" y="2772447"/>
            <a:ext cx="2008893" cy="400110"/>
          </a:xfrm>
          <a:prstGeom prst="rect">
            <a:avLst/>
          </a:prstGeom>
          <a:noFill/>
        </p:spPr>
        <p:txBody>
          <a:bodyPr wrap="square" rtlCol="0">
            <a:spAutoFit/>
          </a:bodyPr>
          <a:lstStyle/>
          <a:p>
            <a:pPr algn="r" rtl="1"/>
            <a:r>
              <a:rPr lang="en-GB" sz="2000" b="1" dirty="0">
                <a:latin typeface="Arial" panose="020B0604020202020204" pitchFamily="34" charset="0"/>
                <a:cs typeface="Calibri" panose="020F0502020204030204" pitchFamily="34" charset="0"/>
              </a:rPr>
              <a:t>عوامل الخطر</a:t>
            </a:r>
            <a:endParaRPr lang="en-BE" sz="2000" b="1" dirty="0">
              <a:latin typeface="Arial" panose="020B0604020202020204" pitchFamily="34" charset="0"/>
              <a:cs typeface="Calibri" panose="020F0502020204030204" pitchFamily="34" charset="0"/>
            </a:endParaRPr>
          </a:p>
        </p:txBody>
      </p:sp>
      <p:sp>
        <p:nvSpPr>
          <p:cNvPr id="90" name="TextBox 89">
            <a:extLst>
              <a:ext uri="{FF2B5EF4-FFF2-40B4-BE49-F238E27FC236}">
                <a16:creationId xmlns:a16="http://schemas.microsoft.com/office/drawing/2014/main" id="{54EF5FAF-82F7-6E6A-2D9E-DFE8247216EE}"/>
              </a:ext>
            </a:extLst>
          </p:cNvPr>
          <p:cNvSpPr txBox="1"/>
          <p:nvPr/>
        </p:nvSpPr>
        <p:spPr>
          <a:xfrm>
            <a:off x="1163637" y="4054709"/>
            <a:ext cx="2008893" cy="400110"/>
          </a:xfrm>
          <a:prstGeom prst="rect">
            <a:avLst/>
          </a:prstGeom>
          <a:noFill/>
        </p:spPr>
        <p:txBody>
          <a:bodyPr wrap="square" rtlCol="0">
            <a:spAutoFit/>
          </a:bodyPr>
          <a:lstStyle/>
          <a:p>
            <a:pPr algn="r" rtl="1"/>
            <a:r>
              <a:rPr lang="en-GB" sz="2000" b="1" dirty="0">
                <a:latin typeface="Arial" panose="020B0604020202020204" pitchFamily="34" charset="0"/>
                <a:cs typeface="Calibri" panose="020F0502020204030204" pitchFamily="34" charset="0"/>
              </a:rPr>
              <a:t>عوامل الحماية</a:t>
            </a:r>
            <a:endParaRPr lang="en-BE" sz="2000" b="1" dirty="0">
              <a:latin typeface="Arial" panose="020B0604020202020204" pitchFamily="34" charset="0"/>
              <a:cs typeface="Calibri" panose="020F0502020204030204" pitchFamily="34" charset="0"/>
            </a:endParaRPr>
          </a:p>
        </p:txBody>
      </p:sp>
      <p:sp>
        <p:nvSpPr>
          <p:cNvPr id="91" name="Rectangle: Rounded Corners 90">
            <a:extLst>
              <a:ext uri="{FF2B5EF4-FFF2-40B4-BE49-F238E27FC236}">
                <a16:creationId xmlns:a16="http://schemas.microsoft.com/office/drawing/2014/main" id="{211DB39C-A46C-E75C-1E3E-EDA696248EAE}"/>
              </a:ext>
            </a:extLst>
          </p:cNvPr>
          <p:cNvSpPr/>
          <p:nvPr/>
        </p:nvSpPr>
        <p:spPr>
          <a:xfrm>
            <a:off x="940280" y="3691097"/>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solidFill>
                <a:schemeClr val="bg1"/>
              </a:solidFill>
              <a:latin typeface="Arial" panose="020B0604020202020204" pitchFamily="34" charset="0"/>
              <a:cs typeface="Arial" panose="020B0604020202020204" pitchFamily="34" charset="0"/>
            </a:endParaRPr>
          </a:p>
        </p:txBody>
      </p:sp>
      <p:grpSp>
        <p:nvGrpSpPr>
          <p:cNvPr id="105" name="Group 104">
            <a:extLst>
              <a:ext uri="{FF2B5EF4-FFF2-40B4-BE49-F238E27FC236}">
                <a16:creationId xmlns:a16="http://schemas.microsoft.com/office/drawing/2014/main" id="{FF95987F-2065-F1FE-D5EA-1B9873AF7CB4}"/>
              </a:ext>
            </a:extLst>
          </p:cNvPr>
          <p:cNvGrpSpPr/>
          <p:nvPr/>
        </p:nvGrpSpPr>
        <p:grpSpPr>
          <a:xfrm>
            <a:off x="3885441" y="3964726"/>
            <a:ext cx="2178464" cy="1001631"/>
            <a:chOff x="5182484" y="4377092"/>
            <a:chExt cx="2934260" cy="1349137"/>
          </a:xfrm>
        </p:grpSpPr>
        <p:grpSp>
          <p:nvGrpSpPr>
            <p:cNvPr id="106" name="Group 105">
              <a:extLst>
                <a:ext uri="{FF2B5EF4-FFF2-40B4-BE49-F238E27FC236}">
                  <a16:creationId xmlns:a16="http://schemas.microsoft.com/office/drawing/2014/main" id="{BB61BD80-8F66-882E-4CF6-61262B8DEEF6}"/>
                </a:ext>
              </a:extLst>
            </p:cNvPr>
            <p:cNvGrpSpPr/>
            <p:nvPr/>
          </p:nvGrpSpPr>
          <p:grpSpPr>
            <a:xfrm>
              <a:off x="5182484" y="4377092"/>
              <a:ext cx="2934260" cy="1349137"/>
              <a:chOff x="2799225" y="1528989"/>
              <a:chExt cx="4843224" cy="991572"/>
            </a:xfrm>
            <a:solidFill>
              <a:schemeClr val="accent5"/>
            </a:solidFill>
          </p:grpSpPr>
          <p:sp>
            <p:nvSpPr>
              <p:cNvPr id="108" name="Rectangle 107">
                <a:extLst>
                  <a:ext uri="{FF2B5EF4-FFF2-40B4-BE49-F238E27FC236}">
                    <a16:creationId xmlns:a16="http://schemas.microsoft.com/office/drawing/2014/main" id="{0F9D6767-7CB8-5566-AA08-A99951DBE22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109" name="Parallelogram 108">
                <a:extLst>
                  <a:ext uri="{FF2B5EF4-FFF2-40B4-BE49-F238E27FC236}">
                    <a16:creationId xmlns:a16="http://schemas.microsoft.com/office/drawing/2014/main" id="{51975E1E-5992-133C-8B1B-034EE8FD96DB}"/>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110" name="Parallelogram 109">
                <a:extLst>
                  <a:ext uri="{FF2B5EF4-FFF2-40B4-BE49-F238E27FC236}">
                    <a16:creationId xmlns:a16="http://schemas.microsoft.com/office/drawing/2014/main" id="{AD58878E-B8FD-F3E9-BC2E-BBB49C6D95F0}"/>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07" name="TextBox 106">
              <a:extLst>
                <a:ext uri="{FF2B5EF4-FFF2-40B4-BE49-F238E27FC236}">
                  <a16:creationId xmlns:a16="http://schemas.microsoft.com/office/drawing/2014/main" id="{37802C6A-7DE1-A838-CA74-8B36753ED3AA}"/>
                </a:ext>
              </a:extLst>
            </p:cNvPr>
            <p:cNvSpPr txBox="1"/>
            <p:nvPr/>
          </p:nvSpPr>
          <p:spPr>
            <a:xfrm>
              <a:off x="5350143" y="4856665"/>
              <a:ext cx="2005010" cy="538924"/>
            </a:xfrm>
            <a:prstGeom prst="rect">
              <a:avLst/>
            </a:prstGeom>
            <a:noFill/>
          </p:spPr>
          <p:txBody>
            <a:bodyPr wrap="square" rtlCol="0" anchor="ctr">
              <a:spAutoFit/>
            </a:bodyPr>
            <a:lstStyle/>
            <a:p>
              <a:pPr algn="ctr" rtl="1"/>
              <a:r>
                <a:rPr lang="en-GB" sz="2000" b="1" dirty="0" err="1">
                  <a:solidFill>
                    <a:schemeClr val="bg1"/>
                  </a:solidFill>
                  <a:latin typeface="Arial" panose="020B0604020202020204" pitchFamily="34" charset="0"/>
                  <a:cs typeface="Calibri" panose="020F0502020204030204" pitchFamily="34" charset="0"/>
                </a:rPr>
                <a:t>ناضج</a:t>
              </a:r>
              <a:r>
                <a:rPr lang="ar-SA" sz="2000" b="1" dirty="0">
                  <a:solidFill>
                    <a:schemeClr val="bg1"/>
                  </a:solidFill>
                  <a:latin typeface="Arial" panose="020B0604020202020204" pitchFamily="34" charset="0"/>
                  <a:cs typeface="Calibri" panose="020F0502020204030204" pitchFamily="34" charset="0"/>
                </a:rPr>
                <a:t> </a:t>
              </a:r>
              <a:r>
                <a:rPr lang="en-GB" sz="2000" b="1" dirty="0" err="1">
                  <a:solidFill>
                    <a:schemeClr val="bg1"/>
                  </a:solidFill>
                  <a:latin typeface="Arial" panose="020B0604020202020204" pitchFamily="34" charset="0"/>
                  <a:cs typeface="Calibri" panose="020F0502020204030204" pitchFamily="34" charset="0"/>
                </a:rPr>
                <a:t>ومستقل</a:t>
              </a:r>
              <a:endParaRPr lang="en-GB" sz="2000" b="1" dirty="0">
                <a:solidFill>
                  <a:schemeClr val="bg1"/>
                </a:solidFill>
                <a:latin typeface="Arial" panose="020B0604020202020204" pitchFamily="34" charset="0"/>
                <a:cs typeface="Calibri" panose="020F0502020204030204" pitchFamily="34" charset="0"/>
              </a:endParaRPr>
            </a:p>
          </p:txBody>
        </p:sp>
      </p:grpSp>
      <p:grpSp>
        <p:nvGrpSpPr>
          <p:cNvPr id="111" name="Group 110">
            <a:extLst>
              <a:ext uri="{FF2B5EF4-FFF2-40B4-BE49-F238E27FC236}">
                <a16:creationId xmlns:a16="http://schemas.microsoft.com/office/drawing/2014/main" id="{C3BB20DB-3773-2A1F-90D0-936D15F4DDDF}"/>
              </a:ext>
            </a:extLst>
          </p:cNvPr>
          <p:cNvGrpSpPr/>
          <p:nvPr/>
        </p:nvGrpSpPr>
        <p:grpSpPr>
          <a:xfrm>
            <a:off x="8583849" y="3941999"/>
            <a:ext cx="2178464" cy="1001631"/>
            <a:chOff x="8583849" y="4353499"/>
            <a:chExt cx="2934260" cy="1349137"/>
          </a:xfrm>
        </p:grpSpPr>
        <p:grpSp>
          <p:nvGrpSpPr>
            <p:cNvPr id="112" name="Group 111">
              <a:extLst>
                <a:ext uri="{FF2B5EF4-FFF2-40B4-BE49-F238E27FC236}">
                  <a16:creationId xmlns:a16="http://schemas.microsoft.com/office/drawing/2014/main" id="{B11BCF25-58A5-750E-558C-757FEAE8F25D}"/>
                </a:ext>
              </a:extLst>
            </p:cNvPr>
            <p:cNvGrpSpPr/>
            <p:nvPr/>
          </p:nvGrpSpPr>
          <p:grpSpPr>
            <a:xfrm>
              <a:off x="8583849" y="4353499"/>
              <a:ext cx="2934260" cy="1349137"/>
              <a:chOff x="2799225" y="1528989"/>
              <a:chExt cx="4843224" cy="991572"/>
            </a:xfrm>
            <a:solidFill>
              <a:schemeClr val="accent3"/>
            </a:solidFill>
          </p:grpSpPr>
          <p:sp>
            <p:nvSpPr>
              <p:cNvPr id="114" name="Rectangle 113">
                <a:extLst>
                  <a:ext uri="{FF2B5EF4-FFF2-40B4-BE49-F238E27FC236}">
                    <a16:creationId xmlns:a16="http://schemas.microsoft.com/office/drawing/2014/main" id="{78AFA648-896E-98D9-4605-DEE7D57130DC}"/>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115" name="Parallelogram 114">
                <a:extLst>
                  <a:ext uri="{FF2B5EF4-FFF2-40B4-BE49-F238E27FC236}">
                    <a16:creationId xmlns:a16="http://schemas.microsoft.com/office/drawing/2014/main" id="{6206C843-CE14-9344-EFCC-7DF860C38A5C}"/>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116" name="Parallelogram 115">
                <a:extLst>
                  <a:ext uri="{FF2B5EF4-FFF2-40B4-BE49-F238E27FC236}">
                    <a16:creationId xmlns:a16="http://schemas.microsoft.com/office/drawing/2014/main" id="{99A7881F-68DC-A0EB-F40A-3C0E2D9FAE15}"/>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13" name="TextBox 112">
              <a:extLst>
                <a:ext uri="{FF2B5EF4-FFF2-40B4-BE49-F238E27FC236}">
                  <a16:creationId xmlns:a16="http://schemas.microsoft.com/office/drawing/2014/main" id="{4C12961B-E052-4A9F-4452-D346614A30C6}"/>
                </a:ext>
              </a:extLst>
            </p:cNvPr>
            <p:cNvSpPr txBox="1"/>
            <p:nvPr/>
          </p:nvSpPr>
          <p:spPr>
            <a:xfrm>
              <a:off x="8685609" y="4888164"/>
              <a:ext cx="2208522" cy="538924"/>
            </a:xfrm>
            <a:prstGeom prst="rect">
              <a:avLst/>
            </a:prstGeom>
            <a:noFill/>
          </p:spPr>
          <p:txBody>
            <a:bodyPr wrap="square" rtlCol="0" anchor="ctr">
              <a:spAutoFit/>
            </a:bodyPr>
            <a:lstStyle/>
            <a:p>
              <a:pPr algn="ctr" rtl="1"/>
              <a:r>
                <a:rPr lang="en-US" sz="2000" b="1" dirty="0">
                  <a:solidFill>
                    <a:schemeClr val="bg1"/>
                  </a:solidFill>
                  <a:latin typeface="Arial" panose="020B0604020202020204" pitchFamily="34" charset="0"/>
                  <a:cs typeface="Calibri" panose="020F0502020204030204" pitchFamily="34" charset="0"/>
                </a:rPr>
                <a:t>رعاية العمة</a:t>
              </a:r>
            </a:p>
          </p:txBody>
        </p:sp>
      </p:grpSp>
      <p:grpSp>
        <p:nvGrpSpPr>
          <p:cNvPr id="117" name="Group 116">
            <a:extLst>
              <a:ext uri="{FF2B5EF4-FFF2-40B4-BE49-F238E27FC236}">
                <a16:creationId xmlns:a16="http://schemas.microsoft.com/office/drawing/2014/main" id="{FD03EDA0-A2E5-1F9C-F4C9-E288D9CB6BA3}"/>
              </a:ext>
            </a:extLst>
          </p:cNvPr>
          <p:cNvGrpSpPr/>
          <p:nvPr/>
        </p:nvGrpSpPr>
        <p:grpSpPr>
          <a:xfrm>
            <a:off x="3885441" y="2461129"/>
            <a:ext cx="2178464" cy="1001631"/>
            <a:chOff x="5182484" y="1929774"/>
            <a:chExt cx="2934260" cy="1349137"/>
          </a:xfrm>
        </p:grpSpPr>
        <p:grpSp>
          <p:nvGrpSpPr>
            <p:cNvPr id="118" name="Group 117">
              <a:extLst>
                <a:ext uri="{FF2B5EF4-FFF2-40B4-BE49-F238E27FC236}">
                  <a16:creationId xmlns:a16="http://schemas.microsoft.com/office/drawing/2014/main" id="{DB2D5101-4B40-3631-68B2-37E0CDB83FAF}"/>
                </a:ext>
              </a:extLst>
            </p:cNvPr>
            <p:cNvGrpSpPr/>
            <p:nvPr/>
          </p:nvGrpSpPr>
          <p:grpSpPr>
            <a:xfrm>
              <a:off x="5182484" y="1929774"/>
              <a:ext cx="2934260" cy="1349137"/>
              <a:chOff x="2799225" y="1528989"/>
              <a:chExt cx="4843224" cy="991572"/>
            </a:xfrm>
            <a:solidFill>
              <a:schemeClr val="accent2"/>
            </a:solidFill>
          </p:grpSpPr>
          <p:sp>
            <p:nvSpPr>
              <p:cNvPr id="120" name="Rectangle 119">
                <a:extLst>
                  <a:ext uri="{FF2B5EF4-FFF2-40B4-BE49-F238E27FC236}">
                    <a16:creationId xmlns:a16="http://schemas.microsoft.com/office/drawing/2014/main" id="{6BFECCC6-173C-DEDE-74AD-2600BB6FFCDB}"/>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121" name="Parallelogram 120">
                <a:extLst>
                  <a:ext uri="{FF2B5EF4-FFF2-40B4-BE49-F238E27FC236}">
                    <a16:creationId xmlns:a16="http://schemas.microsoft.com/office/drawing/2014/main" id="{5B8BBD79-13CC-0BA7-8407-81945FC3037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122" name="Parallelogram 121">
                <a:extLst>
                  <a:ext uri="{FF2B5EF4-FFF2-40B4-BE49-F238E27FC236}">
                    <a16:creationId xmlns:a16="http://schemas.microsoft.com/office/drawing/2014/main" id="{D0E4B066-3CE0-EC0F-0200-D7FB2832C43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19" name="TextBox 118">
              <a:extLst>
                <a:ext uri="{FF2B5EF4-FFF2-40B4-BE49-F238E27FC236}">
                  <a16:creationId xmlns:a16="http://schemas.microsoft.com/office/drawing/2014/main" id="{AEA6085D-8BEC-DF28-69A9-F13AE6F00217}"/>
                </a:ext>
              </a:extLst>
            </p:cNvPr>
            <p:cNvSpPr txBox="1"/>
            <p:nvPr/>
          </p:nvSpPr>
          <p:spPr>
            <a:xfrm>
              <a:off x="5350143" y="2181960"/>
              <a:ext cx="2005010" cy="953480"/>
            </a:xfrm>
            <a:prstGeom prst="rect">
              <a:avLst/>
            </a:prstGeom>
            <a:noFill/>
          </p:spPr>
          <p:txBody>
            <a:bodyPr wrap="square" rtlCol="0" anchor="ctr">
              <a:spAutoFit/>
            </a:bodyPr>
            <a:lstStyle/>
            <a:p>
              <a:pPr algn="ctr" rtl="1"/>
              <a:r>
                <a:rPr lang="en-GB" sz="2000" b="1" dirty="0">
                  <a:solidFill>
                    <a:schemeClr val="bg1"/>
                  </a:solidFill>
                  <a:latin typeface="Arial" panose="020B0604020202020204" pitchFamily="34" charset="0"/>
                  <a:cs typeface="Calibri" panose="020F0502020204030204" pitchFamily="34" charset="0"/>
                </a:rPr>
                <a:t>الاستغلال الجنسي</a:t>
              </a:r>
            </a:p>
          </p:txBody>
        </p:sp>
      </p:grpSp>
      <p:grpSp>
        <p:nvGrpSpPr>
          <p:cNvPr id="123" name="Group 122">
            <a:extLst>
              <a:ext uri="{FF2B5EF4-FFF2-40B4-BE49-F238E27FC236}">
                <a16:creationId xmlns:a16="http://schemas.microsoft.com/office/drawing/2014/main" id="{98664D6A-53F5-3E13-5D59-2CF4E17CF9B5}"/>
              </a:ext>
            </a:extLst>
          </p:cNvPr>
          <p:cNvGrpSpPr/>
          <p:nvPr/>
        </p:nvGrpSpPr>
        <p:grpSpPr>
          <a:xfrm>
            <a:off x="8583849" y="2490822"/>
            <a:ext cx="2178464" cy="1001631"/>
            <a:chOff x="8583849" y="1906181"/>
            <a:chExt cx="2934260" cy="1349137"/>
          </a:xfrm>
        </p:grpSpPr>
        <p:grpSp>
          <p:nvGrpSpPr>
            <p:cNvPr id="124" name="Group 123">
              <a:extLst>
                <a:ext uri="{FF2B5EF4-FFF2-40B4-BE49-F238E27FC236}">
                  <a16:creationId xmlns:a16="http://schemas.microsoft.com/office/drawing/2014/main" id="{83893F37-AFE4-3E8A-2CB3-90078DA5B800}"/>
                </a:ext>
              </a:extLst>
            </p:cNvPr>
            <p:cNvGrpSpPr/>
            <p:nvPr/>
          </p:nvGrpSpPr>
          <p:grpSpPr>
            <a:xfrm>
              <a:off x="8583849" y="1906181"/>
              <a:ext cx="2934260" cy="1349137"/>
              <a:chOff x="2799225" y="1528989"/>
              <a:chExt cx="4843224" cy="991572"/>
            </a:xfrm>
            <a:solidFill>
              <a:schemeClr val="accent1"/>
            </a:solidFill>
          </p:grpSpPr>
          <p:sp>
            <p:nvSpPr>
              <p:cNvPr id="126" name="Rectangle 125">
                <a:extLst>
                  <a:ext uri="{FF2B5EF4-FFF2-40B4-BE49-F238E27FC236}">
                    <a16:creationId xmlns:a16="http://schemas.microsoft.com/office/drawing/2014/main" id="{58BDF7BE-3407-894E-83E6-17F80ED1EEC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127" name="Parallelogram 126">
                <a:extLst>
                  <a:ext uri="{FF2B5EF4-FFF2-40B4-BE49-F238E27FC236}">
                    <a16:creationId xmlns:a16="http://schemas.microsoft.com/office/drawing/2014/main" id="{E20700B3-5CF5-76F3-5E93-CCD8350654B3}"/>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128" name="Parallelogram 127">
                <a:extLst>
                  <a:ext uri="{FF2B5EF4-FFF2-40B4-BE49-F238E27FC236}">
                    <a16:creationId xmlns:a16="http://schemas.microsoft.com/office/drawing/2014/main" id="{ABAD0F18-7812-AAD0-87D9-3F5047C79F79}"/>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25" name="TextBox 124">
              <a:extLst>
                <a:ext uri="{FF2B5EF4-FFF2-40B4-BE49-F238E27FC236}">
                  <a16:creationId xmlns:a16="http://schemas.microsoft.com/office/drawing/2014/main" id="{D31D4ED5-6509-1A14-B91D-61D54A0B1D16}"/>
                </a:ext>
              </a:extLst>
            </p:cNvPr>
            <p:cNvSpPr txBox="1"/>
            <p:nvPr/>
          </p:nvSpPr>
          <p:spPr>
            <a:xfrm>
              <a:off x="8787366" y="2440901"/>
              <a:ext cx="2005010" cy="538924"/>
            </a:xfrm>
            <a:prstGeom prst="rect">
              <a:avLst/>
            </a:prstGeom>
            <a:noFill/>
          </p:spPr>
          <p:txBody>
            <a:bodyPr wrap="square" rtlCol="0" anchor="ctr">
              <a:spAutoFit/>
            </a:bodyPr>
            <a:lstStyle/>
            <a:p>
              <a:pPr algn="ctr" rtl="1"/>
              <a:r>
                <a:rPr lang="en-GB" sz="2000" b="1" dirty="0">
                  <a:solidFill>
                    <a:schemeClr val="bg1"/>
                  </a:solidFill>
                  <a:latin typeface="Arial" panose="020B0604020202020204" pitchFamily="34" charset="0"/>
                  <a:cs typeface="Calibri" panose="020F0502020204030204" pitchFamily="34" charset="0"/>
                </a:rPr>
                <a:t>فقير جدا</a:t>
              </a:r>
            </a:p>
          </p:txBody>
        </p:sp>
      </p:grpSp>
      <p:grpSp>
        <p:nvGrpSpPr>
          <p:cNvPr id="129" name="Group 128">
            <a:extLst>
              <a:ext uri="{FF2B5EF4-FFF2-40B4-BE49-F238E27FC236}">
                <a16:creationId xmlns:a16="http://schemas.microsoft.com/office/drawing/2014/main" id="{316C223B-9BD9-22A2-3EF9-1C10FEDB6F2A}"/>
              </a:ext>
            </a:extLst>
          </p:cNvPr>
          <p:cNvGrpSpPr/>
          <p:nvPr/>
        </p:nvGrpSpPr>
        <p:grpSpPr>
          <a:xfrm>
            <a:off x="3885441" y="5063536"/>
            <a:ext cx="2178464" cy="1001631"/>
            <a:chOff x="5182484" y="4377092"/>
            <a:chExt cx="2934260" cy="1349137"/>
          </a:xfrm>
        </p:grpSpPr>
        <p:grpSp>
          <p:nvGrpSpPr>
            <p:cNvPr id="130" name="Group 129">
              <a:extLst>
                <a:ext uri="{FF2B5EF4-FFF2-40B4-BE49-F238E27FC236}">
                  <a16:creationId xmlns:a16="http://schemas.microsoft.com/office/drawing/2014/main" id="{8D4609A1-2A0A-F7E6-661C-A2B9E32407B3}"/>
                </a:ext>
              </a:extLst>
            </p:cNvPr>
            <p:cNvGrpSpPr/>
            <p:nvPr/>
          </p:nvGrpSpPr>
          <p:grpSpPr>
            <a:xfrm>
              <a:off x="5182484" y="4377092"/>
              <a:ext cx="2934260" cy="1349137"/>
              <a:chOff x="2799225" y="1528989"/>
              <a:chExt cx="4843224" cy="991572"/>
            </a:xfrm>
            <a:solidFill>
              <a:schemeClr val="accent5"/>
            </a:solidFill>
          </p:grpSpPr>
          <p:sp>
            <p:nvSpPr>
              <p:cNvPr id="132" name="Rectangle 131">
                <a:extLst>
                  <a:ext uri="{FF2B5EF4-FFF2-40B4-BE49-F238E27FC236}">
                    <a16:creationId xmlns:a16="http://schemas.microsoft.com/office/drawing/2014/main" id="{A905BB91-241C-E8D3-5E8E-592B157DB57A}"/>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133" name="Parallelogram 132">
                <a:extLst>
                  <a:ext uri="{FF2B5EF4-FFF2-40B4-BE49-F238E27FC236}">
                    <a16:creationId xmlns:a16="http://schemas.microsoft.com/office/drawing/2014/main" id="{EA06D273-9382-BBB1-C75E-08946034CE2F}"/>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134" name="Parallelogram 133">
                <a:extLst>
                  <a:ext uri="{FF2B5EF4-FFF2-40B4-BE49-F238E27FC236}">
                    <a16:creationId xmlns:a16="http://schemas.microsoft.com/office/drawing/2014/main" id="{94A83D58-39FD-6963-7079-8E65C7E2842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31" name="TextBox 130">
              <a:extLst>
                <a:ext uri="{FF2B5EF4-FFF2-40B4-BE49-F238E27FC236}">
                  <a16:creationId xmlns:a16="http://schemas.microsoft.com/office/drawing/2014/main" id="{FDE8512A-E9A9-DEC3-8C0A-9EAAD209C697}"/>
                </a:ext>
              </a:extLst>
            </p:cNvPr>
            <p:cNvSpPr txBox="1"/>
            <p:nvPr/>
          </p:nvSpPr>
          <p:spPr>
            <a:xfrm>
              <a:off x="5350143" y="4658328"/>
              <a:ext cx="2005010" cy="953480"/>
            </a:xfrm>
            <a:prstGeom prst="rect">
              <a:avLst/>
            </a:prstGeom>
            <a:noFill/>
          </p:spPr>
          <p:txBody>
            <a:bodyPr wrap="square" rtlCol="0" anchor="ctr">
              <a:spAutoFit/>
            </a:bodyPr>
            <a:lstStyle/>
            <a:p>
              <a:pPr algn="ctr" rtl="1"/>
              <a:r>
                <a:rPr lang="en-GB" sz="2000" b="1" dirty="0">
                  <a:solidFill>
                    <a:schemeClr val="bg1"/>
                  </a:solidFill>
                  <a:latin typeface="Arial" panose="020B0604020202020204" pitchFamily="34" charset="0"/>
                  <a:cs typeface="Calibri" panose="020F0502020204030204" pitchFamily="34" charset="0"/>
                </a:rPr>
                <a:t>صحة بدنية جيدة</a:t>
              </a:r>
            </a:p>
          </p:txBody>
        </p:sp>
      </p:grpSp>
      <p:grpSp>
        <p:nvGrpSpPr>
          <p:cNvPr id="135" name="Group 134">
            <a:extLst>
              <a:ext uri="{FF2B5EF4-FFF2-40B4-BE49-F238E27FC236}">
                <a16:creationId xmlns:a16="http://schemas.microsoft.com/office/drawing/2014/main" id="{FE748C00-D931-6136-8E03-A1D5CA63CC27}"/>
              </a:ext>
            </a:extLst>
          </p:cNvPr>
          <p:cNvGrpSpPr/>
          <p:nvPr/>
        </p:nvGrpSpPr>
        <p:grpSpPr>
          <a:xfrm>
            <a:off x="8583849" y="5055249"/>
            <a:ext cx="2178464" cy="1001631"/>
            <a:chOff x="8583849" y="4353499"/>
            <a:chExt cx="2934260" cy="1349137"/>
          </a:xfrm>
        </p:grpSpPr>
        <p:grpSp>
          <p:nvGrpSpPr>
            <p:cNvPr id="136" name="Group 135">
              <a:extLst>
                <a:ext uri="{FF2B5EF4-FFF2-40B4-BE49-F238E27FC236}">
                  <a16:creationId xmlns:a16="http://schemas.microsoft.com/office/drawing/2014/main" id="{B7544298-A872-A79A-D032-9AB510AFEAE8}"/>
                </a:ext>
              </a:extLst>
            </p:cNvPr>
            <p:cNvGrpSpPr/>
            <p:nvPr/>
          </p:nvGrpSpPr>
          <p:grpSpPr>
            <a:xfrm>
              <a:off x="8583849" y="4353499"/>
              <a:ext cx="2934260" cy="1349137"/>
              <a:chOff x="2799225" y="1528989"/>
              <a:chExt cx="4843224" cy="991572"/>
            </a:xfrm>
            <a:solidFill>
              <a:schemeClr val="accent3"/>
            </a:solidFill>
          </p:grpSpPr>
          <p:sp>
            <p:nvSpPr>
              <p:cNvPr id="138" name="Rectangle 137">
                <a:extLst>
                  <a:ext uri="{FF2B5EF4-FFF2-40B4-BE49-F238E27FC236}">
                    <a16:creationId xmlns:a16="http://schemas.microsoft.com/office/drawing/2014/main" id="{BD605007-E288-014A-81F5-BD4C83D7E89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139" name="Parallelogram 138">
                <a:extLst>
                  <a:ext uri="{FF2B5EF4-FFF2-40B4-BE49-F238E27FC236}">
                    <a16:creationId xmlns:a16="http://schemas.microsoft.com/office/drawing/2014/main" id="{B893AB86-2D00-58CD-0C76-53DEF3BFC88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140" name="Parallelogram 139">
                <a:extLst>
                  <a:ext uri="{FF2B5EF4-FFF2-40B4-BE49-F238E27FC236}">
                    <a16:creationId xmlns:a16="http://schemas.microsoft.com/office/drawing/2014/main" id="{261AA781-5417-02F1-D89B-3DEA6C7036AD}"/>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37" name="TextBox 136">
              <a:extLst>
                <a:ext uri="{FF2B5EF4-FFF2-40B4-BE49-F238E27FC236}">
                  <a16:creationId xmlns:a16="http://schemas.microsoft.com/office/drawing/2014/main" id="{E7789564-F115-33E6-C7B8-57062AAAE545}"/>
                </a:ext>
              </a:extLst>
            </p:cNvPr>
            <p:cNvSpPr txBox="1"/>
            <p:nvPr/>
          </p:nvSpPr>
          <p:spPr>
            <a:xfrm>
              <a:off x="8662926" y="4634735"/>
              <a:ext cx="2253886" cy="953480"/>
            </a:xfrm>
            <a:prstGeom prst="rect">
              <a:avLst/>
            </a:prstGeom>
            <a:noFill/>
          </p:spPr>
          <p:txBody>
            <a:bodyPr wrap="square" rtlCol="0" anchor="ctr">
              <a:spAutoFit/>
            </a:bodyPr>
            <a:lstStyle/>
            <a:p>
              <a:pPr algn="ctr" rtl="1"/>
              <a:r>
                <a:rPr lang="en-GB" sz="2000" b="1" dirty="0">
                  <a:solidFill>
                    <a:schemeClr val="bg1"/>
                  </a:solidFill>
                  <a:latin typeface="Arial" panose="020B0604020202020204" pitchFamily="34" charset="0"/>
                  <a:cs typeface="Calibri" panose="020F0502020204030204" pitchFamily="34" charset="0"/>
                </a:rPr>
                <a:t>دعم قائد المجتمع</a:t>
              </a:r>
            </a:p>
          </p:txBody>
        </p:sp>
      </p:grpSp>
      <p:grpSp>
        <p:nvGrpSpPr>
          <p:cNvPr id="141" name="Group 140">
            <a:extLst>
              <a:ext uri="{FF2B5EF4-FFF2-40B4-BE49-F238E27FC236}">
                <a16:creationId xmlns:a16="http://schemas.microsoft.com/office/drawing/2014/main" id="{8CD7CDC9-C651-9D50-2482-806EA5A1FE44}"/>
              </a:ext>
            </a:extLst>
          </p:cNvPr>
          <p:cNvGrpSpPr/>
          <p:nvPr/>
        </p:nvGrpSpPr>
        <p:grpSpPr>
          <a:xfrm>
            <a:off x="6214997" y="2461129"/>
            <a:ext cx="2178464" cy="1001631"/>
            <a:chOff x="8583849" y="1906181"/>
            <a:chExt cx="2934260" cy="1349137"/>
          </a:xfrm>
        </p:grpSpPr>
        <p:grpSp>
          <p:nvGrpSpPr>
            <p:cNvPr id="142" name="Group 141">
              <a:extLst>
                <a:ext uri="{FF2B5EF4-FFF2-40B4-BE49-F238E27FC236}">
                  <a16:creationId xmlns:a16="http://schemas.microsoft.com/office/drawing/2014/main" id="{D733E56A-17AF-F9C0-9B6F-62ADCFC036C2}"/>
                </a:ext>
              </a:extLst>
            </p:cNvPr>
            <p:cNvGrpSpPr/>
            <p:nvPr/>
          </p:nvGrpSpPr>
          <p:grpSpPr>
            <a:xfrm>
              <a:off x="8583849" y="1906181"/>
              <a:ext cx="2934260" cy="1349137"/>
              <a:chOff x="2799225" y="1528989"/>
              <a:chExt cx="4843224" cy="991572"/>
            </a:xfrm>
            <a:solidFill>
              <a:schemeClr val="accent1"/>
            </a:solidFill>
          </p:grpSpPr>
          <p:sp>
            <p:nvSpPr>
              <p:cNvPr id="144" name="Rectangle 143">
                <a:extLst>
                  <a:ext uri="{FF2B5EF4-FFF2-40B4-BE49-F238E27FC236}">
                    <a16:creationId xmlns:a16="http://schemas.microsoft.com/office/drawing/2014/main" id="{F33A798E-92CD-4D52-E9F0-C14D399FEFFD}"/>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145" name="Parallelogram 144">
                <a:extLst>
                  <a:ext uri="{FF2B5EF4-FFF2-40B4-BE49-F238E27FC236}">
                    <a16:creationId xmlns:a16="http://schemas.microsoft.com/office/drawing/2014/main" id="{8EFCE9CE-8994-2325-1202-021AA7A4C3C2}"/>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146" name="Parallelogram 145">
                <a:extLst>
                  <a:ext uri="{FF2B5EF4-FFF2-40B4-BE49-F238E27FC236}">
                    <a16:creationId xmlns:a16="http://schemas.microsoft.com/office/drawing/2014/main" id="{58C31054-E1D0-9607-84D4-6C026C23B81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43" name="TextBox 142">
              <a:extLst>
                <a:ext uri="{FF2B5EF4-FFF2-40B4-BE49-F238E27FC236}">
                  <a16:creationId xmlns:a16="http://schemas.microsoft.com/office/drawing/2014/main" id="{366F541C-6410-8086-FFAA-5704F3A1459B}"/>
                </a:ext>
              </a:extLst>
            </p:cNvPr>
            <p:cNvSpPr txBox="1"/>
            <p:nvPr/>
          </p:nvSpPr>
          <p:spPr>
            <a:xfrm>
              <a:off x="8787366" y="2440901"/>
              <a:ext cx="2005010" cy="538924"/>
            </a:xfrm>
            <a:prstGeom prst="rect">
              <a:avLst/>
            </a:prstGeom>
            <a:noFill/>
          </p:spPr>
          <p:txBody>
            <a:bodyPr wrap="square" rtlCol="0" anchor="ctr">
              <a:spAutoFit/>
            </a:bodyPr>
            <a:lstStyle/>
            <a:p>
              <a:pPr algn="ctr" rtl="1"/>
              <a:r>
                <a:rPr lang="en-GB" sz="2000" b="1" dirty="0" err="1">
                  <a:solidFill>
                    <a:schemeClr val="bg1"/>
                  </a:solidFill>
                  <a:latin typeface="Arial" panose="020B0604020202020204" pitchFamily="34" charset="0"/>
                  <a:cs typeface="Calibri" panose="020F0502020204030204" pitchFamily="34" charset="0"/>
                </a:rPr>
                <a:t>نازح</a:t>
              </a:r>
              <a:endParaRPr lang="en-GB" sz="2000" b="1" dirty="0">
                <a:solidFill>
                  <a:schemeClr val="bg1"/>
                </a:solidFill>
                <a:latin typeface="Arial" panose="020B0604020202020204" pitchFamily="34" charset="0"/>
                <a:cs typeface="Calibri" panose="020F0502020204030204" pitchFamily="34" charset="0"/>
              </a:endParaRPr>
            </a:p>
          </p:txBody>
        </p:sp>
      </p:grpSp>
      <p:grpSp>
        <p:nvGrpSpPr>
          <p:cNvPr id="147" name="Group 146">
            <a:extLst>
              <a:ext uri="{FF2B5EF4-FFF2-40B4-BE49-F238E27FC236}">
                <a16:creationId xmlns:a16="http://schemas.microsoft.com/office/drawing/2014/main" id="{3A1323F9-A093-4277-50D5-A43472F29722}"/>
              </a:ext>
            </a:extLst>
          </p:cNvPr>
          <p:cNvGrpSpPr/>
          <p:nvPr/>
        </p:nvGrpSpPr>
        <p:grpSpPr>
          <a:xfrm>
            <a:off x="8583849" y="1365303"/>
            <a:ext cx="2178464" cy="1001631"/>
            <a:chOff x="8583849" y="1906181"/>
            <a:chExt cx="2934260" cy="1349137"/>
          </a:xfrm>
        </p:grpSpPr>
        <p:grpSp>
          <p:nvGrpSpPr>
            <p:cNvPr id="148" name="Group 147">
              <a:extLst>
                <a:ext uri="{FF2B5EF4-FFF2-40B4-BE49-F238E27FC236}">
                  <a16:creationId xmlns:a16="http://schemas.microsoft.com/office/drawing/2014/main" id="{D83EBC9F-2A1D-189F-F156-267850B67FA9}"/>
                </a:ext>
              </a:extLst>
            </p:cNvPr>
            <p:cNvGrpSpPr/>
            <p:nvPr/>
          </p:nvGrpSpPr>
          <p:grpSpPr>
            <a:xfrm>
              <a:off x="8583849" y="1906181"/>
              <a:ext cx="2934260" cy="1349137"/>
              <a:chOff x="2799225" y="1528989"/>
              <a:chExt cx="4843224" cy="991572"/>
            </a:xfrm>
            <a:solidFill>
              <a:schemeClr val="accent1"/>
            </a:solidFill>
          </p:grpSpPr>
          <p:sp>
            <p:nvSpPr>
              <p:cNvPr id="150" name="Rectangle 149">
                <a:extLst>
                  <a:ext uri="{FF2B5EF4-FFF2-40B4-BE49-F238E27FC236}">
                    <a16:creationId xmlns:a16="http://schemas.microsoft.com/office/drawing/2014/main" id="{73C2484F-706D-E037-BCCE-DCBFFDA09FF8}"/>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151" name="Parallelogram 150">
                <a:extLst>
                  <a:ext uri="{FF2B5EF4-FFF2-40B4-BE49-F238E27FC236}">
                    <a16:creationId xmlns:a16="http://schemas.microsoft.com/office/drawing/2014/main" id="{95E90AB5-3FD2-E880-21B9-9E5A20D32E5A}"/>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152" name="Parallelogram 151">
                <a:extLst>
                  <a:ext uri="{FF2B5EF4-FFF2-40B4-BE49-F238E27FC236}">
                    <a16:creationId xmlns:a16="http://schemas.microsoft.com/office/drawing/2014/main" id="{315E629A-7B43-AF33-7F10-0DC593975B2B}"/>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49" name="TextBox 148">
              <a:extLst>
                <a:ext uri="{FF2B5EF4-FFF2-40B4-BE49-F238E27FC236}">
                  <a16:creationId xmlns:a16="http://schemas.microsoft.com/office/drawing/2014/main" id="{A7F52939-E50B-074D-D27F-C56109912BF4}"/>
                </a:ext>
              </a:extLst>
            </p:cNvPr>
            <p:cNvSpPr txBox="1"/>
            <p:nvPr/>
          </p:nvSpPr>
          <p:spPr>
            <a:xfrm>
              <a:off x="8787366" y="2440901"/>
              <a:ext cx="2005010" cy="538924"/>
            </a:xfrm>
            <a:prstGeom prst="rect">
              <a:avLst/>
            </a:prstGeom>
            <a:noFill/>
          </p:spPr>
          <p:txBody>
            <a:bodyPr wrap="square" rtlCol="0" anchor="ctr">
              <a:spAutoFit/>
            </a:bodyPr>
            <a:lstStyle/>
            <a:p>
              <a:pPr algn="ctr" rtl="1"/>
              <a:r>
                <a:rPr lang="ar-SA" sz="2000" b="1" dirty="0">
                  <a:solidFill>
                    <a:schemeClr val="bg1"/>
                  </a:solidFill>
                  <a:latin typeface="Arial" panose="020B0604020202020204" pitchFamily="34" charset="0"/>
                  <a:cs typeface="Calibri" panose="020F0502020204030204" pitchFamily="34" charset="0"/>
                </a:rPr>
                <a:t>مكتئب</a:t>
              </a:r>
              <a:endParaRPr lang="en-GB" sz="2000" b="1" dirty="0">
                <a:solidFill>
                  <a:schemeClr val="bg1"/>
                </a:solidFill>
                <a:latin typeface="Arial" panose="020B0604020202020204" pitchFamily="34" charset="0"/>
                <a:cs typeface="Calibri" panose="020F0502020204030204" pitchFamily="34" charset="0"/>
              </a:endParaRPr>
            </a:p>
          </p:txBody>
        </p:sp>
      </p:grpSp>
      <p:grpSp>
        <p:nvGrpSpPr>
          <p:cNvPr id="153" name="Group 152">
            <a:extLst>
              <a:ext uri="{FF2B5EF4-FFF2-40B4-BE49-F238E27FC236}">
                <a16:creationId xmlns:a16="http://schemas.microsoft.com/office/drawing/2014/main" id="{05568D72-D96A-8FC3-89E1-F3A6F2C55E54}"/>
              </a:ext>
            </a:extLst>
          </p:cNvPr>
          <p:cNvGrpSpPr/>
          <p:nvPr/>
        </p:nvGrpSpPr>
        <p:grpSpPr>
          <a:xfrm>
            <a:off x="6214997" y="1335610"/>
            <a:ext cx="2178464" cy="1001631"/>
            <a:chOff x="8583849" y="1906181"/>
            <a:chExt cx="2934260" cy="1349137"/>
          </a:xfrm>
        </p:grpSpPr>
        <p:grpSp>
          <p:nvGrpSpPr>
            <p:cNvPr id="154" name="Group 153">
              <a:extLst>
                <a:ext uri="{FF2B5EF4-FFF2-40B4-BE49-F238E27FC236}">
                  <a16:creationId xmlns:a16="http://schemas.microsoft.com/office/drawing/2014/main" id="{8329D2C8-C2C7-6EC4-9FCE-05D8C072005A}"/>
                </a:ext>
              </a:extLst>
            </p:cNvPr>
            <p:cNvGrpSpPr/>
            <p:nvPr/>
          </p:nvGrpSpPr>
          <p:grpSpPr>
            <a:xfrm>
              <a:off x="8583849" y="1906181"/>
              <a:ext cx="2934260" cy="1349137"/>
              <a:chOff x="2799225" y="1528989"/>
              <a:chExt cx="4843224" cy="991572"/>
            </a:xfrm>
            <a:solidFill>
              <a:schemeClr val="accent1"/>
            </a:solidFill>
          </p:grpSpPr>
          <p:sp>
            <p:nvSpPr>
              <p:cNvPr id="156" name="Rectangle 155">
                <a:extLst>
                  <a:ext uri="{FF2B5EF4-FFF2-40B4-BE49-F238E27FC236}">
                    <a16:creationId xmlns:a16="http://schemas.microsoft.com/office/drawing/2014/main" id="{9564FDC2-3652-CE6B-60EA-02996DF6BBFE}"/>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157" name="Parallelogram 156">
                <a:extLst>
                  <a:ext uri="{FF2B5EF4-FFF2-40B4-BE49-F238E27FC236}">
                    <a16:creationId xmlns:a16="http://schemas.microsoft.com/office/drawing/2014/main" id="{DB807C25-4EF3-444F-84B3-D6C83ADB6EA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158" name="Parallelogram 157">
                <a:extLst>
                  <a:ext uri="{FF2B5EF4-FFF2-40B4-BE49-F238E27FC236}">
                    <a16:creationId xmlns:a16="http://schemas.microsoft.com/office/drawing/2014/main" id="{566973E7-AECE-EB2E-8055-FDF68CC19F74}"/>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155" name="TextBox 154">
              <a:extLst>
                <a:ext uri="{FF2B5EF4-FFF2-40B4-BE49-F238E27FC236}">
                  <a16:creationId xmlns:a16="http://schemas.microsoft.com/office/drawing/2014/main" id="{80C36B1D-706D-9E8F-6F13-371E6F358C56}"/>
                </a:ext>
              </a:extLst>
            </p:cNvPr>
            <p:cNvSpPr txBox="1"/>
            <p:nvPr/>
          </p:nvSpPr>
          <p:spPr>
            <a:xfrm>
              <a:off x="8787366" y="2440901"/>
              <a:ext cx="2005010" cy="538924"/>
            </a:xfrm>
            <a:prstGeom prst="rect">
              <a:avLst/>
            </a:prstGeom>
            <a:noFill/>
          </p:spPr>
          <p:txBody>
            <a:bodyPr wrap="square" rtlCol="0" anchor="ctr">
              <a:spAutoFit/>
            </a:bodyPr>
            <a:lstStyle/>
            <a:p>
              <a:pPr algn="ctr" rtl="1"/>
              <a:r>
                <a:rPr lang="ar-SA" sz="2000" b="1" dirty="0">
                  <a:solidFill>
                    <a:schemeClr val="bg1"/>
                  </a:solidFill>
                  <a:latin typeface="Arial" panose="020B0604020202020204" pitchFamily="34" charset="0"/>
                  <a:cs typeface="Calibri" panose="020F0502020204030204" pitchFamily="34" charset="0"/>
                </a:rPr>
                <a:t>١٢ عام</a:t>
              </a:r>
              <a:endParaRPr lang="en-GB" sz="2000" b="1" dirty="0">
                <a:solidFill>
                  <a:schemeClr val="bg1"/>
                </a:solidFill>
                <a:latin typeface="Arial" panose="020B0604020202020204" pitchFamily="34" charset="0"/>
                <a:cs typeface="Calibri" panose="020F0502020204030204" pitchFamily="34" charset="0"/>
              </a:endParaRPr>
            </a:p>
          </p:txBody>
        </p:sp>
      </p:grpSp>
      <p:sp>
        <p:nvSpPr>
          <p:cNvPr id="4" name="TextBox 3">
            <a:extLst>
              <a:ext uri="{FF2B5EF4-FFF2-40B4-BE49-F238E27FC236}">
                <a16:creationId xmlns:a16="http://schemas.microsoft.com/office/drawing/2014/main" id="{EF149063-4587-9F8A-096F-CD8A609DC9AD}"/>
              </a:ext>
            </a:extLst>
          </p:cNvPr>
          <p:cNvSpPr txBox="1"/>
          <p:nvPr/>
        </p:nvSpPr>
        <p:spPr>
          <a:xfrm>
            <a:off x="469055" y="306914"/>
            <a:ext cx="2008893" cy="400110"/>
          </a:xfrm>
          <a:prstGeom prst="rect">
            <a:avLst/>
          </a:prstGeom>
          <a:noFill/>
        </p:spPr>
        <p:txBody>
          <a:bodyPr wrap="square" rtlCol="0">
            <a:spAutoFit/>
          </a:bodyPr>
          <a:lstStyle/>
          <a:p>
            <a:pPr algn="r" rtl="1"/>
            <a:r>
              <a:rPr lang="ar-SA" sz="2000" b="1" dirty="0">
                <a:highlight>
                  <a:srgbClr val="FFFF00"/>
                </a:highlight>
                <a:latin typeface="Arial" panose="020B0604020202020204" pitchFamily="34" charset="0"/>
                <a:cs typeface="Arial" panose="020B0604020202020204" pitchFamily="34" charset="0"/>
              </a:rPr>
              <a:t>تكييف بحسب السياق</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6488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0BE10-F6D8-2FB7-DDFE-335CC331170D}"/>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تحليل مخاطر حماية الطفل</a:t>
            </a:r>
            <a:endParaRPr lang="en-BE"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BC4D8FF1-9F49-860A-2909-88BD06F0861A}"/>
              </a:ext>
            </a:extLst>
          </p:cNvPr>
          <p:cNvSpPr txBox="1"/>
          <p:nvPr/>
        </p:nvSpPr>
        <p:spPr>
          <a:xfrm>
            <a:off x="1163637" y="2479449"/>
            <a:ext cx="2008893" cy="400110"/>
          </a:xfrm>
          <a:prstGeom prst="rect">
            <a:avLst/>
          </a:prstGeom>
          <a:noFill/>
        </p:spPr>
        <p:txBody>
          <a:bodyPr wrap="square" rtlCol="0">
            <a:spAutoFit/>
          </a:bodyPr>
          <a:lstStyle/>
          <a:p>
            <a:pPr algn="r" rtl="1"/>
            <a:r>
              <a:rPr lang="en-GB" sz="2000" b="1" dirty="0">
                <a:latin typeface="Arial" panose="020B0604020202020204" pitchFamily="34" charset="0"/>
                <a:cs typeface="Calibri" panose="020F0502020204030204" pitchFamily="34" charset="0"/>
              </a:rPr>
              <a:t>عوامل الخطر</a:t>
            </a:r>
            <a:endParaRPr lang="en-BE" sz="2000" b="1" dirty="0">
              <a:latin typeface="Arial" panose="020B060402020202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3F15B5E3-4C28-8F5D-E267-DE28BA5399E3}"/>
              </a:ext>
            </a:extLst>
          </p:cNvPr>
          <p:cNvSpPr txBox="1"/>
          <p:nvPr/>
        </p:nvSpPr>
        <p:spPr>
          <a:xfrm>
            <a:off x="1163637" y="4052577"/>
            <a:ext cx="2008893" cy="400110"/>
          </a:xfrm>
          <a:prstGeom prst="rect">
            <a:avLst/>
          </a:prstGeom>
          <a:noFill/>
        </p:spPr>
        <p:txBody>
          <a:bodyPr wrap="square" rtlCol="0">
            <a:spAutoFit/>
          </a:bodyPr>
          <a:lstStyle/>
          <a:p>
            <a:pPr algn="r" rtl="1"/>
            <a:r>
              <a:rPr lang="en-GB" sz="2000" b="1" dirty="0">
                <a:latin typeface="Arial" panose="020B0604020202020204" pitchFamily="34" charset="0"/>
                <a:cs typeface="Calibri" panose="020F0502020204030204" pitchFamily="34" charset="0"/>
              </a:rPr>
              <a:t>عوامل الحماية</a:t>
            </a:r>
            <a:endParaRPr lang="en-BE" sz="2000" b="1" dirty="0">
              <a:latin typeface="Arial" panose="020B0604020202020204" pitchFamily="34" charset="0"/>
              <a:cs typeface="Calibri" panose="020F0502020204030204" pitchFamily="34" charset="0"/>
            </a:endParaRPr>
          </a:p>
        </p:txBody>
      </p:sp>
      <p:sp>
        <p:nvSpPr>
          <p:cNvPr id="9" name="Rectangle: Rounded Corners 8">
            <a:extLst>
              <a:ext uri="{FF2B5EF4-FFF2-40B4-BE49-F238E27FC236}">
                <a16:creationId xmlns:a16="http://schemas.microsoft.com/office/drawing/2014/main" id="{CA24EC80-AEED-7EDE-D9C1-2B5EC741B9FD}"/>
              </a:ext>
            </a:extLst>
          </p:cNvPr>
          <p:cNvSpPr/>
          <p:nvPr/>
        </p:nvSpPr>
        <p:spPr>
          <a:xfrm>
            <a:off x="940280" y="3535050"/>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solidFill>
                <a:schemeClr val="bg1"/>
              </a:solidFill>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1B44BD36-4337-9E28-CA3C-9DCCB689B9EB}"/>
              </a:ext>
            </a:extLst>
          </p:cNvPr>
          <p:cNvGrpSpPr/>
          <p:nvPr/>
        </p:nvGrpSpPr>
        <p:grpSpPr>
          <a:xfrm>
            <a:off x="6407601" y="3846890"/>
            <a:ext cx="1867715" cy="2765879"/>
            <a:chOff x="6542377" y="3389788"/>
            <a:chExt cx="1867715" cy="2765879"/>
          </a:xfrm>
          <a:solidFill>
            <a:schemeClr val="accent6">
              <a:lumMod val="60000"/>
              <a:lumOff val="40000"/>
            </a:schemeClr>
          </a:solidFill>
        </p:grpSpPr>
        <p:grpSp>
          <p:nvGrpSpPr>
            <p:cNvPr id="12" name="Group 11">
              <a:extLst>
                <a:ext uri="{FF2B5EF4-FFF2-40B4-BE49-F238E27FC236}">
                  <a16:creationId xmlns:a16="http://schemas.microsoft.com/office/drawing/2014/main" id="{8A34C5D4-0E55-D273-DC18-DC39DCB4729D}"/>
                </a:ext>
              </a:extLst>
            </p:cNvPr>
            <p:cNvGrpSpPr/>
            <p:nvPr/>
          </p:nvGrpSpPr>
          <p:grpSpPr>
            <a:xfrm>
              <a:off x="6542377" y="3389788"/>
              <a:ext cx="1867715" cy="2765879"/>
              <a:chOff x="6275864" y="3222632"/>
              <a:chExt cx="2080765" cy="3081378"/>
            </a:xfrm>
            <a:grpFill/>
          </p:grpSpPr>
          <p:sp>
            <p:nvSpPr>
              <p:cNvPr id="14" name="Oval 13">
                <a:extLst>
                  <a:ext uri="{FF2B5EF4-FFF2-40B4-BE49-F238E27FC236}">
                    <a16:creationId xmlns:a16="http://schemas.microsoft.com/office/drawing/2014/main" id="{D6BDBA56-D3CA-2DE2-2535-8BFC71F140B7}"/>
                  </a:ext>
                </a:extLst>
              </p:cNvPr>
              <p:cNvSpPr/>
              <p:nvPr/>
            </p:nvSpPr>
            <p:spPr>
              <a:xfrm>
                <a:off x="6879614" y="3222632"/>
                <a:ext cx="868194" cy="86819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D7589D34-6D10-ACAF-9B37-B29BC5D7183C}"/>
                  </a:ext>
                </a:extLst>
              </p:cNvPr>
              <p:cNvGrpSpPr/>
              <p:nvPr/>
            </p:nvGrpSpPr>
            <p:grpSpPr>
              <a:xfrm>
                <a:off x="6275864" y="3233777"/>
                <a:ext cx="2080765" cy="3070233"/>
                <a:chOff x="6131774" y="3095705"/>
                <a:chExt cx="2342385" cy="3456261"/>
              </a:xfrm>
              <a:grpFill/>
            </p:grpSpPr>
            <p:sp>
              <p:nvSpPr>
                <p:cNvPr id="19" name="Rectangle: Rounded Corners 18">
                  <a:extLst>
                    <a:ext uri="{FF2B5EF4-FFF2-40B4-BE49-F238E27FC236}">
                      <a16:creationId xmlns:a16="http://schemas.microsoft.com/office/drawing/2014/main" id="{E9CDCE81-48C9-0453-7189-61E2F324B2BC}"/>
                    </a:ext>
                  </a:extLst>
                </p:cNvPr>
                <p:cNvSpPr/>
                <p:nvPr/>
              </p:nvSpPr>
              <p:spPr>
                <a:xfrm>
                  <a:off x="6837950" y="4251503"/>
                  <a:ext cx="906678" cy="1189003"/>
                </a:xfrm>
                <a:prstGeom prst="roundRect">
                  <a:avLst>
                    <a:gd name="adj"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2" name="Rectangle: Rounded Corners 21">
                  <a:extLst>
                    <a:ext uri="{FF2B5EF4-FFF2-40B4-BE49-F238E27FC236}">
                      <a16:creationId xmlns:a16="http://schemas.microsoft.com/office/drawing/2014/main" id="{264B77D5-9386-A15E-DE57-FF48836D1182}"/>
                    </a:ext>
                  </a:extLst>
                </p:cNvPr>
                <p:cNvSpPr/>
                <p:nvPr/>
              </p:nvSpPr>
              <p:spPr>
                <a:xfrm rot="2358309">
                  <a:off x="6683264" y="4857233"/>
                  <a:ext cx="417071" cy="114934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3" name="Rectangle: Rounded Corners 22">
                  <a:extLst>
                    <a:ext uri="{FF2B5EF4-FFF2-40B4-BE49-F238E27FC236}">
                      <a16:creationId xmlns:a16="http://schemas.microsoft.com/office/drawing/2014/main" id="{13E20EA1-98F5-0E59-4174-197C1802F391}"/>
                    </a:ext>
                  </a:extLst>
                </p:cNvPr>
                <p:cNvSpPr/>
                <p:nvPr/>
              </p:nvSpPr>
              <p:spPr>
                <a:xfrm rot="9538565">
                  <a:off x="7532715" y="5053814"/>
                  <a:ext cx="403525" cy="149815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4" name="Rectangle: Rounded Corners 23">
                  <a:extLst>
                    <a:ext uri="{FF2B5EF4-FFF2-40B4-BE49-F238E27FC236}">
                      <a16:creationId xmlns:a16="http://schemas.microsoft.com/office/drawing/2014/main" id="{81AA9A6E-D60F-0FD1-EAA2-D4EDC4CF61BD}"/>
                    </a:ext>
                  </a:extLst>
                </p:cNvPr>
                <p:cNvSpPr/>
                <p:nvPr/>
              </p:nvSpPr>
              <p:spPr>
                <a:xfrm rot="10441727">
                  <a:off x="6466525" y="5566826"/>
                  <a:ext cx="412721" cy="966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5" name="Rectangle: Rounded Corners 24">
                  <a:extLst>
                    <a:ext uri="{FF2B5EF4-FFF2-40B4-BE49-F238E27FC236}">
                      <a16:creationId xmlns:a16="http://schemas.microsoft.com/office/drawing/2014/main" id="{43989D36-4185-BBC9-6579-C94636019759}"/>
                    </a:ext>
                  </a:extLst>
                </p:cNvPr>
                <p:cNvSpPr/>
                <p:nvPr/>
              </p:nvSpPr>
              <p:spPr>
                <a:xfrm rot="21202754">
                  <a:off x="7927941" y="3095705"/>
                  <a:ext cx="389349" cy="97050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9B14773A-F52E-6185-17AA-5AB153DD62CB}"/>
                    </a:ext>
                  </a:extLst>
                </p:cNvPr>
                <p:cNvSpPr/>
                <p:nvPr/>
              </p:nvSpPr>
              <p:spPr>
                <a:xfrm rot="2846291">
                  <a:off x="7655283" y="3612100"/>
                  <a:ext cx="417128" cy="122062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4828DA0A-F2DE-1B2F-08CB-ED32A37B71E9}"/>
                    </a:ext>
                  </a:extLst>
                </p:cNvPr>
                <p:cNvSpPr/>
                <p:nvPr/>
              </p:nvSpPr>
              <p:spPr>
                <a:xfrm rot="7497251">
                  <a:off x="6458770" y="3665817"/>
                  <a:ext cx="418716" cy="107270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8196F55B-3A75-7FBC-D8EA-0B8B47A2B017}"/>
                    </a:ext>
                  </a:extLst>
                </p:cNvPr>
                <p:cNvSpPr/>
                <p:nvPr/>
              </p:nvSpPr>
              <p:spPr>
                <a:xfrm rot="461185">
                  <a:off x="6232794" y="3158218"/>
                  <a:ext cx="397535" cy="102195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grpSp>
        </p:grpSp>
        <p:pic>
          <p:nvPicPr>
            <p:cNvPr id="13" name="Graphic 12" descr="Water with solid fill">
              <a:extLst>
                <a:ext uri="{FF2B5EF4-FFF2-40B4-BE49-F238E27FC236}">
                  <a16:creationId xmlns:a16="http://schemas.microsoft.com/office/drawing/2014/main" id="{C4F18BE1-2DF6-717C-8EAD-623D3A45D6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8170" y="3530974"/>
              <a:ext cx="200226" cy="200226"/>
            </a:xfrm>
            <a:prstGeom prst="rect">
              <a:avLst/>
            </a:prstGeom>
          </p:spPr>
        </p:pic>
      </p:grpSp>
      <p:grpSp>
        <p:nvGrpSpPr>
          <p:cNvPr id="29" name="Group 28">
            <a:extLst>
              <a:ext uri="{FF2B5EF4-FFF2-40B4-BE49-F238E27FC236}">
                <a16:creationId xmlns:a16="http://schemas.microsoft.com/office/drawing/2014/main" id="{D55D8C15-2A30-C9C3-6182-EEF806C5F34D}"/>
              </a:ext>
            </a:extLst>
          </p:cNvPr>
          <p:cNvGrpSpPr/>
          <p:nvPr/>
        </p:nvGrpSpPr>
        <p:grpSpPr>
          <a:xfrm>
            <a:off x="3885441" y="3908738"/>
            <a:ext cx="2178464" cy="1110098"/>
            <a:chOff x="5182484" y="4377092"/>
            <a:chExt cx="2934260" cy="1495235"/>
          </a:xfrm>
        </p:grpSpPr>
        <p:grpSp>
          <p:nvGrpSpPr>
            <p:cNvPr id="30" name="Group 29">
              <a:extLst>
                <a:ext uri="{FF2B5EF4-FFF2-40B4-BE49-F238E27FC236}">
                  <a16:creationId xmlns:a16="http://schemas.microsoft.com/office/drawing/2014/main" id="{739978F4-725D-2DFC-20D1-7792563DA505}"/>
                </a:ext>
              </a:extLst>
            </p:cNvPr>
            <p:cNvGrpSpPr/>
            <p:nvPr/>
          </p:nvGrpSpPr>
          <p:grpSpPr>
            <a:xfrm>
              <a:off x="5182484" y="4377092"/>
              <a:ext cx="2934260" cy="1349137"/>
              <a:chOff x="2799225" y="1528989"/>
              <a:chExt cx="4843224" cy="991572"/>
            </a:xfrm>
            <a:solidFill>
              <a:schemeClr val="accent5"/>
            </a:solidFill>
          </p:grpSpPr>
          <p:sp>
            <p:nvSpPr>
              <p:cNvPr id="32" name="Rectangle 31">
                <a:extLst>
                  <a:ext uri="{FF2B5EF4-FFF2-40B4-BE49-F238E27FC236}">
                    <a16:creationId xmlns:a16="http://schemas.microsoft.com/office/drawing/2014/main" id="{C5C36C77-AF87-4B8B-F6AD-8B2E21E51F0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33" name="Parallelogram 32">
                <a:extLst>
                  <a:ext uri="{FF2B5EF4-FFF2-40B4-BE49-F238E27FC236}">
                    <a16:creationId xmlns:a16="http://schemas.microsoft.com/office/drawing/2014/main" id="{17BAFCF1-743C-4BB7-9A63-1529FD0848C5}"/>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34" name="Parallelogram 33">
                <a:extLst>
                  <a:ext uri="{FF2B5EF4-FFF2-40B4-BE49-F238E27FC236}">
                    <a16:creationId xmlns:a16="http://schemas.microsoft.com/office/drawing/2014/main" id="{93C88907-1AFC-116D-3882-C0A9AE688745}"/>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31" name="TextBox 30">
              <a:extLst>
                <a:ext uri="{FF2B5EF4-FFF2-40B4-BE49-F238E27FC236}">
                  <a16:creationId xmlns:a16="http://schemas.microsoft.com/office/drawing/2014/main" id="{308A6865-D2E2-8E4B-5AB6-F43CB5034BC9}"/>
                </a:ext>
              </a:extLst>
            </p:cNvPr>
            <p:cNvSpPr txBox="1"/>
            <p:nvPr/>
          </p:nvSpPr>
          <p:spPr>
            <a:xfrm>
              <a:off x="5350143" y="4918847"/>
              <a:ext cx="2005010" cy="953480"/>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ذكي ، متعلم جيد</a:t>
              </a:r>
            </a:p>
          </p:txBody>
        </p:sp>
      </p:grpSp>
      <p:grpSp>
        <p:nvGrpSpPr>
          <p:cNvPr id="35" name="Group 34">
            <a:extLst>
              <a:ext uri="{FF2B5EF4-FFF2-40B4-BE49-F238E27FC236}">
                <a16:creationId xmlns:a16="http://schemas.microsoft.com/office/drawing/2014/main" id="{679A2421-C4A9-9378-29F2-E05668087591}"/>
              </a:ext>
            </a:extLst>
          </p:cNvPr>
          <p:cNvGrpSpPr/>
          <p:nvPr/>
        </p:nvGrpSpPr>
        <p:grpSpPr>
          <a:xfrm>
            <a:off x="8583849" y="3886010"/>
            <a:ext cx="2178464" cy="1045517"/>
            <a:chOff x="8583849" y="4353499"/>
            <a:chExt cx="2934260" cy="1408249"/>
          </a:xfrm>
        </p:grpSpPr>
        <p:grpSp>
          <p:nvGrpSpPr>
            <p:cNvPr id="36" name="Group 35">
              <a:extLst>
                <a:ext uri="{FF2B5EF4-FFF2-40B4-BE49-F238E27FC236}">
                  <a16:creationId xmlns:a16="http://schemas.microsoft.com/office/drawing/2014/main" id="{07909E0C-618E-C4C9-C58D-F8320EC600AB}"/>
                </a:ext>
              </a:extLst>
            </p:cNvPr>
            <p:cNvGrpSpPr/>
            <p:nvPr/>
          </p:nvGrpSpPr>
          <p:grpSpPr>
            <a:xfrm>
              <a:off x="8583849" y="4353499"/>
              <a:ext cx="2934260" cy="1349137"/>
              <a:chOff x="2799225" y="1528989"/>
              <a:chExt cx="4843224" cy="991572"/>
            </a:xfrm>
            <a:solidFill>
              <a:schemeClr val="accent3"/>
            </a:solidFill>
          </p:grpSpPr>
          <p:sp>
            <p:nvSpPr>
              <p:cNvPr id="38" name="Rectangle 37">
                <a:extLst>
                  <a:ext uri="{FF2B5EF4-FFF2-40B4-BE49-F238E27FC236}">
                    <a16:creationId xmlns:a16="http://schemas.microsoft.com/office/drawing/2014/main" id="{DBD7484E-247F-6B86-AB5E-A41D9ACAFE50}"/>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39" name="Parallelogram 38">
                <a:extLst>
                  <a:ext uri="{FF2B5EF4-FFF2-40B4-BE49-F238E27FC236}">
                    <a16:creationId xmlns:a16="http://schemas.microsoft.com/office/drawing/2014/main" id="{5CA04630-19FF-7F36-DEAF-410AB454D3D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40" name="Parallelogram 39">
                <a:extLst>
                  <a:ext uri="{FF2B5EF4-FFF2-40B4-BE49-F238E27FC236}">
                    <a16:creationId xmlns:a16="http://schemas.microsoft.com/office/drawing/2014/main" id="{09A6CE33-94DF-A638-BEDB-211EC4090BB4}"/>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37" name="TextBox 36">
              <a:extLst>
                <a:ext uri="{FF2B5EF4-FFF2-40B4-BE49-F238E27FC236}">
                  <a16:creationId xmlns:a16="http://schemas.microsoft.com/office/drawing/2014/main" id="{36F2DA8C-E1C8-B43B-6B1C-37954F4AC6B4}"/>
                </a:ext>
              </a:extLst>
            </p:cNvPr>
            <p:cNvSpPr txBox="1"/>
            <p:nvPr/>
          </p:nvSpPr>
          <p:spPr>
            <a:xfrm>
              <a:off x="8685609" y="4808268"/>
              <a:ext cx="2208522" cy="953480"/>
            </a:xfrm>
            <a:prstGeom prst="rect">
              <a:avLst/>
            </a:prstGeom>
            <a:noFill/>
          </p:spPr>
          <p:txBody>
            <a:bodyPr wrap="square" rtlCol="0">
              <a:spAutoFit/>
            </a:bodyPr>
            <a:lstStyle/>
            <a:p>
              <a:pPr algn="ctr" rtl="1"/>
              <a:r>
                <a:rPr lang="ar-SA" sz="2000" b="1" dirty="0">
                  <a:solidFill>
                    <a:schemeClr val="bg1"/>
                  </a:solidFill>
                  <a:latin typeface="Arial" panose="020B0604020202020204" pitchFamily="34" charset="0"/>
                  <a:cs typeface="Calibri" panose="020F0502020204030204" pitchFamily="34" charset="0"/>
                </a:rPr>
                <a:t>دعم </a:t>
              </a:r>
              <a:r>
                <a:rPr lang="en-US" sz="2000" b="1" dirty="0" err="1">
                  <a:solidFill>
                    <a:schemeClr val="bg1"/>
                  </a:solidFill>
                  <a:latin typeface="Arial" panose="020B0604020202020204" pitchFamily="34" charset="0"/>
                  <a:cs typeface="Calibri" panose="020F0502020204030204" pitchFamily="34" charset="0"/>
                </a:rPr>
                <a:t>موظفي</a:t>
              </a:r>
              <a:r>
                <a:rPr lang="en-US" sz="2000" b="1" dirty="0">
                  <a:solidFill>
                    <a:schemeClr val="bg1"/>
                  </a:solidFill>
                  <a:latin typeface="Arial" panose="020B0604020202020204" pitchFamily="34" charset="0"/>
                  <a:cs typeface="Calibri" panose="020F0502020204030204" pitchFamily="34" charset="0"/>
                </a:rPr>
                <a:t> </a:t>
              </a:r>
              <a:r>
                <a:rPr lang="ar-SA" sz="2000" b="1" dirty="0">
                  <a:solidFill>
                    <a:schemeClr val="bg1"/>
                  </a:solidFill>
                  <a:latin typeface="Arial" panose="020B0604020202020204" pitchFamily="34" charset="0"/>
                  <a:cs typeface="Calibri" panose="020F0502020204030204" pitchFamily="34" charset="0"/>
                </a:rPr>
                <a:t>ال</a:t>
              </a:r>
              <a:r>
                <a:rPr lang="en-US" sz="2000" b="1" dirty="0" err="1">
                  <a:solidFill>
                    <a:schemeClr val="bg1"/>
                  </a:solidFill>
                  <a:latin typeface="Arial" panose="020B0604020202020204" pitchFamily="34" charset="0"/>
                  <a:cs typeface="Calibri" panose="020F0502020204030204" pitchFamily="34" charset="0"/>
                </a:rPr>
                <a:t>مركز</a:t>
              </a:r>
              <a:r>
                <a:rPr lang="en-US" sz="2000" b="1" dirty="0">
                  <a:solidFill>
                    <a:schemeClr val="bg1"/>
                  </a:solidFill>
                  <a:latin typeface="Arial" panose="020B0604020202020204" pitchFamily="34" charset="0"/>
                  <a:cs typeface="Calibri" panose="020F0502020204030204" pitchFamily="34" charset="0"/>
                </a:rPr>
                <a:t> </a:t>
              </a:r>
            </a:p>
          </p:txBody>
        </p:sp>
      </p:grpSp>
      <p:grpSp>
        <p:nvGrpSpPr>
          <p:cNvPr id="41" name="Group 40">
            <a:extLst>
              <a:ext uri="{FF2B5EF4-FFF2-40B4-BE49-F238E27FC236}">
                <a16:creationId xmlns:a16="http://schemas.microsoft.com/office/drawing/2014/main" id="{B2B3D844-C159-EF0A-67F4-5D9E3C862AE9}"/>
              </a:ext>
            </a:extLst>
          </p:cNvPr>
          <p:cNvGrpSpPr/>
          <p:nvPr/>
        </p:nvGrpSpPr>
        <p:grpSpPr>
          <a:xfrm>
            <a:off x="3885441" y="2400424"/>
            <a:ext cx="2178464" cy="1001631"/>
            <a:chOff x="5182484" y="1929774"/>
            <a:chExt cx="2934260" cy="1349137"/>
          </a:xfrm>
        </p:grpSpPr>
        <p:grpSp>
          <p:nvGrpSpPr>
            <p:cNvPr id="42" name="Group 41">
              <a:extLst>
                <a:ext uri="{FF2B5EF4-FFF2-40B4-BE49-F238E27FC236}">
                  <a16:creationId xmlns:a16="http://schemas.microsoft.com/office/drawing/2014/main" id="{9AA7873B-6F04-5AAF-B56A-303A85D5ED5E}"/>
                </a:ext>
              </a:extLst>
            </p:cNvPr>
            <p:cNvGrpSpPr/>
            <p:nvPr/>
          </p:nvGrpSpPr>
          <p:grpSpPr>
            <a:xfrm>
              <a:off x="5182484" y="1929774"/>
              <a:ext cx="2934260" cy="1349137"/>
              <a:chOff x="2799225" y="1528989"/>
              <a:chExt cx="4843224" cy="991572"/>
            </a:xfrm>
            <a:solidFill>
              <a:schemeClr val="accent2"/>
            </a:solidFill>
          </p:grpSpPr>
          <p:sp>
            <p:nvSpPr>
              <p:cNvPr id="44" name="Rectangle 43">
                <a:extLst>
                  <a:ext uri="{FF2B5EF4-FFF2-40B4-BE49-F238E27FC236}">
                    <a16:creationId xmlns:a16="http://schemas.microsoft.com/office/drawing/2014/main" id="{D1072683-1998-80A8-866C-984B3C4A4D9A}"/>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45" name="Parallelogram 44">
                <a:extLst>
                  <a:ext uri="{FF2B5EF4-FFF2-40B4-BE49-F238E27FC236}">
                    <a16:creationId xmlns:a16="http://schemas.microsoft.com/office/drawing/2014/main" id="{EBACB095-1C03-4202-EB1E-1B80D71632D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46" name="Parallelogram 45">
                <a:extLst>
                  <a:ext uri="{FF2B5EF4-FFF2-40B4-BE49-F238E27FC236}">
                    <a16:creationId xmlns:a16="http://schemas.microsoft.com/office/drawing/2014/main" id="{ADE2F3F9-7C9F-7AAF-1ED9-659F568A9EC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43" name="TextBox 42">
              <a:extLst>
                <a:ext uri="{FF2B5EF4-FFF2-40B4-BE49-F238E27FC236}">
                  <a16:creationId xmlns:a16="http://schemas.microsoft.com/office/drawing/2014/main" id="{2ACE822A-60A5-C396-8384-B3F13FFC5553}"/>
                </a:ext>
              </a:extLst>
            </p:cNvPr>
            <p:cNvSpPr txBox="1"/>
            <p:nvPr/>
          </p:nvSpPr>
          <p:spPr>
            <a:xfrm>
              <a:off x="5244919" y="2451421"/>
              <a:ext cx="2191451" cy="538924"/>
            </a:xfrm>
            <a:prstGeom prst="rect">
              <a:avLst/>
            </a:prstGeom>
            <a:noFill/>
          </p:spPr>
          <p:txBody>
            <a:bodyPr wrap="square" rtlCol="0">
              <a:spAutoFit/>
            </a:bodyPr>
            <a:lstStyle/>
            <a:p>
              <a:pPr algn="ctr" rtl="1"/>
              <a:r>
                <a:rPr lang="en-GB" sz="2000" b="1" dirty="0" err="1">
                  <a:solidFill>
                    <a:schemeClr val="bg1"/>
                  </a:solidFill>
                  <a:latin typeface="Arial" panose="020B0604020202020204" pitchFamily="34" charset="0"/>
                  <a:cs typeface="Calibri" panose="020F0502020204030204" pitchFamily="34" charset="0"/>
                </a:rPr>
                <a:t>غير</a:t>
              </a:r>
              <a:r>
                <a:rPr lang="en-GB" sz="2000" b="1" dirty="0">
                  <a:solidFill>
                    <a:schemeClr val="bg1"/>
                  </a:solidFill>
                  <a:latin typeface="Arial" panose="020B0604020202020204" pitchFamily="34" charset="0"/>
                  <a:cs typeface="Calibri" panose="020F0502020204030204" pitchFamily="34" charset="0"/>
                </a:rPr>
                <a:t> </a:t>
              </a:r>
              <a:r>
                <a:rPr lang="en-GB" sz="2000" b="1" dirty="0" err="1">
                  <a:solidFill>
                    <a:schemeClr val="bg1"/>
                  </a:solidFill>
                  <a:latin typeface="Arial" panose="020B0604020202020204" pitchFamily="34" charset="0"/>
                  <a:cs typeface="Calibri" panose="020F0502020204030204" pitchFamily="34" charset="0"/>
                </a:rPr>
                <a:t>مصحوب</a:t>
              </a:r>
              <a:endParaRPr lang="en-GB" sz="2000" b="1" dirty="0">
                <a:solidFill>
                  <a:schemeClr val="bg1"/>
                </a:solidFill>
                <a:latin typeface="Arial" panose="020B0604020202020204" pitchFamily="34" charset="0"/>
                <a:cs typeface="Calibri" panose="020F0502020204030204" pitchFamily="34" charset="0"/>
              </a:endParaRPr>
            </a:p>
          </p:txBody>
        </p:sp>
      </p:grpSp>
      <p:grpSp>
        <p:nvGrpSpPr>
          <p:cNvPr id="47" name="Group 46">
            <a:extLst>
              <a:ext uri="{FF2B5EF4-FFF2-40B4-BE49-F238E27FC236}">
                <a16:creationId xmlns:a16="http://schemas.microsoft.com/office/drawing/2014/main" id="{B19BCF6E-4B4E-C3AC-0310-28034284AE2C}"/>
              </a:ext>
            </a:extLst>
          </p:cNvPr>
          <p:cNvGrpSpPr/>
          <p:nvPr/>
        </p:nvGrpSpPr>
        <p:grpSpPr>
          <a:xfrm>
            <a:off x="8583849" y="2400424"/>
            <a:ext cx="2178464" cy="1001631"/>
            <a:chOff x="8583849" y="1906181"/>
            <a:chExt cx="2934260" cy="1349137"/>
          </a:xfrm>
        </p:grpSpPr>
        <p:grpSp>
          <p:nvGrpSpPr>
            <p:cNvPr id="48" name="Group 47">
              <a:extLst>
                <a:ext uri="{FF2B5EF4-FFF2-40B4-BE49-F238E27FC236}">
                  <a16:creationId xmlns:a16="http://schemas.microsoft.com/office/drawing/2014/main" id="{3D68AE52-7FA4-E4CA-6184-8A9B1FC24BDB}"/>
                </a:ext>
              </a:extLst>
            </p:cNvPr>
            <p:cNvGrpSpPr/>
            <p:nvPr/>
          </p:nvGrpSpPr>
          <p:grpSpPr>
            <a:xfrm>
              <a:off x="8583849" y="1906181"/>
              <a:ext cx="2934260" cy="1349137"/>
              <a:chOff x="2799225" y="1528989"/>
              <a:chExt cx="4843224" cy="991572"/>
            </a:xfrm>
            <a:solidFill>
              <a:schemeClr val="accent1"/>
            </a:solidFill>
          </p:grpSpPr>
          <p:sp>
            <p:nvSpPr>
              <p:cNvPr id="51" name="Rectangle 50">
                <a:extLst>
                  <a:ext uri="{FF2B5EF4-FFF2-40B4-BE49-F238E27FC236}">
                    <a16:creationId xmlns:a16="http://schemas.microsoft.com/office/drawing/2014/main" id="{BBF714EC-D02C-52B4-E401-825EF1EBA748}"/>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52" name="Parallelogram 51">
                <a:extLst>
                  <a:ext uri="{FF2B5EF4-FFF2-40B4-BE49-F238E27FC236}">
                    <a16:creationId xmlns:a16="http://schemas.microsoft.com/office/drawing/2014/main" id="{074B9B6D-2973-173C-B936-2881F0C7C41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53" name="Parallelogram 52">
                <a:extLst>
                  <a:ext uri="{FF2B5EF4-FFF2-40B4-BE49-F238E27FC236}">
                    <a16:creationId xmlns:a16="http://schemas.microsoft.com/office/drawing/2014/main" id="{7062803B-3C28-927C-2F00-EF374F219124}"/>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49" name="TextBox 48">
              <a:extLst>
                <a:ext uri="{FF2B5EF4-FFF2-40B4-BE49-F238E27FC236}">
                  <a16:creationId xmlns:a16="http://schemas.microsoft.com/office/drawing/2014/main" id="{16CA2EF5-94B8-EE70-BF27-33F015833605}"/>
                </a:ext>
              </a:extLst>
            </p:cNvPr>
            <p:cNvSpPr txBox="1"/>
            <p:nvPr/>
          </p:nvSpPr>
          <p:spPr>
            <a:xfrm>
              <a:off x="8787366" y="2503084"/>
              <a:ext cx="2005010" cy="538924"/>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لاجئ</a:t>
              </a:r>
            </a:p>
          </p:txBody>
        </p:sp>
      </p:grpSp>
      <p:grpSp>
        <p:nvGrpSpPr>
          <p:cNvPr id="54" name="Group 53">
            <a:extLst>
              <a:ext uri="{FF2B5EF4-FFF2-40B4-BE49-F238E27FC236}">
                <a16:creationId xmlns:a16="http://schemas.microsoft.com/office/drawing/2014/main" id="{96EC0757-0583-432C-E369-F39AE15AE6A0}"/>
              </a:ext>
            </a:extLst>
          </p:cNvPr>
          <p:cNvGrpSpPr/>
          <p:nvPr/>
        </p:nvGrpSpPr>
        <p:grpSpPr>
          <a:xfrm>
            <a:off x="3885441" y="5007547"/>
            <a:ext cx="2178464" cy="1095169"/>
            <a:chOff x="5182484" y="4377092"/>
            <a:chExt cx="2934260" cy="1475127"/>
          </a:xfrm>
        </p:grpSpPr>
        <p:grpSp>
          <p:nvGrpSpPr>
            <p:cNvPr id="66" name="Group 65">
              <a:extLst>
                <a:ext uri="{FF2B5EF4-FFF2-40B4-BE49-F238E27FC236}">
                  <a16:creationId xmlns:a16="http://schemas.microsoft.com/office/drawing/2014/main" id="{ECB8B486-4D59-08F3-0C94-96811E465E5F}"/>
                </a:ext>
              </a:extLst>
            </p:cNvPr>
            <p:cNvGrpSpPr/>
            <p:nvPr/>
          </p:nvGrpSpPr>
          <p:grpSpPr>
            <a:xfrm>
              <a:off x="5182484" y="4377092"/>
              <a:ext cx="2934260" cy="1349137"/>
              <a:chOff x="2799225" y="1528989"/>
              <a:chExt cx="4843224" cy="991572"/>
            </a:xfrm>
            <a:solidFill>
              <a:schemeClr val="accent5"/>
            </a:solidFill>
          </p:grpSpPr>
          <p:sp>
            <p:nvSpPr>
              <p:cNvPr id="70" name="Rectangle 69">
                <a:extLst>
                  <a:ext uri="{FF2B5EF4-FFF2-40B4-BE49-F238E27FC236}">
                    <a16:creationId xmlns:a16="http://schemas.microsoft.com/office/drawing/2014/main" id="{45560891-0783-041E-BA3D-14BEC825346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71" name="Parallelogram 70">
                <a:extLst>
                  <a:ext uri="{FF2B5EF4-FFF2-40B4-BE49-F238E27FC236}">
                    <a16:creationId xmlns:a16="http://schemas.microsoft.com/office/drawing/2014/main" id="{46390B49-A153-E703-4D78-CAAA9D2ABFF8}"/>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72" name="Parallelogram 71">
                <a:extLst>
                  <a:ext uri="{FF2B5EF4-FFF2-40B4-BE49-F238E27FC236}">
                    <a16:creationId xmlns:a16="http://schemas.microsoft.com/office/drawing/2014/main" id="{8CD2C445-FAA9-DC34-259B-5F994C0EEDE1}"/>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69" name="TextBox 68">
              <a:extLst>
                <a:ext uri="{FF2B5EF4-FFF2-40B4-BE49-F238E27FC236}">
                  <a16:creationId xmlns:a16="http://schemas.microsoft.com/office/drawing/2014/main" id="{AB9C756F-57FC-6BD3-74AC-2A0D0701AAD9}"/>
                </a:ext>
              </a:extLst>
            </p:cNvPr>
            <p:cNvSpPr txBox="1"/>
            <p:nvPr/>
          </p:nvSpPr>
          <p:spPr>
            <a:xfrm>
              <a:off x="5350143" y="4898739"/>
              <a:ext cx="2005010" cy="953480"/>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يذهب إلى المدرسة</a:t>
              </a:r>
            </a:p>
          </p:txBody>
        </p:sp>
      </p:grpSp>
      <p:grpSp>
        <p:nvGrpSpPr>
          <p:cNvPr id="73" name="Group 72">
            <a:extLst>
              <a:ext uri="{FF2B5EF4-FFF2-40B4-BE49-F238E27FC236}">
                <a16:creationId xmlns:a16="http://schemas.microsoft.com/office/drawing/2014/main" id="{12F031E3-18D3-04A5-A299-7515ED5CE962}"/>
              </a:ext>
            </a:extLst>
          </p:cNvPr>
          <p:cNvGrpSpPr/>
          <p:nvPr/>
        </p:nvGrpSpPr>
        <p:grpSpPr>
          <a:xfrm>
            <a:off x="8583849" y="4999260"/>
            <a:ext cx="2178464" cy="1009015"/>
            <a:chOff x="8583849" y="4353499"/>
            <a:chExt cx="2934260" cy="1359083"/>
          </a:xfrm>
        </p:grpSpPr>
        <p:grpSp>
          <p:nvGrpSpPr>
            <p:cNvPr id="74" name="Group 73">
              <a:extLst>
                <a:ext uri="{FF2B5EF4-FFF2-40B4-BE49-F238E27FC236}">
                  <a16:creationId xmlns:a16="http://schemas.microsoft.com/office/drawing/2014/main" id="{CB7A8972-5B84-7DD3-11AB-C38F9FBD38FD}"/>
                </a:ext>
              </a:extLst>
            </p:cNvPr>
            <p:cNvGrpSpPr/>
            <p:nvPr/>
          </p:nvGrpSpPr>
          <p:grpSpPr>
            <a:xfrm>
              <a:off x="8583849" y="4353499"/>
              <a:ext cx="2934260" cy="1349137"/>
              <a:chOff x="2799225" y="1528989"/>
              <a:chExt cx="4843224" cy="991572"/>
            </a:xfrm>
            <a:solidFill>
              <a:schemeClr val="accent3"/>
            </a:solidFill>
          </p:grpSpPr>
          <p:sp>
            <p:nvSpPr>
              <p:cNvPr id="76" name="Rectangle 75">
                <a:extLst>
                  <a:ext uri="{FF2B5EF4-FFF2-40B4-BE49-F238E27FC236}">
                    <a16:creationId xmlns:a16="http://schemas.microsoft.com/office/drawing/2014/main" id="{B837F74B-1883-6788-B907-1AA2DDBB0E66}"/>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77" name="Parallelogram 76">
                <a:extLst>
                  <a:ext uri="{FF2B5EF4-FFF2-40B4-BE49-F238E27FC236}">
                    <a16:creationId xmlns:a16="http://schemas.microsoft.com/office/drawing/2014/main" id="{63E9E307-4E69-0AD3-EF93-B65623E09886}"/>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78" name="Parallelogram 77">
                <a:extLst>
                  <a:ext uri="{FF2B5EF4-FFF2-40B4-BE49-F238E27FC236}">
                    <a16:creationId xmlns:a16="http://schemas.microsoft.com/office/drawing/2014/main" id="{8F7429F3-2F48-3632-9811-AF34F2095E2C}"/>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75" name="TextBox 74">
              <a:extLst>
                <a:ext uri="{FF2B5EF4-FFF2-40B4-BE49-F238E27FC236}">
                  <a16:creationId xmlns:a16="http://schemas.microsoft.com/office/drawing/2014/main" id="{46D44357-1307-E28C-E952-19ED464269F0}"/>
                </a:ext>
              </a:extLst>
            </p:cNvPr>
            <p:cNvSpPr txBox="1"/>
            <p:nvPr/>
          </p:nvSpPr>
          <p:spPr>
            <a:xfrm>
              <a:off x="8662926" y="4759102"/>
              <a:ext cx="2253886" cy="953480"/>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رعاية الوالدين وحبهم</a:t>
              </a:r>
            </a:p>
          </p:txBody>
        </p:sp>
      </p:grpSp>
      <p:grpSp>
        <p:nvGrpSpPr>
          <p:cNvPr id="79" name="Group 78">
            <a:extLst>
              <a:ext uri="{FF2B5EF4-FFF2-40B4-BE49-F238E27FC236}">
                <a16:creationId xmlns:a16="http://schemas.microsoft.com/office/drawing/2014/main" id="{D8EAF468-69BD-9920-AAA8-7AC668B335DB}"/>
              </a:ext>
            </a:extLst>
          </p:cNvPr>
          <p:cNvGrpSpPr/>
          <p:nvPr/>
        </p:nvGrpSpPr>
        <p:grpSpPr>
          <a:xfrm>
            <a:off x="6214997" y="2400425"/>
            <a:ext cx="2178464" cy="1245868"/>
            <a:chOff x="8583849" y="1906181"/>
            <a:chExt cx="2934260" cy="1678109"/>
          </a:xfrm>
        </p:grpSpPr>
        <p:grpSp>
          <p:nvGrpSpPr>
            <p:cNvPr id="80" name="Group 79">
              <a:extLst>
                <a:ext uri="{FF2B5EF4-FFF2-40B4-BE49-F238E27FC236}">
                  <a16:creationId xmlns:a16="http://schemas.microsoft.com/office/drawing/2014/main" id="{AD6D79B8-BA11-D485-0FA0-3C07F23F3F76}"/>
                </a:ext>
              </a:extLst>
            </p:cNvPr>
            <p:cNvGrpSpPr/>
            <p:nvPr/>
          </p:nvGrpSpPr>
          <p:grpSpPr>
            <a:xfrm>
              <a:off x="8583849" y="1906181"/>
              <a:ext cx="2934260" cy="1349137"/>
              <a:chOff x="2799225" y="1528989"/>
              <a:chExt cx="4843224" cy="991572"/>
            </a:xfrm>
            <a:solidFill>
              <a:schemeClr val="accent1"/>
            </a:solidFill>
          </p:grpSpPr>
          <p:sp>
            <p:nvSpPr>
              <p:cNvPr id="82" name="Rectangle 81">
                <a:extLst>
                  <a:ext uri="{FF2B5EF4-FFF2-40B4-BE49-F238E27FC236}">
                    <a16:creationId xmlns:a16="http://schemas.microsoft.com/office/drawing/2014/main" id="{2F350597-967F-3A4E-FA3E-98F6C6BA3B1F}"/>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83" name="Parallelogram 82">
                <a:extLst>
                  <a:ext uri="{FF2B5EF4-FFF2-40B4-BE49-F238E27FC236}">
                    <a16:creationId xmlns:a16="http://schemas.microsoft.com/office/drawing/2014/main" id="{6736234C-154D-AC84-3321-D555F7D106BD}"/>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84" name="Parallelogram 83">
                <a:extLst>
                  <a:ext uri="{FF2B5EF4-FFF2-40B4-BE49-F238E27FC236}">
                    <a16:creationId xmlns:a16="http://schemas.microsoft.com/office/drawing/2014/main" id="{A76B4590-73F0-1489-7880-00BF996FF7FE}"/>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81" name="TextBox 80">
              <a:extLst>
                <a:ext uri="{FF2B5EF4-FFF2-40B4-BE49-F238E27FC236}">
                  <a16:creationId xmlns:a16="http://schemas.microsoft.com/office/drawing/2014/main" id="{2D9A1CD2-50C6-0E32-F3C3-493302A2147A}"/>
                </a:ext>
              </a:extLst>
            </p:cNvPr>
            <p:cNvSpPr txBox="1"/>
            <p:nvPr/>
          </p:nvSpPr>
          <p:spPr>
            <a:xfrm>
              <a:off x="8787366" y="2216253"/>
              <a:ext cx="2005010" cy="1368037"/>
            </a:xfrm>
            <a:prstGeom prst="rect">
              <a:avLst/>
            </a:prstGeom>
            <a:noFill/>
          </p:spPr>
          <p:txBody>
            <a:bodyPr wrap="square" rtlCol="0">
              <a:spAutoFit/>
            </a:bodyPr>
            <a:lstStyle/>
            <a:p>
              <a:pPr algn="ctr" rtl="1"/>
              <a:r>
                <a:rPr lang="en-GB" sz="2000" b="1" dirty="0">
                  <a:solidFill>
                    <a:schemeClr val="bg1"/>
                  </a:solidFill>
                  <a:latin typeface="Arial" panose="020B0604020202020204" pitchFamily="34" charset="0"/>
                  <a:cs typeface="Calibri" panose="020F0502020204030204" pitchFamily="34" charset="0"/>
                </a:rPr>
                <a:t>لا توجد ترتيبات رعاية كافية</a:t>
              </a:r>
            </a:p>
          </p:txBody>
        </p:sp>
      </p:grpSp>
      <p:grpSp>
        <p:nvGrpSpPr>
          <p:cNvPr id="85" name="Group 84">
            <a:extLst>
              <a:ext uri="{FF2B5EF4-FFF2-40B4-BE49-F238E27FC236}">
                <a16:creationId xmlns:a16="http://schemas.microsoft.com/office/drawing/2014/main" id="{FC17A497-FF83-F789-D18F-29A3659F5390}"/>
              </a:ext>
            </a:extLst>
          </p:cNvPr>
          <p:cNvGrpSpPr/>
          <p:nvPr/>
        </p:nvGrpSpPr>
        <p:grpSpPr>
          <a:xfrm>
            <a:off x="7409105" y="1242077"/>
            <a:ext cx="2178464" cy="1001631"/>
            <a:chOff x="8583849" y="1906181"/>
            <a:chExt cx="2934260" cy="1349137"/>
          </a:xfrm>
        </p:grpSpPr>
        <p:grpSp>
          <p:nvGrpSpPr>
            <p:cNvPr id="86" name="Group 85">
              <a:extLst>
                <a:ext uri="{FF2B5EF4-FFF2-40B4-BE49-F238E27FC236}">
                  <a16:creationId xmlns:a16="http://schemas.microsoft.com/office/drawing/2014/main" id="{30D18E7F-8109-5C6F-FE64-CA64304DF684}"/>
                </a:ext>
              </a:extLst>
            </p:cNvPr>
            <p:cNvGrpSpPr/>
            <p:nvPr/>
          </p:nvGrpSpPr>
          <p:grpSpPr>
            <a:xfrm>
              <a:off x="8583849" y="1906181"/>
              <a:ext cx="2934260" cy="1349137"/>
              <a:chOff x="2799225" y="1528989"/>
              <a:chExt cx="4843224" cy="991572"/>
            </a:xfrm>
            <a:solidFill>
              <a:schemeClr val="accent1"/>
            </a:solidFill>
          </p:grpSpPr>
          <p:sp>
            <p:nvSpPr>
              <p:cNvPr id="88" name="Rectangle 87">
                <a:extLst>
                  <a:ext uri="{FF2B5EF4-FFF2-40B4-BE49-F238E27FC236}">
                    <a16:creationId xmlns:a16="http://schemas.microsoft.com/office/drawing/2014/main" id="{95A3FB03-84A9-FDD1-64A1-484C839581C4}"/>
                  </a:ext>
                </a:extLst>
              </p:cNvPr>
              <p:cNvSpPr/>
              <p:nvPr/>
            </p:nvSpPr>
            <p:spPr>
              <a:xfrm>
                <a:off x="2799233" y="1651593"/>
                <a:ext cx="3981250" cy="868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000" dirty="0">
                  <a:solidFill>
                    <a:schemeClr val="tx1"/>
                  </a:solidFill>
                  <a:cs typeface="Calibri" panose="020F0502020204030204" pitchFamily="34" charset="0"/>
                </a:endParaRPr>
              </a:p>
            </p:txBody>
          </p:sp>
          <p:sp>
            <p:nvSpPr>
              <p:cNvPr id="89" name="Parallelogram 88">
                <a:extLst>
                  <a:ext uri="{FF2B5EF4-FFF2-40B4-BE49-F238E27FC236}">
                    <a16:creationId xmlns:a16="http://schemas.microsoft.com/office/drawing/2014/main" id="{C9871920-104B-5AFB-A168-C78A89A43580}"/>
                  </a:ext>
                </a:extLst>
              </p:cNvPr>
              <p:cNvSpPr/>
              <p:nvPr/>
            </p:nvSpPr>
            <p:spPr>
              <a:xfrm rot="16200000" flipH="1">
                <a:off x="6778251" y="1648160"/>
                <a:ext cx="941305" cy="787089"/>
              </a:xfrm>
              <a:prstGeom prst="parallelogram">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sp>
            <p:nvSpPr>
              <p:cNvPr id="90" name="Parallelogram 89">
                <a:extLst>
                  <a:ext uri="{FF2B5EF4-FFF2-40B4-BE49-F238E27FC236}">
                    <a16:creationId xmlns:a16="http://schemas.microsoft.com/office/drawing/2014/main" id="{58686426-AEFC-82AB-2A6A-91357D377E0D}"/>
                  </a:ext>
                </a:extLst>
              </p:cNvPr>
              <p:cNvSpPr/>
              <p:nvPr/>
            </p:nvSpPr>
            <p:spPr>
              <a:xfrm flipH="1" flipV="1">
                <a:off x="2799225" y="1528989"/>
                <a:ext cx="4843224" cy="88106"/>
              </a:xfrm>
              <a:prstGeom prst="parallelogram">
                <a:avLst>
                  <a:gd name="adj" fmla="val 4127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sz="2000" dirty="0">
                  <a:cs typeface="Calibri" panose="020F0502020204030204" pitchFamily="34" charset="0"/>
                </a:endParaRPr>
              </a:p>
            </p:txBody>
          </p:sp>
        </p:grpSp>
        <p:sp>
          <p:nvSpPr>
            <p:cNvPr id="87" name="TextBox 86">
              <a:extLst>
                <a:ext uri="{FF2B5EF4-FFF2-40B4-BE49-F238E27FC236}">
                  <a16:creationId xmlns:a16="http://schemas.microsoft.com/office/drawing/2014/main" id="{AD77C281-898F-B8B9-A7CC-6175B554E798}"/>
                </a:ext>
              </a:extLst>
            </p:cNvPr>
            <p:cNvSpPr txBox="1"/>
            <p:nvPr/>
          </p:nvSpPr>
          <p:spPr>
            <a:xfrm>
              <a:off x="8787366" y="2503084"/>
              <a:ext cx="2005010" cy="538924"/>
            </a:xfrm>
            <a:prstGeom prst="rect">
              <a:avLst/>
            </a:prstGeom>
            <a:noFill/>
          </p:spPr>
          <p:txBody>
            <a:bodyPr wrap="square" rtlCol="0">
              <a:spAutoFit/>
            </a:bodyPr>
            <a:lstStyle/>
            <a:p>
              <a:pPr algn="ctr" rtl="1"/>
              <a:r>
                <a:rPr lang="ar-SA" sz="2000" b="1" dirty="0">
                  <a:solidFill>
                    <a:schemeClr val="bg1"/>
                  </a:solidFill>
                  <a:latin typeface="Arial" panose="020B0604020202020204" pitchFamily="34" charset="0"/>
                  <a:cs typeface="Calibri" panose="020F0502020204030204" pitchFamily="34" charset="0"/>
                </a:rPr>
                <a:t>١٦</a:t>
              </a:r>
              <a:r>
                <a:rPr lang="en-GB" sz="2000" b="1" dirty="0" err="1">
                  <a:solidFill>
                    <a:schemeClr val="bg1"/>
                  </a:solidFill>
                  <a:latin typeface="Arial" panose="020B0604020202020204" pitchFamily="34" charset="0"/>
                  <a:cs typeface="Calibri" panose="020F0502020204030204" pitchFamily="34" charset="0"/>
                </a:rPr>
                <a:t>عاما</a:t>
              </a:r>
              <a:endParaRPr lang="en-GB" sz="2000" b="1" dirty="0">
                <a:solidFill>
                  <a:schemeClr val="bg1"/>
                </a:solidFill>
                <a:latin typeface="Arial" panose="020B0604020202020204" pitchFamily="34" charset="0"/>
                <a:cs typeface="Calibri" panose="020F0502020204030204" pitchFamily="34" charset="0"/>
              </a:endParaRPr>
            </a:p>
          </p:txBody>
        </p:sp>
      </p:grpSp>
      <p:sp>
        <p:nvSpPr>
          <p:cNvPr id="4" name="TextBox 3">
            <a:extLst>
              <a:ext uri="{FF2B5EF4-FFF2-40B4-BE49-F238E27FC236}">
                <a16:creationId xmlns:a16="http://schemas.microsoft.com/office/drawing/2014/main" id="{195C391F-B991-E621-8AEC-A62DA1DC015A}"/>
              </a:ext>
            </a:extLst>
          </p:cNvPr>
          <p:cNvSpPr txBox="1"/>
          <p:nvPr/>
        </p:nvSpPr>
        <p:spPr>
          <a:xfrm>
            <a:off x="469055" y="306914"/>
            <a:ext cx="2008893" cy="400110"/>
          </a:xfrm>
          <a:prstGeom prst="rect">
            <a:avLst/>
          </a:prstGeom>
          <a:noFill/>
        </p:spPr>
        <p:txBody>
          <a:bodyPr wrap="square" rtlCol="0">
            <a:spAutoFit/>
          </a:bodyPr>
          <a:lstStyle/>
          <a:p>
            <a:pPr algn="r" rtl="1"/>
            <a:r>
              <a:rPr lang="ar-SA" sz="2000" b="1" dirty="0">
                <a:highlight>
                  <a:srgbClr val="FFFF00"/>
                </a:highlight>
                <a:latin typeface="Arial" panose="020B0604020202020204" pitchFamily="34" charset="0"/>
                <a:cs typeface="Arial" panose="020B0604020202020204" pitchFamily="34" charset="0"/>
              </a:rPr>
              <a:t>تكييف بحسب السياق</a:t>
            </a:r>
            <a:endParaRPr lang="en-BE" sz="2000" b="1"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10665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DEF2-A15A-E816-D109-4081DAB0DFEE}"/>
              </a:ext>
            </a:extLst>
          </p:cNvPr>
          <p:cNvSpPr>
            <a:spLocks noGrp="1"/>
          </p:cNvSpPr>
          <p:nvPr>
            <p:ph type="title"/>
          </p:nvPr>
        </p:nvSpPr>
        <p:spPr/>
        <p:txBody>
          <a:bodyPr/>
          <a:lstStyle/>
          <a:p>
            <a:pPr rtl="1"/>
            <a:r>
              <a:rPr lang="en-GB" dirty="0">
                <a:latin typeface="Calibri" panose="020F0502020204030204" pitchFamily="34" charset="0"/>
                <a:cs typeface="Calibri" panose="020F0502020204030204" pitchFamily="34" charset="0"/>
              </a:rPr>
              <a:t>تحليل مخاطر حماية الطفل - حالة أمينة</a:t>
            </a:r>
            <a:endParaRPr lang="en-BE" dirty="0">
              <a:latin typeface="Calibri" panose="020F0502020204030204" pitchFamily="34" charset="0"/>
              <a:cs typeface="Calibri" panose="020F0502020204030204" pitchFamily="34" charset="0"/>
            </a:endParaRPr>
          </a:p>
        </p:txBody>
      </p:sp>
      <p:sp>
        <p:nvSpPr>
          <p:cNvPr id="16" name="Cube 15">
            <a:extLst>
              <a:ext uri="{FF2B5EF4-FFF2-40B4-BE49-F238E27FC236}">
                <a16:creationId xmlns:a16="http://schemas.microsoft.com/office/drawing/2014/main" id="{5A492900-D267-D910-2D5A-FEF509564FAD}"/>
              </a:ext>
            </a:extLst>
          </p:cNvPr>
          <p:cNvSpPr/>
          <p:nvPr/>
        </p:nvSpPr>
        <p:spPr>
          <a:xfrm>
            <a:off x="3969329" y="2500867"/>
            <a:ext cx="2008893" cy="967403"/>
          </a:xfrm>
          <a:prstGeom prst="cub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600" dirty="0">
              <a:latin typeface="Arial" panose="020B0604020202020204" pitchFamily="34" charset="0"/>
              <a:cs typeface="Arial" panose="020B0604020202020204" pitchFamily="34" charset="0"/>
            </a:endParaRPr>
          </a:p>
        </p:txBody>
      </p:sp>
      <p:sp>
        <p:nvSpPr>
          <p:cNvPr id="17" name="Cube 16">
            <a:extLst>
              <a:ext uri="{FF2B5EF4-FFF2-40B4-BE49-F238E27FC236}">
                <a16:creationId xmlns:a16="http://schemas.microsoft.com/office/drawing/2014/main" id="{E6BEC6A6-5E30-88B5-6DF2-7034715111FF}"/>
              </a:ext>
            </a:extLst>
          </p:cNvPr>
          <p:cNvSpPr/>
          <p:nvPr/>
        </p:nvSpPr>
        <p:spPr>
          <a:xfrm>
            <a:off x="3969329" y="1560117"/>
            <a:ext cx="2008893" cy="967403"/>
          </a:xfrm>
          <a:prstGeom prst="cube">
            <a:avLst/>
          </a:prstGeom>
          <a:solidFill>
            <a:schemeClr val="bg1"/>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600" dirty="0">
              <a:latin typeface="Arial" panose="020B0604020202020204" pitchFamily="34" charset="0"/>
              <a:cs typeface="Arial" panose="020B0604020202020204" pitchFamily="34" charset="0"/>
            </a:endParaRPr>
          </a:p>
        </p:txBody>
      </p:sp>
      <p:sp>
        <p:nvSpPr>
          <p:cNvPr id="18" name="Cube 17">
            <a:extLst>
              <a:ext uri="{FF2B5EF4-FFF2-40B4-BE49-F238E27FC236}">
                <a16:creationId xmlns:a16="http://schemas.microsoft.com/office/drawing/2014/main" id="{CC59CE87-4D54-2498-BFD7-60880E90D097}"/>
              </a:ext>
            </a:extLst>
          </p:cNvPr>
          <p:cNvSpPr/>
          <p:nvPr/>
        </p:nvSpPr>
        <p:spPr>
          <a:xfrm>
            <a:off x="8680558" y="2512930"/>
            <a:ext cx="2008893" cy="967403"/>
          </a:xfrm>
          <a:prstGeom prst="cub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600" dirty="0">
              <a:latin typeface="Arial" panose="020B0604020202020204" pitchFamily="34" charset="0"/>
              <a:cs typeface="Arial" panose="020B0604020202020204" pitchFamily="34" charset="0"/>
            </a:endParaRPr>
          </a:p>
        </p:txBody>
      </p:sp>
      <p:sp>
        <p:nvSpPr>
          <p:cNvPr id="19" name="Cube 18">
            <a:extLst>
              <a:ext uri="{FF2B5EF4-FFF2-40B4-BE49-F238E27FC236}">
                <a16:creationId xmlns:a16="http://schemas.microsoft.com/office/drawing/2014/main" id="{585F26DA-A81B-0EAD-8BE4-3263B8571973}"/>
              </a:ext>
            </a:extLst>
          </p:cNvPr>
          <p:cNvSpPr/>
          <p:nvPr/>
        </p:nvSpPr>
        <p:spPr>
          <a:xfrm>
            <a:off x="8680558" y="1532178"/>
            <a:ext cx="2008893" cy="967403"/>
          </a:xfrm>
          <a:prstGeom prst="cub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600" dirty="0">
              <a:latin typeface="Arial" panose="020B0604020202020204" pitchFamily="34" charset="0"/>
              <a:cs typeface="Arial" panose="020B0604020202020204" pitchFamily="34" charset="0"/>
            </a:endParaRPr>
          </a:p>
        </p:txBody>
      </p:sp>
      <p:sp>
        <p:nvSpPr>
          <p:cNvPr id="20" name="Cube 19">
            <a:extLst>
              <a:ext uri="{FF2B5EF4-FFF2-40B4-BE49-F238E27FC236}">
                <a16:creationId xmlns:a16="http://schemas.microsoft.com/office/drawing/2014/main" id="{9E4731AC-C89F-6C9C-0AB8-7591C065656E}"/>
              </a:ext>
            </a:extLst>
          </p:cNvPr>
          <p:cNvSpPr/>
          <p:nvPr/>
        </p:nvSpPr>
        <p:spPr>
          <a:xfrm>
            <a:off x="3969329" y="4985001"/>
            <a:ext cx="2008893" cy="967403"/>
          </a:xfrm>
          <a:prstGeom prst="cub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600" dirty="0">
              <a:latin typeface="Arial" panose="020B0604020202020204" pitchFamily="34" charset="0"/>
              <a:cs typeface="Arial" panose="020B0604020202020204" pitchFamily="34" charset="0"/>
            </a:endParaRPr>
          </a:p>
        </p:txBody>
      </p:sp>
      <p:sp>
        <p:nvSpPr>
          <p:cNvPr id="21" name="Cube 20">
            <a:extLst>
              <a:ext uri="{FF2B5EF4-FFF2-40B4-BE49-F238E27FC236}">
                <a16:creationId xmlns:a16="http://schemas.microsoft.com/office/drawing/2014/main" id="{69E76742-D683-8EE5-6C7D-C9A5B0E13672}"/>
              </a:ext>
            </a:extLst>
          </p:cNvPr>
          <p:cNvSpPr/>
          <p:nvPr/>
        </p:nvSpPr>
        <p:spPr>
          <a:xfrm>
            <a:off x="3969329" y="4065497"/>
            <a:ext cx="2008893" cy="967403"/>
          </a:xfrm>
          <a:prstGeom prst="cube">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600" dirty="0">
              <a:latin typeface="Arial" panose="020B0604020202020204" pitchFamily="34" charset="0"/>
              <a:cs typeface="Arial" panose="020B0604020202020204" pitchFamily="34" charset="0"/>
            </a:endParaRPr>
          </a:p>
        </p:txBody>
      </p:sp>
      <p:sp>
        <p:nvSpPr>
          <p:cNvPr id="22" name="Cube 21">
            <a:extLst>
              <a:ext uri="{FF2B5EF4-FFF2-40B4-BE49-F238E27FC236}">
                <a16:creationId xmlns:a16="http://schemas.microsoft.com/office/drawing/2014/main" id="{3AA84EF6-2291-4A8C-E1B8-006FEEE691AD}"/>
              </a:ext>
            </a:extLst>
          </p:cNvPr>
          <p:cNvSpPr/>
          <p:nvPr/>
        </p:nvSpPr>
        <p:spPr>
          <a:xfrm>
            <a:off x="8709605" y="4977806"/>
            <a:ext cx="2008893" cy="967403"/>
          </a:xfrm>
          <a:prstGeom prst="cube">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600" dirty="0">
              <a:latin typeface="Arial" panose="020B0604020202020204" pitchFamily="34" charset="0"/>
              <a:cs typeface="Arial" panose="020B0604020202020204" pitchFamily="34" charset="0"/>
            </a:endParaRPr>
          </a:p>
        </p:txBody>
      </p:sp>
      <p:sp>
        <p:nvSpPr>
          <p:cNvPr id="23" name="Cube 22">
            <a:extLst>
              <a:ext uri="{FF2B5EF4-FFF2-40B4-BE49-F238E27FC236}">
                <a16:creationId xmlns:a16="http://schemas.microsoft.com/office/drawing/2014/main" id="{4F688205-845E-CF51-7321-78EF9F7394C0}"/>
              </a:ext>
            </a:extLst>
          </p:cNvPr>
          <p:cNvSpPr/>
          <p:nvPr/>
        </p:nvSpPr>
        <p:spPr>
          <a:xfrm>
            <a:off x="8709605" y="4058302"/>
            <a:ext cx="2008893" cy="967403"/>
          </a:xfrm>
          <a:prstGeom prst="cube">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1600" dirty="0">
              <a:latin typeface="Arial" panose="020B0604020202020204" pitchFamily="34" charset="0"/>
              <a:cs typeface="Arial" panose="020B0604020202020204" pitchFamily="34" charset="0"/>
            </a:endParaRPr>
          </a:p>
        </p:txBody>
      </p:sp>
      <p:grpSp>
        <p:nvGrpSpPr>
          <p:cNvPr id="24" name="Group 23">
            <a:extLst>
              <a:ext uri="{FF2B5EF4-FFF2-40B4-BE49-F238E27FC236}">
                <a16:creationId xmlns:a16="http://schemas.microsoft.com/office/drawing/2014/main" id="{34A9EFA8-C745-8710-6710-EEA56E4D2136}"/>
              </a:ext>
            </a:extLst>
          </p:cNvPr>
          <p:cNvGrpSpPr/>
          <p:nvPr/>
        </p:nvGrpSpPr>
        <p:grpSpPr>
          <a:xfrm>
            <a:off x="6139450" y="4140569"/>
            <a:ext cx="2284022" cy="1913758"/>
            <a:chOff x="6259687" y="4130191"/>
            <a:chExt cx="2284022" cy="1913758"/>
          </a:xfrm>
          <a:solidFill>
            <a:schemeClr val="accent6">
              <a:lumMod val="60000"/>
              <a:lumOff val="40000"/>
            </a:schemeClr>
          </a:solidFill>
        </p:grpSpPr>
        <p:sp>
          <p:nvSpPr>
            <p:cNvPr id="25" name="Oval 24">
              <a:extLst>
                <a:ext uri="{FF2B5EF4-FFF2-40B4-BE49-F238E27FC236}">
                  <a16:creationId xmlns:a16="http://schemas.microsoft.com/office/drawing/2014/main" id="{92293011-2E6D-152B-8356-02E679CB0C93}"/>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637A13D6-2C86-642B-D9E3-43E5171B014D}"/>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D26E9C8F-5D20-5E7B-08D4-30F984932BD6}"/>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8" name="Rectangle: Rounded Corners 27">
              <a:extLst>
                <a:ext uri="{FF2B5EF4-FFF2-40B4-BE49-F238E27FC236}">
                  <a16:creationId xmlns:a16="http://schemas.microsoft.com/office/drawing/2014/main" id="{10462592-A9C2-6676-EBA7-CF05D778AA1B}"/>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29" name="Rectangle: Rounded Corners 28">
              <a:extLst>
                <a:ext uri="{FF2B5EF4-FFF2-40B4-BE49-F238E27FC236}">
                  <a16:creationId xmlns:a16="http://schemas.microsoft.com/office/drawing/2014/main" id="{102BF318-13B1-3923-75E7-36B21E460AB5}"/>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0" name="Rectangle: Rounded Corners 29">
              <a:extLst>
                <a:ext uri="{FF2B5EF4-FFF2-40B4-BE49-F238E27FC236}">
                  <a16:creationId xmlns:a16="http://schemas.microsoft.com/office/drawing/2014/main" id="{BE01F359-A9A8-2C6C-8AA5-84AD38145528}"/>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36820DD9-A458-3E77-498A-8F43461FA6D0}"/>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40" name="Rectangle: Rounded Corners 39">
              <a:extLst>
                <a:ext uri="{FF2B5EF4-FFF2-40B4-BE49-F238E27FC236}">
                  <a16:creationId xmlns:a16="http://schemas.microsoft.com/office/drawing/2014/main" id="{EF0B4944-F441-105B-3A28-971D01922347}"/>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pic>
          <p:nvPicPr>
            <p:cNvPr id="41" name="Graphic 40" descr="Water with solid fill">
              <a:extLst>
                <a:ext uri="{FF2B5EF4-FFF2-40B4-BE49-F238E27FC236}">
                  <a16:creationId xmlns:a16="http://schemas.microsoft.com/office/drawing/2014/main" id="{DA646B04-93B3-F966-09C9-9176EF9477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695155" y="4232721"/>
              <a:ext cx="200226" cy="200226"/>
            </a:xfrm>
            <a:prstGeom prst="rect">
              <a:avLst/>
            </a:prstGeom>
          </p:spPr>
        </p:pic>
        <p:sp>
          <p:nvSpPr>
            <p:cNvPr id="42" name="Rectangle: Rounded Corners 41">
              <a:extLst>
                <a:ext uri="{FF2B5EF4-FFF2-40B4-BE49-F238E27FC236}">
                  <a16:creationId xmlns:a16="http://schemas.microsoft.com/office/drawing/2014/main" id="{9DCD48E7-8D4F-E55F-7A96-06672401AEC7}"/>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pic>
          <p:nvPicPr>
            <p:cNvPr id="43" name="Graphic 42" descr="Water with solid fill">
              <a:extLst>
                <a:ext uri="{FF2B5EF4-FFF2-40B4-BE49-F238E27FC236}">
                  <a16:creationId xmlns:a16="http://schemas.microsoft.com/office/drawing/2014/main" id="{B64461D0-CFCC-8578-4319-433DAA9925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532454" y="4188872"/>
              <a:ext cx="200226" cy="200226"/>
            </a:xfrm>
            <a:prstGeom prst="rect">
              <a:avLst/>
            </a:prstGeom>
          </p:spPr>
        </p:pic>
      </p:grpSp>
      <p:sp>
        <p:nvSpPr>
          <p:cNvPr id="44" name="TextBox 43">
            <a:extLst>
              <a:ext uri="{FF2B5EF4-FFF2-40B4-BE49-F238E27FC236}">
                <a16:creationId xmlns:a16="http://schemas.microsoft.com/office/drawing/2014/main" id="{18FED61B-4309-B6AF-0E8F-EFD40D050579}"/>
              </a:ext>
            </a:extLst>
          </p:cNvPr>
          <p:cNvSpPr txBox="1"/>
          <p:nvPr/>
        </p:nvSpPr>
        <p:spPr>
          <a:xfrm>
            <a:off x="1163637" y="2772447"/>
            <a:ext cx="2008893" cy="400110"/>
          </a:xfrm>
          <a:prstGeom prst="rect">
            <a:avLst/>
          </a:prstGeom>
          <a:noFill/>
        </p:spPr>
        <p:txBody>
          <a:bodyPr wrap="square" rtlCol="0">
            <a:spAutoFit/>
          </a:bodyPr>
          <a:lstStyle/>
          <a:p>
            <a:pPr algn="r" rtl="1"/>
            <a:r>
              <a:rPr lang="en-GB" sz="2000" b="1" dirty="0">
                <a:latin typeface="Arial" panose="020B0604020202020204" pitchFamily="34" charset="0"/>
                <a:cs typeface="Calibri" panose="020F0502020204030204" pitchFamily="34" charset="0"/>
              </a:rPr>
              <a:t>عوامل الخطر</a:t>
            </a:r>
            <a:endParaRPr lang="en-BE" sz="2000" b="1" dirty="0">
              <a:latin typeface="Arial" panose="020B060402020202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78E2AF61-3803-B320-B2B9-5AA9261523AD}"/>
              </a:ext>
            </a:extLst>
          </p:cNvPr>
          <p:cNvSpPr txBox="1"/>
          <p:nvPr/>
        </p:nvSpPr>
        <p:spPr>
          <a:xfrm>
            <a:off x="1163637" y="4054709"/>
            <a:ext cx="2008893" cy="400110"/>
          </a:xfrm>
          <a:prstGeom prst="rect">
            <a:avLst/>
          </a:prstGeom>
          <a:noFill/>
        </p:spPr>
        <p:txBody>
          <a:bodyPr wrap="square" rtlCol="0">
            <a:spAutoFit/>
          </a:bodyPr>
          <a:lstStyle/>
          <a:p>
            <a:pPr algn="r" rtl="1"/>
            <a:r>
              <a:rPr lang="en-GB" sz="2000" b="1" dirty="0">
                <a:latin typeface="Arial" panose="020B0604020202020204" pitchFamily="34" charset="0"/>
                <a:cs typeface="Calibri" panose="020F0502020204030204" pitchFamily="34" charset="0"/>
              </a:rPr>
              <a:t>عوامل الحماية</a:t>
            </a:r>
            <a:endParaRPr lang="en-BE" sz="2000" b="1" dirty="0">
              <a:latin typeface="Arial" panose="020B0604020202020204" pitchFamily="34" charset="0"/>
              <a:cs typeface="Calibri" panose="020F0502020204030204" pitchFamily="34" charset="0"/>
            </a:endParaRPr>
          </a:p>
        </p:txBody>
      </p:sp>
      <p:sp>
        <p:nvSpPr>
          <p:cNvPr id="46" name="Rectangle: Rounded Corners 45">
            <a:extLst>
              <a:ext uri="{FF2B5EF4-FFF2-40B4-BE49-F238E27FC236}">
                <a16:creationId xmlns:a16="http://schemas.microsoft.com/office/drawing/2014/main" id="{B80FD756-0BE7-4D12-F426-851DADA2A0DA}"/>
              </a:ext>
            </a:extLst>
          </p:cNvPr>
          <p:cNvSpPr/>
          <p:nvPr/>
        </p:nvSpPr>
        <p:spPr>
          <a:xfrm>
            <a:off x="940280" y="3691097"/>
            <a:ext cx="9973445" cy="142471"/>
          </a:xfrm>
          <a:prstGeom prst="round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sz="2400" dirty="0">
              <a:solidFill>
                <a:schemeClr val="bg1"/>
              </a:solidFill>
              <a:latin typeface="Arial" panose="020B0604020202020204" pitchFamily="34" charset="0"/>
              <a:cs typeface="Arial" panose="020B0604020202020204" pitchFamily="34" charset="0"/>
            </a:endParaRPr>
          </a:p>
        </p:txBody>
      </p:sp>
      <p:grpSp>
        <p:nvGrpSpPr>
          <p:cNvPr id="47" name="Group 46">
            <a:extLst>
              <a:ext uri="{FF2B5EF4-FFF2-40B4-BE49-F238E27FC236}">
                <a16:creationId xmlns:a16="http://schemas.microsoft.com/office/drawing/2014/main" id="{8A73FBE1-CFF7-9952-E7CF-7DD38EED7B4C}"/>
              </a:ext>
            </a:extLst>
          </p:cNvPr>
          <p:cNvGrpSpPr/>
          <p:nvPr/>
        </p:nvGrpSpPr>
        <p:grpSpPr>
          <a:xfrm>
            <a:off x="10228983" y="337468"/>
            <a:ext cx="1587872" cy="1368854"/>
            <a:chOff x="10228983" y="337468"/>
            <a:chExt cx="1587872" cy="1368854"/>
          </a:xfrm>
        </p:grpSpPr>
        <p:sp>
          <p:nvSpPr>
            <p:cNvPr id="48" name="Hexagon 47">
              <a:extLst>
                <a:ext uri="{FF2B5EF4-FFF2-40B4-BE49-F238E27FC236}">
                  <a16:creationId xmlns:a16="http://schemas.microsoft.com/office/drawing/2014/main" id="{B0A76412-2A04-5330-498B-D30CE0240057}"/>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49" name="Group 48">
              <a:extLst>
                <a:ext uri="{FF2B5EF4-FFF2-40B4-BE49-F238E27FC236}">
                  <a16:creationId xmlns:a16="http://schemas.microsoft.com/office/drawing/2014/main" id="{60B787A8-F415-1FDC-44B1-B2603911726B}"/>
                </a:ext>
              </a:extLst>
            </p:cNvPr>
            <p:cNvGrpSpPr/>
            <p:nvPr/>
          </p:nvGrpSpPr>
          <p:grpSpPr>
            <a:xfrm>
              <a:off x="10621771" y="762700"/>
              <a:ext cx="562136" cy="634675"/>
              <a:chOff x="760175" y="830142"/>
              <a:chExt cx="867619" cy="979579"/>
            </a:xfrm>
          </p:grpSpPr>
          <p:sp>
            <p:nvSpPr>
              <p:cNvPr id="53" name="Rectangle 52">
                <a:extLst>
                  <a:ext uri="{FF2B5EF4-FFF2-40B4-BE49-F238E27FC236}">
                    <a16:creationId xmlns:a16="http://schemas.microsoft.com/office/drawing/2014/main" id="{C165103F-CB9D-5F0E-A1AC-4EA2ECAC4D9F}"/>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ar-SA" sz="1600" b="1" dirty="0">
                    <a:solidFill>
                      <a:schemeClr val="accent1"/>
                    </a:solidFill>
                    <a:latin typeface="Arial" panose="020B0604020202020204" pitchFamily="34" charset="0"/>
                    <a:cs typeface="Arial" panose="020B0604020202020204" pitchFamily="34" charset="0"/>
                  </a:rPr>
                  <a:t>١٠٧-</a:t>
                </a:r>
              </a:p>
              <a:p>
                <a:pPr algn="ctr" rtl="1"/>
                <a:r>
                  <a:rPr lang="ar-SA" sz="1600" b="1" dirty="0">
                    <a:solidFill>
                      <a:schemeClr val="accent1"/>
                    </a:solidFill>
                    <a:latin typeface="Arial" panose="020B0604020202020204" pitchFamily="34" charset="0"/>
                    <a:cs typeface="Arial" panose="020B0604020202020204" pitchFamily="34" charset="0"/>
                  </a:rPr>
                  <a:t>١٠٨</a:t>
                </a:r>
                <a:endParaRPr lang="en-CA" sz="1600" b="1" dirty="0">
                  <a:solidFill>
                    <a:schemeClr val="accent1"/>
                  </a:solidFill>
                  <a:latin typeface="Arial" panose="020B0604020202020204" pitchFamily="34" charset="0"/>
                  <a:cs typeface="Arial" panose="020B0604020202020204" pitchFamily="34" charset="0"/>
                </a:endParaRPr>
              </a:p>
            </p:txBody>
          </p:sp>
          <p:sp>
            <p:nvSpPr>
              <p:cNvPr id="54" name="Rectangle 53">
                <a:extLst>
                  <a:ext uri="{FF2B5EF4-FFF2-40B4-BE49-F238E27FC236}">
                    <a16:creationId xmlns:a16="http://schemas.microsoft.com/office/drawing/2014/main" id="{5AC6863A-5365-DC46-5CE4-CBB53528FF33}"/>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50" name="Group 49">
              <a:extLst>
                <a:ext uri="{FF2B5EF4-FFF2-40B4-BE49-F238E27FC236}">
                  <a16:creationId xmlns:a16="http://schemas.microsoft.com/office/drawing/2014/main" id="{A90C4297-AC5E-2B38-E575-BBE4AEB9C3C1}"/>
                </a:ext>
              </a:extLst>
            </p:cNvPr>
            <p:cNvGrpSpPr/>
            <p:nvPr/>
          </p:nvGrpSpPr>
          <p:grpSpPr>
            <a:xfrm>
              <a:off x="11325415" y="762701"/>
              <a:ext cx="182192" cy="634674"/>
              <a:chOff x="2121762" y="2323619"/>
              <a:chExt cx="200378" cy="825210"/>
            </a:xfrm>
          </p:grpSpPr>
          <p:sp>
            <p:nvSpPr>
              <p:cNvPr id="51" name="Isosceles Triangle 50">
                <a:extLst>
                  <a:ext uri="{FF2B5EF4-FFF2-40B4-BE49-F238E27FC236}">
                    <a16:creationId xmlns:a16="http://schemas.microsoft.com/office/drawing/2014/main" id="{AF2D09FF-E1D4-0A79-8C8E-268E9155CEE9}"/>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52" name="Rectangle 51">
                <a:extLst>
                  <a:ext uri="{FF2B5EF4-FFF2-40B4-BE49-F238E27FC236}">
                    <a16:creationId xmlns:a16="http://schemas.microsoft.com/office/drawing/2014/main" id="{8E7BE8DB-EE97-6D3C-9921-0DD3BEE9F2F9}"/>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
        <p:nvSpPr>
          <p:cNvPr id="4" name="TextBox 3">
            <a:extLst>
              <a:ext uri="{FF2B5EF4-FFF2-40B4-BE49-F238E27FC236}">
                <a16:creationId xmlns:a16="http://schemas.microsoft.com/office/drawing/2014/main" id="{6F00C608-7761-73DA-0332-DF0ECB0893FE}"/>
              </a:ext>
            </a:extLst>
          </p:cNvPr>
          <p:cNvSpPr txBox="1"/>
          <p:nvPr/>
        </p:nvSpPr>
        <p:spPr>
          <a:xfrm>
            <a:off x="299210" y="1294113"/>
            <a:ext cx="2008893" cy="707886"/>
          </a:xfrm>
          <a:prstGeom prst="rect">
            <a:avLst/>
          </a:prstGeom>
          <a:noFill/>
        </p:spPr>
        <p:txBody>
          <a:bodyPr wrap="square" rtlCol="0">
            <a:spAutoFit/>
          </a:bodyPr>
          <a:lstStyle/>
          <a:p>
            <a:pPr algn="r" rtl="1"/>
            <a:r>
              <a:rPr lang="ar-SA" sz="2000" b="1" dirty="0">
                <a:highlight>
                  <a:srgbClr val="FFFF00"/>
                </a:highlight>
                <a:latin typeface="Arial" panose="020B0604020202020204" pitchFamily="34" charset="0"/>
                <a:cs typeface="Calibri" panose="020F0502020204030204" pitchFamily="34" charset="0"/>
              </a:rPr>
              <a:t>تكييف بحسب السياق</a:t>
            </a:r>
            <a:endParaRPr lang="en-BE" sz="2000" b="1" dirty="0">
              <a:highlight>
                <a:srgbClr val="FFFF00"/>
              </a:highlight>
              <a:latin typeface="Arial" panose="020B0604020202020204" pitchFamily="34" charset="0"/>
              <a:cs typeface="Calibri" panose="020F0502020204030204" pitchFamily="34" charset="0"/>
            </a:endParaRPr>
          </a:p>
        </p:txBody>
      </p:sp>
    </p:spTree>
    <p:extLst>
      <p:ext uri="{BB962C8B-B14F-4D97-AF65-F5344CB8AC3E}">
        <p14:creationId xmlns:p14="http://schemas.microsoft.com/office/powerpoint/2010/main" val="6672740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 name="Title 72">
            <a:extLst>
              <a:ext uri="{FF2B5EF4-FFF2-40B4-BE49-F238E27FC236}">
                <a16:creationId xmlns:a16="http://schemas.microsoft.com/office/drawing/2014/main" id="{777994BD-A3D2-DD1D-5B8C-164CDCFBC20D}"/>
              </a:ext>
            </a:extLst>
          </p:cNvPr>
          <p:cNvSpPr txBox="1">
            <a:spLocks/>
          </p:cNvSpPr>
          <p:nvPr/>
        </p:nvSpPr>
        <p:spPr>
          <a:xfrm>
            <a:off x="4535235" y="3214642"/>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5400" b="1" dirty="0">
                <a:solidFill>
                  <a:schemeClr val="bg1">
                    <a:lumMod val="75000"/>
                  </a:schemeClr>
                </a:solidFill>
                <a:latin typeface="Calibri" panose="020F0502020204030204" pitchFamily="34" charset="0"/>
                <a:cs typeface="Calibri" panose="020F0502020204030204" pitchFamily="34" charset="0"/>
              </a:rPr>
              <a:t>شريحة إضافية لملاحظات الميسر</a:t>
            </a:r>
          </a:p>
        </p:txBody>
      </p:sp>
    </p:spTree>
    <p:extLst>
      <p:ext uri="{BB962C8B-B14F-4D97-AF65-F5344CB8AC3E}">
        <p14:creationId xmlns:p14="http://schemas.microsoft.com/office/powerpoint/2010/main" val="26410191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8AD75-7093-B577-159A-B7290D814686}"/>
              </a:ext>
            </a:extLst>
          </p:cNvPr>
          <p:cNvSpPr>
            <a:spLocks noGrp="1"/>
          </p:cNvSpPr>
          <p:nvPr>
            <p:ph type="title"/>
          </p:nvPr>
        </p:nvSpPr>
        <p:spPr/>
        <p:txBody>
          <a:bodyPr>
            <a:normAutofit/>
          </a:bodyPr>
          <a:lstStyle/>
          <a:p>
            <a:pPr rtl="1"/>
            <a:r>
              <a:rPr lang="en-GB" dirty="0">
                <a:latin typeface="Calibri" panose="020F0502020204030204" pitchFamily="34" charset="0"/>
                <a:cs typeface="Calibri" panose="020F0502020204030204" pitchFamily="34" charset="0"/>
              </a:rPr>
              <a:t>عملية إدارة الحالة - التحديد والتسجيل</a:t>
            </a:r>
            <a:endParaRPr lang="en-BE" dirty="0">
              <a:latin typeface="Calibri" panose="020F0502020204030204" pitchFamily="34" charset="0"/>
              <a:cs typeface="Calibri" panose="020F0502020204030204" pitchFamily="34" charset="0"/>
            </a:endParaRPr>
          </a:p>
        </p:txBody>
      </p:sp>
      <p:sp>
        <p:nvSpPr>
          <p:cNvPr id="3" name="Flowchart: Process 2">
            <a:extLst>
              <a:ext uri="{FF2B5EF4-FFF2-40B4-BE49-F238E27FC236}">
                <a16:creationId xmlns:a16="http://schemas.microsoft.com/office/drawing/2014/main" id="{2A92026D-BF75-D4AB-CFC6-61E1E2187D57}"/>
              </a:ext>
            </a:extLst>
          </p:cNvPr>
          <p:cNvSpPr/>
          <p:nvPr/>
        </p:nvSpPr>
        <p:spPr>
          <a:xfrm>
            <a:off x="1696716" y="159196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b="1" dirty="0">
                <a:latin typeface="Calibri" panose="020F0502020204030204" pitchFamily="34" charset="0"/>
                <a:cs typeface="Calibri" panose="020F0502020204030204" pitchFamily="34" charset="0"/>
              </a:rPr>
              <a:t>الخطوة الأولى: التحديد والتسجيل</a:t>
            </a:r>
            <a:endParaRPr lang="en-US" b="1" dirty="0">
              <a:latin typeface="Calibri" panose="020F0502020204030204" pitchFamily="34" charset="0"/>
              <a:cs typeface="Calibri" panose="020F0502020204030204" pitchFamily="34" charset="0"/>
            </a:endParaRPr>
          </a:p>
        </p:txBody>
      </p:sp>
      <p:sp>
        <p:nvSpPr>
          <p:cNvPr id="6" name="Flowchart: Process 5">
            <a:extLst>
              <a:ext uri="{FF2B5EF4-FFF2-40B4-BE49-F238E27FC236}">
                <a16:creationId xmlns:a16="http://schemas.microsoft.com/office/drawing/2014/main" id="{32F5F142-6CA5-8696-643C-91A813EE624C}"/>
              </a:ext>
            </a:extLst>
          </p:cNvPr>
          <p:cNvSpPr/>
          <p:nvPr/>
        </p:nvSpPr>
        <p:spPr>
          <a:xfrm>
            <a:off x="1696716" y="2806325"/>
            <a:ext cx="3823950" cy="719705"/>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dirty="0">
                <a:solidFill>
                  <a:schemeClr val="tx1"/>
                </a:solidFill>
                <a:latin typeface="Calibri" panose="020F0502020204030204" pitchFamily="34" charset="0"/>
                <a:cs typeface="Calibri" panose="020F0502020204030204" pitchFamily="34" charset="0"/>
              </a:rPr>
              <a:t>هل هناك مخاطر لحماية الطفل؟</a:t>
            </a:r>
            <a:endParaRPr lang="en-US" dirty="0">
              <a:solidFill>
                <a:schemeClr val="tx1"/>
              </a:solidFill>
              <a:latin typeface="Calibri" panose="020F0502020204030204" pitchFamily="34" charset="0"/>
              <a:cs typeface="Calibri" panose="020F0502020204030204" pitchFamily="34" charset="0"/>
            </a:endParaRPr>
          </a:p>
        </p:txBody>
      </p:sp>
      <p:cxnSp>
        <p:nvCxnSpPr>
          <p:cNvPr id="20" name="Straight Arrow Connector 19">
            <a:extLst>
              <a:ext uri="{FF2B5EF4-FFF2-40B4-BE49-F238E27FC236}">
                <a16:creationId xmlns:a16="http://schemas.microsoft.com/office/drawing/2014/main" id="{06865226-1E71-59D2-7976-6629B5DD24C8}"/>
              </a:ext>
            </a:extLst>
          </p:cNvPr>
          <p:cNvCxnSpPr>
            <a:cxnSpLocks/>
            <a:stCxn id="6" idx="2"/>
            <a:endCxn id="21" idx="0"/>
          </p:cNvCxnSpPr>
          <p:nvPr/>
        </p:nvCxnSpPr>
        <p:spPr>
          <a:xfrm>
            <a:off x="3608691" y="3526030"/>
            <a:ext cx="0" cy="86535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Flowchart: Process 20">
            <a:extLst>
              <a:ext uri="{FF2B5EF4-FFF2-40B4-BE49-F238E27FC236}">
                <a16:creationId xmlns:a16="http://schemas.microsoft.com/office/drawing/2014/main" id="{20EF1DDC-F5F6-84D3-B19E-C3FCC62D6718}"/>
              </a:ext>
            </a:extLst>
          </p:cNvPr>
          <p:cNvSpPr/>
          <p:nvPr/>
        </p:nvSpPr>
        <p:spPr>
          <a:xfrm>
            <a:off x="1696716" y="439138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b="1" dirty="0" err="1">
                <a:latin typeface="Calibri" panose="020F0502020204030204" pitchFamily="34" charset="0"/>
                <a:cs typeface="Calibri" panose="020F0502020204030204" pitchFamily="34" charset="0"/>
              </a:rPr>
              <a:t>انتقل</a:t>
            </a:r>
            <a:r>
              <a:rPr lang="en-CA" b="1" dirty="0">
                <a:latin typeface="Calibri" panose="020F0502020204030204" pitchFamily="34" charset="0"/>
                <a:cs typeface="Calibri" panose="020F0502020204030204" pitchFamily="34" charset="0"/>
              </a:rPr>
              <a:t> </a:t>
            </a:r>
            <a:r>
              <a:rPr lang="en-CA" b="1" dirty="0" err="1">
                <a:latin typeface="Calibri" panose="020F0502020204030204" pitchFamily="34" charset="0"/>
                <a:cs typeface="Calibri" panose="020F0502020204030204" pitchFamily="34" charset="0"/>
              </a:rPr>
              <a:t>إلى</a:t>
            </a:r>
            <a:br>
              <a:rPr lang="en-CA" b="1" dirty="0">
                <a:latin typeface="Calibri" panose="020F0502020204030204" pitchFamily="34" charset="0"/>
                <a:cs typeface="Calibri" panose="020F0502020204030204" pitchFamily="34" charset="0"/>
              </a:rPr>
            </a:br>
            <a:r>
              <a:rPr lang="ar-SA" b="1" dirty="0">
                <a:latin typeface="Calibri" panose="020F0502020204030204" pitchFamily="34" charset="0"/>
                <a:cs typeface="Calibri" panose="020F0502020204030204" pitchFamily="34" charset="0"/>
              </a:rPr>
              <a:t>ال</a:t>
            </a:r>
            <a:r>
              <a:rPr lang="en-CA" b="1" dirty="0" err="1">
                <a:latin typeface="Calibri" panose="020F0502020204030204" pitchFamily="34" charset="0"/>
                <a:cs typeface="Calibri" panose="020F0502020204030204" pitchFamily="34" charset="0"/>
              </a:rPr>
              <a:t>خطوة</a:t>
            </a:r>
            <a:r>
              <a:rPr lang="ar-SA" b="1" dirty="0">
                <a:latin typeface="Calibri" panose="020F0502020204030204" pitchFamily="34" charset="0"/>
                <a:cs typeface="Calibri" panose="020F0502020204030204" pitchFamily="34" charset="0"/>
              </a:rPr>
              <a:t> التالية من</a:t>
            </a:r>
            <a:r>
              <a:rPr lang="en-CA" b="1" dirty="0">
                <a:latin typeface="Calibri" panose="020F0502020204030204" pitchFamily="34" charset="0"/>
                <a:cs typeface="Calibri" panose="020F0502020204030204" pitchFamily="34" charset="0"/>
              </a:rPr>
              <a:t> إدارة الحالة</a:t>
            </a:r>
            <a:endParaRPr lang="en-US" b="1" dirty="0">
              <a:latin typeface="Calibri" panose="020F0502020204030204" pitchFamily="34" charset="0"/>
              <a:cs typeface="Calibri" panose="020F0502020204030204" pitchFamily="34" charset="0"/>
            </a:endParaRPr>
          </a:p>
        </p:txBody>
      </p:sp>
      <p:cxnSp>
        <p:nvCxnSpPr>
          <p:cNvPr id="25" name="Straight Arrow Connector 24">
            <a:extLst>
              <a:ext uri="{FF2B5EF4-FFF2-40B4-BE49-F238E27FC236}">
                <a16:creationId xmlns:a16="http://schemas.microsoft.com/office/drawing/2014/main" id="{7F5F602B-1E52-2A18-A2C2-87608CD8FEF0}"/>
              </a:ext>
            </a:extLst>
          </p:cNvPr>
          <p:cNvCxnSpPr>
            <a:cxnSpLocks/>
            <a:stCxn id="6" idx="3"/>
          </p:cNvCxnSpPr>
          <p:nvPr/>
        </p:nvCxnSpPr>
        <p:spPr>
          <a:xfrm>
            <a:off x="5520666" y="3166178"/>
            <a:ext cx="187183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0" name="Flowchart: Process 29">
            <a:extLst>
              <a:ext uri="{FF2B5EF4-FFF2-40B4-BE49-F238E27FC236}">
                <a16:creationId xmlns:a16="http://schemas.microsoft.com/office/drawing/2014/main" id="{48F6D542-2356-ACEE-3143-5B8137E0ABA7}"/>
              </a:ext>
            </a:extLst>
          </p:cNvPr>
          <p:cNvSpPr/>
          <p:nvPr/>
        </p:nvSpPr>
        <p:spPr>
          <a:xfrm>
            <a:off x="7392498" y="1591961"/>
            <a:ext cx="3343634" cy="400663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9850" algn="ctr" rtl="1">
              <a:spcAft>
                <a:spcPts val="600"/>
              </a:spcAft>
            </a:pPr>
            <a:r>
              <a:rPr lang="en-CA" sz="2000" b="1" dirty="0">
                <a:latin typeface="Arial" panose="020B0604020202020204" pitchFamily="34" charset="0"/>
                <a:cs typeface="Arial" panose="020B0604020202020204" pitchFamily="34" charset="0"/>
              </a:rPr>
              <a:t>؟؟؟</a:t>
            </a:r>
          </a:p>
          <a:p>
            <a:pPr marL="69850" algn="ctr" rtl="1">
              <a:spcAft>
                <a:spcPts val="600"/>
              </a:spcAft>
            </a:pPr>
            <a:endParaRPr lang="en-US" sz="2000" b="1" dirty="0">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F490C7E9-3566-0A09-F2D4-A32EB255DD67}"/>
              </a:ext>
            </a:extLst>
          </p:cNvPr>
          <p:cNvSpPr txBox="1"/>
          <p:nvPr/>
        </p:nvSpPr>
        <p:spPr>
          <a:xfrm>
            <a:off x="6151333" y="2594123"/>
            <a:ext cx="610496" cy="369332"/>
          </a:xfrm>
          <a:prstGeom prst="rect">
            <a:avLst/>
          </a:prstGeom>
          <a:noFill/>
        </p:spPr>
        <p:txBody>
          <a:bodyPr wrap="square">
            <a:spAutoFit/>
          </a:bodyPr>
          <a:lstStyle/>
          <a:p>
            <a:pPr algn="r" rtl="1"/>
            <a:r>
              <a:rPr lang="en-CA" sz="1800" b="1" dirty="0">
                <a:latin typeface="Arial" panose="020B0604020202020204" pitchFamily="34" charset="0"/>
                <a:cs typeface="Arial" panose="020B0604020202020204" pitchFamily="34" charset="0"/>
              </a:rPr>
              <a:t>لا</a:t>
            </a:r>
            <a:endParaRPr lang="en-US" dirty="0"/>
          </a:p>
        </p:txBody>
      </p:sp>
      <p:sp>
        <p:nvSpPr>
          <p:cNvPr id="44" name="TextBox 43">
            <a:extLst>
              <a:ext uri="{FF2B5EF4-FFF2-40B4-BE49-F238E27FC236}">
                <a16:creationId xmlns:a16="http://schemas.microsoft.com/office/drawing/2014/main" id="{BE50C853-F60E-74ED-C476-2FBCAA1CA8F7}"/>
              </a:ext>
            </a:extLst>
          </p:cNvPr>
          <p:cNvSpPr txBox="1"/>
          <p:nvPr/>
        </p:nvSpPr>
        <p:spPr>
          <a:xfrm>
            <a:off x="3823247" y="3777517"/>
            <a:ext cx="781025" cy="369332"/>
          </a:xfrm>
          <a:prstGeom prst="rect">
            <a:avLst/>
          </a:prstGeom>
          <a:noFill/>
        </p:spPr>
        <p:txBody>
          <a:bodyPr wrap="square">
            <a:spAutoFit/>
          </a:bodyPr>
          <a:lstStyle/>
          <a:p>
            <a:pPr algn="r" rtl="1"/>
            <a:r>
              <a:rPr lang="en-CA" sz="1800" b="1" dirty="0">
                <a:latin typeface="Arial" panose="020B0604020202020204" pitchFamily="34" charset="0"/>
                <a:cs typeface="Arial" panose="020B0604020202020204" pitchFamily="34" charset="0"/>
              </a:rPr>
              <a:t>نعم</a:t>
            </a:r>
            <a:endParaRPr lang="en-US" dirty="0"/>
          </a:p>
        </p:txBody>
      </p:sp>
    </p:spTree>
    <p:extLst>
      <p:ext uri="{BB962C8B-B14F-4D97-AF65-F5344CB8AC3E}">
        <p14:creationId xmlns:p14="http://schemas.microsoft.com/office/powerpoint/2010/main" val="3403276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8AD75-7093-B577-159A-B7290D814686}"/>
              </a:ext>
            </a:extLst>
          </p:cNvPr>
          <p:cNvSpPr>
            <a:spLocks noGrp="1"/>
          </p:cNvSpPr>
          <p:nvPr>
            <p:ph type="title"/>
          </p:nvPr>
        </p:nvSpPr>
        <p:spPr/>
        <p:txBody>
          <a:bodyPr>
            <a:normAutofit/>
          </a:bodyPr>
          <a:lstStyle/>
          <a:p>
            <a:pPr rtl="1"/>
            <a:r>
              <a:rPr lang="en-GB" dirty="0">
                <a:latin typeface="Calibri" panose="020F0502020204030204" pitchFamily="34" charset="0"/>
                <a:cs typeface="Calibri" panose="020F0502020204030204" pitchFamily="34" charset="0"/>
              </a:rPr>
              <a:t>عملية إدارة الحالة - التحديد والتسجيل</a:t>
            </a:r>
            <a:endParaRPr lang="en-BE" dirty="0">
              <a:latin typeface="Calibri" panose="020F0502020204030204" pitchFamily="34" charset="0"/>
              <a:cs typeface="Calibri" panose="020F0502020204030204" pitchFamily="34" charset="0"/>
            </a:endParaRPr>
          </a:p>
        </p:txBody>
      </p:sp>
      <p:sp>
        <p:nvSpPr>
          <p:cNvPr id="3" name="Flowchart: Process 2">
            <a:extLst>
              <a:ext uri="{FF2B5EF4-FFF2-40B4-BE49-F238E27FC236}">
                <a16:creationId xmlns:a16="http://schemas.microsoft.com/office/drawing/2014/main" id="{DCF69B42-0755-E9CD-DA80-2058CA187E28}"/>
              </a:ext>
            </a:extLst>
          </p:cNvPr>
          <p:cNvSpPr/>
          <p:nvPr/>
        </p:nvSpPr>
        <p:spPr>
          <a:xfrm>
            <a:off x="1675201" y="159196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b="1" dirty="0">
                <a:latin typeface="Calibri" panose="020F0502020204030204" pitchFamily="34" charset="0"/>
                <a:cs typeface="Calibri" panose="020F0502020204030204" pitchFamily="34" charset="0"/>
              </a:rPr>
              <a:t>الخطوة الأولى: التحديد والتسجيل</a:t>
            </a:r>
            <a:endParaRPr lang="en-US" b="1" dirty="0">
              <a:latin typeface="Calibri" panose="020F0502020204030204" pitchFamily="34" charset="0"/>
              <a:cs typeface="Calibri" panose="020F0502020204030204" pitchFamily="34" charset="0"/>
            </a:endParaRPr>
          </a:p>
        </p:txBody>
      </p:sp>
      <p:sp>
        <p:nvSpPr>
          <p:cNvPr id="6" name="Flowchart: Process 5">
            <a:extLst>
              <a:ext uri="{FF2B5EF4-FFF2-40B4-BE49-F238E27FC236}">
                <a16:creationId xmlns:a16="http://schemas.microsoft.com/office/drawing/2014/main" id="{F176718B-C74A-B24C-E24D-73E7F497038D}"/>
              </a:ext>
            </a:extLst>
          </p:cNvPr>
          <p:cNvSpPr/>
          <p:nvPr/>
        </p:nvSpPr>
        <p:spPr>
          <a:xfrm>
            <a:off x="1675201" y="2806325"/>
            <a:ext cx="3823950" cy="719705"/>
          </a:xfrm>
          <a:prstGeom prst="flowChart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dirty="0">
                <a:solidFill>
                  <a:schemeClr val="tx1"/>
                </a:solidFill>
                <a:latin typeface="Calibri" panose="020F0502020204030204" pitchFamily="34" charset="0"/>
                <a:cs typeface="Calibri" panose="020F0502020204030204" pitchFamily="34" charset="0"/>
              </a:rPr>
              <a:t>هل هناك مخاطر لحماية الطفل؟</a:t>
            </a:r>
            <a:endParaRPr lang="en-US" dirty="0">
              <a:solidFill>
                <a:schemeClr val="tx1"/>
              </a:solidFill>
              <a:latin typeface="Calibri" panose="020F0502020204030204" pitchFamily="34" charset="0"/>
              <a:cs typeface="Calibri" panose="020F0502020204030204" pitchFamily="34" charset="0"/>
            </a:endParaRPr>
          </a:p>
        </p:txBody>
      </p:sp>
      <p:cxnSp>
        <p:nvCxnSpPr>
          <p:cNvPr id="7" name="Straight Arrow Connector 6">
            <a:extLst>
              <a:ext uri="{FF2B5EF4-FFF2-40B4-BE49-F238E27FC236}">
                <a16:creationId xmlns:a16="http://schemas.microsoft.com/office/drawing/2014/main" id="{68F5EC07-B6A1-F7D7-7B02-A75DF4575834}"/>
              </a:ext>
            </a:extLst>
          </p:cNvPr>
          <p:cNvCxnSpPr>
            <a:cxnSpLocks/>
            <a:stCxn id="6" idx="2"/>
            <a:endCxn id="8" idx="0"/>
          </p:cNvCxnSpPr>
          <p:nvPr/>
        </p:nvCxnSpPr>
        <p:spPr>
          <a:xfrm>
            <a:off x="3587176" y="3526030"/>
            <a:ext cx="0" cy="86535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 name="Flowchart: Process 7">
            <a:extLst>
              <a:ext uri="{FF2B5EF4-FFF2-40B4-BE49-F238E27FC236}">
                <a16:creationId xmlns:a16="http://schemas.microsoft.com/office/drawing/2014/main" id="{45C42357-02D4-9BEB-6F5F-DCBB785F4123}"/>
              </a:ext>
            </a:extLst>
          </p:cNvPr>
          <p:cNvSpPr/>
          <p:nvPr/>
        </p:nvSpPr>
        <p:spPr>
          <a:xfrm>
            <a:off x="1675201" y="4391382"/>
            <a:ext cx="3823950" cy="120721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b="1" dirty="0" err="1">
                <a:latin typeface="Calibri" panose="020F0502020204030204" pitchFamily="34" charset="0"/>
                <a:cs typeface="Calibri" panose="020F0502020204030204" pitchFamily="34" charset="0"/>
              </a:rPr>
              <a:t>انتقل</a:t>
            </a:r>
            <a:r>
              <a:rPr lang="en-CA" b="1" dirty="0">
                <a:latin typeface="Calibri" panose="020F0502020204030204" pitchFamily="34" charset="0"/>
                <a:cs typeface="Calibri" panose="020F0502020204030204" pitchFamily="34" charset="0"/>
              </a:rPr>
              <a:t> </a:t>
            </a:r>
            <a:r>
              <a:rPr lang="en-CA" b="1" dirty="0" err="1">
                <a:latin typeface="Calibri" panose="020F0502020204030204" pitchFamily="34" charset="0"/>
                <a:cs typeface="Calibri" panose="020F0502020204030204" pitchFamily="34" charset="0"/>
              </a:rPr>
              <a:t>إلى</a:t>
            </a:r>
            <a:br>
              <a:rPr lang="en-CA" b="1" dirty="0">
                <a:latin typeface="Calibri" panose="020F0502020204030204" pitchFamily="34" charset="0"/>
                <a:cs typeface="Calibri" panose="020F0502020204030204" pitchFamily="34" charset="0"/>
              </a:rPr>
            </a:br>
            <a:r>
              <a:rPr lang="ar-SA" b="1" dirty="0">
                <a:latin typeface="Calibri" panose="020F0502020204030204" pitchFamily="34" charset="0"/>
                <a:cs typeface="Calibri" panose="020F0502020204030204" pitchFamily="34" charset="0"/>
              </a:rPr>
              <a:t>ال</a:t>
            </a:r>
            <a:r>
              <a:rPr lang="en-CA" b="1" dirty="0" err="1">
                <a:latin typeface="Calibri" panose="020F0502020204030204" pitchFamily="34" charset="0"/>
                <a:cs typeface="Calibri" panose="020F0502020204030204" pitchFamily="34" charset="0"/>
              </a:rPr>
              <a:t>خطوة</a:t>
            </a:r>
            <a:r>
              <a:rPr lang="ar-SA" b="1" dirty="0">
                <a:latin typeface="Calibri" panose="020F0502020204030204" pitchFamily="34" charset="0"/>
                <a:cs typeface="Calibri" panose="020F0502020204030204" pitchFamily="34" charset="0"/>
              </a:rPr>
              <a:t> التالية من</a:t>
            </a:r>
            <a:r>
              <a:rPr lang="en-CA" b="1" dirty="0">
                <a:latin typeface="Calibri" panose="020F0502020204030204" pitchFamily="34" charset="0"/>
                <a:cs typeface="Calibri" panose="020F0502020204030204" pitchFamily="34" charset="0"/>
              </a:rPr>
              <a:t> </a:t>
            </a:r>
            <a:r>
              <a:rPr lang="en-CA" b="1" dirty="0" err="1">
                <a:latin typeface="Calibri" panose="020F0502020204030204" pitchFamily="34" charset="0"/>
                <a:cs typeface="Calibri" panose="020F0502020204030204" pitchFamily="34" charset="0"/>
              </a:rPr>
              <a:t>إدارة</a:t>
            </a:r>
            <a:r>
              <a:rPr lang="en-CA" b="1" dirty="0">
                <a:latin typeface="Calibri" panose="020F0502020204030204" pitchFamily="34" charset="0"/>
                <a:cs typeface="Calibri" panose="020F0502020204030204" pitchFamily="34" charset="0"/>
              </a:rPr>
              <a:t> </a:t>
            </a:r>
            <a:r>
              <a:rPr lang="en-CA" b="1" dirty="0" err="1">
                <a:latin typeface="Calibri" panose="020F0502020204030204" pitchFamily="34" charset="0"/>
                <a:cs typeface="Calibri" panose="020F0502020204030204" pitchFamily="34" charset="0"/>
              </a:rPr>
              <a:t>الحالة</a:t>
            </a:r>
            <a:endParaRPr lang="en-US" b="1" dirty="0">
              <a:latin typeface="Calibri" panose="020F0502020204030204" pitchFamily="34" charset="0"/>
              <a:cs typeface="Calibri" panose="020F0502020204030204" pitchFamily="34" charset="0"/>
            </a:endParaRPr>
          </a:p>
        </p:txBody>
      </p:sp>
      <p:cxnSp>
        <p:nvCxnSpPr>
          <p:cNvPr id="9" name="Straight Arrow Connector 8">
            <a:extLst>
              <a:ext uri="{FF2B5EF4-FFF2-40B4-BE49-F238E27FC236}">
                <a16:creationId xmlns:a16="http://schemas.microsoft.com/office/drawing/2014/main" id="{44CDBD14-71CC-936A-4A2D-B4AB7F2E287C}"/>
              </a:ext>
            </a:extLst>
          </p:cNvPr>
          <p:cNvCxnSpPr>
            <a:cxnSpLocks/>
            <a:stCxn id="6" idx="3"/>
          </p:cNvCxnSpPr>
          <p:nvPr/>
        </p:nvCxnSpPr>
        <p:spPr>
          <a:xfrm>
            <a:off x="5499151" y="3166178"/>
            <a:ext cx="187183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Flowchart: Process 9">
            <a:extLst>
              <a:ext uri="{FF2B5EF4-FFF2-40B4-BE49-F238E27FC236}">
                <a16:creationId xmlns:a16="http://schemas.microsoft.com/office/drawing/2014/main" id="{97287462-1320-CBAB-6FE4-F66CED4B660A}"/>
              </a:ext>
            </a:extLst>
          </p:cNvPr>
          <p:cNvSpPr/>
          <p:nvPr/>
        </p:nvSpPr>
        <p:spPr>
          <a:xfrm>
            <a:off x="7370983" y="1591961"/>
            <a:ext cx="3343634" cy="400663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5600" indent="-285750" algn="r" rtl="1">
              <a:spcAft>
                <a:spcPts val="600"/>
              </a:spcAft>
              <a:buFont typeface="Arial" panose="020B0604020202020204" pitchFamily="34" charset="0"/>
              <a:buChar char="•"/>
            </a:pPr>
            <a:r>
              <a:rPr lang="ar-SA" sz="2000" dirty="0">
                <a:effectLst/>
                <a:latin typeface="Calibri" panose="020F0502020204030204" pitchFamily="34" charset="0"/>
                <a:cs typeface="Calibri" panose="020F0502020204030204" pitchFamily="34" charset="0"/>
              </a:rPr>
              <a:t>ال</a:t>
            </a:r>
            <a:r>
              <a:rPr lang="en-US" sz="2000" dirty="0" err="1">
                <a:effectLst/>
                <a:latin typeface="Calibri" panose="020F0502020204030204" pitchFamily="34" charset="0"/>
                <a:cs typeface="Calibri" panose="020F0502020204030204" pitchFamily="34" charset="0"/>
              </a:rPr>
              <a:t>تعرف</a:t>
            </a:r>
            <a:r>
              <a:rPr lang="en-US" sz="2000" dirty="0">
                <a:effectLst/>
                <a:latin typeface="Calibri" panose="020F0502020204030204" pitchFamily="34" charset="0"/>
                <a:cs typeface="Calibri" panose="020F0502020204030204" pitchFamily="34" charset="0"/>
              </a:rPr>
              <a:t> على الخدمات الأخرى التي يمكنك إحالة الطفل إليها</a:t>
            </a:r>
          </a:p>
          <a:p>
            <a:pPr marL="355600" indent="-285750" algn="r" rtl="1">
              <a:spcAft>
                <a:spcPts val="600"/>
              </a:spcAft>
              <a:buFont typeface="Arial" panose="020B0604020202020204" pitchFamily="34" charset="0"/>
              <a:buChar char="•"/>
            </a:pPr>
            <a:r>
              <a:rPr lang="en-US" sz="2000" dirty="0">
                <a:effectLst/>
                <a:latin typeface="Calibri" panose="020F0502020204030204" pitchFamily="34" charset="0"/>
                <a:cs typeface="Calibri" panose="020F0502020204030204" pitchFamily="34" charset="0"/>
              </a:rPr>
              <a:t>اشرح بطريقة حساسة للطفل والوالد أو مقدم الرعاية أسباب عدم قدرة وكالتك على دعم الجميع</a:t>
            </a:r>
          </a:p>
          <a:p>
            <a:pPr marL="355600" indent="-285750" algn="r" rtl="1">
              <a:spcAft>
                <a:spcPts val="600"/>
              </a:spcAft>
              <a:buFont typeface="Arial" panose="020B0604020202020204" pitchFamily="34" charset="0"/>
              <a:buChar char="•"/>
            </a:pPr>
            <a:r>
              <a:rPr lang="en-US" sz="2000" dirty="0">
                <a:effectLst/>
                <a:latin typeface="Calibri" panose="020F0502020204030204" pitchFamily="34" charset="0"/>
                <a:cs typeface="Calibri" panose="020F0502020204030204" pitchFamily="34" charset="0"/>
              </a:rPr>
              <a:t>قدم معلومات حول من يمكنه دعمهم</a:t>
            </a:r>
          </a:p>
          <a:p>
            <a:pPr marL="355600" indent="-285750" algn="r" rtl="1">
              <a:spcAft>
                <a:spcPts val="600"/>
              </a:spcAft>
              <a:buFont typeface="Arial" panose="020B0604020202020204" pitchFamily="34" charset="0"/>
              <a:buChar char="•"/>
            </a:pPr>
            <a:r>
              <a:rPr lang="en-US" sz="2000" dirty="0">
                <a:effectLst/>
                <a:latin typeface="Calibri" panose="020F0502020204030204" pitchFamily="34" charset="0"/>
                <a:cs typeface="Calibri" panose="020F0502020204030204" pitchFamily="34" charset="0"/>
              </a:rPr>
              <a:t>ساعدهم في الوصول إلى هذه الخدمات في أسرع وقت ممكن</a:t>
            </a:r>
            <a:endParaRPr lang="en-US" sz="2000" b="1" dirty="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8A49C651-E844-4271-3F74-645A51297715}"/>
              </a:ext>
            </a:extLst>
          </p:cNvPr>
          <p:cNvSpPr txBox="1"/>
          <p:nvPr/>
        </p:nvSpPr>
        <p:spPr>
          <a:xfrm>
            <a:off x="6129818" y="2594123"/>
            <a:ext cx="610496" cy="369332"/>
          </a:xfrm>
          <a:prstGeom prst="rect">
            <a:avLst/>
          </a:prstGeom>
          <a:noFill/>
        </p:spPr>
        <p:txBody>
          <a:bodyPr wrap="square">
            <a:spAutoFit/>
          </a:bodyPr>
          <a:lstStyle/>
          <a:p>
            <a:pPr algn="r" rtl="1"/>
            <a:r>
              <a:rPr lang="en-CA" sz="1800" b="1" dirty="0">
                <a:latin typeface="Arial" panose="020B0604020202020204" pitchFamily="34" charset="0"/>
                <a:cs typeface="Arial" panose="020B0604020202020204" pitchFamily="34" charset="0"/>
              </a:rPr>
              <a:t>لا</a:t>
            </a:r>
            <a:endParaRPr lang="en-US" dirty="0"/>
          </a:p>
        </p:txBody>
      </p:sp>
      <p:sp>
        <p:nvSpPr>
          <p:cNvPr id="12" name="TextBox 11">
            <a:extLst>
              <a:ext uri="{FF2B5EF4-FFF2-40B4-BE49-F238E27FC236}">
                <a16:creationId xmlns:a16="http://schemas.microsoft.com/office/drawing/2014/main" id="{B3FA05A6-C796-0571-A12A-81BB9FDDB426}"/>
              </a:ext>
            </a:extLst>
          </p:cNvPr>
          <p:cNvSpPr txBox="1"/>
          <p:nvPr/>
        </p:nvSpPr>
        <p:spPr>
          <a:xfrm>
            <a:off x="3801732" y="3777517"/>
            <a:ext cx="781025" cy="369332"/>
          </a:xfrm>
          <a:prstGeom prst="rect">
            <a:avLst/>
          </a:prstGeom>
          <a:noFill/>
        </p:spPr>
        <p:txBody>
          <a:bodyPr wrap="square">
            <a:spAutoFit/>
          </a:bodyPr>
          <a:lstStyle/>
          <a:p>
            <a:pPr algn="r" rtl="1"/>
            <a:r>
              <a:rPr lang="en-CA" sz="1800" b="1" dirty="0">
                <a:latin typeface="Arial" panose="020B0604020202020204" pitchFamily="34" charset="0"/>
                <a:cs typeface="Arial" panose="020B0604020202020204" pitchFamily="34" charset="0"/>
              </a:rPr>
              <a:t>نعم</a:t>
            </a:r>
            <a:endParaRPr lang="en-US" dirty="0"/>
          </a:p>
        </p:txBody>
      </p:sp>
      <p:sp>
        <p:nvSpPr>
          <p:cNvPr id="13" name="TextBox 12">
            <a:extLst>
              <a:ext uri="{FF2B5EF4-FFF2-40B4-BE49-F238E27FC236}">
                <a16:creationId xmlns:a16="http://schemas.microsoft.com/office/drawing/2014/main" id="{695F4688-C995-7671-3C2E-A29708B661C2}"/>
              </a:ext>
            </a:extLst>
          </p:cNvPr>
          <p:cNvSpPr txBox="1"/>
          <p:nvPr/>
        </p:nvSpPr>
        <p:spPr>
          <a:xfrm>
            <a:off x="6250193" y="5850087"/>
            <a:ext cx="5604734" cy="523220"/>
          </a:xfrm>
          <a:prstGeom prst="rect">
            <a:avLst/>
          </a:prstGeom>
          <a:noFill/>
        </p:spPr>
        <p:txBody>
          <a:bodyPr wrap="square" rtlCol="0">
            <a:spAutoFit/>
          </a:bodyPr>
          <a:lstStyle/>
          <a:p>
            <a:pPr algn="r" rtl="1"/>
            <a:r>
              <a:rPr lang="en-US" sz="1400" i="1" dirty="0">
                <a:solidFill>
                  <a:schemeClr val="accent1"/>
                </a:solidFill>
                <a:latin typeface="Calibri" panose="020F0502020204030204" pitchFamily="34" charset="0"/>
                <a:cs typeface="Calibri" panose="020F0502020204030204" pitchFamily="34" charset="0"/>
              </a:rPr>
              <a:t>المصدر: التحالف من أجل حماية الطفل في </a:t>
            </a:r>
            <a:r>
              <a:rPr lang="en-US" sz="1400" i="1" dirty="0" err="1">
                <a:solidFill>
                  <a:schemeClr val="accent1"/>
                </a:solidFill>
                <a:latin typeface="Calibri" panose="020F0502020204030204" pitchFamily="34" charset="0"/>
                <a:cs typeface="Calibri" panose="020F0502020204030204" pitchFamily="34" charset="0"/>
              </a:rPr>
              <a:t>العمل</a:t>
            </a:r>
            <a:r>
              <a:rPr lang="en-US" sz="1400" i="1" dirty="0">
                <a:solidFill>
                  <a:schemeClr val="accent1"/>
                </a:solidFill>
                <a:latin typeface="Calibri" panose="020F0502020204030204" pitchFamily="34" charset="0"/>
                <a:cs typeface="Calibri" panose="020F0502020204030204" pitchFamily="34" charset="0"/>
              </a:rPr>
              <a:t> </a:t>
            </a:r>
            <a:r>
              <a:rPr lang="en-US" sz="1400" i="1" dirty="0" err="1">
                <a:solidFill>
                  <a:schemeClr val="accent1"/>
                </a:solidFill>
                <a:latin typeface="Calibri" panose="020F0502020204030204" pitchFamily="34" charset="0"/>
                <a:cs typeface="Calibri" panose="020F0502020204030204" pitchFamily="34" charset="0"/>
              </a:rPr>
              <a:t>الإنساني</a:t>
            </a:r>
            <a:r>
              <a:rPr lang="ar-SA" sz="1400" i="1" dirty="0">
                <a:solidFill>
                  <a:schemeClr val="accent1"/>
                </a:solidFill>
                <a:latin typeface="Calibri" panose="020F0502020204030204" pitchFamily="34" charset="0"/>
                <a:cs typeface="Calibri" panose="020F0502020204030204" pitchFamily="34" charset="0"/>
              </a:rPr>
              <a:t>(٢٠١٤). </a:t>
            </a:r>
            <a:r>
              <a:rPr lang="en-US" sz="1400" i="1" dirty="0" err="1">
                <a:solidFill>
                  <a:schemeClr val="accent1"/>
                </a:solidFill>
                <a:latin typeface="Calibri" panose="020F0502020204030204" pitchFamily="34" charset="0"/>
                <a:cs typeface="Calibri" panose="020F0502020204030204" pitchFamily="34" charset="0"/>
              </a:rPr>
              <a:t>المبادئ</a:t>
            </a:r>
            <a:r>
              <a:rPr lang="en-US" sz="1400" i="1" dirty="0">
                <a:solidFill>
                  <a:schemeClr val="accent1"/>
                </a:solidFill>
                <a:latin typeface="Calibri" panose="020F0502020204030204" pitchFamily="34" charset="0"/>
                <a:cs typeface="Calibri" panose="020F0502020204030204" pitchFamily="34" charset="0"/>
              </a:rPr>
              <a:t> التوجيهية المشتركة بين الوكالات لحماية الطفل وإدارة الحالة</a:t>
            </a:r>
          </a:p>
        </p:txBody>
      </p:sp>
    </p:spTree>
    <p:extLst>
      <p:ext uri="{BB962C8B-B14F-4D97-AF65-F5344CB8AC3E}">
        <p14:creationId xmlns:p14="http://schemas.microsoft.com/office/powerpoint/2010/main" val="27060356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77426308-FC57-4621-A22C-EE55960FBD64}"/>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نقاط التعلم الأساسية</a:t>
            </a:r>
          </a:p>
        </p:txBody>
      </p:sp>
      <p:sp>
        <p:nvSpPr>
          <p:cNvPr id="57" name="TextBox 56">
            <a:extLst>
              <a:ext uri="{FF2B5EF4-FFF2-40B4-BE49-F238E27FC236}">
                <a16:creationId xmlns:a16="http://schemas.microsoft.com/office/drawing/2014/main" id="{D62B3BE0-0F5B-4153-A0BA-E16ACFF0EE66}"/>
              </a:ext>
            </a:extLst>
          </p:cNvPr>
          <p:cNvSpPr txBox="1"/>
          <p:nvPr/>
        </p:nvSpPr>
        <p:spPr>
          <a:xfrm>
            <a:off x="1239155" y="3682897"/>
            <a:ext cx="2588109" cy="1200329"/>
          </a:xfrm>
          <a:prstGeom prst="rect">
            <a:avLst/>
          </a:prstGeom>
          <a:noFill/>
        </p:spPr>
        <p:txBody>
          <a:bodyPr wrap="square" lIns="91440" tIns="45720" rIns="91440" bIns="45720" anchor="t">
            <a:spAutoFit/>
          </a:bodyPr>
          <a:lstStyle/>
          <a:p>
            <a:pPr algn="ctr" rtl="1"/>
            <a:r>
              <a:rPr lang="ar-SA" sz="2400" dirty="0">
                <a:latin typeface="Calibri" panose="020F0502020204030204" pitchFamily="34" charset="0"/>
                <a:cs typeface="Calibri" panose="020F0502020204030204" pitchFamily="34" charset="0"/>
              </a:rPr>
              <a:t>ال</a:t>
            </a:r>
            <a:r>
              <a:rPr lang="en-US" sz="2400" dirty="0" err="1">
                <a:latin typeface="Calibri" panose="020F0502020204030204" pitchFamily="34" charset="0"/>
                <a:cs typeface="Calibri" panose="020F0502020204030204" pitchFamily="34" charset="0"/>
              </a:rPr>
              <a:t>تأكد</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من</a:t>
            </a:r>
            <a:r>
              <a:rPr lang="en-US" sz="2400" dirty="0">
                <a:latin typeface="Calibri" panose="020F0502020204030204" pitchFamily="34" charset="0"/>
                <a:cs typeface="Calibri" panose="020F0502020204030204" pitchFamily="34" charset="0"/>
              </a:rPr>
              <a:t> </a:t>
            </a:r>
            <a:r>
              <a:rPr lang="ar-SA" sz="2400" dirty="0">
                <a:latin typeface="Calibri" panose="020F0502020204030204" pitchFamily="34" charset="0"/>
                <a:cs typeface="Calibri" panose="020F0502020204030204" pitchFamily="34" charset="0"/>
              </a:rPr>
              <a:t>تحقيق</a:t>
            </a:r>
            <a:r>
              <a:rPr lang="en-US" sz="2400" dirty="0">
                <a:latin typeface="Calibri" panose="020F0502020204030204" pitchFamily="34" charset="0"/>
                <a:cs typeface="Calibri" panose="020F0502020204030204" pitchFamily="34" charset="0"/>
              </a:rPr>
              <a:t> حالة الطفل لمعايير الأهلية لإدارة الحالة</a:t>
            </a:r>
            <a:endParaRPr lang="en-CA" sz="2400" dirty="0">
              <a:latin typeface="Calibri" panose="020F0502020204030204" pitchFamily="34" charset="0"/>
              <a:cs typeface="Calibri" panose="020F0502020204030204" pitchFamily="34" charset="0"/>
            </a:endParaRPr>
          </a:p>
        </p:txBody>
      </p:sp>
      <p:sp>
        <p:nvSpPr>
          <p:cNvPr id="58" name="TextBox 57">
            <a:extLst>
              <a:ext uri="{FF2B5EF4-FFF2-40B4-BE49-F238E27FC236}">
                <a16:creationId xmlns:a16="http://schemas.microsoft.com/office/drawing/2014/main" id="{4D4DABB9-F696-4666-9240-F14941B6206C}"/>
              </a:ext>
            </a:extLst>
          </p:cNvPr>
          <p:cNvSpPr txBox="1"/>
          <p:nvPr/>
        </p:nvSpPr>
        <p:spPr>
          <a:xfrm>
            <a:off x="4956603" y="3682897"/>
            <a:ext cx="2278793" cy="1200329"/>
          </a:xfrm>
          <a:prstGeom prst="rect">
            <a:avLst/>
          </a:prstGeom>
          <a:noFill/>
        </p:spPr>
        <p:txBody>
          <a:bodyPr wrap="square" lIns="91440" tIns="45720" rIns="91440" bIns="45720" anchor="t">
            <a:spAutoFit/>
          </a:bodyPr>
          <a:lstStyle/>
          <a:p>
            <a:pPr algn="ctr" rtl="1"/>
            <a:r>
              <a:rPr lang="en-US" sz="2400" dirty="0">
                <a:solidFill>
                  <a:srgbClr val="000000"/>
                </a:solidFill>
                <a:effectLst/>
                <a:latin typeface="Calibri" panose="020F0502020204030204" pitchFamily="34" charset="0"/>
                <a:ea typeface="Helvetica Neue" panose="020B0604020202020204"/>
                <a:cs typeface="Calibri" panose="020F0502020204030204" pitchFamily="34" charset="0"/>
              </a:rPr>
              <a:t>إكمال التقييم الأولي وتحديد مستوى المخاطر</a:t>
            </a:r>
            <a:endParaRPr lang="en-US" sz="2400" dirty="0">
              <a:latin typeface="Calibri" panose="020F0502020204030204" pitchFamily="34" charset="0"/>
              <a:cs typeface="Calibri" panose="020F0502020204030204" pitchFamily="34" charset="0"/>
            </a:endParaRPr>
          </a:p>
        </p:txBody>
      </p:sp>
      <p:sp>
        <p:nvSpPr>
          <p:cNvPr id="60" name="5-Point Star 5">
            <a:extLst>
              <a:ext uri="{FF2B5EF4-FFF2-40B4-BE49-F238E27FC236}">
                <a16:creationId xmlns:a16="http://schemas.microsoft.com/office/drawing/2014/main" id="{CA51DE7D-C4EB-4482-B9BD-8251CB38B67D}"/>
              </a:ext>
            </a:extLst>
          </p:cNvPr>
          <p:cNvSpPr/>
          <p:nvPr/>
        </p:nvSpPr>
        <p:spPr>
          <a:xfrm>
            <a:off x="2007430" y="2093463"/>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1" name="5-Point Star 5">
            <a:extLst>
              <a:ext uri="{FF2B5EF4-FFF2-40B4-BE49-F238E27FC236}">
                <a16:creationId xmlns:a16="http://schemas.microsoft.com/office/drawing/2014/main" id="{ABD8A883-982A-4318-B4F5-7858ABDA3C3D}"/>
              </a:ext>
            </a:extLst>
          </p:cNvPr>
          <p:cNvSpPr/>
          <p:nvPr/>
        </p:nvSpPr>
        <p:spPr>
          <a:xfrm>
            <a:off x="5570220" y="21235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62" name="5-Point Star 5">
            <a:extLst>
              <a:ext uri="{FF2B5EF4-FFF2-40B4-BE49-F238E27FC236}">
                <a16:creationId xmlns:a16="http://schemas.microsoft.com/office/drawing/2014/main" id="{F0DA2569-FB86-4902-B70A-F4F49A979B6B}"/>
              </a:ext>
            </a:extLst>
          </p:cNvPr>
          <p:cNvSpPr/>
          <p:nvPr/>
        </p:nvSpPr>
        <p:spPr>
          <a:xfrm>
            <a:off x="9133010" y="2123544"/>
            <a:ext cx="1051560" cy="1051560"/>
          </a:xfrm>
          <a:prstGeom prst="star5">
            <a:avLst>
              <a:gd name="adj" fmla="val 28143"/>
              <a:gd name="hf" fmla="val 105146"/>
              <a:gd name="vf" fmla="val 1105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BE66CC77-6081-79D3-A8CC-D994784EFCDD}"/>
              </a:ext>
            </a:extLst>
          </p:cNvPr>
          <p:cNvSpPr txBox="1"/>
          <p:nvPr/>
        </p:nvSpPr>
        <p:spPr>
          <a:xfrm>
            <a:off x="8231665" y="3682897"/>
            <a:ext cx="2854250" cy="1569660"/>
          </a:xfrm>
          <a:prstGeom prst="rect">
            <a:avLst/>
          </a:prstGeom>
          <a:noFill/>
        </p:spPr>
        <p:txBody>
          <a:bodyPr wrap="square" lIns="91440" tIns="45720" rIns="91440" bIns="45720" anchor="t">
            <a:spAutoFit/>
          </a:bodyPr>
          <a:lstStyle/>
          <a:p>
            <a:pPr algn="ctr" rtl="1"/>
            <a:r>
              <a:rPr lang="en-US" sz="2400" dirty="0">
                <a:latin typeface="Calibri" panose="020F0502020204030204" pitchFamily="34" charset="0"/>
                <a:cs typeface="Calibri" panose="020F0502020204030204" pitchFamily="34" charset="0"/>
              </a:rPr>
              <a:t>كما هو الحال في كل اتصال مع الطفل ، قم بتطبيق </a:t>
            </a:r>
            <a:r>
              <a:rPr lang="en-US" sz="2400" dirty="0" err="1">
                <a:latin typeface="Calibri" panose="020F0502020204030204" pitchFamily="34" charset="0"/>
                <a:cs typeface="Calibri" panose="020F0502020204030204" pitchFamily="34" charset="0"/>
              </a:rPr>
              <a:t>مهارات</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a:t>
            </a:r>
            <a:r>
              <a:rPr lang="ar-SA" sz="2400" dirty="0">
                <a:latin typeface="Calibri" panose="020F0502020204030204" pitchFamily="34" charset="0"/>
                <a:cs typeface="Calibri" panose="020F0502020204030204" pitchFamily="34" charset="0"/>
              </a:rPr>
              <a:t>تواصل</a:t>
            </a:r>
            <a:r>
              <a:rPr lang="en-US" sz="2400" dirty="0">
                <a:latin typeface="Calibri" panose="020F0502020204030204" pitchFamily="34" charset="0"/>
                <a:cs typeface="Calibri" panose="020F0502020204030204" pitchFamily="34" charset="0"/>
              </a:rPr>
              <a:t> والدعم </a:t>
            </a:r>
            <a:r>
              <a:rPr lang="en-US" sz="2400" dirty="0" err="1">
                <a:latin typeface="Calibri" panose="020F0502020204030204" pitchFamily="34" charset="0"/>
                <a:cs typeface="Calibri" panose="020F0502020204030204" pitchFamily="34" charset="0"/>
              </a:rPr>
              <a:t>النفسي</a:t>
            </a:r>
            <a:r>
              <a:rPr lang="en-US" sz="2400" dirty="0">
                <a:latin typeface="Calibri" panose="020F0502020204030204" pitchFamily="34" charset="0"/>
                <a:cs typeface="Calibri" panose="020F0502020204030204" pitchFamily="34" charset="0"/>
              </a:rPr>
              <a:t> </a:t>
            </a:r>
            <a:r>
              <a:rPr lang="en-US" sz="2400" dirty="0" err="1">
                <a:latin typeface="Calibri" panose="020F0502020204030204" pitchFamily="34" charset="0"/>
                <a:cs typeface="Calibri" panose="020F0502020204030204" pitchFamily="34" charset="0"/>
              </a:rPr>
              <a:t>الاجتماعي</a:t>
            </a:r>
            <a:endParaRPr lang="en-CA"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49024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134A6756-5FC7-3220-13C5-CDC2D664E424}"/>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3000" b="1" dirty="0" err="1">
                <a:solidFill>
                  <a:schemeClr val="accent1"/>
                </a:solidFill>
                <a:latin typeface="Calibri" panose="020F0502020204030204" pitchFamily="34" charset="0"/>
                <a:cs typeface="Calibri" panose="020F0502020204030204" pitchFamily="34" charset="0"/>
              </a:rPr>
              <a:t>الجلسة</a:t>
            </a:r>
            <a:r>
              <a:rPr lang="en-CA" sz="3000" b="1" dirty="0">
                <a:solidFill>
                  <a:schemeClr val="accent1"/>
                </a:solidFill>
                <a:latin typeface="Calibri" panose="020F0502020204030204" pitchFamily="34" charset="0"/>
                <a:cs typeface="Calibri" panose="020F0502020204030204" pitchFamily="34" charset="0"/>
              </a:rPr>
              <a:t> </a:t>
            </a:r>
            <a:r>
              <a:rPr lang="ar-SA" sz="3000" b="1" dirty="0">
                <a:solidFill>
                  <a:schemeClr val="accent1"/>
                </a:solidFill>
                <a:latin typeface="Calibri" panose="020F0502020204030204" pitchFamily="34" charset="0"/>
                <a:cs typeface="Calibri" panose="020F0502020204030204" pitchFamily="34" charset="0"/>
              </a:rPr>
              <a:t>٥</a:t>
            </a:r>
            <a:endParaRPr lang="en-CA" sz="3000" b="1" dirty="0">
              <a:solidFill>
                <a:schemeClr val="accent1"/>
              </a:solidFill>
              <a:latin typeface="Calibri" panose="020F0502020204030204" pitchFamily="34" charset="0"/>
              <a:cs typeface="Calibri" panose="020F0502020204030204" pitchFamily="34" charset="0"/>
            </a:endParaRPr>
          </a:p>
          <a:p>
            <a:pPr algn="r" rtl="1"/>
            <a:br>
              <a:rPr lang="en-CA" b="1" dirty="0">
                <a:solidFill>
                  <a:schemeClr val="accent1"/>
                </a:solidFill>
                <a:latin typeface="Calibri" panose="020F0502020204030204" pitchFamily="34" charset="0"/>
                <a:cs typeface="Calibri" panose="020F0502020204030204" pitchFamily="34" charset="0"/>
              </a:rPr>
            </a:br>
            <a:r>
              <a:rPr lang="en-US" sz="5400" b="1" dirty="0" err="1">
                <a:solidFill>
                  <a:schemeClr val="accent1"/>
                </a:solidFill>
                <a:latin typeface="Calibri" panose="020F0502020204030204" pitchFamily="34" charset="0"/>
                <a:cs typeface="Calibri" panose="020F0502020204030204" pitchFamily="34" charset="0"/>
              </a:rPr>
              <a:t>إغلاق</a:t>
            </a:r>
            <a:r>
              <a:rPr lang="ar-SA" sz="5400" b="1" dirty="0">
                <a:solidFill>
                  <a:schemeClr val="accent1"/>
                </a:solidFill>
                <a:latin typeface="Calibri" panose="020F0502020204030204" pitchFamily="34" charset="0"/>
                <a:cs typeface="Calibri" panose="020F0502020204030204" pitchFamily="34" charset="0"/>
              </a:rPr>
              <a:t> الوحدة</a:t>
            </a:r>
            <a:endParaRPr lang="en-US" sz="5400" b="1" dirty="0">
              <a:solidFill>
                <a:schemeClr val="accent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52699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pPr rtl="1"/>
            <a:r>
              <a:rPr lang="en-CA" dirty="0">
                <a:latin typeface="Calibri" panose="020F0502020204030204" pitchFamily="34" charset="0"/>
                <a:cs typeface="Calibri" panose="020F0502020204030204" pitchFamily="34" charset="0"/>
              </a:rPr>
              <a:t>نهاية </a:t>
            </a:r>
            <a:r>
              <a:rPr lang="en-CA" dirty="0" err="1">
                <a:latin typeface="Calibri" panose="020F0502020204030204" pitchFamily="34" charset="0"/>
                <a:cs typeface="Calibri" panose="020F0502020204030204" pitchFamily="34" charset="0"/>
              </a:rPr>
              <a:t>الوحدة</a:t>
            </a:r>
            <a:r>
              <a:rPr lang="en-CA"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٦</a:t>
            </a:r>
            <a:endParaRPr lang="en-CA" dirty="0">
              <a:latin typeface="Calibri" panose="020F0502020204030204" pitchFamily="34" charset="0"/>
              <a:cs typeface="Calibri" panose="020F0502020204030204" pitchFamily="34" charset="0"/>
            </a:endParaRPr>
          </a:p>
        </p:txBody>
      </p:sp>
      <p:sp>
        <p:nvSpPr>
          <p:cNvPr id="16" name="Speech Bubble: Rectangle with Corners Rounded 15">
            <a:extLst>
              <a:ext uri="{FF2B5EF4-FFF2-40B4-BE49-F238E27FC236}">
                <a16:creationId xmlns:a16="http://schemas.microsoft.com/office/drawing/2014/main" id="{F9420CEC-0EF4-6047-437B-6B494F5B73FD}"/>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lnSpc>
                <a:spcPct val="107000"/>
              </a:lnSpc>
              <a:spcAft>
                <a:spcPts val="800"/>
              </a:spcAft>
              <a:tabLst>
                <a:tab pos="457200" algn="l"/>
              </a:tabLst>
            </a:pPr>
            <a:r>
              <a:rPr lang="ar-SA" sz="3000" dirty="0">
                <a:solidFill>
                  <a:schemeClr val="tx1"/>
                </a:solidFill>
                <a:latin typeface="Calibri" panose="020F0502020204030204" pitchFamily="34" charset="0"/>
                <a:ea typeface="Calibri" panose="020F0502020204030204" pitchFamily="34" charset="0"/>
                <a:cs typeface="Calibri" panose="020F0502020204030204" pitchFamily="34" charset="0"/>
              </a:rPr>
              <a:t>الإغلاق</a:t>
            </a:r>
            <a:endParaRPr lang="en-US" sz="3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7" name="Speech Bubble: Rectangle with Corners Rounded 16">
            <a:extLst>
              <a:ext uri="{FF2B5EF4-FFF2-40B4-BE49-F238E27FC236}">
                <a16:creationId xmlns:a16="http://schemas.microsoft.com/office/drawing/2014/main" id="{772BD5F1-3E3B-53A4-6F5D-B581BF149FFF}"/>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lnSpc>
                <a:spcPct val="107000"/>
              </a:lnSpc>
              <a:spcAft>
                <a:spcPts val="800"/>
              </a:spcAft>
              <a:tabLst>
                <a:tab pos="457200" algn="l"/>
              </a:tabLst>
            </a:pPr>
            <a:r>
              <a:rPr lang="ar-SA" sz="3000" dirty="0">
                <a:solidFill>
                  <a:schemeClr val="tx1"/>
                </a:solidFill>
                <a:latin typeface="Calibri" panose="020F0502020204030204" pitchFamily="34" charset="0"/>
                <a:ea typeface="Calibri" panose="020F0502020204030204" pitchFamily="34" charset="0"/>
                <a:cs typeface="Calibri" panose="020F0502020204030204" pitchFamily="34" charset="0"/>
              </a:rPr>
              <a:t>التأمل</a:t>
            </a:r>
            <a:r>
              <a:rPr lang="en-US" sz="3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3000" dirty="0" err="1">
                <a:solidFill>
                  <a:schemeClr val="tx1"/>
                </a:solidFill>
                <a:latin typeface="Calibri" panose="020F0502020204030204" pitchFamily="34" charset="0"/>
                <a:ea typeface="Calibri" panose="020F0502020204030204" pitchFamily="34" charset="0"/>
                <a:cs typeface="Calibri" panose="020F0502020204030204" pitchFamily="34" charset="0"/>
              </a:rPr>
              <a:t>و</a:t>
            </a:r>
            <a:r>
              <a:rPr lang="ar-SA" sz="3000" dirty="0">
                <a:solidFill>
                  <a:schemeClr val="tx1"/>
                </a:solidFill>
                <a:latin typeface="Calibri" panose="020F0502020204030204" pitchFamily="34" charset="0"/>
                <a:ea typeface="Calibri" panose="020F0502020204030204" pitchFamily="34" charset="0"/>
                <a:cs typeface="Calibri" panose="020F0502020204030204" pitchFamily="34" charset="0"/>
              </a:rPr>
              <a:t>التعليقات</a:t>
            </a:r>
            <a:endParaRPr lang="en-US" sz="3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8" name="Speech Bubble: Rectangle with Corners Rounded 17">
            <a:extLst>
              <a:ext uri="{FF2B5EF4-FFF2-40B4-BE49-F238E27FC236}">
                <a16:creationId xmlns:a16="http://schemas.microsoft.com/office/drawing/2014/main" id="{49550584-E769-2A15-DFB5-D66423C6966D}"/>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lnSpc>
                <a:spcPct val="107000"/>
              </a:lnSpc>
              <a:spcAft>
                <a:spcPts val="800"/>
              </a:spcAft>
              <a:tabLst>
                <a:tab pos="457200" algn="l"/>
              </a:tabLst>
            </a:pPr>
            <a:r>
              <a:rPr lang="en-GB" sz="3000" dirty="0" err="1">
                <a:solidFill>
                  <a:schemeClr val="tx1"/>
                </a:solidFill>
                <a:latin typeface="Calibri" panose="020F0502020204030204" pitchFamily="34" charset="0"/>
                <a:ea typeface="Calibri" panose="020F0502020204030204" pitchFamily="34" charset="0"/>
                <a:cs typeface="Calibri" panose="020F0502020204030204" pitchFamily="34" charset="0"/>
              </a:rPr>
              <a:t>مراجعة</a:t>
            </a:r>
            <a:r>
              <a:rPr lang="en-GB" sz="3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3000" dirty="0" err="1">
                <a:solidFill>
                  <a:schemeClr val="tx1"/>
                </a:solidFill>
                <a:latin typeface="Calibri" panose="020F0502020204030204" pitchFamily="34" charset="0"/>
                <a:ea typeface="Calibri" panose="020F0502020204030204" pitchFamily="34" charset="0"/>
                <a:cs typeface="Calibri" panose="020F0502020204030204" pitchFamily="34" charset="0"/>
              </a:rPr>
              <a:t>أهداف</a:t>
            </a:r>
            <a:r>
              <a:rPr lang="en-GB" sz="3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3000" dirty="0" err="1">
                <a:solidFill>
                  <a:schemeClr val="tx1"/>
                </a:solidFill>
                <a:latin typeface="Calibri" panose="020F0502020204030204" pitchFamily="34" charset="0"/>
                <a:ea typeface="Calibri" panose="020F0502020204030204" pitchFamily="34" charset="0"/>
                <a:cs typeface="Calibri" panose="020F0502020204030204" pitchFamily="34" charset="0"/>
              </a:rPr>
              <a:t>التعلم</a:t>
            </a:r>
            <a:endParaRPr lang="en-US" sz="3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B1BC7565-5406-5BD8-0796-7A72D4861681}"/>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7F5BCC4F-FA93-B146-331B-5A89B8EB1A86}"/>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5" name="Group 4">
              <a:extLst>
                <a:ext uri="{FF2B5EF4-FFF2-40B4-BE49-F238E27FC236}">
                  <a16:creationId xmlns:a16="http://schemas.microsoft.com/office/drawing/2014/main" id="{FAE06041-7B1A-B841-8D07-87718667FC94}"/>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55E8D311-9FF6-3798-A6E1-6298C47B0B01}"/>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rtl="1"/>
                <a:r>
                  <a:rPr lang="ar-SA" sz="1600" b="1" dirty="0">
                    <a:solidFill>
                      <a:schemeClr val="accent1"/>
                    </a:solidFill>
                    <a:latin typeface="Arial" panose="020B0604020202020204" pitchFamily="34" charset="0"/>
                    <a:cs typeface="Arial" panose="020B0604020202020204" pitchFamily="34" charset="0"/>
                  </a:rPr>
                  <a:t>١٠٩</a:t>
                </a:r>
                <a:endParaRPr lang="en-CA" sz="1600" b="1" dirty="0">
                  <a:solidFill>
                    <a:schemeClr val="accent1"/>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30427215-0E42-56F3-30CD-309ED3A4772F}"/>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6" name="Group 5">
              <a:extLst>
                <a:ext uri="{FF2B5EF4-FFF2-40B4-BE49-F238E27FC236}">
                  <a16:creationId xmlns:a16="http://schemas.microsoft.com/office/drawing/2014/main" id="{986B1416-2494-CE72-C3D8-8E64C0F3E83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8ACE44FD-9194-8BD8-C9F8-F2D8970CC82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8" name="Rectangle 7">
                <a:extLst>
                  <a:ext uri="{FF2B5EF4-FFF2-40B4-BE49-F238E27FC236}">
                    <a16:creationId xmlns:a16="http://schemas.microsoft.com/office/drawing/2014/main" id="{7192A827-F6C5-7D1B-E592-11BB22C16D82}"/>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extLst>
      <p:ext uri="{BB962C8B-B14F-4D97-AF65-F5344CB8AC3E}">
        <p14:creationId xmlns:p14="http://schemas.microsoft.com/office/powerpoint/2010/main" val="3659286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8C5F7A"/>
              </a:buClr>
              <a:buSzPts val="3200"/>
              <a:buFont typeface="Arial"/>
              <a:buNone/>
            </a:pPr>
            <a:r>
              <a:rPr lang="ar-SA" dirty="0">
                <a:latin typeface="Calibri" panose="020F0502020204030204" pitchFamily="34" charset="0"/>
                <a:ea typeface="Arial"/>
                <a:cs typeface="Calibri" panose="020F0502020204030204" pitchFamily="34" charset="0"/>
                <a:sym typeface="Arial"/>
              </a:rPr>
              <a:t>مراجعة</a:t>
            </a:r>
            <a:endParaRPr dirty="0">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165A4B9D-AF18-8308-4CFD-483D28151562}"/>
              </a:ext>
            </a:extLst>
          </p:cNvPr>
          <p:cNvSpPr txBox="1"/>
          <p:nvPr/>
        </p:nvSpPr>
        <p:spPr>
          <a:xfrm>
            <a:off x="7262446" y="1617787"/>
            <a:ext cx="4290646" cy="3915966"/>
          </a:xfrm>
          <a:prstGeom prst="roundRect">
            <a:avLst/>
          </a:prstGeom>
          <a:solidFill>
            <a:schemeClr val="accent1">
              <a:lumMod val="20000"/>
              <a:lumOff val="80000"/>
            </a:schemeClr>
          </a:solidFill>
        </p:spPr>
        <p:txBody>
          <a:bodyPr wrap="square">
            <a:spAutoFit/>
          </a:bodyPr>
          <a:lstStyle/>
          <a:p>
            <a:pPr algn="r" rtl="1"/>
            <a:r>
              <a:rPr lang="ar-SA" sz="1600" b="1" dirty="0">
                <a:latin typeface="Calibri" panose="020F0502020204030204" pitchFamily="34" charset="0"/>
                <a:cs typeface="Calibri" panose="020F0502020204030204" pitchFamily="34" charset="0"/>
              </a:rPr>
              <a:t>حل</a:t>
            </a:r>
            <a:r>
              <a:rPr lang="en-GB" sz="1600" b="1" dirty="0">
                <a:latin typeface="Calibri" panose="020F0502020204030204" pitchFamily="34" charset="0"/>
                <a:cs typeface="Calibri" panose="020F0502020204030204" pitchFamily="34" charset="0"/>
              </a:rPr>
              <a:t> </a:t>
            </a:r>
            <a:r>
              <a:rPr lang="en-GB" sz="1600" b="1" dirty="0" err="1">
                <a:latin typeface="Calibri" panose="020F0502020204030204" pitchFamily="34" charset="0"/>
                <a:cs typeface="Calibri" panose="020F0502020204030204" pitchFamily="34" charset="0"/>
              </a:rPr>
              <a:t>الكلمات</a:t>
            </a:r>
            <a:r>
              <a:rPr lang="en-GB" sz="1600" b="1" dirty="0">
                <a:latin typeface="Calibri" panose="020F0502020204030204" pitchFamily="34" charset="0"/>
                <a:cs typeface="Calibri" panose="020F0502020204030204" pitchFamily="34" charset="0"/>
              </a:rPr>
              <a:t> </a:t>
            </a:r>
            <a:r>
              <a:rPr lang="en-GB" sz="1600" b="1" dirty="0" err="1">
                <a:latin typeface="Calibri" panose="020F0502020204030204" pitchFamily="34" charset="0"/>
                <a:cs typeface="Calibri" panose="020F0502020204030204" pitchFamily="34" charset="0"/>
              </a:rPr>
              <a:t>المتقاطعة</a:t>
            </a:r>
            <a:endParaRPr lang="en-GB" sz="1600" b="1" dirty="0">
              <a:latin typeface="Calibri" panose="020F0502020204030204" pitchFamily="34" charset="0"/>
              <a:cs typeface="Calibri" panose="020F0502020204030204" pitchFamily="34" charset="0"/>
            </a:endParaRPr>
          </a:p>
          <a:p>
            <a:pPr marL="342900" indent="-342900" algn="r" rtl="1">
              <a:buFont typeface="+mj-lt"/>
              <a:buAutoNum type="arabicPeriod"/>
            </a:pPr>
            <a:endParaRPr lang="en-CA" sz="1600" dirty="0">
              <a:latin typeface="Calibri" panose="020F0502020204030204" pitchFamily="34" charset="0"/>
              <a:cs typeface="Calibri" panose="020F0502020204030204" pitchFamily="34" charset="0"/>
            </a:endParaRPr>
          </a:p>
          <a:p>
            <a:pPr marL="342900" indent="-342900" algn="r" rtl="1">
              <a:buFont typeface="+mj-lt"/>
              <a:buAutoNum type="arabicPeriod"/>
            </a:pPr>
            <a:r>
              <a:rPr lang="ar-SA" sz="1600" dirty="0">
                <a:latin typeface="Calibri" panose="020F0502020204030204" pitchFamily="34" charset="0"/>
                <a:cs typeface="Calibri" panose="020F0502020204030204" pitchFamily="34" charset="0"/>
              </a:rPr>
              <a:t>انظر</a:t>
            </a:r>
            <a:r>
              <a:rPr lang="en-BE" sz="1600">
                <a:latin typeface="Calibri" panose="020F0502020204030204" pitchFamily="34" charset="0"/>
                <a:cs typeface="Calibri" panose="020F0502020204030204" pitchFamily="34" charset="0"/>
              </a:rPr>
              <a:t>،</a:t>
            </a:r>
            <a:r>
              <a:rPr lang="en-CA" sz="1600" dirty="0">
                <a:latin typeface="Calibri" panose="020F0502020204030204" pitchFamily="34" charset="0"/>
                <a:cs typeface="Calibri" panose="020F0502020204030204" pitchFamily="34" charset="0"/>
              </a:rPr>
              <a:t>______</a:t>
            </a:r>
            <a:r>
              <a:rPr lang="en-BE" sz="160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اربط</a:t>
            </a:r>
            <a:endParaRPr lang="en-BE" sz="1600">
              <a:latin typeface="Calibri" panose="020F0502020204030204" pitchFamily="34" charset="0"/>
              <a:cs typeface="Calibri" panose="020F0502020204030204" pitchFamily="34" charset="0"/>
            </a:endParaRPr>
          </a:p>
          <a:p>
            <a:pPr marL="342900" indent="-342900" algn="r" rtl="1">
              <a:buFont typeface="+mj-lt"/>
              <a:buAutoNum type="arabicPeriod"/>
            </a:pPr>
            <a:r>
              <a:rPr lang="en-BE" sz="1600">
                <a:latin typeface="Calibri" panose="020F0502020204030204" pitchFamily="34" charset="0"/>
                <a:cs typeface="Calibri" panose="020F0502020204030204" pitchFamily="34" charset="0"/>
              </a:rPr>
              <a:t>عندما يكون الشخص مصابًا بمرض أو اضطراب</a:t>
            </a:r>
            <a:r>
              <a:rPr lang="ar-SA" sz="1600" dirty="0">
                <a:latin typeface="Calibri" panose="020F0502020204030204" pitchFamily="34" charset="0"/>
                <a:cs typeface="Calibri" panose="020F0502020204030204" pitchFamily="34" charset="0"/>
              </a:rPr>
              <a:t> نفسي</a:t>
            </a:r>
            <a:r>
              <a:rPr lang="en-BE" sz="1600">
                <a:latin typeface="Calibri" panose="020F0502020204030204" pitchFamily="34" charset="0"/>
                <a:cs typeface="Calibri" panose="020F0502020204030204" pitchFamily="34" charset="0"/>
              </a:rPr>
              <a:t>، فقد يحتاج</a:t>
            </a:r>
            <a:r>
              <a:rPr lang="ar-SA" sz="1600" dirty="0">
                <a:latin typeface="Calibri" panose="020F0502020204030204" pitchFamily="34" charset="0"/>
                <a:cs typeface="Calibri" panose="020F0502020204030204" pitchFamily="34" charset="0"/>
              </a:rPr>
              <a:t>/تحتاج</a:t>
            </a:r>
            <a:r>
              <a:rPr lang="en-BE" sz="1600">
                <a:latin typeface="Calibri" panose="020F0502020204030204" pitchFamily="34" charset="0"/>
                <a:cs typeface="Calibri" panose="020F0502020204030204" pitchFamily="34" charset="0"/>
              </a:rPr>
              <a:t> إلى </a:t>
            </a:r>
            <a:r>
              <a:rPr lang="ar-SA" sz="1600" dirty="0">
                <a:latin typeface="Calibri" panose="020F0502020204030204" pitchFamily="34" charset="0"/>
                <a:cs typeface="Calibri" panose="020F0502020204030204" pitchFamily="34" charset="0"/>
              </a:rPr>
              <a:t> دعم</a:t>
            </a:r>
            <a:r>
              <a:rPr lang="en-CA" sz="1600" dirty="0">
                <a:latin typeface="Calibri" panose="020F0502020204030204" pitchFamily="34" charset="0"/>
                <a:cs typeface="Calibri" panose="020F0502020204030204" pitchFamily="34" charset="0"/>
              </a:rPr>
              <a:t>______</a:t>
            </a:r>
            <a:endParaRPr lang="ar-SA" sz="1600" dirty="0">
              <a:latin typeface="Calibri" panose="020F0502020204030204" pitchFamily="34" charset="0"/>
              <a:cs typeface="Calibri" panose="020F0502020204030204" pitchFamily="34" charset="0"/>
            </a:endParaRPr>
          </a:p>
          <a:p>
            <a:pPr marL="342900" indent="-342900" algn="r" rtl="1">
              <a:buFont typeface="+mj-lt"/>
              <a:buAutoNum type="arabicPeriod"/>
            </a:pPr>
            <a:r>
              <a:rPr lang="en-BE" sz="1600">
                <a:latin typeface="Calibri" panose="020F0502020204030204" pitchFamily="34" charset="0"/>
                <a:cs typeface="Calibri" panose="020F0502020204030204" pitchFamily="34" charset="0"/>
              </a:rPr>
              <a:t>طريقة عمل خطة أمان مع الأطفال الصغار</a:t>
            </a:r>
            <a:r>
              <a:rPr lang="ar-SA" sz="1600" dirty="0">
                <a:latin typeface="Calibri" panose="020F0502020204030204" pitchFamily="34" charset="0"/>
                <a:cs typeface="Calibri" panose="020F0502020204030204" pitchFamily="34" charset="0"/>
              </a:rPr>
              <a:t> </a:t>
            </a:r>
            <a:r>
              <a:rPr lang="ar-SA" sz="1600">
                <a:latin typeface="Calibri" panose="020F0502020204030204" pitchFamily="34" charset="0"/>
                <a:cs typeface="Calibri" panose="020F0502020204030204" pitchFamily="34" charset="0"/>
              </a:rPr>
              <a:t>لمسح</a:t>
            </a:r>
            <a:r>
              <a:rPr lang="en-BE" sz="1600">
                <a:latin typeface="Calibri" panose="020F0502020204030204" pitchFamily="34" charset="0"/>
                <a:cs typeface="Calibri" panose="020F0502020204030204" pitchFamily="34" charset="0"/>
              </a:rPr>
              <a:t> </a:t>
            </a:r>
            <a:r>
              <a:rPr lang="en-CA" sz="1600" dirty="0">
                <a:latin typeface="Calibri" panose="020F0502020204030204" pitchFamily="34" charset="0"/>
                <a:cs typeface="Calibri" panose="020F0502020204030204" pitchFamily="34" charset="0"/>
              </a:rPr>
              <a:t>______</a:t>
            </a:r>
            <a:endParaRPr lang="ar-SA" sz="1600" dirty="0">
              <a:latin typeface="Calibri" panose="020F0502020204030204" pitchFamily="34" charset="0"/>
              <a:cs typeface="Calibri" panose="020F0502020204030204" pitchFamily="34" charset="0"/>
            </a:endParaRPr>
          </a:p>
          <a:p>
            <a:pPr marL="342900" indent="-342900" algn="r" rtl="1">
              <a:buFont typeface="+mj-lt"/>
              <a:buAutoNum type="arabicPeriod"/>
            </a:pPr>
            <a:r>
              <a:rPr lang="en-BE" sz="1600">
                <a:latin typeface="Calibri" panose="020F0502020204030204" pitchFamily="34" charset="0"/>
                <a:cs typeface="Calibri" panose="020F0502020204030204" pitchFamily="34" charset="0"/>
              </a:rPr>
              <a:t>يتم إنشاء خطة </a:t>
            </a:r>
            <a:r>
              <a:rPr lang="ar-SA" sz="1600" dirty="0">
                <a:latin typeface="Calibri" panose="020F0502020204030204" pitchFamily="34" charset="0"/>
                <a:cs typeface="Calibri" panose="020F0502020204030204" pitchFamily="34" charset="0"/>
              </a:rPr>
              <a:t>ال</a:t>
            </a:r>
            <a:r>
              <a:rPr lang="en-BE" sz="1600">
                <a:latin typeface="Calibri" panose="020F0502020204030204" pitchFamily="34" charset="0"/>
                <a:cs typeface="Calibri" panose="020F0502020204030204" pitchFamily="34" charset="0"/>
              </a:rPr>
              <a:t>أمان</a:t>
            </a:r>
            <a:r>
              <a:rPr lang="ar-SA" sz="1600" dirty="0">
                <a:latin typeface="Calibri" panose="020F0502020204030204" pitchFamily="34" charset="0"/>
                <a:cs typeface="Calibri" panose="020F0502020204030204" pitchFamily="34" charset="0"/>
              </a:rPr>
              <a:t> بشكل</a:t>
            </a:r>
            <a:r>
              <a:rPr lang="en-CA" sz="1600" dirty="0">
                <a:latin typeface="Calibri" panose="020F0502020204030204" pitchFamily="34" charset="0"/>
                <a:cs typeface="Calibri" panose="020F0502020204030204" pitchFamily="34" charset="0"/>
              </a:rPr>
              <a:t>______</a:t>
            </a:r>
            <a:r>
              <a:rPr lang="en-BE" sz="1600">
                <a:latin typeface="Calibri" panose="020F0502020204030204" pitchFamily="34" charset="0"/>
                <a:cs typeface="Calibri" panose="020F0502020204030204" pitchFamily="34" charset="0"/>
              </a:rPr>
              <a:t>مع الطفل</a:t>
            </a:r>
          </a:p>
          <a:p>
            <a:pPr marL="342900" indent="-342900" algn="r" rtl="1">
              <a:buFont typeface="+mj-lt"/>
              <a:buAutoNum type="arabicPeriod"/>
            </a:pPr>
            <a:r>
              <a:rPr lang="en-BE" sz="1600">
                <a:latin typeface="Calibri" panose="020F0502020204030204" pitchFamily="34" charset="0"/>
                <a:cs typeface="Calibri" panose="020F0502020204030204" pitchFamily="34" charset="0"/>
              </a:rPr>
              <a:t>أحد أسباب ضمان الرعاية الصحية في الوقت المناسب للأطفال الناجين من العنف الجنسي:</a:t>
            </a:r>
            <a:r>
              <a:rPr lang="en-CA" sz="1600" dirty="0">
                <a:latin typeface="Calibri" panose="020F0502020204030204" pitchFamily="34" charset="0"/>
                <a:cs typeface="Calibri" panose="020F0502020204030204" pitchFamily="34" charset="0"/>
              </a:rPr>
              <a:t>______</a:t>
            </a:r>
            <a:r>
              <a:rPr lang="en-BE" sz="1600">
                <a:latin typeface="Calibri" panose="020F0502020204030204" pitchFamily="34" charset="0"/>
                <a:cs typeface="Calibri" panose="020F0502020204030204" pitchFamily="34" charset="0"/>
              </a:rPr>
              <a:t>من الحمل أو الأمراض المنقولة بالاتصال الجنسي</a:t>
            </a:r>
          </a:p>
          <a:p>
            <a:pPr marL="342900" indent="-342900" algn="r" rtl="1">
              <a:buFont typeface="+mj-lt"/>
              <a:buAutoNum type="arabicPeriod"/>
            </a:pPr>
            <a:r>
              <a:rPr lang="en-BE" sz="1600">
                <a:latin typeface="Calibri" panose="020F0502020204030204" pitchFamily="34" charset="0"/>
                <a:cs typeface="Calibri" panose="020F0502020204030204" pitchFamily="34" charset="0"/>
              </a:rPr>
              <a:t>الصحة الجسدية،</a:t>
            </a:r>
            <a:r>
              <a:rPr lang="ar-SA" sz="1600" dirty="0">
                <a:latin typeface="Calibri" panose="020F0502020204030204" pitchFamily="34" charset="0"/>
                <a:cs typeface="Calibri" panose="020F0502020204030204" pitchFamily="34" charset="0"/>
              </a:rPr>
              <a:t> الصحة </a:t>
            </a:r>
            <a:r>
              <a:rPr lang="en-CA" sz="1600" dirty="0">
                <a:latin typeface="Calibri" panose="020F0502020204030204" pitchFamily="34" charset="0"/>
                <a:cs typeface="Calibri" panose="020F0502020204030204" pitchFamily="34" charset="0"/>
              </a:rPr>
              <a:t>______</a:t>
            </a:r>
            <a:r>
              <a:rPr lang="ar-SA" sz="1600" dirty="0">
                <a:latin typeface="Calibri" panose="020F0502020204030204" pitchFamily="34" charset="0"/>
                <a:cs typeface="Calibri" panose="020F0502020204030204" pitchFamily="34" charset="0"/>
              </a:rPr>
              <a:t> و </a:t>
            </a:r>
            <a:r>
              <a:rPr lang="en-BE" sz="1600">
                <a:latin typeface="Calibri" panose="020F0502020204030204" pitchFamily="34" charset="0"/>
                <a:cs typeface="Calibri" panose="020F0502020204030204" pitchFamily="34" charset="0"/>
              </a:rPr>
              <a:t>احتياجات الصحة الجنسية والإنجابية</a:t>
            </a:r>
            <a:endParaRPr lang="en-BE" sz="1600" dirty="0">
              <a:latin typeface="Calibri" panose="020F0502020204030204" pitchFamily="34" charset="0"/>
              <a:cs typeface="Calibri" panose="020F0502020204030204" pitchFamily="34" charset="0"/>
            </a:endParaRPr>
          </a:p>
        </p:txBody>
      </p:sp>
      <p:grpSp>
        <p:nvGrpSpPr>
          <p:cNvPr id="8" name="Group 7">
            <a:extLst>
              <a:ext uri="{FF2B5EF4-FFF2-40B4-BE49-F238E27FC236}">
                <a16:creationId xmlns:a16="http://schemas.microsoft.com/office/drawing/2014/main" id="{DCF68EE5-5FFC-7BAF-99DC-08D3B9F94A13}"/>
              </a:ext>
            </a:extLst>
          </p:cNvPr>
          <p:cNvGrpSpPr/>
          <p:nvPr/>
        </p:nvGrpSpPr>
        <p:grpSpPr>
          <a:xfrm>
            <a:off x="10228983" y="337468"/>
            <a:ext cx="1587872" cy="1368854"/>
            <a:chOff x="10228983" y="337468"/>
            <a:chExt cx="1587872" cy="1368854"/>
          </a:xfrm>
        </p:grpSpPr>
        <p:sp>
          <p:nvSpPr>
            <p:cNvPr id="9" name="Hexagon 8">
              <a:extLst>
                <a:ext uri="{FF2B5EF4-FFF2-40B4-BE49-F238E27FC236}">
                  <a16:creationId xmlns:a16="http://schemas.microsoft.com/office/drawing/2014/main" id="{C64A9E02-0078-D44C-A2E1-0CEE694C6DA9}"/>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0" name="Group 9">
              <a:extLst>
                <a:ext uri="{FF2B5EF4-FFF2-40B4-BE49-F238E27FC236}">
                  <a16:creationId xmlns:a16="http://schemas.microsoft.com/office/drawing/2014/main" id="{E29118E6-48EE-A72C-EE29-C83603733134}"/>
                </a:ext>
              </a:extLst>
            </p:cNvPr>
            <p:cNvGrpSpPr/>
            <p:nvPr/>
          </p:nvGrpSpPr>
          <p:grpSpPr>
            <a:xfrm>
              <a:off x="10621771" y="762700"/>
              <a:ext cx="562136" cy="634675"/>
              <a:chOff x="760175" y="830142"/>
              <a:chExt cx="867619" cy="979579"/>
            </a:xfrm>
          </p:grpSpPr>
          <p:sp>
            <p:nvSpPr>
              <p:cNvPr id="14" name="Rectangle 13">
                <a:extLst>
                  <a:ext uri="{FF2B5EF4-FFF2-40B4-BE49-F238E27FC236}">
                    <a16:creationId xmlns:a16="http://schemas.microsoft.com/office/drawing/2014/main" id="{98B0A4D0-2622-6951-91CB-531EEB1D7409}"/>
                  </a:ext>
                </a:extLst>
              </p:cNvPr>
              <p:cNvSpPr/>
              <p:nvPr/>
            </p:nvSpPr>
            <p:spPr>
              <a:xfrm>
                <a:off x="864636" y="830142"/>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٨٨</a:t>
                </a:r>
                <a:endParaRPr lang="en-CA" b="1" dirty="0">
                  <a:solidFill>
                    <a:schemeClr val="accent1"/>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A74746EA-84AC-E61D-E409-026066C0B1BC}"/>
                  </a:ext>
                </a:extLst>
              </p:cNvPr>
              <p:cNvSpPr/>
              <p:nvPr/>
            </p:nvSpPr>
            <p:spPr>
              <a:xfrm>
                <a:off x="760175" y="830144"/>
                <a:ext cx="149292"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nvGrpSpPr>
            <p:cNvPr id="11" name="Group 10">
              <a:extLst>
                <a:ext uri="{FF2B5EF4-FFF2-40B4-BE49-F238E27FC236}">
                  <a16:creationId xmlns:a16="http://schemas.microsoft.com/office/drawing/2014/main" id="{353F21FE-FF01-0B1C-3357-245BF7C6AE49}"/>
                </a:ext>
              </a:extLst>
            </p:cNvPr>
            <p:cNvGrpSpPr/>
            <p:nvPr/>
          </p:nvGrpSpPr>
          <p:grpSpPr>
            <a:xfrm>
              <a:off x="11325415" y="762701"/>
              <a:ext cx="182192" cy="634674"/>
              <a:chOff x="2121762" y="2323619"/>
              <a:chExt cx="200378" cy="825210"/>
            </a:xfrm>
          </p:grpSpPr>
          <p:sp>
            <p:nvSpPr>
              <p:cNvPr id="12" name="Isosceles Triangle 11">
                <a:extLst>
                  <a:ext uri="{FF2B5EF4-FFF2-40B4-BE49-F238E27FC236}">
                    <a16:creationId xmlns:a16="http://schemas.microsoft.com/office/drawing/2014/main" id="{C1A7CF9B-BD03-E282-F4F4-00AC8EC2205E}"/>
                  </a:ext>
                </a:extLst>
              </p:cNvPr>
              <p:cNvSpPr/>
              <p:nvPr/>
            </p:nvSpPr>
            <p:spPr>
              <a:xfrm>
                <a:off x="2121763" y="2323619"/>
                <a:ext cx="200377" cy="172739"/>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13" name="Rectangle 12">
                <a:extLst>
                  <a:ext uri="{FF2B5EF4-FFF2-40B4-BE49-F238E27FC236}">
                    <a16:creationId xmlns:a16="http://schemas.microsoft.com/office/drawing/2014/main" id="{7795FF98-F268-1A64-A263-C0E68921A485}"/>
                  </a:ext>
                </a:extLst>
              </p:cNvPr>
              <p:cNvSpPr/>
              <p:nvPr/>
            </p:nvSpPr>
            <p:spPr>
              <a:xfrm>
                <a:off x="2121762" y="2496169"/>
                <a:ext cx="200377" cy="65266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pic>
        <p:nvPicPr>
          <p:cNvPr id="6" name="Picture 5">
            <a:extLst>
              <a:ext uri="{FF2B5EF4-FFF2-40B4-BE49-F238E27FC236}">
                <a16:creationId xmlns:a16="http://schemas.microsoft.com/office/drawing/2014/main" id="{6FFD93CE-2DC1-41F7-7786-FDD240372C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50734" y="2009873"/>
            <a:ext cx="4290645" cy="3523879"/>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156995"/>
              </a:buClr>
              <a:buSzPts val="3200"/>
              <a:buFont typeface="Arial"/>
              <a:buNone/>
            </a:pPr>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رعاية</a:t>
            </a:r>
            <a:r>
              <a:rPr lang="en-GB"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a:t>
            </a:r>
            <a:r>
              <a:rPr lang="en-GB" dirty="0" err="1">
                <a:latin typeface="Calibri" panose="020F0502020204030204" pitchFamily="34" charset="0"/>
                <a:cs typeface="Calibri" panose="020F0502020204030204" pitchFamily="34" charset="0"/>
              </a:rPr>
              <a:t>ذاتية</a:t>
            </a:r>
            <a:endParaRPr dirty="0">
              <a:latin typeface="Calibri" panose="020F0502020204030204" pitchFamily="34" charset="0"/>
              <a:cs typeface="Calibri" panose="020F0502020204030204" pitchFamily="34" charset="0"/>
            </a:endParaRPr>
          </a:p>
        </p:txBody>
      </p:sp>
      <p:sp>
        <p:nvSpPr>
          <p:cNvPr id="735" name="Google Shape;735;p31"/>
          <p:cNvSpPr txBox="1"/>
          <p:nvPr/>
        </p:nvSpPr>
        <p:spPr>
          <a:xfrm>
            <a:off x="8647545" y="3437143"/>
            <a:ext cx="2072639" cy="428259"/>
          </a:xfrm>
          <a:prstGeom prst="rect">
            <a:avLst/>
          </a:prstGeom>
          <a:noFill/>
          <a:ln>
            <a:noFill/>
          </a:ln>
        </p:spPr>
        <p:txBody>
          <a:bodyPr spcFirstLastPara="1" wrap="square" lIns="91425" tIns="45700" rIns="91425" bIns="45700" anchor="t" anchorCtr="0">
            <a:spAutoFit/>
          </a:bodyPr>
          <a:lstStyle/>
          <a:p>
            <a:pPr marL="0" marR="0" lvl="0" indent="0" algn="ctr" rtl="1">
              <a:lnSpc>
                <a:spcPct val="107000"/>
              </a:lnSpc>
              <a:spcBef>
                <a:spcPts val="0"/>
              </a:spcBef>
              <a:spcAft>
                <a:spcPts val="0"/>
              </a:spcAft>
              <a:buNone/>
            </a:pPr>
            <a:r>
              <a:rPr lang="en-GB" sz="2200" b="1" dirty="0">
                <a:solidFill>
                  <a:schemeClr val="lt1"/>
                </a:solidFill>
                <a:latin typeface="Helvetica Neue"/>
                <a:ea typeface="Helvetica Neue"/>
                <a:cs typeface="Helvetica Neue"/>
                <a:sym typeface="Helvetica Neue"/>
              </a:rPr>
              <a:t>إغلاق</a:t>
            </a:r>
            <a:endParaRPr dirty="0"/>
          </a:p>
        </p:txBody>
      </p:sp>
      <p:sp>
        <p:nvSpPr>
          <p:cNvPr id="6" name="Heart 5">
            <a:extLst>
              <a:ext uri="{FF2B5EF4-FFF2-40B4-BE49-F238E27FC236}">
                <a16:creationId xmlns:a16="http://schemas.microsoft.com/office/drawing/2014/main" id="{CA867F34-5EE4-E235-1AC6-1A7539CB65D4}"/>
              </a:ext>
            </a:extLst>
          </p:cNvPr>
          <p:cNvSpPr/>
          <p:nvPr/>
        </p:nvSpPr>
        <p:spPr>
          <a:xfrm>
            <a:off x="4674820" y="2453495"/>
            <a:ext cx="2842360" cy="2539419"/>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sp>
        <p:nvSpPr>
          <p:cNvPr id="7" name="Block Arc 6">
            <a:extLst>
              <a:ext uri="{FF2B5EF4-FFF2-40B4-BE49-F238E27FC236}">
                <a16:creationId xmlns:a16="http://schemas.microsoft.com/office/drawing/2014/main" id="{DF8D3B48-0047-D06F-5215-ECAA4D28C069}"/>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solidFill>
                <a:schemeClr val="tx1"/>
              </a:solidFill>
            </a:endParaRPr>
          </a:p>
        </p:txBody>
      </p:sp>
    </p:spTree>
    <p:extLst>
      <p:ext uri="{BB962C8B-B14F-4D97-AF65-F5344CB8AC3E}">
        <p14:creationId xmlns:p14="http://schemas.microsoft.com/office/powerpoint/2010/main" val="189238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8C5F7A"/>
              </a:buClr>
              <a:buSzPts val="3200"/>
              <a:buFont typeface="Arial"/>
              <a:buNone/>
            </a:pPr>
            <a:r>
              <a:rPr lang="en-GB" dirty="0">
                <a:ea typeface="Arial"/>
                <a:sym typeface="Arial"/>
              </a:rPr>
              <a:t>خلاصة</a:t>
            </a:r>
            <a:endParaRPr dirty="0"/>
          </a:p>
        </p:txBody>
      </p:sp>
      <p:sp>
        <p:nvSpPr>
          <p:cNvPr id="5" name="TextBox 4">
            <a:extLst>
              <a:ext uri="{FF2B5EF4-FFF2-40B4-BE49-F238E27FC236}">
                <a16:creationId xmlns:a16="http://schemas.microsoft.com/office/drawing/2014/main" id="{4F96BB32-1118-C734-7835-E48C4FAEF43C}"/>
              </a:ext>
            </a:extLst>
          </p:cNvPr>
          <p:cNvSpPr txBox="1"/>
          <p:nvPr/>
        </p:nvSpPr>
        <p:spPr>
          <a:xfrm>
            <a:off x="7262446" y="1617786"/>
            <a:ext cx="4290646" cy="3915966"/>
          </a:xfrm>
          <a:prstGeom prst="roundRect">
            <a:avLst/>
          </a:prstGeom>
          <a:solidFill>
            <a:schemeClr val="accent1">
              <a:lumMod val="20000"/>
              <a:lumOff val="80000"/>
            </a:schemeClr>
          </a:solidFill>
        </p:spPr>
        <p:txBody>
          <a:bodyPr wrap="square">
            <a:spAutoFit/>
          </a:bodyPr>
          <a:lstStyle/>
          <a:p>
            <a:pPr algn="r" rtl="1"/>
            <a:r>
              <a:rPr lang="ar-SA" sz="1600" b="1" dirty="0">
                <a:latin typeface="Calibri" panose="020F0502020204030204" pitchFamily="34" charset="0"/>
                <a:cs typeface="Calibri" panose="020F0502020204030204" pitchFamily="34" charset="0"/>
              </a:rPr>
              <a:t>حل</a:t>
            </a:r>
            <a:r>
              <a:rPr lang="en-GB" sz="1600" b="1" dirty="0">
                <a:latin typeface="Calibri" panose="020F0502020204030204" pitchFamily="34" charset="0"/>
                <a:cs typeface="Calibri" panose="020F0502020204030204" pitchFamily="34" charset="0"/>
              </a:rPr>
              <a:t> </a:t>
            </a:r>
            <a:r>
              <a:rPr lang="en-GB" sz="1600" b="1" dirty="0" err="1">
                <a:latin typeface="Calibri" panose="020F0502020204030204" pitchFamily="34" charset="0"/>
                <a:cs typeface="Calibri" panose="020F0502020204030204" pitchFamily="34" charset="0"/>
              </a:rPr>
              <a:t>الكلمات</a:t>
            </a:r>
            <a:r>
              <a:rPr lang="en-GB" sz="1600" b="1" dirty="0">
                <a:latin typeface="Calibri" panose="020F0502020204030204" pitchFamily="34" charset="0"/>
                <a:cs typeface="Calibri" panose="020F0502020204030204" pitchFamily="34" charset="0"/>
              </a:rPr>
              <a:t> </a:t>
            </a:r>
            <a:r>
              <a:rPr lang="en-GB" sz="1600" b="1" dirty="0" err="1">
                <a:latin typeface="Calibri" panose="020F0502020204030204" pitchFamily="34" charset="0"/>
                <a:cs typeface="Calibri" panose="020F0502020204030204" pitchFamily="34" charset="0"/>
              </a:rPr>
              <a:t>المتقاطعة</a:t>
            </a:r>
            <a:endParaRPr lang="en-GB" sz="1600" b="1" dirty="0">
              <a:latin typeface="Calibri" panose="020F0502020204030204" pitchFamily="34" charset="0"/>
              <a:cs typeface="Calibri" panose="020F0502020204030204" pitchFamily="34" charset="0"/>
            </a:endParaRPr>
          </a:p>
          <a:p>
            <a:pPr marL="342900" indent="-342900" algn="r" rtl="1">
              <a:buFont typeface="+mj-lt"/>
              <a:buAutoNum type="arabicPeriod"/>
            </a:pPr>
            <a:endParaRPr lang="en-CA" sz="1600" dirty="0">
              <a:latin typeface="Calibri" panose="020F0502020204030204" pitchFamily="34" charset="0"/>
              <a:cs typeface="Calibri" panose="020F0502020204030204" pitchFamily="34" charset="0"/>
            </a:endParaRPr>
          </a:p>
          <a:p>
            <a:pPr marL="342900" indent="-342900" algn="r" rtl="1">
              <a:buFont typeface="+mj-lt"/>
              <a:buAutoNum type="arabicPeriod"/>
            </a:pPr>
            <a:r>
              <a:rPr lang="ar-SA" sz="1600" dirty="0">
                <a:latin typeface="Calibri" panose="020F0502020204030204" pitchFamily="34" charset="0"/>
                <a:cs typeface="Calibri" panose="020F0502020204030204" pitchFamily="34" charset="0"/>
              </a:rPr>
              <a:t>انظر</a:t>
            </a:r>
            <a:r>
              <a:rPr lang="en-BE" sz="1600">
                <a:latin typeface="Calibri" panose="020F0502020204030204" pitchFamily="34" charset="0"/>
                <a:cs typeface="Calibri" panose="020F0502020204030204" pitchFamily="34" charset="0"/>
              </a:rPr>
              <a:t>،</a:t>
            </a:r>
            <a:r>
              <a:rPr lang="en-CA" sz="1600" dirty="0">
                <a:latin typeface="Calibri" panose="020F0502020204030204" pitchFamily="34" charset="0"/>
                <a:cs typeface="Calibri" panose="020F0502020204030204" pitchFamily="34" charset="0"/>
              </a:rPr>
              <a:t>______</a:t>
            </a:r>
            <a:r>
              <a:rPr lang="en-BE" sz="1600">
                <a:latin typeface="Calibri" panose="020F0502020204030204" pitchFamily="34" charset="0"/>
                <a:cs typeface="Calibri" panose="020F0502020204030204" pitchFamily="34" charset="0"/>
              </a:rPr>
              <a:t>، </a:t>
            </a:r>
            <a:r>
              <a:rPr lang="ar-SA" sz="1600" dirty="0">
                <a:latin typeface="Calibri" panose="020F0502020204030204" pitchFamily="34" charset="0"/>
                <a:cs typeface="Calibri" panose="020F0502020204030204" pitchFamily="34" charset="0"/>
              </a:rPr>
              <a:t>اربط</a:t>
            </a:r>
            <a:endParaRPr lang="en-BE" sz="1600">
              <a:latin typeface="Calibri" panose="020F0502020204030204" pitchFamily="34" charset="0"/>
              <a:cs typeface="Calibri" panose="020F0502020204030204" pitchFamily="34" charset="0"/>
            </a:endParaRPr>
          </a:p>
          <a:p>
            <a:pPr marL="342900" indent="-342900" algn="r" rtl="1">
              <a:buFont typeface="+mj-lt"/>
              <a:buAutoNum type="arabicPeriod"/>
            </a:pPr>
            <a:r>
              <a:rPr lang="en-BE" sz="1600">
                <a:latin typeface="Calibri" panose="020F0502020204030204" pitchFamily="34" charset="0"/>
                <a:cs typeface="Calibri" panose="020F0502020204030204" pitchFamily="34" charset="0"/>
              </a:rPr>
              <a:t>عندما يكون الشخص مصابًا بمرض أو اضطراب</a:t>
            </a:r>
            <a:r>
              <a:rPr lang="ar-SA" sz="1600" dirty="0">
                <a:latin typeface="Calibri" panose="020F0502020204030204" pitchFamily="34" charset="0"/>
                <a:cs typeface="Calibri" panose="020F0502020204030204" pitchFamily="34" charset="0"/>
              </a:rPr>
              <a:t> نفسي</a:t>
            </a:r>
            <a:r>
              <a:rPr lang="en-BE" sz="1600">
                <a:latin typeface="Calibri" panose="020F0502020204030204" pitchFamily="34" charset="0"/>
                <a:cs typeface="Calibri" panose="020F0502020204030204" pitchFamily="34" charset="0"/>
              </a:rPr>
              <a:t>، فقد يحتاج</a:t>
            </a:r>
            <a:r>
              <a:rPr lang="ar-SA" sz="1600" dirty="0">
                <a:latin typeface="Calibri" panose="020F0502020204030204" pitchFamily="34" charset="0"/>
                <a:cs typeface="Calibri" panose="020F0502020204030204" pitchFamily="34" charset="0"/>
              </a:rPr>
              <a:t>/تحتاج</a:t>
            </a:r>
            <a:r>
              <a:rPr lang="en-BE" sz="1600">
                <a:latin typeface="Calibri" panose="020F0502020204030204" pitchFamily="34" charset="0"/>
                <a:cs typeface="Calibri" panose="020F0502020204030204" pitchFamily="34" charset="0"/>
              </a:rPr>
              <a:t> إلى </a:t>
            </a:r>
            <a:r>
              <a:rPr lang="ar-SA" sz="1600" dirty="0">
                <a:latin typeface="Calibri" panose="020F0502020204030204" pitchFamily="34" charset="0"/>
                <a:cs typeface="Calibri" panose="020F0502020204030204" pitchFamily="34" charset="0"/>
              </a:rPr>
              <a:t> دعم</a:t>
            </a:r>
            <a:r>
              <a:rPr lang="en-CA" sz="1600" dirty="0">
                <a:latin typeface="Calibri" panose="020F0502020204030204" pitchFamily="34" charset="0"/>
                <a:cs typeface="Calibri" panose="020F0502020204030204" pitchFamily="34" charset="0"/>
              </a:rPr>
              <a:t>______</a:t>
            </a:r>
            <a:endParaRPr lang="ar-SA" sz="1600" dirty="0">
              <a:latin typeface="Calibri" panose="020F0502020204030204" pitchFamily="34" charset="0"/>
              <a:cs typeface="Calibri" panose="020F0502020204030204" pitchFamily="34" charset="0"/>
            </a:endParaRPr>
          </a:p>
          <a:p>
            <a:pPr marL="342900" indent="-342900" algn="r" rtl="1">
              <a:buFont typeface="+mj-lt"/>
              <a:buAutoNum type="arabicPeriod"/>
            </a:pPr>
            <a:r>
              <a:rPr lang="en-BE" sz="1600">
                <a:latin typeface="Calibri" panose="020F0502020204030204" pitchFamily="34" charset="0"/>
                <a:cs typeface="Calibri" panose="020F0502020204030204" pitchFamily="34" charset="0"/>
              </a:rPr>
              <a:t>طريقة عمل خطة أمان مع الأطفال الصغار</a:t>
            </a:r>
            <a:r>
              <a:rPr lang="ar-SA" sz="1600" dirty="0">
                <a:latin typeface="Calibri" panose="020F0502020204030204" pitchFamily="34" charset="0"/>
                <a:cs typeface="Calibri" panose="020F0502020204030204" pitchFamily="34" charset="0"/>
              </a:rPr>
              <a:t> </a:t>
            </a:r>
            <a:r>
              <a:rPr lang="ar-SA" sz="1600">
                <a:latin typeface="Calibri" panose="020F0502020204030204" pitchFamily="34" charset="0"/>
                <a:cs typeface="Calibri" panose="020F0502020204030204" pitchFamily="34" charset="0"/>
              </a:rPr>
              <a:t>لمسح</a:t>
            </a:r>
            <a:r>
              <a:rPr lang="en-BE" sz="1600">
                <a:latin typeface="Calibri" panose="020F0502020204030204" pitchFamily="34" charset="0"/>
                <a:cs typeface="Calibri" panose="020F0502020204030204" pitchFamily="34" charset="0"/>
              </a:rPr>
              <a:t> </a:t>
            </a:r>
            <a:r>
              <a:rPr lang="en-CA" sz="1600" dirty="0">
                <a:latin typeface="Calibri" panose="020F0502020204030204" pitchFamily="34" charset="0"/>
                <a:cs typeface="Calibri" panose="020F0502020204030204" pitchFamily="34" charset="0"/>
              </a:rPr>
              <a:t>______</a:t>
            </a:r>
            <a:endParaRPr lang="ar-SA" sz="1600" dirty="0">
              <a:latin typeface="Calibri" panose="020F0502020204030204" pitchFamily="34" charset="0"/>
              <a:cs typeface="Calibri" panose="020F0502020204030204" pitchFamily="34" charset="0"/>
            </a:endParaRPr>
          </a:p>
          <a:p>
            <a:pPr marL="342900" indent="-342900" algn="r" rtl="1">
              <a:buFont typeface="+mj-lt"/>
              <a:buAutoNum type="arabicPeriod"/>
            </a:pPr>
            <a:r>
              <a:rPr lang="en-BE" sz="1600">
                <a:latin typeface="Calibri" panose="020F0502020204030204" pitchFamily="34" charset="0"/>
                <a:cs typeface="Calibri" panose="020F0502020204030204" pitchFamily="34" charset="0"/>
              </a:rPr>
              <a:t>يتم إنشاء خطة </a:t>
            </a:r>
            <a:r>
              <a:rPr lang="ar-SA" sz="1600" dirty="0">
                <a:latin typeface="Calibri" panose="020F0502020204030204" pitchFamily="34" charset="0"/>
                <a:cs typeface="Calibri" panose="020F0502020204030204" pitchFamily="34" charset="0"/>
              </a:rPr>
              <a:t>ال</a:t>
            </a:r>
            <a:r>
              <a:rPr lang="en-BE" sz="1600">
                <a:latin typeface="Calibri" panose="020F0502020204030204" pitchFamily="34" charset="0"/>
                <a:cs typeface="Calibri" panose="020F0502020204030204" pitchFamily="34" charset="0"/>
              </a:rPr>
              <a:t>أمان</a:t>
            </a:r>
            <a:r>
              <a:rPr lang="ar-SA" sz="1600" dirty="0">
                <a:latin typeface="Calibri" panose="020F0502020204030204" pitchFamily="34" charset="0"/>
                <a:cs typeface="Calibri" panose="020F0502020204030204" pitchFamily="34" charset="0"/>
              </a:rPr>
              <a:t> بشكل</a:t>
            </a:r>
            <a:r>
              <a:rPr lang="en-CA" sz="1600" dirty="0">
                <a:latin typeface="Calibri" panose="020F0502020204030204" pitchFamily="34" charset="0"/>
                <a:cs typeface="Calibri" panose="020F0502020204030204" pitchFamily="34" charset="0"/>
              </a:rPr>
              <a:t>______</a:t>
            </a:r>
            <a:r>
              <a:rPr lang="en-BE" sz="1600">
                <a:latin typeface="Calibri" panose="020F0502020204030204" pitchFamily="34" charset="0"/>
                <a:cs typeface="Calibri" panose="020F0502020204030204" pitchFamily="34" charset="0"/>
              </a:rPr>
              <a:t>مع الطفل</a:t>
            </a:r>
          </a:p>
          <a:p>
            <a:pPr marL="342900" indent="-342900" algn="r" rtl="1">
              <a:buFont typeface="+mj-lt"/>
              <a:buAutoNum type="arabicPeriod"/>
            </a:pPr>
            <a:r>
              <a:rPr lang="en-BE" sz="1600">
                <a:latin typeface="Calibri" panose="020F0502020204030204" pitchFamily="34" charset="0"/>
                <a:cs typeface="Calibri" panose="020F0502020204030204" pitchFamily="34" charset="0"/>
              </a:rPr>
              <a:t>أحد أسباب ضمان الرعاية الصحية في الوقت المناسب للأطفال الناجين من العنف الجنسي:</a:t>
            </a:r>
            <a:r>
              <a:rPr lang="en-CA" sz="1600" dirty="0">
                <a:latin typeface="Calibri" panose="020F0502020204030204" pitchFamily="34" charset="0"/>
                <a:cs typeface="Calibri" panose="020F0502020204030204" pitchFamily="34" charset="0"/>
              </a:rPr>
              <a:t>______</a:t>
            </a:r>
            <a:r>
              <a:rPr lang="en-BE" sz="1600">
                <a:latin typeface="Calibri" panose="020F0502020204030204" pitchFamily="34" charset="0"/>
                <a:cs typeface="Calibri" panose="020F0502020204030204" pitchFamily="34" charset="0"/>
              </a:rPr>
              <a:t>من الحمل أو الأمراض المنقولة بالاتصال الجنسي</a:t>
            </a:r>
          </a:p>
          <a:p>
            <a:pPr marL="342900" indent="-342900" algn="r" rtl="1">
              <a:buFont typeface="+mj-lt"/>
              <a:buAutoNum type="arabicPeriod"/>
            </a:pPr>
            <a:r>
              <a:rPr lang="en-BE" sz="1600">
                <a:latin typeface="Calibri" panose="020F0502020204030204" pitchFamily="34" charset="0"/>
                <a:cs typeface="Calibri" panose="020F0502020204030204" pitchFamily="34" charset="0"/>
              </a:rPr>
              <a:t>الصحة الجسدية،</a:t>
            </a:r>
            <a:r>
              <a:rPr lang="ar-SA" sz="1600" dirty="0">
                <a:latin typeface="Calibri" panose="020F0502020204030204" pitchFamily="34" charset="0"/>
                <a:cs typeface="Calibri" panose="020F0502020204030204" pitchFamily="34" charset="0"/>
              </a:rPr>
              <a:t> الصحة  </a:t>
            </a:r>
            <a:r>
              <a:rPr lang="en-CA" sz="1600" dirty="0">
                <a:latin typeface="Calibri" panose="020F0502020204030204" pitchFamily="34" charset="0"/>
                <a:cs typeface="Calibri" panose="020F0502020204030204" pitchFamily="34" charset="0"/>
              </a:rPr>
              <a:t>______</a:t>
            </a:r>
            <a:r>
              <a:rPr lang="ar-SA" sz="1600" dirty="0">
                <a:latin typeface="Calibri" panose="020F0502020204030204" pitchFamily="34" charset="0"/>
                <a:cs typeface="Calibri" panose="020F0502020204030204" pitchFamily="34" charset="0"/>
              </a:rPr>
              <a:t> و </a:t>
            </a:r>
            <a:r>
              <a:rPr lang="en-BE" sz="1600">
                <a:latin typeface="Calibri" panose="020F0502020204030204" pitchFamily="34" charset="0"/>
                <a:cs typeface="Calibri" panose="020F0502020204030204" pitchFamily="34" charset="0"/>
              </a:rPr>
              <a:t>احتياجات الصحة الجنسية والإنجابية</a:t>
            </a:r>
            <a:endParaRPr lang="en-BE" sz="160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D7D8D62E-833C-0AC3-B5F9-B5B51BCD6CCD}"/>
              </a:ext>
            </a:extLst>
          </p:cNvPr>
          <p:cNvSpPr txBox="1"/>
          <p:nvPr/>
        </p:nvSpPr>
        <p:spPr>
          <a:xfrm>
            <a:off x="1016000" y="2783505"/>
            <a:ext cx="6096000" cy="369332"/>
          </a:xfrm>
          <a:prstGeom prst="rect">
            <a:avLst/>
          </a:prstGeom>
          <a:noFill/>
        </p:spPr>
        <p:txBody>
          <a:bodyPr wrap="square">
            <a:spAutoFit/>
          </a:bodyPr>
          <a:lstStyle/>
          <a:p>
            <a:endParaRPr lang="en-FR"/>
          </a:p>
        </p:txBody>
      </p:sp>
      <p:sp>
        <p:nvSpPr>
          <p:cNvPr id="13" name="TextBox 12">
            <a:extLst>
              <a:ext uri="{FF2B5EF4-FFF2-40B4-BE49-F238E27FC236}">
                <a16:creationId xmlns:a16="http://schemas.microsoft.com/office/drawing/2014/main" id="{23853CB2-3F83-EDDF-E06D-CF4E2C4C1998}"/>
              </a:ext>
            </a:extLst>
          </p:cNvPr>
          <p:cNvSpPr txBox="1"/>
          <p:nvPr/>
        </p:nvSpPr>
        <p:spPr>
          <a:xfrm>
            <a:off x="3048000" y="3247962"/>
            <a:ext cx="6096000" cy="369332"/>
          </a:xfrm>
          <a:prstGeom prst="rect">
            <a:avLst/>
          </a:prstGeom>
          <a:noFill/>
        </p:spPr>
        <p:txBody>
          <a:bodyPr wrap="square">
            <a:spAutoFit/>
          </a:bodyPr>
          <a:lstStyle/>
          <a:p>
            <a:endParaRPr lang="en-FR"/>
          </a:p>
        </p:txBody>
      </p:sp>
      <p:pic>
        <p:nvPicPr>
          <p:cNvPr id="19" name="Picture 18">
            <a:extLst>
              <a:ext uri="{FF2B5EF4-FFF2-40B4-BE49-F238E27FC236}">
                <a16:creationId xmlns:a16="http://schemas.microsoft.com/office/drawing/2014/main" id="{474DED51-5ABE-FFD7-4D9B-54D5650CB7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9637" y="2025650"/>
            <a:ext cx="4778085" cy="3373664"/>
          </a:xfrm>
          <a:prstGeom prst="rect">
            <a:avLst/>
          </a:prstGeom>
        </p:spPr>
      </p:pic>
    </p:spTree>
    <p:extLst>
      <p:ext uri="{BB962C8B-B14F-4D97-AF65-F5344CB8AC3E}">
        <p14:creationId xmlns:p14="http://schemas.microsoft.com/office/powerpoint/2010/main" val="3517708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455" name="Google Shape;455;p11"/>
          <p:cNvSpPr txBox="1">
            <a:spLocks noGrp="1"/>
          </p:cNvSpPr>
          <p:nvPr>
            <p:ph type="title"/>
          </p:nvPr>
        </p:nvSpPr>
        <p:spPr>
          <a:xfrm>
            <a:off x="220337" y="131654"/>
            <a:ext cx="11751325"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8C5F7A"/>
              </a:buClr>
              <a:buSzPts val="2800"/>
              <a:buFont typeface="Arial"/>
              <a:buNone/>
            </a:pPr>
            <a:r>
              <a:rPr lang="en-GB" sz="2800" dirty="0">
                <a:latin typeface="Calibri" panose="020F0502020204030204" pitchFamily="34" charset="0"/>
                <a:cs typeface="Calibri" panose="020F0502020204030204" pitchFamily="34" charset="0"/>
              </a:rPr>
              <a:t>عملية إدارة الحالة</a:t>
            </a:r>
            <a:endParaRPr sz="2800" dirty="0">
              <a:latin typeface="Calibri" panose="020F0502020204030204" pitchFamily="34" charset="0"/>
              <a:cs typeface="Calibri" panose="020F0502020204030204" pitchFamily="34" charset="0"/>
            </a:endParaRPr>
          </a:p>
        </p:txBody>
      </p:sp>
      <p:sp>
        <p:nvSpPr>
          <p:cNvPr id="3" name="Rectangle: Rounded Corners 2">
            <a:extLst>
              <a:ext uri="{FF2B5EF4-FFF2-40B4-BE49-F238E27FC236}">
                <a16:creationId xmlns:a16="http://schemas.microsoft.com/office/drawing/2014/main" id="{178F5CD9-C6C5-03AD-37EB-FB255124BFC2}"/>
              </a:ext>
            </a:extLst>
          </p:cNvPr>
          <p:cNvSpPr/>
          <p:nvPr/>
        </p:nvSpPr>
        <p:spPr>
          <a:xfrm>
            <a:off x="375811" y="1405631"/>
            <a:ext cx="706846"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٣</a:t>
            </a:r>
            <a:endParaRPr lang="en-CA" b="1" dirty="0">
              <a:latin typeface="Arial" panose="020B0604020202020204" pitchFamily="34" charset="0"/>
              <a:cs typeface="Arial" panose="020B0604020202020204" pitchFamily="34" charset="0"/>
            </a:endParaRPr>
          </a:p>
        </p:txBody>
      </p:sp>
      <p:sp>
        <p:nvSpPr>
          <p:cNvPr id="4" name="Rectangle: Rounded Corners 3">
            <a:extLst>
              <a:ext uri="{FF2B5EF4-FFF2-40B4-BE49-F238E27FC236}">
                <a16:creationId xmlns:a16="http://schemas.microsoft.com/office/drawing/2014/main" id="{503E4086-3F9D-C7D5-2CC8-E39FCD9864BB}"/>
              </a:ext>
            </a:extLst>
          </p:cNvPr>
          <p:cNvSpPr/>
          <p:nvPr/>
        </p:nvSpPr>
        <p:spPr>
          <a:xfrm>
            <a:off x="4740457"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b="1" dirty="0">
                <a:solidFill>
                  <a:schemeClr val="tx1"/>
                </a:solidFill>
                <a:latin typeface="Calibri" panose="020F0502020204030204" pitchFamily="34" charset="0"/>
                <a:cs typeface="Calibri" panose="020F0502020204030204" pitchFamily="34" charset="0"/>
              </a:rPr>
              <a:t>تقييم </a:t>
            </a:r>
            <a:r>
              <a:rPr lang="en-CA" dirty="0" err="1">
                <a:solidFill>
                  <a:schemeClr val="tx1"/>
                </a:solidFill>
                <a:latin typeface="Calibri" panose="020F0502020204030204" pitchFamily="34" charset="0"/>
                <a:cs typeface="Calibri" panose="020F0502020204030204" pitchFamily="34" charset="0"/>
              </a:rPr>
              <a:t>احتياجات</a:t>
            </a:r>
            <a:r>
              <a:rPr lang="en-CA" dirty="0">
                <a:solidFill>
                  <a:schemeClr val="tx1"/>
                </a:solidFill>
                <a:latin typeface="Calibri" panose="020F0502020204030204" pitchFamily="34" charset="0"/>
                <a:cs typeface="Calibri" panose="020F0502020204030204" pitchFamily="34" charset="0"/>
              </a:rPr>
              <a:t> ونقاط القوة لدى الطفل وأسرته</a:t>
            </a:r>
          </a:p>
        </p:txBody>
      </p:sp>
      <p:sp>
        <p:nvSpPr>
          <p:cNvPr id="5" name="Rectangle: Rounded Corners 4">
            <a:extLst>
              <a:ext uri="{FF2B5EF4-FFF2-40B4-BE49-F238E27FC236}">
                <a16:creationId xmlns:a16="http://schemas.microsoft.com/office/drawing/2014/main" id="{93287FD8-474E-FD7F-6F4A-079EC7FD700D}"/>
              </a:ext>
            </a:extLst>
          </p:cNvPr>
          <p:cNvSpPr/>
          <p:nvPr/>
        </p:nvSpPr>
        <p:spPr>
          <a:xfrm>
            <a:off x="4352633"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٢</a:t>
            </a:r>
            <a:endParaRPr lang="en-CA" b="1"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5E08F8E5-9C3C-8FCB-4DD2-5294D78E4933}"/>
              </a:ext>
            </a:extLst>
          </p:cNvPr>
          <p:cNvSpPr/>
          <p:nvPr/>
        </p:nvSpPr>
        <p:spPr>
          <a:xfrm>
            <a:off x="8162959" y="1233380"/>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١</a:t>
            </a:r>
            <a:endParaRPr lang="en-CA" b="1" dirty="0">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7FCB78C6-C613-B09D-82FE-3CAC02B6BE04}"/>
              </a:ext>
            </a:extLst>
          </p:cNvPr>
          <p:cNvSpPr/>
          <p:nvPr/>
        </p:nvSpPr>
        <p:spPr>
          <a:xfrm>
            <a:off x="838200"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tx1"/>
                </a:solidFill>
                <a:latin typeface="Calibri" panose="020F0502020204030204" pitchFamily="34" charset="0"/>
                <a:cs typeface="Calibri" panose="020F0502020204030204" pitchFamily="34" charset="0"/>
              </a:rPr>
              <a:t>إغلاق الحالة</a:t>
            </a:r>
            <a:endParaRPr lang="en-CA" b="1" dirty="0">
              <a:solidFill>
                <a:schemeClr val="tx1"/>
              </a:solidFill>
              <a:latin typeface="Calibri" panose="020F0502020204030204" pitchFamily="34" charset="0"/>
              <a:cs typeface="Calibri" panose="020F0502020204030204" pitchFamily="34" charset="0"/>
            </a:endParaRPr>
          </a:p>
        </p:txBody>
      </p:sp>
      <p:sp>
        <p:nvSpPr>
          <p:cNvPr id="9" name="Rectangle: Rounded Corners 8">
            <a:extLst>
              <a:ext uri="{FF2B5EF4-FFF2-40B4-BE49-F238E27FC236}">
                <a16:creationId xmlns:a16="http://schemas.microsoft.com/office/drawing/2014/main" id="{B4F6B010-EBCB-FCC3-625E-D041C6E1AEF9}"/>
              </a:ext>
            </a:extLst>
          </p:cNvPr>
          <p:cNvSpPr/>
          <p:nvPr/>
        </p:nvSpPr>
        <p:spPr>
          <a:xfrm>
            <a:off x="450376"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٦</a:t>
            </a:r>
            <a:endParaRPr lang="en-CA" b="1" dirty="0">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C1D3F94A-7C32-24F6-25B4-5563A4526435}"/>
              </a:ext>
            </a:extLst>
          </p:cNvPr>
          <p:cNvSpPr/>
          <p:nvPr/>
        </p:nvSpPr>
        <p:spPr>
          <a:xfrm>
            <a:off x="4740457"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CA" b="1" dirty="0">
                <a:solidFill>
                  <a:schemeClr val="tx1"/>
                </a:solidFill>
                <a:latin typeface="Calibri" panose="020F0502020204030204" pitchFamily="34" charset="0"/>
                <a:cs typeface="Calibri" panose="020F0502020204030204" pitchFamily="34" charset="0"/>
              </a:rPr>
              <a:t>المتابعة والمراجعة</a:t>
            </a:r>
          </a:p>
        </p:txBody>
      </p:sp>
      <p:sp>
        <p:nvSpPr>
          <p:cNvPr id="11" name="Rectangle: Rounded Corners 10">
            <a:extLst>
              <a:ext uri="{FF2B5EF4-FFF2-40B4-BE49-F238E27FC236}">
                <a16:creationId xmlns:a16="http://schemas.microsoft.com/office/drawing/2014/main" id="{21B7BA8F-761C-679E-A412-8043D7EAC822}"/>
              </a:ext>
            </a:extLst>
          </p:cNvPr>
          <p:cNvSpPr/>
          <p:nvPr/>
        </p:nvSpPr>
        <p:spPr>
          <a:xfrm>
            <a:off x="4352633"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٥</a:t>
            </a:r>
            <a:endParaRPr lang="en-CA" b="1" dirty="0">
              <a:latin typeface="Arial" panose="020B0604020202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33A6E00F-D884-00E6-7F81-8B0B341301A1}"/>
              </a:ext>
            </a:extLst>
          </p:cNvPr>
          <p:cNvSpPr/>
          <p:nvPr/>
        </p:nvSpPr>
        <p:spPr>
          <a:xfrm>
            <a:off x="8501188"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b="1" dirty="0">
                <a:solidFill>
                  <a:schemeClr val="tx1"/>
                </a:solidFill>
                <a:latin typeface="Calibri" panose="020F0502020204030204" pitchFamily="34" charset="0"/>
                <a:cs typeface="Calibri" panose="020F0502020204030204" pitchFamily="34" charset="0"/>
              </a:rPr>
              <a:t>تنفيذ </a:t>
            </a:r>
            <a:r>
              <a:rPr lang="en-CA" dirty="0" err="1">
                <a:solidFill>
                  <a:schemeClr val="tx1"/>
                </a:solidFill>
                <a:latin typeface="Calibri" panose="020F0502020204030204" pitchFamily="34" charset="0"/>
                <a:cs typeface="Calibri" panose="020F0502020204030204" pitchFamily="34" charset="0"/>
              </a:rPr>
              <a:t>خطة</a:t>
            </a:r>
            <a:r>
              <a:rPr lang="en-CA" dirty="0">
                <a:solidFill>
                  <a:schemeClr val="tx1"/>
                </a:solidFill>
                <a:latin typeface="Calibri" panose="020F0502020204030204" pitchFamily="34" charset="0"/>
                <a:cs typeface="Calibri" panose="020F0502020204030204" pitchFamily="34" charset="0"/>
              </a:rPr>
              <a:t> الحالة ، بما في ذلك الدعم المباشر والإحالات</a:t>
            </a:r>
          </a:p>
        </p:txBody>
      </p:sp>
      <p:sp>
        <p:nvSpPr>
          <p:cNvPr id="13" name="Rectangle: Rounded Corners 12">
            <a:extLst>
              <a:ext uri="{FF2B5EF4-FFF2-40B4-BE49-F238E27FC236}">
                <a16:creationId xmlns:a16="http://schemas.microsoft.com/office/drawing/2014/main" id="{02CA7E0B-E581-664D-11E3-4D3F768FCECF}"/>
              </a:ext>
            </a:extLst>
          </p:cNvPr>
          <p:cNvSpPr/>
          <p:nvPr/>
        </p:nvSpPr>
        <p:spPr>
          <a:xfrm>
            <a:off x="8113364"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latin typeface="Arial" panose="020B0604020202020204" pitchFamily="34" charset="0"/>
                <a:cs typeface="Arial" panose="020B0604020202020204" pitchFamily="34" charset="0"/>
              </a:rPr>
              <a:t>٤</a:t>
            </a:r>
            <a:endParaRPr lang="en-CA" b="1" dirty="0">
              <a:latin typeface="Arial" panose="020B0604020202020204" pitchFamily="34" charset="0"/>
              <a:cs typeface="Arial" panose="020B0604020202020204" pitchFamily="34" charset="0"/>
            </a:endParaRPr>
          </a:p>
        </p:txBody>
      </p:sp>
      <p:cxnSp>
        <p:nvCxnSpPr>
          <p:cNvPr id="14" name="Straight Arrow Connector 13">
            <a:extLst>
              <a:ext uri="{FF2B5EF4-FFF2-40B4-BE49-F238E27FC236}">
                <a16:creationId xmlns:a16="http://schemas.microsoft.com/office/drawing/2014/main" id="{C168268C-3282-8D16-A8C4-BF91E1C7511B}"/>
              </a:ext>
            </a:extLst>
          </p:cNvPr>
          <p:cNvCxnSpPr>
            <a:cxnSpLocks/>
          </p:cNvCxnSpPr>
          <p:nvPr/>
        </p:nvCxnSpPr>
        <p:spPr>
          <a:xfrm flipH="1">
            <a:off x="4045773" y="2735429"/>
            <a:ext cx="585718"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F57A1828-1DDF-2E2D-FF97-39D20DDA18F5}"/>
              </a:ext>
            </a:extLst>
          </p:cNvPr>
          <p:cNvCxnSpPr>
            <a:cxnSpLocks/>
          </p:cNvCxnSpPr>
          <p:nvPr/>
        </p:nvCxnSpPr>
        <p:spPr>
          <a:xfrm flipH="1">
            <a:off x="7932617" y="2549529"/>
            <a:ext cx="730511" cy="12268"/>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1B77DE3-55D9-5111-F619-49E597D2F6C9}"/>
              </a:ext>
            </a:extLst>
          </p:cNvPr>
          <p:cNvCxnSpPr>
            <a:cxnSpLocks/>
            <a:stCxn id="12" idx="1"/>
            <a:endCxn id="10" idx="3"/>
          </p:cNvCxnSpPr>
          <p:nvPr/>
        </p:nvCxnSpPr>
        <p:spPr>
          <a:xfrm flipH="1">
            <a:off x="7990165" y="4962566"/>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0A1F57A1-22D0-6DEF-E4BA-24642019FE78}"/>
              </a:ext>
            </a:extLst>
          </p:cNvPr>
          <p:cNvCxnSpPr>
            <a:cxnSpLocks/>
            <a:stCxn id="10" idx="1"/>
            <a:endCxn id="8" idx="3"/>
          </p:cNvCxnSpPr>
          <p:nvPr/>
        </p:nvCxnSpPr>
        <p:spPr>
          <a:xfrm flipH="1">
            <a:off x="4087908" y="4962566"/>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ABA45789-3898-3865-F80B-86EF4251A930}"/>
              </a:ext>
            </a:extLst>
          </p:cNvPr>
          <p:cNvCxnSpPr>
            <a:cxnSpLocks/>
            <a:stCxn id="10" idx="0"/>
            <a:endCxn id="4" idx="2"/>
          </p:cNvCxnSpPr>
          <p:nvPr/>
        </p:nvCxnSpPr>
        <p:spPr>
          <a:xfrm flipV="1">
            <a:off x="6365311" y="3550798"/>
            <a:ext cx="0" cy="345207"/>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E6B5ED08-4332-5629-DF08-D99E67F83556}"/>
              </a:ext>
            </a:extLst>
          </p:cNvPr>
          <p:cNvCxnSpPr>
            <a:cxnSpLocks/>
            <a:stCxn id="10" idx="0"/>
          </p:cNvCxnSpPr>
          <p:nvPr/>
        </p:nvCxnSpPr>
        <p:spPr>
          <a:xfrm flipH="1" flipV="1">
            <a:off x="3809050" y="3204228"/>
            <a:ext cx="2556261" cy="691777"/>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2" name="Rectangle: Rounded Corners 1">
            <a:extLst>
              <a:ext uri="{FF2B5EF4-FFF2-40B4-BE49-F238E27FC236}">
                <a16:creationId xmlns:a16="http://schemas.microsoft.com/office/drawing/2014/main" id="{2D294D7F-F0BC-989D-FC8B-12B3945911CA}"/>
              </a:ext>
            </a:extLst>
          </p:cNvPr>
          <p:cNvSpPr/>
          <p:nvPr/>
        </p:nvSpPr>
        <p:spPr>
          <a:xfrm>
            <a:off x="8491916" y="1591214"/>
            <a:ext cx="3249708" cy="1947316"/>
          </a:xfrm>
          <a:prstGeom prst="roundRect">
            <a:avLst>
              <a:gd name="adj" fmla="val 1082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SA" b="1" dirty="0">
                <a:solidFill>
                  <a:schemeClr val="bg1"/>
                </a:solidFill>
                <a:latin typeface="Calibri" panose="020F0502020204030204" pitchFamily="34" charset="0"/>
                <a:cs typeface="Calibri" panose="020F0502020204030204" pitchFamily="34" charset="0"/>
              </a:rPr>
              <a:t>تحديد</a:t>
            </a:r>
            <a:r>
              <a:rPr lang="ar-SA" dirty="0">
                <a:solidFill>
                  <a:schemeClr val="bg1"/>
                </a:solidFill>
                <a:latin typeface="Calibri" panose="020F0502020204030204" pitchFamily="34" charset="0"/>
                <a:cs typeface="Calibri" panose="020F0502020204030204" pitchFamily="34" charset="0"/>
              </a:rPr>
              <a:t> الأطفال المعرضين للخطر وتسجيلهم وفقاً لمعايير الأهلية</a:t>
            </a:r>
            <a:endParaRPr lang="en-CA" dirty="0">
              <a:solidFill>
                <a:schemeClr val="bg1"/>
              </a:solidFill>
              <a:latin typeface="Calibri" panose="020F0502020204030204" pitchFamily="34" charset="0"/>
              <a:cs typeface="Calibri" panose="020F0502020204030204" pitchFamily="34" charset="0"/>
            </a:endParaRPr>
          </a:p>
        </p:txBody>
      </p:sp>
      <p:sp>
        <p:nvSpPr>
          <p:cNvPr id="33" name="Rectangle: Rounded Corners 7">
            <a:extLst>
              <a:ext uri="{FF2B5EF4-FFF2-40B4-BE49-F238E27FC236}">
                <a16:creationId xmlns:a16="http://schemas.microsoft.com/office/drawing/2014/main" id="{163290CE-65FF-940C-73E4-4DDE393BD44F}"/>
              </a:ext>
            </a:extLst>
          </p:cNvPr>
          <p:cNvSpPr/>
          <p:nvPr/>
        </p:nvSpPr>
        <p:spPr>
          <a:xfrm>
            <a:off x="937442" y="1591214"/>
            <a:ext cx="3108331" cy="2040218"/>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dirty="0">
                <a:solidFill>
                  <a:schemeClr val="tx1"/>
                </a:solidFill>
                <a:latin typeface="Calibri" panose="020F0502020204030204" pitchFamily="34" charset="0"/>
                <a:cs typeface="Calibri" panose="020F0502020204030204" pitchFamily="34" charset="0"/>
              </a:rPr>
              <a:t>وضع </a:t>
            </a:r>
            <a:r>
              <a:rPr lang="ar-SA" b="1" dirty="0">
                <a:solidFill>
                  <a:schemeClr val="tx1"/>
                </a:solidFill>
                <a:latin typeface="Calibri" panose="020F0502020204030204" pitchFamily="34" charset="0"/>
                <a:cs typeface="Calibri" panose="020F0502020204030204" pitchFamily="34" charset="0"/>
              </a:rPr>
              <a:t>خطة حالة </a:t>
            </a:r>
            <a:r>
              <a:rPr lang="ar-SA" dirty="0">
                <a:solidFill>
                  <a:schemeClr val="tx1"/>
                </a:solidFill>
                <a:latin typeface="Calibri" panose="020F0502020204030204" pitchFamily="34" charset="0"/>
                <a:cs typeface="Calibri" panose="020F0502020204030204" pitchFamily="34" charset="0"/>
              </a:rPr>
              <a:t>فردية للطفل تلبي الاحتياجات المحددة. و تحديد إجراءات محددة زمنيا وأهداف قابلة للقياس</a:t>
            </a:r>
            <a:endParaRPr lang="en-CA"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1">
              <a:lnSpc>
                <a:spcPct val="90000"/>
              </a:lnSpc>
              <a:spcBef>
                <a:spcPts val="0"/>
              </a:spcBef>
              <a:spcAft>
                <a:spcPts val="0"/>
              </a:spcAft>
              <a:buClr>
                <a:srgbClr val="8C5F7A"/>
              </a:buClr>
              <a:buSzPts val="3200"/>
              <a:buFont typeface="Arial"/>
              <a:buNone/>
            </a:pPr>
            <a:r>
              <a:rPr lang="en-GB" dirty="0">
                <a:latin typeface="Calibri" panose="020F0502020204030204" pitchFamily="34" charset="0"/>
                <a:cs typeface="Calibri" panose="020F0502020204030204" pitchFamily="34" charset="0"/>
              </a:rPr>
              <a:t>أهداف التعلم</a:t>
            </a:r>
            <a:endParaRPr dirty="0">
              <a:latin typeface="Calibri" panose="020F0502020204030204" pitchFamily="34" charset="0"/>
              <a:cs typeface="Calibri" panose="020F0502020204030204" pitchFamily="34" charset="0"/>
            </a:endParaRPr>
          </a:p>
        </p:txBody>
      </p:sp>
      <p:sp>
        <p:nvSpPr>
          <p:cNvPr id="348" name="Google Shape;348;p7"/>
          <p:cNvSpPr txBox="1"/>
          <p:nvPr/>
        </p:nvSpPr>
        <p:spPr>
          <a:xfrm>
            <a:off x="3432674" y="3603539"/>
            <a:ext cx="2193858" cy="1200288"/>
          </a:xfrm>
          <a:prstGeom prst="rect">
            <a:avLst/>
          </a:prstGeom>
          <a:noFill/>
          <a:ln>
            <a:noFill/>
          </a:ln>
        </p:spPr>
        <p:txBody>
          <a:bodyPr spcFirstLastPara="1" wrap="square" lIns="91425" tIns="45700" rIns="91425" bIns="45700" anchor="t" anchorCtr="0">
            <a:spAutoFit/>
          </a:bodyPr>
          <a:lstStyle/>
          <a:p>
            <a:pPr marL="0" marR="0" lvl="0" indent="0" algn="ctr" rtl="1">
              <a:spcBef>
                <a:spcPts val="0"/>
              </a:spcBef>
              <a:spcAft>
                <a:spcPts val="0"/>
              </a:spcAft>
              <a:buNone/>
            </a:pPr>
            <a:r>
              <a:rPr lang="ar-SA" sz="2400" dirty="0">
                <a:solidFill>
                  <a:schemeClr val="dk1"/>
                </a:solidFill>
                <a:latin typeface="Calibri" panose="020F0502020204030204" pitchFamily="34" charset="0"/>
                <a:ea typeface="Arial"/>
                <a:cs typeface="Calibri" panose="020F0502020204030204" pitchFamily="34" charset="0"/>
                <a:sym typeface="Arial"/>
              </a:rPr>
              <a:t>الم</a:t>
            </a:r>
            <a:r>
              <a:rPr lang="en-GB" sz="2400" dirty="0" err="1">
                <a:solidFill>
                  <a:schemeClr val="dk1"/>
                </a:solidFill>
                <a:latin typeface="Calibri" panose="020F0502020204030204" pitchFamily="34" charset="0"/>
                <a:ea typeface="Arial"/>
                <a:cs typeface="Calibri" panose="020F0502020204030204" pitchFamily="34" charset="0"/>
                <a:sym typeface="Arial"/>
              </a:rPr>
              <a:t>قارن</a:t>
            </a:r>
            <a:r>
              <a:rPr lang="ar-SA" sz="2400" dirty="0" err="1">
                <a:solidFill>
                  <a:schemeClr val="dk1"/>
                </a:solidFill>
                <a:latin typeface="Calibri" panose="020F0502020204030204" pitchFamily="34" charset="0"/>
                <a:ea typeface="Arial"/>
                <a:cs typeface="Calibri" panose="020F0502020204030204" pitchFamily="34" charset="0"/>
                <a:sym typeface="Arial"/>
              </a:rPr>
              <a:t>ة</a:t>
            </a:r>
            <a:r>
              <a:rPr lang="en-GB" sz="2400" dirty="0">
                <a:solidFill>
                  <a:schemeClr val="dk1"/>
                </a:solidFill>
                <a:latin typeface="Calibri" panose="020F0502020204030204" pitchFamily="34" charset="0"/>
                <a:ea typeface="Arial"/>
                <a:cs typeface="Calibri" panose="020F0502020204030204" pitchFamily="34" charset="0"/>
                <a:sym typeface="Arial"/>
              </a:rPr>
              <a:t> </a:t>
            </a:r>
            <a:r>
              <a:rPr lang="en-GB" sz="2400" dirty="0" err="1">
                <a:solidFill>
                  <a:schemeClr val="dk1"/>
                </a:solidFill>
                <a:latin typeface="Calibri" panose="020F0502020204030204" pitchFamily="34" charset="0"/>
                <a:ea typeface="Arial"/>
                <a:cs typeface="Calibri" panose="020F0502020204030204" pitchFamily="34" charset="0"/>
                <a:sym typeface="Arial"/>
              </a:rPr>
              <a:t>و</a:t>
            </a:r>
            <a:r>
              <a:rPr lang="ar-SA" sz="2400" dirty="0">
                <a:solidFill>
                  <a:schemeClr val="dk1"/>
                </a:solidFill>
                <a:latin typeface="Calibri" panose="020F0502020204030204" pitchFamily="34" charset="0"/>
                <a:ea typeface="Arial"/>
                <a:cs typeface="Calibri" panose="020F0502020204030204" pitchFamily="34" charset="0"/>
                <a:sym typeface="Arial"/>
              </a:rPr>
              <a:t>التباين</a:t>
            </a:r>
            <a:r>
              <a:rPr lang="en-GB" sz="2400" dirty="0">
                <a:solidFill>
                  <a:schemeClr val="dk1"/>
                </a:solidFill>
                <a:latin typeface="Calibri" panose="020F0502020204030204" pitchFamily="34" charset="0"/>
                <a:ea typeface="Arial"/>
                <a:cs typeface="Calibri" panose="020F0502020204030204" pitchFamily="34" charset="0"/>
                <a:sym typeface="Arial"/>
              </a:rPr>
              <a:t> </a:t>
            </a:r>
            <a:r>
              <a:rPr lang="en-GB" sz="2400" dirty="0" err="1">
                <a:solidFill>
                  <a:schemeClr val="dk1"/>
                </a:solidFill>
                <a:latin typeface="Calibri" panose="020F0502020204030204" pitchFamily="34" charset="0"/>
                <a:ea typeface="Arial"/>
                <a:cs typeface="Calibri" panose="020F0502020204030204" pitchFamily="34" charset="0"/>
                <a:sym typeface="Arial"/>
              </a:rPr>
              <a:t>بين</a:t>
            </a:r>
            <a:r>
              <a:rPr lang="en-GB" sz="2400" dirty="0">
                <a:solidFill>
                  <a:schemeClr val="dk1"/>
                </a:solidFill>
                <a:latin typeface="Calibri" panose="020F0502020204030204" pitchFamily="34" charset="0"/>
                <a:ea typeface="Arial"/>
                <a:cs typeface="Calibri" panose="020F0502020204030204" pitchFamily="34" charset="0"/>
                <a:sym typeface="Arial"/>
              </a:rPr>
              <a:t> </a:t>
            </a:r>
            <a:r>
              <a:rPr lang="ar-SA" sz="2400" dirty="0">
                <a:solidFill>
                  <a:schemeClr val="dk1"/>
                </a:solidFill>
                <a:latin typeface="Calibri" panose="020F0502020204030204" pitchFamily="34" charset="0"/>
                <a:ea typeface="Arial"/>
                <a:cs typeface="Calibri" panose="020F0502020204030204" pitchFamily="34" charset="0"/>
                <a:sym typeface="Arial"/>
              </a:rPr>
              <a:t>العلامات </a:t>
            </a:r>
            <a:r>
              <a:rPr lang="en-GB" sz="2400" dirty="0" err="1">
                <a:solidFill>
                  <a:schemeClr val="dk1"/>
                </a:solidFill>
                <a:latin typeface="Calibri" panose="020F0502020204030204" pitchFamily="34" charset="0"/>
                <a:ea typeface="Arial"/>
                <a:cs typeface="Calibri" panose="020F0502020204030204" pitchFamily="34" charset="0"/>
                <a:sym typeface="Arial"/>
              </a:rPr>
              <a:t>المختلفة</a:t>
            </a:r>
            <a:r>
              <a:rPr lang="ar-SA" sz="2400" dirty="0">
                <a:solidFill>
                  <a:schemeClr val="dk1"/>
                </a:solidFill>
                <a:latin typeface="Calibri" panose="020F0502020204030204" pitchFamily="34" charset="0"/>
                <a:ea typeface="Arial"/>
                <a:cs typeface="Calibri" panose="020F0502020204030204" pitchFamily="34" charset="0"/>
                <a:sym typeface="Arial"/>
              </a:rPr>
              <a:t> للإساءة</a:t>
            </a:r>
            <a:endParaRPr sz="2400" dirty="0">
              <a:solidFill>
                <a:schemeClr val="dk1"/>
              </a:solidFill>
              <a:latin typeface="Calibri" panose="020F0502020204030204" pitchFamily="34" charset="0"/>
              <a:ea typeface="Arial"/>
              <a:cs typeface="Calibri" panose="020F0502020204030204" pitchFamily="34" charset="0"/>
              <a:sym typeface="Arial"/>
            </a:endParaRPr>
          </a:p>
        </p:txBody>
      </p:sp>
      <p:sp>
        <p:nvSpPr>
          <p:cNvPr id="353" name="Google Shape;353;p7"/>
          <p:cNvSpPr txBox="1"/>
          <p:nvPr/>
        </p:nvSpPr>
        <p:spPr>
          <a:xfrm>
            <a:off x="661813" y="3603539"/>
            <a:ext cx="2352727" cy="461624"/>
          </a:xfrm>
          <a:prstGeom prst="rect">
            <a:avLst/>
          </a:prstGeom>
          <a:noFill/>
          <a:ln>
            <a:noFill/>
          </a:ln>
        </p:spPr>
        <p:txBody>
          <a:bodyPr spcFirstLastPara="1" wrap="square" lIns="91425" tIns="45700" rIns="91425" bIns="45700" anchor="t" anchorCtr="0">
            <a:spAutoFit/>
          </a:bodyPr>
          <a:lstStyle/>
          <a:p>
            <a:pPr marL="0" marR="0" lvl="0" indent="0" algn="r" rtl="1">
              <a:spcBef>
                <a:spcPts val="0"/>
              </a:spcBef>
              <a:spcAft>
                <a:spcPts val="0"/>
              </a:spcAft>
              <a:buNone/>
            </a:pPr>
            <a:r>
              <a:rPr lang="ar-SA" sz="2400" dirty="0">
                <a:solidFill>
                  <a:schemeClr val="dk1"/>
                </a:solidFill>
                <a:latin typeface="Calibri" panose="020F0502020204030204" pitchFamily="34" charset="0"/>
                <a:ea typeface="Arial"/>
                <a:cs typeface="Calibri" panose="020F0502020204030204" pitchFamily="34" charset="0"/>
                <a:sym typeface="Arial"/>
              </a:rPr>
              <a:t>مسح مصادر </a:t>
            </a:r>
            <a:r>
              <a:rPr lang="ar-SA" sz="2400" dirty="0" err="1">
                <a:solidFill>
                  <a:schemeClr val="dk1"/>
                </a:solidFill>
                <a:latin typeface="Calibri" panose="020F0502020204030204" pitchFamily="34" charset="0"/>
                <a:ea typeface="Arial"/>
                <a:cs typeface="Calibri" panose="020F0502020204030204" pitchFamily="34" charset="0"/>
                <a:sym typeface="Arial"/>
              </a:rPr>
              <a:t>ا</a:t>
            </a:r>
            <a:r>
              <a:rPr lang="en-GB" sz="2400" dirty="0" err="1">
                <a:solidFill>
                  <a:schemeClr val="dk1"/>
                </a:solidFill>
                <a:latin typeface="Calibri" panose="020F0502020204030204" pitchFamily="34" charset="0"/>
                <a:ea typeface="Arial"/>
                <a:cs typeface="Calibri" panose="020F0502020204030204" pitchFamily="34" charset="0"/>
                <a:sym typeface="Arial"/>
              </a:rPr>
              <a:t>لتحديد</a:t>
            </a:r>
            <a:endParaRPr lang="en-GB" sz="2400" dirty="0">
              <a:solidFill>
                <a:schemeClr val="dk1"/>
              </a:solidFill>
              <a:latin typeface="Calibri" panose="020F0502020204030204" pitchFamily="34" charset="0"/>
              <a:ea typeface="Arial"/>
              <a:cs typeface="Calibri" panose="020F0502020204030204" pitchFamily="34" charset="0"/>
            </a:endParaRPr>
          </a:p>
        </p:txBody>
      </p:sp>
      <p:sp>
        <p:nvSpPr>
          <p:cNvPr id="354" name="Google Shape;354;p7"/>
          <p:cNvSpPr txBox="1"/>
          <p:nvPr/>
        </p:nvSpPr>
        <p:spPr>
          <a:xfrm>
            <a:off x="8924074" y="3603539"/>
            <a:ext cx="2508739" cy="1200288"/>
          </a:xfrm>
          <a:prstGeom prst="rect">
            <a:avLst/>
          </a:prstGeom>
          <a:noFill/>
          <a:ln>
            <a:noFill/>
          </a:ln>
        </p:spPr>
        <p:txBody>
          <a:bodyPr spcFirstLastPara="1" wrap="square" lIns="91425" tIns="45700" rIns="91425" bIns="45700" anchor="t" anchorCtr="0">
            <a:spAutoFit/>
          </a:bodyPr>
          <a:lstStyle/>
          <a:p>
            <a:pPr algn="ctr" rtl="1"/>
            <a:r>
              <a:rPr lang="en-GB" sz="2400" dirty="0">
                <a:solidFill>
                  <a:schemeClr val="dk1"/>
                </a:solidFill>
                <a:latin typeface="Calibri" panose="020F0502020204030204" pitchFamily="34" charset="0"/>
                <a:ea typeface="Arial"/>
                <a:cs typeface="Calibri" panose="020F0502020204030204" pitchFamily="34" charset="0"/>
                <a:sym typeface="Arial"/>
              </a:rPr>
              <a:t>شرح كيفية الحصول على الموافقة وكيفية تسجيل حالة الطفل</a:t>
            </a:r>
            <a:endParaRPr dirty="0">
              <a:solidFill>
                <a:schemeClr val="dk1"/>
              </a:solidFill>
              <a:latin typeface="Calibri" panose="020F0502020204030204" pitchFamily="34" charset="0"/>
              <a:cs typeface="Calibri" panose="020F0502020204030204" pitchFamily="34" charset="0"/>
            </a:endParaRPr>
          </a:p>
        </p:txBody>
      </p:sp>
      <p:grpSp>
        <p:nvGrpSpPr>
          <p:cNvPr id="356" name="Google Shape;356;p7"/>
          <p:cNvGrpSpPr/>
          <p:nvPr/>
        </p:nvGrpSpPr>
        <p:grpSpPr>
          <a:xfrm>
            <a:off x="9580256" y="2201844"/>
            <a:ext cx="1196375" cy="868968"/>
            <a:chOff x="6878053" y="1156317"/>
            <a:chExt cx="1431178" cy="1039513"/>
          </a:xfrm>
          <a:solidFill>
            <a:schemeClr val="accent1"/>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1173670" y="2201844"/>
            <a:ext cx="1196375" cy="868968"/>
            <a:chOff x="6878053" y="1156317"/>
            <a:chExt cx="1431178" cy="1039513"/>
          </a:xfrm>
          <a:solidFill>
            <a:schemeClr val="accent1"/>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8" name="Google Shape;368;p7"/>
          <p:cNvGrpSpPr/>
          <p:nvPr/>
        </p:nvGrpSpPr>
        <p:grpSpPr>
          <a:xfrm>
            <a:off x="3842707" y="2201844"/>
            <a:ext cx="1196375" cy="868968"/>
            <a:chOff x="6878053" y="1156317"/>
            <a:chExt cx="1431178" cy="1039513"/>
          </a:xfrm>
          <a:solidFill>
            <a:schemeClr val="accent1"/>
          </a:solidFill>
        </p:grpSpPr>
        <p:grpSp>
          <p:nvGrpSpPr>
            <p:cNvPr id="369" name="Google Shape;369;p7"/>
            <p:cNvGrpSpPr/>
            <p:nvPr/>
          </p:nvGrpSpPr>
          <p:grpSpPr>
            <a:xfrm>
              <a:off x="7672978" y="1156317"/>
              <a:ext cx="412941" cy="436880"/>
              <a:chOff x="243840" y="1676400"/>
              <a:chExt cx="701040" cy="741680"/>
            </a:xfrm>
            <a:grpFill/>
          </p:grpSpPr>
          <p:sp>
            <p:nvSpPr>
              <p:cNvPr id="370" name="Google Shape;370;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1" name="Google Shape;371;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72" name="Google Shape;372;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3" name="Google Shape;373;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2" name="Google Shape;353;p7">
            <a:extLst>
              <a:ext uri="{FF2B5EF4-FFF2-40B4-BE49-F238E27FC236}">
                <a16:creationId xmlns:a16="http://schemas.microsoft.com/office/drawing/2014/main" id="{ECB194FA-DCE6-11EB-AEE9-0BB4CAF92A6E}"/>
              </a:ext>
            </a:extLst>
          </p:cNvPr>
          <p:cNvSpPr txBox="1"/>
          <p:nvPr/>
        </p:nvSpPr>
        <p:spPr>
          <a:xfrm>
            <a:off x="6116439" y="3603539"/>
            <a:ext cx="2508739" cy="1200288"/>
          </a:xfrm>
          <a:prstGeom prst="rect">
            <a:avLst/>
          </a:prstGeom>
          <a:noFill/>
          <a:ln>
            <a:noFill/>
          </a:ln>
        </p:spPr>
        <p:txBody>
          <a:bodyPr spcFirstLastPara="1" wrap="square" lIns="91425" tIns="45700" rIns="91425" bIns="45700" anchor="t" anchorCtr="0">
            <a:spAutoFit/>
          </a:bodyPr>
          <a:lstStyle/>
          <a:p>
            <a:pPr marL="0" marR="0" lvl="0" indent="0" algn="ctr" rtl="1">
              <a:spcBef>
                <a:spcPts val="0"/>
              </a:spcBef>
              <a:spcAft>
                <a:spcPts val="0"/>
              </a:spcAft>
              <a:buNone/>
            </a:pPr>
            <a:r>
              <a:rPr lang="en-GB" sz="2400" dirty="0" err="1">
                <a:solidFill>
                  <a:schemeClr val="dk1"/>
                </a:solidFill>
                <a:latin typeface="Calibri" panose="020F0502020204030204" pitchFamily="34" charset="0"/>
                <a:ea typeface="Arial"/>
                <a:cs typeface="Calibri" panose="020F0502020204030204" pitchFamily="34" charset="0"/>
                <a:sym typeface="Arial"/>
              </a:rPr>
              <a:t>قائمة</a:t>
            </a:r>
            <a:r>
              <a:rPr lang="en-GB" sz="2400" dirty="0">
                <a:solidFill>
                  <a:schemeClr val="dk1"/>
                </a:solidFill>
                <a:latin typeface="Calibri" panose="020F0502020204030204" pitchFamily="34" charset="0"/>
                <a:ea typeface="Arial"/>
                <a:cs typeface="Calibri" panose="020F0502020204030204" pitchFamily="34" charset="0"/>
                <a:sym typeface="Arial"/>
              </a:rPr>
              <a:t> </a:t>
            </a:r>
            <a:r>
              <a:rPr lang="ar-SA" sz="2400" dirty="0">
                <a:solidFill>
                  <a:schemeClr val="dk1"/>
                </a:solidFill>
                <a:latin typeface="Calibri" panose="020F0502020204030204" pitchFamily="34" charset="0"/>
                <a:ea typeface="Arial"/>
                <a:cs typeface="Calibri" panose="020F0502020204030204" pitchFamily="34" charset="0"/>
                <a:sym typeface="Arial"/>
              </a:rPr>
              <a:t>ب</a:t>
            </a:r>
            <a:r>
              <a:rPr lang="en-GB" sz="2400" dirty="0" err="1">
                <a:solidFill>
                  <a:schemeClr val="dk1"/>
                </a:solidFill>
                <a:latin typeface="Calibri" panose="020F0502020204030204" pitchFamily="34" charset="0"/>
                <a:ea typeface="Arial"/>
                <a:cs typeface="Calibri" panose="020F0502020204030204" pitchFamily="34" charset="0"/>
                <a:sym typeface="Arial"/>
              </a:rPr>
              <a:t>معايير</a:t>
            </a:r>
            <a:r>
              <a:rPr lang="en-GB" sz="2400" dirty="0">
                <a:solidFill>
                  <a:schemeClr val="dk1"/>
                </a:solidFill>
                <a:latin typeface="Calibri" panose="020F0502020204030204" pitchFamily="34" charset="0"/>
                <a:ea typeface="Arial"/>
                <a:cs typeface="Calibri" panose="020F0502020204030204" pitchFamily="34" charset="0"/>
                <a:sym typeface="Arial"/>
              </a:rPr>
              <a:t> التسجيل ومعايير تحديد الأولويات</a:t>
            </a:r>
            <a:endParaRPr sz="2400" dirty="0">
              <a:solidFill>
                <a:schemeClr val="dk1"/>
              </a:solidFill>
              <a:latin typeface="Calibri" panose="020F0502020204030204" pitchFamily="34" charset="0"/>
              <a:ea typeface="Arial"/>
              <a:cs typeface="Calibri" panose="020F0502020204030204" pitchFamily="34" charset="0"/>
              <a:sym typeface="Arial"/>
            </a:endParaRPr>
          </a:p>
        </p:txBody>
      </p:sp>
      <p:grpSp>
        <p:nvGrpSpPr>
          <p:cNvPr id="3" name="Google Shape;362;p7">
            <a:extLst>
              <a:ext uri="{FF2B5EF4-FFF2-40B4-BE49-F238E27FC236}">
                <a16:creationId xmlns:a16="http://schemas.microsoft.com/office/drawing/2014/main" id="{1749C19B-C8B8-5676-3233-B3FC463717CA}"/>
              </a:ext>
            </a:extLst>
          </p:cNvPr>
          <p:cNvGrpSpPr/>
          <p:nvPr/>
        </p:nvGrpSpPr>
        <p:grpSpPr>
          <a:xfrm>
            <a:off x="6683913" y="2201844"/>
            <a:ext cx="1196375" cy="868968"/>
            <a:chOff x="6878053" y="1156317"/>
            <a:chExt cx="1431178" cy="1039513"/>
          </a:xfrm>
          <a:solidFill>
            <a:schemeClr val="accent1"/>
          </a:solidFill>
        </p:grpSpPr>
        <p:grpSp>
          <p:nvGrpSpPr>
            <p:cNvPr id="4" name="Google Shape;363;p7">
              <a:extLst>
                <a:ext uri="{FF2B5EF4-FFF2-40B4-BE49-F238E27FC236}">
                  <a16:creationId xmlns:a16="http://schemas.microsoft.com/office/drawing/2014/main" id="{B76FD44D-1387-3551-ACE8-8FA404B86313}"/>
                </a:ext>
              </a:extLst>
            </p:cNvPr>
            <p:cNvGrpSpPr/>
            <p:nvPr/>
          </p:nvGrpSpPr>
          <p:grpSpPr>
            <a:xfrm>
              <a:off x="7672978" y="1156317"/>
              <a:ext cx="412941" cy="436880"/>
              <a:chOff x="243840" y="1676400"/>
              <a:chExt cx="701040" cy="741680"/>
            </a:xfrm>
            <a:grpFill/>
          </p:grpSpPr>
          <p:sp>
            <p:nvSpPr>
              <p:cNvPr id="7" name="Google Shape;364;p7">
                <a:extLst>
                  <a:ext uri="{FF2B5EF4-FFF2-40B4-BE49-F238E27FC236}">
                    <a16:creationId xmlns:a16="http://schemas.microsoft.com/office/drawing/2014/main" id="{B2D48FC7-7236-C3BC-0471-8E8EEB9D5BC4}"/>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365;p7">
                <a:extLst>
                  <a:ext uri="{FF2B5EF4-FFF2-40B4-BE49-F238E27FC236}">
                    <a16:creationId xmlns:a16="http://schemas.microsoft.com/office/drawing/2014/main" id="{4E30256C-38DD-1584-3F48-4A448CD78F59}"/>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5" name="Google Shape;366;p7">
              <a:extLst>
                <a:ext uri="{FF2B5EF4-FFF2-40B4-BE49-F238E27FC236}">
                  <a16:creationId xmlns:a16="http://schemas.microsoft.com/office/drawing/2014/main" id="{549426EF-C5DF-B300-5962-136CFDE225D2}"/>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367;p7">
              <a:extLst>
                <a:ext uri="{FF2B5EF4-FFF2-40B4-BE49-F238E27FC236}">
                  <a16:creationId xmlns:a16="http://schemas.microsoft.com/office/drawing/2014/main" id="{45F4E739-91A5-CFC9-6269-1750F4A1471F}"/>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9" name="Group 8">
            <a:extLst>
              <a:ext uri="{FF2B5EF4-FFF2-40B4-BE49-F238E27FC236}">
                <a16:creationId xmlns:a16="http://schemas.microsoft.com/office/drawing/2014/main" id="{BED5482F-024E-2B48-7B89-CD3931A7DE9D}"/>
              </a:ext>
            </a:extLst>
          </p:cNvPr>
          <p:cNvGrpSpPr/>
          <p:nvPr/>
        </p:nvGrpSpPr>
        <p:grpSpPr>
          <a:xfrm>
            <a:off x="10228983" y="337468"/>
            <a:ext cx="1587872" cy="1368854"/>
            <a:chOff x="10228983" y="337468"/>
            <a:chExt cx="1587872" cy="1368854"/>
          </a:xfrm>
        </p:grpSpPr>
        <p:sp>
          <p:nvSpPr>
            <p:cNvPr id="10" name="Hexagon 9">
              <a:extLst>
                <a:ext uri="{FF2B5EF4-FFF2-40B4-BE49-F238E27FC236}">
                  <a16:creationId xmlns:a16="http://schemas.microsoft.com/office/drawing/2014/main" id="{3283F130-468A-8524-1288-45C465933951}"/>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nvGrpSpPr>
            <p:cNvPr id="11" name="Group 10">
              <a:extLst>
                <a:ext uri="{FF2B5EF4-FFF2-40B4-BE49-F238E27FC236}">
                  <a16:creationId xmlns:a16="http://schemas.microsoft.com/office/drawing/2014/main" id="{1C884030-F792-B426-A511-44A36E131082}"/>
                </a:ext>
              </a:extLst>
            </p:cNvPr>
            <p:cNvGrpSpPr/>
            <p:nvPr/>
          </p:nvGrpSpPr>
          <p:grpSpPr>
            <a:xfrm>
              <a:off x="10741851" y="707024"/>
              <a:ext cx="562136" cy="634675"/>
              <a:chOff x="760175" y="830141"/>
              <a:chExt cx="867619" cy="979580"/>
            </a:xfrm>
          </p:grpSpPr>
          <p:sp>
            <p:nvSpPr>
              <p:cNvPr id="12" name="Rectangle 11">
                <a:extLst>
                  <a:ext uri="{FF2B5EF4-FFF2-40B4-BE49-F238E27FC236}">
                    <a16:creationId xmlns:a16="http://schemas.microsoft.com/office/drawing/2014/main" id="{C9D062C1-811E-F792-6F38-4627901C8D9C}"/>
                  </a:ext>
                </a:extLst>
              </p:cNvPr>
              <p:cNvSpPr/>
              <p:nvPr/>
            </p:nvSpPr>
            <p:spPr>
              <a:xfrm>
                <a:off x="864636" y="830141"/>
                <a:ext cx="763158" cy="97957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b="1" dirty="0">
                    <a:solidFill>
                      <a:schemeClr val="accent1"/>
                    </a:solidFill>
                    <a:latin typeface="Arial" panose="020B0604020202020204" pitchFamily="34" charset="0"/>
                    <a:cs typeface="Arial" panose="020B0604020202020204" pitchFamily="34" charset="0"/>
                  </a:rPr>
                  <a:t>٨٩</a:t>
                </a:r>
                <a:endParaRPr lang="en-CA" b="1" dirty="0">
                  <a:solidFill>
                    <a:schemeClr val="accent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5280AA58-8A12-E6FE-48D6-D4B853E8707A}"/>
                  </a:ext>
                </a:extLst>
              </p:cNvPr>
              <p:cNvSpPr/>
              <p:nvPr/>
            </p:nvSpPr>
            <p:spPr>
              <a:xfrm>
                <a:off x="760175" y="830143"/>
                <a:ext cx="149292" cy="97957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CA" dirty="0"/>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Shape 439"/>
        <p:cNvGrpSpPr/>
        <p:nvPr/>
      </p:nvGrpSpPr>
      <p:grpSpPr>
        <a:xfrm>
          <a:off x="0" y="0"/>
          <a:ext cx="0" cy="0"/>
          <a:chOff x="0" y="0"/>
          <a:chExt cx="0" cy="0"/>
        </a:xfrm>
      </p:grpSpPr>
      <p:sp>
        <p:nvSpPr>
          <p:cNvPr id="2" name="Title 72">
            <a:extLst>
              <a:ext uri="{FF2B5EF4-FFF2-40B4-BE49-F238E27FC236}">
                <a16:creationId xmlns:a16="http://schemas.microsoft.com/office/drawing/2014/main" id="{26A0E31E-C44D-6E27-46EF-E26235C7D05D}"/>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pPr algn="r" rtl="1"/>
            <a:r>
              <a:rPr lang="en-CA" sz="2400" b="1" dirty="0" err="1">
                <a:solidFill>
                  <a:schemeClr val="accent1"/>
                </a:solidFill>
                <a:latin typeface="Calibri" panose="020F0502020204030204" pitchFamily="34" charset="0"/>
                <a:cs typeface="Calibri" panose="020F0502020204030204" pitchFamily="34" charset="0"/>
              </a:rPr>
              <a:t>الجلسة</a:t>
            </a:r>
            <a:r>
              <a:rPr lang="en-CA" sz="2400" b="1" dirty="0">
                <a:solidFill>
                  <a:schemeClr val="accent1"/>
                </a:solidFill>
                <a:latin typeface="Calibri" panose="020F0502020204030204" pitchFamily="34" charset="0"/>
                <a:cs typeface="Calibri" panose="020F0502020204030204" pitchFamily="34" charset="0"/>
              </a:rPr>
              <a:t> </a:t>
            </a:r>
            <a:r>
              <a:rPr lang="ar-SA" sz="2400" b="1" dirty="0">
                <a:solidFill>
                  <a:schemeClr val="accent1"/>
                </a:solidFill>
                <a:latin typeface="Calibri" panose="020F0502020204030204" pitchFamily="34" charset="0"/>
                <a:cs typeface="Calibri" panose="020F0502020204030204" pitchFamily="34" charset="0"/>
              </a:rPr>
              <a:t>٢</a:t>
            </a:r>
            <a:endParaRPr lang="en-CA" sz="2400" b="1" dirty="0">
              <a:solidFill>
                <a:schemeClr val="accent1"/>
              </a:solidFill>
              <a:latin typeface="Calibri" panose="020F0502020204030204" pitchFamily="34" charset="0"/>
              <a:cs typeface="Calibri" panose="020F0502020204030204" pitchFamily="34" charset="0"/>
            </a:endParaRPr>
          </a:p>
          <a:p>
            <a:pPr algn="r" rtl="1"/>
            <a:br>
              <a:rPr lang="en-CA" b="1" dirty="0">
                <a:solidFill>
                  <a:schemeClr val="accent1"/>
                </a:solidFill>
                <a:latin typeface="Calibri" panose="020F0502020204030204" pitchFamily="34" charset="0"/>
                <a:cs typeface="Calibri" panose="020F0502020204030204" pitchFamily="34" charset="0"/>
              </a:rPr>
            </a:br>
            <a:r>
              <a:rPr lang="en-US" sz="5400" b="1" dirty="0">
                <a:solidFill>
                  <a:schemeClr val="accent1"/>
                </a:solidFill>
                <a:latin typeface="Calibri" panose="020F0502020204030204" pitchFamily="34" charset="0"/>
                <a:cs typeface="Calibri" panose="020F0502020204030204" pitchFamily="34" charset="0"/>
              </a:rPr>
              <a:t>كيف يمكنني التعرف على </a:t>
            </a:r>
            <a:r>
              <a:rPr lang="en-US" sz="5400" b="1" dirty="0" err="1">
                <a:solidFill>
                  <a:schemeClr val="accent1"/>
                </a:solidFill>
                <a:latin typeface="Calibri" panose="020F0502020204030204" pitchFamily="34" charset="0"/>
                <a:cs typeface="Calibri" panose="020F0502020204030204" pitchFamily="34" charset="0"/>
              </a:rPr>
              <a:t>الأطفال</a:t>
            </a:r>
            <a:r>
              <a:rPr lang="en-US" sz="5400" b="1" dirty="0">
                <a:solidFill>
                  <a:schemeClr val="accent1"/>
                </a:solidFill>
                <a:latin typeface="Calibri" panose="020F0502020204030204" pitchFamily="34" charset="0"/>
                <a:cs typeface="Calibri" panose="020F0502020204030204" pitchFamily="34" charset="0"/>
              </a:rPr>
              <a:t> </a:t>
            </a:r>
            <a:r>
              <a:rPr lang="ar-SA" sz="5400" b="1" dirty="0">
                <a:solidFill>
                  <a:schemeClr val="accent1"/>
                </a:solidFill>
                <a:latin typeface="Calibri" panose="020F0502020204030204" pitchFamily="34" charset="0"/>
                <a:cs typeface="Calibri" panose="020F0502020204030204" pitchFamily="34" charset="0"/>
              </a:rPr>
              <a:t>الذين يحتاجون إلى </a:t>
            </a:r>
            <a:r>
              <a:rPr lang="ar-SA" sz="5400" b="1" dirty="0" err="1">
                <a:solidFill>
                  <a:schemeClr val="accent1"/>
                </a:solidFill>
                <a:latin typeface="Calibri" panose="020F0502020204030204" pitchFamily="34" charset="0"/>
                <a:cs typeface="Calibri" panose="020F0502020204030204" pitchFamily="34" charset="0"/>
              </a:rPr>
              <a:t>إ</a:t>
            </a:r>
            <a:r>
              <a:rPr lang="en-US" sz="5400" b="1" dirty="0" err="1">
                <a:solidFill>
                  <a:schemeClr val="accent1"/>
                </a:solidFill>
                <a:latin typeface="Calibri" panose="020F0502020204030204" pitchFamily="34" charset="0"/>
                <a:cs typeface="Calibri" panose="020F0502020204030204" pitchFamily="34" charset="0"/>
              </a:rPr>
              <a:t>دارة</a:t>
            </a:r>
            <a:r>
              <a:rPr lang="en-US" sz="5400" b="1" dirty="0">
                <a:solidFill>
                  <a:schemeClr val="accent1"/>
                </a:solidFill>
                <a:latin typeface="Calibri" panose="020F0502020204030204" pitchFamily="34" charset="0"/>
                <a:cs typeface="Calibri" panose="020F0502020204030204" pitchFamily="34" charset="0"/>
              </a:rPr>
              <a:t> الحالة؟</a:t>
            </a:r>
          </a:p>
        </p:txBody>
      </p:sp>
    </p:spTree>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2396</TotalTime>
  <Words>7668</Words>
  <Application>Microsoft Office PowerPoint</Application>
  <PresentationFormat>Widescreen</PresentationFormat>
  <Paragraphs>980</Paragraphs>
  <Slides>50</Slides>
  <Notes>50</Notes>
  <HiddenSlides>7</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Arial</vt:lpstr>
      <vt:lpstr>Bodoni MT Black</vt:lpstr>
      <vt:lpstr>Britannic Bold</vt:lpstr>
      <vt:lpstr>Calibri</vt:lpstr>
      <vt:lpstr>Calibri Light</vt:lpstr>
      <vt:lpstr>Garamond</vt:lpstr>
      <vt:lpstr>Helvetica Neue</vt:lpstr>
      <vt:lpstr>Office Theme</vt:lpstr>
      <vt:lpstr>PowerPoint Presentation</vt:lpstr>
      <vt:lpstr>PowerPoint Presentation</vt:lpstr>
      <vt:lpstr>هدف الوحدة</vt:lpstr>
      <vt:lpstr>الأجندة</vt:lpstr>
      <vt:lpstr>مراجعة</vt:lpstr>
      <vt:lpstr>خلاصة</vt:lpstr>
      <vt:lpstr>عملية إدارة الحالة</vt:lpstr>
      <vt:lpstr>أهداف التعلم</vt:lpstr>
      <vt:lpstr>PowerPoint Presentation</vt:lpstr>
      <vt:lpstr>طرق تحديد الأطفال المعرضين للخطر</vt:lpstr>
      <vt:lpstr>PowerPoint Presentation</vt:lpstr>
      <vt:lpstr>معوقات الإفصاح وطلب المساعدة لكل مستوى</vt:lpstr>
      <vt:lpstr>PowerPoint Presentation</vt:lpstr>
      <vt:lpstr>طرق للتخفيف من هذه العوائق التي تحول دون الإفصاح وطلب المساعدة</vt:lpstr>
      <vt:lpstr>PowerPoint Presentation</vt:lpstr>
      <vt:lpstr>علامات الإساءة للأطفال</vt:lpstr>
      <vt:lpstr>PowerPoint Presentation</vt:lpstr>
      <vt:lpstr>نقاط التعلم الأساسية</vt:lpstr>
      <vt:lpstr>PowerPoint Presentation</vt:lpstr>
      <vt:lpstr>القبول أو الموافقة المستنيرة</vt:lpstr>
      <vt:lpstr>القبول أو الموافقة المستنيرة</vt:lpstr>
      <vt:lpstr>المستنيرة</vt:lpstr>
      <vt:lpstr>القبول أو الموافقة المستنيرة؟</vt:lpstr>
      <vt:lpstr>PowerPoint Presentation</vt:lpstr>
      <vt:lpstr>الموافقة المستنيرة من الوالد/ة أو مقدم/ة الرعاية</vt:lpstr>
      <vt:lpstr>القبول والموافقة المستنيرة للمراحل العمرية المختلفة</vt:lpstr>
      <vt:lpstr>القبول والموافقة المستنيرة للمراحل العمرية المختلفة</vt:lpstr>
      <vt:lpstr>موافقة الوالد أو مقدم الرعاية</vt:lpstr>
      <vt:lpstr>PowerPoint Presentation</vt:lpstr>
      <vt:lpstr>مراجعة نموذج إدارة الحالة</vt:lpstr>
      <vt:lpstr>لعب الأدوار</vt:lpstr>
      <vt:lpstr>نصائح للحصول على القبول المستنير</vt:lpstr>
      <vt:lpstr>نقاط التعلم الأساسية</vt:lpstr>
      <vt:lpstr>PowerPoint Presentation</vt:lpstr>
      <vt:lpstr>تسجيل حالة الطفل</vt:lpstr>
      <vt:lpstr>أهلية حالة الطفل</vt:lpstr>
      <vt:lpstr>مخاوف حماية الطفل</vt:lpstr>
      <vt:lpstr>تحليل مخاطر حماية الطفل</vt:lpstr>
      <vt:lpstr>تحديد مستوى الخطر من الأذى</vt:lpstr>
      <vt:lpstr>تحليل مخاطر حماية الطفل</vt:lpstr>
      <vt:lpstr>تحليل مخاطر حماية الطفل</vt:lpstr>
      <vt:lpstr>تحليل مخاطر حماية الطفل</vt:lpstr>
      <vt:lpstr>تحليل مخاطر حماية الطفل - حالة أمينة</vt:lpstr>
      <vt:lpstr>PowerPoint Presentation</vt:lpstr>
      <vt:lpstr>عملية إدارة الحالة - التحديد والتسجيل</vt:lpstr>
      <vt:lpstr>عملية إدارة الحالة - التحديد والتسجيل</vt:lpstr>
      <vt:lpstr>نقاط التعلم الأساسية</vt:lpstr>
      <vt:lpstr>PowerPoint Presentation</vt:lpstr>
      <vt:lpstr>نهاية الوحدة ٦</vt:lpstr>
      <vt:lpstr>الرعاية الذاتية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9</cp:revision>
  <cp:lastPrinted>2023-03-03T13:46:02Z</cp:lastPrinted>
  <dcterms:created xsi:type="dcterms:W3CDTF">2023-02-13T10:30:35Z</dcterms:created>
  <dcterms:modified xsi:type="dcterms:W3CDTF">2023-04-03T11:29:30Z</dcterms:modified>
</cp:coreProperties>
</file>