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sldIdLst>
    <p:sldId id="326" r:id="rId2"/>
    <p:sldId id="260" r:id="rId3"/>
    <p:sldId id="337" r:id="rId4"/>
    <p:sldId id="339" r:id="rId5"/>
    <p:sldId id="261" r:id="rId6"/>
    <p:sldId id="2956" r:id="rId7"/>
    <p:sldId id="262" r:id="rId8"/>
    <p:sldId id="345" r:id="rId9"/>
    <p:sldId id="2888" r:id="rId10"/>
    <p:sldId id="2889" r:id="rId11"/>
    <p:sldId id="2937" r:id="rId12"/>
    <p:sldId id="2942" r:id="rId13"/>
    <p:sldId id="266" r:id="rId14"/>
    <p:sldId id="2890" r:id="rId15"/>
    <p:sldId id="2891" r:id="rId16"/>
    <p:sldId id="2894" r:id="rId17"/>
    <p:sldId id="2895" r:id="rId18"/>
    <p:sldId id="2899" r:id="rId19"/>
    <p:sldId id="2953" r:id="rId20"/>
    <p:sldId id="2896" r:id="rId21"/>
    <p:sldId id="2947" r:id="rId22"/>
    <p:sldId id="2948" r:id="rId23"/>
    <p:sldId id="2950" r:id="rId24"/>
    <p:sldId id="2949" r:id="rId25"/>
    <p:sldId id="2951" r:id="rId26"/>
    <p:sldId id="2952" r:id="rId27"/>
    <p:sldId id="2907" r:id="rId28"/>
    <p:sldId id="2887" r:id="rId29"/>
    <p:sldId id="2917" r:id="rId30"/>
    <p:sldId id="2918" r:id="rId31"/>
    <p:sldId id="2957" r:id="rId32"/>
    <p:sldId id="2919" r:id="rId33"/>
    <p:sldId id="2923" r:id="rId34"/>
    <p:sldId id="2892" r:id="rId35"/>
    <p:sldId id="354" r:id="rId36"/>
    <p:sldId id="2825" r:id="rId37"/>
    <p:sldId id="2826" r:id="rId38"/>
    <p:sldId id="2958" r:id="rId39"/>
    <p:sldId id="2924" r:id="rId40"/>
    <p:sldId id="735" r:id="rId41"/>
    <p:sldId id="2925" r:id="rId42"/>
    <p:sldId id="2926" r:id="rId43"/>
    <p:sldId id="2833" r:id="rId44"/>
    <p:sldId id="2893" r:id="rId45"/>
    <p:sldId id="2954" r:id="rId46"/>
    <p:sldId id="2955" r:id="rId47"/>
    <p:sldId id="2929" r:id="rId48"/>
    <p:sldId id="2959" r:id="rId49"/>
    <p:sldId id="2931" r:id="rId50"/>
    <p:sldId id="2960" r:id="rId51"/>
    <p:sldId id="2940" r:id="rId52"/>
    <p:sldId id="456" r:id="rId53"/>
    <p:sldId id="2932" r:id="rId54"/>
    <p:sldId id="2961" r:id="rId55"/>
    <p:sldId id="2934" r:id="rId56"/>
    <p:sldId id="2935" r:id="rId57"/>
    <p:sldId id="2936" r:id="rId58"/>
    <p:sldId id="352" r:id="rId59"/>
    <p:sldId id="289" r:id="rId60"/>
    <p:sldId id="2941" r:id="rId61"/>
    <p:sldId id="387" r:id="rId62"/>
    <p:sldId id="2882" r:id="rId63"/>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42BA31BF-98F3-4BEC-85F1-80E726E014F2}">
          <p14:sldIdLst>
            <p14:sldId id="326"/>
          </p14:sldIdLst>
        </p14:section>
        <p14:section name="Session 1" id="{DF64F03E-F95B-4E70-A5CE-2B24095F8914}">
          <p14:sldIdLst>
            <p14:sldId id="260"/>
            <p14:sldId id="337"/>
            <p14:sldId id="339"/>
            <p14:sldId id="261"/>
            <p14:sldId id="2956"/>
            <p14:sldId id="262"/>
          </p14:sldIdLst>
        </p14:section>
        <p14:section name="Session 2" id="{2DDB582A-F4C5-4EBC-A997-038AA77DC8BC}">
          <p14:sldIdLst>
            <p14:sldId id="345"/>
            <p14:sldId id="2888"/>
            <p14:sldId id="2889"/>
            <p14:sldId id="2937"/>
            <p14:sldId id="2942"/>
            <p14:sldId id="266"/>
            <p14:sldId id="2890"/>
          </p14:sldIdLst>
        </p14:section>
        <p14:section name="Session 3" id="{A83B4314-7F38-4685-9C3D-D5A845431796}">
          <p14:sldIdLst>
            <p14:sldId id="2891"/>
            <p14:sldId id="2894"/>
            <p14:sldId id="2895"/>
            <p14:sldId id="2899"/>
            <p14:sldId id="2953"/>
            <p14:sldId id="2896"/>
            <p14:sldId id="2947"/>
            <p14:sldId id="2948"/>
            <p14:sldId id="2950"/>
            <p14:sldId id="2949"/>
            <p14:sldId id="2951"/>
            <p14:sldId id="2952"/>
            <p14:sldId id="2907"/>
          </p14:sldIdLst>
        </p14:section>
        <p14:section name="Session 4" id="{1160AF7A-903D-437B-9240-CF10DF834349}">
          <p14:sldIdLst>
            <p14:sldId id="2887"/>
            <p14:sldId id="2917"/>
            <p14:sldId id="2918"/>
            <p14:sldId id="2957"/>
            <p14:sldId id="2919"/>
            <p14:sldId id="2923"/>
          </p14:sldIdLst>
        </p14:section>
        <p14:section name="Session 5" id="{2AB43E89-1612-45F6-9BBB-B99F95C1FEA7}">
          <p14:sldIdLst>
            <p14:sldId id="2892"/>
            <p14:sldId id="354"/>
            <p14:sldId id="2825"/>
            <p14:sldId id="2826"/>
            <p14:sldId id="2958"/>
            <p14:sldId id="2924"/>
            <p14:sldId id="735"/>
            <p14:sldId id="2925"/>
            <p14:sldId id="2926"/>
            <p14:sldId id="2833"/>
          </p14:sldIdLst>
        </p14:section>
        <p14:section name="Session 6" id="{9555B581-1E9C-4804-B180-9AFF730AE815}">
          <p14:sldIdLst>
            <p14:sldId id="2893"/>
            <p14:sldId id="2954"/>
            <p14:sldId id="2955"/>
            <p14:sldId id="2929"/>
            <p14:sldId id="2959"/>
            <p14:sldId id="2931"/>
            <p14:sldId id="2960"/>
            <p14:sldId id="2940"/>
            <p14:sldId id="456"/>
            <p14:sldId id="2932"/>
            <p14:sldId id="2961"/>
            <p14:sldId id="2934"/>
            <p14:sldId id="2935"/>
            <p14:sldId id="2936"/>
            <p14:sldId id="352"/>
          </p14:sldIdLst>
        </p14:section>
        <p14:section name="Session 7" id="{45EE28BB-ABCB-46D2-AB43-D16AD48ABBDD}">
          <p14:sldIdLst>
            <p14:sldId id="289"/>
            <p14:sldId id="2941"/>
            <p14:sldId id="387"/>
            <p14:sldId id="28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983" autoAdjust="0"/>
    <p:restoredTop sz="66476" autoAdjust="0"/>
  </p:normalViewPr>
  <p:slideViewPr>
    <p:cSldViewPr snapToGrid="0">
      <p:cViewPr varScale="1">
        <p:scale>
          <a:sx n="49" d="100"/>
          <a:sy n="49" d="100"/>
        </p:scale>
        <p:origin x="1326" y="39"/>
      </p:cViewPr>
      <p:guideLst/>
    </p:cSldViewPr>
  </p:slideViewPr>
  <p:outlineViewPr>
    <p:cViewPr>
      <p:scale>
        <a:sx n="33" d="100"/>
        <a:sy n="33" d="100"/>
      </p:scale>
      <p:origin x="0" y="-144"/>
    </p:cViewPr>
  </p:outlineViewPr>
  <p:notesTextViewPr>
    <p:cViewPr>
      <p:scale>
        <a:sx n="100" d="100"/>
        <a:sy n="100" d="100"/>
      </p:scale>
      <p:origin x="0" y="0"/>
    </p:cViewPr>
  </p:notesTextViewPr>
  <p:sorterViewPr>
    <p:cViewPr varScale="1">
      <p:scale>
        <a:sx n="1" d="1"/>
        <a:sy n="1" d="1"/>
      </p:scale>
      <p:origin x="0" y="-1392"/>
    </p:cViewPr>
  </p:sorterViewPr>
  <p:notesViewPr>
    <p:cSldViewPr snapToGrid="0">
      <p:cViewPr varScale="1">
        <p:scale>
          <a:sx n="50" d="100"/>
          <a:sy n="50" d="100"/>
        </p:scale>
        <p:origin x="2673" y="45"/>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microsoft.com/office/2018/10/relationships/authors" Targe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3EA6FA-F471-43F9-9AFC-5FE8BB8D88F2}" type="doc">
      <dgm:prSet loTypeId="urn:microsoft.com/office/officeart/2005/8/layout/radial6" loCatId="relationship" qsTypeId="urn:microsoft.com/office/officeart/2005/8/quickstyle/simple1" qsCatId="simple" csTypeId="urn:microsoft.com/office/officeart/2005/8/colors/accent4_1" csCatId="accent4" phldr="1"/>
      <dgm:spPr/>
      <dgm:t>
        <a:bodyPr/>
        <a:lstStyle/>
        <a:p>
          <a:endParaRPr lang="en-BE"/>
        </a:p>
      </dgm:t>
    </dgm:pt>
    <dgm:pt modelId="{42FFE748-B827-41EE-8FA7-DC7C6BB35329}">
      <dgm:prSet phldrT="[Text]"/>
      <dgm:spPr>
        <a:solidFill>
          <a:schemeClr val="accent4">
            <a:lumMod val="40000"/>
            <a:lumOff val="60000"/>
          </a:schemeClr>
        </a:solidFill>
        <a:ln>
          <a:solidFill>
            <a:schemeClr val="accent4">
              <a:lumMod val="20000"/>
              <a:lumOff val="80000"/>
            </a:schemeClr>
          </a:solidFill>
        </a:ln>
      </dgm:spPr>
      <dgm:t>
        <a:bodyPr/>
        <a:lstStyle/>
        <a:p>
          <a:endParaRPr lang="en-BE"/>
        </a:p>
      </dgm:t>
    </dgm:pt>
    <dgm:pt modelId="{728C4476-3FE7-464C-BB75-9411360B8FE1}" type="parTrans" cxnId="{BFBD490B-04D3-4205-AFA2-F4D6F9244846}">
      <dgm:prSet/>
      <dgm:spPr/>
      <dgm:t>
        <a:bodyPr/>
        <a:lstStyle/>
        <a:p>
          <a:endParaRPr lang="en-BE"/>
        </a:p>
      </dgm:t>
    </dgm:pt>
    <dgm:pt modelId="{420E4ED1-4B20-4408-AF29-82D4A94F8E9C}" type="sibTrans" cxnId="{BFBD490B-04D3-4205-AFA2-F4D6F9244846}">
      <dgm:prSet/>
      <dgm:spPr/>
      <dgm:t>
        <a:bodyPr/>
        <a:lstStyle/>
        <a:p>
          <a:endParaRPr lang="en-BE"/>
        </a:p>
      </dgm:t>
    </dgm:pt>
    <dgm:pt modelId="{18A648C5-D760-4D5A-92A1-4B8F0745F3C4}">
      <dgm:prSet phldrT="[Text]" custT="1"/>
      <dgm:spPr>
        <a:solidFill>
          <a:schemeClr val="bg1"/>
        </a:solidFill>
        <a:ln w="38100">
          <a:solidFill>
            <a:schemeClr val="accent4">
              <a:lumMod val="75000"/>
            </a:schemeClr>
          </a:solidFill>
        </a:ln>
      </dgm:spPr>
      <dgm:t>
        <a:bodyPr lIns="0" tIns="0" rIns="0" bIns="0"/>
        <a:lstStyle/>
        <a:p>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154A199B-168E-42FE-B991-75DC30EB6D4D}" type="parTrans" cxnId="{E48B9B31-9904-44BB-A578-BAC123D9D180}">
      <dgm:prSet/>
      <dgm:spPr/>
      <dgm:t>
        <a:bodyPr/>
        <a:lstStyle/>
        <a:p>
          <a:endParaRPr lang="en-BE"/>
        </a:p>
      </dgm:t>
    </dgm:pt>
    <dgm:pt modelId="{40F9E8CD-F153-45AA-B9E6-1848E5F5EA87}" type="sibTrans" cxnId="{E48B9B31-9904-44BB-A578-BAC123D9D180}">
      <dgm:prSet/>
      <dgm:spPr>
        <a:solidFill>
          <a:schemeClr val="accent4">
            <a:lumMod val="75000"/>
          </a:schemeClr>
        </a:solidFill>
      </dgm:spPr>
      <dgm:t>
        <a:bodyPr/>
        <a:lstStyle/>
        <a:p>
          <a:endParaRPr lang="en-BE"/>
        </a:p>
      </dgm:t>
    </dgm:pt>
    <dgm:pt modelId="{C5099FF6-8F4E-4216-B55E-7B2A931D5E5B}">
      <dgm:prSet phldrT="[Text]" custT="1"/>
      <dgm:spPr>
        <a:solidFill>
          <a:schemeClr val="bg1"/>
        </a:solidFill>
        <a:ln w="38100">
          <a:solidFill>
            <a:schemeClr val="accent4">
              <a:lumMod val="75000"/>
            </a:schemeClr>
          </a:solidFill>
        </a:ln>
      </dgm:spPr>
      <dgm:t>
        <a:bodyPr lIns="0" tIns="0" rIns="0" bIns="0"/>
        <a:lstStyle/>
        <a:p>
          <a:pPr rtl="0"/>
          <a:r>
            <a:rPr lang="en-GB" sz="4400" b="1" dirty="0">
              <a:latin typeface="Arial" panose="020B0604020202020204" pitchFamily="34" charset="0"/>
              <a:cs typeface="Arial" panose="020B0604020202020204" pitchFamily="34" charset="0"/>
            </a:rPr>
            <a:t>?</a:t>
          </a:r>
          <a:endParaRPr lang="en-BE" sz="4400" b="1" dirty="0">
            <a:latin typeface="Arial" panose="020B0604020202020204" pitchFamily="34" charset="0"/>
            <a:cs typeface="Arial" panose="020B0604020202020204" pitchFamily="34" charset="0"/>
          </a:endParaRPr>
        </a:p>
      </dgm:t>
    </dgm:pt>
    <dgm:pt modelId="{BC25ECA4-105B-4E33-AB03-4EF51CC04D55}" type="parTrans" cxnId="{782D58D0-8C40-422D-8201-AC4291059230}">
      <dgm:prSet/>
      <dgm:spPr/>
      <dgm:t>
        <a:bodyPr/>
        <a:lstStyle/>
        <a:p>
          <a:endParaRPr lang="en-BE"/>
        </a:p>
      </dgm:t>
    </dgm:pt>
    <dgm:pt modelId="{464048F4-DCA4-4AC5-BB72-5E45CC80AE2E}" type="sibTrans" cxnId="{782D58D0-8C40-422D-8201-AC4291059230}">
      <dgm:prSet/>
      <dgm:spPr>
        <a:solidFill>
          <a:schemeClr val="accent4">
            <a:lumMod val="75000"/>
          </a:schemeClr>
        </a:solidFill>
      </dgm:spPr>
      <dgm:t>
        <a:bodyPr/>
        <a:lstStyle/>
        <a:p>
          <a:endParaRPr lang="en-BE"/>
        </a:p>
      </dgm:t>
    </dgm:pt>
    <dgm:pt modelId="{D3340DA3-207D-4F63-9152-469A35183147}">
      <dgm:prSet phldrT="[Text]" custT="1"/>
      <dgm:spPr>
        <a:solidFill>
          <a:schemeClr val="bg1"/>
        </a:solidFill>
        <a:ln w="38100">
          <a:solidFill>
            <a:schemeClr val="accent4">
              <a:lumMod val="75000"/>
            </a:schemeClr>
          </a:solidFill>
        </a:ln>
      </dgm:spPr>
      <dgm:t>
        <a:bodyPr lIns="0" tIns="0" rIns="0" bIns="0"/>
        <a:lstStyle/>
        <a:p>
          <a:pPr rtl="0"/>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4631D7CE-9A6E-4BD7-BBAC-0A3A420EFD49}" type="parTrans" cxnId="{DD3374F7-E216-4715-9D9C-D4A3E89B3FEA}">
      <dgm:prSet/>
      <dgm:spPr/>
      <dgm:t>
        <a:bodyPr/>
        <a:lstStyle/>
        <a:p>
          <a:endParaRPr lang="en-BE"/>
        </a:p>
      </dgm:t>
    </dgm:pt>
    <dgm:pt modelId="{6DBC9E71-D61B-4EA4-9D5C-43F23ADC05CB}" type="sibTrans" cxnId="{DD3374F7-E216-4715-9D9C-D4A3E89B3FEA}">
      <dgm:prSet/>
      <dgm:spPr>
        <a:solidFill>
          <a:schemeClr val="accent4">
            <a:lumMod val="75000"/>
          </a:schemeClr>
        </a:solidFill>
      </dgm:spPr>
      <dgm:t>
        <a:bodyPr/>
        <a:lstStyle/>
        <a:p>
          <a:endParaRPr lang="en-BE"/>
        </a:p>
      </dgm:t>
    </dgm:pt>
    <dgm:pt modelId="{4F719B18-0A99-4A05-9D68-4593DF4B0BC3}">
      <dgm:prSet phldrT="[Text]" custT="1"/>
      <dgm:spPr>
        <a:solidFill>
          <a:schemeClr val="bg1"/>
        </a:solidFill>
        <a:ln w="38100">
          <a:solidFill>
            <a:schemeClr val="accent4">
              <a:lumMod val="75000"/>
            </a:schemeClr>
          </a:solidFill>
        </a:ln>
      </dgm:spPr>
      <dgm:t>
        <a:bodyPr lIns="0" tIns="0" rIns="0" bIns="0"/>
        <a:lstStyle/>
        <a:p>
          <a:pPr rtl="0"/>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B084BF9B-B7EE-4E97-AD1A-4F6E00E736C1}" type="parTrans" cxnId="{A950DB33-27E4-4F15-8A27-755B77888199}">
      <dgm:prSet/>
      <dgm:spPr/>
      <dgm:t>
        <a:bodyPr/>
        <a:lstStyle/>
        <a:p>
          <a:endParaRPr lang="en-BE"/>
        </a:p>
      </dgm:t>
    </dgm:pt>
    <dgm:pt modelId="{F4627B4D-04A2-456E-8128-7BB53A63C2B4}" type="sibTrans" cxnId="{A950DB33-27E4-4F15-8A27-755B77888199}">
      <dgm:prSet/>
      <dgm:spPr>
        <a:solidFill>
          <a:schemeClr val="accent4">
            <a:lumMod val="75000"/>
          </a:schemeClr>
        </a:solidFill>
      </dgm:spPr>
      <dgm:t>
        <a:bodyPr/>
        <a:lstStyle/>
        <a:p>
          <a:endParaRPr lang="en-BE"/>
        </a:p>
      </dgm:t>
    </dgm:pt>
    <dgm:pt modelId="{A2696EC1-E3EC-4143-8AEA-AA40151E9AE8}">
      <dgm:prSet phldrT="[Text]" custT="1"/>
      <dgm:spPr>
        <a:solidFill>
          <a:schemeClr val="bg1"/>
        </a:solidFill>
        <a:ln w="38100">
          <a:solidFill>
            <a:schemeClr val="accent4">
              <a:lumMod val="75000"/>
            </a:schemeClr>
          </a:solidFill>
        </a:ln>
      </dgm:spPr>
      <dgm:t>
        <a:bodyPr lIns="0" tIns="0" rIns="0" bIns="0"/>
        <a:lstStyle/>
        <a:p>
          <a:r>
            <a:rPr lang="en-GB" sz="4400" b="1" dirty="0">
              <a:latin typeface="Arial" panose="020B0604020202020204" pitchFamily="34" charset="0"/>
              <a:cs typeface="Arial" panose="020B0604020202020204" pitchFamily="34" charset="0"/>
            </a:rPr>
            <a:t>?</a:t>
          </a:r>
          <a:endParaRPr lang="en-BE" sz="4400" dirty="0">
            <a:latin typeface="Arial" panose="020B0604020202020204" pitchFamily="34" charset="0"/>
            <a:cs typeface="Arial" panose="020B0604020202020204" pitchFamily="34" charset="0"/>
          </a:endParaRPr>
        </a:p>
      </dgm:t>
    </dgm:pt>
    <dgm:pt modelId="{70C8EB13-F3A7-4A54-9142-A2C058778068}" type="parTrans" cxnId="{DEC1D3D5-AD98-4064-8644-0F6A0904B868}">
      <dgm:prSet/>
      <dgm:spPr/>
      <dgm:t>
        <a:bodyPr/>
        <a:lstStyle/>
        <a:p>
          <a:endParaRPr lang="en-BE"/>
        </a:p>
      </dgm:t>
    </dgm:pt>
    <dgm:pt modelId="{570FD6F4-95A1-463E-A04B-6B521B701614}" type="sibTrans" cxnId="{DEC1D3D5-AD98-4064-8644-0F6A0904B868}">
      <dgm:prSet/>
      <dgm:spPr>
        <a:solidFill>
          <a:schemeClr val="accent4">
            <a:lumMod val="75000"/>
          </a:schemeClr>
        </a:solidFill>
      </dgm:spPr>
      <dgm:t>
        <a:bodyPr/>
        <a:lstStyle/>
        <a:p>
          <a:endParaRPr lang="en-BE"/>
        </a:p>
      </dgm:t>
    </dgm:pt>
    <dgm:pt modelId="{C7F2BA96-C4CA-4668-9FF4-0F9E259D8E4B}" type="pres">
      <dgm:prSet presAssocID="{913EA6FA-F471-43F9-9AFC-5FE8BB8D88F2}" presName="Name0" presStyleCnt="0">
        <dgm:presLayoutVars>
          <dgm:chMax val="1"/>
          <dgm:dir/>
          <dgm:animLvl val="ctr"/>
          <dgm:resizeHandles val="exact"/>
        </dgm:presLayoutVars>
      </dgm:prSet>
      <dgm:spPr/>
    </dgm:pt>
    <dgm:pt modelId="{8BA19B02-BC51-49FC-9544-0E64D87C7694}" type="pres">
      <dgm:prSet presAssocID="{42FFE748-B827-41EE-8FA7-DC7C6BB35329}" presName="centerShape" presStyleLbl="node0" presStyleIdx="0" presStyleCnt="1"/>
      <dgm:spPr/>
    </dgm:pt>
    <dgm:pt modelId="{6DA8F646-C28D-4AF8-9759-CF8B295F4CB9}" type="pres">
      <dgm:prSet presAssocID="{18A648C5-D760-4D5A-92A1-4B8F0745F3C4}" presName="node" presStyleLbl="node1" presStyleIdx="0" presStyleCnt="5" custScaleX="134568" custScaleY="131806">
        <dgm:presLayoutVars>
          <dgm:bulletEnabled val="1"/>
        </dgm:presLayoutVars>
      </dgm:prSet>
      <dgm:spPr/>
    </dgm:pt>
    <dgm:pt modelId="{776EB004-C14E-4187-ADE8-326694792F42}" type="pres">
      <dgm:prSet presAssocID="{18A648C5-D760-4D5A-92A1-4B8F0745F3C4}" presName="dummy" presStyleCnt="0"/>
      <dgm:spPr/>
    </dgm:pt>
    <dgm:pt modelId="{FF0C5364-4FA5-452D-A8CD-02AA5542728C}" type="pres">
      <dgm:prSet presAssocID="{40F9E8CD-F153-45AA-B9E6-1848E5F5EA87}" presName="sibTrans" presStyleLbl="sibTrans2D1" presStyleIdx="0" presStyleCnt="5"/>
      <dgm:spPr/>
    </dgm:pt>
    <dgm:pt modelId="{E33F2FE8-373F-4E79-937F-6CDF18EC0FFD}" type="pres">
      <dgm:prSet presAssocID="{C5099FF6-8F4E-4216-B55E-7B2A931D5E5B}" presName="node" presStyleLbl="node1" presStyleIdx="1" presStyleCnt="5" custScaleX="134568" custScaleY="131806">
        <dgm:presLayoutVars>
          <dgm:bulletEnabled val="1"/>
        </dgm:presLayoutVars>
      </dgm:prSet>
      <dgm:spPr/>
    </dgm:pt>
    <dgm:pt modelId="{34A62BA4-E510-4807-85BF-BAF21BB3A06A}" type="pres">
      <dgm:prSet presAssocID="{C5099FF6-8F4E-4216-B55E-7B2A931D5E5B}" presName="dummy" presStyleCnt="0"/>
      <dgm:spPr/>
    </dgm:pt>
    <dgm:pt modelId="{8B46AFA4-2BF2-41E9-B357-79DA3F2BDF10}" type="pres">
      <dgm:prSet presAssocID="{464048F4-DCA4-4AC5-BB72-5E45CC80AE2E}" presName="sibTrans" presStyleLbl="sibTrans2D1" presStyleIdx="1" presStyleCnt="5"/>
      <dgm:spPr/>
    </dgm:pt>
    <dgm:pt modelId="{E97F9572-9C43-43DD-872E-E2A1094E8056}" type="pres">
      <dgm:prSet presAssocID="{D3340DA3-207D-4F63-9152-469A35183147}" presName="node" presStyleLbl="node1" presStyleIdx="2" presStyleCnt="5" custScaleX="134568" custScaleY="131806">
        <dgm:presLayoutVars>
          <dgm:bulletEnabled val="1"/>
        </dgm:presLayoutVars>
      </dgm:prSet>
      <dgm:spPr/>
    </dgm:pt>
    <dgm:pt modelId="{13546397-8D58-4905-8B93-2670A4B6AA37}" type="pres">
      <dgm:prSet presAssocID="{D3340DA3-207D-4F63-9152-469A35183147}" presName="dummy" presStyleCnt="0"/>
      <dgm:spPr/>
    </dgm:pt>
    <dgm:pt modelId="{918FF2F8-7FBF-4F83-98F8-0D92E92CFB0A}" type="pres">
      <dgm:prSet presAssocID="{6DBC9E71-D61B-4EA4-9D5C-43F23ADC05CB}" presName="sibTrans" presStyleLbl="sibTrans2D1" presStyleIdx="2" presStyleCnt="5"/>
      <dgm:spPr/>
    </dgm:pt>
    <dgm:pt modelId="{9F41E906-294F-439C-B9EE-2F7D584C5406}" type="pres">
      <dgm:prSet presAssocID="{A2696EC1-E3EC-4143-8AEA-AA40151E9AE8}" presName="node" presStyleLbl="node1" presStyleIdx="3" presStyleCnt="5" custScaleX="134568" custScaleY="131806">
        <dgm:presLayoutVars>
          <dgm:bulletEnabled val="1"/>
        </dgm:presLayoutVars>
      </dgm:prSet>
      <dgm:spPr/>
    </dgm:pt>
    <dgm:pt modelId="{89744F89-E53C-446D-B81B-477D304E3534}" type="pres">
      <dgm:prSet presAssocID="{A2696EC1-E3EC-4143-8AEA-AA40151E9AE8}" presName="dummy" presStyleCnt="0"/>
      <dgm:spPr/>
    </dgm:pt>
    <dgm:pt modelId="{FB28187D-0C92-48B9-82D1-D58351485D80}" type="pres">
      <dgm:prSet presAssocID="{570FD6F4-95A1-463E-A04B-6B521B701614}" presName="sibTrans" presStyleLbl="sibTrans2D1" presStyleIdx="3" presStyleCnt="5"/>
      <dgm:spPr/>
    </dgm:pt>
    <dgm:pt modelId="{F10F28FD-31D1-4653-9E0A-FE9F340B1EB6}" type="pres">
      <dgm:prSet presAssocID="{4F719B18-0A99-4A05-9D68-4593DF4B0BC3}" presName="node" presStyleLbl="node1" presStyleIdx="4" presStyleCnt="5" custScaleX="134568" custScaleY="131806">
        <dgm:presLayoutVars>
          <dgm:bulletEnabled val="1"/>
        </dgm:presLayoutVars>
      </dgm:prSet>
      <dgm:spPr/>
    </dgm:pt>
    <dgm:pt modelId="{25BB7EC9-1512-4AE8-975A-DB92A3D27BC9}" type="pres">
      <dgm:prSet presAssocID="{4F719B18-0A99-4A05-9D68-4593DF4B0BC3}" presName="dummy" presStyleCnt="0"/>
      <dgm:spPr/>
    </dgm:pt>
    <dgm:pt modelId="{F92EC4A6-4084-497C-B2E5-DF4D7F562DCA}" type="pres">
      <dgm:prSet presAssocID="{F4627B4D-04A2-456E-8128-7BB53A63C2B4}" presName="sibTrans" presStyleLbl="sibTrans2D1" presStyleIdx="4" presStyleCnt="5"/>
      <dgm:spPr/>
    </dgm:pt>
  </dgm:ptLst>
  <dgm:cxnLst>
    <dgm:cxn modelId="{BFBD490B-04D3-4205-AFA2-F4D6F9244846}" srcId="{913EA6FA-F471-43F9-9AFC-5FE8BB8D88F2}" destId="{42FFE748-B827-41EE-8FA7-DC7C6BB35329}" srcOrd="0" destOrd="0" parTransId="{728C4476-3FE7-464C-BB75-9411360B8FE1}" sibTransId="{420E4ED1-4B20-4408-AF29-82D4A94F8E9C}"/>
    <dgm:cxn modelId="{E4A82D0D-E5DC-4C91-9F18-C2B14AC9A035}" type="presOf" srcId="{6DBC9E71-D61B-4EA4-9D5C-43F23ADC05CB}" destId="{918FF2F8-7FBF-4F83-98F8-0D92E92CFB0A}" srcOrd="0" destOrd="0" presId="urn:microsoft.com/office/officeart/2005/8/layout/radial6"/>
    <dgm:cxn modelId="{444E6A11-B068-46DD-828F-F5C8CAD16214}" type="presOf" srcId="{D3340DA3-207D-4F63-9152-469A35183147}" destId="{E97F9572-9C43-43DD-872E-E2A1094E8056}" srcOrd="0" destOrd="0" presId="urn:microsoft.com/office/officeart/2005/8/layout/radial6"/>
    <dgm:cxn modelId="{E48B9B31-9904-44BB-A578-BAC123D9D180}" srcId="{42FFE748-B827-41EE-8FA7-DC7C6BB35329}" destId="{18A648C5-D760-4D5A-92A1-4B8F0745F3C4}" srcOrd="0" destOrd="0" parTransId="{154A199B-168E-42FE-B991-75DC30EB6D4D}" sibTransId="{40F9E8CD-F153-45AA-B9E6-1848E5F5EA87}"/>
    <dgm:cxn modelId="{F231B732-06F2-434B-BCD7-4C380B278BA3}" type="presOf" srcId="{F4627B4D-04A2-456E-8128-7BB53A63C2B4}" destId="{F92EC4A6-4084-497C-B2E5-DF4D7F562DCA}" srcOrd="0" destOrd="0" presId="urn:microsoft.com/office/officeart/2005/8/layout/radial6"/>
    <dgm:cxn modelId="{A950DB33-27E4-4F15-8A27-755B77888199}" srcId="{42FFE748-B827-41EE-8FA7-DC7C6BB35329}" destId="{4F719B18-0A99-4A05-9D68-4593DF4B0BC3}" srcOrd="4" destOrd="0" parTransId="{B084BF9B-B7EE-4E97-AD1A-4F6E00E736C1}" sibTransId="{F4627B4D-04A2-456E-8128-7BB53A63C2B4}"/>
    <dgm:cxn modelId="{001FCE36-F717-42E9-868A-B14E109E6C99}" type="presOf" srcId="{464048F4-DCA4-4AC5-BB72-5E45CC80AE2E}" destId="{8B46AFA4-2BF2-41E9-B357-79DA3F2BDF10}" srcOrd="0" destOrd="0" presId="urn:microsoft.com/office/officeart/2005/8/layout/radial6"/>
    <dgm:cxn modelId="{81357873-BF5E-42B9-8915-05DED9A6169D}" type="presOf" srcId="{4F719B18-0A99-4A05-9D68-4593DF4B0BC3}" destId="{F10F28FD-31D1-4653-9E0A-FE9F340B1EB6}" srcOrd="0" destOrd="0" presId="urn:microsoft.com/office/officeart/2005/8/layout/radial6"/>
    <dgm:cxn modelId="{E3E33A89-2F89-4300-AE11-0302AB309415}" type="presOf" srcId="{A2696EC1-E3EC-4143-8AEA-AA40151E9AE8}" destId="{9F41E906-294F-439C-B9EE-2F7D584C5406}" srcOrd="0" destOrd="0" presId="urn:microsoft.com/office/officeart/2005/8/layout/radial6"/>
    <dgm:cxn modelId="{E6A4419F-51A5-4A3D-9AAE-554C8A1E6528}" type="presOf" srcId="{570FD6F4-95A1-463E-A04B-6B521B701614}" destId="{FB28187D-0C92-48B9-82D1-D58351485D80}" srcOrd="0" destOrd="0" presId="urn:microsoft.com/office/officeart/2005/8/layout/radial6"/>
    <dgm:cxn modelId="{83BD37B2-59C1-466A-89D9-F28B5AEA2116}" type="presOf" srcId="{40F9E8CD-F153-45AA-B9E6-1848E5F5EA87}" destId="{FF0C5364-4FA5-452D-A8CD-02AA5542728C}" srcOrd="0" destOrd="0" presId="urn:microsoft.com/office/officeart/2005/8/layout/radial6"/>
    <dgm:cxn modelId="{E957F7BE-E390-426C-85F2-AEB9979315B5}" type="presOf" srcId="{913EA6FA-F471-43F9-9AFC-5FE8BB8D88F2}" destId="{C7F2BA96-C4CA-4668-9FF4-0F9E259D8E4B}" srcOrd="0" destOrd="0" presId="urn:microsoft.com/office/officeart/2005/8/layout/radial6"/>
    <dgm:cxn modelId="{782D58D0-8C40-422D-8201-AC4291059230}" srcId="{42FFE748-B827-41EE-8FA7-DC7C6BB35329}" destId="{C5099FF6-8F4E-4216-B55E-7B2A931D5E5B}" srcOrd="1" destOrd="0" parTransId="{BC25ECA4-105B-4E33-AB03-4EF51CC04D55}" sibTransId="{464048F4-DCA4-4AC5-BB72-5E45CC80AE2E}"/>
    <dgm:cxn modelId="{DEC1D3D5-AD98-4064-8644-0F6A0904B868}" srcId="{42FFE748-B827-41EE-8FA7-DC7C6BB35329}" destId="{A2696EC1-E3EC-4143-8AEA-AA40151E9AE8}" srcOrd="3" destOrd="0" parTransId="{70C8EB13-F3A7-4A54-9142-A2C058778068}" sibTransId="{570FD6F4-95A1-463E-A04B-6B521B701614}"/>
    <dgm:cxn modelId="{2B977FE1-178F-45BC-AC7D-1A9A28459C8B}" type="presOf" srcId="{C5099FF6-8F4E-4216-B55E-7B2A931D5E5B}" destId="{E33F2FE8-373F-4E79-937F-6CDF18EC0FFD}" srcOrd="0" destOrd="0" presId="urn:microsoft.com/office/officeart/2005/8/layout/radial6"/>
    <dgm:cxn modelId="{2DF298E8-05F9-499E-8AB2-23C9DCAF383B}" type="presOf" srcId="{18A648C5-D760-4D5A-92A1-4B8F0745F3C4}" destId="{6DA8F646-C28D-4AF8-9759-CF8B295F4CB9}" srcOrd="0" destOrd="0" presId="urn:microsoft.com/office/officeart/2005/8/layout/radial6"/>
    <dgm:cxn modelId="{C96C95EE-C9ED-4D59-8719-36D391AB0E83}" type="presOf" srcId="{42FFE748-B827-41EE-8FA7-DC7C6BB35329}" destId="{8BA19B02-BC51-49FC-9544-0E64D87C7694}" srcOrd="0" destOrd="0" presId="urn:microsoft.com/office/officeart/2005/8/layout/radial6"/>
    <dgm:cxn modelId="{DD3374F7-E216-4715-9D9C-D4A3E89B3FEA}" srcId="{42FFE748-B827-41EE-8FA7-DC7C6BB35329}" destId="{D3340DA3-207D-4F63-9152-469A35183147}" srcOrd="2" destOrd="0" parTransId="{4631D7CE-9A6E-4BD7-BBAC-0A3A420EFD49}" sibTransId="{6DBC9E71-D61B-4EA4-9D5C-43F23ADC05CB}"/>
    <dgm:cxn modelId="{70C6F3B1-16C1-4953-84D7-96A576AA4276}" type="presParOf" srcId="{C7F2BA96-C4CA-4668-9FF4-0F9E259D8E4B}" destId="{8BA19B02-BC51-49FC-9544-0E64D87C7694}" srcOrd="0" destOrd="0" presId="urn:microsoft.com/office/officeart/2005/8/layout/radial6"/>
    <dgm:cxn modelId="{8708E6F5-8932-4E05-847A-B671FBEC04FA}" type="presParOf" srcId="{C7F2BA96-C4CA-4668-9FF4-0F9E259D8E4B}" destId="{6DA8F646-C28D-4AF8-9759-CF8B295F4CB9}" srcOrd="1" destOrd="0" presId="urn:microsoft.com/office/officeart/2005/8/layout/radial6"/>
    <dgm:cxn modelId="{CA47709F-B6EE-49D1-BF89-5946A37465C8}" type="presParOf" srcId="{C7F2BA96-C4CA-4668-9FF4-0F9E259D8E4B}" destId="{776EB004-C14E-4187-ADE8-326694792F42}" srcOrd="2" destOrd="0" presId="urn:microsoft.com/office/officeart/2005/8/layout/radial6"/>
    <dgm:cxn modelId="{A03B1ED9-91DA-4AC2-A3DC-6FB5D276C549}" type="presParOf" srcId="{C7F2BA96-C4CA-4668-9FF4-0F9E259D8E4B}" destId="{FF0C5364-4FA5-452D-A8CD-02AA5542728C}" srcOrd="3" destOrd="0" presId="urn:microsoft.com/office/officeart/2005/8/layout/radial6"/>
    <dgm:cxn modelId="{2A8440B7-1F26-4684-B702-C73B16DC38B4}" type="presParOf" srcId="{C7F2BA96-C4CA-4668-9FF4-0F9E259D8E4B}" destId="{E33F2FE8-373F-4E79-937F-6CDF18EC0FFD}" srcOrd="4" destOrd="0" presId="urn:microsoft.com/office/officeart/2005/8/layout/radial6"/>
    <dgm:cxn modelId="{2194B47E-96E7-439D-B97F-910C1254593C}" type="presParOf" srcId="{C7F2BA96-C4CA-4668-9FF4-0F9E259D8E4B}" destId="{34A62BA4-E510-4807-85BF-BAF21BB3A06A}" srcOrd="5" destOrd="0" presId="urn:microsoft.com/office/officeart/2005/8/layout/radial6"/>
    <dgm:cxn modelId="{D3E03431-3CEA-4AFB-B929-82B4CED3986B}" type="presParOf" srcId="{C7F2BA96-C4CA-4668-9FF4-0F9E259D8E4B}" destId="{8B46AFA4-2BF2-41E9-B357-79DA3F2BDF10}" srcOrd="6" destOrd="0" presId="urn:microsoft.com/office/officeart/2005/8/layout/radial6"/>
    <dgm:cxn modelId="{81D4F2BA-C975-4A13-990A-18ED75F4A1B5}" type="presParOf" srcId="{C7F2BA96-C4CA-4668-9FF4-0F9E259D8E4B}" destId="{E97F9572-9C43-43DD-872E-E2A1094E8056}" srcOrd="7" destOrd="0" presId="urn:microsoft.com/office/officeart/2005/8/layout/radial6"/>
    <dgm:cxn modelId="{EE59EBAF-C66B-4EF2-9944-FFB98AC4AD12}" type="presParOf" srcId="{C7F2BA96-C4CA-4668-9FF4-0F9E259D8E4B}" destId="{13546397-8D58-4905-8B93-2670A4B6AA37}" srcOrd="8" destOrd="0" presId="urn:microsoft.com/office/officeart/2005/8/layout/radial6"/>
    <dgm:cxn modelId="{5419A8E9-9087-4C2E-93CB-562D7124F1AF}" type="presParOf" srcId="{C7F2BA96-C4CA-4668-9FF4-0F9E259D8E4B}" destId="{918FF2F8-7FBF-4F83-98F8-0D92E92CFB0A}" srcOrd="9" destOrd="0" presId="urn:microsoft.com/office/officeart/2005/8/layout/radial6"/>
    <dgm:cxn modelId="{935F5B00-D1D3-4199-9C32-90812651D920}" type="presParOf" srcId="{C7F2BA96-C4CA-4668-9FF4-0F9E259D8E4B}" destId="{9F41E906-294F-439C-B9EE-2F7D584C5406}" srcOrd="10" destOrd="0" presId="urn:microsoft.com/office/officeart/2005/8/layout/radial6"/>
    <dgm:cxn modelId="{643D8587-BDA8-40B1-932A-7CEDEED46EFE}" type="presParOf" srcId="{C7F2BA96-C4CA-4668-9FF4-0F9E259D8E4B}" destId="{89744F89-E53C-446D-B81B-477D304E3534}" srcOrd="11" destOrd="0" presId="urn:microsoft.com/office/officeart/2005/8/layout/radial6"/>
    <dgm:cxn modelId="{C6CB7F14-BD09-452B-BD5A-37F80BB75D63}" type="presParOf" srcId="{C7F2BA96-C4CA-4668-9FF4-0F9E259D8E4B}" destId="{FB28187D-0C92-48B9-82D1-D58351485D80}" srcOrd="12" destOrd="0" presId="urn:microsoft.com/office/officeart/2005/8/layout/radial6"/>
    <dgm:cxn modelId="{0195E5BD-9585-4F3F-A576-9CD2E07E739F}" type="presParOf" srcId="{C7F2BA96-C4CA-4668-9FF4-0F9E259D8E4B}" destId="{F10F28FD-31D1-4653-9E0A-FE9F340B1EB6}" srcOrd="13" destOrd="0" presId="urn:microsoft.com/office/officeart/2005/8/layout/radial6"/>
    <dgm:cxn modelId="{2D1306FB-611A-4486-AE1E-ED43F38569E2}" type="presParOf" srcId="{C7F2BA96-C4CA-4668-9FF4-0F9E259D8E4B}" destId="{25BB7EC9-1512-4AE8-975A-DB92A3D27BC9}" srcOrd="14" destOrd="0" presId="urn:microsoft.com/office/officeart/2005/8/layout/radial6"/>
    <dgm:cxn modelId="{359FB174-F3C3-47EC-9B2C-F9598352EEC6}" type="presParOf" srcId="{C7F2BA96-C4CA-4668-9FF4-0F9E259D8E4B}" destId="{F92EC4A6-4084-497C-B2E5-DF4D7F562DCA}"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3EA6FA-F471-43F9-9AFC-5FE8BB8D88F2}" type="doc">
      <dgm:prSet loTypeId="urn:microsoft.com/office/officeart/2005/8/layout/radial6" loCatId="relationship" qsTypeId="urn:microsoft.com/office/officeart/2005/8/quickstyle/simple1" qsCatId="simple" csTypeId="urn:microsoft.com/office/officeart/2005/8/colors/accent4_1" csCatId="accent4" phldr="1"/>
      <dgm:spPr/>
      <dgm:t>
        <a:bodyPr/>
        <a:lstStyle/>
        <a:p>
          <a:endParaRPr lang="en-BE"/>
        </a:p>
      </dgm:t>
    </dgm:pt>
    <dgm:pt modelId="{42FFE748-B827-41EE-8FA7-DC7C6BB35329}">
      <dgm:prSet phldrT="[Text]"/>
      <dgm:spPr>
        <a:solidFill>
          <a:schemeClr val="accent4">
            <a:lumMod val="40000"/>
            <a:lumOff val="60000"/>
          </a:schemeClr>
        </a:solidFill>
        <a:ln>
          <a:solidFill>
            <a:schemeClr val="accent4">
              <a:lumMod val="20000"/>
              <a:lumOff val="80000"/>
            </a:schemeClr>
          </a:solidFill>
        </a:ln>
      </dgm:spPr>
      <dgm:t>
        <a:bodyPr/>
        <a:lstStyle/>
        <a:p>
          <a:endParaRPr lang="en-BE"/>
        </a:p>
      </dgm:t>
    </dgm:pt>
    <dgm:pt modelId="{728C4476-3FE7-464C-BB75-9411360B8FE1}" type="parTrans" cxnId="{BFBD490B-04D3-4205-AFA2-F4D6F9244846}">
      <dgm:prSet/>
      <dgm:spPr/>
      <dgm:t>
        <a:bodyPr/>
        <a:lstStyle/>
        <a:p>
          <a:endParaRPr lang="en-BE"/>
        </a:p>
      </dgm:t>
    </dgm:pt>
    <dgm:pt modelId="{420E4ED1-4B20-4408-AF29-82D4A94F8E9C}" type="sibTrans" cxnId="{BFBD490B-04D3-4205-AFA2-F4D6F9244846}">
      <dgm:prSet/>
      <dgm:spPr/>
      <dgm:t>
        <a:bodyPr/>
        <a:lstStyle/>
        <a:p>
          <a:endParaRPr lang="en-BE"/>
        </a:p>
      </dgm:t>
    </dgm:pt>
    <dgm:pt modelId="{18A648C5-D760-4D5A-92A1-4B8F0745F3C4}">
      <dgm:prSet phldrT="[Text]" custT="1"/>
      <dgm:spPr>
        <a:solidFill>
          <a:schemeClr val="bg1"/>
        </a:solidFill>
        <a:ln w="38100">
          <a:solidFill>
            <a:schemeClr val="accent4">
              <a:lumMod val="75000"/>
            </a:schemeClr>
          </a:solidFill>
        </a:ln>
      </dgm:spPr>
      <dgm:t>
        <a:bodyPr lIns="0" tIns="0" rIns="0" bIns="0"/>
        <a:lstStyle/>
        <a:p>
          <a:pPr>
            <a:spcAft>
              <a:spcPts val="0"/>
            </a:spcAft>
          </a:pPr>
          <a:r>
            <a:rPr lang="ar-SA" sz="2000" baseline="0" dirty="0">
              <a:latin typeface="Calibri" panose="020F0502020204030204" pitchFamily="34" charset="0"/>
              <a:cs typeface="Calibri" panose="020F0502020204030204" pitchFamily="34" charset="0"/>
            </a:rPr>
            <a:t>الأمان</a:t>
          </a:r>
          <a:endParaRPr lang="en-BE" sz="2000" baseline="0" dirty="0">
            <a:latin typeface="Calibri" panose="020F0502020204030204" pitchFamily="34" charset="0"/>
            <a:cs typeface="Calibri" panose="020F0502020204030204" pitchFamily="34" charset="0"/>
          </a:endParaRPr>
        </a:p>
      </dgm:t>
    </dgm:pt>
    <dgm:pt modelId="{154A199B-168E-42FE-B991-75DC30EB6D4D}" type="parTrans" cxnId="{E48B9B31-9904-44BB-A578-BAC123D9D180}">
      <dgm:prSet/>
      <dgm:spPr/>
      <dgm:t>
        <a:bodyPr/>
        <a:lstStyle/>
        <a:p>
          <a:endParaRPr lang="en-BE"/>
        </a:p>
      </dgm:t>
    </dgm:pt>
    <dgm:pt modelId="{40F9E8CD-F153-45AA-B9E6-1848E5F5EA87}" type="sibTrans" cxnId="{E48B9B31-9904-44BB-A578-BAC123D9D180}">
      <dgm:prSet/>
      <dgm:spPr>
        <a:solidFill>
          <a:schemeClr val="accent4">
            <a:lumMod val="75000"/>
          </a:schemeClr>
        </a:solidFill>
      </dgm:spPr>
      <dgm:t>
        <a:bodyPr/>
        <a:lstStyle/>
        <a:p>
          <a:endParaRPr lang="en-BE"/>
        </a:p>
      </dgm:t>
    </dgm:pt>
    <dgm:pt modelId="{C5099FF6-8F4E-4216-B55E-7B2A931D5E5B}">
      <dgm:prSet phldrT="[Text]" custT="1"/>
      <dgm:spPr>
        <a:solidFill>
          <a:schemeClr val="bg1"/>
        </a:solidFill>
        <a:ln w="38100">
          <a:solidFill>
            <a:schemeClr val="accent4">
              <a:lumMod val="75000"/>
            </a:schemeClr>
          </a:solidFill>
        </a:ln>
      </dgm:spPr>
      <dgm:t>
        <a:bodyPr lIns="0" tIns="0" rIns="0" bIns="0"/>
        <a:lstStyle/>
        <a:p>
          <a:pPr rtl="0">
            <a:spcAft>
              <a:spcPts val="0"/>
            </a:spcAft>
          </a:pPr>
          <a:r>
            <a:rPr lang="ar-SA" sz="2000" baseline="0" dirty="0">
              <a:latin typeface="Calibri" panose="020F0502020204030204" pitchFamily="34" charset="0"/>
              <a:cs typeface="Calibri" panose="020F0502020204030204" pitchFamily="34" charset="0"/>
            </a:rPr>
            <a:t>الصحة النفسية</a:t>
          </a:r>
          <a:endParaRPr lang="en-BE" sz="2000" baseline="0" dirty="0">
            <a:latin typeface="Calibri" panose="020F0502020204030204" pitchFamily="34" charset="0"/>
            <a:cs typeface="Calibri" panose="020F0502020204030204" pitchFamily="34" charset="0"/>
          </a:endParaRPr>
        </a:p>
      </dgm:t>
    </dgm:pt>
    <dgm:pt modelId="{BC25ECA4-105B-4E33-AB03-4EF51CC04D55}" type="parTrans" cxnId="{782D58D0-8C40-422D-8201-AC4291059230}">
      <dgm:prSet/>
      <dgm:spPr/>
      <dgm:t>
        <a:bodyPr/>
        <a:lstStyle/>
        <a:p>
          <a:endParaRPr lang="en-BE"/>
        </a:p>
      </dgm:t>
    </dgm:pt>
    <dgm:pt modelId="{464048F4-DCA4-4AC5-BB72-5E45CC80AE2E}" type="sibTrans" cxnId="{782D58D0-8C40-422D-8201-AC4291059230}">
      <dgm:prSet/>
      <dgm:spPr>
        <a:solidFill>
          <a:schemeClr val="accent4">
            <a:lumMod val="75000"/>
          </a:schemeClr>
        </a:solidFill>
      </dgm:spPr>
      <dgm:t>
        <a:bodyPr/>
        <a:lstStyle/>
        <a:p>
          <a:endParaRPr lang="en-BE"/>
        </a:p>
      </dgm:t>
    </dgm:pt>
    <dgm:pt modelId="{D3340DA3-207D-4F63-9152-469A35183147}">
      <dgm:prSet phldrT="[Text]" custT="1"/>
      <dgm:spPr>
        <a:solidFill>
          <a:schemeClr val="bg1"/>
        </a:solidFill>
        <a:ln w="38100">
          <a:solidFill>
            <a:schemeClr val="accent4">
              <a:lumMod val="75000"/>
            </a:schemeClr>
          </a:solidFill>
        </a:ln>
      </dgm:spPr>
      <dgm:t>
        <a:bodyPr lIns="0" tIns="0" rIns="0" bIns="0"/>
        <a:lstStyle/>
        <a:p>
          <a:pPr rtl="0">
            <a:spcAft>
              <a:spcPts val="0"/>
            </a:spcAft>
          </a:pPr>
          <a:r>
            <a:rPr lang="ar-SA" sz="2000" baseline="0" dirty="0">
              <a:latin typeface="Calibri" panose="020F0502020204030204" pitchFamily="34" charset="0"/>
              <a:cs typeface="Calibri" panose="020F0502020204030204" pitchFamily="34" charset="0"/>
            </a:rPr>
            <a:t>ترتيب الرعاية</a:t>
          </a:r>
          <a:endParaRPr lang="en-BE" sz="2000" baseline="0" dirty="0">
            <a:latin typeface="Calibri" panose="020F0502020204030204" pitchFamily="34" charset="0"/>
            <a:cs typeface="Calibri" panose="020F0502020204030204" pitchFamily="34" charset="0"/>
          </a:endParaRPr>
        </a:p>
      </dgm:t>
    </dgm:pt>
    <dgm:pt modelId="{4631D7CE-9A6E-4BD7-BBAC-0A3A420EFD49}" type="parTrans" cxnId="{DD3374F7-E216-4715-9D9C-D4A3E89B3FEA}">
      <dgm:prSet/>
      <dgm:spPr/>
      <dgm:t>
        <a:bodyPr/>
        <a:lstStyle/>
        <a:p>
          <a:endParaRPr lang="en-BE"/>
        </a:p>
      </dgm:t>
    </dgm:pt>
    <dgm:pt modelId="{6DBC9E71-D61B-4EA4-9D5C-43F23ADC05CB}" type="sibTrans" cxnId="{DD3374F7-E216-4715-9D9C-D4A3E89B3FEA}">
      <dgm:prSet/>
      <dgm:spPr>
        <a:solidFill>
          <a:schemeClr val="accent4">
            <a:lumMod val="75000"/>
          </a:schemeClr>
        </a:solidFill>
      </dgm:spPr>
      <dgm:t>
        <a:bodyPr/>
        <a:lstStyle/>
        <a:p>
          <a:endParaRPr lang="en-BE"/>
        </a:p>
      </dgm:t>
    </dgm:pt>
    <dgm:pt modelId="{4F719B18-0A99-4A05-9D68-4593DF4B0BC3}">
      <dgm:prSet phldrT="[Text]" custT="1"/>
      <dgm:spPr>
        <a:solidFill>
          <a:schemeClr val="bg1"/>
        </a:solidFill>
        <a:ln w="38100">
          <a:solidFill>
            <a:schemeClr val="accent4">
              <a:lumMod val="75000"/>
            </a:schemeClr>
          </a:solidFill>
        </a:ln>
      </dgm:spPr>
      <dgm:t>
        <a:bodyPr lIns="0" tIns="0" rIns="0" bIns="0"/>
        <a:lstStyle/>
        <a:p>
          <a:pPr rtl="0">
            <a:spcAft>
              <a:spcPts val="0"/>
            </a:spcAft>
          </a:pPr>
          <a:r>
            <a:rPr lang="ar-SA" sz="2000" baseline="0" dirty="0">
              <a:latin typeface="Calibri" panose="020F0502020204030204" pitchFamily="34" charset="0"/>
              <a:cs typeface="Calibri" panose="020F0502020204030204" pitchFamily="34" charset="0"/>
            </a:rPr>
            <a:t>الصحة الجسدية والجنسية والإنجابية</a:t>
          </a:r>
          <a:endParaRPr lang="en-BE" sz="2000" baseline="0" dirty="0">
            <a:latin typeface="Calibri" panose="020F0502020204030204" pitchFamily="34" charset="0"/>
            <a:cs typeface="Calibri" panose="020F0502020204030204" pitchFamily="34" charset="0"/>
          </a:endParaRPr>
        </a:p>
      </dgm:t>
    </dgm:pt>
    <dgm:pt modelId="{B084BF9B-B7EE-4E97-AD1A-4F6E00E736C1}" type="parTrans" cxnId="{A950DB33-27E4-4F15-8A27-755B77888199}">
      <dgm:prSet/>
      <dgm:spPr/>
      <dgm:t>
        <a:bodyPr/>
        <a:lstStyle/>
        <a:p>
          <a:endParaRPr lang="en-BE"/>
        </a:p>
      </dgm:t>
    </dgm:pt>
    <dgm:pt modelId="{F4627B4D-04A2-456E-8128-7BB53A63C2B4}" type="sibTrans" cxnId="{A950DB33-27E4-4F15-8A27-755B77888199}">
      <dgm:prSet/>
      <dgm:spPr>
        <a:solidFill>
          <a:schemeClr val="accent4">
            <a:lumMod val="75000"/>
          </a:schemeClr>
        </a:solidFill>
      </dgm:spPr>
      <dgm:t>
        <a:bodyPr/>
        <a:lstStyle/>
        <a:p>
          <a:endParaRPr lang="en-BE"/>
        </a:p>
      </dgm:t>
    </dgm:pt>
    <dgm:pt modelId="{A2696EC1-E3EC-4143-8AEA-AA40151E9AE8}">
      <dgm:prSet phldrT="[Text]" custT="1"/>
      <dgm:spPr>
        <a:solidFill>
          <a:schemeClr val="bg1"/>
        </a:solidFill>
        <a:ln w="38100">
          <a:solidFill>
            <a:schemeClr val="accent4">
              <a:lumMod val="75000"/>
            </a:schemeClr>
          </a:solidFill>
        </a:ln>
      </dgm:spPr>
      <dgm:t>
        <a:bodyPr lIns="0" tIns="0" rIns="0" bIns="0"/>
        <a:lstStyle/>
        <a:p>
          <a:pPr>
            <a:spcAft>
              <a:spcPts val="0"/>
            </a:spcAft>
          </a:pPr>
          <a:r>
            <a:rPr lang="ar-SA" sz="2000" baseline="0" dirty="0">
              <a:latin typeface="Calibri" panose="020F0502020204030204" pitchFamily="34" charset="0"/>
              <a:cs typeface="Calibri" panose="020F0502020204030204" pitchFamily="34" charset="0"/>
            </a:rPr>
            <a:t>الاحتياجات الأساسية</a:t>
          </a:r>
          <a:endParaRPr lang="en-BE" sz="2000" baseline="0" dirty="0">
            <a:latin typeface="Calibri" panose="020F0502020204030204" pitchFamily="34" charset="0"/>
            <a:cs typeface="Calibri" panose="020F0502020204030204" pitchFamily="34" charset="0"/>
          </a:endParaRPr>
        </a:p>
      </dgm:t>
    </dgm:pt>
    <dgm:pt modelId="{70C8EB13-F3A7-4A54-9142-A2C058778068}" type="parTrans" cxnId="{DEC1D3D5-AD98-4064-8644-0F6A0904B868}">
      <dgm:prSet/>
      <dgm:spPr/>
      <dgm:t>
        <a:bodyPr/>
        <a:lstStyle/>
        <a:p>
          <a:endParaRPr lang="en-BE"/>
        </a:p>
      </dgm:t>
    </dgm:pt>
    <dgm:pt modelId="{570FD6F4-95A1-463E-A04B-6B521B701614}" type="sibTrans" cxnId="{DEC1D3D5-AD98-4064-8644-0F6A0904B868}">
      <dgm:prSet/>
      <dgm:spPr>
        <a:solidFill>
          <a:schemeClr val="accent4">
            <a:lumMod val="75000"/>
          </a:schemeClr>
        </a:solidFill>
      </dgm:spPr>
      <dgm:t>
        <a:bodyPr/>
        <a:lstStyle/>
        <a:p>
          <a:endParaRPr lang="en-BE"/>
        </a:p>
      </dgm:t>
    </dgm:pt>
    <dgm:pt modelId="{C7F2BA96-C4CA-4668-9FF4-0F9E259D8E4B}" type="pres">
      <dgm:prSet presAssocID="{913EA6FA-F471-43F9-9AFC-5FE8BB8D88F2}" presName="Name0" presStyleCnt="0">
        <dgm:presLayoutVars>
          <dgm:chMax val="1"/>
          <dgm:dir/>
          <dgm:animLvl val="ctr"/>
          <dgm:resizeHandles val="exact"/>
        </dgm:presLayoutVars>
      </dgm:prSet>
      <dgm:spPr/>
    </dgm:pt>
    <dgm:pt modelId="{8BA19B02-BC51-49FC-9544-0E64D87C7694}" type="pres">
      <dgm:prSet presAssocID="{42FFE748-B827-41EE-8FA7-DC7C6BB35329}" presName="centerShape" presStyleLbl="node0" presStyleIdx="0" presStyleCnt="1"/>
      <dgm:spPr/>
    </dgm:pt>
    <dgm:pt modelId="{6DA8F646-C28D-4AF8-9759-CF8B295F4CB9}" type="pres">
      <dgm:prSet presAssocID="{18A648C5-D760-4D5A-92A1-4B8F0745F3C4}" presName="node" presStyleLbl="node1" presStyleIdx="0" presStyleCnt="5" custScaleX="134568" custScaleY="131806">
        <dgm:presLayoutVars>
          <dgm:bulletEnabled val="1"/>
        </dgm:presLayoutVars>
      </dgm:prSet>
      <dgm:spPr/>
    </dgm:pt>
    <dgm:pt modelId="{776EB004-C14E-4187-ADE8-326694792F42}" type="pres">
      <dgm:prSet presAssocID="{18A648C5-D760-4D5A-92A1-4B8F0745F3C4}" presName="dummy" presStyleCnt="0"/>
      <dgm:spPr/>
    </dgm:pt>
    <dgm:pt modelId="{FF0C5364-4FA5-452D-A8CD-02AA5542728C}" type="pres">
      <dgm:prSet presAssocID="{40F9E8CD-F153-45AA-B9E6-1848E5F5EA87}" presName="sibTrans" presStyleLbl="sibTrans2D1" presStyleIdx="0" presStyleCnt="5"/>
      <dgm:spPr/>
    </dgm:pt>
    <dgm:pt modelId="{E33F2FE8-373F-4E79-937F-6CDF18EC0FFD}" type="pres">
      <dgm:prSet presAssocID="{C5099FF6-8F4E-4216-B55E-7B2A931D5E5B}" presName="node" presStyleLbl="node1" presStyleIdx="1" presStyleCnt="5" custScaleX="134568" custScaleY="131806">
        <dgm:presLayoutVars>
          <dgm:bulletEnabled val="1"/>
        </dgm:presLayoutVars>
      </dgm:prSet>
      <dgm:spPr/>
    </dgm:pt>
    <dgm:pt modelId="{34A62BA4-E510-4807-85BF-BAF21BB3A06A}" type="pres">
      <dgm:prSet presAssocID="{C5099FF6-8F4E-4216-B55E-7B2A931D5E5B}" presName="dummy" presStyleCnt="0"/>
      <dgm:spPr/>
    </dgm:pt>
    <dgm:pt modelId="{8B46AFA4-2BF2-41E9-B357-79DA3F2BDF10}" type="pres">
      <dgm:prSet presAssocID="{464048F4-DCA4-4AC5-BB72-5E45CC80AE2E}" presName="sibTrans" presStyleLbl="sibTrans2D1" presStyleIdx="1" presStyleCnt="5"/>
      <dgm:spPr/>
    </dgm:pt>
    <dgm:pt modelId="{E97F9572-9C43-43DD-872E-E2A1094E8056}" type="pres">
      <dgm:prSet presAssocID="{D3340DA3-207D-4F63-9152-469A35183147}" presName="node" presStyleLbl="node1" presStyleIdx="2" presStyleCnt="5" custScaleX="134568" custScaleY="131806">
        <dgm:presLayoutVars>
          <dgm:bulletEnabled val="1"/>
        </dgm:presLayoutVars>
      </dgm:prSet>
      <dgm:spPr/>
    </dgm:pt>
    <dgm:pt modelId="{13546397-8D58-4905-8B93-2670A4B6AA37}" type="pres">
      <dgm:prSet presAssocID="{D3340DA3-207D-4F63-9152-469A35183147}" presName="dummy" presStyleCnt="0"/>
      <dgm:spPr/>
    </dgm:pt>
    <dgm:pt modelId="{918FF2F8-7FBF-4F83-98F8-0D92E92CFB0A}" type="pres">
      <dgm:prSet presAssocID="{6DBC9E71-D61B-4EA4-9D5C-43F23ADC05CB}" presName="sibTrans" presStyleLbl="sibTrans2D1" presStyleIdx="2" presStyleCnt="5"/>
      <dgm:spPr/>
    </dgm:pt>
    <dgm:pt modelId="{9F41E906-294F-439C-B9EE-2F7D584C5406}" type="pres">
      <dgm:prSet presAssocID="{A2696EC1-E3EC-4143-8AEA-AA40151E9AE8}" presName="node" presStyleLbl="node1" presStyleIdx="3" presStyleCnt="5" custScaleX="134568" custScaleY="131806">
        <dgm:presLayoutVars>
          <dgm:bulletEnabled val="1"/>
        </dgm:presLayoutVars>
      </dgm:prSet>
      <dgm:spPr/>
    </dgm:pt>
    <dgm:pt modelId="{89744F89-E53C-446D-B81B-477D304E3534}" type="pres">
      <dgm:prSet presAssocID="{A2696EC1-E3EC-4143-8AEA-AA40151E9AE8}" presName="dummy" presStyleCnt="0"/>
      <dgm:spPr/>
    </dgm:pt>
    <dgm:pt modelId="{FB28187D-0C92-48B9-82D1-D58351485D80}" type="pres">
      <dgm:prSet presAssocID="{570FD6F4-95A1-463E-A04B-6B521B701614}" presName="sibTrans" presStyleLbl="sibTrans2D1" presStyleIdx="3" presStyleCnt="5"/>
      <dgm:spPr/>
    </dgm:pt>
    <dgm:pt modelId="{F10F28FD-31D1-4653-9E0A-FE9F340B1EB6}" type="pres">
      <dgm:prSet presAssocID="{4F719B18-0A99-4A05-9D68-4593DF4B0BC3}" presName="node" presStyleLbl="node1" presStyleIdx="4" presStyleCnt="5" custScaleX="134568" custScaleY="131806">
        <dgm:presLayoutVars>
          <dgm:bulletEnabled val="1"/>
        </dgm:presLayoutVars>
      </dgm:prSet>
      <dgm:spPr/>
    </dgm:pt>
    <dgm:pt modelId="{25BB7EC9-1512-4AE8-975A-DB92A3D27BC9}" type="pres">
      <dgm:prSet presAssocID="{4F719B18-0A99-4A05-9D68-4593DF4B0BC3}" presName="dummy" presStyleCnt="0"/>
      <dgm:spPr/>
    </dgm:pt>
    <dgm:pt modelId="{F92EC4A6-4084-497C-B2E5-DF4D7F562DCA}" type="pres">
      <dgm:prSet presAssocID="{F4627B4D-04A2-456E-8128-7BB53A63C2B4}" presName="sibTrans" presStyleLbl="sibTrans2D1" presStyleIdx="4" presStyleCnt="5"/>
      <dgm:spPr/>
    </dgm:pt>
  </dgm:ptLst>
  <dgm:cxnLst>
    <dgm:cxn modelId="{BFBD490B-04D3-4205-AFA2-F4D6F9244846}" srcId="{913EA6FA-F471-43F9-9AFC-5FE8BB8D88F2}" destId="{42FFE748-B827-41EE-8FA7-DC7C6BB35329}" srcOrd="0" destOrd="0" parTransId="{728C4476-3FE7-464C-BB75-9411360B8FE1}" sibTransId="{420E4ED1-4B20-4408-AF29-82D4A94F8E9C}"/>
    <dgm:cxn modelId="{E4A82D0D-E5DC-4C91-9F18-C2B14AC9A035}" type="presOf" srcId="{6DBC9E71-D61B-4EA4-9D5C-43F23ADC05CB}" destId="{918FF2F8-7FBF-4F83-98F8-0D92E92CFB0A}" srcOrd="0" destOrd="0" presId="urn:microsoft.com/office/officeart/2005/8/layout/radial6"/>
    <dgm:cxn modelId="{444E6A11-B068-46DD-828F-F5C8CAD16214}" type="presOf" srcId="{D3340DA3-207D-4F63-9152-469A35183147}" destId="{E97F9572-9C43-43DD-872E-E2A1094E8056}" srcOrd="0" destOrd="0" presId="urn:microsoft.com/office/officeart/2005/8/layout/radial6"/>
    <dgm:cxn modelId="{E48B9B31-9904-44BB-A578-BAC123D9D180}" srcId="{42FFE748-B827-41EE-8FA7-DC7C6BB35329}" destId="{18A648C5-D760-4D5A-92A1-4B8F0745F3C4}" srcOrd="0" destOrd="0" parTransId="{154A199B-168E-42FE-B991-75DC30EB6D4D}" sibTransId="{40F9E8CD-F153-45AA-B9E6-1848E5F5EA87}"/>
    <dgm:cxn modelId="{F231B732-06F2-434B-BCD7-4C380B278BA3}" type="presOf" srcId="{F4627B4D-04A2-456E-8128-7BB53A63C2B4}" destId="{F92EC4A6-4084-497C-B2E5-DF4D7F562DCA}" srcOrd="0" destOrd="0" presId="urn:microsoft.com/office/officeart/2005/8/layout/radial6"/>
    <dgm:cxn modelId="{A950DB33-27E4-4F15-8A27-755B77888199}" srcId="{42FFE748-B827-41EE-8FA7-DC7C6BB35329}" destId="{4F719B18-0A99-4A05-9D68-4593DF4B0BC3}" srcOrd="4" destOrd="0" parTransId="{B084BF9B-B7EE-4E97-AD1A-4F6E00E736C1}" sibTransId="{F4627B4D-04A2-456E-8128-7BB53A63C2B4}"/>
    <dgm:cxn modelId="{001FCE36-F717-42E9-868A-B14E109E6C99}" type="presOf" srcId="{464048F4-DCA4-4AC5-BB72-5E45CC80AE2E}" destId="{8B46AFA4-2BF2-41E9-B357-79DA3F2BDF10}" srcOrd="0" destOrd="0" presId="urn:microsoft.com/office/officeart/2005/8/layout/radial6"/>
    <dgm:cxn modelId="{81357873-BF5E-42B9-8915-05DED9A6169D}" type="presOf" srcId="{4F719B18-0A99-4A05-9D68-4593DF4B0BC3}" destId="{F10F28FD-31D1-4653-9E0A-FE9F340B1EB6}" srcOrd="0" destOrd="0" presId="urn:microsoft.com/office/officeart/2005/8/layout/radial6"/>
    <dgm:cxn modelId="{E3E33A89-2F89-4300-AE11-0302AB309415}" type="presOf" srcId="{A2696EC1-E3EC-4143-8AEA-AA40151E9AE8}" destId="{9F41E906-294F-439C-B9EE-2F7D584C5406}" srcOrd="0" destOrd="0" presId="urn:microsoft.com/office/officeart/2005/8/layout/radial6"/>
    <dgm:cxn modelId="{E6A4419F-51A5-4A3D-9AAE-554C8A1E6528}" type="presOf" srcId="{570FD6F4-95A1-463E-A04B-6B521B701614}" destId="{FB28187D-0C92-48B9-82D1-D58351485D80}" srcOrd="0" destOrd="0" presId="urn:microsoft.com/office/officeart/2005/8/layout/radial6"/>
    <dgm:cxn modelId="{83BD37B2-59C1-466A-89D9-F28B5AEA2116}" type="presOf" srcId="{40F9E8CD-F153-45AA-B9E6-1848E5F5EA87}" destId="{FF0C5364-4FA5-452D-A8CD-02AA5542728C}" srcOrd="0" destOrd="0" presId="urn:microsoft.com/office/officeart/2005/8/layout/radial6"/>
    <dgm:cxn modelId="{E957F7BE-E390-426C-85F2-AEB9979315B5}" type="presOf" srcId="{913EA6FA-F471-43F9-9AFC-5FE8BB8D88F2}" destId="{C7F2BA96-C4CA-4668-9FF4-0F9E259D8E4B}" srcOrd="0" destOrd="0" presId="urn:microsoft.com/office/officeart/2005/8/layout/radial6"/>
    <dgm:cxn modelId="{782D58D0-8C40-422D-8201-AC4291059230}" srcId="{42FFE748-B827-41EE-8FA7-DC7C6BB35329}" destId="{C5099FF6-8F4E-4216-B55E-7B2A931D5E5B}" srcOrd="1" destOrd="0" parTransId="{BC25ECA4-105B-4E33-AB03-4EF51CC04D55}" sibTransId="{464048F4-DCA4-4AC5-BB72-5E45CC80AE2E}"/>
    <dgm:cxn modelId="{DEC1D3D5-AD98-4064-8644-0F6A0904B868}" srcId="{42FFE748-B827-41EE-8FA7-DC7C6BB35329}" destId="{A2696EC1-E3EC-4143-8AEA-AA40151E9AE8}" srcOrd="3" destOrd="0" parTransId="{70C8EB13-F3A7-4A54-9142-A2C058778068}" sibTransId="{570FD6F4-95A1-463E-A04B-6B521B701614}"/>
    <dgm:cxn modelId="{2B977FE1-178F-45BC-AC7D-1A9A28459C8B}" type="presOf" srcId="{C5099FF6-8F4E-4216-B55E-7B2A931D5E5B}" destId="{E33F2FE8-373F-4E79-937F-6CDF18EC0FFD}" srcOrd="0" destOrd="0" presId="urn:microsoft.com/office/officeart/2005/8/layout/radial6"/>
    <dgm:cxn modelId="{2DF298E8-05F9-499E-8AB2-23C9DCAF383B}" type="presOf" srcId="{18A648C5-D760-4D5A-92A1-4B8F0745F3C4}" destId="{6DA8F646-C28D-4AF8-9759-CF8B295F4CB9}" srcOrd="0" destOrd="0" presId="urn:microsoft.com/office/officeart/2005/8/layout/radial6"/>
    <dgm:cxn modelId="{C96C95EE-C9ED-4D59-8719-36D391AB0E83}" type="presOf" srcId="{42FFE748-B827-41EE-8FA7-DC7C6BB35329}" destId="{8BA19B02-BC51-49FC-9544-0E64D87C7694}" srcOrd="0" destOrd="0" presId="urn:microsoft.com/office/officeart/2005/8/layout/radial6"/>
    <dgm:cxn modelId="{DD3374F7-E216-4715-9D9C-D4A3E89B3FEA}" srcId="{42FFE748-B827-41EE-8FA7-DC7C6BB35329}" destId="{D3340DA3-207D-4F63-9152-469A35183147}" srcOrd="2" destOrd="0" parTransId="{4631D7CE-9A6E-4BD7-BBAC-0A3A420EFD49}" sibTransId="{6DBC9E71-D61B-4EA4-9D5C-43F23ADC05CB}"/>
    <dgm:cxn modelId="{70C6F3B1-16C1-4953-84D7-96A576AA4276}" type="presParOf" srcId="{C7F2BA96-C4CA-4668-9FF4-0F9E259D8E4B}" destId="{8BA19B02-BC51-49FC-9544-0E64D87C7694}" srcOrd="0" destOrd="0" presId="urn:microsoft.com/office/officeart/2005/8/layout/radial6"/>
    <dgm:cxn modelId="{8708E6F5-8932-4E05-847A-B671FBEC04FA}" type="presParOf" srcId="{C7F2BA96-C4CA-4668-9FF4-0F9E259D8E4B}" destId="{6DA8F646-C28D-4AF8-9759-CF8B295F4CB9}" srcOrd="1" destOrd="0" presId="urn:microsoft.com/office/officeart/2005/8/layout/radial6"/>
    <dgm:cxn modelId="{CA47709F-B6EE-49D1-BF89-5946A37465C8}" type="presParOf" srcId="{C7F2BA96-C4CA-4668-9FF4-0F9E259D8E4B}" destId="{776EB004-C14E-4187-ADE8-326694792F42}" srcOrd="2" destOrd="0" presId="urn:microsoft.com/office/officeart/2005/8/layout/radial6"/>
    <dgm:cxn modelId="{A03B1ED9-91DA-4AC2-A3DC-6FB5D276C549}" type="presParOf" srcId="{C7F2BA96-C4CA-4668-9FF4-0F9E259D8E4B}" destId="{FF0C5364-4FA5-452D-A8CD-02AA5542728C}" srcOrd="3" destOrd="0" presId="urn:microsoft.com/office/officeart/2005/8/layout/radial6"/>
    <dgm:cxn modelId="{2A8440B7-1F26-4684-B702-C73B16DC38B4}" type="presParOf" srcId="{C7F2BA96-C4CA-4668-9FF4-0F9E259D8E4B}" destId="{E33F2FE8-373F-4E79-937F-6CDF18EC0FFD}" srcOrd="4" destOrd="0" presId="urn:microsoft.com/office/officeart/2005/8/layout/radial6"/>
    <dgm:cxn modelId="{2194B47E-96E7-439D-B97F-910C1254593C}" type="presParOf" srcId="{C7F2BA96-C4CA-4668-9FF4-0F9E259D8E4B}" destId="{34A62BA4-E510-4807-85BF-BAF21BB3A06A}" srcOrd="5" destOrd="0" presId="urn:microsoft.com/office/officeart/2005/8/layout/radial6"/>
    <dgm:cxn modelId="{D3E03431-3CEA-4AFB-B929-82B4CED3986B}" type="presParOf" srcId="{C7F2BA96-C4CA-4668-9FF4-0F9E259D8E4B}" destId="{8B46AFA4-2BF2-41E9-B357-79DA3F2BDF10}" srcOrd="6" destOrd="0" presId="urn:microsoft.com/office/officeart/2005/8/layout/radial6"/>
    <dgm:cxn modelId="{81D4F2BA-C975-4A13-990A-18ED75F4A1B5}" type="presParOf" srcId="{C7F2BA96-C4CA-4668-9FF4-0F9E259D8E4B}" destId="{E97F9572-9C43-43DD-872E-E2A1094E8056}" srcOrd="7" destOrd="0" presId="urn:microsoft.com/office/officeart/2005/8/layout/radial6"/>
    <dgm:cxn modelId="{EE59EBAF-C66B-4EF2-9944-FFB98AC4AD12}" type="presParOf" srcId="{C7F2BA96-C4CA-4668-9FF4-0F9E259D8E4B}" destId="{13546397-8D58-4905-8B93-2670A4B6AA37}" srcOrd="8" destOrd="0" presId="urn:microsoft.com/office/officeart/2005/8/layout/radial6"/>
    <dgm:cxn modelId="{5419A8E9-9087-4C2E-93CB-562D7124F1AF}" type="presParOf" srcId="{C7F2BA96-C4CA-4668-9FF4-0F9E259D8E4B}" destId="{918FF2F8-7FBF-4F83-98F8-0D92E92CFB0A}" srcOrd="9" destOrd="0" presId="urn:microsoft.com/office/officeart/2005/8/layout/radial6"/>
    <dgm:cxn modelId="{935F5B00-D1D3-4199-9C32-90812651D920}" type="presParOf" srcId="{C7F2BA96-C4CA-4668-9FF4-0F9E259D8E4B}" destId="{9F41E906-294F-439C-B9EE-2F7D584C5406}" srcOrd="10" destOrd="0" presId="urn:microsoft.com/office/officeart/2005/8/layout/radial6"/>
    <dgm:cxn modelId="{643D8587-BDA8-40B1-932A-7CEDEED46EFE}" type="presParOf" srcId="{C7F2BA96-C4CA-4668-9FF4-0F9E259D8E4B}" destId="{89744F89-E53C-446D-B81B-477D304E3534}" srcOrd="11" destOrd="0" presId="urn:microsoft.com/office/officeart/2005/8/layout/radial6"/>
    <dgm:cxn modelId="{C6CB7F14-BD09-452B-BD5A-37F80BB75D63}" type="presParOf" srcId="{C7F2BA96-C4CA-4668-9FF4-0F9E259D8E4B}" destId="{FB28187D-0C92-48B9-82D1-D58351485D80}" srcOrd="12" destOrd="0" presId="urn:microsoft.com/office/officeart/2005/8/layout/radial6"/>
    <dgm:cxn modelId="{0195E5BD-9585-4F3F-A576-9CD2E07E739F}" type="presParOf" srcId="{C7F2BA96-C4CA-4668-9FF4-0F9E259D8E4B}" destId="{F10F28FD-31D1-4653-9E0A-FE9F340B1EB6}" srcOrd="13" destOrd="0" presId="urn:microsoft.com/office/officeart/2005/8/layout/radial6"/>
    <dgm:cxn modelId="{2D1306FB-611A-4486-AE1E-ED43F38569E2}" type="presParOf" srcId="{C7F2BA96-C4CA-4668-9FF4-0F9E259D8E4B}" destId="{25BB7EC9-1512-4AE8-975A-DB92A3D27BC9}" srcOrd="14" destOrd="0" presId="urn:microsoft.com/office/officeart/2005/8/layout/radial6"/>
    <dgm:cxn modelId="{359FB174-F3C3-47EC-9B2C-F9598352EEC6}" type="presParOf" srcId="{C7F2BA96-C4CA-4668-9FF4-0F9E259D8E4B}" destId="{F92EC4A6-4084-497C-B2E5-DF4D7F562DCA}"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2EC4A6-4084-497C-B2E5-DF4D7F562DCA}">
      <dsp:nvSpPr>
        <dsp:cNvPr id="0" name=""/>
        <dsp:cNvSpPr/>
      </dsp:nvSpPr>
      <dsp:spPr>
        <a:xfrm>
          <a:off x="1627431" y="659897"/>
          <a:ext cx="4277698" cy="4277698"/>
        </a:xfrm>
        <a:prstGeom prst="blockArc">
          <a:avLst>
            <a:gd name="adj1" fmla="val 11880000"/>
            <a:gd name="adj2" fmla="val 1620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B28187D-0C92-48B9-82D1-D58351485D80}">
      <dsp:nvSpPr>
        <dsp:cNvPr id="0" name=""/>
        <dsp:cNvSpPr/>
      </dsp:nvSpPr>
      <dsp:spPr>
        <a:xfrm>
          <a:off x="1627431" y="659897"/>
          <a:ext cx="4277698" cy="4277698"/>
        </a:xfrm>
        <a:prstGeom prst="blockArc">
          <a:avLst>
            <a:gd name="adj1" fmla="val 7560000"/>
            <a:gd name="adj2" fmla="val 1188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918FF2F8-7FBF-4F83-98F8-0D92E92CFB0A}">
      <dsp:nvSpPr>
        <dsp:cNvPr id="0" name=""/>
        <dsp:cNvSpPr/>
      </dsp:nvSpPr>
      <dsp:spPr>
        <a:xfrm>
          <a:off x="1627431" y="659897"/>
          <a:ext cx="4277698" cy="4277698"/>
        </a:xfrm>
        <a:prstGeom prst="blockArc">
          <a:avLst>
            <a:gd name="adj1" fmla="val 3240000"/>
            <a:gd name="adj2" fmla="val 756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46AFA4-2BF2-41E9-B357-79DA3F2BDF10}">
      <dsp:nvSpPr>
        <dsp:cNvPr id="0" name=""/>
        <dsp:cNvSpPr/>
      </dsp:nvSpPr>
      <dsp:spPr>
        <a:xfrm>
          <a:off x="1627431" y="659897"/>
          <a:ext cx="4277698" cy="4277698"/>
        </a:xfrm>
        <a:prstGeom prst="blockArc">
          <a:avLst>
            <a:gd name="adj1" fmla="val 20520000"/>
            <a:gd name="adj2" fmla="val 324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F0C5364-4FA5-452D-A8CD-02AA5542728C}">
      <dsp:nvSpPr>
        <dsp:cNvPr id="0" name=""/>
        <dsp:cNvSpPr/>
      </dsp:nvSpPr>
      <dsp:spPr>
        <a:xfrm>
          <a:off x="1627431" y="659897"/>
          <a:ext cx="4277698" cy="4277698"/>
        </a:xfrm>
        <a:prstGeom prst="blockArc">
          <a:avLst>
            <a:gd name="adj1" fmla="val 16200000"/>
            <a:gd name="adj2" fmla="val 2052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A19B02-BC51-49FC-9544-0E64D87C7694}">
      <dsp:nvSpPr>
        <dsp:cNvPr id="0" name=""/>
        <dsp:cNvSpPr/>
      </dsp:nvSpPr>
      <dsp:spPr>
        <a:xfrm>
          <a:off x="2782413" y="1814878"/>
          <a:ext cx="1967734" cy="1967734"/>
        </a:xfrm>
        <a:prstGeom prst="ellipse">
          <a:avLst/>
        </a:prstGeom>
        <a:solidFill>
          <a:schemeClr val="accent4">
            <a:lumMod val="40000"/>
            <a:lumOff val="60000"/>
          </a:schemeClr>
        </a:solidFill>
        <a:ln w="12700" cap="flat" cmpd="sng" algn="ctr">
          <a:solidFill>
            <a:schemeClr val="accent4">
              <a:lumMod val="20000"/>
              <a:lumOff val="8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en-BE" sz="6500" kern="1200"/>
        </a:p>
      </dsp:txBody>
      <dsp:txXfrm>
        <a:off x="3070581" y="2103046"/>
        <a:ext cx="1391398" cy="1391398"/>
      </dsp:txXfrm>
    </dsp:sp>
    <dsp:sp modelId="{6DA8F646-C28D-4AF8-9759-CF8B295F4CB9}">
      <dsp:nvSpPr>
        <dsp:cNvPr id="0" name=""/>
        <dsp:cNvSpPr/>
      </dsp:nvSpPr>
      <dsp:spPr>
        <a:xfrm>
          <a:off x="2839501" y="-198273"/>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3110948" y="67603"/>
        <a:ext cx="1310664" cy="1283762"/>
      </dsp:txXfrm>
    </dsp:sp>
    <dsp:sp modelId="{E33F2FE8-373F-4E79-937F-6CDF18EC0FFD}">
      <dsp:nvSpPr>
        <dsp:cNvPr id="0" name=""/>
        <dsp:cNvSpPr/>
      </dsp:nvSpPr>
      <dsp:spPr>
        <a:xfrm>
          <a:off x="4826508"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rtl="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b="1" kern="1200" dirty="0">
            <a:latin typeface="Arial" panose="020B0604020202020204" pitchFamily="34" charset="0"/>
            <a:cs typeface="Arial" panose="020B0604020202020204" pitchFamily="34" charset="0"/>
          </a:endParaRPr>
        </a:p>
      </dsp:txBody>
      <dsp:txXfrm>
        <a:off x="5097955" y="1511247"/>
        <a:ext cx="1310664" cy="1283762"/>
      </dsp:txXfrm>
    </dsp:sp>
    <dsp:sp modelId="{E97F9572-9C43-43DD-872E-E2A1094E8056}">
      <dsp:nvSpPr>
        <dsp:cNvPr id="0" name=""/>
        <dsp:cNvSpPr/>
      </dsp:nvSpPr>
      <dsp:spPr>
        <a:xfrm>
          <a:off x="4067539"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rtl="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4338986" y="3847113"/>
        <a:ext cx="1310664" cy="1283762"/>
      </dsp:txXfrm>
    </dsp:sp>
    <dsp:sp modelId="{9F41E906-294F-439C-B9EE-2F7D584C5406}">
      <dsp:nvSpPr>
        <dsp:cNvPr id="0" name=""/>
        <dsp:cNvSpPr/>
      </dsp:nvSpPr>
      <dsp:spPr>
        <a:xfrm>
          <a:off x="1611464"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1882911" y="3847113"/>
        <a:ext cx="1310664" cy="1283762"/>
      </dsp:txXfrm>
    </dsp:sp>
    <dsp:sp modelId="{F10F28FD-31D1-4653-9E0A-FE9F340B1EB6}">
      <dsp:nvSpPr>
        <dsp:cNvPr id="0" name=""/>
        <dsp:cNvSpPr/>
      </dsp:nvSpPr>
      <dsp:spPr>
        <a:xfrm>
          <a:off x="852495"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rtl="0">
            <a:lnSpc>
              <a:spcPct val="90000"/>
            </a:lnSpc>
            <a:spcBef>
              <a:spcPct val="0"/>
            </a:spcBef>
            <a:spcAft>
              <a:spcPct val="35000"/>
            </a:spcAft>
            <a:buNone/>
          </a:pPr>
          <a:r>
            <a:rPr lang="en-GB" sz="4400" b="1" kern="1200" dirty="0">
              <a:latin typeface="Arial" panose="020B0604020202020204" pitchFamily="34" charset="0"/>
              <a:cs typeface="Arial" panose="020B0604020202020204" pitchFamily="34" charset="0"/>
            </a:rPr>
            <a:t>?</a:t>
          </a:r>
          <a:endParaRPr lang="en-BE" sz="4400" kern="1200" dirty="0">
            <a:latin typeface="Arial" panose="020B0604020202020204" pitchFamily="34" charset="0"/>
            <a:cs typeface="Arial" panose="020B0604020202020204" pitchFamily="34" charset="0"/>
          </a:endParaRPr>
        </a:p>
      </dsp:txBody>
      <dsp:txXfrm>
        <a:off x="1123942" y="1511247"/>
        <a:ext cx="1310664" cy="12837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2EC4A6-4084-497C-B2E5-DF4D7F562DCA}">
      <dsp:nvSpPr>
        <dsp:cNvPr id="0" name=""/>
        <dsp:cNvSpPr/>
      </dsp:nvSpPr>
      <dsp:spPr>
        <a:xfrm>
          <a:off x="1627431" y="659897"/>
          <a:ext cx="4277698" cy="4277698"/>
        </a:xfrm>
        <a:prstGeom prst="blockArc">
          <a:avLst>
            <a:gd name="adj1" fmla="val 11880000"/>
            <a:gd name="adj2" fmla="val 1620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B28187D-0C92-48B9-82D1-D58351485D80}">
      <dsp:nvSpPr>
        <dsp:cNvPr id="0" name=""/>
        <dsp:cNvSpPr/>
      </dsp:nvSpPr>
      <dsp:spPr>
        <a:xfrm>
          <a:off x="1627431" y="659897"/>
          <a:ext cx="4277698" cy="4277698"/>
        </a:xfrm>
        <a:prstGeom prst="blockArc">
          <a:avLst>
            <a:gd name="adj1" fmla="val 7560000"/>
            <a:gd name="adj2" fmla="val 1188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918FF2F8-7FBF-4F83-98F8-0D92E92CFB0A}">
      <dsp:nvSpPr>
        <dsp:cNvPr id="0" name=""/>
        <dsp:cNvSpPr/>
      </dsp:nvSpPr>
      <dsp:spPr>
        <a:xfrm>
          <a:off x="1627431" y="659897"/>
          <a:ext cx="4277698" cy="4277698"/>
        </a:xfrm>
        <a:prstGeom prst="blockArc">
          <a:avLst>
            <a:gd name="adj1" fmla="val 3240000"/>
            <a:gd name="adj2" fmla="val 756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46AFA4-2BF2-41E9-B357-79DA3F2BDF10}">
      <dsp:nvSpPr>
        <dsp:cNvPr id="0" name=""/>
        <dsp:cNvSpPr/>
      </dsp:nvSpPr>
      <dsp:spPr>
        <a:xfrm>
          <a:off x="1627431" y="659897"/>
          <a:ext cx="4277698" cy="4277698"/>
        </a:xfrm>
        <a:prstGeom prst="blockArc">
          <a:avLst>
            <a:gd name="adj1" fmla="val 20520000"/>
            <a:gd name="adj2" fmla="val 324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FF0C5364-4FA5-452D-A8CD-02AA5542728C}">
      <dsp:nvSpPr>
        <dsp:cNvPr id="0" name=""/>
        <dsp:cNvSpPr/>
      </dsp:nvSpPr>
      <dsp:spPr>
        <a:xfrm>
          <a:off x="1627431" y="659897"/>
          <a:ext cx="4277698" cy="4277698"/>
        </a:xfrm>
        <a:prstGeom prst="blockArc">
          <a:avLst>
            <a:gd name="adj1" fmla="val 16200000"/>
            <a:gd name="adj2" fmla="val 20520000"/>
            <a:gd name="adj3" fmla="val 4637"/>
          </a:avLst>
        </a:prstGeom>
        <a:solidFill>
          <a:schemeClr val="accent4">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BA19B02-BC51-49FC-9544-0E64D87C7694}">
      <dsp:nvSpPr>
        <dsp:cNvPr id="0" name=""/>
        <dsp:cNvSpPr/>
      </dsp:nvSpPr>
      <dsp:spPr>
        <a:xfrm>
          <a:off x="2782413" y="1814878"/>
          <a:ext cx="1967734" cy="1967734"/>
        </a:xfrm>
        <a:prstGeom prst="ellipse">
          <a:avLst/>
        </a:prstGeom>
        <a:solidFill>
          <a:schemeClr val="accent4">
            <a:lumMod val="40000"/>
            <a:lumOff val="60000"/>
          </a:schemeClr>
        </a:solidFill>
        <a:ln w="12700" cap="flat" cmpd="sng" algn="ctr">
          <a:solidFill>
            <a:schemeClr val="accent4">
              <a:lumMod val="20000"/>
              <a:lumOff val="8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en-BE" sz="6500" kern="1200"/>
        </a:p>
      </dsp:txBody>
      <dsp:txXfrm>
        <a:off x="3070581" y="2103046"/>
        <a:ext cx="1391398" cy="1391398"/>
      </dsp:txXfrm>
    </dsp:sp>
    <dsp:sp modelId="{6DA8F646-C28D-4AF8-9759-CF8B295F4CB9}">
      <dsp:nvSpPr>
        <dsp:cNvPr id="0" name=""/>
        <dsp:cNvSpPr/>
      </dsp:nvSpPr>
      <dsp:spPr>
        <a:xfrm>
          <a:off x="2839501" y="-198273"/>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ts val="0"/>
            </a:spcAft>
            <a:buNone/>
          </a:pPr>
          <a:r>
            <a:rPr lang="ar-SA" sz="2000" kern="1200" baseline="0" dirty="0">
              <a:latin typeface="Calibri" panose="020F0502020204030204" pitchFamily="34" charset="0"/>
              <a:cs typeface="Calibri" panose="020F0502020204030204" pitchFamily="34" charset="0"/>
            </a:rPr>
            <a:t>الأمان</a:t>
          </a:r>
          <a:endParaRPr lang="en-BE" sz="2000" kern="1200" baseline="0" dirty="0">
            <a:latin typeface="Calibri" panose="020F0502020204030204" pitchFamily="34" charset="0"/>
            <a:cs typeface="Calibri" panose="020F0502020204030204" pitchFamily="34" charset="0"/>
          </a:endParaRPr>
        </a:p>
      </dsp:txBody>
      <dsp:txXfrm>
        <a:off x="3110948" y="67603"/>
        <a:ext cx="1310664" cy="1283762"/>
      </dsp:txXfrm>
    </dsp:sp>
    <dsp:sp modelId="{E33F2FE8-373F-4E79-937F-6CDF18EC0FFD}">
      <dsp:nvSpPr>
        <dsp:cNvPr id="0" name=""/>
        <dsp:cNvSpPr/>
      </dsp:nvSpPr>
      <dsp:spPr>
        <a:xfrm>
          <a:off x="4826508"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ts val="0"/>
            </a:spcAft>
            <a:buNone/>
          </a:pPr>
          <a:r>
            <a:rPr lang="ar-SA" sz="2000" kern="1200" baseline="0" dirty="0">
              <a:latin typeface="Calibri" panose="020F0502020204030204" pitchFamily="34" charset="0"/>
              <a:cs typeface="Calibri" panose="020F0502020204030204" pitchFamily="34" charset="0"/>
            </a:rPr>
            <a:t>الصحة النفسية</a:t>
          </a:r>
          <a:endParaRPr lang="en-BE" sz="2000" kern="1200" baseline="0" dirty="0">
            <a:latin typeface="Calibri" panose="020F0502020204030204" pitchFamily="34" charset="0"/>
            <a:cs typeface="Calibri" panose="020F0502020204030204" pitchFamily="34" charset="0"/>
          </a:endParaRPr>
        </a:p>
      </dsp:txBody>
      <dsp:txXfrm>
        <a:off x="5097955" y="1511247"/>
        <a:ext cx="1310664" cy="1283762"/>
      </dsp:txXfrm>
    </dsp:sp>
    <dsp:sp modelId="{E97F9572-9C43-43DD-872E-E2A1094E8056}">
      <dsp:nvSpPr>
        <dsp:cNvPr id="0" name=""/>
        <dsp:cNvSpPr/>
      </dsp:nvSpPr>
      <dsp:spPr>
        <a:xfrm>
          <a:off x="4067539"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ts val="0"/>
            </a:spcAft>
            <a:buNone/>
          </a:pPr>
          <a:r>
            <a:rPr lang="ar-SA" sz="2000" kern="1200" baseline="0" dirty="0">
              <a:latin typeface="Calibri" panose="020F0502020204030204" pitchFamily="34" charset="0"/>
              <a:cs typeface="Calibri" panose="020F0502020204030204" pitchFamily="34" charset="0"/>
            </a:rPr>
            <a:t>ترتيب الرعاية</a:t>
          </a:r>
          <a:endParaRPr lang="en-BE" sz="2000" kern="1200" baseline="0" dirty="0">
            <a:latin typeface="Calibri" panose="020F0502020204030204" pitchFamily="34" charset="0"/>
            <a:cs typeface="Calibri" panose="020F0502020204030204" pitchFamily="34" charset="0"/>
          </a:endParaRPr>
        </a:p>
      </dsp:txBody>
      <dsp:txXfrm>
        <a:off x="4338986" y="3847113"/>
        <a:ext cx="1310664" cy="1283762"/>
      </dsp:txXfrm>
    </dsp:sp>
    <dsp:sp modelId="{9F41E906-294F-439C-B9EE-2F7D584C5406}">
      <dsp:nvSpPr>
        <dsp:cNvPr id="0" name=""/>
        <dsp:cNvSpPr/>
      </dsp:nvSpPr>
      <dsp:spPr>
        <a:xfrm>
          <a:off x="1611464" y="3581237"/>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ts val="0"/>
            </a:spcAft>
            <a:buNone/>
          </a:pPr>
          <a:r>
            <a:rPr lang="ar-SA" sz="2000" kern="1200" baseline="0" dirty="0">
              <a:latin typeface="Calibri" panose="020F0502020204030204" pitchFamily="34" charset="0"/>
              <a:cs typeface="Calibri" panose="020F0502020204030204" pitchFamily="34" charset="0"/>
            </a:rPr>
            <a:t>الاحتياجات الأساسية</a:t>
          </a:r>
          <a:endParaRPr lang="en-BE" sz="2000" kern="1200" baseline="0" dirty="0">
            <a:latin typeface="Calibri" panose="020F0502020204030204" pitchFamily="34" charset="0"/>
            <a:cs typeface="Calibri" panose="020F0502020204030204" pitchFamily="34" charset="0"/>
          </a:endParaRPr>
        </a:p>
      </dsp:txBody>
      <dsp:txXfrm>
        <a:off x="1882911" y="3847113"/>
        <a:ext cx="1310664" cy="1283762"/>
      </dsp:txXfrm>
    </dsp:sp>
    <dsp:sp modelId="{F10F28FD-31D1-4653-9E0A-FE9F340B1EB6}">
      <dsp:nvSpPr>
        <dsp:cNvPr id="0" name=""/>
        <dsp:cNvSpPr/>
      </dsp:nvSpPr>
      <dsp:spPr>
        <a:xfrm>
          <a:off x="852495" y="1245371"/>
          <a:ext cx="1853558" cy="1815514"/>
        </a:xfrm>
        <a:prstGeom prst="ellipse">
          <a:avLst/>
        </a:prstGeom>
        <a:solidFill>
          <a:schemeClr val="bg1"/>
        </a:solidFill>
        <a:ln w="381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ts val="0"/>
            </a:spcAft>
            <a:buNone/>
          </a:pPr>
          <a:r>
            <a:rPr lang="ar-SA" sz="2000" kern="1200" baseline="0" dirty="0">
              <a:latin typeface="Calibri" panose="020F0502020204030204" pitchFamily="34" charset="0"/>
              <a:cs typeface="Calibri" panose="020F0502020204030204" pitchFamily="34" charset="0"/>
            </a:rPr>
            <a:t>الصحة الجسدية والجنسية والإنجابية</a:t>
          </a:r>
          <a:endParaRPr lang="en-BE" sz="2000" kern="1200" baseline="0" dirty="0">
            <a:latin typeface="Calibri" panose="020F0502020204030204" pitchFamily="34" charset="0"/>
            <a:cs typeface="Calibri" panose="020F0502020204030204" pitchFamily="34" charset="0"/>
          </a:endParaRPr>
        </a:p>
      </dsp:txBody>
      <dsp:txXfrm>
        <a:off x="1123942" y="1511247"/>
        <a:ext cx="1310664" cy="128376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7" y="4229101"/>
            <a:ext cx="6143625" cy="5442608"/>
          </a:xfrm>
          <a:prstGeom prst="rect">
            <a:avLst/>
          </a:prstGeom>
        </p:spPr>
        <p:txBody>
          <a:bodyPr vert="horz" lIns="99048" tIns="49524" rIns="99048" bIns="4952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BE" dirty="0"/>
          </a:p>
        </p:txBody>
      </p:sp>
      <p:sp>
        <p:nvSpPr>
          <p:cNvPr id="9" name="Slide Image Placeholder 4">
            <a:extLst>
              <a:ext uri="{FF2B5EF4-FFF2-40B4-BE49-F238E27FC236}">
                <a16:creationId xmlns:a16="http://schemas.microsoft.com/office/drawing/2014/main" id="{57E5F540-9F80-C27C-E70F-2F8909012AF3}"/>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1202164265"/>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مرحباً</a:t>
            </a:r>
          </a:p>
          <a:p>
            <a:pPr algn="r" rtl="1"/>
            <a:r>
              <a:rPr lang="ar-SA" dirty="0"/>
              <a:t>الت</a:t>
            </a:r>
            <a:r>
              <a:rPr lang="en-GB" dirty="0" err="1"/>
              <a:t>رح</a:t>
            </a:r>
            <a:r>
              <a:rPr lang="ar-SA" dirty="0" err="1"/>
              <a:t>ي</a:t>
            </a:r>
            <a:r>
              <a:rPr lang="en-GB" dirty="0" err="1"/>
              <a:t>ب</a:t>
            </a:r>
            <a:r>
              <a:rPr lang="en-GB" dirty="0"/>
              <a:t> </a:t>
            </a:r>
            <a:r>
              <a:rPr lang="en-GB" dirty="0" err="1"/>
              <a:t>بالمشاركين</a:t>
            </a:r>
            <a:r>
              <a:rPr lang="ar-SA" dirty="0"/>
              <a:t>/المشاركات</a:t>
            </a:r>
            <a:endParaRPr lang="en-BE" dirty="0"/>
          </a:p>
          <a:p>
            <a:pPr algn="r" rtl="1"/>
            <a:endParaRPr lang="en-BE" dirty="0"/>
          </a:p>
        </p:txBody>
      </p:sp>
      <p:sp>
        <p:nvSpPr>
          <p:cNvPr id="6" name="Slide Image Placeholder 5">
            <a:extLst>
              <a:ext uri="{FF2B5EF4-FFF2-40B4-BE49-F238E27FC236}">
                <a16:creationId xmlns:a16="http://schemas.microsoft.com/office/drawing/2014/main" id="{95F6352F-C881-7A49-9BFD-FD809A0D9AC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2609616-110D-D3F1-2B38-E21ED37C4FB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a:t>
            </a:fld>
            <a:endParaRPr lang="en-US" sz="1200" dirty="0">
              <a:latin typeface="+mn-lt"/>
            </a:endParaRPr>
          </a:p>
        </p:txBody>
      </p:sp>
    </p:spTree>
    <p:extLst>
      <p:ext uri="{BB962C8B-B14F-4D97-AF65-F5344CB8AC3E}">
        <p14:creationId xmlns:p14="http://schemas.microsoft.com/office/powerpoint/2010/main" val="36509449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i="0" dirty="0"/>
              <a:t>الشرح</a:t>
            </a:r>
            <a:endParaRPr lang="en-GB" b="1" i="0" dirty="0"/>
          </a:p>
          <a:p>
            <a:pPr algn="r" rtl="1"/>
            <a:r>
              <a:rPr lang="en-GB" i="1" dirty="0"/>
              <a:t>سيعمل أخصائي الحالة على تلبية الاحتياجات الفردية للطفل الذي يواجه مخاوف تتعلق بالحماية.</a:t>
            </a:r>
          </a:p>
          <a:p>
            <a:pPr algn="r" rtl="1"/>
            <a:r>
              <a:rPr lang="en-GB" i="1" dirty="0"/>
              <a:t>سيقوم أخصائي الحالة </a:t>
            </a:r>
            <a:r>
              <a:rPr lang="en-GB" i="1" dirty="0" err="1"/>
              <a:t>بتقييم</a:t>
            </a:r>
            <a:r>
              <a:rPr lang="en-GB" i="1" dirty="0"/>
              <a:t> </a:t>
            </a:r>
            <a:r>
              <a:rPr lang="ar-SA" i="1" dirty="0"/>
              <a:t>أولي</a:t>
            </a:r>
            <a:r>
              <a:rPr lang="en-GB" i="1" dirty="0"/>
              <a:t>:</a:t>
            </a:r>
          </a:p>
          <a:p>
            <a:pPr lvl="1" algn="r" rtl="1"/>
            <a:r>
              <a:rPr lang="en-GB" i="1" dirty="0"/>
              <a:t>إذا كان الطفل في مأمن من الأذى</a:t>
            </a:r>
          </a:p>
          <a:p>
            <a:pPr lvl="1" algn="r" rtl="1"/>
            <a:r>
              <a:rPr lang="en-GB" i="1" dirty="0"/>
              <a:t>إذا كان لدى الطفل أي احتياجات عاجلة يجب معالجتها على الفور</a:t>
            </a:r>
          </a:p>
          <a:p>
            <a:pPr algn="r" rtl="1"/>
            <a:r>
              <a:rPr lang="en-GB" i="1" dirty="0"/>
              <a:t>يمكن تنظيم هذه </a:t>
            </a:r>
            <a:r>
              <a:rPr lang="en-GB" i="1" dirty="0" err="1"/>
              <a:t>الاحتياجات</a:t>
            </a:r>
            <a:r>
              <a:rPr lang="en-GB" i="1" dirty="0"/>
              <a:t> </a:t>
            </a:r>
            <a:r>
              <a:rPr lang="en-GB" i="1" dirty="0" err="1"/>
              <a:t>في</a:t>
            </a:r>
            <a:r>
              <a:rPr lang="ar-SA" i="1" dirty="0"/>
              <a:t>٥ </a:t>
            </a:r>
            <a:r>
              <a:rPr lang="en-GB" i="1" dirty="0" err="1"/>
              <a:t>فئات</a:t>
            </a:r>
            <a:r>
              <a:rPr lang="en-GB" i="1" dirty="0"/>
              <a:t>.</a:t>
            </a:r>
            <a:endParaRPr lang="en-GB" dirty="0"/>
          </a:p>
          <a:p>
            <a:pPr lvl="1" algn="r" rtl="1"/>
            <a:r>
              <a:rPr lang="en-GB" dirty="0" err="1"/>
              <a:t>عرض</a:t>
            </a:r>
            <a:r>
              <a:rPr lang="en-GB" dirty="0"/>
              <a:t> الشريحة</a:t>
            </a:r>
            <a:endParaRPr lang="en-BE" dirty="0"/>
          </a:p>
          <a:p>
            <a:pPr lvl="1" algn="r" rtl="1"/>
            <a:r>
              <a:rPr lang="en-GB" b="1" i="1" dirty="0"/>
              <a:t>الصحة الجسدية والصحة الجنسية </a:t>
            </a:r>
            <a:r>
              <a:rPr lang="en-GB" b="1" i="1" dirty="0" err="1"/>
              <a:t>والإنجابية</a:t>
            </a:r>
            <a:r>
              <a:rPr lang="en-GB" b="1" i="1" dirty="0"/>
              <a:t>:</a:t>
            </a:r>
            <a:r>
              <a:rPr lang="ar-SA" b="1" i="1" dirty="0"/>
              <a:t> </a:t>
            </a:r>
            <a:r>
              <a:rPr lang="ar-SA" b="0" i="1" dirty="0" err="1"/>
              <a:t>ت</a:t>
            </a:r>
            <a:r>
              <a:rPr lang="en-GB" b="0" i="1" dirty="0" err="1"/>
              <a:t>ش</a:t>
            </a:r>
            <a:r>
              <a:rPr lang="en-GB" i="1" dirty="0" err="1"/>
              <a:t>ير</a:t>
            </a:r>
            <a:r>
              <a:rPr lang="en-GB" i="1" dirty="0"/>
              <a:t> </a:t>
            </a:r>
            <a:r>
              <a:rPr lang="en-GB" i="1" dirty="0" err="1"/>
              <a:t>إلى</a:t>
            </a:r>
            <a:r>
              <a:rPr lang="en-GB" i="1" dirty="0"/>
              <a:t> </a:t>
            </a:r>
            <a:r>
              <a:rPr lang="en-GB" i="1" dirty="0" err="1"/>
              <a:t>الإصابات</a:t>
            </a:r>
            <a:r>
              <a:rPr lang="ar-SA" i="1" dirty="0"/>
              <a:t>، </a:t>
            </a:r>
            <a:r>
              <a:rPr lang="en-GB" i="1" dirty="0" err="1"/>
              <a:t>المرض</a:t>
            </a:r>
            <a:r>
              <a:rPr lang="ar-SA" i="1" dirty="0"/>
              <a:t>، </a:t>
            </a:r>
            <a:r>
              <a:rPr lang="en-GB" i="1" dirty="0" err="1"/>
              <a:t>الحمل</a:t>
            </a:r>
            <a:r>
              <a:rPr lang="ar-SA" i="1" dirty="0"/>
              <a:t>، </a:t>
            </a:r>
            <a:r>
              <a:rPr lang="en-GB" i="1" dirty="0" err="1"/>
              <a:t>إلخ</a:t>
            </a:r>
            <a:r>
              <a:rPr lang="en-GB" i="1" dirty="0"/>
              <a:t> </a:t>
            </a:r>
            <a:r>
              <a:rPr lang="ar-SA" i="1" dirty="0"/>
              <a:t>..</a:t>
            </a:r>
            <a:endParaRPr lang="en-GB" i="1" dirty="0"/>
          </a:p>
          <a:p>
            <a:pPr lvl="1" algn="r" rtl="1"/>
            <a:r>
              <a:rPr lang="en-GB" b="1" i="1" dirty="0"/>
              <a:t>الصحة </a:t>
            </a:r>
            <a:r>
              <a:rPr lang="en-GB" b="1" i="1" dirty="0" err="1"/>
              <a:t>النفسية</a:t>
            </a:r>
            <a:r>
              <a:rPr lang="en-GB" b="1" i="1" dirty="0"/>
              <a:t> </a:t>
            </a:r>
            <a:r>
              <a:rPr lang="en-GB" b="1" i="1" dirty="0" err="1"/>
              <a:t>والعاطفية</a:t>
            </a:r>
            <a:r>
              <a:rPr lang="ar-SA" b="1" i="1" dirty="0"/>
              <a:t> </a:t>
            </a:r>
            <a:r>
              <a:rPr lang="en-GB" b="1" i="1" dirty="0"/>
              <a:t>:</a:t>
            </a:r>
            <a:r>
              <a:rPr lang="ar-SA" b="0" i="1" dirty="0" err="1"/>
              <a:t>ت</a:t>
            </a:r>
            <a:r>
              <a:rPr lang="en-GB" b="0" i="1" dirty="0" err="1"/>
              <a:t>ش</a:t>
            </a:r>
            <a:r>
              <a:rPr lang="en-GB" i="1" dirty="0" err="1"/>
              <a:t>ير</a:t>
            </a:r>
            <a:r>
              <a:rPr lang="en-GB" i="1" dirty="0"/>
              <a:t> </a:t>
            </a:r>
            <a:r>
              <a:rPr lang="en-GB" i="1" dirty="0" err="1"/>
              <a:t>إلى</a:t>
            </a:r>
            <a:r>
              <a:rPr lang="en-GB" i="1" dirty="0"/>
              <a:t> قدرة الطفل على إدارة العواطف </a:t>
            </a:r>
            <a:r>
              <a:rPr lang="en-GB" i="1" dirty="0" err="1"/>
              <a:t>والتعامل</a:t>
            </a:r>
            <a:r>
              <a:rPr lang="en-GB" i="1" dirty="0"/>
              <a:t> </a:t>
            </a:r>
            <a:r>
              <a:rPr lang="en-GB" i="1" dirty="0" err="1"/>
              <a:t>معها</a:t>
            </a:r>
            <a:r>
              <a:rPr lang="ar-SA" i="1" dirty="0"/>
              <a:t>، </a:t>
            </a:r>
            <a:r>
              <a:rPr lang="en-GB" i="1" dirty="0" err="1"/>
              <a:t>والرغبة</a:t>
            </a:r>
            <a:r>
              <a:rPr lang="en-GB" i="1" dirty="0"/>
              <a:t> في </a:t>
            </a:r>
            <a:r>
              <a:rPr lang="en-GB" i="1" dirty="0" err="1"/>
              <a:t>العيش</a:t>
            </a:r>
            <a:r>
              <a:rPr lang="en-GB" i="1" dirty="0"/>
              <a:t> </a:t>
            </a:r>
            <a:r>
              <a:rPr lang="en-GB" i="1" dirty="0" err="1"/>
              <a:t>ووجود</a:t>
            </a:r>
            <a:r>
              <a:rPr lang="en-GB" i="1" dirty="0"/>
              <a:t> أو عدم وجود علاقات رعاية / </a:t>
            </a:r>
            <a:r>
              <a:rPr lang="en-GB" i="1" dirty="0" err="1"/>
              <a:t>داعمة</a:t>
            </a:r>
            <a:r>
              <a:rPr lang="en-GB" i="1" dirty="0"/>
              <a:t> </a:t>
            </a:r>
            <a:r>
              <a:rPr lang="ar-SA" i="1" dirty="0"/>
              <a:t>، </a:t>
            </a:r>
            <a:r>
              <a:rPr lang="en-GB" i="1" dirty="0" err="1"/>
              <a:t>إلخ</a:t>
            </a:r>
            <a:r>
              <a:rPr lang="en-GB" i="1" dirty="0"/>
              <a:t>.</a:t>
            </a:r>
          </a:p>
          <a:p>
            <a:pPr lvl="1" algn="r" rtl="1"/>
            <a:r>
              <a:rPr lang="ar-SA" b="1" i="1" dirty="0"/>
              <a:t>ال</a:t>
            </a:r>
            <a:r>
              <a:rPr lang="en-GB" b="1" i="1" dirty="0" err="1"/>
              <a:t>أمان:</a:t>
            </a:r>
            <a:r>
              <a:rPr lang="en-GB" i="1" dirty="0" err="1"/>
              <a:t>يشير</a:t>
            </a:r>
            <a:r>
              <a:rPr lang="en-GB" i="1" dirty="0"/>
              <a:t> إلى أي خطر مباشر لإلحاق الأذى بالطفل</a:t>
            </a:r>
          </a:p>
          <a:p>
            <a:pPr lvl="1" algn="r" rtl="1"/>
            <a:r>
              <a:rPr lang="en-GB" b="1" i="1" dirty="0"/>
              <a:t>ترتيب الرعاية:</a:t>
            </a:r>
            <a:r>
              <a:rPr lang="en-GB" i="1" dirty="0"/>
              <a:t>يشير إلى نوع ترتيبات المعيشة أو الرعاية أو الحضانة التي يخضع لها الطفل حاليًا (على سبيل المثال: من يعتني </a:t>
            </a:r>
            <a:r>
              <a:rPr lang="en-GB" i="1" dirty="0" err="1"/>
              <a:t>بالطفل</a:t>
            </a:r>
            <a:r>
              <a:rPr lang="en-GB" i="1" dirty="0"/>
              <a:t> </a:t>
            </a:r>
            <a:r>
              <a:rPr lang="en-GB" i="1" dirty="0" err="1"/>
              <a:t>وما</a:t>
            </a:r>
            <a:r>
              <a:rPr lang="en-GB" i="1" dirty="0"/>
              <a:t> هي الظروف </a:t>
            </a:r>
            <a:r>
              <a:rPr lang="en-GB" i="1" dirty="0" err="1"/>
              <a:t>المعيشية</a:t>
            </a:r>
            <a:r>
              <a:rPr lang="en-GB" i="1" dirty="0"/>
              <a:t> </a:t>
            </a:r>
            <a:r>
              <a:rPr lang="en-GB" i="1" dirty="0" err="1"/>
              <a:t>وما</a:t>
            </a:r>
            <a:r>
              <a:rPr lang="en-GB" i="1" dirty="0"/>
              <a:t> </a:t>
            </a:r>
            <a:r>
              <a:rPr lang="en-GB" i="1" dirty="0" err="1"/>
              <a:t>إلى</a:t>
            </a:r>
            <a:r>
              <a:rPr lang="en-GB" i="1" dirty="0"/>
              <a:t> </a:t>
            </a:r>
            <a:r>
              <a:rPr lang="en-GB" i="1" dirty="0" err="1"/>
              <a:t>ذلك</a:t>
            </a:r>
            <a:r>
              <a:rPr lang="ar-SA" i="1" dirty="0"/>
              <a:t>)</a:t>
            </a:r>
            <a:endParaRPr lang="en-GB" i="1" dirty="0"/>
          </a:p>
          <a:p>
            <a:pPr lvl="1" algn="r" rtl="1"/>
            <a:r>
              <a:rPr lang="en-GB" b="1" i="1" dirty="0"/>
              <a:t>الاحتياجات </a:t>
            </a:r>
            <a:r>
              <a:rPr lang="en-GB" b="1" i="1" dirty="0" err="1"/>
              <a:t>الاساسية</a:t>
            </a:r>
            <a:r>
              <a:rPr lang="en-GB" b="1" i="1" dirty="0"/>
              <a:t>:</a:t>
            </a:r>
            <a:r>
              <a:rPr lang="ar-SA" b="1" i="1" dirty="0"/>
              <a:t> </a:t>
            </a:r>
            <a:r>
              <a:rPr lang="ar-SA" b="0" i="1" dirty="0" err="1"/>
              <a:t>ت</a:t>
            </a:r>
            <a:r>
              <a:rPr lang="en-GB" i="1" dirty="0" err="1"/>
              <a:t>شير</a:t>
            </a:r>
            <a:r>
              <a:rPr lang="en-GB" i="1" dirty="0"/>
              <a:t> إلى الأساسيات أو العناصر اللازمة للبقاء والصحة والسلامة مثل الغذاء والماء والمسكن والملابس وما إلى ذلك</a:t>
            </a:r>
          </a:p>
          <a:p>
            <a:pPr lvl="0" algn="r" rtl="1"/>
            <a:r>
              <a:rPr lang="en-GB" i="1" dirty="0"/>
              <a:t>في </a:t>
            </a:r>
            <a:r>
              <a:rPr lang="en-GB" i="1" dirty="0" err="1"/>
              <a:t>الجلسات</a:t>
            </a:r>
            <a:r>
              <a:rPr lang="en-GB" i="1" dirty="0"/>
              <a:t> </a:t>
            </a:r>
            <a:r>
              <a:rPr lang="en-GB" i="1" dirty="0" err="1"/>
              <a:t>القادمة</a:t>
            </a:r>
            <a:r>
              <a:rPr lang="ar-SA" i="1" dirty="0"/>
              <a:t>، </a:t>
            </a:r>
            <a:r>
              <a:rPr lang="en-GB" i="1" dirty="0" err="1"/>
              <a:t>سنتحدث</a:t>
            </a:r>
            <a:r>
              <a:rPr lang="en-GB" i="1" dirty="0"/>
              <a:t> بالتفصيل عن كل نوع من الاحتياجات الفورية</a:t>
            </a:r>
          </a:p>
          <a:p>
            <a:pPr algn="r" rtl="1"/>
            <a:endParaRPr lang="en-GB" dirty="0"/>
          </a:p>
        </p:txBody>
      </p:sp>
      <p:sp>
        <p:nvSpPr>
          <p:cNvPr id="6" name="Slide Image Placeholder 5">
            <a:extLst>
              <a:ext uri="{FF2B5EF4-FFF2-40B4-BE49-F238E27FC236}">
                <a16:creationId xmlns:a16="http://schemas.microsoft.com/office/drawing/2014/main" id="{0DD47CC0-4B0A-E88C-92A1-E8D5F0E0A79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4435CBF-E8B8-CBCC-6F66-F5220724CA1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10</a:t>
            </a:fld>
            <a:endParaRPr lang="en-US" sz="1200" dirty="0">
              <a:latin typeface="+mn-lt"/>
            </a:endParaRPr>
          </a:p>
        </p:txBody>
      </p:sp>
    </p:spTree>
    <p:extLst>
      <p:ext uri="{BB962C8B-B14F-4D97-AF65-F5344CB8AC3E}">
        <p14:creationId xmlns:p14="http://schemas.microsoft.com/office/powerpoint/2010/main" val="2187821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الاحتياجات الأساسية متقاطعة</a:t>
            </a:r>
          </a:p>
          <a:p>
            <a:pPr algn="r" rtl="1"/>
            <a:r>
              <a:rPr lang="en-GB" i="1" dirty="0"/>
              <a:t>غالبًا ما يشار إلى الاحتياجات الأساسية بالطعام والماء والملبس والمأوى أو السكن والنوم / الراحة.</a:t>
            </a:r>
          </a:p>
          <a:p>
            <a:pPr algn="r" rtl="1"/>
            <a:r>
              <a:rPr lang="en-GB" i="1" dirty="0"/>
              <a:t>إذا لم يتم تلبية الاحتياجات </a:t>
            </a:r>
            <a:r>
              <a:rPr lang="en-GB" i="1" dirty="0" err="1"/>
              <a:t>الأساسية</a:t>
            </a:r>
            <a:r>
              <a:rPr lang="en-GB" i="1" dirty="0"/>
              <a:t> </a:t>
            </a:r>
            <a:r>
              <a:rPr lang="en-GB" i="1" dirty="0" err="1"/>
              <a:t>يمكن</a:t>
            </a:r>
            <a:r>
              <a:rPr lang="en-GB" i="1" dirty="0"/>
              <a:t> أن تتأثر جميع الاحتياجات الفورية الأخرى أو تتفاقم.</a:t>
            </a:r>
          </a:p>
          <a:p>
            <a:pPr algn="r" rtl="1"/>
            <a:r>
              <a:rPr lang="en-GB" i="1" dirty="0"/>
              <a:t>على سبيل المثال:</a:t>
            </a:r>
          </a:p>
          <a:p>
            <a:pPr lvl="1" algn="r" rtl="1"/>
            <a:r>
              <a:rPr lang="en-GB" i="1" dirty="0"/>
              <a:t>عندما لا يتمكن مقدمو الرعاية من توفير الاحتياجات </a:t>
            </a:r>
            <a:r>
              <a:rPr lang="en-GB" i="1" dirty="0" err="1"/>
              <a:t>المنزلية</a:t>
            </a:r>
            <a:r>
              <a:rPr lang="en-GB" i="1" dirty="0"/>
              <a:t> </a:t>
            </a:r>
            <a:r>
              <a:rPr lang="en-GB" i="1" dirty="0" err="1"/>
              <a:t>الأساسية</a:t>
            </a:r>
            <a:r>
              <a:rPr lang="ar-SA" i="1" dirty="0"/>
              <a:t>، </a:t>
            </a:r>
            <a:r>
              <a:rPr lang="en-GB" i="1" dirty="0" err="1"/>
              <a:t>يمكن</a:t>
            </a:r>
            <a:r>
              <a:rPr lang="en-GB" i="1" dirty="0"/>
              <a:t> أن يؤدي ذلك إلى وضع مرهق لكل من مقدمي الرعاية والأطفال مما قد يؤدي إلى مخاوف تتعلق بالسلامة وترتيبات رعاية غير آمنة وما إلى ذلك.</a:t>
            </a:r>
          </a:p>
          <a:p>
            <a:pPr lvl="1" algn="r" rtl="1"/>
            <a:r>
              <a:rPr lang="en-GB" i="1" dirty="0"/>
              <a:t>يمكن أن تتدهور صحة الطفل بسرعة مع محدودية </a:t>
            </a:r>
            <a:r>
              <a:rPr lang="en-GB" i="1" dirty="0" err="1"/>
              <a:t>أو</a:t>
            </a:r>
            <a:r>
              <a:rPr lang="en-GB" i="1" dirty="0"/>
              <a:t> </a:t>
            </a:r>
            <a:r>
              <a:rPr lang="ar-SA" i="1" dirty="0"/>
              <a:t>انعدام</a:t>
            </a:r>
            <a:r>
              <a:rPr lang="en-GB" i="1" dirty="0"/>
              <a:t> الوصول إلى الغذاء ومصادر المياه النظيفة.</a:t>
            </a:r>
          </a:p>
          <a:p>
            <a:pPr lvl="1" algn="r" rtl="1"/>
            <a:r>
              <a:rPr lang="en-GB" i="1" dirty="0"/>
              <a:t>يمكن توقع أو إجبار الأطفال على العمل في مواقف غير آمنة لدعم أسرهم لتوفير الاحتياجات الأساسية.</a:t>
            </a:r>
          </a:p>
          <a:p>
            <a:pPr lvl="0" algn="r" rtl="1"/>
            <a:r>
              <a:rPr lang="en-GB" i="1" dirty="0"/>
              <a:t>هذه كلها أمثلة على المواقف المحتملة التي يمكن أن تحدث إذا لم يتم تلبية الاحتياجات الأساسية.</a:t>
            </a:r>
          </a:p>
          <a:p>
            <a:pPr algn="r" rtl="1"/>
            <a:r>
              <a:rPr lang="en-GB" i="1" dirty="0"/>
              <a:t>هل يمكنك التفكير في مواقف أخرى يمكن أن تحدث إذا لم يتم تلبية الاحتياجات الأساسية؟</a:t>
            </a:r>
          </a:p>
        </p:txBody>
      </p:sp>
      <p:sp>
        <p:nvSpPr>
          <p:cNvPr id="6" name="Slide Image Placeholder 5">
            <a:extLst>
              <a:ext uri="{FF2B5EF4-FFF2-40B4-BE49-F238E27FC236}">
                <a16:creationId xmlns:a16="http://schemas.microsoft.com/office/drawing/2014/main" id="{C47ED486-8CAA-33CD-6253-0AF9CB9D9FB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648451D-7E37-34D1-F908-256F68BF631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11</a:t>
            </a:fld>
            <a:endParaRPr lang="en-US" sz="1200" dirty="0">
              <a:latin typeface="+mn-lt"/>
            </a:endParaRPr>
          </a:p>
        </p:txBody>
      </p:sp>
    </p:spTree>
    <p:extLst>
      <p:ext uri="{BB962C8B-B14F-4D97-AF65-F5344CB8AC3E}">
        <p14:creationId xmlns:p14="http://schemas.microsoft.com/office/powerpoint/2010/main" val="26729409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من المهم دعم الأطفال والأسر لتلبية احتياجاتهم الأساسية</a:t>
            </a:r>
          </a:p>
          <a:p>
            <a:pPr lvl="1" algn="r" rtl="1"/>
            <a:r>
              <a:rPr lang="en-GB" i="1" dirty="0"/>
              <a:t>إعطاء الأولوية للحالات وتقديم الدعم الفوري إذا كان الطفل معرضًا لخطر كبير للضرر بسبب عدم تلبية الاحتياجات الأساسية</a:t>
            </a:r>
          </a:p>
          <a:p>
            <a:pPr lvl="0" algn="r" rtl="1"/>
            <a:r>
              <a:rPr lang="ar-SA" i="1" dirty="0"/>
              <a:t>ال</a:t>
            </a:r>
            <a:r>
              <a:rPr lang="en-GB" i="1" dirty="0" err="1"/>
              <a:t>تأكد</a:t>
            </a:r>
            <a:r>
              <a:rPr lang="en-GB" i="1" dirty="0"/>
              <a:t> من </a:t>
            </a:r>
            <a:r>
              <a:rPr lang="en-GB" i="1" dirty="0" err="1"/>
              <a:t>تحديث</a:t>
            </a:r>
            <a:r>
              <a:rPr lang="en-GB" i="1" dirty="0"/>
              <a:t> </a:t>
            </a:r>
            <a:r>
              <a:rPr lang="ar-SA" i="1" dirty="0"/>
              <a:t>مسح الخدمات </a:t>
            </a:r>
            <a:r>
              <a:rPr lang="en-GB" i="1" dirty="0" err="1"/>
              <a:t>وأن</a:t>
            </a:r>
            <a:r>
              <a:rPr lang="en-GB" i="1" dirty="0"/>
              <a:t> العلاقات مع مقدمي </a:t>
            </a:r>
            <a:r>
              <a:rPr lang="en-GB" i="1" dirty="0" err="1"/>
              <a:t>الخدمة</a:t>
            </a:r>
            <a:r>
              <a:rPr lang="en-GB" i="1" dirty="0"/>
              <a:t> </a:t>
            </a:r>
            <a:r>
              <a:rPr lang="ar-SA" i="1" dirty="0"/>
              <a:t>تم إنشاؤها </a:t>
            </a:r>
            <a:r>
              <a:rPr lang="en-GB" i="1" dirty="0" err="1"/>
              <a:t>مسبقًا</a:t>
            </a:r>
            <a:endParaRPr lang="en-GB" i="1" dirty="0"/>
          </a:p>
          <a:p>
            <a:pPr lvl="1" algn="r" rtl="1"/>
            <a:r>
              <a:rPr lang="en-GB" i="1" dirty="0"/>
              <a:t>هذا </a:t>
            </a:r>
            <a:r>
              <a:rPr lang="en-GB" i="1" dirty="0" err="1"/>
              <a:t>أمر</a:t>
            </a:r>
            <a:r>
              <a:rPr lang="en-GB" i="1" dirty="0"/>
              <a:t> </a:t>
            </a:r>
            <a:r>
              <a:rPr lang="ar-SA" i="1" dirty="0"/>
              <a:t>أساسي</a:t>
            </a:r>
            <a:r>
              <a:rPr lang="en-GB" i="1" dirty="0"/>
              <a:t> لتوفير الاهتمام الفوري للأطفال وأسرهم.</a:t>
            </a:r>
          </a:p>
          <a:p>
            <a:pPr lvl="1" algn="r" rtl="1"/>
            <a:r>
              <a:rPr lang="en-GB" i="1" dirty="0"/>
              <a:t>سيحتاج أخصائي الحالة إلى الاعتماد </a:t>
            </a:r>
            <a:r>
              <a:rPr lang="en-GB" i="1" dirty="0" err="1"/>
              <a:t>على</a:t>
            </a:r>
            <a:r>
              <a:rPr lang="en-GB" i="1" dirty="0"/>
              <a:t> </a:t>
            </a:r>
            <a:r>
              <a:rPr lang="ar-SA" i="1" dirty="0"/>
              <a:t>مسح الخدمات </a:t>
            </a:r>
            <a:r>
              <a:rPr lang="en-GB" i="1" dirty="0" err="1"/>
              <a:t>لتحديد</a:t>
            </a:r>
            <a:r>
              <a:rPr lang="en-GB" i="1" dirty="0"/>
              <a:t> الخدمات المتاحة لدعم الأسر لتلبية احتياجاتهم الأساسية.</a:t>
            </a:r>
          </a:p>
          <a:p>
            <a:pPr lvl="0" algn="r" rtl="1"/>
            <a:r>
              <a:rPr lang="en-GB" i="1" dirty="0"/>
              <a:t>من أجل تلبية </a:t>
            </a:r>
            <a:r>
              <a:rPr lang="en-GB" i="1" dirty="0" err="1"/>
              <a:t>احتياجاتهم</a:t>
            </a:r>
            <a:r>
              <a:rPr lang="en-GB" i="1" dirty="0"/>
              <a:t> </a:t>
            </a:r>
            <a:r>
              <a:rPr lang="en-GB" i="1" dirty="0" err="1"/>
              <a:t>الأساسية</a:t>
            </a:r>
            <a:r>
              <a:rPr lang="ar-SA" i="1" dirty="0"/>
              <a:t>، </a:t>
            </a:r>
            <a:r>
              <a:rPr lang="en-GB" i="1" dirty="0" err="1"/>
              <a:t>سيحتاج</a:t>
            </a:r>
            <a:r>
              <a:rPr lang="en-GB" i="1" dirty="0"/>
              <a:t> أخصائي الحالة إلى:</a:t>
            </a:r>
          </a:p>
          <a:p>
            <a:pPr lvl="1" algn="r" rtl="1"/>
            <a:r>
              <a:rPr lang="en-GB" i="1" dirty="0"/>
              <a:t>دعم الطفل ومقدم الرعاية و / أو الوالد و / أو شخص بالغ موثوق به للوصول إلى هذه الخدمات في الوقت المناسب</a:t>
            </a:r>
          </a:p>
          <a:p>
            <a:pPr lvl="1" algn="r" rtl="1"/>
            <a:r>
              <a:rPr lang="en-GB" i="1" dirty="0"/>
              <a:t>تنسيق تقديم الخدمات</a:t>
            </a:r>
          </a:p>
          <a:p>
            <a:pPr lvl="1" algn="r" rtl="1"/>
            <a:r>
              <a:rPr lang="en-GB" i="1" dirty="0"/>
              <a:t>مرافقتهم للخدمة</a:t>
            </a:r>
          </a:p>
          <a:p>
            <a:pPr lvl="1" algn="r" rtl="1"/>
            <a:r>
              <a:rPr lang="en-GB" i="1" dirty="0"/>
              <a:t>المتابعة للتأكد من تقديم الخدمات.</a:t>
            </a:r>
          </a:p>
          <a:p>
            <a:pPr algn="r" rtl="1"/>
            <a:endParaRPr lang="ar-SA" i="1" dirty="0"/>
          </a:p>
          <a:p>
            <a:pPr algn="r" rtl="1"/>
            <a:endParaRPr lang="en-GB" i="1" dirty="0"/>
          </a:p>
          <a:p>
            <a:pPr algn="r" rtl="1"/>
            <a:endParaRPr lang="en-GB" dirty="0"/>
          </a:p>
          <a:p>
            <a:pPr algn="r" rtl="1"/>
            <a:endParaRPr lang="en-GB" dirty="0"/>
          </a:p>
        </p:txBody>
      </p:sp>
      <p:sp>
        <p:nvSpPr>
          <p:cNvPr id="6" name="Slide Image Placeholder 5">
            <a:extLst>
              <a:ext uri="{FF2B5EF4-FFF2-40B4-BE49-F238E27FC236}">
                <a16:creationId xmlns:a16="http://schemas.microsoft.com/office/drawing/2014/main" id="{BA70E4DE-BA01-3328-5D53-31F609FACE8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08633DC-7A95-0B12-6D6F-A5D5886C921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12</a:t>
            </a:fld>
            <a:endParaRPr lang="en-US" sz="1200" dirty="0">
              <a:latin typeface="+mn-lt"/>
            </a:endParaRPr>
          </a:p>
        </p:txBody>
      </p:sp>
    </p:spTree>
    <p:extLst>
      <p:ext uri="{BB962C8B-B14F-4D97-AF65-F5344CB8AC3E}">
        <p14:creationId xmlns:p14="http://schemas.microsoft.com/office/powerpoint/2010/main" val="1812773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lgn="r" rtl="1">
              <a:buNone/>
            </a:pPr>
            <a:r>
              <a:rPr lang="ar-SA" b="1" dirty="0"/>
              <a:t>الشرح</a:t>
            </a:r>
            <a:endParaRPr lang="en-US" b="1" dirty="0"/>
          </a:p>
          <a:p>
            <a:pPr algn="r" rtl="1"/>
            <a:r>
              <a:rPr lang="en-US" i="1" dirty="0"/>
              <a:t>قد تظهر احتياجات عاجلة في أي وقت أثناء عملية إدارة الحالة.</a:t>
            </a:r>
          </a:p>
          <a:p>
            <a:pPr lvl="1" algn="r" rtl="1"/>
            <a:r>
              <a:rPr lang="en-US" i="1" dirty="0"/>
              <a:t>تتطلب الاحتياجات العاجلة اهتمامًا </a:t>
            </a:r>
            <a:r>
              <a:rPr lang="en-US" i="1" dirty="0" err="1"/>
              <a:t>فوريًا</a:t>
            </a:r>
            <a:r>
              <a:rPr lang="en-US" i="1" dirty="0"/>
              <a:t> </a:t>
            </a:r>
            <a:r>
              <a:rPr lang="ar-SA" i="1" dirty="0"/>
              <a:t>(</a:t>
            </a:r>
            <a:r>
              <a:rPr lang="en-US" i="1" dirty="0" err="1"/>
              <a:t>في</a:t>
            </a:r>
            <a:r>
              <a:rPr lang="en-US" i="1" dirty="0"/>
              <a:t> </a:t>
            </a:r>
            <a:r>
              <a:rPr lang="en-US" i="1" dirty="0" err="1"/>
              <a:t>غضون</a:t>
            </a:r>
            <a:r>
              <a:rPr lang="en-US" i="1" dirty="0"/>
              <a:t> </a:t>
            </a:r>
            <a:r>
              <a:rPr lang="ar-SA" i="1" dirty="0"/>
              <a:t>٢٤-٤٨</a:t>
            </a:r>
            <a:r>
              <a:rPr lang="en-US" i="1" dirty="0"/>
              <a:t> </a:t>
            </a:r>
            <a:r>
              <a:rPr lang="en-US" i="1" dirty="0" err="1"/>
              <a:t>ساعة</a:t>
            </a:r>
            <a:r>
              <a:rPr lang="en-US" i="1" dirty="0"/>
              <a:t> </a:t>
            </a:r>
            <a:r>
              <a:rPr lang="en-US" i="1" dirty="0" err="1"/>
              <a:t>مع</a:t>
            </a:r>
            <a:r>
              <a:rPr lang="en-US" i="1" dirty="0"/>
              <a:t> متابعة ودعم مستمرين مقدمين مباشرة من </a:t>
            </a:r>
            <a:r>
              <a:rPr lang="en-US" i="1" dirty="0" err="1"/>
              <a:t>أخصائي</a:t>
            </a:r>
            <a:r>
              <a:rPr lang="en-US" i="1" dirty="0"/>
              <a:t> </a:t>
            </a:r>
            <a:r>
              <a:rPr lang="en-US" i="1" dirty="0" err="1"/>
              <a:t>الحالة</a:t>
            </a:r>
            <a:r>
              <a:rPr lang="ar-SA" i="1" dirty="0"/>
              <a:t>)</a:t>
            </a:r>
            <a:r>
              <a:rPr lang="en-US" i="1" dirty="0"/>
              <a:t>.</a:t>
            </a:r>
          </a:p>
          <a:p>
            <a:pPr algn="r" rtl="1"/>
            <a:r>
              <a:rPr lang="en-US" i="1" dirty="0"/>
              <a:t>تعد قدرة أخصائي الحالة على المرونة والتكيف أمرًا ضروريًا.</a:t>
            </a:r>
          </a:p>
          <a:p>
            <a:pPr lvl="1" algn="r" rtl="1"/>
            <a:r>
              <a:rPr lang="en-US" i="1" dirty="0"/>
              <a:t>إذا تم تحديد الاحتياجات الفورية في وقت تحديد </a:t>
            </a:r>
            <a:r>
              <a:rPr lang="en-US" i="1" dirty="0" err="1"/>
              <a:t>وتسجيل</a:t>
            </a:r>
            <a:r>
              <a:rPr lang="en-US" i="1" dirty="0"/>
              <a:t> </a:t>
            </a:r>
            <a:r>
              <a:rPr lang="en-US" i="1" dirty="0" err="1"/>
              <a:t>الطفل</a:t>
            </a:r>
            <a:r>
              <a:rPr lang="ar-SA" i="1" dirty="0"/>
              <a:t>، </a:t>
            </a:r>
            <a:r>
              <a:rPr lang="en-US" i="1" dirty="0" err="1"/>
              <a:t>فيجب</a:t>
            </a:r>
            <a:r>
              <a:rPr lang="en-US" i="1" dirty="0"/>
              <a:t> تتبع الموافقة المستنيرة والتسجيل بسرعة. يمكن مراجعة الحالة وتحديثها في وقت لاحق.</a:t>
            </a:r>
          </a:p>
          <a:p>
            <a:pPr lvl="1" algn="r" rtl="1"/>
            <a:r>
              <a:rPr lang="en-US" i="1" dirty="0"/>
              <a:t>يجب إعطاء الأولوية للدعم الفوري على إجراء تقييم شامل ووضع خطة حالة. يمكن القيام بذلك في مرحلة لاحقة بمجرد تلبية الاحتياجات الملحة.</a:t>
            </a:r>
          </a:p>
        </p:txBody>
      </p:sp>
      <p:sp>
        <p:nvSpPr>
          <p:cNvPr id="3" name="Slide Image Placeholder 2">
            <a:extLst>
              <a:ext uri="{FF2B5EF4-FFF2-40B4-BE49-F238E27FC236}">
                <a16:creationId xmlns:a16="http://schemas.microsoft.com/office/drawing/2014/main" id="{543CA4AD-B4D7-73A8-F274-85A4459052E5}"/>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3227FFB-605C-FC4B-D27B-18CEFA0736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13</a:t>
            </a:fld>
            <a:endParaRPr lang="en-US" sz="1200" dirty="0">
              <a:latin typeface="+mn-l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US" i="1" dirty="0"/>
              <a:t>هل لدى أي شخص أي أسئلة أو بحاجة إلى توضيح؟</a:t>
            </a:r>
            <a:endParaRPr lang="en-BE" i="1" dirty="0"/>
          </a:p>
        </p:txBody>
      </p:sp>
      <p:sp>
        <p:nvSpPr>
          <p:cNvPr id="6" name="Slide Image Placeholder 5">
            <a:extLst>
              <a:ext uri="{FF2B5EF4-FFF2-40B4-BE49-F238E27FC236}">
                <a16:creationId xmlns:a16="http://schemas.microsoft.com/office/drawing/2014/main" id="{4235A068-9A2A-38ED-6976-13C52402B67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342B587-C26C-27D4-90D1-07D3B9A9A4F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14</a:t>
            </a:fld>
            <a:endParaRPr lang="en-US" sz="1200" dirty="0">
              <a:latin typeface="+mn-lt"/>
            </a:endParaRPr>
          </a:p>
        </p:txBody>
      </p:sp>
    </p:spTree>
    <p:extLst>
      <p:ext uri="{BB962C8B-B14F-4D97-AF65-F5344CB8AC3E}">
        <p14:creationId xmlns:p14="http://schemas.microsoft.com/office/powerpoint/2010/main" val="1009003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مدة </a:t>
            </a:r>
            <a:r>
              <a:rPr lang="en-GB" b="1" dirty="0" err="1"/>
              <a:t>الجلسة</a:t>
            </a:r>
            <a:r>
              <a:rPr lang="en-GB" b="1" dirty="0"/>
              <a:t> الثالثة: </a:t>
            </a:r>
            <a:r>
              <a:rPr lang="ar-SA" b="1" dirty="0"/>
              <a:t>ساعة و ١٥ دقيقة</a:t>
            </a:r>
            <a:endParaRPr lang="en-GB" dirty="0"/>
          </a:p>
          <a:p>
            <a:pPr algn="r" rtl="1"/>
            <a:endParaRPr lang="en-GB" dirty="0"/>
          </a:p>
          <a:p>
            <a:pPr algn="r" rtl="1"/>
            <a:endParaRPr lang="en-BE" dirty="0"/>
          </a:p>
        </p:txBody>
      </p:sp>
      <p:sp>
        <p:nvSpPr>
          <p:cNvPr id="6" name="Slide Image Placeholder 5">
            <a:extLst>
              <a:ext uri="{FF2B5EF4-FFF2-40B4-BE49-F238E27FC236}">
                <a16:creationId xmlns:a16="http://schemas.microsoft.com/office/drawing/2014/main" id="{97AB7134-4F53-53B4-92E3-9D19D349006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591E782-0A69-BC72-62C9-CEC9239BD4B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15</a:t>
            </a:fld>
            <a:endParaRPr lang="en-US" sz="1200" dirty="0">
              <a:latin typeface="+mn-lt"/>
            </a:endParaRPr>
          </a:p>
        </p:txBody>
      </p:sp>
    </p:spTree>
    <p:extLst>
      <p:ext uri="{BB962C8B-B14F-4D97-AF65-F5344CB8AC3E}">
        <p14:creationId xmlns:p14="http://schemas.microsoft.com/office/powerpoint/2010/main" val="1948861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المناقشة العامة (١٠ دقائق)</a:t>
            </a:r>
          </a:p>
          <a:p>
            <a:pPr algn="r" rtl="1"/>
            <a:r>
              <a:rPr lang="en-GB" i="1" dirty="0"/>
              <a:t>تذكر تعريف الصحة النفسية من </a:t>
            </a:r>
            <a:r>
              <a:rPr lang="en-GB" i="1" dirty="0" err="1"/>
              <a:t>الوحدة</a:t>
            </a:r>
            <a:r>
              <a:rPr lang="en-GB" i="1" dirty="0"/>
              <a:t> </a:t>
            </a:r>
            <a:r>
              <a:rPr lang="ar-SA" i="1" dirty="0"/>
              <a:t>٤</a:t>
            </a:r>
            <a:endParaRPr lang="en-GB" i="1" dirty="0"/>
          </a:p>
          <a:p>
            <a:pPr algn="r" rtl="1"/>
            <a:r>
              <a:rPr lang="en-GB" i="1" dirty="0"/>
              <a:t>الصحة النفسية هي </a:t>
            </a:r>
            <a:r>
              <a:rPr lang="en-GB" i="1" dirty="0" err="1"/>
              <a:t>وجود</a:t>
            </a:r>
            <a:r>
              <a:rPr lang="en-GB" i="1" dirty="0"/>
              <a:t> </a:t>
            </a:r>
            <a:r>
              <a:rPr lang="en-GB" i="1" dirty="0" err="1"/>
              <a:t>الرفاه</a:t>
            </a:r>
            <a:r>
              <a:rPr lang="en-GB" i="1" dirty="0"/>
              <a:t> </a:t>
            </a:r>
            <a:r>
              <a:rPr lang="en-GB" i="1" dirty="0" err="1"/>
              <a:t>ال</a:t>
            </a:r>
            <a:r>
              <a:rPr lang="ar-SA" i="1" dirty="0"/>
              <a:t>ذهني</a:t>
            </a:r>
            <a:r>
              <a:rPr lang="en-GB" i="1" dirty="0"/>
              <a:t> (</a:t>
            </a:r>
            <a:r>
              <a:rPr lang="en-GB" i="1" dirty="0" err="1"/>
              <a:t>النفسي</a:t>
            </a:r>
            <a:r>
              <a:rPr lang="en-GB" i="1" dirty="0"/>
              <a:t> </a:t>
            </a:r>
            <a:r>
              <a:rPr lang="en-GB" i="1" dirty="0" err="1"/>
              <a:t>والعاطفي</a:t>
            </a:r>
            <a:r>
              <a:rPr lang="en-GB" i="1" dirty="0"/>
              <a:t>) </a:t>
            </a:r>
            <a:r>
              <a:rPr lang="en-GB" i="1" dirty="0" err="1"/>
              <a:t>والاجتماعي</a:t>
            </a:r>
            <a:r>
              <a:rPr lang="en-GB" i="1" dirty="0"/>
              <a:t> التي يمكن من خلالها للطفل الفرد أن يدرك </a:t>
            </a:r>
            <a:r>
              <a:rPr lang="en-GB" i="1" dirty="0" err="1"/>
              <a:t>إمكاناته</a:t>
            </a:r>
            <a:r>
              <a:rPr lang="en-GB" i="1" dirty="0"/>
              <a:t> </a:t>
            </a:r>
            <a:r>
              <a:rPr lang="en-GB" i="1" dirty="0" err="1"/>
              <a:t>والتعامل</a:t>
            </a:r>
            <a:r>
              <a:rPr lang="en-GB" i="1" dirty="0"/>
              <a:t> مع ضغوط الحياة </a:t>
            </a:r>
            <a:r>
              <a:rPr lang="en-GB" i="1" dirty="0" err="1"/>
              <a:t>الطبيعية</a:t>
            </a:r>
            <a:r>
              <a:rPr lang="en-GB" i="1" dirty="0"/>
              <a:t> </a:t>
            </a:r>
            <a:r>
              <a:rPr lang="en-GB" i="1" dirty="0" err="1"/>
              <a:t>والمساهمة</a:t>
            </a:r>
            <a:r>
              <a:rPr lang="en-GB" i="1" dirty="0"/>
              <a:t> في أسرته ومجتمعه.</a:t>
            </a:r>
          </a:p>
          <a:p>
            <a:pPr algn="r" rtl="1"/>
            <a:r>
              <a:rPr lang="en-GB" i="1" dirty="0"/>
              <a:t>ما الذي قد تحدده على أنه احتياجات عاجلة للصحة النفسية والدعم النفسي الاجتماعي؟</a:t>
            </a:r>
          </a:p>
        </p:txBody>
      </p:sp>
      <p:sp>
        <p:nvSpPr>
          <p:cNvPr id="6" name="Slide Image Placeholder 5">
            <a:extLst>
              <a:ext uri="{FF2B5EF4-FFF2-40B4-BE49-F238E27FC236}">
                <a16:creationId xmlns:a16="http://schemas.microsoft.com/office/drawing/2014/main" id="{C3B774AA-3ADA-6C0B-BBBF-8B7467CDB49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CBC8DB9-6DD8-2A41-E5D9-E83FBC77E43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16</a:t>
            </a:fld>
            <a:endParaRPr lang="en-US" sz="1200" dirty="0">
              <a:latin typeface="+mn-lt"/>
            </a:endParaRPr>
          </a:p>
        </p:txBody>
      </p:sp>
    </p:spTree>
    <p:extLst>
      <p:ext uri="{BB962C8B-B14F-4D97-AF65-F5344CB8AC3E}">
        <p14:creationId xmlns:p14="http://schemas.microsoft.com/office/powerpoint/2010/main" val="1660684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err="1"/>
              <a:t>عرض</a:t>
            </a:r>
            <a:r>
              <a:rPr lang="en-GB" dirty="0"/>
              <a:t> </a:t>
            </a:r>
            <a:r>
              <a:rPr lang="en-GB" dirty="0" err="1"/>
              <a:t>الشريحة</a:t>
            </a:r>
            <a:r>
              <a:rPr lang="en-GB" dirty="0"/>
              <a:t> </a:t>
            </a:r>
            <a:r>
              <a:rPr lang="en-GB" dirty="0" err="1"/>
              <a:t>و</a:t>
            </a:r>
            <a:r>
              <a:rPr lang="ar-SA" dirty="0"/>
              <a:t>الربط مع إجابات </a:t>
            </a:r>
            <a:r>
              <a:rPr lang="en-GB" dirty="0" err="1"/>
              <a:t>المشاركين</a:t>
            </a:r>
            <a:r>
              <a:rPr lang="en-GB" dirty="0"/>
              <a:t> من المناقشة</a:t>
            </a:r>
          </a:p>
          <a:p>
            <a:pPr lvl="1" algn="r" rtl="1"/>
            <a:r>
              <a:rPr lang="en-BE" sz="1200" b="1" i="1">
                <a:latin typeface="Arial" panose="020B0604020202020204" pitchFamily="34" charset="0"/>
                <a:cs typeface="Arial" panose="020B0604020202020204" pitchFamily="34" charset="0"/>
              </a:rPr>
              <a:t>إيذاء النفس </a:t>
            </a:r>
            <a:r>
              <a:rPr lang="en-GB" b="1" i="1" dirty="0"/>
              <a:t>:</a:t>
            </a:r>
            <a:r>
              <a:rPr lang="en-GB" i="1" dirty="0"/>
              <a:t>إيذاء النفس عمدا والانتحار يشير إلى إيذاء النفس بنية إنهاء </a:t>
            </a:r>
            <a:r>
              <a:rPr lang="en-GB" i="1" dirty="0" err="1"/>
              <a:t>حياة</a:t>
            </a:r>
            <a:r>
              <a:rPr lang="en-GB" i="1" dirty="0"/>
              <a:t> </a:t>
            </a:r>
            <a:r>
              <a:rPr lang="en-GB" i="1" dirty="0" err="1"/>
              <a:t>ال</a:t>
            </a:r>
            <a:r>
              <a:rPr lang="ar-SA" i="1" dirty="0"/>
              <a:t>شخص</a:t>
            </a:r>
            <a:endParaRPr lang="en-GB" i="1" dirty="0"/>
          </a:p>
          <a:p>
            <a:pPr lvl="1" algn="r" rtl="1"/>
            <a:r>
              <a:rPr lang="en-GB" b="1" i="1" dirty="0"/>
              <a:t>إيذاء </a:t>
            </a:r>
            <a:r>
              <a:rPr lang="en-GB" b="1" i="1" dirty="0" err="1"/>
              <a:t>الآخرين:</a:t>
            </a:r>
            <a:r>
              <a:rPr lang="en-GB" i="1" dirty="0" err="1"/>
              <a:t>التسبب</a:t>
            </a:r>
            <a:r>
              <a:rPr lang="ar-SA" i="1" dirty="0"/>
              <a:t> بالضرر</a:t>
            </a:r>
            <a:r>
              <a:rPr lang="en-GB" i="1" dirty="0"/>
              <a:t> أو محاولة أو </a:t>
            </a:r>
            <a:r>
              <a:rPr lang="en-GB" i="1" dirty="0" err="1"/>
              <a:t>التهديد</a:t>
            </a:r>
            <a:r>
              <a:rPr lang="en-GB" i="1" dirty="0"/>
              <a:t> </a:t>
            </a:r>
            <a:r>
              <a:rPr lang="en-GB" i="1" dirty="0" err="1"/>
              <a:t>ب</a:t>
            </a:r>
            <a:r>
              <a:rPr lang="ar-SA" i="1" dirty="0"/>
              <a:t>الإيذاء</a:t>
            </a:r>
            <a:r>
              <a:rPr lang="en-GB" i="1" dirty="0"/>
              <a:t> مع القدرة الواضحة على إتمام الفعل</a:t>
            </a:r>
          </a:p>
          <a:p>
            <a:pPr lvl="1" algn="r" rtl="1"/>
            <a:r>
              <a:rPr lang="en-GB" b="1" i="1" dirty="0"/>
              <a:t>الذهان النشط أو الحديث:</a:t>
            </a:r>
            <a:r>
              <a:rPr lang="en-GB" i="1" dirty="0"/>
              <a:t>فقدان الاتصال بالواقع أو صعوبة فهم ما هو حقيقي وما هو غير ذلك</a:t>
            </a:r>
          </a:p>
          <a:p>
            <a:pPr lvl="1" algn="r" rtl="1"/>
            <a:r>
              <a:rPr lang="en-GB" b="1" i="1" dirty="0"/>
              <a:t>نوبات غير منضبطة:</a:t>
            </a:r>
            <a:r>
              <a:rPr lang="en-GB" i="1" dirty="0"/>
              <a:t>انفجار مفاجئ غير منضبط للنشاط الكهربائي في الدماغ. يمكن أن يسبب </a:t>
            </a:r>
            <a:r>
              <a:rPr lang="en-GB" i="1" dirty="0" err="1"/>
              <a:t>تغييرات</a:t>
            </a:r>
            <a:r>
              <a:rPr lang="en-GB" i="1" dirty="0"/>
              <a:t> </a:t>
            </a:r>
            <a:r>
              <a:rPr lang="en-GB" i="1" dirty="0" err="1"/>
              <a:t>في</a:t>
            </a:r>
            <a:r>
              <a:rPr lang="ar-SA" i="1" dirty="0"/>
              <a:t> ال</a:t>
            </a:r>
            <a:r>
              <a:rPr lang="en-US" i="1" noProof="0" dirty="0" err="1"/>
              <a:t>سلوك</a:t>
            </a:r>
            <a:r>
              <a:rPr lang="ar-SA" i="1" noProof="0" dirty="0"/>
              <a:t> </a:t>
            </a:r>
            <a:r>
              <a:rPr lang="en-GB" i="1" dirty="0" err="1"/>
              <a:t>والحركات</a:t>
            </a:r>
            <a:r>
              <a:rPr lang="en-GB" i="1" dirty="0"/>
              <a:t> والمشاعر ومستويات الوعي</a:t>
            </a:r>
          </a:p>
          <a:p>
            <a:pPr lvl="1" algn="r" rtl="1"/>
            <a:r>
              <a:rPr lang="ar-SA" b="1" i="1" dirty="0"/>
              <a:t>تعاطي</a:t>
            </a:r>
            <a:r>
              <a:rPr lang="en-GB" b="1" i="1" dirty="0"/>
              <a:t> مادة غير خاضعة </a:t>
            </a:r>
            <a:r>
              <a:rPr lang="en-GB" b="1" i="1" dirty="0" err="1"/>
              <a:t>للرقابة</a:t>
            </a:r>
            <a:r>
              <a:rPr lang="en-GB" b="1" i="1" dirty="0"/>
              <a:t>:</a:t>
            </a:r>
            <a:r>
              <a:rPr lang="ar-SA" i="1" dirty="0"/>
              <a:t>حالة يكون فيها تعاطي المخدرات غير منضبط على الرغم من الضرر المحتمل للذات أو للآخرين</a:t>
            </a:r>
            <a:endParaRPr lang="en-GB" i="1" dirty="0"/>
          </a:p>
          <a:p>
            <a:pPr lvl="0" algn="r" rtl="1"/>
            <a:r>
              <a:rPr lang="en-US" dirty="0"/>
              <a:t>المصدر: إرشادات المنظمة الدولية </a:t>
            </a:r>
            <a:r>
              <a:rPr lang="en-US" dirty="0" err="1"/>
              <a:t>للهجرة</a:t>
            </a:r>
            <a:r>
              <a:rPr lang="en-US" dirty="0"/>
              <a:t> </a:t>
            </a:r>
            <a:r>
              <a:rPr lang="en-US" dirty="0" err="1"/>
              <a:t>لبر</a:t>
            </a:r>
            <a:r>
              <a:rPr lang="ar-SA" dirty="0" err="1"/>
              <a:t>ا</a:t>
            </a:r>
            <a:r>
              <a:rPr lang="en-US" dirty="0" err="1"/>
              <a:t>مج</a:t>
            </a:r>
            <a:r>
              <a:rPr lang="en-US" dirty="0"/>
              <a:t> الصحة النفسية والدعم النفسي الاجتماعي عن بعد في الأوضاع الإنسانية </a:t>
            </a:r>
            <a:r>
              <a:rPr lang="en-US" dirty="0" err="1"/>
              <a:t>و</a:t>
            </a:r>
            <a:r>
              <a:rPr lang="en-US" dirty="0"/>
              <a:t> </a:t>
            </a:r>
            <a:r>
              <a:rPr lang="ar-SA" dirty="0"/>
              <a:t>برنامج العمل المتعلق بالفجوة في مجال الصحة النفسية</a:t>
            </a:r>
            <a:endParaRPr lang="en-US" dirty="0"/>
          </a:p>
          <a:p>
            <a:pPr lvl="1" algn="r" rtl="1"/>
            <a:endParaRPr lang="en-US" dirty="0"/>
          </a:p>
        </p:txBody>
      </p:sp>
      <p:sp>
        <p:nvSpPr>
          <p:cNvPr id="6" name="Slide Image Placeholder 5">
            <a:extLst>
              <a:ext uri="{FF2B5EF4-FFF2-40B4-BE49-F238E27FC236}">
                <a16:creationId xmlns:a16="http://schemas.microsoft.com/office/drawing/2014/main" id="{B06FD621-D27B-7F24-79B5-C44CC7BD149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B61D441-8183-2AD0-7999-66D80C5AB3C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17</a:t>
            </a:fld>
            <a:endParaRPr lang="en-US" sz="1200" dirty="0">
              <a:latin typeface="+mn-lt"/>
            </a:endParaRPr>
          </a:p>
        </p:txBody>
      </p:sp>
    </p:spTree>
    <p:extLst>
      <p:ext uri="{BB962C8B-B14F-4D97-AF65-F5344CB8AC3E}">
        <p14:creationId xmlns:p14="http://schemas.microsoft.com/office/powerpoint/2010/main" val="15738120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يجب على أخصائي الحالة أن يطبق مهاراته الأساسية في الصحة النفسية والدعم النفسي الاجتماعي </a:t>
            </a:r>
            <a:r>
              <a:rPr lang="en-GB" i="1" dirty="0" err="1"/>
              <a:t>ومهارات</a:t>
            </a:r>
            <a:r>
              <a:rPr lang="en-GB" i="1" dirty="0"/>
              <a:t> </a:t>
            </a:r>
            <a:r>
              <a:rPr lang="en-GB" i="1" dirty="0" err="1"/>
              <a:t>ال</a:t>
            </a:r>
            <a:r>
              <a:rPr lang="ar-SA" i="1" dirty="0"/>
              <a:t>تواصل</a:t>
            </a:r>
            <a:r>
              <a:rPr lang="en-GB" i="1" dirty="0"/>
              <a:t> في كل موقف ينشأ مع الطفل والأسرة.</a:t>
            </a:r>
          </a:p>
          <a:p>
            <a:pPr lvl="1" algn="r" rtl="1"/>
            <a:r>
              <a:rPr lang="en-GB" i="1" dirty="0"/>
              <a:t>تذكر المهارات الأساسية للصحة النفسية والدعم النفسي الاجتماعي التي مارسناها في </a:t>
            </a:r>
            <a:r>
              <a:rPr lang="en-GB" i="1" dirty="0" err="1"/>
              <a:t>الوحدة</a:t>
            </a:r>
            <a:r>
              <a:rPr lang="en-GB" i="1" dirty="0"/>
              <a:t> </a:t>
            </a:r>
            <a:r>
              <a:rPr lang="ar-SA" i="1" dirty="0"/>
              <a:t>٤</a:t>
            </a:r>
            <a:r>
              <a:rPr lang="en-GB" i="1" dirty="0"/>
              <a:t>: </a:t>
            </a:r>
            <a:r>
              <a:rPr lang="en-GB" i="1" dirty="0" err="1"/>
              <a:t>الاستجابة</a:t>
            </a:r>
            <a:r>
              <a:rPr lang="en-GB" i="1" dirty="0"/>
              <a:t> </a:t>
            </a:r>
            <a:r>
              <a:rPr lang="en-GB" i="1" dirty="0" err="1"/>
              <a:t>بتعاطف</a:t>
            </a:r>
            <a:r>
              <a:rPr lang="ar-SA" i="1" dirty="0"/>
              <a:t>، </a:t>
            </a:r>
            <a:r>
              <a:rPr lang="en-GB" i="1" dirty="0" err="1"/>
              <a:t>ودعم</a:t>
            </a:r>
            <a:r>
              <a:rPr lang="en-GB" i="1" dirty="0"/>
              <a:t> </a:t>
            </a:r>
            <a:r>
              <a:rPr lang="en-GB" i="1" dirty="0" err="1"/>
              <a:t>اتخاذ</a:t>
            </a:r>
            <a:r>
              <a:rPr lang="en-GB" i="1" dirty="0"/>
              <a:t> </a:t>
            </a:r>
            <a:r>
              <a:rPr lang="en-GB" i="1" dirty="0" err="1"/>
              <a:t>القرا</a:t>
            </a:r>
            <a:r>
              <a:rPr lang="ar-SA" i="1" dirty="0"/>
              <a:t>، </a:t>
            </a:r>
            <a:r>
              <a:rPr lang="en-GB" i="1" dirty="0" err="1"/>
              <a:t>وإظهار</a:t>
            </a:r>
            <a:r>
              <a:rPr lang="en-GB" i="1" dirty="0"/>
              <a:t> </a:t>
            </a:r>
            <a:r>
              <a:rPr lang="en-GB" i="1" dirty="0" err="1"/>
              <a:t>الاحترام</a:t>
            </a:r>
            <a:r>
              <a:rPr lang="ar-SA" i="1" dirty="0"/>
              <a:t>، </a:t>
            </a:r>
            <a:r>
              <a:rPr lang="en-GB" i="1" dirty="0" err="1"/>
              <a:t>والاستماع</a:t>
            </a:r>
            <a:r>
              <a:rPr lang="en-GB" i="1" dirty="0"/>
              <a:t> </a:t>
            </a:r>
            <a:r>
              <a:rPr lang="en-GB" i="1" dirty="0" err="1"/>
              <a:t>الفعا</a:t>
            </a:r>
            <a:r>
              <a:rPr lang="ar-SA" i="1" dirty="0"/>
              <a:t>ل،</a:t>
            </a:r>
            <a:r>
              <a:rPr lang="en-GB" i="1" dirty="0"/>
              <a:t> واستخدام </a:t>
            </a:r>
            <a:r>
              <a:rPr lang="en-GB" i="1" dirty="0" err="1"/>
              <a:t>عبارات</a:t>
            </a:r>
            <a:r>
              <a:rPr lang="en-GB" i="1" dirty="0"/>
              <a:t> </a:t>
            </a:r>
            <a:r>
              <a:rPr lang="en-GB" i="1" dirty="0" err="1"/>
              <a:t>الشفاء</a:t>
            </a:r>
            <a:r>
              <a:rPr lang="ar-SA" i="1" dirty="0"/>
              <a:t> </a:t>
            </a:r>
            <a:r>
              <a:rPr lang="en-GB" i="1" dirty="0" err="1"/>
              <a:t>وما</a:t>
            </a:r>
            <a:r>
              <a:rPr lang="en-GB" i="1" dirty="0"/>
              <a:t> إلى ذلك.</a:t>
            </a:r>
          </a:p>
          <a:p>
            <a:pPr lvl="1" algn="r" rtl="1"/>
            <a:r>
              <a:rPr lang="en-GB" i="1" dirty="0"/>
              <a:t>سيتعين على أخصائي الحالة أن يستمع بفاعلية ويبحث عن مؤشرات للاحتياجات العاجلة للصحة النفسية والدعم النفسي الاجتماعي.</a:t>
            </a:r>
          </a:p>
          <a:p>
            <a:pPr lvl="1" algn="r" rtl="1"/>
            <a:r>
              <a:rPr lang="en-GB" i="1" dirty="0"/>
              <a:t>تذكر أن الطفل لا يتواصل فقط من </a:t>
            </a:r>
            <a:r>
              <a:rPr lang="en-GB" i="1" dirty="0" err="1"/>
              <a:t>خلال</a:t>
            </a:r>
            <a:r>
              <a:rPr lang="en-GB" i="1" dirty="0"/>
              <a:t> </a:t>
            </a:r>
            <a:r>
              <a:rPr lang="en-GB" i="1" dirty="0" err="1"/>
              <a:t>ال</a:t>
            </a:r>
            <a:r>
              <a:rPr lang="ar-SA" i="1" dirty="0"/>
              <a:t>حديث، </a:t>
            </a:r>
            <a:r>
              <a:rPr lang="en-GB" i="1" dirty="0" err="1"/>
              <a:t>ولكن</a:t>
            </a:r>
            <a:r>
              <a:rPr lang="en-GB" i="1" dirty="0"/>
              <a:t> التقاط الإشارات غير اللفظية لا يقل أهمية عن ذلك.</a:t>
            </a:r>
          </a:p>
          <a:p>
            <a:pPr algn="r" rtl="1"/>
            <a:r>
              <a:rPr lang="en-GB" i="1" dirty="0"/>
              <a:t>سيكون لكل منظمة </a:t>
            </a:r>
            <a:r>
              <a:rPr lang="en-GB" i="1" dirty="0" err="1"/>
              <a:t>سياساتها</a:t>
            </a:r>
            <a:r>
              <a:rPr lang="en-GB" i="1" dirty="0"/>
              <a:t> </a:t>
            </a:r>
            <a:r>
              <a:rPr lang="en-GB" i="1" dirty="0" err="1"/>
              <a:t>الخاصة</a:t>
            </a:r>
            <a:r>
              <a:rPr lang="ar-SA" i="1" dirty="0"/>
              <a:t>، </a:t>
            </a:r>
            <a:r>
              <a:rPr lang="en-GB" i="1" dirty="0" err="1"/>
              <a:t>ولكن</a:t>
            </a:r>
            <a:r>
              <a:rPr lang="en-GB" i="1" dirty="0"/>
              <a:t> يوصى بالاتصال بمشرفك على الفور عندما يتم تحديد طفل لديه احتياجات عاجلة للصحة النفسية والدعم النفسي الاجتماعي.</a:t>
            </a:r>
          </a:p>
          <a:p>
            <a:pPr algn="r" rtl="1"/>
            <a:r>
              <a:rPr lang="en-GB" i="1" dirty="0"/>
              <a:t>من المهم ألا يكون الطفل وحيدًا</a:t>
            </a:r>
          </a:p>
          <a:p>
            <a:pPr lvl="1" algn="r" rtl="1"/>
            <a:r>
              <a:rPr lang="en-GB" i="1" dirty="0"/>
              <a:t>هذا يضمن سلامة الطفل ويجعل الطفل يشعر بالدعم.</a:t>
            </a:r>
          </a:p>
          <a:p>
            <a:pPr lvl="1" algn="r" rtl="1"/>
            <a:r>
              <a:rPr lang="en-GB" i="1" dirty="0"/>
              <a:t>على سبيل المثال: ابق مع الطفل أو تأكد من بقاء شخص بالغ موثوق به أو شقيق أكبر مع الطفل</a:t>
            </a:r>
          </a:p>
          <a:p>
            <a:pPr algn="r" rtl="1"/>
            <a:r>
              <a:rPr lang="en-GB" i="1" dirty="0"/>
              <a:t>يجب أن </a:t>
            </a:r>
            <a:r>
              <a:rPr lang="en-GB" i="1" dirty="0" err="1"/>
              <a:t>يكون</a:t>
            </a:r>
            <a:r>
              <a:rPr lang="en-GB" i="1" dirty="0"/>
              <a:t> </a:t>
            </a:r>
            <a:r>
              <a:rPr lang="ar-SA" i="1" dirty="0"/>
              <a:t>مسح</a:t>
            </a:r>
            <a:r>
              <a:rPr lang="en-GB" i="1" dirty="0"/>
              <a:t> </a:t>
            </a:r>
            <a:r>
              <a:rPr lang="en-GB" i="1" dirty="0" err="1"/>
              <a:t>الخدم</a:t>
            </a:r>
            <a:r>
              <a:rPr lang="ar-SA" i="1" dirty="0"/>
              <a:t>ات الخاص ب</a:t>
            </a:r>
            <a:r>
              <a:rPr lang="en-GB" i="1" dirty="0" err="1"/>
              <a:t>خدمات</a:t>
            </a:r>
            <a:r>
              <a:rPr lang="en-GB" i="1" dirty="0"/>
              <a:t> الصحة النفسية والدعم النفسي الاجتماعي المتخصصة متاحًا بسهولة.</a:t>
            </a:r>
          </a:p>
          <a:p>
            <a:pPr lvl="1" algn="r" rtl="1"/>
            <a:r>
              <a:rPr lang="en-GB" i="1" dirty="0"/>
              <a:t>عندما </a:t>
            </a:r>
            <a:r>
              <a:rPr lang="en-GB" i="1" dirty="0" err="1"/>
              <a:t>يكون</a:t>
            </a:r>
            <a:r>
              <a:rPr lang="en-GB" i="1" dirty="0"/>
              <a:t> </a:t>
            </a:r>
            <a:r>
              <a:rPr lang="en-GB" i="1" dirty="0" err="1"/>
              <a:t>لدى</a:t>
            </a:r>
            <a:r>
              <a:rPr lang="en-GB" i="1" dirty="0"/>
              <a:t> الطفل احتياجات الصحة النفسية والدعم النفسي الاجتماعي التي تتطلب دعمًا </a:t>
            </a:r>
            <a:r>
              <a:rPr lang="en-GB" i="1" dirty="0" err="1"/>
              <a:t>فوريًا</a:t>
            </a:r>
            <a:r>
              <a:rPr lang="en-GB" i="1" dirty="0"/>
              <a:t> </a:t>
            </a:r>
            <a:r>
              <a:rPr lang="en-GB" i="1" dirty="0" err="1"/>
              <a:t>ومتخصصًا</a:t>
            </a:r>
            <a:r>
              <a:rPr lang="ar-SA" i="1" dirty="0"/>
              <a:t>، </a:t>
            </a:r>
            <a:r>
              <a:rPr lang="en-GB" i="1" dirty="0" err="1"/>
              <a:t>يجب</a:t>
            </a:r>
            <a:r>
              <a:rPr lang="en-GB" i="1" dirty="0"/>
              <a:t> إحالة الشخص إلى متخصص عندما </a:t>
            </a:r>
            <a:r>
              <a:rPr lang="en-GB" i="1" dirty="0" err="1"/>
              <a:t>يكون</a:t>
            </a:r>
            <a:r>
              <a:rPr lang="en-GB" i="1" dirty="0"/>
              <a:t> </a:t>
            </a:r>
            <a:r>
              <a:rPr lang="ar-SA" i="1" dirty="0"/>
              <a:t>ذلك </a:t>
            </a:r>
            <a:r>
              <a:rPr lang="en-GB" i="1" dirty="0" err="1"/>
              <a:t>في</a:t>
            </a:r>
            <a:r>
              <a:rPr lang="en-GB" i="1" dirty="0"/>
              <a:t> مصلحة الطفل الفضلى.</a:t>
            </a:r>
          </a:p>
          <a:p>
            <a:pPr lvl="0" algn="r" rtl="1"/>
            <a:r>
              <a:rPr lang="en-GB" i="1" dirty="0"/>
              <a:t>يمكن تجاوز الموافقة إذا كان في </a:t>
            </a:r>
            <a:r>
              <a:rPr lang="en-GB" i="1" dirty="0" err="1"/>
              <a:t>مصلحة</a:t>
            </a:r>
            <a:r>
              <a:rPr lang="en-GB" i="1" dirty="0"/>
              <a:t> </a:t>
            </a:r>
            <a:r>
              <a:rPr lang="en-GB" i="1" dirty="0" err="1"/>
              <a:t>الطفل</a:t>
            </a:r>
            <a:r>
              <a:rPr lang="ar-SA" i="1" dirty="0"/>
              <a:t> الفضلى.</a:t>
            </a:r>
            <a:endParaRPr lang="en-GB" i="1" dirty="0"/>
          </a:p>
          <a:p>
            <a:pPr lvl="1" algn="r" rtl="1"/>
            <a:r>
              <a:rPr lang="en-GB" i="1" dirty="0"/>
              <a:t>على </a:t>
            </a:r>
            <a:r>
              <a:rPr lang="en-GB" i="1" dirty="0" err="1"/>
              <a:t>سبيل</a:t>
            </a:r>
            <a:r>
              <a:rPr lang="en-GB" i="1" dirty="0"/>
              <a:t> </a:t>
            </a:r>
            <a:r>
              <a:rPr lang="en-GB" i="1" dirty="0" err="1"/>
              <a:t>المثال</a:t>
            </a:r>
            <a:r>
              <a:rPr lang="ar-SA" i="1" dirty="0"/>
              <a:t>، </a:t>
            </a:r>
            <a:r>
              <a:rPr lang="en-GB" i="1" dirty="0" err="1"/>
              <a:t>عندما</a:t>
            </a:r>
            <a:r>
              <a:rPr lang="en-GB" i="1" dirty="0"/>
              <a:t> يكون من مصلحة الطفل تلقي خدمات الصحة النفسية والدعم النفسي الاجتماعي المتخصصة ولكن الطفل أو مقدم الرعاية أو الوالد أو الشخص البالغ الموثوق به لم يوافق أو لم يكن قادرًا على القيام بذلك بسبب ضائقة </a:t>
            </a:r>
            <a:r>
              <a:rPr lang="en-GB" i="1" dirty="0" err="1"/>
              <a:t>عاطفية</a:t>
            </a:r>
            <a:r>
              <a:rPr lang="en-GB" i="1" dirty="0"/>
              <a:t> </a:t>
            </a:r>
            <a:r>
              <a:rPr lang="en-GB" i="1" dirty="0" err="1"/>
              <a:t>شديدة</a:t>
            </a:r>
            <a:r>
              <a:rPr lang="ar-SA" i="1" dirty="0"/>
              <a:t>، </a:t>
            </a:r>
            <a:r>
              <a:rPr lang="en-GB" i="1" dirty="0" err="1"/>
              <a:t>يجب</a:t>
            </a:r>
            <a:r>
              <a:rPr lang="en-GB" i="1" dirty="0"/>
              <a:t> إجراء الإحالة وتقديم الدعم إلى الطفل على الفور.</a:t>
            </a:r>
          </a:p>
        </p:txBody>
      </p:sp>
      <p:sp>
        <p:nvSpPr>
          <p:cNvPr id="6" name="Slide Image Placeholder 5">
            <a:extLst>
              <a:ext uri="{FF2B5EF4-FFF2-40B4-BE49-F238E27FC236}">
                <a16:creationId xmlns:a16="http://schemas.microsoft.com/office/drawing/2014/main" id="{DEB77B79-42C5-228B-C531-0A357EDF69B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A118C93-D025-10A8-221B-5D3B69115D9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18</a:t>
            </a:fld>
            <a:endParaRPr lang="en-US" sz="1200" dirty="0">
              <a:latin typeface="+mn-lt"/>
            </a:endParaRPr>
          </a:p>
        </p:txBody>
      </p:sp>
    </p:spTree>
    <p:extLst>
      <p:ext uri="{BB962C8B-B14F-4D97-AF65-F5344CB8AC3E}">
        <p14:creationId xmlns:p14="http://schemas.microsoft.com/office/powerpoint/2010/main" val="3178485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توجيه </a:t>
            </a:r>
            <a:r>
              <a:rPr lang="en-GB" dirty="0" err="1"/>
              <a:t>المشاركين</a:t>
            </a:r>
            <a:r>
              <a:rPr lang="en-GB" dirty="0"/>
              <a:t> </a:t>
            </a:r>
            <a:r>
              <a:rPr lang="en-GB" dirty="0" err="1"/>
              <a:t>إلى</a:t>
            </a:r>
            <a:r>
              <a:rPr lang="ar-SA" dirty="0"/>
              <a:t> </a:t>
            </a:r>
            <a:r>
              <a:rPr lang="en-GB" b="1" dirty="0" err="1"/>
              <a:t>صفحة</a:t>
            </a:r>
            <a:r>
              <a:rPr lang="ar-SA" b="1" dirty="0"/>
              <a:t> ٧٣ من دليل</a:t>
            </a:r>
            <a:r>
              <a:rPr lang="en-GB" b="1" dirty="0"/>
              <a:t> </a:t>
            </a:r>
            <a:r>
              <a:rPr lang="en-GB" b="1" dirty="0" err="1"/>
              <a:t>العمل</a:t>
            </a:r>
            <a:r>
              <a:rPr lang="en-GB" b="1" dirty="0"/>
              <a:t> : الأطفال الذين يعانون من مخاوف عاجلة تتعلق بالصحة النفسية والدعم النفسي الاجتماعي</a:t>
            </a:r>
            <a:endParaRPr lang="en-GB" dirty="0"/>
          </a:p>
          <a:p>
            <a:pPr algn="r" rtl="1"/>
            <a:r>
              <a:rPr lang="en-GB" dirty="0"/>
              <a:t>قسّم المشاركين إلى ثلاث مجموعات</a:t>
            </a:r>
          </a:p>
          <a:p>
            <a:pPr lvl="1" algn="r" rtl="1"/>
            <a:r>
              <a:rPr lang="en-GB" dirty="0"/>
              <a:t>قم بتعيين سؤال مختلف لكل مجموعة</a:t>
            </a:r>
          </a:p>
          <a:p>
            <a:pPr lvl="0" algn="r" rtl="1"/>
            <a:r>
              <a:rPr lang="en-GB" b="0" i="1" dirty="0"/>
              <a:t>مع مجموعتك:</a:t>
            </a:r>
          </a:p>
          <a:p>
            <a:pPr lvl="1" algn="r" rtl="1"/>
            <a:r>
              <a:rPr lang="en-GB" b="0" i="1" dirty="0"/>
              <a:t>ناقش السؤال</a:t>
            </a:r>
          </a:p>
          <a:p>
            <a:pPr lvl="1" algn="r" rtl="1"/>
            <a:r>
              <a:rPr lang="en-GB" b="0" i="1" dirty="0"/>
              <a:t>استعد </a:t>
            </a:r>
            <a:r>
              <a:rPr lang="en-GB" b="0" i="1" dirty="0" err="1"/>
              <a:t>لتقديم</a:t>
            </a:r>
            <a:r>
              <a:rPr lang="en-GB" b="0" i="1" dirty="0"/>
              <a:t> </a:t>
            </a:r>
            <a:r>
              <a:rPr lang="ar-SA" b="0" i="1" dirty="0"/>
              <a:t>الإجابة</a:t>
            </a:r>
            <a:r>
              <a:rPr lang="en-GB" b="0" i="1" dirty="0"/>
              <a:t> </a:t>
            </a:r>
            <a:r>
              <a:rPr lang="ar-SA" b="0" i="1" dirty="0" err="1"/>
              <a:t>لل</a:t>
            </a:r>
            <a:r>
              <a:rPr lang="en-GB" b="0" i="1" dirty="0" err="1"/>
              <a:t>مجموعة</a:t>
            </a:r>
            <a:r>
              <a:rPr lang="en-GB" b="0" i="1" dirty="0"/>
              <a:t> الأكبر</a:t>
            </a:r>
          </a:p>
          <a:p>
            <a:pPr marL="0" indent="0" algn="r" rtl="1">
              <a:buNone/>
            </a:pPr>
            <a:endParaRPr lang="en-GB" b="1" dirty="0"/>
          </a:p>
          <a:p>
            <a:pPr marL="0" indent="0" algn="r" rtl="1">
              <a:buNone/>
            </a:pPr>
            <a:r>
              <a:rPr lang="en-GB" b="1" dirty="0"/>
              <a:t>العمل </a:t>
            </a:r>
            <a:r>
              <a:rPr lang="en-GB" b="1" dirty="0" err="1"/>
              <a:t>الجماعي</a:t>
            </a:r>
            <a:r>
              <a:rPr lang="en-GB" b="1" dirty="0"/>
              <a:t> </a:t>
            </a:r>
            <a:r>
              <a:rPr lang="ar-SA" b="1" dirty="0"/>
              <a:t>(١٠-١٥ دقيقة)</a:t>
            </a:r>
            <a:endParaRPr lang="en-GB" b="1" dirty="0"/>
          </a:p>
          <a:p>
            <a:pPr marL="0" indent="0" algn="r" rtl="1">
              <a:buNone/>
            </a:pPr>
            <a:endParaRPr lang="en-GB" b="1" dirty="0"/>
          </a:p>
          <a:p>
            <a:pPr marL="0" indent="0" algn="r" rtl="1">
              <a:buNone/>
            </a:pPr>
            <a:r>
              <a:rPr lang="en-GB" b="1" dirty="0"/>
              <a:t>مناقشة عامة</a:t>
            </a:r>
          </a:p>
          <a:p>
            <a:pPr algn="r" rtl="1"/>
            <a:r>
              <a:rPr lang="en-GB" dirty="0"/>
              <a:t>اطلب من متطوع من كل مجموعة </a:t>
            </a:r>
            <a:r>
              <a:rPr lang="en-GB" dirty="0" err="1"/>
              <a:t>تقديم</a:t>
            </a:r>
            <a:r>
              <a:rPr lang="en-GB" dirty="0"/>
              <a:t> </a:t>
            </a:r>
            <a:r>
              <a:rPr lang="ar-SA" dirty="0"/>
              <a:t>إجابتهم </a:t>
            </a:r>
            <a:r>
              <a:rPr lang="en-GB" dirty="0" err="1"/>
              <a:t>على</a:t>
            </a:r>
            <a:r>
              <a:rPr lang="en-GB" dirty="0"/>
              <a:t> السؤال</a:t>
            </a:r>
          </a:p>
          <a:p>
            <a:pPr algn="r" rtl="1"/>
            <a:r>
              <a:rPr lang="ar-SA" dirty="0"/>
              <a:t>قم بت</a:t>
            </a:r>
            <a:r>
              <a:rPr lang="en-GB" dirty="0" err="1"/>
              <a:t>وج</a:t>
            </a:r>
            <a:r>
              <a:rPr lang="ar-SA" dirty="0" err="1"/>
              <a:t>ي</a:t>
            </a:r>
            <a:r>
              <a:rPr lang="en-GB" dirty="0" err="1"/>
              <a:t>ه</a:t>
            </a:r>
            <a:r>
              <a:rPr lang="en-GB" dirty="0"/>
              <a:t> مناقشة قصيرة</a:t>
            </a:r>
          </a:p>
          <a:p>
            <a:pPr algn="r" rtl="1"/>
            <a:r>
              <a:rPr lang="en-GB" dirty="0"/>
              <a:t>استكمل بالشرائح الثلاث التالية</a:t>
            </a:r>
          </a:p>
        </p:txBody>
      </p:sp>
      <p:sp>
        <p:nvSpPr>
          <p:cNvPr id="6" name="Slide Image Placeholder 5">
            <a:extLst>
              <a:ext uri="{FF2B5EF4-FFF2-40B4-BE49-F238E27FC236}">
                <a16:creationId xmlns:a16="http://schemas.microsoft.com/office/drawing/2014/main" id="{692C4A0C-9520-474F-1EDA-A45B9768814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644A5CF-15F2-23B7-DF44-5351C930E3A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19</a:t>
            </a:fld>
            <a:endParaRPr lang="en-US" sz="1200" dirty="0">
              <a:latin typeface="+mn-lt"/>
            </a:endParaRPr>
          </a:p>
        </p:txBody>
      </p:sp>
    </p:spTree>
    <p:extLst>
      <p:ext uri="{BB962C8B-B14F-4D97-AF65-F5344CB8AC3E}">
        <p14:creationId xmlns:p14="http://schemas.microsoft.com/office/powerpoint/2010/main" val="3688694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3" name="Google Shape;293;p5:notes"/>
          <p:cNvSpPr txBox="1">
            <a:spLocks noGrp="1"/>
          </p:cNvSpPr>
          <p:nvPr>
            <p:ph type="body" idx="1"/>
          </p:nvPr>
        </p:nvSpPr>
        <p:spPr/>
        <p:txBody>
          <a:bodyPr/>
          <a:lstStyle/>
          <a:p>
            <a:pPr marL="0" indent="0" algn="r" rtl="1">
              <a:buNone/>
            </a:pPr>
            <a:r>
              <a:rPr lang="en-US" b="1" dirty="0"/>
              <a:t>مدة الجلسة الأولى: </a:t>
            </a:r>
            <a:r>
              <a:rPr lang="ar-SA" b="1" dirty="0"/>
              <a:t>٤٥ دقيقة</a:t>
            </a:r>
            <a:endParaRPr lang="en-US" b="1"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i="1" dirty="0"/>
              <a:t>______________________________________________________________________________</a:t>
            </a:r>
          </a:p>
          <a:p>
            <a:pPr marL="0" indent="0" algn="r" rtl="1">
              <a:buNone/>
            </a:pPr>
            <a:endParaRPr lang="en-US" b="1" dirty="0"/>
          </a:p>
          <a:p>
            <a:pPr marL="0" indent="0" algn="r" rtl="1">
              <a:buNone/>
            </a:pPr>
            <a:r>
              <a:rPr lang="ar-SA" b="1" dirty="0"/>
              <a:t>الشرح</a:t>
            </a:r>
            <a:endParaRPr lang="en-US" dirty="0"/>
          </a:p>
          <a:p>
            <a:pPr algn="r" rtl="1"/>
            <a:r>
              <a:rPr lang="en-US" i="1" dirty="0"/>
              <a:t>نفتتح جلسة اليوم من خلال:</a:t>
            </a:r>
          </a:p>
          <a:p>
            <a:pPr lvl="1" algn="r" rtl="1"/>
            <a:r>
              <a:rPr lang="en-US" i="1" dirty="0" err="1"/>
              <a:t>تقديم</a:t>
            </a:r>
            <a:r>
              <a:rPr lang="en-US" i="1" dirty="0"/>
              <a:t> </a:t>
            </a:r>
            <a:r>
              <a:rPr lang="ar-SA" i="1" dirty="0"/>
              <a:t>نظرة</a:t>
            </a:r>
            <a:r>
              <a:rPr lang="en-US" i="1" dirty="0"/>
              <a:t> عامة عما يمكن توقعه من </a:t>
            </a:r>
            <a:r>
              <a:rPr lang="en-US" i="1" dirty="0" err="1"/>
              <a:t>وحدة</a:t>
            </a:r>
            <a:r>
              <a:rPr lang="en-US" i="1" dirty="0"/>
              <a:t> </a:t>
            </a:r>
            <a:r>
              <a:rPr lang="en-US" i="1" dirty="0" err="1"/>
              <a:t>اليو</a:t>
            </a:r>
            <a:r>
              <a:rPr lang="ar-SA" i="1" dirty="0" err="1"/>
              <a:t>م</a:t>
            </a:r>
            <a:r>
              <a:rPr lang="ar-SA" i="1" dirty="0"/>
              <a:t> حول </a:t>
            </a:r>
            <a:r>
              <a:rPr lang="en-US" i="1" dirty="0" err="1"/>
              <a:t>الدعم</a:t>
            </a:r>
            <a:r>
              <a:rPr lang="en-US" i="1" dirty="0"/>
              <a:t> الفوري</a:t>
            </a:r>
          </a:p>
          <a:p>
            <a:pPr lvl="1" algn="r" rtl="1"/>
            <a:r>
              <a:rPr lang="ar-SA" i="1" dirty="0"/>
              <a:t>مراجعة</a:t>
            </a:r>
            <a:r>
              <a:rPr lang="en-US" i="1" dirty="0"/>
              <a:t> الوحدة السابقة.</a:t>
            </a:r>
          </a:p>
        </p:txBody>
      </p:sp>
      <p:sp>
        <p:nvSpPr>
          <p:cNvPr id="3" name="Slide Image Placeholder 2">
            <a:extLst>
              <a:ext uri="{FF2B5EF4-FFF2-40B4-BE49-F238E27FC236}">
                <a16:creationId xmlns:a16="http://schemas.microsoft.com/office/drawing/2014/main" id="{6A941178-7F3B-04FD-FF15-D62114877CA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2C5F16EA-0D8F-86F1-33F5-03B825CE05D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a:t>قدم الشريحة أو اطلب من أحد المتطوعين تقديم الشريحة</a:t>
            </a:r>
            <a:endParaRPr lang="en-BE" dirty="0"/>
          </a:p>
          <a:p>
            <a:pPr algn="r" rtl="1"/>
            <a:r>
              <a:rPr lang="en-GB" i="1" u="none" dirty="0">
                <a:sym typeface="Arial"/>
              </a:rPr>
              <a:t>هذه القائمة من علامات التحذير التي يجب الاستماع إليها ليست شاملة.</a:t>
            </a:r>
          </a:p>
          <a:p>
            <a:pPr algn="r" rtl="1"/>
            <a:r>
              <a:rPr lang="en-GB" i="1" u="none" dirty="0">
                <a:sym typeface="Arial"/>
              </a:rPr>
              <a:t>قد تكون هناك علامات تحذير محددة ثقافيًا يجب أن تكون على دراية بها والتي لم يتم تضمينها في هذه القائمة.</a:t>
            </a:r>
          </a:p>
          <a:p>
            <a:pPr algn="r" rtl="1"/>
            <a:r>
              <a:rPr lang="en-GB" i="1" u="none" dirty="0">
                <a:sym typeface="Arial"/>
              </a:rPr>
              <a:t>بالنسبة للأطفال الذين يعانون من نوبات </a:t>
            </a:r>
            <a:r>
              <a:rPr lang="en-GB" i="1" u="none" dirty="0" err="1">
                <a:sym typeface="Arial"/>
              </a:rPr>
              <a:t>ذهانية</a:t>
            </a:r>
            <a:r>
              <a:rPr lang="en-GB" i="1" u="none" dirty="0">
                <a:sym typeface="Arial"/>
              </a:rPr>
              <a:t> </a:t>
            </a:r>
            <a:r>
              <a:rPr lang="en-GB" i="1" u="none" dirty="0" err="1">
                <a:sym typeface="Arial"/>
              </a:rPr>
              <a:t>فقد</a:t>
            </a:r>
            <a:r>
              <a:rPr lang="en-GB" i="1" u="none" dirty="0">
                <a:sym typeface="Arial"/>
              </a:rPr>
              <a:t> يكونون:</a:t>
            </a:r>
            <a:endParaRPr lang="en-GB" i="1" u="none" dirty="0"/>
          </a:p>
          <a:p>
            <a:pPr lvl="1" algn="r" rtl="1"/>
            <a:r>
              <a:rPr lang="ar-SA" i="1" u="none" dirty="0">
                <a:sym typeface="Arial"/>
              </a:rPr>
              <a:t>من ال</a:t>
            </a:r>
            <a:r>
              <a:rPr lang="en-GB" i="1" u="none" dirty="0" err="1">
                <a:sym typeface="Arial"/>
              </a:rPr>
              <a:t>صعب</a:t>
            </a:r>
            <a:r>
              <a:rPr lang="ar-SA" i="1" u="none" dirty="0">
                <a:sym typeface="Arial"/>
              </a:rPr>
              <a:t> أن تفهمهم</a:t>
            </a:r>
            <a:endParaRPr lang="en-GB" i="1" u="none" dirty="0"/>
          </a:p>
          <a:p>
            <a:pPr lvl="1" algn="r" rtl="1"/>
            <a:r>
              <a:rPr lang="en-GB" i="1" u="none" dirty="0">
                <a:sym typeface="Arial"/>
              </a:rPr>
              <a:t>التحدث بسرعة كبيرة أو ببطء</a:t>
            </a:r>
          </a:p>
          <a:p>
            <a:pPr lvl="1" algn="r" rtl="1"/>
            <a:r>
              <a:rPr lang="ar-SA" i="1" u="none" dirty="0"/>
              <a:t>إرباك بك</a:t>
            </a:r>
            <a:r>
              <a:rPr lang="en-GB" i="1" u="none" dirty="0" err="1"/>
              <a:t>لماتهم</a:t>
            </a:r>
            <a:endParaRPr lang="en-GB" i="1" u="none" dirty="0">
              <a:sym typeface="Arial"/>
            </a:endParaRPr>
          </a:p>
          <a:p>
            <a:pPr lvl="1" algn="r" rtl="1"/>
            <a:r>
              <a:rPr lang="en-GB" i="1" u="none" dirty="0">
                <a:sym typeface="Arial"/>
              </a:rPr>
              <a:t>تغيير </a:t>
            </a:r>
            <a:r>
              <a:rPr lang="en-GB" i="1" u="none" dirty="0" err="1">
                <a:sym typeface="Arial"/>
              </a:rPr>
              <a:t>المواضيع</a:t>
            </a:r>
            <a:r>
              <a:rPr lang="en-GB" i="1" u="none" dirty="0">
                <a:sym typeface="Arial"/>
              </a:rPr>
              <a:t> </a:t>
            </a:r>
            <a:r>
              <a:rPr lang="en-GB" i="1" u="none" dirty="0" err="1">
                <a:sym typeface="Arial"/>
              </a:rPr>
              <a:t>بسرعة</a:t>
            </a:r>
            <a:endParaRPr lang="en-GB" i="1" u="none" dirty="0"/>
          </a:p>
          <a:p>
            <a:pPr lvl="1" algn="r" rtl="1"/>
            <a:r>
              <a:rPr lang="en-GB" i="1" u="none" dirty="0" err="1"/>
              <a:t>ق</a:t>
            </a:r>
            <a:r>
              <a:rPr lang="ar-SA" i="1" u="none" dirty="0"/>
              <a:t>ول</a:t>
            </a:r>
            <a:r>
              <a:rPr lang="en-GB" i="1" u="none" dirty="0"/>
              <a:t> أشياء عن سماع الأصوات أو رؤية الأشياء أو التحدث عن واقع بديل يعيشون فيه</a:t>
            </a:r>
            <a:endParaRPr lang="en-GB" dirty="0"/>
          </a:p>
        </p:txBody>
      </p:sp>
      <p:sp>
        <p:nvSpPr>
          <p:cNvPr id="8" name="Slide Image Placeholder 7">
            <a:extLst>
              <a:ext uri="{FF2B5EF4-FFF2-40B4-BE49-F238E27FC236}">
                <a16:creationId xmlns:a16="http://schemas.microsoft.com/office/drawing/2014/main" id="{0E04314F-AF2C-0C6F-DF79-F8EA630D0F77}"/>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87DD1755-9521-1095-A5DA-1A90A1E8B8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20</a:t>
            </a:fld>
            <a:endParaRPr lang="en-US" sz="1200" dirty="0">
              <a:latin typeface="+mn-lt"/>
            </a:endParaRPr>
          </a:p>
        </p:txBody>
      </p:sp>
    </p:spTree>
    <p:extLst>
      <p:ext uri="{BB962C8B-B14F-4D97-AF65-F5344CB8AC3E}">
        <p14:creationId xmlns:p14="http://schemas.microsoft.com/office/powerpoint/2010/main" val="3684778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a:t>قدم الشريحة أو اطلب من أحد المتطوعين تقديم الشريحة</a:t>
            </a:r>
            <a:endParaRPr lang="en-BE" dirty="0"/>
          </a:p>
          <a:p>
            <a:pPr algn="r" rtl="1"/>
            <a:r>
              <a:rPr lang="en-GB" i="1" u="none" dirty="0">
                <a:sym typeface="Arial"/>
              </a:rPr>
              <a:t>هذه القائمة من علامات التحذير التي يجب الاستماع إليها ليست شاملة.</a:t>
            </a:r>
          </a:p>
          <a:p>
            <a:pPr algn="r" rtl="1"/>
            <a:r>
              <a:rPr lang="en-GB" i="1" u="none" dirty="0">
                <a:sym typeface="Arial"/>
              </a:rPr>
              <a:t>قد تكون هناك علامات تحذير محددة ثقافيًا يجب أن تكون على دراية بها والتي لم يتم تضمينها في هذه القائمة.</a:t>
            </a:r>
          </a:p>
        </p:txBody>
      </p:sp>
      <p:sp>
        <p:nvSpPr>
          <p:cNvPr id="6" name="Slide Image Placeholder 5">
            <a:extLst>
              <a:ext uri="{FF2B5EF4-FFF2-40B4-BE49-F238E27FC236}">
                <a16:creationId xmlns:a16="http://schemas.microsoft.com/office/drawing/2014/main" id="{76ACE82A-220E-C285-2EFF-9C204CB9782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F8B2D2D-C2DE-6C24-50A3-B450073A97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21</a:t>
            </a:fld>
            <a:endParaRPr lang="en-US" sz="1200" dirty="0">
              <a:latin typeface="+mn-lt"/>
            </a:endParaRPr>
          </a:p>
        </p:txBody>
      </p:sp>
    </p:spTree>
    <p:extLst>
      <p:ext uri="{BB962C8B-B14F-4D97-AF65-F5344CB8AC3E}">
        <p14:creationId xmlns:p14="http://schemas.microsoft.com/office/powerpoint/2010/main" val="13501287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a:t>قدم الشريحة أو اطلب من أحد المتطوعين تقديم الشريحة</a:t>
            </a:r>
            <a:endParaRPr lang="en-BE" dirty="0"/>
          </a:p>
          <a:p>
            <a:pPr algn="r" rtl="1"/>
            <a:r>
              <a:rPr lang="en-GB" i="1" u="none" dirty="0">
                <a:sym typeface="Arial"/>
              </a:rPr>
              <a:t>هذه القائمة من علامات التحذير التي يجب الاستماع إليها ليست شاملة.</a:t>
            </a:r>
          </a:p>
          <a:p>
            <a:pPr algn="r" rtl="1"/>
            <a:r>
              <a:rPr lang="en-GB" i="1" u="none" dirty="0">
                <a:sym typeface="Arial"/>
              </a:rPr>
              <a:t>قد تكون هناك علامات تحذير محددة ثقافيًا يجب أن تكون على دراية بها والتي لم يتم تضمينها في هذه القائمة.</a:t>
            </a:r>
          </a:p>
        </p:txBody>
      </p:sp>
      <p:sp>
        <p:nvSpPr>
          <p:cNvPr id="6" name="Slide Image Placeholder 5">
            <a:extLst>
              <a:ext uri="{FF2B5EF4-FFF2-40B4-BE49-F238E27FC236}">
                <a16:creationId xmlns:a16="http://schemas.microsoft.com/office/drawing/2014/main" id="{E9F405DF-11DF-705C-CCF6-A4BF2CECA47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AA15AE0-6239-6223-03FC-8B56D0B8FE1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22</a:t>
            </a:fld>
            <a:endParaRPr lang="en-US" sz="1200" dirty="0">
              <a:latin typeface="+mn-lt"/>
            </a:endParaRPr>
          </a:p>
        </p:txBody>
      </p:sp>
    </p:spTree>
    <p:extLst>
      <p:ext uri="{BB962C8B-B14F-4D97-AF65-F5344CB8AC3E}">
        <p14:creationId xmlns:p14="http://schemas.microsoft.com/office/powerpoint/2010/main" val="18299985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endParaRPr lang="en-BE" dirty="0"/>
          </a:p>
          <a:p>
            <a:pPr algn="r" rtl="1"/>
            <a:r>
              <a:rPr lang="en-US" i="1" dirty="0"/>
              <a:t>يجب </a:t>
            </a:r>
            <a:r>
              <a:rPr lang="en-US" i="1" dirty="0" err="1"/>
              <a:t>على</a:t>
            </a:r>
            <a:r>
              <a:rPr lang="en-US" i="1" dirty="0"/>
              <a:t> </a:t>
            </a:r>
            <a:r>
              <a:rPr lang="ar-SA" i="1" dirty="0" err="1"/>
              <a:t>أخصائيي</a:t>
            </a:r>
            <a:r>
              <a:rPr lang="ar-SA" i="1" dirty="0"/>
              <a:t> </a:t>
            </a:r>
            <a:r>
              <a:rPr lang="en-US" i="1" dirty="0" err="1"/>
              <a:t>الحال</a:t>
            </a:r>
            <a:r>
              <a:rPr lang="ar-SA" i="1" dirty="0" err="1"/>
              <a:t>ة</a:t>
            </a:r>
            <a:r>
              <a:rPr lang="en-US" i="1" dirty="0"/>
              <a:t> الاتصال بمشرفيهم إذا كان لديهم طفل معرض لخطر الانتحار أو إيذاء النفس.</a:t>
            </a:r>
          </a:p>
          <a:p>
            <a:pPr algn="r" rtl="1"/>
            <a:endParaRPr lang="ar-SA" dirty="0"/>
          </a:p>
          <a:p>
            <a:pPr algn="r" rtl="1"/>
            <a:endParaRPr lang="ar-SA" dirty="0"/>
          </a:p>
          <a:p>
            <a:pPr algn="r" rtl="1"/>
            <a:endParaRPr lang="en-BE" dirty="0"/>
          </a:p>
        </p:txBody>
      </p:sp>
      <p:sp>
        <p:nvSpPr>
          <p:cNvPr id="6" name="Slide Image Placeholder 5">
            <a:extLst>
              <a:ext uri="{FF2B5EF4-FFF2-40B4-BE49-F238E27FC236}">
                <a16:creationId xmlns:a16="http://schemas.microsoft.com/office/drawing/2014/main" id="{4426866D-960A-494A-2CAA-BC4323C49EA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4924B9C-CA5F-CAFF-A82D-94DA78AE8F4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23</a:t>
            </a:fld>
            <a:endParaRPr lang="en-US" sz="1200" dirty="0">
              <a:latin typeface="+mn-lt"/>
            </a:endParaRPr>
          </a:p>
        </p:txBody>
      </p:sp>
    </p:spTree>
    <p:extLst>
      <p:ext uri="{BB962C8B-B14F-4D97-AF65-F5344CB8AC3E}">
        <p14:creationId xmlns:p14="http://schemas.microsoft.com/office/powerpoint/2010/main" val="34137497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endParaRPr lang="en-BE" dirty="0"/>
          </a:p>
        </p:txBody>
      </p:sp>
      <p:sp>
        <p:nvSpPr>
          <p:cNvPr id="6" name="Slide Image Placeholder 5">
            <a:extLst>
              <a:ext uri="{FF2B5EF4-FFF2-40B4-BE49-F238E27FC236}">
                <a16:creationId xmlns:a16="http://schemas.microsoft.com/office/drawing/2014/main" id="{661C9874-044C-4501-F720-AAD3E517E6D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8665FB9-5D58-9C2D-323E-CCBF79E56D4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24</a:t>
            </a:fld>
            <a:endParaRPr lang="en-US" sz="1200" dirty="0">
              <a:latin typeface="+mn-lt"/>
            </a:endParaRPr>
          </a:p>
        </p:txBody>
      </p:sp>
    </p:spTree>
    <p:extLst>
      <p:ext uri="{BB962C8B-B14F-4D97-AF65-F5344CB8AC3E}">
        <p14:creationId xmlns:p14="http://schemas.microsoft.com/office/powerpoint/2010/main" val="8586367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endParaRPr lang="en-BE" dirty="0"/>
          </a:p>
          <a:p>
            <a:pPr marL="0" indent="0" algn="r" rtl="1">
              <a:buNone/>
            </a:pPr>
            <a:endParaRPr lang="en-US" dirty="0"/>
          </a:p>
          <a:p>
            <a:pPr algn="r" rtl="1"/>
            <a:endParaRPr lang="en-US" dirty="0"/>
          </a:p>
        </p:txBody>
      </p:sp>
      <p:sp>
        <p:nvSpPr>
          <p:cNvPr id="6" name="Slide Image Placeholder 5">
            <a:extLst>
              <a:ext uri="{FF2B5EF4-FFF2-40B4-BE49-F238E27FC236}">
                <a16:creationId xmlns:a16="http://schemas.microsoft.com/office/drawing/2014/main" id="{71268214-48CC-B9E6-E2A3-4C090FB7D32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269C370-19B4-C26D-DC6A-1BE5C739957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25</a:t>
            </a:fld>
            <a:endParaRPr lang="en-US" sz="1200" dirty="0">
              <a:latin typeface="+mn-lt"/>
            </a:endParaRPr>
          </a:p>
        </p:txBody>
      </p:sp>
    </p:spTree>
    <p:extLst>
      <p:ext uri="{BB962C8B-B14F-4D97-AF65-F5344CB8AC3E}">
        <p14:creationId xmlns:p14="http://schemas.microsoft.com/office/powerpoint/2010/main" val="7943416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endParaRPr lang="en-BE" dirty="0"/>
          </a:p>
          <a:p>
            <a:pPr algn="r" rtl="1"/>
            <a:r>
              <a:rPr lang="en-US" i="1" dirty="0"/>
              <a:t>تذكر أن دورك هو الحفاظ على سلامة الطفل ومساعدته في الحصول على الدعم المتخصص الذي يحتاجه.</a:t>
            </a:r>
          </a:p>
          <a:p>
            <a:pPr algn="r" rtl="1"/>
            <a:r>
              <a:rPr lang="en-US" i="1" dirty="0"/>
              <a:t>هل لدى أي شخص أي أسئلة أو بحاجة إلى توضيح؟</a:t>
            </a:r>
          </a:p>
        </p:txBody>
      </p:sp>
      <p:sp>
        <p:nvSpPr>
          <p:cNvPr id="6" name="Slide Image Placeholder 5">
            <a:extLst>
              <a:ext uri="{FF2B5EF4-FFF2-40B4-BE49-F238E27FC236}">
                <a16:creationId xmlns:a16="http://schemas.microsoft.com/office/drawing/2014/main" id="{5610E3C4-3FA4-8A1C-74B6-C56DCEC8642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BA42C9E-5800-7450-7069-D70724BEB18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26</a:t>
            </a:fld>
            <a:endParaRPr lang="en-US" sz="1200" dirty="0">
              <a:latin typeface="+mn-lt"/>
            </a:endParaRPr>
          </a:p>
        </p:txBody>
      </p:sp>
    </p:spTree>
    <p:extLst>
      <p:ext uri="{BB962C8B-B14F-4D97-AF65-F5344CB8AC3E}">
        <p14:creationId xmlns:p14="http://schemas.microsoft.com/office/powerpoint/2010/main" val="24953050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endParaRPr lang="en-BE" dirty="0"/>
          </a:p>
          <a:p>
            <a:pPr algn="r" rtl="1"/>
            <a:r>
              <a:rPr lang="en-US" i="1" dirty="0"/>
              <a:t>هل لدى أي شخص أي أسئلة أو بحاجة إلى توضيح؟</a:t>
            </a:r>
            <a:endParaRPr lang="en-BE" i="1" dirty="0"/>
          </a:p>
          <a:p>
            <a:pPr algn="r" rtl="1"/>
            <a:r>
              <a:rPr lang="en-GB" i="1" dirty="0"/>
              <a:t>لقد انتهينا من الجلسة حول الاحتياجات العاجلة للصحة النفسية والدعم النفسي الاجتماعي</a:t>
            </a:r>
          </a:p>
          <a:p>
            <a:pPr algn="r" rtl="1"/>
            <a:r>
              <a:rPr lang="en-GB" i="1" dirty="0"/>
              <a:t>الآن سوف نلقي نظرة على الاستجابة الفورية للصحة الجسدية الجنسية والإنجابية.</a:t>
            </a:r>
          </a:p>
          <a:p>
            <a:pPr algn="r" rtl="1"/>
            <a:endParaRPr lang="en-BE" dirty="0"/>
          </a:p>
          <a:p>
            <a:pPr algn="r" rtl="1"/>
            <a:endParaRPr lang="en-BE" dirty="0"/>
          </a:p>
        </p:txBody>
      </p:sp>
      <p:sp>
        <p:nvSpPr>
          <p:cNvPr id="6" name="Slide Image Placeholder 5">
            <a:extLst>
              <a:ext uri="{FF2B5EF4-FFF2-40B4-BE49-F238E27FC236}">
                <a16:creationId xmlns:a16="http://schemas.microsoft.com/office/drawing/2014/main" id="{7A1CFFD6-813F-6A92-FE62-313D60DD8A3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176B7DAC-9FF8-40B6-87C4-29A82A9B05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27</a:t>
            </a:fld>
            <a:endParaRPr lang="en-US" sz="1200" dirty="0">
              <a:latin typeface="+mn-lt"/>
            </a:endParaRPr>
          </a:p>
        </p:txBody>
      </p:sp>
    </p:spTree>
    <p:extLst>
      <p:ext uri="{BB962C8B-B14F-4D97-AF65-F5344CB8AC3E}">
        <p14:creationId xmlns:p14="http://schemas.microsoft.com/office/powerpoint/2010/main" val="25310202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مدة </a:t>
            </a:r>
            <a:r>
              <a:rPr lang="en-GB" b="1" dirty="0" err="1"/>
              <a:t>الجلسة</a:t>
            </a:r>
            <a:r>
              <a:rPr lang="en-GB" b="1" dirty="0"/>
              <a:t> </a:t>
            </a:r>
            <a:r>
              <a:rPr lang="ar-SA" b="1" dirty="0"/>
              <a:t>٤: ٣٠ دقيقة</a:t>
            </a:r>
            <a:endParaRPr lang="en-GB" dirty="0"/>
          </a:p>
          <a:p>
            <a:pPr algn="r" rtl="1"/>
            <a:endParaRPr lang="en-GB" dirty="0"/>
          </a:p>
          <a:p>
            <a:pPr algn="r" rtl="1"/>
            <a:endParaRPr lang="en-BE" dirty="0"/>
          </a:p>
        </p:txBody>
      </p:sp>
      <p:sp>
        <p:nvSpPr>
          <p:cNvPr id="6" name="Slide Image Placeholder 5">
            <a:extLst>
              <a:ext uri="{FF2B5EF4-FFF2-40B4-BE49-F238E27FC236}">
                <a16:creationId xmlns:a16="http://schemas.microsoft.com/office/drawing/2014/main" id="{A3E87176-AA52-3ED8-E106-B1F024CBCDA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086F41B-E15C-4F83-1BB5-EFAF4B3B103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28</a:t>
            </a:fld>
            <a:endParaRPr lang="en-US" sz="1200" dirty="0">
              <a:latin typeface="+mn-lt"/>
            </a:endParaRPr>
          </a:p>
        </p:txBody>
      </p:sp>
    </p:spTree>
    <p:extLst>
      <p:ext uri="{BB962C8B-B14F-4D97-AF65-F5344CB8AC3E}">
        <p14:creationId xmlns:p14="http://schemas.microsoft.com/office/powerpoint/2010/main" val="20445215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GB" i="1" dirty="0"/>
              <a:t>يتم تعريف مصطلح الاعتداء الجنسي </a:t>
            </a:r>
            <a:r>
              <a:rPr lang="en-GB" i="1" dirty="0" err="1"/>
              <a:t>من</a:t>
            </a:r>
            <a:r>
              <a:rPr lang="en-GB" i="1" dirty="0"/>
              <a:t> </a:t>
            </a:r>
            <a:r>
              <a:rPr lang="en-GB" i="1" dirty="0" err="1"/>
              <a:t>قبل</a:t>
            </a:r>
            <a:r>
              <a:rPr lang="ar-SA" i="1" dirty="0"/>
              <a:t> </a:t>
            </a:r>
            <a:r>
              <a:rPr lang="en-US" i="1" dirty="0" err="1"/>
              <a:t>منظمة</a:t>
            </a:r>
            <a:r>
              <a:rPr lang="en-US" i="1" dirty="0"/>
              <a:t> </a:t>
            </a:r>
            <a:r>
              <a:rPr lang="en-US" i="1" dirty="0" err="1"/>
              <a:t>الصحة</a:t>
            </a:r>
            <a:r>
              <a:rPr lang="en-US" i="1" dirty="0"/>
              <a:t> </a:t>
            </a:r>
            <a:r>
              <a:rPr lang="en-US" i="1" dirty="0" err="1"/>
              <a:t>العالمية</a:t>
            </a:r>
            <a:r>
              <a:rPr lang="ar-SA" i="1" dirty="0"/>
              <a:t> كالتالي</a:t>
            </a:r>
            <a:r>
              <a:rPr lang="en-US" i="1" dirty="0"/>
              <a:t>:</a:t>
            </a:r>
          </a:p>
          <a:p>
            <a:pPr lvl="1" algn="r" rtl="1"/>
            <a:r>
              <a:rPr lang="ar-SA" i="1" dirty="0"/>
              <a:t>"انخراط الطفل في نشاط جنسي لا يفهمه تماماً، أو لا يستطيع إعطاء موافقته المستنيرة، أو لا يكون الطفل جاهزاً في مرحلة نموه ولا يستطيع الموافقة على ذلك، أو ينتهك قوانين المجتمع أو محرماته الاجتماعية </a:t>
            </a:r>
            <a:r>
              <a:rPr lang="en-US" i="1" dirty="0"/>
              <a:t>. "</a:t>
            </a:r>
            <a:endParaRPr lang="en-GB" i="1" dirty="0"/>
          </a:p>
          <a:p>
            <a:pPr algn="r" rtl="1"/>
            <a:r>
              <a:rPr lang="en-GB" i="1" dirty="0"/>
              <a:t>غالبًا ما يتم تمييز ثلاثة أنواع من الاعتداء الجنسي على الأطفال:</a:t>
            </a:r>
          </a:p>
          <a:p>
            <a:pPr lvl="1" algn="r" rtl="1"/>
            <a:r>
              <a:rPr lang="en-GB" i="1" dirty="0"/>
              <a:t>الاعتداء الجنسي غير </a:t>
            </a:r>
            <a:r>
              <a:rPr lang="en-GB" i="1" dirty="0" err="1"/>
              <a:t>المتصل</a:t>
            </a:r>
            <a:r>
              <a:rPr lang="en-GB" i="1" dirty="0"/>
              <a:t> </a:t>
            </a:r>
            <a:r>
              <a:rPr lang="ar-SA" i="1" dirty="0"/>
              <a:t>(</a:t>
            </a:r>
            <a:r>
              <a:rPr lang="en-GB" i="1" dirty="0" err="1"/>
              <a:t>على</a:t>
            </a:r>
            <a:r>
              <a:rPr lang="en-GB" i="1" dirty="0"/>
              <a:t> </a:t>
            </a:r>
            <a:r>
              <a:rPr lang="en-GB" i="1" dirty="0" err="1"/>
              <a:t>سبيل</a:t>
            </a:r>
            <a:r>
              <a:rPr lang="en-GB" i="1" dirty="0"/>
              <a:t> </a:t>
            </a:r>
            <a:r>
              <a:rPr lang="en-GB" i="1" dirty="0" err="1"/>
              <a:t>المثال</a:t>
            </a:r>
            <a:r>
              <a:rPr lang="ar-SA" i="1" dirty="0"/>
              <a:t>، </a:t>
            </a:r>
            <a:r>
              <a:rPr lang="en-GB" i="1" dirty="0" err="1"/>
              <a:t>التهديدات</a:t>
            </a:r>
            <a:r>
              <a:rPr lang="en-GB" i="1" dirty="0"/>
              <a:t> بالاعتداء </a:t>
            </a:r>
            <a:r>
              <a:rPr lang="en-GB" i="1" dirty="0" err="1"/>
              <a:t>الجنسي</a:t>
            </a:r>
            <a:r>
              <a:rPr lang="en-GB" i="1" dirty="0"/>
              <a:t> </a:t>
            </a:r>
            <a:r>
              <a:rPr lang="en-GB" i="1" dirty="0" err="1"/>
              <a:t>والتحرش</a:t>
            </a:r>
            <a:r>
              <a:rPr lang="en-GB" i="1" dirty="0"/>
              <a:t> الجنسي </a:t>
            </a:r>
            <a:r>
              <a:rPr lang="en-GB" i="1" dirty="0" err="1"/>
              <a:t>اللفظي</a:t>
            </a:r>
            <a:r>
              <a:rPr lang="en-GB" i="1" dirty="0"/>
              <a:t> </a:t>
            </a:r>
            <a:r>
              <a:rPr lang="en-GB" i="1" dirty="0" err="1"/>
              <a:t>والإغراء</a:t>
            </a:r>
            <a:r>
              <a:rPr lang="en-GB" i="1" dirty="0"/>
              <a:t> </a:t>
            </a:r>
            <a:r>
              <a:rPr lang="en-GB" i="1" dirty="0" err="1"/>
              <a:t>الجنسي</a:t>
            </a:r>
            <a:r>
              <a:rPr lang="en-GB" i="1" dirty="0"/>
              <a:t> </a:t>
            </a:r>
            <a:r>
              <a:rPr lang="en-GB" i="1" dirty="0" err="1"/>
              <a:t>والتعرض</a:t>
            </a:r>
            <a:r>
              <a:rPr lang="en-GB" i="1" dirty="0"/>
              <a:t> غير </a:t>
            </a:r>
            <a:r>
              <a:rPr lang="en-GB" i="1" dirty="0" err="1"/>
              <a:t>اللائق</a:t>
            </a:r>
            <a:r>
              <a:rPr lang="en-GB" i="1" dirty="0"/>
              <a:t> </a:t>
            </a:r>
            <a:r>
              <a:rPr lang="en-GB" i="1" dirty="0" err="1"/>
              <a:t>وتعريض</a:t>
            </a:r>
            <a:r>
              <a:rPr lang="en-GB" i="1" dirty="0"/>
              <a:t> الطفل </a:t>
            </a:r>
            <a:r>
              <a:rPr lang="en-GB" i="1" dirty="0" err="1"/>
              <a:t>للمواد</a:t>
            </a:r>
            <a:r>
              <a:rPr lang="en-GB" i="1" dirty="0"/>
              <a:t> </a:t>
            </a:r>
            <a:r>
              <a:rPr lang="en-GB" i="1" dirty="0" err="1"/>
              <a:t>الإباحية</a:t>
            </a:r>
            <a:r>
              <a:rPr lang="ar-SA" i="1" dirty="0"/>
              <a:t>)</a:t>
            </a:r>
            <a:endParaRPr lang="en-GB" i="1" dirty="0"/>
          </a:p>
          <a:p>
            <a:pPr lvl="1" algn="r" rtl="1"/>
            <a:r>
              <a:rPr lang="en-GB" i="1" dirty="0"/>
              <a:t>الاعتداء </a:t>
            </a:r>
            <a:r>
              <a:rPr lang="en-GB" i="1" dirty="0" err="1"/>
              <a:t>الجنسي</a:t>
            </a:r>
            <a:r>
              <a:rPr lang="en-GB" i="1" dirty="0"/>
              <a:t>  الذي يتضمن الاتصال الجنسي (أي الاعتداء الجنسي أو الاغتصاب)</a:t>
            </a:r>
          </a:p>
          <a:p>
            <a:pPr lvl="1" algn="r" rtl="1"/>
            <a:r>
              <a:rPr lang="en-GB" i="1" dirty="0" err="1"/>
              <a:t>الاتصال</a:t>
            </a:r>
            <a:r>
              <a:rPr lang="en-GB" i="1" dirty="0"/>
              <a:t> الجنسي </a:t>
            </a:r>
            <a:r>
              <a:rPr lang="en-GB" i="1" dirty="0" err="1"/>
              <a:t>باستثناء</a:t>
            </a:r>
            <a:r>
              <a:rPr lang="en-GB" i="1" dirty="0"/>
              <a:t> </a:t>
            </a:r>
            <a:r>
              <a:rPr lang="en-GB" i="1" dirty="0" err="1"/>
              <a:t>الاتصال</a:t>
            </a:r>
            <a:r>
              <a:rPr lang="ar-SA" i="1" dirty="0"/>
              <a:t> عن طريق علاقة </a:t>
            </a:r>
            <a:r>
              <a:rPr lang="en-GB" i="1" dirty="0" err="1"/>
              <a:t>جنسي</a:t>
            </a:r>
            <a:r>
              <a:rPr lang="ar-SA" i="1" dirty="0" err="1"/>
              <a:t>ة</a:t>
            </a:r>
            <a:r>
              <a:rPr lang="en-GB" i="1" dirty="0"/>
              <a:t> ولكن يتضمن أفعالًا أخرى مثل اللمس غير اللائق والمداعبة والتقبيل.</a:t>
            </a:r>
          </a:p>
          <a:p>
            <a:pPr algn="r" rtl="1"/>
            <a:r>
              <a:rPr lang="en-GB" i="1" dirty="0"/>
              <a:t>الاعتداء الجنسي هو استخدام القوة الجسدية أو غيرها من القوة للحصول على أو محاولة الإيلاج الجنسي.</a:t>
            </a:r>
          </a:p>
          <a:p>
            <a:pPr lvl="1" algn="r" rtl="1"/>
            <a:r>
              <a:rPr lang="en-GB" i="1" dirty="0" err="1"/>
              <a:t>ويشمل</a:t>
            </a:r>
            <a:r>
              <a:rPr lang="en-GB" i="1" dirty="0"/>
              <a:t> </a:t>
            </a:r>
            <a:r>
              <a:rPr lang="en-GB" i="1" dirty="0" err="1"/>
              <a:t>الاغتصاب</a:t>
            </a:r>
            <a:r>
              <a:rPr lang="ar-SA" i="1" dirty="0"/>
              <a:t>، </a:t>
            </a:r>
            <a:r>
              <a:rPr lang="en-GB" i="1" dirty="0" err="1"/>
              <a:t>الذي</a:t>
            </a:r>
            <a:r>
              <a:rPr lang="en-GB" i="1" dirty="0"/>
              <a:t> يُعرَّف بأنه الإيلاج القسري أو الإيلاج القسري في الفرج أو المهبل أو الشرج بقضيب أو جزء آخر من الجسم أو شيء ما.</a:t>
            </a:r>
          </a:p>
          <a:p>
            <a:pPr lvl="1" algn="r" rtl="1"/>
            <a:r>
              <a:rPr lang="en-GB" i="1" dirty="0"/>
              <a:t>ويشمل </a:t>
            </a:r>
            <a:r>
              <a:rPr lang="en-GB" i="1" dirty="0" err="1"/>
              <a:t>أيضًا</a:t>
            </a:r>
            <a:r>
              <a:rPr lang="en-GB" i="1" dirty="0"/>
              <a:t> </a:t>
            </a:r>
            <a:r>
              <a:rPr lang="ar-SA" i="1" dirty="0"/>
              <a:t>الإيلاج </a:t>
            </a:r>
            <a:r>
              <a:rPr lang="en-GB" i="1" dirty="0" err="1"/>
              <a:t>الفم</a:t>
            </a:r>
            <a:r>
              <a:rPr lang="ar-SA" i="1" dirty="0"/>
              <a:t>وي</a:t>
            </a:r>
            <a:r>
              <a:rPr lang="en-GB" i="1" dirty="0"/>
              <a:t>.</a:t>
            </a:r>
          </a:p>
          <a:p>
            <a:pPr lvl="1" algn="r" rtl="1"/>
            <a:r>
              <a:rPr lang="en-GB" i="1" dirty="0" err="1"/>
              <a:t>الاعتداء</a:t>
            </a:r>
            <a:r>
              <a:rPr lang="en-GB" i="1" dirty="0"/>
              <a:t> </a:t>
            </a:r>
            <a:r>
              <a:rPr lang="en-GB" i="1" dirty="0" err="1"/>
              <a:t>الجنسي</a:t>
            </a:r>
            <a:r>
              <a:rPr lang="ar-SA" i="1" dirty="0"/>
              <a:t>، </a:t>
            </a:r>
            <a:r>
              <a:rPr lang="en-GB" i="1" dirty="0" err="1"/>
              <a:t>بما</a:t>
            </a:r>
            <a:r>
              <a:rPr lang="en-GB" i="1" dirty="0"/>
              <a:t> في ذلك اغتصاب الأطفال </a:t>
            </a:r>
            <a:r>
              <a:rPr lang="en-GB" i="1" dirty="0" err="1"/>
              <a:t>أو</a:t>
            </a:r>
            <a:r>
              <a:rPr lang="en-GB" i="1" dirty="0"/>
              <a:t> </a:t>
            </a:r>
            <a:r>
              <a:rPr lang="en-GB" i="1" dirty="0" err="1"/>
              <a:t>المراهقين</a:t>
            </a:r>
            <a:r>
              <a:rPr lang="en-GB" i="1" dirty="0"/>
              <a:t> </a:t>
            </a:r>
            <a:r>
              <a:rPr lang="en-GB" i="1" dirty="0" err="1"/>
              <a:t>هو</a:t>
            </a:r>
            <a:r>
              <a:rPr lang="en-GB" i="1" dirty="0"/>
              <a:t> شكل محدد من أشكال الاعتداء الجنسي على الأطفال</a:t>
            </a:r>
          </a:p>
          <a:p>
            <a:pPr lvl="0" algn="r" rtl="1"/>
            <a:r>
              <a:rPr lang="en-GB" dirty="0"/>
              <a:t>المصدر: المبادئ التوجيهية السريرية لمنظمة الصحة العالمية - الاستجابة للأطفال والمراهقين الذين تعرضوا للاعتداء الجنسي</a:t>
            </a:r>
          </a:p>
          <a:p>
            <a:pPr algn="r" rtl="1"/>
            <a:r>
              <a:rPr lang="en-US" i="1" dirty="0"/>
              <a:t>هل لدى أي شخص أي أسئلة أو بحاجة إلى توضيح؟</a:t>
            </a:r>
            <a:endParaRPr lang="en-BE" i="1" dirty="0"/>
          </a:p>
          <a:p>
            <a:pPr lvl="1" algn="r" rtl="1"/>
            <a:endParaRPr lang="en-GB" dirty="0"/>
          </a:p>
        </p:txBody>
      </p:sp>
      <p:sp>
        <p:nvSpPr>
          <p:cNvPr id="6" name="Slide Image Placeholder 5">
            <a:extLst>
              <a:ext uri="{FF2B5EF4-FFF2-40B4-BE49-F238E27FC236}">
                <a16:creationId xmlns:a16="http://schemas.microsoft.com/office/drawing/2014/main" id="{404D74BF-95FE-C3C3-0237-8B8DE6F81BD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029D655-A396-461B-B5E9-A8D62DAD6CF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29</a:t>
            </a:fld>
            <a:endParaRPr lang="en-US" sz="1200" dirty="0">
              <a:latin typeface="+mn-lt"/>
            </a:endParaRPr>
          </a:p>
        </p:txBody>
      </p:sp>
    </p:spTree>
    <p:extLst>
      <p:ext uri="{BB962C8B-B14F-4D97-AF65-F5344CB8AC3E}">
        <p14:creationId xmlns:p14="http://schemas.microsoft.com/office/powerpoint/2010/main" val="2323017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endParaRPr lang="en-BE" dirty="0"/>
          </a:p>
          <a:p>
            <a:pPr algn="r" rtl="1"/>
            <a:r>
              <a:rPr lang="en-US" i="1" dirty="0"/>
              <a:t>الغرض من هذه الوحدة هو التأكد من أن لديك المهارات اللازمة لتقديم الدعم الفوري </a:t>
            </a:r>
            <a:r>
              <a:rPr lang="en-US" i="1" dirty="0" err="1"/>
              <a:t>للأطفال</a:t>
            </a:r>
            <a:r>
              <a:rPr lang="en-US" i="1" dirty="0"/>
              <a:t> </a:t>
            </a:r>
            <a:r>
              <a:rPr lang="ar-SA" i="1" dirty="0"/>
              <a:t>ممن هم بحاجة لتلبية</a:t>
            </a:r>
            <a:r>
              <a:rPr lang="en-US" i="1" dirty="0"/>
              <a:t> </a:t>
            </a:r>
            <a:r>
              <a:rPr lang="ar-SA" i="1" dirty="0"/>
              <a:t>الا</a:t>
            </a:r>
            <a:r>
              <a:rPr lang="en-US" i="1" dirty="0" err="1"/>
              <a:t>حتياجات</a:t>
            </a:r>
            <a:r>
              <a:rPr lang="en-US" i="1" dirty="0"/>
              <a:t> </a:t>
            </a:r>
            <a:r>
              <a:rPr lang="ar-SA" i="1" dirty="0"/>
              <a:t>ال</a:t>
            </a:r>
            <a:r>
              <a:rPr lang="en-US" i="1" dirty="0" err="1"/>
              <a:t>عاجلة</a:t>
            </a:r>
            <a:r>
              <a:rPr lang="en-US" i="1" dirty="0"/>
              <a:t>.</a:t>
            </a:r>
            <a:r>
              <a:rPr lang="en-GB" i="1" dirty="0"/>
              <a:t> </a:t>
            </a:r>
          </a:p>
          <a:p>
            <a:pPr algn="r" rtl="1"/>
            <a:r>
              <a:rPr lang="en-GB" i="1" dirty="0"/>
              <a:t>سننظر في المهارات اللازمة لتقديم الدعم الفوري للأطفال في الأزمات.</a:t>
            </a:r>
          </a:p>
          <a:p>
            <a:pPr algn="r" rtl="1"/>
            <a:r>
              <a:rPr lang="en-GB" i="1" dirty="0"/>
              <a:t>في </a:t>
            </a:r>
            <a:r>
              <a:rPr lang="en-GB" i="1" dirty="0" err="1"/>
              <a:t>الوحدات</a:t>
            </a:r>
            <a:r>
              <a:rPr lang="en-GB" i="1" dirty="0"/>
              <a:t> </a:t>
            </a:r>
            <a:r>
              <a:rPr lang="en-GB" i="1" dirty="0" err="1"/>
              <a:t>اللاحقة</a:t>
            </a:r>
            <a:r>
              <a:rPr lang="ar-SA" i="1" dirty="0"/>
              <a:t>، </a:t>
            </a:r>
            <a:r>
              <a:rPr lang="en-GB" i="1" dirty="0" err="1"/>
              <a:t>سنخوض</a:t>
            </a:r>
            <a:r>
              <a:rPr lang="en-GB" i="1" dirty="0"/>
              <a:t> في التفاصيل حول عملية إدارة الحالة القياسية.</a:t>
            </a:r>
            <a:endParaRPr lang="en-GB" dirty="0">
              <a:sym typeface="Helvetica Neue"/>
            </a:endParaRPr>
          </a:p>
          <a:p>
            <a:pPr algn="r" rtl="1"/>
            <a:endParaRPr lang="en-GB" dirty="0">
              <a:sym typeface="Helvetica Neue"/>
            </a:endParaRPr>
          </a:p>
        </p:txBody>
      </p:sp>
      <p:sp>
        <p:nvSpPr>
          <p:cNvPr id="6" name="Slide Image Placeholder 5">
            <a:extLst>
              <a:ext uri="{FF2B5EF4-FFF2-40B4-BE49-F238E27FC236}">
                <a16:creationId xmlns:a16="http://schemas.microsoft.com/office/drawing/2014/main" id="{805C0BD0-1279-36C6-D554-87C90EABCD9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D146F97-AFED-C3AD-362C-EDF280E08AE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a:t>
            </a:fld>
            <a:endParaRPr lang="en-US" sz="1200" dirty="0">
              <a:latin typeface="+mn-lt"/>
            </a:endParaRPr>
          </a:p>
        </p:txBody>
      </p:sp>
    </p:spTree>
    <p:extLst>
      <p:ext uri="{BB962C8B-B14F-4D97-AF65-F5344CB8AC3E}">
        <p14:creationId xmlns:p14="http://schemas.microsoft.com/office/powerpoint/2010/main" val="25632869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يجب تضمين قائمة بالخدمات الطبية (بما في ذلك الرعاية العاجلة) </a:t>
            </a:r>
            <a:r>
              <a:rPr lang="en-GB" i="1" dirty="0" err="1"/>
              <a:t>في</a:t>
            </a:r>
            <a:r>
              <a:rPr lang="en-GB" i="1" dirty="0"/>
              <a:t> </a:t>
            </a:r>
            <a:r>
              <a:rPr lang="ar-SA" i="1" dirty="0"/>
              <a:t>مسح</a:t>
            </a:r>
            <a:r>
              <a:rPr lang="en-GB" i="1" dirty="0"/>
              <a:t> </a:t>
            </a:r>
            <a:r>
              <a:rPr lang="en-GB" i="1" dirty="0" err="1"/>
              <a:t>خدم</a:t>
            </a:r>
            <a:r>
              <a:rPr lang="ar-SA" i="1" dirty="0"/>
              <a:t>ات</a:t>
            </a:r>
            <a:r>
              <a:rPr lang="en-GB" i="1" dirty="0"/>
              <a:t> أخصائي الحالة</a:t>
            </a:r>
          </a:p>
          <a:p>
            <a:pPr lvl="0" algn="r" rtl="1"/>
            <a:r>
              <a:rPr lang="en-GB" i="1" dirty="0"/>
              <a:t>مجرد معرفة العنوان ورقم الهاتف لا يكفي. يجب أن يكون أخصائي الحالة على علم بما يلي:</a:t>
            </a:r>
          </a:p>
          <a:p>
            <a:pPr lvl="1" algn="r" rtl="1"/>
            <a:r>
              <a:rPr lang="en-GB" i="1" dirty="0"/>
              <a:t>ما هي الخدمات التي تقدمها المنشأة</a:t>
            </a:r>
          </a:p>
          <a:p>
            <a:pPr lvl="1" algn="r" rtl="1"/>
            <a:r>
              <a:rPr lang="en-GB" i="1" dirty="0"/>
              <a:t>ما نوع موظفي الرعاية الصحية الموجودين</a:t>
            </a:r>
          </a:p>
          <a:p>
            <a:pPr lvl="1" algn="r" rtl="1"/>
            <a:r>
              <a:rPr lang="en-GB" i="1" dirty="0"/>
              <a:t>إذا كانت هناك تكاليف مرتبطة بالخدمة</a:t>
            </a:r>
          </a:p>
          <a:p>
            <a:pPr lvl="1" algn="r" rtl="1"/>
            <a:r>
              <a:rPr lang="en-GB" i="1" dirty="0"/>
              <a:t>كيف تتم عملية القبول</a:t>
            </a:r>
          </a:p>
          <a:p>
            <a:pPr lvl="1" algn="r" rtl="1"/>
            <a:r>
              <a:rPr lang="en-GB" i="1" dirty="0"/>
              <a:t>إذا كان على مقدم الرعاية الصحية احترام قوانين الإبلاغ الإلزامية</a:t>
            </a:r>
            <a:endParaRPr lang="en-US" i="1" dirty="0"/>
          </a:p>
          <a:p>
            <a:pPr lvl="0" algn="r" rtl="1"/>
            <a:r>
              <a:rPr lang="en-GB" i="1" dirty="0"/>
              <a:t>يجب أن يعرف أخصائي الحالة ما هي الخدمات الطبية التي توفر الرعاية السريرية للأطفال الذين يتعرضون للاعتداء الجنسي.</a:t>
            </a:r>
          </a:p>
          <a:p>
            <a:pPr lvl="1" algn="r" rtl="1"/>
            <a:r>
              <a:rPr lang="en-GB" i="1" dirty="0"/>
              <a:t>قد يكون تلقي هذا النوع من الخدمة صعبًا جدًا على </a:t>
            </a:r>
            <a:r>
              <a:rPr lang="en-GB" i="1" dirty="0" err="1"/>
              <a:t>الطفل</a:t>
            </a:r>
            <a:r>
              <a:rPr lang="en-GB" i="1" dirty="0"/>
              <a:t> </a:t>
            </a:r>
            <a:r>
              <a:rPr lang="en-GB" i="1" dirty="0" err="1"/>
              <a:t>لذا</a:t>
            </a:r>
            <a:r>
              <a:rPr lang="en-GB" i="1" dirty="0"/>
              <a:t> من المهم </a:t>
            </a:r>
            <a:r>
              <a:rPr lang="en-GB" i="1" dirty="0" err="1"/>
              <a:t>تقييم</a:t>
            </a:r>
            <a:r>
              <a:rPr lang="en-GB" i="1" dirty="0"/>
              <a:t> </a:t>
            </a:r>
            <a:r>
              <a:rPr lang="ar-SA" i="1" dirty="0"/>
              <a:t>مقاربتهم</a:t>
            </a:r>
            <a:r>
              <a:rPr lang="en-GB" i="1" dirty="0"/>
              <a:t> قبل إحالة الطفل أو مرافقته.</a:t>
            </a:r>
          </a:p>
          <a:p>
            <a:pPr lvl="1" algn="r" rtl="1"/>
            <a:r>
              <a:rPr lang="en-GB" i="1" dirty="0"/>
              <a:t>يمكن أن يضر الطفل إذا تم نقلهم من مكان إلى آخر.</a:t>
            </a:r>
          </a:p>
          <a:p>
            <a:pPr algn="r" rtl="1"/>
            <a:r>
              <a:rPr lang="en-GB" i="1" dirty="0"/>
              <a:t>من المرجح أن يحتاج الطفل الذي لديه احتياجات صحية جسدية وجنسية وإنجابية عاجلة إلى مرافقته إلى مقدم الرعاية الصحية من قبل أخصائي الحالة.</a:t>
            </a:r>
          </a:p>
          <a:p>
            <a:pPr lvl="1" algn="r" rtl="1"/>
            <a:r>
              <a:rPr lang="en-GB" i="1" dirty="0"/>
              <a:t>إذا </a:t>
            </a:r>
            <a:r>
              <a:rPr lang="en-GB" i="1" dirty="0" err="1"/>
              <a:t>كان</a:t>
            </a:r>
            <a:r>
              <a:rPr lang="en-GB" i="1" dirty="0"/>
              <a:t> </a:t>
            </a:r>
            <a:r>
              <a:rPr lang="en-GB" i="1" dirty="0" err="1"/>
              <a:t>الوالد</a:t>
            </a:r>
            <a:r>
              <a:rPr lang="ar-SA" i="1" dirty="0" err="1"/>
              <a:t>ي</a:t>
            </a:r>
            <a:r>
              <a:rPr lang="en-GB" i="1" dirty="0" err="1"/>
              <a:t>ن</a:t>
            </a:r>
            <a:r>
              <a:rPr lang="en-GB" i="1" dirty="0"/>
              <a:t> / مقدم الرعاية / شخص بالغ موثوق به قادرين على </a:t>
            </a:r>
            <a:r>
              <a:rPr lang="en-GB" i="1" dirty="0" err="1"/>
              <a:t>مرافقة</a:t>
            </a:r>
            <a:r>
              <a:rPr lang="en-GB" i="1" dirty="0"/>
              <a:t> </a:t>
            </a:r>
            <a:r>
              <a:rPr lang="en-GB" i="1" dirty="0" err="1"/>
              <a:t>الطفل</a:t>
            </a:r>
            <a:r>
              <a:rPr lang="ar-SA" i="1" dirty="0"/>
              <a:t>، </a:t>
            </a:r>
            <a:r>
              <a:rPr lang="en-GB" i="1" dirty="0" err="1"/>
              <a:t>ف</a:t>
            </a:r>
            <a:r>
              <a:rPr lang="ar-SA" i="1" dirty="0"/>
              <a:t>هو لا</a:t>
            </a:r>
            <a:r>
              <a:rPr lang="en-GB" i="1" dirty="0"/>
              <a:t> </a:t>
            </a:r>
            <a:r>
              <a:rPr lang="ar-SA" i="1" dirty="0" err="1"/>
              <a:t>ي</a:t>
            </a:r>
            <a:r>
              <a:rPr lang="en-GB" i="1" dirty="0" err="1"/>
              <a:t>حتاج</a:t>
            </a:r>
            <a:r>
              <a:rPr lang="en-GB" i="1" dirty="0"/>
              <a:t> إلى </a:t>
            </a:r>
            <a:r>
              <a:rPr lang="en-GB" i="1" dirty="0" err="1"/>
              <a:t>دعمك</a:t>
            </a:r>
            <a:r>
              <a:rPr lang="en-GB" i="1" dirty="0"/>
              <a:t> </a:t>
            </a:r>
            <a:r>
              <a:rPr lang="en-GB" i="1" dirty="0" err="1"/>
              <a:t>وأنت</a:t>
            </a:r>
            <a:r>
              <a:rPr lang="en-GB" i="1" dirty="0"/>
              <a:t> </a:t>
            </a:r>
            <a:r>
              <a:rPr lang="ar-SA" i="1" dirty="0"/>
              <a:t>تثق</a:t>
            </a:r>
            <a:r>
              <a:rPr lang="en-GB" i="1" dirty="0"/>
              <a:t> من أنهم سيذهبون على </a:t>
            </a:r>
            <a:r>
              <a:rPr lang="en-GB" i="1" dirty="0" err="1"/>
              <a:t>الفور</a:t>
            </a:r>
            <a:r>
              <a:rPr lang="en-GB" i="1" dirty="0"/>
              <a:t> </a:t>
            </a:r>
            <a:r>
              <a:rPr lang="ar-SA" i="1" dirty="0"/>
              <a:t>لذا</a:t>
            </a:r>
            <a:r>
              <a:rPr lang="en-GB" i="1" dirty="0"/>
              <a:t> فإن مرافقتك ليست ضرورية.</a:t>
            </a:r>
          </a:p>
          <a:p>
            <a:pPr lvl="1" algn="r" rtl="1"/>
            <a:r>
              <a:rPr lang="en-GB" i="1" dirty="0"/>
              <a:t>إذا </a:t>
            </a:r>
            <a:r>
              <a:rPr lang="en-GB" i="1" dirty="0" err="1"/>
              <a:t>كان</a:t>
            </a:r>
            <a:r>
              <a:rPr lang="en-GB" i="1" dirty="0"/>
              <a:t> </a:t>
            </a:r>
            <a:r>
              <a:rPr lang="en-GB" i="1" dirty="0" err="1"/>
              <a:t>الوالد</a:t>
            </a:r>
            <a:r>
              <a:rPr lang="ar-SA" i="1" dirty="0" err="1"/>
              <a:t>ي</a:t>
            </a:r>
            <a:r>
              <a:rPr lang="en-GB" i="1" dirty="0" err="1"/>
              <a:t>ن</a:t>
            </a:r>
            <a:r>
              <a:rPr lang="en-GB" i="1" dirty="0"/>
              <a:t> / مقدم الرعاية / الشخص البالغ الموثوق به </a:t>
            </a:r>
            <a:r>
              <a:rPr lang="en-GB" i="1" dirty="0" err="1"/>
              <a:t>لا</a:t>
            </a:r>
            <a:r>
              <a:rPr lang="en-GB" i="1" dirty="0"/>
              <a:t> </a:t>
            </a:r>
            <a:r>
              <a:rPr lang="en-GB" i="1" dirty="0" err="1"/>
              <a:t>يستطيع</a:t>
            </a:r>
            <a:r>
              <a:rPr lang="ar-SA" i="1" dirty="0" err="1"/>
              <a:t>ون</a:t>
            </a:r>
            <a:r>
              <a:rPr lang="en-GB" i="1" dirty="0"/>
              <a:t> أو </a:t>
            </a:r>
            <a:r>
              <a:rPr lang="en-GB" i="1" dirty="0" err="1"/>
              <a:t>لن</a:t>
            </a:r>
            <a:r>
              <a:rPr lang="en-GB" i="1" dirty="0"/>
              <a:t> </a:t>
            </a:r>
            <a:r>
              <a:rPr lang="en-GB" i="1" dirty="0" err="1"/>
              <a:t>يرافق</a:t>
            </a:r>
            <a:r>
              <a:rPr lang="ar-SA" i="1" dirty="0" err="1"/>
              <a:t>وا</a:t>
            </a:r>
            <a:r>
              <a:rPr lang="en-GB" i="1" dirty="0"/>
              <a:t> الطفل وكان تلقي الخدمة </a:t>
            </a:r>
            <a:r>
              <a:rPr lang="en-GB" i="1" dirty="0" err="1"/>
              <a:t>أمرًا</a:t>
            </a:r>
            <a:r>
              <a:rPr lang="en-GB" i="1" dirty="0"/>
              <a:t> </a:t>
            </a:r>
            <a:r>
              <a:rPr lang="en-GB" i="1" dirty="0" err="1"/>
              <a:t>عاجلاً</a:t>
            </a:r>
            <a:r>
              <a:rPr lang="ar-SA" i="1" dirty="0"/>
              <a:t>، </a:t>
            </a:r>
            <a:r>
              <a:rPr lang="en-GB" i="1" dirty="0" err="1"/>
              <a:t>فيجب</a:t>
            </a:r>
            <a:r>
              <a:rPr lang="en-GB" i="1" dirty="0"/>
              <a:t> على أخصائي الحالة التفاوض مع الوالدين / مقدمي الرعاية / البالغين الموثوق بهم ومرافقة الطفل لتلقي الرعاية الفورية.</a:t>
            </a:r>
          </a:p>
          <a:p>
            <a:pPr lvl="1" algn="r" rtl="1"/>
            <a:r>
              <a:rPr lang="en-GB" i="1" dirty="0"/>
              <a:t>إذا لم يكن ذلك ممكنًا في </a:t>
            </a:r>
            <a:r>
              <a:rPr lang="en-GB" i="1" dirty="0" err="1"/>
              <a:t>غضون</a:t>
            </a:r>
            <a:r>
              <a:rPr lang="en-GB" i="1" dirty="0"/>
              <a:t> </a:t>
            </a:r>
            <a:r>
              <a:rPr lang="en-GB" i="1" dirty="0" err="1"/>
              <a:t>م</a:t>
            </a:r>
            <a:r>
              <a:rPr lang="ar-SA" i="1" dirty="0" err="1"/>
              <a:t>دة</a:t>
            </a:r>
            <a:r>
              <a:rPr lang="en-GB" i="1" dirty="0"/>
              <a:t> </a:t>
            </a:r>
            <a:r>
              <a:rPr lang="en-GB" i="1" dirty="0" err="1"/>
              <a:t>قصيرة</a:t>
            </a:r>
            <a:r>
              <a:rPr lang="ar-SA" i="1" dirty="0"/>
              <a:t>، </a:t>
            </a:r>
            <a:r>
              <a:rPr lang="en-GB" i="1" dirty="0" err="1"/>
              <a:t>على</a:t>
            </a:r>
            <a:r>
              <a:rPr lang="en-GB" i="1" dirty="0"/>
              <a:t> سبيل المثال بسبب المسافة أو تحديات </a:t>
            </a:r>
            <a:r>
              <a:rPr lang="en-GB" i="1" dirty="0" err="1"/>
              <a:t>أخرى</a:t>
            </a:r>
            <a:r>
              <a:rPr lang="en-GB" i="1" dirty="0"/>
              <a:t> </a:t>
            </a:r>
            <a:r>
              <a:rPr lang="en-GB" i="1" dirty="0" err="1"/>
              <a:t>فيجب</a:t>
            </a:r>
            <a:r>
              <a:rPr lang="en-GB" i="1" dirty="0"/>
              <a:t> أن يرافق الطفل متطوع مجتمعي أو شخص بالغ موثوق به.</a:t>
            </a:r>
          </a:p>
          <a:p>
            <a:pPr marL="0" indent="0" algn="r" rtl="1">
              <a:buNone/>
            </a:pPr>
            <a:endParaRPr lang="en-CA" dirty="0"/>
          </a:p>
          <a:p>
            <a:pPr marL="0" indent="0" algn="r" rtl="1">
              <a:buNone/>
            </a:pPr>
            <a:r>
              <a:rPr lang="ar-SA" b="1" dirty="0"/>
              <a:t>يتبع</a:t>
            </a:r>
            <a:r>
              <a:rPr lang="en-CA" b="1" dirty="0">
                <a:sym typeface="Wingdings" panose="05000000000000000000" pitchFamily="2" charset="2"/>
              </a:rPr>
              <a:t></a:t>
            </a:r>
            <a:endParaRPr lang="en-BE" b="1" dirty="0"/>
          </a:p>
        </p:txBody>
      </p:sp>
      <p:sp>
        <p:nvSpPr>
          <p:cNvPr id="8" name="Slide Image Placeholder 7">
            <a:extLst>
              <a:ext uri="{FF2B5EF4-FFF2-40B4-BE49-F238E27FC236}">
                <a16:creationId xmlns:a16="http://schemas.microsoft.com/office/drawing/2014/main" id="{8C0DF6C3-54B5-F0BE-8999-9AC150F96CC3}"/>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3BEEA66D-91CF-F069-F5C0-8DAB2B326CD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30</a:t>
            </a:fld>
            <a:endParaRPr lang="en-US" sz="1200" dirty="0">
              <a:latin typeface="+mn-lt"/>
            </a:endParaRPr>
          </a:p>
        </p:txBody>
      </p:sp>
    </p:spTree>
    <p:extLst>
      <p:ext uri="{BB962C8B-B14F-4D97-AF65-F5344CB8AC3E}">
        <p14:creationId xmlns:p14="http://schemas.microsoft.com/office/powerpoint/2010/main" val="34578824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algn="r" rtl="1"/>
            <a:r>
              <a:rPr lang="en-GB" i="1" dirty="0"/>
              <a:t>من المرجح أن يحتاج الطفل الذي لديه احتياجات صحية جسدية وجنسية وإنجابية عاجلة إلى مرافقته إلى مقدم الرعاية الصحية من قبل أخصائي الحالة.</a:t>
            </a:r>
          </a:p>
          <a:p>
            <a:pPr lvl="1" algn="r" rtl="1"/>
            <a:r>
              <a:rPr lang="en-GB" i="1" dirty="0"/>
              <a:t>إذا </a:t>
            </a:r>
            <a:r>
              <a:rPr lang="en-GB" i="1" dirty="0" err="1"/>
              <a:t>كان</a:t>
            </a:r>
            <a:r>
              <a:rPr lang="en-GB" i="1" dirty="0"/>
              <a:t> </a:t>
            </a:r>
            <a:r>
              <a:rPr lang="en-GB" i="1" dirty="0" err="1"/>
              <a:t>الوالد</a:t>
            </a:r>
            <a:r>
              <a:rPr lang="ar-SA" i="1" dirty="0" err="1"/>
              <a:t>ي</a:t>
            </a:r>
            <a:r>
              <a:rPr lang="en-GB" i="1" dirty="0" err="1"/>
              <a:t>ن</a:t>
            </a:r>
            <a:r>
              <a:rPr lang="en-GB" i="1" dirty="0"/>
              <a:t> / مقدم الرعاية / شخص بالغ موثوق به قادرين على مرافقة </a:t>
            </a:r>
            <a:r>
              <a:rPr lang="en-GB" i="1" dirty="0" err="1"/>
              <a:t>الطفل</a:t>
            </a:r>
            <a:r>
              <a:rPr lang="en-GB" i="1" dirty="0"/>
              <a:t> </a:t>
            </a:r>
            <a:r>
              <a:rPr lang="ar-SA" i="1" dirty="0"/>
              <a:t>، </a:t>
            </a:r>
            <a:r>
              <a:rPr lang="en-GB" i="1" dirty="0" err="1"/>
              <a:t>ف</a:t>
            </a:r>
            <a:r>
              <a:rPr lang="ar-SA" i="1" dirty="0"/>
              <a:t>هو لا</a:t>
            </a:r>
            <a:r>
              <a:rPr lang="en-GB" i="1" dirty="0"/>
              <a:t> </a:t>
            </a:r>
            <a:r>
              <a:rPr lang="ar-SA" i="1" dirty="0" err="1"/>
              <a:t>ي</a:t>
            </a:r>
            <a:r>
              <a:rPr lang="en-GB" i="1" dirty="0" err="1"/>
              <a:t>حتاج</a:t>
            </a:r>
            <a:r>
              <a:rPr lang="en-GB" i="1" dirty="0"/>
              <a:t> </a:t>
            </a:r>
            <a:r>
              <a:rPr lang="en-GB" i="1" dirty="0" err="1"/>
              <a:t>إلى</a:t>
            </a:r>
            <a:r>
              <a:rPr lang="en-GB" i="1" dirty="0"/>
              <a:t> </a:t>
            </a:r>
            <a:r>
              <a:rPr lang="en-GB" i="1" dirty="0" err="1"/>
              <a:t>دعمك</a:t>
            </a:r>
            <a:r>
              <a:rPr lang="en-GB" i="1" dirty="0"/>
              <a:t> </a:t>
            </a:r>
            <a:r>
              <a:rPr lang="en-GB" i="1" dirty="0" err="1"/>
              <a:t>وأنت</a:t>
            </a:r>
            <a:r>
              <a:rPr lang="en-GB" i="1" dirty="0"/>
              <a:t> </a:t>
            </a:r>
            <a:r>
              <a:rPr lang="ar-SA" i="1" dirty="0"/>
              <a:t>تثق</a:t>
            </a:r>
            <a:r>
              <a:rPr lang="en-GB" i="1" dirty="0"/>
              <a:t> </a:t>
            </a:r>
            <a:r>
              <a:rPr lang="en-GB" i="1" dirty="0" err="1"/>
              <a:t>من</a:t>
            </a:r>
            <a:r>
              <a:rPr lang="en-GB" i="1" dirty="0"/>
              <a:t> </a:t>
            </a:r>
            <a:r>
              <a:rPr lang="en-GB" i="1" dirty="0" err="1"/>
              <a:t>أنهم</a:t>
            </a:r>
            <a:r>
              <a:rPr lang="en-GB" i="1" dirty="0"/>
              <a:t> </a:t>
            </a:r>
            <a:r>
              <a:rPr lang="en-GB" i="1" dirty="0" err="1"/>
              <a:t>سيذهبون</a:t>
            </a:r>
            <a:r>
              <a:rPr lang="en-GB" i="1" dirty="0"/>
              <a:t> </a:t>
            </a:r>
            <a:r>
              <a:rPr lang="en-GB" i="1" dirty="0" err="1"/>
              <a:t>على</a:t>
            </a:r>
            <a:r>
              <a:rPr lang="en-GB" i="1" dirty="0"/>
              <a:t> </a:t>
            </a:r>
            <a:r>
              <a:rPr lang="en-GB" i="1" dirty="0" err="1"/>
              <a:t>الفور</a:t>
            </a:r>
            <a:r>
              <a:rPr lang="en-GB" i="1" dirty="0"/>
              <a:t> </a:t>
            </a:r>
            <a:r>
              <a:rPr lang="ar-SA" i="1" dirty="0"/>
              <a:t>لذا</a:t>
            </a:r>
            <a:r>
              <a:rPr lang="en-GB" i="1" dirty="0"/>
              <a:t> </a:t>
            </a:r>
            <a:r>
              <a:rPr lang="en-GB" i="1" dirty="0" err="1"/>
              <a:t>فإن</a:t>
            </a:r>
            <a:r>
              <a:rPr lang="en-GB" i="1" dirty="0"/>
              <a:t> </a:t>
            </a:r>
            <a:r>
              <a:rPr lang="en-GB" i="1" dirty="0" err="1"/>
              <a:t>مرافقتك</a:t>
            </a:r>
            <a:r>
              <a:rPr lang="en-GB" i="1" dirty="0"/>
              <a:t> </a:t>
            </a:r>
            <a:r>
              <a:rPr lang="en-GB" i="1" dirty="0" err="1"/>
              <a:t>ليست</a:t>
            </a:r>
            <a:r>
              <a:rPr lang="en-GB" i="1" dirty="0"/>
              <a:t> </a:t>
            </a:r>
            <a:r>
              <a:rPr lang="en-GB" i="1" dirty="0" err="1"/>
              <a:t>ضرورية</a:t>
            </a:r>
            <a:r>
              <a:rPr lang="en-GB" i="1" dirty="0"/>
              <a:t>.</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إذا </a:t>
            </a:r>
            <a:r>
              <a:rPr lang="en-GB" i="1" dirty="0" err="1"/>
              <a:t>كان</a:t>
            </a:r>
            <a:r>
              <a:rPr lang="en-GB" i="1" dirty="0"/>
              <a:t> </a:t>
            </a:r>
            <a:r>
              <a:rPr lang="en-GB" i="1" dirty="0" err="1"/>
              <a:t>الوالد</a:t>
            </a:r>
            <a:r>
              <a:rPr lang="ar-SA" i="1" dirty="0" err="1"/>
              <a:t>ي</a:t>
            </a:r>
            <a:r>
              <a:rPr lang="en-GB" i="1" dirty="0" err="1"/>
              <a:t>ن</a:t>
            </a:r>
            <a:r>
              <a:rPr lang="en-GB" i="1" dirty="0"/>
              <a:t> / مقدم الرعاية / الشخص البالغ الموثوق </a:t>
            </a:r>
            <a:r>
              <a:rPr lang="en-GB" i="1" dirty="0" err="1"/>
              <a:t>به</a:t>
            </a:r>
            <a:r>
              <a:rPr lang="en-GB" i="1" dirty="0"/>
              <a:t> </a:t>
            </a:r>
            <a:r>
              <a:rPr lang="ar-SA" i="1" dirty="0"/>
              <a:t>لا</a:t>
            </a:r>
            <a:r>
              <a:rPr lang="en-GB" i="1" dirty="0"/>
              <a:t> </a:t>
            </a:r>
            <a:r>
              <a:rPr lang="en-GB" i="1" dirty="0" err="1"/>
              <a:t>يستطيع</a:t>
            </a:r>
            <a:r>
              <a:rPr lang="ar-SA" i="1" dirty="0" err="1"/>
              <a:t>ون</a:t>
            </a:r>
            <a:r>
              <a:rPr lang="en-GB" i="1" dirty="0"/>
              <a:t> </a:t>
            </a:r>
            <a:r>
              <a:rPr lang="en-GB" i="1" dirty="0" err="1"/>
              <a:t>أو</a:t>
            </a:r>
            <a:r>
              <a:rPr lang="en-GB" i="1" dirty="0"/>
              <a:t> </a:t>
            </a:r>
            <a:r>
              <a:rPr lang="en-GB" i="1" dirty="0" err="1"/>
              <a:t>لن</a:t>
            </a:r>
            <a:r>
              <a:rPr lang="en-GB" i="1" dirty="0"/>
              <a:t> </a:t>
            </a:r>
            <a:r>
              <a:rPr lang="en-GB" i="1" dirty="0" err="1"/>
              <a:t>يرافق</a:t>
            </a:r>
            <a:r>
              <a:rPr lang="ar-SA" i="1" dirty="0" err="1"/>
              <a:t>وا</a:t>
            </a:r>
            <a:r>
              <a:rPr lang="en-GB" i="1" dirty="0"/>
              <a:t> </a:t>
            </a:r>
            <a:r>
              <a:rPr lang="en-GB" i="1" dirty="0" err="1"/>
              <a:t>الطفل</a:t>
            </a:r>
            <a:r>
              <a:rPr lang="en-GB" i="1" dirty="0"/>
              <a:t> </a:t>
            </a:r>
            <a:r>
              <a:rPr lang="en-GB" i="1" dirty="0" err="1"/>
              <a:t>وكان</a:t>
            </a:r>
            <a:r>
              <a:rPr lang="en-GB" i="1" dirty="0"/>
              <a:t> </a:t>
            </a:r>
            <a:r>
              <a:rPr lang="en-GB" i="1" dirty="0" err="1"/>
              <a:t>تلقي</a:t>
            </a:r>
            <a:r>
              <a:rPr lang="en-GB" i="1" dirty="0"/>
              <a:t> </a:t>
            </a:r>
            <a:r>
              <a:rPr lang="en-GB" i="1" dirty="0" err="1"/>
              <a:t>الخدمة</a:t>
            </a:r>
            <a:r>
              <a:rPr lang="en-GB" i="1" dirty="0"/>
              <a:t> </a:t>
            </a:r>
            <a:r>
              <a:rPr lang="en-GB" i="1" dirty="0" err="1"/>
              <a:t>أمرًا</a:t>
            </a:r>
            <a:r>
              <a:rPr lang="en-GB" i="1" dirty="0"/>
              <a:t> </a:t>
            </a:r>
            <a:r>
              <a:rPr lang="en-GB" i="1" dirty="0" err="1"/>
              <a:t>عاجلاً</a:t>
            </a:r>
            <a:r>
              <a:rPr lang="ar-SA" i="1" dirty="0"/>
              <a:t>، </a:t>
            </a:r>
            <a:r>
              <a:rPr lang="en-GB" i="1" dirty="0" err="1"/>
              <a:t>فيجب</a:t>
            </a:r>
            <a:r>
              <a:rPr lang="en-GB" i="1" dirty="0"/>
              <a:t> </a:t>
            </a:r>
            <a:r>
              <a:rPr lang="en-GB" i="1" dirty="0" err="1"/>
              <a:t>على</a:t>
            </a:r>
            <a:r>
              <a:rPr lang="en-GB" i="1" dirty="0"/>
              <a:t> </a:t>
            </a:r>
            <a:r>
              <a:rPr lang="en-GB" i="1" dirty="0" err="1"/>
              <a:t>أخصائي</a:t>
            </a:r>
            <a:r>
              <a:rPr lang="en-GB" i="1" dirty="0"/>
              <a:t> </a:t>
            </a:r>
            <a:r>
              <a:rPr lang="en-GB" i="1" dirty="0" err="1"/>
              <a:t>الحالة</a:t>
            </a:r>
            <a:r>
              <a:rPr lang="en-GB" i="1" dirty="0"/>
              <a:t> </a:t>
            </a:r>
            <a:r>
              <a:rPr lang="en-GB" i="1" dirty="0" err="1"/>
              <a:t>التفاوض</a:t>
            </a:r>
            <a:r>
              <a:rPr lang="en-GB" i="1" dirty="0"/>
              <a:t> </a:t>
            </a:r>
            <a:r>
              <a:rPr lang="en-GB" i="1" dirty="0" err="1"/>
              <a:t>مع</a:t>
            </a:r>
            <a:r>
              <a:rPr lang="en-GB" i="1" dirty="0"/>
              <a:t> </a:t>
            </a:r>
            <a:r>
              <a:rPr lang="en-GB" i="1" dirty="0" err="1"/>
              <a:t>الوالدين</a:t>
            </a:r>
            <a:r>
              <a:rPr lang="en-GB" i="1" dirty="0"/>
              <a:t> / </a:t>
            </a:r>
            <a:r>
              <a:rPr lang="en-GB" i="1" dirty="0" err="1"/>
              <a:t>مقدمي</a:t>
            </a:r>
            <a:r>
              <a:rPr lang="en-GB" i="1" dirty="0"/>
              <a:t> </a:t>
            </a:r>
            <a:r>
              <a:rPr lang="en-GB" i="1" dirty="0" err="1"/>
              <a:t>الرعاية</a:t>
            </a:r>
            <a:r>
              <a:rPr lang="en-GB" i="1" dirty="0"/>
              <a:t> / </a:t>
            </a:r>
            <a:r>
              <a:rPr lang="en-GB" i="1" dirty="0" err="1"/>
              <a:t>البالغين</a:t>
            </a:r>
            <a:r>
              <a:rPr lang="en-GB" i="1" dirty="0"/>
              <a:t> </a:t>
            </a:r>
            <a:r>
              <a:rPr lang="en-GB" i="1" dirty="0" err="1"/>
              <a:t>الموثوق</a:t>
            </a:r>
            <a:r>
              <a:rPr lang="en-GB" i="1" dirty="0"/>
              <a:t> </a:t>
            </a:r>
            <a:r>
              <a:rPr lang="en-GB" i="1" dirty="0" err="1"/>
              <a:t>بهم</a:t>
            </a:r>
            <a:r>
              <a:rPr lang="en-GB" i="1" dirty="0"/>
              <a:t> </a:t>
            </a:r>
            <a:r>
              <a:rPr lang="en-GB" i="1" dirty="0" err="1"/>
              <a:t>ومرافقة</a:t>
            </a:r>
            <a:r>
              <a:rPr lang="en-GB" i="1" dirty="0"/>
              <a:t> </a:t>
            </a:r>
            <a:r>
              <a:rPr lang="en-GB" i="1" dirty="0" err="1"/>
              <a:t>الطفل</a:t>
            </a:r>
            <a:r>
              <a:rPr lang="en-GB" i="1" dirty="0"/>
              <a:t> </a:t>
            </a:r>
            <a:r>
              <a:rPr lang="en-GB" i="1" dirty="0" err="1"/>
              <a:t>لتلقي</a:t>
            </a:r>
            <a:r>
              <a:rPr lang="en-GB" i="1" dirty="0"/>
              <a:t> </a:t>
            </a:r>
            <a:r>
              <a:rPr lang="en-GB" i="1" dirty="0" err="1"/>
              <a:t>الرعاية</a:t>
            </a:r>
            <a:r>
              <a:rPr lang="en-GB" i="1" dirty="0"/>
              <a:t> </a:t>
            </a:r>
            <a:r>
              <a:rPr lang="en-GB" i="1" dirty="0" err="1"/>
              <a:t>الفورية</a:t>
            </a:r>
            <a:r>
              <a:rPr lang="en-GB" i="1" dirty="0"/>
              <a:t>.</a:t>
            </a:r>
          </a:p>
          <a:p>
            <a:pPr lvl="1" algn="r" rtl="1"/>
            <a:r>
              <a:rPr lang="en-GB" i="1" dirty="0"/>
              <a:t>إذا لم يكن ذلك ممكنًا في </a:t>
            </a:r>
            <a:r>
              <a:rPr lang="en-GB" i="1" dirty="0" err="1"/>
              <a:t>غضون</a:t>
            </a:r>
            <a:r>
              <a:rPr lang="en-GB" i="1" dirty="0"/>
              <a:t> </a:t>
            </a:r>
            <a:r>
              <a:rPr lang="ar-SA" i="1" dirty="0"/>
              <a:t>مدة</a:t>
            </a:r>
            <a:r>
              <a:rPr lang="en-GB" i="1" dirty="0"/>
              <a:t> </a:t>
            </a:r>
            <a:r>
              <a:rPr lang="en-GB" i="1" dirty="0" err="1"/>
              <a:t>قصيرة</a:t>
            </a:r>
            <a:r>
              <a:rPr lang="ar-SA" i="1" dirty="0"/>
              <a:t>، </a:t>
            </a:r>
            <a:r>
              <a:rPr lang="en-GB" i="1" dirty="0" err="1"/>
              <a:t>على</a:t>
            </a:r>
            <a:r>
              <a:rPr lang="en-GB" i="1" dirty="0"/>
              <a:t> سبيل المثال بسبب المسافة أو تحديات </a:t>
            </a:r>
            <a:r>
              <a:rPr lang="en-GB" i="1" dirty="0" err="1"/>
              <a:t>أخرى</a:t>
            </a:r>
            <a:r>
              <a:rPr lang="en-GB" i="1" dirty="0"/>
              <a:t> </a:t>
            </a:r>
            <a:r>
              <a:rPr lang="en-GB" i="1" dirty="0" err="1"/>
              <a:t>فيجب</a:t>
            </a:r>
            <a:r>
              <a:rPr lang="en-GB" i="1" dirty="0"/>
              <a:t> أن يرافق الطفل متطوع مجتمعي أو شخص بالغ موثوق به.</a:t>
            </a:r>
          </a:p>
          <a:p>
            <a:pPr algn="r" rtl="1"/>
            <a:r>
              <a:rPr lang="en-GB" i="1" dirty="0"/>
              <a:t>يلعب أخصائي الحالة دورًا مهمًا للغاية في ضمان الوصول إلى خدمات الرعاية الفورية وفي الدفاع عن احتياجات الطفل.</a:t>
            </a:r>
          </a:p>
          <a:p>
            <a:pPr lvl="1" algn="r" rtl="1"/>
            <a:r>
              <a:rPr lang="en-GB" dirty="0" err="1"/>
              <a:t>حسب</a:t>
            </a:r>
            <a:r>
              <a:rPr lang="en-GB" dirty="0"/>
              <a:t> </a:t>
            </a:r>
            <a:r>
              <a:rPr lang="en-GB" dirty="0" err="1"/>
              <a:t>الاقتضاء</a:t>
            </a:r>
            <a:r>
              <a:rPr lang="ar-SA" dirty="0"/>
              <a:t>: </a:t>
            </a:r>
            <a:r>
              <a:rPr lang="en-GB" i="1" dirty="0" err="1"/>
              <a:t>تذكر</a:t>
            </a:r>
            <a:r>
              <a:rPr lang="en-GB" i="1" dirty="0"/>
              <a:t> أن هناك صندوقًا </a:t>
            </a:r>
            <a:r>
              <a:rPr lang="en-GB" i="1" dirty="0" err="1"/>
              <a:t>لإدارة</a:t>
            </a:r>
            <a:r>
              <a:rPr lang="en-GB" i="1" dirty="0"/>
              <a:t> </a:t>
            </a:r>
            <a:r>
              <a:rPr lang="en-GB" i="1" dirty="0" err="1"/>
              <a:t>حال</a:t>
            </a:r>
            <a:r>
              <a:rPr lang="ar-SA" i="1" dirty="0" err="1"/>
              <a:t>ة</a:t>
            </a:r>
            <a:r>
              <a:rPr lang="en-GB" i="1" dirty="0"/>
              <a:t> الطوارئ يجب أن يكون متاحًا لمساعدة العائلات على دفع التكاليف الطبية والمواصلات لضمان الوصول إلى خدمات الرعاية الصحية العاجلة</a:t>
            </a:r>
          </a:p>
          <a:p>
            <a:pPr algn="r" rtl="1"/>
            <a:r>
              <a:rPr lang="en-GB" i="1" dirty="0"/>
              <a:t>كما هو الحال مع </a:t>
            </a:r>
            <a:r>
              <a:rPr lang="en-GB" i="1" dirty="0" err="1"/>
              <a:t>أي</a:t>
            </a:r>
            <a:r>
              <a:rPr lang="en-GB" i="1" dirty="0"/>
              <a:t> </a:t>
            </a:r>
            <a:r>
              <a:rPr lang="en-GB" i="1" dirty="0" err="1"/>
              <a:t>إحالة</a:t>
            </a:r>
            <a:r>
              <a:rPr lang="ar-SA" i="1" dirty="0"/>
              <a:t>، </a:t>
            </a:r>
            <a:r>
              <a:rPr lang="en-GB" i="1" dirty="0" err="1"/>
              <a:t>يجب</a:t>
            </a:r>
            <a:r>
              <a:rPr lang="en-GB" i="1" dirty="0"/>
              <a:t> الحصول على الموافقة من الطفل و / أو الوالد ومقدم الرعاية و / أو شخص بالغ موثوق به قبل إجراء الإحالة.</a:t>
            </a:r>
            <a:endParaRPr lang="en-US" i="1" dirty="0"/>
          </a:p>
          <a:p>
            <a:pPr lvl="1" algn="r" rtl="1"/>
            <a:r>
              <a:rPr lang="en-GB" i="1" dirty="0"/>
              <a:t>ومع </a:t>
            </a:r>
            <a:r>
              <a:rPr lang="en-GB" i="1" dirty="0" err="1"/>
              <a:t>ذلك</a:t>
            </a:r>
            <a:r>
              <a:rPr lang="en-GB" i="1" dirty="0"/>
              <a:t> </a:t>
            </a:r>
            <a:r>
              <a:rPr lang="en-GB" i="1" dirty="0" err="1"/>
              <a:t>يمكن</a:t>
            </a:r>
            <a:r>
              <a:rPr lang="en-GB" i="1" dirty="0"/>
              <a:t> تجاوز الموافقة لصالح </a:t>
            </a:r>
            <a:r>
              <a:rPr lang="en-GB" i="1" dirty="0" err="1"/>
              <a:t>الطفل</a:t>
            </a:r>
            <a:r>
              <a:rPr lang="en-GB" i="1" dirty="0"/>
              <a:t> </a:t>
            </a:r>
            <a:r>
              <a:rPr lang="en-GB" i="1" dirty="0" err="1"/>
              <a:t>لا</a:t>
            </a:r>
            <a:r>
              <a:rPr lang="en-GB" i="1" dirty="0"/>
              <a:t> سيما إذا كان تلقي الخدمة يمكن أن يكون منقذاً للحياة</a:t>
            </a:r>
          </a:p>
          <a:p>
            <a:pPr lvl="1" algn="r" rtl="1"/>
            <a:r>
              <a:rPr lang="en-GB" i="1" dirty="0" err="1"/>
              <a:t>لا</a:t>
            </a:r>
            <a:r>
              <a:rPr lang="en-GB" i="1" dirty="0"/>
              <a:t> </a:t>
            </a:r>
            <a:r>
              <a:rPr lang="en-GB" i="1" dirty="0" err="1"/>
              <a:t>تك</a:t>
            </a:r>
            <a:r>
              <a:rPr lang="ar-SA" i="1" dirty="0"/>
              <a:t>ن شديد </a:t>
            </a:r>
            <a:r>
              <a:rPr lang="en-GB" i="1" dirty="0" err="1"/>
              <a:t>ا</a:t>
            </a:r>
            <a:r>
              <a:rPr lang="ar-SA" i="1" dirty="0"/>
              <a:t>للهجة</a:t>
            </a:r>
            <a:r>
              <a:rPr lang="en-GB" i="1" dirty="0"/>
              <a:t> أبدا. بدلاً </a:t>
            </a:r>
            <a:r>
              <a:rPr lang="en-GB" i="1" dirty="0" err="1"/>
              <a:t>من</a:t>
            </a:r>
            <a:r>
              <a:rPr lang="en-GB" i="1" dirty="0"/>
              <a:t> </a:t>
            </a:r>
            <a:r>
              <a:rPr lang="en-GB" i="1" dirty="0" err="1"/>
              <a:t>ذلك</a:t>
            </a:r>
            <a:r>
              <a:rPr lang="ar-SA" i="1" dirty="0"/>
              <a:t>، </a:t>
            </a:r>
            <a:r>
              <a:rPr lang="en-GB" i="1" dirty="0" err="1"/>
              <a:t>اشرح</a:t>
            </a:r>
            <a:r>
              <a:rPr lang="en-GB" i="1" dirty="0"/>
              <a:t> سبب أهمية تلقي الطفل عناية طبية عاجلة لتقليل خطر حدوث مزيد من المضاعفات أو الوفاة.</a:t>
            </a:r>
          </a:p>
          <a:p>
            <a:pPr lvl="1" algn="r" rtl="1"/>
            <a:r>
              <a:rPr lang="en-GB" i="1" dirty="0"/>
              <a:t>بالنسبة للأطفال الذين تعرضوا </a:t>
            </a:r>
            <a:r>
              <a:rPr lang="en-GB" i="1" dirty="0" err="1"/>
              <a:t>للاعتداء</a:t>
            </a:r>
            <a:r>
              <a:rPr lang="en-GB" i="1" dirty="0"/>
              <a:t> </a:t>
            </a:r>
            <a:r>
              <a:rPr lang="en-GB" i="1" dirty="0" err="1"/>
              <a:t>الجنسي</a:t>
            </a:r>
            <a:r>
              <a:rPr lang="ar-SA" i="1" dirty="0"/>
              <a:t>، </a:t>
            </a:r>
            <a:r>
              <a:rPr lang="en-GB" i="1" dirty="0" err="1"/>
              <a:t>يمكن</a:t>
            </a:r>
            <a:r>
              <a:rPr lang="en-GB" i="1" dirty="0"/>
              <a:t> أن تكون الرعاية السريرية تجربة مؤلمة مرة أخرى لذلك من المهم أن تضع في اعتبارك ذلك وأن تتأكد من أن الخدمة قد تم فحصها وأن المعلومات المتعلقة بالرعاية الطبية موصوفة للطفل بطريقة يفهمها.</a:t>
            </a:r>
          </a:p>
          <a:p>
            <a:pPr algn="r" rtl="1"/>
            <a:endParaRPr lang="en-BE" dirty="0"/>
          </a:p>
        </p:txBody>
      </p:sp>
      <p:sp>
        <p:nvSpPr>
          <p:cNvPr id="9" name="Google Shape;725;p48:notes">
            <a:extLst>
              <a:ext uri="{FF2B5EF4-FFF2-40B4-BE49-F238E27FC236}">
                <a16:creationId xmlns:a16="http://schemas.microsoft.com/office/drawing/2014/main" id="{3BEEA66D-91CF-F069-F5C0-8DAB2B326CD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31</a:t>
            </a:fld>
            <a:endParaRPr lang="en-US" sz="1200" dirty="0">
              <a:latin typeface="+mn-lt"/>
            </a:endParaRPr>
          </a:p>
        </p:txBody>
      </p:sp>
    </p:spTree>
    <p:extLst>
      <p:ext uri="{BB962C8B-B14F-4D97-AF65-F5344CB8AC3E}">
        <p14:creationId xmlns:p14="http://schemas.microsoft.com/office/powerpoint/2010/main" val="37170175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يجب أن يتلقى الأطفال الذين تعرضوا للاعتداء الجنسي رعاية سريرية في الوقت المناسب في </a:t>
            </a:r>
            <a:r>
              <a:rPr lang="en-GB" i="1" dirty="0" err="1"/>
              <a:t>غضون</a:t>
            </a:r>
            <a:r>
              <a:rPr lang="en-GB" i="1" dirty="0"/>
              <a:t> </a:t>
            </a:r>
            <a:r>
              <a:rPr lang="ar-SA" i="1" dirty="0"/>
              <a:t>٧٢-١٢٠ ساعة </a:t>
            </a:r>
            <a:r>
              <a:rPr lang="en-GB" i="1" dirty="0"/>
              <a:t> </a:t>
            </a:r>
            <a:r>
              <a:rPr lang="en-GB" i="1" dirty="0" err="1"/>
              <a:t>أو</a:t>
            </a:r>
            <a:r>
              <a:rPr lang="en-GB" i="1" dirty="0"/>
              <a:t> قبل ذلك عندما يكون ذلك ممكنًا.</a:t>
            </a:r>
          </a:p>
          <a:p>
            <a:pPr algn="r" rtl="1"/>
            <a:r>
              <a:rPr lang="en-GB" i="1" dirty="0"/>
              <a:t>يوصى بالرعاية السريرية التالية:</a:t>
            </a:r>
          </a:p>
          <a:p>
            <a:pPr lvl="1" algn="r" rtl="1"/>
            <a:r>
              <a:rPr lang="en-US" i="1" dirty="0"/>
              <a:t>الوقاية من الأمراض المنقولة جنسياً</a:t>
            </a:r>
          </a:p>
          <a:p>
            <a:pPr lvl="2" algn="r" rtl="1"/>
            <a:r>
              <a:rPr lang="en-US" i="1" dirty="0"/>
              <a:t>خطر الإصابة بالأمراض </a:t>
            </a:r>
            <a:r>
              <a:rPr lang="en-US" i="1" dirty="0" err="1"/>
              <a:t>المنقولة</a:t>
            </a:r>
            <a:r>
              <a:rPr lang="en-US" i="1" dirty="0"/>
              <a:t> </a:t>
            </a:r>
            <a:r>
              <a:rPr lang="en-US" i="1" dirty="0" err="1"/>
              <a:t>جنسياً</a:t>
            </a:r>
            <a:r>
              <a:rPr lang="ar-SA" i="1" dirty="0"/>
              <a:t>  والتي </a:t>
            </a:r>
            <a:r>
              <a:rPr lang="en-GB" i="1" dirty="0" err="1"/>
              <a:t>يمكن</a:t>
            </a:r>
            <a:r>
              <a:rPr lang="en-GB" i="1" dirty="0"/>
              <a:t> تقليلها من خلال العلاج الطبي في الوقت المناسب.</a:t>
            </a:r>
          </a:p>
          <a:p>
            <a:pPr lvl="2" algn="r" rtl="1"/>
            <a:r>
              <a:rPr lang="en-US" i="1" dirty="0"/>
              <a:t>يمكن تقليل خطر الإصابة بفيروس نقص المناعة البشرية إذا تمت إحالة الطفل الناجي للحصول على الرعاية الطبية لتلقي العلاج الوقائي بعد التعرض لفيروس نقص المناعة البشرية في </a:t>
            </a:r>
            <a:r>
              <a:rPr lang="en-US" i="1" dirty="0" err="1"/>
              <a:t>غضون</a:t>
            </a:r>
            <a:r>
              <a:rPr lang="en-US" i="1" dirty="0"/>
              <a:t> </a:t>
            </a:r>
            <a:r>
              <a:rPr lang="ar-SA" i="1" dirty="0"/>
              <a:t>٣</a:t>
            </a:r>
            <a:r>
              <a:rPr lang="en-US" i="1" dirty="0"/>
              <a:t> </a:t>
            </a:r>
            <a:r>
              <a:rPr lang="en-US" i="1" dirty="0" err="1"/>
              <a:t>أيام</a:t>
            </a:r>
            <a:r>
              <a:rPr lang="en-US" i="1" dirty="0"/>
              <a:t> </a:t>
            </a:r>
            <a:r>
              <a:rPr lang="ar-SA" sz="1200" dirty="0">
                <a:latin typeface="Calibri" panose="020F0502020204030204" pitchFamily="34" charset="0"/>
                <a:cs typeface="Calibri" panose="020F0502020204030204" pitchFamily="34" charset="0"/>
              </a:rPr>
              <a:t>(٧٢</a:t>
            </a:r>
            <a:r>
              <a:rPr lang="en-GB" sz="1200" dirty="0">
                <a:latin typeface="Calibri" panose="020F0502020204030204" pitchFamily="34" charset="0"/>
                <a:cs typeface="Calibri" panose="020F0502020204030204" pitchFamily="34" charset="0"/>
              </a:rPr>
              <a:t> </a:t>
            </a:r>
            <a:r>
              <a:rPr lang="en-GB" sz="1200" dirty="0" err="1">
                <a:latin typeface="Calibri" panose="020F0502020204030204" pitchFamily="34" charset="0"/>
                <a:cs typeface="Calibri" panose="020F0502020204030204" pitchFamily="34" charset="0"/>
              </a:rPr>
              <a:t>ساعة</a:t>
            </a:r>
            <a:r>
              <a:rPr lang="ar-SA" sz="1200" dirty="0">
                <a:latin typeface="Calibri" panose="020F0502020204030204" pitchFamily="34" charset="0"/>
                <a:cs typeface="Calibri" panose="020F0502020204030204" pitchFamily="34" charset="0"/>
              </a:rPr>
              <a:t>).</a:t>
            </a:r>
            <a:endParaRPr lang="en-GB" i="1" dirty="0"/>
          </a:p>
          <a:p>
            <a:pPr lvl="1" algn="r" rtl="1"/>
            <a:r>
              <a:rPr lang="en-GB" i="1" dirty="0"/>
              <a:t>منع الحمل غير المرغوب فيه</a:t>
            </a:r>
          </a:p>
          <a:p>
            <a:pPr lvl="2" algn="r" rtl="1"/>
            <a:r>
              <a:rPr lang="en-US" i="1" dirty="0" err="1"/>
              <a:t>يمكن</a:t>
            </a:r>
            <a:r>
              <a:rPr lang="en-US" i="1" dirty="0"/>
              <a:t> </a:t>
            </a:r>
            <a:r>
              <a:rPr lang="en-US" i="1" dirty="0" err="1"/>
              <a:t>تقليل</a:t>
            </a:r>
            <a:r>
              <a:rPr lang="en-US" i="1" dirty="0"/>
              <a:t> </a:t>
            </a:r>
            <a:r>
              <a:rPr lang="en-GB" i="1" dirty="0" err="1"/>
              <a:t>خطر</a:t>
            </a:r>
            <a:r>
              <a:rPr lang="ar-SA" i="1" dirty="0"/>
              <a:t>منع الحمل</a:t>
            </a:r>
            <a:r>
              <a:rPr lang="en-GB" i="1" dirty="0"/>
              <a:t> </a:t>
            </a:r>
            <a:r>
              <a:rPr lang="en-GB" i="1" dirty="0" err="1"/>
              <a:t>غير</a:t>
            </a:r>
            <a:r>
              <a:rPr lang="en-GB" i="1" dirty="0"/>
              <a:t> </a:t>
            </a:r>
            <a:r>
              <a:rPr lang="ar-SA" i="1" dirty="0"/>
              <a:t>ال</a:t>
            </a:r>
            <a:r>
              <a:rPr lang="en-GB" i="1" dirty="0" err="1"/>
              <a:t>مرغوب</a:t>
            </a:r>
            <a:r>
              <a:rPr lang="en-GB" i="1" dirty="0"/>
              <a:t> </a:t>
            </a:r>
            <a:r>
              <a:rPr lang="en-GB" i="1" dirty="0" err="1"/>
              <a:t>فيه</a:t>
            </a:r>
            <a:r>
              <a:rPr lang="ar-SA" i="1" dirty="0"/>
              <a:t> </a:t>
            </a:r>
            <a:r>
              <a:rPr lang="en-US" i="1" dirty="0" err="1"/>
              <a:t>إذا</a:t>
            </a:r>
            <a:r>
              <a:rPr lang="en-US" i="1" dirty="0"/>
              <a:t> تمت إحالة الناجية للرعاية الطبية لتلقي وسائل منع الحمل الطارئة في </a:t>
            </a:r>
            <a:r>
              <a:rPr lang="en-US" i="1" dirty="0" err="1"/>
              <a:t>غضون</a:t>
            </a:r>
            <a:r>
              <a:rPr lang="en-US" i="1" dirty="0"/>
              <a:t> </a:t>
            </a:r>
            <a:r>
              <a:rPr lang="ar-SA" i="1" dirty="0"/>
              <a:t>٥</a:t>
            </a:r>
            <a:r>
              <a:rPr lang="en-US" i="1" dirty="0"/>
              <a:t> </a:t>
            </a:r>
            <a:r>
              <a:rPr lang="en-US" i="1" dirty="0" err="1"/>
              <a:t>أيام</a:t>
            </a:r>
            <a:r>
              <a:rPr lang="en-US" i="1" dirty="0"/>
              <a:t> </a:t>
            </a:r>
            <a:r>
              <a:rPr lang="ar-SA" sz="1200" dirty="0">
                <a:latin typeface="Calibri" panose="020F0502020204030204" pitchFamily="34" charset="0"/>
                <a:cs typeface="Calibri" panose="020F0502020204030204" pitchFamily="34" charset="0"/>
              </a:rPr>
              <a:t>(١٢٠</a:t>
            </a:r>
            <a:r>
              <a:rPr lang="en-GB" sz="1200" dirty="0">
                <a:latin typeface="Calibri" panose="020F0502020204030204" pitchFamily="34" charset="0"/>
                <a:cs typeface="Calibri" panose="020F0502020204030204" pitchFamily="34" charset="0"/>
              </a:rPr>
              <a:t> </a:t>
            </a:r>
            <a:r>
              <a:rPr lang="en-GB" sz="1200" dirty="0" err="1">
                <a:latin typeface="Calibri" panose="020F0502020204030204" pitchFamily="34" charset="0"/>
                <a:cs typeface="Calibri" panose="020F0502020204030204" pitchFamily="34" charset="0"/>
              </a:rPr>
              <a:t>ساعة</a:t>
            </a:r>
            <a:r>
              <a:rPr lang="ar-SA" sz="1200" dirty="0">
                <a:latin typeface="Calibri" panose="020F0502020204030204" pitchFamily="34" charset="0"/>
                <a:cs typeface="Calibri" panose="020F0502020204030204" pitchFamily="34" charset="0"/>
              </a:rPr>
              <a:t>)</a:t>
            </a:r>
            <a:r>
              <a:rPr lang="en-US" i="1" dirty="0"/>
              <a:t>.</a:t>
            </a:r>
          </a:p>
          <a:p>
            <a:pPr lvl="1" algn="r" rtl="1"/>
            <a:r>
              <a:rPr lang="en-GB" i="1" dirty="0"/>
              <a:t>علاج الإصابات أو الآلام:</a:t>
            </a:r>
          </a:p>
          <a:p>
            <a:pPr lvl="2" algn="r" rtl="1"/>
            <a:r>
              <a:rPr lang="en-US" i="1" dirty="0" err="1"/>
              <a:t>اعتمادًا</a:t>
            </a:r>
            <a:r>
              <a:rPr lang="en-US" i="1" dirty="0"/>
              <a:t> على شدة الإصابة وطبيعتها (مثل كسر العظام أو الجروح أو الإصابات الداخلية) </a:t>
            </a:r>
            <a:r>
              <a:rPr lang="en-US" i="1" dirty="0" err="1"/>
              <a:t>قد</a:t>
            </a:r>
            <a:r>
              <a:rPr lang="en-US" i="1" dirty="0"/>
              <a:t> تكون العناية الطبية الفورية ضرورية.</a:t>
            </a:r>
          </a:p>
          <a:p>
            <a:pPr lvl="2" algn="r" rtl="1"/>
            <a:r>
              <a:rPr lang="en-US" i="1" dirty="0"/>
              <a:t>لا يمكن اكتشاف بعض الإصابات الخطيرة والمهددة للحياة بسهولة لأنها قد لا تكون مرئية جسديًا أو مرتبطة بالألم.</a:t>
            </a:r>
          </a:p>
          <a:p>
            <a:pPr lvl="1" algn="r" rtl="1"/>
            <a:r>
              <a:rPr lang="en-US" i="1" dirty="0"/>
              <a:t>جمع أدلة الطب الشرعي</a:t>
            </a:r>
          </a:p>
          <a:p>
            <a:pPr lvl="2" algn="r" rtl="1"/>
            <a:r>
              <a:rPr lang="en-US" i="1" dirty="0"/>
              <a:t>في السياقات التي يكون فيها هذا خيارًا آمنًا </a:t>
            </a:r>
            <a:r>
              <a:rPr lang="en-US" i="1" dirty="0" err="1"/>
              <a:t>ويطلبه</a:t>
            </a:r>
            <a:r>
              <a:rPr lang="en-US" i="1" dirty="0"/>
              <a:t> </a:t>
            </a:r>
            <a:r>
              <a:rPr lang="en-US" i="1" dirty="0" err="1"/>
              <a:t>الناجي</a:t>
            </a:r>
            <a:r>
              <a:rPr lang="ar-SA" i="1" dirty="0"/>
              <a:t>/</a:t>
            </a:r>
            <a:r>
              <a:rPr lang="ar-SA" i="1" dirty="0" err="1"/>
              <a:t>ة</a:t>
            </a:r>
            <a:r>
              <a:rPr lang="en-US" i="1" dirty="0"/>
              <a:t> </a:t>
            </a:r>
            <a:r>
              <a:rPr lang="en-US" i="1" dirty="0" err="1"/>
              <a:t>لأغراض</a:t>
            </a:r>
            <a:r>
              <a:rPr lang="en-US" i="1" dirty="0"/>
              <a:t> </a:t>
            </a:r>
            <a:r>
              <a:rPr lang="en-US" i="1" dirty="0" err="1"/>
              <a:t>قانونية</a:t>
            </a:r>
            <a:r>
              <a:rPr lang="ar-SA" i="1" dirty="0"/>
              <a:t>، </a:t>
            </a:r>
            <a:r>
              <a:rPr lang="en-US" i="1" dirty="0" err="1"/>
              <a:t>يمكن</a:t>
            </a:r>
            <a:r>
              <a:rPr lang="en-US" i="1" dirty="0"/>
              <a:t> ترتيب فحص طبي متخصص وتسجيله في أقرب </a:t>
            </a:r>
            <a:r>
              <a:rPr lang="en-US" i="1" dirty="0" err="1"/>
              <a:t>وقت</a:t>
            </a:r>
            <a:r>
              <a:rPr lang="en-US" i="1" dirty="0"/>
              <a:t> </a:t>
            </a:r>
            <a:r>
              <a:rPr lang="en-US" i="1" dirty="0" err="1"/>
              <a:t>ممكن</a:t>
            </a:r>
            <a:r>
              <a:rPr lang="ar-SA" i="1" dirty="0"/>
              <a:t> (</a:t>
            </a:r>
            <a:r>
              <a:rPr lang="en-US" i="1" dirty="0"/>
              <a:t> </a:t>
            </a:r>
            <a:r>
              <a:rPr lang="ar-SA" sz="1200" dirty="0">
                <a:latin typeface="Calibri" panose="020F0502020204030204" pitchFamily="34" charset="0"/>
                <a:cs typeface="Calibri" panose="020F0502020204030204" pitchFamily="34" charset="0"/>
              </a:rPr>
              <a:t>٤٨</a:t>
            </a:r>
            <a:r>
              <a:rPr lang="en-GB" sz="1200" dirty="0">
                <a:latin typeface="Calibri" panose="020F0502020204030204" pitchFamily="34" charset="0"/>
                <a:cs typeface="Calibri" panose="020F0502020204030204" pitchFamily="34" charset="0"/>
              </a:rPr>
              <a:t> </a:t>
            </a:r>
            <a:r>
              <a:rPr lang="en-GB" sz="1200" dirty="0" err="1">
                <a:latin typeface="Calibri" panose="020F0502020204030204" pitchFamily="34" charset="0"/>
                <a:cs typeface="Calibri" panose="020F0502020204030204" pitchFamily="34" charset="0"/>
              </a:rPr>
              <a:t>ساعة</a:t>
            </a:r>
            <a:r>
              <a:rPr lang="ar-SA" sz="1200" dirty="0">
                <a:latin typeface="Calibri" panose="020F0502020204030204" pitchFamily="34" charset="0"/>
                <a:cs typeface="Calibri" panose="020F0502020204030204" pitchFamily="34" charset="0"/>
              </a:rPr>
              <a:t>)</a:t>
            </a:r>
            <a:endParaRPr lang="en-US" i="1" dirty="0"/>
          </a:p>
          <a:p>
            <a:pPr lvl="2" algn="r" rtl="1"/>
            <a:r>
              <a:rPr lang="en-US" i="1" dirty="0"/>
              <a:t>يجب أن تفهم المنظمات أيضًا ما إذا كانت هناك متطلبات قانونية لطفل ناجٍ من الاعتداء الجنسي ليخضع لفحص الطب الشرعي.</a:t>
            </a:r>
            <a:endParaRPr lang="en-GB" i="1" dirty="0"/>
          </a:p>
          <a:p>
            <a:pPr algn="r" rtl="1"/>
            <a:r>
              <a:rPr lang="en-GB" dirty="0"/>
              <a:t>المصدر: المبادئ التوجيهية السريرية لمنظمة الصحة العالمية - الاستجابة للأطفال والمراهقين الذين تعرضوا للاعتداء الجنسي</a:t>
            </a:r>
          </a:p>
        </p:txBody>
      </p:sp>
      <p:sp>
        <p:nvSpPr>
          <p:cNvPr id="6" name="Slide Image Placeholder 5">
            <a:extLst>
              <a:ext uri="{FF2B5EF4-FFF2-40B4-BE49-F238E27FC236}">
                <a16:creationId xmlns:a16="http://schemas.microsoft.com/office/drawing/2014/main" id="{D01F8D60-18C4-FE72-742C-DF39B651937A}"/>
              </a:ext>
            </a:extLst>
          </p:cNvPr>
          <p:cNvSpPr>
            <a:spLocks noGrp="1" noRot="1" noChangeAspect="1"/>
          </p:cNvSpPr>
          <p:nvPr>
            <p:ph type="sldImg"/>
          </p:nvPr>
        </p:nvSpPr>
        <p:spPr/>
      </p:sp>
    </p:spTree>
    <p:extLst>
      <p:ext uri="{BB962C8B-B14F-4D97-AF65-F5344CB8AC3E}">
        <p14:creationId xmlns:p14="http://schemas.microsoft.com/office/powerpoint/2010/main" val="32959994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endParaRPr lang="en-GB" dirty="0"/>
          </a:p>
          <a:p>
            <a:pPr algn="r" rtl="1"/>
            <a:endParaRPr lang="en-BE" dirty="0"/>
          </a:p>
          <a:p>
            <a:pPr algn="r" rtl="1"/>
            <a:endParaRPr lang="en-BE" dirty="0"/>
          </a:p>
        </p:txBody>
      </p:sp>
      <p:sp>
        <p:nvSpPr>
          <p:cNvPr id="6" name="Slide Image Placeholder 5">
            <a:extLst>
              <a:ext uri="{FF2B5EF4-FFF2-40B4-BE49-F238E27FC236}">
                <a16:creationId xmlns:a16="http://schemas.microsoft.com/office/drawing/2014/main" id="{8B0FE880-4773-3CE3-4C5C-A1985928BC0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41EBF93-E25C-50FD-BB97-15C40FF2E20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33</a:t>
            </a:fld>
            <a:endParaRPr lang="en-US" sz="1200" dirty="0">
              <a:latin typeface="+mn-lt"/>
            </a:endParaRPr>
          </a:p>
        </p:txBody>
      </p:sp>
    </p:spTree>
    <p:extLst>
      <p:ext uri="{BB962C8B-B14F-4D97-AF65-F5344CB8AC3E}">
        <p14:creationId xmlns:p14="http://schemas.microsoft.com/office/powerpoint/2010/main" val="40103221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مدة </a:t>
            </a:r>
            <a:r>
              <a:rPr lang="en-GB" b="1" dirty="0" err="1"/>
              <a:t>الجلسة</a:t>
            </a:r>
            <a:r>
              <a:rPr lang="en-GB" b="1" dirty="0"/>
              <a:t> الخامسة: </a:t>
            </a:r>
            <a:r>
              <a:rPr lang="ar-SA" b="1" dirty="0"/>
              <a:t>ساعة و ١٥ دقيقة</a:t>
            </a:r>
            <a:endParaRPr lang="en-GB" i="1" dirty="0"/>
          </a:p>
          <a:p>
            <a:pPr marL="0" indent="0" algn="r" rtl="1">
              <a:buNone/>
            </a:pPr>
            <a:r>
              <a:rPr lang="en-GB" i="1" dirty="0"/>
              <a:t>______________________________________________________________________________</a:t>
            </a:r>
          </a:p>
          <a:p>
            <a:pPr marL="0" indent="0" algn="r" rtl="1">
              <a:buNone/>
            </a:pPr>
            <a:endParaRPr lang="en-GB" i="1" dirty="0"/>
          </a:p>
          <a:p>
            <a:pPr marL="0" indent="0" algn="r" rtl="1">
              <a:buNone/>
            </a:pPr>
            <a:r>
              <a:rPr lang="ar-SA" b="1" dirty="0"/>
              <a:t>الشرح</a:t>
            </a:r>
            <a:endParaRPr lang="en-GB" b="1" dirty="0"/>
          </a:p>
          <a:p>
            <a:pPr algn="r" rtl="1"/>
            <a:r>
              <a:rPr lang="en-GB" i="1" dirty="0"/>
              <a:t>خلال هذه الجلسة سوف نتعرف </a:t>
            </a:r>
            <a:r>
              <a:rPr lang="en-GB" i="1" dirty="0" err="1"/>
              <a:t>على</a:t>
            </a:r>
            <a:r>
              <a:rPr lang="en-GB" i="1" dirty="0"/>
              <a:t> </a:t>
            </a:r>
            <a:r>
              <a:rPr lang="ar-SA" i="1" dirty="0"/>
              <a:t>خطة السلامة </a:t>
            </a:r>
            <a:r>
              <a:rPr lang="en-GB" i="1" dirty="0" err="1"/>
              <a:t>ونعرض</a:t>
            </a:r>
            <a:r>
              <a:rPr lang="en-GB" i="1" dirty="0"/>
              <a:t> الأدوات المختلفة التي يمكن استخدامها مع الأطفال من مختلف الأعمار ومراحل النمو</a:t>
            </a:r>
          </a:p>
        </p:txBody>
      </p:sp>
      <p:sp>
        <p:nvSpPr>
          <p:cNvPr id="6" name="Slide Image Placeholder 5">
            <a:extLst>
              <a:ext uri="{FF2B5EF4-FFF2-40B4-BE49-F238E27FC236}">
                <a16:creationId xmlns:a16="http://schemas.microsoft.com/office/drawing/2014/main" id="{7482856D-806C-AFEC-46D7-9728FAAFA91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A00B658-6899-F766-6BD1-BFB5A29178B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34</a:t>
            </a:fld>
            <a:endParaRPr lang="en-US" sz="1200" dirty="0">
              <a:latin typeface="+mn-lt"/>
            </a:endParaRPr>
          </a:p>
        </p:txBody>
      </p:sp>
    </p:spTree>
    <p:extLst>
      <p:ext uri="{BB962C8B-B14F-4D97-AF65-F5344CB8AC3E}">
        <p14:creationId xmlns:p14="http://schemas.microsoft.com/office/powerpoint/2010/main" val="29424045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marL="171450" indent="-171450" algn="r" rtl="1"/>
            <a:r>
              <a:rPr lang="en-GB" b="0" dirty="0" err="1"/>
              <a:t>عرض</a:t>
            </a:r>
            <a:r>
              <a:rPr lang="en-GB" b="0" dirty="0"/>
              <a:t> الشريحة</a:t>
            </a:r>
            <a:endParaRPr lang="en-GB" b="0" dirty="0">
              <a:solidFill>
                <a:schemeClr val="tx1"/>
              </a:solidFill>
              <a:ea typeface="+mn-ea"/>
              <a:cs typeface="Calibri"/>
            </a:endParaRPr>
          </a:p>
          <a:p>
            <a:pPr marL="171450" indent="-171450" algn="r" rtl="1"/>
            <a:r>
              <a:rPr lang="en-US" i="1" dirty="0" err="1">
                <a:solidFill>
                  <a:srgbClr val="000000"/>
                </a:solidFill>
                <a:ea typeface="Helvetica Neue" panose="020B0604020202020204"/>
                <a:cs typeface="Calibri"/>
              </a:rPr>
              <a:t>لا</a:t>
            </a:r>
            <a:r>
              <a:rPr lang="en-US" i="1" dirty="0">
                <a:solidFill>
                  <a:srgbClr val="000000"/>
                </a:solidFill>
                <a:ea typeface="Helvetica Neue" panose="020B0604020202020204"/>
                <a:cs typeface="Calibri"/>
              </a:rPr>
              <a:t> </a:t>
            </a:r>
            <a:r>
              <a:rPr lang="ar-SA" i="1" dirty="0" err="1">
                <a:solidFill>
                  <a:srgbClr val="000000"/>
                </a:solidFill>
                <a:ea typeface="Helvetica Neue" panose="020B0604020202020204"/>
                <a:cs typeface="Calibri"/>
              </a:rPr>
              <a:t>ت</a:t>
            </a:r>
            <a:r>
              <a:rPr lang="en-US" i="1" dirty="0" err="1">
                <a:solidFill>
                  <a:srgbClr val="000000"/>
                </a:solidFill>
                <a:ea typeface="Helvetica Neue" panose="020B0604020202020204"/>
                <a:cs typeface="Calibri"/>
              </a:rPr>
              <a:t>تعلق</a:t>
            </a:r>
            <a:r>
              <a:rPr lang="en-US" i="1" dirty="0">
                <a:solidFill>
                  <a:srgbClr val="000000"/>
                </a:solidFill>
                <a:ea typeface="Helvetica Neue" panose="020B0604020202020204"/>
                <a:cs typeface="Calibri"/>
              </a:rPr>
              <a:t> </a:t>
            </a:r>
            <a:r>
              <a:rPr lang="en-US" i="1" dirty="0" err="1">
                <a:solidFill>
                  <a:srgbClr val="000000"/>
                </a:solidFill>
                <a:ea typeface="Helvetica Neue" panose="020B0604020202020204"/>
                <a:cs typeface="Calibri"/>
              </a:rPr>
              <a:t>خط</a:t>
            </a:r>
            <a:r>
              <a:rPr lang="ar-SA" i="1" dirty="0" err="1">
                <a:solidFill>
                  <a:srgbClr val="000000"/>
                </a:solidFill>
                <a:ea typeface="Helvetica Neue" panose="020B0604020202020204"/>
                <a:cs typeface="Calibri"/>
              </a:rPr>
              <a:t>ة</a:t>
            </a:r>
            <a:r>
              <a:rPr lang="en-US" i="1" dirty="0">
                <a:solidFill>
                  <a:srgbClr val="000000"/>
                </a:solidFill>
                <a:ea typeface="Helvetica Neue" panose="020B0604020202020204"/>
                <a:cs typeface="Calibri"/>
              </a:rPr>
              <a:t> السلامة دائمًا بإخراج الطفل من </a:t>
            </a:r>
            <a:r>
              <a:rPr lang="en-US" i="1" dirty="0" err="1">
                <a:solidFill>
                  <a:srgbClr val="000000"/>
                </a:solidFill>
                <a:ea typeface="Helvetica Neue" panose="020B0604020202020204"/>
                <a:cs typeface="Calibri"/>
              </a:rPr>
              <a:t>خطر</a:t>
            </a:r>
            <a:r>
              <a:rPr lang="en-US" i="1" dirty="0">
                <a:solidFill>
                  <a:srgbClr val="000000"/>
                </a:solidFill>
                <a:ea typeface="Helvetica Neue" panose="020B0604020202020204"/>
                <a:cs typeface="Calibri"/>
              </a:rPr>
              <a:t> </a:t>
            </a:r>
            <a:r>
              <a:rPr lang="en-US" i="1" dirty="0" err="1">
                <a:solidFill>
                  <a:srgbClr val="000000"/>
                </a:solidFill>
                <a:ea typeface="Helvetica Neue" panose="020B0604020202020204"/>
                <a:cs typeface="Calibri"/>
              </a:rPr>
              <a:t>معين</a:t>
            </a:r>
            <a:r>
              <a:rPr lang="ar-SA" i="1" dirty="0">
                <a:solidFill>
                  <a:srgbClr val="000000"/>
                </a:solidFill>
                <a:ea typeface="Helvetica Neue" panose="020B0604020202020204"/>
                <a:cs typeface="Calibri"/>
              </a:rPr>
              <a:t>،</a:t>
            </a:r>
            <a:r>
              <a:rPr lang="en-US" i="1" dirty="0">
                <a:solidFill>
                  <a:srgbClr val="000000"/>
                </a:solidFill>
                <a:ea typeface="Helvetica Neue" panose="020B0604020202020204"/>
                <a:cs typeface="Calibri"/>
              </a:rPr>
              <a:t> </a:t>
            </a:r>
            <a:r>
              <a:rPr lang="en-US" i="1" dirty="0" err="1">
                <a:solidFill>
                  <a:srgbClr val="000000"/>
                </a:solidFill>
                <a:ea typeface="Helvetica Neue" panose="020B0604020202020204"/>
                <a:cs typeface="Calibri"/>
              </a:rPr>
              <a:t>بل</a:t>
            </a:r>
            <a:r>
              <a:rPr lang="ar-SA" i="1" dirty="0">
                <a:solidFill>
                  <a:srgbClr val="000000"/>
                </a:solidFill>
                <a:ea typeface="Helvetica Neue" panose="020B0604020202020204"/>
                <a:cs typeface="Calibri"/>
              </a:rPr>
              <a:t> </a:t>
            </a:r>
            <a:r>
              <a:rPr lang="ar-SA" i="1" dirty="0" err="1">
                <a:solidFill>
                  <a:srgbClr val="000000"/>
                </a:solidFill>
                <a:ea typeface="Helvetica Neue" panose="020B0604020202020204"/>
                <a:cs typeface="Calibri"/>
              </a:rPr>
              <a:t>ت</a:t>
            </a:r>
            <a:r>
              <a:rPr lang="en-US" i="1" dirty="0" err="1">
                <a:solidFill>
                  <a:srgbClr val="000000"/>
                </a:solidFill>
                <a:ea typeface="Helvetica Neue" panose="020B0604020202020204"/>
                <a:cs typeface="Calibri"/>
              </a:rPr>
              <a:t>تعلق</a:t>
            </a:r>
            <a:r>
              <a:rPr lang="en-US" i="1" dirty="0">
                <a:solidFill>
                  <a:srgbClr val="000000"/>
                </a:solidFill>
                <a:ea typeface="Helvetica Neue" panose="020B0604020202020204"/>
                <a:cs typeface="Calibri"/>
              </a:rPr>
              <a:t> بالحد من المخاطر من خلال معرفة ما يجب القيام به عند ظهور مواقف غير آمنة</a:t>
            </a:r>
          </a:p>
          <a:p>
            <a:pPr marL="171450" indent="-171450" algn="r" rtl="1"/>
            <a:r>
              <a:rPr lang="en-US" i="1" dirty="0">
                <a:solidFill>
                  <a:srgbClr val="000000"/>
                </a:solidFill>
                <a:ea typeface="Helvetica Neue" panose="020B0604020202020204"/>
                <a:cs typeface="Calibri"/>
              </a:rPr>
              <a:t>يجب إنشاء </a:t>
            </a:r>
            <a:r>
              <a:rPr lang="en-US" i="1" dirty="0" err="1">
                <a:solidFill>
                  <a:srgbClr val="000000"/>
                </a:solidFill>
                <a:ea typeface="Helvetica Neue" panose="020B0604020202020204"/>
                <a:cs typeface="Calibri"/>
              </a:rPr>
              <a:t>خطة</a:t>
            </a:r>
            <a:r>
              <a:rPr lang="en-US" i="1" dirty="0">
                <a:solidFill>
                  <a:srgbClr val="000000"/>
                </a:solidFill>
                <a:ea typeface="Helvetica Neue" panose="020B0604020202020204"/>
                <a:cs typeface="Calibri"/>
              </a:rPr>
              <a:t> </a:t>
            </a:r>
            <a:r>
              <a:rPr lang="en-US" i="1" dirty="0" err="1">
                <a:solidFill>
                  <a:srgbClr val="000000"/>
                </a:solidFill>
                <a:ea typeface="Helvetica Neue" panose="020B0604020202020204"/>
                <a:cs typeface="Calibri"/>
              </a:rPr>
              <a:t>ال</a:t>
            </a:r>
            <a:r>
              <a:rPr lang="ar-SA" i="1" dirty="0">
                <a:solidFill>
                  <a:srgbClr val="000000"/>
                </a:solidFill>
                <a:ea typeface="Helvetica Neue" panose="020B0604020202020204"/>
                <a:cs typeface="Calibri"/>
              </a:rPr>
              <a:t>سلامة</a:t>
            </a:r>
            <a:r>
              <a:rPr lang="en-US" i="1" dirty="0">
                <a:solidFill>
                  <a:srgbClr val="000000"/>
                </a:solidFill>
                <a:ea typeface="Helvetica Neue" panose="020B0604020202020204"/>
                <a:cs typeface="Calibri"/>
              </a:rPr>
              <a:t> مع الطفل ومقدم الرعاية / الشخص البالغ / </a:t>
            </a:r>
            <a:r>
              <a:rPr lang="en-US" i="1" dirty="0" err="1">
                <a:solidFill>
                  <a:srgbClr val="000000"/>
                </a:solidFill>
                <a:ea typeface="Helvetica Neue" panose="020B0604020202020204"/>
                <a:cs typeface="Calibri"/>
              </a:rPr>
              <a:t>الوالد</a:t>
            </a:r>
            <a:r>
              <a:rPr lang="en-US" i="1" dirty="0">
                <a:solidFill>
                  <a:srgbClr val="000000"/>
                </a:solidFill>
                <a:ea typeface="Helvetica Neue" panose="020B0604020202020204"/>
                <a:cs typeface="Calibri"/>
              </a:rPr>
              <a:t> الذي </a:t>
            </a:r>
            <a:r>
              <a:rPr lang="en-US" i="1" dirty="0" err="1">
                <a:solidFill>
                  <a:srgbClr val="000000"/>
                </a:solidFill>
                <a:ea typeface="Helvetica Neue" panose="020B0604020202020204"/>
                <a:cs typeface="Calibri"/>
              </a:rPr>
              <a:t>يثق</a:t>
            </a:r>
            <a:r>
              <a:rPr lang="en-US" i="1" dirty="0">
                <a:solidFill>
                  <a:srgbClr val="000000"/>
                </a:solidFill>
                <a:ea typeface="Helvetica Neue" panose="020B0604020202020204"/>
                <a:cs typeface="Calibri"/>
              </a:rPr>
              <a:t> </a:t>
            </a:r>
            <a:r>
              <a:rPr lang="en-US" i="1" dirty="0" err="1">
                <a:solidFill>
                  <a:srgbClr val="000000"/>
                </a:solidFill>
                <a:ea typeface="Helvetica Neue" panose="020B0604020202020204"/>
                <a:cs typeface="Calibri"/>
              </a:rPr>
              <a:t>به</a:t>
            </a:r>
            <a:r>
              <a:rPr lang="ar-SA" i="1" dirty="0">
                <a:solidFill>
                  <a:srgbClr val="000000"/>
                </a:solidFill>
                <a:ea typeface="Helvetica Neue" panose="020B0604020202020204"/>
                <a:cs typeface="Calibri"/>
              </a:rPr>
              <a:t> الطفل</a:t>
            </a:r>
            <a:r>
              <a:rPr lang="en-US" i="1" dirty="0">
                <a:solidFill>
                  <a:srgbClr val="000000"/>
                </a:solidFill>
                <a:ea typeface="Helvetica Neue" panose="020B0604020202020204"/>
                <a:cs typeface="Calibri"/>
              </a:rPr>
              <a:t> عندما يكون ذلك آمنًا ومناسبًا لإشراكهم في إنشاء الخطة.</a:t>
            </a:r>
          </a:p>
          <a:p>
            <a:pPr marL="171450" indent="-171450" algn="r" rtl="1"/>
            <a:r>
              <a:rPr lang="en-US" i="1" dirty="0">
                <a:solidFill>
                  <a:srgbClr val="000000"/>
                </a:solidFill>
                <a:ea typeface="Helvetica Neue" panose="020B0604020202020204"/>
                <a:cs typeface="Calibri"/>
              </a:rPr>
              <a:t>إذا كان مقدمو الرعاية </a:t>
            </a:r>
            <a:r>
              <a:rPr lang="en-US" i="1" dirty="0" err="1">
                <a:solidFill>
                  <a:srgbClr val="000000"/>
                </a:solidFill>
                <a:ea typeface="Helvetica Neue" panose="020B0604020202020204"/>
                <a:cs typeface="Calibri"/>
              </a:rPr>
              <a:t>أو</a:t>
            </a:r>
            <a:r>
              <a:rPr lang="en-US" i="1" dirty="0">
                <a:solidFill>
                  <a:srgbClr val="000000"/>
                </a:solidFill>
                <a:ea typeface="Helvetica Neue" panose="020B0604020202020204"/>
                <a:cs typeface="Calibri"/>
              </a:rPr>
              <a:t> </a:t>
            </a:r>
            <a:r>
              <a:rPr lang="en-US" i="1" dirty="0" err="1">
                <a:solidFill>
                  <a:srgbClr val="000000"/>
                </a:solidFill>
                <a:ea typeface="Helvetica Neue" panose="020B0604020202020204"/>
                <a:cs typeface="Calibri"/>
              </a:rPr>
              <a:t>ا</a:t>
            </a:r>
            <a:r>
              <a:rPr lang="ar-SA" i="1" dirty="0">
                <a:solidFill>
                  <a:srgbClr val="000000"/>
                </a:solidFill>
                <a:ea typeface="Helvetica Neue" panose="020B0604020202020204"/>
                <a:cs typeface="Calibri"/>
              </a:rPr>
              <a:t>والدين</a:t>
            </a:r>
            <a:r>
              <a:rPr lang="en-US" i="1" dirty="0">
                <a:solidFill>
                  <a:srgbClr val="000000"/>
                </a:solidFill>
                <a:ea typeface="Helvetica Neue" panose="020B0604020202020204"/>
                <a:cs typeface="Calibri"/>
              </a:rPr>
              <a:t> هم مرتكبو الإساءة أو إذا كان إشراك أفراد الأسرة يمكن أن يتسبب في مزيد </a:t>
            </a:r>
            <a:r>
              <a:rPr lang="en-US" i="1" dirty="0" err="1">
                <a:solidFill>
                  <a:srgbClr val="000000"/>
                </a:solidFill>
                <a:ea typeface="Helvetica Neue" panose="020B0604020202020204"/>
                <a:cs typeface="Calibri"/>
              </a:rPr>
              <a:t>من</a:t>
            </a:r>
            <a:r>
              <a:rPr lang="en-US" i="1" dirty="0">
                <a:solidFill>
                  <a:srgbClr val="000000"/>
                </a:solidFill>
                <a:ea typeface="Helvetica Neue" panose="020B0604020202020204"/>
                <a:cs typeface="Calibri"/>
              </a:rPr>
              <a:t> </a:t>
            </a:r>
            <a:r>
              <a:rPr lang="en-US" i="1" dirty="0" err="1">
                <a:solidFill>
                  <a:srgbClr val="000000"/>
                </a:solidFill>
                <a:ea typeface="Helvetica Neue" panose="020B0604020202020204"/>
                <a:cs typeface="Calibri"/>
              </a:rPr>
              <a:t>الضرر</a:t>
            </a:r>
            <a:r>
              <a:rPr lang="ar-SA" i="1" dirty="0">
                <a:solidFill>
                  <a:srgbClr val="000000"/>
                </a:solidFill>
                <a:ea typeface="Helvetica Neue" panose="020B0604020202020204"/>
                <a:cs typeface="Calibri"/>
              </a:rPr>
              <a:t>، </a:t>
            </a:r>
            <a:r>
              <a:rPr lang="en-US" i="1" dirty="0" err="1">
                <a:solidFill>
                  <a:srgbClr val="000000"/>
                </a:solidFill>
                <a:ea typeface="Helvetica Neue" panose="020B0604020202020204"/>
                <a:cs typeface="Calibri"/>
              </a:rPr>
              <a:t>فقم</a:t>
            </a:r>
            <a:r>
              <a:rPr lang="en-US" i="1" dirty="0">
                <a:solidFill>
                  <a:srgbClr val="000000"/>
                </a:solidFill>
                <a:ea typeface="Helvetica Neue" panose="020B0604020202020204"/>
                <a:cs typeface="Calibri"/>
              </a:rPr>
              <a:t> بإنشاء خطة السلامة دون مشاركتهم.</a:t>
            </a:r>
            <a:endParaRPr lang="en-GB" i="1" dirty="0">
              <a:solidFill>
                <a:srgbClr val="000000"/>
              </a:solidFill>
              <a:ea typeface="Helvetica Neue" panose="020B0604020202020204"/>
              <a:cs typeface="Calibri"/>
            </a:endParaRPr>
          </a:p>
          <a:p>
            <a:pPr marL="171450" indent="-171450" algn="r" rtl="1"/>
            <a:r>
              <a:rPr lang="ar-SA" i="1" dirty="0">
                <a:solidFill>
                  <a:srgbClr val="000000"/>
                </a:solidFill>
                <a:ea typeface="Helvetica Neue" panose="020B0604020202020204"/>
                <a:cs typeface="Calibri"/>
              </a:rPr>
              <a:t>يجب إنشاء خطط السلامة لمساعدة الطفل على الشعور بالأمان ومعرفة ما يجب فعله عندما يشعر أنه معرض لخطر التعرض للأذى.</a:t>
            </a:r>
          </a:p>
          <a:p>
            <a:pPr marL="171450" indent="-171450" algn="r" rtl="1"/>
            <a:r>
              <a:rPr lang="en-GB" i="1" dirty="0" err="1">
                <a:cs typeface="Arial"/>
              </a:rPr>
              <a:t>تذكر</a:t>
            </a:r>
            <a:r>
              <a:rPr lang="en-GB" i="1" dirty="0">
                <a:cs typeface="Arial"/>
              </a:rPr>
              <a:t> الوظائف </a:t>
            </a:r>
            <a:r>
              <a:rPr lang="en-GB" i="1" dirty="0" err="1">
                <a:cs typeface="Arial"/>
              </a:rPr>
              <a:t>الأساسية</a:t>
            </a:r>
            <a:r>
              <a:rPr lang="en-GB" i="1" dirty="0">
                <a:cs typeface="Arial"/>
              </a:rPr>
              <a:t> </a:t>
            </a:r>
            <a:r>
              <a:rPr lang="ar-SA" i="1" dirty="0">
                <a:cs typeface="Arial"/>
              </a:rPr>
              <a:t>لأخصائي الحالة ( وظيفة </a:t>
            </a:r>
            <a:r>
              <a:rPr lang="en-GB" i="1" dirty="0" err="1">
                <a:cs typeface="Arial"/>
              </a:rPr>
              <a:t>التنسيق</a:t>
            </a:r>
            <a:r>
              <a:rPr lang="en-GB" i="1" dirty="0">
                <a:cs typeface="Arial"/>
              </a:rPr>
              <a:t> </a:t>
            </a:r>
            <a:r>
              <a:rPr lang="ar-SA" i="1" dirty="0">
                <a:cs typeface="Arial"/>
              </a:rPr>
              <a:t>و</a:t>
            </a:r>
            <a:r>
              <a:rPr lang="en-GB" i="1" dirty="0" err="1">
                <a:cs typeface="Arial"/>
              </a:rPr>
              <a:t>الدعم</a:t>
            </a:r>
            <a:r>
              <a:rPr lang="en-GB" i="1" dirty="0">
                <a:cs typeface="Arial"/>
              </a:rPr>
              <a:t> </a:t>
            </a:r>
            <a:r>
              <a:rPr lang="en-GB" i="1" dirty="0" err="1">
                <a:cs typeface="Arial"/>
              </a:rPr>
              <a:t>وإدارة</a:t>
            </a:r>
            <a:r>
              <a:rPr lang="en-GB" i="1" dirty="0">
                <a:cs typeface="Arial"/>
              </a:rPr>
              <a:t> </a:t>
            </a:r>
            <a:r>
              <a:rPr lang="en-GB" i="1" dirty="0" err="1">
                <a:cs typeface="Arial"/>
              </a:rPr>
              <a:t>المعلومات</a:t>
            </a:r>
            <a:r>
              <a:rPr lang="ar-SA" i="1" dirty="0">
                <a:cs typeface="Arial"/>
              </a:rPr>
              <a:t>)</a:t>
            </a:r>
            <a:endParaRPr lang="en-GB" i="1" dirty="0">
              <a:cs typeface="Arial"/>
            </a:endParaRPr>
          </a:p>
          <a:p>
            <a:pPr marL="628650" lvl="1" indent="-171450" algn="r" defTabSz="990478" rtl="1">
              <a:defRPr/>
            </a:pPr>
            <a:r>
              <a:rPr lang="en-GB" i="1" dirty="0">
                <a:cs typeface="Arial"/>
              </a:rPr>
              <a:t>يعد إنشاء </a:t>
            </a:r>
            <a:r>
              <a:rPr lang="en-GB" i="1" dirty="0" err="1">
                <a:cs typeface="Arial"/>
              </a:rPr>
              <a:t>خطة</a:t>
            </a:r>
            <a:r>
              <a:rPr lang="en-GB" i="1" dirty="0">
                <a:cs typeface="Arial"/>
              </a:rPr>
              <a:t> </a:t>
            </a:r>
            <a:r>
              <a:rPr lang="ar-SA" i="1" dirty="0">
                <a:cs typeface="Arial"/>
              </a:rPr>
              <a:t>السلامة </a:t>
            </a:r>
            <a:r>
              <a:rPr lang="en-GB" i="1" dirty="0" err="1">
                <a:cs typeface="Arial"/>
              </a:rPr>
              <a:t>مع</a:t>
            </a:r>
            <a:r>
              <a:rPr lang="en-GB" i="1" dirty="0">
                <a:cs typeface="Arial"/>
              </a:rPr>
              <a:t> الطفل شكلاً من أشكال الدعم المباشر</a:t>
            </a:r>
            <a:endParaRPr lang="en-GB" i="1" dirty="0">
              <a:cs typeface="Arial" panose="020B0604020202020204" pitchFamily="34" charset="0"/>
            </a:endParaRPr>
          </a:p>
        </p:txBody>
      </p:sp>
      <p:sp>
        <p:nvSpPr>
          <p:cNvPr id="5" name="Google Shape;725;p48:notes">
            <a:extLst>
              <a:ext uri="{FF2B5EF4-FFF2-40B4-BE49-F238E27FC236}">
                <a16:creationId xmlns:a16="http://schemas.microsoft.com/office/drawing/2014/main" id="{B45BF9AF-995A-F071-4220-1059A83BD62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35</a:t>
            </a:fld>
            <a:endParaRPr lang="en-US" sz="1200" dirty="0">
              <a:latin typeface="+mn-lt"/>
            </a:endParaRPr>
          </a:p>
        </p:txBody>
      </p:sp>
      <p:sp>
        <p:nvSpPr>
          <p:cNvPr id="4" name="Slide Image Placeholder 3">
            <a:extLst>
              <a:ext uri="{FF2B5EF4-FFF2-40B4-BE49-F238E27FC236}">
                <a16:creationId xmlns:a16="http://schemas.microsoft.com/office/drawing/2014/main" id="{C80B9D20-7E87-3643-FB0D-81E0F3A5092B}"/>
              </a:ext>
            </a:extLst>
          </p:cNvPr>
          <p:cNvSpPr>
            <a:spLocks noGrp="1" noRot="1" noChangeAspect="1"/>
          </p:cNvSpPr>
          <p:nvPr>
            <p:ph type="sldImg"/>
          </p:nvPr>
        </p:nvSpPr>
        <p:spPr/>
      </p:sp>
    </p:spTree>
    <p:extLst>
      <p:ext uri="{BB962C8B-B14F-4D97-AF65-F5344CB8AC3E}">
        <p14:creationId xmlns:p14="http://schemas.microsoft.com/office/powerpoint/2010/main" val="34788167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dirty="0"/>
          </a:p>
          <a:p>
            <a:pPr algn="r" rtl="1"/>
            <a:r>
              <a:rPr lang="en-GB" dirty="0" err="1"/>
              <a:t>عرض</a:t>
            </a:r>
            <a:r>
              <a:rPr lang="en-GB" dirty="0"/>
              <a:t> الشريحة</a:t>
            </a:r>
          </a:p>
          <a:p>
            <a:pPr algn="r" rtl="1"/>
            <a:r>
              <a:rPr lang="en-CA" dirty="0" err="1">
                <a:latin typeface="Calibri" panose="020F0502020204030204" pitchFamily="34" charset="0"/>
                <a:cs typeface="Calibri" panose="020F0502020204030204" pitchFamily="34" charset="0"/>
              </a:rPr>
              <a:t>خطة</a:t>
            </a:r>
            <a:r>
              <a:rPr lang="en-CA"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السلامة </a:t>
            </a:r>
            <a:r>
              <a:rPr lang="en-GB" i="1" dirty="0" err="1"/>
              <a:t>ه</a:t>
            </a:r>
            <a:r>
              <a:rPr lang="ar-SA" i="1" dirty="0" err="1"/>
              <a:t>ي</a:t>
            </a:r>
            <a:r>
              <a:rPr lang="en-GB" i="1" dirty="0"/>
              <a:t> أداة لإجراء مناقشة حول كيفية زيادة السلامة وكيفية الشعور بالأمان في المواقف المختلفة.</a:t>
            </a:r>
          </a:p>
          <a:p>
            <a:pPr algn="r" rtl="1"/>
            <a:r>
              <a:rPr lang="en-GB" i="1" dirty="0"/>
              <a:t>في هذه الجلسة سننظر في أدوات محددة يمكن أن تكون مفيدة عند إجراء هذه المناقشة وتحديد الإجراءات.</a:t>
            </a:r>
          </a:p>
          <a:p>
            <a:pPr lvl="1" algn="r" rtl="1"/>
            <a:r>
              <a:rPr lang="en-GB" i="1" dirty="0" err="1"/>
              <a:t>ومع</a:t>
            </a:r>
            <a:r>
              <a:rPr lang="en-GB" i="1" dirty="0"/>
              <a:t> </a:t>
            </a:r>
            <a:r>
              <a:rPr lang="en-GB" i="1" dirty="0" err="1"/>
              <a:t>ذلك</a:t>
            </a:r>
            <a:r>
              <a:rPr lang="ar-SA" i="1" dirty="0"/>
              <a:t>، </a:t>
            </a:r>
            <a:r>
              <a:rPr lang="en-GB" i="1" dirty="0" err="1"/>
              <a:t>ليس</a:t>
            </a:r>
            <a:r>
              <a:rPr lang="en-GB" i="1" dirty="0"/>
              <a:t> من الضروري استخدام </a:t>
            </a:r>
            <a:r>
              <a:rPr lang="en-GB" i="1" dirty="0" err="1"/>
              <a:t>أدوات</a:t>
            </a:r>
            <a:r>
              <a:rPr lang="en-GB" i="1" dirty="0"/>
              <a:t> </a:t>
            </a:r>
            <a:r>
              <a:rPr lang="en-CA" dirty="0" err="1">
                <a:latin typeface="Calibri" panose="020F0502020204030204" pitchFamily="34" charset="0"/>
                <a:cs typeface="Calibri" panose="020F0502020204030204" pitchFamily="34" charset="0"/>
              </a:rPr>
              <a:t>خطة</a:t>
            </a:r>
            <a:r>
              <a:rPr lang="en-CA"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السلامة  </a:t>
            </a:r>
            <a:r>
              <a:rPr lang="en-GB" i="1" dirty="0" err="1"/>
              <a:t>المحددة</a:t>
            </a:r>
            <a:r>
              <a:rPr lang="en-GB" i="1" dirty="0"/>
              <a:t> هذه</a:t>
            </a:r>
          </a:p>
          <a:p>
            <a:pPr lvl="1" algn="r" rtl="1"/>
            <a:r>
              <a:rPr lang="en-GB" i="1" dirty="0"/>
              <a:t>أنها بمثابة دليل لوضع خطط مع الأطفال ومقدمي الرعاية / </a:t>
            </a:r>
            <a:r>
              <a:rPr lang="ar-SA" i="1" dirty="0"/>
              <a:t>ال</a:t>
            </a:r>
            <a:r>
              <a:rPr lang="en-GB" i="1" dirty="0" err="1"/>
              <a:t>والدي</a:t>
            </a:r>
            <a:r>
              <a:rPr lang="ar-SA" i="1" dirty="0"/>
              <a:t>ن</a:t>
            </a:r>
            <a:r>
              <a:rPr lang="en-GB" i="1" dirty="0"/>
              <a:t> </a:t>
            </a:r>
            <a:r>
              <a:rPr lang="ar-SA" i="1" dirty="0"/>
              <a:t>(</a:t>
            </a:r>
            <a:r>
              <a:rPr lang="en-GB" i="1" dirty="0" err="1"/>
              <a:t>عندما</a:t>
            </a:r>
            <a:r>
              <a:rPr lang="en-GB" i="1" dirty="0"/>
              <a:t> </a:t>
            </a:r>
            <a:r>
              <a:rPr lang="ar-SA" i="1" dirty="0" err="1"/>
              <a:t>ي</a:t>
            </a:r>
            <a:r>
              <a:rPr lang="en-GB" i="1" dirty="0" err="1"/>
              <a:t>كون</a:t>
            </a:r>
            <a:r>
              <a:rPr lang="en-GB" i="1" dirty="0"/>
              <a:t> </a:t>
            </a:r>
            <a:r>
              <a:rPr lang="ar-SA" i="1" dirty="0"/>
              <a:t>ذلك </a:t>
            </a:r>
            <a:r>
              <a:rPr lang="en-GB" i="1" dirty="0" err="1"/>
              <a:t>آمن</a:t>
            </a:r>
            <a:r>
              <a:rPr lang="ar-SA" i="1" dirty="0" err="1"/>
              <a:t>اً</a:t>
            </a:r>
            <a:r>
              <a:rPr lang="en-GB" i="1" dirty="0"/>
              <a:t> </a:t>
            </a:r>
            <a:r>
              <a:rPr lang="en-GB" i="1" dirty="0" err="1"/>
              <a:t>ومناسب</a:t>
            </a:r>
            <a:r>
              <a:rPr lang="ar-SA" i="1" dirty="0" err="1"/>
              <a:t>اً</a:t>
            </a:r>
            <a:r>
              <a:rPr lang="ar-SA" i="1" dirty="0"/>
              <a:t>)</a:t>
            </a:r>
            <a:endParaRPr lang="en-GB" i="1" dirty="0"/>
          </a:p>
          <a:p>
            <a:pPr lvl="1" algn="r" rtl="1"/>
            <a:r>
              <a:rPr lang="en-GB" i="1" dirty="0"/>
              <a:t>كما هو </a:t>
            </a:r>
            <a:r>
              <a:rPr lang="en-GB" i="1" dirty="0" err="1"/>
              <a:t>الحال</a:t>
            </a:r>
            <a:r>
              <a:rPr lang="en-GB" i="1" dirty="0"/>
              <a:t> </a:t>
            </a:r>
            <a:r>
              <a:rPr lang="en-GB" i="1" dirty="0" err="1"/>
              <a:t>دائمًا</a:t>
            </a:r>
            <a:r>
              <a:rPr lang="ar-SA" i="1" dirty="0"/>
              <a:t>، </a:t>
            </a:r>
            <a:r>
              <a:rPr lang="en-GB" i="1" dirty="0" err="1"/>
              <a:t>يجب</a:t>
            </a:r>
            <a:r>
              <a:rPr lang="en-GB" i="1" dirty="0"/>
              <a:t> أن يكون أخصائي الحالة مرنًا </a:t>
            </a:r>
            <a:r>
              <a:rPr lang="en-GB" i="1" dirty="0" err="1"/>
              <a:t>وأن</a:t>
            </a:r>
            <a:r>
              <a:rPr lang="en-GB" i="1" dirty="0"/>
              <a:t> </a:t>
            </a:r>
            <a:r>
              <a:rPr lang="en-GB" i="1" dirty="0" err="1"/>
              <a:t>ي</a:t>
            </a:r>
            <a:r>
              <a:rPr lang="ar-SA" i="1" dirty="0"/>
              <a:t>بقى</a:t>
            </a:r>
            <a:r>
              <a:rPr lang="en-GB" i="1" dirty="0"/>
              <a:t> مرنًا. يمكن تعديل خطة الأمان في أي </a:t>
            </a:r>
            <a:r>
              <a:rPr lang="en-GB" i="1" dirty="0" err="1"/>
              <a:t>وقت</a:t>
            </a:r>
            <a:r>
              <a:rPr lang="en-GB" i="1" dirty="0"/>
              <a:t>.</a:t>
            </a:r>
            <a:endParaRPr lang="ar-SA" i="1" dirty="0"/>
          </a:p>
          <a:p>
            <a:pPr lvl="1" algn="r" rtl="1"/>
            <a:endParaRPr lang="ar-SA" i="1" dirty="0"/>
          </a:p>
          <a:p>
            <a:pPr lvl="1" algn="r" rtl="1"/>
            <a:endParaRPr lang="ar-SA" i="1" dirty="0"/>
          </a:p>
        </p:txBody>
      </p:sp>
      <p:sp>
        <p:nvSpPr>
          <p:cNvPr id="6" name="Slide Image Placeholder 5">
            <a:extLst>
              <a:ext uri="{FF2B5EF4-FFF2-40B4-BE49-F238E27FC236}">
                <a16:creationId xmlns:a16="http://schemas.microsoft.com/office/drawing/2014/main" id="{C28105AF-5DBE-4B15-6608-DF21D5453DD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177DA04-8F51-1953-BFB0-7DB8E9CD909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36</a:t>
            </a:fld>
            <a:endParaRPr lang="en-US" sz="1200" dirty="0">
              <a:latin typeface="+mn-lt"/>
            </a:endParaRPr>
          </a:p>
        </p:txBody>
      </p:sp>
    </p:spTree>
    <p:extLst>
      <p:ext uri="{BB962C8B-B14F-4D97-AF65-F5344CB8AC3E}">
        <p14:creationId xmlns:p14="http://schemas.microsoft.com/office/powerpoint/2010/main" val="39712188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الأمان </a:t>
            </a:r>
            <a:r>
              <a:rPr lang="en-GB" i="1" dirty="0" err="1"/>
              <a:t>أيضًا</a:t>
            </a:r>
            <a:r>
              <a:rPr lang="en-GB" i="1" dirty="0"/>
              <a:t> </a:t>
            </a:r>
            <a:r>
              <a:rPr lang="en-GB" i="1" dirty="0" err="1"/>
              <a:t>شعور</a:t>
            </a:r>
            <a:r>
              <a:rPr lang="ar-SA" i="1" dirty="0"/>
              <a:t>، </a:t>
            </a:r>
            <a:r>
              <a:rPr lang="en-GB" i="1" dirty="0" err="1"/>
              <a:t>فهو</a:t>
            </a:r>
            <a:r>
              <a:rPr lang="en-GB" i="1" dirty="0"/>
              <a:t> شخصي وذاتي.</a:t>
            </a:r>
          </a:p>
          <a:p>
            <a:pPr lvl="1" algn="r" rtl="1"/>
            <a:r>
              <a:rPr lang="en-GB" i="1" dirty="0"/>
              <a:t>على </a:t>
            </a:r>
            <a:r>
              <a:rPr lang="en-GB" i="1" dirty="0" err="1"/>
              <a:t>سبيل</a:t>
            </a:r>
            <a:r>
              <a:rPr lang="en-GB" i="1" dirty="0"/>
              <a:t> </a:t>
            </a:r>
            <a:r>
              <a:rPr lang="en-GB" i="1" dirty="0" err="1"/>
              <a:t>المثال</a:t>
            </a:r>
            <a:r>
              <a:rPr lang="ar-SA" i="1" dirty="0"/>
              <a:t>، </a:t>
            </a:r>
            <a:r>
              <a:rPr lang="en-GB" i="1" dirty="0" err="1"/>
              <a:t>قد</a:t>
            </a:r>
            <a:r>
              <a:rPr lang="en-GB" i="1" dirty="0"/>
              <a:t> يشعر الطفل بالخوف وعدم الأمان في </a:t>
            </a:r>
            <a:r>
              <a:rPr lang="en-GB" i="1" dirty="0" err="1"/>
              <a:t>المستشفى</a:t>
            </a:r>
            <a:r>
              <a:rPr lang="en-GB" i="1" dirty="0"/>
              <a:t> </a:t>
            </a:r>
            <a:r>
              <a:rPr lang="en-GB" i="1" dirty="0" err="1"/>
              <a:t>في</a:t>
            </a:r>
            <a:r>
              <a:rPr lang="en-GB" i="1" dirty="0"/>
              <a:t> حين أن المستشفيات غالبًا ما تكون محمية جيدًا ويكون الطفل آمنًا في المستشفى بشكل موضوعي.</a:t>
            </a:r>
          </a:p>
          <a:p>
            <a:pPr algn="r" rtl="1"/>
            <a:r>
              <a:rPr lang="en-GB" i="1" dirty="0"/>
              <a:t>خطط السلامة:</a:t>
            </a:r>
          </a:p>
          <a:p>
            <a:pPr lvl="1" algn="r" rtl="1"/>
            <a:r>
              <a:rPr lang="en-GB" i="1" dirty="0"/>
              <a:t>يمكن أن تحدث فرقًا كبيرًا عندما يتعلق الأمر بإحساس الأطفال بالأمان والثقة للتعامل مع المواقف الخطرة</a:t>
            </a:r>
          </a:p>
          <a:p>
            <a:pPr lvl="1" algn="r" rtl="1"/>
            <a:r>
              <a:rPr lang="en-US" i="1" dirty="0"/>
              <a:t>يجب تطويرها بعناية</a:t>
            </a:r>
          </a:p>
          <a:p>
            <a:pPr lvl="1" algn="r" rtl="1"/>
            <a:r>
              <a:rPr lang="en-US" i="1" dirty="0"/>
              <a:t>يجب أن تركز </a:t>
            </a:r>
            <a:r>
              <a:rPr lang="en-US" i="1" dirty="0" err="1"/>
              <a:t>على</a:t>
            </a:r>
            <a:r>
              <a:rPr lang="en-US" i="1" dirty="0"/>
              <a:t> </a:t>
            </a:r>
            <a:r>
              <a:rPr lang="ar-SA" i="1" dirty="0"/>
              <a:t>الإجراءات </a:t>
            </a:r>
            <a:r>
              <a:rPr lang="en-US" i="1" dirty="0" err="1"/>
              <a:t>التي</a:t>
            </a:r>
            <a:r>
              <a:rPr lang="en-US" i="1" dirty="0"/>
              <a:t> تقع ضمن قدرة الطفل وقوته وتحكمه.</a:t>
            </a:r>
            <a:endParaRPr lang="en-GB" i="1" dirty="0"/>
          </a:p>
          <a:p>
            <a:pPr algn="r" rtl="1"/>
            <a:r>
              <a:rPr lang="en-US" i="1" dirty="0"/>
              <a:t>هناك مخاطر مرتبطة بوضع خطة سلامة </a:t>
            </a:r>
            <a:r>
              <a:rPr lang="en-US" i="1" dirty="0" err="1"/>
              <a:t>مع</a:t>
            </a:r>
            <a:r>
              <a:rPr lang="en-US" i="1" dirty="0"/>
              <a:t> </a:t>
            </a:r>
            <a:r>
              <a:rPr lang="ar-SA" i="1" dirty="0"/>
              <a:t>ال</a:t>
            </a:r>
            <a:r>
              <a:rPr lang="en-US" i="1" dirty="0" err="1"/>
              <a:t>طفل</a:t>
            </a:r>
            <a:r>
              <a:rPr lang="en-US" i="1" dirty="0"/>
              <a:t> يجب أخذها في الاعتبار</a:t>
            </a:r>
            <a:endParaRPr lang="en-GB" i="1" dirty="0"/>
          </a:p>
          <a:p>
            <a:pPr lvl="1" algn="r" rtl="1"/>
            <a:r>
              <a:rPr lang="en-US" i="1" dirty="0"/>
              <a:t>إعادة الصدمة:</a:t>
            </a:r>
          </a:p>
          <a:p>
            <a:pPr lvl="2" algn="r" rtl="1"/>
            <a:r>
              <a:rPr lang="en-US" i="1" dirty="0"/>
              <a:t>تجنب ذلك من خلال التركيز على الموارد الإيجابية والداعمة والأشخاص المحيطين </a:t>
            </a:r>
            <a:r>
              <a:rPr lang="en-US" i="1" dirty="0" err="1"/>
              <a:t>بالطفل</a:t>
            </a:r>
            <a:r>
              <a:rPr lang="en-US" i="1" dirty="0"/>
              <a:t> </a:t>
            </a:r>
            <a:r>
              <a:rPr lang="en-US" i="1" dirty="0" err="1"/>
              <a:t>بدلاً</a:t>
            </a:r>
            <a:r>
              <a:rPr lang="en-US" i="1" dirty="0"/>
              <a:t> من الخوض في التفاصيل حول الأشياء التي تجعل الطفل يشعر بعدم الأمان أو الخوف.</a:t>
            </a:r>
          </a:p>
          <a:p>
            <a:pPr lvl="2" algn="r" rtl="1"/>
            <a:r>
              <a:rPr lang="en-US" i="1" dirty="0" err="1"/>
              <a:t>خط</a:t>
            </a:r>
            <a:r>
              <a:rPr lang="ar-SA" i="1" dirty="0" err="1"/>
              <a:t>ة</a:t>
            </a:r>
            <a:r>
              <a:rPr lang="en-US" i="1" dirty="0"/>
              <a:t> </a:t>
            </a:r>
            <a:r>
              <a:rPr lang="ar-SA" i="1" dirty="0"/>
              <a:t>ال</a:t>
            </a:r>
            <a:r>
              <a:rPr lang="en-US" i="1" dirty="0" err="1"/>
              <a:t>سلامة</a:t>
            </a:r>
            <a:r>
              <a:rPr lang="en-US" i="1" dirty="0"/>
              <a:t> </a:t>
            </a:r>
            <a:r>
              <a:rPr lang="en-US" i="1" dirty="0" err="1"/>
              <a:t>ليس</a:t>
            </a:r>
            <a:r>
              <a:rPr lang="ar-SA" i="1" dirty="0" err="1"/>
              <a:t>ت</a:t>
            </a:r>
            <a:r>
              <a:rPr lang="en-US" i="1" dirty="0"/>
              <a:t>  الوقت المناسب للتعمق في تجاربهم </a:t>
            </a:r>
            <a:r>
              <a:rPr lang="en-US" i="1" dirty="0" err="1"/>
              <a:t>السابقة</a:t>
            </a:r>
            <a:r>
              <a:rPr lang="en-US" i="1" dirty="0"/>
              <a:t> </a:t>
            </a:r>
            <a:r>
              <a:rPr lang="en-US" i="1" dirty="0" err="1"/>
              <a:t>ولكن</a:t>
            </a:r>
            <a:r>
              <a:rPr lang="en-US" i="1" dirty="0"/>
              <a:t> للتركيز على أين يذهبون وماذا يفعلون في الوقت الحاضر.</a:t>
            </a:r>
          </a:p>
          <a:p>
            <a:pPr lvl="2" algn="r" rtl="1"/>
            <a:r>
              <a:rPr lang="en-US" i="1" dirty="0"/>
              <a:t>ضع في اعتبارك:</a:t>
            </a:r>
          </a:p>
          <a:p>
            <a:pPr lvl="3" algn="r" rtl="1"/>
            <a:r>
              <a:rPr lang="en-US" i="1" dirty="0"/>
              <a:t>نبرة الصوت</a:t>
            </a:r>
          </a:p>
          <a:p>
            <a:pPr lvl="3" algn="r" rtl="1"/>
            <a:r>
              <a:rPr lang="ar-SA" i="1" dirty="0"/>
              <a:t>ال</a:t>
            </a:r>
            <a:r>
              <a:rPr lang="en-US" i="1" dirty="0" err="1"/>
              <a:t>لغة</a:t>
            </a:r>
            <a:endParaRPr lang="en-US" i="1" dirty="0"/>
          </a:p>
          <a:p>
            <a:pPr lvl="3" algn="r" rtl="1"/>
            <a:r>
              <a:rPr lang="en-US" i="1" dirty="0" err="1"/>
              <a:t>وضع</a:t>
            </a:r>
            <a:r>
              <a:rPr lang="ar-SA" i="1" dirty="0" err="1"/>
              <a:t>ية</a:t>
            </a:r>
            <a:r>
              <a:rPr lang="en-US" i="1" dirty="0"/>
              <a:t> </a:t>
            </a:r>
            <a:r>
              <a:rPr lang="en-US" i="1" dirty="0" err="1"/>
              <a:t>الجسم</a:t>
            </a:r>
            <a:r>
              <a:rPr lang="en-US" i="1" dirty="0"/>
              <a:t> </a:t>
            </a:r>
            <a:endParaRPr lang="ar-SA" i="1" dirty="0"/>
          </a:p>
          <a:p>
            <a:pPr lvl="3" algn="r" rtl="1"/>
            <a:r>
              <a:rPr lang="en-US" i="1" dirty="0" err="1"/>
              <a:t>العواطف</a:t>
            </a:r>
            <a:endParaRPr lang="en-US" i="1" dirty="0"/>
          </a:p>
          <a:p>
            <a:pPr lvl="3" algn="r" rtl="1"/>
            <a:r>
              <a:rPr lang="ar-SA" i="1" dirty="0"/>
              <a:t>ال</a:t>
            </a:r>
            <a:r>
              <a:rPr lang="en-US" i="1" dirty="0" err="1"/>
              <a:t>إيماءات</a:t>
            </a:r>
            <a:r>
              <a:rPr lang="en-US" i="1" dirty="0"/>
              <a:t>.</a:t>
            </a:r>
          </a:p>
          <a:p>
            <a:pPr lvl="2" algn="r" rtl="1"/>
            <a:r>
              <a:rPr lang="en-US" i="1" dirty="0"/>
              <a:t>إذا </a:t>
            </a:r>
            <a:r>
              <a:rPr lang="en-US" i="1" dirty="0" err="1"/>
              <a:t>لزم</a:t>
            </a:r>
            <a:r>
              <a:rPr lang="en-US" i="1" dirty="0"/>
              <a:t> </a:t>
            </a:r>
            <a:r>
              <a:rPr lang="en-US" i="1" dirty="0" err="1"/>
              <a:t>الأمر</a:t>
            </a:r>
            <a:r>
              <a:rPr lang="ar-SA" i="1" dirty="0"/>
              <a:t>، </a:t>
            </a:r>
            <a:r>
              <a:rPr lang="en-US" i="1" dirty="0" err="1"/>
              <a:t>ذكر</a:t>
            </a:r>
            <a:r>
              <a:rPr lang="en-US" i="1" dirty="0"/>
              <a:t> الطفل أن سلوك المعتدي ليس خطأه.</a:t>
            </a:r>
          </a:p>
          <a:p>
            <a:pPr marL="0" indent="0" algn="r" rtl="1">
              <a:buNone/>
            </a:pPr>
            <a:endParaRPr lang="en-US" i="1" dirty="0"/>
          </a:p>
          <a:p>
            <a:pPr marL="0" indent="0" algn="r" rtl="1">
              <a:buNone/>
            </a:pPr>
            <a:r>
              <a:rPr lang="ar-SA" b="1" dirty="0"/>
              <a:t>يتبع</a:t>
            </a:r>
            <a:r>
              <a:rPr lang="en-US" b="1" dirty="0">
                <a:sym typeface="Wingdings" panose="05000000000000000000" pitchFamily="2" charset="2"/>
              </a:rPr>
              <a:t></a:t>
            </a:r>
            <a:endParaRPr lang="en-GB" b="1" dirty="0"/>
          </a:p>
        </p:txBody>
      </p:sp>
      <p:sp>
        <p:nvSpPr>
          <p:cNvPr id="8" name="Slide Image Placeholder 7">
            <a:extLst>
              <a:ext uri="{FF2B5EF4-FFF2-40B4-BE49-F238E27FC236}">
                <a16:creationId xmlns:a16="http://schemas.microsoft.com/office/drawing/2014/main" id="{F604F1B4-F42A-AEC7-A8AC-472E7D5A902A}"/>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F2280DD6-65B1-1DE3-03B6-0ECC9C0099E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37</a:t>
            </a:fld>
            <a:endParaRPr lang="en-US" sz="1200" dirty="0">
              <a:latin typeface="+mn-lt"/>
            </a:endParaRPr>
          </a:p>
        </p:txBody>
      </p:sp>
    </p:spTree>
    <p:extLst>
      <p:ext uri="{BB962C8B-B14F-4D97-AF65-F5344CB8AC3E}">
        <p14:creationId xmlns:p14="http://schemas.microsoft.com/office/powerpoint/2010/main" val="36759690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lvl="1" algn="r" rtl="1"/>
            <a:r>
              <a:rPr lang="en-US" i="1" dirty="0"/>
              <a:t>التوثيق:</a:t>
            </a:r>
          </a:p>
          <a:p>
            <a:pPr lvl="2" algn="r" rtl="1"/>
            <a:r>
              <a:rPr lang="en-US" i="1" dirty="0"/>
              <a:t>فكر مليًا فيما إذا كنت ستكتب </a:t>
            </a:r>
            <a:r>
              <a:rPr lang="en-US" i="1" dirty="0" err="1"/>
              <a:t>خطة</a:t>
            </a:r>
            <a:r>
              <a:rPr lang="en-US" i="1" dirty="0"/>
              <a:t> </a:t>
            </a:r>
            <a:r>
              <a:rPr lang="en-US" i="1" dirty="0" err="1"/>
              <a:t>ال</a:t>
            </a:r>
            <a:r>
              <a:rPr lang="ar-SA" i="1" dirty="0"/>
              <a:t>سلامة</a:t>
            </a:r>
            <a:r>
              <a:rPr lang="en-US" i="1" dirty="0"/>
              <a:t> (أو أجزاء منها) ليحتفظ بها الطفل أو ما إذا كان ذلك قد يتسبب في مشكلات تتعلق بالسلامة إذا رآها شخص آخر.</a:t>
            </a:r>
          </a:p>
          <a:p>
            <a:pPr lvl="2" algn="r" rtl="1"/>
            <a:r>
              <a:rPr lang="en-US" i="1" dirty="0"/>
              <a:t>إذا كان هناك أي شيء موثق يمكن أن يعرض الطفل </a:t>
            </a:r>
            <a:r>
              <a:rPr lang="en-US" i="1" dirty="0" err="1"/>
              <a:t>للخطر</a:t>
            </a:r>
            <a:r>
              <a:rPr lang="en-US" i="1" dirty="0"/>
              <a:t> </a:t>
            </a:r>
            <a:r>
              <a:rPr lang="en-US" i="1" dirty="0" err="1"/>
              <a:t>فيمكن</a:t>
            </a:r>
            <a:r>
              <a:rPr lang="en-US" i="1" dirty="0"/>
              <a:t> لأخصائي الحالة الاحتفاظ بنسخة مكتوبة وإحضارها إلى الجلسات (إذا كانت آمنة)</a:t>
            </a:r>
          </a:p>
          <a:p>
            <a:pPr lvl="2" algn="r" rtl="1"/>
            <a:r>
              <a:rPr lang="en-US" i="1" dirty="0" err="1"/>
              <a:t>يمكن</a:t>
            </a:r>
            <a:r>
              <a:rPr lang="en-US" i="1" dirty="0"/>
              <a:t> </a:t>
            </a:r>
            <a:r>
              <a:rPr lang="en-US" i="1" dirty="0" err="1"/>
              <a:t>لأخصائي</a:t>
            </a:r>
            <a:r>
              <a:rPr lang="en-US" i="1" dirty="0"/>
              <a:t> </a:t>
            </a:r>
            <a:r>
              <a:rPr lang="en-US" i="1" dirty="0" err="1"/>
              <a:t>الحالة</a:t>
            </a:r>
            <a:r>
              <a:rPr lang="en-US" i="1" dirty="0"/>
              <a:t> </a:t>
            </a:r>
            <a:r>
              <a:rPr lang="en-US" i="1" dirty="0" err="1"/>
              <a:t>والطفل</a:t>
            </a:r>
            <a:r>
              <a:rPr lang="en-US" i="1" dirty="0"/>
              <a:t> أيضًا العمل على </a:t>
            </a:r>
            <a:r>
              <a:rPr lang="en-US" i="1" dirty="0" err="1"/>
              <a:t>طرق</a:t>
            </a:r>
            <a:r>
              <a:rPr lang="en-US" i="1" dirty="0"/>
              <a:t> </a:t>
            </a:r>
            <a:r>
              <a:rPr lang="ar-SA" i="1" dirty="0"/>
              <a:t>لتذكر </a:t>
            </a:r>
            <a:r>
              <a:rPr lang="en-US" i="1" dirty="0" err="1"/>
              <a:t>ما</a:t>
            </a:r>
            <a:r>
              <a:rPr lang="en-US" i="1" dirty="0"/>
              <a:t> يجب القيام به أو إلى </a:t>
            </a:r>
            <a:r>
              <a:rPr lang="en-US" i="1" dirty="0" err="1"/>
              <a:t>أين</a:t>
            </a:r>
            <a:r>
              <a:rPr lang="en-US" i="1" dirty="0"/>
              <a:t> </a:t>
            </a:r>
            <a:r>
              <a:rPr lang="en-US" i="1" dirty="0" err="1"/>
              <a:t>يذهب</a:t>
            </a:r>
            <a:r>
              <a:rPr lang="en-US" i="1" dirty="0"/>
              <a:t> في مواقف معينة.</a:t>
            </a:r>
          </a:p>
          <a:p>
            <a:pPr lvl="1" algn="r" rtl="1"/>
            <a:r>
              <a:rPr lang="en-US" i="1" dirty="0" err="1"/>
              <a:t>السلوكيات</a:t>
            </a:r>
            <a:r>
              <a:rPr lang="en-US" i="1" dirty="0"/>
              <a:t> </a:t>
            </a:r>
            <a:r>
              <a:rPr lang="en-US" i="1" dirty="0" err="1"/>
              <a:t>ال</a:t>
            </a:r>
            <a:r>
              <a:rPr lang="ar-SA" i="1" dirty="0"/>
              <a:t>عنيف</a:t>
            </a:r>
            <a:r>
              <a:rPr lang="en-US" i="1" dirty="0" err="1"/>
              <a:t>ة</a:t>
            </a:r>
            <a:r>
              <a:rPr lang="en-US" i="1" dirty="0"/>
              <a:t>:</a:t>
            </a:r>
          </a:p>
          <a:p>
            <a:pPr lvl="2" algn="r" rtl="1"/>
            <a:r>
              <a:rPr lang="en-US" i="1" dirty="0"/>
              <a:t>فكر جيدًا في كيفية تقليل المخاطر دون تشجيع </a:t>
            </a:r>
            <a:r>
              <a:rPr lang="en-US" i="1" dirty="0" err="1"/>
              <a:t>السلوكيات</a:t>
            </a:r>
            <a:r>
              <a:rPr lang="en-US" i="1" dirty="0"/>
              <a:t> </a:t>
            </a:r>
            <a:r>
              <a:rPr lang="en-US" i="1" dirty="0" err="1"/>
              <a:t>ال</a:t>
            </a:r>
            <a:r>
              <a:rPr lang="ar-SA" i="1" dirty="0"/>
              <a:t>عنيفة</a:t>
            </a:r>
            <a:r>
              <a:rPr lang="en-US" i="1" dirty="0"/>
              <a:t> التي يمكن أن تسبب المزيد من الضرر</a:t>
            </a:r>
          </a:p>
          <a:p>
            <a:pPr lvl="2" algn="r" rtl="1"/>
            <a:r>
              <a:rPr lang="en-US" i="1" dirty="0"/>
              <a:t>على </a:t>
            </a:r>
            <a:r>
              <a:rPr lang="en-US" i="1" dirty="0" err="1"/>
              <a:t>سبيل</a:t>
            </a:r>
            <a:r>
              <a:rPr lang="en-US" i="1" dirty="0"/>
              <a:t> </a:t>
            </a:r>
            <a:r>
              <a:rPr lang="en-US" i="1" dirty="0" err="1"/>
              <a:t>المثال</a:t>
            </a:r>
            <a:r>
              <a:rPr lang="ar-SA" i="1" dirty="0"/>
              <a:t>، </a:t>
            </a:r>
            <a:r>
              <a:rPr lang="en-US" i="1" dirty="0" err="1"/>
              <a:t>كيفية</a:t>
            </a:r>
            <a:r>
              <a:rPr lang="en-US" i="1" dirty="0"/>
              <a:t> مناقشة طرق الهروب والأماكن الآمنة مع الطفل دون أن </a:t>
            </a:r>
            <a:r>
              <a:rPr lang="en-US" i="1" dirty="0" err="1"/>
              <a:t>يُنظر</a:t>
            </a:r>
            <a:r>
              <a:rPr lang="en-US" i="1" dirty="0"/>
              <a:t> </a:t>
            </a:r>
            <a:r>
              <a:rPr lang="ar-SA" i="1" dirty="0"/>
              <a:t>لذلك</a:t>
            </a:r>
            <a:r>
              <a:rPr lang="en-US" i="1" dirty="0"/>
              <a:t> </a:t>
            </a:r>
            <a:r>
              <a:rPr lang="en-US" i="1" dirty="0" err="1"/>
              <a:t>على</a:t>
            </a:r>
            <a:r>
              <a:rPr lang="en-US" i="1" dirty="0"/>
              <a:t> </a:t>
            </a:r>
            <a:r>
              <a:rPr lang="en-US" i="1" dirty="0" err="1"/>
              <a:t>أن</a:t>
            </a:r>
            <a:r>
              <a:rPr lang="ar-SA" i="1" dirty="0"/>
              <a:t>ك تشجعه</a:t>
            </a:r>
            <a:r>
              <a:rPr lang="en-US" i="1" dirty="0"/>
              <a:t> على الهروب</a:t>
            </a:r>
            <a:endParaRPr lang="en-BE" i="1" dirty="0"/>
          </a:p>
          <a:p>
            <a:pPr algn="r" rtl="1"/>
            <a:r>
              <a:rPr lang="en-US" i="1" dirty="0"/>
              <a:t>إذا لم تكن متأكدًا مما إذا كان الطفل قادرًا على المشاركة في مناقشة حول سلامته أو إذا كان يواجه صعوبة </a:t>
            </a:r>
            <a:r>
              <a:rPr lang="en-US" i="1" dirty="0" err="1"/>
              <a:t>في</a:t>
            </a:r>
            <a:r>
              <a:rPr lang="en-US" i="1" dirty="0"/>
              <a:t> </a:t>
            </a:r>
            <a:r>
              <a:rPr lang="en-US" i="1" dirty="0" err="1"/>
              <a:t>ال</a:t>
            </a:r>
            <a:r>
              <a:rPr lang="ar-SA" i="1" dirty="0"/>
              <a:t>تواصل</a:t>
            </a:r>
            <a:r>
              <a:rPr lang="en-US" i="1" dirty="0"/>
              <a:t> بالموضوع:</a:t>
            </a:r>
          </a:p>
          <a:p>
            <a:pPr lvl="1" algn="r" rtl="1"/>
            <a:r>
              <a:rPr lang="en-US" i="1" dirty="0"/>
              <a:t>خذ خطوة للوراء من هذه العملية</a:t>
            </a:r>
          </a:p>
          <a:p>
            <a:pPr lvl="1" algn="r" rtl="1"/>
            <a:r>
              <a:rPr lang="en-US" i="1" dirty="0"/>
              <a:t>ناقش الأفكار والعواطف والأحاسيس الجسدية والسلوكيات التي يربطها الطفل بالسلامة كطريقة لإعادة التركيز</a:t>
            </a:r>
          </a:p>
          <a:p>
            <a:pPr algn="r" rtl="1"/>
            <a:r>
              <a:rPr lang="en-US" i="1" dirty="0" err="1"/>
              <a:t>في</a:t>
            </a:r>
            <a:r>
              <a:rPr lang="en-US" i="1" dirty="0"/>
              <a:t> </a:t>
            </a:r>
            <a:r>
              <a:rPr lang="ar-SA" i="1" dirty="0"/>
              <a:t>عمل إدارة</a:t>
            </a:r>
            <a:r>
              <a:rPr lang="en-US" i="1" dirty="0"/>
              <a:t> </a:t>
            </a:r>
            <a:r>
              <a:rPr lang="en-US" i="1" dirty="0" err="1"/>
              <a:t>الحالة</a:t>
            </a:r>
            <a:r>
              <a:rPr lang="en-US" i="1" dirty="0"/>
              <a:t> </a:t>
            </a:r>
            <a:r>
              <a:rPr lang="en-US" i="1" dirty="0" err="1"/>
              <a:t>بما</a:t>
            </a:r>
            <a:r>
              <a:rPr lang="en-US" i="1" dirty="0"/>
              <a:t> في </a:t>
            </a:r>
            <a:r>
              <a:rPr lang="en-US" i="1" dirty="0" err="1"/>
              <a:t>ذلك</a:t>
            </a:r>
            <a:r>
              <a:rPr lang="en-US" i="1" dirty="0"/>
              <a:t> </a:t>
            </a:r>
            <a:r>
              <a:rPr lang="en-US" i="1" dirty="0" err="1"/>
              <a:t>خط</a:t>
            </a:r>
            <a:r>
              <a:rPr lang="ar-SA" i="1" dirty="0" err="1"/>
              <a:t>ة</a:t>
            </a:r>
            <a:r>
              <a:rPr lang="en-US" i="1" dirty="0"/>
              <a:t> </a:t>
            </a:r>
            <a:r>
              <a:rPr lang="en-US" i="1" dirty="0" err="1"/>
              <a:t>السلامة</a:t>
            </a:r>
            <a:r>
              <a:rPr lang="ar-SA" i="1" dirty="0"/>
              <a:t>، ت</a:t>
            </a:r>
            <a:r>
              <a:rPr lang="en-US" i="1" dirty="0" err="1"/>
              <a:t>عمل</a:t>
            </a:r>
            <a:r>
              <a:rPr lang="en-US" i="1" dirty="0"/>
              <a:t> مع الأطفال الأكبر سنًا بشكل أفضل عندما:</a:t>
            </a:r>
          </a:p>
          <a:p>
            <a:pPr lvl="1" algn="r" rtl="1"/>
            <a:r>
              <a:rPr lang="en-US" i="1" dirty="0"/>
              <a:t>يتم التعامل معهم على أنهم خبراء في وضعهم</a:t>
            </a:r>
          </a:p>
          <a:p>
            <a:pPr lvl="1" algn="r" rtl="1"/>
            <a:r>
              <a:rPr lang="en-US" i="1" dirty="0" err="1"/>
              <a:t>إنهم</a:t>
            </a:r>
            <a:r>
              <a:rPr lang="en-US" i="1" dirty="0"/>
              <a:t> </a:t>
            </a:r>
            <a:r>
              <a:rPr lang="en-US" i="1" dirty="0" err="1"/>
              <a:t>ي</a:t>
            </a:r>
            <a:r>
              <a:rPr lang="ar-SA" i="1" dirty="0"/>
              <a:t>تطورو</a:t>
            </a:r>
            <a:r>
              <a:rPr lang="en-US" i="1" dirty="0" err="1"/>
              <a:t>ن</a:t>
            </a:r>
            <a:r>
              <a:rPr lang="en-US" i="1" dirty="0"/>
              <a:t> بالنظر </a:t>
            </a:r>
            <a:r>
              <a:rPr lang="en-US" i="1" dirty="0" err="1"/>
              <a:t>إلى</a:t>
            </a:r>
            <a:r>
              <a:rPr lang="en-US" i="1" dirty="0"/>
              <a:t> </a:t>
            </a:r>
            <a:r>
              <a:rPr lang="en-US" i="1" dirty="0" err="1"/>
              <a:t>المساحة</a:t>
            </a:r>
            <a:r>
              <a:rPr lang="ar-SA" i="1" dirty="0"/>
              <a:t> المعطاة لهم</a:t>
            </a:r>
            <a:r>
              <a:rPr lang="en-US" i="1" dirty="0"/>
              <a:t> / تم تمكينهم من اقتراح الأفكار واتخاذ القرارات واقتراح الإجراءات التي يرغبون في اتخاذها.</a:t>
            </a:r>
          </a:p>
          <a:p>
            <a:pPr algn="r" rtl="1"/>
            <a:r>
              <a:rPr lang="en-US" i="1" dirty="0"/>
              <a:t>بعد ذلك سنلقي نظرة على بعض أدوات </a:t>
            </a:r>
            <a:r>
              <a:rPr lang="en-US" i="1" dirty="0" err="1"/>
              <a:t>وتقنيات</a:t>
            </a:r>
            <a:r>
              <a:rPr lang="en-US" i="1" dirty="0"/>
              <a:t> </a:t>
            </a:r>
            <a:r>
              <a:rPr lang="en-US" i="1" dirty="0" err="1"/>
              <a:t>خط</a:t>
            </a:r>
            <a:r>
              <a:rPr lang="ar-SA" i="1" dirty="0" err="1"/>
              <a:t>ة</a:t>
            </a:r>
            <a:r>
              <a:rPr lang="en-US" i="1" dirty="0"/>
              <a:t> السلامة المختلفة</a:t>
            </a:r>
          </a:p>
          <a:p>
            <a:pPr algn="r" rtl="1"/>
            <a:r>
              <a:rPr lang="en-US" i="1" dirty="0" err="1"/>
              <a:t>بعد</a:t>
            </a:r>
            <a:r>
              <a:rPr lang="en-US" i="1" dirty="0"/>
              <a:t> </a:t>
            </a:r>
            <a:r>
              <a:rPr lang="en-US" i="1" dirty="0" err="1"/>
              <a:t>ذلك</a:t>
            </a:r>
            <a:r>
              <a:rPr lang="ar-SA" i="1" dirty="0"/>
              <a:t>، </a:t>
            </a:r>
            <a:r>
              <a:rPr lang="en-US" i="1" dirty="0" err="1"/>
              <a:t>ستتاح</a:t>
            </a:r>
            <a:r>
              <a:rPr lang="en-US" i="1" dirty="0"/>
              <a:t> لك الفرصة لممارسة بعضها</a:t>
            </a:r>
            <a:endParaRPr lang="en-BE" dirty="0"/>
          </a:p>
        </p:txBody>
      </p:sp>
      <p:sp>
        <p:nvSpPr>
          <p:cNvPr id="9" name="Google Shape;725;p48:notes">
            <a:extLst>
              <a:ext uri="{FF2B5EF4-FFF2-40B4-BE49-F238E27FC236}">
                <a16:creationId xmlns:a16="http://schemas.microsoft.com/office/drawing/2014/main" id="{F2280DD6-65B1-1DE3-03B6-0ECC9C0099E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38</a:t>
            </a:fld>
            <a:endParaRPr lang="en-US" sz="1200" dirty="0">
              <a:latin typeface="+mn-lt"/>
            </a:endParaRPr>
          </a:p>
        </p:txBody>
      </p:sp>
    </p:spTree>
    <p:extLst>
      <p:ext uri="{BB962C8B-B14F-4D97-AF65-F5344CB8AC3E}">
        <p14:creationId xmlns:p14="http://schemas.microsoft.com/office/powerpoint/2010/main" val="39058656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a:t>توجيه </a:t>
            </a:r>
            <a:r>
              <a:rPr lang="en-GB" dirty="0" err="1"/>
              <a:t>المشاركين</a:t>
            </a:r>
            <a:r>
              <a:rPr lang="en-GB" dirty="0"/>
              <a:t> </a:t>
            </a:r>
            <a:r>
              <a:rPr lang="en-GB" dirty="0" err="1"/>
              <a:t>إلى</a:t>
            </a:r>
            <a:r>
              <a:rPr lang="ar-SA" dirty="0"/>
              <a:t> </a:t>
            </a:r>
            <a:r>
              <a:rPr lang="ar-SA" b="1" dirty="0"/>
              <a:t>دليل</a:t>
            </a:r>
            <a:r>
              <a:rPr lang="en-GB" b="1" dirty="0"/>
              <a:t> العمل </a:t>
            </a:r>
            <a:r>
              <a:rPr lang="en-GB" b="1" dirty="0" err="1"/>
              <a:t>صفحة</a:t>
            </a:r>
            <a:r>
              <a:rPr lang="en-GB" b="1" dirty="0"/>
              <a:t> </a:t>
            </a:r>
            <a:r>
              <a:rPr lang="ar-SA" b="1" dirty="0"/>
              <a:t>٧٥-٧٦</a:t>
            </a:r>
            <a:r>
              <a:rPr lang="en-GB" b="1" dirty="0"/>
              <a:t>: </a:t>
            </a:r>
            <a:r>
              <a:rPr lang="en-GB" b="1" dirty="0" err="1">
                <a:latin typeface="Calibri" panose="020F0502020204030204" pitchFamily="34" charset="0"/>
                <a:cs typeface="Calibri" panose="020F0502020204030204" pitchFamily="34" charset="0"/>
              </a:rPr>
              <a:t>نقاط</a:t>
            </a:r>
            <a:r>
              <a:rPr lang="en-GB" b="1" dirty="0">
                <a:latin typeface="Calibri" panose="020F0502020204030204" pitchFamily="34" charset="0"/>
                <a:cs typeface="Calibri" panose="020F0502020204030204" pitchFamily="34" charset="0"/>
              </a:rPr>
              <a:t> </a:t>
            </a:r>
            <a:r>
              <a:rPr lang="en-GB" b="1" dirty="0" err="1">
                <a:latin typeface="Calibri" panose="020F0502020204030204" pitchFamily="34" charset="0"/>
                <a:cs typeface="Calibri" panose="020F0502020204030204" pitchFamily="34" charset="0"/>
              </a:rPr>
              <a:t>المناقشة</a:t>
            </a:r>
            <a:r>
              <a:rPr lang="en-GB" b="1" dirty="0">
                <a:latin typeface="Calibri" panose="020F0502020204030204" pitchFamily="34" charset="0"/>
                <a:cs typeface="Calibri" panose="020F0502020204030204" pitchFamily="34" charset="0"/>
              </a:rPr>
              <a:t> </a:t>
            </a:r>
            <a:r>
              <a:rPr lang="ar-SA" b="1" dirty="0">
                <a:latin typeface="Calibri" panose="020F0502020204030204" pitchFamily="34" charset="0"/>
                <a:cs typeface="Calibri" panose="020F0502020204030204" pitchFamily="34" charset="0"/>
              </a:rPr>
              <a:t>ل</a:t>
            </a:r>
            <a:r>
              <a:rPr lang="en-GB" b="1" dirty="0" err="1">
                <a:latin typeface="Calibri" panose="020F0502020204030204" pitchFamily="34" charset="0"/>
                <a:cs typeface="Calibri" panose="020F0502020204030204" pitchFamily="34" charset="0"/>
              </a:rPr>
              <a:t>خط</a:t>
            </a:r>
            <a:r>
              <a:rPr lang="ar-SA" b="1" dirty="0" err="1">
                <a:latin typeface="Calibri" panose="020F0502020204030204" pitchFamily="34" charset="0"/>
                <a:cs typeface="Calibri" panose="020F0502020204030204" pitchFamily="34" charset="0"/>
              </a:rPr>
              <a:t>ة</a:t>
            </a:r>
            <a:r>
              <a:rPr lang="en-GB" b="1" dirty="0">
                <a:latin typeface="Calibri" panose="020F0502020204030204" pitchFamily="34" charset="0"/>
                <a:cs typeface="Calibri" panose="020F0502020204030204" pitchFamily="34" charset="0"/>
              </a:rPr>
              <a:t> </a:t>
            </a:r>
            <a:r>
              <a:rPr lang="en-GB" b="1" dirty="0" err="1">
                <a:latin typeface="Calibri" panose="020F0502020204030204" pitchFamily="34" charset="0"/>
                <a:cs typeface="Calibri" panose="020F0502020204030204" pitchFamily="34" charset="0"/>
              </a:rPr>
              <a:t>السلامة</a:t>
            </a:r>
            <a:endParaRPr lang="en-GB" b="1" dirty="0"/>
          </a:p>
          <a:p>
            <a:pPr algn="r" rtl="1"/>
            <a:r>
              <a:rPr lang="en-GB" i="1" dirty="0"/>
              <a:t>هذا دليل حول مناقشة السلامة وصياغة خطة أمان مع الطفل</a:t>
            </a:r>
          </a:p>
          <a:p>
            <a:pPr lvl="1" algn="r" rtl="1"/>
            <a:r>
              <a:rPr lang="en-GB" i="1" dirty="0"/>
              <a:t>لا ينبغي مقابلة الطفل باستخدام هذه الأداة كاستبيان</a:t>
            </a:r>
          </a:p>
          <a:p>
            <a:pPr lvl="1" algn="r" rtl="1"/>
            <a:r>
              <a:rPr lang="en-GB" i="1" dirty="0"/>
              <a:t>اضبط </a:t>
            </a:r>
            <a:r>
              <a:rPr lang="en-GB" i="1" dirty="0" err="1"/>
              <a:t>أسلوب</a:t>
            </a:r>
            <a:r>
              <a:rPr lang="en-GB" i="1" dirty="0"/>
              <a:t> </a:t>
            </a:r>
            <a:r>
              <a:rPr lang="en-GB" i="1" dirty="0" err="1"/>
              <a:t>ال</a:t>
            </a:r>
            <a:r>
              <a:rPr lang="ar-SA" i="1" dirty="0"/>
              <a:t>تواصل</a:t>
            </a:r>
            <a:r>
              <a:rPr lang="en-GB" i="1" dirty="0"/>
              <a:t> الخاص </a:t>
            </a:r>
            <a:r>
              <a:rPr lang="en-GB" i="1" dirty="0" err="1"/>
              <a:t>بك</a:t>
            </a:r>
            <a:r>
              <a:rPr lang="en-GB" i="1" dirty="0"/>
              <a:t> </a:t>
            </a:r>
            <a:r>
              <a:rPr lang="ar-SA" i="1" dirty="0"/>
              <a:t>بحسب</a:t>
            </a:r>
            <a:r>
              <a:rPr lang="en-GB" i="1" dirty="0"/>
              <a:t> عمر الطفل ومرحلة نموه وقدراته.</a:t>
            </a:r>
          </a:p>
          <a:p>
            <a:pPr lvl="1" algn="r" rtl="1"/>
            <a:r>
              <a:rPr lang="en-GB" i="1" dirty="0"/>
              <a:t>تكييف الأسئلة وربما </a:t>
            </a:r>
            <a:r>
              <a:rPr lang="en-GB" i="1" dirty="0" err="1"/>
              <a:t>استخدام</a:t>
            </a:r>
            <a:r>
              <a:rPr lang="en-GB" i="1" dirty="0"/>
              <a:t> </a:t>
            </a:r>
            <a:r>
              <a:rPr lang="en-GB" i="1" dirty="0" err="1"/>
              <a:t>ال</a:t>
            </a:r>
            <a:r>
              <a:rPr lang="ar-SA" i="1" dirty="0"/>
              <a:t>تعزيزات</a:t>
            </a:r>
            <a:endParaRPr lang="en-GB" i="1" dirty="0"/>
          </a:p>
          <a:p>
            <a:pPr lvl="1" algn="r" rtl="1"/>
            <a:r>
              <a:rPr lang="en-GB" i="1" dirty="0"/>
              <a:t>مع الأطفال </a:t>
            </a:r>
            <a:r>
              <a:rPr lang="en-GB" i="1" dirty="0" err="1"/>
              <a:t>الأصغر</a:t>
            </a:r>
            <a:r>
              <a:rPr lang="en-GB" i="1" dirty="0"/>
              <a:t> </a:t>
            </a:r>
            <a:r>
              <a:rPr lang="en-GB" i="1" dirty="0" err="1"/>
              <a:t>سنًا</a:t>
            </a:r>
            <a:r>
              <a:rPr lang="ar-SA" i="1" dirty="0"/>
              <a:t>، </a:t>
            </a:r>
            <a:r>
              <a:rPr lang="en-GB" i="1" dirty="0" err="1"/>
              <a:t>يوصى</a:t>
            </a:r>
            <a:r>
              <a:rPr lang="en-GB" i="1" dirty="0"/>
              <a:t> بالتركيز على الأشخاص الآمنين والأماكن الآمنة.</a:t>
            </a:r>
          </a:p>
          <a:p>
            <a:pPr lvl="0" algn="r" rtl="1"/>
            <a:r>
              <a:rPr lang="en-GB" i="0" dirty="0"/>
              <a:t>اطلب من متطوعين مختلفين قراءة الأسئلة الخاصة بكل موضوع بصوت عالٍ</a:t>
            </a:r>
          </a:p>
        </p:txBody>
      </p:sp>
      <p:sp>
        <p:nvSpPr>
          <p:cNvPr id="6" name="Slide Image Placeholder 5">
            <a:extLst>
              <a:ext uri="{FF2B5EF4-FFF2-40B4-BE49-F238E27FC236}">
                <a16:creationId xmlns:a16="http://schemas.microsoft.com/office/drawing/2014/main" id="{A10D25EC-618F-2E33-CEE2-941DFAFD98F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D22FBEA-396F-FA68-6A50-C2339138D15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39</a:t>
            </a:fld>
            <a:endParaRPr lang="en-US" sz="1200" dirty="0">
              <a:latin typeface="+mn-lt"/>
            </a:endParaRPr>
          </a:p>
        </p:txBody>
      </p:sp>
    </p:spTree>
    <p:extLst>
      <p:ext uri="{BB962C8B-B14F-4D97-AF65-F5344CB8AC3E}">
        <p14:creationId xmlns:p14="http://schemas.microsoft.com/office/powerpoint/2010/main" val="1221039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endParaRPr lang="en-BE" dirty="0"/>
          </a:p>
          <a:p>
            <a:pPr algn="r" rtl="1"/>
            <a:endParaRPr lang="en-US" dirty="0"/>
          </a:p>
          <a:p>
            <a:pPr algn="r" rtl="1"/>
            <a:endParaRPr lang="en-BE" dirty="0"/>
          </a:p>
        </p:txBody>
      </p:sp>
      <p:sp>
        <p:nvSpPr>
          <p:cNvPr id="6" name="Slide Image Placeholder 5">
            <a:extLst>
              <a:ext uri="{FF2B5EF4-FFF2-40B4-BE49-F238E27FC236}">
                <a16:creationId xmlns:a16="http://schemas.microsoft.com/office/drawing/2014/main" id="{8985DA2E-A04E-8A8B-8485-F9DC616C02E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AC18665-DE28-552B-11DC-5FD59535015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a:t>
            </a:fld>
            <a:endParaRPr lang="en-US" sz="1200" dirty="0">
              <a:latin typeface="+mn-lt"/>
            </a:endParaRPr>
          </a:p>
        </p:txBody>
      </p:sp>
    </p:spTree>
    <p:extLst>
      <p:ext uri="{BB962C8B-B14F-4D97-AF65-F5344CB8AC3E}">
        <p14:creationId xmlns:p14="http://schemas.microsoft.com/office/powerpoint/2010/main" val="24559354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توجيه </a:t>
            </a:r>
            <a:r>
              <a:rPr lang="en-GB" dirty="0" err="1"/>
              <a:t>المشاركين</a:t>
            </a:r>
            <a:r>
              <a:rPr lang="en-GB" dirty="0"/>
              <a:t> </a:t>
            </a:r>
            <a:r>
              <a:rPr lang="en-GB" dirty="0" err="1"/>
              <a:t>إلى</a:t>
            </a:r>
            <a:r>
              <a:rPr lang="ar-SA" dirty="0"/>
              <a:t> </a:t>
            </a:r>
            <a:r>
              <a:rPr lang="en-GB" b="1" dirty="0" err="1"/>
              <a:t>صفحة</a:t>
            </a:r>
            <a:r>
              <a:rPr lang="en-GB" b="1" dirty="0"/>
              <a:t> </a:t>
            </a:r>
            <a:r>
              <a:rPr lang="ar-SA" b="1" dirty="0"/>
              <a:t>دليل العمل ٧٧-٧٩</a:t>
            </a:r>
            <a:r>
              <a:rPr lang="en-GB" b="1" dirty="0"/>
              <a:t>: </a:t>
            </a:r>
            <a:r>
              <a:rPr lang="ar-SA" sz="1200" b="1" dirty="0">
                <a:latin typeface="Calibri" panose="020F0502020204030204" pitchFamily="34" charset="0"/>
                <a:cs typeface="Calibri" panose="020F0502020204030204" pitchFamily="34" charset="0"/>
              </a:rPr>
              <a:t>ال</a:t>
            </a:r>
            <a:r>
              <a:rPr lang="en-GB" sz="1200" b="1" dirty="0" err="1">
                <a:latin typeface="Calibri" panose="020F0502020204030204" pitchFamily="34" charset="0"/>
                <a:cs typeface="Calibri" panose="020F0502020204030204" pitchFamily="34" charset="0"/>
              </a:rPr>
              <a:t>خريطة</a:t>
            </a:r>
            <a:r>
              <a:rPr lang="en-GB" sz="1200" b="1" dirty="0">
                <a:latin typeface="Calibri" panose="020F0502020204030204" pitchFamily="34" charset="0"/>
                <a:cs typeface="Calibri" panose="020F0502020204030204" pitchFamily="34" charset="0"/>
              </a:rPr>
              <a:t> </a:t>
            </a:r>
            <a:r>
              <a:rPr lang="en-GB" sz="1200" b="1" dirty="0" err="1">
                <a:latin typeface="Calibri" panose="020F0502020204030204" pitchFamily="34" charset="0"/>
                <a:cs typeface="Calibri" panose="020F0502020204030204" pitchFamily="34" charset="0"/>
              </a:rPr>
              <a:t>المجتمع</a:t>
            </a:r>
            <a:r>
              <a:rPr lang="ar-SA" sz="1200" b="1" dirty="0" err="1">
                <a:latin typeface="Calibri" panose="020F0502020204030204" pitchFamily="34" charset="0"/>
                <a:cs typeface="Calibri" panose="020F0502020204030204" pitchFamily="34" charset="0"/>
              </a:rPr>
              <a:t>ية</a:t>
            </a:r>
            <a:endParaRPr lang="en-GB" b="1" dirty="0"/>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0" i="1" dirty="0" err="1"/>
              <a:t>ت</a:t>
            </a:r>
            <a:r>
              <a:rPr lang="en-GB" b="0" i="1" dirty="0" err="1"/>
              <a:t>عد</a:t>
            </a:r>
            <a:r>
              <a:rPr lang="en-GB" b="0" i="1" dirty="0"/>
              <a:t> </a:t>
            </a:r>
            <a:r>
              <a:rPr lang="ar-SA" sz="1200" b="0" i="1" dirty="0">
                <a:latin typeface="Calibri" panose="020F0502020204030204" pitchFamily="34" charset="0"/>
                <a:cs typeface="Calibri" panose="020F0502020204030204" pitchFamily="34" charset="0"/>
              </a:rPr>
              <a:t>ال</a:t>
            </a:r>
            <a:r>
              <a:rPr lang="en-GB" sz="1200" b="0" i="1" dirty="0" err="1">
                <a:latin typeface="Calibri" panose="020F0502020204030204" pitchFamily="34" charset="0"/>
                <a:cs typeface="Calibri" panose="020F0502020204030204" pitchFamily="34" charset="0"/>
              </a:rPr>
              <a:t>خريطة</a:t>
            </a:r>
            <a:r>
              <a:rPr lang="en-GB" sz="1200" b="0" i="1" dirty="0">
                <a:latin typeface="Calibri" panose="020F0502020204030204" pitchFamily="34" charset="0"/>
                <a:cs typeface="Calibri" panose="020F0502020204030204" pitchFamily="34" charset="0"/>
              </a:rPr>
              <a:t> </a:t>
            </a:r>
            <a:r>
              <a:rPr lang="en-GB" sz="1200" b="0" i="1" dirty="0" err="1">
                <a:latin typeface="Calibri" panose="020F0502020204030204" pitchFamily="34" charset="0"/>
                <a:cs typeface="Calibri" panose="020F0502020204030204" pitchFamily="34" charset="0"/>
              </a:rPr>
              <a:t>المجتمع</a:t>
            </a:r>
            <a:r>
              <a:rPr lang="ar-SA" sz="1200" b="0" i="1" dirty="0" err="1">
                <a:latin typeface="Calibri" panose="020F0502020204030204" pitchFamily="34" charset="0"/>
                <a:cs typeface="Calibri" panose="020F0502020204030204" pitchFamily="34" charset="0"/>
              </a:rPr>
              <a:t>ية</a:t>
            </a:r>
            <a:r>
              <a:rPr lang="ar-SA" sz="1200" b="0" i="1" dirty="0">
                <a:latin typeface="Calibri" panose="020F0502020204030204" pitchFamily="34" charset="0"/>
                <a:cs typeface="Calibri" panose="020F0502020204030204" pitchFamily="34" charset="0"/>
              </a:rPr>
              <a:t> </a:t>
            </a:r>
            <a:r>
              <a:rPr lang="en-GB" i="1" dirty="0" err="1"/>
              <a:t>أداة</a:t>
            </a:r>
            <a:r>
              <a:rPr lang="en-GB" i="1" dirty="0"/>
              <a:t> لمساعدة الأطفال على تحديد أماكن آمنة وأشخاص آمنين داخل مجتمعهم.</a:t>
            </a:r>
          </a:p>
          <a:p>
            <a:pPr lvl="1" algn="r" rtl="1"/>
            <a:r>
              <a:rPr lang="en-GB" i="1" dirty="0"/>
              <a:t>الإرشادات الخاصة </a:t>
            </a:r>
            <a:r>
              <a:rPr lang="en-GB" i="1" dirty="0" err="1"/>
              <a:t>بكيفية</a:t>
            </a:r>
            <a:r>
              <a:rPr lang="en-GB" i="1" dirty="0"/>
              <a:t> </a:t>
            </a:r>
            <a:r>
              <a:rPr lang="en-GB" i="1" dirty="0" err="1"/>
              <a:t>ت</a:t>
            </a:r>
            <a:r>
              <a:rPr lang="ar-SA" i="1" dirty="0"/>
              <a:t>يسير</a:t>
            </a:r>
            <a:r>
              <a:rPr lang="en-GB" i="1" dirty="0"/>
              <a:t> هذا النشاط مع الطفل ومقدم الرعاية / الوالد / الشخص البالغ الموثوق به </a:t>
            </a:r>
            <a:r>
              <a:rPr lang="en-GB" i="1" dirty="0" err="1"/>
              <a:t>موجودة</a:t>
            </a:r>
            <a:r>
              <a:rPr lang="en-GB" i="1" dirty="0"/>
              <a:t> </a:t>
            </a:r>
            <a:r>
              <a:rPr lang="en-GB" i="1" dirty="0" err="1"/>
              <a:t>في</a:t>
            </a:r>
            <a:r>
              <a:rPr lang="ar-SA" i="1" dirty="0"/>
              <a:t> دليل العمل التدريبي</a:t>
            </a:r>
            <a:r>
              <a:rPr lang="en-GB" i="1" dirty="0"/>
              <a:t> </a:t>
            </a:r>
          </a:p>
          <a:p>
            <a:pPr algn="r" rtl="1"/>
            <a:r>
              <a:rPr lang="en-GB" dirty="0" err="1"/>
              <a:t>عرض</a:t>
            </a:r>
            <a:r>
              <a:rPr lang="en-GB" dirty="0"/>
              <a:t> الشريحة</a:t>
            </a:r>
          </a:p>
          <a:p>
            <a:pPr algn="r" rtl="1"/>
            <a:r>
              <a:rPr lang="en-GB" dirty="0"/>
              <a:t>اطلب من أحد المتطوعين قراءة الإرشادات</a:t>
            </a:r>
          </a:p>
          <a:p>
            <a:pPr algn="r" rtl="1"/>
            <a:r>
              <a:rPr lang="en-GB" dirty="0"/>
              <a:t>قسّم المشاركين إلى أزواج</a:t>
            </a:r>
          </a:p>
          <a:p>
            <a:pPr algn="r" rtl="1"/>
            <a:r>
              <a:rPr lang="en-GB" i="1" dirty="0" err="1"/>
              <a:t>مع</a:t>
            </a:r>
            <a:r>
              <a:rPr lang="en-GB" i="1" dirty="0"/>
              <a:t> </a:t>
            </a:r>
            <a:r>
              <a:rPr lang="ar-SA" i="1" dirty="0"/>
              <a:t>زميلك</a:t>
            </a:r>
            <a:r>
              <a:rPr lang="en-GB" i="1" dirty="0"/>
              <a:t>:</a:t>
            </a:r>
          </a:p>
          <a:p>
            <a:pPr lvl="1" algn="r" rtl="1"/>
            <a:r>
              <a:rPr lang="en-GB" i="1" dirty="0"/>
              <a:t>قرر </a:t>
            </a:r>
            <a:r>
              <a:rPr lang="en-GB" i="1" dirty="0" err="1"/>
              <a:t>من</a:t>
            </a:r>
            <a:r>
              <a:rPr lang="en-GB" i="1" dirty="0"/>
              <a:t> </a:t>
            </a:r>
            <a:r>
              <a:rPr lang="en-GB" i="1" dirty="0" err="1"/>
              <a:t>س</a:t>
            </a:r>
            <a:r>
              <a:rPr lang="ar-SA" i="1" dirty="0"/>
              <a:t>يقوم بتوجيه</a:t>
            </a:r>
            <a:r>
              <a:rPr lang="en-GB" i="1" dirty="0"/>
              <a:t> النشاط (بصفته أخصائي الحالة) ومن سيقوم بالرسم (بصفته الطفل)</a:t>
            </a:r>
          </a:p>
          <a:p>
            <a:pPr lvl="1" algn="r" rtl="1"/>
            <a:r>
              <a:rPr lang="en-GB" i="1" dirty="0"/>
              <a:t>اتبع الإرشادات </a:t>
            </a:r>
            <a:r>
              <a:rPr lang="en-GB" i="1" dirty="0" err="1"/>
              <a:t>وأكمل</a:t>
            </a:r>
            <a:r>
              <a:rPr lang="en-GB" i="1" dirty="0"/>
              <a:t> </a:t>
            </a:r>
            <a:r>
              <a:rPr lang="en-GB" i="1" dirty="0" err="1"/>
              <a:t>النشاط</a:t>
            </a:r>
            <a:r>
              <a:rPr lang="ar-SA" i="1" dirty="0"/>
              <a:t> على</a:t>
            </a:r>
            <a:r>
              <a:rPr lang="en-GB" i="1" dirty="0"/>
              <a:t> </a:t>
            </a:r>
            <a:r>
              <a:rPr lang="en-GB" b="1" dirty="0" err="1"/>
              <a:t>صفحة</a:t>
            </a:r>
            <a:r>
              <a:rPr lang="en-GB" b="1" dirty="0"/>
              <a:t> </a:t>
            </a:r>
            <a:r>
              <a:rPr lang="ar-SA" b="1" dirty="0"/>
              <a:t>دليل العمل ٧٩</a:t>
            </a:r>
            <a:endParaRPr lang="en-GB" b="1" i="1"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en-GB"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err="1"/>
              <a:t>عمل</a:t>
            </a:r>
            <a:r>
              <a:rPr lang="en-GB" b="1" dirty="0"/>
              <a:t> </a:t>
            </a:r>
            <a:r>
              <a:rPr lang="en-GB" b="1" dirty="0" err="1"/>
              <a:t>ال</a:t>
            </a:r>
            <a:r>
              <a:rPr lang="ar-SA" b="1" dirty="0"/>
              <a:t>ثنائي (١٥ دقيقة)</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en-GB"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مناقشة </a:t>
            </a:r>
            <a:r>
              <a:rPr lang="en-GB" b="1" dirty="0" err="1"/>
              <a:t>عامة</a:t>
            </a:r>
            <a:r>
              <a:rPr lang="en-GB" b="1" dirty="0"/>
              <a:t> </a:t>
            </a:r>
            <a:r>
              <a:rPr lang="ar-SA" b="1" dirty="0"/>
              <a:t>(٥ دقيقة)</a:t>
            </a:r>
          </a:p>
          <a:p>
            <a:pPr algn="r" rtl="1"/>
            <a:r>
              <a:rPr lang="en-GB" dirty="0" err="1"/>
              <a:t>ما</a:t>
            </a:r>
            <a:r>
              <a:rPr lang="en-GB" dirty="0"/>
              <a:t> هي تجربتك بصفتك الشخص الذي وجه النشاط؟</a:t>
            </a:r>
          </a:p>
          <a:p>
            <a:pPr algn="r" rtl="1"/>
            <a:r>
              <a:rPr lang="en-GB" dirty="0"/>
              <a:t>ما هي </a:t>
            </a:r>
            <a:r>
              <a:rPr lang="en-GB" dirty="0" err="1"/>
              <a:t>تجربتك</a:t>
            </a:r>
            <a:r>
              <a:rPr lang="en-GB" dirty="0"/>
              <a:t> </a:t>
            </a:r>
            <a:r>
              <a:rPr lang="en-GB" dirty="0" err="1"/>
              <a:t>بصفتك</a:t>
            </a:r>
            <a:r>
              <a:rPr lang="en-GB" dirty="0"/>
              <a:t> </a:t>
            </a:r>
            <a:r>
              <a:rPr lang="en-GB" dirty="0" err="1"/>
              <a:t>الشخص</a:t>
            </a:r>
            <a:r>
              <a:rPr lang="en-GB" dirty="0"/>
              <a:t> الذي قام بالرسم؟</a:t>
            </a:r>
          </a:p>
          <a:p>
            <a:pPr algn="r" rtl="1"/>
            <a:endParaRPr lang="en-BE" dirty="0"/>
          </a:p>
        </p:txBody>
      </p:sp>
      <p:sp>
        <p:nvSpPr>
          <p:cNvPr id="6" name="Slide Image Placeholder 5">
            <a:extLst>
              <a:ext uri="{FF2B5EF4-FFF2-40B4-BE49-F238E27FC236}">
                <a16:creationId xmlns:a16="http://schemas.microsoft.com/office/drawing/2014/main" id="{523F51F3-6303-B162-335E-6D68E78508D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A51D532-A755-27B8-F5D1-6BABD26BF2D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40</a:t>
            </a:fld>
            <a:endParaRPr lang="en-US" sz="1200" dirty="0">
              <a:latin typeface="+mn-lt"/>
            </a:endParaRPr>
          </a:p>
        </p:txBody>
      </p:sp>
    </p:spTree>
    <p:extLst>
      <p:ext uri="{BB962C8B-B14F-4D97-AF65-F5344CB8AC3E}">
        <p14:creationId xmlns:p14="http://schemas.microsoft.com/office/powerpoint/2010/main" val="12210393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i="0" dirty="0"/>
              <a:t>الشرح</a:t>
            </a:r>
            <a:endParaRPr lang="en-GB" b="1" i="0" dirty="0"/>
          </a:p>
          <a:p>
            <a:pPr algn="r" rtl="1"/>
            <a:r>
              <a:rPr lang="en-GB" i="1" dirty="0"/>
              <a:t>دائرة الأمان هي أداة لمساعدة الأطفال على تحديد الأشخاص أو الأماكن التي يشعرون بالأمان معها / أو فيها.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err="1"/>
              <a:t>توجيه</a:t>
            </a:r>
            <a:r>
              <a:rPr lang="en-GB" dirty="0"/>
              <a:t> </a:t>
            </a:r>
            <a:r>
              <a:rPr lang="en-GB" dirty="0" err="1"/>
              <a:t>المشاركين</a:t>
            </a:r>
            <a:r>
              <a:rPr lang="ar-SA" dirty="0"/>
              <a:t> إلى</a:t>
            </a:r>
            <a:r>
              <a:rPr lang="en-GB" dirty="0"/>
              <a:t> </a:t>
            </a:r>
            <a:r>
              <a:rPr lang="en-GB" b="1" dirty="0" err="1"/>
              <a:t>صفحة</a:t>
            </a:r>
            <a:r>
              <a:rPr lang="en-GB" b="1" dirty="0"/>
              <a:t> </a:t>
            </a:r>
            <a:r>
              <a:rPr lang="ar-SA" b="1" dirty="0"/>
              <a:t>دليل العمل٨٠</a:t>
            </a:r>
            <a:r>
              <a:rPr lang="en-GB" b="1" dirty="0"/>
              <a:t>: </a:t>
            </a:r>
            <a:r>
              <a:rPr lang="ar-SA" b="1" dirty="0"/>
              <a:t> </a:t>
            </a:r>
            <a:r>
              <a:rPr lang="en-GB" b="1" dirty="0" err="1"/>
              <a:t>دائرة</a:t>
            </a:r>
            <a:r>
              <a:rPr lang="en-GB" b="1" dirty="0"/>
              <a:t> </a:t>
            </a:r>
            <a:r>
              <a:rPr lang="ar-SA" b="1" dirty="0"/>
              <a:t>الأمان</a:t>
            </a:r>
            <a:endParaRPr lang="en-GB" b="1" dirty="0"/>
          </a:p>
          <a:p>
            <a:pPr algn="r" rtl="1"/>
            <a:r>
              <a:rPr lang="en-GB" dirty="0" err="1"/>
              <a:t>عرض</a:t>
            </a:r>
            <a:r>
              <a:rPr lang="en-GB" dirty="0"/>
              <a:t> الشريحة</a:t>
            </a:r>
          </a:p>
          <a:p>
            <a:pPr algn="r" rtl="1"/>
            <a:r>
              <a:rPr lang="en-GB" dirty="0"/>
              <a:t>اطلب من أحد المتطوعين قراءة الإرشادات</a:t>
            </a:r>
          </a:p>
          <a:p>
            <a:pPr algn="r" rtl="1"/>
            <a:r>
              <a:rPr lang="en-US" i="1" dirty="0"/>
              <a:t>يمكن أن تكون دائرة الأمان طريقة ممتازة لتحديد مخاوف السلامة التي قد تكون لدى الطفل.</a:t>
            </a:r>
          </a:p>
          <a:p>
            <a:pPr lvl="1" algn="r" rtl="1"/>
            <a:r>
              <a:rPr lang="en-US" i="1" dirty="0"/>
              <a:t>يمكنك أخذ هذا النشاط خطوة إلى الأمام وجعل الطفل يرسم الأشياء خارج الدائرة التي تخيفه (الدائرة هي الحد الرمزي للسلامة).</a:t>
            </a:r>
          </a:p>
          <a:p>
            <a:pPr lvl="1" algn="r" rtl="1"/>
            <a:r>
              <a:rPr lang="en-US" i="1" dirty="0"/>
              <a:t>يمكن أن يوفر هذا معلومات إضافية حول تصور الطفل للمخاطر (ماذا ومن) والسلامة (ماذا ومن).</a:t>
            </a:r>
            <a:endParaRPr lang="en-BE" i="1" dirty="0"/>
          </a:p>
        </p:txBody>
      </p:sp>
      <p:sp>
        <p:nvSpPr>
          <p:cNvPr id="6" name="Slide Image Placeholder 5">
            <a:extLst>
              <a:ext uri="{FF2B5EF4-FFF2-40B4-BE49-F238E27FC236}">
                <a16:creationId xmlns:a16="http://schemas.microsoft.com/office/drawing/2014/main" id="{7B1570E6-7089-51FD-84E3-5CBFFBED38F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F2A2106-6257-B7E8-15B6-570E24E001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41</a:t>
            </a:fld>
            <a:endParaRPr lang="en-US" sz="1200" dirty="0">
              <a:latin typeface="+mn-lt"/>
            </a:endParaRPr>
          </a:p>
        </p:txBody>
      </p:sp>
    </p:spTree>
    <p:extLst>
      <p:ext uri="{BB962C8B-B14F-4D97-AF65-F5344CB8AC3E}">
        <p14:creationId xmlns:p14="http://schemas.microsoft.com/office/powerpoint/2010/main" val="386664044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GB" i="1" dirty="0"/>
              <a:t>قائمة التحقق من السلامة هي أداة لمساعدة الأطفال الأكبر سنًا على التفكير في الإجراءات المحتملة التي يمكنهم القيام بها عندما يشعرون بعدم الأمان.</a:t>
            </a:r>
          </a:p>
          <a:p>
            <a:pPr algn="r" rtl="1"/>
            <a:r>
              <a:rPr lang="en-GB" dirty="0" err="1"/>
              <a:t>عرض</a:t>
            </a:r>
            <a:r>
              <a:rPr lang="en-GB" dirty="0"/>
              <a:t> الشريحة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توجيه </a:t>
            </a:r>
            <a:r>
              <a:rPr lang="en-GB" dirty="0" err="1"/>
              <a:t>المشاركين</a:t>
            </a:r>
            <a:r>
              <a:rPr lang="en-GB" dirty="0"/>
              <a:t> </a:t>
            </a:r>
            <a:r>
              <a:rPr lang="en-GB" dirty="0" err="1"/>
              <a:t>إلى</a:t>
            </a:r>
            <a:r>
              <a:rPr lang="ar-SA" dirty="0"/>
              <a:t> </a:t>
            </a:r>
            <a:r>
              <a:rPr lang="en-GB" b="1" dirty="0" err="1"/>
              <a:t>صفحة</a:t>
            </a:r>
            <a:r>
              <a:rPr lang="en-GB" b="1" dirty="0"/>
              <a:t> </a:t>
            </a:r>
            <a:r>
              <a:rPr lang="ar-SA" b="1" dirty="0"/>
              <a:t> ٨١ من دليل العمل </a:t>
            </a:r>
            <a:r>
              <a:rPr lang="en-GB" b="1" dirty="0"/>
              <a:t>: قائمة التحقق من السلامة</a:t>
            </a:r>
          </a:p>
          <a:p>
            <a:pPr algn="r" rtl="1"/>
            <a:r>
              <a:rPr lang="en-GB" dirty="0"/>
              <a:t>اطلب من أحد المتطوعين قراءة الإرشادات</a:t>
            </a:r>
          </a:p>
          <a:p>
            <a:pPr algn="r" rtl="1"/>
            <a:r>
              <a:rPr lang="en-GB" i="1" dirty="0"/>
              <a:t>قد يؤدي وجود </a:t>
            </a:r>
            <a:r>
              <a:rPr lang="en-GB" i="1" dirty="0" err="1"/>
              <a:t>قائمة</a:t>
            </a:r>
            <a:r>
              <a:rPr lang="en-GB" i="1" dirty="0"/>
              <a:t> </a:t>
            </a:r>
            <a:r>
              <a:rPr lang="ar-SA" i="1" dirty="0"/>
              <a:t>تحقق</a:t>
            </a:r>
            <a:r>
              <a:rPr lang="en-GB" i="1" dirty="0"/>
              <a:t> مكتوبة إلى تعريض الطفل للخطر.</a:t>
            </a:r>
          </a:p>
          <a:p>
            <a:pPr lvl="1" algn="r" rtl="1"/>
            <a:r>
              <a:rPr lang="en-GB" i="1" dirty="0"/>
              <a:t>قبل توثيق </a:t>
            </a:r>
            <a:r>
              <a:rPr lang="en-GB" i="1" dirty="0" err="1"/>
              <a:t>أي</a:t>
            </a:r>
            <a:r>
              <a:rPr lang="en-GB" i="1" dirty="0"/>
              <a:t> </a:t>
            </a:r>
            <a:r>
              <a:rPr lang="en-GB" i="1" dirty="0" err="1"/>
              <a:t>معلومات</a:t>
            </a:r>
            <a:r>
              <a:rPr lang="ar-SA" i="1" dirty="0"/>
              <a:t>، </a:t>
            </a:r>
            <a:r>
              <a:rPr lang="en-GB" i="1" dirty="0" err="1"/>
              <a:t>حدد</a:t>
            </a:r>
            <a:r>
              <a:rPr lang="en-GB" i="1" dirty="0"/>
              <a:t> ما إذا كان القيام بذلك آمنًا.</a:t>
            </a:r>
          </a:p>
          <a:p>
            <a:pPr lvl="1" algn="r" rtl="1"/>
            <a:r>
              <a:rPr lang="en-GB" i="1" dirty="0"/>
              <a:t>استعد </a:t>
            </a:r>
            <a:r>
              <a:rPr lang="en-GB" i="1" dirty="0" err="1"/>
              <a:t>مسبقًا</a:t>
            </a:r>
            <a:r>
              <a:rPr lang="en-GB" i="1" dirty="0"/>
              <a:t> </a:t>
            </a:r>
            <a:r>
              <a:rPr lang="en-GB" i="1" dirty="0" err="1"/>
              <a:t>وقم</a:t>
            </a:r>
            <a:r>
              <a:rPr lang="en-GB" i="1" dirty="0"/>
              <a:t> بإجراء تعديلات </a:t>
            </a:r>
            <a:r>
              <a:rPr lang="en-GB" i="1" dirty="0" err="1"/>
              <a:t>على</a:t>
            </a:r>
            <a:r>
              <a:rPr lang="en-GB" i="1" dirty="0"/>
              <a:t> </a:t>
            </a:r>
            <a:r>
              <a:rPr lang="en-GB" i="1" dirty="0" err="1"/>
              <a:t>النشاط</a:t>
            </a:r>
            <a:r>
              <a:rPr lang="ar-SA" i="1" dirty="0"/>
              <a:t>، </a:t>
            </a:r>
            <a:r>
              <a:rPr lang="en-GB" i="1" dirty="0" err="1"/>
              <a:t>إذا</a:t>
            </a:r>
            <a:r>
              <a:rPr lang="en-GB" i="1" dirty="0"/>
              <a:t> كنت أنت و / أو الطفل / مقدم الرعاية / الوالد / الشخص البالغ الموثوق به لا تشعر أنه من الآمن الحصول على معلومات مكتوبة.</a:t>
            </a:r>
          </a:p>
          <a:p>
            <a:pPr algn="r" rtl="1"/>
            <a:r>
              <a:rPr lang="en-GB" dirty="0"/>
              <a:t>قسّم المشاركين إلى أزواج</a:t>
            </a:r>
          </a:p>
          <a:p>
            <a:pPr algn="r" rtl="1"/>
            <a:r>
              <a:rPr lang="en-GB" i="1" dirty="0" err="1"/>
              <a:t>مع</a:t>
            </a:r>
            <a:r>
              <a:rPr lang="en-GB" i="1" dirty="0"/>
              <a:t> </a:t>
            </a:r>
            <a:r>
              <a:rPr lang="ar-SA" i="1" dirty="0"/>
              <a:t>زميلك</a:t>
            </a:r>
            <a:r>
              <a:rPr lang="en-GB" i="1" dirty="0"/>
              <a:t>:</a:t>
            </a:r>
          </a:p>
          <a:p>
            <a:pPr lvl="1" algn="r" rtl="1"/>
            <a:r>
              <a:rPr lang="en-GB" i="1" dirty="0"/>
              <a:t>حدد </a:t>
            </a:r>
            <a:r>
              <a:rPr lang="en-GB" i="1" dirty="0" err="1"/>
              <a:t>من</a:t>
            </a:r>
            <a:r>
              <a:rPr lang="en-GB" i="1" dirty="0"/>
              <a:t> </a:t>
            </a:r>
            <a:r>
              <a:rPr lang="en-GB" i="1" dirty="0" err="1"/>
              <a:t>س</a:t>
            </a:r>
            <a:r>
              <a:rPr lang="ar-SA" i="1" dirty="0"/>
              <a:t>يقوم بتوجيه</a:t>
            </a:r>
            <a:r>
              <a:rPr lang="en-GB" i="1" dirty="0"/>
              <a:t> </a:t>
            </a:r>
            <a:r>
              <a:rPr lang="en-GB" i="1" dirty="0" err="1"/>
              <a:t>النشاط</a:t>
            </a:r>
            <a:r>
              <a:rPr lang="en-GB" i="1" dirty="0"/>
              <a:t> (بصفته أخصائي الحالة) </a:t>
            </a:r>
            <a:r>
              <a:rPr lang="en-GB" i="1" dirty="0" err="1"/>
              <a:t>ومن</a:t>
            </a:r>
            <a:r>
              <a:rPr lang="en-GB" i="1" dirty="0"/>
              <a:t> </a:t>
            </a:r>
            <a:r>
              <a:rPr lang="en-GB" i="1" dirty="0" err="1"/>
              <a:t>سي</a:t>
            </a:r>
            <a:r>
              <a:rPr lang="ar-SA" i="1" dirty="0"/>
              <a:t>جيب </a:t>
            </a:r>
            <a:r>
              <a:rPr lang="en-GB" i="1" dirty="0" err="1"/>
              <a:t>على</a:t>
            </a:r>
            <a:r>
              <a:rPr lang="en-GB" i="1" dirty="0"/>
              <a:t> الأسئلة (بصفته الطفل)</a:t>
            </a:r>
          </a:p>
          <a:p>
            <a:pPr lvl="1" algn="r" rtl="1"/>
            <a:r>
              <a:rPr lang="en-GB" i="1" dirty="0"/>
              <a:t>املأ قائمة </a:t>
            </a:r>
            <a:r>
              <a:rPr lang="en-GB" i="1" dirty="0" err="1"/>
              <a:t>التحقق</a:t>
            </a:r>
            <a:r>
              <a:rPr lang="en-GB" i="1" dirty="0"/>
              <a:t> </a:t>
            </a:r>
            <a:r>
              <a:rPr lang="en-GB" b="1" i="1" dirty="0" err="1"/>
              <a:t>في</a:t>
            </a:r>
            <a:r>
              <a:rPr lang="ar-SA" b="1" i="1" dirty="0"/>
              <a:t> ال</a:t>
            </a:r>
            <a:r>
              <a:rPr lang="en-GB" b="1" i="1" dirty="0" err="1"/>
              <a:t>صفحة</a:t>
            </a:r>
            <a:r>
              <a:rPr lang="en-GB" b="1" i="1" dirty="0"/>
              <a:t> </a:t>
            </a:r>
            <a:r>
              <a:rPr lang="ar-SA" b="1" i="1" dirty="0"/>
              <a:t> ٨٢ من دليل العمل</a:t>
            </a:r>
            <a:endParaRPr lang="en-GB" b="1" i="1" dirty="0"/>
          </a:p>
          <a:p>
            <a:pPr marL="0" indent="0" algn="r" rtl="1">
              <a:buNone/>
            </a:pPr>
            <a:endParaRPr lang="en-GB"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err="1"/>
              <a:t>عمل</a:t>
            </a:r>
            <a:r>
              <a:rPr lang="en-GB" b="1" dirty="0"/>
              <a:t> </a:t>
            </a:r>
            <a:r>
              <a:rPr lang="en-GB" b="1" dirty="0" err="1"/>
              <a:t>ال</a:t>
            </a:r>
            <a:r>
              <a:rPr lang="ar-SA" b="1" dirty="0"/>
              <a:t>ثنائي (١٥ دقيقة)</a:t>
            </a:r>
          </a:p>
          <a:p>
            <a:pPr marL="0" indent="0" algn="r" rtl="1">
              <a:buNone/>
            </a:pPr>
            <a:endParaRPr lang="en-GB" b="1"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مناقشة </a:t>
            </a:r>
            <a:r>
              <a:rPr lang="en-GB" b="1" dirty="0" err="1"/>
              <a:t>عامة</a:t>
            </a:r>
            <a:r>
              <a:rPr lang="en-GB" b="1" dirty="0"/>
              <a:t> </a:t>
            </a:r>
            <a:r>
              <a:rPr lang="ar-SA" b="1" dirty="0"/>
              <a:t>(٥ دقائق)</a:t>
            </a:r>
          </a:p>
          <a:p>
            <a:pPr algn="r" rtl="1"/>
            <a:r>
              <a:rPr lang="en-GB" dirty="0" err="1"/>
              <a:t>اطلب</a:t>
            </a:r>
            <a:r>
              <a:rPr lang="en-GB" dirty="0"/>
              <a:t> من المتطوعين مشاركة خبراتهم وملاحظاتهم حول استخدام الأداة</a:t>
            </a:r>
          </a:p>
          <a:p>
            <a:pPr algn="r" rtl="1"/>
            <a:r>
              <a:rPr lang="en-GB" i="1" dirty="0"/>
              <a:t>بالنسبة للأطفال </a:t>
            </a:r>
            <a:r>
              <a:rPr lang="en-GB" i="1" dirty="0" err="1"/>
              <a:t>الأكبر</a:t>
            </a:r>
            <a:r>
              <a:rPr lang="en-GB" i="1" dirty="0"/>
              <a:t> </a:t>
            </a:r>
            <a:r>
              <a:rPr lang="en-GB" i="1" dirty="0" err="1"/>
              <a:t>سنًا</a:t>
            </a:r>
            <a:r>
              <a:rPr lang="ar-SA" i="1" dirty="0"/>
              <a:t>، </a:t>
            </a:r>
            <a:r>
              <a:rPr lang="en-GB" i="1" dirty="0" err="1"/>
              <a:t>يمكنك</a:t>
            </a:r>
            <a:r>
              <a:rPr lang="en-GB" i="1" dirty="0"/>
              <a:t> عمل قائمة تحقق للسلامة معًا.</a:t>
            </a:r>
          </a:p>
          <a:p>
            <a:pPr lvl="1" algn="r" rtl="1"/>
            <a:r>
              <a:rPr lang="en-GB" i="1" dirty="0"/>
              <a:t>من المهم أن يعرف هذا الطفل أو المراهق كيفية القراءة </a:t>
            </a:r>
            <a:r>
              <a:rPr lang="en-GB" i="1" dirty="0" err="1"/>
              <a:t>والكتابة</a:t>
            </a:r>
            <a:r>
              <a:rPr lang="en-GB" i="1" dirty="0"/>
              <a:t> </a:t>
            </a:r>
            <a:r>
              <a:rPr lang="en-GB" i="1" dirty="0" err="1"/>
              <a:t>وإلا</a:t>
            </a:r>
            <a:r>
              <a:rPr lang="en-GB" i="1" dirty="0"/>
              <a:t> فقد تضطر إلى الانتقال إلى الرسم مرة أخرى.</a:t>
            </a:r>
          </a:p>
          <a:p>
            <a:pPr lvl="1" algn="r" rtl="1"/>
            <a:r>
              <a:rPr lang="en-GB" i="1" dirty="0"/>
              <a:t>من المفيد </a:t>
            </a:r>
            <a:r>
              <a:rPr lang="en-GB" i="1" dirty="0" err="1"/>
              <a:t>مراجعة</a:t>
            </a:r>
            <a:r>
              <a:rPr lang="en-GB" i="1" dirty="0"/>
              <a:t> </a:t>
            </a:r>
            <a:r>
              <a:rPr lang="en-GB" i="1" dirty="0" err="1"/>
              <a:t>أسئلة</a:t>
            </a:r>
            <a:r>
              <a:rPr lang="ar-SA" i="1" dirty="0"/>
              <a:t> </a:t>
            </a:r>
            <a:r>
              <a:rPr lang="en-GB" i="1" dirty="0" err="1"/>
              <a:t>قائمة</a:t>
            </a:r>
            <a:r>
              <a:rPr lang="ar-SA" i="1" dirty="0"/>
              <a:t> التحقق</a:t>
            </a:r>
            <a:r>
              <a:rPr lang="en-GB" i="1" dirty="0"/>
              <a:t> </a:t>
            </a:r>
            <a:r>
              <a:rPr lang="en-GB" i="1" dirty="0" err="1"/>
              <a:t>مع</a:t>
            </a:r>
            <a:r>
              <a:rPr lang="en-GB" i="1" dirty="0"/>
              <a:t> الطفل ولكن دعه </a:t>
            </a:r>
            <a:r>
              <a:rPr lang="en-GB" i="1" dirty="0" err="1"/>
              <a:t>يكتب</a:t>
            </a:r>
            <a:r>
              <a:rPr lang="en-GB" i="1" dirty="0"/>
              <a:t> </a:t>
            </a:r>
            <a:r>
              <a:rPr lang="en-GB" i="1" dirty="0" err="1"/>
              <a:t>ال</a:t>
            </a:r>
            <a:r>
              <a:rPr lang="ar-SA" i="1" dirty="0"/>
              <a:t>إجابات</a:t>
            </a:r>
            <a:r>
              <a:rPr lang="en-GB" i="1" dirty="0"/>
              <a:t>.</a:t>
            </a:r>
          </a:p>
          <a:p>
            <a:pPr lvl="1" algn="r" rtl="1"/>
            <a:r>
              <a:rPr lang="en-GB" i="1" dirty="0"/>
              <a:t>وضّح الأسئلة وطرح الأفكار معًا </a:t>
            </a:r>
            <a:r>
              <a:rPr lang="en-GB" i="1" dirty="0" err="1"/>
              <a:t>حول</a:t>
            </a:r>
            <a:r>
              <a:rPr lang="en-GB" i="1" dirty="0"/>
              <a:t> </a:t>
            </a:r>
            <a:r>
              <a:rPr lang="ar-SA" i="1" dirty="0"/>
              <a:t>الإجابات</a:t>
            </a:r>
            <a:r>
              <a:rPr lang="en-GB" i="1" dirty="0"/>
              <a:t> المحتملة </a:t>
            </a:r>
            <a:r>
              <a:rPr lang="en-GB" i="1" dirty="0" err="1"/>
              <a:t>قبل</a:t>
            </a:r>
            <a:r>
              <a:rPr lang="en-GB" i="1" dirty="0"/>
              <a:t> </a:t>
            </a:r>
            <a:r>
              <a:rPr lang="ar-SA" i="1" dirty="0"/>
              <a:t>تدوينها</a:t>
            </a:r>
            <a:endParaRPr lang="en-GB" i="1" dirty="0"/>
          </a:p>
        </p:txBody>
      </p:sp>
      <p:sp>
        <p:nvSpPr>
          <p:cNvPr id="8" name="Slide Image Placeholder 7">
            <a:extLst>
              <a:ext uri="{FF2B5EF4-FFF2-40B4-BE49-F238E27FC236}">
                <a16:creationId xmlns:a16="http://schemas.microsoft.com/office/drawing/2014/main" id="{4B986FE4-7A3D-57D8-00C8-6A3A74225317}"/>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CEDA114F-C10C-28AB-59EC-7AEDFF76584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42</a:t>
            </a:fld>
            <a:endParaRPr lang="en-US" sz="1200" dirty="0">
              <a:latin typeface="+mn-lt"/>
            </a:endParaRPr>
          </a:p>
        </p:txBody>
      </p:sp>
    </p:spTree>
    <p:extLst>
      <p:ext uri="{BB962C8B-B14F-4D97-AF65-F5344CB8AC3E}">
        <p14:creationId xmlns:p14="http://schemas.microsoft.com/office/powerpoint/2010/main" val="37671698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i="0" dirty="0"/>
              <a:t>الشرح</a:t>
            </a:r>
            <a:endParaRPr lang="en-US" b="1" i="0" dirty="0"/>
          </a:p>
          <a:p>
            <a:pPr algn="r" rtl="1"/>
            <a:r>
              <a:rPr lang="en-GB" dirty="0" err="1"/>
              <a:t>عرض</a:t>
            </a:r>
            <a:r>
              <a:rPr lang="en-GB" dirty="0"/>
              <a:t> الشريحة</a:t>
            </a:r>
          </a:p>
          <a:p>
            <a:pPr algn="r" rtl="1"/>
            <a:endParaRPr lang="en-US" dirty="0"/>
          </a:p>
          <a:p>
            <a:pPr algn="r" rtl="1"/>
            <a:endParaRPr lang="en-GB" dirty="0"/>
          </a:p>
        </p:txBody>
      </p:sp>
      <p:sp>
        <p:nvSpPr>
          <p:cNvPr id="6" name="Slide Image Placeholder 5">
            <a:extLst>
              <a:ext uri="{FF2B5EF4-FFF2-40B4-BE49-F238E27FC236}">
                <a16:creationId xmlns:a16="http://schemas.microsoft.com/office/drawing/2014/main" id="{603DC0DC-8DFD-7FD6-E584-26F6DAE2CCD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FB3F9A1-A84D-6B0B-4683-323E327B500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43</a:t>
            </a:fld>
            <a:endParaRPr lang="en-US" sz="1200" dirty="0">
              <a:latin typeface="+mn-lt"/>
            </a:endParaRPr>
          </a:p>
        </p:txBody>
      </p:sp>
    </p:spTree>
    <p:extLst>
      <p:ext uri="{BB962C8B-B14F-4D97-AF65-F5344CB8AC3E}">
        <p14:creationId xmlns:p14="http://schemas.microsoft.com/office/powerpoint/2010/main" val="272988989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مدة </a:t>
            </a:r>
            <a:r>
              <a:rPr lang="en-GB" b="1" dirty="0" err="1"/>
              <a:t>الجلسة</a:t>
            </a:r>
            <a:r>
              <a:rPr lang="en-GB" b="1" dirty="0"/>
              <a:t> السادسة: </a:t>
            </a:r>
            <a:r>
              <a:rPr lang="ar-SA" b="1" dirty="0"/>
              <a:t>ساعة و ٣٠ دقيقة</a:t>
            </a:r>
            <a:endParaRPr lang="en-GB" dirty="0"/>
          </a:p>
          <a:p>
            <a:pPr algn="r" rtl="1"/>
            <a:endParaRPr lang="en-BE" dirty="0"/>
          </a:p>
        </p:txBody>
      </p:sp>
      <p:sp>
        <p:nvSpPr>
          <p:cNvPr id="6" name="Slide Image Placeholder 5">
            <a:extLst>
              <a:ext uri="{FF2B5EF4-FFF2-40B4-BE49-F238E27FC236}">
                <a16:creationId xmlns:a16="http://schemas.microsoft.com/office/drawing/2014/main" id="{766B8A37-93DB-D0E0-86BB-A99154DB2A7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AFED440-5E6A-3FAC-3A6E-F5A5A101CC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44</a:t>
            </a:fld>
            <a:endParaRPr lang="en-US" sz="1200" dirty="0">
              <a:latin typeface="+mn-lt"/>
            </a:endParaRPr>
          </a:p>
        </p:txBody>
      </p:sp>
    </p:spTree>
    <p:extLst>
      <p:ext uri="{BB962C8B-B14F-4D97-AF65-F5344CB8AC3E}">
        <p14:creationId xmlns:p14="http://schemas.microsoft.com/office/powerpoint/2010/main" val="3591050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i="0" dirty="0"/>
              <a:t>الشرح</a:t>
            </a:r>
            <a:endParaRPr lang="en-GB" b="1" i="0" dirty="0"/>
          </a:p>
          <a:p>
            <a:pPr algn="r" rtl="1"/>
            <a:r>
              <a:rPr lang="en-GB" i="1" dirty="0"/>
              <a:t>اتخاذ قرار إخراج الطفل من الرعاية:</a:t>
            </a:r>
          </a:p>
          <a:p>
            <a:pPr lvl="1" algn="r" rtl="1"/>
            <a:r>
              <a:rPr lang="en-GB" i="1" dirty="0"/>
              <a:t>يمثل تحديًا كبيرًا</a:t>
            </a:r>
          </a:p>
          <a:p>
            <a:pPr lvl="1" algn="r" rtl="1"/>
            <a:r>
              <a:rPr lang="en-GB" i="1" dirty="0"/>
              <a:t>يتطلب فهم التشريعات والإجراءات المحلية (إن وجدت)</a:t>
            </a:r>
          </a:p>
          <a:p>
            <a:pPr algn="r" rtl="1"/>
            <a:r>
              <a:rPr lang="en-GB" i="1" dirty="0"/>
              <a:t>إذا اعتقد أخصائي الحالة أن الطفل يحتاج </a:t>
            </a:r>
            <a:r>
              <a:rPr lang="en-GB" i="1" dirty="0" err="1"/>
              <a:t>إلى</a:t>
            </a:r>
            <a:r>
              <a:rPr lang="en-GB" i="1" dirty="0"/>
              <a:t> </a:t>
            </a:r>
            <a:r>
              <a:rPr lang="en-GB" i="1" dirty="0" err="1"/>
              <a:t>إ</a:t>
            </a:r>
            <a:r>
              <a:rPr lang="ar-SA" i="1" dirty="0"/>
              <a:t>بعاد</a:t>
            </a:r>
            <a:r>
              <a:rPr lang="en-GB" i="1" dirty="0"/>
              <a:t> </a:t>
            </a:r>
            <a:r>
              <a:rPr lang="en-GB" i="1" dirty="0" err="1"/>
              <a:t>طارئ</a:t>
            </a:r>
            <a:r>
              <a:rPr lang="en-GB" i="1" dirty="0"/>
              <a:t> </a:t>
            </a:r>
            <a:r>
              <a:rPr lang="en-GB" i="1" dirty="0" err="1"/>
              <a:t>فيجب</a:t>
            </a:r>
            <a:r>
              <a:rPr lang="en-GB" i="1" dirty="0"/>
              <a:t> أن يكون هناك سبب للاعتقاد بأن الطفل:</a:t>
            </a:r>
          </a:p>
          <a:p>
            <a:pPr lvl="1" algn="r" rtl="1"/>
            <a:r>
              <a:rPr lang="en-GB" i="1" dirty="0"/>
              <a:t>في خطر وشيك</a:t>
            </a:r>
          </a:p>
          <a:p>
            <a:pPr lvl="1" algn="r" rtl="1"/>
            <a:r>
              <a:rPr lang="en-GB" b="1" i="1" dirty="0"/>
              <a:t>و / </a:t>
            </a:r>
            <a:r>
              <a:rPr lang="ar-SA" b="1" i="1" dirty="0"/>
              <a:t> </a:t>
            </a:r>
            <a:r>
              <a:rPr lang="en-GB" b="1" i="1" dirty="0" err="1"/>
              <a:t>أو</a:t>
            </a:r>
            <a:r>
              <a:rPr lang="ar-SA" b="1" i="1" dirty="0"/>
              <a:t> </a:t>
            </a:r>
            <a:r>
              <a:rPr lang="en-GB" i="1" dirty="0" err="1"/>
              <a:t>لن</a:t>
            </a:r>
            <a:r>
              <a:rPr lang="en-GB" i="1" dirty="0"/>
              <a:t> يكونوا آمنين إذا بقوا في المنزل</a:t>
            </a:r>
          </a:p>
          <a:p>
            <a:pPr lvl="1" algn="r" rtl="1"/>
            <a:r>
              <a:rPr lang="en-GB" b="1" i="1" dirty="0"/>
              <a:t>و / </a:t>
            </a:r>
            <a:r>
              <a:rPr lang="en-GB" b="1" i="1" dirty="0" err="1"/>
              <a:t>أو</a:t>
            </a:r>
            <a:r>
              <a:rPr lang="ar-SA" b="1" i="1" dirty="0"/>
              <a:t> </a:t>
            </a:r>
            <a:r>
              <a:rPr lang="en-GB" i="1" dirty="0" err="1"/>
              <a:t>أحد</a:t>
            </a:r>
            <a:r>
              <a:rPr lang="en-GB" i="1" dirty="0"/>
              <a:t> الوالدين / مقدم الرعاية / الأسرة أو أحد أفراد الأسرة يشكل تهديدًا مباشرًا للطفل</a:t>
            </a:r>
          </a:p>
        </p:txBody>
      </p:sp>
      <p:sp>
        <p:nvSpPr>
          <p:cNvPr id="6" name="Slide Image Placeholder 5">
            <a:extLst>
              <a:ext uri="{FF2B5EF4-FFF2-40B4-BE49-F238E27FC236}">
                <a16:creationId xmlns:a16="http://schemas.microsoft.com/office/drawing/2014/main" id="{942C25C0-D9DA-E66B-ADD5-3B2A85E279F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EBF00CB-E072-605E-8A7F-52A666ADAE8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45</a:t>
            </a:fld>
            <a:endParaRPr lang="en-US" sz="1200" dirty="0">
              <a:latin typeface="+mn-lt"/>
            </a:endParaRPr>
          </a:p>
        </p:txBody>
      </p:sp>
    </p:spTree>
    <p:extLst>
      <p:ext uri="{BB962C8B-B14F-4D97-AF65-F5344CB8AC3E}">
        <p14:creationId xmlns:p14="http://schemas.microsoft.com/office/powerpoint/2010/main" val="37084093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err="1"/>
              <a:t>التكي</a:t>
            </a:r>
            <a:r>
              <a:rPr lang="ar-SA" b="1" dirty="0" err="1"/>
              <a:t>ي</a:t>
            </a:r>
            <a:r>
              <a:rPr lang="en-GB" b="1" dirty="0" err="1"/>
              <a:t>ف</a:t>
            </a:r>
            <a:r>
              <a:rPr lang="en-GB" b="1" dirty="0"/>
              <a:t> </a:t>
            </a:r>
            <a:r>
              <a:rPr lang="ar-SA" b="1" dirty="0"/>
              <a:t>بحسب</a:t>
            </a:r>
            <a:r>
              <a:rPr lang="en-GB" b="1" dirty="0"/>
              <a:t> السياق</a:t>
            </a:r>
          </a:p>
          <a:p>
            <a:pPr algn="r" rtl="1"/>
            <a:r>
              <a:rPr lang="en-US" dirty="0"/>
              <a:t>هذه الأسباب والتفسيرات الشائعة عامة</a:t>
            </a:r>
          </a:p>
          <a:p>
            <a:pPr algn="r" rtl="1"/>
            <a:r>
              <a:rPr lang="en-US" dirty="0"/>
              <a:t>يمكن أن يكون لكل دولة قوانين أو سياسات محددة بشأن الإبعاد من الرعاية</a:t>
            </a:r>
          </a:p>
          <a:p>
            <a:pPr algn="r" rtl="1"/>
            <a:r>
              <a:rPr lang="en-US" dirty="0" err="1"/>
              <a:t>تكي</a:t>
            </a:r>
            <a:r>
              <a:rPr lang="ar-SA" dirty="0" err="1"/>
              <a:t>ي</a:t>
            </a:r>
            <a:r>
              <a:rPr lang="en-US" dirty="0" err="1"/>
              <a:t>ف</a:t>
            </a:r>
            <a:r>
              <a:rPr lang="en-US" dirty="0"/>
              <a:t> حسب الضرورة</a:t>
            </a:r>
            <a:endParaRPr lang="en-GB" dirty="0"/>
          </a:p>
          <a:p>
            <a:pPr marL="0" marR="0" lvl="0" indent="0" algn="r" rtl="1" fontAlgn="auto">
              <a:spcBef>
                <a:spcPts val="0"/>
              </a:spcBef>
              <a:spcAft>
                <a:spcPts val="0"/>
              </a:spcAft>
              <a:buClrTx/>
              <a:buSzTx/>
              <a:buNone/>
              <a:tabLst/>
              <a:defRPr/>
            </a:pPr>
            <a:r>
              <a:rPr lang="en-GB" dirty="0"/>
              <a:t>______________________________________________________________________________</a:t>
            </a:r>
          </a:p>
          <a:p>
            <a:pPr marL="0" indent="0" algn="r" rtl="1">
              <a:buNone/>
            </a:pPr>
            <a:endParaRPr lang="en-GB" b="1" dirty="0"/>
          </a:p>
          <a:p>
            <a:pPr marL="0" indent="0" algn="r" rtl="1">
              <a:buNone/>
            </a:pPr>
            <a:r>
              <a:rPr lang="en-GB" b="1" dirty="0"/>
              <a:t>المناقشة العامة (١٠ دقائق)</a:t>
            </a:r>
          </a:p>
          <a:p>
            <a:pPr algn="r" rtl="1"/>
            <a:r>
              <a:rPr lang="en-GB" i="1" dirty="0"/>
              <a:t>ما هي برأيك الأسباب الأكثر شيوعًا لإبعاد الطفل عن الرعاية؟</a:t>
            </a:r>
            <a:endParaRPr lang="en-US" i="1" dirty="0"/>
          </a:p>
          <a:p>
            <a:pPr algn="r" rtl="1"/>
            <a:r>
              <a:rPr lang="en-GB" dirty="0"/>
              <a:t>اطلب من المتطوعين </a:t>
            </a:r>
            <a:r>
              <a:rPr lang="en-GB" dirty="0" err="1"/>
              <a:t>مشاركة</a:t>
            </a:r>
            <a:r>
              <a:rPr lang="en-GB" dirty="0"/>
              <a:t> </a:t>
            </a:r>
            <a:r>
              <a:rPr lang="en-GB" dirty="0" err="1"/>
              <a:t>اجاباتهم</a:t>
            </a:r>
            <a:endParaRPr lang="en-GB" dirty="0"/>
          </a:p>
          <a:p>
            <a:pPr algn="r" rtl="1"/>
            <a:r>
              <a:rPr lang="en-GB" dirty="0"/>
              <a:t>انقر للكشف عن التعريفات على الشريحة</a:t>
            </a:r>
            <a:endParaRPr lang="en-US" dirty="0"/>
          </a:p>
          <a:p>
            <a:pPr algn="r" rtl="1"/>
            <a:r>
              <a:rPr lang="en-CA" dirty="0" err="1"/>
              <a:t>استكمل</a:t>
            </a:r>
            <a:r>
              <a:rPr lang="en-CA" dirty="0"/>
              <a:t> </a:t>
            </a:r>
            <a:r>
              <a:rPr lang="en-CA" dirty="0" err="1"/>
              <a:t>ا</a:t>
            </a:r>
            <a:r>
              <a:rPr lang="ar-SA" dirty="0" err="1"/>
              <a:t>ج</a:t>
            </a:r>
            <a:r>
              <a:rPr lang="en-CA" dirty="0" err="1"/>
              <a:t>ابات</a:t>
            </a:r>
            <a:r>
              <a:rPr lang="en-CA" dirty="0"/>
              <a:t> المشاركين بالشريحة</a:t>
            </a:r>
            <a:endParaRPr lang="en-US" dirty="0"/>
          </a:p>
        </p:txBody>
      </p:sp>
      <p:sp>
        <p:nvSpPr>
          <p:cNvPr id="6" name="Slide Image Placeholder 5">
            <a:extLst>
              <a:ext uri="{FF2B5EF4-FFF2-40B4-BE49-F238E27FC236}">
                <a16:creationId xmlns:a16="http://schemas.microsoft.com/office/drawing/2014/main" id="{051D6BFF-400E-4CB6-F6E9-72C11EDE635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76EF56E-BA08-13FE-3F51-800994012F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46</a:t>
            </a:fld>
            <a:endParaRPr lang="en-US" sz="1200" dirty="0">
              <a:latin typeface="+mn-lt"/>
            </a:endParaRPr>
          </a:p>
        </p:txBody>
      </p:sp>
    </p:spTree>
    <p:extLst>
      <p:ext uri="{BB962C8B-B14F-4D97-AF65-F5344CB8AC3E}">
        <p14:creationId xmlns:p14="http://schemas.microsoft.com/office/powerpoint/2010/main" val="42653794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قبل إخراج الطفل </a:t>
            </a:r>
            <a:r>
              <a:rPr lang="en-GB" i="1" dirty="0" err="1"/>
              <a:t>من</a:t>
            </a:r>
            <a:r>
              <a:rPr lang="en-GB" i="1" dirty="0"/>
              <a:t> </a:t>
            </a:r>
            <a:r>
              <a:rPr lang="en-GB" i="1" dirty="0" err="1"/>
              <a:t>الرعاية</a:t>
            </a:r>
            <a:r>
              <a:rPr lang="ar-SA" i="1" dirty="0"/>
              <a:t>، </a:t>
            </a:r>
            <a:r>
              <a:rPr lang="en-GB" i="1" dirty="0" err="1"/>
              <a:t>يجب</a:t>
            </a:r>
            <a:r>
              <a:rPr lang="en-GB" i="1" dirty="0"/>
              <a:t> مراعاة الاعتبارات الهامة.</a:t>
            </a:r>
          </a:p>
          <a:p>
            <a:pPr algn="r" rtl="1"/>
            <a:r>
              <a:rPr lang="en-GB" i="1" dirty="0"/>
              <a:t>عندما يكون الطفل معرضًا لخطر وشيك بحدوث ضرر جسيم في ترتيبات الرعاية </a:t>
            </a:r>
            <a:r>
              <a:rPr lang="en-GB" i="1" dirty="0" err="1"/>
              <a:t>الحالية</a:t>
            </a:r>
            <a:r>
              <a:rPr lang="en-GB" i="1" dirty="0"/>
              <a:t> </a:t>
            </a:r>
            <a:r>
              <a:rPr lang="en-GB" i="1" dirty="0" err="1"/>
              <a:t>فقد</a:t>
            </a:r>
            <a:r>
              <a:rPr lang="en-GB" i="1" dirty="0"/>
              <a:t> يكون الإبعاد من الرعاية هو الإجراء الوحيد الذي يوفر حماية كافية للطفل.</a:t>
            </a:r>
          </a:p>
          <a:p>
            <a:pPr lvl="1" algn="r" rtl="1"/>
            <a:r>
              <a:rPr lang="en-GB" i="1" dirty="0"/>
              <a:t>على </a:t>
            </a:r>
            <a:r>
              <a:rPr lang="en-GB" i="1" dirty="0" err="1"/>
              <a:t>سبيل</a:t>
            </a:r>
            <a:r>
              <a:rPr lang="en-GB" i="1" dirty="0"/>
              <a:t> </a:t>
            </a:r>
            <a:r>
              <a:rPr lang="en-GB" i="1" dirty="0" err="1"/>
              <a:t>المثال</a:t>
            </a:r>
            <a:r>
              <a:rPr lang="ar-SA" i="1" dirty="0"/>
              <a:t>، </a:t>
            </a:r>
            <a:r>
              <a:rPr lang="en-GB" i="1" dirty="0" err="1"/>
              <a:t>عندما</a:t>
            </a:r>
            <a:r>
              <a:rPr lang="en-GB" i="1" dirty="0"/>
              <a:t> يكون </a:t>
            </a:r>
            <a:r>
              <a:rPr lang="en-GB" i="1" dirty="0" err="1"/>
              <a:t>الوالد</a:t>
            </a:r>
            <a:r>
              <a:rPr lang="en-GB" i="1" dirty="0"/>
              <a:t> </a:t>
            </a:r>
            <a:r>
              <a:rPr lang="ar-SA" i="1" dirty="0"/>
              <a:t>(</a:t>
            </a:r>
            <a:r>
              <a:rPr lang="en-GB" i="1" dirty="0" err="1"/>
              <a:t>الوالد</a:t>
            </a:r>
            <a:r>
              <a:rPr lang="ar-SA" i="1" dirty="0" err="1"/>
              <a:t>ي</a:t>
            </a:r>
            <a:r>
              <a:rPr lang="en-GB" i="1" dirty="0" err="1"/>
              <a:t>ن</a:t>
            </a:r>
            <a:r>
              <a:rPr lang="en-GB" i="1" dirty="0"/>
              <a:t>) </a:t>
            </a:r>
            <a:r>
              <a:rPr lang="en-GB" i="1" dirty="0" err="1"/>
              <a:t>أو</a:t>
            </a:r>
            <a:r>
              <a:rPr lang="en-GB" i="1" dirty="0"/>
              <a:t> </a:t>
            </a:r>
            <a:r>
              <a:rPr lang="en-GB" i="1" dirty="0" err="1"/>
              <a:t>مقدم</a:t>
            </a:r>
            <a:r>
              <a:rPr lang="ar-SA" i="1" dirty="0"/>
              <a:t>/مقدمي </a:t>
            </a:r>
            <a:r>
              <a:rPr lang="en-GB" i="1" dirty="0" err="1"/>
              <a:t>الرعاية</a:t>
            </a:r>
            <a:r>
              <a:rPr lang="en-GB" i="1" dirty="0"/>
              <a:t> أو أفراد </a:t>
            </a:r>
            <a:r>
              <a:rPr lang="en-GB" i="1" dirty="0" err="1"/>
              <a:t>الأسرة</a:t>
            </a:r>
            <a:r>
              <a:rPr lang="en-GB" i="1" dirty="0"/>
              <a:t> </a:t>
            </a:r>
            <a:r>
              <a:rPr lang="en-GB" i="1" dirty="0" err="1"/>
              <a:t>الآخر</a:t>
            </a:r>
            <a:r>
              <a:rPr lang="ar-SA" i="1" dirty="0" err="1"/>
              <a:t>ي</a:t>
            </a:r>
            <a:r>
              <a:rPr lang="en-GB" i="1" dirty="0" err="1"/>
              <a:t>ن</a:t>
            </a:r>
            <a:r>
              <a:rPr lang="en-GB" i="1" dirty="0"/>
              <a:t> هم مرتكبو أعمال العنف أو الإساءة المستمرة</a:t>
            </a:r>
          </a:p>
          <a:p>
            <a:pPr lvl="1" algn="r" rtl="1"/>
            <a:r>
              <a:rPr lang="en-GB" i="1" dirty="0"/>
              <a:t>على </a:t>
            </a:r>
            <a:r>
              <a:rPr lang="en-GB" i="1" dirty="0" err="1"/>
              <a:t>سبيل</a:t>
            </a:r>
            <a:r>
              <a:rPr lang="en-GB" i="1" dirty="0"/>
              <a:t> </a:t>
            </a:r>
            <a:r>
              <a:rPr lang="en-GB" i="1" dirty="0" err="1"/>
              <a:t>المثال</a:t>
            </a:r>
            <a:r>
              <a:rPr lang="ar-SA" i="1" dirty="0"/>
              <a:t>، </a:t>
            </a:r>
            <a:r>
              <a:rPr lang="en-GB" i="1" dirty="0" err="1"/>
              <a:t>عندما</a:t>
            </a:r>
            <a:r>
              <a:rPr lang="en-GB" i="1" dirty="0"/>
              <a:t> لا </a:t>
            </a:r>
            <a:r>
              <a:rPr lang="en-GB" i="1" dirty="0" err="1"/>
              <a:t>يقوم</a:t>
            </a:r>
            <a:r>
              <a:rPr lang="en-GB" i="1" dirty="0"/>
              <a:t> </a:t>
            </a:r>
            <a:r>
              <a:rPr lang="en-GB" i="1" dirty="0" err="1"/>
              <a:t>الوالد</a:t>
            </a:r>
            <a:r>
              <a:rPr lang="en-GB" i="1" dirty="0"/>
              <a:t> </a:t>
            </a:r>
            <a:r>
              <a:rPr lang="ar-SA" i="1" dirty="0"/>
              <a:t>(</a:t>
            </a:r>
            <a:r>
              <a:rPr lang="en-GB" i="1" dirty="0" err="1"/>
              <a:t>الوالد</a:t>
            </a:r>
            <a:r>
              <a:rPr lang="ar-SA" i="1" dirty="0" err="1"/>
              <a:t>ي</a:t>
            </a:r>
            <a:r>
              <a:rPr lang="en-GB" i="1" dirty="0" err="1"/>
              <a:t>ن</a:t>
            </a:r>
            <a:r>
              <a:rPr lang="en-GB" i="1" dirty="0"/>
              <a:t>) </a:t>
            </a:r>
            <a:r>
              <a:rPr lang="en-GB" i="1" dirty="0" err="1"/>
              <a:t>أو</a:t>
            </a:r>
            <a:r>
              <a:rPr lang="en-GB" i="1" dirty="0"/>
              <a:t> </a:t>
            </a:r>
            <a:r>
              <a:rPr lang="en-GB" i="1" dirty="0" err="1"/>
              <a:t>مقدم</a:t>
            </a:r>
            <a:r>
              <a:rPr lang="ar-SA" i="1" dirty="0"/>
              <a:t>/مقدمي </a:t>
            </a:r>
            <a:r>
              <a:rPr lang="en-GB" i="1" dirty="0" err="1"/>
              <a:t>الرعاية</a:t>
            </a:r>
            <a:r>
              <a:rPr lang="en-GB" i="1" dirty="0"/>
              <a:t> </a:t>
            </a:r>
            <a:r>
              <a:rPr lang="en-GB" i="1" dirty="0" err="1"/>
              <a:t>أو</a:t>
            </a:r>
            <a:r>
              <a:rPr lang="en-GB" i="1" dirty="0"/>
              <a:t> أفراد </a:t>
            </a:r>
            <a:r>
              <a:rPr lang="en-GB" i="1" dirty="0" err="1"/>
              <a:t>الأسرة</a:t>
            </a:r>
            <a:r>
              <a:rPr lang="en-GB" i="1" dirty="0"/>
              <a:t> </a:t>
            </a:r>
            <a:r>
              <a:rPr lang="en-GB" i="1" dirty="0" err="1"/>
              <a:t>الآخر</a:t>
            </a:r>
            <a:r>
              <a:rPr lang="ar-SA" i="1" dirty="0" err="1"/>
              <a:t>ي</a:t>
            </a:r>
            <a:r>
              <a:rPr lang="en-GB" i="1" dirty="0" err="1"/>
              <a:t>ن</a:t>
            </a:r>
            <a:r>
              <a:rPr lang="en-GB" i="1" dirty="0"/>
              <a:t> بحماية الطفل من الأذى وتمكين أو حتى تسهيل العنف أو الإساءة</a:t>
            </a:r>
          </a:p>
          <a:p>
            <a:pPr lvl="1" algn="r" rtl="1"/>
            <a:r>
              <a:rPr lang="en-GB" i="1" dirty="0"/>
              <a:t>على </a:t>
            </a:r>
            <a:r>
              <a:rPr lang="en-GB" i="1" dirty="0" err="1"/>
              <a:t>سبيل</a:t>
            </a:r>
            <a:r>
              <a:rPr lang="en-GB" i="1" dirty="0"/>
              <a:t> </a:t>
            </a:r>
            <a:r>
              <a:rPr lang="en-GB" i="1" dirty="0" err="1"/>
              <a:t>المثال</a:t>
            </a:r>
            <a:r>
              <a:rPr lang="ar-SA" i="1" dirty="0"/>
              <a:t>، </a:t>
            </a:r>
            <a:r>
              <a:rPr lang="en-GB" i="1" dirty="0" err="1"/>
              <a:t>عندما</a:t>
            </a:r>
            <a:r>
              <a:rPr lang="en-GB" i="1" dirty="0"/>
              <a:t> يفشل </a:t>
            </a:r>
            <a:r>
              <a:rPr lang="en-GB" i="1" dirty="0" err="1"/>
              <a:t>الوالد</a:t>
            </a:r>
            <a:r>
              <a:rPr lang="en-GB" i="1" dirty="0"/>
              <a:t> </a:t>
            </a:r>
            <a:r>
              <a:rPr lang="en-GB" i="1" dirty="0" err="1"/>
              <a:t>الوالد</a:t>
            </a:r>
            <a:r>
              <a:rPr lang="en-GB" i="1" dirty="0"/>
              <a:t> </a:t>
            </a:r>
            <a:r>
              <a:rPr lang="ar-SA" i="1" dirty="0"/>
              <a:t>(</a:t>
            </a:r>
            <a:r>
              <a:rPr lang="en-GB" i="1" dirty="0" err="1"/>
              <a:t>الوالد</a:t>
            </a:r>
            <a:r>
              <a:rPr lang="ar-SA" i="1" dirty="0" err="1"/>
              <a:t>ي</a:t>
            </a:r>
            <a:r>
              <a:rPr lang="en-GB" i="1" dirty="0" err="1"/>
              <a:t>ن</a:t>
            </a:r>
            <a:r>
              <a:rPr lang="en-GB" i="1" dirty="0"/>
              <a:t>) </a:t>
            </a:r>
            <a:r>
              <a:rPr lang="en-GB" i="1" dirty="0" err="1"/>
              <a:t>أو</a:t>
            </a:r>
            <a:r>
              <a:rPr lang="en-GB" i="1" dirty="0"/>
              <a:t> </a:t>
            </a:r>
            <a:r>
              <a:rPr lang="en-GB" i="1" dirty="0" err="1"/>
              <a:t>مقدم</a:t>
            </a:r>
            <a:r>
              <a:rPr lang="ar-SA" i="1" dirty="0"/>
              <a:t>/مقدمي </a:t>
            </a:r>
            <a:r>
              <a:rPr lang="en-GB" i="1" dirty="0" err="1"/>
              <a:t>الرعاية</a:t>
            </a:r>
            <a:r>
              <a:rPr lang="en-GB" i="1" dirty="0"/>
              <a:t> </a:t>
            </a:r>
            <a:r>
              <a:rPr lang="en-GB" i="1" dirty="0" err="1"/>
              <a:t>تمامًا</a:t>
            </a:r>
            <a:r>
              <a:rPr lang="en-GB" i="1" dirty="0"/>
              <a:t> في رعاية الطفل أو حمايته - حالة الإهمال الشديد</a:t>
            </a:r>
          </a:p>
          <a:p>
            <a:pPr algn="r" rtl="1"/>
            <a:r>
              <a:rPr lang="en-GB" i="1" dirty="0"/>
              <a:t>هذه اعتبارات يجب أخذها قبل المضي قدمًا في إخراج الطفل من الرعاية.</a:t>
            </a:r>
          </a:p>
          <a:p>
            <a:pPr lvl="1" algn="r" rtl="1"/>
            <a:r>
              <a:rPr lang="en-GB" i="1" dirty="0"/>
              <a:t>الإطار القانوني والقوانين المحلية:</a:t>
            </a:r>
          </a:p>
          <a:p>
            <a:pPr lvl="2" algn="r" rtl="1"/>
            <a:r>
              <a:rPr lang="en-GB" i="1" dirty="0"/>
              <a:t>يجب أن </a:t>
            </a:r>
            <a:r>
              <a:rPr lang="en-GB" i="1" dirty="0" err="1"/>
              <a:t>يتم</a:t>
            </a:r>
            <a:r>
              <a:rPr lang="en-GB" i="1" dirty="0"/>
              <a:t> </a:t>
            </a:r>
            <a:r>
              <a:rPr lang="en-GB" i="1" dirty="0" err="1"/>
              <a:t>ال</a:t>
            </a:r>
            <a:r>
              <a:rPr lang="ar-SA" i="1" dirty="0"/>
              <a:t>إبعاد</a:t>
            </a:r>
            <a:r>
              <a:rPr lang="en-GB" i="1" dirty="0"/>
              <a:t> من الرعاية فقط وفقًا للإطار القانوني المحلي (إسناد المسؤولية وسلطة اتخاذ القرار إلى </a:t>
            </a:r>
            <a:r>
              <a:rPr lang="en-GB" i="1" dirty="0" err="1"/>
              <a:t>السلطات</a:t>
            </a:r>
            <a:r>
              <a:rPr lang="en-GB" i="1" dirty="0"/>
              <a:t> </a:t>
            </a:r>
            <a:r>
              <a:rPr lang="en-GB" i="1" dirty="0" err="1"/>
              <a:t>المحلية</a:t>
            </a:r>
            <a:r>
              <a:rPr lang="ar-SA" i="1" dirty="0"/>
              <a:t>)، </a:t>
            </a:r>
            <a:r>
              <a:rPr lang="en-GB" i="1" dirty="0" err="1"/>
              <a:t>إن</a:t>
            </a:r>
            <a:r>
              <a:rPr lang="en-GB" i="1" dirty="0"/>
              <a:t> وجدت.</a:t>
            </a:r>
          </a:p>
          <a:p>
            <a:pPr lvl="2" algn="r" rtl="1"/>
            <a:r>
              <a:rPr lang="en-GB" i="1" dirty="0"/>
              <a:t>يجب أيضًا أن تمتثل إجراءات أخصائي الحالة للقانون.</a:t>
            </a:r>
          </a:p>
          <a:p>
            <a:pPr lvl="1" algn="r" rtl="1"/>
            <a:r>
              <a:rPr lang="en-GB" i="1" dirty="0"/>
              <a:t>بناء على الأدلة وبعد التقييم الشامل:</a:t>
            </a:r>
          </a:p>
          <a:p>
            <a:pPr lvl="2" algn="r" rtl="1"/>
            <a:r>
              <a:rPr lang="en-GB" i="1" dirty="0"/>
              <a:t>يجب جمع المعلومات حول عناصر المصلحة الفضلى المختلفة لفهم احتياجات </a:t>
            </a:r>
            <a:r>
              <a:rPr lang="en-GB" i="1" dirty="0" err="1"/>
              <a:t>الطفل</a:t>
            </a:r>
            <a:r>
              <a:rPr lang="en-GB" i="1" dirty="0"/>
              <a:t> </a:t>
            </a:r>
            <a:r>
              <a:rPr lang="en-GB" i="1" dirty="0" err="1"/>
              <a:t>ورفاه</a:t>
            </a:r>
            <a:r>
              <a:rPr lang="ar-SA" i="1" dirty="0"/>
              <a:t>ه</a:t>
            </a:r>
            <a:r>
              <a:rPr lang="en-GB" i="1" dirty="0"/>
              <a:t> والمخاطر المرتبطة بترتيب الرعاية.</a:t>
            </a:r>
          </a:p>
          <a:p>
            <a:pPr lvl="2" algn="r" rtl="1"/>
            <a:r>
              <a:rPr lang="en-GB" i="1" dirty="0"/>
              <a:t>يجب إجراء تحليل باستخدام الأدلة والمعلومات الموضوعية.</a:t>
            </a:r>
          </a:p>
          <a:p>
            <a:pPr lvl="1" algn="r" rtl="1"/>
            <a:r>
              <a:rPr lang="en-GB" sz="1200" b="0" dirty="0" err="1">
                <a:latin typeface="Calibri" panose="020F0502020204030204" pitchFamily="34" charset="0"/>
                <a:cs typeface="Calibri" panose="020F0502020204030204" pitchFamily="34" charset="0"/>
              </a:rPr>
              <a:t>مصلحة</a:t>
            </a:r>
            <a:r>
              <a:rPr lang="en-GB" sz="1200" b="0" dirty="0">
                <a:latin typeface="Calibri" panose="020F0502020204030204" pitchFamily="34" charset="0"/>
                <a:cs typeface="Calibri" panose="020F0502020204030204" pitchFamily="34" charset="0"/>
              </a:rPr>
              <a:t> </a:t>
            </a:r>
            <a:r>
              <a:rPr lang="en-GB" sz="1200" b="0" dirty="0" err="1">
                <a:latin typeface="Calibri" panose="020F0502020204030204" pitchFamily="34" charset="0"/>
                <a:cs typeface="Calibri" panose="020F0502020204030204" pitchFamily="34" charset="0"/>
              </a:rPr>
              <a:t>الطفل</a:t>
            </a:r>
            <a:r>
              <a:rPr lang="ar-SA" sz="1200" b="0" dirty="0">
                <a:latin typeface="Calibri" panose="020F0502020204030204" pitchFamily="34" charset="0"/>
                <a:cs typeface="Calibri" panose="020F0502020204030204" pitchFamily="34" charset="0"/>
              </a:rPr>
              <a:t> الفضلى</a:t>
            </a:r>
            <a:r>
              <a:rPr lang="ar-SA" sz="1200" b="1" dirty="0">
                <a:latin typeface="Calibri" panose="020F0502020204030204" pitchFamily="34" charset="0"/>
                <a:cs typeface="Calibri" panose="020F0502020204030204" pitchFamily="34" charset="0"/>
              </a:rPr>
              <a:t>:</a:t>
            </a:r>
          </a:p>
          <a:p>
            <a:pPr lvl="1" algn="r" rtl="1"/>
            <a:r>
              <a:rPr lang="en-GB" i="1" dirty="0" err="1"/>
              <a:t>يجب</a:t>
            </a:r>
            <a:r>
              <a:rPr lang="en-GB" i="1" dirty="0"/>
              <a:t> مراعاة مصلحة الطفل </a:t>
            </a:r>
            <a:r>
              <a:rPr lang="en-GB" i="1" dirty="0" err="1"/>
              <a:t>الفضلى</a:t>
            </a:r>
            <a:r>
              <a:rPr lang="en-GB" i="1" dirty="0"/>
              <a:t> </a:t>
            </a:r>
            <a:r>
              <a:rPr lang="en-GB" i="1" dirty="0" err="1"/>
              <a:t>مع</a:t>
            </a:r>
            <a:r>
              <a:rPr lang="en-GB" i="1" dirty="0"/>
              <a:t> مراعاة وزن العناصر المختلفة لضمان حماية الطفل ورعايته بأفضل طريقة ممكنة.</a:t>
            </a:r>
          </a:p>
          <a:p>
            <a:pPr lvl="2" algn="r" rtl="1"/>
            <a:r>
              <a:rPr lang="en-GB" i="1" dirty="0"/>
              <a:t>يجب مقارنة تقييم ترتيبات الرعاية الحالية بخيارات الرعاية البديلة أو المؤقتة قبل اتخاذ أي قرارات.</a:t>
            </a:r>
          </a:p>
          <a:p>
            <a:pPr algn="r" rtl="1"/>
            <a:endParaRPr lang="en-GB" i="1" dirty="0"/>
          </a:p>
          <a:p>
            <a:pPr marL="0" indent="0" algn="r" rtl="1">
              <a:buNone/>
            </a:pPr>
            <a:r>
              <a:rPr lang="ar-SA" b="1" dirty="0"/>
              <a:t>يتبع</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050DEF93-55EF-ABB6-AD42-7931DE41E2B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DB50A25-49B8-C44F-0911-20EA5426F70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47</a:t>
            </a:fld>
            <a:endParaRPr lang="en-US" sz="1200" dirty="0">
              <a:latin typeface="+mn-lt"/>
            </a:endParaRPr>
          </a:p>
        </p:txBody>
      </p:sp>
    </p:spTree>
    <p:extLst>
      <p:ext uri="{BB962C8B-B14F-4D97-AF65-F5344CB8AC3E}">
        <p14:creationId xmlns:p14="http://schemas.microsoft.com/office/powerpoint/2010/main" val="813355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algn="r" rtl="1"/>
            <a:r>
              <a:rPr lang="en-GB" i="1" dirty="0"/>
              <a:t>في حالة تعذر اتخاذ قرار من قبل </a:t>
            </a:r>
            <a:r>
              <a:rPr lang="en-GB" i="1" dirty="0" err="1"/>
              <a:t>السلطات</a:t>
            </a:r>
            <a:r>
              <a:rPr lang="en-GB" i="1" dirty="0"/>
              <a:t> </a:t>
            </a:r>
            <a:r>
              <a:rPr lang="en-GB" i="1" dirty="0" err="1"/>
              <a:t>المحلية</a:t>
            </a:r>
            <a:r>
              <a:rPr lang="ar-SA" i="1" dirty="0"/>
              <a:t>، </a:t>
            </a:r>
            <a:r>
              <a:rPr lang="en-GB" i="1" dirty="0" err="1"/>
              <a:t>على</a:t>
            </a:r>
            <a:r>
              <a:rPr lang="en-GB" i="1" dirty="0"/>
              <a:t> سبيل </a:t>
            </a:r>
            <a:r>
              <a:rPr lang="en-GB" i="1" dirty="0" err="1"/>
              <a:t>المثال</a:t>
            </a:r>
            <a:r>
              <a:rPr lang="en-GB" i="1" dirty="0"/>
              <a:t> </a:t>
            </a:r>
            <a:r>
              <a:rPr lang="en-GB" i="1" dirty="0" err="1"/>
              <a:t>عند</a:t>
            </a:r>
            <a:r>
              <a:rPr lang="ar-SA" i="1" dirty="0"/>
              <a:t> انهيار</a:t>
            </a:r>
            <a:r>
              <a:rPr lang="en-GB" i="1" dirty="0" err="1"/>
              <a:t>نظام</a:t>
            </a:r>
            <a:r>
              <a:rPr lang="en-GB" i="1" dirty="0"/>
              <a:t> حماية الطفل بسبب حالة الطوارئ:</a:t>
            </a:r>
          </a:p>
          <a:p>
            <a:pPr lvl="1" algn="r" rtl="1"/>
            <a:r>
              <a:rPr lang="en-GB" i="1" dirty="0"/>
              <a:t>تظل مصلحة الطفل الفضلى الاعتبار الأساسي</a:t>
            </a:r>
          </a:p>
          <a:p>
            <a:pPr lvl="1" algn="r" rtl="1"/>
            <a:r>
              <a:rPr lang="en-GB" i="1" dirty="0"/>
              <a:t>لا يزال من الممكن اتخاذ قرار إخراج الطفل من الرعاية بعد التقييم وبناءً على الأدلة</a:t>
            </a:r>
          </a:p>
          <a:p>
            <a:pPr lvl="1" algn="r" rtl="1"/>
            <a:r>
              <a:rPr lang="en-GB" i="1" dirty="0"/>
              <a:t>يوصى بالتنسيق بعد ذلك مع قادة </a:t>
            </a:r>
            <a:r>
              <a:rPr lang="en-GB" i="1" dirty="0" err="1"/>
              <a:t>المجتمع</a:t>
            </a:r>
            <a:r>
              <a:rPr lang="en-GB" i="1" dirty="0"/>
              <a:t> </a:t>
            </a:r>
            <a:r>
              <a:rPr lang="en-GB" i="1" dirty="0" err="1"/>
              <a:t>إذا</a:t>
            </a:r>
            <a:r>
              <a:rPr lang="en-GB" i="1" dirty="0"/>
              <a:t> كان ذلك متاحًا ومناسبًا.</a:t>
            </a:r>
          </a:p>
        </p:txBody>
      </p:sp>
      <p:sp>
        <p:nvSpPr>
          <p:cNvPr id="7" name="Google Shape;725;p48:notes">
            <a:extLst>
              <a:ext uri="{FF2B5EF4-FFF2-40B4-BE49-F238E27FC236}">
                <a16:creationId xmlns:a16="http://schemas.microsoft.com/office/drawing/2014/main" id="{BDB50A25-49B8-C44F-0911-20EA5426F70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48</a:t>
            </a:fld>
            <a:endParaRPr lang="en-US" sz="1200" dirty="0">
              <a:latin typeface="+mn-lt"/>
            </a:endParaRPr>
          </a:p>
        </p:txBody>
      </p:sp>
    </p:spTree>
    <p:extLst>
      <p:ext uri="{BB962C8B-B14F-4D97-AF65-F5344CB8AC3E}">
        <p14:creationId xmlns:p14="http://schemas.microsoft.com/office/powerpoint/2010/main" val="15978290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هذه اعتبارات إضافية يجب أخذها في الاعتبار قبل إخراج الطفل من المنزل.</a:t>
            </a:r>
          </a:p>
          <a:p>
            <a:pPr lvl="1" algn="r" rtl="1"/>
            <a:r>
              <a:rPr lang="en-GB" i="1" dirty="0"/>
              <a:t>هذه قائمة غير شاملة</a:t>
            </a:r>
          </a:p>
          <a:p>
            <a:pPr lvl="1" algn="r" rtl="1"/>
            <a:r>
              <a:rPr lang="en-GB" i="1" dirty="0"/>
              <a:t>من المهم تضمين اعتبارات أخرى ذات صلة بالسياق الذي تعمل فيه عندما يتم تنفيذ قرار بهذا التأثير.</a:t>
            </a:r>
          </a:p>
          <a:p>
            <a:pPr algn="r" rtl="1"/>
            <a:r>
              <a:rPr lang="en-GB" i="0" dirty="0" err="1"/>
              <a:t>عرض</a:t>
            </a:r>
            <a:r>
              <a:rPr lang="en-GB" i="0" dirty="0"/>
              <a:t> الشريحة</a:t>
            </a:r>
          </a:p>
          <a:p>
            <a:pPr lvl="1" algn="r" rtl="1"/>
            <a:r>
              <a:rPr lang="ar-SA" b="1" i="1" dirty="0"/>
              <a:t>تن</a:t>
            </a:r>
            <a:r>
              <a:rPr lang="en-GB" b="1" i="1" dirty="0" err="1"/>
              <a:t>س</a:t>
            </a:r>
            <a:r>
              <a:rPr lang="ar-SA" b="1" i="1" dirty="0" err="1"/>
              <a:t>ي</a:t>
            </a:r>
            <a:r>
              <a:rPr lang="en-GB" b="1" i="1" dirty="0" err="1"/>
              <a:t>ق</a:t>
            </a:r>
            <a:r>
              <a:rPr lang="ar-SA" b="1" i="1" dirty="0" err="1"/>
              <a:t>ي</a:t>
            </a:r>
            <a:r>
              <a:rPr lang="en-GB" b="1" i="1" dirty="0"/>
              <a:t> وتعاوني:</a:t>
            </a:r>
          </a:p>
          <a:p>
            <a:pPr lvl="2" algn="r" rtl="1"/>
            <a:r>
              <a:rPr lang="ar-SA" b="1" i="1" dirty="0"/>
              <a:t>إذا</a:t>
            </a:r>
            <a:r>
              <a:rPr lang="en-GB" i="1" dirty="0"/>
              <a:t> كان </a:t>
            </a:r>
            <a:r>
              <a:rPr lang="en-GB" i="1" dirty="0" err="1"/>
              <a:t>ذلك</a:t>
            </a:r>
            <a:r>
              <a:rPr lang="en-GB" i="1" dirty="0"/>
              <a:t> </a:t>
            </a:r>
            <a:r>
              <a:rPr lang="en-GB" i="1" dirty="0" err="1"/>
              <a:t>ممكنًا</a:t>
            </a:r>
            <a:r>
              <a:rPr lang="ar-SA" i="1" dirty="0"/>
              <a:t>، </a:t>
            </a:r>
            <a:r>
              <a:rPr lang="en-GB" i="1" dirty="0" err="1"/>
              <a:t>يجب</a:t>
            </a:r>
            <a:r>
              <a:rPr lang="en-GB" i="1" dirty="0"/>
              <a:t> على المنظمات الحصول على إذن قبل تغيير أوضاع رعاية الأطفال</a:t>
            </a:r>
          </a:p>
          <a:p>
            <a:pPr lvl="1" algn="r" rtl="1"/>
            <a:r>
              <a:rPr lang="en-GB" b="1" i="1" dirty="0"/>
              <a:t>في الوقت المناسب:</a:t>
            </a:r>
            <a:endParaRPr lang="en-GB" i="1" dirty="0"/>
          </a:p>
          <a:p>
            <a:pPr lvl="2" algn="r" rtl="1"/>
            <a:r>
              <a:rPr lang="en-GB" i="1" dirty="0"/>
              <a:t>هذا للحفاظ على سلامة الأطفال وعدم تركهم في ترتيبات رعاية غير آمنة</a:t>
            </a:r>
          </a:p>
          <a:p>
            <a:pPr lvl="1" algn="r" rtl="1"/>
            <a:r>
              <a:rPr lang="en-GB" b="1" i="1" dirty="0"/>
              <a:t>تقليل الضرر:</a:t>
            </a:r>
          </a:p>
          <a:p>
            <a:pPr lvl="2" algn="r" rtl="1"/>
            <a:r>
              <a:rPr lang="en-GB" i="1" dirty="0"/>
              <a:t>يجب إبلاغ الطفل بالقرار بطريقة مناسبة لسنه ومرحلة نموه وقدراته.</a:t>
            </a:r>
          </a:p>
          <a:p>
            <a:pPr lvl="2" algn="r" rtl="1"/>
            <a:r>
              <a:rPr lang="en-GB" i="1" dirty="0"/>
              <a:t>يجب تجنب الإبعاد من الرعاية دون تقديم أي شكل من أشكال التفسير للطفل.</a:t>
            </a:r>
          </a:p>
          <a:p>
            <a:pPr lvl="2" algn="r" rtl="1"/>
            <a:r>
              <a:rPr lang="en-GB" i="1" dirty="0"/>
              <a:t>إذا كان ذلك </a:t>
            </a:r>
            <a:r>
              <a:rPr lang="en-GB" i="1" dirty="0" err="1"/>
              <a:t>ممكنًا</a:t>
            </a:r>
            <a:r>
              <a:rPr lang="en-GB" i="1" dirty="0"/>
              <a:t> </a:t>
            </a:r>
            <a:r>
              <a:rPr lang="en-GB" i="1" dirty="0" err="1"/>
              <a:t>ومناسبًا</a:t>
            </a:r>
            <a:r>
              <a:rPr lang="ar-SA" i="1" dirty="0"/>
              <a:t>، </a:t>
            </a:r>
            <a:r>
              <a:rPr lang="en-GB" i="1" dirty="0" err="1"/>
              <a:t>فمن</a:t>
            </a:r>
            <a:r>
              <a:rPr lang="en-GB" i="1" dirty="0"/>
              <a:t> المهم ويمكن أن يكون مفيدًا للغاية إذا كان بإمكان الوالدين أو </a:t>
            </a:r>
            <a:r>
              <a:rPr lang="en-GB" i="1" dirty="0" err="1"/>
              <a:t>مقدم</a:t>
            </a:r>
            <a:r>
              <a:rPr lang="en-GB" i="1" dirty="0"/>
              <a:t> </a:t>
            </a:r>
            <a:r>
              <a:rPr lang="en-GB" i="1" dirty="0" err="1"/>
              <a:t>الرعاية</a:t>
            </a:r>
            <a:r>
              <a:rPr lang="ar-SA" i="1" dirty="0"/>
              <a:t> تقديم</a:t>
            </a:r>
            <a:r>
              <a:rPr lang="en-GB" i="1" dirty="0"/>
              <a:t> </a:t>
            </a:r>
            <a:r>
              <a:rPr lang="en-GB" i="1" dirty="0" err="1"/>
              <a:t>الموافقة</a:t>
            </a:r>
            <a:r>
              <a:rPr lang="en-GB" i="1" dirty="0"/>
              <a:t> </a:t>
            </a:r>
            <a:r>
              <a:rPr lang="ar-SA" i="1" dirty="0"/>
              <a:t>ل</a:t>
            </a:r>
            <a:r>
              <a:rPr lang="en-GB" i="1" dirty="0" err="1"/>
              <a:t>أخصائي</a:t>
            </a:r>
            <a:r>
              <a:rPr lang="en-GB" i="1" dirty="0"/>
              <a:t> الحالة أو مقدم الرعاية الجديد المؤقت.</a:t>
            </a:r>
          </a:p>
          <a:p>
            <a:pPr lvl="2" algn="r" rtl="1"/>
            <a:r>
              <a:rPr lang="en-GB" i="1" dirty="0"/>
              <a:t>يمكن القيام بذلك لفظيًا على سبيل المثال بالقول: "يمكنك الذهاب مع هذا </a:t>
            </a:r>
            <a:r>
              <a:rPr lang="en-GB" i="1" dirty="0" err="1"/>
              <a:t>الشخص</a:t>
            </a:r>
            <a:r>
              <a:rPr lang="en-GB" i="1" dirty="0"/>
              <a:t> </a:t>
            </a:r>
            <a:r>
              <a:rPr lang="ar-SA" i="1" dirty="0"/>
              <a:t>،</a:t>
            </a:r>
            <a:r>
              <a:rPr lang="en-GB" i="1" dirty="0" err="1"/>
              <a:t>هذا</a:t>
            </a:r>
            <a:r>
              <a:rPr lang="en-GB" i="1" dirty="0"/>
              <a:t> خيار آمن لك عندما لا أكون هناك. </a:t>
            </a:r>
            <a:r>
              <a:rPr lang="ar-SA" i="1" dirty="0"/>
              <a:t>حسناً</a:t>
            </a:r>
            <a:r>
              <a:rPr lang="en-GB" i="1" dirty="0"/>
              <a:t>؟"</a:t>
            </a:r>
          </a:p>
          <a:p>
            <a:pPr marL="0" indent="0" algn="r" rtl="1">
              <a:buNone/>
            </a:pPr>
            <a:endParaRPr lang="en-GB" i="1" dirty="0"/>
          </a:p>
          <a:p>
            <a:pPr marL="0" indent="0" algn="r" rtl="1">
              <a:buNone/>
            </a:pPr>
            <a:r>
              <a:rPr lang="ar-SA" b="1" dirty="0"/>
              <a:t>يتبع</a:t>
            </a:r>
            <a:r>
              <a:rPr lang="en-CA" b="1" dirty="0">
                <a:sym typeface="Wingdings" panose="05000000000000000000" pitchFamily="2" charset="2"/>
              </a:rPr>
              <a:t></a:t>
            </a:r>
            <a:endParaRPr lang="en-BE" b="1" dirty="0"/>
          </a:p>
        </p:txBody>
      </p:sp>
      <p:sp>
        <p:nvSpPr>
          <p:cNvPr id="8" name="Slide Image Placeholder 7">
            <a:extLst>
              <a:ext uri="{FF2B5EF4-FFF2-40B4-BE49-F238E27FC236}">
                <a16:creationId xmlns:a16="http://schemas.microsoft.com/office/drawing/2014/main" id="{FED529CE-3C3E-5E53-1DAF-C3F90B0A5667}"/>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D50F0F20-8B32-FEFB-5CD1-3C181C52C11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49</a:t>
            </a:fld>
            <a:endParaRPr lang="en-US" sz="1200" dirty="0">
              <a:latin typeface="+mn-lt"/>
            </a:endParaRPr>
          </a:p>
        </p:txBody>
      </p:sp>
    </p:spTree>
    <p:extLst>
      <p:ext uri="{BB962C8B-B14F-4D97-AF65-F5344CB8AC3E}">
        <p14:creationId xmlns:p14="http://schemas.microsoft.com/office/powerpoint/2010/main" val="387368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indent="0" algn="r" rtl="1">
              <a:buNone/>
            </a:pPr>
            <a:r>
              <a:rPr lang="en-US" b="1" dirty="0"/>
              <a:t>مقدمة</a:t>
            </a:r>
          </a:p>
          <a:p>
            <a:pPr algn="r" rtl="1"/>
            <a:r>
              <a:rPr lang="en-US" i="1" dirty="0" err="1"/>
              <a:t>سنبدأ</a:t>
            </a:r>
            <a:r>
              <a:rPr lang="en-US" i="1" dirty="0"/>
              <a:t> </a:t>
            </a:r>
            <a:r>
              <a:rPr lang="ar-SA" i="1" dirty="0"/>
              <a:t>بمراجعة</a:t>
            </a:r>
            <a:r>
              <a:rPr lang="en-US" i="1" dirty="0"/>
              <a:t> </a:t>
            </a:r>
            <a:r>
              <a:rPr lang="en-US" i="1" dirty="0" err="1"/>
              <a:t>الوحدة</a:t>
            </a:r>
            <a:r>
              <a:rPr lang="en-US" i="1" dirty="0"/>
              <a:t> </a:t>
            </a:r>
            <a:r>
              <a:rPr lang="en-US" i="1" dirty="0" err="1"/>
              <a:t>السابقة</a:t>
            </a:r>
            <a:r>
              <a:rPr lang="ar-SA" i="1" dirty="0"/>
              <a:t>، </a:t>
            </a:r>
            <a:r>
              <a:rPr lang="en-US" i="1" dirty="0" err="1"/>
              <a:t>الوحدة</a:t>
            </a:r>
            <a:r>
              <a:rPr lang="en-US" i="1" dirty="0"/>
              <a:t> </a:t>
            </a:r>
            <a:r>
              <a:rPr lang="ar-SA" i="1" dirty="0"/>
              <a:t>٤</a:t>
            </a:r>
            <a:r>
              <a:rPr lang="en-US" i="1" dirty="0"/>
              <a:t> حول </a:t>
            </a:r>
            <a:r>
              <a:rPr lang="en-US" i="1" dirty="0" err="1"/>
              <a:t>الصحة</a:t>
            </a:r>
            <a:r>
              <a:rPr lang="en-US" i="1" dirty="0"/>
              <a:t> </a:t>
            </a:r>
            <a:r>
              <a:rPr lang="en-US" i="1" dirty="0" err="1"/>
              <a:t>ال</a:t>
            </a:r>
            <a:r>
              <a:rPr lang="ar-SA" i="1" dirty="0"/>
              <a:t>نفسية</a:t>
            </a:r>
            <a:r>
              <a:rPr lang="en-US" i="1" dirty="0"/>
              <a:t> والدعم النفسي الاجتماعي.</a:t>
            </a:r>
          </a:p>
          <a:p>
            <a:pPr algn="r" rtl="1"/>
            <a:r>
              <a:rPr lang="en-US" dirty="0"/>
              <a:t>قسّم المشاركين إلى ثلاث مجموعات</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قم بتعيين سؤال واحد لكل مجموعة</a:t>
            </a:r>
          </a:p>
          <a:p>
            <a:pPr algn="r" rtl="1"/>
            <a:r>
              <a:rPr lang="en-US" dirty="0"/>
              <a:t>قم بتوزيع أوراق A4 فارغة وقلم تحديد</a:t>
            </a:r>
            <a:endParaRPr lang="en-US" i="1" dirty="0"/>
          </a:p>
          <a:p>
            <a:pPr algn="r" rtl="1"/>
            <a:r>
              <a:rPr lang="en-US" i="1" dirty="0"/>
              <a:t>في مجموعتك</a:t>
            </a:r>
          </a:p>
          <a:p>
            <a:pPr lvl="1" algn="r" rtl="1"/>
            <a:r>
              <a:rPr lang="ar-SA" i="1" dirty="0"/>
              <a:t>الإجابة</a:t>
            </a:r>
            <a:r>
              <a:rPr lang="en-US" i="1" dirty="0"/>
              <a:t> على السؤال </a:t>
            </a:r>
            <a:r>
              <a:rPr lang="en-US" i="1" dirty="0" err="1"/>
              <a:t>المخصص</a:t>
            </a:r>
            <a:r>
              <a:rPr lang="en-US" i="1" dirty="0"/>
              <a:t> </a:t>
            </a:r>
            <a:r>
              <a:rPr lang="en-US" i="1" dirty="0" err="1"/>
              <a:t>ل</a:t>
            </a:r>
            <a:r>
              <a:rPr lang="ar-SA" i="1" dirty="0"/>
              <a:t>لمجموعة</a:t>
            </a:r>
            <a:endParaRPr lang="en-US" i="1" dirty="0"/>
          </a:p>
          <a:p>
            <a:pPr lvl="1" algn="r" rtl="1"/>
            <a:r>
              <a:rPr lang="ar-SA" i="1" dirty="0"/>
              <a:t>كتابة</a:t>
            </a:r>
            <a:r>
              <a:rPr lang="en-US" i="1" dirty="0"/>
              <a:t> </a:t>
            </a:r>
            <a:r>
              <a:rPr lang="en-US" i="1" dirty="0" err="1"/>
              <a:t>ملخص</a:t>
            </a:r>
            <a:r>
              <a:rPr lang="en-US" i="1" dirty="0"/>
              <a:t> </a:t>
            </a:r>
            <a:r>
              <a:rPr lang="en-US" i="1" dirty="0" err="1"/>
              <a:t>موجز</a:t>
            </a:r>
            <a:endParaRPr lang="en-US" i="1" dirty="0"/>
          </a:p>
          <a:p>
            <a:pPr lvl="1" algn="r" rtl="1"/>
            <a:r>
              <a:rPr lang="en-US" i="1" dirty="0" err="1"/>
              <a:t>إعداد</a:t>
            </a:r>
            <a:r>
              <a:rPr lang="en-US" i="1" dirty="0"/>
              <a:t> عرض تقديمي قصير</a:t>
            </a:r>
          </a:p>
          <a:p>
            <a:pPr marL="0" indent="0" algn="r" rtl="1">
              <a:buNone/>
            </a:pPr>
            <a:endParaRPr lang="en-US" dirty="0"/>
          </a:p>
          <a:p>
            <a:pPr marL="0" indent="0" algn="r" rtl="1">
              <a:buNone/>
            </a:pPr>
            <a:r>
              <a:rPr lang="en-US" b="1" dirty="0"/>
              <a:t>العمل </a:t>
            </a:r>
            <a:r>
              <a:rPr lang="en-US" b="1" dirty="0" err="1"/>
              <a:t>الجماعي</a:t>
            </a:r>
            <a:r>
              <a:rPr lang="en-US" b="1" dirty="0"/>
              <a:t> </a:t>
            </a:r>
            <a:r>
              <a:rPr lang="ar-SA" b="1" dirty="0"/>
              <a:t>(٥ دقائق)</a:t>
            </a:r>
            <a:endParaRPr lang="en-US" b="1" dirty="0"/>
          </a:p>
          <a:p>
            <a:pPr marL="171450" indent="-171450" algn="r" rtl="1"/>
            <a:r>
              <a:rPr lang="en-US" dirty="0" err="1"/>
              <a:t>إذا</a:t>
            </a:r>
            <a:r>
              <a:rPr lang="en-US" dirty="0"/>
              <a:t> </a:t>
            </a:r>
            <a:r>
              <a:rPr lang="ar-SA" dirty="0"/>
              <a:t>واجهت</a:t>
            </a:r>
            <a:r>
              <a:rPr lang="en-US" dirty="0"/>
              <a:t> أي </a:t>
            </a:r>
            <a:r>
              <a:rPr lang="en-US" dirty="0" err="1"/>
              <a:t>من</a:t>
            </a:r>
            <a:r>
              <a:rPr lang="en-US" dirty="0"/>
              <a:t> </a:t>
            </a:r>
            <a:r>
              <a:rPr lang="en-US" dirty="0" err="1"/>
              <a:t>المجموعات</a:t>
            </a:r>
            <a:r>
              <a:rPr lang="ar-SA" dirty="0"/>
              <a:t> صعوبة</a:t>
            </a:r>
            <a:r>
              <a:rPr lang="en-US" dirty="0"/>
              <a:t> ، فذكرهم بنقاط التعلم الرئيسية </a:t>
            </a:r>
            <a:r>
              <a:rPr lang="en-US" dirty="0" err="1"/>
              <a:t>في</a:t>
            </a:r>
            <a:r>
              <a:rPr lang="en-US" dirty="0"/>
              <a:t> </a:t>
            </a:r>
            <a:r>
              <a:rPr lang="ar-SA" dirty="0"/>
              <a:t>دليل العمل التدريبي</a:t>
            </a:r>
            <a:endParaRPr lang="en-US" dirty="0"/>
          </a:p>
          <a:p>
            <a:pPr marL="0" indent="0" algn="r" rtl="1">
              <a:buNone/>
            </a:pPr>
            <a:endParaRPr lang="en-US" dirty="0"/>
          </a:p>
          <a:p>
            <a:pPr marL="0" indent="0" algn="r" rtl="1">
              <a:buNone/>
            </a:pPr>
            <a:r>
              <a:rPr lang="en-US" b="1" dirty="0"/>
              <a:t>مناقشة </a:t>
            </a:r>
            <a:r>
              <a:rPr lang="en-US" b="1" dirty="0" err="1"/>
              <a:t>عامة</a:t>
            </a:r>
            <a:r>
              <a:rPr lang="en-US" b="1" dirty="0"/>
              <a:t> </a:t>
            </a:r>
            <a:r>
              <a:rPr lang="ar-SA" b="1" dirty="0"/>
              <a:t>(١٥ دقائق)</a:t>
            </a:r>
            <a:endParaRPr lang="en-US" b="1" dirty="0"/>
          </a:p>
          <a:p>
            <a:pPr algn="r" rtl="1"/>
            <a:r>
              <a:rPr lang="en-US" dirty="0" err="1"/>
              <a:t>اطلب</a:t>
            </a:r>
            <a:r>
              <a:rPr lang="en-US" dirty="0"/>
              <a:t> من كل مجموعة </a:t>
            </a:r>
            <a:r>
              <a:rPr lang="en-US" dirty="0" err="1"/>
              <a:t>تقديم</a:t>
            </a:r>
            <a:r>
              <a:rPr lang="en-US" dirty="0"/>
              <a:t> </a:t>
            </a:r>
            <a:r>
              <a:rPr lang="en-US" dirty="0" err="1"/>
              <a:t>ال</a:t>
            </a:r>
            <a:r>
              <a:rPr lang="ar-SA" dirty="0"/>
              <a:t>مراجعة</a:t>
            </a:r>
            <a:r>
              <a:rPr lang="en-US" dirty="0"/>
              <a:t> خلال دقيقتين إلى ثلاث دقائق</a:t>
            </a:r>
          </a:p>
          <a:p>
            <a:pPr algn="r" rtl="1"/>
            <a:r>
              <a:rPr lang="en-US" dirty="0"/>
              <a:t>اسأل عما إذا كان لدى المشاركين الآخرين أسئلة بعد </a:t>
            </a:r>
            <a:r>
              <a:rPr lang="en-US" dirty="0" err="1"/>
              <a:t>كل</a:t>
            </a:r>
            <a:r>
              <a:rPr lang="en-US" dirty="0"/>
              <a:t> </a:t>
            </a:r>
            <a:r>
              <a:rPr lang="ar-SA" dirty="0"/>
              <a:t>تقديم</a:t>
            </a:r>
            <a:endParaRPr lang="en-US" dirty="0"/>
          </a:p>
          <a:p>
            <a:pPr algn="r" rtl="1"/>
            <a:r>
              <a:rPr lang="en-US" dirty="0"/>
              <a:t>استكمل مع الردود المحتملة أدناه</a:t>
            </a:r>
          </a:p>
          <a:p>
            <a:pPr marL="0" indent="0" algn="r" rtl="1">
              <a:buNone/>
            </a:pPr>
            <a:r>
              <a:rPr lang="en-US" dirty="0"/>
              <a:t>______________________________________________________________________________</a:t>
            </a:r>
          </a:p>
          <a:p>
            <a:pPr marL="0" indent="0" algn="r" rtl="1">
              <a:buNone/>
            </a:pPr>
            <a:endParaRPr lang="en-US" dirty="0"/>
          </a:p>
          <a:p>
            <a:pPr marL="0" indent="0" algn="r" rtl="1">
              <a:buNone/>
            </a:pPr>
            <a:r>
              <a:rPr lang="ar-SA" b="1" dirty="0"/>
              <a:t>الاجابات</a:t>
            </a:r>
            <a:r>
              <a:rPr lang="en-US" b="1" dirty="0"/>
              <a:t> الممكنة</a:t>
            </a:r>
          </a:p>
          <a:p>
            <a:pPr lvl="0" algn="r" rtl="1"/>
            <a:r>
              <a:rPr lang="en-US" b="1" dirty="0"/>
              <a:t>الصحة النفسية</a:t>
            </a:r>
          </a:p>
          <a:p>
            <a:pPr lvl="1" algn="r" rtl="1"/>
            <a:r>
              <a:rPr lang="en-US" dirty="0"/>
              <a:t>الصحة النفسية هي الوجود النفسي (النفسي والعاطفي) </a:t>
            </a:r>
            <a:r>
              <a:rPr lang="en-US" dirty="0" err="1"/>
              <a:t>والرفاه</a:t>
            </a:r>
            <a:r>
              <a:rPr lang="en-US" dirty="0"/>
              <a:t> </a:t>
            </a:r>
            <a:r>
              <a:rPr lang="en-US" dirty="0" err="1"/>
              <a:t>الاجتماعي</a:t>
            </a:r>
            <a:r>
              <a:rPr lang="en-US" dirty="0"/>
              <a:t> </a:t>
            </a:r>
            <a:r>
              <a:rPr lang="en-US" dirty="0" err="1"/>
              <a:t>ال</a:t>
            </a:r>
            <a:r>
              <a:rPr lang="ar-SA" dirty="0"/>
              <a:t>ذي</a:t>
            </a:r>
            <a:r>
              <a:rPr lang="en-US" dirty="0"/>
              <a:t> يمكن </a:t>
            </a:r>
            <a:r>
              <a:rPr lang="en-US" dirty="0" err="1"/>
              <a:t>من</a:t>
            </a:r>
            <a:r>
              <a:rPr lang="en-US" dirty="0"/>
              <a:t> </a:t>
            </a:r>
            <a:r>
              <a:rPr lang="en-US" dirty="0" err="1"/>
              <a:t>خلاله</a:t>
            </a:r>
            <a:r>
              <a:rPr lang="en-US" dirty="0"/>
              <a:t> للطفل الفرد أن يدرك إمكاناته ، والتعامل مع ضغوط الحياة العادية ، والمساهمة في أسرته ومجتمعه.</a:t>
            </a:r>
          </a:p>
          <a:p>
            <a:pPr lvl="1" algn="r" rtl="1"/>
            <a:r>
              <a:rPr lang="en-US" dirty="0"/>
              <a:t>الصحة النفسية هي أكثر من مجرد غياب حالات </a:t>
            </a:r>
            <a:r>
              <a:rPr lang="en-US" dirty="0" err="1"/>
              <a:t>الصحة</a:t>
            </a:r>
            <a:r>
              <a:rPr lang="en-US" dirty="0"/>
              <a:t> </a:t>
            </a:r>
            <a:r>
              <a:rPr lang="en-US" dirty="0" err="1"/>
              <a:t>ال</a:t>
            </a:r>
            <a:r>
              <a:rPr lang="ar-SA" dirty="0"/>
              <a:t>نفسية</a:t>
            </a:r>
            <a:r>
              <a:rPr lang="en-US" dirty="0"/>
              <a:t> مثل الاكتئاب والقلق والإدمان وتعاطي المخدرات وما إلى ذلك.</a:t>
            </a:r>
          </a:p>
          <a:p>
            <a:pPr marL="0" indent="0" algn="r" rtl="1">
              <a:buNone/>
            </a:pPr>
            <a:endParaRPr lang="en-US" dirty="0"/>
          </a:p>
          <a:p>
            <a:pPr marL="0" indent="0" algn="r" rtl="1">
              <a:buNone/>
            </a:pPr>
            <a:r>
              <a:rPr lang="ar-SA" b="1" dirty="0"/>
              <a:t>يتبع</a:t>
            </a:r>
            <a:r>
              <a:rPr lang="en-US" b="1" dirty="0">
                <a:sym typeface="Wingdings" panose="05000000000000000000" pitchFamily="2" charset="2"/>
              </a:rPr>
              <a:t></a:t>
            </a:r>
            <a:endParaRPr lang="en-US" b="1" dirty="0"/>
          </a:p>
        </p:txBody>
      </p:sp>
      <p:sp>
        <p:nvSpPr>
          <p:cNvPr id="3" name="Slide Image Placeholder 2">
            <a:extLst>
              <a:ext uri="{FF2B5EF4-FFF2-40B4-BE49-F238E27FC236}">
                <a16:creationId xmlns:a16="http://schemas.microsoft.com/office/drawing/2014/main" id="{DD80E7A5-D31C-F2EF-94DE-C799B836158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679F5A78-C64A-5295-CB65-5C46213D008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a:t>
            </a:fld>
            <a:endParaRPr lang="en-US" sz="1200" dirty="0">
              <a:latin typeface="+mn-lt"/>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algn="r" rtl="1"/>
            <a:r>
              <a:rPr lang="en-GB" i="1" dirty="0" err="1"/>
              <a:t>باختصار</a:t>
            </a:r>
            <a:r>
              <a:rPr lang="ar-SA" i="1" dirty="0"/>
              <a:t>،</a:t>
            </a:r>
            <a:r>
              <a:rPr lang="en-GB" i="1" dirty="0"/>
              <a:t> الاعتبارات التالية حاسمة قبل إخراج الطفل </a:t>
            </a:r>
            <a:r>
              <a:rPr lang="en-GB" i="1" dirty="0" err="1"/>
              <a:t>من</a:t>
            </a:r>
            <a:r>
              <a:rPr lang="en-GB" i="1" dirty="0"/>
              <a:t> </a:t>
            </a:r>
            <a:r>
              <a:rPr lang="en-GB" i="1" dirty="0" err="1"/>
              <a:t>الرعاية</a:t>
            </a:r>
            <a:r>
              <a:rPr lang="ar-SA" i="1" dirty="0"/>
              <a:t> </a:t>
            </a:r>
            <a:r>
              <a:rPr lang="en-GB" i="1" dirty="0"/>
              <a:t>:</a:t>
            </a:r>
          </a:p>
          <a:p>
            <a:pPr lvl="1" algn="r" rtl="1"/>
            <a:r>
              <a:rPr lang="en-US" b="1" i="1" dirty="0"/>
              <a:t>مسؤول:</a:t>
            </a:r>
            <a:r>
              <a:rPr lang="en-US" i="1" dirty="0"/>
              <a:t>الحكومة الوطنية مسؤولة عن حماية الطفل ويتمثل دور المنظمات غير الحكومية في دعم الحكومة للوفاء بولايتها.</a:t>
            </a:r>
            <a:endParaRPr lang="en-BE" i="1" dirty="0"/>
          </a:p>
          <a:p>
            <a:pPr lvl="1" algn="r" rtl="1"/>
            <a:r>
              <a:rPr lang="ar-SA" b="1" i="1" dirty="0"/>
              <a:t>خاضع للمساءلة</a:t>
            </a:r>
            <a:r>
              <a:rPr lang="en-US" b="1" i="1" dirty="0"/>
              <a:t>:</a:t>
            </a:r>
            <a:r>
              <a:rPr lang="en-US" i="1" dirty="0"/>
              <a:t>يجب تنفيذ إجراءات مثل إخراج الطفل من المنزل حفاظًا على سلامته الشخصية وفقًا للقانون ومع السلطات المختصة أو بالتعاون معها.</a:t>
            </a:r>
            <a:endParaRPr lang="en-BE" i="1" dirty="0"/>
          </a:p>
          <a:p>
            <a:pPr lvl="1" algn="r" rtl="1"/>
            <a:r>
              <a:rPr lang="en-US" b="1" i="1" dirty="0"/>
              <a:t>دليل </a:t>
            </a:r>
            <a:r>
              <a:rPr lang="en-US" b="1" i="1" dirty="0" err="1"/>
              <a:t>مستنير</a:t>
            </a:r>
            <a:r>
              <a:rPr lang="en-US" b="1" i="1" dirty="0"/>
              <a:t>:</a:t>
            </a:r>
            <a:r>
              <a:rPr lang="ar-SA" b="1" i="1" dirty="0"/>
              <a:t> </a:t>
            </a:r>
            <a:r>
              <a:rPr lang="en-US" i="1" dirty="0" err="1"/>
              <a:t>يجب</a:t>
            </a:r>
            <a:r>
              <a:rPr lang="en-US" i="1" dirty="0"/>
              <a:t> على وكالات حماية الطفل إجراء تحليل للتأكد من أنها تعمل وفقًا للقانون وبالتعاون مع السلطات المختصة. كما يجب عليهم التنسيق والعمل بشكل وثيق قدر الإمكان مع السلطات المختصة.</a:t>
            </a:r>
            <a:endParaRPr lang="en-BE" i="1" dirty="0"/>
          </a:p>
          <a:p>
            <a:pPr lvl="1" algn="r" rtl="1"/>
            <a:r>
              <a:rPr lang="ar-SA" b="1" i="1" dirty="0"/>
              <a:t>التن</a:t>
            </a:r>
            <a:r>
              <a:rPr lang="en-US" b="1" i="1" dirty="0" err="1"/>
              <a:t>س</a:t>
            </a:r>
            <a:r>
              <a:rPr lang="ar-SA" b="1" i="1" dirty="0" err="1"/>
              <a:t>ي</a:t>
            </a:r>
            <a:r>
              <a:rPr lang="en-US" b="1" i="1" dirty="0" err="1"/>
              <a:t>ق</a:t>
            </a:r>
            <a:r>
              <a:rPr lang="en-US" b="1" i="1" dirty="0"/>
              <a:t>:</a:t>
            </a:r>
            <a:r>
              <a:rPr lang="ar-SA" b="1" i="1" dirty="0"/>
              <a:t> </a:t>
            </a:r>
            <a:r>
              <a:rPr lang="en-US" i="1" dirty="0" err="1"/>
              <a:t>في</a:t>
            </a:r>
            <a:r>
              <a:rPr lang="en-US" i="1" dirty="0"/>
              <a:t> حالات الطوارئ </a:t>
            </a:r>
            <a:r>
              <a:rPr lang="en-US" i="1" dirty="0" err="1"/>
              <a:t>واسعة</a:t>
            </a:r>
            <a:r>
              <a:rPr lang="en-US" i="1" dirty="0"/>
              <a:t> </a:t>
            </a:r>
            <a:r>
              <a:rPr lang="en-US" i="1" dirty="0" err="1"/>
              <a:t>النطاق</a:t>
            </a:r>
            <a:r>
              <a:rPr lang="ar-SA" i="1" dirty="0"/>
              <a:t>، </a:t>
            </a:r>
            <a:r>
              <a:rPr lang="en-US" i="1" dirty="0" err="1"/>
              <a:t>قد</a:t>
            </a:r>
            <a:r>
              <a:rPr lang="en-US" i="1" dirty="0"/>
              <a:t> يشمل ذلك ضمان تمثيل الحكومة في وظائف التنسيق حتى لو تم إسناد جزء كبير من تنفيذ خدمات </a:t>
            </a:r>
            <a:r>
              <a:rPr lang="en-US" i="1" dirty="0" err="1"/>
              <a:t>إدارة</a:t>
            </a:r>
            <a:r>
              <a:rPr lang="en-US" i="1" dirty="0"/>
              <a:t> </a:t>
            </a:r>
            <a:r>
              <a:rPr lang="en-US" i="1" dirty="0" err="1"/>
              <a:t>الحال</a:t>
            </a:r>
            <a:r>
              <a:rPr lang="ar-SA" i="1" dirty="0" err="1"/>
              <a:t>ة</a:t>
            </a:r>
            <a:r>
              <a:rPr lang="en-US" i="1" dirty="0"/>
              <a:t> إلى وكالات خارجية.</a:t>
            </a:r>
            <a:endParaRPr lang="en-BE" i="1" dirty="0"/>
          </a:p>
          <a:p>
            <a:pPr lvl="1" algn="r" rtl="1"/>
            <a:r>
              <a:rPr lang="en-US" b="1" i="1" dirty="0" err="1"/>
              <a:t>التعاون</a:t>
            </a:r>
            <a:r>
              <a:rPr lang="en-US" b="1" i="1" dirty="0"/>
              <a:t>:</a:t>
            </a:r>
            <a:r>
              <a:rPr lang="ar-SA" b="1" i="1" dirty="0"/>
              <a:t> </a:t>
            </a:r>
            <a:r>
              <a:rPr lang="en-US" i="1" dirty="0" err="1"/>
              <a:t>في</a:t>
            </a:r>
            <a:r>
              <a:rPr lang="en-US" i="1" dirty="0"/>
              <a:t> الحالات التي تكون فيها قدرة الحكومة </a:t>
            </a:r>
            <a:r>
              <a:rPr lang="en-US" i="1" dirty="0" err="1"/>
              <a:t>ووجودها</a:t>
            </a:r>
            <a:r>
              <a:rPr lang="en-US" i="1" dirty="0"/>
              <a:t> </a:t>
            </a:r>
            <a:r>
              <a:rPr lang="en-US" i="1" dirty="0" err="1"/>
              <a:t>محدودين</a:t>
            </a:r>
            <a:r>
              <a:rPr lang="ar-SA" i="1" dirty="0"/>
              <a:t>، </a:t>
            </a:r>
            <a:r>
              <a:rPr lang="en-US" i="1" dirty="0" err="1"/>
              <a:t>ستظل</a:t>
            </a:r>
            <a:r>
              <a:rPr lang="en-US" i="1" dirty="0"/>
              <a:t> منظمتك بحاجة إلى الحصول على إذن محلي والمشاركة في القرارات المتعلقة بتغيير أوضاع رعاية الأطفال بحيث تتصرف بموجب تفويض متفق عليه.</a:t>
            </a:r>
            <a:endParaRPr lang="en-BE" i="1" dirty="0"/>
          </a:p>
          <a:p>
            <a:pPr lvl="1" algn="r" rtl="1"/>
            <a:r>
              <a:rPr lang="en-US" b="1" i="1" dirty="0"/>
              <a:t>في الوقت </a:t>
            </a:r>
            <a:r>
              <a:rPr lang="en-US" b="1" i="1" dirty="0" err="1"/>
              <a:t>المناسب</a:t>
            </a:r>
            <a:r>
              <a:rPr lang="en-US" b="1" i="1" dirty="0"/>
              <a:t>:</a:t>
            </a:r>
            <a:r>
              <a:rPr lang="ar-SA" b="1" i="1" dirty="0"/>
              <a:t> </a:t>
            </a:r>
            <a:r>
              <a:rPr lang="en-US" i="1" dirty="0" err="1"/>
              <a:t>في</a:t>
            </a:r>
            <a:r>
              <a:rPr lang="en-US" i="1" dirty="0"/>
              <a:t> الحالات التي لا يكون فيها التفويض ممكنًا (على </a:t>
            </a:r>
            <a:r>
              <a:rPr lang="en-US" i="1" dirty="0" err="1"/>
              <a:t>سبيل</a:t>
            </a:r>
            <a:r>
              <a:rPr lang="en-US" i="1" dirty="0"/>
              <a:t> </a:t>
            </a:r>
            <a:r>
              <a:rPr lang="en-US" i="1" dirty="0" err="1"/>
              <a:t>المثال</a:t>
            </a:r>
            <a:r>
              <a:rPr lang="ar-SA" i="1" dirty="0"/>
              <a:t>، </a:t>
            </a:r>
            <a:r>
              <a:rPr lang="en-US" i="1" dirty="0" err="1"/>
              <a:t>الحكومة</a:t>
            </a:r>
            <a:r>
              <a:rPr lang="ar-SA" i="1" dirty="0"/>
              <a:t> طرف</a:t>
            </a:r>
            <a:r>
              <a:rPr lang="en-US" i="1" dirty="0"/>
              <a:t> في النزاع أو فقد السيطرة </a:t>
            </a:r>
            <a:r>
              <a:rPr lang="en-US" i="1" dirty="0" err="1"/>
              <a:t>على</a:t>
            </a:r>
            <a:r>
              <a:rPr lang="en-US" i="1" dirty="0"/>
              <a:t> </a:t>
            </a:r>
            <a:r>
              <a:rPr lang="en-US" i="1" dirty="0" err="1"/>
              <a:t>الأراضي</a:t>
            </a:r>
            <a:r>
              <a:rPr lang="ar-SA" i="1" dirty="0"/>
              <a:t>) يجب</a:t>
            </a:r>
            <a:r>
              <a:rPr lang="en-US" i="1" dirty="0"/>
              <a:t> أن تظل حماية الأطفال في الوقت المناسب الاعتبار الأساسي وفقًا للمبادئ الإنسانية للمساعدة غير المتحيزة على أساس </a:t>
            </a:r>
            <a:r>
              <a:rPr lang="en-US" i="1" dirty="0" err="1"/>
              <a:t>الحاجة</a:t>
            </a:r>
            <a:r>
              <a:rPr lang="en-US" i="1" dirty="0"/>
              <a:t> </a:t>
            </a:r>
            <a:r>
              <a:rPr lang="en-US" i="1" dirty="0" err="1"/>
              <a:t>وضمان</a:t>
            </a:r>
            <a:r>
              <a:rPr lang="en-US" i="1" dirty="0"/>
              <a:t> السلامة </a:t>
            </a:r>
            <a:r>
              <a:rPr lang="en-US" i="1" dirty="0" err="1"/>
              <a:t>والكرامة</a:t>
            </a:r>
            <a:r>
              <a:rPr lang="en-US" i="1" dirty="0"/>
              <a:t> </a:t>
            </a:r>
            <a:r>
              <a:rPr lang="ar-SA" i="1" dirty="0" err="1"/>
              <a:t>للأ</a:t>
            </a:r>
            <a:r>
              <a:rPr lang="en-US" i="1" dirty="0" err="1"/>
              <a:t>أكثر</a:t>
            </a:r>
            <a:r>
              <a:rPr lang="en-US" i="1" dirty="0"/>
              <a:t> ضعفا.</a:t>
            </a:r>
            <a:endParaRPr lang="en-BE" i="1" dirty="0"/>
          </a:p>
        </p:txBody>
      </p:sp>
      <p:sp>
        <p:nvSpPr>
          <p:cNvPr id="9" name="Google Shape;725;p48:notes">
            <a:extLst>
              <a:ext uri="{FF2B5EF4-FFF2-40B4-BE49-F238E27FC236}">
                <a16:creationId xmlns:a16="http://schemas.microsoft.com/office/drawing/2014/main" id="{D50F0F20-8B32-FEFB-5CD1-3C181C52C11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50</a:t>
            </a:fld>
            <a:endParaRPr lang="en-US" sz="1200" dirty="0">
              <a:latin typeface="+mn-lt"/>
            </a:endParaRPr>
          </a:p>
        </p:txBody>
      </p:sp>
    </p:spTree>
    <p:extLst>
      <p:ext uri="{BB962C8B-B14F-4D97-AF65-F5344CB8AC3E}">
        <p14:creationId xmlns:p14="http://schemas.microsoft.com/office/powerpoint/2010/main" val="158835424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i="0" dirty="0"/>
              <a:t>الشرح</a:t>
            </a:r>
            <a:endParaRPr lang="en-GB" b="1" i="0" dirty="0"/>
          </a:p>
          <a:p>
            <a:pPr algn="r" rtl="1"/>
            <a:r>
              <a:rPr lang="en-GB" i="1" dirty="0"/>
              <a:t>عندما تكون هناك حاجة عاجلة للرعاية تتطلب </a:t>
            </a:r>
            <a:r>
              <a:rPr lang="en-GB" i="1" dirty="0" err="1"/>
              <a:t>استجابة</a:t>
            </a:r>
            <a:r>
              <a:rPr lang="en-GB" i="1" dirty="0"/>
              <a:t> </a:t>
            </a:r>
            <a:r>
              <a:rPr lang="en-GB" i="1" dirty="0" err="1"/>
              <a:t>فورية</a:t>
            </a:r>
            <a:r>
              <a:rPr lang="ar-SA" i="1" dirty="0"/>
              <a:t>، </a:t>
            </a:r>
            <a:r>
              <a:rPr lang="en-GB" i="1" dirty="0" err="1"/>
              <a:t>غالبًا</a:t>
            </a:r>
            <a:r>
              <a:rPr lang="en-GB" i="1" dirty="0"/>
              <a:t> ما تكون الرعاية المؤقتة هي الخيار الأنسب</a:t>
            </a:r>
          </a:p>
          <a:p>
            <a:pPr lvl="0" algn="r" rtl="1"/>
            <a:r>
              <a:rPr lang="en-GB" i="1" dirty="0"/>
              <a:t>تتطلب تقييمات الرعاية والتخطيط للرعاية طويلة الأجل مزيدًا من الوقت وهي ليست خيارًا مناسبًا بشكل عام عندما يحتاج الطفل إلى رعاية فورية</a:t>
            </a:r>
          </a:p>
          <a:p>
            <a:pPr algn="r" rtl="1"/>
            <a:r>
              <a:rPr lang="en-GB" i="0" dirty="0" err="1"/>
              <a:t>عرض</a:t>
            </a:r>
            <a:r>
              <a:rPr lang="en-GB" i="0" dirty="0"/>
              <a:t> الشريحة</a:t>
            </a:r>
          </a:p>
          <a:p>
            <a:pPr lvl="0" algn="r" rtl="1"/>
            <a:r>
              <a:rPr lang="en-GB" i="1" dirty="0"/>
              <a:t>يتم توفير الرعاية المؤقتة على أساس مؤقت لمدة تصل </a:t>
            </a:r>
            <a:r>
              <a:rPr lang="en-GB" i="1" dirty="0" err="1"/>
              <a:t>إلى</a:t>
            </a:r>
            <a:r>
              <a:rPr lang="en-GB" i="1" dirty="0"/>
              <a:t> </a:t>
            </a:r>
            <a:r>
              <a:rPr lang="ar-SA" i="1" dirty="0"/>
              <a:t>١٢</a:t>
            </a:r>
            <a:r>
              <a:rPr lang="en-GB" i="1" dirty="0"/>
              <a:t> أسبوعًا وفي بعض </a:t>
            </a:r>
            <a:r>
              <a:rPr lang="en-GB" i="1" dirty="0" err="1"/>
              <a:t>الحالات</a:t>
            </a:r>
            <a:r>
              <a:rPr lang="en-GB" i="1" dirty="0"/>
              <a:t> </a:t>
            </a:r>
            <a:r>
              <a:rPr lang="en-GB" i="1" dirty="0" err="1"/>
              <a:t>يمكن</a:t>
            </a:r>
            <a:r>
              <a:rPr lang="en-GB" i="1" dirty="0"/>
              <a:t> أن تكون انتقالًا إلى رعاية متوسطة أو </a:t>
            </a:r>
            <a:r>
              <a:rPr lang="en-GB" i="1" dirty="0" err="1"/>
              <a:t>طويلة</a:t>
            </a:r>
            <a:r>
              <a:rPr lang="en-GB" i="1" dirty="0"/>
              <a:t> </a:t>
            </a:r>
            <a:r>
              <a:rPr lang="en-GB" i="1" dirty="0" err="1"/>
              <a:t>الأ</a:t>
            </a:r>
            <a:r>
              <a:rPr lang="ar-SA" i="1" dirty="0"/>
              <a:t>مد</a:t>
            </a:r>
            <a:endParaRPr lang="en-GB" i="1" dirty="0"/>
          </a:p>
        </p:txBody>
      </p:sp>
      <p:sp>
        <p:nvSpPr>
          <p:cNvPr id="6" name="Slide Image Placeholder 5">
            <a:extLst>
              <a:ext uri="{FF2B5EF4-FFF2-40B4-BE49-F238E27FC236}">
                <a16:creationId xmlns:a16="http://schemas.microsoft.com/office/drawing/2014/main" id="{A118FEBA-F69F-21FD-517A-DF2E378A8D4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3FFF9DD-ED6B-80C1-A09A-613D220465D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51</a:t>
            </a:fld>
            <a:endParaRPr lang="en-US" sz="1200" dirty="0">
              <a:latin typeface="+mn-lt"/>
            </a:endParaRPr>
          </a:p>
        </p:txBody>
      </p:sp>
    </p:spTree>
    <p:extLst>
      <p:ext uri="{BB962C8B-B14F-4D97-AF65-F5344CB8AC3E}">
        <p14:creationId xmlns:p14="http://schemas.microsoft.com/office/powerpoint/2010/main" val="209800929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US" b="1"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في المواقف التي يكون فيها الطفل في خطر مباشر أو تكون سلامته </a:t>
            </a:r>
            <a:r>
              <a:rPr lang="en-US" i="1" dirty="0" err="1"/>
              <a:t>في</a:t>
            </a:r>
            <a:r>
              <a:rPr lang="en-US" i="1" dirty="0"/>
              <a:t> </a:t>
            </a:r>
            <a:r>
              <a:rPr lang="en-US" i="1" dirty="0" err="1"/>
              <a:t>خطر</a:t>
            </a:r>
            <a:r>
              <a:rPr lang="ar-SA" i="1" dirty="0"/>
              <a:t>، </a:t>
            </a:r>
            <a:r>
              <a:rPr lang="en-US" i="1" dirty="0" err="1"/>
              <a:t>يجب</a:t>
            </a:r>
            <a:r>
              <a:rPr lang="en-US" i="1" dirty="0"/>
              <a:t> أن يكون لدى أخصائيي الحالة خيارات جاهزة لضمان استجابة منقذة للحياة في الوقت المناسب.</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يجب استكشاف خيارات الرعاية البديلة المؤقتة الآمنة والموثوقة من قبل فرق إدارة الحالة كجزء من بدء خدمات إدارة الحالة في منطقة معينة.</a:t>
            </a:r>
          </a:p>
          <a:p>
            <a:pPr algn="r" rtl="1"/>
            <a:r>
              <a:rPr lang="en-US" i="1" dirty="0"/>
              <a:t>من المهم أن تكون خيارات الرعاية البديلة الطارئة متاحة بسهولة</a:t>
            </a:r>
          </a:p>
          <a:p>
            <a:pPr lvl="1" algn="r" rtl="1"/>
            <a:r>
              <a:rPr lang="en-US" i="1" dirty="0"/>
              <a:t>وهذا يضمن الرعاية المؤقتة المناسبة في حالة احتياج الطفل إلى الإبعاد فورًا عن ترتيبات الرعاية الحالية الخاصة به</a:t>
            </a:r>
          </a:p>
          <a:p>
            <a:pPr lvl="1" algn="r" rtl="1"/>
            <a:r>
              <a:rPr lang="en-US" i="1" dirty="0"/>
              <a:t>يجب أن تكون هناك قائمة عامة بخيارات الرعاية المؤقتة التي </a:t>
            </a:r>
            <a:r>
              <a:rPr lang="en-US" i="1" dirty="0" err="1"/>
              <a:t>تم</a:t>
            </a:r>
            <a:r>
              <a:rPr lang="en-US" i="1" dirty="0"/>
              <a:t> </a:t>
            </a:r>
            <a:r>
              <a:rPr lang="ar-SA" i="1" dirty="0"/>
              <a:t>تدقيقها</a:t>
            </a:r>
            <a:r>
              <a:rPr lang="en-US" i="1" dirty="0"/>
              <a:t> في منطقة تغطيتك</a:t>
            </a:r>
          </a:p>
          <a:p>
            <a:pPr lvl="0" algn="r" rtl="1"/>
            <a:r>
              <a:rPr lang="en-US" i="1" dirty="0"/>
              <a:t>يجب على كل أخصائي حالة أيضًا استكشاف الخيارات العائلية والمجتمعية المخصصة </a:t>
            </a:r>
            <a:r>
              <a:rPr lang="en-US" i="1" dirty="0" err="1"/>
              <a:t>لكل</a:t>
            </a:r>
            <a:r>
              <a:rPr lang="en-US" i="1" dirty="0"/>
              <a:t> </a:t>
            </a:r>
            <a:r>
              <a:rPr lang="en-US" i="1" dirty="0" err="1"/>
              <a:t>طف</a:t>
            </a:r>
            <a:r>
              <a:rPr lang="ar-SA" i="1" dirty="0"/>
              <a:t>ل ضمن حالاته</a:t>
            </a:r>
            <a:endParaRPr lang="en-US" i="1" dirty="0"/>
          </a:p>
          <a:p>
            <a:pPr lvl="1" algn="r" rtl="1"/>
            <a:r>
              <a:rPr lang="en-US" i="1" dirty="0"/>
              <a:t>قد يحتاج الطفل إلى رعاية مؤقتة فورية في أي وقت طوال عملية إدارة الحالة.</a:t>
            </a:r>
          </a:p>
          <a:p>
            <a:pPr lvl="1" algn="r" rtl="1"/>
            <a:r>
              <a:rPr lang="en-US" i="1" dirty="0"/>
              <a:t>يعد التوثيق والاتفاق على هذه الخيارات المؤقتة مع الطفل / مقدم الرعاية / الوالد / الشخص البالغ الموثوق به أمرًا ضروريًا لضمان تقديم الدعم في الوقت المناسب عند ظهور تهديد مباشر</a:t>
            </a:r>
          </a:p>
          <a:p>
            <a:pPr algn="r" rtl="1"/>
            <a:r>
              <a:rPr lang="en-US" i="1" dirty="0"/>
              <a:t>تُفضل الرعاية البديلة القائمة على الأسرة داخل مجتمع الطفل لأنها تتمتع بفوائد متعددة:</a:t>
            </a:r>
          </a:p>
          <a:p>
            <a:pPr lvl="1" algn="r" rtl="1"/>
            <a:r>
              <a:rPr lang="en-GB" i="1" dirty="0"/>
              <a:t>سيحظى الطفل بمزيد من الاهتمام الفردي الذي يدعم </a:t>
            </a:r>
            <a:r>
              <a:rPr lang="en-GB" i="1" dirty="0" err="1"/>
              <a:t>نموه</a:t>
            </a:r>
            <a:r>
              <a:rPr lang="en-GB" i="1" dirty="0"/>
              <a:t> </a:t>
            </a:r>
            <a:r>
              <a:rPr lang="en-GB" i="1" dirty="0" err="1"/>
              <a:t>ورفاه</a:t>
            </a:r>
            <a:r>
              <a:rPr lang="ar-SA" i="1" dirty="0"/>
              <a:t>ه</a:t>
            </a:r>
            <a:endParaRPr lang="en-GB" i="1" dirty="0"/>
          </a:p>
          <a:p>
            <a:pPr lvl="1" algn="r" rtl="1"/>
            <a:r>
              <a:rPr lang="en-GB" i="1" dirty="0"/>
              <a:t>يحافظ الطفل على شبكته الاجتماعية الحالية</a:t>
            </a:r>
          </a:p>
          <a:p>
            <a:pPr lvl="1" algn="r" rtl="1"/>
            <a:r>
              <a:rPr lang="ar-SA" i="1" dirty="0" err="1"/>
              <a:t>ي</a:t>
            </a:r>
            <a:r>
              <a:rPr lang="en-GB" i="1" dirty="0" err="1"/>
              <a:t>تم</a:t>
            </a:r>
            <a:r>
              <a:rPr lang="en-GB" i="1" dirty="0"/>
              <a:t> دمج الطفل في المجتمع</a:t>
            </a:r>
          </a:p>
          <a:p>
            <a:pPr lvl="1" algn="r" rtl="1"/>
            <a:r>
              <a:rPr lang="en-GB" i="1" dirty="0"/>
              <a:t>سيكون الطفل أكثر استعدادًا للم شمل الأسرة</a:t>
            </a:r>
          </a:p>
          <a:p>
            <a:pPr algn="r" rtl="1"/>
            <a:r>
              <a:rPr lang="en-US" i="1" dirty="0"/>
              <a:t>نظرًا لأن الرعاية السكنية أو المؤسسية يمكن أن تكون ضارة بنمو </a:t>
            </a:r>
            <a:r>
              <a:rPr lang="en-US" i="1" dirty="0" err="1"/>
              <a:t>الطفل</a:t>
            </a:r>
            <a:r>
              <a:rPr lang="en-US" i="1" dirty="0"/>
              <a:t> </a:t>
            </a:r>
            <a:r>
              <a:rPr lang="en-US" i="1" dirty="0" err="1"/>
              <a:t>ورفاه</a:t>
            </a:r>
            <a:r>
              <a:rPr lang="ar-SA" i="1" dirty="0"/>
              <a:t>ه، </a:t>
            </a:r>
            <a:r>
              <a:rPr lang="en-US" i="1" dirty="0" err="1"/>
              <a:t>فيجب</a:t>
            </a:r>
            <a:r>
              <a:rPr lang="en-US" i="1" dirty="0"/>
              <a:t> أن تكون مؤقتة قدر الإمكان.</a:t>
            </a:r>
          </a:p>
          <a:p>
            <a:pPr lvl="1" algn="r" rtl="1"/>
            <a:r>
              <a:rPr lang="en-US" i="1" dirty="0"/>
              <a:t>يوصى بأن تكون البيئات السكنية أو المؤسسية صغيرة للسماح للأطفال الذين يعيشون هناك بالحصول على الاهتمام الفردي وبناء </a:t>
            </a:r>
            <a:r>
              <a:rPr lang="en-US" i="1" dirty="0" err="1"/>
              <a:t>علاقات</a:t>
            </a:r>
            <a:r>
              <a:rPr lang="en-US" i="1" dirty="0"/>
              <a:t> </a:t>
            </a:r>
            <a:r>
              <a:rPr lang="en-US" i="1" dirty="0" err="1"/>
              <a:t>و</a:t>
            </a:r>
            <a:r>
              <a:rPr lang="ar-SA" i="1" dirty="0"/>
              <a:t> روابط</a:t>
            </a:r>
            <a:r>
              <a:rPr lang="en-US" i="1" dirty="0"/>
              <a:t> قوية</a:t>
            </a:r>
          </a:p>
          <a:p>
            <a:pPr algn="r" rtl="1"/>
            <a:endParaRPr lang="en-US" dirty="0"/>
          </a:p>
          <a:p>
            <a:pPr lvl="0" algn="r" rtl="1"/>
            <a:endParaRPr lang="en-GB" dirty="0"/>
          </a:p>
          <a:p>
            <a:pPr algn="r" rtl="1"/>
            <a:endParaRPr lang="en-US" dirty="0"/>
          </a:p>
        </p:txBody>
      </p:sp>
      <p:sp>
        <p:nvSpPr>
          <p:cNvPr id="6" name="Slide Image Placeholder 5">
            <a:extLst>
              <a:ext uri="{FF2B5EF4-FFF2-40B4-BE49-F238E27FC236}">
                <a16:creationId xmlns:a16="http://schemas.microsoft.com/office/drawing/2014/main" id="{2C4EC149-AC37-8D79-44A0-ABC55B5E842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4A72847-42CB-83CE-A98A-0C28DC347B0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52</a:t>
            </a:fld>
            <a:endParaRPr lang="en-US" sz="1200" dirty="0">
              <a:latin typeface="+mn-lt"/>
            </a:endParaRPr>
          </a:p>
        </p:txBody>
      </p:sp>
    </p:spTree>
    <p:extLst>
      <p:ext uri="{BB962C8B-B14F-4D97-AF65-F5344CB8AC3E}">
        <p14:creationId xmlns:p14="http://schemas.microsoft.com/office/powerpoint/2010/main" val="22540127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مناقشة عامة (15 دقيقة)</a:t>
            </a:r>
          </a:p>
          <a:p>
            <a:pPr algn="r" rtl="1"/>
            <a:r>
              <a:rPr lang="en-GB" i="1" dirty="0"/>
              <a:t>لقد راجعنا وناقشنا الأسباب المختلفة لضرورة الإبعاد من الرعاية والاعتبارات الرئيسية التي يجب مراعاتها قبل إخراج الطفل من الرعاية.</a:t>
            </a:r>
          </a:p>
          <a:p>
            <a:pPr lvl="1" algn="r" rtl="1"/>
            <a:r>
              <a:rPr lang="en-GB" i="1" dirty="0"/>
              <a:t>هناك مواقف يحتاج فيها الطفل إلى الإبعاد لضمان سلامته ورفاهيته.</a:t>
            </a:r>
          </a:p>
          <a:p>
            <a:pPr lvl="1" algn="r" rtl="1"/>
            <a:r>
              <a:rPr lang="en-GB" i="1" dirty="0"/>
              <a:t>ومع </a:t>
            </a:r>
            <a:r>
              <a:rPr lang="en-GB" i="1" dirty="0" err="1"/>
              <a:t>ذلك</a:t>
            </a:r>
            <a:r>
              <a:rPr lang="en-GB" i="1" dirty="0"/>
              <a:t> </a:t>
            </a:r>
            <a:r>
              <a:rPr lang="en-GB" i="1" dirty="0" err="1"/>
              <a:t>يجب</a:t>
            </a:r>
            <a:r>
              <a:rPr lang="en-GB" i="1" dirty="0"/>
              <a:t> دائمًا أن يكون الإبعاد من الرعاية هو الملاذ الأخير نظرًا للتأثير السلبي المحتمل وطويل الأمد الذي يمكن أن يحدثه على الطفل.</a:t>
            </a:r>
          </a:p>
          <a:p>
            <a:pPr algn="r" rtl="1"/>
            <a:r>
              <a:rPr lang="en-GB" i="1" dirty="0"/>
              <a:t>ما الذي تعتقد أنه يمكن أن يكون عواقب سلبية على الطفل إذا </a:t>
            </a:r>
            <a:r>
              <a:rPr lang="en-GB" i="1" dirty="0" err="1"/>
              <a:t>تم</a:t>
            </a:r>
            <a:r>
              <a:rPr lang="en-GB" i="1" dirty="0"/>
              <a:t> </a:t>
            </a:r>
            <a:r>
              <a:rPr lang="ar-SA" i="1" dirty="0"/>
              <a:t>إبعاد</a:t>
            </a:r>
            <a:r>
              <a:rPr lang="en-GB" i="1" dirty="0" err="1"/>
              <a:t>ه</a:t>
            </a:r>
            <a:r>
              <a:rPr lang="en-GB" i="1" dirty="0"/>
              <a:t> من ترتيبات الرعاية الحالية الخاصة به؟ على </a:t>
            </a:r>
            <a:r>
              <a:rPr lang="en-GB" i="1" dirty="0" err="1"/>
              <a:t>سبيل</a:t>
            </a:r>
            <a:r>
              <a:rPr lang="en-GB" i="1" dirty="0"/>
              <a:t> </a:t>
            </a:r>
            <a:r>
              <a:rPr lang="en-GB" i="1" dirty="0" err="1"/>
              <a:t>المثال</a:t>
            </a:r>
            <a:r>
              <a:rPr lang="ar-SA" i="1" dirty="0"/>
              <a:t>، </a:t>
            </a:r>
            <a:r>
              <a:rPr lang="en-GB" i="1" dirty="0" err="1"/>
              <a:t>إذا</a:t>
            </a:r>
            <a:r>
              <a:rPr lang="en-GB" i="1" dirty="0"/>
              <a:t> </a:t>
            </a:r>
            <a:r>
              <a:rPr lang="en-GB" i="1" dirty="0" err="1"/>
              <a:t>تم</a:t>
            </a:r>
            <a:r>
              <a:rPr lang="en-GB" i="1" dirty="0"/>
              <a:t> </a:t>
            </a:r>
            <a:r>
              <a:rPr lang="en-GB" i="1" dirty="0" err="1"/>
              <a:t>ا</a:t>
            </a:r>
            <a:r>
              <a:rPr lang="ar-SA" i="1" dirty="0"/>
              <a:t>بع</a:t>
            </a:r>
            <a:r>
              <a:rPr lang="en-GB" i="1" dirty="0" err="1"/>
              <a:t>ادهم</a:t>
            </a:r>
            <a:r>
              <a:rPr lang="en-GB" i="1" dirty="0"/>
              <a:t> من الرعاية التي يقدمها والديهم البيولوجيون أو مقدمو الرعاية المعتادون؟</a:t>
            </a:r>
            <a:endParaRPr lang="en-US" i="1" dirty="0"/>
          </a:p>
          <a:p>
            <a:pPr lvl="1" algn="r" rtl="1"/>
            <a:r>
              <a:rPr lang="en-GB" dirty="0"/>
              <a:t>يمكن أن يصاب </a:t>
            </a:r>
            <a:r>
              <a:rPr lang="en-GB" dirty="0" err="1"/>
              <a:t>الطفل</a:t>
            </a:r>
            <a:r>
              <a:rPr lang="en-GB" dirty="0"/>
              <a:t> </a:t>
            </a:r>
            <a:r>
              <a:rPr lang="en-GB" dirty="0" err="1"/>
              <a:t>بال</a:t>
            </a:r>
            <a:r>
              <a:rPr lang="ar-SA" dirty="0"/>
              <a:t>إجهاد</a:t>
            </a:r>
            <a:r>
              <a:rPr lang="en-GB" dirty="0"/>
              <a:t> (حتى الصدمة) ، مما يؤثر بشكل أكبر على </a:t>
            </a:r>
            <a:r>
              <a:rPr lang="en-GB" dirty="0" err="1"/>
              <a:t>صحته</a:t>
            </a:r>
            <a:r>
              <a:rPr lang="en-GB" dirty="0"/>
              <a:t> </a:t>
            </a:r>
            <a:r>
              <a:rPr lang="en-GB" dirty="0" err="1"/>
              <a:t>ال</a:t>
            </a:r>
            <a:r>
              <a:rPr lang="ar-SA" dirty="0"/>
              <a:t>نفس</a:t>
            </a:r>
            <a:r>
              <a:rPr lang="en-GB" dirty="0" err="1"/>
              <a:t>ية</a:t>
            </a:r>
            <a:r>
              <a:rPr lang="en-GB" dirty="0"/>
              <a:t> </a:t>
            </a:r>
            <a:r>
              <a:rPr lang="en-GB" dirty="0" err="1"/>
              <a:t>ورفاه</a:t>
            </a:r>
            <a:r>
              <a:rPr lang="ar-SA" dirty="0"/>
              <a:t>ه</a:t>
            </a:r>
            <a:endParaRPr lang="en-GB" dirty="0"/>
          </a:p>
          <a:p>
            <a:pPr lvl="1" algn="r" rtl="1"/>
            <a:r>
              <a:rPr lang="en-GB" dirty="0"/>
              <a:t>يمكن أن يتأثر ارتباط الطفل بالوالدين أو مقدمي الرعاية سلبًا ، مما يؤثر بشكل أكبر على أدائهم </a:t>
            </a:r>
            <a:r>
              <a:rPr lang="en-GB" dirty="0" err="1"/>
              <a:t>النفسي</a:t>
            </a:r>
            <a:r>
              <a:rPr lang="en-GB" dirty="0"/>
              <a:t> </a:t>
            </a:r>
            <a:r>
              <a:rPr lang="en-GB" dirty="0" err="1"/>
              <a:t>الاجتماعي</a:t>
            </a:r>
            <a:r>
              <a:rPr lang="en-GB" dirty="0"/>
              <a:t> وقدرتهم على تطوير علاقات مستقبلية</a:t>
            </a:r>
          </a:p>
          <a:p>
            <a:pPr lvl="2" algn="r" rtl="1"/>
            <a:r>
              <a:rPr lang="ar-SA" dirty="0" err="1"/>
              <a:t>ت</a:t>
            </a:r>
            <a:r>
              <a:rPr lang="en-GB" dirty="0" err="1"/>
              <a:t>ذك</a:t>
            </a:r>
            <a:r>
              <a:rPr lang="ar-SA" dirty="0" err="1"/>
              <a:t>ي</a:t>
            </a:r>
            <a:r>
              <a:rPr lang="en-GB" dirty="0" err="1"/>
              <a:t>ر</a:t>
            </a:r>
            <a:r>
              <a:rPr lang="en-GB" dirty="0"/>
              <a:t> المشاركين بالمناقشة </a:t>
            </a:r>
            <a:r>
              <a:rPr lang="en-GB" dirty="0" err="1"/>
              <a:t>حول</a:t>
            </a:r>
            <a:r>
              <a:rPr lang="en-GB" dirty="0"/>
              <a:t> </a:t>
            </a:r>
            <a:r>
              <a:rPr lang="ar-SA" dirty="0"/>
              <a:t>الارتباط</a:t>
            </a:r>
            <a:r>
              <a:rPr lang="en-GB" dirty="0"/>
              <a:t> في </a:t>
            </a:r>
            <a:r>
              <a:rPr lang="en-GB" dirty="0" err="1"/>
              <a:t>الوحدة</a:t>
            </a:r>
            <a:r>
              <a:rPr lang="en-GB" dirty="0"/>
              <a:t> </a:t>
            </a:r>
            <a:r>
              <a:rPr lang="ar-SA" dirty="0"/>
              <a:t>٤</a:t>
            </a:r>
            <a:r>
              <a:rPr lang="en-GB" dirty="0"/>
              <a:t>: الصحة النفسية والدعم النفسي الاجتماعي</a:t>
            </a:r>
          </a:p>
          <a:p>
            <a:pPr lvl="1" algn="r" rtl="1"/>
            <a:r>
              <a:rPr lang="en-GB" dirty="0"/>
              <a:t>يمكن أن يتزعزع استقرار الطفل لأنه تغيير كبير</a:t>
            </a:r>
          </a:p>
          <a:p>
            <a:pPr lvl="1" algn="r" rtl="1"/>
            <a:r>
              <a:rPr lang="en-GB" dirty="0" err="1"/>
              <a:t>قد</a:t>
            </a:r>
            <a:r>
              <a:rPr lang="en-GB" dirty="0"/>
              <a:t> </a:t>
            </a:r>
            <a:r>
              <a:rPr lang="en-GB" dirty="0" err="1"/>
              <a:t>ي</a:t>
            </a:r>
            <a:r>
              <a:rPr lang="ar-SA" dirty="0"/>
              <a:t>عاني</a:t>
            </a:r>
            <a:r>
              <a:rPr lang="en-GB" dirty="0"/>
              <a:t> الطفل للتكيف مع ترتيبات الرعاية الجديدة (وبيئة المعيشة الجديدة)</a:t>
            </a:r>
          </a:p>
          <a:p>
            <a:pPr lvl="1" algn="r" rtl="1"/>
            <a:r>
              <a:rPr lang="en-GB" dirty="0"/>
              <a:t>قد يصارع الطفل مع الولاءات المتضاربة (الولاء لوالديه أو لمقدمي الرعاية السابقين ، للعائلة ، إلخ)</a:t>
            </a:r>
          </a:p>
          <a:p>
            <a:pPr lvl="1" algn="r" rtl="1"/>
            <a:r>
              <a:rPr lang="en-GB" dirty="0"/>
              <a:t>قد لا يتم وضع الطفل في رعاية بديلة مناسبة</a:t>
            </a:r>
          </a:p>
          <a:p>
            <a:pPr lvl="2" algn="r" rtl="1"/>
            <a:r>
              <a:rPr lang="en-GB" dirty="0"/>
              <a:t>قد تكون خيارات الرعاية البديلة المتاحة محدودة</a:t>
            </a:r>
          </a:p>
          <a:p>
            <a:pPr lvl="2" algn="r" rtl="1"/>
            <a:r>
              <a:rPr lang="en-GB" dirty="0"/>
              <a:t>يمكن أن يؤدي ذلك إلى ترتيب رعاية غير ملائم لاحتياجات الطفل (على سبيل المثال ، تتوفر الرعاية السكنية أو المؤسسية فقط ، وليس الاهتمام بأنها ليست قائمة على الأسرة)</a:t>
            </a:r>
          </a:p>
          <a:p>
            <a:pPr marL="0" indent="0" algn="r" rtl="1">
              <a:buNone/>
            </a:pPr>
            <a:endParaRPr lang="en-GB" i="1" dirty="0"/>
          </a:p>
          <a:p>
            <a:pPr marL="0" indent="0" algn="r" rtl="1">
              <a:buNone/>
            </a:pPr>
            <a:r>
              <a:rPr lang="ar-SA" b="1" dirty="0"/>
              <a:t>يتبع</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3BB7A5E6-AD8F-077F-65A5-2F7D49BA414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C6AEC47-5DBB-EB90-CBD4-C1F6C1E1F69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53</a:t>
            </a:fld>
            <a:endParaRPr lang="en-US" sz="1200" dirty="0">
              <a:latin typeface="+mn-lt"/>
            </a:endParaRPr>
          </a:p>
        </p:txBody>
      </p:sp>
    </p:spTree>
    <p:extLst>
      <p:ext uri="{BB962C8B-B14F-4D97-AF65-F5344CB8AC3E}">
        <p14:creationId xmlns:p14="http://schemas.microsoft.com/office/powerpoint/2010/main" val="408875525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lgn="r" rtl="1">
              <a:buNone/>
            </a:pPr>
            <a:r>
              <a:rPr lang="en-GB" b="1" i="0" dirty="0"/>
              <a:t>مقدمة</a:t>
            </a:r>
          </a:p>
          <a:p>
            <a:pPr algn="r" rtl="1"/>
            <a:r>
              <a:rPr lang="en-GB" i="1" dirty="0" err="1"/>
              <a:t>أولاً</a:t>
            </a:r>
            <a:r>
              <a:rPr lang="ar-SA" i="1" dirty="0"/>
              <a:t>، </a:t>
            </a:r>
            <a:r>
              <a:rPr lang="en-GB" i="1" dirty="0" err="1"/>
              <a:t>نحن</a:t>
            </a:r>
            <a:r>
              <a:rPr lang="en-GB" i="1" dirty="0"/>
              <a:t> ندرس بعناية التأثير السلبي المحتمل على الطفل عند إبعاده عن الرعاية</a:t>
            </a:r>
          </a:p>
          <a:p>
            <a:pPr algn="r" rtl="1"/>
            <a:r>
              <a:rPr lang="en-GB" i="1" dirty="0" err="1"/>
              <a:t>بعد</a:t>
            </a:r>
            <a:r>
              <a:rPr lang="en-GB" i="1" dirty="0"/>
              <a:t> </a:t>
            </a:r>
            <a:r>
              <a:rPr lang="en-GB" i="1" dirty="0" err="1"/>
              <a:t>ذلك</a:t>
            </a:r>
            <a:r>
              <a:rPr lang="ar-SA" i="1" dirty="0"/>
              <a:t>، </a:t>
            </a:r>
            <a:r>
              <a:rPr lang="en-GB" i="1" dirty="0"/>
              <a:t> نستكشف وننفذ تدابير بديلة لزيادة سلامة الطفل ضمن ترتيبات الرعاية الحالية إذا كان هذا خيارًا آمنًا ومناسبًا للحفاظ على سلامة الطفل بدلاً من الإبعاد.</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قسّم المشاركين في مجموعات </a:t>
            </a:r>
            <a:r>
              <a:rPr lang="en-GB" dirty="0" err="1"/>
              <a:t>من</a:t>
            </a:r>
            <a:r>
              <a:rPr lang="en-GB" dirty="0"/>
              <a:t> </a:t>
            </a:r>
            <a:r>
              <a:rPr lang="ar-SA" dirty="0"/>
              <a:t>٣ </a:t>
            </a:r>
            <a:r>
              <a:rPr lang="en-GB" dirty="0"/>
              <a:t> </a:t>
            </a:r>
            <a:r>
              <a:rPr lang="en-GB" dirty="0" err="1"/>
              <a:t>إلى</a:t>
            </a:r>
            <a:r>
              <a:rPr lang="en-GB" dirty="0"/>
              <a:t> </a:t>
            </a:r>
            <a:r>
              <a:rPr lang="ar-SA" dirty="0"/>
              <a:t>٥</a:t>
            </a:r>
            <a:r>
              <a:rPr lang="en-GB" dirty="0"/>
              <a:t> أشخاص</a:t>
            </a:r>
          </a:p>
          <a:p>
            <a:pPr algn="r" rtl="1"/>
            <a:r>
              <a:rPr lang="en-GB" dirty="0"/>
              <a:t>توجيه </a:t>
            </a:r>
            <a:r>
              <a:rPr lang="en-GB" dirty="0" err="1"/>
              <a:t>المشاركين</a:t>
            </a:r>
            <a:r>
              <a:rPr lang="en-GB" dirty="0"/>
              <a:t> </a:t>
            </a:r>
            <a:r>
              <a:rPr lang="en-GB" dirty="0" err="1"/>
              <a:t>إلى</a:t>
            </a:r>
            <a:r>
              <a:rPr lang="ar-SA" dirty="0"/>
              <a:t> </a:t>
            </a:r>
            <a:r>
              <a:rPr lang="ar-SA" b="1" dirty="0"/>
              <a:t>ال</a:t>
            </a:r>
            <a:r>
              <a:rPr lang="en-GB" b="1" dirty="0" err="1"/>
              <a:t>صفحة</a:t>
            </a:r>
            <a:r>
              <a:rPr lang="ar-SA" b="1" dirty="0"/>
              <a:t> </a:t>
            </a:r>
            <a:r>
              <a:rPr lang="en-GB" b="1" dirty="0"/>
              <a:t> </a:t>
            </a:r>
            <a:r>
              <a:rPr lang="ar-SA" b="1" dirty="0"/>
              <a:t>٨٣</a:t>
            </a:r>
            <a:r>
              <a:rPr lang="en-GB" b="1" dirty="0"/>
              <a:t> </a:t>
            </a:r>
            <a:r>
              <a:rPr lang="en-GB" b="1" dirty="0" err="1"/>
              <a:t>من</a:t>
            </a:r>
            <a:r>
              <a:rPr lang="en-GB" b="1" dirty="0"/>
              <a:t> </a:t>
            </a:r>
            <a:r>
              <a:rPr lang="ar-SA" b="1" dirty="0"/>
              <a:t>دليل العمل</a:t>
            </a:r>
            <a:r>
              <a:rPr lang="en-GB" b="1" dirty="0"/>
              <a:t>: طرق لزيادة سلامة الطفل ضمن ترتيبات الرعاية ال</a:t>
            </a:r>
            <a:r>
              <a:rPr lang="ar-SA" b="1" dirty="0"/>
              <a:t>قائمة</a:t>
            </a:r>
            <a:endParaRPr lang="en-GB" b="1" dirty="0"/>
          </a:p>
          <a:p>
            <a:pPr algn="r" rtl="1"/>
            <a:r>
              <a:rPr lang="en-GB" i="1" dirty="0"/>
              <a:t>في مجموعاتك:</a:t>
            </a:r>
          </a:p>
          <a:p>
            <a:pPr lvl="1" algn="r" rtl="1"/>
            <a:r>
              <a:rPr lang="en-GB" i="1" dirty="0"/>
              <a:t>ناقش الطرق / التقنيات / الإستراتيجيات التي يمكن أن يستخدمها أخصائي الحالة لزيادة سلامة الطفل ضمن ترتيب الرعاية.</a:t>
            </a:r>
          </a:p>
          <a:p>
            <a:pPr lvl="1" algn="r" rtl="1"/>
            <a:r>
              <a:rPr lang="en-GB" i="1" dirty="0"/>
              <a:t>تذكر الوظائف </a:t>
            </a:r>
            <a:r>
              <a:rPr lang="en-GB" i="1" dirty="0" err="1"/>
              <a:t>الأساسية</a:t>
            </a:r>
            <a:r>
              <a:rPr lang="en-GB" i="1" dirty="0"/>
              <a:t> </a:t>
            </a:r>
            <a:r>
              <a:rPr lang="ar-SA" i="1" dirty="0"/>
              <a:t>ل</a:t>
            </a:r>
            <a:r>
              <a:rPr lang="en-GB" i="1" dirty="0" err="1"/>
              <a:t>أخصائي</a:t>
            </a:r>
            <a:r>
              <a:rPr lang="en-GB" i="1" dirty="0"/>
              <a:t> </a:t>
            </a:r>
            <a:r>
              <a:rPr lang="en-GB" i="1" dirty="0" err="1"/>
              <a:t>الحالة</a:t>
            </a:r>
            <a:r>
              <a:rPr lang="en-GB" i="1" dirty="0"/>
              <a:t> : الوظيفة الداعمة ووظيفة التنسيق وإدارة المعلومات</a:t>
            </a:r>
          </a:p>
          <a:p>
            <a:pPr lvl="1" algn="r" rtl="1"/>
            <a:r>
              <a:rPr lang="en-GB" i="1" dirty="0"/>
              <a:t>اكتب الأفكار في كتابك التدريبي</a:t>
            </a:r>
          </a:p>
          <a:p>
            <a:pPr marL="0" indent="0" algn="r" rtl="1">
              <a:buNone/>
            </a:pPr>
            <a:endParaRPr lang="en-GB" dirty="0"/>
          </a:p>
          <a:p>
            <a:pPr marL="0" indent="0" algn="r" rtl="1">
              <a:buNone/>
            </a:pPr>
            <a:r>
              <a:rPr lang="en-GB" b="1" dirty="0"/>
              <a:t>العمل الجماعي (15 دقيقة)</a:t>
            </a:r>
          </a:p>
          <a:p>
            <a:pPr marL="0" indent="0" algn="r" rtl="1">
              <a:buNone/>
            </a:pPr>
            <a:endParaRPr lang="en-GB" b="1" dirty="0"/>
          </a:p>
          <a:p>
            <a:pPr marL="0" indent="0" algn="r" rtl="1">
              <a:buNone/>
            </a:pPr>
            <a:r>
              <a:rPr lang="en-GB" b="1" dirty="0"/>
              <a:t>مناقشة عامة (15 دقيقة)</a:t>
            </a:r>
          </a:p>
          <a:p>
            <a:pPr algn="r" rtl="1"/>
            <a:r>
              <a:rPr lang="en-GB" dirty="0"/>
              <a:t>اطلب متطوعًا من كل مجموعة لمشاركة وتقديم عملهم</a:t>
            </a:r>
          </a:p>
          <a:p>
            <a:pPr algn="r" rtl="1"/>
            <a:r>
              <a:rPr lang="en-GB" dirty="0"/>
              <a:t>راجع الأفكار المقدمة</a:t>
            </a:r>
          </a:p>
          <a:p>
            <a:pPr algn="r" rtl="1"/>
            <a:r>
              <a:rPr lang="en-GB" dirty="0"/>
              <a:t>حدد ما إذا كانت الأفكار واقعية وقابلة للتحقيق وضمن حدود دور أخصائي الحالة</a:t>
            </a:r>
          </a:p>
          <a:p>
            <a:pPr algn="r" rtl="1"/>
            <a:r>
              <a:rPr lang="en-GB" dirty="0"/>
              <a:t>تلخيص المعلومات المشتركة</a:t>
            </a:r>
          </a:p>
          <a:p>
            <a:pPr algn="r" rtl="1"/>
            <a:r>
              <a:rPr lang="en-GB" i="1" dirty="0"/>
              <a:t>سننظر الآن في أمثلة للطرق التي يمكن بها زيادة السلامة في ترتيبات الرعاية</a:t>
            </a:r>
            <a:endParaRPr lang="en-BE" i="1" dirty="0"/>
          </a:p>
        </p:txBody>
      </p:sp>
      <p:sp>
        <p:nvSpPr>
          <p:cNvPr id="7" name="Google Shape;725;p48:notes">
            <a:extLst>
              <a:ext uri="{FF2B5EF4-FFF2-40B4-BE49-F238E27FC236}">
                <a16:creationId xmlns:a16="http://schemas.microsoft.com/office/drawing/2014/main" id="{2C6AEC47-5DBB-EB90-CBD4-C1F6C1E1F69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54</a:t>
            </a:fld>
            <a:endParaRPr lang="en-US" sz="1200" dirty="0">
              <a:latin typeface="+mn-lt"/>
            </a:endParaRPr>
          </a:p>
        </p:txBody>
      </p:sp>
    </p:spTree>
    <p:extLst>
      <p:ext uri="{BB962C8B-B14F-4D97-AF65-F5344CB8AC3E}">
        <p14:creationId xmlns:p14="http://schemas.microsoft.com/office/powerpoint/2010/main" val="295610557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هذه خيارات قليلة يمكن أن تزيد من سلامة الطفل ضمن ترتيبات الرعاية الحالية.</a:t>
            </a:r>
          </a:p>
          <a:p>
            <a:pPr lvl="1" algn="r" rtl="1"/>
            <a:r>
              <a:rPr lang="en-GB" i="1" dirty="0"/>
              <a:t>هذه ليست نظرة عامة على مقاس واحد يناسب الجميع.</a:t>
            </a:r>
          </a:p>
          <a:p>
            <a:pPr lvl="1" algn="r" rtl="1"/>
            <a:r>
              <a:rPr lang="en-GB" i="1" dirty="0"/>
              <a:t>ما هو ممكن وربما مفيد لطفل ما قد لا يكون خيارًا لطفل آخر في موقف مختلف.</a:t>
            </a:r>
          </a:p>
          <a:p>
            <a:pPr lvl="1" algn="r" rtl="1"/>
            <a:r>
              <a:rPr lang="en-GB" i="1" dirty="0"/>
              <a:t>يجب استكشاف البدائل على أساس كل حالة على حدة</a:t>
            </a:r>
          </a:p>
          <a:p>
            <a:pPr algn="r" rtl="1"/>
            <a:r>
              <a:rPr lang="en-GB" b="0" i="0" dirty="0" err="1"/>
              <a:t>عرض</a:t>
            </a:r>
            <a:r>
              <a:rPr lang="en-GB" b="0" i="0" dirty="0"/>
              <a:t> الشريحة</a:t>
            </a:r>
          </a:p>
          <a:p>
            <a:pPr algn="r" rtl="1"/>
            <a:r>
              <a:rPr lang="en-GB" b="1" i="1" dirty="0"/>
              <a:t>دعم الوالد أو مقدم الرعاية</a:t>
            </a:r>
          </a:p>
          <a:p>
            <a:pPr lvl="1" algn="r" rtl="1"/>
            <a:r>
              <a:rPr lang="en-GB" i="1" dirty="0"/>
              <a:t>يمكن أن يكون ذلك من خلال:</a:t>
            </a:r>
          </a:p>
          <a:p>
            <a:pPr lvl="2" algn="r" rtl="1"/>
            <a:r>
              <a:rPr lang="en-GB" i="1" dirty="0"/>
              <a:t>الإحالات إلى مقدمي الخدمات الآخرين</a:t>
            </a:r>
          </a:p>
          <a:p>
            <a:pPr lvl="2" algn="r" rtl="1"/>
            <a:r>
              <a:rPr lang="en-GB" i="1" dirty="0"/>
              <a:t>زيادة قدرة الوالدين وقدرتهم </a:t>
            </a:r>
            <a:r>
              <a:rPr lang="en-GB" i="1" dirty="0" err="1"/>
              <a:t>على</a:t>
            </a:r>
            <a:r>
              <a:rPr lang="en-GB" i="1" dirty="0"/>
              <a:t> </a:t>
            </a:r>
            <a:r>
              <a:rPr lang="en-GB" i="1" dirty="0" err="1"/>
              <a:t>ال</a:t>
            </a:r>
            <a:r>
              <a:rPr lang="ar-SA" i="1" dirty="0"/>
              <a:t>مرونة</a:t>
            </a:r>
            <a:r>
              <a:rPr lang="en-GB" i="1" dirty="0"/>
              <a:t> من خلال نهج تقوية الأسرة</a:t>
            </a:r>
          </a:p>
          <a:p>
            <a:pPr lvl="1" algn="r" rtl="1"/>
            <a:r>
              <a:rPr lang="en-GB" i="1" dirty="0"/>
              <a:t>يجب أن يركز الدعم المقدم للوالدين على مخاوف الحماية التي تعرض الطفل للخطر.</a:t>
            </a:r>
          </a:p>
          <a:p>
            <a:pPr algn="r" rtl="1"/>
            <a:r>
              <a:rPr lang="ar-SA" b="1" i="1" dirty="0"/>
              <a:t>المراقبة</a:t>
            </a:r>
            <a:r>
              <a:rPr lang="en-GB" b="1" i="1" dirty="0"/>
              <a:t> </a:t>
            </a:r>
            <a:r>
              <a:rPr lang="en-GB" b="1" i="1" dirty="0" err="1"/>
              <a:t>المنتظم</a:t>
            </a:r>
            <a:r>
              <a:rPr lang="ar-SA" b="1" i="1" dirty="0" err="1"/>
              <a:t>ة</a:t>
            </a:r>
            <a:endParaRPr lang="en-GB" b="1" i="1" dirty="0"/>
          </a:p>
          <a:p>
            <a:pPr lvl="1" algn="r" rtl="1"/>
            <a:r>
              <a:rPr lang="en-GB" i="1" dirty="0"/>
              <a:t>يمكن أن </a:t>
            </a:r>
            <a:r>
              <a:rPr lang="en-GB" i="1" dirty="0" err="1"/>
              <a:t>يؤدي</a:t>
            </a:r>
            <a:r>
              <a:rPr lang="en-GB" i="1" dirty="0"/>
              <a:t> </a:t>
            </a:r>
            <a:r>
              <a:rPr lang="ar-SA" i="1" dirty="0"/>
              <a:t>التفقد </a:t>
            </a:r>
            <a:r>
              <a:rPr lang="en-GB" i="1" dirty="0" err="1"/>
              <a:t>بانتظام</a:t>
            </a:r>
            <a:r>
              <a:rPr lang="en-GB" i="1" dirty="0"/>
              <a:t> </a:t>
            </a:r>
            <a:r>
              <a:rPr lang="ar-SA" i="1" dirty="0" err="1"/>
              <a:t>لل</a:t>
            </a:r>
            <a:r>
              <a:rPr lang="en-GB" i="1" dirty="0" err="1"/>
              <a:t>طفل</a:t>
            </a:r>
            <a:r>
              <a:rPr lang="en-GB" i="1" dirty="0"/>
              <a:t> لمراقبة </a:t>
            </a:r>
            <a:r>
              <a:rPr lang="en-GB" i="1" dirty="0" err="1"/>
              <a:t>سلامته</a:t>
            </a:r>
            <a:r>
              <a:rPr lang="en-GB" i="1" dirty="0"/>
              <a:t> </a:t>
            </a:r>
            <a:r>
              <a:rPr lang="en-GB" i="1" dirty="0" err="1"/>
              <a:t>ورفاه</a:t>
            </a:r>
            <a:r>
              <a:rPr lang="ar-SA" i="1" dirty="0"/>
              <a:t>ه</a:t>
            </a:r>
            <a:r>
              <a:rPr lang="en-GB" i="1" dirty="0"/>
              <a:t> إلى زيادة شعور الطفل بالأمان.</a:t>
            </a:r>
          </a:p>
          <a:p>
            <a:pPr lvl="1" algn="r" rtl="1"/>
            <a:r>
              <a:rPr lang="en-GB" i="1" dirty="0"/>
              <a:t>يجب أن تتم زيارات المراقبة من خلال:</a:t>
            </a:r>
          </a:p>
          <a:p>
            <a:pPr lvl="2" algn="r" rtl="1"/>
            <a:r>
              <a:rPr lang="en-GB" i="1" dirty="0"/>
              <a:t>شخص بالغ موثوق به (أحد أفراد الأسرة </a:t>
            </a:r>
            <a:r>
              <a:rPr lang="en-GB" i="1" dirty="0" err="1"/>
              <a:t>الممتدة</a:t>
            </a:r>
            <a:r>
              <a:rPr lang="en-GB" i="1" dirty="0"/>
              <a:t> </a:t>
            </a:r>
            <a:r>
              <a:rPr lang="en-GB" i="1" dirty="0" err="1"/>
              <a:t>أو</a:t>
            </a:r>
            <a:r>
              <a:rPr lang="en-GB" i="1" dirty="0"/>
              <a:t> متطوع في </a:t>
            </a:r>
            <a:r>
              <a:rPr lang="en-GB" i="1" dirty="0" err="1"/>
              <a:t>المجتمع</a:t>
            </a:r>
            <a:r>
              <a:rPr lang="en-GB" i="1" dirty="0"/>
              <a:t> </a:t>
            </a:r>
            <a:r>
              <a:rPr lang="en-GB" i="1" dirty="0" err="1"/>
              <a:t>أو</a:t>
            </a:r>
            <a:r>
              <a:rPr lang="en-GB" i="1" dirty="0"/>
              <a:t> عضو آخر في المجتمع) يشارك أيضًا في حماية الطفل</a:t>
            </a:r>
          </a:p>
          <a:p>
            <a:pPr lvl="2" algn="r" rtl="1"/>
            <a:r>
              <a:rPr lang="en-GB" i="1" dirty="0"/>
              <a:t>أخصائي الحالة و / أو المشرف عند الاقتضاء</a:t>
            </a:r>
          </a:p>
        </p:txBody>
      </p:sp>
      <p:sp>
        <p:nvSpPr>
          <p:cNvPr id="8" name="Slide Image Placeholder 7">
            <a:extLst>
              <a:ext uri="{FF2B5EF4-FFF2-40B4-BE49-F238E27FC236}">
                <a16:creationId xmlns:a16="http://schemas.microsoft.com/office/drawing/2014/main" id="{6DAAAE27-515C-A258-1015-55D0B420C7BB}"/>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A89643CE-04F0-EADF-A5A4-08380104578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55</a:t>
            </a:fld>
            <a:endParaRPr lang="en-US" sz="1200" dirty="0">
              <a:latin typeface="+mn-lt"/>
            </a:endParaRPr>
          </a:p>
        </p:txBody>
      </p:sp>
    </p:spTree>
    <p:extLst>
      <p:ext uri="{BB962C8B-B14F-4D97-AF65-F5344CB8AC3E}">
        <p14:creationId xmlns:p14="http://schemas.microsoft.com/office/powerpoint/2010/main" val="365136891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0" dirty="0" err="1"/>
              <a:t>عرض</a:t>
            </a:r>
            <a:r>
              <a:rPr lang="en-GB" i="0" dirty="0"/>
              <a:t> الشريحة</a:t>
            </a:r>
          </a:p>
          <a:p>
            <a:pPr algn="r" rtl="1"/>
            <a:r>
              <a:rPr lang="en-GB" b="1" i="1" dirty="0"/>
              <a:t>خطط السلامة</a:t>
            </a:r>
          </a:p>
          <a:p>
            <a:pPr lvl="1" algn="r" rtl="1"/>
            <a:r>
              <a:rPr lang="en-GB" i="1" dirty="0" err="1"/>
              <a:t>يمكن</a:t>
            </a:r>
            <a:r>
              <a:rPr lang="en-GB" i="1" dirty="0"/>
              <a:t> استخدام خطط السلامة لزيادة إحساس الطفل بالأمان وتقليل المخاطر.</a:t>
            </a:r>
          </a:p>
          <a:p>
            <a:pPr lvl="1" algn="r" rtl="1"/>
            <a:r>
              <a:rPr lang="en-GB" i="1" dirty="0"/>
              <a:t>تذكر الأدوات التي مارسناها في </a:t>
            </a:r>
            <a:r>
              <a:rPr lang="en-GB" i="1" dirty="0" err="1"/>
              <a:t>الجلسة</a:t>
            </a:r>
            <a:r>
              <a:rPr lang="en-GB" i="1" dirty="0"/>
              <a:t> </a:t>
            </a:r>
            <a:r>
              <a:rPr lang="ar-SA" i="1" dirty="0"/>
              <a:t>٥</a:t>
            </a:r>
            <a:r>
              <a:rPr lang="en-GB" i="1" dirty="0"/>
              <a:t>:</a:t>
            </a:r>
          </a:p>
          <a:p>
            <a:pPr lvl="2" algn="r" rtl="1"/>
            <a:r>
              <a:rPr lang="ar-SA" i="1" dirty="0"/>
              <a:t>ال</a:t>
            </a:r>
            <a:r>
              <a:rPr lang="en-GB" i="1" dirty="0" err="1"/>
              <a:t>خريطة</a:t>
            </a:r>
            <a:r>
              <a:rPr lang="en-GB" i="1" dirty="0"/>
              <a:t> </a:t>
            </a:r>
            <a:r>
              <a:rPr lang="en-GB" i="1" dirty="0" err="1"/>
              <a:t>المجتمع</a:t>
            </a:r>
            <a:r>
              <a:rPr lang="ar-SA" i="1" dirty="0" err="1"/>
              <a:t>ية</a:t>
            </a:r>
            <a:endParaRPr lang="en-GB" i="1" dirty="0"/>
          </a:p>
          <a:p>
            <a:pPr lvl="2" algn="r" rtl="1"/>
            <a:r>
              <a:rPr lang="en-GB" i="1" dirty="0"/>
              <a:t>دائرة السلامة</a:t>
            </a:r>
          </a:p>
          <a:p>
            <a:pPr lvl="2" algn="r" rtl="1"/>
            <a:r>
              <a:rPr lang="en-GB" i="1" dirty="0"/>
              <a:t>قائمة التحقق من السلامة</a:t>
            </a:r>
          </a:p>
          <a:p>
            <a:pPr algn="r" rtl="1"/>
            <a:r>
              <a:rPr lang="en-GB" sz="1200" b="1" dirty="0" err="1">
                <a:latin typeface="Calibri" panose="020F0502020204030204" pitchFamily="34" charset="0"/>
                <a:cs typeface="Calibri" panose="020F0502020204030204" pitchFamily="34" charset="0"/>
              </a:rPr>
              <a:t>منع</a:t>
            </a:r>
            <a:r>
              <a:rPr lang="en-GB" sz="1200" b="1" dirty="0">
                <a:latin typeface="Calibri" panose="020F0502020204030204" pitchFamily="34" charset="0"/>
                <a:cs typeface="Calibri" panose="020F0502020204030204" pitchFamily="34" charset="0"/>
              </a:rPr>
              <a:t> </a:t>
            </a:r>
            <a:r>
              <a:rPr lang="ar-SA" sz="1200" b="1" dirty="0">
                <a:latin typeface="Calibri" panose="020F0502020204030204" pitchFamily="34" charset="0"/>
                <a:cs typeface="Calibri" panose="020F0502020204030204" pitchFamily="34" charset="0"/>
              </a:rPr>
              <a:t>ال</a:t>
            </a:r>
            <a:r>
              <a:rPr lang="en-GB" sz="1200" b="1" dirty="0" err="1">
                <a:latin typeface="Calibri" panose="020F0502020204030204" pitchFamily="34" charset="0"/>
                <a:cs typeface="Calibri" panose="020F0502020204030204" pitchFamily="34" charset="0"/>
              </a:rPr>
              <a:t>وصول</a:t>
            </a:r>
            <a:r>
              <a:rPr lang="en-GB" sz="1200" b="1" dirty="0">
                <a:latin typeface="Calibri" panose="020F0502020204030204" pitchFamily="34" charset="0"/>
                <a:cs typeface="Calibri" panose="020F0502020204030204" pitchFamily="34" charset="0"/>
              </a:rPr>
              <a:t> </a:t>
            </a:r>
            <a:r>
              <a:rPr lang="ar-SA" sz="1200" b="1" dirty="0" err="1">
                <a:latin typeface="Calibri" panose="020F0502020204030204" pitchFamily="34" charset="0"/>
                <a:cs typeface="Calibri" panose="020F0502020204030204" pitchFamily="34" charset="0"/>
              </a:rPr>
              <a:t>لل</a:t>
            </a:r>
            <a:r>
              <a:rPr lang="en-GB" sz="1200" b="1" dirty="0" err="1">
                <a:latin typeface="Calibri" panose="020F0502020204030204" pitchFamily="34" charset="0"/>
                <a:cs typeface="Calibri" panose="020F0502020204030204" pitchFamily="34" charset="0"/>
              </a:rPr>
              <a:t>طفل</a:t>
            </a:r>
            <a:endParaRPr lang="en-BE" sz="1200" b="1">
              <a:latin typeface="Calibri" panose="020F0502020204030204" pitchFamily="34" charset="0"/>
              <a:cs typeface="Calibri" panose="020F0502020204030204" pitchFamily="34" charset="0"/>
            </a:endParaRPr>
          </a:p>
          <a:p>
            <a:pPr lvl="1" algn="r" rtl="1"/>
            <a:r>
              <a:rPr lang="en-GB" i="1" dirty="0" err="1"/>
              <a:t>قد</a:t>
            </a:r>
            <a:r>
              <a:rPr lang="en-GB" i="1" dirty="0"/>
              <a:t> تكون السلطات قادرة على تقديم الدعم لمنع الجاني من الوصول إلى </a:t>
            </a:r>
            <a:r>
              <a:rPr lang="en-GB" i="1" dirty="0" err="1"/>
              <a:t>الطفل</a:t>
            </a:r>
            <a:r>
              <a:rPr lang="en-GB" i="1" dirty="0"/>
              <a:t> </a:t>
            </a:r>
            <a:r>
              <a:rPr lang="en-GB" i="1" dirty="0" err="1"/>
              <a:t>مما</a:t>
            </a:r>
            <a:r>
              <a:rPr lang="en-GB" i="1" dirty="0"/>
              <a:t> قد يقلل بشكل كبير من المخاطر ويزيد من إحساس الطفل بالأمان.</a:t>
            </a:r>
          </a:p>
          <a:p>
            <a:pPr lvl="1" algn="r" rtl="1"/>
            <a:r>
              <a:rPr lang="en-GB" i="1" dirty="0"/>
              <a:t>يجب استكشاف هذا الخيار فقط عندما يكون آمنًا </a:t>
            </a:r>
            <a:r>
              <a:rPr lang="en-GB" i="1" dirty="0" err="1"/>
              <a:t>ومناسبًا</a:t>
            </a:r>
            <a:r>
              <a:rPr lang="en-GB" i="1" dirty="0"/>
              <a:t> </a:t>
            </a:r>
            <a:r>
              <a:rPr lang="en-GB" i="1" dirty="0" err="1"/>
              <a:t>مما</a:t>
            </a:r>
            <a:r>
              <a:rPr lang="en-GB" i="1" dirty="0"/>
              <a:t> يضمن عدم تعرض الطفل لخطر متزايد.</a:t>
            </a:r>
          </a:p>
        </p:txBody>
      </p:sp>
      <p:sp>
        <p:nvSpPr>
          <p:cNvPr id="6" name="Slide Image Placeholder 5">
            <a:extLst>
              <a:ext uri="{FF2B5EF4-FFF2-40B4-BE49-F238E27FC236}">
                <a16:creationId xmlns:a16="http://schemas.microsoft.com/office/drawing/2014/main" id="{3E6B4951-09D4-50F5-2AD2-662EC139521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4A4726D-663E-543A-A651-32FEC512CE1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56</a:t>
            </a:fld>
            <a:endParaRPr lang="en-US" sz="1200" dirty="0">
              <a:latin typeface="+mn-lt"/>
            </a:endParaRPr>
          </a:p>
        </p:txBody>
      </p:sp>
    </p:spTree>
    <p:extLst>
      <p:ext uri="{BB962C8B-B14F-4D97-AF65-F5344CB8AC3E}">
        <p14:creationId xmlns:p14="http://schemas.microsoft.com/office/powerpoint/2010/main" val="18103156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GB" i="1" dirty="0"/>
              <a:t>هذه </a:t>
            </a:r>
            <a:r>
              <a:rPr lang="en-GB" i="1" dirty="0" err="1"/>
              <a:t>هي</a:t>
            </a:r>
            <a:r>
              <a:rPr lang="en-GB" i="1" dirty="0"/>
              <a:t> </a:t>
            </a:r>
            <a:r>
              <a:rPr lang="ar-SA" i="1" dirty="0">
                <a:latin typeface="Calibri" panose="020F0502020204030204" pitchFamily="34" charset="0"/>
                <a:cs typeface="Calibri" panose="020F0502020204030204" pitchFamily="34" charset="0"/>
              </a:rPr>
              <a:t>الممارسة </a:t>
            </a:r>
            <a:r>
              <a:rPr lang="ar-SA" i="1" dirty="0" err="1">
                <a:latin typeface="Calibri" panose="020F0502020204030204" pitchFamily="34" charset="0"/>
                <a:cs typeface="Calibri" panose="020F0502020204030204" pitchFamily="34" charset="0"/>
              </a:rPr>
              <a:t>الأ</a:t>
            </a:r>
            <a:r>
              <a:rPr lang="en-GB" i="1" dirty="0" err="1">
                <a:latin typeface="Calibri" panose="020F0502020204030204" pitchFamily="34" charset="0"/>
                <a:cs typeface="Calibri" panose="020F0502020204030204" pitchFamily="34" charset="0"/>
              </a:rPr>
              <a:t>فضل</a:t>
            </a:r>
            <a:r>
              <a:rPr lang="en-GB" i="1" dirty="0">
                <a:latin typeface="Calibri" panose="020F0502020204030204" pitchFamily="34" charset="0"/>
                <a:cs typeface="Calibri" panose="020F0502020204030204" pitchFamily="34" charset="0"/>
              </a:rPr>
              <a:t> </a:t>
            </a:r>
            <a:r>
              <a:rPr lang="en-GB" i="1" dirty="0" err="1"/>
              <a:t>عند</a:t>
            </a:r>
            <a:r>
              <a:rPr lang="en-GB" i="1" dirty="0"/>
              <a:t> استكشاف </a:t>
            </a:r>
            <a:r>
              <a:rPr lang="en-GB" i="1" dirty="0" err="1"/>
              <a:t>إمكانية</a:t>
            </a:r>
            <a:r>
              <a:rPr lang="en-GB" i="1" dirty="0"/>
              <a:t> </a:t>
            </a:r>
            <a:r>
              <a:rPr lang="en-GB" i="1" dirty="0" err="1"/>
              <a:t>ال</a:t>
            </a:r>
            <a:r>
              <a:rPr lang="ar-SA" i="1" dirty="0"/>
              <a:t>إبعاد</a:t>
            </a:r>
            <a:r>
              <a:rPr lang="en-GB" i="1" dirty="0"/>
              <a:t> من الرعاية وخيارات الرعاية البديلة</a:t>
            </a:r>
          </a:p>
          <a:p>
            <a:pPr algn="r" rtl="1"/>
            <a:endParaRPr lang="en-GB" dirty="0"/>
          </a:p>
          <a:p>
            <a:pPr algn="r" rtl="1"/>
            <a:endParaRPr lang="en-GB" dirty="0"/>
          </a:p>
        </p:txBody>
      </p:sp>
      <p:sp>
        <p:nvSpPr>
          <p:cNvPr id="6" name="Slide Image Placeholder 5">
            <a:extLst>
              <a:ext uri="{FF2B5EF4-FFF2-40B4-BE49-F238E27FC236}">
                <a16:creationId xmlns:a16="http://schemas.microsoft.com/office/drawing/2014/main" id="{CD243139-762C-6A8D-1CE1-0AD71D547CE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6F16FDE-EF4C-F0AB-F87F-84E3169A8E8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57</a:t>
            </a:fld>
            <a:endParaRPr lang="en-US" sz="1200" dirty="0">
              <a:latin typeface="+mn-lt"/>
            </a:endParaRPr>
          </a:p>
        </p:txBody>
      </p:sp>
    </p:spTree>
    <p:extLst>
      <p:ext uri="{BB962C8B-B14F-4D97-AF65-F5344CB8AC3E}">
        <p14:creationId xmlns:p14="http://schemas.microsoft.com/office/powerpoint/2010/main" val="274914969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GB" i="1" dirty="0"/>
              <a:t>تمت مناقشة الرعاية البديلة بمزيد من التفصيل في وحدات </a:t>
            </a:r>
            <a:r>
              <a:rPr lang="en-GB" i="1" dirty="0" err="1"/>
              <a:t>المستوى</a:t>
            </a:r>
            <a:r>
              <a:rPr lang="en-GB" i="1" dirty="0"/>
              <a:t> </a:t>
            </a:r>
            <a:r>
              <a:rPr lang="ar-SA" i="1" dirty="0"/>
              <a:t>٣</a:t>
            </a:r>
            <a:r>
              <a:rPr lang="en-GB" i="1" dirty="0"/>
              <a:t> للأطفال غير </a:t>
            </a:r>
            <a:r>
              <a:rPr lang="en-GB" i="1" dirty="0" err="1"/>
              <a:t>المصحوبين</a:t>
            </a:r>
            <a:r>
              <a:rPr lang="en-GB" i="1" dirty="0"/>
              <a:t> </a:t>
            </a:r>
            <a:r>
              <a:rPr lang="ar-SA" i="1" dirty="0"/>
              <a:t>و المنفصلين</a:t>
            </a:r>
            <a:r>
              <a:rPr lang="en-GB" i="1" dirty="0"/>
              <a:t>/ الرعاية البديلة / </a:t>
            </a:r>
            <a:r>
              <a:rPr lang="en-GB" i="1" dirty="0" err="1"/>
              <a:t>ت</a:t>
            </a:r>
            <a:r>
              <a:rPr lang="ar-SA" i="1" dirty="0"/>
              <a:t>عقب</a:t>
            </a:r>
            <a:r>
              <a:rPr lang="en-GB" i="1" dirty="0"/>
              <a:t> الأسرة </a:t>
            </a:r>
            <a:r>
              <a:rPr lang="en-GB" i="1" dirty="0" err="1"/>
              <a:t>ولم</a:t>
            </a:r>
            <a:r>
              <a:rPr lang="en-GB" i="1" dirty="0"/>
              <a:t> </a:t>
            </a:r>
            <a:r>
              <a:rPr lang="ar-SA" i="1" dirty="0"/>
              <a:t>الشمل</a:t>
            </a:r>
            <a:endParaRPr lang="en-GB" i="1" dirty="0"/>
          </a:p>
          <a:p>
            <a:pPr algn="r" rtl="1"/>
            <a:r>
              <a:rPr lang="en-US" i="1" dirty="0"/>
              <a:t>هل لدى أي شخص أي أسئلة أو بحاجة إلى توضيح؟</a:t>
            </a:r>
            <a:endParaRPr lang="en-BE" i="1" dirty="0"/>
          </a:p>
          <a:p>
            <a:pPr algn="r" rtl="1"/>
            <a:r>
              <a:rPr lang="en-US" i="1" dirty="0"/>
              <a:t>في الجلسة القادمة سنغلق وحدة اليوم</a:t>
            </a:r>
            <a:endParaRPr lang="en-BE" i="1" dirty="0"/>
          </a:p>
        </p:txBody>
      </p:sp>
      <p:sp>
        <p:nvSpPr>
          <p:cNvPr id="6" name="Slide Image Placeholder 5">
            <a:extLst>
              <a:ext uri="{FF2B5EF4-FFF2-40B4-BE49-F238E27FC236}">
                <a16:creationId xmlns:a16="http://schemas.microsoft.com/office/drawing/2014/main" id="{75325C35-C3CA-B773-8675-3DE46AC68BD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4C928C5-F564-1131-8A17-8BF7E8C5368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58</a:t>
            </a:fld>
            <a:endParaRPr lang="en-US" sz="1200" dirty="0">
              <a:latin typeface="+mn-lt"/>
            </a:endParaRPr>
          </a:p>
        </p:txBody>
      </p:sp>
    </p:spTree>
    <p:extLst>
      <p:ext uri="{BB962C8B-B14F-4D97-AF65-F5344CB8AC3E}">
        <p14:creationId xmlns:p14="http://schemas.microsoft.com/office/powerpoint/2010/main" val="233203267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7" name="Google Shape;857;p34:notes"/>
          <p:cNvSpPr txBox="1">
            <a:spLocks noGrp="1"/>
          </p:cNvSpPr>
          <p:nvPr>
            <p:ph type="body" idx="1"/>
          </p:nvPr>
        </p:nvSpPr>
        <p:spPr/>
        <p:txBody>
          <a:bodyPr/>
          <a:lstStyle/>
          <a:p>
            <a:pPr marL="0" indent="0" algn="r" rtl="1">
              <a:buNone/>
            </a:pPr>
            <a:r>
              <a:rPr lang="en-GB" b="1" dirty="0"/>
              <a:t>الجلسة السابعة: </a:t>
            </a:r>
            <a:r>
              <a:rPr lang="en-GB" b="1" dirty="0" err="1"/>
              <a:t>المدة</a:t>
            </a:r>
            <a:r>
              <a:rPr lang="en-GB" b="1" dirty="0"/>
              <a:t>:</a:t>
            </a:r>
            <a:r>
              <a:rPr lang="ar-SA" b="1" dirty="0"/>
              <a:t> ٣٠ دقيقة</a:t>
            </a:r>
            <a:endParaRPr lang="en-GB" i="1" dirty="0"/>
          </a:p>
        </p:txBody>
      </p:sp>
      <p:sp>
        <p:nvSpPr>
          <p:cNvPr id="3" name="Slide Image Placeholder 2">
            <a:extLst>
              <a:ext uri="{FF2B5EF4-FFF2-40B4-BE49-F238E27FC236}">
                <a16:creationId xmlns:a16="http://schemas.microsoft.com/office/drawing/2014/main" id="{050B5FC0-C212-6E0F-F76E-FD44E4A0378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1E82F65-D272-B6C9-D227-1CFA52C4449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59</a:t>
            </a:fld>
            <a:endParaRPr lang="en-US" sz="1200" dirty="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a:xfrm>
            <a:off x="477837" y="460375"/>
            <a:ext cx="6143625" cy="9211334"/>
          </a:xfrm>
        </p:spPr>
        <p:txBody>
          <a:bodyPr/>
          <a:lstStyle/>
          <a:p>
            <a:pPr lvl="0" algn="r" rtl="1"/>
            <a:r>
              <a:rPr lang="en-US" b="1" dirty="0"/>
              <a:t>احتياجات الصحة النفسية والدعم </a:t>
            </a:r>
            <a:r>
              <a:rPr lang="en-US" b="1" dirty="0" err="1"/>
              <a:t>النفسي</a:t>
            </a:r>
            <a:r>
              <a:rPr lang="en-US" b="1" dirty="0"/>
              <a:t> </a:t>
            </a:r>
            <a:r>
              <a:rPr lang="en-US" b="1" dirty="0" err="1"/>
              <a:t>الاجتماعي</a:t>
            </a:r>
            <a:endParaRPr lang="en-US" b="1" dirty="0"/>
          </a:p>
          <a:p>
            <a:pPr marL="685800" lvl="1" indent="-228600" algn="r" rtl="1">
              <a:buFont typeface="+mj-lt"/>
              <a:buAutoNum type="arabicPeriod"/>
            </a:pPr>
            <a:r>
              <a:rPr lang="en-US" dirty="0"/>
              <a:t>الخدمات الأساسية والأمن</a:t>
            </a:r>
          </a:p>
          <a:p>
            <a:pPr marL="685800" lvl="1" indent="-228600" algn="r" rtl="1">
              <a:buFont typeface="+mj-lt"/>
              <a:buAutoNum type="arabicPeriod"/>
            </a:pPr>
            <a:r>
              <a:rPr lang="en-US" dirty="0"/>
              <a:t>دعم المجتمع والأسرة</a:t>
            </a:r>
          </a:p>
          <a:p>
            <a:pPr marL="685800" lvl="1" indent="-228600" algn="r" rtl="1">
              <a:buFont typeface="+mj-lt"/>
              <a:buAutoNum type="arabicPeriod"/>
            </a:pPr>
            <a:r>
              <a:rPr lang="en-US" dirty="0"/>
              <a:t>دعم مركز غير متخصص</a:t>
            </a:r>
          </a:p>
          <a:p>
            <a:pPr marL="685800" lvl="1" indent="-228600" algn="r" rtl="1">
              <a:buFont typeface="+mj-lt"/>
              <a:buAutoNum type="arabicPeriod"/>
            </a:pPr>
            <a:r>
              <a:rPr lang="en-US" dirty="0"/>
              <a:t>دعم متخصص</a:t>
            </a:r>
          </a:p>
          <a:p>
            <a:pPr lvl="0" algn="r" rtl="1"/>
            <a:r>
              <a:rPr lang="en-US" b="1" dirty="0" err="1"/>
              <a:t>علامات</a:t>
            </a:r>
            <a:r>
              <a:rPr lang="en-US" b="1" dirty="0"/>
              <a:t> </a:t>
            </a:r>
            <a:r>
              <a:rPr lang="en-US" b="1" dirty="0" err="1"/>
              <a:t>ا</a:t>
            </a:r>
            <a:r>
              <a:rPr lang="ar-SA" b="1" dirty="0"/>
              <a:t>لإجهاد</a:t>
            </a:r>
            <a:r>
              <a:rPr lang="en-US" b="1" dirty="0"/>
              <a:t> المحتملة</a:t>
            </a:r>
          </a:p>
          <a:p>
            <a:pPr lvl="1" algn="r" rtl="1"/>
            <a:r>
              <a:rPr lang="en-US" dirty="0"/>
              <a:t>الأكل أو النوم كثيرًا أو قليلًا جدًا</a:t>
            </a:r>
          </a:p>
          <a:p>
            <a:pPr lvl="1" algn="r" rtl="1"/>
            <a:r>
              <a:rPr lang="en-US" dirty="0"/>
              <a:t>الابتعاد عن الأشخاص والأشياء (على سبيل المثال ، مجموعات اللعب والأصدقاء أو الأشياء التي اعتادوا القيام بها مثل لعب كرة القدم)</a:t>
            </a:r>
          </a:p>
          <a:p>
            <a:pPr lvl="1" algn="r" rtl="1"/>
            <a:r>
              <a:rPr lang="ar-SA" dirty="0"/>
              <a:t>ال</a:t>
            </a:r>
            <a:r>
              <a:rPr lang="en-US" dirty="0" err="1"/>
              <a:t>طاقة</a:t>
            </a:r>
            <a:r>
              <a:rPr lang="en-US" dirty="0"/>
              <a:t> </a:t>
            </a:r>
            <a:r>
              <a:rPr lang="ar-SA" dirty="0"/>
              <a:t>ال</a:t>
            </a:r>
            <a:r>
              <a:rPr lang="en-US" dirty="0" err="1"/>
              <a:t>منخفضة</a:t>
            </a:r>
            <a:r>
              <a:rPr lang="en-US" dirty="0"/>
              <a:t> </a:t>
            </a:r>
            <a:r>
              <a:rPr lang="en-US" dirty="0" err="1"/>
              <a:t>أو</a:t>
            </a:r>
            <a:r>
              <a:rPr lang="en-US" dirty="0"/>
              <a:t> </a:t>
            </a:r>
            <a:r>
              <a:rPr lang="ar-SA" dirty="0"/>
              <a:t>ال</a:t>
            </a:r>
            <a:r>
              <a:rPr lang="en-US" dirty="0" err="1"/>
              <a:t>معدومة</a:t>
            </a:r>
            <a:endParaRPr lang="en-US" dirty="0"/>
          </a:p>
          <a:p>
            <a:pPr lvl="1" algn="r" rtl="1"/>
            <a:r>
              <a:rPr lang="en-US" dirty="0"/>
              <a:t>الشعور بأوجاع وآلام غير مبررة ، مثل آلام المعدة المستمرة أو الصداع</a:t>
            </a:r>
          </a:p>
          <a:p>
            <a:pPr lvl="1" algn="r" rtl="1"/>
            <a:r>
              <a:rPr lang="en-US" dirty="0" err="1"/>
              <a:t>صعوبة</a:t>
            </a:r>
            <a:r>
              <a:rPr lang="en-US" dirty="0"/>
              <a:t> في التركيز</a:t>
            </a:r>
          </a:p>
          <a:p>
            <a:pPr lvl="1" algn="r" rtl="1"/>
            <a:r>
              <a:rPr lang="en-US" dirty="0"/>
              <a:t>الشعور بالعجز أو اليأس</a:t>
            </a:r>
          </a:p>
          <a:p>
            <a:pPr lvl="1" algn="r" rtl="1"/>
            <a:r>
              <a:rPr lang="ar-SA" dirty="0"/>
              <a:t>الشعور بالقلق معظم</a:t>
            </a:r>
            <a:r>
              <a:rPr lang="en-US" dirty="0"/>
              <a:t> الوقت</a:t>
            </a:r>
          </a:p>
          <a:p>
            <a:pPr lvl="1" algn="r" rtl="1"/>
            <a:r>
              <a:rPr lang="en-US" dirty="0"/>
              <a:t>الشعور بالذنب لكن لست متأكدًا من السبب</a:t>
            </a:r>
          </a:p>
          <a:p>
            <a:pPr lvl="1" algn="r" rtl="1"/>
            <a:r>
              <a:rPr lang="en-US" dirty="0"/>
              <a:t>أن تصبح مزعجًا أو عدوانيًا في المنزل أو </a:t>
            </a:r>
            <a:r>
              <a:rPr lang="en-US" dirty="0" err="1"/>
              <a:t>في</a:t>
            </a:r>
            <a:r>
              <a:rPr lang="en-US" dirty="0"/>
              <a:t> </a:t>
            </a:r>
            <a:r>
              <a:rPr lang="en-US" dirty="0" err="1"/>
              <a:t>ال</a:t>
            </a:r>
            <a:r>
              <a:rPr lang="ar-SA" dirty="0"/>
              <a:t>صف</a:t>
            </a:r>
            <a:r>
              <a:rPr lang="en-US" dirty="0"/>
              <a:t> </a:t>
            </a:r>
            <a:r>
              <a:rPr lang="ar-SA" dirty="0"/>
              <a:t>(</a:t>
            </a:r>
            <a:r>
              <a:rPr lang="en-US" dirty="0" err="1"/>
              <a:t>على</a:t>
            </a:r>
            <a:r>
              <a:rPr lang="en-US" dirty="0"/>
              <a:t> سبيل المثال ، ضرب الأطفال أو </a:t>
            </a:r>
            <a:r>
              <a:rPr lang="en-US" dirty="0" err="1"/>
              <a:t>البالغين</a:t>
            </a:r>
            <a:r>
              <a:rPr lang="en-US" dirty="0"/>
              <a:t> </a:t>
            </a:r>
            <a:r>
              <a:rPr lang="en-US" dirty="0" err="1"/>
              <a:t>الآخرين</a:t>
            </a:r>
            <a:r>
              <a:rPr lang="ar-SA" dirty="0"/>
              <a:t>)</a:t>
            </a:r>
            <a:endParaRPr lang="en-US" dirty="0"/>
          </a:p>
          <a:p>
            <a:pPr lvl="1" algn="r" rtl="1"/>
            <a:r>
              <a:rPr lang="ar-SA" dirty="0"/>
              <a:t>زيادة </a:t>
            </a:r>
            <a:r>
              <a:rPr lang="en-US" dirty="0" err="1"/>
              <a:t>ال</a:t>
            </a:r>
            <a:r>
              <a:rPr lang="ar-SA" dirty="0"/>
              <a:t>نزاع</a:t>
            </a:r>
            <a:r>
              <a:rPr lang="en-US" dirty="0"/>
              <a:t> مع الأقران أو مقدمي الرعاية</a:t>
            </a:r>
          </a:p>
          <a:p>
            <a:pPr lvl="1" algn="r" rtl="1"/>
            <a:r>
              <a:rPr lang="en-US" dirty="0"/>
              <a:t>التفكير </a:t>
            </a:r>
            <a:r>
              <a:rPr lang="en-US" dirty="0" err="1"/>
              <a:t>في</a:t>
            </a:r>
            <a:r>
              <a:rPr lang="en-US" dirty="0"/>
              <a:t> </a:t>
            </a:r>
            <a:r>
              <a:rPr lang="en-US" dirty="0" err="1"/>
              <a:t>إيذاء</a:t>
            </a:r>
            <a:r>
              <a:rPr lang="ar-SA" dirty="0"/>
              <a:t> </a:t>
            </a:r>
            <a:r>
              <a:rPr lang="en-US" dirty="0" err="1"/>
              <a:t>أو</a:t>
            </a:r>
            <a:r>
              <a:rPr lang="en-US" dirty="0"/>
              <a:t> </a:t>
            </a:r>
            <a:r>
              <a:rPr lang="en-US" dirty="0" err="1"/>
              <a:t>قتل</a:t>
            </a:r>
            <a:r>
              <a:rPr lang="en-US" dirty="0"/>
              <a:t> </a:t>
            </a:r>
            <a:r>
              <a:rPr lang="en-US" dirty="0" err="1"/>
              <a:t>نفسك</a:t>
            </a:r>
            <a:r>
              <a:rPr lang="en-US" dirty="0"/>
              <a:t> </a:t>
            </a:r>
            <a:r>
              <a:rPr lang="en-US" dirty="0" err="1"/>
              <a:t>أو</a:t>
            </a:r>
            <a:r>
              <a:rPr lang="en-US" dirty="0"/>
              <a:t> شخص آخر</a:t>
            </a:r>
          </a:p>
          <a:p>
            <a:pPr lvl="1" algn="r" rtl="1"/>
            <a:r>
              <a:rPr lang="en-US" dirty="0"/>
              <a:t>تواجه صعوبة في التكيف مع الحياة المنزلية</a:t>
            </a:r>
          </a:p>
          <a:p>
            <a:pPr lvl="1" algn="r" rtl="1"/>
            <a:r>
              <a:rPr lang="ar-SA" dirty="0" err="1"/>
              <a:t>ت</a:t>
            </a:r>
            <a:r>
              <a:rPr lang="en-US" dirty="0" err="1"/>
              <a:t>جرب</a:t>
            </a:r>
            <a:r>
              <a:rPr lang="ar-SA" dirty="0" err="1"/>
              <a:t>ة</a:t>
            </a:r>
            <a:r>
              <a:rPr lang="en-US" dirty="0"/>
              <a:t> السلوكيات عالية الخطورة (مثل الشرب أو التدخين أو تعاطي المخدرات ، بما في ذلك الأدوية </a:t>
            </a:r>
            <a:r>
              <a:rPr lang="en-US" dirty="0" err="1"/>
              <a:t>الموصوفة</a:t>
            </a:r>
            <a:r>
              <a:rPr lang="en-US" dirty="0"/>
              <a:t>.</a:t>
            </a:r>
            <a:endParaRPr lang="ar-SA" dirty="0"/>
          </a:p>
          <a:p>
            <a:pPr lvl="1" algn="r" rtl="1"/>
            <a:endParaRPr lang="en-US" dirty="0"/>
          </a:p>
          <a:p>
            <a:pPr lvl="0" algn="r" rtl="1"/>
            <a:r>
              <a:rPr lang="en-US" b="1" dirty="0" err="1"/>
              <a:t>مهارات</a:t>
            </a:r>
            <a:r>
              <a:rPr lang="en-US" b="1" dirty="0"/>
              <a:t> </a:t>
            </a:r>
            <a:r>
              <a:rPr lang="en-US" b="1" dirty="0" err="1"/>
              <a:t>الصحة</a:t>
            </a:r>
            <a:r>
              <a:rPr lang="en-US" b="1" dirty="0"/>
              <a:t> </a:t>
            </a:r>
            <a:r>
              <a:rPr lang="en-US" b="1" dirty="0" err="1"/>
              <a:t>النفسية</a:t>
            </a:r>
            <a:r>
              <a:rPr lang="en-US" b="1" dirty="0"/>
              <a:t> </a:t>
            </a:r>
            <a:r>
              <a:rPr lang="en-US" b="1" dirty="0" err="1"/>
              <a:t>والدعم</a:t>
            </a:r>
            <a:r>
              <a:rPr lang="en-US" b="1" dirty="0"/>
              <a:t> </a:t>
            </a:r>
            <a:r>
              <a:rPr lang="en-US" b="1" dirty="0" err="1"/>
              <a:t>النفسي</a:t>
            </a:r>
            <a:r>
              <a:rPr lang="en-US" b="1" dirty="0"/>
              <a:t> </a:t>
            </a:r>
            <a:r>
              <a:rPr lang="en-US" b="1" dirty="0" err="1"/>
              <a:t>الاجتماعي</a:t>
            </a:r>
            <a:endParaRPr lang="ar-SA" b="1" dirty="0"/>
          </a:p>
          <a:p>
            <a:pPr lvl="0" algn="r" rtl="1"/>
            <a:r>
              <a:rPr lang="en-US" dirty="0" err="1"/>
              <a:t>مهارات</a:t>
            </a:r>
            <a:r>
              <a:rPr lang="en-US" dirty="0"/>
              <a:t> </a:t>
            </a:r>
            <a:r>
              <a:rPr lang="en-US" dirty="0" err="1"/>
              <a:t>التواصل</a:t>
            </a:r>
            <a:endParaRPr lang="ar-SA" dirty="0"/>
          </a:p>
          <a:p>
            <a:pPr lvl="0" algn="r" rtl="1"/>
            <a:r>
              <a:rPr lang="en-US" dirty="0" err="1"/>
              <a:t>الاستجابة</a:t>
            </a:r>
            <a:r>
              <a:rPr lang="en-US" dirty="0"/>
              <a:t> </a:t>
            </a:r>
            <a:r>
              <a:rPr lang="en-US" dirty="0" err="1"/>
              <a:t>بتعاطف</a:t>
            </a:r>
            <a:endParaRPr lang="ar-SA" dirty="0"/>
          </a:p>
          <a:p>
            <a:pPr lvl="0" algn="r" rtl="1"/>
            <a:r>
              <a:rPr lang="ar-SA" dirty="0"/>
              <a:t>الموقف المتمركز حول الطفل</a:t>
            </a:r>
          </a:p>
          <a:p>
            <a:pPr lvl="0" algn="r" rtl="1"/>
            <a:r>
              <a:rPr lang="en-US" dirty="0" err="1"/>
              <a:t>دعم</a:t>
            </a:r>
            <a:r>
              <a:rPr lang="en-US" dirty="0"/>
              <a:t> اتخاذ القرار</a:t>
            </a:r>
          </a:p>
          <a:p>
            <a:pPr lvl="1" algn="r" rtl="1"/>
            <a:endParaRPr lang="en-US" dirty="0"/>
          </a:p>
        </p:txBody>
      </p:sp>
      <p:sp>
        <p:nvSpPr>
          <p:cNvPr id="4" name="Google Shape;725;p48:notes">
            <a:extLst>
              <a:ext uri="{FF2B5EF4-FFF2-40B4-BE49-F238E27FC236}">
                <a16:creationId xmlns:a16="http://schemas.microsoft.com/office/drawing/2014/main" id="{679F5A78-C64A-5295-CB65-5C46213D008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6</a:t>
            </a:fld>
            <a:endParaRPr lang="en-US" sz="1200" dirty="0">
              <a:latin typeface="+mn-lt"/>
            </a:endParaRPr>
          </a:p>
        </p:txBody>
      </p:sp>
    </p:spTree>
    <p:extLst>
      <p:ext uri="{BB962C8B-B14F-4D97-AF65-F5344CB8AC3E}">
        <p14:creationId xmlns:p14="http://schemas.microsoft.com/office/powerpoint/2010/main" val="19850115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a:t>توجيه </a:t>
            </a:r>
            <a:r>
              <a:rPr lang="en-GB" dirty="0" err="1"/>
              <a:t>المشاركين</a:t>
            </a:r>
            <a:r>
              <a:rPr lang="en-GB" dirty="0"/>
              <a:t> </a:t>
            </a:r>
            <a:r>
              <a:rPr lang="en-GB" dirty="0" err="1"/>
              <a:t>إلى</a:t>
            </a:r>
            <a:r>
              <a:rPr lang="ar-SA" dirty="0"/>
              <a:t> </a:t>
            </a:r>
            <a:r>
              <a:rPr lang="ar-SA" b="1" dirty="0"/>
              <a:t>ال</a:t>
            </a:r>
            <a:r>
              <a:rPr lang="en-GB" b="1" dirty="0" err="1"/>
              <a:t>صفحة</a:t>
            </a:r>
            <a:r>
              <a:rPr lang="en-GB" b="1" dirty="0"/>
              <a:t> </a:t>
            </a:r>
            <a:r>
              <a:rPr lang="ar-SA" b="1" dirty="0"/>
              <a:t>٨٤ من دليل العمل</a:t>
            </a:r>
            <a:r>
              <a:rPr lang="en-GB" b="1" dirty="0"/>
              <a:t>: </a:t>
            </a:r>
            <a:r>
              <a:rPr lang="en-GB" b="1" dirty="0" err="1">
                <a:latin typeface="Calibri" panose="020F0502020204030204" pitchFamily="34" charset="0"/>
                <a:cs typeface="Calibri" panose="020F0502020204030204" pitchFamily="34" charset="0"/>
              </a:rPr>
              <a:t>قائمة</a:t>
            </a:r>
            <a:r>
              <a:rPr lang="en-GB" b="1" dirty="0">
                <a:latin typeface="Calibri" panose="020F0502020204030204" pitchFamily="34" charset="0"/>
                <a:cs typeface="Calibri" panose="020F0502020204030204" pitchFamily="34" charset="0"/>
              </a:rPr>
              <a:t> </a:t>
            </a:r>
            <a:r>
              <a:rPr lang="ar-SA" b="1" dirty="0">
                <a:latin typeface="Calibri" panose="020F0502020204030204" pitchFamily="34" charset="0"/>
                <a:cs typeface="Calibri" panose="020F0502020204030204" pitchFamily="34" charset="0"/>
              </a:rPr>
              <a:t>التحقق</a:t>
            </a:r>
            <a:r>
              <a:rPr lang="en-GB"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لل</a:t>
            </a:r>
            <a:r>
              <a:rPr lang="en-GB" b="1" dirty="0" err="1">
                <a:latin typeface="Calibri" panose="020F0502020204030204" pitchFamily="34" charset="0"/>
                <a:cs typeface="Calibri" panose="020F0502020204030204" pitchFamily="34" charset="0"/>
              </a:rPr>
              <a:t>دعم</a:t>
            </a:r>
            <a:r>
              <a:rPr lang="en-GB" b="1" dirty="0">
                <a:latin typeface="Calibri" panose="020F0502020204030204" pitchFamily="34" charset="0"/>
                <a:cs typeface="Calibri" panose="020F0502020204030204" pitchFamily="34" charset="0"/>
              </a:rPr>
              <a:t> </a:t>
            </a:r>
            <a:r>
              <a:rPr lang="en-GB" b="1" dirty="0" err="1">
                <a:latin typeface="Calibri" panose="020F0502020204030204" pitchFamily="34" charset="0"/>
                <a:cs typeface="Calibri" panose="020F0502020204030204" pitchFamily="34" charset="0"/>
              </a:rPr>
              <a:t>الفوري</a:t>
            </a:r>
            <a:endParaRPr lang="en-GB" b="1" dirty="0"/>
          </a:p>
          <a:p>
            <a:pPr algn="r" rtl="1"/>
            <a:r>
              <a:rPr lang="en-GB" dirty="0" err="1"/>
              <a:t>عرض</a:t>
            </a:r>
            <a:r>
              <a:rPr lang="en-GB" dirty="0"/>
              <a:t> الشريحة</a:t>
            </a:r>
          </a:p>
          <a:p>
            <a:pPr algn="r" rtl="1"/>
            <a:r>
              <a:rPr lang="en-GB" dirty="0"/>
              <a:t>يمكن لأخصائي الحالة استخدام قائمة التحقق هذه كأداة للاستجابة للاحتياجات الفورية:</a:t>
            </a:r>
          </a:p>
          <a:p>
            <a:pPr lvl="1" algn="r" rtl="1"/>
            <a:r>
              <a:rPr lang="en-US" i="1" dirty="0"/>
              <a:t>هل </a:t>
            </a:r>
            <a:r>
              <a:rPr lang="en-US" i="1" dirty="0" err="1"/>
              <a:t>قدمت</a:t>
            </a:r>
            <a:r>
              <a:rPr lang="en-US" i="1" dirty="0"/>
              <a:t> </a:t>
            </a:r>
            <a:r>
              <a:rPr lang="en-US" i="1" dirty="0" err="1"/>
              <a:t>للطفل</a:t>
            </a:r>
            <a:r>
              <a:rPr lang="ar-SA" i="1" dirty="0"/>
              <a:t> الدعم </a:t>
            </a:r>
            <a:r>
              <a:rPr lang="en-US" i="1" dirty="0" err="1"/>
              <a:t>النفسي</a:t>
            </a:r>
            <a:r>
              <a:rPr lang="ar-SA" i="1" dirty="0"/>
              <a:t> </a:t>
            </a:r>
            <a:r>
              <a:rPr lang="en-US" i="1" dirty="0" err="1"/>
              <a:t>الأولي</a:t>
            </a:r>
            <a:r>
              <a:rPr lang="en-US" i="1" dirty="0"/>
              <a:t> والدعم العاطفي المناسب لسنه ومرحلة نموه ووضعه؟</a:t>
            </a:r>
          </a:p>
          <a:p>
            <a:pPr lvl="1" algn="r" rtl="1"/>
            <a:r>
              <a:rPr lang="en-US" i="1" dirty="0"/>
              <a:t>هل حصل الطفل على رعاية صحية </a:t>
            </a:r>
            <a:r>
              <a:rPr lang="en-US" i="1" dirty="0" err="1"/>
              <a:t>جسدية</a:t>
            </a:r>
            <a:r>
              <a:rPr lang="en-US" i="1" dirty="0"/>
              <a:t> </a:t>
            </a:r>
            <a:r>
              <a:rPr lang="en-US" i="1" dirty="0" err="1"/>
              <a:t>و</a:t>
            </a:r>
            <a:r>
              <a:rPr lang="ar-SA" i="1" dirty="0"/>
              <a:t>نفس</a:t>
            </a:r>
            <a:r>
              <a:rPr lang="en-US" i="1" dirty="0" err="1"/>
              <a:t>ية</a:t>
            </a:r>
            <a:r>
              <a:rPr lang="en-US" i="1" dirty="0"/>
              <a:t> و / أو جنسية وإنجابية عاجلة حسب الحاجة؟</a:t>
            </a:r>
          </a:p>
          <a:p>
            <a:pPr lvl="1" algn="r" rtl="1"/>
            <a:r>
              <a:rPr lang="en-US" i="1" dirty="0"/>
              <a:t>هل تشعر أن الطفل سيكون بأمان (أي لن يتعرض لمزيد من الأذى) حتى زيارتك القادمة؟</a:t>
            </a:r>
          </a:p>
          <a:p>
            <a:pPr lvl="1" algn="r" rtl="1"/>
            <a:r>
              <a:rPr lang="en-US" i="1" dirty="0"/>
              <a:t>هل وضعت </a:t>
            </a:r>
            <a:r>
              <a:rPr lang="en-US" i="1" dirty="0" err="1"/>
              <a:t>خطة</a:t>
            </a:r>
            <a:r>
              <a:rPr lang="en-US" i="1" dirty="0"/>
              <a:t> </a:t>
            </a:r>
            <a:r>
              <a:rPr lang="ar-SA" i="1" dirty="0"/>
              <a:t>السلامة</a:t>
            </a:r>
            <a:r>
              <a:rPr lang="en-US" i="1" dirty="0"/>
              <a:t> مع الطفل و (إن أمكن) والديه أو مقدم </a:t>
            </a:r>
            <a:r>
              <a:rPr lang="en-US" i="1" dirty="0" err="1"/>
              <a:t>الرعاية</a:t>
            </a:r>
            <a:r>
              <a:rPr lang="en-US" i="1" dirty="0"/>
              <a:t> </a:t>
            </a:r>
            <a:r>
              <a:rPr lang="en-US" i="1" dirty="0" err="1"/>
              <a:t>ال</a:t>
            </a:r>
            <a:r>
              <a:rPr lang="ar-SA" i="1" dirty="0"/>
              <a:t>تي</a:t>
            </a:r>
            <a:r>
              <a:rPr lang="en-US" i="1" dirty="0"/>
              <a:t> </a:t>
            </a:r>
            <a:r>
              <a:rPr lang="ar-SA" i="1" dirty="0" err="1"/>
              <a:t>ت</a:t>
            </a:r>
            <a:r>
              <a:rPr lang="en-US" i="1" dirty="0" err="1"/>
              <a:t>حدد</a:t>
            </a:r>
            <a:r>
              <a:rPr lang="en-US" i="1" dirty="0"/>
              <a:t> من سيتصلون </a:t>
            </a:r>
            <a:r>
              <a:rPr lang="en-US" i="1" dirty="0" err="1"/>
              <a:t>به</a:t>
            </a:r>
            <a:r>
              <a:rPr lang="en-US" i="1" dirty="0"/>
              <a:t> </a:t>
            </a:r>
            <a:r>
              <a:rPr lang="en-US" i="1" dirty="0" err="1"/>
              <a:t>وكيف</a:t>
            </a:r>
            <a:r>
              <a:rPr lang="en-US" i="1" dirty="0"/>
              <a:t> سيتواصلون </a:t>
            </a:r>
            <a:r>
              <a:rPr lang="en-US" i="1" dirty="0" err="1"/>
              <a:t>معهم</a:t>
            </a:r>
            <a:r>
              <a:rPr lang="en-US" i="1" dirty="0"/>
              <a:t> </a:t>
            </a:r>
            <a:r>
              <a:rPr lang="en-US" i="1" dirty="0" err="1"/>
              <a:t>وإذا</a:t>
            </a:r>
            <a:r>
              <a:rPr lang="en-US" i="1" dirty="0"/>
              <a:t> لزم </a:t>
            </a:r>
            <a:r>
              <a:rPr lang="en-US" i="1" dirty="0" err="1"/>
              <a:t>الأمر</a:t>
            </a:r>
            <a:r>
              <a:rPr lang="en-US" i="1" dirty="0"/>
              <a:t> </a:t>
            </a:r>
            <a:r>
              <a:rPr lang="en-US" i="1" dirty="0" err="1"/>
              <a:t>أين</a:t>
            </a:r>
            <a:r>
              <a:rPr lang="en-US" i="1" dirty="0"/>
              <a:t> سيذهبون إذا أصبح الوضع غير آمن؟</a:t>
            </a:r>
          </a:p>
          <a:p>
            <a:pPr lvl="1" algn="r" rtl="1"/>
            <a:r>
              <a:rPr lang="en-US" i="1" dirty="0"/>
              <a:t>هل تحققت مما إذا كان الطفل أو (إن أمكن) والديه أو مقدم الرعاية يتطلب أي معلومات أخرى أو أن تتخذ أي إجراءات أخرى؟</a:t>
            </a:r>
            <a:endParaRPr lang="en-GB" i="1" dirty="0"/>
          </a:p>
          <a:p>
            <a:pPr algn="r" rtl="1"/>
            <a:r>
              <a:rPr lang="en-US" i="1" dirty="0"/>
              <a:t>هل لدى أي شخص أي أسئلة أو بحاجة إلى توضيح؟</a:t>
            </a:r>
            <a:endParaRPr lang="en-BE" i="1" dirty="0"/>
          </a:p>
        </p:txBody>
      </p:sp>
      <p:sp>
        <p:nvSpPr>
          <p:cNvPr id="6" name="Slide Image Placeholder 5">
            <a:extLst>
              <a:ext uri="{FF2B5EF4-FFF2-40B4-BE49-F238E27FC236}">
                <a16:creationId xmlns:a16="http://schemas.microsoft.com/office/drawing/2014/main" id="{673EFCF8-58B9-A8A1-4408-63855D98023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E427858-0DE7-3377-1254-5DAEDDF4CB3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60</a:t>
            </a:fld>
            <a:endParaRPr lang="en-US" sz="1200" dirty="0">
              <a:latin typeface="+mn-lt"/>
            </a:endParaRPr>
          </a:p>
        </p:txBody>
      </p:sp>
    </p:spTree>
    <p:extLst>
      <p:ext uri="{BB962C8B-B14F-4D97-AF65-F5344CB8AC3E}">
        <p14:creationId xmlns:p14="http://schemas.microsoft.com/office/powerpoint/2010/main" val="134426209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sz="1100" b="1" dirty="0">
                <a:sym typeface="Arial"/>
              </a:rPr>
              <a:t>مقدمة</a:t>
            </a:r>
          </a:p>
          <a:p>
            <a:pPr algn="r" rtl="1"/>
            <a:r>
              <a:rPr lang="en-GB" sz="1100" dirty="0">
                <a:sym typeface="Arial"/>
              </a:rPr>
              <a:t>توجيه </a:t>
            </a:r>
            <a:r>
              <a:rPr lang="en-GB" sz="1100" dirty="0" err="1">
                <a:sym typeface="Arial"/>
              </a:rPr>
              <a:t>المشاركين</a:t>
            </a:r>
            <a:r>
              <a:rPr lang="en-GB" sz="1100" dirty="0">
                <a:sym typeface="Arial"/>
              </a:rPr>
              <a:t> </a:t>
            </a:r>
            <a:r>
              <a:rPr lang="en-GB" sz="1100" dirty="0" err="1">
                <a:sym typeface="Arial"/>
              </a:rPr>
              <a:t>إلى</a:t>
            </a:r>
            <a:r>
              <a:rPr lang="ar-SA" sz="1100" dirty="0">
                <a:sym typeface="Arial"/>
              </a:rPr>
              <a:t> </a:t>
            </a:r>
            <a:r>
              <a:rPr lang="en-GB" sz="1100" b="1" dirty="0" err="1">
                <a:sym typeface="Arial"/>
              </a:rPr>
              <a:t>صفحة</a:t>
            </a:r>
            <a:r>
              <a:rPr lang="en-GB" sz="1100" b="1" dirty="0">
                <a:sym typeface="Arial"/>
              </a:rPr>
              <a:t> </a:t>
            </a:r>
            <a:r>
              <a:rPr lang="ar-SA" sz="1100" b="1" dirty="0">
                <a:sym typeface="Arial"/>
              </a:rPr>
              <a:t>دليل العمل ٨٥</a:t>
            </a:r>
            <a:r>
              <a:rPr lang="en-GB" sz="1100" b="1" dirty="0">
                <a:sym typeface="Arial"/>
              </a:rPr>
              <a:t>: أهداف التعلم</a:t>
            </a:r>
          </a:p>
          <a:p>
            <a:pPr algn="r" rtl="1"/>
            <a:r>
              <a:rPr lang="en-GB" sz="1100" i="1" dirty="0">
                <a:sym typeface="Arial"/>
              </a:rPr>
              <a:t>من المهم أن تأخذ الوقت الكافي لمراجعة أهداف </a:t>
            </a:r>
            <a:r>
              <a:rPr lang="en-GB" sz="1100" i="1" dirty="0" err="1">
                <a:sym typeface="Arial"/>
              </a:rPr>
              <a:t>التعلم</a:t>
            </a:r>
            <a:r>
              <a:rPr lang="en-GB" sz="1100" i="1" dirty="0">
                <a:sym typeface="Arial"/>
              </a:rPr>
              <a:t> </a:t>
            </a:r>
            <a:r>
              <a:rPr lang="ar-SA" sz="1100" i="1" dirty="0">
                <a:sym typeface="Arial"/>
              </a:rPr>
              <a:t>(</a:t>
            </a:r>
            <a:r>
              <a:rPr lang="en-GB" sz="1100" b="1" dirty="0" err="1">
                <a:sym typeface="Arial"/>
              </a:rPr>
              <a:t>صفحة</a:t>
            </a:r>
            <a:r>
              <a:rPr lang="en-GB" sz="1100" b="1" dirty="0">
                <a:sym typeface="Arial"/>
              </a:rPr>
              <a:t> </a:t>
            </a:r>
            <a:r>
              <a:rPr lang="ar-SA" sz="1100" b="1" dirty="0">
                <a:sym typeface="Arial"/>
              </a:rPr>
              <a:t>دليل العمل </a:t>
            </a:r>
            <a:r>
              <a:rPr lang="ar-SA" sz="1100" b="1" i="1" dirty="0">
                <a:sym typeface="Arial"/>
              </a:rPr>
              <a:t>٧١) </a:t>
            </a:r>
            <a:r>
              <a:rPr lang="en-GB" sz="1100" i="1" dirty="0" err="1">
                <a:sym typeface="Arial"/>
              </a:rPr>
              <a:t>والتفكير</a:t>
            </a:r>
            <a:r>
              <a:rPr lang="en-GB" sz="1100" i="1" dirty="0">
                <a:sym typeface="Arial"/>
              </a:rPr>
              <a:t> في إنجازاتك في نهاية هذا التدريب.</a:t>
            </a:r>
          </a:p>
          <a:p>
            <a:pPr algn="r" rtl="1"/>
            <a:r>
              <a:rPr lang="en-GB" sz="1100" i="1" dirty="0">
                <a:sym typeface="Arial"/>
              </a:rPr>
              <a:t>قد تتطلب بعض أهداف التعلم بعض المعلومات أو الممارسة أو الدعم من المشرف لتحقيقها بالكامل.</a:t>
            </a:r>
          </a:p>
          <a:p>
            <a:pPr algn="r" rtl="1"/>
            <a:r>
              <a:rPr lang="en-GB" sz="1100" i="1" dirty="0">
                <a:sym typeface="Arial"/>
              </a:rPr>
              <a:t>ألقِ نظرة على تدريب اليوم وأجب عن الأسئلة المتعلقة بأهداف التعلم </a:t>
            </a:r>
            <a:r>
              <a:rPr lang="en-GB" sz="1100" i="1" dirty="0" err="1">
                <a:sym typeface="Arial"/>
              </a:rPr>
              <a:t>في</a:t>
            </a:r>
            <a:r>
              <a:rPr lang="en-GB" sz="1100" i="1" dirty="0">
                <a:sym typeface="Arial"/>
              </a:rPr>
              <a:t> </a:t>
            </a:r>
            <a:r>
              <a:rPr lang="ar-SA" sz="1100" i="1" dirty="0">
                <a:sym typeface="Arial"/>
              </a:rPr>
              <a:t>دليل العمل</a:t>
            </a:r>
            <a:r>
              <a:rPr lang="en-GB" sz="1100" i="1" dirty="0">
                <a:sym typeface="Arial"/>
              </a:rPr>
              <a:t> </a:t>
            </a:r>
            <a:r>
              <a:rPr lang="en-GB" sz="1100" i="1" dirty="0" err="1">
                <a:sym typeface="Arial"/>
              </a:rPr>
              <a:t>التدريبي</a:t>
            </a:r>
            <a:r>
              <a:rPr lang="ar-SA" sz="1100" i="1" dirty="0">
                <a:sym typeface="Arial"/>
              </a:rPr>
              <a:t> الخاص بكم</a:t>
            </a:r>
            <a:r>
              <a:rPr lang="en-GB" sz="1100" i="1" dirty="0">
                <a:sym typeface="Arial"/>
              </a:rPr>
              <a:t>.</a:t>
            </a:r>
          </a:p>
          <a:p>
            <a:pPr marL="0" indent="0" algn="r" rtl="1">
              <a:buNone/>
            </a:pPr>
            <a:endParaRPr lang="en-GB" sz="1100" b="1" dirty="0">
              <a:sym typeface="Arial"/>
            </a:endParaRPr>
          </a:p>
          <a:p>
            <a:pPr marL="0" indent="0" algn="r" rtl="1">
              <a:buNone/>
            </a:pPr>
            <a:r>
              <a:rPr lang="en-GB" sz="1100" b="1" dirty="0" err="1">
                <a:sym typeface="Arial"/>
              </a:rPr>
              <a:t>العمل</a:t>
            </a:r>
            <a:r>
              <a:rPr lang="en-GB" sz="1100" b="1" dirty="0">
                <a:sym typeface="Arial"/>
              </a:rPr>
              <a:t> </a:t>
            </a:r>
            <a:r>
              <a:rPr lang="en-GB" sz="1100" b="1" dirty="0" err="1">
                <a:sym typeface="Arial"/>
              </a:rPr>
              <a:t>الفردي</a:t>
            </a:r>
            <a:r>
              <a:rPr lang="ar-SA" sz="1100" b="1" dirty="0">
                <a:sym typeface="Arial"/>
              </a:rPr>
              <a:t> (٥ دقائق)</a:t>
            </a:r>
          </a:p>
          <a:p>
            <a:pPr marL="0" indent="0" algn="r" rtl="1">
              <a:buNone/>
            </a:pPr>
            <a:endParaRPr lang="en-GB" sz="1100" dirty="0">
              <a:sym typeface="Arial"/>
            </a:endParaRPr>
          </a:p>
          <a:p>
            <a:pPr marL="0" indent="0" algn="r" rtl="1">
              <a:buNone/>
            </a:pPr>
            <a:r>
              <a:rPr lang="en-GB" sz="1100" b="1" dirty="0">
                <a:sym typeface="Arial"/>
              </a:rPr>
              <a:t>مناقشة </a:t>
            </a:r>
            <a:r>
              <a:rPr lang="en-GB" sz="1100" b="1" dirty="0" err="1">
                <a:sym typeface="Arial"/>
              </a:rPr>
              <a:t>عامة</a:t>
            </a:r>
            <a:r>
              <a:rPr lang="en-GB" sz="1100" b="1" dirty="0">
                <a:sym typeface="Arial"/>
              </a:rPr>
              <a:t> </a:t>
            </a:r>
            <a:r>
              <a:rPr lang="ar-SA" sz="1100" b="1" dirty="0">
                <a:sym typeface="Arial"/>
              </a:rPr>
              <a:t>(٥ دقائق)</a:t>
            </a:r>
          </a:p>
          <a:p>
            <a:pPr algn="r" rtl="1"/>
            <a:r>
              <a:rPr lang="en-GB" sz="1100" i="1" dirty="0" err="1">
                <a:sym typeface="Arial"/>
              </a:rPr>
              <a:t>هل</a:t>
            </a:r>
            <a:r>
              <a:rPr lang="en-GB" sz="1100" i="1" dirty="0">
                <a:sym typeface="Arial"/>
              </a:rPr>
              <a:t> يرغب أي شخص في مشاركة:</a:t>
            </a:r>
          </a:p>
          <a:p>
            <a:pPr lvl="1" algn="r" rtl="1"/>
            <a:r>
              <a:rPr lang="en-GB" sz="1100" i="1" dirty="0">
                <a:sym typeface="Arial"/>
              </a:rPr>
              <a:t>ما هي أهداف التعلم التي تحتاج إلى مزيد من المعلومات أو الممارسة أو الدعم لتحقيقها بالكامل؟</a:t>
            </a:r>
          </a:p>
          <a:p>
            <a:pPr lvl="1" algn="r" rtl="1"/>
            <a:r>
              <a:rPr lang="en-GB" sz="1100" i="1" dirty="0">
                <a:sym typeface="Arial"/>
              </a:rPr>
              <a:t>ما هي أهداف التعلم التي تشعر بالثقة حيالها؟</a:t>
            </a:r>
          </a:p>
          <a:p>
            <a:pPr algn="r" rtl="1"/>
            <a:endParaRPr lang="en-GB" sz="1100" i="1" dirty="0">
              <a:sym typeface="Arial"/>
            </a:endParaRPr>
          </a:p>
          <a:p>
            <a:pPr marL="0" indent="0" algn="r" rtl="1">
              <a:buNone/>
            </a:pPr>
            <a:r>
              <a:rPr lang="en-GB" sz="1100" b="1" dirty="0">
                <a:sym typeface="Arial"/>
              </a:rPr>
              <a:t>مقدمة</a:t>
            </a:r>
          </a:p>
          <a:p>
            <a:pPr algn="r" rtl="1"/>
            <a:r>
              <a:rPr lang="en-GB" sz="1100" dirty="0" err="1">
                <a:sym typeface="Arial"/>
              </a:rPr>
              <a:t>اكمل</a:t>
            </a:r>
            <a:r>
              <a:rPr lang="en-GB" sz="1100" dirty="0">
                <a:sym typeface="Arial"/>
              </a:rPr>
              <a:t> </a:t>
            </a:r>
            <a:r>
              <a:rPr lang="en-GB" sz="1100" dirty="0" err="1">
                <a:sym typeface="Arial"/>
              </a:rPr>
              <a:t>في</a:t>
            </a:r>
            <a:r>
              <a:rPr lang="ar-SA" sz="1100" dirty="0">
                <a:sym typeface="Arial"/>
              </a:rPr>
              <a:t> </a:t>
            </a:r>
            <a:r>
              <a:rPr lang="en-GB" sz="1100" b="1" dirty="0" err="1">
                <a:sym typeface="Arial"/>
              </a:rPr>
              <a:t>صفحة</a:t>
            </a:r>
            <a:r>
              <a:rPr lang="en-GB" sz="1100" b="1" dirty="0">
                <a:sym typeface="Arial"/>
              </a:rPr>
              <a:t> </a:t>
            </a:r>
            <a:r>
              <a:rPr lang="ar-SA" sz="1100" b="1" dirty="0">
                <a:sym typeface="Arial"/>
              </a:rPr>
              <a:t>دليل العمل ٨٥: التأمل</a:t>
            </a:r>
          </a:p>
          <a:p>
            <a:pPr algn="r" rtl="1"/>
            <a:r>
              <a:rPr lang="en-GB" sz="1100" i="1" dirty="0" err="1">
                <a:sym typeface="Arial"/>
              </a:rPr>
              <a:t>ما</a:t>
            </a:r>
            <a:r>
              <a:rPr lang="en-GB" sz="1100" i="1" dirty="0">
                <a:sym typeface="Arial"/>
              </a:rPr>
              <a:t> الذي فاجأك؟</a:t>
            </a:r>
          </a:p>
          <a:p>
            <a:pPr algn="r" rtl="1"/>
            <a:r>
              <a:rPr lang="en-GB" sz="1100" i="1" dirty="0">
                <a:sym typeface="Arial"/>
              </a:rPr>
              <a:t>ما </a:t>
            </a:r>
            <a:r>
              <a:rPr lang="en-GB" sz="1100" i="1" dirty="0" err="1">
                <a:sym typeface="Arial"/>
              </a:rPr>
              <a:t>هو</a:t>
            </a:r>
            <a:r>
              <a:rPr lang="en-GB" sz="1100" i="1" dirty="0">
                <a:sym typeface="Arial"/>
              </a:rPr>
              <a:t> </a:t>
            </a:r>
            <a:r>
              <a:rPr lang="en-GB" sz="1100" i="1" dirty="0" err="1">
                <a:sym typeface="Arial"/>
              </a:rPr>
              <a:t>التحدي</a:t>
            </a:r>
            <a:r>
              <a:rPr lang="ar-SA" sz="1100" i="1" dirty="0">
                <a:sym typeface="Arial"/>
              </a:rPr>
              <a:t> بالنسبة لك</a:t>
            </a:r>
            <a:r>
              <a:rPr lang="en-GB" sz="1100" i="1" dirty="0">
                <a:sym typeface="Arial"/>
              </a:rPr>
              <a:t>؟</a:t>
            </a:r>
          </a:p>
          <a:p>
            <a:pPr algn="r" rtl="1"/>
            <a:r>
              <a:rPr lang="en-GB" sz="1100" i="1" dirty="0">
                <a:sym typeface="Arial"/>
              </a:rPr>
              <a:t>ماذا كنت ترغب في معرفة المزيد عنه؟</a:t>
            </a:r>
          </a:p>
          <a:p>
            <a:pPr marL="0" indent="0" algn="r" rtl="1">
              <a:buNone/>
            </a:pPr>
            <a:endParaRPr lang="en-GB" sz="1100" dirty="0">
              <a:sym typeface="Arial"/>
            </a:endParaRPr>
          </a:p>
          <a:p>
            <a:pPr marL="0" indent="0" algn="r" rtl="1">
              <a:buNone/>
            </a:pPr>
            <a:r>
              <a:rPr lang="en-GB" sz="1100" b="1" dirty="0">
                <a:sym typeface="Arial"/>
              </a:rPr>
              <a:t>العمل </a:t>
            </a:r>
            <a:r>
              <a:rPr lang="en-GB" sz="1100" b="1" dirty="0" err="1">
                <a:sym typeface="Arial"/>
              </a:rPr>
              <a:t>الفردي</a:t>
            </a:r>
            <a:r>
              <a:rPr lang="en-GB" sz="1100" b="1" dirty="0">
                <a:sym typeface="Arial"/>
              </a:rPr>
              <a:t> </a:t>
            </a:r>
            <a:r>
              <a:rPr lang="ar-SA" sz="1100" b="1" dirty="0">
                <a:sym typeface="Arial"/>
              </a:rPr>
              <a:t>(٥ دقائق)</a:t>
            </a:r>
          </a:p>
          <a:p>
            <a:pPr marL="0" indent="0" algn="r" rtl="1">
              <a:buNone/>
            </a:pPr>
            <a:endParaRPr lang="en-GB" sz="1100" dirty="0">
              <a:sym typeface="Arial"/>
            </a:endParaRPr>
          </a:p>
          <a:p>
            <a:pPr marL="0" indent="0" algn="r" rtl="1">
              <a:buNone/>
            </a:pPr>
            <a:r>
              <a:rPr lang="en-GB" sz="1100" b="1" dirty="0">
                <a:sym typeface="Arial"/>
              </a:rPr>
              <a:t>مناقشة </a:t>
            </a:r>
            <a:r>
              <a:rPr lang="en-GB" sz="1100" b="1" dirty="0" err="1">
                <a:sym typeface="Arial"/>
              </a:rPr>
              <a:t>عامة</a:t>
            </a:r>
            <a:r>
              <a:rPr lang="en-GB" sz="1100" b="1" dirty="0">
                <a:sym typeface="Arial"/>
              </a:rPr>
              <a:t> </a:t>
            </a:r>
            <a:r>
              <a:rPr lang="ar-SA" sz="1100" b="1" dirty="0">
                <a:sym typeface="Arial"/>
              </a:rPr>
              <a:t>(٥ دقائق)</a:t>
            </a:r>
          </a:p>
          <a:p>
            <a:pPr algn="r" rtl="1"/>
            <a:r>
              <a:rPr lang="en-GB" sz="1100" i="1" dirty="0" err="1">
                <a:sym typeface="Arial"/>
              </a:rPr>
              <a:t>هل</a:t>
            </a:r>
            <a:r>
              <a:rPr lang="en-GB" sz="1100" i="1" dirty="0">
                <a:sym typeface="Arial"/>
              </a:rPr>
              <a:t> يرغب أي شخص في مشاركة:</a:t>
            </a:r>
          </a:p>
          <a:p>
            <a:pPr lvl="1" algn="r" rtl="1"/>
            <a:r>
              <a:rPr lang="en-GB" sz="1100" i="1" dirty="0" err="1">
                <a:sym typeface="Arial"/>
              </a:rPr>
              <a:t>شيء</a:t>
            </a:r>
            <a:r>
              <a:rPr lang="en-GB" sz="1100" i="1" dirty="0">
                <a:sym typeface="Arial"/>
              </a:rPr>
              <a:t> </a:t>
            </a:r>
            <a:r>
              <a:rPr lang="en-GB" sz="1100" i="1" dirty="0" err="1">
                <a:sym typeface="Arial"/>
              </a:rPr>
              <a:t>تعلمه</a:t>
            </a:r>
            <a:r>
              <a:rPr lang="en-GB" sz="1100" i="1" dirty="0">
                <a:sym typeface="Arial"/>
              </a:rPr>
              <a:t> اليوم؟</a:t>
            </a:r>
          </a:p>
          <a:p>
            <a:pPr lvl="1" algn="r" rtl="1"/>
            <a:r>
              <a:rPr lang="en-GB" sz="1100" i="1" dirty="0">
                <a:sym typeface="Arial"/>
              </a:rPr>
              <a:t>شيء تريد معرفة المزيد عنه؟</a:t>
            </a:r>
          </a:p>
          <a:p>
            <a:pPr algn="r" rtl="1"/>
            <a:r>
              <a:rPr lang="en-GB" sz="1100" i="0" dirty="0">
                <a:sym typeface="Arial"/>
              </a:rPr>
              <a:t>اشرح متى سيبدأ التدريب على الوحدة التالية</a:t>
            </a:r>
          </a:p>
          <a:p>
            <a:pPr algn="r" rtl="1"/>
            <a:r>
              <a:rPr lang="en-GB" sz="1100" i="0" dirty="0">
                <a:sym typeface="Arial"/>
              </a:rPr>
              <a:t>اشكر المشاركين على مشاركتهم</a:t>
            </a:r>
            <a:endParaRPr lang="en-GB" sz="1100" dirty="0">
              <a:sym typeface="Arial"/>
            </a:endParaRPr>
          </a:p>
        </p:txBody>
      </p:sp>
      <p:sp>
        <p:nvSpPr>
          <p:cNvPr id="6" name="Slide Image Placeholder 5">
            <a:extLst>
              <a:ext uri="{FF2B5EF4-FFF2-40B4-BE49-F238E27FC236}">
                <a16:creationId xmlns:a16="http://schemas.microsoft.com/office/drawing/2014/main" id="{9AF232FF-5847-8D51-BB79-50D9426B38B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4D75543-B6E6-3986-9883-A7B89A8B8D4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61</a:t>
            </a:fld>
            <a:endParaRPr lang="en-US" sz="1200" dirty="0">
              <a:latin typeface="+mn-lt"/>
            </a:endParaRPr>
          </a:p>
        </p:txBody>
      </p:sp>
    </p:spTree>
    <p:extLst>
      <p:ext uri="{BB962C8B-B14F-4D97-AF65-F5344CB8AC3E}">
        <p14:creationId xmlns:p14="http://schemas.microsoft.com/office/powerpoint/2010/main" val="28123468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lgn="r" rtl="1">
              <a:buNone/>
            </a:pPr>
            <a:r>
              <a:rPr lang="en-US" b="1" dirty="0">
                <a:sym typeface="Arial"/>
              </a:rPr>
              <a:t>مقدمة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اطلب من جميع المشاركين الوقوف </a:t>
            </a:r>
            <a:r>
              <a:rPr lang="en-US" dirty="0" err="1"/>
              <a:t>في</a:t>
            </a:r>
            <a:r>
              <a:rPr lang="en-US" dirty="0"/>
              <a:t> </a:t>
            </a:r>
            <a:r>
              <a:rPr lang="ar-SA" dirty="0"/>
              <a:t>صفين</a:t>
            </a:r>
            <a:r>
              <a:rPr lang="en-US" dirty="0"/>
              <a:t> في مواجهة بعضهم البعض. يجب أن تكون الخطوط متساوية (أو قريبة قدر الإمكان من أعداد متساوية من </a:t>
            </a:r>
            <a:r>
              <a:rPr lang="en-US" dirty="0" err="1"/>
              <a:t>الأشخاص</a:t>
            </a:r>
            <a:r>
              <a:rPr lang="en-US" dirty="0"/>
              <a:t> </a:t>
            </a:r>
            <a:r>
              <a:rPr lang="en-US" dirty="0" err="1"/>
              <a:t>فيها</a:t>
            </a:r>
            <a:r>
              <a:rPr lang="ar-SA" dirty="0"/>
              <a:t>)</a:t>
            </a:r>
            <a:endParaRPr lang="en-US" i="1" dirty="0"/>
          </a:p>
          <a:p>
            <a:pPr algn="r" rtl="1"/>
            <a:r>
              <a:rPr lang="en-US" i="1" dirty="0"/>
              <a:t>اليوم نقوم بتمرين يسلط الضوء على ارتباطنا ببعضنا البعض.</a:t>
            </a:r>
          </a:p>
          <a:p>
            <a:pPr algn="r" rtl="1"/>
            <a:r>
              <a:rPr lang="en-US" i="1" dirty="0"/>
              <a:t>سنتناوب على الوقوف على رأس الصف وإخبار المجموعة بشيء شعرنا أنه مهم لتجربتنا اليوم.</a:t>
            </a:r>
          </a:p>
          <a:p>
            <a:pPr lvl="1" algn="r" rtl="1"/>
            <a:r>
              <a:rPr lang="en-US" i="1" dirty="0"/>
              <a:t>قد يكون هذا ما تشعر </a:t>
            </a:r>
            <a:r>
              <a:rPr lang="en-US" i="1" dirty="0" err="1"/>
              <a:t>به</a:t>
            </a:r>
            <a:r>
              <a:rPr lang="en-US" i="1" dirty="0"/>
              <a:t> </a:t>
            </a:r>
            <a:r>
              <a:rPr lang="en-US" i="1" dirty="0" err="1"/>
              <a:t>بعد</a:t>
            </a:r>
            <a:r>
              <a:rPr lang="ar-SA" i="1" dirty="0"/>
              <a:t> هذا</a:t>
            </a:r>
            <a:r>
              <a:rPr lang="en-US" i="1" dirty="0"/>
              <a:t> اليوم.</a:t>
            </a:r>
          </a:p>
          <a:p>
            <a:pPr lvl="1" algn="r" rtl="1"/>
            <a:r>
              <a:rPr lang="en-US" i="1" dirty="0"/>
              <a:t>يمكن أن يكون شيئًا تعلمته.</a:t>
            </a:r>
          </a:p>
          <a:p>
            <a:pPr lvl="1" algn="r" rtl="1"/>
            <a:r>
              <a:rPr lang="en-US" i="1" dirty="0"/>
              <a:t>قد تكون تجربة رائعة مررت بها مع زميل مشارك.</a:t>
            </a:r>
          </a:p>
          <a:p>
            <a:pPr lvl="1" algn="r" rtl="1"/>
            <a:r>
              <a:rPr lang="en-US" i="1" dirty="0"/>
              <a:t>إنه </a:t>
            </a:r>
            <a:r>
              <a:rPr lang="en-US" i="1" dirty="0" err="1"/>
              <a:t>خيارك</a:t>
            </a:r>
            <a:r>
              <a:rPr lang="en-US" i="1" dirty="0"/>
              <a:t> </a:t>
            </a:r>
            <a:r>
              <a:rPr lang="en-US" i="1" dirty="0" err="1"/>
              <a:t>ما</a:t>
            </a:r>
            <a:r>
              <a:rPr lang="ar-SA" i="1" dirty="0"/>
              <a:t> سوف</a:t>
            </a:r>
            <a:r>
              <a:rPr lang="en-US" i="1" dirty="0"/>
              <a:t> تشاركه.</a:t>
            </a:r>
          </a:p>
          <a:p>
            <a:pPr algn="r" rtl="1"/>
            <a:r>
              <a:rPr lang="en-US" i="1" dirty="0"/>
              <a:t>بعد </a:t>
            </a:r>
            <a:r>
              <a:rPr lang="en-US" i="1" dirty="0" err="1"/>
              <a:t>أن</a:t>
            </a:r>
            <a:r>
              <a:rPr lang="en-US" i="1" dirty="0"/>
              <a:t> </a:t>
            </a:r>
            <a:r>
              <a:rPr lang="en-US" i="1" dirty="0" err="1"/>
              <a:t>تحدثت</a:t>
            </a:r>
            <a:r>
              <a:rPr lang="ar-SA" i="1" dirty="0"/>
              <a:t>، </a:t>
            </a:r>
            <a:r>
              <a:rPr lang="en-US" i="1" dirty="0" err="1"/>
              <a:t>سوف</a:t>
            </a:r>
            <a:r>
              <a:rPr lang="en-US" i="1" dirty="0"/>
              <a:t> تمشي في المسار الذي </a:t>
            </a:r>
            <a:r>
              <a:rPr lang="en-US" i="1" dirty="0" err="1"/>
              <a:t>أنشأه</a:t>
            </a:r>
            <a:r>
              <a:rPr lang="en-US" i="1" dirty="0"/>
              <a:t> </a:t>
            </a:r>
            <a:r>
              <a:rPr lang="ar-SA" i="1" dirty="0"/>
              <a:t>الصفين</a:t>
            </a:r>
            <a:endParaRPr lang="en-US" i="1" dirty="0"/>
          </a:p>
          <a:p>
            <a:pPr lvl="1" algn="r" rtl="1"/>
            <a:r>
              <a:rPr lang="en-US" i="1" dirty="0"/>
              <a:t>كل من في هذه الصفوف سيمدوا </a:t>
            </a:r>
            <a:r>
              <a:rPr lang="en-US" i="1" dirty="0" err="1"/>
              <a:t>أيديهم</a:t>
            </a:r>
            <a:r>
              <a:rPr lang="en-US" i="1" dirty="0"/>
              <a:t> </a:t>
            </a:r>
            <a:r>
              <a:rPr lang="en-US" i="1" dirty="0" err="1"/>
              <a:t>إلى</a:t>
            </a:r>
            <a:r>
              <a:rPr lang="ar-SA" i="1" dirty="0"/>
              <a:t> "مصافحتك بالكف</a:t>
            </a:r>
            <a:r>
              <a:rPr lang="en-US" i="1" dirty="0"/>
              <a:t>".</a:t>
            </a:r>
            <a:r>
              <a:rPr lang="ar-SA" i="1" dirty="0"/>
              <a:t> (</a:t>
            </a:r>
            <a:r>
              <a:rPr lang="en-US" i="1" dirty="0"/>
              <a:t>“high five</a:t>
            </a:r>
            <a:r>
              <a:rPr lang="ar-SA" i="1" dirty="0"/>
              <a:t>)</a:t>
            </a:r>
            <a:endParaRPr lang="en-US" i="1" dirty="0"/>
          </a:p>
          <a:p>
            <a:pPr lvl="1" algn="r" rtl="1"/>
            <a:r>
              <a:rPr lang="en-US" i="0" dirty="0"/>
              <a:t>إذا </a:t>
            </a:r>
            <a:r>
              <a:rPr lang="en-US" i="0" dirty="0" err="1"/>
              <a:t>لم</a:t>
            </a:r>
            <a:r>
              <a:rPr lang="en-US" i="0" dirty="0"/>
              <a:t> </a:t>
            </a:r>
            <a:r>
              <a:rPr lang="ar-SA" i="0" dirty="0" err="1"/>
              <a:t>ت</a:t>
            </a:r>
            <a:r>
              <a:rPr lang="en-US" i="0" dirty="0" err="1"/>
              <a:t>كن</a:t>
            </a:r>
            <a:r>
              <a:rPr lang="en-US" i="0" dirty="0"/>
              <a:t> </a:t>
            </a:r>
            <a:r>
              <a:rPr lang="ar-SA" i="0" dirty="0"/>
              <a:t>المصافحة بالكف </a:t>
            </a:r>
            <a:r>
              <a:rPr lang="en-US" i="0" dirty="0" err="1"/>
              <a:t>أو</a:t>
            </a:r>
            <a:r>
              <a:rPr lang="en-US" i="0" dirty="0"/>
              <a:t> لمس الأيدي أمرًا مناسبًا ، فيمكن للأشخاص الموجودين </a:t>
            </a:r>
            <a:r>
              <a:rPr lang="en-US" i="0" dirty="0" err="1"/>
              <a:t>في</a:t>
            </a:r>
            <a:r>
              <a:rPr lang="en-US" i="0" dirty="0"/>
              <a:t> </a:t>
            </a:r>
            <a:r>
              <a:rPr lang="en-US" i="0" dirty="0" err="1"/>
              <a:t>ال</a:t>
            </a:r>
            <a:r>
              <a:rPr lang="ar-SA" i="0" dirty="0"/>
              <a:t>صف</a:t>
            </a:r>
            <a:r>
              <a:rPr lang="en-US" i="0" dirty="0"/>
              <a:t> وضع أيديهم فوق رؤوسهم وهزهم </a:t>
            </a:r>
            <a:r>
              <a:rPr lang="en-US" i="0" dirty="0" err="1"/>
              <a:t>أو</a:t>
            </a:r>
            <a:r>
              <a:rPr lang="en-US" i="0" dirty="0"/>
              <a:t> </a:t>
            </a:r>
            <a:r>
              <a:rPr lang="ar-SA" i="0" dirty="0"/>
              <a:t>ضم</a:t>
            </a:r>
            <a:r>
              <a:rPr lang="en-US" i="0" dirty="0"/>
              <a:t> أصابعهم أو </a:t>
            </a:r>
            <a:r>
              <a:rPr lang="en-US" i="0" dirty="0" err="1"/>
              <a:t>بعض</a:t>
            </a:r>
            <a:r>
              <a:rPr lang="en-US" i="0" dirty="0"/>
              <a:t> </a:t>
            </a:r>
            <a:r>
              <a:rPr lang="en-US" i="0" dirty="0" err="1"/>
              <a:t>الحرك</a:t>
            </a:r>
            <a:r>
              <a:rPr lang="ar-SA" i="0" dirty="0"/>
              <a:t>ات</a:t>
            </a:r>
            <a:r>
              <a:rPr lang="en-US" i="0" dirty="0"/>
              <a:t> المناسبة الأخرى.</a:t>
            </a:r>
          </a:p>
          <a:p>
            <a:pPr algn="r" rtl="1"/>
            <a:r>
              <a:rPr lang="en-US" i="1" dirty="0"/>
              <a:t>عندما تصل إلى </a:t>
            </a:r>
            <a:r>
              <a:rPr lang="en-US" i="1" dirty="0" err="1"/>
              <a:t>نهاية</a:t>
            </a:r>
            <a:r>
              <a:rPr lang="en-US" i="1" dirty="0"/>
              <a:t> </a:t>
            </a:r>
            <a:r>
              <a:rPr lang="en-US" i="1" dirty="0" err="1"/>
              <a:t>المسار</a:t>
            </a:r>
            <a:r>
              <a:rPr lang="ar-SA" i="1" dirty="0"/>
              <a:t>، </a:t>
            </a:r>
            <a:r>
              <a:rPr lang="en-US" i="1" dirty="0" err="1"/>
              <a:t>ستنضم</a:t>
            </a:r>
            <a:r>
              <a:rPr lang="en-US" i="1" dirty="0"/>
              <a:t> إلى الخط المقابل للخط الذي بدأت فيه.</a:t>
            </a:r>
          </a:p>
          <a:p>
            <a:pPr algn="r" rtl="1"/>
            <a:r>
              <a:rPr lang="en-US" i="1" dirty="0"/>
              <a:t>سنواصل هذا حتى يذهب الجميع.</a:t>
            </a:r>
          </a:p>
          <a:p>
            <a:pPr marL="0" indent="0" algn="r" rtl="1">
              <a:buNone/>
            </a:pPr>
            <a:endParaRPr lang="en-US" dirty="0">
              <a:sym typeface="Arial"/>
            </a:endParaRPr>
          </a:p>
          <a:p>
            <a:pPr marL="0" indent="0" algn="r" rtl="1">
              <a:buNone/>
            </a:pPr>
            <a:r>
              <a:rPr lang="en-US" b="1" dirty="0">
                <a:sym typeface="Arial"/>
              </a:rPr>
              <a:t>تمرين العناية </a:t>
            </a:r>
            <a:r>
              <a:rPr lang="en-US" b="1" dirty="0" err="1">
                <a:sym typeface="Arial"/>
              </a:rPr>
              <a:t>الذاتية</a:t>
            </a:r>
            <a:r>
              <a:rPr lang="en-US" b="1" dirty="0">
                <a:sym typeface="Arial"/>
              </a:rPr>
              <a:t> (</a:t>
            </a:r>
            <a:r>
              <a:rPr lang="en-US" b="1" dirty="0" err="1"/>
              <a:t>أتحقق</a:t>
            </a:r>
            <a:r>
              <a:rPr lang="en-US" b="1" dirty="0"/>
              <a:t> من ذلك ، 10 دقائق)</a:t>
            </a:r>
          </a:p>
          <a:p>
            <a:pPr algn="r" rtl="1"/>
            <a:r>
              <a:rPr lang="ar-SA" dirty="0"/>
              <a:t>قم</a:t>
            </a:r>
            <a:r>
              <a:rPr lang="en-US" dirty="0"/>
              <a:t> بالذهاب أولاً.</a:t>
            </a:r>
          </a:p>
          <a:p>
            <a:pPr algn="r" rtl="1"/>
            <a:r>
              <a:rPr lang="en-US" dirty="0"/>
              <a:t>تأكد من أن كل من يريد المشاركة يفعل ذلك وأن كل شخص لديه </a:t>
            </a:r>
            <a:r>
              <a:rPr lang="en-US" dirty="0" err="1"/>
              <a:t>فرصة</a:t>
            </a:r>
            <a:r>
              <a:rPr lang="en-US" dirty="0"/>
              <a:t> </a:t>
            </a:r>
            <a:r>
              <a:rPr lang="en-US" dirty="0" err="1"/>
              <a:t>ل</a:t>
            </a:r>
            <a:r>
              <a:rPr lang="ar-SA" dirty="0"/>
              <a:t>لسير بمحاذاة</a:t>
            </a:r>
            <a:r>
              <a:rPr lang="en-US" dirty="0"/>
              <a:t> خط الأشخاص.</a:t>
            </a:r>
          </a:p>
          <a:p>
            <a:pPr algn="r" rtl="1"/>
            <a:r>
              <a:rPr lang="en-US" dirty="0"/>
              <a:t>اشكر المشاركين على مشاركتهم في هذا النشاط واليوم</a:t>
            </a:r>
            <a:endParaRPr lang="en-US" dirty="0">
              <a:sym typeface="Arial"/>
            </a:endParaRPr>
          </a:p>
        </p:txBody>
      </p:sp>
      <p:sp>
        <p:nvSpPr>
          <p:cNvPr id="3" name="Slide Image Placeholder 2">
            <a:extLst>
              <a:ext uri="{FF2B5EF4-FFF2-40B4-BE49-F238E27FC236}">
                <a16:creationId xmlns:a16="http://schemas.microsoft.com/office/drawing/2014/main" id="{CB3789E2-22B5-C611-5CDD-005EB73CB202}"/>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8ECCFA54-AAC0-00FB-B182-A6DBE8E9975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62</a:t>
            </a:fld>
            <a:endParaRPr lang="en-US" sz="1200" dirty="0">
              <a:latin typeface="+mn-lt"/>
            </a:endParaRPr>
          </a:p>
        </p:txBody>
      </p:sp>
    </p:spTree>
    <p:extLst>
      <p:ext uri="{BB962C8B-B14F-4D97-AF65-F5344CB8AC3E}">
        <p14:creationId xmlns:p14="http://schemas.microsoft.com/office/powerpoint/2010/main" val="1418736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4" name="Google Shape;344;p7:notes"/>
          <p:cNvSpPr txBox="1">
            <a:spLocks noGrp="1"/>
          </p:cNvSpPr>
          <p:nvPr>
            <p:ph type="body" idx="1"/>
          </p:nvPr>
        </p:nvSpPr>
        <p:spPr/>
        <p:txBody>
          <a:bodyPr/>
          <a:lstStyle/>
          <a:p>
            <a:pPr marL="0" indent="0" algn="r" rtl="1">
              <a:buNone/>
            </a:pPr>
            <a:r>
              <a:rPr lang="ar-SA" b="1" dirty="0"/>
              <a:t>الشرح</a:t>
            </a:r>
            <a:endParaRPr lang="en-US" b="1" dirty="0"/>
          </a:p>
          <a:p>
            <a:pPr algn="r" rtl="1"/>
            <a:r>
              <a:rPr lang="en-GB" dirty="0" err="1"/>
              <a:t>عرض</a:t>
            </a:r>
            <a:r>
              <a:rPr lang="en-GB" dirty="0"/>
              <a:t> الشريحة</a:t>
            </a:r>
          </a:p>
          <a:p>
            <a:pPr algn="r" rtl="1"/>
            <a:r>
              <a:rPr lang="en-GB" i="1" dirty="0" err="1"/>
              <a:t>يمكن</a:t>
            </a:r>
            <a:r>
              <a:rPr lang="ar-SA" i="1" dirty="0"/>
              <a:t> الاطلاع</a:t>
            </a:r>
            <a:r>
              <a:rPr lang="en-GB" i="1" dirty="0"/>
              <a:t> على أهداف </a:t>
            </a:r>
            <a:r>
              <a:rPr lang="en-GB" i="1" dirty="0" err="1"/>
              <a:t>التعلم</a:t>
            </a:r>
            <a:r>
              <a:rPr lang="en-GB" i="1" dirty="0"/>
              <a:t> </a:t>
            </a:r>
            <a:r>
              <a:rPr lang="ar-SA" b="1" i="1" dirty="0"/>
              <a:t>في ال</a:t>
            </a:r>
            <a:r>
              <a:rPr lang="en-GB" b="1" i="1" dirty="0" err="1"/>
              <a:t>صفحة</a:t>
            </a:r>
            <a:r>
              <a:rPr lang="en-GB" b="1" i="1" dirty="0"/>
              <a:t> </a:t>
            </a:r>
            <a:r>
              <a:rPr lang="ar-SA" b="1" i="1" dirty="0"/>
              <a:t>٧١ من دليل العمل</a:t>
            </a:r>
            <a:r>
              <a:rPr lang="en-GB" b="1" i="1" dirty="0"/>
              <a:t>: أهداف التعلم</a:t>
            </a:r>
            <a:endParaRPr lang="en-BE" b="1" i="1" dirty="0"/>
          </a:p>
          <a:p>
            <a:pPr algn="r" rtl="1"/>
            <a:r>
              <a:rPr lang="en-US" i="1" dirty="0"/>
              <a:t>هل لدى أي شخص أي أسئلة أو بحاجة إلى توضيح؟</a:t>
            </a:r>
            <a:endParaRPr lang="en-BE" i="1" dirty="0"/>
          </a:p>
          <a:p>
            <a:pPr algn="r" rtl="1"/>
            <a:endParaRPr lang="en-US" dirty="0"/>
          </a:p>
          <a:p>
            <a:pPr algn="r" rtl="1"/>
            <a:endParaRPr lang="en-US" dirty="0">
              <a:sym typeface="Calibri"/>
            </a:endParaRPr>
          </a:p>
          <a:p>
            <a:pPr algn="r" rtl="1"/>
            <a:endParaRPr lang="en-US" dirty="0"/>
          </a:p>
        </p:txBody>
      </p:sp>
      <p:sp>
        <p:nvSpPr>
          <p:cNvPr id="3" name="Slide Image Placeholder 2">
            <a:extLst>
              <a:ext uri="{FF2B5EF4-FFF2-40B4-BE49-F238E27FC236}">
                <a16:creationId xmlns:a16="http://schemas.microsoft.com/office/drawing/2014/main" id="{F847226D-91C5-B6A4-E95F-88AB3E3CB14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EEF192F2-6C4D-89DB-3452-6CDB4781E0A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مدة الجلسة الثانية: </a:t>
            </a:r>
            <a:r>
              <a:rPr lang="ar-SA" b="1" dirty="0"/>
              <a:t>٣٠ دقيقة</a:t>
            </a:r>
            <a:endParaRPr lang="en-GB" i="1" dirty="0"/>
          </a:p>
          <a:p>
            <a:pPr marL="0" indent="0" algn="r" rtl="1">
              <a:buNone/>
            </a:pPr>
            <a:r>
              <a:rPr lang="en-GB" i="1" dirty="0"/>
              <a:t>______________________________________________________________________________</a:t>
            </a:r>
          </a:p>
          <a:p>
            <a:pPr marL="0" indent="0" algn="r" rtl="1">
              <a:buNone/>
            </a:pPr>
            <a:endParaRPr lang="en-GB" i="1" dirty="0"/>
          </a:p>
          <a:p>
            <a:pPr marL="0" indent="0" algn="r" rtl="1">
              <a:buNone/>
            </a:pPr>
            <a:r>
              <a:rPr lang="ar-SA" b="1" dirty="0"/>
              <a:t>الشرح</a:t>
            </a:r>
            <a:endParaRPr lang="en-GB" b="1" dirty="0"/>
          </a:p>
          <a:p>
            <a:pPr algn="r" rtl="1"/>
            <a:r>
              <a:rPr lang="en-GB" i="1" dirty="0"/>
              <a:t>سنبدأ بجلسة حول الاحتياجات العاجلة التي يمكن ويجب أن يستجيب لها أخصائي الحالة على الفور.</a:t>
            </a:r>
            <a:endParaRPr lang="en-BE" i="1" dirty="0"/>
          </a:p>
        </p:txBody>
      </p:sp>
      <p:sp>
        <p:nvSpPr>
          <p:cNvPr id="6" name="Slide Image Placeholder 5">
            <a:extLst>
              <a:ext uri="{FF2B5EF4-FFF2-40B4-BE49-F238E27FC236}">
                <a16:creationId xmlns:a16="http://schemas.microsoft.com/office/drawing/2014/main" id="{3E87B63B-9E74-C7A5-9FC6-02CD9EBD48B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F2E4CD43-C614-55D0-6CFD-DC5369347FF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8</a:t>
            </a:fld>
            <a:endParaRPr lang="en-US" sz="1200" dirty="0">
              <a:latin typeface="+mn-lt"/>
            </a:endParaRPr>
          </a:p>
        </p:txBody>
      </p:sp>
    </p:spTree>
    <p:extLst>
      <p:ext uri="{BB962C8B-B14F-4D97-AF65-F5344CB8AC3E}">
        <p14:creationId xmlns:p14="http://schemas.microsoft.com/office/powerpoint/2010/main" val="2751778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GB" dirty="0"/>
              <a:t>سنقوم بتمرين لتحديد الاحتياجات الفورية </a:t>
            </a:r>
            <a:r>
              <a:rPr lang="en-GB" dirty="0" err="1"/>
              <a:t>في</a:t>
            </a:r>
            <a:r>
              <a:rPr lang="en-GB" dirty="0"/>
              <a:t> </a:t>
            </a:r>
            <a:r>
              <a:rPr lang="ar-SA" dirty="0"/>
              <a:t>ثنائيات</a:t>
            </a:r>
            <a:endParaRPr lang="en-GB" dirty="0"/>
          </a:p>
          <a:p>
            <a:pPr algn="r" rtl="1"/>
            <a:r>
              <a:rPr lang="en-GB" dirty="0"/>
              <a:t>قسّم المشاركين </a:t>
            </a:r>
            <a:r>
              <a:rPr lang="en-GB" dirty="0" err="1"/>
              <a:t>إلى</a:t>
            </a:r>
            <a:r>
              <a:rPr lang="en-GB" dirty="0"/>
              <a:t> </a:t>
            </a:r>
            <a:r>
              <a:rPr lang="ar-SA" dirty="0"/>
              <a:t>ثنائي</a:t>
            </a:r>
            <a:endParaRPr lang="en-GB" dirty="0"/>
          </a:p>
          <a:p>
            <a:pPr algn="r" rtl="1"/>
            <a:r>
              <a:rPr lang="en-GB" dirty="0"/>
              <a:t>توجيه </a:t>
            </a:r>
            <a:r>
              <a:rPr lang="en-GB" dirty="0" err="1"/>
              <a:t>المشاركين</a:t>
            </a:r>
            <a:r>
              <a:rPr lang="en-GB" dirty="0"/>
              <a:t> </a:t>
            </a:r>
            <a:r>
              <a:rPr lang="en-GB" dirty="0" err="1"/>
              <a:t>إلى</a:t>
            </a:r>
            <a:r>
              <a:rPr lang="ar-SA" dirty="0"/>
              <a:t> </a:t>
            </a:r>
            <a:r>
              <a:rPr lang="ar-SA" b="1" i="1" dirty="0"/>
              <a:t>ال</a:t>
            </a:r>
            <a:r>
              <a:rPr lang="en-GB" b="1" i="1" dirty="0" err="1"/>
              <a:t>صفحة</a:t>
            </a:r>
            <a:r>
              <a:rPr lang="en-GB" b="1" i="1" dirty="0"/>
              <a:t> </a:t>
            </a:r>
            <a:r>
              <a:rPr lang="ar-SA" b="1" i="1" dirty="0"/>
              <a:t>٧٢ من دليل العمل</a:t>
            </a:r>
            <a:r>
              <a:rPr lang="en-GB" b="1" dirty="0"/>
              <a:t>: نظرة عامة على الاحتياجات العاجلة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يمكن أن يكون للطفل احتياجات ملحة مختلفة تتطلب استجابة فورية.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err="1"/>
              <a:t>مع</a:t>
            </a:r>
            <a:r>
              <a:rPr lang="en-GB" i="1" dirty="0"/>
              <a:t> </a:t>
            </a:r>
            <a:r>
              <a:rPr lang="en-GB" i="1" dirty="0" err="1"/>
              <a:t>شريكك</a:t>
            </a:r>
            <a:r>
              <a:rPr lang="ar-SA" i="1" dirty="0"/>
              <a:t>، قم بم</a:t>
            </a:r>
            <a:r>
              <a:rPr lang="en-GB" i="1" dirty="0" err="1"/>
              <a:t>ناقش</a:t>
            </a:r>
            <a:r>
              <a:rPr lang="ar-SA" i="1" dirty="0" err="1"/>
              <a:t>ة</a:t>
            </a:r>
            <a:r>
              <a:rPr lang="en-GB" i="1" dirty="0"/>
              <a:t> </a:t>
            </a:r>
            <a:r>
              <a:rPr lang="en-GB" i="1" dirty="0" err="1"/>
              <a:t>و</a:t>
            </a:r>
            <a:r>
              <a:rPr lang="ar-SA" i="1" dirty="0"/>
              <a:t>إدراج</a:t>
            </a:r>
            <a:r>
              <a:rPr lang="en-GB" i="1" dirty="0"/>
              <a:t> الاحتياجات الفورية </a:t>
            </a:r>
            <a:r>
              <a:rPr lang="en-GB" i="1" dirty="0" err="1"/>
              <a:t>المختلفة</a:t>
            </a:r>
            <a:r>
              <a:rPr lang="en-GB" i="1" dirty="0"/>
              <a:t> </a:t>
            </a:r>
            <a:r>
              <a:rPr lang="en-GB" i="1" dirty="0" err="1"/>
              <a:t>للطفل</a:t>
            </a:r>
            <a:endParaRPr lang="en-GB" b="1" dirty="0"/>
          </a:p>
          <a:p>
            <a:pPr marL="0" indent="0" algn="r" rtl="1">
              <a:buNone/>
            </a:pPr>
            <a:endParaRPr lang="en-GB" dirty="0"/>
          </a:p>
          <a:p>
            <a:pPr marL="0" indent="0" algn="r" rtl="1">
              <a:buNone/>
            </a:pPr>
            <a:r>
              <a:rPr lang="en-GB" b="1" dirty="0" err="1"/>
              <a:t>عمل</a:t>
            </a:r>
            <a:r>
              <a:rPr lang="en-GB" b="1" dirty="0"/>
              <a:t> </a:t>
            </a:r>
            <a:r>
              <a:rPr lang="ar-SA" b="1" dirty="0"/>
              <a:t>الثنائي</a:t>
            </a:r>
            <a:r>
              <a:rPr lang="en-GB" b="1" dirty="0"/>
              <a:t> </a:t>
            </a:r>
            <a:r>
              <a:rPr lang="ar-SA" b="1" dirty="0"/>
              <a:t>( ١٠ دقائق)</a:t>
            </a:r>
          </a:p>
          <a:p>
            <a:pPr marL="0" indent="0" algn="r" rtl="1">
              <a:buNone/>
            </a:pPr>
            <a:endParaRPr lang="en-GB" b="1" dirty="0"/>
          </a:p>
          <a:p>
            <a:pPr marL="0" indent="0" algn="r" rtl="1">
              <a:buNone/>
            </a:pPr>
            <a:r>
              <a:rPr lang="en-GB" b="1" dirty="0"/>
              <a:t>مناقشة </a:t>
            </a:r>
            <a:r>
              <a:rPr lang="en-GB" b="1" dirty="0" err="1"/>
              <a:t>عامة</a:t>
            </a:r>
            <a:r>
              <a:rPr lang="en-GB" b="1" dirty="0"/>
              <a:t> </a:t>
            </a:r>
            <a:r>
              <a:rPr lang="ar-SA" b="1" dirty="0"/>
              <a:t>( ٥ دقائق)</a:t>
            </a:r>
          </a:p>
          <a:p>
            <a:pPr algn="r" rtl="1"/>
            <a:r>
              <a:rPr lang="en-GB" dirty="0" err="1"/>
              <a:t>اطلب</a:t>
            </a:r>
            <a:r>
              <a:rPr lang="en-GB" dirty="0"/>
              <a:t> من المتطوعين مشاركة ما وصفوه بالاحتياجات العاجلة.</a:t>
            </a:r>
          </a:p>
          <a:p>
            <a:pPr algn="r" rtl="1"/>
            <a:r>
              <a:rPr lang="ar-SA" dirty="0"/>
              <a:t>قم بت</a:t>
            </a:r>
            <a:r>
              <a:rPr lang="en-GB" dirty="0" err="1"/>
              <a:t>وج</a:t>
            </a:r>
            <a:r>
              <a:rPr lang="ar-SA" dirty="0" err="1"/>
              <a:t>ي</a:t>
            </a:r>
            <a:r>
              <a:rPr lang="en-GB" dirty="0" err="1"/>
              <a:t>ه</a:t>
            </a:r>
            <a:r>
              <a:rPr lang="en-GB" dirty="0"/>
              <a:t> مناقشة قصيرة</a:t>
            </a:r>
          </a:p>
          <a:p>
            <a:pPr algn="r" rtl="1"/>
            <a:r>
              <a:rPr lang="en-GB" dirty="0"/>
              <a:t>لخص الردود باستخدام الشريحة التالية كدليل</a:t>
            </a:r>
          </a:p>
        </p:txBody>
      </p:sp>
      <p:sp>
        <p:nvSpPr>
          <p:cNvPr id="6" name="Slide Image Placeholder 5">
            <a:extLst>
              <a:ext uri="{FF2B5EF4-FFF2-40B4-BE49-F238E27FC236}">
                <a16:creationId xmlns:a16="http://schemas.microsoft.com/office/drawing/2014/main" id="{B1AC1CC1-060B-E5C2-3F91-01D81313AC2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75606C8-BF48-BB13-DEB4-3590976652A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9</a:t>
            </a:fld>
            <a:endParaRPr lang="en-US" sz="1200" dirty="0">
              <a:latin typeface="+mn-lt"/>
            </a:endParaRPr>
          </a:p>
        </p:txBody>
      </p:sp>
    </p:spTree>
    <p:extLst>
      <p:ext uri="{BB962C8B-B14F-4D97-AF65-F5344CB8AC3E}">
        <p14:creationId xmlns:p14="http://schemas.microsoft.com/office/powerpoint/2010/main" val="1155357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C3EBE-9C1F-2197-254F-B0510132F7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338A9618-6397-4FE1-52D9-E0F7B521E3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0205DE64-8A4B-A1D2-9A2D-BB3E1F969BFD}"/>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5" name="Footer Placeholder 4">
            <a:extLst>
              <a:ext uri="{FF2B5EF4-FFF2-40B4-BE49-F238E27FC236}">
                <a16:creationId xmlns:a16="http://schemas.microsoft.com/office/drawing/2014/main" id="{CA9A10AA-9681-6DF4-8F9D-60307DFC321C}"/>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3B72961-796C-63D4-FD17-97504CD80351}"/>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1266672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299C7-E70E-51B4-738C-16DCFEBF362C}"/>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20B7E61C-070E-2EDD-1F2A-B466FBCF87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0E8BD88C-BCFB-2DEF-211E-266602487121}"/>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5" name="Footer Placeholder 4">
            <a:extLst>
              <a:ext uri="{FF2B5EF4-FFF2-40B4-BE49-F238E27FC236}">
                <a16:creationId xmlns:a16="http://schemas.microsoft.com/office/drawing/2014/main" id="{C8A34CC2-1EA2-CFB9-F843-1016EE05FC1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D969FC8-588D-2E6B-36B7-484BDADF80B1}"/>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93568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A17F02-98CB-6545-8C07-FB6ABBCFD77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CC8B91E-1F89-2644-01E1-EDBF0C78E8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CC9E6FA1-9C62-5E8B-B4B7-F27E2B38D777}"/>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5" name="Footer Placeholder 4">
            <a:extLst>
              <a:ext uri="{FF2B5EF4-FFF2-40B4-BE49-F238E27FC236}">
                <a16:creationId xmlns:a16="http://schemas.microsoft.com/office/drawing/2014/main" id="{FFD1C4AE-B9A9-35DC-226A-0B329DA7EB1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C64923C-1C93-EF73-6866-4E3EE26CA2E5}"/>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574465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4">
            <a:lumMod val="75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bg1"/>
                </a:solidFill>
                <a:latin typeface="Garamond" panose="02020404030301010803" pitchFamily="18" charset="0"/>
              </a:defRPr>
            </a:lvl1pPr>
          </a:lstStyle>
          <a:p>
            <a:r>
              <a:rPr lang="en-US"/>
              <a:t>CLICK TO EDIT MASTER TITLE STYLE</a:t>
            </a:r>
          </a:p>
        </p:txBody>
      </p:sp>
    </p:spTree>
    <p:extLst>
      <p:ext uri="{BB962C8B-B14F-4D97-AF65-F5344CB8AC3E}">
        <p14:creationId xmlns:p14="http://schemas.microsoft.com/office/powerpoint/2010/main" val="40081596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4">
            <a:lumMod val="75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a:t>CLICK TO EDIT MASTER TITLE STYLE</a:t>
            </a:r>
          </a:p>
        </p:txBody>
      </p:sp>
    </p:spTree>
    <p:extLst>
      <p:ext uri="{BB962C8B-B14F-4D97-AF65-F5344CB8AC3E}">
        <p14:creationId xmlns:p14="http://schemas.microsoft.com/office/powerpoint/2010/main" val="10000301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Picture 3">
            <a:extLst>
              <a:ext uri="{FF2B5EF4-FFF2-40B4-BE49-F238E27FC236}">
                <a16:creationId xmlns:a16="http://schemas.microsoft.com/office/drawing/2014/main" id="{B95C4430-545B-43B4-8F97-B99486693A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5" name="Rectangle 4">
            <a:extLst>
              <a:ext uri="{FF2B5EF4-FFF2-40B4-BE49-F238E27FC236}">
                <a16:creationId xmlns:a16="http://schemas.microsoft.com/office/drawing/2014/main" id="{8D558F4F-F02F-4C45-8C27-F7DD99B0F780}"/>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5: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Immediate Support</a:t>
            </a:r>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4">
                    <a:lumMod val="75000"/>
                  </a:schemeClr>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Tree>
    <p:extLst>
      <p:ext uri="{BB962C8B-B14F-4D97-AF65-F5344CB8AC3E}">
        <p14:creationId xmlns:p14="http://schemas.microsoft.com/office/powerpoint/2010/main" val="687242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C77A0-0660-D84F-E1BF-5676620FDC98}"/>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C141307F-8AC0-0088-7E58-7B7770AD69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DA44DA64-5904-42F7-A5E7-E7769C2FA788}"/>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5" name="Footer Placeholder 4">
            <a:extLst>
              <a:ext uri="{FF2B5EF4-FFF2-40B4-BE49-F238E27FC236}">
                <a16:creationId xmlns:a16="http://schemas.microsoft.com/office/drawing/2014/main" id="{4A6FD5A6-E635-0624-E48D-9A12F3634D9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CF1B080-F79B-ADD0-DA10-40CD8353729C}"/>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613607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1256D-C54C-0884-4D4D-57206FB938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EA27E2A8-14A5-B2B3-F36A-1175821A96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2825B7-AD0A-5209-F780-F45141C453B1}"/>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5" name="Footer Placeholder 4">
            <a:extLst>
              <a:ext uri="{FF2B5EF4-FFF2-40B4-BE49-F238E27FC236}">
                <a16:creationId xmlns:a16="http://schemas.microsoft.com/office/drawing/2014/main" id="{2B99CFE6-5DA3-0BAA-C02D-9073609B463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742E7E9-3BAB-750E-8954-F09E7D06AEA6}"/>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804906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87F0E-7FCB-6595-A502-E5485931147D}"/>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6E5AFBFE-6AF4-BC7E-CBC5-F5EA301889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C15BD7FD-B5FD-492D-C338-0CC2FE1CDD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96E7B1C1-78A7-44A6-D748-90362436D2EA}"/>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6" name="Footer Placeholder 5">
            <a:extLst>
              <a:ext uri="{FF2B5EF4-FFF2-40B4-BE49-F238E27FC236}">
                <a16:creationId xmlns:a16="http://schemas.microsoft.com/office/drawing/2014/main" id="{26239D47-8EEA-76BE-C353-E6D33A3E533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292A2EC-DAE8-B16B-3059-2B9F4CA13760}"/>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4280423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95432-51B1-B6A4-3099-B7E3B0CE87E9}"/>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7DDB39C6-2B84-937A-CF6A-FB3C4832A0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A81657-E598-1A3B-6C5D-5451D7C023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FB3A1806-5E23-B7BF-326B-399A214A9A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4C6EDB-5EB1-6F4E-58AA-0469D0E5D6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6C2C0347-0A8B-BCBD-0AB6-C87F64874EF1}"/>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8" name="Footer Placeholder 7">
            <a:extLst>
              <a:ext uri="{FF2B5EF4-FFF2-40B4-BE49-F238E27FC236}">
                <a16:creationId xmlns:a16="http://schemas.microsoft.com/office/drawing/2014/main" id="{E66B817C-3B3C-787B-3AA8-BA0145388047}"/>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DBF50E97-D396-B854-3F52-998E76B48447}"/>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2265653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A8A85-0B28-D505-8545-A55CD6DC9A9E}"/>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53AE18E6-EA88-79FC-D66C-6B81E487AC37}"/>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4" name="Footer Placeholder 3">
            <a:extLst>
              <a:ext uri="{FF2B5EF4-FFF2-40B4-BE49-F238E27FC236}">
                <a16:creationId xmlns:a16="http://schemas.microsoft.com/office/drawing/2014/main" id="{B1541F81-3BBF-83F5-ACD8-AE83498FFA0D}"/>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284C42C4-A452-1C1A-0AF6-DEE79AAA23A6}"/>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1620170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E56B9-7616-939C-C50D-A5F6D7B26853}"/>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3" name="Footer Placeholder 2">
            <a:extLst>
              <a:ext uri="{FF2B5EF4-FFF2-40B4-BE49-F238E27FC236}">
                <a16:creationId xmlns:a16="http://schemas.microsoft.com/office/drawing/2014/main" id="{A85D0FEE-605E-B5E2-56D0-862F1F4E0F70}"/>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07E26044-21FE-9E59-0D5A-AD238E7EB05A}"/>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1258855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28044-5EBF-09FB-3E80-45B701B6F1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E893B85C-6F55-1FFF-BB61-6B3878B060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3BDAF51F-0512-C9A5-7F25-29CD27D115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192E10-A256-EF68-8C7C-178F5BDF4390}"/>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6" name="Footer Placeholder 5">
            <a:extLst>
              <a:ext uri="{FF2B5EF4-FFF2-40B4-BE49-F238E27FC236}">
                <a16:creationId xmlns:a16="http://schemas.microsoft.com/office/drawing/2014/main" id="{2FF45148-FD73-B26A-22BB-8E0E34136AA1}"/>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34E515FE-6583-3BE2-89BD-A734DA1C835E}"/>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36561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4FA78-4122-B705-9D96-371F6A117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C5E5271D-588C-3CBD-2345-4AD52013EA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3FF1AB99-F411-ACBA-8FA7-16ED5D1921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367D02-62D0-D930-44A5-C5749A17558D}"/>
              </a:ext>
            </a:extLst>
          </p:cNvPr>
          <p:cNvSpPr>
            <a:spLocks noGrp="1"/>
          </p:cNvSpPr>
          <p:nvPr>
            <p:ph type="dt" sz="half" idx="10"/>
          </p:nvPr>
        </p:nvSpPr>
        <p:spPr/>
        <p:txBody>
          <a:bodyPr/>
          <a:lstStyle/>
          <a:p>
            <a:fld id="{D4746D0E-0360-4A2E-AB9B-057A95332299}" type="datetimeFigureOut">
              <a:rPr lang="en-BE" smtClean="0"/>
              <a:t>03/04/2023</a:t>
            </a:fld>
            <a:endParaRPr lang="en-BE"/>
          </a:p>
        </p:txBody>
      </p:sp>
      <p:sp>
        <p:nvSpPr>
          <p:cNvPr id="6" name="Footer Placeholder 5">
            <a:extLst>
              <a:ext uri="{FF2B5EF4-FFF2-40B4-BE49-F238E27FC236}">
                <a16:creationId xmlns:a16="http://schemas.microsoft.com/office/drawing/2014/main" id="{3256600D-4FF9-7B17-1531-ECE2DD17F045}"/>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0C2F6288-4DE0-C368-369D-F52F56EAF6D6}"/>
              </a:ext>
            </a:extLst>
          </p:cNvPr>
          <p:cNvSpPr>
            <a:spLocks noGrp="1"/>
          </p:cNvSpPr>
          <p:nvPr>
            <p:ph type="sldNum" sz="quarter" idx="12"/>
          </p:nvPr>
        </p:nvSpPr>
        <p:spPr/>
        <p:txBody>
          <a:bodyPr/>
          <a:lstStyle/>
          <a:p>
            <a:fld id="{A92F95EB-1C89-4169-BA73-088B57E50590}" type="slidenum">
              <a:rPr lang="en-BE" smtClean="0"/>
              <a:t>‹#›</a:t>
            </a:fld>
            <a:endParaRPr lang="en-BE"/>
          </a:p>
        </p:txBody>
      </p:sp>
    </p:spTree>
    <p:extLst>
      <p:ext uri="{BB962C8B-B14F-4D97-AF65-F5344CB8AC3E}">
        <p14:creationId xmlns:p14="http://schemas.microsoft.com/office/powerpoint/2010/main" val="2378355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5DB5DB-877A-708B-28C9-142394124A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480A2171-B6E6-8EB0-74E2-45BD47BA3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DCE8A6C4-9D34-7B6A-F583-9CD0C30DD0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746D0E-0360-4A2E-AB9B-057A95332299}" type="datetimeFigureOut">
              <a:rPr lang="en-BE" smtClean="0"/>
              <a:t>03/04/2023</a:t>
            </a:fld>
            <a:endParaRPr lang="en-BE"/>
          </a:p>
        </p:txBody>
      </p:sp>
      <p:sp>
        <p:nvSpPr>
          <p:cNvPr id="5" name="Footer Placeholder 4">
            <a:extLst>
              <a:ext uri="{FF2B5EF4-FFF2-40B4-BE49-F238E27FC236}">
                <a16:creationId xmlns:a16="http://schemas.microsoft.com/office/drawing/2014/main" id="{479E42A3-7E7B-F781-49F3-2783F4DC5C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F1BB2A89-DA81-5458-3834-1823DFACB3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F95EB-1C89-4169-BA73-088B57E50590}" type="slidenum">
              <a:rPr lang="en-BE" smtClean="0"/>
              <a:t>‹#›</a:t>
            </a:fld>
            <a:endParaRPr lang="en-BE"/>
          </a:p>
        </p:txBody>
      </p:sp>
    </p:spTree>
    <p:extLst>
      <p:ext uri="{BB962C8B-B14F-4D97-AF65-F5344CB8AC3E}">
        <p14:creationId xmlns:p14="http://schemas.microsoft.com/office/powerpoint/2010/main" val="369329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14.xml"/><Relationship Id="rId4" Type="http://schemas.openxmlformats.org/officeDocument/2006/relationships/image" Target="../media/image9.sv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4.xml"/><Relationship Id="rId4" Type="http://schemas.openxmlformats.org/officeDocument/2006/relationships/image" Target="../media/image11.sv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0.xml"/><Relationship Id="rId1" Type="http://schemas.openxmlformats.org/officeDocument/2006/relationships/slideLayout" Target="../slideLayouts/slideLayout14.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2.xml"/><Relationship Id="rId1" Type="http://schemas.openxmlformats.org/officeDocument/2006/relationships/slideLayout" Target="../slideLayouts/slideLayout14.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5.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notesSlide" Target="../notesSlides/notesSlide37.xml"/><Relationship Id="rId1" Type="http://schemas.openxmlformats.org/officeDocument/2006/relationships/slideLayout" Target="../slideLayouts/slideLayout14.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0.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45.xml"/><Relationship Id="rId1" Type="http://schemas.openxmlformats.org/officeDocument/2006/relationships/slideLayout" Target="../slideLayouts/slideLayout14.xml"/><Relationship Id="rId4" Type="http://schemas.openxmlformats.org/officeDocument/2006/relationships/image" Target="../media/image30.sv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47.xml"/><Relationship Id="rId1" Type="http://schemas.openxmlformats.org/officeDocument/2006/relationships/slideLayout" Target="../slideLayouts/slideLayout14.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32.svg"/></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49.xml"/><Relationship Id="rId1" Type="http://schemas.openxmlformats.org/officeDocument/2006/relationships/slideLayout" Target="../slideLayouts/slideLayout14.xml"/><Relationship Id="rId4" Type="http://schemas.openxmlformats.org/officeDocument/2006/relationships/image" Target="../media/image34.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52.xml"/><Relationship Id="rId1" Type="http://schemas.openxmlformats.org/officeDocument/2006/relationships/slideLayout" Target="../slideLayouts/slideLayout14.xml"/><Relationship Id="rId4" Type="http://schemas.openxmlformats.org/officeDocument/2006/relationships/image" Target="../media/image37.sv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56.xml"/><Relationship Id="rId1" Type="http://schemas.openxmlformats.org/officeDocument/2006/relationships/slideLayout" Target="../slideLayouts/slideLayout14.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39.svg"/></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4EB8EDB-F9AC-3DB0-E242-B5DC6D2FD463}"/>
              </a:ext>
            </a:extLst>
          </p:cNvPr>
          <p:cNvSpPr txBox="1"/>
          <p:nvPr/>
        </p:nvSpPr>
        <p:spPr>
          <a:xfrm>
            <a:off x="721776" y="1859628"/>
            <a:ext cx="5140411" cy="1785104"/>
          </a:xfrm>
          <a:prstGeom prst="rect">
            <a:avLst/>
          </a:prstGeom>
          <a:noFill/>
        </p:spPr>
        <p:txBody>
          <a:bodyPr wrap="square" rtlCol="0">
            <a:spAutoFit/>
          </a:bodyPr>
          <a:lstStyle/>
          <a:p>
            <a:pPr algn="r" rtl="1"/>
            <a:r>
              <a:rPr lang="ar-SA" sz="5400" b="1" dirty="0">
                <a:solidFill>
                  <a:schemeClr val="accent4">
                    <a:lumMod val="75000"/>
                  </a:schemeClr>
                </a:solidFill>
                <a:latin typeface="Calibri" panose="020F0502020204030204" pitchFamily="34" charset="0"/>
                <a:cs typeface="Calibri" panose="020F0502020204030204" pitchFamily="34" charset="0"/>
              </a:rPr>
              <a:t>ال</a:t>
            </a:r>
            <a:r>
              <a:rPr lang="en-CA" sz="5400" b="1" dirty="0" err="1">
                <a:solidFill>
                  <a:schemeClr val="accent4">
                    <a:lumMod val="75000"/>
                  </a:schemeClr>
                </a:solidFill>
                <a:latin typeface="Calibri" panose="020F0502020204030204" pitchFamily="34" charset="0"/>
                <a:cs typeface="Calibri" panose="020F0502020204030204" pitchFamily="34" charset="0"/>
              </a:rPr>
              <a:t>دعم</a:t>
            </a:r>
            <a:r>
              <a:rPr lang="en-CA" sz="5400" b="1" dirty="0">
                <a:solidFill>
                  <a:schemeClr val="accent4">
                    <a:lumMod val="75000"/>
                  </a:schemeClr>
                </a:solidFill>
                <a:latin typeface="Calibri" panose="020F0502020204030204" pitchFamily="34" charset="0"/>
                <a:cs typeface="Calibri" panose="020F0502020204030204" pitchFamily="34" charset="0"/>
              </a:rPr>
              <a:t> </a:t>
            </a:r>
            <a:r>
              <a:rPr lang="ar-SA" sz="5400" b="1" dirty="0">
                <a:solidFill>
                  <a:schemeClr val="accent4">
                    <a:lumMod val="75000"/>
                  </a:schemeClr>
                </a:solidFill>
                <a:latin typeface="Calibri" panose="020F0502020204030204" pitchFamily="34" charset="0"/>
                <a:cs typeface="Calibri" panose="020F0502020204030204" pitchFamily="34" charset="0"/>
              </a:rPr>
              <a:t>ال</a:t>
            </a:r>
            <a:r>
              <a:rPr lang="en-CA" sz="5400" b="1" dirty="0" err="1">
                <a:solidFill>
                  <a:schemeClr val="accent4">
                    <a:lumMod val="75000"/>
                  </a:schemeClr>
                </a:solidFill>
                <a:latin typeface="Calibri" panose="020F0502020204030204" pitchFamily="34" charset="0"/>
                <a:cs typeface="Calibri" panose="020F0502020204030204" pitchFamily="34" charset="0"/>
              </a:rPr>
              <a:t>فوري</a:t>
            </a:r>
            <a:endParaRPr lang="en-CA" sz="5400" b="1" dirty="0">
              <a:solidFill>
                <a:schemeClr val="accent4">
                  <a:lumMod val="75000"/>
                </a:schemeClr>
              </a:solidFill>
              <a:latin typeface="Calibri" panose="020F0502020204030204" pitchFamily="34" charset="0"/>
              <a:cs typeface="Calibri" panose="020F0502020204030204" pitchFamily="34" charset="0"/>
            </a:endParaRPr>
          </a:p>
          <a:p>
            <a:pPr algn="r" rtl="1"/>
            <a:endParaRPr lang="en-CA" sz="2800" b="1" spc="300" dirty="0">
              <a:solidFill>
                <a:schemeClr val="accent4">
                  <a:lumMod val="75000"/>
                </a:schemeClr>
              </a:solidFill>
              <a:latin typeface="Calibri" panose="020F0502020204030204" pitchFamily="34" charset="0"/>
              <a:cs typeface="Calibri" panose="020F0502020204030204" pitchFamily="34" charset="0"/>
            </a:endParaRPr>
          </a:p>
          <a:p>
            <a:pPr algn="r" rtl="1"/>
            <a:r>
              <a:rPr lang="en-CA" sz="2800" b="1" spc="300" dirty="0" err="1">
                <a:solidFill>
                  <a:schemeClr val="accent4">
                    <a:lumMod val="75000"/>
                  </a:schemeClr>
                </a:solidFill>
                <a:latin typeface="Calibri" panose="020F0502020204030204" pitchFamily="34" charset="0"/>
                <a:cs typeface="Calibri" panose="020F0502020204030204" pitchFamily="34" charset="0"/>
              </a:rPr>
              <a:t>المستوى</a:t>
            </a:r>
            <a:r>
              <a:rPr lang="en-CA" sz="2800" b="1" spc="300" dirty="0">
                <a:solidFill>
                  <a:schemeClr val="accent4">
                    <a:lumMod val="75000"/>
                  </a:schemeClr>
                </a:solidFill>
                <a:latin typeface="Calibri" panose="020F0502020204030204" pitchFamily="34" charset="0"/>
                <a:cs typeface="Calibri" panose="020F0502020204030204" pitchFamily="34" charset="0"/>
              </a:rPr>
              <a:t> </a:t>
            </a:r>
            <a:r>
              <a:rPr lang="ar-SA" sz="2800" b="1" spc="300" dirty="0">
                <a:solidFill>
                  <a:schemeClr val="accent4">
                    <a:lumMod val="75000"/>
                  </a:schemeClr>
                </a:solidFill>
                <a:latin typeface="Calibri" panose="020F0502020204030204" pitchFamily="34" charset="0"/>
                <a:cs typeface="Calibri" panose="020F0502020204030204" pitchFamily="34" charset="0"/>
              </a:rPr>
              <a:t>الأول</a:t>
            </a:r>
            <a:r>
              <a:rPr lang="en-CA" sz="2800" b="1" spc="300" dirty="0">
                <a:solidFill>
                  <a:schemeClr val="accent4">
                    <a:lumMod val="75000"/>
                  </a:schemeClr>
                </a:solidFill>
                <a:latin typeface="Calibri" panose="020F0502020204030204" pitchFamily="34" charset="0"/>
                <a:cs typeface="Calibri" panose="020F0502020204030204" pitchFamily="34" charset="0"/>
              </a:rPr>
              <a:t> </a:t>
            </a:r>
            <a:r>
              <a:rPr lang="en-CA" sz="2800" b="1" spc="300" dirty="0" err="1">
                <a:solidFill>
                  <a:schemeClr val="accent4">
                    <a:lumMod val="75000"/>
                  </a:schemeClr>
                </a:solidFill>
                <a:latin typeface="Calibri" panose="020F0502020204030204" pitchFamily="34" charset="0"/>
                <a:cs typeface="Calibri" panose="020F0502020204030204" pitchFamily="34" charset="0"/>
              </a:rPr>
              <a:t>الوحدة</a:t>
            </a:r>
            <a:r>
              <a:rPr lang="en-CA" sz="2800" b="1" spc="300" dirty="0">
                <a:solidFill>
                  <a:schemeClr val="accent4">
                    <a:lumMod val="75000"/>
                  </a:schemeClr>
                </a:solidFill>
                <a:latin typeface="Calibri" panose="020F0502020204030204" pitchFamily="34" charset="0"/>
                <a:cs typeface="Calibri" panose="020F0502020204030204" pitchFamily="34" charset="0"/>
              </a:rPr>
              <a:t> </a:t>
            </a:r>
            <a:r>
              <a:rPr lang="ar-SA" sz="2800" b="1" spc="300" dirty="0">
                <a:solidFill>
                  <a:schemeClr val="accent4">
                    <a:lumMod val="75000"/>
                  </a:schemeClr>
                </a:solidFill>
                <a:latin typeface="Calibri" panose="020F0502020204030204" pitchFamily="34" charset="0"/>
                <a:cs typeface="Calibri" panose="020F0502020204030204" pitchFamily="34" charset="0"/>
              </a:rPr>
              <a:t>الخامسة</a:t>
            </a:r>
            <a:endParaRPr lang="en-CA" sz="2800" b="1" spc="300" dirty="0">
              <a:solidFill>
                <a:schemeClr val="accent4">
                  <a:lumMod val="75000"/>
                </a:schemeClr>
              </a:solidFill>
              <a:latin typeface="Calibri" panose="020F0502020204030204" pitchFamily="34" charset="0"/>
              <a:cs typeface="Calibri" panose="020F0502020204030204" pitchFamily="34" charset="0"/>
            </a:endParaRPr>
          </a:p>
        </p:txBody>
      </p:sp>
      <p:pic>
        <p:nvPicPr>
          <p:cNvPr id="20" name="Picture 19" descr="Logo  Description automatically generated">
            <a:extLst>
              <a:ext uri="{FF2B5EF4-FFF2-40B4-BE49-F238E27FC236}">
                <a16:creationId xmlns:a16="http://schemas.microsoft.com/office/drawing/2014/main" id="{65BA390B-EF0E-B060-8396-F185B2035AE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258960"/>
            <a:ext cx="2405008" cy="923462"/>
          </a:xfrm>
          <a:prstGeom prst="rect">
            <a:avLst/>
          </a:prstGeom>
        </p:spPr>
      </p:pic>
      <p:pic>
        <p:nvPicPr>
          <p:cNvPr id="21" name="Picture 20" descr="Text  Description automatically generated">
            <a:extLst>
              <a:ext uri="{FF2B5EF4-FFF2-40B4-BE49-F238E27FC236}">
                <a16:creationId xmlns:a16="http://schemas.microsoft.com/office/drawing/2014/main" id="{47D23D5D-150E-B96C-B06E-2075646897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360601"/>
            <a:ext cx="2405009" cy="685884"/>
          </a:xfrm>
          <a:prstGeom prst="rect">
            <a:avLst/>
          </a:prstGeom>
        </p:spPr>
      </p:pic>
      <p:grpSp>
        <p:nvGrpSpPr>
          <p:cNvPr id="2" name="Group 1">
            <a:extLst>
              <a:ext uri="{FF2B5EF4-FFF2-40B4-BE49-F238E27FC236}">
                <a16:creationId xmlns:a16="http://schemas.microsoft.com/office/drawing/2014/main" id="{5227E779-2832-7301-8EE3-967BE2E098BA}"/>
              </a:ext>
            </a:extLst>
          </p:cNvPr>
          <p:cNvGrpSpPr/>
          <p:nvPr/>
        </p:nvGrpSpPr>
        <p:grpSpPr>
          <a:xfrm>
            <a:off x="6596435" y="1550461"/>
            <a:ext cx="4536237" cy="3910539"/>
            <a:chOff x="3953025" y="4853556"/>
            <a:chExt cx="860835" cy="742097"/>
          </a:xfrm>
        </p:grpSpPr>
        <p:sp>
          <p:nvSpPr>
            <p:cNvPr id="4" name="Hexagon 3">
              <a:extLst>
                <a:ext uri="{FF2B5EF4-FFF2-40B4-BE49-F238E27FC236}">
                  <a16:creationId xmlns:a16="http://schemas.microsoft.com/office/drawing/2014/main" id="{FDE4AFF1-CAC0-AB58-77F7-019852F6FA40}"/>
                </a:ext>
              </a:extLst>
            </p:cNvPr>
            <p:cNvSpPr/>
            <p:nvPr/>
          </p:nvSpPr>
          <p:spPr>
            <a:xfrm rot="1782986">
              <a:off x="3953025" y="4853556"/>
              <a:ext cx="860835" cy="742097"/>
            </a:xfrm>
            <a:prstGeom prst="hexagon">
              <a:avLst>
                <a:gd name="adj" fmla="val 28965"/>
                <a:gd name="vf" fmla="val 11547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grpSp>
          <p:nvGrpSpPr>
            <p:cNvPr id="5" name="Group 4">
              <a:extLst>
                <a:ext uri="{FF2B5EF4-FFF2-40B4-BE49-F238E27FC236}">
                  <a16:creationId xmlns:a16="http://schemas.microsoft.com/office/drawing/2014/main" id="{129D60A3-940B-40CD-A1BD-ACFFB276A41B}"/>
                </a:ext>
              </a:extLst>
            </p:cNvPr>
            <p:cNvGrpSpPr/>
            <p:nvPr/>
          </p:nvGrpSpPr>
          <p:grpSpPr>
            <a:xfrm>
              <a:off x="4220634" y="5014501"/>
              <a:ext cx="341184" cy="434073"/>
              <a:chOff x="6583595" y="3385093"/>
              <a:chExt cx="936987" cy="1192085"/>
            </a:xfrm>
          </p:grpSpPr>
          <p:grpSp>
            <p:nvGrpSpPr>
              <p:cNvPr id="8" name="Group 7">
                <a:extLst>
                  <a:ext uri="{FF2B5EF4-FFF2-40B4-BE49-F238E27FC236}">
                    <a16:creationId xmlns:a16="http://schemas.microsoft.com/office/drawing/2014/main" id="{4CE9111E-A729-5386-5F97-65C21F22E1A5}"/>
                  </a:ext>
                </a:extLst>
              </p:cNvPr>
              <p:cNvGrpSpPr/>
              <p:nvPr/>
            </p:nvGrpSpPr>
            <p:grpSpPr>
              <a:xfrm>
                <a:off x="6583595" y="3385093"/>
                <a:ext cx="936987" cy="1121072"/>
                <a:chOff x="2780231" y="3039417"/>
                <a:chExt cx="1162307" cy="1390660"/>
              </a:xfrm>
            </p:grpSpPr>
            <p:sp>
              <p:nvSpPr>
                <p:cNvPr id="10" name="Rectangle 9">
                  <a:extLst>
                    <a:ext uri="{FF2B5EF4-FFF2-40B4-BE49-F238E27FC236}">
                      <a16:creationId xmlns:a16="http://schemas.microsoft.com/office/drawing/2014/main" id="{67CA675F-173A-9B10-F959-129ECF44128E}"/>
                    </a:ext>
                  </a:extLst>
                </p:cNvPr>
                <p:cNvSpPr/>
                <p:nvPr/>
              </p:nvSpPr>
              <p:spPr>
                <a:xfrm>
                  <a:off x="2780231" y="3268017"/>
                  <a:ext cx="1162307" cy="862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11" name="Flowchart: Stored Data 10">
                  <a:extLst>
                    <a:ext uri="{FF2B5EF4-FFF2-40B4-BE49-F238E27FC236}">
                      <a16:creationId xmlns:a16="http://schemas.microsoft.com/office/drawing/2014/main" id="{965645CF-86CD-F0EF-E287-583CD7BB32D8}"/>
                    </a:ext>
                  </a:extLst>
                </p:cNvPr>
                <p:cNvSpPr/>
                <p:nvPr/>
              </p:nvSpPr>
              <p:spPr>
                <a:xfrm rot="13989466">
                  <a:off x="3349123" y="3854894"/>
                  <a:ext cx="426233" cy="724133"/>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12" name="Flowchart: Stored Data 11">
                  <a:extLst>
                    <a:ext uri="{FF2B5EF4-FFF2-40B4-BE49-F238E27FC236}">
                      <a16:creationId xmlns:a16="http://schemas.microsoft.com/office/drawing/2014/main" id="{D245DBD3-E100-7084-99BC-DD53B2E6027B}"/>
                    </a:ext>
                  </a:extLst>
                </p:cNvPr>
                <p:cNvSpPr/>
                <p:nvPr/>
              </p:nvSpPr>
              <p:spPr>
                <a:xfrm rot="18421343">
                  <a:off x="2946281" y="3849609"/>
                  <a:ext cx="426233" cy="724134"/>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13" name="Rectangle 12">
                  <a:extLst>
                    <a:ext uri="{FF2B5EF4-FFF2-40B4-BE49-F238E27FC236}">
                      <a16:creationId xmlns:a16="http://schemas.microsoft.com/office/drawing/2014/main" id="{7673AC98-C62C-2237-AA2A-419FC74842C5}"/>
                    </a:ext>
                  </a:extLst>
                </p:cNvPr>
                <p:cNvSpPr/>
                <p:nvPr/>
              </p:nvSpPr>
              <p:spPr>
                <a:xfrm>
                  <a:off x="2966276" y="3704343"/>
                  <a:ext cx="790215" cy="5073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14" name="Isosceles Triangle 13">
                  <a:extLst>
                    <a:ext uri="{FF2B5EF4-FFF2-40B4-BE49-F238E27FC236}">
                      <a16:creationId xmlns:a16="http://schemas.microsoft.com/office/drawing/2014/main" id="{CA00D260-3AB2-703F-0B58-B4CA515ED2BB}"/>
                    </a:ext>
                  </a:extLst>
                </p:cNvPr>
                <p:cNvSpPr/>
                <p:nvPr/>
              </p:nvSpPr>
              <p:spPr>
                <a:xfrm>
                  <a:off x="2780231" y="3039417"/>
                  <a:ext cx="1162307" cy="2286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grpSp>
          <p:sp>
            <p:nvSpPr>
              <p:cNvPr id="9" name="Plus Sign 8">
                <a:extLst>
                  <a:ext uri="{FF2B5EF4-FFF2-40B4-BE49-F238E27FC236}">
                    <a16:creationId xmlns:a16="http://schemas.microsoft.com/office/drawing/2014/main" id="{07ED928F-88E6-A0E4-053D-B4C6638BD3DE}"/>
                  </a:ext>
                </a:extLst>
              </p:cNvPr>
              <p:cNvSpPr/>
              <p:nvPr/>
            </p:nvSpPr>
            <p:spPr>
              <a:xfrm>
                <a:off x="6602642" y="3392652"/>
                <a:ext cx="886622" cy="1184526"/>
              </a:xfrm>
              <a:prstGeom prst="mathPlus">
                <a:avLst>
                  <a:gd name="adj1" fmla="val 1701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grpSp>
      </p:gr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8B4EE2-5B10-BEEF-C87C-5135B17047DB}"/>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الاحتياجات الفورية للطفل</a:t>
            </a:r>
            <a:endParaRPr lang="en-BE" dirty="0">
              <a:latin typeface="Calibri" panose="020F0502020204030204" pitchFamily="34" charset="0"/>
              <a:cs typeface="Calibri" panose="020F0502020204030204" pitchFamily="34" charset="0"/>
            </a:endParaRPr>
          </a:p>
        </p:txBody>
      </p:sp>
      <p:graphicFrame>
        <p:nvGraphicFramePr>
          <p:cNvPr id="11" name="Diagram 10">
            <a:extLst>
              <a:ext uri="{FF2B5EF4-FFF2-40B4-BE49-F238E27FC236}">
                <a16:creationId xmlns:a16="http://schemas.microsoft.com/office/drawing/2014/main" id="{755CFA17-2CDA-DBB1-A078-02B4CA9D7477}"/>
              </a:ext>
            </a:extLst>
          </p:cNvPr>
          <p:cNvGraphicFramePr/>
          <p:nvPr>
            <p:extLst>
              <p:ext uri="{D42A27DB-BD31-4B8C-83A1-F6EECF244321}">
                <p14:modId xmlns:p14="http://schemas.microsoft.com/office/powerpoint/2010/main" val="3679934664"/>
              </p:ext>
            </p:extLst>
          </p:nvPr>
        </p:nvGraphicFramePr>
        <p:xfrm>
          <a:off x="2272257" y="1269228"/>
          <a:ext cx="7532562" cy="5198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 name="Group 1">
            <a:extLst>
              <a:ext uri="{FF2B5EF4-FFF2-40B4-BE49-F238E27FC236}">
                <a16:creationId xmlns:a16="http://schemas.microsoft.com/office/drawing/2014/main" id="{56B7C3F2-3D22-B1EA-3993-17035E32B4E2}"/>
              </a:ext>
            </a:extLst>
          </p:cNvPr>
          <p:cNvGrpSpPr/>
          <p:nvPr/>
        </p:nvGrpSpPr>
        <p:grpSpPr>
          <a:xfrm>
            <a:off x="5716678" y="3272916"/>
            <a:ext cx="643719" cy="1490140"/>
            <a:chOff x="8155842" y="2175314"/>
            <a:chExt cx="1334607" cy="3089473"/>
          </a:xfrm>
          <a:solidFill>
            <a:schemeClr val="accent4">
              <a:lumMod val="75000"/>
            </a:schemeClr>
          </a:solidFill>
        </p:grpSpPr>
        <p:sp>
          <p:nvSpPr>
            <p:cNvPr id="4" name="Round Same Side Corner Rectangle 3">
              <a:extLst>
                <a:ext uri="{FF2B5EF4-FFF2-40B4-BE49-F238E27FC236}">
                  <a16:creationId xmlns:a16="http://schemas.microsoft.com/office/drawing/2014/main" id="{73E0F7C3-805C-FFA8-E86B-75AFFA250A07}"/>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E3CD0EC2-58D1-9ECB-CDA9-21C2CADF0CEC}"/>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839275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Rectangle 116">
            <a:extLst>
              <a:ext uri="{FF2B5EF4-FFF2-40B4-BE49-F238E27FC236}">
                <a16:creationId xmlns:a16="http://schemas.microsoft.com/office/drawing/2014/main" id="{97AD229C-22AA-7098-BDC1-264288E23B6D}"/>
              </a:ext>
            </a:extLst>
          </p:cNvPr>
          <p:cNvSpPr/>
          <p:nvPr/>
        </p:nvSpPr>
        <p:spPr>
          <a:xfrm>
            <a:off x="6230439" y="3982231"/>
            <a:ext cx="5549183" cy="920516"/>
          </a:xfrm>
          <a:prstGeom prst="rect">
            <a:avLst/>
          </a:prstGeom>
          <a:solidFill>
            <a:schemeClr val="accent6">
              <a:lumMod val="20000"/>
              <a:lumOff val="80000"/>
            </a:schemeClr>
          </a:solidFill>
          <a:ln w="38100">
            <a:solidFill>
              <a:schemeClr val="accent6">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5" algn="r" rtl="1"/>
            <a:endParaRPr lang="en-US" sz="1400" dirty="0">
              <a:solidFill>
                <a:schemeClr val="tx1"/>
              </a:solidFill>
              <a:latin typeface="Arial" panose="020B0604020202020204" pitchFamily="34" charset="0"/>
              <a:cs typeface="Arial" panose="020B0604020202020204" pitchFamily="34" charset="0"/>
            </a:endParaRPr>
          </a:p>
        </p:txBody>
      </p:sp>
      <p:sp>
        <p:nvSpPr>
          <p:cNvPr id="119" name="Oval 118">
            <a:extLst>
              <a:ext uri="{FF2B5EF4-FFF2-40B4-BE49-F238E27FC236}">
                <a16:creationId xmlns:a16="http://schemas.microsoft.com/office/drawing/2014/main" id="{3C4B4A31-624D-C842-7C5E-A7F16F9D22EC}"/>
              </a:ext>
            </a:extLst>
          </p:cNvPr>
          <p:cNvSpPr/>
          <p:nvPr/>
        </p:nvSpPr>
        <p:spPr>
          <a:xfrm>
            <a:off x="6834086" y="3706748"/>
            <a:ext cx="1430561" cy="1401199"/>
          </a:xfrm>
          <a:prstGeom prst="ellipse">
            <a:avLst/>
          </a:prstGeom>
          <a:solidFill>
            <a:schemeClr val="accent6">
              <a:lumMod val="20000"/>
              <a:lumOff val="80000"/>
            </a:schemeClr>
          </a:solidFill>
          <a:ln w="38100">
            <a:solidFill>
              <a:schemeClr val="accent6">
                <a:lumMod val="60000"/>
                <a:lumOff val="40000"/>
              </a:schemeClr>
            </a:solidFill>
            <a:prstDash val="dash"/>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9" name="Rectangle 98">
            <a:extLst>
              <a:ext uri="{FF2B5EF4-FFF2-40B4-BE49-F238E27FC236}">
                <a16:creationId xmlns:a16="http://schemas.microsoft.com/office/drawing/2014/main" id="{791B9B94-2A7D-53BC-E211-70D18484A245}"/>
              </a:ext>
            </a:extLst>
          </p:cNvPr>
          <p:cNvSpPr/>
          <p:nvPr/>
        </p:nvSpPr>
        <p:spPr>
          <a:xfrm>
            <a:off x="445758" y="3982231"/>
            <a:ext cx="5549183" cy="920516"/>
          </a:xfrm>
          <a:prstGeom prst="rect">
            <a:avLst/>
          </a:prstGeom>
          <a:solidFill>
            <a:schemeClr val="accent4">
              <a:lumMod val="40000"/>
              <a:lumOff val="60000"/>
            </a:schemeClr>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5" algn="r" rtl="1"/>
            <a:r>
              <a:rPr lang="en-CA" sz="2000" dirty="0">
                <a:solidFill>
                  <a:schemeClr val="tx1"/>
                </a:solidFill>
                <a:latin typeface="Calibri" panose="020F0502020204030204" pitchFamily="34" charset="0"/>
                <a:cs typeface="Calibri" panose="020F0502020204030204" pitchFamily="34" charset="0"/>
              </a:rPr>
              <a:t>الغذاء والماء </a:t>
            </a:r>
            <a:r>
              <a:rPr lang="en-CA" sz="2000" dirty="0" err="1">
                <a:solidFill>
                  <a:schemeClr val="tx1"/>
                </a:solidFill>
                <a:latin typeface="Calibri" panose="020F0502020204030204" pitchFamily="34" charset="0"/>
                <a:cs typeface="Calibri" panose="020F0502020204030204" pitchFamily="34" charset="0"/>
              </a:rPr>
              <a:t>والملابس</a:t>
            </a:r>
            <a:r>
              <a:rPr lang="en-CA" sz="2000" dirty="0">
                <a:solidFill>
                  <a:schemeClr val="tx1"/>
                </a:solidFill>
                <a:latin typeface="Calibri" panose="020F0502020204030204" pitchFamily="34" charset="0"/>
                <a:cs typeface="Calibri" panose="020F0502020204030204" pitchFamily="34" charset="0"/>
              </a:rPr>
              <a:t> ،</a:t>
            </a:r>
            <a:r>
              <a:rPr lang="ar-SA" sz="2000" dirty="0">
                <a:solidFill>
                  <a:schemeClr val="tx1"/>
                </a:solidFill>
                <a:latin typeface="Calibri" panose="020F0502020204030204" pitchFamily="34" charset="0"/>
                <a:cs typeface="Calibri" panose="020F0502020204030204" pitchFamily="34" charset="0"/>
              </a:rPr>
              <a:t> </a:t>
            </a:r>
            <a:endParaRPr lang="en-CA" sz="2000" dirty="0">
              <a:solidFill>
                <a:schemeClr val="tx1"/>
              </a:solidFill>
              <a:latin typeface="Calibri" panose="020F0502020204030204" pitchFamily="34" charset="0"/>
              <a:cs typeface="Calibri" panose="020F0502020204030204" pitchFamily="34" charset="0"/>
            </a:endParaRPr>
          </a:p>
          <a:p>
            <a:pPr lvl="5" algn="r" rtl="1"/>
            <a:r>
              <a:rPr lang="ar-SA" sz="2000" dirty="0">
                <a:solidFill>
                  <a:schemeClr val="tx1"/>
                </a:solidFill>
                <a:latin typeface="Calibri" panose="020F0502020204030204" pitchFamily="34" charset="0"/>
                <a:cs typeface="Calibri" panose="020F0502020204030204" pitchFamily="34" charset="0"/>
              </a:rPr>
              <a:t>ال</a:t>
            </a:r>
            <a:r>
              <a:rPr lang="en-CA" sz="2000" dirty="0" err="1">
                <a:solidFill>
                  <a:schemeClr val="tx1"/>
                </a:solidFill>
                <a:latin typeface="Calibri" panose="020F0502020204030204" pitchFamily="34" charset="0"/>
                <a:cs typeface="Calibri" panose="020F0502020204030204" pitchFamily="34" charset="0"/>
              </a:rPr>
              <a:t>مأوى</a:t>
            </a:r>
            <a:r>
              <a:rPr lang="en-CA" sz="2000" dirty="0">
                <a:solidFill>
                  <a:schemeClr val="tx1"/>
                </a:solidFill>
                <a:latin typeface="Calibri" panose="020F0502020204030204" pitchFamily="34" charset="0"/>
                <a:cs typeface="Calibri" panose="020F0502020204030204" pitchFamily="34" charset="0"/>
              </a:rPr>
              <a:t> / </a:t>
            </a:r>
            <a:r>
              <a:rPr lang="ar-SA" sz="2000" dirty="0">
                <a:solidFill>
                  <a:schemeClr val="tx1"/>
                </a:solidFill>
                <a:latin typeface="Calibri" panose="020F0502020204030204" pitchFamily="34" charset="0"/>
                <a:cs typeface="Calibri" panose="020F0502020204030204" pitchFamily="34" charset="0"/>
              </a:rPr>
              <a:t>ال</a:t>
            </a:r>
            <a:r>
              <a:rPr lang="en-CA" sz="2000" dirty="0" err="1">
                <a:solidFill>
                  <a:schemeClr val="tx1"/>
                </a:solidFill>
                <a:latin typeface="Calibri" panose="020F0502020204030204" pitchFamily="34" charset="0"/>
                <a:cs typeface="Calibri" panose="020F0502020204030204" pitchFamily="34" charset="0"/>
              </a:rPr>
              <a:t>سكن</a:t>
            </a:r>
            <a:r>
              <a:rPr lang="ar-SA" sz="2000" dirty="0">
                <a:solidFill>
                  <a:schemeClr val="tx1"/>
                </a:solidFill>
                <a:latin typeface="Calibri" panose="020F0502020204030204" pitchFamily="34" charset="0"/>
                <a:cs typeface="Calibri" panose="020F0502020204030204" pitchFamily="34" charset="0"/>
              </a:rPr>
              <a:t>، ال</a:t>
            </a:r>
            <a:r>
              <a:rPr lang="en-CA" sz="2000" dirty="0" err="1">
                <a:solidFill>
                  <a:schemeClr val="tx1"/>
                </a:solidFill>
                <a:latin typeface="Calibri" panose="020F0502020204030204" pitchFamily="34" charset="0"/>
                <a:cs typeface="Calibri" panose="020F0502020204030204" pitchFamily="34" charset="0"/>
              </a:rPr>
              <a:t>نوم</a:t>
            </a:r>
            <a:r>
              <a:rPr lang="en-CA" sz="2000" dirty="0">
                <a:solidFill>
                  <a:schemeClr val="tx1"/>
                </a:solidFill>
                <a:latin typeface="Calibri" panose="020F0502020204030204" pitchFamily="34" charset="0"/>
                <a:cs typeface="Calibri" panose="020F0502020204030204" pitchFamily="34" charset="0"/>
              </a:rPr>
              <a:t> / </a:t>
            </a:r>
            <a:r>
              <a:rPr lang="ar-SA" sz="2000" dirty="0">
                <a:solidFill>
                  <a:schemeClr val="tx1"/>
                </a:solidFill>
                <a:latin typeface="Calibri" panose="020F0502020204030204" pitchFamily="34" charset="0"/>
                <a:cs typeface="Calibri" panose="020F0502020204030204" pitchFamily="34" charset="0"/>
              </a:rPr>
              <a:t>ال</a:t>
            </a:r>
            <a:r>
              <a:rPr lang="en-CA" sz="2000" dirty="0" err="1">
                <a:solidFill>
                  <a:schemeClr val="tx1"/>
                </a:solidFill>
                <a:latin typeface="Calibri" panose="020F0502020204030204" pitchFamily="34" charset="0"/>
                <a:cs typeface="Calibri" panose="020F0502020204030204" pitchFamily="34" charset="0"/>
              </a:rPr>
              <a:t>راحة</a:t>
            </a:r>
            <a:r>
              <a:rPr lang="ar-SA" sz="2000" dirty="0">
                <a:solidFill>
                  <a:schemeClr val="tx1"/>
                </a:solidFill>
                <a:latin typeface="Calibri" panose="020F0502020204030204" pitchFamily="34" charset="0"/>
                <a:cs typeface="Calibri" panose="020F0502020204030204" pitchFamily="34" charset="0"/>
              </a:rPr>
              <a:t>.  </a:t>
            </a:r>
            <a:endParaRPr lang="en-US" sz="2000" dirty="0">
              <a:solidFill>
                <a:schemeClr val="tx1"/>
              </a:solidFill>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DC427B51-B450-8A8F-B8F7-AAF845A8FE80}"/>
              </a:ext>
            </a:extLst>
          </p:cNvPr>
          <p:cNvSpPr>
            <a:spLocks noGrp="1"/>
          </p:cNvSpPr>
          <p:nvPr>
            <p:ph type="title"/>
          </p:nvPr>
        </p:nvSpPr>
        <p:spPr/>
        <p:txBody>
          <a:bodyPr/>
          <a:lstStyle/>
          <a:p>
            <a:pPr rtl="1"/>
            <a:r>
              <a:rPr lang="ar-SA" dirty="0">
                <a:latin typeface="Calibri" panose="020F0502020204030204" pitchFamily="34" charset="0"/>
                <a:cs typeface="Calibri" panose="020F0502020204030204" pitchFamily="34" charset="0"/>
              </a:rPr>
              <a:t>التقاطع</a:t>
            </a:r>
            <a:r>
              <a:rPr lang="en-GB" dirty="0">
                <a:latin typeface="Calibri" panose="020F0502020204030204" pitchFamily="34" charset="0"/>
                <a:cs typeface="Calibri" panose="020F0502020204030204" pitchFamily="34" charset="0"/>
              </a:rPr>
              <a:t>: الاحتياجات الأساسية</a:t>
            </a:r>
            <a:endParaRPr lang="en-BE" dirty="0">
              <a:latin typeface="Calibri" panose="020F0502020204030204" pitchFamily="34" charset="0"/>
              <a:cs typeface="Calibri" panose="020F0502020204030204" pitchFamily="34" charset="0"/>
            </a:endParaRPr>
          </a:p>
        </p:txBody>
      </p:sp>
      <p:cxnSp>
        <p:nvCxnSpPr>
          <p:cNvPr id="59" name="Straight Connector 58">
            <a:extLst>
              <a:ext uri="{FF2B5EF4-FFF2-40B4-BE49-F238E27FC236}">
                <a16:creationId xmlns:a16="http://schemas.microsoft.com/office/drawing/2014/main" id="{1FEEFAC9-63C2-7A63-D643-7DAD03528B84}"/>
              </a:ext>
            </a:extLst>
          </p:cNvPr>
          <p:cNvCxnSpPr/>
          <p:nvPr/>
        </p:nvCxnSpPr>
        <p:spPr>
          <a:xfrm>
            <a:off x="6903374" y="3240619"/>
            <a:ext cx="0" cy="1396031"/>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57AB8899-6FF8-79AA-7DB4-872EFE2A342D}"/>
              </a:ext>
            </a:extLst>
          </p:cNvPr>
          <p:cNvCxnSpPr>
            <a:cxnSpLocks/>
          </p:cNvCxnSpPr>
          <p:nvPr/>
        </p:nvCxnSpPr>
        <p:spPr>
          <a:xfrm>
            <a:off x="7160549" y="3938634"/>
            <a:ext cx="0" cy="54973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C2C5BCEC-E745-D1A6-2B51-FB2CD593F8F3}"/>
              </a:ext>
            </a:extLst>
          </p:cNvPr>
          <p:cNvCxnSpPr>
            <a:cxnSpLocks/>
          </p:cNvCxnSpPr>
          <p:nvPr/>
        </p:nvCxnSpPr>
        <p:spPr>
          <a:xfrm>
            <a:off x="8361959" y="1816242"/>
            <a:ext cx="0" cy="612063"/>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C3B02B6C-ADC3-E74B-E6F1-921FB56DF118}"/>
              </a:ext>
            </a:extLst>
          </p:cNvPr>
          <p:cNvCxnSpPr>
            <a:cxnSpLocks/>
          </p:cNvCxnSpPr>
          <p:nvPr/>
        </p:nvCxnSpPr>
        <p:spPr>
          <a:xfrm>
            <a:off x="8647710" y="1667956"/>
            <a:ext cx="0" cy="81726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92C1297-8A77-B09B-8F45-273AB954FB71}"/>
              </a:ext>
            </a:extLst>
          </p:cNvPr>
          <p:cNvCxnSpPr>
            <a:cxnSpLocks/>
          </p:cNvCxnSpPr>
          <p:nvPr/>
        </p:nvCxnSpPr>
        <p:spPr>
          <a:xfrm>
            <a:off x="9265870" y="3430005"/>
            <a:ext cx="0" cy="81726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3A296013-3F32-4779-C2DE-6E4D3025B414}"/>
              </a:ext>
            </a:extLst>
          </p:cNvPr>
          <p:cNvCxnSpPr>
            <a:cxnSpLocks/>
          </p:cNvCxnSpPr>
          <p:nvPr/>
        </p:nvCxnSpPr>
        <p:spPr>
          <a:xfrm>
            <a:off x="10134587" y="1545459"/>
            <a:ext cx="0" cy="30335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B80DF08-EF71-ADC2-2887-C7FB2F729DED}"/>
              </a:ext>
            </a:extLst>
          </p:cNvPr>
          <p:cNvCxnSpPr>
            <a:cxnSpLocks/>
          </p:cNvCxnSpPr>
          <p:nvPr/>
        </p:nvCxnSpPr>
        <p:spPr>
          <a:xfrm>
            <a:off x="10702664" y="1468892"/>
            <a:ext cx="0" cy="515918"/>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ACC17070-0097-7286-63A7-07ADCBDBDD44}"/>
              </a:ext>
            </a:extLst>
          </p:cNvPr>
          <p:cNvCxnSpPr>
            <a:cxnSpLocks/>
          </p:cNvCxnSpPr>
          <p:nvPr/>
        </p:nvCxnSpPr>
        <p:spPr>
          <a:xfrm>
            <a:off x="9447665" y="3258711"/>
            <a:ext cx="0" cy="817264"/>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grpSp>
        <p:nvGrpSpPr>
          <p:cNvPr id="75" name="Group 74">
            <a:extLst>
              <a:ext uri="{FF2B5EF4-FFF2-40B4-BE49-F238E27FC236}">
                <a16:creationId xmlns:a16="http://schemas.microsoft.com/office/drawing/2014/main" id="{C9A15B6F-5EC1-A2C0-517E-78FC5E2AB74C}"/>
              </a:ext>
            </a:extLst>
          </p:cNvPr>
          <p:cNvGrpSpPr/>
          <p:nvPr/>
        </p:nvGrpSpPr>
        <p:grpSpPr>
          <a:xfrm>
            <a:off x="263964" y="3703354"/>
            <a:ext cx="1430561" cy="1401199"/>
            <a:chOff x="1611464" y="3581237"/>
            <a:chExt cx="1853558" cy="1815514"/>
          </a:xfrm>
        </p:grpSpPr>
        <p:sp>
          <p:nvSpPr>
            <p:cNvPr id="76" name="Oval 75">
              <a:extLst>
                <a:ext uri="{FF2B5EF4-FFF2-40B4-BE49-F238E27FC236}">
                  <a16:creationId xmlns:a16="http://schemas.microsoft.com/office/drawing/2014/main" id="{44EF98A0-D2AA-BCF9-00E2-4B80F02F7B20}"/>
                </a:ext>
              </a:extLst>
            </p:cNvPr>
            <p:cNvSpPr/>
            <p:nvPr/>
          </p:nvSpPr>
          <p:spPr>
            <a:xfrm>
              <a:off x="1611464" y="3581237"/>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77" name="Oval 4">
              <a:extLst>
                <a:ext uri="{FF2B5EF4-FFF2-40B4-BE49-F238E27FC236}">
                  <a16:creationId xmlns:a16="http://schemas.microsoft.com/office/drawing/2014/main" id="{2653B602-547C-50E6-ED6B-3C3021C5930F}"/>
                </a:ext>
              </a:extLst>
            </p:cNvPr>
            <p:cNvSpPr txBox="1"/>
            <p:nvPr/>
          </p:nvSpPr>
          <p:spPr>
            <a:xfrm>
              <a:off x="1882911" y="384711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1">
                <a:lnSpc>
                  <a:spcPct val="90000"/>
                </a:lnSpc>
                <a:spcBef>
                  <a:spcPct val="0"/>
                </a:spcBef>
                <a:spcAft>
                  <a:spcPts val="0"/>
                </a:spcAft>
                <a:buNone/>
              </a:pPr>
              <a:r>
                <a:rPr lang="en-GB" kern="1200" dirty="0">
                  <a:latin typeface="Arial" panose="020B0604020202020204" pitchFamily="34" charset="0"/>
                  <a:cs typeface="Calibri" panose="020F0502020204030204" pitchFamily="34" charset="0"/>
                </a:rPr>
                <a:t>الاحتياجات الاساسية</a:t>
              </a:r>
              <a:endParaRPr lang="en-BE" kern="1200" dirty="0">
                <a:latin typeface="Arial" panose="020B0604020202020204" pitchFamily="34" charset="0"/>
                <a:cs typeface="Calibri" panose="020F0502020204030204" pitchFamily="34" charset="0"/>
              </a:endParaRPr>
            </a:p>
          </p:txBody>
        </p:sp>
      </p:grpSp>
      <p:grpSp>
        <p:nvGrpSpPr>
          <p:cNvPr id="86" name="Group 85">
            <a:extLst>
              <a:ext uri="{FF2B5EF4-FFF2-40B4-BE49-F238E27FC236}">
                <a16:creationId xmlns:a16="http://schemas.microsoft.com/office/drawing/2014/main" id="{98DA499F-52B3-0482-7BE1-85A9B59F2955}"/>
              </a:ext>
            </a:extLst>
          </p:cNvPr>
          <p:cNvGrpSpPr/>
          <p:nvPr/>
        </p:nvGrpSpPr>
        <p:grpSpPr>
          <a:xfrm>
            <a:off x="1879055" y="1682015"/>
            <a:ext cx="1318928" cy="1291854"/>
            <a:chOff x="2839501" y="-198273"/>
            <a:chExt cx="1853558" cy="1815514"/>
          </a:xfrm>
        </p:grpSpPr>
        <p:sp>
          <p:nvSpPr>
            <p:cNvPr id="87" name="Oval 86">
              <a:extLst>
                <a:ext uri="{FF2B5EF4-FFF2-40B4-BE49-F238E27FC236}">
                  <a16:creationId xmlns:a16="http://schemas.microsoft.com/office/drawing/2014/main" id="{3C104A98-4FCE-D940-85DB-F39C32726939}"/>
                </a:ext>
              </a:extLst>
            </p:cNvPr>
            <p:cNvSpPr/>
            <p:nvPr/>
          </p:nvSpPr>
          <p:spPr>
            <a:xfrm>
              <a:off x="2839501" y="-198273"/>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88" name="Oval 4">
              <a:extLst>
                <a:ext uri="{FF2B5EF4-FFF2-40B4-BE49-F238E27FC236}">
                  <a16:creationId xmlns:a16="http://schemas.microsoft.com/office/drawing/2014/main" id="{9EC7FAA1-A975-D6C2-D4A6-0336654C66B7}"/>
                </a:ext>
              </a:extLst>
            </p:cNvPr>
            <p:cNvSpPr txBox="1"/>
            <p:nvPr/>
          </p:nvSpPr>
          <p:spPr>
            <a:xfrm>
              <a:off x="3131027" y="67603"/>
              <a:ext cx="1310664" cy="128376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1">
                <a:lnSpc>
                  <a:spcPct val="90000"/>
                </a:lnSpc>
                <a:spcBef>
                  <a:spcPct val="0"/>
                </a:spcBef>
                <a:spcAft>
                  <a:spcPts val="0"/>
                </a:spcAft>
                <a:buNone/>
              </a:pPr>
              <a:r>
                <a:rPr lang="en-GB" kern="1200" dirty="0">
                  <a:latin typeface="Calibri" panose="020F0502020204030204" pitchFamily="34" charset="0"/>
                  <a:cs typeface="Calibri" panose="020F0502020204030204" pitchFamily="34" charset="0"/>
                </a:rPr>
                <a:t>أمان</a:t>
              </a:r>
              <a:endParaRPr lang="en-BE" kern="1200" dirty="0">
                <a:latin typeface="Calibri" panose="020F0502020204030204" pitchFamily="34" charset="0"/>
                <a:cs typeface="Calibri" panose="020F0502020204030204" pitchFamily="34" charset="0"/>
              </a:endParaRPr>
            </a:p>
          </p:txBody>
        </p:sp>
      </p:grpSp>
      <p:grpSp>
        <p:nvGrpSpPr>
          <p:cNvPr id="89" name="Group 88">
            <a:extLst>
              <a:ext uri="{FF2B5EF4-FFF2-40B4-BE49-F238E27FC236}">
                <a16:creationId xmlns:a16="http://schemas.microsoft.com/office/drawing/2014/main" id="{8259318C-7B63-B47A-FF4E-9A971034FBBC}"/>
              </a:ext>
            </a:extLst>
          </p:cNvPr>
          <p:cNvGrpSpPr/>
          <p:nvPr/>
        </p:nvGrpSpPr>
        <p:grpSpPr>
          <a:xfrm>
            <a:off x="4676013" y="1682015"/>
            <a:ext cx="1318928" cy="1291854"/>
            <a:chOff x="4826508" y="1245371"/>
            <a:chExt cx="1853558" cy="1815514"/>
          </a:xfrm>
        </p:grpSpPr>
        <p:sp>
          <p:nvSpPr>
            <p:cNvPr id="90" name="Oval 89">
              <a:extLst>
                <a:ext uri="{FF2B5EF4-FFF2-40B4-BE49-F238E27FC236}">
                  <a16:creationId xmlns:a16="http://schemas.microsoft.com/office/drawing/2014/main" id="{07095647-E92F-58B6-477D-2B466AFAACD7}"/>
                </a:ext>
              </a:extLst>
            </p:cNvPr>
            <p:cNvSpPr/>
            <p:nvPr/>
          </p:nvSpPr>
          <p:spPr>
            <a:xfrm>
              <a:off x="4826508"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1" name="Oval 6">
              <a:extLst>
                <a:ext uri="{FF2B5EF4-FFF2-40B4-BE49-F238E27FC236}">
                  <a16:creationId xmlns:a16="http://schemas.microsoft.com/office/drawing/2014/main" id="{DA6FD170-DC70-500F-8EB1-2627B0FCE4BD}"/>
                </a:ext>
              </a:extLst>
            </p:cNvPr>
            <p:cNvSpPr txBox="1"/>
            <p:nvPr/>
          </p:nvSpPr>
          <p:spPr>
            <a:xfrm>
              <a:off x="5097955"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1">
                <a:lnSpc>
                  <a:spcPct val="90000"/>
                </a:lnSpc>
                <a:spcBef>
                  <a:spcPct val="0"/>
                </a:spcBef>
                <a:spcAft>
                  <a:spcPts val="0"/>
                </a:spcAft>
                <a:buNone/>
              </a:pPr>
              <a:r>
                <a:rPr lang="en-GB" kern="1200" dirty="0">
                  <a:latin typeface="Calibri" panose="020F0502020204030204" pitchFamily="34" charset="0"/>
                  <a:cs typeface="Calibri" panose="020F0502020204030204" pitchFamily="34" charset="0"/>
                </a:rPr>
                <a:t>الصحة النفسية</a:t>
              </a:r>
              <a:endParaRPr lang="en-BE" kern="1200" dirty="0">
                <a:latin typeface="Calibri" panose="020F0502020204030204" pitchFamily="34" charset="0"/>
                <a:cs typeface="Calibri" panose="020F0502020204030204" pitchFamily="34" charset="0"/>
              </a:endParaRPr>
            </a:p>
          </p:txBody>
        </p:sp>
      </p:grpSp>
      <p:grpSp>
        <p:nvGrpSpPr>
          <p:cNvPr id="92" name="Group 91">
            <a:extLst>
              <a:ext uri="{FF2B5EF4-FFF2-40B4-BE49-F238E27FC236}">
                <a16:creationId xmlns:a16="http://schemas.microsoft.com/office/drawing/2014/main" id="{61BB57EB-2E01-9CCD-69AE-B64F27BC2714}"/>
              </a:ext>
            </a:extLst>
          </p:cNvPr>
          <p:cNvGrpSpPr/>
          <p:nvPr/>
        </p:nvGrpSpPr>
        <p:grpSpPr>
          <a:xfrm>
            <a:off x="445758" y="2222312"/>
            <a:ext cx="1318928" cy="1291854"/>
            <a:chOff x="4067539" y="3581237"/>
            <a:chExt cx="1853558" cy="1815514"/>
          </a:xfrm>
        </p:grpSpPr>
        <p:sp>
          <p:nvSpPr>
            <p:cNvPr id="93" name="Oval 92">
              <a:extLst>
                <a:ext uri="{FF2B5EF4-FFF2-40B4-BE49-F238E27FC236}">
                  <a16:creationId xmlns:a16="http://schemas.microsoft.com/office/drawing/2014/main" id="{07E0339F-8261-A04B-7FE1-827B71E49D16}"/>
                </a:ext>
              </a:extLst>
            </p:cNvPr>
            <p:cNvSpPr/>
            <p:nvPr/>
          </p:nvSpPr>
          <p:spPr>
            <a:xfrm>
              <a:off x="4067539" y="3581237"/>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4" name="Oval 8">
              <a:extLst>
                <a:ext uri="{FF2B5EF4-FFF2-40B4-BE49-F238E27FC236}">
                  <a16:creationId xmlns:a16="http://schemas.microsoft.com/office/drawing/2014/main" id="{DEBE41A3-988A-79EF-8244-A84BBE37C408}"/>
                </a:ext>
              </a:extLst>
            </p:cNvPr>
            <p:cNvSpPr txBox="1"/>
            <p:nvPr/>
          </p:nvSpPr>
          <p:spPr>
            <a:xfrm>
              <a:off x="4338986" y="384711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1">
                <a:lnSpc>
                  <a:spcPct val="90000"/>
                </a:lnSpc>
                <a:spcBef>
                  <a:spcPct val="0"/>
                </a:spcBef>
                <a:spcAft>
                  <a:spcPts val="0"/>
                </a:spcAft>
                <a:buNone/>
              </a:pPr>
              <a:r>
                <a:rPr lang="en-GB" kern="1200" dirty="0">
                  <a:latin typeface="Arial" panose="020B0604020202020204" pitchFamily="34" charset="0"/>
                  <a:cs typeface="Calibri" panose="020F0502020204030204" pitchFamily="34" charset="0"/>
                </a:rPr>
                <a:t>ترتيب الرعاية</a:t>
              </a:r>
              <a:endParaRPr lang="en-BE" kern="1200" dirty="0">
                <a:latin typeface="Arial" panose="020B0604020202020204" pitchFamily="34" charset="0"/>
                <a:cs typeface="Calibri" panose="020F0502020204030204" pitchFamily="34" charset="0"/>
              </a:endParaRPr>
            </a:p>
          </p:txBody>
        </p:sp>
      </p:grpSp>
      <p:grpSp>
        <p:nvGrpSpPr>
          <p:cNvPr id="95" name="Group 94">
            <a:extLst>
              <a:ext uri="{FF2B5EF4-FFF2-40B4-BE49-F238E27FC236}">
                <a16:creationId xmlns:a16="http://schemas.microsoft.com/office/drawing/2014/main" id="{132BA4B4-3E33-67EB-DADE-5EE2F8DA129C}"/>
              </a:ext>
            </a:extLst>
          </p:cNvPr>
          <p:cNvGrpSpPr/>
          <p:nvPr/>
        </p:nvGrpSpPr>
        <p:grpSpPr>
          <a:xfrm>
            <a:off x="3299654" y="2222312"/>
            <a:ext cx="1318928" cy="1291854"/>
            <a:chOff x="852495" y="1245371"/>
            <a:chExt cx="1853558" cy="1815514"/>
          </a:xfrm>
        </p:grpSpPr>
        <p:sp>
          <p:nvSpPr>
            <p:cNvPr id="96" name="Oval 95">
              <a:extLst>
                <a:ext uri="{FF2B5EF4-FFF2-40B4-BE49-F238E27FC236}">
                  <a16:creationId xmlns:a16="http://schemas.microsoft.com/office/drawing/2014/main" id="{AB901A4D-CBE5-2049-B6C1-26A5CE0E556C}"/>
                </a:ext>
              </a:extLst>
            </p:cNvPr>
            <p:cNvSpPr/>
            <p:nvPr/>
          </p:nvSpPr>
          <p:spPr>
            <a:xfrm>
              <a:off x="852495"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97" name="Oval 10">
              <a:extLst>
                <a:ext uri="{FF2B5EF4-FFF2-40B4-BE49-F238E27FC236}">
                  <a16:creationId xmlns:a16="http://schemas.microsoft.com/office/drawing/2014/main" id="{96842097-DCC0-842A-8AED-F5DA48B7B9C4}"/>
                </a:ext>
              </a:extLst>
            </p:cNvPr>
            <p:cNvSpPr txBox="1"/>
            <p:nvPr/>
          </p:nvSpPr>
          <p:spPr>
            <a:xfrm>
              <a:off x="1123942"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1">
                <a:lnSpc>
                  <a:spcPct val="90000"/>
                </a:lnSpc>
                <a:spcBef>
                  <a:spcPct val="0"/>
                </a:spcBef>
                <a:spcAft>
                  <a:spcPts val="0"/>
                </a:spcAft>
                <a:buNone/>
              </a:pPr>
              <a:r>
                <a:rPr lang="en-GB" kern="1200" dirty="0">
                  <a:latin typeface="Calibri" panose="020F0502020204030204" pitchFamily="34" charset="0"/>
                  <a:cs typeface="Calibri" panose="020F0502020204030204" pitchFamily="34" charset="0"/>
                </a:rPr>
                <a:t>الصحة </a:t>
              </a:r>
              <a:r>
                <a:rPr lang="en-GB" kern="1200" dirty="0" err="1">
                  <a:latin typeface="Calibri" panose="020F0502020204030204" pitchFamily="34" charset="0"/>
                  <a:cs typeface="Calibri" panose="020F0502020204030204" pitchFamily="34" charset="0"/>
                </a:rPr>
                <a:t>ال</a:t>
              </a:r>
              <a:r>
                <a:rPr lang="ar-SA" kern="1200" dirty="0">
                  <a:latin typeface="Calibri" panose="020F0502020204030204" pitchFamily="34" charset="0"/>
                  <a:cs typeface="Calibri" panose="020F0502020204030204" pitchFamily="34" charset="0"/>
                </a:rPr>
                <a:t>جسدية</a:t>
              </a:r>
              <a:r>
                <a:rPr lang="en-GB" kern="1200" dirty="0">
                  <a:latin typeface="Calibri" panose="020F0502020204030204" pitchFamily="34" charset="0"/>
                  <a:cs typeface="Calibri" panose="020F0502020204030204" pitchFamily="34" charset="0"/>
                </a:rPr>
                <a:t> والجنسية والإنجابية</a:t>
              </a:r>
              <a:endParaRPr lang="en-BE" kern="1200" dirty="0">
                <a:latin typeface="Calibri" panose="020F0502020204030204" pitchFamily="34" charset="0"/>
                <a:cs typeface="Calibri" panose="020F0502020204030204" pitchFamily="34" charset="0"/>
              </a:endParaRPr>
            </a:p>
          </p:txBody>
        </p:sp>
      </p:grpSp>
      <p:grpSp>
        <p:nvGrpSpPr>
          <p:cNvPr id="100" name="Group 99">
            <a:extLst>
              <a:ext uri="{FF2B5EF4-FFF2-40B4-BE49-F238E27FC236}">
                <a16:creationId xmlns:a16="http://schemas.microsoft.com/office/drawing/2014/main" id="{40C5ED01-CF02-1DCA-17F5-78F74EFAC8F0}"/>
              </a:ext>
            </a:extLst>
          </p:cNvPr>
          <p:cNvGrpSpPr/>
          <p:nvPr/>
        </p:nvGrpSpPr>
        <p:grpSpPr>
          <a:xfrm>
            <a:off x="6707966" y="4664172"/>
            <a:ext cx="1318928" cy="1291854"/>
            <a:chOff x="4067539" y="3581237"/>
            <a:chExt cx="1853558" cy="1815514"/>
          </a:xfrm>
        </p:grpSpPr>
        <p:sp>
          <p:nvSpPr>
            <p:cNvPr id="101" name="Oval 100">
              <a:extLst>
                <a:ext uri="{FF2B5EF4-FFF2-40B4-BE49-F238E27FC236}">
                  <a16:creationId xmlns:a16="http://schemas.microsoft.com/office/drawing/2014/main" id="{C1B16579-74F7-F5D3-F074-01B5FB6D68B4}"/>
                </a:ext>
              </a:extLst>
            </p:cNvPr>
            <p:cNvSpPr/>
            <p:nvPr/>
          </p:nvSpPr>
          <p:spPr>
            <a:xfrm>
              <a:off x="4067539" y="3581237"/>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02" name="Oval 8">
              <a:extLst>
                <a:ext uri="{FF2B5EF4-FFF2-40B4-BE49-F238E27FC236}">
                  <a16:creationId xmlns:a16="http://schemas.microsoft.com/office/drawing/2014/main" id="{A0951CBE-88BF-2BB6-2B76-DFFAA65C5B35}"/>
                </a:ext>
              </a:extLst>
            </p:cNvPr>
            <p:cNvSpPr txBox="1"/>
            <p:nvPr/>
          </p:nvSpPr>
          <p:spPr>
            <a:xfrm>
              <a:off x="4338986" y="384711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1">
                <a:lnSpc>
                  <a:spcPct val="90000"/>
                </a:lnSpc>
                <a:spcBef>
                  <a:spcPct val="0"/>
                </a:spcBef>
                <a:spcAft>
                  <a:spcPts val="0"/>
                </a:spcAft>
                <a:buNone/>
              </a:pPr>
              <a:r>
                <a:rPr lang="en-GB" sz="2000" kern="1200" dirty="0">
                  <a:latin typeface="Arial" panose="020B0604020202020204" pitchFamily="34" charset="0"/>
                  <a:cs typeface="Calibri" panose="020F0502020204030204" pitchFamily="34" charset="0"/>
                </a:rPr>
                <a:t>ترتيب الرعاية</a:t>
              </a:r>
              <a:endParaRPr lang="en-BE" sz="2000" kern="1200" dirty="0">
                <a:latin typeface="Arial" panose="020B0604020202020204" pitchFamily="34" charset="0"/>
                <a:cs typeface="Calibri" panose="020F0502020204030204" pitchFamily="34" charset="0"/>
              </a:endParaRPr>
            </a:p>
          </p:txBody>
        </p:sp>
      </p:grpSp>
      <p:grpSp>
        <p:nvGrpSpPr>
          <p:cNvPr id="103" name="Group 102">
            <a:extLst>
              <a:ext uri="{FF2B5EF4-FFF2-40B4-BE49-F238E27FC236}">
                <a16:creationId xmlns:a16="http://schemas.microsoft.com/office/drawing/2014/main" id="{BC5030F9-E261-42F6-E16E-A04B6A3BD9EF}"/>
              </a:ext>
            </a:extLst>
          </p:cNvPr>
          <p:cNvGrpSpPr/>
          <p:nvPr/>
        </p:nvGrpSpPr>
        <p:grpSpPr>
          <a:xfrm>
            <a:off x="7686103" y="2662779"/>
            <a:ext cx="1318928" cy="1291854"/>
            <a:chOff x="2839501" y="-198273"/>
            <a:chExt cx="1853558" cy="1815514"/>
          </a:xfrm>
        </p:grpSpPr>
        <p:sp>
          <p:nvSpPr>
            <p:cNvPr id="104" name="Oval 103">
              <a:extLst>
                <a:ext uri="{FF2B5EF4-FFF2-40B4-BE49-F238E27FC236}">
                  <a16:creationId xmlns:a16="http://schemas.microsoft.com/office/drawing/2014/main" id="{BC326769-C5C6-623C-E40B-9C92607F0C41}"/>
                </a:ext>
              </a:extLst>
            </p:cNvPr>
            <p:cNvSpPr/>
            <p:nvPr/>
          </p:nvSpPr>
          <p:spPr>
            <a:xfrm>
              <a:off x="2839501" y="-198273"/>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05" name="Oval 4">
              <a:extLst>
                <a:ext uri="{FF2B5EF4-FFF2-40B4-BE49-F238E27FC236}">
                  <a16:creationId xmlns:a16="http://schemas.microsoft.com/office/drawing/2014/main" id="{5D6DB217-92A3-6A75-C82E-A5DE23E3E0E0}"/>
                </a:ext>
              </a:extLst>
            </p:cNvPr>
            <p:cNvSpPr txBox="1"/>
            <p:nvPr/>
          </p:nvSpPr>
          <p:spPr>
            <a:xfrm>
              <a:off x="3110948" y="67603"/>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1">
                <a:lnSpc>
                  <a:spcPct val="90000"/>
                </a:lnSpc>
                <a:spcBef>
                  <a:spcPct val="0"/>
                </a:spcBef>
                <a:spcAft>
                  <a:spcPts val="0"/>
                </a:spcAft>
                <a:buNone/>
              </a:pPr>
              <a:r>
                <a:rPr lang="en-GB" sz="2000" kern="1200" dirty="0">
                  <a:latin typeface="Arial" panose="020B0604020202020204" pitchFamily="34" charset="0"/>
                  <a:cs typeface="Calibri" panose="020F0502020204030204" pitchFamily="34" charset="0"/>
                </a:rPr>
                <a:t>أمان</a:t>
              </a:r>
              <a:endParaRPr lang="en-BE" sz="2000" kern="1200" dirty="0">
                <a:latin typeface="Arial" panose="020B0604020202020204" pitchFamily="34" charset="0"/>
                <a:cs typeface="Calibri" panose="020F0502020204030204" pitchFamily="34" charset="0"/>
              </a:endParaRPr>
            </a:p>
          </p:txBody>
        </p:sp>
      </p:grpSp>
      <p:grpSp>
        <p:nvGrpSpPr>
          <p:cNvPr id="106" name="Group 105">
            <a:extLst>
              <a:ext uri="{FF2B5EF4-FFF2-40B4-BE49-F238E27FC236}">
                <a16:creationId xmlns:a16="http://schemas.microsoft.com/office/drawing/2014/main" id="{823255FF-8AB3-22B8-FCE2-7A80C537062F}"/>
              </a:ext>
            </a:extLst>
          </p:cNvPr>
          <p:cNvGrpSpPr/>
          <p:nvPr/>
        </p:nvGrpSpPr>
        <p:grpSpPr>
          <a:xfrm>
            <a:off x="9005031" y="4247269"/>
            <a:ext cx="1318928" cy="1291854"/>
            <a:chOff x="852495" y="1245371"/>
            <a:chExt cx="1853558" cy="1815514"/>
          </a:xfrm>
        </p:grpSpPr>
        <p:sp>
          <p:nvSpPr>
            <p:cNvPr id="107" name="Oval 106">
              <a:extLst>
                <a:ext uri="{FF2B5EF4-FFF2-40B4-BE49-F238E27FC236}">
                  <a16:creationId xmlns:a16="http://schemas.microsoft.com/office/drawing/2014/main" id="{45C2ACAF-BCD9-B0AD-8250-26DD01621884}"/>
                </a:ext>
              </a:extLst>
            </p:cNvPr>
            <p:cNvSpPr/>
            <p:nvPr/>
          </p:nvSpPr>
          <p:spPr>
            <a:xfrm>
              <a:off x="852495"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08" name="Oval 10">
              <a:extLst>
                <a:ext uri="{FF2B5EF4-FFF2-40B4-BE49-F238E27FC236}">
                  <a16:creationId xmlns:a16="http://schemas.microsoft.com/office/drawing/2014/main" id="{18ED289C-CBD1-CFF6-83C6-1E13FB73E10B}"/>
                </a:ext>
              </a:extLst>
            </p:cNvPr>
            <p:cNvSpPr txBox="1"/>
            <p:nvPr/>
          </p:nvSpPr>
          <p:spPr>
            <a:xfrm>
              <a:off x="1123942"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1">
                <a:lnSpc>
                  <a:spcPct val="90000"/>
                </a:lnSpc>
                <a:spcBef>
                  <a:spcPct val="0"/>
                </a:spcBef>
                <a:spcAft>
                  <a:spcPts val="0"/>
                </a:spcAft>
                <a:buNone/>
              </a:pPr>
              <a:r>
                <a:rPr lang="en-GB" sz="2000" kern="1200" dirty="0">
                  <a:latin typeface="Arial" panose="020B0604020202020204" pitchFamily="34" charset="0"/>
                  <a:cs typeface="Calibri" panose="020F0502020204030204" pitchFamily="34" charset="0"/>
                </a:rPr>
                <a:t>الصحة </a:t>
              </a:r>
              <a:r>
                <a:rPr lang="en-GB" sz="2000" kern="1200" dirty="0" err="1">
                  <a:latin typeface="Arial" panose="020B0604020202020204" pitchFamily="34" charset="0"/>
                  <a:cs typeface="Calibri" panose="020F0502020204030204" pitchFamily="34" charset="0"/>
                </a:rPr>
                <a:t>ال</a:t>
              </a:r>
              <a:r>
                <a:rPr lang="ar-SA" sz="2000" kern="1200" dirty="0">
                  <a:latin typeface="Arial" panose="020B0604020202020204" pitchFamily="34" charset="0"/>
                  <a:cs typeface="Calibri" panose="020F0502020204030204" pitchFamily="34" charset="0"/>
                </a:rPr>
                <a:t>جسدية</a:t>
              </a:r>
              <a:r>
                <a:rPr lang="en-GB" sz="2000" kern="1200" dirty="0">
                  <a:latin typeface="Arial" panose="020B0604020202020204" pitchFamily="34" charset="0"/>
                  <a:cs typeface="Calibri" panose="020F0502020204030204" pitchFamily="34" charset="0"/>
                </a:rPr>
                <a:t> والجنسية والإنجابية</a:t>
              </a:r>
              <a:endParaRPr lang="en-BE" sz="2000" kern="1200" dirty="0">
                <a:latin typeface="Arial" panose="020B0604020202020204" pitchFamily="34" charset="0"/>
                <a:cs typeface="Calibri" panose="020F0502020204030204" pitchFamily="34" charset="0"/>
              </a:endParaRPr>
            </a:p>
          </p:txBody>
        </p:sp>
      </p:grpSp>
      <p:grpSp>
        <p:nvGrpSpPr>
          <p:cNvPr id="109" name="Group 108">
            <a:extLst>
              <a:ext uri="{FF2B5EF4-FFF2-40B4-BE49-F238E27FC236}">
                <a16:creationId xmlns:a16="http://schemas.microsoft.com/office/drawing/2014/main" id="{56ADE595-ED6E-4ED9-A2C2-E5D543B7C980}"/>
              </a:ext>
            </a:extLst>
          </p:cNvPr>
          <p:cNvGrpSpPr/>
          <p:nvPr/>
        </p:nvGrpSpPr>
        <p:grpSpPr>
          <a:xfrm>
            <a:off x="9481902" y="2008360"/>
            <a:ext cx="1318928" cy="1291854"/>
            <a:chOff x="4826508" y="1245371"/>
            <a:chExt cx="1853558" cy="1815514"/>
          </a:xfrm>
        </p:grpSpPr>
        <p:sp>
          <p:nvSpPr>
            <p:cNvPr id="110" name="Oval 109">
              <a:extLst>
                <a:ext uri="{FF2B5EF4-FFF2-40B4-BE49-F238E27FC236}">
                  <a16:creationId xmlns:a16="http://schemas.microsoft.com/office/drawing/2014/main" id="{7E2A362D-C863-9AC2-BD40-85BD64807EBB}"/>
                </a:ext>
              </a:extLst>
            </p:cNvPr>
            <p:cNvSpPr/>
            <p:nvPr/>
          </p:nvSpPr>
          <p:spPr>
            <a:xfrm>
              <a:off x="4826508" y="1245371"/>
              <a:ext cx="1853558" cy="1815514"/>
            </a:xfrm>
            <a:prstGeom prst="ellipse">
              <a:avLst/>
            </a:prstGeom>
            <a:solidFill>
              <a:schemeClr val="bg1"/>
            </a:solidFill>
            <a:ln w="38100">
              <a:solidFill>
                <a:schemeClr val="accent4">
                  <a:lumMod val="75000"/>
                </a:schemeClr>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111" name="Oval 6">
              <a:extLst>
                <a:ext uri="{FF2B5EF4-FFF2-40B4-BE49-F238E27FC236}">
                  <a16:creationId xmlns:a16="http://schemas.microsoft.com/office/drawing/2014/main" id="{ECC73127-89D3-BEC6-76EB-3F2C8F200AF0}"/>
                </a:ext>
              </a:extLst>
            </p:cNvPr>
            <p:cNvSpPr txBox="1"/>
            <p:nvPr/>
          </p:nvSpPr>
          <p:spPr>
            <a:xfrm>
              <a:off x="5097955" y="1511247"/>
              <a:ext cx="1310664" cy="128376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00100" rtl="1">
                <a:lnSpc>
                  <a:spcPct val="90000"/>
                </a:lnSpc>
                <a:spcBef>
                  <a:spcPct val="0"/>
                </a:spcBef>
                <a:spcAft>
                  <a:spcPts val="0"/>
                </a:spcAft>
                <a:buNone/>
              </a:pPr>
              <a:r>
                <a:rPr lang="en-GB" sz="2000" kern="1200" dirty="0">
                  <a:latin typeface="Arial" panose="020B0604020202020204" pitchFamily="34" charset="0"/>
                  <a:cs typeface="Calibri" panose="020F0502020204030204" pitchFamily="34" charset="0"/>
                </a:rPr>
                <a:t>الصحة النفسية</a:t>
              </a:r>
              <a:endParaRPr lang="en-BE" sz="2000" kern="1200" dirty="0">
                <a:latin typeface="Arial" panose="020B0604020202020204" pitchFamily="34" charset="0"/>
                <a:cs typeface="Calibri" panose="020F0502020204030204" pitchFamily="34" charset="0"/>
              </a:endParaRPr>
            </a:p>
          </p:txBody>
        </p:sp>
      </p:grpSp>
    </p:spTree>
    <p:extLst>
      <p:ext uri="{BB962C8B-B14F-4D97-AF65-F5344CB8AC3E}">
        <p14:creationId xmlns:p14="http://schemas.microsoft.com/office/powerpoint/2010/main" val="952156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27B51-B450-8A8F-B8F7-AAF845A8FE80}"/>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إجراءات لدعم تلبية الاحتياجات الأساسية</a:t>
            </a:r>
            <a:endParaRPr lang="en-BE"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D2C6A671-6F64-0C4F-AD90-0334095C97BF}"/>
              </a:ext>
            </a:extLst>
          </p:cNvPr>
          <p:cNvCxnSpPr>
            <a:cxnSpLocks/>
          </p:cNvCxnSpPr>
          <p:nvPr/>
        </p:nvCxnSpPr>
        <p:spPr>
          <a:xfrm flipH="1" flipV="1">
            <a:off x="171450" y="2522818"/>
            <a:ext cx="10109320" cy="1"/>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1180D79F-8735-2FE5-84DD-599560A4D54F}"/>
              </a:ext>
            </a:extLst>
          </p:cNvPr>
          <p:cNvGrpSpPr/>
          <p:nvPr/>
        </p:nvGrpSpPr>
        <p:grpSpPr>
          <a:xfrm>
            <a:off x="736600" y="3177068"/>
            <a:ext cx="10718800" cy="2031325"/>
            <a:chOff x="736600" y="3244661"/>
            <a:chExt cx="13182606" cy="2031325"/>
          </a:xfrm>
        </p:grpSpPr>
        <p:sp>
          <p:nvSpPr>
            <p:cNvPr id="7" name="TextBox 6">
              <a:extLst>
                <a:ext uri="{FF2B5EF4-FFF2-40B4-BE49-F238E27FC236}">
                  <a16:creationId xmlns:a16="http://schemas.microsoft.com/office/drawing/2014/main" id="{95D3B29D-BD8C-C873-9980-A77D7C1CB6DB}"/>
                </a:ext>
              </a:extLst>
            </p:cNvPr>
            <p:cNvSpPr txBox="1"/>
            <p:nvPr/>
          </p:nvSpPr>
          <p:spPr>
            <a:xfrm>
              <a:off x="736600" y="3251304"/>
              <a:ext cx="1981200" cy="646331"/>
            </a:xfrm>
            <a:prstGeom prst="rect">
              <a:avLst/>
            </a:prstGeom>
            <a:noFill/>
          </p:spPr>
          <p:txBody>
            <a:bodyPr wrap="square">
              <a:spAutoFit/>
            </a:bodyPr>
            <a:lstStyle/>
            <a:p>
              <a:pPr marR="0" lvl="0" algn="r" defTabSz="914400" rtl="1" eaLnBrk="1" fontAlgn="auto" latinLnBrk="0" hangingPunct="1">
                <a:lnSpc>
                  <a:spcPct val="100000"/>
                </a:lnSpc>
                <a:spcBef>
                  <a:spcPts val="0"/>
                </a:spcBef>
                <a:spcAft>
                  <a:spcPts val="0"/>
                </a:spcAft>
                <a:buClrTx/>
                <a:buSzTx/>
                <a:tabLst/>
                <a:defRPr/>
              </a:pPr>
              <a:r>
                <a:rPr lang="ar-SA" b="1" dirty="0">
                  <a:latin typeface="Calibri" panose="020F0502020204030204" pitchFamily="34" charset="0"/>
                  <a:cs typeface="Calibri" panose="020F0502020204030204" pitchFamily="34" charset="0"/>
                </a:rPr>
                <a:t>تقديم </a:t>
              </a:r>
              <a:r>
                <a:rPr lang="en-US" dirty="0" err="1">
                  <a:latin typeface="Calibri" panose="020F0502020204030204" pitchFamily="34" charset="0"/>
                  <a:cs typeface="Calibri" panose="020F0502020204030204" pitchFamily="34" charset="0"/>
                </a:rPr>
                <a:t>المتابعة</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الدقيقة</a:t>
              </a:r>
              <a:r>
                <a:rPr lang="en-US"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للاستجابة</a:t>
              </a:r>
              <a:endParaRPr lang="en-US" dirty="0">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CAF2D015-5087-D15A-4397-7F64F0C7E865}"/>
                </a:ext>
              </a:extLst>
            </p:cNvPr>
            <p:cNvSpPr txBox="1"/>
            <p:nvPr/>
          </p:nvSpPr>
          <p:spPr>
            <a:xfrm>
              <a:off x="2984499" y="3244661"/>
              <a:ext cx="1981200" cy="2031325"/>
            </a:xfrm>
            <a:prstGeom prst="rect">
              <a:avLst/>
            </a:prstGeom>
            <a:noFill/>
          </p:spPr>
          <p:txBody>
            <a:bodyPr wrap="square">
              <a:spAutoFit/>
            </a:bodyPr>
            <a:lstStyle/>
            <a:p>
              <a:pPr marR="0" lvl="0" algn="r" defTabSz="914400" rtl="1" eaLnBrk="1" fontAlgn="auto" latinLnBrk="0" hangingPunct="1">
                <a:lnSpc>
                  <a:spcPct val="100000"/>
                </a:lnSpc>
                <a:spcBef>
                  <a:spcPts val="0"/>
                </a:spcBef>
                <a:spcAft>
                  <a:spcPts val="0"/>
                </a:spcAft>
                <a:buClrTx/>
                <a:buSzTx/>
                <a:tabLst/>
                <a:defRPr/>
              </a:pPr>
              <a:r>
                <a:rPr lang="en-US" b="1" dirty="0" err="1">
                  <a:latin typeface="Calibri" panose="020F0502020204030204" pitchFamily="34" charset="0"/>
                  <a:cs typeface="Calibri" panose="020F0502020204030204" pitchFamily="34" charset="0"/>
                </a:rPr>
                <a:t>مرافقة</a:t>
              </a:r>
              <a:r>
                <a:rPr lang="ar-SA" b="1"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الطفل</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ومقدم</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الرعاية</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و</a:t>
              </a:r>
              <a:r>
                <a:rPr lang="en-US" dirty="0">
                  <a:latin typeface="Calibri" panose="020F0502020204030204" pitchFamily="34" charset="0"/>
                  <a:cs typeface="Calibri" panose="020F0502020204030204" pitchFamily="34" charset="0"/>
                </a:rPr>
                <a:t> / </a:t>
              </a:r>
              <a:r>
                <a:rPr lang="en-US" dirty="0" err="1">
                  <a:latin typeface="Calibri" panose="020F0502020204030204" pitchFamily="34" charset="0"/>
                  <a:cs typeface="Calibri" panose="020F0502020204030204" pitchFamily="34" charset="0"/>
                </a:rPr>
                <a:t>أو</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الوالد</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و</a:t>
              </a:r>
              <a:r>
                <a:rPr lang="en-US" dirty="0">
                  <a:latin typeface="Calibri" panose="020F0502020204030204" pitchFamily="34" charset="0"/>
                  <a:cs typeface="Calibri" panose="020F0502020204030204" pitchFamily="34" charset="0"/>
                </a:rPr>
                <a:t> / </a:t>
              </a:r>
              <a:r>
                <a:rPr lang="en-US" dirty="0" err="1">
                  <a:latin typeface="Calibri" panose="020F0502020204030204" pitchFamily="34" charset="0"/>
                  <a:cs typeface="Calibri" panose="020F0502020204030204" pitchFamily="34" charset="0"/>
                </a:rPr>
                <a:t>أو</a:t>
              </a:r>
              <a:r>
                <a:rPr lang="en-US"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a:t>
              </a:r>
              <a:r>
                <a:rPr lang="en-US" dirty="0" err="1">
                  <a:latin typeface="Calibri" panose="020F0502020204030204" pitchFamily="34" charset="0"/>
                  <a:cs typeface="Calibri" panose="020F0502020204030204" pitchFamily="34" charset="0"/>
                </a:rPr>
                <a:t>شخص</a:t>
              </a:r>
              <a:r>
                <a:rPr lang="en-US"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a:t>
              </a:r>
              <a:r>
                <a:rPr lang="en-US" dirty="0" err="1">
                  <a:latin typeface="Calibri" panose="020F0502020204030204" pitchFamily="34" charset="0"/>
                  <a:cs typeface="Calibri" panose="020F0502020204030204" pitchFamily="34" charset="0"/>
                </a:rPr>
                <a:t>بالغ</a:t>
              </a:r>
              <a:r>
                <a:rPr lang="en-US"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a:t>
              </a:r>
              <a:r>
                <a:rPr lang="en-US" dirty="0" err="1">
                  <a:latin typeface="Calibri" panose="020F0502020204030204" pitchFamily="34" charset="0"/>
                  <a:cs typeface="Calibri" panose="020F0502020204030204" pitchFamily="34" charset="0"/>
                </a:rPr>
                <a:t>موثوق</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به</a:t>
              </a:r>
              <a:r>
                <a:rPr lang="en-US"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إلى</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الخدمة</a:t>
              </a:r>
              <a:endParaRPr lang="en-US" dirty="0">
                <a:latin typeface="Calibri" panose="020F0502020204030204" pitchFamily="34" charset="0"/>
                <a:cs typeface="Calibri" panose="020F0502020204030204" pitchFamily="34" charset="0"/>
              </a:endParaRPr>
            </a:p>
            <a:p>
              <a:pPr algn="r" rtl="1"/>
              <a:endParaRPr lang="en-GB" i="1" dirty="0"/>
            </a:p>
          </p:txBody>
        </p:sp>
        <p:sp>
          <p:nvSpPr>
            <p:cNvPr id="11" name="TextBox 10">
              <a:extLst>
                <a:ext uri="{FF2B5EF4-FFF2-40B4-BE49-F238E27FC236}">
                  <a16:creationId xmlns:a16="http://schemas.microsoft.com/office/drawing/2014/main" id="{FE94381A-AB0A-BF1A-E04C-1745799B4577}"/>
                </a:ext>
              </a:extLst>
            </p:cNvPr>
            <p:cNvSpPr txBox="1"/>
            <p:nvPr/>
          </p:nvSpPr>
          <p:spPr>
            <a:xfrm>
              <a:off x="5219702" y="3251304"/>
              <a:ext cx="1981200" cy="1477328"/>
            </a:xfrm>
            <a:prstGeom prst="rect">
              <a:avLst/>
            </a:prstGeom>
            <a:noFill/>
          </p:spPr>
          <p:txBody>
            <a:bodyPr wrap="square">
              <a:spAutoFit/>
            </a:bodyPr>
            <a:lstStyle/>
            <a:p>
              <a:pPr algn="r" rtl="1"/>
              <a:r>
                <a:rPr lang="ar-SA" b="1" dirty="0">
                  <a:latin typeface="Calibri" panose="020F0502020204030204" pitchFamily="34" charset="0"/>
                  <a:cs typeface="Calibri" panose="020F0502020204030204" pitchFamily="34" charset="0"/>
                </a:rPr>
                <a:t>إبلاغ </a:t>
              </a:r>
              <a:r>
                <a:rPr lang="ar-SA" dirty="0">
                  <a:latin typeface="Calibri" panose="020F0502020204030204" pitchFamily="34" charset="0"/>
                  <a:cs typeface="Calibri" panose="020F0502020204030204" pitchFamily="34" charset="0"/>
                </a:rPr>
                <a:t>مقدم الخدمة بالضرورة الملحة والدعوة إلى الاستجابة في الوقت المناسب</a:t>
              </a:r>
              <a:endParaRPr lang="en-US" dirty="0">
                <a:latin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id="{B378E25A-C765-D101-EFAE-4D0AC210B46C}"/>
                </a:ext>
              </a:extLst>
            </p:cNvPr>
            <p:cNvSpPr txBox="1"/>
            <p:nvPr/>
          </p:nvSpPr>
          <p:spPr>
            <a:xfrm>
              <a:off x="7454904" y="3251304"/>
              <a:ext cx="1981200" cy="923330"/>
            </a:xfrm>
            <a:prstGeom prst="rect">
              <a:avLst/>
            </a:prstGeom>
            <a:noFill/>
          </p:spPr>
          <p:txBody>
            <a:bodyPr wrap="square">
              <a:spAutoFit/>
            </a:bodyPr>
            <a:lstStyle/>
            <a:p>
              <a:pPr marR="0" lvl="0" algn="r" defTabSz="914400" rtl="1" eaLnBrk="1" fontAlgn="auto" latinLnBrk="0" hangingPunct="1">
                <a:lnSpc>
                  <a:spcPct val="100000"/>
                </a:lnSpc>
                <a:spcBef>
                  <a:spcPts val="0"/>
                </a:spcBef>
                <a:spcAft>
                  <a:spcPts val="0"/>
                </a:spcAft>
                <a:buClrTx/>
                <a:buSzTx/>
                <a:tabLst/>
                <a:defRPr/>
              </a:pPr>
              <a:r>
                <a:rPr lang="ar-SA" b="1" dirty="0">
                  <a:latin typeface="Calibri" panose="020F0502020204030204" pitchFamily="34" charset="0"/>
                  <a:cs typeface="Calibri" panose="020F0502020204030204" pitchFamily="34" charset="0"/>
                </a:rPr>
                <a:t>ال</a:t>
              </a:r>
              <a:r>
                <a:rPr lang="en-GB" b="1" dirty="0" err="1">
                  <a:latin typeface="Calibri" panose="020F0502020204030204" pitchFamily="34" charset="0"/>
                  <a:cs typeface="Calibri" panose="020F0502020204030204" pitchFamily="34" charset="0"/>
                </a:rPr>
                <a:t>حص</a:t>
              </a:r>
              <a:r>
                <a:rPr lang="ar-SA" b="1" dirty="0">
                  <a:latin typeface="Calibri" panose="020F0502020204030204" pitchFamily="34" charset="0"/>
                  <a:cs typeface="Calibri" panose="020F0502020204030204" pitchFamily="34" charset="0"/>
                </a:rPr>
                <a:t>و</a:t>
              </a:r>
              <a:r>
                <a:rPr lang="en-GB" b="1" dirty="0" err="1">
                  <a:latin typeface="Calibri" panose="020F0502020204030204" pitchFamily="34" charset="0"/>
                  <a:cs typeface="Calibri" panose="020F0502020204030204" pitchFamily="34" charset="0"/>
                </a:rPr>
                <a:t>ل</a:t>
              </a:r>
              <a:r>
                <a:rPr lang="en-GB" b="1"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على</a:t>
              </a:r>
              <a:r>
                <a:rPr lang="ar-SA"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الموافقة</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و</a:t>
              </a:r>
              <a:r>
                <a:rPr lang="ar-SA" b="1" dirty="0">
                  <a:latin typeface="Calibri" panose="020F0502020204030204" pitchFamily="34" charset="0"/>
                  <a:cs typeface="Calibri" panose="020F0502020204030204" pitchFamily="34" charset="0"/>
                </a:rPr>
                <a:t>القيام </a:t>
              </a:r>
              <a:r>
                <a:rPr lang="ar-SA" dirty="0" err="1">
                  <a:latin typeface="Calibri" panose="020F0502020204030204" pitchFamily="34" charset="0"/>
                  <a:cs typeface="Calibri" panose="020F0502020204030204" pitchFamily="34" charset="0"/>
                </a:rPr>
                <a:t>بالإ</a:t>
              </a:r>
              <a:r>
                <a:rPr lang="en-GB" dirty="0" err="1">
                  <a:latin typeface="Calibri" panose="020F0502020204030204" pitchFamily="34" charset="0"/>
                  <a:cs typeface="Calibri" panose="020F0502020204030204" pitchFamily="34" charset="0"/>
                </a:rPr>
                <a:t>حالة</a:t>
              </a:r>
              <a:endParaRPr lang="en-GB" dirty="0">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8905CBA7-468F-1B60-D3D6-F82C5FFF2F64}"/>
                </a:ext>
              </a:extLst>
            </p:cNvPr>
            <p:cNvSpPr txBox="1"/>
            <p:nvPr/>
          </p:nvSpPr>
          <p:spPr>
            <a:xfrm>
              <a:off x="9702804" y="3251304"/>
              <a:ext cx="1981200" cy="1477328"/>
            </a:xfrm>
            <a:prstGeom prst="rect">
              <a:avLst/>
            </a:prstGeom>
            <a:noFill/>
          </p:spPr>
          <p:txBody>
            <a:bodyPr wrap="square">
              <a:spAutoFit/>
            </a:bodyPr>
            <a:lstStyle/>
            <a:p>
              <a:pPr algn="r" rtl="1"/>
              <a:r>
                <a:rPr lang="ar-SA" b="1" dirty="0">
                  <a:latin typeface="Calibri" panose="020F0502020204030204" pitchFamily="34" charset="0"/>
                  <a:cs typeface="Calibri" panose="020F0502020204030204" pitchFamily="34" charset="0"/>
                </a:rPr>
                <a:t>إبلاغ </a:t>
              </a:r>
              <a:r>
                <a:rPr lang="en-US" dirty="0" err="1">
                  <a:latin typeface="Calibri" panose="020F0502020204030204" pitchFamily="34" charset="0"/>
                  <a:cs typeface="Calibri" panose="020F0502020204030204" pitchFamily="34" charset="0"/>
                </a:rPr>
                <a:t>الطفل</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ومقدم</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الرعاية</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و</a:t>
              </a:r>
              <a:r>
                <a:rPr lang="en-US" dirty="0">
                  <a:latin typeface="Calibri" panose="020F0502020204030204" pitchFamily="34" charset="0"/>
                  <a:cs typeface="Calibri" panose="020F0502020204030204" pitchFamily="34" charset="0"/>
                </a:rPr>
                <a:t> / </a:t>
              </a:r>
              <a:r>
                <a:rPr lang="en-US" dirty="0" err="1">
                  <a:latin typeface="Calibri" panose="020F0502020204030204" pitchFamily="34" charset="0"/>
                  <a:cs typeface="Calibri" panose="020F0502020204030204" pitchFamily="34" charset="0"/>
                </a:rPr>
                <a:t>أو</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الوالد</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و</a:t>
              </a:r>
              <a:r>
                <a:rPr lang="en-US" dirty="0">
                  <a:latin typeface="Calibri" panose="020F0502020204030204" pitchFamily="34" charset="0"/>
                  <a:cs typeface="Calibri" panose="020F0502020204030204" pitchFamily="34" charset="0"/>
                </a:rPr>
                <a:t> / </a:t>
              </a:r>
              <a:r>
                <a:rPr lang="en-US" dirty="0" err="1">
                  <a:latin typeface="Calibri" panose="020F0502020204030204" pitchFamily="34" charset="0"/>
                  <a:cs typeface="Calibri" panose="020F0502020204030204" pitchFamily="34" charset="0"/>
                </a:rPr>
                <a:t>أو</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الشخص</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البالغ</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الموثوق</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به</a:t>
              </a:r>
              <a:r>
                <a:rPr lang="en-US"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ب</a:t>
              </a:r>
              <a:r>
                <a:rPr lang="en-US" dirty="0" err="1">
                  <a:latin typeface="Calibri" panose="020F0502020204030204" pitchFamily="34" charset="0"/>
                  <a:cs typeface="Calibri" panose="020F0502020204030204" pitchFamily="34" charset="0"/>
                </a:rPr>
                <a:t>الخيارات</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المتاحة</a:t>
              </a:r>
              <a:endParaRPr lang="en-US" dirty="0">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ED80A660-C68D-6F5D-1C19-7F229BD95D84}"/>
                </a:ext>
              </a:extLst>
            </p:cNvPr>
            <p:cNvSpPr txBox="1"/>
            <p:nvPr/>
          </p:nvSpPr>
          <p:spPr>
            <a:xfrm>
              <a:off x="11938006" y="3251304"/>
              <a:ext cx="1981200" cy="923330"/>
            </a:xfrm>
            <a:prstGeom prst="rect">
              <a:avLst/>
            </a:prstGeom>
            <a:noFill/>
          </p:spPr>
          <p:txBody>
            <a:bodyPr wrap="square">
              <a:spAutoFit/>
            </a:bodyPr>
            <a:lstStyle/>
            <a:p>
              <a:pPr algn="r" rtl="1"/>
              <a:r>
                <a:rPr lang="ar-SA" b="1" dirty="0">
                  <a:latin typeface="Calibri" panose="020F0502020204030204" pitchFamily="34" charset="0"/>
                  <a:cs typeface="Calibri" panose="020F0502020204030204" pitchFamily="34" charset="0"/>
                </a:rPr>
                <a:t>الاطلاع </a:t>
              </a:r>
              <a:r>
                <a:rPr lang="ar-SA" dirty="0">
                  <a:latin typeface="Calibri" panose="020F0502020204030204" pitchFamily="34" charset="0"/>
                  <a:cs typeface="Calibri" panose="020F0502020204030204" pitchFamily="34" charset="0"/>
                </a:rPr>
                <a:t>على مسح الخدمات</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لتحديد</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الخيارات</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المتاحة</a:t>
              </a:r>
              <a:endParaRPr lang="en-GB" dirty="0">
                <a:latin typeface="Calibri" panose="020F0502020204030204" pitchFamily="34" charset="0"/>
                <a:cs typeface="Calibri" panose="020F0502020204030204" pitchFamily="34" charset="0"/>
              </a:endParaRPr>
            </a:p>
          </p:txBody>
        </p:sp>
      </p:grpSp>
      <p:sp>
        <p:nvSpPr>
          <p:cNvPr id="16" name="Oval 15">
            <a:extLst>
              <a:ext uri="{FF2B5EF4-FFF2-40B4-BE49-F238E27FC236}">
                <a16:creationId xmlns:a16="http://schemas.microsoft.com/office/drawing/2014/main" id="{7D1C214B-89E7-DAD4-62FB-458284FD65AC}"/>
              </a:ext>
            </a:extLst>
          </p:cNvPr>
          <p:cNvSpPr/>
          <p:nvPr/>
        </p:nvSpPr>
        <p:spPr>
          <a:xfrm>
            <a:off x="736600"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Oval 16">
            <a:extLst>
              <a:ext uri="{FF2B5EF4-FFF2-40B4-BE49-F238E27FC236}">
                <a16:creationId xmlns:a16="http://schemas.microsoft.com/office/drawing/2014/main" id="{7141E8FD-EDAA-59B4-9C59-D829DC9C0393}"/>
              </a:ext>
            </a:extLst>
          </p:cNvPr>
          <p:cNvSpPr/>
          <p:nvPr/>
        </p:nvSpPr>
        <p:spPr>
          <a:xfrm>
            <a:off x="2564371"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Oval 17">
            <a:extLst>
              <a:ext uri="{FF2B5EF4-FFF2-40B4-BE49-F238E27FC236}">
                <a16:creationId xmlns:a16="http://schemas.microsoft.com/office/drawing/2014/main" id="{089253F7-5541-1661-FF02-47205328EA1C}"/>
              </a:ext>
            </a:extLst>
          </p:cNvPr>
          <p:cNvSpPr/>
          <p:nvPr/>
        </p:nvSpPr>
        <p:spPr>
          <a:xfrm>
            <a:off x="4594088"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Oval 18">
            <a:extLst>
              <a:ext uri="{FF2B5EF4-FFF2-40B4-BE49-F238E27FC236}">
                <a16:creationId xmlns:a16="http://schemas.microsoft.com/office/drawing/2014/main" id="{C717156E-358E-9007-E17B-43E26D121578}"/>
              </a:ext>
            </a:extLst>
          </p:cNvPr>
          <p:cNvSpPr/>
          <p:nvPr/>
        </p:nvSpPr>
        <p:spPr>
          <a:xfrm>
            <a:off x="6199265"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Oval 19">
            <a:extLst>
              <a:ext uri="{FF2B5EF4-FFF2-40B4-BE49-F238E27FC236}">
                <a16:creationId xmlns:a16="http://schemas.microsoft.com/office/drawing/2014/main" id="{BB01B887-6B37-944F-B9EE-ACCA5A4A0340}"/>
              </a:ext>
            </a:extLst>
          </p:cNvPr>
          <p:cNvSpPr/>
          <p:nvPr/>
        </p:nvSpPr>
        <p:spPr>
          <a:xfrm>
            <a:off x="8027036"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Oval 20">
            <a:extLst>
              <a:ext uri="{FF2B5EF4-FFF2-40B4-BE49-F238E27FC236}">
                <a16:creationId xmlns:a16="http://schemas.microsoft.com/office/drawing/2014/main" id="{2E330690-3159-0D73-A24B-913ADFDA8EE6}"/>
              </a:ext>
            </a:extLst>
          </p:cNvPr>
          <p:cNvSpPr/>
          <p:nvPr/>
        </p:nvSpPr>
        <p:spPr>
          <a:xfrm>
            <a:off x="9844483" y="2310548"/>
            <a:ext cx="424541" cy="424541"/>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2444451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525" name="Oval 524">
            <a:extLst>
              <a:ext uri="{FF2B5EF4-FFF2-40B4-BE49-F238E27FC236}">
                <a16:creationId xmlns:a16="http://schemas.microsoft.com/office/drawing/2014/main" id="{74DBC61C-FEAF-7925-7450-B0960EABB0C7}"/>
              </a:ext>
            </a:extLst>
          </p:cNvPr>
          <p:cNvSpPr/>
          <p:nvPr/>
        </p:nvSpPr>
        <p:spPr>
          <a:xfrm>
            <a:off x="9874158" y="3953792"/>
            <a:ext cx="1631737" cy="1705069"/>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11500" b="1" dirty="0">
                <a:solidFill>
                  <a:schemeClr val="bg1"/>
                </a:solidFill>
                <a:latin typeface="Britannic Bold" panose="020B0903060703020204" pitchFamily="34" charset="0"/>
              </a:rPr>
              <a:t>!</a:t>
            </a:r>
          </a:p>
        </p:txBody>
      </p:sp>
      <p:sp>
        <p:nvSpPr>
          <p:cNvPr id="455" name="Google Shape;455;p11"/>
          <p:cNvSpPr txBox="1">
            <a:spLocks noGrp="1"/>
          </p:cNvSpPr>
          <p:nvPr>
            <p:ph type="title"/>
          </p:nvPr>
        </p:nvSpPr>
        <p:spPr>
          <a:xfrm>
            <a:off x="0" y="120516"/>
            <a:ext cx="12192000" cy="868968"/>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rgbClr val="8C5F7A"/>
              </a:buClr>
              <a:buSzPts val="2800"/>
              <a:buFont typeface="Arial"/>
              <a:buNone/>
            </a:pPr>
            <a:r>
              <a:rPr lang="en-GB" sz="2800" dirty="0">
                <a:latin typeface="Calibri" panose="020F0502020204030204" pitchFamily="34" charset="0"/>
                <a:cs typeface="Calibri" panose="020F0502020204030204" pitchFamily="34" charset="0"/>
              </a:rPr>
              <a:t>دعم فوري في عملية إدارة الحالة</a:t>
            </a:r>
            <a:endParaRPr sz="2800" dirty="0">
              <a:latin typeface="Calibri" panose="020F0502020204030204" pitchFamily="34" charset="0"/>
              <a:cs typeface="Calibri" panose="020F0502020204030204" pitchFamily="34" charset="0"/>
            </a:endParaRPr>
          </a:p>
        </p:txBody>
      </p:sp>
      <p:sp>
        <p:nvSpPr>
          <p:cNvPr id="23" name="TextBox 22">
            <a:extLst>
              <a:ext uri="{FF2B5EF4-FFF2-40B4-BE49-F238E27FC236}">
                <a16:creationId xmlns:a16="http://schemas.microsoft.com/office/drawing/2014/main" id="{922B0B4D-AE3C-72B4-819C-AC2F28C3055F}"/>
              </a:ext>
            </a:extLst>
          </p:cNvPr>
          <p:cNvSpPr txBox="1"/>
          <p:nvPr/>
        </p:nvSpPr>
        <p:spPr>
          <a:xfrm>
            <a:off x="9191687" y="2306123"/>
            <a:ext cx="2396704" cy="1200329"/>
          </a:xfrm>
          <a:prstGeom prst="rect">
            <a:avLst/>
          </a:prstGeom>
          <a:noFill/>
        </p:spPr>
        <p:txBody>
          <a:bodyPr wrap="square" lIns="91440" tIns="45720" rIns="91440" bIns="45720" rtlCol="0" anchor="t">
            <a:spAutoFit/>
          </a:bodyPr>
          <a:lstStyle/>
          <a:p>
            <a:pPr algn="r" rtl="1"/>
            <a:r>
              <a:rPr lang="en-GB" sz="2400" dirty="0">
                <a:latin typeface="Calibri" panose="020F0502020204030204" pitchFamily="34" charset="0"/>
                <a:cs typeface="Calibri" panose="020F0502020204030204" pitchFamily="34" charset="0"/>
              </a:rPr>
              <a:t>قد تظهر احتياجات عاجلة في أي وقت أثناء عملية إدارة الحالة</a:t>
            </a:r>
          </a:p>
        </p:txBody>
      </p:sp>
      <p:sp>
        <p:nvSpPr>
          <p:cNvPr id="2" name="Rectangle: Rounded Corners 1">
            <a:extLst>
              <a:ext uri="{FF2B5EF4-FFF2-40B4-BE49-F238E27FC236}">
                <a16:creationId xmlns:a16="http://schemas.microsoft.com/office/drawing/2014/main" id="{11F8559A-AA73-5F3E-8272-39A07FA49AB9}"/>
              </a:ext>
            </a:extLst>
          </p:cNvPr>
          <p:cNvSpPr/>
          <p:nvPr/>
        </p:nvSpPr>
        <p:spPr>
          <a:xfrm>
            <a:off x="724328" y="1954513"/>
            <a:ext cx="2148267" cy="1288847"/>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algn="ctr" rtl="1"/>
            <a:r>
              <a:rPr lang="ar-SA" sz="2400" dirty="0">
                <a:solidFill>
                  <a:schemeClr val="tx1"/>
                </a:solidFill>
                <a:latin typeface="Arial" panose="020B0604020202020204" pitchFamily="34" charset="0"/>
                <a:cs typeface="Calibri" panose="020F0502020204030204" pitchFamily="34" charset="0"/>
              </a:rPr>
              <a:t>خطة الحالة</a:t>
            </a:r>
            <a:endParaRPr lang="en-CA" sz="2400" dirty="0">
              <a:solidFill>
                <a:schemeClr val="tx1"/>
              </a:solidFill>
              <a:latin typeface="Arial" panose="020B0604020202020204" pitchFamily="34" charset="0"/>
              <a:cs typeface="Calibri" panose="020F0502020204030204" pitchFamily="34" charset="0"/>
            </a:endParaRPr>
          </a:p>
        </p:txBody>
      </p:sp>
      <p:sp>
        <p:nvSpPr>
          <p:cNvPr id="3" name="Rectangle: Rounded Corners 2">
            <a:extLst>
              <a:ext uri="{FF2B5EF4-FFF2-40B4-BE49-F238E27FC236}">
                <a16:creationId xmlns:a16="http://schemas.microsoft.com/office/drawing/2014/main" id="{ECE1ED5E-9060-E068-7998-43C2B43AC1F9}"/>
              </a:ext>
            </a:extLst>
          </p:cNvPr>
          <p:cNvSpPr/>
          <p:nvPr/>
        </p:nvSpPr>
        <p:spPr>
          <a:xfrm>
            <a:off x="724328" y="1748406"/>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tx1"/>
                </a:solidFill>
                <a:latin typeface="Arial" panose="020B0604020202020204" pitchFamily="34" charset="0"/>
                <a:cs typeface="Arial" panose="020B0604020202020204" pitchFamily="34" charset="0"/>
              </a:rPr>
              <a:t>٣</a:t>
            </a:r>
            <a:endParaRPr lang="en-CA" b="1" dirty="0">
              <a:solidFill>
                <a:schemeClr val="tx1"/>
              </a:solidFill>
              <a:latin typeface="Arial" panose="020B0604020202020204" pitchFamily="34" charset="0"/>
              <a:cs typeface="Arial" panose="020B0604020202020204" pitchFamily="34" charset="0"/>
            </a:endParaRPr>
          </a:p>
        </p:txBody>
      </p:sp>
      <p:sp>
        <p:nvSpPr>
          <p:cNvPr id="4" name="Rectangle: Rounded Corners 3">
            <a:extLst>
              <a:ext uri="{FF2B5EF4-FFF2-40B4-BE49-F238E27FC236}">
                <a16:creationId xmlns:a16="http://schemas.microsoft.com/office/drawing/2014/main" id="{E4A0E082-306A-C953-C9C3-0D6D7AB00CA7}"/>
              </a:ext>
            </a:extLst>
          </p:cNvPr>
          <p:cNvSpPr/>
          <p:nvPr/>
        </p:nvSpPr>
        <p:spPr>
          <a:xfrm>
            <a:off x="3441094" y="1954513"/>
            <a:ext cx="2148267" cy="1288847"/>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lgn="ctr" rtl="1"/>
            <a:r>
              <a:rPr lang="ar-SA" sz="2000" dirty="0">
                <a:solidFill>
                  <a:schemeClr val="tx1"/>
                </a:solidFill>
                <a:latin typeface="Arial" panose="020B0604020202020204" pitchFamily="34" charset="0"/>
                <a:cs typeface="Calibri" panose="020F0502020204030204" pitchFamily="34" charset="0"/>
              </a:rPr>
              <a:t>التقييم</a:t>
            </a:r>
            <a:endParaRPr lang="en-CA" sz="2000" dirty="0">
              <a:solidFill>
                <a:schemeClr val="tx1"/>
              </a:solidFill>
              <a:latin typeface="Arial" panose="020B0604020202020204" pitchFamily="34" charset="0"/>
              <a:cs typeface="Calibri" panose="020F0502020204030204" pitchFamily="34" charset="0"/>
            </a:endParaRPr>
          </a:p>
        </p:txBody>
      </p:sp>
      <p:sp>
        <p:nvSpPr>
          <p:cNvPr id="5" name="Rectangle: Rounded Corners 4">
            <a:extLst>
              <a:ext uri="{FF2B5EF4-FFF2-40B4-BE49-F238E27FC236}">
                <a16:creationId xmlns:a16="http://schemas.microsoft.com/office/drawing/2014/main" id="{550AC330-29CD-DDAD-74CC-A9324CDC49A4}"/>
              </a:ext>
            </a:extLst>
          </p:cNvPr>
          <p:cNvSpPr/>
          <p:nvPr/>
        </p:nvSpPr>
        <p:spPr>
          <a:xfrm>
            <a:off x="3441094" y="1748406"/>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tx1"/>
                </a:solidFill>
                <a:latin typeface="Arial" panose="020B0604020202020204" pitchFamily="34" charset="0"/>
                <a:cs typeface="Arial" panose="020B0604020202020204" pitchFamily="34" charset="0"/>
              </a:rPr>
              <a:t>٢</a:t>
            </a:r>
            <a:endParaRPr lang="en-CA" b="1" dirty="0">
              <a:solidFill>
                <a:schemeClr val="tx1"/>
              </a:solidFill>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CF44906E-B475-6142-A1D8-24813A2F5532}"/>
              </a:ext>
            </a:extLst>
          </p:cNvPr>
          <p:cNvSpPr/>
          <p:nvPr/>
        </p:nvSpPr>
        <p:spPr>
          <a:xfrm>
            <a:off x="6120559" y="1954513"/>
            <a:ext cx="2148267" cy="1288847"/>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lgn="ctr" rtl="1"/>
            <a:r>
              <a:rPr lang="ar-SA" sz="2000" dirty="0">
                <a:solidFill>
                  <a:schemeClr val="tx1"/>
                </a:solidFill>
                <a:latin typeface="Arial" panose="020B0604020202020204" pitchFamily="34" charset="0"/>
                <a:cs typeface="Calibri" panose="020F0502020204030204" pitchFamily="34" charset="0"/>
              </a:rPr>
              <a:t>التحديد و التسجيل</a:t>
            </a:r>
            <a:endParaRPr lang="en-CA" sz="2000" dirty="0">
              <a:solidFill>
                <a:schemeClr val="tx1"/>
              </a:solidFill>
              <a:latin typeface="Arial" panose="020B0604020202020204" pitchFamily="34" charset="0"/>
              <a:cs typeface="Calibri" panose="020F0502020204030204" pitchFamily="34" charset="0"/>
            </a:endParaRPr>
          </a:p>
        </p:txBody>
      </p:sp>
      <p:sp>
        <p:nvSpPr>
          <p:cNvPr id="7" name="Rectangle: Rounded Corners 6">
            <a:extLst>
              <a:ext uri="{FF2B5EF4-FFF2-40B4-BE49-F238E27FC236}">
                <a16:creationId xmlns:a16="http://schemas.microsoft.com/office/drawing/2014/main" id="{CA545A5A-0FE4-4AC0-B50C-8ABF9BDBACB3}"/>
              </a:ext>
            </a:extLst>
          </p:cNvPr>
          <p:cNvSpPr/>
          <p:nvPr/>
        </p:nvSpPr>
        <p:spPr>
          <a:xfrm>
            <a:off x="6120559" y="1748406"/>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tx1"/>
                </a:solidFill>
                <a:latin typeface="Arial" panose="020B0604020202020204" pitchFamily="34" charset="0"/>
                <a:cs typeface="Arial" panose="020B0604020202020204" pitchFamily="34" charset="0"/>
              </a:rPr>
              <a:t>١</a:t>
            </a:r>
            <a:endParaRPr lang="en-CA" b="1" dirty="0">
              <a:solidFill>
                <a:schemeClr val="tx1"/>
              </a:solidFill>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F0BBDD83-1E14-4690-896D-0B7A150462FB}"/>
              </a:ext>
            </a:extLst>
          </p:cNvPr>
          <p:cNvSpPr/>
          <p:nvPr/>
        </p:nvSpPr>
        <p:spPr>
          <a:xfrm>
            <a:off x="724328" y="4247037"/>
            <a:ext cx="2148267" cy="1411824"/>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algn="ctr" rtl="1"/>
            <a:r>
              <a:rPr lang="ar-SA" sz="2000" dirty="0" err="1">
                <a:solidFill>
                  <a:schemeClr val="tx1"/>
                </a:solidFill>
                <a:latin typeface="Arial" panose="020B0604020202020204" pitchFamily="34" charset="0"/>
                <a:cs typeface="Calibri" panose="020F0502020204030204" pitchFamily="34" charset="0"/>
              </a:rPr>
              <a:t>إ</a:t>
            </a:r>
            <a:r>
              <a:rPr lang="en-CA" sz="2000" dirty="0" err="1">
                <a:solidFill>
                  <a:schemeClr val="tx1"/>
                </a:solidFill>
                <a:latin typeface="Arial" panose="020B0604020202020204" pitchFamily="34" charset="0"/>
                <a:cs typeface="Calibri" panose="020F0502020204030204" pitchFamily="34" charset="0"/>
              </a:rPr>
              <a:t>غل</a:t>
            </a:r>
            <a:r>
              <a:rPr lang="ar-SA" sz="2000" dirty="0">
                <a:solidFill>
                  <a:schemeClr val="tx1"/>
                </a:solidFill>
                <a:latin typeface="Arial" panose="020B0604020202020204" pitchFamily="34" charset="0"/>
                <a:cs typeface="Calibri" panose="020F0502020204030204" pitchFamily="34" charset="0"/>
              </a:rPr>
              <a:t>اق الحالة</a:t>
            </a:r>
            <a:endParaRPr lang="en-CA" sz="2000" dirty="0">
              <a:solidFill>
                <a:schemeClr val="tx1"/>
              </a:solidFill>
              <a:latin typeface="Arial" panose="020B0604020202020204" pitchFamily="34" charset="0"/>
              <a:cs typeface="Calibri" panose="020F0502020204030204" pitchFamily="34" charset="0"/>
            </a:endParaRPr>
          </a:p>
        </p:txBody>
      </p:sp>
      <p:sp>
        <p:nvSpPr>
          <p:cNvPr id="9" name="Rectangle: Rounded Corners 8">
            <a:extLst>
              <a:ext uri="{FF2B5EF4-FFF2-40B4-BE49-F238E27FC236}">
                <a16:creationId xmlns:a16="http://schemas.microsoft.com/office/drawing/2014/main" id="{2CE8B8D0-D58E-1405-1493-6B85B184A656}"/>
              </a:ext>
            </a:extLst>
          </p:cNvPr>
          <p:cNvSpPr/>
          <p:nvPr/>
        </p:nvSpPr>
        <p:spPr>
          <a:xfrm>
            <a:off x="724328" y="4040930"/>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tx1"/>
                </a:solidFill>
                <a:latin typeface="Arial" panose="020B0604020202020204" pitchFamily="34" charset="0"/>
                <a:cs typeface="Arial" panose="020B0604020202020204" pitchFamily="34" charset="0"/>
              </a:rPr>
              <a:t>٦</a:t>
            </a:r>
            <a:endParaRPr lang="en-CA" b="1" dirty="0">
              <a:solidFill>
                <a:schemeClr val="tx1"/>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9CDC83BB-6647-A2A8-F90A-14E53456D095}"/>
              </a:ext>
            </a:extLst>
          </p:cNvPr>
          <p:cNvSpPr/>
          <p:nvPr/>
        </p:nvSpPr>
        <p:spPr>
          <a:xfrm>
            <a:off x="3441094" y="4247037"/>
            <a:ext cx="2148267" cy="1411824"/>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lgn="ctr" rtl="1"/>
            <a:r>
              <a:rPr lang="en-US" sz="2000" dirty="0">
                <a:solidFill>
                  <a:schemeClr val="tx1"/>
                </a:solidFill>
                <a:latin typeface="Arial" panose="020B0604020202020204" pitchFamily="34" charset="0"/>
                <a:cs typeface="Calibri" panose="020F0502020204030204" pitchFamily="34" charset="0"/>
              </a:rPr>
              <a:t>المتابعة والمراجعة</a:t>
            </a:r>
            <a:endParaRPr lang="en-CA" sz="2000" dirty="0">
              <a:solidFill>
                <a:schemeClr val="tx1"/>
              </a:solidFill>
              <a:latin typeface="Arial" panose="020B0604020202020204" pitchFamily="34" charset="0"/>
              <a:cs typeface="Calibri" panose="020F0502020204030204" pitchFamily="34" charset="0"/>
            </a:endParaRPr>
          </a:p>
        </p:txBody>
      </p:sp>
      <p:sp>
        <p:nvSpPr>
          <p:cNvPr id="11" name="Rectangle: Rounded Corners 10">
            <a:extLst>
              <a:ext uri="{FF2B5EF4-FFF2-40B4-BE49-F238E27FC236}">
                <a16:creationId xmlns:a16="http://schemas.microsoft.com/office/drawing/2014/main" id="{5337C4A7-C44D-025A-B49E-3CF7138654FE}"/>
              </a:ext>
            </a:extLst>
          </p:cNvPr>
          <p:cNvSpPr/>
          <p:nvPr/>
        </p:nvSpPr>
        <p:spPr>
          <a:xfrm>
            <a:off x="3441094" y="4040930"/>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tx1"/>
                </a:solidFill>
                <a:latin typeface="Arial" panose="020B0604020202020204" pitchFamily="34" charset="0"/>
                <a:cs typeface="Arial" panose="020B0604020202020204" pitchFamily="34" charset="0"/>
              </a:rPr>
              <a:t>٥</a:t>
            </a:r>
            <a:endParaRPr lang="en-CA" b="1" dirty="0">
              <a:solidFill>
                <a:schemeClr val="tx1"/>
              </a:solidFill>
              <a:latin typeface="Arial" panose="020B0604020202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0A338CFC-6E1F-3ED2-0048-B62D7727CF0C}"/>
              </a:ext>
            </a:extLst>
          </p:cNvPr>
          <p:cNvSpPr/>
          <p:nvPr/>
        </p:nvSpPr>
        <p:spPr>
          <a:xfrm>
            <a:off x="6120559" y="4247037"/>
            <a:ext cx="2148267" cy="1411824"/>
          </a:xfrm>
          <a:prstGeom prst="roundRect">
            <a:avLst>
              <a:gd name="adj" fmla="val 10821"/>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lgn="ctr" rtl="1"/>
            <a:r>
              <a:rPr lang="ar-SA" sz="2000" dirty="0">
                <a:solidFill>
                  <a:schemeClr val="tx1"/>
                </a:solidFill>
                <a:latin typeface="Arial" panose="020B0604020202020204" pitchFamily="34" charset="0"/>
                <a:cs typeface="Calibri" panose="020F0502020204030204" pitchFamily="34" charset="0"/>
              </a:rPr>
              <a:t>التنفيذ</a:t>
            </a:r>
            <a:endParaRPr lang="en-CA" sz="2000" dirty="0">
              <a:solidFill>
                <a:schemeClr val="tx1"/>
              </a:solidFill>
              <a:latin typeface="Arial" panose="020B0604020202020204" pitchFamily="34" charset="0"/>
              <a:cs typeface="Calibri" panose="020F0502020204030204" pitchFamily="34" charset="0"/>
            </a:endParaRPr>
          </a:p>
        </p:txBody>
      </p:sp>
      <p:sp>
        <p:nvSpPr>
          <p:cNvPr id="13" name="Rectangle: Rounded Corners 12">
            <a:extLst>
              <a:ext uri="{FF2B5EF4-FFF2-40B4-BE49-F238E27FC236}">
                <a16:creationId xmlns:a16="http://schemas.microsoft.com/office/drawing/2014/main" id="{7B6EFD3C-9F33-21BF-3676-AC4A22CAAC69}"/>
              </a:ext>
            </a:extLst>
          </p:cNvPr>
          <p:cNvSpPr/>
          <p:nvPr/>
        </p:nvSpPr>
        <p:spPr>
          <a:xfrm>
            <a:off x="6120559" y="4040930"/>
            <a:ext cx="557717" cy="55771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tx1"/>
                </a:solidFill>
                <a:latin typeface="Arial" panose="020B0604020202020204" pitchFamily="34" charset="0"/>
                <a:cs typeface="Arial" panose="020B0604020202020204" pitchFamily="34" charset="0"/>
              </a:rPr>
              <a:t>٤</a:t>
            </a:r>
            <a:endParaRPr lang="en-CA" b="1" dirty="0">
              <a:solidFill>
                <a:schemeClr val="tx1"/>
              </a:solidFill>
              <a:latin typeface="Arial" panose="020B0604020202020204" pitchFamily="34" charset="0"/>
              <a:cs typeface="Arial" panose="020B0604020202020204" pitchFamily="34" charset="0"/>
            </a:endParaRPr>
          </a:p>
        </p:txBody>
      </p:sp>
      <p:cxnSp>
        <p:nvCxnSpPr>
          <p:cNvPr id="14" name="Straight Arrow Connector 13">
            <a:extLst>
              <a:ext uri="{FF2B5EF4-FFF2-40B4-BE49-F238E27FC236}">
                <a16:creationId xmlns:a16="http://schemas.microsoft.com/office/drawing/2014/main" id="{D5E49624-4ECA-C9FE-D88D-F26DC8CF43F3}"/>
              </a:ext>
            </a:extLst>
          </p:cNvPr>
          <p:cNvCxnSpPr>
            <a:cxnSpLocks/>
          </p:cNvCxnSpPr>
          <p:nvPr/>
        </p:nvCxnSpPr>
        <p:spPr>
          <a:xfrm flipH="1">
            <a:off x="2862856" y="2699073"/>
            <a:ext cx="540937"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5F664DF-C397-4292-13CD-A65C469B0121}"/>
              </a:ext>
            </a:extLst>
          </p:cNvPr>
          <p:cNvCxnSpPr>
            <a:cxnSpLocks/>
            <a:stCxn id="6" idx="1"/>
            <a:endCxn id="4" idx="3"/>
          </p:cNvCxnSpPr>
          <p:nvPr/>
        </p:nvCxnSpPr>
        <p:spPr>
          <a:xfrm flipH="1">
            <a:off x="5589361" y="2598937"/>
            <a:ext cx="531198"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724C977-5F3A-0FF0-EA5F-D70B5678D9B7}"/>
              </a:ext>
            </a:extLst>
          </p:cNvPr>
          <p:cNvCxnSpPr>
            <a:cxnSpLocks/>
            <a:stCxn id="12" idx="1"/>
            <a:endCxn id="10" idx="3"/>
          </p:cNvCxnSpPr>
          <p:nvPr/>
        </p:nvCxnSpPr>
        <p:spPr>
          <a:xfrm flipH="1">
            <a:off x="5589361" y="4952949"/>
            <a:ext cx="531198"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F5930BE-0B18-C420-1193-3B271CF27D94}"/>
              </a:ext>
            </a:extLst>
          </p:cNvPr>
          <p:cNvCxnSpPr>
            <a:cxnSpLocks/>
            <a:stCxn id="10" idx="1"/>
            <a:endCxn id="8" idx="3"/>
          </p:cNvCxnSpPr>
          <p:nvPr/>
        </p:nvCxnSpPr>
        <p:spPr>
          <a:xfrm flipH="1">
            <a:off x="2872595" y="4952949"/>
            <a:ext cx="568499" cy="0"/>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617ECC3-CE6D-0CFA-005B-0EEE9CB20C2B}"/>
              </a:ext>
            </a:extLst>
          </p:cNvPr>
          <p:cNvCxnSpPr>
            <a:cxnSpLocks/>
            <a:stCxn id="10" idx="0"/>
            <a:endCxn id="4" idx="2"/>
          </p:cNvCxnSpPr>
          <p:nvPr/>
        </p:nvCxnSpPr>
        <p:spPr>
          <a:xfrm flipV="1">
            <a:off x="4515228" y="3243360"/>
            <a:ext cx="0" cy="1003677"/>
          </a:xfrm>
          <a:prstGeom prst="straightConnector1">
            <a:avLst/>
          </a:prstGeom>
          <a:ln w="38100">
            <a:solidFill>
              <a:schemeClr val="accent4">
                <a:lumMod val="7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1F29AD84-DA59-BF87-ED84-AA0F16553075}"/>
              </a:ext>
            </a:extLst>
          </p:cNvPr>
          <p:cNvCxnSpPr>
            <a:cxnSpLocks/>
            <a:stCxn id="10" idx="0"/>
          </p:cNvCxnSpPr>
          <p:nvPr/>
        </p:nvCxnSpPr>
        <p:spPr>
          <a:xfrm flipH="1" flipV="1">
            <a:off x="2310675" y="2953240"/>
            <a:ext cx="2204553" cy="1293797"/>
          </a:xfrm>
          <a:prstGeom prst="straightConnector1">
            <a:avLst/>
          </a:prstGeom>
          <a:ln w="38100">
            <a:solidFill>
              <a:schemeClr val="accent4">
                <a:lumMod val="7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19" name="Oval 518">
            <a:extLst>
              <a:ext uri="{FF2B5EF4-FFF2-40B4-BE49-F238E27FC236}">
                <a16:creationId xmlns:a16="http://schemas.microsoft.com/office/drawing/2014/main" id="{B62D40F5-60ED-8F72-BE6E-EE1E48614D6F}"/>
              </a:ext>
            </a:extLst>
          </p:cNvPr>
          <p:cNvSpPr/>
          <p:nvPr/>
        </p:nvSpPr>
        <p:spPr>
          <a:xfrm>
            <a:off x="2455520" y="1568375"/>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4000" b="1" dirty="0">
                <a:solidFill>
                  <a:schemeClr val="bg1"/>
                </a:solidFill>
                <a:latin typeface="Britannic Bold" panose="020B0903060703020204" pitchFamily="34" charset="0"/>
              </a:rPr>
              <a:t>!</a:t>
            </a:r>
          </a:p>
        </p:txBody>
      </p:sp>
      <p:sp>
        <p:nvSpPr>
          <p:cNvPr id="520" name="Oval 519">
            <a:extLst>
              <a:ext uri="{FF2B5EF4-FFF2-40B4-BE49-F238E27FC236}">
                <a16:creationId xmlns:a16="http://schemas.microsoft.com/office/drawing/2014/main" id="{26AB81C5-559A-D3DC-1061-559E96C11AF5}"/>
              </a:ext>
            </a:extLst>
          </p:cNvPr>
          <p:cNvSpPr/>
          <p:nvPr/>
        </p:nvSpPr>
        <p:spPr>
          <a:xfrm>
            <a:off x="5216095" y="1568375"/>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4000" b="1" dirty="0">
                <a:solidFill>
                  <a:schemeClr val="bg1"/>
                </a:solidFill>
                <a:latin typeface="Britannic Bold" panose="020B0903060703020204" pitchFamily="34" charset="0"/>
              </a:rPr>
              <a:t>!</a:t>
            </a:r>
          </a:p>
        </p:txBody>
      </p:sp>
      <p:sp>
        <p:nvSpPr>
          <p:cNvPr id="521" name="Oval 520">
            <a:extLst>
              <a:ext uri="{FF2B5EF4-FFF2-40B4-BE49-F238E27FC236}">
                <a16:creationId xmlns:a16="http://schemas.microsoft.com/office/drawing/2014/main" id="{C7FDCCEF-B2B9-2952-84D0-E0BFD11055FC}"/>
              </a:ext>
            </a:extLst>
          </p:cNvPr>
          <p:cNvSpPr/>
          <p:nvPr/>
        </p:nvSpPr>
        <p:spPr>
          <a:xfrm>
            <a:off x="7888357" y="1568375"/>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4000" b="1" dirty="0">
                <a:solidFill>
                  <a:schemeClr val="bg1"/>
                </a:solidFill>
                <a:latin typeface="Britannic Bold" panose="020B0903060703020204" pitchFamily="34" charset="0"/>
              </a:rPr>
              <a:t>!</a:t>
            </a:r>
          </a:p>
        </p:txBody>
      </p:sp>
      <p:sp>
        <p:nvSpPr>
          <p:cNvPr id="522" name="Oval 521">
            <a:extLst>
              <a:ext uri="{FF2B5EF4-FFF2-40B4-BE49-F238E27FC236}">
                <a16:creationId xmlns:a16="http://schemas.microsoft.com/office/drawing/2014/main" id="{2BE77BCA-DB81-DE18-4060-C365E794C461}"/>
              </a:ext>
            </a:extLst>
          </p:cNvPr>
          <p:cNvSpPr/>
          <p:nvPr/>
        </p:nvSpPr>
        <p:spPr>
          <a:xfrm>
            <a:off x="2455520" y="3953792"/>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4000" b="1" dirty="0">
                <a:solidFill>
                  <a:schemeClr val="bg1"/>
                </a:solidFill>
                <a:latin typeface="Britannic Bold" panose="020B0903060703020204" pitchFamily="34" charset="0"/>
              </a:rPr>
              <a:t>!</a:t>
            </a:r>
          </a:p>
        </p:txBody>
      </p:sp>
      <p:sp>
        <p:nvSpPr>
          <p:cNvPr id="523" name="Oval 522">
            <a:extLst>
              <a:ext uri="{FF2B5EF4-FFF2-40B4-BE49-F238E27FC236}">
                <a16:creationId xmlns:a16="http://schemas.microsoft.com/office/drawing/2014/main" id="{C795D283-5237-6312-3644-CAC56A175AA4}"/>
              </a:ext>
            </a:extLst>
          </p:cNvPr>
          <p:cNvSpPr/>
          <p:nvPr/>
        </p:nvSpPr>
        <p:spPr>
          <a:xfrm>
            <a:off x="5216095" y="3953792"/>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4000" b="1" dirty="0">
                <a:solidFill>
                  <a:schemeClr val="bg1"/>
                </a:solidFill>
                <a:latin typeface="Britannic Bold" panose="020B0903060703020204" pitchFamily="34" charset="0"/>
              </a:rPr>
              <a:t>!</a:t>
            </a:r>
          </a:p>
        </p:txBody>
      </p:sp>
      <p:sp>
        <p:nvSpPr>
          <p:cNvPr id="524" name="Oval 523">
            <a:extLst>
              <a:ext uri="{FF2B5EF4-FFF2-40B4-BE49-F238E27FC236}">
                <a16:creationId xmlns:a16="http://schemas.microsoft.com/office/drawing/2014/main" id="{DFC609ED-857D-D788-6B61-28EA60882E82}"/>
              </a:ext>
            </a:extLst>
          </p:cNvPr>
          <p:cNvSpPr/>
          <p:nvPr/>
        </p:nvSpPr>
        <p:spPr>
          <a:xfrm>
            <a:off x="7888357" y="3953792"/>
            <a:ext cx="561266" cy="58649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4000" b="1" dirty="0">
                <a:solidFill>
                  <a:schemeClr val="bg1"/>
                </a:solidFill>
                <a:latin typeface="Britannic Bold" panose="020B0903060703020204" pitchFamily="34"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61" name="5-Point Star 5">
            <a:extLst>
              <a:ext uri="{FF2B5EF4-FFF2-40B4-BE49-F238E27FC236}">
                <a16:creationId xmlns:a16="http://schemas.microsoft.com/office/drawing/2014/main" id="{ABD8A883-982A-4318-B4F5-7858ABDA3C3D}"/>
              </a:ext>
            </a:extLst>
          </p:cNvPr>
          <p:cNvSpPr/>
          <p:nvPr/>
        </p:nvSpPr>
        <p:spPr>
          <a:xfrm>
            <a:off x="2030162" y="2009716"/>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831DDCE-945F-53D8-3A59-FF5EC4173E17}"/>
              </a:ext>
            </a:extLst>
          </p:cNvPr>
          <p:cNvSpPr txBox="1"/>
          <p:nvPr/>
        </p:nvSpPr>
        <p:spPr>
          <a:xfrm>
            <a:off x="1045319" y="3451047"/>
            <a:ext cx="3073775" cy="1015663"/>
          </a:xfrm>
          <a:prstGeom prst="rect">
            <a:avLst/>
          </a:prstGeom>
          <a:noFill/>
        </p:spPr>
        <p:txBody>
          <a:bodyPr wrap="square">
            <a:spAutoFit/>
          </a:bodyPr>
          <a:lstStyle/>
          <a:p>
            <a:pPr algn="ctr" rtl="1"/>
            <a:r>
              <a:rPr lang="en-US" sz="2000" dirty="0">
                <a:latin typeface="Calibri" panose="020F0502020204030204" pitchFamily="34" charset="0"/>
                <a:ea typeface="Helvetica Neue" panose="020B0604020202020204"/>
                <a:cs typeface="Calibri" panose="020F0502020204030204" pitchFamily="34" charset="0"/>
              </a:rPr>
              <a:t>يستطيع أخصائي الحالة بل ويجب عليه تقديم الدعم الفوري للاستجابة للاحتياجات العاجلة</a:t>
            </a:r>
            <a:endParaRPr lang="en-BE" sz="2000" dirty="0">
              <a:effectLst/>
              <a:latin typeface="Calibri" panose="020F0502020204030204" pitchFamily="34" charset="0"/>
              <a:ea typeface="Arial" panose="020B060402020202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A3AEA13F-FAB7-50C0-79F7-B13BCDB38E67}"/>
              </a:ext>
            </a:extLst>
          </p:cNvPr>
          <p:cNvSpPr txBox="1"/>
          <p:nvPr/>
        </p:nvSpPr>
        <p:spPr>
          <a:xfrm>
            <a:off x="4523515" y="3451047"/>
            <a:ext cx="3352089" cy="1631216"/>
          </a:xfrm>
          <a:prstGeom prst="rect">
            <a:avLst/>
          </a:prstGeom>
          <a:noFill/>
        </p:spPr>
        <p:txBody>
          <a:bodyPr wrap="square" lIns="91440" tIns="45720" rIns="91440" bIns="45720" anchor="t">
            <a:spAutoFit/>
          </a:bodyPr>
          <a:lstStyle/>
          <a:p>
            <a:pPr algn="ctr" rtl="1"/>
            <a:r>
              <a:rPr lang="ar-SA" sz="2000" dirty="0">
                <a:effectLst/>
                <a:latin typeface="Calibri" panose="020F0502020204030204" pitchFamily="34" charset="0"/>
                <a:ea typeface="Arial" panose="020B0604020202020204" pitchFamily="34" charset="0"/>
                <a:cs typeface="Calibri" panose="020F0502020204030204" pitchFamily="34" charset="0"/>
              </a:rPr>
              <a:t>ال</a:t>
            </a:r>
            <a:r>
              <a:rPr lang="en-US" sz="2000" dirty="0" err="1">
                <a:effectLst/>
                <a:latin typeface="Calibri" panose="020F0502020204030204" pitchFamily="34" charset="0"/>
                <a:ea typeface="Arial" panose="020B0604020202020204" pitchFamily="34" charset="0"/>
                <a:cs typeface="Calibri" panose="020F0502020204030204" pitchFamily="34" charset="0"/>
              </a:rPr>
              <a:t>احتياجات</a:t>
            </a:r>
            <a:r>
              <a:rPr lang="en-US" sz="2000" dirty="0">
                <a:effectLst/>
                <a:latin typeface="Calibri" panose="020F0502020204030204" pitchFamily="34" charset="0"/>
                <a:ea typeface="Arial" panose="020B0604020202020204" pitchFamily="34" charset="0"/>
                <a:cs typeface="Calibri" panose="020F0502020204030204" pitchFamily="34" charset="0"/>
              </a:rPr>
              <a:t> </a:t>
            </a:r>
            <a:r>
              <a:rPr lang="ar-SA" sz="2000" dirty="0">
                <a:effectLst/>
                <a:latin typeface="Calibri" panose="020F0502020204030204" pitchFamily="34" charset="0"/>
                <a:ea typeface="Arial" panose="020B0604020202020204" pitchFamily="34" charset="0"/>
                <a:cs typeface="Calibri" panose="020F0502020204030204" pitchFamily="34" charset="0"/>
              </a:rPr>
              <a:t>ال</a:t>
            </a:r>
            <a:r>
              <a:rPr lang="en-US" sz="2000" dirty="0" err="1">
                <a:effectLst/>
                <a:latin typeface="Calibri" panose="020F0502020204030204" pitchFamily="34" charset="0"/>
                <a:ea typeface="Arial" panose="020B0604020202020204" pitchFamily="34" charset="0"/>
                <a:cs typeface="Calibri" panose="020F0502020204030204" pitchFamily="34" charset="0"/>
              </a:rPr>
              <a:t>عاجلة</a:t>
            </a:r>
            <a:r>
              <a:rPr lang="ar-SA" sz="2000" dirty="0">
                <a:effectLst/>
                <a:latin typeface="Calibri" panose="020F0502020204030204" pitchFamily="34" charset="0"/>
                <a:ea typeface="Arial" panose="020B0604020202020204" pitchFamily="34" charset="0"/>
                <a:cs typeface="Calibri" panose="020F0502020204030204" pitchFamily="34" charset="0"/>
              </a:rPr>
              <a:t> </a:t>
            </a:r>
            <a:r>
              <a:rPr lang="en-US" sz="2000" dirty="0" err="1">
                <a:latin typeface="Calibri" panose="020F0502020204030204" pitchFamily="34" charset="0"/>
                <a:ea typeface="Arial" panose="020B0604020202020204" pitchFamily="34" charset="0"/>
                <a:cs typeface="Calibri" panose="020F0502020204030204" pitchFamily="34" charset="0"/>
              </a:rPr>
              <a:t>يمكن</a:t>
            </a:r>
            <a:r>
              <a:rPr lang="en-US" sz="2000" dirty="0">
                <a:latin typeface="Calibri" panose="020F0502020204030204" pitchFamily="34" charset="0"/>
                <a:ea typeface="Arial" panose="020B0604020202020204" pitchFamily="34" charset="0"/>
                <a:cs typeface="Calibri" panose="020F0502020204030204" pitchFamily="34" charset="0"/>
              </a:rPr>
              <a:t> تصنيفها </a:t>
            </a:r>
            <a:r>
              <a:rPr lang="en-US" sz="2000" dirty="0" err="1">
                <a:latin typeface="Calibri" panose="020F0502020204030204" pitchFamily="34" charset="0"/>
                <a:ea typeface="Arial" panose="020B0604020202020204" pitchFamily="34" charset="0"/>
                <a:cs typeface="Calibri" panose="020F0502020204030204" pitchFamily="34" charset="0"/>
              </a:rPr>
              <a:t>إلى</a:t>
            </a:r>
            <a:r>
              <a:rPr lang="en-US" sz="2000" dirty="0">
                <a:latin typeface="Calibri" panose="020F0502020204030204" pitchFamily="34" charset="0"/>
                <a:ea typeface="Arial" panose="020B0604020202020204" pitchFamily="34" charset="0"/>
                <a:cs typeface="Calibri" panose="020F0502020204030204" pitchFamily="34" charset="0"/>
              </a:rPr>
              <a:t> </a:t>
            </a:r>
            <a:r>
              <a:rPr lang="ar-SA" sz="2000" dirty="0">
                <a:latin typeface="Calibri" panose="020F0502020204030204" pitchFamily="34" charset="0"/>
                <a:ea typeface="Arial" panose="020B0604020202020204" pitchFamily="34" charset="0"/>
                <a:cs typeface="Calibri" panose="020F0502020204030204" pitchFamily="34" charset="0"/>
              </a:rPr>
              <a:t>٥</a:t>
            </a:r>
            <a:r>
              <a:rPr lang="en-US" sz="2000" dirty="0">
                <a:latin typeface="Calibri" panose="020F0502020204030204" pitchFamily="34" charset="0"/>
                <a:ea typeface="Arial" panose="020B0604020202020204" pitchFamily="34" charset="0"/>
                <a:cs typeface="Calibri" panose="020F0502020204030204" pitchFamily="34" charset="0"/>
              </a:rPr>
              <a:t> فئات: السلامة </a:t>
            </a:r>
            <a:r>
              <a:rPr lang="en-US" sz="2000" dirty="0" err="1">
                <a:latin typeface="Calibri" panose="020F0502020204030204" pitchFamily="34" charset="0"/>
                <a:ea typeface="Arial" panose="020B0604020202020204" pitchFamily="34" charset="0"/>
                <a:cs typeface="Calibri" panose="020F0502020204030204" pitchFamily="34" charset="0"/>
              </a:rPr>
              <a:t>والصحة</a:t>
            </a:r>
            <a:r>
              <a:rPr lang="en-US" sz="2000" dirty="0">
                <a:latin typeface="Calibri" panose="020F0502020204030204" pitchFamily="34" charset="0"/>
                <a:ea typeface="Arial" panose="020B0604020202020204" pitchFamily="34" charset="0"/>
                <a:cs typeface="Calibri" panose="020F0502020204030204" pitchFamily="34" charset="0"/>
              </a:rPr>
              <a:t> </a:t>
            </a:r>
            <a:r>
              <a:rPr lang="en-US" sz="2000" dirty="0" err="1">
                <a:latin typeface="Calibri" panose="020F0502020204030204" pitchFamily="34" charset="0"/>
                <a:ea typeface="Arial" panose="020B0604020202020204" pitchFamily="34" charset="0"/>
                <a:cs typeface="Calibri" panose="020F0502020204030204" pitchFamily="34" charset="0"/>
              </a:rPr>
              <a:t>ال</a:t>
            </a:r>
            <a:r>
              <a:rPr lang="ar-SA" sz="2000" dirty="0">
                <a:latin typeface="Calibri" panose="020F0502020204030204" pitchFamily="34" charset="0"/>
                <a:ea typeface="Arial" panose="020B0604020202020204" pitchFamily="34" charset="0"/>
                <a:cs typeface="Calibri" panose="020F0502020204030204" pitchFamily="34" charset="0"/>
              </a:rPr>
              <a:t>جسدية</a:t>
            </a:r>
            <a:r>
              <a:rPr lang="en-US" sz="2000" dirty="0">
                <a:latin typeface="Calibri" panose="020F0502020204030204" pitchFamily="34" charset="0"/>
                <a:ea typeface="Arial" panose="020B0604020202020204" pitchFamily="34" charset="0"/>
                <a:cs typeface="Calibri" panose="020F0502020204030204" pitchFamily="34" charset="0"/>
              </a:rPr>
              <a:t> والجنسية والإنجابية </a:t>
            </a:r>
            <a:r>
              <a:rPr lang="en-US" sz="2000" dirty="0" err="1">
                <a:latin typeface="Calibri" panose="020F0502020204030204" pitchFamily="34" charset="0"/>
                <a:ea typeface="Arial" panose="020B0604020202020204" pitchFamily="34" charset="0"/>
                <a:cs typeface="Calibri" panose="020F0502020204030204" pitchFamily="34" charset="0"/>
              </a:rPr>
              <a:t>والصحة</a:t>
            </a:r>
            <a:r>
              <a:rPr lang="en-US" sz="2000" dirty="0">
                <a:latin typeface="Calibri" panose="020F0502020204030204" pitchFamily="34" charset="0"/>
                <a:ea typeface="Arial" panose="020B0604020202020204" pitchFamily="34" charset="0"/>
                <a:cs typeface="Calibri" panose="020F0502020204030204" pitchFamily="34" charset="0"/>
              </a:rPr>
              <a:t> </a:t>
            </a:r>
            <a:r>
              <a:rPr lang="en-US" sz="2000" dirty="0" err="1">
                <a:latin typeface="Calibri" panose="020F0502020204030204" pitchFamily="34" charset="0"/>
                <a:ea typeface="Arial" panose="020B0604020202020204" pitchFamily="34" charset="0"/>
                <a:cs typeface="Calibri" panose="020F0502020204030204" pitchFamily="34" charset="0"/>
              </a:rPr>
              <a:t>ال</a:t>
            </a:r>
            <a:r>
              <a:rPr lang="ar-SA" sz="2000" dirty="0">
                <a:latin typeface="Calibri" panose="020F0502020204030204" pitchFamily="34" charset="0"/>
                <a:ea typeface="Arial" panose="020B0604020202020204" pitchFamily="34" charset="0"/>
                <a:cs typeface="Calibri" panose="020F0502020204030204" pitchFamily="34" charset="0"/>
              </a:rPr>
              <a:t>نفسية</a:t>
            </a:r>
            <a:r>
              <a:rPr lang="en-US" sz="2000" dirty="0">
                <a:latin typeface="Calibri" panose="020F0502020204030204" pitchFamily="34" charset="0"/>
                <a:ea typeface="Arial" panose="020B0604020202020204" pitchFamily="34" charset="0"/>
                <a:cs typeface="Calibri" panose="020F0502020204030204" pitchFamily="34" charset="0"/>
              </a:rPr>
              <a:t> وترتيبات الرعاية والاحتياجات الأساسية</a:t>
            </a:r>
            <a:endParaRPr lang="en-US" sz="2000" dirty="0">
              <a:effectLst/>
              <a:latin typeface="Calibri" panose="020F0502020204030204" pitchFamily="34" charset="0"/>
              <a:ea typeface="Arial" panose="020B0604020202020204" pitchFamily="34" charset="0"/>
              <a:cs typeface="Calibri" panose="020F0502020204030204" pitchFamily="34" charset="0"/>
            </a:endParaRPr>
          </a:p>
        </p:txBody>
      </p:sp>
      <p:sp>
        <p:nvSpPr>
          <p:cNvPr id="6" name="5-Point Star 5">
            <a:extLst>
              <a:ext uri="{FF2B5EF4-FFF2-40B4-BE49-F238E27FC236}">
                <a16:creationId xmlns:a16="http://schemas.microsoft.com/office/drawing/2014/main" id="{54D9BB85-401E-70A6-FB14-3A2CD6D442EE}"/>
              </a:ext>
            </a:extLst>
          </p:cNvPr>
          <p:cNvSpPr/>
          <p:nvPr/>
        </p:nvSpPr>
        <p:spPr>
          <a:xfrm>
            <a:off x="5673779" y="2009716"/>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 name="5-Point Star 5">
            <a:extLst>
              <a:ext uri="{FF2B5EF4-FFF2-40B4-BE49-F238E27FC236}">
                <a16:creationId xmlns:a16="http://schemas.microsoft.com/office/drawing/2014/main" id="{DD0A4A7A-4054-C721-BF03-EBA229C28BD5}"/>
              </a:ext>
            </a:extLst>
          </p:cNvPr>
          <p:cNvSpPr/>
          <p:nvPr/>
        </p:nvSpPr>
        <p:spPr>
          <a:xfrm>
            <a:off x="9291133" y="2009715"/>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AAA5E49-5C0F-D706-CB5B-3AE8746C768E}"/>
              </a:ext>
            </a:extLst>
          </p:cNvPr>
          <p:cNvSpPr txBox="1"/>
          <p:nvPr/>
        </p:nvSpPr>
        <p:spPr>
          <a:xfrm>
            <a:off x="8280025" y="3451046"/>
            <a:ext cx="3073775" cy="1323439"/>
          </a:xfrm>
          <a:prstGeom prst="rect">
            <a:avLst/>
          </a:prstGeom>
          <a:noFill/>
        </p:spPr>
        <p:txBody>
          <a:bodyPr wrap="square" lIns="91440" tIns="45720" rIns="91440" bIns="45720" anchor="t">
            <a:spAutoFit/>
          </a:bodyPr>
          <a:lstStyle/>
          <a:p>
            <a:pPr algn="ctr" rtl="1"/>
            <a:r>
              <a:rPr lang="en-US" sz="2000" dirty="0">
                <a:latin typeface="Calibri" panose="020F0502020204030204" pitchFamily="34" charset="0"/>
                <a:ea typeface="Arial" panose="020B0604020202020204" pitchFamily="34" charset="0"/>
                <a:cs typeface="Calibri" panose="020F0502020204030204" pitchFamily="34" charset="0"/>
              </a:rPr>
              <a:t>الاحتياجات </a:t>
            </a:r>
            <a:r>
              <a:rPr lang="en-US" sz="2000" dirty="0" err="1">
                <a:latin typeface="Calibri" panose="020F0502020204030204" pitchFamily="34" charset="0"/>
                <a:ea typeface="Arial" panose="020B0604020202020204" pitchFamily="34" charset="0"/>
                <a:cs typeface="Calibri" panose="020F0502020204030204" pitchFamily="34" charset="0"/>
              </a:rPr>
              <a:t>الأساسية</a:t>
            </a:r>
            <a:r>
              <a:rPr lang="en-US" sz="2000" dirty="0">
                <a:latin typeface="Calibri" panose="020F0502020204030204" pitchFamily="34" charset="0"/>
                <a:ea typeface="Arial" panose="020B0604020202020204" pitchFamily="34" charset="0"/>
                <a:cs typeface="Calibri" panose="020F0502020204030204" pitchFamily="34" charset="0"/>
              </a:rPr>
              <a:t> </a:t>
            </a:r>
            <a:r>
              <a:rPr lang="ar-SA" sz="2000" dirty="0">
                <a:latin typeface="Calibri" panose="020F0502020204030204" pitchFamily="34" charset="0"/>
                <a:ea typeface="Arial" panose="020B0604020202020204" pitchFamily="34" charset="0"/>
                <a:cs typeface="Calibri" panose="020F0502020204030204" pitchFamily="34" charset="0"/>
              </a:rPr>
              <a:t>متقاطعة</a:t>
            </a:r>
            <a:r>
              <a:rPr lang="en-US" sz="2000" dirty="0">
                <a:latin typeface="Calibri" panose="020F0502020204030204" pitchFamily="34" charset="0"/>
                <a:ea typeface="Arial" panose="020B0604020202020204" pitchFamily="34" charset="0"/>
                <a:cs typeface="Calibri" panose="020F0502020204030204" pitchFamily="34" charset="0"/>
              </a:rPr>
              <a:t> ويمكن أن تؤثر </a:t>
            </a:r>
            <a:r>
              <a:rPr lang="en-US" sz="2000" dirty="0" err="1">
                <a:latin typeface="Calibri" panose="020F0502020204030204" pitchFamily="34" charset="0"/>
                <a:ea typeface="Arial" panose="020B0604020202020204" pitchFamily="34" charset="0"/>
                <a:cs typeface="Calibri" panose="020F0502020204030204" pitchFamily="34" charset="0"/>
              </a:rPr>
              <a:t>على</a:t>
            </a:r>
            <a:r>
              <a:rPr lang="en-US" sz="2000" dirty="0">
                <a:latin typeface="Calibri" panose="020F0502020204030204" pitchFamily="34" charset="0"/>
                <a:ea typeface="Arial" panose="020B0604020202020204" pitchFamily="34" charset="0"/>
                <a:cs typeface="Calibri" panose="020F0502020204030204" pitchFamily="34" charset="0"/>
              </a:rPr>
              <a:t> </a:t>
            </a:r>
            <a:r>
              <a:rPr lang="en-US" sz="2000" dirty="0" err="1">
                <a:latin typeface="Calibri" panose="020F0502020204030204" pitchFamily="34" charset="0"/>
                <a:ea typeface="Arial" panose="020B0604020202020204" pitchFamily="34" charset="0"/>
                <a:cs typeface="Calibri" panose="020F0502020204030204" pitchFamily="34" charset="0"/>
              </a:rPr>
              <a:t>سلامة</a:t>
            </a:r>
            <a:r>
              <a:rPr lang="ar-SA" sz="2000" dirty="0">
                <a:latin typeface="Calibri" panose="020F0502020204030204" pitchFamily="34" charset="0"/>
                <a:ea typeface="Arial" panose="020B0604020202020204" pitchFamily="34" charset="0"/>
                <a:cs typeface="Calibri" panose="020F0502020204030204" pitchFamily="34" charset="0"/>
              </a:rPr>
              <a:t> وعلى</a:t>
            </a:r>
            <a:r>
              <a:rPr lang="en-US" sz="2000" dirty="0">
                <a:latin typeface="Calibri" panose="020F0502020204030204" pitchFamily="34" charset="0"/>
                <a:ea typeface="Arial" panose="020B0604020202020204" pitchFamily="34" charset="0"/>
                <a:cs typeface="Calibri" panose="020F0502020204030204" pitchFamily="34" charset="0"/>
              </a:rPr>
              <a:t> </a:t>
            </a:r>
            <a:r>
              <a:rPr lang="en-US" sz="2000" dirty="0" err="1">
                <a:latin typeface="Calibri" panose="020F0502020204030204" pitchFamily="34" charset="0"/>
                <a:ea typeface="Arial" panose="020B0604020202020204" pitchFamily="34" charset="0"/>
                <a:cs typeface="Calibri" panose="020F0502020204030204" pitchFamily="34" charset="0"/>
              </a:rPr>
              <a:t>ترتيبات</a:t>
            </a:r>
            <a:r>
              <a:rPr lang="en-US" sz="2000" dirty="0">
                <a:latin typeface="Calibri" panose="020F0502020204030204" pitchFamily="34" charset="0"/>
                <a:ea typeface="Arial" panose="020B0604020202020204" pitchFamily="34" charset="0"/>
                <a:cs typeface="Calibri" panose="020F0502020204030204" pitchFamily="34" charset="0"/>
              </a:rPr>
              <a:t> الرعاية </a:t>
            </a:r>
            <a:r>
              <a:rPr lang="en-US" sz="2000" dirty="0" err="1">
                <a:latin typeface="Calibri" panose="020F0502020204030204" pitchFamily="34" charset="0"/>
                <a:ea typeface="Arial" panose="020B0604020202020204" pitchFamily="34" charset="0"/>
                <a:cs typeface="Calibri" panose="020F0502020204030204" pitchFamily="34" charset="0"/>
              </a:rPr>
              <a:t>والصحة</a:t>
            </a:r>
            <a:r>
              <a:rPr lang="en-US" sz="2000" dirty="0">
                <a:latin typeface="Calibri" panose="020F0502020204030204" pitchFamily="34" charset="0"/>
                <a:ea typeface="Arial" panose="020B0604020202020204" pitchFamily="34" charset="0"/>
                <a:cs typeface="Calibri" panose="020F0502020204030204" pitchFamily="34" charset="0"/>
              </a:rPr>
              <a:t> </a:t>
            </a:r>
            <a:r>
              <a:rPr lang="en-US" sz="2000" dirty="0" err="1">
                <a:latin typeface="Calibri" panose="020F0502020204030204" pitchFamily="34" charset="0"/>
                <a:ea typeface="Arial" panose="020B0604020202020204" pitchFamily="34" charset="0"/>
                <a:cs typeface="Calibri" panose="020F0502020204030204" pitchFamily="34" charset="0"/>
              </a:rPr>
              <a:t>ورفاه</a:t>
            </a:r>
            <a:r>
              <a:rPr lang="ar-SA" sz="2000" dirty="0">
                <a:latin typeface="Calibri" panose="020F0502020204030204" pitchFamily="34" charset="0"/>
                <a:ea typeface="Arial" panose="020B0604020202020204" pitchFamily="34" charset="0"/>
                <a:cs typeface="Calibri" panose="020F0502020204030204" pitchFamily="34" charset="0"/>
              </a:rPr>
              <a:t> الطفل</a:t>
            </a:r>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80110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98E97919-2E53-E7DE-E022-2F9AE21D7041}"/>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bg1"/>
                </a:solidFill>
                <a:latin typeface="Calibri" panose="020F0502020204030204" pitchFamily="34" charset="0"/>
                <a:cs typeface="Calibri" panose="020F0502020204030204" pitchFamily="34" charset="0"/>
              </a:rPr>
              <a:t>الجلسة</a:t>
            </a:r>
            <a:r>
              <a:rPr lang="en-CA" sz="3000" b="1" dirty="0">
                <a:solidFill>
                  <a:schemeClr val="bg1"/>
                </a:solidFill>
                <a:latin typeface="Calibri" panose="020F0502020204030204" pitchFamily="34" charset="0"/>
                <a:cs typeface="Calibri" panose="020F0502020204030204" pitchFamily="34" charset="0"/>
              </a:rPr>
              <a:t> </a:t>
            </a:r>
            <a:r>
              <a:rPr lang="ar-SA" sz="2400" b="1" dirty="0">
                <a:solidFill>
                  <a:schemeClr val="bg1"/>
                </a:solidFill>
                <a:latin typeface="Calibri" panose="020F0502020204030204" pitchFamily="34" charset="0"/>
                <a:cs typeface="Calibri" panose="020F0502020204030204" pitchFamily="34" charset="0"/>
              </a:rPr>
              <a:t>٣</a:t>
            </a:r>
            <a:endParaRPr lang="en-CA" sz="2400" b="1" dirty="0">
              <a:solidFill>
                <a:schemeClr val="bg1"/>
              </a:solidFill>
              <a:latin typeface="Calibri" panose="020F0502020204030204" pitchFamily="34" charset="0"/>
              <a:cs typeface="Calibri" panose="020F0502020204030204" pitchFamily="34" charset="0"/>
            </a:endParaRPr>
          </a:p>
          <a:p>
            <a:pPr algn="r" rtl="1"/>
            <a:br>
              <a:rPr lang="en-CA" b="1" dirty="0">
                <a:solidFill>
                  <a:schemeClr val="bg1"/>
                </a:solidFill>
                <a:latin typeface="Calibri" panose="020F0502020204030204" pitchFamily="34" charset="0"/>
                <a:cs typeface="Calibri" panose="020F0502020204030204" pitchFamily="34" charset="0"/>
              </a:rPr>
            </a:br>
            <a:r>
              <a:rPr lang="en-US" sz="5400" b="1" dirty="0">
                <a:solidFill>
                  <a:schemeClr val="bg1"/>
                </a:solidFill>
                <a:latin typeface="Calibri" panose="020F0502020204030204" pitchFamily="34" charset="0"/>
                <a:cs typeface="Calibri" panose="020F0502020204030204" pitchFamily="34" charset="0"/>
              </a:rPr>
              <a:t>ماذا يمكنني أن أفعل عندما يكون لدى الطفل احتياجات فورية للصحة النفسية والدعم النفسي الاجتماعي؟</a:t>
            </a:r>
          </a:p>
        </p:txBody>
      </p:sp>
    </p:spTree>
    <p:extLst>
      <p:ext uri="{BB962C8B-B14F-4D97-AF65-F5344CB8AC3E}">
        <p14:creationId xmlns:p14="http://schemas.microsoft.com/office/powerpoint/2010/main" val="2042277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DB00F5A-B1CE-A597-2089-72C68BCB2616}"/>
              </a:ext>
            </a:extLst>
          </p:cNvPr>
          <p:cNvSpPr/>
          <p:nvPr/>
        </p:nvSpPr>
        <p:spPr>
          <a:xfrm>
            <a:off x="5198054" y="1360794"/>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rtl="1"/>
            <a:r>
              <a:rPr lang="en-GB" sz="4800" b="1" dirty="0">
                <a:solidFill>
                  <a:schemeClr val="tx1"/>
                </a:solidFill>
                <a:latin typeface="Calibri" panose="020F0502020204030204" pitchFamily="34" charset="0"/>
                <a:cs typeface="Calibri" panose="020F0502020204030204" pitchFamily="34" charset="0"/>
              </a:rPr>
              <a:t>ما هي احتياجات الصحة النفسية والدعم النفسي الاجتماعي التي يجب معالجتها على الفور؟</a:t>
            </a:r>
            <a:endParaRPr lang="en-BE" sz="4800" b="1" dirty="0">
              <a:solidFill>
                <a:schemeClr val="tx1"/>
              </a:solidFill>
              <a:latin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68DBBCDC-61EB-E481-4AC0-E2581AD8A3D6}"/>
              </a:ext>
            </a:extLst>
          </p:cNvPr>
          <p:cNvGrpSpPr/>
          <p:nvPr/>
        </p:nvGrpSpPr>
        <p:grpSpPr>
          <a:xfrm>
            <a:off x="1117683" y="2194390"/>
            <a:ext cx="3415887" cy="2678824"/>
            <a:chOff x="1117683" y="2194390"/>
            <a:chExt cx="3415887" cy="2678824"/>
          </a:xfrm>
          <a:solidFill>
            <a:schemeClr val="accent4">
              <a:lumMod val="75000"/>
            </a:schemeClr>
          </a:solidFill>
        </p:grpSpPr>
        <p:sp>
          <p:nvSpPr>
            <p:cNvPr id="6" name="Speech Bubble: Rectangle with Corners Rounded 5">
              <a:extLst>
                <a:ext uri="{FF2B5EF4-FFF2-40B4-BE49-F238E27FC236}">
                  <a16:creationId xmlns:a16="http://schemas.microsoft.com/office/drawing/2014/main" id="{F6C91773-62E5-3817-7EB5-27D1F759CA8B}"/>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B912F57B-564E-08EF-9F16-0ECEAEFE1F99}"/>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BBE8049-A782-4609-13EE-0A8AE5F06294}"/>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2" name="Title 1">
            <a:extLst>
              <a:ext uri="{FF2B5EF4-FFF2-40B4-BE49-F238E27FC236}">
                <a16:creationId xmlns:a16="http://schemas.microsoft.com/office/drawing/2014/main" id="{4C3373A4-6B98-A585-584F-EDBE35C6F7C8}"/>
              </a:ext>
            </a:extLst>
          </p:cNvPr>
          <p:cNvSpPr>
            <a:spLocks noGrp="1"/>
          </p:cNvSpPr>
          <p:nvPr>
            <p:ph type="title"/>
          </p:nvPr>
        </p:nvSpPr>
        <p:spPr>
          <a:xfrm>
            <a:off x="838200" y="120516"/>
            <a:ext cx="10515600" cy="868968"/>
          </a:xfrm>
        </p:spPr>
        <p:txBody>
          <a:bodyPr/>
          <a:lstStyle/>
          <a:p>
            <a:pPr rtl="1"/>
            <a:r>
              <a:rPr lang="en-GB" dirty="0">
                <a:latin typeface="Calibri" panose="020F0502020204030204" pitchFamily="34" charset="0"/>
                <a:cs typeface="Calibri" panose="020F0502020204030204" pitchFamily="34" charset="0"/>
              </a:rPr>
              <a:t>الاحتياجات العاجلة للصحة النفسية والدعم النفسي الاجتماعي</a:t>
            </a:r>
            <a:endParaRPr lang="en-BE"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29931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4FDC8-6DC4-B5BC-EBC0-EE6A612A3B81}"/>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الاحتياجات العاجلة للصحة النفسية والدعم النفسي الاجتماعي</a:t>
            </a:r>
            <a:endParaRPr lang="en-BE"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C0AC5C4E-558D-5B29-B208-EF81861CD00B}"/>
              </a:ext>
            </a:extLst>
          </p:cNvPr>
          <p:cNvSpPr txBox="1"/>
          <p:nvPr/>
        </p:nvSpPr>
        <p:spPr>
          <a:xfrm>
            <a:off x="2207862" y="2195869"/>
            <a:ext cx="2060916" cy="830997"/>
          </a:xfrm>
          <a:prstGeom prst="rect">
            <a:avLst/>
          </a:prstGeom>
          <a:noFill/>
        </p:spPr>
        <p:txBody>
          <a:bodyPr wrap="square" lIns="91440" tIns="45720" rIns="91440" bIns="45720" anchor="t">
            <a:spAutoFit/>
          </a:bodyPr>
          <a:lstStyle/>
          <a:p>
            <a:pPr algn="ctr" rtl="1"/>
            <a:r>
              <a:rPr lang="en-BE" sz="2400" dirty="0">
                <a:latin typeface="Arial" panose="020B0604020202020204" pitchFamily="34" charset="0"/>
                <a:cs typeface="Calibri" panose="020F0502020204030204" pitchFamily="34" charset="0"/>
              </a:rPr>
              <a:t>إيذاء النفس أو الانتحار</a:t>
            </a:r>
            <a:endParaRPr lang="en-GB" sz="2400" dirty="0">
              <a:latin typeface="Arial" panose="020B060402020202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12295FAA-B355-18DD-6AD5-1D3B4E21C3C7}"/>
              </a:ext>
            </a:extLst>
          </p:cNvPr>
          <p:cNvSpPr txBox="1"/>
          <p:nvPr/>
        </p:nvSpPr>
        <p:spPr>
          <a:xfrm>
            <a:off x="5862308" y="2195594"/>
            <a:ext cx="2060916" cy="461665"/>
          </a:xfrm>
          <a:prstGeom prst="rect">
            <a:avLst/>
          </a:prstGeom>
          <a:noFill/>
        </p:spPr>
        <p:txBody>
          <a:bodyPr wrap="square" lIns="91440" tIns="45720" rIns="91440" bIns="45720" anchor="t">
            <a:spAutoFit/>
          </a:bodyPr>
          <a:lstStyle/>
          <a:p>
            <a:pPr algn="ctr" rtl="1"/>
            <a:r>
              <a:rPr lang="en-GB" sz="2400" dirty="0">
                <a:latin typeface="Arial" panose="020B0604020202020204" pitchFamily="34" charset="0"/>
                <a:cs typeface="Calibri" panose="020F0502020204030204" pitchFamily="34" charset="0"/>
              </a:rPr>
              <a:t>إيذاء الآخرين</a:t>
            </a:r>
          </a:p>
        </p:txBody>
      </p:sp>
      <p:sp>
        <p:nvSpPr>
          <p:cNvPr id="7" name="TextBox 6">
            <a:extLst>
              <a:ext uri="{FF2B5EF4-FFF2-40B4-BE49-F238E27FC236}">
                <a16:creationId xmlns:a16="http://schemas.microsoft.com/office/drawing/2014/main" id="{B370DBE2-E265-AC7A-1544-36B99D256ACD}"/>
              </a:ext>
            </a:extLst>
          </p:cNvPr>
          <p:cNvSpPr txBox="1"/>
          <p:nvPr/>
        </p:nvSpPr>
        <p:spPr>
          <a:xfrm>
            <a:off x="9677400" y="2195594"/>
            <a:ext cx="1700246" cy="830997"/>
          </a:xfrm>
          <a:prstGeom prst="rect">
            <a:avLst/>
          </a:prstGeom>
          <a:noFill/>
        </p:spPr>
        <p:txBody>
          <a:bodyPr wrap="square" lIns="91440" tIns="45720" rIns="91440" bIns="45720" anchor="t">
            <a:spAutoFit/>
          </a:bodyPr>
          <a:lstStyle/>
          <a:p>
            <a:pPr algn="ctr" rtl="1"/>
            <a:r>
              <a:rPr lang="en-GB" sz="2400" dirty="0">
                <a:latin typeface="Arial" panose="020B0604020202020204" pitchFamily="34" charset="0"/>
                <a:cs typeface="Calibri" panose="020F0502020204030204" pitchFamily="34" charset="0"/>
              </a:rPr>
              <a:t>الذهان النشط أو الحديث</a:t>
            </a:r>
          </a:p>
        </p:txBody>
      </p:sp>
      <p:sp>
        <p:nvSpPr>
          <p:cNvPr id="5" name="TextBox 4">
            <a:extLst>
              <a:ext uri="{FF2B5EF4-FFF2-40B4-BE49-F238E27FC236}">
                <a16:creationId xmlns:a16="http://schemas.microsoft.com/office/drawing/2014/main" id="{CD49D402-8429-07C3-5421-2780DDEEA923}"/>
              </a:ext>
            </a:extLst>
          </p:cNvPr>
          <p:cNvSpPr txBox="1"/>
          <p:nvPr/>
        </p:nvSpPr>
        <p:spPr>
          <a:xfrm>
            <a:off x="2207862" y="4358517"/>
            <a:ext cx="2060916" cy="830997"/>
          </a:xfrm>
          <a:prstGeom prst="rect">
            <a:avLst/>
          </a:prstGeom>
          <a:noFill/>
        </p:spPr>
        <p:txBody>
          <a:bodyPr wrap="square" lIns="91440" tIns="45720" rIns="91440" bIns="45720" anchor="t">
            <a:spAutoFit/>
          </a:bodyPr>
          <a:lstStyle/>
          <a:p>
            <a:pPr algn="ctr" rtl="1"/>
            <a:r>
              <a:rPr lang="en-GB" sz="2400" dirty="0">
                <a:latin typeface="Arial" panose="020B0604020202020204" pitchFamily="34" charset="0"/>
                <a:cs typeface="Calibri" panose="020F0502020204030204" pitchFamily="34" charset="0"/>
              </a:rPr>
              <a:t>نوبات غير منضبطة</a:t>
            </a:r>
          </a:p>
        </p:txBody>
      </p:sp>
      <p:sp>
        <p:nvSpPr>
          <p:cNvPr id="8" name="TextBox 7">
            <a:extLst>
              <a:ext uri="{FF2B5EF4-FFF2-40B4-BE49-F238E27FC236}">
                <a16:creationId xmlns:a16="http://schemas.microsoft.com/office/drawing/2014/main" id="{6A5CB310-6376-BBC2-CE56-E01E162AD010}"/>
              </a:ext>
            </a:extLst>
          </p:cNvPr>
          <p:cNvSpPr txBox="1"/>
          <p:nvPr/>
        </p:nvSpPr>
        <p:spPr>
          <a:xfrm>
            <a:off x="5862308" y="4315454"/>
            <a:ext cx="2060916" cy="1200329"/>
          </a:xfrm>
          <a:prstGeom prst="rect">
            <a:avLst/>
          </a:prstGeom>
          <a:noFill/>
        </p:spPr>
        <p:txBody>
          <a:bodyPr wrap="square" lIns="91440" tIns="45720" rIns="91440" bIns="45720" anchor="t">
            <a:spAutoFit/>
          </a:bodyPr>
          <a:lstStyle/>
          <a:p>
            <a:pPr algn="ctr" rtl="1"/>
            <a:r>
              <a:rPr lang="ar-SA" sz="2400" dirty="0">
                <a:latin typeface="Arial" panose="020B0604020202020204" pitchFamily="34" charset="0"/>
                <a:cs typeface="Calibri" panose="020F0502020204030204" pitchFamily="34" charset="0"/>
              </a:rPr>
              <a:t>ظروف تعاطي المواد غير الخاضعة للرقابة</a:t>
            </a:r>
            <a:endParaRPr lang="en-GB" sz="2400" dirty="0">
              <a:latin typeface="Arial" panose="020B0604020202020204" pitchFamily="34" charset="0"/>
              <a:cs typeface="Calibri" panose="020F0502020204030204" pitchFamily="34" charset="0"/>
            </a:endParaRPr>
          </a:p>
        </p:txBody>
      </p:sp>
      <p:grpSp>
        <p:nvGrpSpPr>
          <p:cNvPr id="14" name="Group 13">
            <a:extLst>
              <a:ext uri="{FF2B5EF4-FFF2-40B4-BE49-F238E27FC236}">
                <a16:creationId xmlns:a16="http://schemas.microsoft.com/office/drawing/2014/main" id="{0341B263-17EA-AC83-672D-095DF99A93FF}"/>
              </a:ext>
            </a:extLst>
          </p:cNvPr>
          <p:cNvGrpSpPr/>
          <p:nvPr/>
        </p:nvGrpSpPr>
        <p:grpSpPr>
          <a:xfrm>
            <a:off x="696149" y="4048968"/>
            <a:ext cx="1192954" cy="1303678"/>
            <a:chOff x="6934339" y="4797164"/>
            <a:chExt cx="1232361" cy="1346745"/>
          </a:xfrm>
        </p:grpSpPr>
        <p:grpSp>
          <p:nvGrpSpPr>
            <p:cNvPr id="15" name="Group 14">
              <a:extLst>
                <a:ext uri="{FF2B5EF4-FFF2-40B4-BE49-F238E27FC236}">
                  <a16:creationId xmlns:a16="http://schemas.microsoft.com/office/drawing/2014/main" id="{3F5D86B5-F63F-17CF-476F-66B9AB1CF80E}"/>
                </a:ext>
              </a:extLst>
            </p:cNvPr>
            <p:cNvGrpSpPr/>
            <p:nvPr/>
          </p:nvGrpSpPr>
          <p:grpSpPr>
            <a:xfrm>
              <a:off x="6934339" y="4886775"/>
              <a:ext cx="1232361" cy="1257134"/>
              <a:chOff x="7662737" y="4933947"/>
              <a:chExt cx="864452" cy="881827"/>
            </a:xfrm>
          </p:grpSpPr>
          <p:sp>
            <p:nvSpPr>
              <p:cNvPr id="17" name="Oval 16">
                <a:extLst>
                  <a:ext uri="{FF2B5EF4-FFF2-40B4-BE49-F238E27FC236}">
                    <a16:creationId xmlns:a16="http://schemas.microsoft.com/office/drawing/2014/main" id="{3FE4A91D-0178-2957-FD70-FF6A845949BE}"/>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accent4">
                      <a:lumMod val="75000"/>
                    </a:schemeClr>
                  </a:solidFill>
                </a:endParaRPr>
              </a:p>
            </p:txBody>
          </p:sp>
          <p:sp>
            <p:nvSpPr>
              <p:cNvPr id="18" name="Block Arc 17">
                <a:extLst>
                  <a:ext uri="{FF2B5EF4-FFF2-40B4-BE49-F238E27FC236}">
                    <a16:creationId xmlns:a16="http://schemas.microsoft.com/office/drawing/2014/main" id="{85388EBD-2013-8398-0506-389521AD81EA}"/>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accent4">
                      <a:lumMod val="75000"/>
                    </a:schemeClr>
                  </a:solidFill>
                </a:endParaRPr>
              </a:p>
            </p:txBody>
          </p:sp>
        </p:grpSp>
        <p:sp>
          <p:nvSpPr>
            <p:cNvPr id="16" name="Oval 15">
              <a:extLst>
                <a:ext uri="{FF2B5EF4-FFF2-40B4-BE49-F238E27FC236}">
                  <a16:creationId xmlns:a16="http://schemas.microsoft.com/office/drawing/2014/main" id="{FE1942C0-B253-2C06-F842-AFC81AC57FBC}"/>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2800" b="1" dirty="0">
                  <a:solidFill>
                    <a:schemeClr val="accent4">
                      <a:lumMod val="75000"/>
                    </a:schemeClr>
                  </a:solidFill>
                  <a:latin typeface="Britannic Bold" panose="020B0903060703020204" pitchFamily="34" charset="0"/>
                </a:rPr>
                <a:t>!</a:t>
              </a:r>
            </a:p>
          </p:txBody>
        </p:sp>
      </p:grpSp>
      <p:grpSp>
        <p:nvGrpSpPr>
          <p:cNvPr id="34" name="Group 33">
            <a:extLst>
              <a:ext uri="{FF2B5EF4-FFF2-40B4-BE49-F238E27FC236}">
                <a16:creationId xmlns:a16="http://schemas.microsoft.com/office/drawing/2014/main" id="{E9875CF1-7DB2-00B3-9638-DD0CF181FE03}"/>
              </a:ext>
            </a:extLst>
          </p:cNvPr>
          <p:cNvGrpSpPr/>
          <p:nvPr/>
        </p:nvGrpSpPr>
        <p:grpSpPr>
          <a:xfrm>
            <a:off x="696149" y="1896265"/>
            <a:ext cx="1192954" cy="1303678"/>
            <a:chOff x="6934339" y="4797164"/>
            <a:chExt cx="1232361" cy="1346745"/>
          </a:xfrm>
        </p:grpSpPr>
        <p:grpSp>
          <p:nvGrpSpPr>
            <p:cNvPr id="35" name="Group 34">
              <a:extLst>
                <a:ext uri="{FF2B5EF4-FFF2-40B4-BE49-F238E27FC236}">
                  <a16:creationId xmlns:a16="http://schemas.microsoft.com/office/drawing/2014/main" id="{09312508-6A88-84AC-8FD9-7FC946DF4ECB}"/>
                </a:ext>
              </a:extLst>
            </p:cNvPr>
            <p:cNvGrpSpPr/>
            <p:nvPr/>
          </p:nvGrpSpPr>
          <p:grpSpPr>
            <a:xfrm>
              <a:off x="6934339" y="4886775"/>
              <a:ext cx="1232361" cy="1257134"/>
              <a:chOff x="7662737" y="4933947"/>
              <a:chExt cx="864452" cy="881827"/>
            </a:xfrm>
          </p:grpSpPr>
          <p:sp>
            <p:nvSpPr>
              <p:cNvPr id="37" name="Oval 36">
                <a:extLst>
                  <a:ext uri="{FF2B5EF4-FFF2-40B4-BE49-F238E27FC236}">
                    <a16:creationId xmlns:a16="http://schemas.microsoft.com/office/drawing/2014/main" id="{0F31097B-DA57-A197-9CE7-49E7B33CC749}"/>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accent4">
                      <a:lumMod val="75000"/>
                    </a:schemeClr>
                  </a:solidFill>
                </a:endParaRPr>
              </a:p>
            </p:txBody>
          </p:sp>
          <p:sp>
            <p:nvSpPr>
              <p:cNvPr id="38" name="Block Arc 37">
                <a:extLst>
                  <a:ext uri="{FF2B5EF4-FFF2-40B4-BE49-F238E27FC236}">
                    <a16:creationId xmlns:a16="http://schemas.microsoft.com/office/drawing/2014/main" id="{E6EC8067-14DE-1E34-5431-471434971CD0}"/>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accent4">
                      <a:lumMod val="75000"/>
                    </a:schemeClr>
                  </a:solidFill>
                </a:endParaRPr>
              </a:p>
            </p:txBody>
          </p:sp>
        </p:grpSp>
        <p:sp>
          <p:nvSpPr>
            <p:cNvPr id="36" name="Oval 35">
              <a:extLst>
                <a:ext uri="{FF2B5EF4-FFF2-40B4-BE49-F238E27FC236}">
                  <a16:creationId xmlns:a16="http://schemas.microsoft.com/office/drawing/2014/main" id="{8DE7E851-65B0-FF89-61D0-95D9201672B9}"/>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2800" b="1" dirty="0">
                  <a:solidFill>
                    <a:schemeClr val="accent4">
                      <a:lumMod val="75000"/>
                    </a:schemeClr>
                  </a:solidFill>
                  <a:latin typeface="Britannic Bold" panose="020B0903060703020204" pitchFamily="34" charset="0"/>
                </a:rPr>
                <a:t>!</a:t>
              </a:r>
            </a:p>
          </p:txBody>
        </p:sp>
      </p:grpSp>
      <p:grpSp>
        <p:nvGrpSpPr>
          <p:cNvPr id="39" name="Group 38">
            <a:extLst>
              <a:ext uri="{FF2B5EF4-FFF2-40B4-BE49-F238E27FC236}">
                <a16:creationId xmlns:a16="http://schemas.microsoft.com/office/drawing/2014/main" id="{A79A8F9D-A45F-143D-A892-C7876B15D6AD}"/>
              </a:ext>
            </a:extLst>
          </p:cNvPr>
          <p:cNvGrpSpPr/>
          <p:nvPr/>
        </p:nvGrpSpPr>
        <p:grpSpPr>
          <a:xfrm>
            <a:off x="4375318" y="4048968"/>
            <a:ext cx="1192954" cy="1303678"/>
            <a:chOff x="6934339" y="4797164"/>
            <a:chExt cx="1232361" cy="1346745"/>
          </a:xfrm>
        </p:grpSpPr>
        <p:grpSp>
          <p:nvGrpSpPr>
            <p:cNvPr id="40" name="Group 39">
              <a:extLst>
                <a:ext uri="{FF2B5EF4-FFF2-40B4-BE49-F238E27FC236}">
                  <a16:creationId xmlns:a16="http://schemas.microsoft.com/office/drawing/2014/main" id="{4524B1C4-2C83-2D18-F94A-67A25B5BAF3A}"/>
                </a:ext>
              </a:extLst>
            </p:cNvPr>
            <p:cNvGrpSpPr/>
            <p:nvPr/>
          </p:nvGrpSpPr>
          <p:grpSpPr>
            <a:xfrm>
              <a:off x="6934339" y="4886775"/>
              <a:ext cx="1232361" cy="1257134"/>
              <a:chOff x="7662737" y="4933947"/>
              <a:chExt cx="864452" cy="881827"/>
            </a:xfrm>
          </p:grpSpPr>
          <p:sp>
            <p:nvSpPr>
              <p:cNvPr id="42" name="Oval 41">
                <a:extLst>
                  <a:ext uri="{FF2B5EF4-FFF2-40B4-BE49-F238E27FC236}">
                    <a16:creationId xmlns:a16="http://schemas.microsoft.com/office/drawing/2014/main" id="{FA2E587E-2177-1AA7-1FE0-EE8AA405B9B9}"/>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accent4">
                      <a:lumMod val="75000"/>
                    </a:schemeClr>
                  </a:solidFill>
                </a:endParaRPr>
              </a:p>
            </p:txBody>
          </p:sp>
          <p:sp>
            <p:nvSpPr>
              <p:cNvPr id="43" name="Block Arc 42">
                <a:extLst>
                  <a:ext uri="{FF2B5EF4-FFF2-40B4-BE49-F238E27FC236}">
                    <a16:creationId xmlns:a16="http://schemas.microsoft.com/office/drawing/2014/main" id="{49824ABA-EFD3-F32E-90AC-C98993A32E81}"/>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accent4">
                      <a:lumMod val="75000"/>
                    </a:schemeClr>
                  </a:solidFill>
                </a:endParaRPr>
              </a:p>
            </p:txBody>
          </p:sp>
        </p:grpSp>
        <p:sp>
          <p:nvSpPr>
            <p:cNvPr id="41" name="Oval 40">
              <a:extLst>
                <a:ext uri="{FF2B5EF4-FFF2-40B4-BE49-F238E27FC236}">
                  <a16:creationId xmlns:a16="http://schemas.microsoft.com/office/drawing/2014/main" id="{674BA241-7836-5813-BBB4-B833FBECB09E}"/>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2800" b="1" dirty="0">
                  <a:solidFill>
                    <a:schemeClr val="accent4">
                      <a:lumMod val="75000"/>
                    </a:schemeClr>
                  </a:solidFill>
                  <a:latin typeface="Britannic Bold" panose="020B0903060703020204" pitchFamily="34" charset="0"/>
                </a:rPr>
                <a:t>!</a:t>
              </a:r>
            </a:p>
          </p:txBody>
        </p:sp>
      </p:grpSp>
      <p:grpSp>
        <p:nvGrpSpPr>
          <p:cNvPr id="44" name="Group 43">
            <a:extLst>
              <a:ext uri="{FF2B5EF4-FFF2-40B4-BE49-F238E27FC236}">
                <a16:creationId xmlns:a16="http://schemas.microsoft.com/office/drawing/2014/main" id="{838DCB24-3021-5683-F30E-F34B30AEAB7F}"/>
              </a:ext>
            </a:extLst>
          </p:cNvPr>
          <p:cNvGrpSpPr/>
          <p:nvPr/>
        </p:nvGrpSpPr>
        <p:grpSpPr>
          <a:xfrm>
            <a:off x="4375318" y="1896265"/>
            <a:ext cx="1192954" cy="1303678"/>
            <a:chOff x="6934339" y="4797164"/>
            <a:chExt cx="1232361" cy="1346745"/>
          </a:xfrm>
        </p:grpSpPr>
        <p:grpSp>
          <p:nvGrpSpPr>
            <p:cNvPr id="45" name="Group 44">
              <a:extLst>
                <a:ext uri="{FF2B5EF4-FFF2-40B4-BE49-F238E27FC236}">
                  <a16:creationId xmlns:a16="http://schemas.microsoft.com/office/drawing/2014/main" id="{40232424-E753-77A1-0F17-01FA43ED38DA}"/>
                </a:ext>
              </a:extLst>
            </p:cNvPr>
            <p:cNvGrpSpPr/>
            <p:nvPr/>
          </p:nvGrpSpPr>
          <p:grpSpPr>
            <a:xfrm>
              <a:off x="6934339" y="4886775"/>
              <a:ext cx="1232361" cy="1257134"/>
              <a:chOff x="7662737" y="4933947"/>
              <a:chExt cx="864452" cy="881827"/>
            </a:xfrm>
          </p:grpSpPr>
          <p:sp>
            <p:nvSpPr>
              <p:cNvPr id="47" name="Oval 46">
                <a:extLst>
                  <a:ext uri="{FF2B5EF4-FFF2-40B4-BE49-F238E27FC236}">
                    <a16:creationId xmlns:a16="http://schemas.microsoft.com/office/drawing/2014/main" id="{50214BEB-A151-6E7D-BBAF-9C06DCF6A66C}"/>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accent4">
                      <a:lumMod val="75000"/>
                    </a:schemeClr>
                  </a:solidFill>
                </a:endParaRPr>
              </a:p>
            </p:txBody>
          </p:sp>
          <p:sp>
            <p:nvSpPr>
              <p:cNvPr id="48" name="Block Arc 47">
                <a:extLst>
                  <a:ext uri="{FF2B5EF4-FFF2-40B4-BE49-F238E27FC236}">
                    <a16:creationId xmlns:a16="http://schemas.microsoft.com/office/drawing/2014/main" id="{9CAAC0FB-1588-F675-2C81-4EB33E14852F}"/>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accent4">
                      <a:lumMod val="75000"/>
                    </a:schemeClr>
                  </a:solidFill>
                </a:endParaRPr>
              </a:p>
            </p:txBody>
          </p:sp>
        </p:grpSp>
        <p:sp>
          <p:nvSpPr>
            <p:cNvPr id="46" name="Oval 45">
              <a:extLst>
                <a:ext uri="{FF2B5EF4-FFF2-40B4-BE49-F238E27FC236}">
                  <a16:creationId xmlns:a16="http://schemas.microsoft.com/office/drawing/2014/main" id="{F89E62B8-415C-617A-9D3E-592884E59E91}"/>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2800" b="1" dirty="0">
                  <a:solidFill>
                    <a:schemeClr val="accent4">
                      <a:lumMod val="75000"/>
                    </a:schemeClr>
                  </a:solidFill>
                  <a:latin typeface="Britannic Bold" panose="020B0903060703020204" pitchFamily="34" charset="0"/>
                </a:rPr>
                <a:t>!</a:t>
              </a:r>
            </a:p>
          </p:txBody>
        </p:sp>
      </p:grpSp>
      <p:grpSp>
        <p:nvGrpSpPr>
          <p:cNvPr id="49" name="Group 48">
            <a:extLst>
              <a:ext uri="{FF2B5EF4-FFF2-40B4-BE49-F238E27FC236}">
                <a16:creationId xmlns:a16="http://schemas.microsoft.com/office/drawing/2014/main" id="{BFE9F162-F2D6-C836-1166-07F26959AE58}"/>
              </a:ext>
            </a:extLst>
          </p:cNvPr>
          <p:cNvGrpSpPr/>
          <p:nvPr/>
        </p:nvGrpSpPr>
        <p:grpSpPr>
          <a:xfrm>
            <a:off x="8171585" y="1896265"/>
            <a:ext cx="1192954" cy="1303678"/>
            <a:chOff x="6934339" y="4797164"/>
            <a:chExt cx="1232361" cy="1346745"/>
          </a:xfrm>
        </p:grpSpPr>
        <p:grpSp>
          <p:nvGrpSpPr>
            <p:cNvPr id="50" name="Group 49">
              <a:extLst>
                <a:ext uri="{FF2B5EF4-FFF2-40B4-BE49-F238E27FC236}">
                  <a16:creationId xmlns:a16="http://schemas.microsoft.com/office/drawing/2014/main" id="{A00919E1-98E9-DC73-1B50-E819D9DE1A59}"/>
                </a:ext>
              </a:extLst>
            </p:cNvPr>
            <p:cNvGrpSpPr/>
            <p:nvPr/>
          </p:nvGrpSpPr>
          <p:grpSpPr>
            <a:xfrm>
              <a:off x="6934339" y="4886775"/>
              <a:ext cx="1232361" cy="1257134"/>
              <a:chOff x="7662737" y="4933947"/>
              <a:chExt cx="864452" cy="881827"/>
            </a:xfrm>
          </p:grpSpPr>
          <p:sp>
            <p:nvSpPr>
              <p:cNvPr id="52" name="Oval 51">
                <a:extLst>
                  <a:ext uri="{FF2B5EF4-FFF2-40B4-BE49-F238E27FC236}">
                    <a16:creationId xmlns:a16="http://schemas.microsoft.com/office/drawing/2014/main" id="{87496D5C-A4A9-3BC3-D03A-9EB19E609EB5}"/>
                  </a:ext>
                </a:extLst>
              </p:cNvPr>
              <p:cNvSpPr/>
              <p:nvPr/>
            </p:nvSpPr>
            <p:spPr>
              <a:xfrm>
                <a:off x="7662737" y="4933947"/>
                <a:ext cx="864452" cy="88182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accent4">
                      <a:lumMod val="75000"/>
                    </a:schemeClr>
                  </a:solidFill>
                </a:endParaRPr>
              </a:p>
            </p:txBody>
          </p:sp>
          <p:sp>
            <p:nvSpPr>
              <p:cNvPr id="53" name="Block Arc 52">
                <a:extLst>
                  <a:ext uri="{FF2B5EF4-FFF2-40B4-BE49-F238E27FC236}">
                    <a16:creationId xmlns:a16="http://schemas.microsoft.com/office/drawing/2014/main" id="{F2CF487A-C3AD-FDDD-99B2-AF2705941006}"/>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accent4">
                      <a:lumMod val="75000"/>
                    </a:schemeClr>
                  </a:solidFill>
                </a:endParaRPr>
              </a:p>
            </p:txBody>
          </p:sp>
        </p:grpSp>
        <p:sp>
          <p:nvSpPr>
            <p:cNvPr id="51" name="Oval 50">
              <a:extLst>
                <a:ext uri="{FF2B5EF4-FFF2-40B4-BE49-F238E27FC236}">
                  <a16:creationId xmlns:a16="http://schemas.microsoft.com/office/drawing/2014/main" id="{D4EB5AF6-E67C-0A41-3937-EE8C4471DE60}"/>
                </a:ext>
              </a:extLst>
            </p:cNvPr>
            <p:cNvSpPr/>
            <p:nvPr/>
          </p:nvSpPr>
          <p:spPr>
            <a:xfrm>
              <a:off x="7563876" y="4797164"/>
              <a:ext cx="551264" cy="576040"/>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2800" b="1" dirty="0">
                  <a:solidFill>
                    <a:schemeClr val="accent4">
                      <a:lumMod val="75000"/>
                    </a:schemeClr>
                  </a:solidFill>
                  <a:latin typeface="Britannic Bold" panose="020B0903060703020204" pitchFamily="34" charset="0"/>
                </a:rPr>
                <a:t>!</a:t>
              </a:r>
            </a:p>
          </p:txBody>
        </p:sp>
      </p:grpSp>
    </p:spTree>
    <p:extLst>
      <p:ext uri="{BB962C8B-B14F-4D97-AF65-F5344CB8AC3E}">
        <p14:creationId xmlns:p14="http://schemas.microsoft.com/office/powerpoint/2010/main" val="4096007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FF8C9-A930-7E6C-210B-A035F7BAD34C}"/>
              </a:ext>
            </a:extLst>
          </p:cNvPr>
          <p:cNvSpPr>
            <a:spLocks noGrp="1"/>
          </p:cNvSpPr>
          <p:nvPr>
            <p:ph type="title"/>
          </p:nvPr>
        </p:nvSpPr>
        <p:spPr/>
        <p:txBody>
          <a:bodyPr>
            <a:normAutofit fontScale="90000"/>
          </a:bodyPr>
          <a:lstStyle/>
          <a:p>
            <a:pPr algn="r" rtl="1"/>
            <a:r>
              <a:rPr lang="en-GB" dirty="0">
                <a:latin typeface="Calibri" panose="020F0502020204030204" pitchFamily="34" charset="0"/>
                <a:cs typeface="Calibri" panose="020F0502020204030204" pitchFamily="34" charset="0"/>
              </a:rPr>
              <a:t>كيفية الاستجابة للاحتياجات العاجلة للصحة النفسية والدعم النفسي الاجتماعي</a:t>
            </a:r>
            <a:endParaRPr lang="en-BE" dirty="0">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4927A972-9B29-8BBF-33DC-3B6ED79479DC}"/>
              </a:ext>
            </a:extLst>
          </p:cNvPr>
          <p:cNvSpPr txBox="1"/>
          <p:nvPr/>
        </p:nvSpPr>
        <p:spPr>
          <a:xfrm>
            <a:off x="606798" y="3662575"/>
            <a:ext cx="3521450" cy="2031325"/>
          </a:xfrm>
          <a:prstGeom prst="rect">
            <a:avLst/>
          </a:prstGeom>
          <a:noFill/>
        </p:spPr>
        <p:txBody>
          <a:bodyPr wrap="square">
            <a:spAutoFit/>
          </a:bodyPr>
          <a:lstStyle/>
          <a:p>
            <a:pPr marL="342900" indent="-342900" algn="r" rtl="1">
              <a:buFont typeface="Arial" panose="020B0604020202020204" pitchFamily="34" charset="0"/>
              <a:buChar char="•"/>
            </a:pPr>
            <a:r>
              <a:rPr lang="en-GB" sz="1800" dirty="0" err="1">
                <a:latin typeface="Calibri" panose="020F0502020204030204" pitchFamily="34" charset="0"/>
                <a:cs typeface="Calibri" panose="020F0502020204030204" pitchFamily="34" charset="0"/>
              </a:rPr>
              <a:t>استخد</a:t>
            </a:r>
            <a:r>
              <a:rPr lang="ar-SA" sz="1800" dirty="0" err="1">
                <a:latin typeface="Calibri" panose="020F0502020204030204" pitchFamily="34" charset="0"/>
                <a:cs typeface="Calibri" panose="020F0502020204030204" pitchFamily="34" charset="0"/>
              </a:rPr>
              <a:t>ا</a:t>
            </a:r>
            <a:r>
              <a:rPr lang="en-GB" sz="1800" dirty="0" err="1">
                <a:latin typeface="Calibri" panose="020F0502020204030204" pitchFamily="34" charset="0"/>
                <a:cs typeface="Calibri" panose="020F0502020204030204" pitchFamily="34" charset="0"/>
              </a:rPr>
              <a:t>م</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مهارات</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a:t>
            </a:r>
            <a:r>
              <a:rPr lang="ar-SA" sz="1800" dirty="0">
                <a:latin typeface="Calibri" panose="020F0502020204030204" pitchFamily="34" charset="0"/>
                <a:cs typeface="Calibri" panose="020F0502020204030204" pitchFamily="34" charset="0"/>
              </a:rPr>
              <a:t>تواصل</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التعاطفي</a:t>
            </a:r>
            <a:r>
              <a:rPr lang="ar-SA" dirty="0" err="1">
                <a:latin typeface="Calibri" panose="020F0502020204030204" pitchFamily="34" charset="0"/>
                <a:cs typeface="Calibri" panose="020F0502020204030204" pitchFamily="34" charset="0"/>
              </a:rPr>
              <a:t>ة</a:t>
            </a:r>
            <a:r>
              <a:rPr lang="ar-SA"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الأساسي</a:t>
            </a:r>
            <a:r>
              <a:rPr lang="ar-SA" sz="1800" dirty="0" err="1">
                <a:latin typeface="Calibri" panose="020F0502020204030204" pitchFamily="34" charset="0"/>
                <a:cs typeface="Calibri" panose="020F0502020204030204" pitchFamily="34" charset="0"/>
              </a:rPr>
              <a:t>ة</a:t>
            </a:r>
            <a:r>
              <a:rPr lang="ar-SA" sz="1800"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للصحة</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النفسية</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والدعم</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النفسي</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الاجتماعي</a:t>
            </a:r>
            <a:r>
              <a:rPr lang="en-GB" dirty="0">
                <a:latin typeface="Calibri" panose="020F0502020204030204" pitchFamily="34" charset="0"/>
                <a:cs typeface="Calibri" panose="020F0502020204030204" pitchFamily="34" charset="0"/>
              </a:rPr>
              <a:t> </a:t>
            </a:r>
            <a:endParaRPr lang="ar-SA"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1800" dirty="0" err="1">
                <a:latin typeface="Calibri" panose="020F0502020204030204" pitchFamily="34" charset="0"/>
                <a:cs typeface="Calibri" panose="020F0502020204030204" pitchFamily="34" charset="0"/>
              </a:rPr>
              <a:t>ا</a:t>
            </a:r>
            <a:r>
              <a:rPr lang="ar-SA" sz="1800" dirty="0">
                <a:latin typeface="Calibri" panose="020F0502020204030204" pitchFamily="34" charset="0"/>
                <a:cs typeface="Calibri" panose="020F0502020204030204" pitchFamily="34" charset="0"/>
              </a:rPr>
              <a:t>لا</a:t>
            </a:r>
            <a:r>
              <a:rPr lang="en-GB" sz="1800" dirty="0" err="1">
                <a:latin typeface="Calibri" panose="020F0502020204030204" pitchFamily="34" charset="0"/>
                <a:cs typeface="Calibri" panose="020F0502020204030204" pitchFamily="34" charset="0"/>
              </a:rPr>
              <a:t>ستم</a:t>
            </a:r>
            <a:r>
              <a:rPr lang="ar-SA" sz="1800" dirty="0" err="1">
                <a:latin typeface="Calibri" panose="020F0502020204030204" pitchFamily="34" charset="0"/>
                <a:cs typeface="Calibri" panose="020F0502020204030204" pitchFamily="34" charset="0"/>
              </a:rPr>
              <a:t>ا</a:t>
            </a:r>
            <a:r>
              <a:rPr lang="en-GB" sz="1800" dirty="0" err="1">
                <a:latin typeface="Calibri" panose="020F0502020204030204" pitchFamily="34" charset="0"/>
                <a:cs typeface="Calibri" panose="020F0502020204030204" pitchFamily="34" charset="0"/>
              </a:rPr>
              <a:t>ع</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وا</a:t>
            </a:r>
            <a:r>
              <a:rPr lang="ar-SA" sz="1800" dirty="0">
                <a:latin typeface="Calibri" panose="020F0502020204030204" pitchFamily="34" charset="0"/>
                <a:cs typeface="Calibri" panose="020F0502020204030204" pitchFamily="34" charset="0"/>
              </a:rPr>
              <a:t>ل</a:t>
            </a:r>
            <a:r>
              <a:rPr lang="en-GB" sz="1800" dirty="0" err="1">
                <a:latin typeface="Calibri" panose="020F0502020204030204" pitchFamily="34" charset="0"/>
                <a:cs typeface="Calibri" panose="020F0502020204030204" pitchFamily="34" charset="0"/>
              </a:rPr>
              <a:t>بحث</a:t>
            </a:r>
            <a:r>
              <a:rPr lang="en-GB" sz="1800" dirty="0">
                <a:latin typeface="Calibri" panose="020F0502020204030204" pitchFamily="34" charset="0"/>
                <a:cs typeface="Calibri" panose="020F0502020204030204" pitchFamily="34" charset="0"/>
              </a:rPr>
              <a:t> عن </a:t>
            </a:r>
            <a:r>
              <a:rPr lang="en-GB" sz="1800" dirty="0" err="1">
                <a:latin typeface="Calibri" panose="020F0502020204030204" pitchFamily="34" charset="0"/>
                <a:cs typeface="Calibri" panose="020F0502020204030204" pitchFamily="34" charset="0"/>
              </a:rPr>
              <a:t>مؤشرات</a:t>
            </a:r>
            <a:r>
              <a:rPr lang="en-GB"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للا</a:t>
            </a:r>
            <a:r>
              <a:rPr lang="en-GB" sz="1800" dirty="0" err="1">
                <a:latin typeface="Calibri" panose="020F0502020204030204" pitchFamily="34" charset="0"/>
                <a:cs typeface="Calibri" panose="020F0502020204030204" pitchFamily="34" charset="0"/>
              </a:rPr>
              <a:t>احتياجات</a:t>
            </a:r>
            <a:r>
              <a:rPr lang="en-GB" sz="1800" dirty="0">
                <a:latin typeface="Calibri" panose="020F0502020204030204" pitchFamily="34" charset="0"/>
                <a:cs typeface="Calibri" panose="020F0502020204030204" pitchFamily="34" charset="0"/>
              </a:rPr>
              <a:t> العاجلة للصحة النفسية والدعم النفسي الاجتماعي</a:t>
            </a:r>
          </a:p>
          <a:p>
            <a:pPr marL="342900" indent="-342900" algn="r" rtl="1">
              <a:buFont typeface="Arial" panose="020B0604020202020204" pitchFamily="34" charset="0"/>
              <a:buChar char="•"/>
            </a:pPr>
            <a:r>
              <a:rPr lang="ar-SA" sz="1800" dirty="0">
                <a:latin typeface="Calibri" panose="020F0502020204030204" pitchFamily="34" charset="0"/>
                <a:ea typeface="+mn-lt"/>
                <a:cs typeface="Calibri" panose="020F0502020204030204" pitchFamily="34" charset="0"/>
              </a:rPr>
              <a:t>قم بتأكيد</a:t>
            </a:r>
            <a:r>
              <a:rPr lang="en-GB" sz="1800" dirty="0">
                <a:latin typeface="Calibri" panose="020F0502020204030204" pitchFamily="34" charset="0"/>
                <a:ea typeface="+mn-lt"/>
                <a:cs typeface="Calibri" panose="020F0502020204030204" pitchFamily="34" charset="0"/>
              </a:rPr>
              <a:t> </a:t>
            </a:r>
            <a:r>
              <a:rPr lang="en-GB" sz="1800" dirty="0" err="1">
                <a:latin typeface="Calibri" panose="020F0502020204030204" pitchFamily="34" charset="0"/>
                <a:ea typeface="+mn-lt"/>
                <a:cs typeface="Calibri" panose="020F0502020204030204" pitchFamily="34" charset="0"/>
              </a:rPr>
              <a:t>ألمهم</a:t>
            </a:r>
            <a:r>
              <a:rPr lang="en-GB" sz="1800" dirty="0">
                <a:latin typeface="Calibri" panose="020F0502020204030204" pitchFamily="34" charset="0"/>
                <a:ea typeface="+mn-lt"/>
                <a:cs typeface="Calibri" panose="020F0502020204030204" pitchFamily="34" charset="0"/>
              </a:rPr>
              <a:t> وكن داعمًا</a:t>
            </a:r>
          </a:p>
        </p:txBody>
      </p:sp>
      <p:sp>
        <p:nvSpPr>
          <p:cNvPr id="22" name="TextBox 21">
            <a:extLst>
              <a:ext uri="{FF2B5EF4-FFF2-40B4-BE49-F238E27FC236}">
                <a16:creationId xmlns:a16="http://schemas.microsoft.com/office/drawing/2014/main" id="{A556214D-35C4-00AD-B78B-89CEEC8081D4}"/>
              </a:ext>
            </a:extLst>
          </p:cNvPr>
          <p:cNvSpPr txBox="1"/>
          <p:nvPr/>
        </p:nvSpPr>
        <p:spPr>
          <a:xfrm>
            <a:off x="4506285" y="3662575"/>
            <a:ext cx="2901524" cy="2308324"/>
          </a:xfrm>
          <a:prstGeom prst="rect">
            <a:avLst/>
          </a:prstGeom>
          <a:noFill/>
        </p:spPr>
        <p:txBody>
          <a:bodyPr wrap="square">
            <a:spAutoFit/>
          </a:bodyPr>
          <a:lstStyle/>
          <a:p>
            <a:pPr marL="342900" indent="-342900" algn="r" rtl="1">
              <a:buFont typeface="Arial" panose="020B0604020202020204" pitchFamily="34" charset="0"/>
              <a:buChar char="•"/>
            </a:pPr>
            <a:r>
              <a:rPr lang="ar-SA" dirty="0">
                <a:latin typeface="Calibri" panose="020F0502020204030204" pitchFamily="34" charset="0"/>
                <a:ea typeface="+mn-lt"/>
                <a:cs typeface="Calibri" panose="020F0502020204030204" pitchFamily="34" charset="0"/>
              </a:rPr>
              <a:t>توا</a:t>
            </a:r>
            <a:r>
              <a:rPr lang="en-GB" sz="1800" dirty="0" err="1">
                <a:latin typeface="Calibri" panose="020F0502020204030204" pitchFamily="34" charset="0"/>
                <a:ea typeface="+mn-lt"/>
                <a:cs typeface="Calibri" panose="020F0502020204030204" pitchFamily="34" charset="0"/>
              </a:rPr>
              <a:t>صل</a:t>
            </a:r>
            <a:r>
              <a:rPr lang="en-GB" sz="1800" dirty="0">
                <a:latin typeface="Calibri" panose="020F0502020204030204" pitchFamily="34" charset="0"/>
                <a:ea typeface="+mn-lt"/>
                <a:cs typeface="Calibri" panose="020F0502020204030204" pitchFamily="34" charset="0"/>
              </a:rPr>
              <a:t> </a:t>
            </a:r>
            <a:r>
              <a:rPr lang="ar-SA" sz="1800" dirty="0">
                <a:latin typeface="Calibri" panose="020F0502020204030204" pitchFamily="34" charset="0"/>
                <a:ea typeface="+mn-lt"/>
                <a:cs typeface="Calibri" panose="020F0502020204030204" pitchFamily="34" charset="0"/>
              </a:rPr>
              <a:t>مع </a:t>
            </a:r>
            <a:r>
              <a:rPr lang="en-GB" sz="1800" dirty="0" err="1">
                <a:latin typeface="Calibri" panose="020F0502020204030204" pitchFamily="34" charset="0"/>
                <a:ea typeface="+mn-lt"/>
                <a:cs typeface="Calibri" panose="020F0502020204030204" pitchFamily="34" charset="0"/>
              </a:rPr>
              <a:t>مشرفك</a:t>
            </a:r>
            <a:r>
              <a:rPr lang="en-GB" sz="1800" dirty="0">
                <a:latin typeface="Calibri" panose="020F0502020204030204" pitchFamily="34" charset="0"/>
                <a:ea typeface="+mn-lt"/>
                <a:cs typeface="Calibri" panose="020F0502020204030204" pitchFamily="34" charset="0"/>
              </a:rPr>
              <a:t> إذا تم </a:t>
            </a:r>
            <a:r>
              <a:rPr lang="en-GB" sz="1800" dirty="0" err="1">
                <a:latin typeface="Calibri" panose="020F0502020204030204" pitchFamily="34" charset="0"/>
                <a:ea typeface="+mn-lt"/>
                <a:cs typeface="Calibri" panose="020F0502020204030204" pitchFamily="34" charset="0"/>
              </a:rPr>
              <a:t>تحديد</a:t>
            </a:r>
            <a:r>
              <a:rPr lang="en-GB" sz="1800" dirty="0">
                <a:latin typeface="Calibri" panose="020F0502020204030204" pitchFamily="34" charset="0"/>
                <a:ea typeface="+mn-lt"/>
                <a:cs typeface="Calibri" panose="020F0502020204030204" pitchFamily="34" charset="0"/>
              </a:rPr>
              <a:t> </a:t>
            </a:r>
            <a:r>
              <a:rPr lang="en-GB" sz="1800" dirty="0" err="1">
                <a:latin typeface="Calibri" panose="020F0502020204030204" pitchFamily="34" charset="0"/>
                <a:cs typeface="Calibri" panose="020F0502020204030204" pitchFamily="34" charset="0"/>
              </a:rPr>
              <a:t>الاحتياجات</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العاجلة</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للصحة</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النفسية</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والدعم</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النفسي</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الاجتماعي</a:t>
            </a:r>
            <a:r>
              <a:rPr lang="ar-SA" sz="1800" dirty="0">
                <a:latin typeface="Calibri" panose="020F0502020204030204" pitchFamily="34" charset="0"/>
                <a:cs typeface="Calibri" panose="020F0502020204030204" pitchFamily="34" charset="0"/>
              </a:rPr>
              <a:t> </a:t>
            </a:r>
            <a:endParaRPr lang="en-GB" sz="18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1800" dirty="0">
                <a:latin typeface="Calibri" panose="020F0502020204030204" pitchFamily="34" charset="0"/>
                <a:cs typeface="Calibri" panose="020F0502020204030204" pitchFamily="34" charset="0"/>
              </a:rPr>
              <a:t>تأكد من أن الطفل الذي لديه احتياجات عاجلة للصحة النفسية والدعم النفسي الاجتماعي ليس وحده</a:t>
            </a:r>
          </a:p>
        </p:txBody>
      </p:sp>
      <p:sp>
        <p:nvSpPr>
          <p:cNvPr id="24" name="TextBox 23">
            <a:extLst>
              <a:ext uri="{FF2B5EF4-FFF2-40B4-BE49-F238E27FC236}">
                <a16:creationId xmlns:a16="http://schemas.microsoft.com/office/drawing/2014/main" id="{61A42C88-0D46-7D4C-027B-E3E60B040E08}"/>
              </a:ext>
            </a:extLst>
          </p:cNvPr>
          <p:cNvSpPr txBox="1"/>
          <p:nvPr/>
        </p:nvSpPr>
        <p:spPr>
          <a:xfrm>
            <a:off x="7785846" y="3598163"/>
            <a:ext cx="3980329" cy="2308324"/>
          </a:xfrm>
          <a:prstGeom prst="rect">
            <a:avLst/>
          </a:prstGeom>
          <a:noFill/>
        </p:spPr>
        <p:txBody>
          <a:bodyPr wrap="square">
            <a:spAutoFit/>
          </a:bodyPr>
          <a:lstStyle/>
          <a:p>
            <a:pPr marL="342900" indent="-342900" algn="r" rtl="1">
              <a:buFont typeface="Arial" panose="020B0604020202020204" pitchFamily="34" charset="0"/>
              <a:buChar char="•"/>
            </a:pPr>
            <a:r>
              <a:rPr lang="en-GB" sz="1800" dirty="0" err="1">
                <a:latin typeface="Calibri" panose="020F0502020204030204" pitchFamily="34" charset="0"/>
                <a:cs typeface="Calibri" panose="020F0502020204030204" pitchFamily="34" charset="0"/>
              </a:rPr>
              <a:t>ا</a:t>
            </a:r>
            <a:r>
              <a:rPr lang="ar-SA" sz="1800" dirty="0">
                <a:latin typeface="Calibri" panose="020F0502020204030204" pitchFamily="34" charset="0"/>
                <a:cs typeface="Calibri" panose="020F0502020204030204" pitchFamily="34" charset="0"/>
              </a:rPr>
              <a:t>لاطلاع على</a:t>
            </a:r>
            <a:r>
              <a:rPr lang="en-GB" sz="1800" dirty="0">
                <a:latin typeface="Calibri" panose="020F0502020204030204" pitchFamily="34" charset="0"/>
                <a:cs typeface="Calibri" panose="020F0502020204030204" pitchFamily="34" charset="0"/>
              </a:rPr>
              <a:t> </a:t>
            </a:r>
            <a:r>
              <a:rPr lang="ar-SA" sz="1800" dirty="0">
                <a:latin typeface="Calibri" panose="020F0502020204030204" pitchFamily="34" charset="0"/>
                <a:cs typeface="Calibri" panose="020F0502020204030204" pitchFamily="34" charset="0"/>
              </a:rPr>
              <a:t>مسح </a:t>
            </a:r>
            <a:r>
              <a:rPr lang="en-GB" sz="1800" dirty="0" err="1">
                <a:latin typeface="Calibri" panose="020F0502020204030204" pitchFamily="34" charset="0"/>
                <a:cs typeface="Calibri" panose="020F0502020204030204" pitchFamily="34" charset="0"/>
              </a:rPr>
              <a:t>خدمات</a:t>
            </a:r>
            <a:r>
              <a:rPr lang="en-GB" sz="1800" dirty="0">
                <a:latin typeface="Calibri" panose="020F0502020204030204" pitchFamily="34" charset="0"/>
                <a:cs typeface="Calibri" panose="020F0502020204030204" pitchFamily="34" charset="0"/>
              </a:rPr>
              <a:t> دعم الصحة النفسية والدعم النفسي الاجتماعي المتخصصة</a:t>
            </a:r>
          </a:p>
          <a:p>
            <a:pPr marL="342900" indent="-342900" algn="r" rtl="1">
              <a:buFont typeface="Arial" panose="020B0604020202020204" pitchFamily="34" charset="0"/>
              <a:buChar char="•"/>
            </a:pPr>
            <a:r>
              <a:rPr lang="ar-SA" sz="1800" dirty="0">
                <a:latin typeface="Calibri" panose="020F0502020204030204" pitchFamily="34" charset="0"/>
                <a:cs typeface="Calibri" panose="020F0502020204030204" pitchFamily="34" charset="0"/>
              </a:rPr>
              <a:t>ال</a:t>
            </a:r>
            <a:r>
              <a:rPr lang="en-GB" sz="1800" dirty="0" err="1">
                <a:latin typeface="Calibri" panose="020F0502020204030204" pitchFamily="34" charset="0"/>
                <a:cs typeface="Calibri" panose="020F0502020204030204" pitchFamily="34" charset="0"/>
              </a:rPr>
              <a:t>ربط</a:t>
            </a:r>
            <a:r>
              <a:rPr lang="en-GB" sz="1800" dirty="0">
                <a:latin typeface="Calibri" panose="020F0502020204030204" pitchFamily="34" charset="0"/>
                <a:cs typeface="Calibri" panose="020F0502020204030204" pitchFamily="34" charset="0"/>
              </a:rPr>
              <a:t> </a:t>
            </a:r>
            <a:r>
              <a:rPr lang="ar-SA" sz="1800" dirty="0">
                <a:latin typeface="Calibri" panose="020F0502020204030204" pitchFamily="34" charset="0"/>
                <a:cs typeface="Calibri" panose="020F0502020204030204" pitchFamily="34" charset="0"/>
              </a:rPr>
              <a:t>ب</a:t>
            </a:r>
            <a:r>
              <a:rPr lang="en-GB" sz="1800" dirty="0" err="1">
                <a:latin typeface="Calibri" panose="020F0502020204030204" pitchFamily="34" charset="0"/>
                <a:cs typeface="Calibri" panose="020F0502020204030204" pitchFamily="34" charset="0"/>
              </a:rPr>
              <a:t>خدمات</a:t>
            </a:r>
            <a:r>
              <a:rPr lang="en-GB" sz="1800" dirty="0">
                <a:latin typeface="Calibri" panose="020F0502020204030204" pitchFamily="34" charset="0"/>
                <a:cs typeface="Calibri" panose="020F0502020204030204" pitchFamily="34" charset="0"/>
              </a:rPr>
              <a:t> الصحة </a:t>
            </a:r>
            <a:r>
              <a:rPr lang="en-GB" sz="1800" dirty="0" err="1">
                <a:latin typeface="Calibri" panose="020F0502020204030204" pitchFamily="34" charset="0"/>
                <a:cs typeface="Calibri" panose="020F0502020204030204" pitchFamily="34" charset="0"/>
              </a:rPr>
              <a:t>النفسية</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والدعم</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النفسي</a:t>
            </a:r>
            <a:r>
              <a:rPr lang="ar-SA" sz="1800" dirty="0">
                <a:latin typeface="Calibri" panose="020F0502020204030204" pitchFamily="34" charset="0"/>
                <a:cs typeface="Calibri" panose="020F0502020204030204" pitchFamily="34" charset="0"/>
              </a:rPr>
              <a:t> الاجتماعي</a:t>
            </a:r>
            <a:r>
              <a:rPr lang="en-GB" sz="1800" dirty="0">
                <a:latin typeface="Calibri" panose="020F0502020204030204" pitchFamily="34" charset="0"/>
                <a:cs typeface="Calibri" panose="020F0502020204030204" pitchFamily="34" charset="0"/>
              </a:rPr>
              <a:t> المتخصصة </a:t>
            </a:r>
            <a:r>
              <a:rPr lang="en-GB" sz="1800" dirty="0" err="1">
                <a:latin typeface="Calibri" panose="020F0502020204030204" pitchFamily="34" charset="0"/>
                <a:cs typeface="Calibri" panose="020F0502020204030204" pitchFamily="34" charset="0"/>
              </a:rPr>
              <a:t>أو</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a:t>
            </a:r>
            <a:r>
              <a:rPr lang="ar-SA" sz="1800" dirty="0">
                <a:latin typeface="Calibri" panose="020F0502020204030204" pitchFamily="34" charset="0"/>
                <a:cs typeface="Calibri" panose="020F0502020204030204" pitchFamily="34" charset="0"/>
              </a:rPr>
              <a:t>تقنية</a:t>
            </a:r>
            <a:r>
              <a:rPr lang="en-GB" sz="1800" dirty="0">
                <a:latin typeface="Calibri" panose="020F0502020204030204" pitchFamily="34" charset="0"/>
                <a:cs typeface="Calibri" panose="020F0502020204030204" pitchFamily="34" charset="0"/>
              </a:rPr>
              <a:t> إذا كانت متوفرة وفي </a:t>
            </a:r>
            <a:r>
              <a:rPr lang="en-GB" sz="1800" dirty="0" err="1">
                <a:latin typeface="Calibri" panose="020F0502020204030204" pitchFamily="34" charset="0"/>
                <a:cs typeface="Calibri" panose="020F0502020204030204" pitchFamily="34" charset="0"/>
              </a:rPr>
              <a:t>مصلحة</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الطفل</a:t>
            </a:r>
            <a:r>
              <a:rPr lang="ar-SA" sz="1800" dirty="0">
                <a:latin typeface="Calibri" panose="020F0502020204030204" pitchFamily="34" charset="0"/>
                <a:cs typeface="Calibri" panose="020F0502020204030204" pitchFamily="34" charset="0"/>
              </a:rPr>
              <a:t> الفضلى</a:t>
            </a:r>
            <a:endParaRPr lang="en-GB" sz="18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1800" dirty="0" err="1">
                <a:latin typeface="Calibri" panose="020F0502020204030204" pitchFamily="34" charset="0"/>
                <a:cs typeface="Calibri" panose="020F0502020204030204" pitchFamily="34" charset="0"/>
              </a:rPr>
              <a:t>استكش</a:t>
            </a:r>
            <a:r>
              <a:rPr lang="ar-SA" sz="1800" dirty="0" err="1">
                <a:latin typeface="Calibri" panose="020F0502020204030204" pitchFamily="34" charset="0"/>
                <a:cs typeface="Calibri" panose="020F0502020204030204" pitchFamily="34" charset="0"/>
              </a:rPr>
              <a:t>ا</a:t>
            </a:r>
            <a:r>
              <a:rPr lang="en-GB" sz="1800" dirty="0" err="1">
                <a:latin typeface="Calibri" panose="020F0502020204030204" pitchFamily="34" charset="0"/>
                <a:cs typeface="Calibri" panose="020F0502020204030204" pitchFamily="34" charset="0"/>
              </a:rPr>
              <a:t>ف</a:t>
            </a:r>
            <a:r>
              <a:rPr lang="en-GB" sz="1800" dirty="0">
                <a:latin typeface="Calibri" panose="020F0502020204030204" pitchFamily="34" charset="0"/>
                <a:cs typeface="Calibri" panose="020F0502020204030204" pitchFamily="34" charset="0"/>
              </a:rPr>
              <a:t> </a:t>
            </a:r>
            <a:r>
              <a:rPr lang="ar-SA" sz="1800" dirty="0">
                <a:latin typeface="Calibri" panose="020F0502020204030204" pitchFamily="34" charset="0"/>
                <a:cs typeface="Calibri" panose="020F0502020204030204" pitchFamily="34" charset="0"/>
              </a:rPr>
              <a:t>ال</a:t>
            </a:r>
            <a:r>
              <a:rPr lang="en-GB" sz="1800" dirty="0" err="1">
                <a:latin typeface="Calibri" panose="020F0502020204030204" pitchFamily="34" charset="0"/>
                <a:cs typeface="Calibri" panose="020F0502020204030204" pitchFamily="34" charset="0"/>
              </a:rPr>
              <a:t>دعم</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المجتمعي</a:t>
            </a:r>
            <a:r>
              <a:rPr lang="en-GB"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لل</a:t>
            </a:r>
            <a:r>
              <a:rPr lang="en-GB" sz="1800" dirty="0" err="1">
                <a:latin typeface="Calibri" panose="020F0502020204030204" pitchFamily="34" charset="0"/>
                <a:cs typeface="Calibri" panose="020F0502020204030204" pitchFamily="34" charset="0"/>
              </a:rPr>
              <a:t>صحة</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النفسية</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والدعم</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النفسي</a:t>
            </a:r>
            <a:r>
              <a:rPr lang="en-GB" sz="1800" dirty="0">
                <a:latin typeface="Calibri" panose="020F0502020204030204" pitchFamily="34" charset="0"/>
                <a:cs typeface="Calibri" panose="020F0502020204030204" pitchFamily="34" charset="0"/>
              </a:rPr>
              <a:t> </a:t>
            </a:r>
            <a:r>
              <a:rPr lang="en-GB" sz="1800" dirty="0" err="1">
                <a:latin typeface="Calibri" panose="020F0502020204030204" pitchFamily="34" charset="0"/>
                <a:cs typeface="Calibri" panose="020F0502020204030204" pitchFamily="34" charset="0"/>
              </a:rPr>
              <a:t>في</a:t>
            </a:r>
            <a:r>
              <a:rPr lang="en-GB" sz="1800" dirty="0">
                <a:latin typeface="Calibri" panose="020F0502020204030204" pitchFamily="34" charset="0"/>
                <a:cs typeface="Calibri" panose="020F0502020204030204" pitchFamily="34" charset="0"/>
              </a:rPr>
              <a:t> حالة عدم توفر خدمات متخصصة</a:t>
            </a:r>
          </a:p>
        </p:txBody>
      </p:sp>
      <p:pic>
        <p:nvPicPr>
          <p:cNvPr id="28" name="Graphic 27" descr="Marker with solid fill">
            <a:extLst>
              <a:ext uri="{FF2B5EF4-FFF2-40B4-BE49-F238E27FC236}">
                <a16:creationId xmlns:a16="http://schemas.microsoft.com/office/drawing/2014/main" id="{DA326168-BC32-E3F9-B88B-7EB919B6B4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248969" y="1814274"/>
            <a:ext cx="1157925" cy="1157925"/>
          </a:xfrm>
          <a:prstGeom prst="rect">
            <a:avLst/>
          </a:prstGeom>
        </p:spPr>
      </p:pic>
      <p:sp>
        <p:nvSpPr>
          <p:cNvPr id="29" name="Freeform: Shape 28">
            <a:extLst>
              <a:ext uri="{FF2B5EF4-FFF2-40B4-BE49-F238E27FC236}">
                <a16:creationId xmlns:a16="http://schemas.microsoft.com/office/drawing/2014/main" id="{75D88B4D-DBFA-28AF-41BA-3F8CB5989C2B}"/>
              </a:ext>
            </a:extLst>
          </p:cNvPr>
          <p:cNvSpPr/>
          <p:nvPr/>
        </p:nvSpPr>
        <p:spPr>
          <a:xfrm>
            <a:off x="9023679" y="2781597"/>
            <a:ext cx="1547189" cy="321850"/>
          </a:xfrm>
          <a:custGeom>
            <a:avLst/>
            <a:gdLst>
              <a:gd name="connsiteX0" fmla="*/ 0 w 2314937"/>
              <a:gd name="connsiteY0" fmla="*/ 254643 h 266218"/>
              <a:gd name="connsiteX1" fmla="*/ 763930 w 2314937"/>
              <a:gd name="connsiteY1" fmla="*/ 0 h 266218"/>
              <a:gd name="connsiteX2" fmla="*/ 1527859 w 2314937"/>
              <a:gd name="connsiteY2" fmla="*/ 266218 h 266218"/>
              <a:gd name="connsiteX3" fmla="*/ 2314937 w 2314937"/>
              <a:gd name="connsiteY3" fmla="*/ 34724 h 266218"/>
            </a:gdLst>
            <a:ahLst/>
            <a:cxnLst>
              <a:cxn ang="0">
                <a:pos x="connsiteX0" y="connsiteY0"/>
              </a:cxn>
              <a:cxn ang="0">
                <a:pos x="connsiteX1" y="connsiteY1"/>
              </a:cxn>
              <a:cxn ang="0">
                <a:pos x="connsiteX2" y="connsiteY2"/>
              </a:cxn>
              <a:cxn ang="0">
                <a:pos x="connsiteX3" y="connsiteY3"/>
              </a:cxn>
            </a:cxnLst>
            <a:rect l="l" t="t" r="r" b="b"/>
            <a:pathLst>
              <a:path w="2314937" h="266218">
                <a:moveTo>
                  <a:pt x="0" y="254643"/>
                </a:moveTo>
                <a:lnTo>
                  <a:pt x="763930" y="0"/>
                </a:lnTo>
                <a:lnTo>
                  <a:pt x="1527859" y="266218"/>
                </a:lnTo>
                <a:lnTo>
                  <a:pt x="2314937" y="34724"/>
                </a:lnTo>
              </a:path>
            </a:pathLst>
          </a:custGeom>
          <a:no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34" name="Group 33">
            <a:extLst>
              <a:ext uri="{FF2B5EF4-FFF2-40B4-BE49-F238E27FC236}">
                <a16:creationId xmlns:a16="http://schemas.microsoft.com/office/drawing/2014/main" id="{DF6EA52C-E401-9FC9-8126-D999CC99E0D5}"/>
              </a:ext>
            </a:extLst>
          </p:cNvPr>
          <p:cNvGrpSpPr/>
          <p:nvPr/>
        </p:nvGrpSpPr>
        <p:grpSpPr>
          <a:xfrm>
            <a:off x="5627674" y="1823973"/>
            <a:ext cx="1039343" cy="1394964"/>
            <a:chOff x="5438539" y="7646118"/>
            <a:chExt cx="814830" cy="1093633"/>
          </a:xfrm>
          <a:solidFill>
            <a:schemeClr val="accent4">
              <a:lumMod val="75000"/>
            </a:schemeClr>
          </a:solidFill>
        </p:grpSpPr>
        <p:sp>
          <p:nvSpPr>
            <p:cNvPr id="35" name="Round Same Side Corner Rectangle 21">
              <a:extLst>
                <a:ext uri="{FF2B5EF4-FFF2-40B4-BE49-F238E27FC236}">
                  <a16:creationId xmlns:a16="http://schemas.microsoft.com/office/drawing/2014/main" id="{2CC241C6-7F6A-BCD3-4248-1B5BAB908713}"/>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6" name="Oval 35">
              <a:extLst>
                <a:ext uri="{FF2B5EF4-FFF2-40B4-BE49-F238E27FC236}">
                  <a16:creationId xmlns:a16="http://schemas.microsoft.com/office/drawing/2014/main" id="{3B71B224-114E-5EF6-B899-C3A4F0851B2D}"/>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7" name="Round Same Side Corner Rectangle 23">
              <a:extLst>
                <a:ext uri="{FF2B5EF4-FFF2-40B4-BE49-F238E27FC236}">
                  <a16:creationId xmlns:a16="http://schemas.microsoft.com/office/drawing/2014/main" id="{CE28B6AE-7F22-9189-7EDA-D9C875EFD127}"/>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8" name="Oval 37">
              <a:extLst>
                <a:ext uri="{FF2B5EF4-FFF2-40B4-BE49-F238E27FC236}">
                  <a16:creationId xmlns:a16="http://schemas.microsoft.com/office/drawing/2014/main" id="{4AF6938F-8DCE-1853-9361-470FC67F9A34}"/>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9" name="Round Same Side Corner Rectangle 25">
              <a:extLst>
                <a:ext uri="{FF2B5EF4-FFF2-40B4-BE49-F238E27FC236}">
                  <a16:creationId xmlns:a16="http://schemas.microsoft.com/office/drawing/2014/main" id="{CD1792D3-F4AC-5EBF-4664-1EAE0765970E}"/>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0" name="Round Same Side Corner Rectangle 26">
              <a:extLst>
                <a:ext uri="{FF2B5EF4-FFF2-40B4-BE49-F238E27FC236}">
                  <a16:creationId xmlns:a16="http://schemas.microsoft.com/office/drawing/2014/main" id="{B056E560-E88C-29B0-713D-1D1A3B85FC13}"/>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43" name="Group 42">
            <a:extLst>
              <a:ext uri="{FF2B5EF4-FFF2-40B4-BE49-F238E27FC236}">
                <a16:creationId xmlns:a16="http://schemas.microsoft.com/office/drawing/2014/main" id="{BDC97515-157B-F4EB-8046-1367CAD9A3A3}"/>
              </a:ext>
            </a:extLst>
          </p:cNvPr>
          <p:cNvGrpSpPr/>
          <p:nvPr/>
        </p:nvGrpSpPr>
        <p:grpSpPr>
          <a:xfrm>
            <a:off x="1588463" y="2301969"/>
            <a:ext cx="417621" cy="928316"/>
            <a:chOff x="5780074" y="2443021"/>
            <a:chExt cx="417621" cy="928316"/>
          </a:xfrm>
        </p:grpSpPr>
        <p:sp>
          <p:nvSpPr>
            <p:cNvPr id="41" name="Round Same Side Corner Rectangle 21">
              <a:extLst>
                <a:ext uri="{FF2B5EF4-FFF2-40B4-BE49-F238E27FC236}">
                  <a16:creationId xmlns:a16="http://schemas.microsoft.com/office/drawing/2014/main" id="{111A3502-A47E-EFA3-ECB9-A65A02B4F3B0}"/>
                </a:ext>
              </a:extLst>
            </p:cNvPr>
            <p:cNvSpPr/>
            <p:nvPr/>
          </p:nvSpPr>
          <p:spPr>
            <a:xfrm>
              <a:off x="5783137" y="2932368"/>
              <a:ext cx="412927" cy="438969"/>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2" name="Oval 41">
              <a:extLst>
                <a:ext uri="{FF2B5EF4-FFF2-40B4-BE49-F238E27FC236}">
                  <a16:creationId xmlns:a16="http://schemas.microsoft.com/office/drawing/2014/main" id="{465B9DB3-D76F-9520-193E-DA644FAF6AFC}"/>
                </a:ext>
              </a:extLst>
            </p:cNvPr>
            <p:cNvSpPr/>
            <p:nvPr/>
          </p:nvSpPr>
          <p:spPr>
            <a:xfrm>
              <a:off x="5780074" y="2443021"/>
              <a:ext cx="417621" cy="417621"/>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45" name="Speech Bubble: Rectangle with Corners Rounded 44">
            <a:extLst>
              <a:ext uri="{FF2B5EF4-FFF2-40B4-BE49-F238E27FC236}">
                <a16:creationId xmlns:a16="http://schemas.microsoft.com/office/drawing/2014/main" id="{90EB06AA-3924-6988-CE4C-D7FD03C5D129}"/>
              </a:ext>
            </a:extLst>
          </p:cNvPr>
          <p:cNvSpPr/>
          <p:nvPr/>
        </p:nvSpPr>
        <p:spPr>
          <a:xfrm>
            <a:off x="1104418" y="1823973"/>
            <a:ext cx="532436" cy="368989"/>
          </a:xfrm>
          <a:prstGeom prst="wedgeRoundRectCallout">
            <a:avLst>
              <a:gd name="adj1" fmla="val 31341"/>
              <a:gd name="adj2" fmla="val 75048"/>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48" name="Group 47">
            <a:extLst>
              <a:ext uri="{FF2B5EF4-FFF2-40B4-BE49-F238E27FC236}">
                <a16:creationId xmlns:a16="http://schemas.microsoft.com/office/drawing/2014/main" id="{29054934-1256-26EE-EC13-3E0A4EB40553}"/>
              </a:ext>
            </a:extLst>
          </p:cNvPr>
          <p:cNvGrpSpPr/>
          <p:nvPr/>
        </p:nvGrpSpPr>
        <p:grpSpPr>
          <a:xfrm>
            <a:off x="2867325" y="1823973"/>
            <a:ext cx="417622" cy="1394964"/>
            <a:chOff x="6401795" y="1976373"/>
            <a:chExt cx="417622" cy="1394964"/>
          </a:xfrm>
        </p:grpSpPr>
        <p:sp>
          <p:nvSpPr>
            <p:cNvPr id="46" name="Round Same Side Corner Rectangle 23">
              <a:extLst>
                <a:ext uri="{FF2B5EF4-FFF2-40B4-BE49-F238E27FC236}">
                  <a16:creationId xmlns:a16="http://schemas.microsoft.com/office/drawing/2014/main" id="{F0E008F9-3FF3-46EF-BFC6-2783B860E7C8}"/>
                </a:ext>
              </a:extLst>
            </p:cNvPr>
            <p:cNvSpPr/>
            <p:nvPr/>
          </p:nvSpPr>
          <p:spPr>
            <a:xfrm>
              <a:off x="6404857" y="2465718"/>
              <a:ext cx="412928" cy="905619"/>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7" name="Oval 46">
              <a:extLst>
                <a:ext uri="{FF2B5EF4-FFF2-40B4-BE49-F238E27FC236}">
                  <a16:creationId xmlns:a16="http://schemas.microsoft.com/office/drawing/2014/main" id="{292F1373-01AD-A0E9-712B-69074D44794F}"/>
                </a:ext>
              </a:extLst>
            </p:cNvPr>
            <p:cNvSpPr/>
            <p:nvPr/>
          </p:nvSpPr>
          <p:spPr>
            <a:xfrm>
              <a:off x="6401795" y="1976373"/>
              <a:ext cx="417622" cy="417621"/>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cxnSp>
        <p:nvCxnSpPr>
          <p:cNvPr id="50" name="Straight Connector 49">
            <a:extLst>
              <a:ext uri="{FF2B5EF4-FFF2-40B4-BE49-F238E27FC236}">
                <a16:creationId xmlns:a16="http://schemas.microsoft.com/office/drawing/2014/main" id="{FBAEB6C8-B483-A58D-951A-2ADCAD165CB6}"/>
              </a:ext>
            </a:extLst>
          </p:cNvPr>
          <p:cNvCxnSpPr>
            <a:cxnSpLocks/>
          </p:cNvCxnSpPr>
          <p:nvPr/>
        </p:nvCxnSpPr>
        <p:spPr>
          <a:xfrm flipH="1">
            <a:off x="2130992" y="2020849"/>
            <a:ext cx="746236" cy="249665"/>
          </a:xfrm>
          <a:prstGeom prst="line">
            <a:avLst/>
          </a:prstGeom>
          <a:ln w="38100">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7" name="Speech Bubble: Rectangle with Corners Rounded 56">
            <a:extLst>
              <a:ext uri="{FF2B5EF4-FFF2-40B4-BE49-F238E27FC236}">
                <a16:creationId xmlns:a16="http://schemas.microsoft.com/office/drawing/2014/main" id="{4A04F77F-AC44-38F5-2C0B-330156BFE412}"/>
              </a:ext>
            </a:extLst>
          </p:cNvPr>
          <p:cNvSpPr/>
          <p:nvPr/>
        </p:nvSpPr>
        <p:spPr>
          <a:xfrm>
            <a:off x="2219441" y="2468048"/>
            <a:ext cx="532436" cy="368989"/>
          </a:xfrm>
          <a:prstGeom prst="wedgeRoundRectCallout">
            <a:avLst>
              <a:gd name="adj1" fmla="val 40037"/>
              <a:gd name="adj2" fmla="val -75522"/>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18188409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38D975F-629C-9EA2-8FEC-B7C6B651D318}"/>
              </a:ext>
            </a:extLst>
          </p:cNvPr>
          <p:cNvGrpSpPr/>
          <p:nvPr/>
        </p:nvGrpSpPr>
        <p:grpSpPr>
          <a:xfrm>
            <a:off x="10300784" y="335590"/>
            <a:ext cx="1587872" cy="1368854"/>
            <a:chOff x="10228983" y="337468"/>
            <a:chExt cx="1587872" cy="1368854"/>
          </a:xfrm>
        </p:grpSpPr>
        <p:sp>
          <p:nvSpPr>
            <p:cNvPr id="5" name="Hexagon 4">
              <a:extLst>
                <a:ext uri="{FF2B5EF4-FFF2-40B4-BE49-F238E27FC236}">
                  <a16:creationId xmlns:a16="http://schemas.microsoft.com/office/drawing/2014/main" id="{1357B156-5C4C-4F9F-365B-E050B72F19B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6" name="Group 5">
              <a:extLst>
                <a:ext uri="{FF2B5EF4-FFF2-40B4-BE49-F238E27FC236}">
                  <a16:creationId xmlns:a16="http://schemas.microsoft.com/office/drawing/2014/main" id="{AAA0BDC3-D20A-EB65-607A-859EA560746B}"/>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F19969F5-4A8F-88BE-9E82-3081A768707E}"/>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٧٣</a:t>
                </a:r>
                <a:endParaRPr lang="en-CA" b="1" dirty="0">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187AF5D6-7EA4-406D-A789-0B9CAAE4DCAA}"/>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7" name="Group 6">
              <a:extLst>
                <a:ext uri="{FF2B5EF4-FFF2-40B4-BE49-F238E27FC236}">
                  <a16:creationId xmlns:a16="http://schemas.microsoft.com/office/drawing/2014/main" id="{A50C67EA-6431-B346-D018-668B64CD468B}"/>
                </a:ext>
              </a:extLst>
            </p:cNvPr>
            <p:cNvGrpSpPr/>
            <p:nvPr/>
          </p:nvGrpSpPr>
          <p:grpSpPr>
            <a:xfrm>
              <a:off x="11325415" y="762701"/>
              <a:ext cx="182192" cy="634674"/>
              <a:chOff x="2121762" y="2323619"/>
              <a:chExt cx="200378" cy="825210"/>
            </a:xfrm>
          </p:grpSpPr>
          <p:sp>
            <p:nvSpPr>
              <p:cNvPr id="8" name="Isosceles Triangle 7">
                <a:extLst>
                  <a:ext uri="{FF2B5EF4-FFF2-40B4-BE49-F238E27FC236}">
                    <a16:creationId xmlns:a16="http://schemas.microsoft.com/office/drawing/2014/main" id="{9C8BF6B7-7C8E-41F6-702D-4A82EC3E2763}"/>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6" name="Rectangle 15">
                <a:extLst>
                  <a:ext uri="{FF2B5EF4-FFF2-40B4-BE49-F238E27FC236}">
                    <a16:creationId xmlns:a16="http://schemas.microsoft.com/office/drawing/2014/main" id="{2C96E960-5111-5AA2-B7BC-DA9242AA5967}"/>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24" name="Title 23">
            <a:extLst>
              <a:ext uri="{FF2B5EF4-FFF2-40B4-BE49-F238E27FC236}">
                <a16:creationId xmlns:a16="http://schemas.microsoft.com/office/drawing/2014/main" id="{98327AFE-661E-7213-EA1E-B45B843BEBB4}"/>
              </a:ext>
            </a:extLst>
          </p:cNvPr>
          <p:cNvSpPr>
            <a:spLocks noGrp="1"/>
          </p:cNvSpPr>
          <p:nvPr>
            <p:ph type="title"/>
          </p:nvPr>
        </p:nvSpPr>
        <p:spPr/>
        <p:txBody>
          <a:bodyPr>
            <a:normAutofit fontScale="90000"/>
          </a:bodyPr>
          <a:lstStyle/>
          <a:p>
            <a:pPr rtl="1"/>
            <a:r>
              <a:rPr lang="en-US" sz="3200" b="1" dirty="0">
                <a:latin typeface="Calibri" panose="020F0502020204030204" pitchFamily="34" charset="0"/>
                <a:cs typeface="Calibri" panose="020F0502020204030204" pitchFamily="34" charset="0"/>
              </a:rPr>
              <a:t>الأطفال الذين يعانون من مخاوف عاجلة بشأن الصحة النفسية والدعم النفسي الاجتماعي</a:t>
            </a:r>
            <a:endParaRPr lang="en-US" dirty="0">
              <a:latin typeface="Calibri" panose="020F0502020204030204" pitchFamily="34" charset="0"/>
              <a:cs typeface="Calibri" panose="020F0502020204030204" pitchFamily="34" charset="0"/>
            </a:endParaRPr>
          </a:p>
        </p:txBody>
      </p:sp>
      <p:sp>
        <p:nvSpPr>
          <p:cNvPr id="25" name="Speech Bubble: Rectangle with Corners Rounded 24">
            <a:extLst>
              <a:ext uri="{FF2B5EF4-FFF2-40B4-BE49-F238E27FC236}">
                <a16:creationId xmlns:a16="http://schemas.microsoft.com/office/drawing/2014/main" id="{C4514830-0969-E0E0-B0A2-FD6372B48C41}"/>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400" dirty="0">
                <a:solidFill>
                  <a:schemeClr val="tx1"/>
                </a:solidFill>
                <a:latin typeface="Calibri" panose="020F0502020204030204" pitchFamily="34" charset="0"/>
                <a:cs typeface="Calibri" panose="020F0502020204030204" pitchFamily="34" charset="0"/>
              </a:rPr>
              <a:t>ما الذي يجب أن يستمع إليه أخصائي الحالة؟</a:t>
            </a:r>
          </a:p>
        </p:txBody>
      </p:sp>
      <p:sp>
        <p:nvSpPr>
          <p:cNvPr id="26" name="Speech Bubble: Rectangle with Corners Rounded 25">
            <a:extLst>
              <a:ext uri="{FF2B5EF4-FFF2-40B4-BE49-F238E27FC236}">
                <a16:creationId xmlns:a16="http://schemas.microsoft.com/office/drawing/2014/main" id="{CD491E95-4EB7-9B3A-E188-0E0B33247B82}"/>
              </a:ext>
            </a:extLst>
          </p:cNvPr>
          <p:cNvSpPr/>
          <p:nvPr/>
        </p:nvSpPr>
        <p:spPr>
          <a:xfrm>
            <a:off x="4828771" y="2309178"/>
            <a:ext cx="2821709" cy="2611120"/>
          </a:xfrm>
          <a:prstGeom prst="wedgeRoundRectCallout">
            <a:avLst>
              <a:gd name="adj1" fmla="val -19246"/>
              <a:gd name="adj2" fmla="val 59595"/>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400" dirty="0">
                <a:solidFill>
                  <a:schemeClr val="tx1"/>
                </a:solidFill>
                <a:latin typeface="Calibri" panose="020F0502020204030204" pitchFamily="34" charset="0"/>
                <a:cs typeface="Calibri" panose="020F0502020204030204" pitchFamily="34" charset="0"/>
              </a:rPr>
              <a:t>ما الذي يجب أن يبحث عنه أخصائي الحالة؟</a:t>
            </a:r>
          </a:p>
        </p:txBody>
      </p:sp>
      <p:sp>
        <p:nvSpPr>
          <p:cNvPr id="27" name="Speech Bubble: Rectangle with Corners Rounded 26">
            <a:extLst>
              <a:ext uri="{FF2B5EF4-FFF2-40B4-BE49-F238E27FC236}">
                <a16:creationId xmlns:a16="http://schemas.microsoft.com/office/drawing/2014/main" id="{E868C113-0A04-15F2-57B2-3490A419801A}"/>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400" dirty="0">
                <a:solidFill>
                  <a:schemeClr val="tx1"/>
                </a:solidFill>
                <a:latin typeface="Calibri" panose="020F0502020204030204" pitchFamily="34" charset="0"/>
                <a:cs typeface="Calibri" panose="020F0502020204030204" pitchFamily="34" charset="0"/>
              </a:rPr>
              <a:t>ماذا يجب أن يقول أخصائي الحالة؟</a:t>
            </a:r>
          </a:p>
        </p:txBody>
      </p:sp>
    </p:spTree>
    <p:extLst>
      <p:ext uri="{BB962C8B-B14F-4D97-AF65-F5344CB8AC3E}">
        <p14:creationId xmlns:p14="http://schemas.microsoft.com/office/powerpoint/2010/main" val="1595183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Shape 295"/>
        <p:cNvGrpSpPr/>
        <p:nvPr/>
      </p:nvGrpSpPr>
      <p:grpSpPr>
        <a:xfrm>
          <a:off x="0" y="0"/>
          <a:ext cx="0" cy="0"/>
          <a:chOff x="0" y="0"/>
          <a:chExt cx="0" cy="0"/>
        </a:xfrm>
      </p:grpSpPr>
      <p:sp>
        <p:nvSpPr>
          <p:cNvPr id="2" name="Title 72">
            <a:extLst>
              <a:ext uri="{FF2B5EF4-FFF2-40B4-BE49-F238E27FC236}">
                <a16:creationId xmlns:a16="http://schemas.microsoft.com/office/drawing/2014/main" id="{769AEE67-C3FE-74BD-8447-90BB52511862}"/>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bg1"/>
                </a:solidFill>
                <a:latin typeface="Calibri" panose="020F0502020204030204" pitchFamily="34" charset="0"/>
                <a:cs typeface="Calibri" panose="020F0502020204030204" pitchFamily="34" charset="0"/>
              </a:rPr>
              <a:t>الجلسة</a:t>
            </a:r>
            <a:r>
              <a:rPr lang="en-CA" sz="3000" b="1" dirty="0">
                <a:solidFill>
                  <a:schemeClr val="bg1"/>
                </a:solidFill>
                <a:latin typeface="Calibri" panose="020F0502020204030204" pitchFamily="34" charset="0"/>
                <a:cs typeface="Calibri" panose="020F0502020204030204" pitchFamily="34" charset="0"/>
              </a:rPr>
              <a:t> </a:t>
            </a:r>
            <a:r>
              <a:rPr lang="ar-SA" sz="3000" b="1" dirty="0">
                <a:solidFill>
                  <a:schemeClr val="bg1"/>
                </a:solidFill>
                <a:latin typeface="Calibri" panose="020F0502020204030204" pitchFamily="34" charset="0"/>
                <a:cs typeface="Calibri" panose="020F0502020204030204" pitchFamily="34" charset="0"/>
              </a:rPr>
              <a:t>١</a:t>
            </a:r>
            <a:endParaRPr lang="en-CA" sz="3000" b="1" dirty="0">
              <a:solidFill>
                <a:schemeClr val="bg1"/>
              </a:solidFill>
              <a:latin typeface="Calibri" panose="020F0502020204030204" pitchFamily="34" charset="0"/>
              <a:cs typeface="Calibri" panose="020F0502020204030204" pitchFamily="34" charset="0"/>
            </a:endParaRPr>
          </a:p>
          <a:p>
            <a:pPr algn="r" rtl="1"/>
            <a:br>
              <a:rPr lang="en-CA" b="1" dirty="0">
                <a:solidFill>
                  <a:schemeClr val="bg1"/>
                </a:solidFill>
                <a:latin typeface="Calibri" panose="020F0502020204030204" pitchFamily="34" charset="0"/>
                <a:cs typeface="Calibri" panose="020F0502020204030204" pitchFamily="34" charset="0"/>
              </a:rPr>
            </a:br>
            <a:r>
              <a:rPr lang="ar-SA" b="1" dirty="0">
                <a:solidFill>
                  <a:schemeClr val="bg1"/>
                </a:solidFill>
                <a:latin typeface="Calibri" panose="020F0502020204030204" pitchFamily="34" charset="0"/>
                <a:cs typeface="Calibri" panose="020F0502020204030204" pitchFamily="34" charset="0"/>
              </a:rPr>
              <a:t>افتتاح </a:t>
            </a:r>
            <a:r>
              <a:rPr lang="en-US" sz="5400" b="1" dirty="0" err="1">
                <a:solidFill>
                  <a:schemeClr val="bg1"/>
                </a:solidFill>
                <a:latin typeface="Calibri" panose="020F0502020204030204" pitchFamily="34" charset="0"/>
                <a:cs typeface="Calibri" panose="020F0502020204030204" pitchFamily="34" charset="0"/>
              </a:rPr>
              <a:t>الوحدة</a:t>
            </a:r>
            <a:r>
              <a:rPr lang="ar-SA" sz="5400" b="1" dirty="0">
                <a:solidFill>
                  <a:schemeClr val="bg1"/>
                </a:solidFill>
                <a:latin typeface="Calibri" panose="020F0502020204030204" pitchFamily="34" charset="0"/>
                <a:cs typeface="Calibri" panose="020F0502020204030204" pitchFamily="34" charset="0"/>
              </a:rPr>
              <a:t> </a:t>
            </a:r>
            <a:endParaRPr lang="en-US" sz="5400" b="1" dirty="0">
              <a:solidFill>
                <a:schemeClr val="bg1"/>
              </a:solidFill>
              <a:latin typeface="Calibri" panose="020F0502020204030204" pitchFamily="34" charset="0"/>
              <a:cs typeface="Calibri" panose="020F050202020403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3D517A0F-E0BD-BD37-7916-E44C3691406C}"/>
              </a:ext>
            </a:extLst>
          </p:cNvPr>
          <p:cNvSpPr/>
          <p:nvPr/>
        </p:nvSpPr>
        <p:spPr>
          <a:xfrm>
            <a:off x="4539793" y="2065056"/>
            <a:ext cx="3442626" cy="344262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itle 1">
            <a:extLst>
              <a:ext uri="{FF2B5EF4-FFF2-40B4-BE49-F238E27FC236}">
                <a16:creationId xmlns:a16="http://schemas.microsoft.com/office/drawing/2014/main" id="{56C18524-EA22-17CC-BAD5-473B1D280B2F}"/>
              </a:ext>
            </a:extLst>
          </p:cNvPr>
          <p:cNvSpPr>
            <a:spLocks noGrp="1"/>
          </p:cNvSpPr>
          <p:nvPr>
            <p:ph type="title"/>
          </p:nvPr>
        </p:nvSpPr>
        <p:spPr/>
        <p:txBody>
          <a:bodyPr/>
          <a:lstStyle/>
          <a:p>
            <a:pPr rtl="1"/>
            <a:r>
              <a:rPr lang="en-GB" dirty="0" err="1">
                <a:latin typeface="Calibri" panose="020F0502020204030204" pitchFamily="34" charset="0"/>
                <a:cs typeface="Calibri" panose="020F0502020204030204" pitchFamily="34" charset="0"/>
              </a:rPr>
              <a:t>ما</a:t>
            </a:r>
            <a:r>
              <a:rPr lang="ar-SA" dirty="0">
                <a:latin typeface="Calibri" panose="020F0502020204030204" pitchFamily="34" charset="0"/>
                <a:cs typeface="Calibri" panose="020F0502020204030204" pitchFamily="34" charset="0"/>
              </a:rPr>
              <a:t> الذي</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تس</a:t>
            </a:r>
            <a:r>
              <a:rPr lang="ar-SA" dirty="0" err="1">
                <a:latin typeface="Calibri" panose="020F0502020204030204" pitchFamily="34" charset="0"/>
                <a:cs typeface="Calibri" panose="020F0502020204030204" pitchFamily="34" charset="0"/>
              </a:rPr>
              <a:t>ت</a:t>
            </a:r>
            <a:r>
              <a:rPr lang="en-GB" dirty="0" err="1">
                <a:latin typeface="Calibri" panose="020F0502020204030204" pitchFamily="34" charset="0"/>
                <a:cs typeface="Calibri" panose="020F0502020204030204" pitchFamily="34" charset="0"/>
              </a:rPr>
              <a:t>مع</a:t>
            </a:r>
            <a:r>
              <a:rPr lang="ar-SA" dirty="0">
                <a:latin typeface="Calibri" panose="020F0502020204030204" pitchFamily="34" charset="0"/>
                <a:cs typeface="Calibri" panose="020F0502020204030204" pitchFamily="34" charset="0"/>
              </a:rPr>
              <a:t> إليه</a:t>
            </a:r>
            <a:r>
              <a:rPr lang="en-GB" dirty="0">
                <a:latin typeface="Calibri" panose="020F0502020204030204" pitchFamily="34" charset="0"/>
                <a:cs typeface="Calibri" panose="020F0502020204030204" pitchFamily="34" charset="0"/>
              </a:rPr>
              <a:t>؟</a:t>
            </a:r>
            <a:endParaRPr lang="en-BE">
              <a:latin typeface="Calibri" panose="020F0502020204030204" pitchFamily="34" charset="0"/>
              <a:cs typeface="Calibri" panose="020F0502020204030204" pitchFamily="34" charset="0"/>
            </a:endParaRPr>
          </a:p>
        </p:txBody>
      </p:sp>
      <p:sp>
        <p:nvSpPr>
          <p:cNvPr id="3" name="Speech Bubble: Rectangle with Corners Rounded 2">
            <a:extLst>
              <a:ext uri="{FF2B5EF4-FFF2-40B4-BE49-F238E27FC236}">
                <a16:creationId xmlns:a16="http://schemas.microsoft.com/office/drawing/2014/main" id="{C3F43B51-9E63-75FB-A059-609A763771EA}"/>
              </a:ext>
            </a:extLst>
          </p:cNvPr>
          <p:cNvSpPr/>
          <p:nvPr/>
        </p:nvSpPr>
        <p:spPr>
          <a:xfrm>
            <a:off x="8296505" y="1516067"/>
            <a:ext cx="3057293" cy="1037063"/>
          </a:xfrm>
          <a:prstGeom prst="wedgeRoundRectCallout">
            <a:avLst>
              <a:gd name="adj1" fmla="val 42597"/>
              <a:gd name="adj2" fmla="val -68922"/>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GB" sz="2200" dirty="0">
                <a:solidFill>
                  <a:schemeClr val="tx1"/>
                </a:solidFill>
                <a:cs typeface="Arial" panose="020B0604020202020204" pitchFamily="34" charset="0"/>
              </a:rPr>
              <a:t>أريد فقط </a:t>
            </a:r>
            <a:r>
              <a:rPr lang="en-GB" sz="2200" dirty="0" err="1">
                <a:solidFill>
                  <a:schemeClr val="tx1"/>
                </a:solidFill>
                <a:cs typeface="Arial" panose="020B0604020202020204" pitchFamily="34" charset="0"/>
              </a:rPr>
              <a:t>أن</a:t>
            </a:r>
            <a:r>
              <a:rPr lang="en-GB" sz="2200" dirty="0">
                <a:solidFill>
                  <a:schemeClr val="tx1"/>
                </a:solidFill>
                <a:cs typeface="Arial" panose="020B0604020202020204" pitchFamily="34" charset="0"/>
              </a:rPr>
              <a:t> </a:t>
            </a:r>
            <a:r>
              <a:rPr lang="ar-SA" sz="2200" dirty="0" err="1">
                <a:solidFill>
                  <a:schemeClr val="tx1"/>
                </a:solidFill>
                <a:cs typeface="Arial" panose="020B0604020202020204" pitchFamily="34" charset="0"/>
              </a:rPr>
              <a:t>أ</a:t>
            </a:r>
            <a:r>
              <a:rPr lang="en-GB" sz="2200" dirty="0" err="1">
                <a:solidFill>
                  <a:schemeClr val="tx1"/>
                </a:solidFill>
                <a:cs typeface="Arial" panose="020B0604020202020204" pitchFamily="34" charset="0"/>
              </a:rPr>
              <a:t>ختفي</a:t>
            </a:r>
            <a:endParaRPr lang="en-BE" sz="2200">
              <a:solidFill>
                <a:schemeClr val="tx1"/>
              </a:solidFill>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E2E2399A-F10D-5299-B40B-6A3D90B4FFEF}"/>
              </a:ext>
            </a:extLst>
          </p:cNvPr>
          <p:cNvSpPr/>
          <p:nvPr/>
        </p:nvSpPr>
        <p:spPr>
          <a:xfrm>
            <a:off x="4724397" y="1516066"/>
            <a:ext cx="3057293" cy="1037063"/>
          </a:xfrm>
          <a:prstGeom prst="wedgeRoundRectCallout">
            <a:avLst>
              <a:gd name="adj1" fmla="val 20217"/>
              <a:gd name="adj2" fmla="val -69997"/>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ar-SA" sz="2200" dirty="0">
                <a:solidFill>
                  <a:schemeClr val="tx1"/>
                </a:solidFill>
                <a:ea typeface="Calibri"/>
                <a:cs typeface="Arial" panose="020B0604020202020204" pitchFamily="34" charset="0"/>
              </a:rPr>
              <a:t>تناول</a:t>
            </a:r>
            <a:r>
              <a:rPr lang="en-GB" sz="2200" dirty="0">
                <a:solidFill>
                  <a:schemeClr val="tx1"/>
                </a:solidFill>
                <a:ea typeface="Calibri"/>
                <a:cs typeface="Arial" panose="020B0604020202020204" pitchFamily="34" charset="0"/>
              </a:rPr>
              <a:t> هذا يجعلني أشعر </a:t>
            </a:r>
            <a:r>
              <a:rPr lang="en-GB" sz="2200" dirty="0" err="1">
                <a:solidFill>
                  <a:schemeClr val="tx1"/>
                </a:solidFill>
                <a:ea typeface="Calibri"/>
                <a:cs typeface="Arial" panose="020B0604020202020204" pitchFamily="34" charset="0"/>
              </a:rPr>
              <a:t>بالخدر</a:t>
            </a:r>
            <a:r>
              <a:rPr lang="en-GB" sz="2200" dirty="0">
                <a:solidFill>
                  <a:schemeClr val="tx1"/>
                </a:solidFill>
                <a:ea typeface="Calibri"/>
                <a:cs typeface="Arial" panose="020B0604020202020204" pitchFamily="34" charset="0"/>
              </a:rPr>
              <a:t> </a:t>
            </a:r>
            <a:r>
              <a:rPr lang="en-GB" sz="2200" dirty="0" err="1">
                <a:solidFill>
                  <a:schemeClr val="tx1"/>
                </a:solidFill>
                <a:ea typeface="Calibri"/>
                <a:cs typeface="Arial" panose="020B0604020202020204" pitchFamily="34" charset="0"/>
              </a:rPr>
              <a:t>و</a:t>
            </a:r>
            <a:r>
              <a:rPr lang="ar-SA" sz="2200" dirty="0">
                <a:solidFill>
                  <a:schemeClr val="tx1"/>
                </a:solidFill>
                <a:ea typeface="Calibri"/>
                <a:cs typeface="Arial" panose="020B0604020202020204" pitchFamily="34" charset="0"/>
              </a:rPr>
              <a:t>أنني ميت</a:t>
            </a:r>
            <a:endParaRPr lang="en-GB" sz="2200" dirty="0">
              <a:solidFill>
                <a:schemeClr val="tx1"/>
              </a:solidFill>
              <a:ea typeface="Calibri"/>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9085AEB6-32CC-2E83-9F2F-53CF374B3671}"/>
              </a:ext>
            </a:extLst>
          </p:cNvPr>
          <p:cNvSpPr/>
          <p:nvPr/>
        </p:nvSpPr>
        <p:spPr>
          <a:xfrm>
            <a:off x="1152289" y="1516065"/>
            <a:ext cx="3057293" cy="1037063"/>
          </a:xfrm>
          <a:prstGeom prst="wedgeRoundRectCallout">
            <a:avLst>
              <a:gd name="adj1" fmla="val -29641"/>
              <a:gd name="adj2" fmla="val -63724"/>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GB" sz="2200" dirty="0">
                <a:solidFill>
                  <a:schemeClr val="tx1"/>
                </a:solidFill>
                <a:cs typeface="Arial" panose="020B0604020202020204" pitchFamily="34" charset="0"/>
              </a:rPr>
              <a:t>أريد أن أنام ولا أستيقظ أبدًا</a:t>
            </a:r>
            <a:endParaRPr lang="en-BE" sz="2200" dirty="0">
              <a:solidFill>
                <a:schemeClr val="tx1"/>
              </a:solidFill>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41AA5284-A350-7EDB-0BDF-4B7A7A949D94}"/>
              </a:ext>
            </a:extLst>
          </p:cNvPr>
          <p:cNvSpPr/>
          <p:nvPr/>
        </p:nvSpPr>
        <p:spPr>
          <a:xfrm>
            <a:off x="1152290" y="3137981"/>
            <a:ext cx="3057293" cy="1037063"/>
          </a:xfrm>
          <a:prstGeom prst="wedgeRoundRectCallout">
            <a:avLst>
              <a:gd name="adj1" fmla="val -57332"/>
              <a:gd name="adj2" fmla="val 4346"/>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ea typeface="Calibri"/>
                <a:cs typeface="Arial" panose="020B0604020202020204" pitchFamily="34" charset="0"/>
              </a:rPr>
              <a:t>لا أحد يهتم بما أفعله</a:t>
            </a:r>
          </a:p>
        </p:txBody>
      </p:sp>
      <p:sp>
        <p:nvSpPr>
          <p:cNvPr id="8" name="Speech Bubble: Rectangle with Corners Rounded 7">
            <a:extLst>
              <a:ext uri="{FF2B5EF4-FFF2-40B4-BE49-F238E27FC236}">
                <a16:creationId xmlns:a16="http://schemas.microsoft.com/office/drawing/2014/main" id="{EE7B982E-9E69-BEC2-4212-3F82083902B6}"/>
              </a:ext>
            </a:extLst>
          </p:cNvPr>
          <p:cNvSpPr/>
          <p:nvPr/>
        </p:nvSpPr>
        <p:spPr>
          <a:xfrm>
            <a:off x="8296504" y="3137980"/>
            <a:ext cx="3057293" cy="1037063"/>
          </a:xfrm>
          <a:prstGeom prst="wedgeRoundRectCallout">
            <a:avLst>
              <a:gd name="adj1" fmla="val 58382"/>
              <a:gd name="adj2" fmla="val -778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cs typeface="Arial" panose="020B0604020202020204" pitchFamily="34" charset="0"/>
              </a:rPr>
              <a:t>لدي خطة للانتقام</a:t>
            </a:r>
            <a:endParaRPr lang="en-BE" sz="2200" dirty="0">
              <a:solidFill>
                <a:schemeClr val="tx1"/>
              </a:solidFill>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9B37E94A-3DEC-72D1-537F-90CE4AF34D58}"/>
              </a:ext>
            </a:extLst>
          </p:cNvPr>
          <p:cNvSpPr/>
          <p:nvPr/>
        </p:nvSpPr>
        <p:spPr>
          <a:xfrm>
            <a:off x="4724396" y="4759901"/>
            <a:ext cx="3057293" cy="1037063"/>
          </a:xfrm>
          <a:prstGeom prst="wedgeRoundRectCallout">
            <a:avLst>
              <a:gd name="adj1" fmla="val 16387"/>
              <a:gd name="adj2" fmla="val 75164"/>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GB" sz="2200" dirty="0">
                <a:solidFill>
                  <a:schemeClr val="tx1"/>
                </a:solidFill>
                <a:cs typeface="Arial" panose="020B0604020202020204" pitchFamily="34" charset="0"/>
              </a:rPr>
              <a:t>لقد حاولت بالفعل قتل نفسي</a:t>
            </a:r>
            <a:endParaRPr lang="en-BE" sz="2200" dirty="0">
              <a:solidFill>
                <a:schemeClr val="tx1"/>
              </a:solidFill>
              <a:cs typeface="Arial" panose="020B0604020202020204" pitchFamily="34" charset="0"/>
            </a:endParaRPr>
          </a:p>
        </p:txBody>
      </p:sp>
      <p:sp>
        <p:nvSpPr>
          <p:cNvPr id="10" name="Speech Bubble: Rectangle with Corners Rounded 9">
            <a:extLst>
              <a:ext uri="{FF2B5EF4-FFF2-40B4-BE49-F238E27FC236}">
                <a16:creationId xmlns:a16="http://schemas.microsoft.com/office/drawing/2014/main" id="{5EDA0D61-B827-0E65-4882-AA81DD8B58F7}"/>
              </a:ext>
            </a:extLst>
          </p:cNvPr>
          <p:cNvSpPr/>
          <p:nvPr/>
        </p:nvSpPr>
        <p:spPr>
          <a:xfrm>
            <a:off x="8296503" y="4759898"/>
            <a:ext cx="3057293" cy="1037063"/>
          </a:xfrm>
          <a:prstGeom prst="wedgeRoundRectCallout">
            <a:avLst>
              <a:gd name="adj1" fmla="val 41149"/>
              <a:gd name="adj2" fmla="val 75941"/>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GB" sz="2200" dirty="0">
                <a:solidFill>
                  <a:schemeClr val="tx1"/>
                </a:solidFill>
                <a:cs typeface="Arial" panose="020B0604020202020204" pitchFamily="34" charset="0"/>
              </a:rPr>
              <a:t>سيكون من الأفضل أن أرحل</a:t>
            </a:r>
            <a:endParaRPr lang="en-BE" sz="2200" dirty="0">
              <a:solidFill>
                <a:schemeClr val="tx1"/>
              </a:solidFill>
              <a:cs typeface="Arial" panose="020B0604020202020204" pitchFamily="34" charset="0"/>
            </a:endParaRPr>
          </a:p>
        </p:txBody>
      </p:sp>
      <p:sp>
        <p:nvSpPr>
          <p:cNvPr id="11" name="Speech Bubble: Rectangle with Corners Rounded 10">
            <a:extLst>
              <a:ext uri="{FF2B5EF4-FFF2-40B4-BE49-F238E27FC236}">
                <a16:creationId xmlns:a16="http://schemas.microsoft.com/office/drawing/2014/main" id="{0494750E-1318-BD64-1791-BF68E8A69F6E}"/>
              </a:ext>
            </a:extLst>
          </p:cNvPr>
          <p:cNvSpPr/>
          <p:nvPr/>
        </p:nvSpPr>
        <p:spPr>
          <a:xfrm>
            <a:off x="1152289" y="4759901"/>
            <a:ext cx="3057293" cy="1037063"/>
          </a:xfrm>
          <a:prstGeom prst="wedgeRoundRectCallout">
            <a:avLst>
              <a:gd name="adj1" fmla="val -58111"/>
              <a:gd name="adj2" fmla="val 22656"/>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GB" sz="2200" dirty="0">
                <a:solidFill>
                  <a:schemeClr val="tx1"/>
                </a:solidFill>
                <a:cs typeface="Arial" panose="020B0604020202020204" pitchFamily="34" charset="0"/>
              </a:rPr>
              <a:t>لا أستطيع العيش من </a:t>
            </a:r>
            <a:r>
              <a:rPr lang="en-GB" sz="2200" dirty="0" err="1">
                <a:solidFill>
                  <a:schemeClr val="tx1"/>
                </a:solidFill>
                <a:cs typeface="Arial" panose="020B0604020202020204" pitchFamily="34" charset="0"/>
              </a:rPr>
              <a:t>خلال</a:t>
            </a:r>
            <a:r>
              <a:rPr lang="en-GB" sz="2200" dirty="0">
                <a:solidFill>
                  <a:schemeClr val="tx1"/>
                </a:solidFill>
                <a:cs typeface="Arial" panose="020B0604020202020204" pitchFamily="34" charset="0"/>
              </a:rPr>
              <a:t> </a:t>
            </a:r>
            <a:r>
              <a:rPr lang="ar-SA" sz="2200" dirty="0">
                <a:solidFill>
                  <a:schemeClr val="tx1"/>
                </a:solidFill>
                <a:cs typeface="Arial" panose="020B0604020202020204" pitchFamily="34" charset="0"/>
              </a:rPr>
              <a:t>ذلك</a:t>
            </a:r>
            <a:endParaRPr lang="en-BE" sz="2200" dirty="0">
              <a:solidFill>
                <a:schemeClr val="tx1"/>
              </a:solidFill>
              <a:cs typeface="Arial" panose="020B0604020202020204" pitchFamily="34" charset="0"/>
            </a:endParaRPr>
          </a:p>
        </p:txBody>
      </p:sp>
      <p:pic>
        <p:nvPicPr>
          <p:cNvPr id="13" name="Graphic 12" descr="Ear outline">
            <a:extLst>
              <a:ext uri="{FF2B5EF4-FFF2-40B4-BE49-F238E27FC236}">
                <a16:creationId xmlns:a16="http://schemas.microsoft.com/office/drawing/2014/main" id="{72B97792-0050-8127-8F41-A740E0CE6C9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253027" y="2778290"/>
            <a:ext cx="2016158" cy="2016158"/>
          </a:xfrm>
          <a:prstGeom prst="rect">
            <a:avLst/>
          </a:prstGeom>
        </p:spPr>
      </p:pic>
    </p:spTree>
    <p:extLst>
      <p:ext uri="{BB962C8B-B14F-4D97-AF65-F5344CB8AC3E}">
        <p14:creationId xmlns:p14="http://schemas.microsoft.com/office/powerpoint/2010/main" val="2844823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C5A3B61A-1A70-DB98-3765-A038C7184752}"/>
              </a:ext>
            </a:extLst>
          </p:cNvPr>
          <p:cNvSpPr/>
          <p:nvPr/>
        </p:nvSpPr>
        <p:spPr>
          <a:xfrm>
            <a:off x="4531731" y="2065056"/>
            <a:ext cx="3442626" cy="344262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itle 1">
            <a:extLst>
              <a:ext uri="{FF2B5EF4-FFF2-40B4-BE49-F238E27FC236}">
                <a16:creationId xmlns:a16="http://schemas.microsoft.com/office/drawing/2014/main" id="{56C18524-EA22-17CC-BAD5-473B1D280B2F}"/>
              </a:ext>
            </a:extLst>
          </p:cNvPr>
          <p:cNvSpPr>
            <a:spLocks noGrp="1"/>
          </p:cNvSpPr>
          <p:nvPr>
            <p:ph type="title"/>
          </p:nvPr>
        </p:nvSpPr>
        <p:spPr/>
        <p:txBody>
          <a:bodyPr/>
          <a:lstStyle/>
          <a:p>
            <a:pPr rtl="1"/>
            <a:r>
              <a:rPr lang="en-GB" dirty="0" err="1">
                <a:latin typeface="Calibri" panose="020F0502020204030204" pitchFamily="34" charset="0"/>
                <a:cs typeface="Calibri" panose="020F0502020204030204" pitchFamily="34" charset="0"/>
              </a:rPr>
              <a:t>ما</a:t>
            </a:r>
            <a:r>
              <a:rPr lang="ar-SA" dirty="0">
                <a:latin typeface="Calibri" panose="020F0502020204030204" pitchFamily="34" charset="0"/>
                <a:cs typeface="Calibri" panose="020F0502020204030204" pitchFamily="34" charset="0"/>
              </a:rPr>
              <a:t> الذي</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تبحث</a:t>
            </a:r>
            <a:r>
              <a:rPr lang="ar-SA" dirty="0">
                <a:latin typeface="Calibri" panose="020F0502020204030204" pitchFamily="34" charset="0"/>
                <a:cs typeface="Calibri" panose="020F0502020204030204" pitchFamily="34" charset="0"/>
              </a:rPr>
              <a:t> عنه</a:t>
            </a:r>
            <a:r>
              <a:rPr lang="en-GB" dirty="0">
                <a:latin typeface="Calibri" panose="020F0502020204030204" pitchFamily="34" charset="0"/>
                <a:cs typeface="Calibri" panose="020F0502020204030204" pitchFamily="34" charset="0"/>
              </a:rPr>
              <a:t>؟</a:t>
            </a:r>
            <a:endParaRPr lang="en-BE">
              <a:latin typeface="Calibri" panose="020F0502020204030204" pitchFamily="34" charset="0"/>
              <a:cs typeface="Calibri" panose="020F0502020204030204" pitchFamily="34" charset="0"/>
            </a:endParaRPr>
          </a:p>
        </p:txBody>
      </p:sp>
      <p:sp>
        <p:nvSpPr>
          <p:cNvPr id="3" name="Speech Bubble: Rectangle with Corners Rounded 2">
            <a:extLst>
              <a:ext uri="{FF2B5EF4-FFF2-40B4-BE49-F238E27FC236}">
                <a16:creationId xmlns:a16="http://schemas.microsoft.com/office/drawing/2014/main" id="{C3F43B51-9E63-75FB-A059-609A763771EA}"/>
              </a:ext>
            </a:extLst>
          </p:cNvPr>
          <p:cNvSpPr/>
          <p:nvPr/>
        </p:nvSpPr>
        <p:spPr>
          <a:xfrm>
            <a:off x="8288445" y="1423926"/>
            <a:ext cx="3057293" cy="1037063"/>
          </a:xfrm>
          <a:prstGeom prst="wedgeRoundRectCallout">
            <a:avLst>
              <a:gd name="adj1" fmla="val -35082"/>
              <a:gd name="adj2" fmla="val 79256"/>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latin typeface="Arial" panose="020B0604020202020204" pitchFamily="34" charset="0"/>
                <a:cs typeface="Arial" panose="020B0604020202020204" pitchFamily="34" charset="0"/>
              </a:rPr>
              <a:t> تغيرات سريعة في المزاج</a:t>
            </a:r>
            <a:endParaRPr lang="en-BE" sz="2200">
              <a:solidFill>
                <a:schemeClr val="tx1"/>
              </a:solidFill>
              <a:latin typeface="Arial" panose="020B0604020202020204" pitchFamily="34" charset="0"/>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E2E2399A-F10D-5299-B40B-6A3D90B4FFEF}"/>
              </a:ext>
            </a:extLst>
          </p:cNvPr>
          <p:cNvSpPr/>
          <p:nvPr/>
        </p:nvSpPr>
        <p:spPr>
          <a:xfrm>
            <a:off x="4724399" y="1423925"/>
            <a:ext cx="3057293" cy="1037063"/>
          </a:xfrm>
          <a:prstGeom prst="wedgeRoundRectCallout">
            <a:avLst>
              <a:gd name="adj1" fmla="val -11354"/>
              <a:gd name="adj2" fmla="val 74507"/>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ar-SA" sz="2200" dirty="0">
                <a:solidFill>
                  <a:schemeClr val="tx1"/>
                </a:solidFill>
                <a:latin typeface="Arial" panose="020B0604020202020204" pitchFamily="34" charset="0"/>
                <a:cs typeface="Arial" panose="020B0604020202020204" pitchFamily="34" charset="0"/>
              </a:rPr>
              <a:t>عزلة </a:t>
            </a:r>
            <a:r>
              <a:rPr lang="en-GB" sz="2200" dirty="0" err="1">
                <a:solidFill>
                  <a:schemeClr val="tx1"/>
                </a:solidFill>
                <a:latin typeface="Arial" panose="020B0604020202020204" pitchFamily="34" charset="0"/>
                <a:cs typeface="Arial" panose="020B0604020202020204" pitchFamily="34" charset="0"/>
              </a:rPr>
              <a:t>أوهدوء</a:t>
            </a:r>
            <a:r>
              <a:rPr lang="ar-SA" sz="2200" dirty="0">
                <a:solidFill>
                  <a:schemeClr val="tx1"/>
                </a:solidFill>
                <a:latin typeface="Arial" panose="020B0604020202020204" pitchFamily="34" charset="0"/>
                <a:cs typeface="Arial" panose="020B0604020202020204" pitchFamily="34" charset="0"/>
              </a:rPr>
              <a:t> أكثر </a:t>
            </a:r>
            <a:r>
              <a:rPr lang="en-GB" sz="2200" dirty="0" err="1">
                <a:solidFill>
                  <a:schemeClr val="tx1"/>
                </a:solidFill>
                <a:latin typeface="Arial" panose="020B0604020202020204" pitchFamily="34" charset="0"/>
                <a:cs typeface="Arial" panose="020B0604020202020204" pitchFamily="34" charset="0"/>
              </a:rPr>
              <a:t>من</a:t>
            </a:r>
            <a:r>
              <a:rPr lang="en-GB" sz="2200" dirty="0">
                <a:solidFill>
                  <a:schemeClr val="tx1"/>
                </a:solidFill>
                <a:latin typeface="Arial" panose="020B0604020202020204" pitchFamily="34" charset="0"/>
                <a:cs typeface="Arial" panose="020B0604020202020204" pitchFamily="34" charset="0"/>
              </a:rPr>
              <a:t> المعتاد</a:t>
            </a:r>
            <a:endParaRPr lang="en-GB" sz="2200" dirty="0">
              <a:solidFill>
                <a:schemeClr val="tx1"/>
              </a:solidFill>
              <a:latin typeface="Arial" panose="020B0604020202020204" pitchFamily="34" charset="0"/>
              <a:ea typeface="Calibri"/>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9085AEB6-32CC-2E83-9F2F-53CF374B3671}"/>
              </a:ext>
            </a:extLst>
          </p:cNvPr>
          <p:cNvSpPr/>
          <p:nvPr/>
        </p:nvSpPr>
        <p:spPr>
          <a:xfrm>
            <a:off x="971701" y="1423924"/>
            <a:ext cx="3229821" cy="1037063"/>
          </a:xfrm>
          <a:prstGeom prst="wedgeRoundRectCallout">
            <a:avLst>
              <a:gd name="adj1" fmla="val 36823"/>
              <a:gd name="adj2" fmla="val 8078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ar-SA" sz="2200" dirty="0" err="1">
                <a:solidFill>
                  <a:schemeClr val="tx1"/>
                </a:solidFill>
                <a:latin typeface="Arial" panose="020B0604020202020204" pitchFamily="34" charset="0"/>
                <a:ea typeface="Calibri"/>
                <a:cs typeface="Arial" panose="020B0604020202020204" pitchFamily="34" charset="0"/>
              </a:rPr>
              <a:t>إ</a:t>
            </a:r>
            <a:r>
              <a:rPr lang="en-GB" sz="2200" dirty="0" err="1">
                <a:solidFill>
                  <a:schemeClr val="tx1"/>
                </a:solidFill>
                <a:latin typeface="Arial" panose="020B0604020202020204" pitchFamily="34" charset="0"/>
                <a:ea typeface="Calibri"/>
                <a:cs typeface="Arial" panose="020B0604020202020204" pitchFamily="34" charset="0"/>
              </a:rPr>
              <a:t>ظه</a:t>
            </a:r>
            <a:r>
              <a:rPr lang="ar-SA" sz="2200" dirty="0" err="1">
                <a:solidFill>
                  <a:schemeClr val="tx1"/>
                </a:solidFill>
                <a:latin typeface="Arial" panose="020B0604020202020204" pitchFamily="34" charset="0"/>
                <a:ea typeface="Calibri"/>
                <a:cs typeface="Arial" panose="020B0604020202020204" pitchFamily="34" charset="0"/>
              </a:rPr>
              <a:t>ا</a:t>
            </a:r>
            <a:r>
              <a:rPr lang="en-GB" sz="2200" dirty="0" err="1">
                <a:solidFill>
                  <a:schemeClr val="tx1"/>
                </a:solidFill>
                <a:latin typeface="Arial" panose="020B0604020202020204" pitchFamily="34" charset="0"/>
                <a:ea typeface="Calibri"/>
                <a:cs typeface="Arial" panose="020B0604020202020204" pitchFamily="34" charset="0"/>
              </a:rPr>
              <a:t>ر</a:t>
            </a:r>
            <a:r>
              <a:rPr lang="en-GB" sz="2200" dirty="0">
                <a:solidFill>
                  <a:schemeClr val="tx1"/>
                </a:solidFill>
                <a:latin typeface="Arial" panose="020B0604020202020204" pitchFamily="34" charset="0"/>
                <a:ea typeface="Calibri"/>
                <a:cs typeface="Arial" panose="020B0604020202020204" pitchFamily="34" charset="0"/>
              </a:rPr>
              <a:t> </a:t>
            </a:r>
            <a:r>
              <a:rPr lang="en-GB" sz="2200" dirty="0" err="1">
                <a:solidFill>
                  <a:schemeClr val="tx1"/>
                </a:solidFill>
                <a:latin typeface="Arial" panose="020B0604020202020204" pitchFamily="34" charset="0"/>
                <a:ea typeface="Calibri"/>
                <a:cs typeface="Arial" panose="020B0604020202020204" pitchFamily="34" charset="0"/>
              </a:rPr>
              <a:t>جروح</a:t>
            </a:r>
            <a:r>
              <a:rPr lang="en-GB" sz="2200" dirty="0">
                <a:solidFill>
                  <a:schemeClr val="tx1"/>
                </a:solidFill>
                <a:latin typeface="Arial" panose="020B0604020202020204" pitchFamily="34" charset="0"/>
                <a:ea typeface="Calibri"/>
                <a:cs typeface="Arial" panose="020B0604020202020204" pitchFamily="34" charset="0"/>
              </a:rPr>
              <a:t> </a:t>
            </a:r>
            <a:r>
              <a:rPr lang="en-GB" sz="2200" dirty="0" err="1">
                <a:solidFill>
                  <a:schemeClr val="tx1"/>
                </a:solidFill>
                <a:latin typeface="Arial" panose="020B0604020202020204" pitchFamily="34" charset="0"/>
                <a:ea typeface="Calibri"/>
                <a:cs typeface="Arial" panose="020B0604020202020204" pitchFamily="34" charset="0"/>
              </a:rPr>
              <a:t>وخدوش</a:t>
            </a:r>
            <a:r>
              <a:rPr lang="en-GB" sz="2200" dirty="0">
                <a:solidFill>
                  <a:schemeClr val="tx1"/>
                </a:solidFill>
                <a:latin typeface="Arial" panose="020B0604020202020204" pitchFamily="34" charset="0"/>
                <a:ea typeface="Calibri"/>
                <a:cs typeface="Arial" panose="020B0604020202020204" pitchFamily="34" charset="0"/>
              </a:rPr>
              <a:t> </a:t>
            </a:r>
            <a:r>
              <a:rPr lang="en-GB" sz="2200" dirty="0" err="1">
                <a:solidFill>
                  <a:schemeClr val="tx1"/>
                </a:solidFill>
                <a:latin typeface="Arial" panose="020B0604020202020204" pitchFamily="34" charset="0"/>
                <a:ea typeface="Calibri"/>
                <a:cs typeface="Arial" panose="020B0604020202020204" pitchFamily="34" charset="0"/>
              </a:rPr>
              <a:t>وكدمات</a:t>
            </a:r>
            <a:r>
              <a:rPr lang="en-GB" sz="2200" dirty="0">
                <a:solidFill>
                  <a:schemeClr val="tx1"/>
                </a:solidFill>
                <a:latin typeface="Arial" panose="020B0604020202020204" pitchFamily="34" charset="0"/>
                <a:ea typeface="Calibri"/>
                <a:cs typeface="Arial" panose="020B0604020202020204" pitchFamily="34" charset="0"/>
              </a:rPr>
              <a:t> </a:t>
            </a:r>
            <a:r>
              <a:rPr lang="en-GB" sz="2200" dirty="0" err="1">
                <a:solidFill>
                  <a:schemeClr val="tx1"/>
                </a:solidFill>
                <a:latin typeface="Arial" panose="020B0604020202020204" pitchFamily="34" charset="0"/>
                <a:ea typeface="Calibri"/>
                <a:cs typeface="Arial" panose="020B0604020202020204" pitchFamily="34" charset="0"/>
              </a:rPr>
              <a:t>غير</a:t>
            </a:r>
            <a:r>
              <a:rPr lang="en-GB" sz="2200" dirty="0">
                <a:solidFill>
                  <a:schemeClr val="tx1"/>
                </a:solidFill>
                <a:latin typeface="Arial" panose="020B0604020202020204" pitchFamily="34" charset="0"/>
                <a:ea typeface="Calibri"/>
                <a:cs typeface="Arial" panose="020B0604020202020204" pitchFamily="34" charset="0"/>
              </a:rPr>
              <a:t> </a:t>
            </a:r>
            <a:r>
              <a:rPr lang="en-GB" sz="2200" dirty="0" err="1">
                <a:solidFill>
                  <a:schemeClr val="tx1"/>
                </a:solidFill>
                <a:latin typeface="Arial" panose="020B0604020202020204" pitchFamily="34" charset="0"/>
                <a:ea typeface="Calibri"/>
                <a:cs typeface="Arial" panose="020B0604020202020204" pitchFamily="34" charset="0"/>
              </a:rPr>
              <a:t>مبررة</a:t>
            </a:r>
            <a:endParaRPr lang="en-GB" sz="2200" dirty="0">
              <a:solidFill>
                <a:schemeClr val="tx1"/>
              </a:solidFill>
              <a:latin typeface="Arial" panose="020B0604020202020204" pitchFamily="34" charset="0"/>
              <a:ea typeface="Calibri"/>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41AA5284-A350-7EDB-0BDF-4B7A7A949D94}"/>
              </a:ext>
            </a:extLst>
          </p:cNvPr>
          <p:cNvSpPr/>
          <p:nvPr/>
        </p:nvSpPr>
        <p:spPr>
          <a:xfrm>
            <a:off x="971699" y="3172328"/>
            <a:ext cx="3229821" cy="1037063"/>
          </a:xfrm>
          <a:prstGeom prst="wedgeRoundRectCallout">
            <a:avLst>
              <a:gd name="adj1" fmla="val 62719"/>
              <a:gd name="adj2" fmla="val 22715"/>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ar-SA" sz="2200" dirty="0">
                <a:solidFill>
                  <a:schemeClr val="tx1"/>
                </a:solidFill>
                <a:latin typeface="Arial" panose="020B0604020202020204" pitchFamily="34" charset="0"/>
                <a:cs typeface="Arial" panose="020B0604020202020204" pitchFamily="34" charset="0"/>
              </a:rPr>
              <a:t>الغضب</a:t>
            </a:r>
            <a:r>
              <a:rPr lang="en-GB" sz="2200" dirty="0">
                <a:solidFill>
                  <a:schemeClr val="tx1"/>
                </a:solidFill>
                <a:latin typeface="Arial" panose="020B0604020202020204" pitchFamily="34" charset="0"/>
                <a:cs typeface="Arial" panose="020B0604020202020204" pitchFamily="34" charset="0"/>
              </a:rPr>
              <a:t> </a:t>
            </a:r>
            <a:r>
              <a:rPr lang="en-GB" sz="2200" dirty="0" err="1">
                <a:solidFill>
                  <a:schemeClr val="tx1"/>
                </a:solidFill>
                <a:latin typeface="Arial" panose="020B0604020202020204" pitchFamily="34" charset="0"/>
                <a:cs typeface="Arial" panose="020B0604020202020204" pitchFamily="34" charset="0"/>
              </a:rPr>
              <a:t>أو</a:t>
            </a:r>
            <a:r>
              <a:rPr lang="en-GB" sz="2200" dirty="0">
                <a:solidFill>
                  <a:schemeClr val="tx1"/>
                </a:solidFill>
                <a:latin typeface="Arial" panose="020B0604020202020204" pitchFamily="34" charset="0"/>
                <a:cs typeface="Arial" panose="020B0604020202020204" pitchFamily="34" charset="0"/>
              </a:rPr>
              <a:t> </a:t>
            </a:r>
            <a:r>
              <a:rPr lang="ar-SA" sz="2200" dirty="0">
                <a:solidFill>
                  <a:schemeClr val="tx1"/>
                </a:solidFill>
                <a:latin typeface="Arial" panose="020B0604020202020204" pitchFamily="34" charset="0"/>
                <a:cs typeface="Arial" panose="020B0604020202020204" pitchFamily="34" charset="0"/>
              </a:rPr>
              <a:t>الانزعاج</a:t>
            </a:r>
            <a:r>
              <a:rPr lang="en-GB" sz="2200" dirty="0">
                <a:solidFill>
                  <a:schemeClr val="tx1"/>
                </a:solidFill>
                <a:latin typeface="Arial" panose="020B0604020202020204" pitchFamily="34" charset="0"/>
                <a:cs typeface="Arial" panose="020B0604020202020204" pitchFamily="34" charset="0"/>
              </a:rPr>
              <a:t> بسهولة</a:t>
            </a:r>
            <a:endParaRPr lang="en-BE" sz="2200" dirty="0">
              <a:solidFill>
                <a:schemeClr val="tx1"/>
              </a:solidFill>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EE7B982E-9E69-BEC2-4212-3F82083902B6}"/>
              </a:ext>
            </a:extLst>
          </p:cNvPr>
          <p:cNvSpPr/>
          <p:nvPr/>
        </p:nvSpPr>
        <p:spPr>
          <a:xfrm>
            <a:off x="8296506" y="3172328"/>
            <a:ext cx="3057293" cy="1037063"/>
          </a:xfrm>
          <a:prstGeom prst="wedgeRoundRectCallout">
            <a:avLst>
              <a:gd name="adj1" fmla="val -64576"/>
              <a:gd name="adj2" fmla="val 13038"/>
              <a:gd name="adj3" fmla="val 16667"/>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latin typeface="Arial" panose="020B0604020202020204" pitchFamily="34" charset="0"/>
                <a:cs typeface="Arial" panose="020B0604020202020204" pitchFamily="34" charset="0"/>
              </a:rPr>
              <a:t>فقدان الوعي</a:t>
            </a:r>
            <a:endParaRPr lang="en-BE" sz="2200">
              <a:solidFill>
                <a:schemeClr val="tx1"/>
              </a:solidFill>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9B37E94A-3DEC-72D1-537F-90CE4AF34D58}"/>
              </a:ext>
            </a:extLst>
          </p:cNvPr>
          <p:cNvSpPr/>
          <p:nvPr/>
        </p:nvSpPr>
        <p:spPr>
          <a:xfrm>
            <a:off x="4716336" y="4798625"/>
            <a:ext cx="3057293" cy="1037063"/>
          </a:xfrm>
          <a:prstGeom prst="wedgeRoundRectCallout">
            <a:avLst>
              <a:gd name="adj1" fmla="val 10571"/>
              <a:gd name="adj2" fmla="val -76688"/>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ar-SA" sz="2200" dirty="0">
                <a:solidFill>
                  <a:schemeClr val="tx1"/>
                </a:solidFill>
                <a:latin typeface="Arial" panose="020B0604020202020204" pitchFamily="34" charset="0"/>
                <a:ea typeface="Calibri"/>
                <a:cs typeface="Arial" panose="020B0604020202020204" pitchFamily="34" charset="0"/>
              </a:rPr>
              <a:t>ال</a:t>
            </a:r>
            <a:r>
              <a:rPr lang="en-GB" sz="2200" dirty="0" err="1">
                <a:solidFill>
                  <a:schemeClr val="tx1"/>
                </a:solidFill>
                <a:latin typeface="Arial" panose="020B0604020202020204" pitchFamily="34" charset="0"/>
                <a:ea typeface="Calibri"/>
                <a:cs typeface="Arial" panose="020B0604020202020204" pitchFamily="34" charset="0"/>
              </a:rPr>
              <a:t>توقف</a:t>
            </a:r>
            <a:r>
              <a:rPr lang="en-GB" sz="2200" dirty="0">
                <a:solidFill>
                  <a:schemeClr val="tx1"/>
                </a:solidFill>
                <a:latin typeface="Arial" panose="020B0604020202020204" pitchFamily="34" charset="0"/>
                <a:ea typeface="Calibri"/>
                <a:cs typeface="Arial" panose="020B0604020202020204" pitchFamily="34" charset="0"/>
              </a:rPr>
              <a:t> عن المشاركة في الأنشطة العادية</a:t>
            </a:r>
          </a:p>
        </p:txBody>
      </p:sp>
      <p:sp>
        <p:nvSpPr>
          <p:cNvPr id="10" name="Speech Bubble: Rectangle with Corners Rounded 9">
            <a:extLst>
              <a:ext uri="{FF2B5EF4-FFF2-40B4-BE49-F238E27FC236}">
                <a16:creationId xmlns:a16="http://schemas.microsoft.com/office/drawing/2014/main" id="{5EDA0D61-B827-0E65-4882-AA81DD8B58F7}"/>
              </a:ext>
            </a:extLst>
          </p:cNvPr>
          <p:cNvSpPr/>
          <p:nvPr/>
        </p:nvSpPr>
        <p:spPr>
          <a:xfrm>
            <a:off x="8288443" y="4798622"/>
            <a:ext cx="3057293" cy="1037063"/>
          </a:xfrm>
          <a:prstGeom prst="wedgeRoundRectCallout">
            <a:avLst>
              <a:gd name="adj1" fmla="val -33208"/>
              <a:gd name="adj2" fmla="val -7836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latin typeface="Arial" panose="020B0604020202020204" pitchFamily="34" charset="0"/>
                <a:ea typeface="Calibri"/>
                <a:cs typeface="Arial" panose="020B0604020202020204" pitchFamily="34" charset="0"/>
              </a:rPr>
              <a:t>فقدان السيطرة على الجسم ووظائفه</a:t>
            </a:r>
          </a:p>
        </p:txBody>
      </p:sp>
      <p:sp>
        <p:nvSpPr>
          <p:cNvPr id="11" name="Speech Bubble: Rectangle with Corners Rounded 10">
            <a:extLst>
              <a:ext uri="{FF2B5EF4-FFF2-40B4-BE49-F238E27FC236}">
                <a16:creationId xmlns:a16="http://schemas.microsoft.com/office/drawing/2014/main" id="{0494750E-1318-BD64-1791-BF68E8A69F6E}"/>
              </a:ext>
            </a:extLst>
          </p:cNvPr>
          <p:cNvSpPr/>
          <p:nvPr/>
        </p:nvSpPr>
        <p:spPr>
          <a:xfrm>
            <a:off x="971699" y="4798625"/>
            <a:ext cx="3229821" cy="1037063"/>
          </a:xfrm>
          <a:prstGeom prst="wedgeRoundRectCallout">
            <a:avLst>
              <a:gd name="adj1" fmla="val 32446"/>
              <a:gd name="adj2" fmla="val -75313"/>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latin typeface="Arial" panose="020B0604020202020204" pitchFamily="34" charset="0"/>
                <a:cs typeface="Arial" panose="020B0604020202020204" pitchFamily="34" charset="0"/>
              </a:rPr>
              <a:t>تغيرات في الشهية والمظهر الجسدي وأنماط النوم</a:t>
            </a:r>
            <a:endParaRPr lang="en-BE" sz="2200">
              <a:solidFill>
                <a:schemeClr val="tx1"/>
              </a:solidFill>
              <a:latin typeface="Arial" panose="020B0604020202020204" pitchFamily="34" charset="0"/>
              <a:cs typeface="Arial" panose="020B0604020202020204" pitchFamily="34" charset="0"/>
            </a:endParaRPr>
          </a:p>
        </p:txBody>
      </p:sp>
      <p:pic>
        <p:nvPicPr>
          <p:cNvPr id="4" name="Graphic 3" descr="Eyes outline">
            <a:extLst>
              <a:ext uri="{FF2B5EF4-FFF2-40B4-BE49-F238E27FC236}">
                <a16:creationId xmlns:a16="http://schemas.microsoft.com/office/drawing/2014/main" id="{9EACE5C7-726C-3714-197E-6674C5B07BA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07983" y="2584746"/>
            <a:ext cx="2090121" cy="2090121"/>
          </a:xfrm>
          <a:prstGeom prst="rect">
            <a:avLst/>
          </a:prstGeom>
        </p:spPr>
      </p:pic>
    </p:spTree>
    <p:extLst>
      <p:ext uri="{BB962C8B-B14F-4D97-AF65-F5344CB8AC3E}">
        <p14:creationId xmlns:p14="http://schemas.microsoft.com/office/powerpoint/2010/main" val="1841425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27C1C8D3-78F4-CB32-6693-22723E87B5C7}"/>
              </a:ext>
            </a:extLst>
          </p:cNvPr>
          <p:cNvSpPr/>
          <p:nvPr/>
        </p:nvSpPr>
        <p:spPr>
          <a:xfrm>
            <a:off x="4531731" y="2065056"/>
            <a:ext cx="3442626" cy="344262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itle 1">
            <a:extLst>
              <a:ext uri="{FF2B5EF4-FFF2-40B4-BE49-F238E27FC236}">
                <a16:creationId xmlns:a16="http://schemas.microsoft.com/office/drawing/2014/main" id="{56C18524-EA22-17CC-BAD5-473B1D280B2F}"/>
              </a:ext>
            </a:extLst>
          </p:cNvPr>
          <p:cNvSpPr>
            <a:spLocks noGrp="1"/>
          </p:cNvSpPr>
          <p:nvPr>
            <p:ph type="title"/>
          </p:nvPr>
        </p:nvSpPr>
        <p:spPr/>
        <p:txBody>
          <a:bodyPr/>
          <a:lstStyle/>
          <a:p>
            <a:pPr rtl="1"/>
            <a:r>
              <a:rPr lang="en-GB" dirty="0" err="1">
                <a:latin typeface="Calibri" panose="020F0502020204030204" pitchFamily="34" charset="0"/>
                <a:cs typeface="Calibri" panose="020F0502020204030204" pitchFamily="34" charset="0"/>
              </a:rPr>
              <a:t>ما</a:t>
            </a:r>
            <a:r>
              <a:rPr lang="ar-SA" dirty="0">
                <a:latin typeface="Calibri" panose="020F0502020204030204" pitchFamily="34" charset="0"/>
                <a:cs typeface="Calibri" panose="020F0502020204030204" pitchFamily="34" charset="0"/>
              </a:rPr>
              <a:t> الذي تقوله</a:t>
            </a:r>
            <a:r>
              <a:rPr lang="en-GB" dirty="0">
                <a:latin typeface="Calibri" panose="020F0502020204030204" pitchFamily="34" charset="0"/>
                <a:cs typeface="Calibri" panose="020F0502020204030204" pitchFamily="34" charset="0"/>
              </a:rPr>
              <a:t>؟</a:t>
            </a:r>
            <a:endParaRPr lang="en-BE">
              <a:latin typeface="Calibri" panose="020F0502020204030204" pitchFamily="34" charset="0"/>
              <a:cs typeface="Calibri" panose="020F0502020204030204" pitchFamily="34" charset="0"/>
            </a:endParaRPr>
          </a:p>
        </p:txBody>
      </p:sp>
      <p:sp>
        <p:nvSpPr>
          <p:cNvPr id="3" name="Speech Bubble: Rectangle with Corners Rounded 2">
            <a:extLst>
              <a:ext uri="{FF2B5EF4-FFF2-40B4-BE49-F238E27FC236}">
                <a16:creationId xmlns:a16="http://schemas.microsoft.com/office/drawing/2014/main" id="{C3F43B51-9E63-75FB-A059-609A763771EA}"/>
              </a:ext>
            </a:extLst>
          </p:cNvPr>
          <p:cNvSpPr/>
          <p:nvPr/>
        </p:nvSpPr>
        <p:spPr>
          <a:xfrm>
            <a:off x="8382771" y="2001478"/>
            <a:ext cx="3057293" cy="1037063"/>
          </a:xfrm>
          <a:prstGeom prst="wedgeRoundRectCallout">
            <a:avLst>
              <a:gd name="adj1" fmla="val -35913"/>
              <a:gd name="adj2" fmla="val 75582"/>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latin typeface="Arial" panose="020B0604020202020204" pitchFamily="34" charset="0"/>
                <a:cs typeface="Arial" panose="020B0604020202020204" pitchFamily="34" charset="0"/>
              </a:rPr>
              <a:t>شكرا لإخباري كيف تشعر.</a:t>
            </a:r>
            <a:endParaRPr lang="en-BE" sz="2200">
              <a:solidFill>
                <a:schemeClr val="tx1"/>
              </a:solidFill>
              <a:latin typeface="Arial" panose="020B0604020202020204" pitchFamily="34" charset="0"/>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E2E2399A-F10D-5299-B40B-6A3D90B4FFEF}"/>
              </a:ext>
            </a:extLst>
          </p:cNvPr>
          <p:cNvSpPr/>
          <p:nvPr/>
        </p:nvSpPr>
        <p:spPr>
          <a:xfrm>
            <a:off x="4724399" y="1326685"/>
            <a:ext cx="3057293" cy="1037063"/>
          </a:xfrm>
          <a:prstGeom prst="wedgeRoundRectCallout">
            <a:avLst>
              <a:gd name="adj1" fmla="val -20077"/>
              <a:gd name="adj2" fmla="val 81855"/>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latin typeface="Arial" panose="020B0604020202020204" pitchFamily="34" charset="0"/>
                <a:cs typeface="Arial" panose="020B0604020202020204" pitchFamily="34" charset="0"/>
              </a:rPr>
              <a:t>أنا هنا لدعمك.</a:t>
            </a:r>
            <a:endParaRPr lang="en-BE" sz="2200" dirty="0">
              <a:solidFill>
                <a:schemeClr val="tx1"/>
              </a:solidFill>
              <a:latin typeface="Arial" panose="020B0604020202020204" pitchFamily="34" charset="0"/>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9085AEB6-32CC-2E83-9F2F-53CF374B3671}"/>
              </a:ext>
            </a:extLst>
          </p:cNvPr>
          <p:cNvSpPr/>
          <p:nvPr/>
        </p:nvSpPr>
        <p:spPr>
          <a:xfrm>
            <a:off x="1152291" y="2001476"/>
            <a:ext cx="3057293" cy="1037063"/>
          </a:xfrm>
          <a:prstGeom prst="wedgeRoundRectCallout">
            <a:avLst>
              <a:gd name="adj1" fmla="val 36823"/>
              <a:gd name="adj2" fmla="val 80780"/>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latin typeface="Arial" panose="020B0604020202020204" pitchFamily="34" charset="0"/>
                <a:ea typeface="Calibri"/>
                <a:cs typeface="Arial" panose="020B0604020202020204" pitchFamily="34" charset="0"/>
              </a:rPr>
              <a:t>ما رأيك </a:t>
            </a:r>
            <a:r>
              <a:rPr lang="en-GB" sz="2200" dirty="0" err="1">
                <a:solidFill>
                  <a:schemeClr val="tx1"/>
                </a:solidFill>
                <a:latin typeface="Arial" panose="020B0604020202020204" pitchFamily="34" charset="0"/>
                <a:ea typeface="Calibri"/>
                <a:cs typeface="Arial" panose="020B0604020202020204" pitchFamily="34" charset="0"/>
              </a:rPr>
              <a:t>قد</a:t>
            </a:r>
            <a:r>
              <a:rPr lang="en-GB" sz="2200" dirty="0">
                <a:solidFill>
                  <a:schemeClr val="tx1"/>
                </a:solidFill>
                <a:latin typeface="Arial" panose="020B0604020202020204" pitchFamily="34" charset="0"/>
                <a:ea typeface="Calibri"/>
                <a:cs typeface="Arial" panose="020B0604020202020204" pitchFamily="34" charset="0"/>
              </a:rPr>
              <a:t> </a:t>
            </a:r>
            <a:r>
              <a:rPr lang="en-GB" sz="2200" dirty="0" err="1">
                <a:solidFill>
                  <a:schemeClr val="tx1"/>
                </a:solidFill>
                <a:latin typeface="Arial" panose="020B0604020202020204" pitchFamily="34" charset="0"/>
                <a:ea typeface="Calibri"/>
                <a:cs typeface="Arial" panose="020B0604020202020204" pitchFamily="34" charset="0"/>
              </a:rPr>
              <a:t>يكون</a:t>
            </a:r>
            <a:r>
              <a:rPr lang="ar-SA" sz="2200" dirty="0">
                <a:solidFill>
                  <a:schemeClr val="tx1"/>
                </a:solidFill>
                <a:latin typeface="Arial" panose="020B0604020202020204" pitchFamily="34" charset="0"/>
                <a:ea typeface="Calibri"/>
                <a:cs typeface="Arial" panose="020B0604020202020204" pitchFamily="34" charset="0"/>
              </a:rPr>
              <a:t> هناك</a:t>
            </a:r>
            <a:r>
              <a:rPr lang="en-GB" sz="2200" dirty="0">
                <a:solidFill>
                  <a:schemeClr val="tx1"/>
                </a:solidFill>
                <a:latin typeface="Arial" panose="020B0604020202020204" pitchFamily="34" charset="0"/>
                <a:ea typeface="Calibri"/>
                <a:cs typeface="Arial" panose="020B0604020202020204" pitchFamily="34" charset="0"/>
              </a:rPr>
              <a:t> بعض الخطوات المفيدة إلى الأمام؟</a:t>
            </a:r>
          </a:p>
        </p:txBody>
      </p:sp>
      <p:sp>
        <p:nvSpPr>
          <p:cNvPr id="8" name="Speech Bubble: Rectangle with Corners Rounded 7">
            <a:extLst>
              <a:ext uri="{FF2B5EF4-FFF2-40B4-BE49-F238E27FC236}">
                <a16:creationId xmlns:a16="http://schemas.microsoft.com/office/drawing/2014/main" id="{EE7B982E-9E69-BEC2-4212-3F82083902B6}"/>
              </a:ext>
            </a:extLst>
          </p:cNvPr>
          <p:cNvSpPr/>
          <p:nvPr/>
        </p:nvSpPr>
        <p:spPr>
          <a:xfrm>
            <a:off x="8469034" y="3657441"/>
            <a:ext cx="3057293" cy="1037063"/>
          </a:xfrm>
          <a:prstGeom prst="wedgeRoundRectCallout">
            <a:avLst>
              <a:gd name="adj1" fmla="val -61668"/>
              <a:gd name="adj2" fmla="val 792"/>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latin typeface="Arial" panose="020B0604020202020204" pitchFamily="34" charset="0"/>
                <a:cs typeface="Arial" panose="020B0604020202020204" pitchFamily="34" charset="0"/>
              </a:rPr>
              <a:t>منذ متى وأنت تشعر بهذه الطريقة؟</a:t>
            </a:r>
            <a:endParaRPr lang="en-BE" sz="2200" dirty="0">
              <a:solidFill>
                <a:schemeClr val="tx1"/>
              </a:solidFill>
              <a:latin typeface="Arial" panose="020B0604020202020204" pitchFamily="34" charset="0"/>
              <a:cs typeface="Arial" panose="020B0604020202020204" pitchFamily="34" charset="0"/>
            </a:endParaRPr>
          </a:p>
        </p:txBody>
      </p:sp>
      <p:sp>
        <p:nvSpPr>
          <p:cNvPr id="10" name="Speech Bubble: Rectangle with Corners Rounded 9">
            <a:extLst>
              <a:ext uri="{FF2B5EF4-FFF2-40B4-BE49-F238E27FC236}">
                <a16:creationId xmlns:a16="http://schemas.microsoft.com/office/drawing/2014/main" id="{5EDA0D61-B827-0E65-4882-AA81DD8B58F7}"/>
              </a:ext>
            </a:extLst>
          </p:cNvPr>
          <p:cNvSpPr/>
          <p:nvPr/>
        </p:nvSpPr>
        <p:spPr>
          <a:xfrm>
            <a:off x="1280354" y="3775246"/>
            <a:ext cx="3057293" cy="1037063"/>
          </a:xfrm>
          <a:prstGeom prst="wedgeRoundRectCallout">
            <a:avLst>
              <a:gd name="adj1" fmla="val 62749"/>
              <a:gd name="adj2" fmla="val -36723"/>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latin typeface="Arial" panose="020B0604020202020204" pitchFamily="34" charset="0"/>
                <a:ea typeface="Calibri"/>
                <a:cs typeface="Arial" panose="020B0604020202020204" pitchFamily="34" charset="0"/>
              </a:rPr>
              <a:t>إذا كنت ترغب في التحدث عن ذلك ، فأنا هنا للاستماع.</a:t>
            </a:r>
          </a:p>
        </p:txBody>
      </p:sp>
      <p:pic>
        <p:nvPicPr>
          <p:cNvPr id="12" name="Picture 12">
            <a:extLst>
              <a:ext uri="{FF2B5EF4-FFF2-40B4-BE49-F238E27FC236}">
                <a16:creationId xmlns:a16="http://schemas.microsoft.com/office/drawing/2014/main" id="{8047A633-1782-A9F8-8136-03E65392D498}"/>
              </a:ext>
            </a:extLst>
          </p:cNvPr>
          <p:cNvPicPr>
            <a:picLocks noChangeAspect="1"/>
          </p:cNvPicPr>
          <p:nvPr/>
        </p:nvPicPr>
        <p:blipFill>
          <a:blip r:embed="rId3">
            <a:duotone>
              <a:schemeClr val="accent4">
                <a:shade val="45000"/>
                <a:satMod val="135000"/>
              </a:schemeClr>
              <a:prstClr val="white"/>
            </a:duotone>
          </a:blip>
          <a:stretch>
            <a:fillRect/>
          </a:stretch>
        </p:blipFill>
        <p:spPr>
          <a:xfrm>
            <a:off x="5364578" y="2767053"/>
            <a:ext cx="1905000" cy="1905000"/>
          </a:xfrm>
          <a:prstGeom prst="rect">
            <a:avLst/>
          </a:prstGeom>
        </p:spPr>
      </p:pic>
      <p:sp>
        <p:nvSpPr>
          <p:cNvPr id="14" name="Speech Bubble: Rectangle with Corners Rounded 13">
            <a:extLst>
              <a:ext uri="{FF2B5EF4-FFF2-40B4-BE49-F238E27FC236}">
                <a16:creationId xmlns:a16="http://schemas.microsoft.com/office/drawing/2014/main" id="{0EA4CD69-9BA9-6848-080E-0E91D36D39AD}"/>
              </a:ext>
            </a:extLst>
          </p:cNvPr>
          <p:cNvSpPr/>
          <p:nvPr/>
        </p:nvSpPr>
        <p:spPr>
          <a:xfrm>
            <a:off x="4903449" y="4834761"/>
            <a:ext cx="3057293" cy="1396496"/>
          </a:xfrm>
          <a:prstGeom prst="wedgeRoundRectCallout">
            <a:avLst>
              <a:gd name="adj1" fmla="val 16428"/>
              <a:gd name="adj2" fmla="val -66215"/>
              <a:gd name="adj3" fmla="val 16667"/>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en-GB" sz="2200" dirty="0">
                <a:solidFill>
                  <a:schemeClr val="tx1"/>
                </a:solidFill>
                <a:latin typeface="Arial" panose="020B0604020202020204" pitchFamily="34" charset="0"/>
                <a:ea typeface="Calibri"/>
                <a:cs typeface="Arial" panose="020B0604020202020204" pitchFamily="34" charset="0"/>
              </a:rPr>
              <a:t>عندما تشعر بهذه الطريقة ، هل هناك أي شيء تفعله أنت أو الآخرون لمساعدتك على الشعور بالتحسن؟</a:t>
            </a:r>
          </a:p>
        </p:txBody>
      </p:sp>
    </p:spTree>
    <p:extLst>
      <p:ext uri="{BB962C8B-B14F-4D97-AF65-F5344CB8AC3E}">
        <p14:creationId xmlns:p14="http://schemas.microsoft.com/office/powerpoint/2010/main" val="67719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441;g10c3faa5075_0_21">
            <a:extLst>
              <a:ext uri="{FF2B5EF4-FFF2-40B4-BE49-F238E27FC236}">
                <a16:creationId xmlns:a16="http://schemas.microsoft.com/office/drawing/2014/main" id="{A3156638-6442-53F6-7618-D2EEA910C6B2}"/>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pPr rtl="1"/>
            <a:r>
              <a:rPr lang="en-US" sz="2800" dirty="0">
                <a:latin typeface="Calibri" panose="020F0502020204030204" pitchFamily="34" charset="0"/>
                <a:cs typeface="Calibri" panose="020F0502020204030204" pitchFamily="34" charset="0"/>
              </a:rPr>
              <a:t>خطوات يجب اتخاذها فورًا إذا كان الطفل معرضًا لخطر الانتحار أو إيذاء النفس</a:t>
            </a:r>
            <a:endParaRPr sz="2800" dirty="0">
              <a:latin typeface="Calibri" panose="020F0502020204030204" pitchFamily="34" charset="0"/>
              <a:cs typeface="Calibri" panose="020F0502020204030204" pitchFamily="34" charset="0"/>
            </a:endParaRPr>
          </a:p>
        </p:txBody>
      </p:sp>
      <p:sp>
        <p:nvSpPr>
          <p:cNvPr id="15" name="Google Shape;442;g10c3faa5075_0_21">
            <a:extLst>
              <a:ext uri="{FF2B5EF4-FFF2-40B4-BE49-F238E27FC236}">
                <a16:creationId xmlns:a16="http://schemas.microsoft.com/office/drawing/2014/main" id="{6B6E23B6-EE74-12CF-3292-C98E6EED922A}"/>
              </a:ext>
            </a:extLst>
          </p:cNvPr>
          <p:cNvSpPr txBox="1">
            <a:spLocks/>
          </p:cNvSpPr>
          <p:nvPr/>
        </p:nvSpPr>
        <p:spPr>
          <a:xfrm>
            <a:off x="1277003" y="1425470"/>
            <a:ext cx="7150714" cy="101293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spcBef>
                <a:spcPts val="1000"/>
              </a:spcBef>
            </a:pPr>
            <a:r>
              <a:rPr lang="en-US" sz="2400" b="1" kern="0" dirty="0" err="1">
                <a:solidFill>
                  <a:schemeClr val="tx1"/>
                </a:solidFill>
                <a:latin typeface="Calibri" panose="020F0502020204030204" pitchFamily="34" charset="0"/>
                <a:cs typeface="Calibri" panose="020F0502020204030204" pitchFamily="34" charset="0"/>
              </a:rPr>
              <a:t>الاتصال</a:t>
            </a:r>
            <a:r>
              <a:rPr lang="en-US" sz="2400" b="1" kern="0" dirty="0">
                <a:solidFill>
                  <a:schemeClr val="tx1"/>
                </a:solidFill>
                <a:latin typeface="Calibri" panose="020F0502020204030204" pitchFamily="34" charset="0"/>
                <a:cs typeface="Calibri" panose="020F0502020204030204" pitchFamily="34" charset="0"/>
              </a:rPr>
              <a:t> </a:t>
            </a:r>
            <a:r>
              <a:rPr lang="en-US" sz="2400" b="1" kern="0" dirty="0" err="1">
                <a:solidFill>
                  <a:schemeClr val="tx1"/>
                </a:solidFill>
                <a:latin typeface="Calibri" panose="020F0502020204030204" pitchFamily="34" charset="0"/>
                <a:cs typeface="Calibri" panose="020F0502020204030204" pitchFamily="34" charset="0"/>
              </a:rPr>
              <a:t>ب</a:t>
            </a:r>
            <a:r>
              <a:rPr lang="en-US" sz="2400" b="1" kern="0" dirty="0" err="1">
                <a:solidFill>
                  <a:schemeClr val="tx1"/>
                </a:solidFill>
                <a:latin typeface="Calibri" panose="020F0502020204030204" pitchFamily="34" charset="0"/>
                <a:cs typeface="Calibri" panose="020F0502020204030204" pitchFamily="34" charset="0"/>
                <a:extLst>
                  <a:ext uri="http://customooxmlschemas.google.com/">
                    <go:slidesCustomData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go="http://customooxmlschemas.google.com/" xmlns="" textRoundtripDataId="17"/>
                  </a:ext>
                </a:extLst>
              </a:rPr>
              <a:t>مشرف</a:t>
            </a:r>
            <a:r>
              <a:rPr lang="ar-SA" sz="2400" b="1" kern="0" dirty="0">
                <a:solidFill>
                  <a:schemeClr val="tx1"/>
                </a:solidFill>
                <a:latin typeface="Calibri" panose="020F0502020204030204" pitchFamily="34" charset="0"/>
                <a:cs typeface="Calibri" panose="020F0502020204030204" pitchFamily="34" charset="0"/>
                <a:extLst>
                  <a:ext uri="http://customooxmlschemas.google.com/">
                    <go:slidesCustomData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go="http://customooxmlschemas.google.com/" xmlns="" textRoundtripDataId="17"/>
                  </a:ext>
                </a:extLst>
              </a:rPr>
              <a:t>ك/مشرفتك (</a:t>
            </a:r>
            <a:r>
              <a:rPr lang="en-US" sz="2400" b="1" kern="0" dirty="0" err="1">
                <a:solidFill>
                  <a:schemeClr val="tx1"/>
                </a:solidFill>
                <a:latin typeface="Calibri" panose="020F0502020204030204" pitchFamily="34" charset="0"/>
                <a:cs typeface="Calibri" panose="020F0502020204030204" pitchFamily="34" charset="0"/>
              </a:rPr>
              <a:t>و</a:t>
            </a:r>
            <a:r>
              <a:rPr lang="en-US" sz="2400" b="1" kern="0" dirty="0">
                <a:solidFill>
                  <a:schemeClr val="tx1"/>
                </a:solidFill>
                <a:latin typeface="Calibri" panose="020F0502020204030204" pitchFamily="34" charset="0"/>
                <a:cs typeface="Calibri" panose="020F0502020204030204" pitchFamily="34" charset="0"/>
              </a:rPr>
              <a:t>/ </a:t>
            </a:r>
            <a:r>
              <a:rPr lang="en-US" sz="2400" b="1" kern="0" dirty="0" err="1">
                <a:solidFill>
                  <a:schemeClr val="tx1"/>
                </a:solidFill>
                <a:latin typeface="Calibri" panose="020F0502020204030204" pitchFamily="34" charset="0"/>
                <a:cs typeface="Calibri" panose="020F0502020204030204" pitchFamily="34" charset="0"/>
              </a:rPr>
              <a:t>أ</a:t>
            </a:r>
            <a:r>
              <a:rPr lang="ar-SA" sz="2400" b="1" kern="0" dirty="0">
                <a:solidFill>
                  <a:schemeClr val="tx1"/>
                </a:solidFill>
                <a:latin typeface="Calibri" panose="020F0502020204030204" pitchFamily="34" charset="0"/>
                <a:cs typeface="Calibri" panose="020F0502020204030204" pitchFamily="34" charset="0"/>
              </a:rPr>
              <a:t>و</a:t>
            </a:r>
            <a:r>
              <a:rPr lang="en-US" sz="2400" b="1" kern="0" dirty="0">
                <a:solidFill>
                  <a:schemeClr val="tx1"/>
                </a:solidFill>
                <a:latin typeface="Calibri" panose="020F0502020204030204" pitchFamily="34" charset="0"/>
                <a:cs typeface="Calibri" panose="020F0502020204030204" pitchFamily="34" charset="0"/>
              </a:rPr>
              <a:t> </a:t>
            </a:r>
            <a:r>
              <a:rPr lang="en-US" sz="2400" b="1" kern="0" dirty="0" err="1">
                <a:solidFill>
                  <a:schemeClr val="tx1"/>
                </a:solidFill>
                <a:latin typeface="Calibri" panose="020F0502020204030204" pitchFamily="34" charset="0"/>
                <a:cs typeface="Calibri" panose="020F0502020204030204" pitchFamily="34" charset="0"/>
              </a:rPr>
              <a:t>الإحالة</a:t>
            </a:r>
            <a:r>
              <a:rPr lang="ar-SA" sz="2400" b="1" kern="0" dirty="0">
                <a:solidFill>
                  <a:schemeClr val="tx1"/>
                </a:solidFill>
                <a:latin typeface="Calibri" panose="020F0502020204030204" pitchFamily="34" charset="0"/>
                <a:cs typeface="Calibri" panose="020F0502020204030204" pitchFamily="34" charset="0"/>
              </a:rPr>
              <a:t>)</a:t>
            </a:r>
            <a:endParaRPr lang="en-US" sz="2400" b="1" kern="0" dirty="0">
              <a:solidFill>
                <a:schemeClr val="tx1"/>
              </a:solidFill>
              <a:latin typeface="Calibri" panose="020F0502020204030204" pitchFamily="34" charset="0"/>
              <a:cs typeface="Calibri" panose="020F0502020204030204" pitchFamily="34" charset="0"/>
            </a:endParaRPr>
          </a:p>
          <a:p>
            <a:pPr algn="r" rtl="1">
              <a:spcBef>
                <a:spcPts val="1000"/>
              </a:spcBef>
            </a:pPr>
            <a:r>
              <a:rPr lang="en-US" sz="2400" kern="0" dirty="0">
                <a:latin typeface="Calibri" panose="020F0502020204030204" pitchFamily="34" charset="0"/>
                <a:cs typeface="Calibri" panose="020F0502020204030204" pitchFamily="34" charset="0"/>
              </a:rPr>
              <a:t>اشرح هذا للطفل:</a:t>
            </a:r>
          </a:p>
        </p:txBody>
      </p:sp>
      <p:cxnSp>
        <p:nvCxnSpPr>
          <p:cNvPr id="3" name="Straight Connector 2">
            <a:extLst>
              <a:ext uri="{FF2B5EF4-FFF2-40B4-BE49-F238E27FC236}">
                <a16:creationId xmlns:a16="http://schemas.microsoft.com/office/drawing/2014/main" id="{DAAF4FCD-F770-56B0-5ECE-859DE7835FCC}"/>
              </a:ext>
            </a:extLst>
          </p:cNvPr>
          <p:cNvCxnSpPr/>
          <p:nvPr/>
        </p:nvCxnSpPr>
        <p:spPr>
          <a:xfrm>
            <a:off x="713534" y="1005840"/>
            <a:ext cx="0" cy="473964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 name="Speech Bubble: Rectangle with Corners Rounded 3">
            <a:extLst>
              <a:ext uri="{FF2B5EF4-FFF2-40B4-BE49-F238E27FC236}">
                <a16:creationId xmlns:a16="http://schemas.microsoft.com/office/drawing/2014/main" id="{098B7022-2D55-ADC2-4565-33A380879642}"/>
              </a:ext>
            </a:extLst>
          </p:cNvPr>
          <p:cNvSpPr/>
          <p:nvPr/>
        </p:nvSpPr>
        <p:spPr>
          <a:xfrm>
            <a:off x="1277003" y="3185160"/>
            <a:ext cx="10625436" cy="2560320"/>
          </a:xfrm>
          <a:prstGeom prst="wedgeRoundRectCallout">
            <a:avLst>
              <a:gd name="adj1" fmla="val -28396"/>
              <a:gd name="adj2" fmla="val -62224"/>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rtl="1"/>
            <a:endParaRPr lang="en-US" sz="2000" i="1" dirty="0">
              <a:solidFill>
                <a:schemeClr val="tx1"/>
              </a:solidFill>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2846AC24-8D22-933F-E75A-D851FE6A41DE}"/>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solidFill>
                  <a:schemeClr val="accent4">
                    <a:lumMod val="75000"/>
                  </a:schemeClr>
                </a:solidFill>
                <a:latin typeface="Arial" panose="020B0604020202020204" pitchFamily="34" charset="0"/>
                <a:cs typeface="Arial" panose="020B0604020202020204" pitchFamily="34" charset="0"/>
              </a:rPr>
              <a:t>١</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D3870F29-4404-6CA7-F123-8BA2B044434E}"/>
              </a:ext>
            </a:extLst>
          </p:cNvPr>
          <p:cNvSpPr txBox="1"/>
          <p:nvPr/>
        </p:nvSpPr>
        <p:spPr>
          <a:xfrm>
            <a:off x="1733924" y="3566160"/>
            <a:ext cx="5099361" cy="1015663"/>
          </a:xfrm>
          <a:prstGeom prst="rect">
            <a:avLst/>
          </a:prstGeom>
          <a:noFill/>
        </p:spPr>
        <p:txBody>
          <a:bodyPr wrap="square">
            <a:spAutoFit/>
          </a:bodyPr>
          <a:lstStyle/>
          <a:p>
            <a:pPr marR="0" lvl="0" algn="r" defTabSz="914400" rtl="1" eaLnBrk="1" fontAlgn="auto" latinLnBrk="0" hangingPunct="1">
              <a:lnSpc>
                <a:spcPct val="100000"/>
              </a:lnSpc>
              <a:spcBef>
                <a:spcPts val="0"/>
              </a:spcBef>
              <a:spcAft>
                <a:spcPts val="0"/>
              </a:spcAft>
              <a:buClrTx/>
              <a:buSzTx/>
              <a:tabLst/>
              <a:defRPr/>
            </a:pPr>
            <a:r>
              <a:rPr lang="en-US" sz="2000" i="1" dirty="0">
                <a:solidFill>
                  <a:schemeClr val="tx1"/>
                </a:solidFill>
                <a:latin typeface="Arial" panose="020B0604020202020204" pitchFamily="34" charset="0"/>
                <a:cs typeface="Calibri" panose="020F0502020204030204" pitchFamily="34" charset="0"/>
              </a:rPr>
              <a:t>هذا </a:t>
            </a:r>
            <a:r>
              <a:rPr lang="en-US" sz="2000" i="1" dirty="0" err="1">
                <a:solidFill>
                  <a:schemeClr val="tx1"/>
                </a:solidFill>
                <a:latin typeface="Arial" panose="020B0604020202020204" pitchFamily="34" charset="0"/>
                <a:cs typeface="Calibri" panose="020F0502020204030204" pitchFamily="34" charset="0"/>
              </a:rPr>
              <a:t>مهم</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جدًا</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حتى</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نتمكن</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من</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تقديم</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أفضل</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أنواع</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المساعدة</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لك</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في</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أقرب</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وقت</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ممكن</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سأفعل</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ذلك</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الآن</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هل</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يمكنني</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الإجابة</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على</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أي</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أسئلة</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لك</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قبل</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أن</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أفعل</a:t>
            </a:r>
            <a:r>
              <a:rPr lang="ar-SA" sz="2000" i="1" dirty="0">
                <a:solidFill>
                  <a:schemeClr val="tx1"/>
                </a:solidFill>
                <a:latin typeface="Arial" panose="020B0604020202020204" pitchFamily="34" charset="0"/>
                <a:cs typeface="Calibri" panose="020F0502020204030204" pitchFamily="34" charset="0"/>
              </a:rPr>
              <a:t> ذلك</a:t>
            </a:r>
            <a:r>
              <a:rPr lang="en-US" sz="2000" i="1" dirty="0">
                <a:solidFill>
                  <a:schemeClr val="tx1"/>
                </a:solidFill>
                <a:latin typeface="Arial" panose="020B0604020202020204" pitchFamily="34" charset="0"/>
                <a:cs typeface="Calibri" panose="020F0502020204030204" pitchFamily="34" charset="0"/>
              </a:rPr>
              <a:t>؟</a:t>
            </a:r>
          </a:p>
        </p:txBody>
      </p:sp>
      <p:sp>
        <p:nvSpPr>
          <p:cNvPr id="8" name="TextBox 7">
            <a:extLst>
              <a:ext uri="{FF2B5EF4-FFF2-40B4-BE49-F238E27FC236}">
                <a16:creationId xmlns:a16="http://schemas.microsoft.com/office/drawing/2014/main" id="{94825A4F-039C-DC62-9F88-F1EE9BF166AB}"/>
              </a:ext>
            </a:extLst>
          </p:cNvPr>
          <p:cNvSpPr txBox="1"/>
          <p:nvPr/>
        </p:nvSpPr>
        <p:spPr>
          <a:xfrm>
            <a:off x="7131695" y="3566160"/>
            <a:ext cx="4391866" cy="1015663"/>
          </a:xfrm>
          <a:prstGeom prst="rect">
            <a:avLst/>
          </a:prstGeom>
          <a:noFill/>
        </p:spPr>
        <p:txBody>
          <a:bodyPr wrap="square">
            <a:spAutoFit/>
          </a:bodyPr>
          <a:lstStyle/>
          <a:p>
            <a:pPr algn="r" rtl="1"/>
            <a:r>
              <a:rPr lang="en-US" sz="2000" i="1" dirty="0" err="1">
                <a:solidFill>
                  <a:schemeClr val="tx1"/>
                </a:solidFill>
                <a:latin typeface="Arial" panose="020B0604020202020204" pitchFamily="34" charset="0"/>
                <a:cs typeface="Calibri" panose="020F0502020204030204" pitchFamily="34" charset="0"/>
              </a:rPr>
              <a:t>مما</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وصفته</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لي</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أنا</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قلق</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على</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سلامتك</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كما</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ذكرت</a:t>
            </a:r>
            <a:r>
              <a:rPr lang="ar-SA" sz="2000" i="1" dirty="0">
                <a:solidFill>
                  <a:schemeClr val="tx1"/>
                </a:solidFill>
                <a:latin typeface="Arial" panose="020B0604020202020204" pitchFamily="34" charset="0"/>
                <a:cs typeface="Calibri" panose="020F0502020204030204" pitchFamily="34" charset="0"/>
              </a:rPr>
              <a:t>ُ</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من</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قبل</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إذا</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اعتقدت</a:t>
            </a:r>
            <a:r>
              <a:rPr lang="ar-SA" sz="2000" i="1" dirty="0">
                <a:solidFill>
                  <a:schemeClr val="tx1"/>
                </a:solidFill>
                <a:latin typeface="Arial" panose="020B0604020202020204" pitchFamily="34" charset="0"/>
                <a:cs typeface="Calibri" panose="020F0502020204030204" pitchFamily="34" charset="0"/>
              </a:rPr>
              <a:t>ُ</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أنك</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معرض</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لخطر</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إنهاء</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حياتك</a:t>
            </a:r>
            <a:r>
              <a:rPr lang="en-US" sz="2000" i="1" dirty="0">
                <a:solidFill>
                  <a:schemeClr val="tx1"/>
                </a:solidFill>
                <a:latin typeface="Arial" panose="020B0604020202020204" pitchFamily="34" charset="0"/>
                <a:cs typeface="Calibri" panose="020F0502020204030204" pitchFamily="34" charset="0"/>
              </a:rPr>
              <a:t> </a:t>
            </a:r>
            <a:r>
              <a:rPr lang="ar-SA" sz="2000" i="1" dirty="0" err="1">
                <a:solidFill>
                  <a:schemeClr val="tx1"/>
                </a:solidFill>
                <a:latin typeface="Arial" panose="020B0604020202020204" pitchFamily="34" charset="0"/>
                <a:cs typeface="Calibri" panose="020F0502020204030204" pitchFamily="34" charset="0"/>
              </a:rPr>
              <a:t>ف</a:t>
            </a:r>
            <a:r>
              <a:rPr lang="en-US" sz="2000" i="1" dirty="0" err="1">
                <a:solidFill>
                  <a:schemeClr val="tx1"/>
                </a:solidFill>
                <a:latin typeface="Arial" panose="020B0604020202020204" pitchFamily="34" charset="0"/>
                <a:cs typeface="Calibri" panose="020F0502020204030204" pitchFamily="34" charset="0"/>
              </a:rPr>
              <a:t>يجب</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أن</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أتصل</a:t>
            </a:r>
            <a:r>
              <a:rPr lang="en-US" sz="2000" i="1" dirty="0">
                <a:solidFill>
                  <a:schemeClr val="tx1"/>
                </a:solidFill>
                <a:latin typeface="Arial" panose="020B0604020202020204" pitchFamily="34" charset="0"/>
                <a:cs typeface="Calibri" panose="020F0502020204030204" pitchFamily="34" charset="0"/>
              </a:rPr>
              <a:t> </a:t>
            </a:r>
            <a:r>
              <a:rPr lang="en-US" sz="2000" i="1" dirty="0" err="1">
                <a:solidFill>
                  <a:schemeClr val="tx1"/>
                </a:solidFill>
                <a:latin typeface="Arial" panose="020B0604020202020204" pitchFamily="34" charset="0"/>
                <a:cs typeface="Calibri" panose="020F0502020204030204" pitchFamily="34" charset="0"/>
              </a:rPr>
              <a:t>بمشرفي</a:t>
            </a:r>
            <a:r>
              <a:rPr lang="en-US" sz="2000" i="1" dirty="0">
                <a:solidFill>
                  <a:schemeClr val="tx1"/>
                </a:solidFill>
                <a:latin typeface="Arial" panose="020B0604020202020204" pitchFamily="34" charset="0"/>
                <a:cs typeface="Calibri" panose="020F0502020204030204" pitchFamily="34" charset="0"/>
              </a:rPr>
              <a:t> </a:t>
            </a:r>
            <a:r>
              <a:rPr lang="ar-SA" sz="2000" i="1" dirty="0">
                <a:solidFill>
                  <a:schemeClr val="tx1"/>
                </a:solidFill>
                <a:latin typeface="Arial" panose="020B0604020202020204" pitchFamily="34" charset="0"/>
                <a:cs typeface="Calibri" panose="020F0502020204030204" pitchFamily="34" charset="0"/>
              </a:rPr>
              <a:t>(</a:t>
            </a:r>
            <a:r>
              <a:rPr lang="en-US" sz="2000" i="1" dirty="0" err="1">
                <a:solidFill>
                  <a:schemeClr val="tx1"/>
                </a:solidFill>
                <a:latin typeface="Arial" panose="020B0604020202020204" pitchFamily="34" charset="0"/>
                <a:cs typeface="Calibri" panose="020F0502020204030204" pitchFamily="34" charset="0"/>
              </a:rPr>
              <a:t>و</a:t>
            </a:r>
            <a:r>
              <a:rPr lang="en-US" sz="2000" i="1" dirty="0">
                <a:solidFill>
                  <a:schemeClr val="tx1"/>
                </a:solidFill>
                <a:latin typeface="Arial" panose="020B0604020202020204" pitchFamily="34" charset="0"/>
                <a:cs typeface="Calibri" panose="020F0502020204030204" pitchFamily="34" charset="0"/>
              </a:rPr>
              <a:t> / </a:t>
            </a:r>
            <a:r>
              <a:rPr lang="en-US" sz="2000" i="1" dirty="0" err="1">
                <a:solidFill>
                  <a:schemeClr val="tx1"/>
                </a:solidFill>
                <a:latin typeface="Arial" panose="020B0604020202020204" pitchFamily="34" charset="0"/>
                <a:cs typeface="Calibri" panose="020F0502020204030204" pitchFamily="34" charset="0"/>
              </a:rPr>
              <a:t>أو</a:t>
            </a:r>
            <a:r>
              <a:rPr lang="ar-SA" sz="2000" i="1" dirty="0">
                <a:solidFill>
                  <a:schemeClr val="tx1"/>
                </a:solidFill>
                <a:latin typeface="Arial" panose="020B0604020202020204" pitchFamily="34" charset="0"/>
                <a:cs typeface="Calibri" panose="020F0502020204030204" pitchFamily="34" charset="0"/>
              </a:rPr>
              <a:t>أقوم بالإحالة).</a:t>
            </a:r>
            <a:endParaRPr lang="en-US" sz="2000" i="1" dirty="0">
              <a:solidFill>
                <a:schemeClr val="tx1"/>
              </a:solidFill>
              <a:latin typeface="Arial" panose="020B0604020202020204" pitchFamily="34" charset="0"/>
              <a:cs typeface="Calibri" panose="020F0502020204030204" pitchFamily="34" charset="0"/>
            </a:endParaRPr>
          </a:p>
        </p:txBody>
      </p:sp>
    </p:spTree>
    <p:extLst>
      <p:ext uri="{BB962C8B-B14F-4D97-AF65-F5344CB8AC3E}">
        <p14:creationId xmlns:p14="http://schemas.microsoft.com/office/powerpoint/2010/main" val="3363535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41;g10c3faa5075_0_21">
            <a:extLst>
              <a:ext uri="{FF2B5EF4-FFF2-40B4-BE49-F238E27FC236}">
                <a16:creationId xmlns:a16="http://schemas.microsoft.com/office/drawing/2014/main" id="{21D3521A-CF7A-7DFC-B2F0-8559E536C614}"/>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pPr rtl="1"/>
            <a:r>
              <a:rPr lang="en-US" sz="2800" dirty="0">
                <a:latin typeface="Calibri" panose="020F0502020204030204" pitchFamily="34" charset="0"/>
                <a:cs typeface="Calibri" panose="020F0502020204030204" pitchFamily="34" charset="0"/>
              </a:rPr>
              <a:t>خطوات يجب اتخاذها فورًا إذا كان الطفل معرضًا لخطر الانتحار أو إيذاء النفس</a:t>
            </a:r>
            <a:endParaRPr sz="2800" dirty="0">
              <a:latin typeface="Calibri" panose="020F0502020204030204" pitchFamily="34" charset="0"/>
              <a:cs typeface="Calibri" panose="020F0502020204030204" pitchFamily="34" charset="0"/>
            </a:endParaRPr>
          </a:p>
        </p:txBody>
      </p:sp>
      <p:sp>
        <p:nvSpPr>
          <p:cNvPr id="5" name="Google Shape;442;g10c3faa5075_0_21">
            <a:extLst>
              <a:ext uri="{FF2B5EF4-FFF2-40B4-BE49-F238E27FC236}">
                <a16:creationId xmlns:a16="http://schemas.microsoft.com/office/drawing/2014/main" id="{7905BA15-1B0E-051D-891A-C35340DDF60C}"/>
              </a:ext>
            </a:extLst>
          </p:cNvPr>
          <p:cNvSpPr txBox="1">
            <a:spLocks/>
          </p:cNvSpPr>
          <p:nvPr/>
        </p:nvSpPr>
        <p:spPr>
          <a:xfrm>
            <a:off x="1277002" y="1425470"/>
            <a:ext cx="10335877" cy="101293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spcBef>
                <a:spcPts val="1000"/>
              </a:spcBef>
              <a:buSzPts val="688"/>
            </a:pPr>
            <a:r>
              <a:rPr lang="en-US" sz="2400" b="1" kern="0" dirty="0">
                <a:latin typeface="Calibri" panose="020F0502020204030204" pitchFamily="34" charset="0"/>
                <a:cs typeface="Calibri" panose="020F0502020204030204" pitchFamily="34" charset="0"/>
              </a:rPr>
              <a:t>ابق مع الطفل في جميع الأوقات ،</a:t>
            </a:r>
            <a:r>
              <a:rPr lang="en-US" sz="2400" kern="0" dirty="0" err="1">
                <a:latin typeface="Calibri" panose="020F0502020204030204" pitchFamily="34" charset="0"/>
                <a:cs typeface="Calibri" panose="020F0502020204030204" pitchFamily="34" charset="0"/>
              </a:rPr>
              <a:t>أو</a:t>
            </a:r>
            <a:r>
              <a:rPr lang="en-US" sz="2400" kern="0" dirty="0">
                <a:latin typeface="Calibri" panose="020F0502020204030204" pitchFamily="34" charset="0"/>
                <a:cs typeface="Calibri" panose="020F0502020204030204" pitchFamily="34" charset="0"/>
              </a:rPr>
              <a:t> </a:t>
            </a:r>
            <a:r>
              <a:rPr lang="ar-SA" sz="2400" kern="0" dirty="0">
                <a:latin typeface="Calibri" panose="020F0502020204030204" pitchFamily="34" charset="0"/>
                <a:cs typeface="Calibri" panose="020F0502020204030204" pitchFamily="34" charset="0"/>
              </a:rPr>
              <a:t>اجعل</a:t>
            </a:r>
            <a:r>
              <a:rPr lang="en-US" sz="2400" kern="0" dirty="0">
                <a:latin typeface="Calibri" panose="020F0502020204030204" pitchFamily="34" charset="0"/>
                <a:cs typeface="Calibri" panose="020F0502020204030204" pitchFamily="34" charset="0"/>
              </a:rPr>
              <a:t> أخصائي حالة آخر / زميل / فرد من العائلة موثوق به أو </a:t>
            </a:r>
            <a:r>
              <a:rPr lang="en-US" sz="2400" kern="0" dirty="0" err="1">
                <a:latin typeface="Calibri" panose="020F0502020204030204" pitchFamily="34" charset="0"/>
                <a:cs typeface="Calibri" panose="020F0502020204030204" pitchFamily="34" charset="0"/>
              </a:rPr>
              <a:t>شخص</a:t>
            </a:r>
            <a:r>
              <a:rPr lang="en-US" sz="2400" kern="0" dirty="0">
                <a:latin typeface="Calibri" panose="020F0502020204030204" pitchFamily="34" charset="0"/>
                <a:cs typeface="Calibri" panose="020F0502020204030204" pitchFamily="34" charset="0"/>
              </a:rPr>
              <a:t> </a:t>
            </a:r>
            <a:r>
              <a:rPr lang="en-US" sz="2400" kern="0" dirty="0" err="1">
                <a:latin typeface="Calibri" panose="020F0502020204030204" pitchFamily="34" charset="0"/>
                <a:cs typeface="Calibri" panose="020F0502020204030204" pitchFamily="34" charset="0"/>
              </a:rPr>
              <a:t>بالغ</a:t>
            </a:r>
            <a:r>
              <a:rPr lang="ar-SA" sz="2400" kern="0" dirty="0">
                <a:latin typeface="Calibri" panose="020F0502020204030204" pitchFamily="34" charset="0"/>
                <a:cs typeface="Calibri" panose="020F0502020204030204" pitchFamily="34" charset="0"/>
              </a:rPr>
              <a:t> أن</a:t>
            </a:r>
            <a:r>
              <a:rPr lang="en-US" sz="2400" kern="0" dirty="0">
                <a:latin typeface="Calibri" panose="020F0502020204030204" pitchFamily="34" charset="0"/>
                <a:cs typeface="Calibri" panose="020F0502020204030204" pitchFamily="34" charset="0"/>
              </a:rPr>
              <a:t> يبقى مع الطفل حتى يكون لديك خطة جاهزة.</a:t>
            </a:r>
          </a:p>
        </p:txBody>
      </p:sp>
      <p:cxnSp>
        <p:nvCxnSpPr>
          <p:cNvPr id="6" name="Straight Connector 5">
            <a:extLst>
              <a:ext uri="{FF2B5EF4-FFF2-40B4-BE49-F238E27FC236}">
                <a16:creationId xmlns:a16="http://schemas.microsoft.com/office/drawing/2014/main" id="{3E76DE90-F2DE-7B85-C1B3-E0538DF739B9}"/>
              </a:ext>
            </a:extLst>
          </p:cNvPr>
          <p:cNvCxnSpPr/>
          <p:nvPr/>
        </p:nvCxnSpPr>
        <p:spPr>
          <a:xfrm>
            <a:off x="713534" y="1005840"/>
            <a:ext cx="0" cy="473964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14BA0C9E-1A14-E614-7EC9-A1E5BF2004C7}"/>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solidFill>
                  <a:schemeClr val="accent4">
                    <a:lumMod val="75000"/>
                  </a:schemeClr>
                </a:solidFill>
                <a:latin typeface="Arial" panose="020B0604020202020204" pitchFamily="34" charset="0"/>
                <a:cs typeface="Arial" panose="020B0604020202020204" pitchFamily="34" charset="0"/>
              </a:rPr>
              <a:t>٢</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E1CA7C65-20A3-4C7F-74C6-AB55B8D947F0}"/>
              </a:ext>
            </a:extLst>
          </p:cNvPr>
          <p:cNvSpPr/>
          <p:nvPr/>
        </p:nvSpPr>
        <p:spPr>
          <a:xfrm>
            <a:off x="341732" y="3057198"/>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solidFill>
                  <a:schemeClr val="accent4">
                    <a:lumMod val="75000"/>
                  </a:schemeClr>
                </a:solidFill>
                <a:latin typeface="Arial" panose="020B0604020202020204" pitchFamily="34" charset="0"/>
                <a:cs typeface="Arial" panose="020B0604020202020204" pitchFamily="34" charset="0"/>
              </a:rPr>
              <a:t>٣</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3A410C62-18DF-2C10-11E0-35BE2B9618FE}"/>
              </a:ext>
            </a:extLst>
          </p:cNvPr>
          <p:cNvSpPr/>
          <p:nvPr/>
        </p:nvSpPr>
        <p:spPr>
          <a:xfrm>
            <a:off x="7894320" y="3185160"/>
            <a:ext cx="4008118" cy="2560320"/>
          </a:xfrm>
          <a:prstGeom prst="wedgeRoundRectCallout">
            <a:avLst>
              <a:gd name="adj1" fmla="val -57024"/>
              <a:gd name="adj2" fmla="val -17582"/>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rtl="1"/>
            <a:r>
              <a:rPr lang="en-US" sz="2200" i="1" dirty="0">
                <a:solidFill>
                  <a:schemeClr val="tx1"/>
                </a:solidFill>
                <a:latin typeface="Calibri" panose="020F0502020204030204" pitchFamily="34" charset="0"/>
                <a:cs typeface="Calibri" panose="020F0502020204030204" pitchFamily="34" charset="0"/>
              </a:rPr>
              <a:t>أود أيضًا الاتصال بشخص في مجتمعك تثق به للتأكد من أنه يمكنك البقاء آمنًا.</a:t>
            </a:r>
          </a:p>
          <a:p>
            <a:pPr algn="r" rtl="1"/>
            <a:r>
              <a:rPr lang="en-US" sz="2200" i="1" dirty="0" err="1">
                <a:solidFill>
                  <a:schemeClr val="tx1"/>
                </a:solidFill>
                <a:latin typeface="Calibri" panose="020F0502020204030204" pitchFamily="34" charset="0"/>
                <a:cs typeface="Calibri" panose="020F0502020204030204" pitchFamily="34" charset="0"/>
              </a:rPr>
              <a:t>من</a:t>
            </a:r>
            <a:r>
              <a:rPr lang="en-US" sz="2200" i="1" dirty="0">
                <a:solidFill>
                  <a:schemeClr val="tx1"/>
                </a:solidFill>
                <a:latin typeface="Calibri" panose="020F0502020204030204" pitchFamily="34" charset="0"/>
                <a:cs typeface="Calibri" panose="020F0502020204030204" pitchFamily="34" charset="0"/>
              </a:rPr>
              <a:t> </a:t>
            </a:r>
            <a:r>
              <a:rPr lang="en-US" sz="2200" i="1" dirty="0" err="1">
                <a:solidFill>
                  <a:schemeClr val="tx1"/>
                </a:solidFill>
                <a:latin typeface="Calibri" panose="020F0502020204030204" pitchFamily="34" charset="0"/>
                <a:cs typeface="Calibri" panose="020F0502020204030204" pitchFamily="34" charset="0"/>
              </a:rPr>
              <a:t>يكون</a:t>
            </a:r>
            <a:r>
              <a:rPr lang="en-US" sz="2200" i="1" dirty="0">
                <a:solidFill>
                  <a:schemeClr val="tx1"/>
                </a:solidFill>
                <a:latin typeface="Calibri" panose="020F0502020204030204" pitchFamily="34" charset="0"/>
                <a:cs typeface="Calibri" panose="020F0502020204030204" pitchFamily="34" charset="0"/>
              </a:rPr>
              <a:t> </a:t>
            </a:r>
            <a:r>
              <a:rPr lang="en-US" sz="2200" i="1" dirty="0" err="1">
                <a:solidFill>
                  <a:schemeClr val="tx1"/>
                </a:solidFill>
                <a:latin typeface="Calibri" panose="020F0502020204030204" pitchFamily="34" charset="0"/>
                <a:cs typeface="Calibri" panose="020F0502020204030204" pitchFamily="34" charset="0"/>
              </a:rPr>
              <a:t>ذلك</a:t>
            </a:r>
            <a:r>
              <a:rPr lang="en-US" sz="2200" i="1" dirty="0">
                <a:solidFill>
                  <a:schemeClr val="tx1"/>
                </a:solidFill>
                <a:latin typeface="Calibri" panose="020F0502020204030204" pitchFamily="34" charset="0"/>
                <a:cs typeface="Calibri" panose="020F0502020204030204" pitchFamily="34" charset="0"/>
              </a:rPr>
              <a:t>؟</a:t>
            </a:r>
          </a:p>
        </p:txBody>
      </p:sp>
      <p:sp>
        <p:nvSpPr>
          <p:cNvPr id="10" name="Google Shape;442;g10c3faa5075_0_21">
            <a:extLst>
              <a:ext uri="{FF2B5EF4-FFF2-40B4-BE49-F238E27FC236}">
                <a16:creationId xmlns:a16="http://schemas.microsoft.com/office/drawing/2014/main" id="{4CE6ADB0-C29D-93DE-D4FD-15BD95C8EC6B}"/>
              </a:ext>
            </a:extLst>
          </p:cNvPr>
          <p:cNvSpPr txBox="1">
            <a:spLocks/>
          </p:cNvSpPr>
          <p:nvPr/>
        </p:nvSpPr>
        <p:spPr>
          <a:xfrm>
            <a:off x="1277002" y="3185160"/>
            <a:ext cx="5672437" cy="101293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spcBef>
                <a:spcPts val="1000"/>
              </a:spcBef>
              <a:buSzPts val="688"/>
            </a:pPr>
            <a:r>
              <a:rPr lang="en-US" sz="2400" b="1" kern="0" dirty="0">
                <a:latin typeface="Calibri" panose="020F0502020204030204" pitchFamily="34" charset="0"/>
                <a:cs typeface="Calibri" panose="020F0502020204030204" pitchFamily="34" charset="0"/>
              </a:rPr>
              <a:t>اتصل بشخص يثق به الطفل.</a:t>
            </a:r>
            <a:r>
              <a:rPr lang="en-US" sz="2400" kern="0" dirty="0">
                <a:latin typeface="Calibri" panose="020F0502020204030204" pitchFamily="34" charset="0"/>
                <a:cs typeface="Calibri" panose="020F0502020204030204" pitchFamily="34" charset="0"/>
              </a:rPr>
              <a:t>إذا كان مقدم الرعاية مع الطفل ، </a:t>
            </a:r>
            <a:r>
              <a:rPr lang="en-US" sz="2400" kern="0" dirty="0" err="1">
                <a:latin typeface="Calibri" panose="020F0502020204030204" pitchFamily="34" charset="0"/>
                <a:cs typeface="Calibri" panose="020F0502020204030204" pitchFamily="34" charset="0"/>
              </a:rPr>
              <a:t>فقد</a:t>
            </a:r>
            <a:r>
              <a:rPr lang="en-US" sz="2400" kern="0" dirty="0">
                <a:latin typeface="Calibri" panose="020F0502020204030204" pitchFamily="34" charset="0"/>
                <a:cs typeface="Calibri" panose="020F0502020204030204" pitchFamily="34" charset="0"/>
              </a:rPr>
              <a:t> </a:t>
            </a:r>
            <a:r>
              <a:rPr lang="en-US" sz="2400" kern="0" dirty="0" err="1">
                <a:latin typeface="Calibri" panose="020F0502020204030204" pitchFamily="34" charset="0"/>
                <a:cs typeface="Calibri" panose="020F0502020204030204" pitchFamily="34" charset="0"/>
              </a:rPr>
              <a:t>يكون</a:t>
            </a:r>
            <a:r>
              <a:rPr lang="en-US" sz="2400" kern="0" dirty="0">
                <a:latin typeface="Calibri" panose="020F0502020204030204" pitchFamily="34" charset="0"/>
                <a:cs typeface="Calibri" panose="020F0502020204030204" pitchFamily="34" charset="0"/>
              </a:rPr>
              <a:t> هو مقدم الرعاية. تذكر أنه في بعض الأحيان قد لا يكون مقدم الرعاية شخصًا آمنًا للطفل. </a:t>
            </a:r>
            <a:r>
              <a:rPr lang="ar-SA" sz="2400" kern="0" dirty="0">
                <a:latin typeface="Calibri" panose="020F0502020204030204" pitchFamily="34" charset="0"/>
                <a:cs typeface="Calibri" panose="020F0502020204030204" pitchFamily="34" charset="0"/>
              </a:rPr>
              <a:t>يجب</a:t>
            </a:r>
            <a:r>
              <a:rPr lang="en-US" sz="2400" kern="0" dirty="0">
                <a:latin typeface="Calibri" panose="020F0502020204030204" pitchFamily="34" charset="0"/>
                <a:cs typeface="Calibri" panose="020F0502020204030204" pitchFamily="34" charset="0"/>
              </a:rPr>
              <a:t> </a:t>
            </a:r>
            <a:r>
              <a:rPr lang="en-US" sz="2400" kern="0" dirty="0" err="1">
                <a:latin typeface="Calibri" panose="020F0502020204030204" pitchFamily="34" charset="0"/>
                <a:cs typeface="Calibri" panose="020F0502020204030204" pitchFamily="34" charset="0"/>
              </a:rPr>
              <a:t>دائمًا</a:t>
            </a:r>
            <a:r>
              <a:rPr lang="en-US" sz="2400" kern="0" dirty="0">
                <a:latin typeface="Calibri" panose="020F0502020204030204" pitchFamily="34" charset="0"/>
                <a:cs typeface="Calibri" panose="020F0502020204030204" pitchFamily="34" charset="0"/>
              </a:rPr>
              <a:t> </a:t>
            </a:r>
            <a:r>
              <a:rPr lang="en-US" sz="2400" kern="0" dirty="0" err="1">
                <a:latin typeface="Calibri" panose="020F0502020204030204" pitchFamily="34" charset="0"/>
                <a:cs typeface="Calibri" panose="020F0502020204030204" pitchFamily="34" charset="0"/>
              </a:rPr>
              <a:t>تأكيد</a:t>
            </a:r>
            <a:r>
              <a:rPr lang="ar-SA" sz="2400" kern="0" dirty="0">
                <a:latin typeface="Calibri" panose="020F0502020204030204" pitchFamily="34" charset="0"/>
                <a:cs typeface="Calibri" panose="020F0502020204030204" pitchFamily="34" charset="0"/>
              </a:rPr>
              <a:t> هذا</a:t>
            </a:r>
            <a:r>
              <a:rPr lang="en-US" sz="2400" kern="0" dirty="0">
                <a:latin typeface="Calibri" panose="020F0502020204030204" pitchFamily="34" charset="0"/>
                <a:cs typeface="Calibri" panose="020F0502020204030204" pitchFamily="34" charset="0"/>
              </a:rPr>
              <a:t> مع الطفل.</a:t>
            </a:r>
          </a:p>
        </p:txBody>
      </p:sp>
    </p:spTree>
    <p:extLst>
      <p:ext uri="{BB962C8B-B14F-4D97-AF65-F5344CB8AC3E}">
        <p14:creationId xmlns:p14="http://schemas.microsoft.com/office/powerpoint/2010/main" val="751924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179493E9-97BB-BECB-3068-9946624FD7E1}"/>
              </a:ext>
            </a:extLst>
          </p:cNvPr>
          <p:cNvGrpSpPr/>
          <p:nvPr/>
        </p:nvGrpSpPr>
        <p:grpSpPr>
          <a:xfrm>
            <a:off x="8262584" y="2351954"/>
            <a:ext cx="3215882" cy="2951736"/>
            <a:chOff x="7619849" y="5297373"/>
            <a:chExt cx="500332" cy="459236"/>
          </a:xfrm>
          <a:solidFill>
            <a:schemeClr val="accent4">
              <a:lumMod val="40000"/>
              <a:lumOff val="60000"/>
            </a:schemeClr>
          </a:solidFill>
        </p:grpSpPr>
        <p:sp>
          <p:nvSpPr>
            <p:cNvPr id="24" name="Trapezoid 23">
              <a:extLst>
                <a:ext uri="{FF2B5EF4-FFF2-40B4-BE49-F238E27FC236}">
                  <a16:creationId xmlns:a16="http://schemas.microsoft.com/office/drawing/2014/main" id="{3EA1CD6C-906E-EEC0-BB26-736354567B3E}"/>
                </a:ext>
              </a:extLst>
            </p:cNvPr>
            <p:cNvSpPr/>
            <p:nvPr/>
          </p:nvSpPr>
          <p:spPr>
            <a:xfrm>
              <a:off x="7619849" y="5297373"/>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5" name="Rectangle 24">
              <a:extLst>
                <a:ext uri="{FF2B5EF4-FFF2-40B4-BE49-F238E27FC236}">
                  <a16:creationId xmlns:a16="http://schemas.microsoft.com/office/drawing/2014/main" id="{04CCF8C3-4DF0-D91C-30EC-28C3D105C33F}"/>
                </a:ext>
              </a:extLst>
            </p:cNvPr>
            <p:cNvSpPr/>
            <p:nvPr/>
          </p:nvSpPr>
          <p:spPr>
            <a:xfrm>
              <a:off x="7663186" y="5498354"/>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5" name="Google Shape;441;g10c3faa5075_0_21">
            <a:extLst>
              <a:ext uri="{FF2B5EF4-FFF2-40B4-BE49-F238E27FC236}">
                <a16:creationId xmlns:a16="http://schemas.microsoft.com/office/drawing/2014/main" id="{2FD53C46-9C96-6BBC-FAA3-FD834AB0DFDC}"/>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pPr rtl="1"/>
            <a:r>
              <a:rPr lang="en-US" sz="2800" dirty="0">
                <a:latin typeface="Calibri" panose="020F0502020204030204" pitchFamily="34" charset="0"/>
                <a:cs typeface="Calibri" panose="020F0502020204030204" pitchFamily="34" charset="0"/>
              </a:rPr>
              <a:t>خطوات يجب اتخاذها فورًا إذا كان الطفل معرضًا لخطر الانتحار أو إيذاء النفس</a:t>
            </a:r>
            <a:endParaRPr sz="2800" dirty="0">
              <a:latin typeface="Calibri" panose="020F0502020204030204" pitchFamily="34" charset="0"/>
              <a:cs typeface="Calibri" panose="020F0502020204030204" pitchFamily="34" charset="0"/>
            </a:endParaRPr>
          </a:p>
        </p:txBody>
      </p:sp>
      <p:sp>
        <p:nvSpPr>
          <p:cNvPr id="6" name="Google Shape;442;g10c3faa5075_0_21">
            <a:extLst>
              <a:ext uri="{FF2B5EF4-FFF2-40B4-BE49-F238E27FC236}">
                <a16:creationId xmlns:a16="http://schemas.microsoft.com/office/drawing/2014/main" id="{DF247566-FDF8-2EBD-7CEB-866AD4AF4D4B}"/>
              </a:ext>
            </a:extLst>
          </p:cNvPr>
          <p:cNvSpPr txBox="1">
            <a:spLocks/>
          </p:cNvSpPr>
          <p:nvPr/>
        </p:nvSpPr>
        <p:spPr>
          <a:xfrm>
            <a:off x="1277004" y="1425470"/>
            <a:ext cx="6507040" cy="418285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spcBef>
                <a:spcPts val="1000"/>
              </a:spcBef>
            </a:pPr>
            <a:r>
              <a:rPr lang="en-US" sz="2400" b="1" kern="0" dirty="0">
                <a:latin typeface="Calibri" panose="020F0502020204030204" pitchFamily="34" charset="0"/>
                <a:cs typeface="Calibri" panose="020F0502020204030204" pitchFamily="34" charset="0"/>
              </a:rPr>
              <a:t>خلق بيئة آمنة ، </a:t>
            </a:r>
            <a:r>
              <a:rPr lang="en-US" sz="2400" b="1" kern="0" dirty="0" err="1">
                <a:latin typeface="Calibri" panose="020F0502020204030204" pitchFamily="34" charset="0"/>
                <a:cs typeface="Calibri" panose="020F0502020204030204" pitchFamily="34" charset="0"/>
              </a:rPr>
              <a:t>وداعمة</a:t>
            </a:r>
            <a:r>
              <a:rPr lang="en-US" sz="2400" b="1" kern="0" dirty="0">
                <a:latin typeface="Calibri" panose="020F0502020204030204" pitchFamily="34" charset="0"/>
                <a:cs typeface="Calibri" panose="020F0502020204030204" pitchFamily="34" charset="0"/>
              </a:rPr>
              <a:t>.</a:t>
            </a:r>
            <a:r>
              <a:rPr lang="ar-SA" sz="2400" b="1" kern="0" dirty="0">
                <a:latin typeface="Calibri" panose="020F0502020204030204" pitchFamily="34" charset="0"/>
                <a:cs typeface="Calibri" panose="020F0502020204030204" pitchFamily="34" charset="0"/>
              </a:rPr>
              <a:t> </a:t>
            </a:r>
            <a:r>
              <a:rPr lang="en-US" sz="2400" kern="0" dirty="0" err="1">
                <a:latin typeface="Calibri" panose="020F0502020204030204" pitchFamily="34" charset="0"/>
                <a:cs typeface="Calibri" panose="020F0502020204030204" pitchFamily="34" charset="0"/>
              </a:rPr>
              <a:t>قدم</a:t>
            </a:r>
            <a:r>
              <a:rPr lang="en-US" sz="2400" kern="0" dirty="0">
                <a:latin typeface="Calibri" panose="020F0502020204030204" pitchFamily="34" charset="0"/>
                <a:cs typeface="Calibri" panose="020F0502020204030204" pitchFamily="34" charset="0"/>
              </a:rPr>
              <a:t> </a:t>
            </a:r>
            <a:r>
              <a:rPr lang="en-US" sz="2400" kern="0" dirty="0" err="1">
                <a:latin typeface="Calibri" panose="020F0502020204030204" pitchFamily="34" charset="0"/>
                <a:cs typeface="Calibri" panose="020F0502020204030204" pitchFamily="34" charset="0"/>
              </a:rPr>
              <a:t>م</a:t>
            </a:r>
            <a:r>
              <a:rPr lang="ar-SA" sz="2400" kern="0" dirty="0">
                <a:latin typeface="Calibri" panose="020F0502020204030204" pitchFamily="34" charset="0"/>
                <a:cs typeface="Calibri" panose="020F0502020204030204" pitchFamily="34" charset="0"/>
              </a:rPr>
              <a:t>ساحة</a:t>
            </a:r>
            <a:r>
              <a:rPr lang="en-US" sz="2400" kern="0" dirty="0">
                <a:latin typeface="Calibri" panose="020F0502020204030204" pitchFamily="34" charset="0"/>
                <a:cs typeface="Calibri" panose="020F0502020204030204" pitchFamily="34" charset="0"/>
              </a:rPr>
              <a:t> </a:t>
            </a:r>
            <a:r>
              <a:rPr lang="en-US" sz="2400" kern="0" dirty="0" err="1">
                <a:latin typeface="Calibri" panose="020F0502020204030204" pitchFamily="34" charset="0"/>
                <a:cs typeface="Calibri" panose="020F0502020204030204" pitchFamily="34" charset="0"/>
              </a:rPr>
              <a:t>هادئ</a:t>
            </a:r>
            <a:r>
              <a:rPr lang="ar-SA" sz="2400" kern="0" dirty="0" err="1">
                <a:latin typeface="Calibri" panose="020F0502020204030204" pitchFamily="34" charset="0"/>
                <a:cs typeface="Calibri" panose="020F0502020204030204" pitchFamily="34" charset="0"/>
              </a:rPr>
              <a:t>ة</a:t>
            </a:r>
            <a:r>
              <a:rPr lang="en-US" sz="2400" kern="0" dirty="0">
                <a:latin typeface="Calibri" panose="020F0502020204030204" pitchFamily="34" charset="0"/>
                <a:cs typeface="Calibri" panose="020F0502020204030204" pitchFamily="34" charset="0"/>
              </a:rPr>
              <a:t> إن أمكن أثناء انتظار </a:t>
            </a:r>
            <a:r>
              <a:rPr lang="en-US" sz="2400" kern="0" dirty="0" err="1">
                <a:latin typeface="Calibri" panose="020F0502020204030204" pitchFamily="34" charset="0"/>
                <a:cs typeface="Calibri" panose="020F0502020204030204" pitchFamily="34" charset="0"/>
              </a:rPr>
              <a:t>وصول</a:t>
            </a:r>
            <a:r>
              <a:rPr lang="en-US" sz="2400" kern="0" dirty="0">
                <a:latin typeface="Calibri" panose="020F0502020204030204" pitchFamily="34" charset="0"/>
                <a:cs typeface="Calibri" panose="020F0502020204030204" pitchFamily="34" charset="0"/>
              </a:rPr>
              <a:t> </a:t>
            </a:r>
            <a:r>
              <a:rPr lang="ar-SA" sz="2400" kern="0" dirty="0">
                <a:latin typeface="Calibri" panose="020F0502020204030204" pitchFamily="34" charset="0"/>
                <a:cs typeface="Calibri" panose="020F0502020204030204" pitchFamily="34" charset="0"/>
              </a:rPr>
              <a:t>ال</a:t>
            </a:r>
            <a:r>
              <a:rPr lang="en-US" sz="2400" kern="0" dirty="0" err="1">
                <a:latin typeface="Calibri" panose="020F0502020204030204" pitchFamily="34" charset="0"/>
                <a:cs typeface="Calibri" panose="020F0502020204030204" pitchFamily="34" charset="0"/>
              </a:rPr>
              <a:t>مشرف</a:t>
            </a:r>
            <a:r>
              <a:rPr lang="en-US" sz="2400" kern="0" dirty="0">
                <a:latin typeface="Calibri" panose="020F0502020204030204" pitchFamily="34" charset="0"/>
                <a:cs typeface="Calibri" panose="020F0502020204030204" pitchFamily="34" charset="0"/>
              </a:rPr>
              <a:t> (و / أو إحالة) و / أو شخص موثوق به. كن داعمًا ، واعترف بألمهم ، واستجب بتعاطف ، وحاول اتخاذ القرارات معًا.</a:t>
            </a:r>
          </a:p>
          <a:p>
            <a:pPr algn="r" rtl="1">
              <a:spcBef>
                <a:spcPts val="1000"/>
              </a:spcBef>
            </a:pPr>
            <a:endParaRPr lang="en-US" sz="2400" kern="0" dirty="0">
              <a:latin typeface="Calibri" panose="020F0502020204030204" pitchFamily="34" charset="0"/>
              <a:cs typeface="Calibri" panose="020F0502020204030204" pitchFamily="34" charset="0"/>
            </a:endParaRPr>
          </a:p>
          <a:p>
            <a:pPr algn="r" rtl="1">
              <a:spcBef>
                <a:spcPts val="1000"/>
              </a:spcBef>
            </a:pPr>
            <a:r>
              <a:rPr lang="en-US" sz="2400" b="1" kern="0" dirty="0">
                <a:latin typeface="Calibri" panose="020F0502020204030204" pitchFamily="34" charset="0"/>
                <a:cs typeface="Calibri" panose="020F0502020204030204" pitchFamily="34" charset="0"/>
              </a:rPr>
              <a:t>اسأل الطفل عما إذا كان بإمكانه الوصول إلى أي وسيلة لإيذاء </a:t>
            </a:r>
            <a:r>
              <a:rPr lang="en-US" sz="2400" b="1" kern="0" dirty="0" err="1">
                <a:latin typeface="Calibri" panose="020F0502020204030204" pitchFamily="34" charset="0"/>
                <a:cs typeface="Calibri" panose="020F0502020204030204" pitchFamily="34" charset="0"/>
              </a:rPr>
              <a:t>نفسه</a:t>
            </a:r>
            <a:r>
              <a:rPr lang="en-US" sz="2400" b="1" kern="0" dirty="0">
                <a:latin typeface="Calibri" panose="020F0502020204030204" pitchFamily="34" charset="0"/>
                <a:cs typeface="Calibri" panose="020F0502020204030204" pitchFamily="34" charset="0"/>
              </a:rPr>
              <a:t>.</a:t>
            </a:r>
            <a:r>
              <a:rPr lang="ar-SA" sz="2400" b="1" kern="0" dirty="0">
                <a:latin typeface="Calibri" panose="020F0502020204030204" pitchFamily="34" charset="0"/>
                <a:cs typeface="Calibri" panose="020F0502020204030204" pitchFamily="34" charset="0"/>
              </a:rPr>
              <a:t> </a:t>
            </a:r>
            <a:r>
              <a:rPr lang="en-US" sz="2400" kern="0" dirty="0" err="1">
                <a:latin typeface="Calibri" panose="020F0502020204030204" pitchFamily="34" charset="0"/>
                <a:cs typeface="Calibri" panose="020F0502020204030204" pitchFamily="34" charset="0"/>
              </a:rPr>
              <a:t>ناقش</a:t>
            </a:r>
            <a:r>
              <a:rPr lang="en-US" sz="2400" kern="0" dirty="0">
                <a:latin typeface="Calibri" panose="020F0502020204030204" pitchFamily="34" charset="0"/>
                <a:cs typeface="Calibri" panose="020F0502020204030204" pitchFamily="34" charset="0"/>
              </a:rPr>
              <a:t> طرق إزالة هذه العناصر من بيئتهم المنزلية.</a:t>
            </a:r>
          </a:p>
        </p:txBody>
      </p:sp>
      <p:cxnSp>
        <p:nvCxnSpPr>
          <p:cNvPr id="7" name="Straight Connector 6">
            <a:extLst>
              <a:ext uri="{FF2B5EF4-FFF2-40B4-BE49-F238E27FC236}">
                <a16:creationId xmlns:a16="http://schemas.microsoft.com/office/drawing/2014/main" id="{F9B3700B-D5B1-21AB-2E4B-B192CC9F1E73}"/>
              </a:ext>
            </a:extLst>
          </p:cNvPr>
          <p:cNvCxnSpPr/>
          <p:nvPr/>
        </p:nvCxnSpPr>
        <p:spPr>
          <a:xfrm>
            <a:off x="713534" y="1005840"/>
            <a:ext cx="0" cy="4739640"/>
          </a:xfrm>
          <a:prstGeom prst="line">
            <a:avLst/>
          </a:pr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4F285F06-A9A2-97B7-A981-C9D76DAA3EEC}"/>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solidFill>
                  <a:schemeClr val="accent4">
                    <a:lumMod val="75000"/>
                  </a:schemeClr>
                </a:solidFill>
                <a:latin typeface="Arial" panose="020B0604020202020204" pitchFamily="34" charset="0"/>
                <a:cs typeface="Arial" panose="020B0604020202020204" pitchFamily="34" charset="0"/>
              </a:rPr>
              <a:t>٤</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F6C2BCDE-1AFA-A2F1-E3FE-2A5E65DECF46}"/>
              </a:ext>
            </a:extLst>
          </p:cNvPr>
          <p:cNvSpPr/>
          <p:nvPr/>
        </p:nvSpPr>
        <p:spPr>
          <a:xfrm>
            <a:off x="341732" y="4199582"/>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solidFill>
                  <a:schemeClr val="accent4">
                    <a:lumMod val="75000"/>
                  </a:schemeClr>
                </a:solidFill>
                <a:latin typeface="Arial" panose="020B0604020202020204" pitchFamily="34" charset="0"/>
                <a:cs typeface="Arial" panose="020B0604020202020204" pitchFamily="34" charset="0"/>
              </a:rPr>
              <a:t>٥</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F7CF530F-040C-F4A0-2D10-BBFCFA6C5B53}"/>
              </a:ext>
            </a:extLst>
          </p:cNvPr>
          <p:cNvGrpSpPr/>
          <p:nvPr/>
        </p:nvGrpSpPr>
        <p:grpSpPr>
          <a:xfrm>
            <a:off x="8948811" y="3137790"/>
            <a:ext cx="1927421" cy="1659932"/>
            <a:chOff x="4416926" y="1952645"/>
            <a:chExt cx="1178615" cy="1015047"/>
          </a:xfrm>
          <a:solidFill>
            <a:schemeClr val="accent4">
              <a:lumMod val="75000"/>
            </a:schemeClr>
          </a:solidFill>
        </p:grpSpPr>
        <p:sp>
          <p:nvSpPr>
            <p:cNvPr id="12" name="Rectangle: Rounded Corners 11">
              <a:extLst>
                <a:ext uri="{FF2B5EF4-FFF2-40B4-BE49-F238E27FC236}">
                  <a16:creationId xmlns:a16="http://schemas.microsoft.com/office/drawing/2014/main" id="{42B8664B-E649-C61C-482B-7985DFBCD765}"/>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3" name="Rectangle: Rounded Corners 12">
              <a:extLst>
                <a:ext uri="{FF2B5EF4-FFF2-40B4-BE49-F238E27FC236}">
                  <a16:creationId xmlns:a16="http://schemas.microsoft.com/office/drawing/2014/main" id="{2002D98D-319B-F71F-2BE0-7316909527E2}"/>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4" name="Rectangle: Rounded Corners 13">
              <a:extLst>
                <a:ext uri="{FF2B5EF4-FFF2-40B4-BE49-F238E27FC236}">
                  <a16:creationId xmlns:a16="http://schemas.microsoft.com/office/drawing/2014/main" id="{63F45B13-823C-276B-A128-3E9245A3C7D6}"/>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5" name="Flowchart: Manual Input 14">
              <a:extLst>
                <a:ext uri="{FF2B5EF4-FFF2-40B4-BE49-F238E27FC236}">
                  <a16:creationId xmlns:a16="http://schemas.microsoft.com/office/drawing/2014/main" id="{FCBA296D-3E1F-CAC9-AE90-D639EBA13238}"/>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6" name="Rectangle: Rounded Corners 15">
              <a:extLst>
                <a:ext uri="{FF2B5EF4-FFF2-40B4-BE49-F238E27FC236}">
                  <a16:creationId xmlns:a16="http://schemas.microsoft.com/office/drawing/2014/main" id="{1AB3644C-BA26-39FA-910D-779484F9FF9D}"/>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7" name="Rectangle: Rounded Corners 16">
              <a:extLst>
                <a:ext uri="{FF2B5EF4-FFF2-40B4-BE49-F238E27FC236}">
                  <a16:creationId xmlns:a16="http://schemas.microsoft.com/office/drawing/2014/main" id="{387CEC8B-AB01-6EAC-9015-DB89AE83C30E}"/>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 name="Rectangle: Rounded Corners 17">
              <a:extLst>
                <a:ext uri="{FF2B5EF4-FFF2-40B4-BE49-F238E27FC236}">
                  <a16:creationId xmlns:a16="http://schemas.microsoft.com/office/drawing/2014/main" id="{5150C406-6D6F-6402-EFD8-CAC434D3DB32}"/>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9" name="Flowchart: Manual Input 18">
              <a:extLst>
                <a:ext uri="{FF2B5EF4-FFF2-40B4-BE49-F238E27FC236}">
                  <a16:creationId xmlns:a16="http://schemas.microsoft.com/office/drawing/2014/main" id="{9FFE24CD-F23E-358B-FB1C-5A08FF076CF1}"/>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0" name="Round Same Side Corner Rectangle 21">
              <a:extLst>
                <a:ext uri="{FF2B5EF4-FFF2-40B4-BE49-F238E27FC236}">
                  <a16:creationId xmlns:a16="http://schemas.microsoft.com/office/drawing/2014/main" id="{FA2A6348-F742-EE35-B117-53D5AEE995D7}"/>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1" name="Oval 20">
              <a:extLst>
                <a:ext uri="{FF2B5EF4-FFF2-40B4-BE49-F238E27FC236}">
                  <a16:creationId xmlns:a16="http://schemas.microsoft.com/office/drawing/2014/main" id="{733917EF-3020-C6CD-806A-4432880D6B0B}"/>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2" name="Rectangle 21">
              <a:extLst>
                <a:ext uri="{FF2B5EF4-FFF2-40B4-BE49-F238E27FC236}">
                  <a16:creationId xmlns:a16="http://schemas.microsoft.com/office/drawing/2014/main" id="{47C5C7D7-B70C-D777-010A-19A9A13F7A6F}"/>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3" name="Rectangle 22">
              <a:extLst>
                <a:ext uri="{FF2B5EF4-FFF2-40B4-BE49-F238E27FC236}">
                  <a16:creationId xmlns:a16="http://schemas.microsoft.com/office/drawing/2014/main" id="{613BC9B1-80E2-1D09-7B4E-61D7C1D0AA92}"/>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Tree>
    <p:extLst>
      <p:ext uri="{BB962C8B-B14F-4D97-AF65-F5344CB8AC3E}">
        <p14:creationId xmlns:p14="http://schemas.microsoft.com/office/powerpoint/2010/main" val="10587706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9F71A7F3-8AA5-7121-0DFC-700D93D8303C}"/>
              </a:ext>
            </a:extLst>
          </p:cNvPr>
          <p:cNvCxnSpPr>
            <a:cxnSpLocks/>
          </p:cNvCxnSpPr>
          <p:nvPr/>
        </p:nvCxnSpPr>
        <p:spPr>
          <a:xfrm>
            <a:off x="713534" y="1005840"/>
            <a:ext cx="0" cy="2051358"/>
          </a:xfrm>
          <a:prstGeom prst="line">
            <a:avLst/>
          </a:prstGeom>
          <a:ln w="38100">
            <a:solidFill>
              <a:schemeClr val="accent4">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 name="Google Shape;441;g10c3faa5075_0_21">
            <a:extLst>
              <a:ext uri="{FF2B5EF4-FFF2-40B4-BE49-F238E27FC236}">
                <a16:creationId xmlns:a16="http://schemas.microsoft.com/office/drawing/2014/main" id="{369D2B77-F906-5D2F-D11E-842BD85130C9}"/>
              </a:ext>
            </a:extLst>
          </p:cNvPr>
          <p:cNvSpPr txBox="1">
            <a:spLocks noGrp="1"/>
          </p:cNvSpPr>
          <p:nvPr>
            <p:ph type="title"/>
          </p:nvPr>
        </p:nvSpPr>
        <p:spPr>
          <a:xfrm>
            <a:off x="-6485" y="-123705"/>
            <a:ext cx="12198485" cy="1325700"/>
          </a:xfrm>
          <a:prstGeom prst="rect">
            <a:avLst/>
          </a:prstGeom>
        </p:spPr>
        <p:txBody>
          <a:bodyPr spcFirstLastPara="1" wrap="square" lIns="91425" tIns="45700" rIns="91425" bIns="45700" anchor="ctr" anchorCtr="0">
            <a:normAutofit/>
          </a:bodyPr>
          <a:lstStyle/>
          <a:p>
            <a:pPr rtl="1"/>
            <a:r>
              <a:rPr lang="en-US" sz="2800" dirty="0">
                <a:latin typeface="Calibri" panose="020F0502020204030204" pitchFamily="34" charset="0"/>
                <a:cs typeface="Calibri" panose="020F0502020204030204" pitchFamily="34" charset="0"/>
              </a:rPr>
              <a:t>خطوات يجب اتخاذها فورًا إذا كان الطفل معرضًا لخطر الانتحار أو إيذاء النفس</a:t>
            </a:r>
            <a:endParaRPr sz="2800" dirty="0">
              <a:latin typeface="Calibri" panose="020F0502020204030204" pitchFamily="34" charset="0"/>
              <a:cs typeface="Calibri" panose="020F0502020204030204" pitchFamily="34" charset="0"/>
            </a:endParaRPr>
          </a:p>
        </p:txBody>
      </p:sp>
      <p:sp>
        <p:nvSpPr>
          <p:cNvPr id="8" name="Google Shape;442;g10c3faa5075_0_21">
            <a:extLst>
              <a:ext uri="{FF2B5EF4-FFF2-40B4-BE49-F238E27FC236}">
                <a16:creationId xmlns:a16="http://schemas.microsoft.com/office/drawing/2014/main" id="{93EC4A41-8D41-9143-3B2D-271E6F23BC42}"/>
              </a:ext>
            </a:extLst>
          </p:cNvPr>
          <p:cNvSpPr txBox="1">
            <a:spLocks/>
          </p:cNvSpPr>
          <p:nvPr/>
        </p:nvSpPr>
        <p:spPr>
          <a:xfrm>
            <a:off x="1277004" y="1425470"/>
            <a:ext cx="3797915" cy="2552170"/>
          </a:xfrm>
          <a:prstGeom prst="rect">
            <a:avLst/>
          </a:prstGeom>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spcBef>
                <a:spcPts val="1000"/>
              </a:spcBef>
            </a:pPr>
            <a:r>
              <a:rPr lang="en-US" sz="2400" b="1" kern="0" dirty="0">
                <a:latin typeface="Calibri" panose="020F0502020204030204" pitchFamily="34" charset="0"/>
                <a:cs typeface="Calibri" panose="020F0502020204030204" pitchFamily="34" charset="0"/>
              </a:rPr>
              <a:t>اكتشف أسباب وطرق البقاء على قيد الحياة.</a:t>
            </a:r>
            <a:endParaRPr lang="en-US" sz="2400" kern="0" dirty="0">
              <a:latin typeface="Calibri" panose="020F0502020204030204" pitchFamily="34" charset="0"/>
              <a:cs typeface="Calibri" panose="020F0502020204030204" pitchFamily="34" charset="0"/>
            </a:endParaRPr>
          </a:p>
          <a:p>
            <a:pPr algn="r" rtl="1">
              <a:spcBef>
                <a:spcPts val="1000"/>
              </a:spcBef>
            </a:pPr>
            <a:endParaRPr lang="en-US" sz="2400" kern="0" dirty="0">
              <a:latin typeface="Calibri" panose="020F0502020204030204" pitchFamily="34" charset="0"/>
              <a:cs typeface="Calibri" panose="020F0502020204030204" pitchFamily="34" charset="0"/>
            </a:endParaRPr>
          </a:p>
          <a:p>
            <a:pPr algn="r" rtl="1">
              <a:spcBef>
                <a:spcPts val="1000"/>
              </a:spcBef>
            </a:pPr>
            <a:r>
              <a:rPr lang="ar-SA" sz="2400" b="1" kern="0" dirty="0">
                <a:latin typeface="Calibri" panose="020F0502020204030204" pitchFamily="34" charset="0"/>
                <a:cs typeface="Calibri" panose="020F0502020204030204" pitchFamily="34" charset="0"/>
              </a:rPr>
              <a:t>الت</a:t>
            </a:r>
            <a:r>
              <a:rPr lang="en-US" sz="2400" b="1" kern="0" dirty="0" err="1">
                <a:latin typeface="Calibri" panose="020F0502020204030204" pitchFamily="34" charset="0"/>
                <a:cs typeface="Calibri" panose="020F0502020204030204" pitchFamily="34" charset="0"/>
              </a:rPr>
              <a:t>رك</a:t>
            </a:r>
            <a:r>
              <a:rPr lang="ar-SA" sz="2400" b="1" kern="0" dirty="0" err="1">
                <a:latin typeface="Calibri" panose="020F0502020204030204" pitchFamily="34" charset="0"/>
                <a:cs typeface="Calibri" panose="020F0502020204030204" pitchFamily="34" charset="0"/>
              </a:rPr>
              <a:t>ي</a:t>
            </a:r>
            <a:r>
              <a:rPr lang="en-US" sz="2400" b="1" kern="0" dirty="0" err="1">
                <a:latin typeface="Calibri" panose="020F0502020204030204" pitchFamily="34" charset="0"/>
                <a:cs typeface="Calibri" panose="020F0502020204030204" pitchFamily="34" charset="0"/>
              </a:rPr>
              <a:t>ز</a:t>
            </a:r>
            <a:r>
              <a:rPr lang="en-US" sz="2400" b="1" kern="0" dirty="0">
                <a:latin typeface="Calibri" panose="020F0502020204030204" pitchFamily="34" charset="0"/>
                <a:cs typeface="Calibri" panose="020F0502020204030204" pitchFamily="34" charset="0"/>
              </a:rPr>
              <a:t> على نقاط </a:t>
            </a:r>
            <a:r>
              <a:rPr lang="en-US" sz="2400" b="1" kern="0" dirty="0" err="1">
                <a:latin typeface="Calibri" panose="020F0502020204030204" pitchFamily="34" charset="0"/>
                <a:cs typeface="Calibri" panose="020F0502020204030204" pitchFamily="34" charset="0"/>
              </a:rPr>
              <a:t>قوة</a:t>
            </a:r>
            <a:r>
              <a:rPr lang="en-US" sz="2400" b="1" kern="0" dirty="0">
                <a:latin typeface="Calibri" panose="020F0502020204030204" pitchFamily="34" charset="0"/>
                <a:cs typeface="Calibri" panose="020F0502020204030204" pitchFamily="34" charset="0"/>
              </a:rPr>
              <a:t> </a:t>
            </a:r>
            <a:r>
              <a:rPr lang="en-US" sz="2400" b="1" kern="0" dirty="0" err="1">
                <a:latin typeface="Calibri" panose="020F0502020204030204" pitchFamily="34" charset="0"/>
                <a:cs typeface="Calibri" panose="020F0502020204030204" pitchFamily="34" charset="0"/>
              </a:rPr>
              <a:t>الطفل</a:t>
            </a:r>
            <a:r>
              <a:rPr lang="ar-SA" sz="2400" b="1" kern="0" dirty="0">
                <a:latin typeface="Calibri" panose="020F0502020204030204" pitchFamily="34" charset="0"/>
                <a:cs typeface="Calibri" panose="020F0502020204030204" pitchFamily="34" charset="0"/>
              </a:rPr>
              <a:t> </a:t>
            </a:r>
            <a:r>
              <a:rPr lang="en-US" sz="2400" kern="0" dirty="0" err="1">
                <a:latin typeface="Calibri" panose="020F0502020204030204" pitchFamily="34" charset="0"/>
                <a:cs typeface="Calibri" panose="020F0502020204030204" pitchFamily="34" charset="0"/>
              </a:rPr>
              <a:t>من</a:t>
            </a:r>
            <a:r>
              <a:rPr lang="en-US" sz="2400" kern="0" dirty="0">
                <a:latin typeface="Calibri" panose="020F0502020204030204" pitchFamily="34" charset="0"/>
                <a:cs typeface="Calibri" panose="020F0502020204030204" pitchFamily="34" charset="0"/>
              </a:rPr>
              <a:t> خلال تشجيعهم على التحدث عن كيفية حل المشكلات في وقت مبكر.</a:t>
            </a:r>
          </a:p>
        </p:txBody>
      </p:sp>
      <p:sp>
        <p:nvSpPr>
          <p:cNvPr id="9" name="Oval 8">
            <a:extLst>
              <a:ext uri="{FF2B5EF4-FFF2-40B4-BE49-F238E27FC236}">
                <a16:creationId xmlns:a16="http://schemas.microsoft.com/office/drawing/2014/main" id="{02918EF1-834C-C5C4-7B91-12CC1A7F9927}"/>
              </a:ext>
            </a:extLst>
          </p:cNvPr>
          <p:cNvSpPr/>
          <p:nvPr/>
        </p:nvSpPr>
        <p:spPr>
          <a:xfrm>
            <a:off x="341732" y="1425470"/>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solidFill>
                  <a:schemeClr val="accent4">
                    <a:lumMod val="75000"/>
                  </a:schemeClr>
                </a:solidFill>
                <a:latin typeface="Arial" panose="020B0604020202020204" pitchFamily="34" charset="0"/>
                <a:cs typeface="Arial" panose="020B0604020202020204" pitchFamily="34" charset="0"/>
              </a:rPr>
              <a:t>٦</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49C9B33F-8C88-5C8F-5FA5-53F1D4762546}"/>
              </a:ext>
            </a:extLst>
          </p:cNvPr>
          <p:cNvSpPr/>
          <p:nvPr/>
        </p:nvSpPr>
        <p:spPr>
          <a:xfrm>
            <a:off x="341732" y="2908871"/>
            <a:ext cx="743603" cy="743603"/>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solidFill>
                  <a:schemeClr val="accent4">
                    <a:lumMod val="75000"/>
                  </a:schemeClr>
                </a:solidFill>
                <a:latin typeface="Arial" panose="020B0604020202020204" pitchFamily="34" charset="0"/>
                <a:cs typeface="Arial" panose="020B0604020202020204" pitchFamily="34" charset="0"/>
              </a:rPr>
              <a:t>٧</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
        <p:nvSpPr>
          <p:cNvPr id="14" name="Speech Bubble: Rectangle with Corners Rounded 13">
            <a:extLst>
              <a:ext uri="{FF2B5EF4-FFF2-40B4-BE49-F238E27FC236}">
                <a16:creationId xmlns:a16="http://schemas.microsoft.com/office/drawing/2014/main" id="{32BBA2B1-277E-2E09-350A-649F6EE654E4}"/>
              </a:ext>
            </a:extLst>
          </p:cNvPr>
          <p:cNvSpPr/>
          <p:nvPr/>
        </p:nvSpPr>
        <p:spPr>
          <a:xfrm>
            <a:off x="5882641" y="1569192"/>
            <a:ext cx="5349239" cy="4166563"/>
          </a:xfrm>
          <a:prstGeom prst="wedgeRoundRectCallout">
            <a:avLst>
              <a:gd name="adj1" fmla="val -58026"/>
              <a:gd name="adj2" fmla="val 18977"/>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rtl="1"/>
            <a:r>
              <a:rPr lang="en-US" sz="2200" i="1" dirty="0">
                <a:solidFill>
                  <a:schemeClr val="tx1"/>
                </a:solidFill>
                <a:latin typeface="Calibri" panose="020F0502020204030204" pitchFamily="34" charset="0"/>
                <a:cs typeface="Calibri" panose="020F0502020204030204" pitchFamily="34" charset="0"/>
              </a:rPr>
              <a:t>سمعت </a:t>
            </a:r>
            <a:r>
              <a:rPr lang="en-US" sz="2200" i="1" dirty="0" err="1">
                <a:solidFill>
                  <a:schemeClr val="tx1"/>
                </a:solidFill>
                <a:latin typeface="Calibri" panose="020F0502020204030204" pitchFamily="34" charset="0"/>
                <a:cs typeface="Calibri" panose="020F0502020204030204" pitchFamily="34" charset="0"/>
              </a:rPr>
              <a:t>أنك</a:t>
            </a:r>
            <a:r>
              <a:rPr lang="en-US" sz="2200" i="1" dirty="0">
                <a:solidFill>
                  <a:schemeClr val="tx1"/>
                </a:solidFill>
                <a:latin typeface="Calibri" panose="020F0502020204030204" pitchFamily="34" charset="0"/>
                <a:cs typeface="Calibri" panose="020F0502020204030204" pitchFamily="34" charset="0"/>
              </a:rPr>
              <a:t> </a:t>
            </a:r>
            <a:r>
              <a:rPr lang="en-US" sz="2200" i="1" dirty="0" err="1">
                <a:solidFill>
                  <a:schemeClr val="tx1"/>
                </a:solidFill>
                <a:latin typeface="Calibri" panose="020F0502020204030204" pitchFamily="34" charset="0"/>
                <a:cs typeface="Calibri" panose="020F0502020204030204" pitchFamily="34" charset="0"/>
              </a:rPr>
              <a:t>ت</a:t>
            </a:r>
            <a:r>
              <a:rPr lang="ar-SA" sz="2200" i="1" dirty="0">
                <a:solidFill>
                  <a:schemeClr val="tx1"/>
                </a:solidFill>
                <a:latin typeface="Calibri" panose="020F0502020204030204" pitchFamily="34" charset="0"/>
                <a:cs typeface="Calibri" panose="020F0502020204030204" pitchFamily="34" charset="0"/>
              </a:rPr>
              <a:t>عاني</a:t>
            </a:r>
            <a:r>
              <a:rPr lang="en-US" sz="2200" i="1" dirty="0">
                <a:solidFill>
                  <a:schemeClr val="tx1"/>
                </a:solidFill>
                <a:latin typeface="Calibri" panose="020F0502020204030204" pitchFamily="34" charset="0"/>
                <a:cs typeface="Calibri" panose="020F0502020204030204" pitchFamily="34" charset="0"/>
              </a:rPr>
              <a:t> حقًا الآن. من المفيد أحيانًا التفكير في نقاط قوتك وكيف تغلبت على الأوقات الصعبة في الماضي.</a:t>
            </a:r>
          </a:p>
          <a:p>
            <a:pPr algn="r" rtl="1"/>
            <a:endParaRPr lang="en-US" sz="2200" i="1" dirty="0">
              <a:solidFill>
                <a:schemeClr val="tx1"/>
              </a:solidFill>
              <a:latin typeface="Calibri" panose="020F0502020204030204" pitchFamily="34" charset="0"/>
              <a:cs typeface="Calibri" panose="020F0502020204030204" pitchFamily="34" charset="0"/>
            </a:endParaRPr>
          </a:p>
          <a:p>
            <a:pPr algn="r" rtl="1"/>
            <a:r>
              <a:rPr lang="en-US" sz="2200" i="1" dirty="0">
                <a:solidFill>
                  <a:schemeClr val="tx1"/>
                </a:solidFill>
                <a:latin typeface="Calibri" panose="020F0502020204030204" pitchFamily="34" charset="0"/>
                <a:cs typeface="Calibri" panose="020F0502020204030204" pitchFamily="34" charset="0"/>
              </a:rPr>
              <a:t>هل يمكنك أن تشاركني بعضًا من نقاط قوتك وبعض الأمثلة على الطرق التي تغلبت بها على الأوقات الصعبة في الماضي؟</a:t>
            </a:r>
          </a:p>
        </p:txBody>
      </p:sp>
    </p:spTree>
    <p:extLst>
      <p:ext uri="{BB962C8B-B14F-4D97-AF65-F5344CB8AC3E}">
        <p14:creationId xmlns:p14="http://schemas.microsoft.com/office/powerpoint/2010/main" val="3792267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025799" y="3429000"/>
            <a:ext cx="3073775" cy="1154162"/>
          </a:xfrm>
          <a:prstGeom prst="rect">
            <a:avLst/>
          </a:prstGeom>
          <a:noFill/>
        </p:spPr>
        <p:txBody>
          <a:bodyPr wrap="square" lIns="91440" tIns="45720" rIns="91440" bIns="45720" anchor="t">
            <a:spAutoFit/>
          </a:bodyPr>
          <a:lstStyle/>
          <a:p>
            <a:pPr algn="r" rtl="1"/>
            <a:r>
              <a:rPr lang="ar-SA" sz="2300" dirty="0">
                <a:latin typeface="Calibri" panose="020F0502020204030204" pitchFamily="34" charset="0"/>
                <a:ea typeface="Helvetica Neue" panose="020B0604020202020204"/>
                <a:cs typeface="Calibri" panose="020F0502020204030204" pitchFamily="34" charset="0"/>
              </a:rPr>
              <a:t>التعرف على علامات التحذير من أن الطفل يحتاج إلى اهتمام فوري والتصرف بسرعة.</a:t>
            </a:r>
            <a:endParaRPr lang="en-BE" sz="2300">
              <a:effectLst/>
              <a:latin typeface="Calibri" panose="020F0502020204030204" pitchFamily="34" charset="0"/>
              <a:ea typeface="Arial" panose="020B0604020202020204" pitchFamily="34" charset="0"/>
              <a:cs typeface="Calibri" panose="020F050202020403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036906" y="190402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570220" y="190402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092561" y="190402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831DDCE-945F-53D8-3A59-FF5EC4173E17}"/>
              </a:ext>
            </a:extLst>
          </p:cNvPr>
          <p:cNvSpPr txBox="1"/>
          <p:nvPr/>
        </p:nvSpPr>
        <p:spPr>
          <a:xfrm>
            <a:off x="4717231" y="3422023"/>
            <a:ext cx="2757538" cy="1508105"/>
          </a:xfrm>
          <a:prstGeom prst="rect">
            <a:avLst/>
          </a:prstGeom>
          <a:noFill/>
        </p:spPr>
        <p:txBody>
          <a:bodyPr wrap="square" lIns="91440" tIns="45720" rIns="91440" bIns="45720" anchor="t">
            <a:spAutoFit/>
          </a:bodyPr>
          <a:lstStyle/>
          <a:p>
            <a:pPr algn="ctr" rtl="1"/>
            <a:r>
              <a:rPr lang="en-US" sz="2300" dirty="0">
                <a:latin typeface="Calibri" panose="020F0502020204030204" pitchFamily="34" charset="0"/>
                <a:ea typeface="Helvetica Neue" panose="020B0604020202020204"/>
                <a:cs typeface="Calibri" panose="020F0502020204030204" pitchFamily="34" charset="0"/>
              </a:rPr>
              <a:t>اعرف حدود دورك وقم بإحالة الأطفال إلى خدمات الصحة النفسية المتخصصة</a:t>
            </a:r>
            <a:r>
              <a:rPr lang="en-US" sz="2300" dirty="0">
                <a:latin typeface="Arial" panose="020B0604020202020204" pitchFamily="34" charset="0"/>
                <a:ea typeface="Helvetica Neue" panose="020B0604020202020204"/>
                <a:cs typeface="Arial" panose="020B0604020202020204" pitchFamily="34" charset="0"/>
              </a:rPr>
              <a:t>.</a:t>
            </a:r>
            <a:endParaRPr lang="en-BE" sz="2300" dirty="0">
              <a:effectLst/>
              <a:latin typeface="Arial" panose="020B0604020202020204" pitchFamily="34" charset="0"/>
              <a:ea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F6D4578-2F46-879A-1848-AD4405979F73}"/>
              </a:ext>
            </a:extLst>
          </p:cNvPr>
          <p:cNvSpPr txBox="1"/>
          <p:nvPr/>
        </p:nvSpPr>
        <p:spPr>
          <a:xfrm>
            <a:off x="7982168" y="3429000"/>
            <a:ext cx="3272346" cy="1938992"/>
          </a:xfrm>
          <a:prstGeom prst="rect">
            <a:avLst/>
          </a:prstGeom>
          <a:noFill/>
        </p:spPr>
        <p:txBody>
          <a:bodyPr wrap="square" lIns="91440" tIns="45720" rIns="91440" bIns="45720" anchor="t">
            <a:spAutoFit/>
          </a:bodyPr>
          <a:lstStyle/>
          <a:p>
            <a:pPr algn="ctr" rtl="1"/>
            <a:r>
              <a:rPr lang="ar-SA" sz="2400" dirty="0">
                <a:latin typeface="Calibri" panose="020F0502020204030204" pitchFamily="34" charset="0"/>
                <a:ea typeface="Helvetica Neue" panose="020B0604020202020204"/>
                <a:cs typeface="Calibri" panose="020F0502020204030204" pitchFamily="34" charset="0"/>
              </a:rPr>
              <a:t>يجب النظر بعناية في إحالات الصحة</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النفسية</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والدعم</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النفسي</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الاجتماعي</a:t>
            </a:r>
            <a:endParaRPr lang="en-GB" sz="2400" dirty="0">
              <a:latin typeface="Calibri" panose="020F0502020204030204" pitchFamily="34" charset="0"/>
              <a:cs typeface="Calibri" panose="020F0502020204030204" pitchFamily="34" charset="0"/>
            </a:endParaRPr>
          </a:p>
          <a:p>
            <a:pPr algn="ctr" rtl="1"/>
            <a:r>
              <a:rPr lang="en-US" sz="2400" dirty="0">
                <a:latin typeface="Calibri" panose="020F0502020204030204" pitchFamily="34" charset="0"/>
                <a:ea typeface="Helvetica Neue" panose="020B0604020202020204"/>
                <a:cs typeface="Calibri" panose="020F0502020204030204" pitchFamily="34" charset="0"/>
              </a:rPr>
              <a:t> </a:t>
            </a:r>
            <a:r>
              <a:rPr lang="ar-SA" sz="2400" dirty="0">
                <a:latin typeface="Calibri" panose="020F0502020204030204" pitchFamily="34" charset="0"/>
                <a:ea typeface="Helvetica Neue" panose="020B0604020202020204"/>
                <a:cs typeface="Calibri" panose="020F0502020204030204" pitchFamily="34" charset="0"/>
              </a:rPr>
              <a:t>وإعدادها مسبقًا لمنع المزيد من الضرر</a:t>
            </a:r>
            <a:endParaRPr lang="en-BE" sz="2400" dirty="0">
              <a:effectLst/>
              <a:latin typeface="Calibri" panose="020F0502020204030204" pitchFamily="34" charset="0"/>
              <a:ea typeface="Arial" panose="020B0604020202020204" pitchFamily="34" charset="0"/>
              <a:cs typeface="Calibri" panose="020F0502020204030204" pitchFamily="34" charset="0"/>
            </a:endParaRPr>
          </a:p>
        </p:txBody>
      </p:sp>
    </p:spTree>
    <p:extLst>
      <p:ext uri="{BB962C8B-B14F-4D97-AF65-F5344CB8AC3E}">
        <p14:creationId xmlns:p14="http://schemas.microsoft.com/office/powerpoint/2010/main" val="1774018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293D97BE-B21F-E048-529B-F85C58CA7947}"/>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bg1"/>
                </a:solidFill>
                <a:latin typeface="Calibri" panose="020F0502020204030204" pitchFamily="34" charset="0"/>
                <a:cs typeface="Calibri" panose="020F0502020204030204" pitchFamily="34" charset="0"/>
              </a:rPr>
              <a:t>الجلسة</a:t>
            </a:r>
            <a:r>
              <a:rPr lang="en-CA" sz="3000" b="1" dirty="0">
                <a:solidFill>
                  <a:schemeClr val="bg1"/>
                </a:solidFill>
                <a:latin typeface="Calibri" panose="020F0502020204030204" pitchFamily="34" charset="0"/>
                <a:cs typeface="Calibri" panose="020F0502020204030204" pitchFamily="34" charset="0"/>
              </a:rPr>
              <a:t> </a:t>
            </a:r>
            <a:r>
              <a:rPr lang="ar-SA" sz="2400" b="1" dirty="0">
                <a:solidFill>
                  <a:schemeClr val="bg1"/>
                </a:solidFill>
                <a:latin typeface="Calibri" panose="020F0502020204030204" pitchFamily="34" charset="0"/>
                <a:cs typeface="Calibri" panose="020F0502020204030204" pitchFamily="34" charset="0"/>
              </a:rPr>
              <a:t>٤</a:t>
            </a:r>
            <a:endParaRPr lang="en-CA" sz="2400" b="1" dirty="0">
              <a:solidFill>
                <a:schemeClr val="bg1"/>
              </a:solidFill>
              <a:latin typeface="Calibri" panose="020F0502020204030204" pitchFamily="34" charset="0"/>
              <a:cs typeface="Calibri" panose="020F0502020204030204" pitchFamily="34" charset="0"/>
            </a:endParaRPr>
          </a:p>
          <a:p>
            <a:pPr algn="r" rtl="1"/>
            <a:br>
              <a:rPr lang="en-CA" b="1" dirty="0">
                <a:solidFill>
                  <a:schemeClr val="bg1"/>
                </a:solidFill>
                <a:latin typeface="Calibri" panose="020F0502020204030204" pitchFamily="34" charset="0"/>
                <a:cs typeface="Calibri" panose="020F0502020204030204" pitchFamily="34" charset="0"/>
              </a:rPr>
            </a:br>
            <a:r>
              <a:rPr lang="en-US" sz="5400" b="1" dirty="0">
                <a:solidFill>
                  <a:schemeClr val="bg1"/>
                </a:solidFill>
                <a:latin typeface="Calibri" panose="020F0502020204030204" pitchFamily="34" charset="0"/>
                <a:cs typeface="Calibri" panose="020F0502020204030204" pitchFamily="34" charset="0"/>
              </a:rPr>
              <a:t>كيف </a:t>
            </a:r>
            <a:r>
              <a:rPr lang="en-US" sz="5400" b="1" dirty="0" err="1">
                <a:solidFill>
                  <a:schemeClr val="bg1"/>
                </a:solidFill>
                <a:latin typeface="Calibri" panose="020F0502020204030204" pitchFamily="34" charset="0"/>
                <a:cs typeface="Calibri" panose="020F0502020204030204" pitchFamily="34" charset="0"/>
              </a:rPr>
              <a:t>أستجيب</a:t>
            </a:r>
            <a:r>
              <a:rPr lang="en-US" sz="5400" b="1" dirty="0">
                <a:solidFill>
                  <a:schemeClr val="bg1"/>
                </a:solidFill>
                <a:latin typeface="Calibri" panose="020F0502020204030204" pitchFamily="34" charset="0"/>
                <a:cs typeface="Calibri" panose="020F0502020204030204" pitchFamily="34" charset="0"/>
              </a:rPr>
              <a:t> </a:t>
            </a:r>
            <a:r>
              <a:rPr lang="en-US" sz="5400" b="1" dirty="0" err="1">
                <a:solidFill>
                  <a:schemeClr val="bg1"/>
                </a:solidFill>
                <a:latin typeface="Calibri" panose="020F0502020204030204" pitchFamily="34" charset="0"/>
                <a:cs typeface="Calibri" panose="020F0502020204030204" pitchFamily="34" charset="0"/>
              </a:rPr>
              <a:t>لطفل</a:t>
            </a:r>
            <a:r>
              <a:rPr lang="en-US" sz="5400" b="1" dirty="0">
                <a:solidFill>
                  <a:schemeClr val="bg1"/>
                </a:solidFill>
                <a:latin typeface="Calibri" panose="020F0502020204030204" pitchFamily="34" charset="0"/>
                <a:cs typeface="Calibri" panose="020F0502020204030204" pitchFamily="34" charset="0"/>
              </a:rPr>
              <a:t> لديه احتياجات صحية جسدية وجنسية وإنجابية عاجلة؟</a:t>
            </a:r>
          </a:p>
        </p:txBody>
      </p:sp>
    </p:spTree>
    <p:extLst>
      <p:ext uri="{BB962C8B-B14F-4D97-AF65-F5344CB8AC3E}">
        <p14:creationId xmlns:p14="http://schemas.microsoft.com/office/powerpoint/2010/main" val="970085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4FDC8-6DC4-B5BC-EBC0-EE6A612A3B81}"/>
              </a:ext>
            </a:extLst>
          </p:cNvPr>
          <p:cNvSpPr>
            <a:spLocks noGrp="1"/>
          </p:cNvSpPr>
          <p:nvPr>
            <p:ph type="title"/>
          </p:nvPr>
        </p:nvSpPr>
        <p:spPr/>
        <p:txBody>
          <a:bodyPr>
            <a:normAutofit/>
          </a:bodyPr>
          <a:lstStyle/>
          <a:p>
            <a:pPr rtl="1"/>
            <a:r>
              <a:rPr lang="en-GB" dirty="0">
                <a:latin typeface="Calibri" panose="020F0502020204030204" pitchFamily="34" charset="0"/>
                <a:cs typeface="Calibri" panose="020F0502020204030204" pitchFamily="34" charset="0"/>
              </a:rPr>
              <a:t>الاحتياجات العاجلة للصحة الجسدية والجنسية والإنجابية</a:t>
            </a:r>
            <a:endParaRPr lang="en-BE"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C0AC5C4E-558D-5B29-B208-EF81861CD00B}"/>
              </a:ext>
            </a:extLst>
          </p:cNvPr>
          <p:cNvSpPr txBox="1"/>
          <p:nvPr/>
        </p:nvSpPr>
        <p:spPr>
          <a:xfrm>
            <a:off x="838200" y="1550968"/>
            <a:ext cx="4682690" cy="1631216"/>
          </a:xfrm>
          <a:prstGeom prst="rect">
            <a:avLst/>
          </a:prstGeom>
          <a:noFill/>
        </p:spPr>
        <p:txBody>
          <a:bodyPr wrap="square" lIns="91440" tIns="45720" rIns="91440" bIns="45720" anchor="t">
            <a:spAutoFit/>
          </a:bodyPr>
          <a:lstStyle/>
          <a:p>
            <a:pPr algn="r" rtl="1"/>
            <a:r>
              <a:rPr lang="en-GB" sz="2000" b="1" dirty="0">
                <a:latin typeface="Calibri" panose="020F0502020204030204" pitchFamily="34" charset="0"/>
                <a:cs typeface="Calibri" panose="020F0502020204030204" pitchFamily="34" charset="0"/>
              </a:rPr>
              <a:t>احتياجات الصحة </a:t>
            </a:r>
            <a:r>
              <a:rPr lang="en-GB" sz="2000" b="1" dirty="0" err="1">
                <a:latin typeface="Calibri" panose="020F0502020204030204" pitchFamily="34" charset="0"/>
                <a:cs typeface="Calibri" panose="020F0502020204030204" pitchFamily="34" charset="0"/>
              </a:rPr>
              <a:t>ال</a:t>
            </a:r>
            <a:r>
              <a:rPr lang="ar-SA" sz="2000" b="1" dirty="0">
                <a:latin typeface="Calibri" panose="020F0502020204030204" pitchFamily="34" charset="0"/>
                <a:cs typeface="Calibri" panose="020F0502020204030204" pitchFamily="34" charset="0"/>
              </a:rPr>
              <a:t>جسدية</a:t>
            </a:r>
            <a:r>
              <a:rPr lang="en-GB" sz="2000" b="1" dirty="0">
                <a:latin typeface="Calibri" panose="020F0502020204030204" pitchFamily="34" charset="0"/>
                <a:cs typeface="Calibri" panose="020F0502020204030204" pitchFamily="34" charset="0"/>
              </a:rPr>
              <a:t> العاجلة:</a:t>
            </a:r>
          </a:p>
          <a:p>
            <a:pPr marL="457200" indent="-45720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إصابات خطيرة أو تهدد الحياة</a:t>
            </a:r>
          </a:p>
          <a:p>
            <a:pPr marL="457200" indent="-457200" algn="r" rtl="1">
              <a:buFont typeface="Arial" panose="020B0604020202020204" pitchFamily="34" charset="0"/>
              <a:buChar char="•"/>
            </a:pPr>
            <a:r>
              <a:rPr lang="en-GB" sz="2000" dirty="0" err="1">
                <a:latin typeface="Calibri" panose="020F0502020204030204" pitchFamily="34" charset="0"/>
                <a:cs typeface="Calibri" panose="020F0502020204030204" pitchFamily="34" charset="0"/>
              </a:rPr>
              <a:t>الأمراض</a:t>
            </a:r>
            <a:r>
              <a:rPr lang="en-GB" sz="2000" dirty="0">
                <a:latin typeface="Calibri" panose="020F0502020204030204" pitchFamily="34" charset="0"/>
                <a:cs typeface="Calibri" panose="020F0502020204030204" pitchFamily="34" charset="0"/>
              </a:rPr>
              <a:t> المهددة للحياة </a:t>
            </a:r>
            <a:r>
              <a:rPr lang="en-GB" sz="2000" dirty="0" err="1">
                <a:latin typeface="Calibri" panose="020F0502020204030204" pitchFamily="34" charset="0"/>
                <a:cs typeface="Calibri" panose="020F0502020204030204" pitchFamily="34" charset="0"/>
              </a:rPr>
              <a:t>أو</a:t>
            </a:r>
            <a:r>
              <a:rPr lang="en-GB" sz="2000"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الخطيرة</a:t>
            </a:r>
            <a:endParaRPr lang="en-GB" sz="2000" dirty="0">
              <a:latin typeface="Calibri" panose="020F0502020204030204" pitchFamily="34" charset="0"/>
              <a:cs typeface="Calibri" panose="020F0502020204030204" pitchFamily="34" charset="0"/>
            </a:endParaRPr>
          </a:p>
          <a:p>
            <a:pPr marL="457200" indent="-45720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الاعتداء الجسدي</a:t>
            </a:r>
          </a:p>
          <a:p>
            <a:pPr marL="457200" indent="-45720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سوء التغذية</a:t>
            </a:r>
          </a:p>
        </p:txBody>
      </p:sp>
      <p:sp>
        <p:nvSpPr>
          <p:cNvPr id="7" name="TextBox 6">
            <a:extLst>
              <a:ext uri="{FF2B5EF4-FFF2-40B4-BE49-F238E27FC236}">
                <a16:creationId xmlns:a16="http://schemas.microsoft.com/office/drawing/2014/main" id="{B370DBE2-E265-AC7A-1544-36B99D256ACD}"/>
              </a:ext>
            </a:extLst>
          </p:cNvPr>
          <p:cNvSpPr txBox="1"/>
          <p:nvPr/>
        </p:nvSpPr>
        <p:spPr>
          <a:xfrm>
            <a:off x="6486489" y="1550968"/>
            <a:ext cx="5110852" cy="1631216"/>
          </a:xfrm>
          <a:prstGeom prst="rect">
            <a:avLst/>
          </a:prstGeom>
          <a:noFill/>
        </p:spPr>
        <p:txBody>
          <a:bodyPr wrap="square" lIns="91440" tIns="45720" rIns="91440" bIns="45720" anchor="t">
            <a:spAutoFit/>
          </a:bodyPr>
          <a:lstStyle/>
          <a:p>
            <a:pPr algn="r" rtl="1"/>
            <a:r>
              <a:rPr lang="en-GB" sz="2000" b="1" dirty="0">
                <a:latin typeface="Calibri" panose="020F0502020204030204" pitchFamily="34" charset="0"/>
                <a:cs typeface="Calibri" panose="020F0502020204030204" pitchFamily="34" charset="0"/>
              </a:rPr>
              <a:t>الاحتياجات العاجلة للصحة الجنسية والإنجابية:</a:t>
            </a:r>
          </a:p>
          <a:p>
            <a:pPr marL="457200" indent="-457200" algn="r" rtl="1">
              <a:buFont typeface="Arial" panose="020B0604020202020204" pitchFamily="34" charset="0"/>
              <a:buChar char="•"/>
            </a:pPr>
            <a:r>
              <a:rPr lang="en-GB" sz="2000" dirty="0" err="1">
                <a:latin typeface="Calibri" panose="020F0502020204030204" pitchFamily="34" charset="0"/>
                <a:cs typeface="Calibri" panose="020F0502020204030204" pitchFamily="34" charset="0"/>
              </a:rPr>
              <a:t>إصابات</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خطيرة</a:t>
            </a:r>
            <a:r>
              <a:rPr lang="ar-SA" sz="2000" dirty="0">
                <a:latin typeface="Calibri" panose="020F0502020204030204" pitchFamily="34" charset="0"/>
                <a:cs typeface="Calibri" panose="020F0502020204030204" pitchFamily="34" charset="0"/>
              </a:rPr>
              <a:t> أو</a:t>
            </a:r>
            <a:r>
              <a:rPr lang="en-GB"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a:t>
            </a:r>
            <a:r>
              <a:rPr lang="en-GB" sz="2000" dirty="0" err="1">
                <a:latin typeface="Calibri" panose="020F0502020204030204" pitchFamily="34" charset="0"/>
                <a:cs typeface="Calibri" panose="020F0502020204030204" pitchFamily="34" charset="0"/>
              </a:rPr>
              <a:t>هدد</a:t>
            </a:r>
            <a:r>
              <a:rPr lang="ar-SA" sz="2000" dirty="0" err="1">
                <a:latin typeface="Calibri" panose="020F0502020204030204" pitchFamily="34" charset="0"/>
                <a:cs typeface="Calibri" panose="020F0502020204030204" pitchFamily="34" charset="0"/>
              </a:rPr>
              <a:t>ة</a:t>
            </a:r>
            <a:r>
              <a:rPr lang="en-GB"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لل</a:t>
            </a:r>
            <a:r>
              <a:rPr lang="en-GB" sz="2000" dirty="0" err="1">
                <a:latin typeface="Calibri" panose="020F0502020204030204" pitchFamily="34" charset="0"/>
                <a:cs typeface="Calibri" panose="020F0502020204030204" pitchFamily="34" charset="0"/>
              </a:rPr>
              <a:t>حياة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للأعضاء</a:t>
            </a:r>
            <a:r>
              <a:rPr lang="en-GB" sz="2000" dirty="0">
                <a:latin typeface="Calibri" panose="020F0502020204030204" pitchFamily="34" charset="0"/>
                <a:cs typeface="Calibri" panose="020F0502020204030204" pitchFamily="34" charset="0"/>
              </a:rPr>
              <a:t> التناسلية</a:t>
            </a:r>
          </a:p>
          <a:p>
            <a:pPr marL="457200" indent="-457200" algn="r" rtl="1">
              <a:buFont typeface="Arial" panose="020B0604020202020204" pitchFamily="34" charset="0"/>
              <a:buChar char="•"/>
            </a:pPr>
            <a:r>
              <a:rPr lang="en-GB" sz="2000" dirty="0" err="1">
                <a:latin typeface="Calibri" panose="020F0502020204030204" pitchFamily="34" charset="0"/>
                <a:cs typeface="Calibri" panose="020F0502020204030204" pitchFamily="34" charset="0"/>
              </a:rPr>
              <a:t>الاعتداء</a:t>
            </a:r>
            <a:r>
              <a:rPr lang="en-GB" sz="2000" dirty="0">
                <a:latin typeface="Calibri" panose="020F0502020204030204" pitchFamily="34" charset="0"/>
                <a:cs typeface="Calibri" panose="020F0502020204030204" pitchFamily="34" charset="0"/>
              </a:rPr>
              <a:t> الجنسي</a:t>
            </a:r>
          </a:p>
          <a:p>
            <a:pPr marL="457200" indent="-45720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تشويه الأعضاء </a:t>
            </a:r>
            <a:r>
              <a:rPr lang="en-GB" sz="2000" dirty="0" err="1">
                <a:latin typeface="Calibri" panose="020F0502020204030204" pitchFamily="34" charset="0"/>
                <a:cs typeface="Calibri" panose="020F0502020204030204" pitchFamily="34" charset="0"/>
              </a:rPr>
              <a:t>التناسلية</a:t>
            </a:r>
            <a:r>
              <a:rPr lang="en-GB" sz="2000" dirty="0">
                <a:latin typeface="Calibri" panose="020F0502020204030204" pitchFamily="34" charset="0"/>
                <a:cs typeface="Calibri" panose="020F0502020204030204" pitchFamily="34" charset="0"/>
              </a:rPr>
              <a:t> </a:t>
            </a:r>
          </a:p>
          <a:p>
            <a:pPr marL="457200" indent="-45720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مضاعفات الحمل</a:t>
            </a:r>
          </a:p>
        </p:txBody>
      </p:sp>
      <p:sp>
        <p:nvSpPr>
          <p:cNvPr id="10" name="Speech Bubble: Rectangle with Corners Rounded 9">
            <a:extLst>
              <a:ext uri="{FF2B5EF4-FFF2-40B4-BE49-F238E27FC236}">
                <a16:creationId xmlns:a16="http://schemas.microsoft.com/office/drawing/2014/main" id="{8BCB0DC5-6711-C504-2072-CDEED3A4DEF4}"/>
              </a:ext>
            </a:extLst>
          </p:cNvPr>
          <p:cNvSpPr/>
          <p:nvPr/>
        </p:nvSpPr>
        <p:spPr>
          <a:xfrm>
            <a:off x="1753185" y="3736777"/>
            <a:ext cx="3979099" cy="2180806"/>
          </a:xfrm>
          <a:prstGeom prst="wedgeRoundRectCallout">
            <a:avLst>
              <a:gd name="adj1" fmla="val -13510"/>
              <a:gd name="adj2" fmla="val -40111"/>
              <a:gd name="adj3" fmla="val 16667"/>
            </a:avLst>
          </a:prstGeom>
          <a:solidFill>
            <a:schemeClr val="accent4">
              <a:lumMod val="20000"/>
              <a:lumOff val="80000"/>
            </a:schemeClr>
          </a:solidFill>
          <a:ln w="285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rtl="1"/>
            <a:r>
              <a:rPr lang="en-GB" sz="2000" i="1" dirty="0" err="1">
                <a:solidFill>
                  <a:schemeClr val="tx1"/>
                </a:solidFill>
                <a:latin typeface="Calibri" panose="020F0502020204030204" pitchFamily="34" charset="0"/>
                <a:cs typeface="Calibri" panose="020F0502020204030204" pitchFamily="34" charset="0"/>
              </a:rPr>
              <a:t>جروح</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مفتوحة</a:t>
            </a:r>
            <a:r>
              <a:rPr lang="ar-SA"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التهابات</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شديدة</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كسور</a:t>
            </a:r>
            <a:r>
              <a:rPr lang="en-GB" sz="2000" i="1" dirty="0">
                <a:solidFill>
                  <a:schemeClr val="tx1"/>
                </a:solidFill>
                <a:latin typeface="Calibri" panose="020F0502020204030204" pitchFamily="34" charset="0"/>
                <a:cs typeface="Calibri" panose="020F0502020204030204" pitchFamily="34" charset="0"/>
              </a:rPr>
              <a:t> / كسور </a:t>
            </a:r>
            <a:r>
              <a:rPr lang="en-GB" sz="2000" i="1" dirty="0" err="1">
                <a:solidFill>
                  <a:schemeClr val="tx1"/>
                </a:solidFill>
                <a:latin typeface="Calibri" panose="020F0502020204030204" pitchFamily="34" charset="0"/>
                <a:cs typeface="Calibri" panose="020F0502020204030204" pitchFamily="34" charset="0"/>
              </a:rPr>
              <a:t>في</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العظام</a:t>
            </a:r>
            <a:r>
              <a:rPr lang="ar-SA"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نزيف</a:t>
            </a:r>
            <a:r>
              <a:rPr lang="ar-SA"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إصابات</a:t>
            </a:r>
            <a:r>
              <a:rPr lang="en-GB" sz="2000" i="1" dirty="0">
                <a:solidFill>
                  <a:schemeClr val="tx1"/>
                </a:solidFill>
                <a:latin typeface="Calibri" panose="020F0502020204030204" pitchFamily="34" charset="0"/>
                <a:cs typeface="Calibri" panose="020F0502020204030204" pitchFamily="34" charset="0"/>
              </a:rPr>
              <a:t> رأس </a:t>
            </a:r>
            <a:r>
              <a:rPr lang="en-GB" sz="2000" i="1" dirty="0" err="1">
                <a:solidFill>
                  <a:schemeClr val="tx1"/>
                </a:solidFill>
                <a:latin typeface="Calibri" panose="020F0502020204030204" pitchFamily="34" charset="0"/>
                <a:cs typeface="Calibri" panose="020F0502020204030204" pitchFamily="34" charset="0"/>
              </a:rPr>
              <a:t>مشتبه</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بها</a:t>
            </a:r>
            <a:r>
              <a:rPr lang="ar-SA"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إصابات</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في</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العين</a:t>
            </a:r>
            <a:r>
              <a:rPr lang="ar-SA"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حروق</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خطيرة</a:t>
            </a:r>
            <a:r>
              <a:rPr lang="ar-SA" sz="2000" i="1" dirty="0">
                <a:solidFill>
                  <a:schemeClr val="tx1"/>
                </a:solidFill>
                <a:latin typeface="Calibri" panose="020F0502020204030204" pitchFamily="34" charset="0"/>
                <a:cs typeface="Calibri" panose="020F0502020204030204" pitchFamily="34" charset="0"/>
              </a:rPr>
              <a:t>،</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ألم</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في</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الصدر</a:t>
            </a:r>
            <a:r>
              <a:rPr lang="ar-SA"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فقدان</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الوعي</a:t>
            </a:r>
            <a:r>
              <a:rPr lang="en-GB" sz="2000" i="1" dirty="0">
                <a:solidFill>
                  <a:schemeClr val="tx1"/>
                </a:solidFill>
                <a:latin typeface="Calibri" panose="020F0502020204030204" pitchFamily="34" charset="0"/>
                <a:cs typeface="Calibri" panose="020F0502020204030204" pitchFamily="34" charset="0"/>
              </a:rPr>
              <a:t> ...</a:t>
            </a:r>
            <a:endParaRPr lang="en-BE" sz="2000" i="1" dirty="0">
              <a:solidFill>
                <a:schemeClr val="tx1"/>
              </a:solidFill>
              <a:latin typeface="Calibri" panose="020F0502020204030204" pitchFamily="34" charset="0"/>
              <a:cs typeface="Calibri" panose="020F0502020204030204" pitchFamily="34" charset="0"/>
            </a:endParaRPr>
          </a:p>
        </p:txBody>
      </p:sp>
      <p:sp>
        <p:nvSpPr>
          <p:cNvPr id="11" name="Speech Bubble: Rectangle with Corners Rounded 10">
            <a:extLst>
              <a:ext uri="{FF2B5EF4-FFF2-40B4-BE49-F238E27FC236}">
                <a16:creationId xmlns:a16="http://schemas.microsoft.com/office/drawing/2014/main" id="{4C98783F-59B8-9C9C-C8D1-38565EE61378}"/>
              </a:ext>
            </a:extLst>
          </p:cNvPr>
          <p:cNvSpPr/>
          <p:nvPr/>
        </p:nvSpPr>
        <p:spPr>
          <a:xfrm>
            <a:off x="7271523" y="4155389"/>
            <a:ext cx="4231359" cy="1762194"/>
          </a:xfrm>
          <a:prstGeom prst="wedgeRoundRectCallout">
            <a:avLst>
              <a:gd name="adj1" fmla="val 8856"/>
              <a:gd name="adj2" fmla="val -38538"/>
              <a:gd name="adj3" fmla="val 16667"/>
            </a:avLst>
          </a:prstGeom>
          <a:solidFill>
            <a:schemeClr val="accent4">
              <a:lumMod val="20000"/>
              <a:lumOff val="80000"/>
            </a:schemeClr>
          </a:solidFill>
          <a:ln w="285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en-GB" sz="2000" i="1" dirty="0">
                <a:solidFill>
                  <a:schemeClr val="tx1"/>
                </a:solidFill>
                <a:latin typeface="Calibri" panose="020F0502020204030204" pitchFamily="34" charset="0"/>
                <a:cs typeface="Calibri" panose="020F0502020204030204" pitchFamily="34" charset="0"/>
              </a:rPr>
              <a:t>إصابات </a:t>
            </a:r>
            <a:r>
              <a:rPr lang="en-GB" sz="2000" i="1" dirty="0" err="1">
                <a:solidFill>
                  <a:schemeClr val="tx1"/>
                </a:solidFill>
                <a:latin typeface="Calibri" panose="020F0502020204030204" pitchFamily="34" charset="0"/>
                <a:cs typeface="Calibri" panose="020F0502020204030204" pitchFamily="34" charset="0"/>
              </a:rPr>
              <a:t>الأعضاء</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التناسلية</a:t>
            </a:r>
            <a:r>
              <a:rPr lang="ar-SA"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وخطر</a:t>
            </a:r>
            <a:r>
              <a:rPr lang="en-GB" sz="2000" i="1" dirty="0">
                <a:solidFill>
                  <a:schemeClr val="tx1"/>
                </a:solidFill>
                <a:latin typeface="Calibri" panose="020F0502020204030204" pitchFamily="34" charset="0"/>
                <a:cs typeface="Calibri" panose="020F0502020204030204" pitchFamily="34" charset="0"/>
              </a:rPr>
              <a:t> الأمراض المنقولة </a:t>
            </a:r>
            <a:r>
              <a:rPr lang="en-GB" sz="2000" i="1" dirty="0" err="1">
                <a:solidFill>
                  <a:schemeClr val="tx1"/>
                </a:solidFill>
                <a:latin typeface="Calibri" panose="020F0502020204030204" pitchFamily="34" charset="0"/>
                <a:cs typeface="Calibri" panose="020F0502020204030204" pitchFamily="34" charset="0"/>
              </a:rPr>
              <a:t>جنسيًا</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والتهابات</a:t>
            </a:r>
            <a:r>
              <a:rPr lang="en-GB" sz="2000" i="1" dirty="0">
                <a:solidFill>
                  <a:schemeClr val="tx1"/>
                </a:solidFill>
                <a:latin typeface="Calibri" panose="020F0502020204030204" pitchFamily="34" charset="0"/>
                <a:cs typeface="Calibri" panose="020F0502020204030204" pitchFamily="34" charset="0"/>
              </a:rPr>
              <a:t> الأعضاء </a:t>
            </a:r>
            <a:r>
              <a:rPr lang="en-GB" sz="2000" i="1" dirty="0" err="1">
                <a:solidFill>
                  <a:schemeClr val="tx1"/>
                </a:solidFill>
                <a:latin typeface="Calibri" panose="020F0502020204030204" pitchFamily="34" charset="0"/>
                <a:cs typeface="Calibri" panose="020F0502020204030204" pitchFamily="34" charset="0"/>
              </a:rPr>
              <a:t>التناسلية</a:t>
            </a:r>
            <a:r>
              <a:rPr lang="en-GB" sz="2000" i="1" dirty="0">
                <a:solidFill>
                  <a:schemeClr val="tx1"/>
                </a:solidFill>
                <a:latin typeface="Calibri" panose="020F0502020204030204" pitchFamily="34" charset="0"/>
                <a:cs typeface="Calibri" panose="020F0502020204030204" pitchFamily="34" charset="0"/>
              </a:rPr>
              <a:t> </a:t>
            </a:r>
            <a:r>
              <a:rPr lang="en-GB" sz="2000" i="1" dirty="0" err="1">
                <a:solidFill>
                  <a:schemeClr val="tx1"/>
                </a:solidFill>
                <a:latin typeface="Calibri" panose="020F0502020204030204" pitchFamily="34" charset="0"/>
                <a:cs typeface="Calibri" panose="020F0502020204030204" pitchFamily="34" charset="0"/>
              </a:rPr>
              <a:t>والحمل</a:t>
            </a:r>
            <a:r>
              <a:rPr lang="en-GB" sz="2000" i="1" dirty="0">
                <a:solidFill>
                  <a:schemeClr val="tx1"/>
                </a:solidFill>
                <a:latin typeface="Calibri" panose="020F0502020204030204" pitchFamily="34" charset="0"/>
                <a:cs typeface="Calibri" panose="020F0502020204030204" pitchFamily="34" charset="0"/>
              </a:rPr>
              <a:t> غير المرغوب فيه أو غير المخطط </a:t>
            </a:r>
            <a:r>
              <a:rPr lang="en-GB" sz="2000" i="1" dirty="0" err="1">
                <a:solidFill>
                  <a:schemeClr val="tx1"/>
                </a:solidFill>
                <a:latin typeface="Calibri" panose="020F0502020204030204" pitchFamily="34" charset="0"/>
                <a:cs typeface="Calibri" panose="020F0502020204030204" pitchFamily="34" charset="0"/>
              </a:rPr>
              <a:t>له</a:t>
            </a:r>
            <a:r>
              <a:rPr lang="en-GB" sz="2000" i="1" dirty="0">
                <a:solidFill>
                  <a:schemeClr val="tx1"/>
                </a:solidFill>
                <a:latin typeface="Calibri" panose="020F0502020204030204" pitchFamily="34" charset="0"/>
                <a:cs typeface="Calibri" panose="020F0502020204030204" pitchFamily="34" charset="0"/>
              </a:rPr>
              <a:t> ...</a:t>
            </a:r>
            <a:endParaRPr lang="en-BE" sz="2000" i="1" dirty="0">
              <a:solidFill>
                <a:schemeClr val="tx1"/>
              </a:solidFill>
              <a:latin typeface="Calibri" panose="020F0502020204030204" pitchFamily="34" charset="0"/>
              <a:cs typeface="Calibri" panose="020F0502020204030204" pitchFamily="34" charset="0"/>
            </a:endParaRPr>
          </a:p>
        </p:txBody>
      </p:sp>
      <p:grpSp>
        <p:nvGrpSpPr>
          <p:cNvPr id="13" name="Group 12">
            <a:extLst>
              <a:ext uri="{FF2B5EF4-FFF2-40B4-BE49-F238E27FC236}">
                <a16:creationId xmlns:a16="http://schemas.microsoft.com/office/drawing/2014/main" id="{CBEFC787-7BBF-276A-19AC-78C985D715EB}"/>
              </a:ext>
            </a:extLst>
          </p:cNvPr>
          <p:cNvGrpSpPr/>
          <p:nvPr/>
        </p:nvGrpSpPr>
        <p:grpSpPr>
          <a:xfrm>
            <a:off x="937045" y="4225573"/>
            <a:ext cx="898644" cy="1490140"/>
            <a:chOff x="-625380" y="4046688"/>
            <a:chExt cx="898644" cy="1490140"/>
          </a:xfrm>
        </p:grpSpPr>
        <p:grpSp>
          <p:nvGrpSpPr>
            <p:cNvPr id="8" name="Group 7">
              <a:extLst>
                <a:ext uri="{FF2B5EF4-FFF2-40B4-BE49-F238E27FC236}">
                  <a16:creationId xmlns:a16="http://schemas.microsoft.com/office/drawing/2014/main" id="{D6ED62EC-CD08-3343-85A3-DEFEBC5AE077}"/>
                </a:ext>
              </a:extLst>
            </p:cNvPr>
            <p:cNvGrpSpPr/>
            <p:nvPr/>
          </p:nvGrpSpPr>
          <p:grpSpPr>
            <a:xfrm>
              <a:off x="-625380" y="4046688"/>
              <a:ext cx="643719" cy="1490140"/>
              <a:chOff x="8155842" y="2175314"/>
              <a:chExt cx="1334607" cy="3089473"/>
            </a:xfrm>
            <a:solidFill>
              <a:schemeClr val="accent4">
                <a:lumMod val="75000"/>
              </a:schemeClr>
            </a:solidFill>
          </p:grpSpPr>
          <p:sp>
            <p:nvSpPr>
              <p:cNvPr id="9" name="Round Same Side Corner Rectangle 3">
                <a:extLst>
                  <a:ext uri="{FF2B5EF4-FFF2-40B4-BE49-F238E27FC236}">
                    <a16:creationId xmlns:a16="http://schemas.microsoft.com/office/drawing/2014/main" id="{1F5F8AFD-D8C3-4D72-12ED-5C2D0EC1D290}"/>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A7DAAA4C-5C9D-6F80-8943-FB9F8167AFC4}"/>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5" name="Oval 4">
              <a:extLst>
                <a:ext uri="{FF2B5EF4-FFF2-40B4-BE49-F238E27FC236}">
                  <a16:creationId xmlns:a16="http://schemas.microsoft.com/office/drawing/2014/main" id="{72DD47A1-FD5B-4C3D-2BDB-A46A78F3EA36}"/>
                </a:ext>
              </a:extLst>
            </p:cNvPr>
            <p:cNvSpPr/>
            <p:nvPr/>
          </p:nvSpPr>
          <p:spPr>
            <a:xfrm>
              <a:off x="-288002" y="4397162"/>
              <a:ext cx="561266" cy="586490"/>
            </a:xfrm>
            <a:prstGeom prst="ellipse">
              <a:avLst/>
            </a:prstGeom>
            <a:solidFill>
              <a:schemeClr val="accent4">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4000" b="1" dirty="0">
                  <a:solidFill>
                    <a:schemeClr val="bg1"/>
                  </a:solidFill>
                  <a:latin typeface="Britannic Bold" panose="020B0903060703020204" pitchFamily="34" charset="0"/>
                </a:rPr>
                <a:t>!</a:t>
              </a:r>
            </a:p>
          </p:txBody>
        </p:sp>
      </p:grpSp>
      <p:grpSp>
        <p:nvGrpSpPr>
          <p:cNvPr id="14" name="Group 13">
            <a:extLst>
              <a:ext uri="{FF2B5EF4-FFF2-40B4-BE49-F238E27FC236}">
                <a16:creationId xmlns:a16="http://schemas.microsoft.com/office/drawing/2014/main" id="{1D8796C0-BA0D-F5B4-D9E9-FA8ABF768C8C}"/>
              </a:ext>
            </a:extLst>
          </p:cNvPr>
          <p:cNvGrpSpPr/>
          <p:nvPr/>
        </p:nvGrpSpPr>
        <p:grpSpPr>
          <a:xfrm>
            <a:off x="6486489" y="4225573"/>
            <a:ext cx="898644" cy="1490140"/>
            <a:chOff x="-625380" y="4046688"/>
            <a:chExt cx="898644" cy="1490140"/>
          </a:xfrm>
        </p:grpSpPr>
        <p:grpSp>
          <p:nvGrpSpPr>
            <p:cNvPr id="15" name="Group 14">
              <a:extLst>
                <a:ext uri="{FF2B5EF4-FFF2-40B4-BE49-F238E27FC236}">
                  <a16:creationId xmlns:a16="http://schemas.microsoft.com/office/drawing/2014/main" id="{E241E338-B32E-A762-3364-72CC98CC3589}"/>
                </a:ext>
              </a:extLst>
            </p:cNvPr>
            <p:cNvGrpSpPr/>
            <p:nvPr/>
          </p:nvGrpSpPr>
          <p:grpSpPr>
            <a:xfrm>
              <a:off x="-625380" y="4046688"/>
              <a:ext cx="643719" cy="1490140"/>
              <a:chOff x="8155842" y="2175314"/>
              <a:chExt cx="1334607" cy="3089473"/>
            </a:xfrm>
            <a:solidFill>
              <a:schemeClr val="accent4">
                <a:lumMod val="75000"/>
              </a:schemeClr>
            </a:solidFill>
          </p:grpSpPr>
          <p:sp>
            <p:nvSpPr>
              <p:cNvPr id="17" name="Round Same Side Corner Rectangle 3">
                <a:extLst>
                  <a:ext uri="{FF2B5EF4-FFF2-40B4-BE49-F238E27FC236}">
                    <a16:creationId xmlns:a16="http://schemas.microsoft.com/office/drawing/2014/main" id="{10ED5318-70AB-D066-884A-52CF97579F87}"/>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DD937B2B-CFC8-CA12-4CB5-3AC0175720CE}"/>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16" name="Oval 15">
              <a:extLst>
                <a:ext uri="{FF2B5EF4-FFF2-40B4-BE49-F238E27FC236}">
                  <a16:creationId xmlns:a16="http://schemas.microsoft.com/office/drawing/2014/main" id="{921ECB5F-F0F4-B7AC-87DD-DBEB7F4B1E38}"/>
                </a:ext>
              </a:extLst>
            </p:cNvPr>
            <p:cNvSpPr/>
            <p:nvPr/>
          </p:nvSpPr>
          <p:spPr>
            <a:xfrm>
              <a:off x="-288002" y="4827293"/>
              <a:ext cx="561266" cy="586490"/>
            </a:xfrm>
            <a:prstGeom prst="ellipse">
              <a:avLst/>
            </a:prstGeom>
            <a:solidFill>
              <a:schemeClr val="accent4">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4000" b="1" dirty="0">
                  <a:solidFill>
                    <a:schemeClr val="bg1"/>
                  </a:solidFill>
                  <a:latin typeface="Britannic Bold" panose="020B0903060703020204" pitchFamily="34" charset="0"/>
                </a:rPr>
                <a:t>!</a:t>
              </a:r>
            </a:p>
          </p:txBody>
        </p:sp>
      </p:grpSp>
    </p:spTree>
    <p:extLst>
      <p:ext uri="{BB962C8B-B14F-4D97-AF65-F5344CB8AC3E}">
        <p14:creationId xmlns:p14="http://schemas.microsoft.com/office/powerpoint/2010/main" val="588269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pPr algn="r" rtl="1"/>
            <a:r>
              <a:rPr lang="en-CA" dirty="0">
                <a:latin typeface="Calibri" panose="020F0502020204030204" pitchFamily="34" charset="0"/>
                <a:cs typeface="Calibri" panose="020F0502020204030204" pitchFamily="34" charset="0"/>
              </a:rPr>
              <a:t>هدف الوحدة</a:t>
            </a:r>
          </a:p>
        </p:txBody>
      </p:sp>
      <p:grpSp>
        <p:nvGrpSpPr>
          <p:cNvPr id="8" name="Group 7">
            <a:extLst>
              <a:ext uri="{FF2B5EF4-FFF2-40B4-BE49-F238E27FC236}">
                <a16:creationId xmlns:a16="http://schemas.microsoft.com/office/drawing/2014/main" id="{5FE2023F-B6DD-5A78-5893-25E9CAD0A25A}"/>
              </a:ext>
            </a:extLst>
          </p:cNvPr>
          <p:cNvGrpSpPr/>
          <p:nvPr/>
        </p:nvGrpSpPr>
        <p:grpSpPr>
          <a:xfrm>
            <a:off x="10454639" y="5126840"/>
            <a:ext cx="1045029" cy="1329543"/>
            <a:chOff x="6583595" y="3385093"/>
            <a:chExt cx="936987" cy="1192085"/>
          </a:xfrm>
        </p:grpSpPr>
        <p:grpSp>
          <p:nvGrpSpPr>
            <p:cNvPr id="9" name="Group 8">
              <a:extLst>
                <a:ext uri="{FF2B5EF4-FFF2-40B4-BE49-F238E27FC236}">
                  <a16:creationId xmlns:a16="http://schemas.microsoft.com/office/drawing/2014/main" id="{D4BE7D85-D826-1EB5-DE7C-C8FBBA98548F}"/>
                </a:ext>
              </a:extLst>
            </p:cNvPr>
            <p:cNvGrpSpPr/>
            <p:nvPr/>
          </p:nvGrpSpPr>
          <p:grpSpPr>
            <a:xfrm>
              <a:off x="6583595" y="3385093"/>
              <a:ext cx="936987" cy="1121072"/>
              <a:chOff x="2780231" y="3039417"/>
              <a:chExt cx="1162307" cy="1390660"/>
            </a:xfrm>
          </p:grpSpPr>
          <p:sp>
            <p:nvSpPr>
              <p:cNvPr id="12" name="Rectangle 11">
                <a:extLst>
                  <a:ext uri="{FF2B5EF4-FFF2-40B4-BE49-F238E27FC236}">
                    <a16:creationId xmlns:a16="http://schemas.microsoft.com/office/drawing/2014/main" id="{FD698581-5AA4-C88A-95F4-B452A2962D81}"/>
                  </a:ext>
                </a:extLst>
              </p:cNvPr>
              <p:cNvSpPr/>
              <p:nvPr/>
            </p:nvSpPr>
            <p:spPr>
              <a:xfrm>
                <a:off x="2780231" y="3268017"/>
                <a:ext cx="1162307" cy="862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13" name="Flowchart: Stored Data 12">
                <a:extLst>
                  <a:ext uri="{FF2B5EF4-FFF2-40B4-BE49-F238E27FC236}">
                    <a16:creationId xmlns:a16="http://schemas.microsoft.com/office/drawing/2014/main" id="{8AD29458-84DD-EC23-573C-BD447659DBB4}"/>
                  </a:ext>
                </a:extLst>
              </p:cNvPr>
              <p:cNvSpPr/>
              <p:nvPr/>
            </p:nvSpPr>
            <p:spPr>
              <a:xfrm rot="13989466">
                <a:off x="3349123" y="3854894"/>
                <a:ext cx="426233" cy="724133"/>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14" name="Flowchart: Stored Data 13">
                <a:extLst>
                  <a:ext uri="{FF2B5EF4-FFF2-40B4-BE49-F238E27FC236}">
                    <a16:creationId xmlns:a16="http://schemas.microsoft.com/office/drawing/2014/main" id="{7B43D31A-FE65-81DB-D505-79FDA6938A6D}"/>
                  </a:ext>
                </a:extLst>
              </p:cNvPr>
              <p:cNvSpPr/>
              <p:nvPr/>
            </p:nvSpPr>
            <p:spPr>
              <a:xfrm rot="18421343">
                <a:off x="2946281" y="3849609"/>
                <a:ext cx="426233" cy="724134"/>
              </a:xfrm>
              <a:prstGeom prst="flowChartOnlineStorag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15" name="Rectangle 14">
                <a:extLst>
                  <a:ext uri="{FF2B5EF4-FFF2-40B4-BE49-F238E27FC236}">
                    <a16:creationId xmlns:a16="http://schemas.microsoft.com/office/drawing/2014/main" id="{2D67F839-F799-ACE3-553D-55602574BF89}"/>
                  </a:ext>
                </a:extLst>
              </p:cNvPr>
              <p:cNvSpPr/>
              <p:nvPr/>
            </p:nvSpPr>
            <p:spPr>
              <a:xfrm>
                <a:off x="2966276" y="3704343"/>
                <a:ext cx="790215" cy="5073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16" name="Isosceles Triangle 15">
                <a:extLst>
                  <a:ext uri="{FF2B5EF4-FFF2-40B4-BE49-F238E27FC236}">
                    <a16:creationId xmlns:a16="http://schemas.microsoft.com/office/drawing/2014/main" id="{06A5B6CB-2127-3E31-39FC-211739F43EAA}"/>
                  </a:ext>
                </a:extLst>
              </p:cNvPr>
              <p:cNvSpPr/>
              <p:nvPr/>
            </p:nvSpPr>
            <p:spPr>
              <a:xfrm>
                <a:off x="2780231" y="3039417"/>
                <a:ext cx="1162307" cy="2286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grpSp>
        <p:sp>
          <p:nvSpPr>
            <p:cNvPr id="10" name="Plus Sign 9">
              <a:extLst>
                <a:ext uri="{FF2B5EF4-FFF2-40B4-BE49-F238E27FC236}">
                  <a16:creationId xmlns:a16="http://schemas.microsoft.com/office/drawing/2014/main" id="{B618E59A-50B0-6CD6-5074-2100CC920955}"/>
                </a:ext>
              </a:extLst>
            </p:cNvPr>
            <p:cNvSpPr/>
            <p:nvPr/>
          </p:nvSpPr>
          <p:spPr>
            <a:xfrm>
              <a:off x="6602642" y="3392652"/>
              <a:ext cx="886622" cy="1184526"/>
            </a:xfrm>
            <a:prstGeom prst="mathPlus">
              <a:avLst>
                <a:gd name="adj1" fmla="val 1701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grpSp>
      <p:sp>
        <p:nvSpPr>
          <p:cNvPr id="11" name="TextBox 10">
            <a:extLst>
              <a:ext uri="{FF2B5EF4-FFF2-40B4-BE49-F238E27FC236}">
                <a16:creationId xmlns:a16="http://schemas.microsoft.com/office/drawing/2014/main" id="{E24EEE1C-BE7F-4B6C-BA92-E8B3F36132B2}"/>
              </a:ext>
            </a:extLst>
          </p:cNvPr>
          <p:cNvSpPr txBox="1"/>
          <p:nvPr/>
        </p:nvSpPr>
        <p:spPr>
          <a:xfrm>
            <a:off x="6452012" y="2349724"/>
            <a:ext cx="4023870" cy="2062103"/>
          </a:xfrm>
          <a:prstGeom prst="rect">
            <a:avLst/>
          </a:prstGeom>
          <a:noFill/>
        </p:spPr>
        <p:txBody>
          <a:bodyPr wrap="square" lIns="91440" tIns="45720" rIns="91440" bIns="45720" anchor="t">
            <a:spAutoFit/>
          </a:bodyPr>
          <a:lstStyle/>
          <a:p>
            <a:pPr algn="r" rtl="1"/>
            <a:r>
              <a:rPr lang="ar-SA" sz="32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لممارسة المهارات اللازمة لتقديم الدعم الفوري للأطفال ذوي الاحتياجات العاجلة.</a:t>
            </a:r>
            <a:endParaRPr lang="en-GB" sz="32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06E6804-B8CD-E0B0-CE36-A9601708FFAA}"/>
              </a:ext>
            </a:extLst>
          </p:cNvPr>
          <p:cNvGrpSpPr/>
          <p:nvPr/>
        </p:nvGrpSpPr>
        <p:grpSpPr>
          <a:xfrm>
            <a:off x="9906000" y="4184251"/>
            <a:ext cx="1633426" cy="1499264"/>
            <a:chOff x="7619849" y="5297372"/>
            <a:chExt cx="500332" cy="459237"/>
          </a:xfrm>
          <a:solidFill>
            <a:schemeClr val="accent4">
              <a:lumMod val="75000"/>
            </a:schemeClr>
          </a:solidFill>
        </p:grpSpPr>
        <p:sp>
          <p:nvSpPr>
            <p:cNvPr id="7" name="Trapezoid 6">
              <a:extLst>
                <a:ext uri="{FF2B5EF4-FFF2-40B4-BE49-F238E27FC236}">
                  <a16:creationId xmlns:a16="http://schemas.microsoft.com/office/drawing/2014/main" id="{B72F358A-00F3-E971-864C-BE56DE34F45F}"/>
                </a:ext>
              </a:extLst>
            </p:cNvPr>
            <p:cNvSpPr/>
            <p:nvPr/>
          </p:nvSpPr>
          <p:spPr>
            <a:xfrm>
              <a:off x="7619849" y="5297372"/>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8" name="Rectangle 7">
              <a:extLst>
                <a:ext uri="{FF2B5EF4-FFF2-40B4-BE49-F238E27FC236}">
                  <a16:creationId xmlns:a16="http://schemas.microsoft.com/office/drawing/2014/main" id="{A7FC7F9B-9D53-16C2-2B9C-32C30D7B9119}"/>
                </a:ext>
              </a:extLst>
            </p:cNvPr>
            <p:cNvSpPr/>
            <p:nvPr/>
          </p:nvSpPr>
          <p:spPr>
            <a:xfrm>
              <a:off x="7663186" y="5498354"/>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2" name="Title 1">
            <a:extLst>
              <a:ext uri="{FF2B5EF4-FFF2-40B4-BE49-F238E27FC236}">
                <a16:creationId xmlns:a16="http://schemas.microsoft.com/office/drawing/2014/main" id="{F7FEF10A-C275-8F7C-64C7-7D92824B1E7B}"/>
              </a:ext>
            </a:extLst>
          </p:cNvPr>
          <p:cNvSpPr>
            <a:spLocks noGrp="1"/>
          </p:cNvSpPr>
          <p:nvPr>
            <p:ph type="title"/>
          </p:nvPr>
        </p:nvSpPr>
        <p:spPr>
          <a:xfrm>
            <a:off x="0" y="120516"/>
            <a:ext cx="12192000" cy="868968"/>
          </a:xfrm>
        </p:spPr>
        <p:txBody>
          <a:bodyPr>
            <a:normAutofit/>
          </a:bodyPr>
          <a:lstStyle/>
          <a:p>
            <a:pPr rtl="1"/>
            <a:r>
              <a:rPr lang="en-GB" sz="2600" dirty="0">
                <a:latin typeface="Calibri" panose="020F0502020204030204" pitchFamily="34" charset="0"/>
                <a:cs typeface="Calibri" panose="020F0502020204030204" pitchFamily="34" charset="0"/>
              </a:rPr>
              <a:t>كيفية الاستجابة للاحتياجات الصحية الجسدية والجنسية والإنتاجية العاجلة</a:t>
            </a:r>
            <a:endParaRPr lang="en-BE" sz="2600"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EE827444-F4DC-FC39-F584-E1DF84A638AB}"/>
              </a:ext>
            </a:extLst>
          </p:cNvPr>
          <p:cNvSpPr txBox="1"/>
          <p:nvPr/>
        </p:nvSpPr>
        <p:spPr>
          <a:xfrm>
            <a:off x="2622084" y="1558743"/>
            <a:ext cx="4438462" cy="1785104"/>
          </a:xfrm>
          <a:prstGeom prst="rect">
            <a:avLst/>
          </a:prstGeom>
          <a:noFill/>
        </p:spPr>
        <p:txBody>
          <a:bodyPr wrap="square" lIns="91440" tIns="45720" rIns="91440" bIns="45720" anchor="t">
            <a:spAutoFit/>
          </a:bodyPr>
          <a:lstStyle/>
          <a:p>
            <a:pPr marL="342900" indent="-342900" algn="r" rtl="1">
              <a:buFont typeface="Arial" panose="020B0604020202020204" pitchFamily="34" charset="0"/>
              <a:buChar char="•"/>
            </a:pPr>
            <a:r>
              <a:rPr lang="ar-SA" sz="2200" dirty="0">
                <a:latin typeface="Calibri" panose="020F0502020204030204" pitchFamily="34" charset="0"/>
                <a:cs typeface="Calibri" panose="020F0502020204030204" pitchFamily="34" charset="0"/>
              </a:rPr>
              <a:t>التنسيق والمناصرة من أجل الخدمات الملائمة للأطفال في الوقت المناسب</a:t>
            </a:r>
          </a:p>
          <a:p>
            <a:pPr marL="342900" indent="-342900" algn="r" rtl="1">
              <a:buFont typeface="Arial" panose="020B0604020202020204" pitchFamily="34" charset="0"/>
              <a:buChar char="•"/>
            </a:pPr>
            <a:r>
              <a:rPr lang="ar-SA" sz="2200" dirty="0">
                <a:latin typeface="Calibri" panose="020F0502020204030204" pitchFamily="34" charset="0"/>
                <a:cs typeface="Calibri" panose="020F0502020204030204" pitchFamily="34" charset="0"/>
              </a:rPr>
              <a:t>المتابعة مع الطفل و / أو الوالد / مقدم الرعاية / شخص بالغ موثوق به بعد تلقي الخدمة</a:t>
            </a:r>
            <a:endParaRPr lang="en-GB" sz="2200" dirty="0">
              <a:latin typeface="Calibri" panose="020F0502020204030204" pitchFamily="34" charset="0"/>
              <a:cs typeface="Calibri" panose="020F0502020204030204" pitchFamily="34" charset="0"/>
            </a:endParaRPr>
          </a:p>
        </p:txBody>
      </p:sp>
      <p:pic>
        <p:nvPicPr>
          <p:cNvPr id="5" name="Graphic 4" descr="Medical with solid fill">
            <a:extLst>
              <a:ext uri="{FF2B5EF4-FFF2-40B4-BE49-F238E27FC236}">
                <a16:creationId xmlns:a16="http://schemas.microsoft.com/office/drawing/2014/main" id="{323D4544-7094-5618-4357-F74B743716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90941" y="4400694"/>
            <a:ext cx="1063544" cy="1063544"/>
          </a:xfrm>
          <a:prstGeom prst="rect">
            <a:avLst/>
          </a:prstGeom>
        </p:spPr>
      </p:pic>
      <p:sp>
        <p:nvSpPr>
          <p:cNvPr id="9" name="Speech Bubble: Rectangle with Corners Rounded 8">
            <a:extLst>
              <a:ext uri="{FF2B5EF4-FFF2-40B4-BE49-F238E27FC236}">
                <a16:creationId xmlns:a16="http://schemas.microsoft.com/office/drawing/2014/main" id="{3B52E01D-A906-9A20-2162-FF1A8E68E1A6}"/>
              </a:ext>
            </a:extLst>
          </p:cNvPr>
          <p:cNvSpPr/>
          <p:nvPr/>
        </p:nvSpPr>
        <p:spPr>
          <a:xfrm>
            <a:off x="706500" y="3300417"/>
            <a:ext cx="1107743" cy="784651"/>
          </a:xfrm>
          <a:prstGeom prst="wedgeRoundRectCallout">
            <a:avLst>
              <a:gd name="adj1" fmla="val 34356"/>
              <a:gd name="adj2" fmla="val 66551"/>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1" name="Speech Bubble: Rectangle with Corners Rounded 10">
            <a:extLst>
              <a:ext uri="{FF2B5EF4-FFF2-40B4-BE49-F238E27FC236}">
                <a16:creationId xmlns:a16="http://schemas.microsoft.com/office/drawing/2014/main" id="{8B71ED8E-9B30-6098-91F0-1079D31C11C2}"/>
              </a:ext>
            </a:extLst>
          </p:cNvPr>
          <p:cNvSpPr/>
          <p:nvPr/>
        </p:nvSpPr>
        <p:spPr>
          <a:xfrm>
            <a:off x="1234447" y="2108059"/>
            <a:ext cx="1051561" cy="816055"/>
          </a:xfrm>
          <a:prstGeom prst="wedgeRoundRectCallout">
            <a:avLst>
              <a:gd name="adj1" fmla="val 22192"/>
              <a:gd name="adj2" fmla="val 77206"/>
              <a:gd name="adj3" fmla="val 1666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pic>
        <p:nvPicPr>
          <p:cNvPr id="13" name="Graphic 12" descr="Information with solid fill">
            <a:extLst>
              <a:ext uri="{FF2B5EF4-FFF2-40B4-BE49-F238E27FC236}">
                <a16:creationId xmlns:a16="http://schemas.microsoft.com/office/drawing/2014/main" id="{FF6A3BA6-CE57-B29A-8F2C-179A95B66D0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93974" y="2227804"/>
            <a:ext cx="551539" cy="551539"/>
          </a:xfrm>
          <a:prstGeom prst="rect">
            <a:avLst/>
          </a:prstGeom>
        </p:spPr>
      </p:pic>
      <p:sp>
        <p:nvSpPr>
          <p:cNvPr id="17" name="Freeform: Shape 16">
            <a:extLst>
              <a:ext uri="{FF2B5EF4-FFF2-40B4-BE49-F238E27FC236}">
                <a16:creationId xmlns:a16="http://schemas.microsoft.com/office/drawing/2014/main" id="{1F1B85F5-FAF3-3521-2F80-D7CB414344A0}"/>
              </a:ext>
            </a:extLst>
          </p:cNvPr>
          <p:cNvSpPr/>
          <p:nvPr/>
        </p:nvSpPr>
        <p:spPr>
          <a:xfrm>
            <a:off x="2327058" y="5518958"/>
            <a:ext cx="7533221" cy="708527"/>
          </a:xfrm>
          <a:custGeom>
            <a:avLst/>
            <a:gdLst>
              <a:gd name="connsiteX0" fmla="*/ 0 w 8427720"/>
              <a:gd name="connsiteY0" fmla="*/ 276052 h 708527"/>
              <a:gd name="connsiteX1" fmla="*/ 2133600 w 8427720"/>
              <a:gd name="connsiteY1" fmla="*/ 16972 h 708527"/>
              <a:gd name="connsiteX2" fmla="*/ 5242560 w 8427720"/>
              <a:gd name="connsiteY2" fmla="*/ 702772 h 708527"/>
              <a:gd name="connsiteX3" fmla="*/ 6934200 w 8427720"/>
              <a:gd name="connsiteY3" fmla="*/ 337012 h 708527"/>
              <a:gd name="connsiteX4" fmla="*/ 8427720 w 8427720"/>
              <a:gd name="connsiteY4" fmla="*/ 184612 h 7085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27720" h="708527">
                <a:moveTo>
                  <a:pt x="0" y="276052"/>
                </a:moveTo>
                <a:cubicBezTo>
                  <a:pt x="629920" y="110952"/>
                  <a:pt x="1259840" y="-54148"/>
                  <a:pt x="2133600" y="16972"/>
                </a:cubicBezTo>
                <a:cubicBezTo>
                  <a:pt x="3007360" y="88092"/>
                  <a:pt x="4442460" y="649432"/>
                  <a:pt x="5242560" y="702772"/>
                </a:cubicBezTo>
                <a:cubicBezTo>
                  <a:pt x="6042660" y="756112"/>
                  <a:pt x="6403340" y="423372"/>
                  <a:pt x="6934200" y="337012"/>
                </a:cubicBezTo>
                <a:cubicBezTo>
                  <a:pt x="7465060" y="250652"/>
                  <a:pt x="7946390" y="217632"/>
                  <a:pt x="8427720" y="184612"/>
                </a:cubicBezTo>
              </a:path>
            </a:pathLst>
          </a:cu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18" name="Group 17">
            <a:extLst>
              <a:ext uri="{FF2B5EF4-FFF2-40B4-BE49-F238E27FC236}">
                <a16:creationId xmlns:a16="http://schemas.microsoft.com/office/drawing/2014/main" id="{1305D455-3A45-8BD3-37BB-FC0E29418F20}"/>
              </a:ext>
            </a:extLst>
          </p:cNvPr>
          <p:cNvGrpSpPr/>
          <p:nvPr/>
        </p:nvGrpSpPr>
        <p:grpSpPr>
          <a:xfrm>
            <a:off x="1203966" y="4409712"/>
            <a:ext cx="1092599" cy="1466442"/>
            <a:chOff x="5438539" y="7646118"/>
            <a:chExt cx="814830" cy="1093633"/>
          </a:xfrm>
          <a:solidFill>
            <a:schemeClr val="accent4">
              <a:lumMod val="75000"/>
            </a:schemeClr>
          </a:solidFill>
        </p:grpSpPr>
        <p:sp>
          <p:nvSpPr>
            <p:cNvPr id="19" name="Round Same Side Corner Rectangle 21">
              <a:extLst>
                <a:ext uri="{FF2B5EF4-FFF2-40B4-BE49-F238E27FC236}">
                  <a16:creationId xmlns:a16="http://schemas.microsoft.com/office/drawing/2014/main" id="{A95E4545-4514-71F7-5740-E83BBC7AE15F}"/>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0" name="Oval 19">
              <a:extLst>
                <a:ext uri="{FF2B5EF4-FFF2-40B4-BE49-F238E27FC236}">
                  <a16:creationId xmlns:a16="http://schemas.microsoft.com/office/drawing/2014/main" id="{1833A5D3-6BD2-DBDB-7335-EF3A331324B0}"/>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1" name="Round Same Side Corner Rectangle 23">
              <a:extLst>
                <a:ext uri="{FF2B5EF4-FFF2-40B4-BE49-F238E27FC236}">
                  <a16:creationId xmlns:a16="http://schemas.microsoft.com/office/drawing/2014/main" id="{AD64144F-5D09-5E68-C09E-1D546B803A09}"/>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2" name="Oval 21">
              <a:extLst>
                <a:ext uri="{FF2B5EF4-FFF2-40B4-BE49-F238E27FC236}">
                  <a16:creationId xmlns:a16="http://schemas.microsoft.com/office/drawing/2014/main" id="{42B02A50-3C5C-B21B-6C70-9A343B98AB01}"/>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3" name="Round Same Side Corner Rectangle 25">
              <a:extLst>
                <a:ext uri="{FF2B5EF4-FFF2-40B4-BE49-F238E27FC236}">
                  <a16:creationId xmlns:a16="http://schemas.microsoft.com/office/drawing/2014/main" id="{F45A9A8E-B96D-48B1-3E1F-95A92116F8F2}"/>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4" name="Round Same Side Corner Rectangle 26">
              <a:extLst>
                <a:ext uri="{FF2B5EF4-FFF2-40B4-BE49-F238E27FC236}">
                  <a16:creationId xmlns:a16="http://schemas.microsoft.com/office/drawing/2014/main" id="{08C0DB16-AF1A-9071-0D50-DD19B142EA73}"/>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25" name="Heart 24">
            <a:extLst>
              <a:ext uri="{FF2B5EF4-FFF2-40B4-BE49-F238E27FC236}">
                <a16:creationId xmlns:a16="http://schemas.microsoft.com/office/drawing/2014/main" id="{0C575198-2968-986E-8BB5-5802D8CCF18F}"/>
              </a:ext>
            </a:extLst>
          </p:cNvPr>
          <p:cNvSpPr/>
          <p:nvPr/>
        </p:nvSpPr>
        <p:spPr>
          <a:xfrm>
            <a:off x="1043327" y="3498831"/>
            <a:ext cx="434087" cy="38782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7" name="Round Same Side Corner Rectangle 21">
            <a:extLst>
              <a:ext uri="{FF2B5EF4-FFF2-40B4-BE49-F238E27FC236}">
                <a16:creationId xmlns:a16="http://schemas.microsoft.com/office/drawing/2014/main" id="{950DDC8C-4FF9-DAE6-8261-51822C4E7AC7}"/>
              </a:ext>
            </a:extLst>
          </p:cNvPr>
          <p:cNvSpPr/>
          <p:nvPr/>
        </p:nvSpPr>
        <p:spPr>
          <a:xfrm>
            <a:off x="7524629" y="5521160"/>
            <a:ext cx="434086" cy="461462"/>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8" name="Oval 27">
            <a:extLst>
              <a:ext uri="{FF2B5EF4-FFF2-40B4-BE49-F238E27FC236}">
                <a16:creationId xmlns:a16="http://schemas.microsoft.com/office/drawing/2014/main" id="{3681BCB6-C23A-D251-5E27-5E022132C8C2}"/>
              </a:ext>
            </a:extLst>
          </p:cNvPr>
          <p:cNvSpPr/>
          <p:nvPr/>
        </p:nvSpPr>
        <p:spPr>
          <a:xfrm>
            <a:off x="7521410" y="5006739"/>
            <a:ext cx="439020" cy="43902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9" name="Round Same Side Corner Rectangle 23">
            <a:extLst>
              <a:ext uri="{FF2B5EF4-FFF2-40B4-BE49-F238E27FC236}">
                <a16:creationId xmlns:a16="http://schemas.microsoft.com/office/drawing/2014/main" id="{695097DF-13B8-44BE-4EEC-22557DDB3DFC}"/>
              </a:ext>
            </a:extLst>
          </p:cNvPr>
          <p:cNvSpPr/>
          <p:nvPr/>
        </p:nvSpPr>
        <p:spPr>
          <a:xfrm>
            <a:off x="6844255" y="5300156"/>
            <a:ext cx="434087" cy="95202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0" name="Oval 29">
            <a:extLst>
              <a:ext uri="{FF2B5EF4-FFF2-40B4-BE49-F238E27FC236}">
                <a16:creationId xmlns:a16="http://schemas.microsoft.com/office/drawing/2014/main" id="{E5792104-0FC6-CCD9-A6DC-2E8FCE802289}"/>
              </a:ext>
            </a:extLst>
          </p:cNvPr>
          <p:cNvSpPr/>
          <p:nvPr/>
        </p:nvSpPr>
        <p:spPr>
          <a:xfrm>
            <a:off x="6841036" y="4785737"/>
            <a:ext cx="439021" cy="43902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5" name="TextBox 34">
            <a:extLst>
              <a:ext uri="{FF2B5EF4-FFF2-40B4-BE49-F238E27FC236}">
                <a16:creationId xmlns:a16="http://schemas.microsoft.com/office/drawing/2014/main" id="{0E1054DD-1D8D-778C-2598-91186DFF8A2C}"/>
              </a:ext>
            </a:extLst>
          </p:cNvPr>
          <p:cNvSpPr txBox="1"/>
          <p:nvPr/>
        </p:nvSpPr>
        <p:spPr>
          <a:xfrm>
            <a:off x="7085115" y="1367040"/>
            <a:ext cx="4312833" cy="2800767"/>
          </a:xfrm>
          <a:prstGeom prst="rect">
            <a:avLst/>
          </a:prstGeom>
          <a:noFill/>
        </p:spPr>
        <p:txBody>
          <a:bodyPr wrap="square" lIns="91440" tIns="45720" rIns="91440" bIns="45720" anchor="t">
            <a:spAutoFit/>
          </a:bodyPr>
          <a:lstStyle/>
          <a:p>
            <a:pPr marL="342900" indent="-342900" algn="r" rtl="1">
              <a:buFont typeface="Arial" panose="020B0604020202020204" pitchFamily="34" charset="0"/>
              <a:buChar char="•"/>
            </a:pPr>
            <a:r>
              <a:rPr lang="en-GB" sz="2200" dirty="0" err="1">
                <a:latin typeface="Calibri" panose="020F0502020204030204" pitchFamily="34" charset="0"/>
                <a:cs typeface="Calibri" panose="020F0502020204030204" pitchFamily="34" charset="0"/>
              </a:rPr>
              <a:t>قم</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بتهدئة</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الطفل</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و</a:t>
            </a:r>
            <a:r>
              <a:rPr lang="en-GB" sz="2200" dirty="0">
                <a:latin typeface="Calibri" panose="020F0502020204030204" pitchFamily="34" charset="0"/>
                <a:cs typeface="Calibri" panose="020F0502020204030204" pitchFamily="34" charset="0"/>
              </a:rPr>
              <a:t> / </a:t>
            </a:r>
            <a:r>
              <a:rPr lang="en-GB" sz="2200" dirty="0" err="1">
                <a:latin typeface="Calibri" panose="020F0502020204030204" pitchFamily="34" charset="0"/>
                <a:cs typeface="Calibri" panose="020F0502020204030204" pitchFamily="34" charset="0"/>
              </a:rPr>
              <a:t>أو</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الوالد</a:t>
            </a:r>
            <a:r>
              <a:rPr lang="en-GB" sz="2200" dirty="0">
                <a:latin typeface="Calibri" panose="020F0502020204030204" pitchFamily="34" charset="0"/>
                <a:cs typeface="Calibri" panose="020F0502020204030204" pitchFamily="34" charset="0"/>
              </a:rPr>
              <a:t> / </a:t>
            </a:r>
            <a:r>
              <a:rPr lang="en-GB" sz="2200" dirty="0" err="1">
                <a:latin typeface="Calibri" panose="020F0502020204030204" pitchFamily="34" charset="0"/>
                <a:cs typeface="Calibri" panose="020F0502020204030204" pitchFamily="34" charset="0"/>
              </a:rPr>
              <a:t>مقدم</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الرعاية</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وأخبرهم</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أنك</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هنا</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للمساعدة</a:t>
            </a:r>
            <a:endParaRPr lang="en-GB" sz="22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200" dirty="0" err="1">
                <a:latin typeface="Calibri" panose="020F0502020204030204" pitchFamily="34" charset="0"/>
                <a:cs typeface="Calibri" panose="020F0502020204030204" pitchFamily="34" charset="0"/>
              </a:rPr>
              <a:t>كن</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مستعدًا</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لتقديم</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معلومات</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وخيارات</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محدثة</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للرعاية</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الطبية</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العاجلة</a:t>
            </a:r>
            <a:endParaRPr lang="en-GB" sz="22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200" dirty="0" err="1">
                <a:latin typeface="Calibri" panose="020F0502020204030204" pitchFamily="34" charset="0"/>
                <a:cs typeface="Calibri" panose="020F0502020204030204" pitchFamily="34" charset="0"/>
              </a:rPr>
              <a:t>مرافقة</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الطفل</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و</a:t>
            </a:r>
            <a:r>
              <a:rPr lang="en-GB" sz="2200" dirty="0">
                <a:latin typeface="Calibri" panose="020F0502020204030204" pitchFamily="34" charset="0"/>
                <a:cs typeface="Calibri" panose="020F0502020204030204" pitchFamily="34" charset="0"/>
              </a:rPr>
              <a:t> / </a:t>
            </a:r>
            <a:r>
              <a:rPr lang="en-GB" sz="2200" dirty="0" err="1">
                <a:latin typeface="Calibri" panose="020F0502020204030204" pitchFamily="34" charset="0"/>
                <a:cs typeface="Calibri" panose="020F0502020204030204" pitchFamily="34" charset="0"/>
              </a:rPr>
              <a:t>أو</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الوالد</a:t>
            </a:r>
            <a:r>
              <a:rPr lang="en-GB" sz="2200" dirty="0">
                <a:latin typeface="Calibri" panose="020F0502020204030204" pitchFamily="34" charset="0"/>
                <a:cs typeface="Calibri" panose="020F0502020204030204" pitchFamily="34" charset="0"/>
              </a:rPr>
              <a:t> / </a:t>
            </a:r>
            <a:r>
              <a:rPr lang="en-GB" sz="2200" dirty="0" err="1">
                <a:latin typeface="Calibri" panose="020F0502020204030204" pitchFamily="34" charset="0"/>
                <a:cs typeface="Calibri" panose="020F0502020204030204" pitchFamily="34" charset="0"/>
              </a:rPr>
              <a:t>مقدم</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الرعاية</a:t>
            </a:r>
            <a:r>
              <a:rPr lang="en-GB" sz="2200" dirty="0">
                <a:latin typeface="Calibri" panose="020F0502020204030204" pitchFamily="34" charset="0"/>
                <a:cs typeface="Calibri" panose="020F0502020204030204" pitchFamily="34" charset="0"/>
              </a:rPr>
              <a:t> / </a:t>
            </a:r>
            <a:r>
              <a:rPr lang="en-GB" sz="2200" dirty="0" err="1">
                <a:latin typeface="Calibri" panose="020F0502020204030204" pitchFamily="34" charset="0"/>
                <a:cs typeface="Calibri" panose="020F0502020204030204" pitchFamily="34" charset="0"/>
              </a:rPr>
              <a:t>شخص</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بالغ</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موثوق</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به</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إلى</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المنشأة</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الطبية</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لضمان</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حصولهم</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على</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الاهتمام</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الفوري</a:t>
            </a:r>
            <a:endParaRPr lang="en-GB"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836073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75DFF16-EE3C-3F9C-89B2-F0C1AA188053}"/>
              </a:ext>
            </a:extLst>
          </p:cNvPr>
          <p:cNvSpPr txBox="1">
            <a:spLocks/>
          </p:cNvSpPr>
          <p:nvPr/>
        </p:nvSpPr>
        <p:spPr>
          <a:xfrm>
            <a:off x="4482561" y="2403604"/>
            <a:ext cx="5915913" cy="1604191"/>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402352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04487-5B56-3D23-2056-8F0ECF1516D0}"/>
              </a:ext>
            </a:extLst>
          </p:cNvPr>
          <p:cNvSpPr>
            <a:spLocks noGrp="1"/>
          </p:cNvSpPr>
          <p:nvPr>
            <p:ph type="title"/>
          </p:nvPr>
        </p:nvSpPr>
        <p:spPr>
          <a:xfrm>
            <a:off x="0" y="120516"/>
            <a:ext cx="12192000" cy="868968"/>
          </a:xfrm>
        </p:spPr>
        <p:txBody>
          <a:bodyPr>
            <a:normAutofit/>
          </a:bodyPr>
          <a:lstStyle/>
          <a:p>
            <a:pPr rtl="1"/>
            <a:r>
              <a:rPr lang="en-GB" dirty="0">
                <a:latin typeface="Calibri" panose="020F0502020204030204" pitchFamily="34" charset="0"/>
                <a:cs typeface="Calibri" panose="020F0502020204030204" pitchFamily="34" charset="0"/>
              </a:rPr>
              <a:t>الرعاية الطبية الحرجة للأطفال الذين تعرضوا للإيذاء الجنسي</a:t>
            </a:r>
          </a:p>
        </p:txBody>
      </p:sp>
      <p:sp>
        <p:nvSpPr>
          <p:cNvPr id="4" name="TextBox 3">
            <a:extLst>
              <a:ext uri="{FF2B5EF4-FFF2-40B4-BE49-F238E27FC236}">
                <a16:creationId xmlns:a16="http://schemas.microsoft.com/office/drawing/2014/main" id="{EBED15DC-4BF7-750E-7E85-23626772BDCE}"/>
              </a:ext>
            </a:extLst>
          </p:cNvPr>
          <p:cNvSpPr txBox="1"/>
          <p:nvPr/>
        </p:nvSpPr>
        <p:spPr>
          <a:xfrm>
            <a:off x="1643373" y="1755136"/>
            <a:ext cx="3854529" cy="2123658"/>
          </a:xfrm>
          <a:prstGeom prst="rect">
            <a:avLst/>
          </a:prstGeom>
          <a:noFill/>
        </p:spPr>
        <p:txBody>
          <a:bodyPr wrap="square">
            <a:spAutoFit/>
          </a:bodyPr>
          <a:lstStyle/>
          <a:p>
            <a:pPr algn="r" rtl="1"/>
            <a:r>
              <a:rPr lang="en-GB" sz="2200" b="1" dirty="0">
                <a:latin typeface="Calibri" panose="020F0502020204030204" pitchFamily="34" charset="0"/>
                <a:cs typeface="Calibri" panose="020F0502020204030204" pitchFamily="34" charset="0"/>
              </a:rPr>
              <a:t>الوقاية من الأمراض المنقولة جنسياً:</a:t>
            </a:r>
            <a:r>
              <a:rPr lang="en-GB" sz="2200" dirty="0">
                <a:latin typeface="Calibri" panose="020F0502020204030204" pitchFamily="34" charset="0"/>
                <a:cs typeface="Calibri" panose="020F0502020204030204" pitchFamily="34" charset="0"/>
              </a:rPr>
              <a:t>يمكن تقليل خطر الإصابة بفيروس نقص المناعة البشرية إذا تم توفير العلاج الوقائي بعد التعرض لفيروس نقص المناعة البشرية في </a:t>
            </a:r>
            <a:r>
              <a:rPr lang="en-GB" sz="2200" dirty="0" err="1">
                <a:latin typeface="Calibri" panose="020F0502020204030204" pitchFamily="34" charset="0"/>
                <a:cs typeface="Calibri" panose="020F0502020204030204" pitchFamily="34" charset="0"/>
              </a:rPr>
              <a:t>غضون</a:t>
            </a:r>
            <a:r>
              <a:rPr lang="en-GB" sz="2200" dirty="0">
                <a:latin typeface="Calibri" panose="020F0502020204030204" pitchFamily="34" charset="0"/>
                <a:cs typeface="Calibri" panose="020F0502020204030204" pitchFamily="34" charset="0"/>
              </a:rPr>
              <a:t> </a:t>
            </a:r>
            <a:r>
              <a:rPr lang="ar-SA" sz="2200" dirty="0">
                <a:latin typeface="Calibri" panose="020F0502020204030204" pitchFamily="34" charset="0"/>
                <a:cs typeface="Calibri" panose="020F0502020204030204" pitchFamily="34" charset="0"/>
              </a:rPr>
              <a:t>٣</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أيام</a:t>
            </a:r>
            <a:r>
              <a:rPr lang="en-GB" sz="2200" dirty="0">
                <a:latin typeface="Calibri" panose="020F0502020204030204" pitchFamily="34" charset="0"/>
                <a:cs typeface="Calibri" panose="020F0502020204030204" pitchFamily="34" charset="0"/>
              </a:rPr>
              <a:t> </a:t>
            </a:r>
            <a:r>
              <a:rPr lang="ar-SA" sz="2200" dirty="0">
                <a:latin typeface="Calibri" panose="020F0502020204030204" pitchFamily="34" charset="0"/>
                <a:cs typeface="Calibri" panose="020F0502020204030204" pitchFamily="34" charset="0"/>
              </a:rPr>
              <a:t>(٧٢</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ساعة</a:t>
            </a:r>
            <a:r>
              <a:rPr lang="ar-SA" sz="2200" dirty="0">
                <a:latin typeface="Calibri" panose="020F0502020204030204" pitchFamily="34" charset="0"/>
                <a:cs typeface="Calibri" panose="020F0502020204030204" pitchFamily="34" charset="0"/>
              </a:rPr>
              <a:t>)</a:t>
            </a:r>
            <a:endParaRPr lang="en-US" sz="2200"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AA7FFB05-7822-10D0-FFFC-CBA20AD9ED49}"/>
              </a:ext>
            </a:extLst>
          </p:cNvPr>
          <p:cNvSpPr txBox="1"/>
          <p:nvPr/>
        </p:nvSpPr>
        <p:spPr>
          <a:xfrm>
            <a:off x="7427524" y="1755136"/>
            <a:ext cx="3854529" cy="1446550"/>
          </a:xfrm>
          <a:prstGeom prst="rect">
            <a:avLst/>
          </a:prstGeom>
          <a:noFill/>
        </p:spPr>
        <p:txBody>
          <a:bodyPr wrap="square">
            <a:spAutoFit/>
          </a:bodyPr>
          <a:lstStyle/>
          <a:p>
            <a:pPr algn="r" rtl="1"/>
            <a:r>
              <a:rPr lang="en-GB" sz="2200" b="1" dirty="0">
                <a:latin typeface="Calibri" panose="020F0502020204030204" pitchFamily="34" charset="0"/>
                <a:cs typeface="Calibri" panose="020F0502020204030204" pitchFamily="34" charset="0"/>
              </a:rPr>
              <a:t>منع الحمل غير المرغوب </a:t>
            </a:r>
            <a:r>
              <a:rPr lang="en-GB" sz="2200" b="1" dirty="0" err="1">
                <a:latin typeface="Calibri" panose="020F0502020204030204" pitchFamily="34" charset="0"/>
                <a:cs typeface="Calibri" panose="020F0502020204030204" pitchFamily="34" charset="0"/>
              </a:rPr>
              <a:t>فيه</a:t>
            </a:r>
            <a:r>
              <a:rPr lang="en-GB" sz="2200" b="1" dirty="0">
                <a:latin typeface="Calibri" panose="020F0502020204030204" pitchFamily="34" charset="0"/>
                <a:cs typeface="Calibri" panose="020F0502020204030204" pitchFamily="34" charset="0"/>
              </a:rPr>
              <a:t>:</a:t>
            </a:r>
            <a:r>
              <a:rPr lang="ar-SA" sz="2200" b="1"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يمكن</a:t>
            </a:r>
            <a:r>
              <a:rPr lang="en-GB" sz="2200" dirty="0">
                <a:latin typeface="Calibri" panose="020F0502020204030204" pitchFamily="34" charset="0"/>
                <a:cs typeface="Calibri" panose="020F0502020204030204" pitchFamily="34" charset="0"/>
              </a:rPr>
              <a:t> تقليل مخاطر الحمل غير المرغوب فيه إذا تم توفير وسائل منع الحمل الطارئة في </a:t>
            </a:r>
            <a:r>
              <a:rPr lang="en-GB" sz="2200" dirty="0" err="1">
                <a:latin typeface="Calibri" panose="020F0502020204030204" pitchFamily="34" charset="0"/>
                <a:cs typeface="Calibri" panose="020F0502020204030204" pitchFamily="34" charset="0"/>
              </a:rPr>
              <a:t>غضون</a:t>
            </a:r>
            <a:r>
              <a:rPr lang="en-GB" sz="2200" dirty="0">
                <a:latin typeface="Calibri" panose="020F0502020204030204" pitchFamily="34" charset="0"/>
                <a:cs typeface="Calibri" panose="020F0502020204030204" pitchFamily="34" charset="0"/>
              </a:rPr>
              <a:t> </a:t>
            </a:r>
            <a:r>
              <a:rPr lang="ar-SA" sz="2200" dirty="0">
                <a:latin typeface="Calibri" panose="020F0502020204030204" pitchFamily="34" charset="0"/>
                <a:cs typeface="Calibri" panose="020F0502020204030204" pitchFamily="34" charset="0"/>
              </a:rPr>
              <a:t>٥</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أيام</a:t>
            </a:r>
            <a:r>
              <a:rPr lang="en-GB" sz="2200" dirty="0">
                <a:latin typeface="Calibri" panose="020F0502020204030204" pitchFamily="34" charset="0"/>
                <a:cs typeface="Calibri" panose="020F0502020204030204" pitchFamily="34" charset="0"/>
              </a:rPr>
              <a:t>  </a:t>
            </a:r>
            <a:r>
              <a:rPr lang="ar-SA" sz="2200" dirty="0">
                <a:latin typeface="Calibri" panose="020F0502020204030204" pitchFamily="34" charset="0"/>
                <a:cs typeface="Calibri" panose="020F0502020204030204" pitchFamily="34" charset="0"/>
              </a:rPr>
              <a:t>(١٢٠</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ساعة</a:t>
            </a:r>
            <a:r>
              <a:rPr lang="ar-SA" sz="2200" dirty="0">
                <a:latin typeface="Calibri" panose="020F0502020204030204" pitchFamily="34" charset="0"/>
                <a:cs typeface="Calibri" panose="020F0502020204030204" pitchFamily="34" charset="0"/>
              </a:rPr>
              <a:t>)</a:t>
            </a:r>
            <a:endParaRPr lang="en-GB" sz="2200" dirty="0">
              <a:latin typeface="Calibri" panose="020F0502020204030204" pitchFamily="34" charset="0"/>
              <a:cs typeface="Calibri" panose="020F0502020204030204" pitchFamily="34" charset="0"/>
            </a:endParaRPr>
          </a:p>
        </p:txBody>
      </p:sp>
      <p:pic>
        <p:nvPicPr>
          <p:cNvPr id="11" name="Graphic 10" descr="Stethoscope with solid fill">
            <a:extLst>
              <a:ext uri="{FF2B5EF4-FFF2-40B4-BE49-F238E27FC236}">
                <a16:creationId xmlns:a16="http://schemas.microsoft.com/office/drawing/2014/main" id="{27896821-6ABD-EF34-02C0-F8A84F6641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3324" y="3651768"/>
            <a:ext cx="1123562" cy="1123562"/>
          </a:xfrm>
          <a:prstGeom prst="rect">
            <a:avLst/>
          </a:prstGeom>
        </p:spPr>
      </p:pic>
      <p:sp>
        <p:nvSpPr>
          <p:cNvPr id="14" name="TextBox 13">
            <a:extLst>
              <a:ext uri="{FF2B5EF4-FFF2-40B4-BE49-F238E27FC236}">
                <a16:creationId xmlns:a16="http://schemas.microsoft.com/office/drawing/2014/main" id="{CC5992C9-77CD-A9BA-31A4-880E0575CEDF}"/>
              </a:ext>
            </a:extLst>
          </p:cNvPr>
          <p:cNvSpPr txBox="1"/>
          <p:nvPr/>
        </p:nvSpPr>
        <p:spPr>
          <a:xfrm>
            <a:off x="1643373" y="4077450"/>
            <a:ext cx="3854529" cy="1785104"/>
          </a:xfrm>
          <a:prstGeom prst="rect">
            <a:avLst/>
          </a:prstGeom>
          <a:noFill/>
        </p:spPr>
        <p:txBody>
          <a:bodyPr wrap="square">
            <a:spAutoFit/>
          </a:bodyPr>
          <a:lstStyle/>
          <a:p>
            <a:pPr algn="r" rtl="1"/>
            <a:r>
              <a:rPr lang="en-GB" sz="2200" b="1" dirty="0">
                <a:latin typeface="Calibri" panose="020F0502020204030204" pitchFamily="34" charset="0"/>
                <a:cs typeface="Calibri" panose="020F0502020204030204" pitchFamily="34" charset="0"/>
              </a:rPr>
              <a:t>علاج الإصابات </a:t>
            </a:r>
            <a:r>
              <a:rPr lang="en-GB" sz="2200" b="1" dirty="0" err="1">
                <a:latin typeface="Calibri" panose="020F0502020204030204" pitchFamily="34" charset="0"/>
                <a:cs typeface="Calibri" panose="020F0502020204030204" pitchFamily="34" charset="0"/>
              </a:rPr>
              <a:t>والألم</a:t>
            </a:r>
            <a:r>
              <a:rPr lang="en-GB" sz="2200" b="1" dirty="0">
                <a:latin typeface="Calibri" panose="020F0502020204030204" pitchFamily="34" charset="0"/>
                <a:cs typeface="Calibri" panose="020F0502020204030204" pitchFamily="34" charset="0"/>
              </a:rPr>
              <a:t>:</a:t>
            </a:r>
            <a:r>
              <a:rPr lang="ar-SA" sz="2200" b="1"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ليست</a:t>
            </a:r>
            <a:r>
              <a:rPr lang="en-GB" sz="2200" dirty="0">
                <a:latin typeface="Calibri" panose="020F0502020204030204" pitchFamily="34" charset="0"/>
                <a:cs typeface="Calibri" panose="020F0502020204030204" pitchFamily="34" charset="0"/>
              </a:rPr>
              <a:t> كل الإصابات مرئية جسديًا أو مرتبطة بالألم ، خاصة الإصابات الداخلية. </a:t>
            </a:r>
            <a:r>
              <a:rPr lang="en-GB" sz="2200" dirty="0" err="1">
                <a:latin typeface="Calibri" panose="020F0502020204030204" pitchFamily="34" charset="0"/>
                <a:cs typeface="Calibri" panose="020F0502020204030204" pitchFamily="34" charset="0"/>
              </a:rPr>
              <a:t>لتقليل</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المخاطر</a:t>
            </a:r>
            <a:r>
              <a:rPr lang="ar-SA"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ادعم</a:t>
            </a:r>
            <a:r>
              <a:rPr lang="en-GB" sz="2200" dirty="0">
                <a:latin typeface="Calibri" panose="020F0502020204030204" pitchFamily="34" charset="0"/>
                <a:cs typeface="Calibri" panose="020F0502020204030204" pitchFamily="34" charset="0"/>
              </a:rPr>
              <a:t> الطفل في الحصول على رعاية طبية في </a:t>
            </a:r>
            <a:r>
              <a:rPr lang="en-GB" sz="2200" dirty="0" err="1">
                <a:latin typeface="Calibri" panose="020F0502020204030204" pitchFamily="34" charset="0"/>
                <a:cs typeface="Calibri" panose="020F0502020204030204" pitchFamily="34" charset="0"/>
              </a:rPr>
              <a:t>غضون</a:t>
            </a:r>
            <a:r>
              <a:rPr lang="en-GB" sz="2200" dirty="0">
                <a:latin typeface="Calibri" panose="020F0502020204030204" pitchFamily="34" charset="0"/>
                <a:cs typeface="Calibri" panose="020F0502020204030204" pitchFamily="34" charset="0"/>
              </a:rPr>
              <a:t> </a:t>
            </a:r>
            <a:r>
              <a:rPr lang="ar-SA" sz="2200" dirty="0">
                <a:latin typeface="Calibri" panose="020F0502020204030204" pitchFamily="34" charset="0"/>
                <a:cs typeface="Calibri" panose="020F0502020204030204" pitchFamily="34" charset="0"/>
              </a:rPr>
              <a:t>٤٨</a:t>
            </a:r>
            <a:r>
              <a:rPr lang="en-GB" sz="2200" dirty="0">
                <a:latin typeface="Calibri" panose="020F0502020204030204" pitchFamily="34" charset="0"/>
                <a:cs typeface="Calibri" panose="020F0502020204030204" pitchFamily="34" charset="0"/>
              </a:rPr>
              <a:t> ساعة</a:t>
            </a:r>
          </a:p>
        </p:txBody>
      </p:sp>
      <p:sp>
        <p:nvSpPr>
          <p:cNvPr id="16" name="TextBox 15">
            <a:extLst>
              <a:ext uri="{FF2B5EF4-FFF2-40B4-BE49-F238E27FC236}">
                <a16:creationId xmlns:a16="http://schemas.microsoft.com/office/drawing/2014/main" id="{408AC8F4-BF96-F444-D129-42F9605073B1}"/>
              </a:ext>
            </a:extLst>
          </p:cNvPr>
          <p:cNvSpPr txBox="1"/>
          <p:nvPr/>
        </p:nvSpPr>
        <p:spPr>
          <a:xfrm>
            <a:off x="7427523" y="4077450"/>
            <a:ext cx="3854529" cy="1446550"/>
          </a:xfrm>
          <a:prstGeom prst="rect">
            <a:avLst/>
          </a:prstGeom>
          <a:noFill/>
        </p:spPr>
        <p:txBody>
          <a:bodyPr wrap="square">
            <a:spAutoFit/>
          </a:bodyPr>
          <a:lstStyle/>
          <a:p>
            <a:pPr algn="r" rtl="1"/>
            <a:r>
              <a:rPr lang="ar-SA" sz="2200" b="1" dirty="0">
                <a:latin typeface="Calibri" panose="020F0502020204030204" pitchFamily="34" charset="0"/>
                <a:cs typeface="Calibri" panose="020F0502020204030204" pitchFamily="34" charset="0"/>
              </a:rPr>
              <a:t>جمع</a:t>
            </a:r>
            <a:r>
              <a:rPr lang="en-GB" sz="2200" b="1" dirty="0">
                <a:latin typeface="Calibri" panose="020F0502020204030204" pitchFamily="34" charset="0"/>
                <a:cs typeface="Calibri" panose="020F0502020204030204" pitchFamily="34" charset="0"/>
              </a:rPr>
              <a:t> أدلة </a:t>
            </a:r>
            <a:r>
              <a:rPr lang="en-GB" sz="2200" b="1" dirty="0" err="1">
                <a:latin typeface="Calibri" panose="020F0502020204030204" pitchFamily="34" charset="0"/>
                <a:cs typeface="Calibri" panose="020F0502020204030204" pitchFamily="34" charset="0"/>
              </a:rPr>
              <a:t>الطب</a:t>
            </a:r>
            <a:r>
              <a:rPr lang="en-GB" sz="2200" b="1" dirty="0">
                <a:latin typeface="Calibri" panose="020F0502020204030204" pitchFamily="34" charset="0"/>
                <a:cs typeface="Calibri" panose="020F0502020204030204" pitchFamily="34" charset="0"/>
              </a:rPr>
              <a:t> </a:t>
            </a:r>
            <a:r>
              <a:rPr lang="en-GB" sz="2200" b="1" dirty="0" err="1">
                <a:latin typeface="Calibri" panose="020F0502020204030204" pitchFamily="34" charset="0"/>
                <a:cs typeface="Calibri" panose="020F0502020204030204" pitchFamily="34" charset="0"/>
              </a:rPr>
              <a:t>الشرعي</a:t>
            </a:r>
            <a:r>
              <a:rPr lang="en-GB" sz="2200" dirty="0">
                <a:latin typeface="Calibri" panose="020F0502020204030204" pitchFamily="34" charset="0"/>
                <a:cs typeface="Calibri" panose="020F0502020204030204" pitchFamily="34" charset="0"/>
              </a:rPr>
              <a:t>: عندما يكون القيام بذلك آمنًا ، </a:t>
            </a:r>
            <a:r>
              <a:rPr lang="en-GB" sz="2200" dirty="0" err="1">
                <a:latin typeface="Calibri" panose="020F0502020204030204" pitchFamily="34" charset="0"/>
                <a:cs typeface="Calibri" panose="020F0502020204030204" pitchFamily="34" charset="0"/>
              </a:rPr>
              <a:t>اطلب</a:t>
            </a:r>
            <a:r>
              <a:rPr lang="ar-SA" sz="2200" dirty="0">
                <a:latin typeface="Calibri" panose="020F0502020204030204" pitchFamily="34" charset="0"/>
                <a:cs typeface="Calibri" panose="020F0502020204030204" pitchFamily="34" charset="0"/>
              </a:rPr>
              <a:t> من</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a:t>
            </a:r>
            <a:r>
              <a:rPr lang="ar-SA" sz="2200" dirty="0">
                <a:latin typeface="Calibri" panose="020F0502020204030204" pitchFamily="34" charset="0"/>
                <a:cs typeface="Calibri" panose="020F0502020204030204" pitchFamily="34" charset="0"/>
              </a:rPr>
              <a:t>رعاية</a:t>
            </a:r>
            <a:r>
              <a:rPr lang="en-GB" sz="2200" dirty="0">
                <a:latin typeface="Calibri" panose="020F0502020204030204" pitchFamily="34" charset="0"/>
                <a:cs typeface="Calibri" panose="020F0502020204030204" pitchFamily="34" charset="0"/>
              </a:rPr>
              <a:t> الطبية المتخصصة في </a:t>
            </a:r>
            <a:r>
              <a:rPr lang="en-GB" sz="2200" dirty="0" err="1">
                <a:latin typeface="Calibri" panose="020F0502020204030204" pitchFamily="34" charset="0"/>
                <a:cs typeface="Calibri" panose="020F0502020204030204" pitchFamily="34" charset="0"/>
              </a:rPr>
              <a:t>غضون</a:t>
            </a:r>
            <a:r>
              <a:rPr lang="en-GB" sz="2200" dirty="0">
                <a:latin typeface="Calibri" panose="020F0502020204030204" pitchFamily="34" charset="0"/>
                <a:cs typeface="Calibri" panose="020F0502020204030204" pitchFamily="34" charset="0"/>
              </a:rPr>
              <a:t> </a:t>
            </a:r>
            <a:r>
              <a:rPr lang="ar-SA" sz="2200" dirty="0">
                <a:latin typeface="Calibri" panose="020F0502020204030204" pitchFamily="34" charset="0"/>
                <a:cs typeface="Calibri" panose="020F0502020204030204" pitchFamily="34" charset="0"/>
              </a:rPr>
              <a:t>٤٨</a:t>
            </a:r>
            <a:r>
              <a:rPr lang="en-GB" sz="2200" dirty="0">
                <a:latin typeface="Calibri" panose="020F0502020204030204" pitchFamily="34" charset="0"/>
                <a:cs typeface="Calibri" panose="020F0502020204030204" pitchFamily="34" charset="0"/>
              </a:rPr>
              <a:t> ساعة لتلقي فحص الطب الشرعي.</a:t>
            </a:r>
          </a:p>
        </p:txBody>
      </p:sp>
      <p:pic>
        <p:nvPicPr>
          <p:cNvPr id="19" name="Graphic 18" descr="Magnifying glass with solid fill">
            <a:extLst>
              <a:ext uri="{FF2B5EF4-FFF2-40B4-BE49-F238E27FC236}">
                <a16:creationId xmlns:a16="http://schemas.microsoft.com/office/drawing/2014/main" id="{D4373CD2-02B5-20C3-1BB3-96CEE6FFA14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36899" y="3639066"/>
            <a:ext cx="1052287" cy="1052287"/>
          </a:xfrm>
          <a:prstGeom prst="rect">
            <a:avLst/>
          </a:prstGeom>
        </p:spPr>
      </p:pic>
      <p:grpSp>
        <p:nvGrpSpPr>
          <p:cNvPr id="22" name="Group 21">
            <a:extLst>
              <a:ext uri="{FF2B5EF4-FFF2-40B4-BE49-F238E27FC236}">
                <a16:creationId xmlns:a16="http://schemas.microsoft.com/office/drawing/2014/main" id="{8B3A3B2E-5D50-2723-1F02-B87D3FA0F112}"/>
              </a:ext>
            </a:extLst>
          </p:cNvPr>
          <p:cNvGrpSpPr/>
          <p:nvPr/>
        </p:nvGrpSpPr>
        <p:grpSpPr>
          <a:xfrm rot="18889743">
            <a:off x="792771" y="1773369"/>
            <a:ext cx="262556" cy="898205"/>
            <a:chOff x="914400" y="1723386"/>
            <a:chExt cx="348962" cy="1193800"/>
          </a:xfrm>
        </p:grpSpPr>
        <p:sp>
          <p:nvSpPr>
            <p:cNvPr id="20" name="Rectangle: Top Corners Rounded 19">
              <a:extLst>
                <a:ext uri="{FF2B5EF4-FFF2-40B4-BE49-F238E27FC236}">
                  <a16:creationId xmlns:a16="http://schemas.microsoft.com/office/drawing/2014/main" id="{FFA90C0F-2AB3-D5A1-0C66-50FC5BFECFE5}"/>
                </a:ext>
              </a:extLst>
            </p:cNvPr>
            <p:cNvSpPr/>
            <p:nvPr/>
          </p:nvSpPr>
          <p:spPr>
            <a:xfrm>
              <a:off x="914400" y="1723386"/>
              <a:ext cx="348962" cy="584200"/>
            </a:xfrm>
            <a:prstGeom prst="round2SameRect">
              <a:avLst>
                <a:gd name="adj1" fmla="val 50000"/>
                <a:gd name="adj2" fmla="val 0"/>
              </a:avLst>
            </a:prstGeom>
            <a:solidFill>
              <a:schemeClr val="accent4">
                <a:lumMod val="75000"/>
              </a:schemeClr>
            </a:solid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Rectangle: Top Corners Rounded 20">
              <a:extLst>
                <a:ext uri="{FF2B5EF4-FFF2-40B4-BE49-F238E27FC236}">
                  <a16:creationId xmlns:a16="http://schemas.microsoft.com/office/drawing/2014/main" id="{3F802E4E-6853-D80B-D0C2-F7AA432352FF}"/>
                </a:ext>
              </a:extLst>
            </p:cNvPr>
            <p:cNvSpPr/>
            <p:nvPr/>
          </p:nvSpPr>
          <p:spPr>
            <a:xfrm rot="10800000">
              <a:off x="914400" y="2332986"/>
              <a:ext cx="348962" cy="584200"/>
            </a:xfrm>
            <a:prstGeom prst="round2SameRect">
              <a:avLst>
                <a:gd name="adj1" fmla="val 50000"/>
                <a:gd name="adj2" fmla="val 0"/>
              </a:avLst>
            </a:prstGeom>
            <a:solidFill>
              <a:schemeClr val="bg1"/>
            </a:solid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sp>
        <p:nvSpPr>
          <p:cNvPr id="23" name="Rectangle: Rounded Corners 22">
            <a:extLst>
              <a:ext uri="{FF2B5EF4-FFF2-40B4-BE49-F238E27FC236}">
                <a16:creationId xmlns:a16="http://schemas.microsoft.com/office/drawing/2014/main" id="{A4BF2C42-804B-F1FB-91C9-979260A2FDE6}"/>
              </a:ext>
            </a:extLst>
          </p:cNvPr>
          <p:cNvSpPr/>
          <p:nvPr/>
        </p:nvSpPr>
        <p:spPr>
          <a:xfrm>
            <a:off x="6311900" y="1955907"/>
            <a:ext cx="711200" cy="914400"/>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Rectangle: Rounded Corners 23">
            <a:extLst>
              <a:ext uri="{FF2B5EF4-FFF2-40B4-BE49-F238E27FC236}">
                <a16:creationId xmlns:a16="http://schemas.microsoft.com/office/drawing/2014/main" id="{6643F650-1108-A270-3AAD-3A0F2661DE76}"/>
              </a:ext>
            </a:extLst>
          </p:cNvPr>
          <p:cNvSpPr/>
          <p:nvPr/>
        </p:nvSpPr>
        <p:spPr>
          <a:xfrm>
            <a:off x="6419850" y="1821000"/>
            <a:ext cx="495300" cy="200771"/>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Flowchart: Process 24">
            <a:extLst>
              <a:ext uri="{FF2B5EF4-FFF2-40B4-BE49-F238E27FC236}">
                <a16:creationId xmlns:a16="http://schemas.microsoft.com/office/drawing/2014/main" id="{87D3CFF9-6A03-6291-8DB5-AD3C1631F54A}"/>
              </a:ext>
            </a:extLst>
          </p:cNvPr>
          <p:cNvSpPr/>
          <p:nvPr/>
        </p:nvSpPr>
        <p:spPr>
          <a:xfrm>
            <a:off x="6372226" y="2206158"/>
            <a:ext cx="590549" cy="383937"/>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8058066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60" name="5-Point Star 5">
            <a:extLst>
              <a:ext uri="{FF2B5EF4-FFF2-40B4-BE49-F238E27FC236}">
                <a16:creationId xmlns:a16="http://schemas.microsoft.com/office/drawing/2014/main" id="{CA51DE7D-C4EB-4482-B9BD-8251CB38B67D}"/>
              </a:ext>
            </a:extLst>
          </p:cNvPr>
          <p:cNvSpPr/>
          <p:nvPr/>
        </p:nvSpPr>
        <p:spPr>
          <a:xfrm>
            <a:off x="3256858" y="209786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7905569" y="209786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831DDCE-945F-53D8-3A59-FF5EC4173E17}"/>
              </a:ext>
            </a:extLst>
          </p:cNvPr>
          <p:cNvSpPr txBox="1"/>
          <p:nvPr/>
        </p:nvSpPr>
        <p:spPr>
          <a:xfrm>
            <a:off x="6620780" y="3572635"/>
            <a:ext cx="3621138" cy="1107996"/>
          </a:xfrm>
          <a:prstGeom prst="rect">
            <a:avLst/>
          </a:prstGeom>
          <a:noFill/>
        </p:spPr>
        <p:txBody>
          <a:bodyPr wrap="square" lIns="91440" tIns="45720" rIns="91440" bIns="45720" anchor="t">
            <a:spAutoFit/>
          </a:bodyPr>
          <a:lstStyle/>
          <a:p>
            <a:pPr algn="ctr" rtl="1"/>
            <a:r>
              <a:rPr lang="ar-SA" sz="2200" dirty="0">
                <a:effectLst/>
                <a:latin typeface="Calibri" panose="020F0502020204030204" pitchFamily="34" charset="0"/>
                <a:ea typeface="Arial" panose="020B0604020202020204" pitchFamily="34" charset="0"/>
                <a:cs typeface="Calibri" panose="020F0502020204030204" pitchFamily="34" charset="0"/>
              </a:rPr>
              <a:t>من المهم للأطفال الذين يتعرضون للاعتداء الجنسي تلقي الرعاية السريرية في غضون ٧٢-١٢٠ ساعة</a:t>
            </a:r>
            <a:endParaRPr lang="en-US" sz="2200" dirty="0">
              <a:effectLst/>
              <a:latin typeface="Calibri" panose="020F0502020204030204" pitchFamily="34" charset="0"/>
              <a:ea typeface="Arial" panose="020B060402020202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8F6D4578-2F46-879A-1848-AD4405979F73}"/>
              </a:ext>
            </a:extLst>
          </p:cNvPr>
          <p:cNvSpPr txBox="1"/>
          <p:nvPr/>
        </p:nvSpPr>
        <p:spPr>
          <a:xfrm>
            <a:off x="1529853" y="3572635"/>
            <a:ext cx="4505569" cy="1446550"/>
          </a:xfrm>
          <a:prstGeom prst="rect">
            <a:avLst/>
          </a:prstGeom>
          <a:noFill/>
        </p:spPr>
        <p:txBody>
          <a:bodyPr wrap="square" lIns="91440" tIns="45720" rIns="91440" bIns="45720" anchor="t">
            <a:spAutoFit/>
          </a:bodyPr>
          <a:lstStyle/>
          <a:p>
            <a:pPr algn="ctr" rtl="1"/>
            <a:r>
              <a:rPr lang="en-US" sz="2200" dirty="0">
                <a:latin typeface="Calibri" panose="020F0502020204030204" pitchFamily="34" charset="0"/>
                <a:ea typeface="Helvetica Neue" panose="020B0604020202020204"/>
                <a:cs typeface="Calibri" panose="020F0502020204030204" pitchFamily="34" charset="0"/>
              </a:rPr>
              <a:t>يجب أن يقوم أخصائي </a:t>
            </a:r>
            <a:r>
              <a:rPr lang="en-US" sz="2200" dirty="0" err="1">
                <a:latin typeface="Calibri" panose="020F0502020204030204" pitchFamily="34" charset="0"/>
                <a:ea typeface="Helvetica Neue" panose="020B0604020202020204"/>
                <a:cs typeface="Calibri" panose="020F0502020204030204" pitchFamily="34" charset="0"/>
              </a:rPr>
              <a:t>الحالة</a:t>
            </a:r>
            <a:r>
              <a:rPr lang="en-US" sz="2200" dirty="0">
                <a:latin typeface="Calibri" panose="020F0502020204030204" pitchFamily="34" charset="0"/>
                <a:ea typeface="Helvetica Neue" panose="020B0604020202020204"/>
                <a:cs typeface="Calibri" panose="020F0502020204030204" pitchFamily="34" charset="0"/>
              </a:rPr>
              <a:t> </a:t>
            </a:r>
            <a:r>
              <a:rPr lang="en-US" sz="2200" dirty="0" err="1">
                <a:latin typeface="Calibri" panose="020F0502020204030204" pitchFamily="34" charset="0"/>
                <a:ea typeface="Helvetica Neue" panose="020B0604020202020204"/>
                <a:cs typeface="Calibri" panose="020F0502020204030204" pitchFamily="34" charset="0"/>
              </a:rPr>
              <a:t>ب</a:t>
            </a:r>
            <a:r>
              <a:rPr lang="ar-SA" sz="2200" dirty="0">
                <a:latin typeface="Calibri" panose="020F0502020204030204" pitchFamily="34" charset="0"/>
                <a:ea typeface="Helvetica Neue" panose="020B0604020202020204"/>
                <a:cs typeface="Calibri" panose="020F0502020204030204" pitchFamily="34" charset="0"/>
              </a:rPr>
              <a:t>مسح</a:t>
            </a:r>
            <a:r>
              <a:rPr lang="en-US" sz="2200" dirty="0">
                <a:latin typeface="Calibri" panose="020F0502020204030204" pitchFamily="34" charset="0"/>
                <a:ea typeface="Helvetica Neue" panose="020B0604020202020204"/>
                <a:cs typeface="Calibri" panose="020F0502020204030204" pitchFamily="34" charset="0"/>
              </a:rPr>
              <a:t> وتقييم الخدمات الطبية حتى يتمكن من تقديم معلومات دقيقة وإجراء الإحالات في الوقت المناسب للاحتياجات الصحية العاجلة.</a:t>
            </a:r>
            <a:endParaRPr lang="en-US" sz="2200" dirty="0">
              <a:effectLst/>
              <a:latin typeface="Calibri" panose="020F0502020204030204" pitchFamily="34" charset="0"/>
              <a:ea typeface="Arial" panose="020B0604020202020204" pitchFamily="34" charset="0"/>
              <a:cs typeface="Calibri" panose="020F0502020204030204" pitchFamily="34" charset="0"/>
            </a:endParaRPr>
          </a:p>
        </p:txBody>
      </p:sp>
    </p:spTree>
    <p:extLst>
      <p:ext uri="{BB962C8B-B14F-4D97-AF65-F5344CB8AC3E}">
        <p14:creationId xmlns:p14="http://schemas.microsoft.com/office/powerpoint/2010/main" val="42745139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0AA488F-DFB4-4D0F-2139-8D8B3EAD2FDA}"/>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bg1"/>
                </a:solidFill>
                <a:latin typeface="Calibri" panose="020F0502020204030204" pitchFamily="34" charset="0"/>
                <a:cs typeface="Calibri" panose="020F0502020204030204" pitchFamily="34" charset="0"/>
              </a:rPr>
              <a:t>الجلسة</a:t>
            </a:r>
            <a:r>
              <a:rPr lang="en-CA" sz="3000" b="1" dirty="0">
                <a:solidFill>
                  <a:schemeClr val="bg1"/>
                </a:solidFill>
                <a:latin typeface="Calibri" panose="020F0502020204030204" pitchFamily="34" charset="0"/>
                <a:cs typeface="Calibri" panose="020F0502020204030204" pitchFamily="34" charset="0"/>
              </a:rPr>
              <a:t> </a:t>
            </a:r>
            <a:r>
              <a:rPr lang="ar-SA" sz="3000" b="1" dirty="0">
                <a:solidFill>
                  <a:schemeClr val="bg1"/>
                </a:solidFill>
                <a:latin typeface="Calibri" panose="020F0502020204030204" pitchFamily="34" charset="0"/>
                <a:cs typeface="Calibri" panose="020F0502020204030204" pitchFamily="34" charset="0"/>
              </a:rPr>
              <a:t>٥</a:t>
            </a:r>
            <a:endParaRPr lang="en-CA" sz="3000" b="1" dirty="0">
              <a:solidFill>
                <a:schemeClr val="bg1"/>
              </a:solidFill>
              <a:latin typeface="Calibri" panose="020F0502020204030204" pitchFamily="34" charset="0"/>
              <a:cs typeface="Calibri" panose="020F0502020204030204" pitchFamily="34" charset="0"/>
            </a:endParaRPr>
          </a:p>
          <a:p>
            <a:pPr algn="r" rtl="1"/>
            <a:br>
              <a:rPr lang="en-CA" b="1" dirty="0">
                <a:solidFill>
                  <a:schemeClr val="bg1"/>
                </a:solidFill>
                <a:latin typeface="Calibri" panose="020F0502020204030204" pitchFamily="34" charset="0"/>
                <a:cs typeface="Calibri" panose="020F0502020204030204" pitchFamily="34" charset="0"/>
              </a:rPr>
            </a:br>
            <a:r>
              <a:rPr lang="en-US" sz="5400" b="1" dirty="0">
                <a:solidFill>
                  <a:schemeClr val="bg1"/>
                </a:solidFill>
                <a:latin typeface="Calibri" panose="020F0502020204030204" pitchFamily="34" charset="0"/>
                <a:cs typeface="Calibri" panose="020F0502020204030204" pitchFamily="34" charset="0"/>
              </a:rPr>
              <a:t>كيف يمكنني دعم الطفل ليشعر بالأمان؟</a:t>
            </a:r>
          </a:p>
        </p:txBody>
      </p:sp>
    </p:spTree>
    <p:extLst>
      <p:ext uri="{BB962C8B-B14F-4D97-AF65-F5344CB8AC3E}">
        <p14:creationId xmlns:p14="http://schemas.microsoft.com/office/powerpoint/2010/main" val="1012852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pPr rtl="1"/>
            <a:r>
              <a:rPr lang="en-CA" dirty="0" err="1">
                <a:latin typeface="Calibri" panose="020F0502020204030204" pitchFamily="34" charset="0"/>
                <a:cs typeface="Calibri" panose="020F0502020204030204" pitchFamily="34" charset="0"/>
              </a:rPr>
              <a:t>ما</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ه</a:t>
            </a:r>
            <a:r>
              <a:rPr lang="ar-SA" dirty="0" err="1">
                <a:latin typeface="Calibri" panose="020F0502020204030204" pitchFamily="34" charset="0"/>
                <a:cs typeface="Calibri" panose="020F0502020204030204" pitchFamily="34" charset="0"/>
              </a:rPr>
              <a:t>ي</a:t>
            </a:r>
            <a:r>
              <a:rPr lang="ar-SA" dirty="0">
                <a:latin typeface="Calibri" panose="020F0502020204030204" pitchFamily="34" charset="0"/>
                <a:cs typeface="Calibri" panose="020F0502020204030204" pitchFamily="34" charset="0"/>
              </a:rPr>
              <a:t> خطة</a:t>
            </a:r>
            <a:r>
              <a:rPr lang="en-CA" dirty="0">
                <a:latin typeface="Calibri" panose="020F0502020204030204" pitchFamily="34" charset="0"/>
                <a:cs typeface="Calibri" panose="020F0502020204030204" pitchFamily="34" charset="0"/>
              </a:rPr>
              <a:t> السلامة؟</a:t>
            </a:r>
          </a:p>
        </p:txBody>
      </p:sp>
      <p:sp>
        <p:nvSpPr>
          <p:cNvPr id="3" name="TextBox 2">
            <a:extLst>
              <a:ext uri="{FF2B5EF4-FFF2-40B4-BE49-F238E27FC236}">
                <a16:creationId xmlns:a16="http://schemas.microsoft.com/office/drawing/2014/main" id="{6A5CB3E7-6FED-28AC-A6FF-9983F65E62D9}"/>
              </a:ext>
            </a:extLst>
          </p:cNvPr>
          <p:cNvSpPr txBox="1"/>
          <p:nvPr/>
        </p:nvSpPr>
        <p:spPr>
          <a:xfrm>
            <a:off x="6441069" y="2133240"/>
            <a:ext cx="4755322" cy="3046988"/>
          </a:xfrm>
          <a:prstGeom prst="rect">
            <a:avLst/>
          </a:prstGeom>
          <a:noFill/>
        </p:spPr>
        <p:txBody>
          <a:bodyPr wrap="square" lIns="91440" tIns="45720" rIns="91440" bIns="45720" rtlCol="0" anchor="t">
            <a:spAutoFit/>
          </a:bodyPr>
          <a:lstStyle/>
          <a:p>
            <a:pPr algn="r" rtl="1"/>
            <a:r>
              <a:rPr lang="en-GB" sz="2400" b="1" dirty="0" err="1">
                <a:latin typeface="Calibri" panose="020F0502020204030204" pitchFamily="34" charset="0"/>
                <a:cs typeface="Calibri" panose="020F0502020204030204" pitchFamily="34" charset="0"/>
              </a:rPr>
              <a:t>خطة</a:t>
            </a:r>
            <a:r>
              <a:rPr lang="en-GB" sz="2400" b="1" dirty="0">
                <a:latin typeface="Calibri" panose="020F0502020204030204" pitchFamily="34" charset="0"/>
                <a:cs typeface="Calibri" panose="020F0502020204030204" pitchFamily="34" charset="0"/>
              </a:rPr>
              <a:t> </a:t>
            </a:r>
            <a:r>
              <a:rPr lang="en-GB" sz="2400" b="1" dirty="0" err="1">
                <a:latin typeface="Calibri" panose="020F0502020204030204" pitchFamily="34" charset="0"/>
                <a:cs typeface="Calibri" panose="020F0502020204030204" pitchFamily="34" charset="0"/>
              </a:rPr>
              <a:t>السلامة</a:t>
            </a:r>
            <a:r>
              <a:rPr lang="ar-SA" sz="2400" b="1"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هي</a:t>
            </a:r>
            <a:r>
              <a:rPr lang="en-GB" sz="2400" dirty="0">
                <a:latin typeface="Calibri" panose="020F0502020204030204" pitchFamily="34" charset="0"/>
                <a:cs typeface="Calibri" panose="020F0502020204030204" pitchFamily="34" charset="0"/>
              </a:rPr>
              <a:t> أداة ينشئها أخصائي الحالة والطفل (</a:t>
            </a:r>
            <a:r>
              <a:rPr lang="en-GB" sz="2400" dirty="0" err="1">
                <a:latin typeface="Calibri" panose="020F0502020204030204" pitchFamily="34" charset="0"/>
                <a:cs typeface="Calibri" panose="020F0502020204030204" pitchFamily="34" charset="0"/>
              </a:rPr>
              <a:t>وأفراد</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أسر</a:t>
            </a:r>
            <a:r>
              <a:rPr lang="ar-SA" sz="2400" dirty="0" err="1">
                <a:latin typeface="Calibri" panose="020F0502020204030204" pitchFamily="34" charset="0"/>
                <a:cs typeface="Calibri" panose="020F0502020204030204" pitchFamily="34" charset="0"/>
              </a:rPr>
              <a:t>ت</a:t>
            </a:r>
            <a:r>
              <a:rPr lang="en-GB" sz="2400" dirty="0" err="1">
                <a:latin typeface="Calibri" panose="020F0502020204030204" pitchFamily="34" charset="0"/>
                <a:cs typeface="Calibri" panose="020F0502020204030204" pitchFamily="34" charset="0"/>
              </a:rPr>
              <a:t>ه</a:t>
            </a:r>
            <a:r>
              <a:rPr lang="en-GB" sz="2400" dirty="0">
                <a:latin typeface="Calibri" panose="020F0502020204030204" pitchFamily="34" charset="0"/>
                <a:cs typeface="Calibri" panose="020F0502020204030204" pitchFamily="34" charset="0"/>
              </a:rPr>
              <a:t> إذا كان ذلك مناسبًا) لتقليل مخاطر الأذى.</a:t>
            </a:r>
          </a:p>
          <a:p>
            <a:pPr algn="r" rtl="1"/>
            <a:endParaRPr lang="en-GB" sz="2400" dirty="0">
              <a:latin typeface="Calibri" panose="020F0502020204030204" pitchFamily="34" charset="0"/>
              <a:cs typeface="Calibri" panose="020F0502020204030204" pitchFamily="34" charset="0"/>
            </a:endParaRPr>
          </a:p>
          <a:p>
            <a:pPr algn="r" rtl="1"/>
            <a:r>
              <a:rPr lang="en-GB" sz="2400" dirty="0" err="1">
                <a:latin typeface="Calibri" panose="020F0502020204030204" pitchFamily="34" charset="0"/>
                <a:cs typeface="Calibri" panose="020F0502020204030204" pitchFamily="34" charset="0"/>
              </a:rPr>
              <a:t>هذه</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الخطة</a:t>
            </a:r>
            <a:r>
              <a:rPr lang="ar-SA" sz="2400" dirty="0">
                <a:latin typeface="Calibri" panose="020F0502020204030204" pitchFamily="34" charset="0"/>
                <a:cs typeface="Calibri" panose="020F0502020204030204" pitchFamily="34" charset="0"/>
              </a:rPr>
              <a:t> </a:t>
            </a:r>
            <a:r>
              <a:rPr lang="ar-SA" sz="2400" b="1" dirty="0">
                <a:latin typeface="Calibri" panose="020F0502020204030204" pitchFamily="34" charset="0"/>
                <a:cs typeface="Calibri" panose="020F0502020204030204" pitchFamily="34" charset="0"/>
              </a:rPr>
              <a:t>توضع بمشاركة </a:t>
            </a:r>
            <a:r>
              <a:rPr lang="en-GB" sz="2400" dirty="0" err="1">
                <a:latin typeface="Calibri" panose="020F0502020204030204" pitchFamily="34" charset="0"/>
                <a:cs typeface="Calibri" panose="020F0502020204030204" pitchFamily="34" charset="0"/>
              </a:rPr>
              <a:t>الطفل</a:t>
            </a:r>
            <a:r>
              <a:rPr lang="en-GB" sz="2400" dirty="0">
                <a:latin typeface="Calibri" panose="020F0502020204030204" pitchFamily="34" charset="0"/>
                <a:cs typeface="Calibri" panose="020F0502020204030204" pitchFamily="34" charset="0"/>
              </a:rPr>
              <a:t> </a:t>
            </a:r>
            <a:r>
              <a:rPr lang="en-GB" sz="2400" dirty="0" err="1">
                <a:latin typeface="Calibri" panose="020F0502020204030204" pitchFamily="34" charset="0"/>
                <a:cs typeface="Calibri" panose="020F0502020204030204" pitchFamily="34" charset="0"/>
              </a:rPr>
              <a:t>و</a:t>
            </a:r>
            <a:r>
              <a:rPr lang="ar-SA" sz="2400" dirty="0" err="1">
                <a:latin typeface="Calibri" panose="020F0502020204030204" pitchFamily="34" charset="0"/>
                <a:cs typeface="Calibri" panose="020F0502020204030204" pitchFamily="34" charset="0"/>
              </a:rPr>
              <a:t>ت</a:t>
            </a:r>
            <a:r>
              <a:rPr lang="en-GB" sz="2400" dirty="0" err="1">
                <a:latin typeface="Calibri" panose="020F0502020204030204" pitchFamily="34" charset="0"/>
                <a:cs typeface="Calibri" panose="020F0502020204030204" pitchFamily="34" charset="0"/>
              </a:rPr>
              <a:t>تضمن</a:t>
            </a:r>
            <a:r>
              <a:rPr lang="en-GB" sz="2400" dirty="0">
                <a:latin typeface="Calibri" panose="020F0502020204030204" pitchFamily="34" charset="0"/>
                <a:cs typeface="Calibri" panose="020F0502020204030204" pitchFamily="34" charset="0"/>
              </a:rPr>
              <a:t> تحديد الأماكن والأشخاص الآمنين. كما تحدد الطرق التي يمكن للأطفال من خلالها البحث عن الأمان في المواقف المختلفة.</a:t>
            </a:r>
            <a:endParaRPr lang="en-BE" sz="2400" dirty="0">
              <a:latin typeface="Calibri" panose="020F0502020204030204" pitchFamily="34" charset="0"/>
              <a:cs typeface="Calibri" panose="020F0502020204030204" pitchFamily="34" charset="0"/>
            </a:endParaRPr>
          </a:p>
        </p:txBody>
      </p:sp>
      <p:grpSp>
        <p:nvGrpSpPr>
          <p:cNvPr id="9" name="Group 8">
            <a:extLst>
              <a:ext uri="{FF2B5EF4-FFF2-40B4-BE49-F238E27FC236}">
                <a16:creationId xmlns:a16="http://schemas.microsoft.com/office/drawing/2014/main" id="{44DA34BD-F91C-E389-BF21-FB8B39DE83DC}"/>
              </a:ext>
            </a:extLst>
          </p:cNvPr>
          <p:cNvGrpSpPr/>
          <p:nvPr/>
        </p:nvGrpSpPr>
        <p:grpSpPr>
          <a:xfrm rot="1465369">
            <a:off x="2026904" y="1886521"/>
            <a:ext cx="1363688" cy="564506"/>
            <a:chOff x="-75030" y="1568450"/>
            <a:chExt cx="2316311" cy="958850"/>
          </a:xfrm>
        </p:grpSpPr>
        <p:sp>
          <p:nvSpPr>
            <p:cNvPr id="6" name="Oval 5">
              <a:extLst>
                <a:ext uri="{FF2B5EF4-FFF2-40B4-BE49-F238E27FC236}">
                  <a16:creationId xmlns:a16="http://schemas.microsoft.com/office/drawing/2014/main" id="{818F4DE8-5502-EC14-9FB0-ED63A7BC8DFE}"/>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Rectangle: Top Corners Rounded 6">
              <a:extLst>
                <a:ext uri="{FF2B5EF4-FFF2-40B4-BE49-F238E27FC236}">
                  <a16:creationId xmlns:a16="http://schemas.microsoft.com/office/drawing/2014/main" id="{C8CE3559-43CF-F1EE-09E5-99FA468011DE}"/>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Rectangle: Top Corners Rounded 7">
              <a:extLst>
                <a:ext uri="{FF2B5EF4-FFF2-40B4-BE49-F238E27FC236}">
                  <a16:creationId xmlns:a16="http://schemas.microsoft.com/office/drawing/2014/main" id="{354C5442-356F-9D5E-3004-E83608149D6E}"/>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10" name="Group 9">
            <a:extLst>
              <a:ext uri="{FF2B5EF4-FFF2-40B4-BE49-F238E27FC236}">
                <a16:creationId xmlns:a16="http://schemas.microsoft.com/office/drawing/2014/main" id="{8D4BEB4A-0106-8C03-C07D-4676EE665002}"/>
              </a:ext>
            </a:extLst>
          </p:cNvPr>
          <p:cNvGrpSpPr/>
          <p:nvPr/>
        </p:nvGrpSpPr>
        <p:grpSpPr>
          <a:xfrm rot="11224533">
            <a:off x="3588200" y="4967010"/>
            <a:ext cx="1949811" cy="890823"/>
            <a:chOff x="-75030" y="1568450"/>
            <a:chExt cx="2215725" cy="1012313"/>
          </a:xfrm>
        </p:grpSpPr>
        <p:sp>
          <p:nvSpPr>
            <p:cNvPr id="11" name="Oval 10">
              <a:extLst>
                <a:ext uri="{FF2B5EF4-FFF2-40B4-BE49-F238E27FC236}">
                  <a16:creationId xmlns:a16="http://schemas.microsoft.com/office/drawing/2014/main" id="{6BF54EDE-2552-BB80-0A19-8CA65C1001D9}"/>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2" name="Rectangle: Top Corners Rounded 11">
              <a:extLst>
                <a:ext uri="{FF2B5EF4-FFF2-40B4-BE49-F238E27FC236}">
                  <a16:creationId xmlns:a16="http://schemas.microsoft.com/office/drawing/2014/main" id="{9D196122-7E55-6431-676F-8A025E91F76F}"/>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3" name="Rectangle: Top Corners Rounded 12">
              <a:extLst>
                <a:ext uri="{FF2B5EF4-FFF2-40B4-BE49-F238E27FC236}">
                  <a16:creationId xmlns:a16="http://schemas.microsoft.com/office/drawing/2014/main" id="{C7FC0133-E069-D0BC-BDC3-79C9C57EB49B}"/>
                </a:ext>
              </a:extLst>
            </p:cNvPr>
            <p:cNvSpPr/>
            <p:nvPr/>
          </p:nvSpPr>
          <p:spPr>
            <a:xfrm rot="6300000">
              <a:off x="1719936" y="2160004"/>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16" name="Group 15">
            <a:extLst>
              <a:ext uri="{FF2B5EF4-FFF2-40B4-BE49-F238E27FC236}">
                <a16:creationId xmlns:a16="http://schemas.microsoft.com/office/drawing/2014/main" id="{8890FE13-0CE0-0D48-AC44-4789316D6693}"/>
              </a:ext>
            </a:extLst>
          </p:cNvPr>
          <p:cNvGrpSpPr/>
          <p:nvPr/>
        </p:nvGrpSpPr>
        <p:grpSpPr>
          <a:xfrm>
            <a:off x="1207223" y="2707693"/>
            <a:ext cx="3626794" cy="2126923"/>
            <a:chOff x="1148814" y="2839157"/>
            <a:chExt cx="4770763" cy="1930400"/>
          </a:xfrm>
        </p:grpSpPr>
        <p:sp>
          <p:nvSpPr>
            <p:cNvPr id="14" name="Arrow: Chevron 13">
              <a:extLst>
                <a:ext uri="{FF2B5EF4-FFF2-40B4-BE49-F238E27FC236}">
                  <a16:creationId xmlns:a16="http://schemas.microsoft.com/office/drawing/2014/main" id="{12FD9E25-58F8-EDF2-1913-2E50959C7E4F}"/>
                </a:ext>
              </a:extLst>
            </p:cNvPr>
            <p:cNvSpPr/>
            <p:nvPr/>
          </p:nvSpPr>
          <p:spPr>
            <a:xfrm rot="16200000">
              <a:off x="1378914"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solidFill>
                  <a:schemeClr val="tx1"/>
                </a:solidFill>
              </a:endParaRPr>
            </a:p>
          </p:txBody>
        </p:sp>
        <p:sp>
          <p:nvSpPr>
            <p:cNvPr id="15" name="Arrow: Chevron 14">
              <a:extLst>
                <a:ext uri="{FF2B5EF4-FFF2-40B4-BE49-F238E27FC236}">
                  <a16:creationId xmlns:a16="http://schemas.microsoft.com/office/drawing/2014/main" id="{D8DE2598-641D-F6A4-5698-B47678BF3361}"/>
                </a:ext>
              </a:extLst>
            </p:cNvPr>
            <p:cNvSpPr/>
            <p:nvPr/>
          </p:nvSpPr>
          <p:spPr>
            <a:xfrm rot="16200000">
              <a:off x="3759077"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solidFill>
                  <a:schemeClr val="tx1"/>
                </a:solidFill>
              </a:endParaRPr>
            </a:p>
          </p:txBody>
        </p:sp>
      </p:grpSp>
      <p:pic>
        <p:nvPicPr>
          <p:cNvPr id="18" name="Graphic 17" descr="Marker with solid fill">
            <a:extLst>
              <a:ext uri="{FF2B5EF4-FFF2-40B4-BE49-F238E27FC236}">
                <a16:creationId xmlns:a16="http://schemas.microsoft.com/office/drawing/2014/main" id="{F980E023-5F83-4D65-E969-130ADB6468D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1101" y="3056318"/>
            <a:ext cx="1007490" cy="1007490"/>
          </a:xfrm>
          <a:prstGeom prst="rect">
            <a:avLst/>
          </a:prstGeom>
        </p:spPr>
      </p:pic>
      <p:pic>
        <p:nvPicPr>
          <p:cNvPr id="19" name="Graphic 18" descr="Marker with solid fill">
            <a:extLst>
              <a:ext uri="{FF2B5EF4-FFF2-40B4-BE49-F238E27FC236}">
                <a16:creationId xmlns:a16="http://schemas.microsoft.com/office/drawing/2014/main" id="{380DCBEF-0436-BA47-8C1C-0FB9F95541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05003" y="3379354"/>
            <a:ext cx="1007490" cy="1007490"/>
          </a:xfrm>
          <a:prstGeom prst="rect">
            <a:avLst/>
          </a:prstGeom>
        </p:spPr>
      </p:pic>
      <p:pic>
        <p:nvPicPr>
          <p:cNvPr id="20" name="Graphic 19" descr="Marker with solid fill">
            <a:extLst>
              <a:ext uri="{FF2B5EF4-FFF2-40B4-BE49-F238E27FC236}">
                <a16:creationId xmlns:a16="http://schemas.microsoft.com/office/drawing/2014/main" id="{7371DF09-89F2-58C0-1A34-BA2FEBF415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28906" y="2539172"/>
            <a:ext cx="1007490" cy="1007490"/>
          </a:xfrm>
          <a:prstGeom prst="rect">
            <a:avLst/>
          </a:prstGeom>
        </p:spPr>
      </p:pic>
    </p:spTree>
    <p:extLst>
      <p:ext uri="{BB962C8B-B14F-4D97-AF65-F5344CB8AC3E}">
        <p14:creationId xmlns:p14="http://schemas.microsoft.com/office/powerpoint/2010/main" val="7805740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ما يجب مراعاته عند وضع </a:t>
            </a:r>
            <a:r>
              <a:rPr lang="en-CA" dirty="0" err="1">
                <a:latin typeface="Calibri" panose="020F0502020204030204" pitchFamily="34" charset="0"/>
                <a:cs typeface="Calibri" panose="020F0502020204030204" pitchFamily="34" charset="0"/>
              </a:rPr>
              <a:t>خطة</a:t>
            </a:r>
            <a:r>
              <a:rPr lang="en-CA"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السلامة</a:t>
            </a:r>
            <a:endParaRPr lang="en-CA"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9502A013-B6EB-A57B-5E0F-5CDB6F42E7E8}"/>
              </a:ext>
            </a:extLst>
          </p:cNvPr>
          <p:cNvSpPr txBox="1"/>
          <p:nvPr/>
        </p:nvSpPr>
        <p:spPr>
          <a:xfrm>
            <a:off x="1398368" y="2110026"/>
            <a:ext cx="4519950" cy="1938992"/>
          </a:xfrm>
          <a:prstGeom prst="rect">
            <a:avLst/>
          </a:prstGeom>
          <a:noFill/>
        </p:spPr>
        <p:txBody>
          <a:bodyPr wrap="square" lIns="91440" tIns="45720" rIns="91440" bIns="45720" rtlCol="0" anchor="t">
            <a:spAutoFit/>
          </a:bodyPr>
          <a:lstStyle/>
          <a:p>
            <a:pPr algn="r" rtl="1"/>
            <a:r>
              <a:rPr lang="en-GB" sz="2000" b="1" dirty="0" err="1">
                <a:latin typeface="Calibri" panose="020F0502020204030204" pitchFamily="34" charset="0"/>
                <a:cs typeface="Calibri" panose="020F0502020204030204" pitchFamily="34" charset="0"/>
              </a:rPr>
              <a:t>استخدم</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نهجًا</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قائمًا</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على</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نقاط</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القوة</a:t>
            </a:r>
            <a:r>
              <a:rPr lang="ar-SA" sz="2000" b="1"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لتحديد</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نقاط</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القوة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الرئيسية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للطفل</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والأسرة</a:t>
            </a:r>
            <a:r>
              <a:rPr lang="en-GB" sz="2000" dirty="0">
                <a:latin typeface="Calibri" panose="020F0502020204030204" pitchFamily="34" charset="0"/>
                <a:cs typeface="Calibri" panose="020F0502020204030204" pitchFamily="34" charset="0"/>
              </a:rPr>
              <a:t> / </a:t>
            </a:r>
            <a:r>
              <a:rPr lang="en-GB" sz="2000" dirty="0" err="1">
                <a:latin typeface="Calibri" panose="020F0502020204030204" pitchFamily="34" charset="0"/>
                <a:cs typeface="Calibri" panose="020F0502020204030204" pitchFamily="34" charset="0"/>
              </a:rPr>
              <a:t>مقدم</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الرعاية</a:t>
            </a:r>
            <a:endParaRPr lang="en-GB" sz="20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endParaRPr lang="en-GB" sz="2000" dirty="0">
              <a:latin typeface="Calibri" panose="020F0502020204030204" pitchFamily="34" charset="0"/>
              <a:cs typeface="Calibri" panose="020F0502020204030204" pitchFamily="34" charset="0"/>
            </a:endParaRPr>
          </a:p>
          <a:p>
            <a:pPr algn="r" rtl="1"/>
            <a:r>
              <a:rPr lang="en-GB" sz="2000" dirty="0" err="1">
                <a:latin typeface="Calibri" panose="020F0502020204030204" pitchFamily="34" charset="0"/>
                <a:cs typeface="Calibri" panose="020F0502020204030204" pitchFamily="34" charset="0"/>
              </a:rPr>
              <a:t>لا</a:t>
            </a:r>
            <a:r>
              <a:rPr lang="en-GB"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a:t>
            </a:r>
            <a:r>
              <a:rPr lang="en-GB" sz="2000" dirty="0" err="1">
                <a:latin typeface="Calibri" panose="020F0502020204030204" pitchFamily="34" charset="0"/>
                <a:cs typeface="Calibri" panose="020F0502020204030204" pitchFamily="34" charset="0"/>
              </a:rPr>
              <a:t>تطلب</a:t>
            </a:r>
            <a:r>
              <a:rPr lang="en-GB" sz="2000"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خطة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السلامة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أداة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محددة</a:t>
            </a:r>
            <a:r>
              <a:rPr lang="en-GB" sz="2000"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المعلومات</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والإجراءات</a:t>
            </a:r>
            <a:r>
              <a:rPr lang="ar-SA" sz="2000" b="1"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هي</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المكونات</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الرئيسية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التي</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يجب</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مناقشتها</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مع</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الطفل</a:t>
            </a:r>
            <a:endParaRPr lang="en-BE" sz="2000" dirty="0">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68A826D9-E255-0B36-84EB-D63C0288FD68}"/>
              </a:ext>
            </a:extLst>
          </p:cNvPr>
          <p:cNvSpPr txBox="1"/>
          <p:nvPr/>
        </p:nvSpPr>
        <p:spPr>
          <a:xfrm>
            <a:off x="7038419" y="2110026"/>
            <a:ext cx="4519950" cy="3170099"/>
          </a:xfrm>
          <a:prstGeom prst="rect">
            <a:avLst/>
          </a:prstGeom>
          <a:noFill/>
        </p:spPr>
        <p:txBody>
          <a:bodyPr wrap="square" lIns="91440" tIns="45720" rIns="91440" bIns="45720" rtlCol="0" anchor="t">
            <a:spAutoFit/>
          </a:bodyPr>
          <a:lstStyle/>
          <a:p>
            <a:pPr algn="r" rtl="1"/>
            <a:r>
              <a:rPr lang="en-GB" sz="2000" b="1" dirty="0" err="1">
                <a:latin typeface="Calibri" panose="020F0502020204030204" pitchFamily="34" charset="0"/>
                <a:cs typeface="Calibri" panose="020F0502020204030204" pitchFamily="34" charset="0"/>
              </a:rPr>
              <a:t>الهدف</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الأساسي</a:t>
            </a:r>
            <a:r>
              <a:rPr lang="ar-SA" sz="2000" b="1"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ه</a:t>
            </a:r>
            <a:r>
              <a:rPr lang="ar-SA" sz="2000" dirty="0">
                <a:latin typeface="Calibri" panose="020F0502020204030204" pitchFamily="34" charset="0"/>
                <a:cs typeface="Calibri" panose="020F0502020204030204" pitchFamily="34" charset="0"/>
              </a:rPr>
              <a:t>و</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سلامة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الطفل</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ورفاهه</a:t>
            </a:r>
            <a:endParaRPr lang="en-GB" sz="2000" dirty="0">
              <a:latin typeface="Calibri" panose="020F0502020204030204" pitchFamily="34" charset="0"/>
              <a:cs typeface="Calibri" panose="020F0502020204030204" pitchFamily="34" charset="0"/>
            </a:endParaRPr>
          </a:p>
          <a:p>
            <a:pPr algn="r" rtl="1"/>
            <a:endParaRPr lang="en-GB" sz="2000" b="1" dirty="0">
              <a:latin typeface="Calibri" panose="020F0502020204030204" pitchFamily="34" charset="0"/>
              <a:ea typeface="+mn-lt"/>
              <a:cs typeface="Calibri" panose="020F0502020204030204" pitchFamily="34" charset="0"/>
            </a:endParaRPr>
          </a:p>
          <a:p>
            <a:pPr algn="r" rtl="1"/>
            <a:r>
              <a:rPr lang="en-GB" sz="2000" b="1" dirty="0" err="1">
                <a:latin typeface="Calibri" panose="020F0502020204030204" pitchFamily="34" charset="0"/>
                <a:ea typeface="+mn-lt"/>
                <a:cs typeface="Calibri" panose="020F0502020204030204" pitchFamily="34" charset="0"/>
              </a:rPr>
              <a:t>شرح</a:t>
            </a:r>
            <a:r>
              <a:rPr lang="ar-SA" sz="2000" b="1" dirty="0">
                <a:latin typeface="Calibri" panose="020F0502020204030204" pitchFamily="34" charset="0"/>
                <a:ea typeface="+mn-lt"/>
                <a:cs typeface="Calibri" panose="020F0502020204030204" pitchFamily="34" charset="0"/>
              </a:rPr>
              <a:t> </a:t>
            </a:r>
            <a:r>
              <a:rPr lang="en-GB" sz="2000" dirty="0" err="1">
                <a:latin typeface="Calibri" panose="020F0502020204030204" pitchFamily="34" charset="0"/>
                <a:ea typeface="+mn-lt"/>
                <a:cs typeface="Calibri" panose="020F0502020204030204" pitchFamily="34" charset="0"/>
              </a:rPr>
              <a:t>لماذا</a:t>
            </a:r>
            <a:r>
              <a:rPr lang="en-GB" sz="2000" dirty="0">
                <a:latin typeface="Calibri" panose="020F0502020204030204" pitchFamily="34" charset="0"/>
                <a:ea typeface="+mn-lt"/>
                <a:cs typeface="Calibri" panose="020F0502020204030204" pitchFamily="34" charset="0"/>
              </a:rPr>
              <a:t> </a:t>
            </a:r>
            <a:r>
              <a:rPr lang="en-GB" sz="2000" dirty="0" err="1">
                <a:latin typeface="Calibri" panose="020F0502020204030204" pitchFamily="34" charset="0"/>
                <a:ea typeface="+mn-lt"/>
                <a:cs typeface="Calibri" panose="020F0502020204030204" pitchFamily="34" charset="0"/>
              </a:rPr>
              <a:t>ستعملون</a:t>
            </a:r>
            <a:r>
              <a:rPr lang="en-GB" sz="2000" dirty="0">
                <a:latin typeface="Calibri" panose="020F0502020204030204" pitchFamily="34" charset="0"/>
                <a:ea typeface="+mn-lt"/>
                <a:cs typeface="Calibri" panose="020F0502020204030204" pitchFamily="34" charset="0"/>
              </a:rPr>
              <a:t> </a:t>
            </a:r>
            <a:r>
              <a:rPr lang="en-GB" sz="2000" dirty="0" err="1">
                <a:latin typeface="Calibri" panose="020F0502020204030204" pitchFamily="34" charset="0"/>
                <a:ea typeface="+mn-lt"/>
                <a:cs typeface="Calibri" panose="020F0502020204030204" pitchFamily="34" charset="0"/>
              </a:rPr>
              <a:t>معًا</a:t>
            </a:r>
            <a:r>
              <a:rPr lang="en-GB" sz="2000" dirty="0">
                <a:latin typeface="Calibri" panose="020F0502020204030204" pitchFamily="34" charset="0"/>
                <a:ea typeface="+mn-lt"/>
                <a:cs typeface="Calibri" panose="020F0502020204030204" pitchFamily="34" charset="0"/>
              </a:rPr>
              <a:t> </a:t>
            </a:r>
            <a:r>
              <a:rPr lang="en-GB" sz="2000" dirty="0" err="1">
                <a:latin typeface="Calibri" panose="020F0502020204030204" pitchFamily="34" charset="0"/>
                <a:ea typeface="+mn-lt"/>
                <a:cs typeface="Calibri" panose="020F0502020204030204" pitchFamily="34" charset="0"/>
              </a:rPr>
              <a:t>على</a:t>
            </a:r>
            <a:r>
              <a:rPr lang="en-GB" sz="2000" dirty="0">
                <a:latin typeface="Calibri" panose="020F0502020204030204" pitchFamily="34" charset="0"/>
                <a:ea typeface="+mn-lt"/>
                <a:cs typeface="Calibri" panose="020F0502020204030204" pitchFamily="34" charset="0"/>
              </a:rPr>
              <a:t> </a:t>
            </a:r>
            <a:r>
              <a:rPr lang="en-GB" sz="2000" dirty="0" err="1">
                <a:latin typeface="Calibri" panose="020F0502020204030204" pitchFamily="34" charset="0"/>
                <a:ea typeface="+mn-lt"/>
                <a:cs typeface="Calibri" panose="020F0502020204030204" pitchFamily="34" charset="0"/>
              </a:rPr>
              <a:t>خطة</a:t>
            </a:r>
            <a:r>
              <a:rPr lang="en-GB" sz="2000" dirty="0">
                <a:latin typeface="Calibri" panose="020F0502020204030204" pitchFamily="34" charset="0"/>
                <a:ea typeface="+mn-lt"/>
                <a:cs typeface="Calibri" panose="020F0502020204030204" pitchFamily="34" charset="0"/>
              </a:rPr>
              <a:t> </a:t>
            </a:r>
            <a:r>
              <a:rPr lang="ar-SA" sz="2000" dirty="0">
                <a:latin typeface="Calibri" panose="020F0502020204030204" pitchFamily="34" charset="0"/>
                <a:ea typeface="+mn-lt"/>
                <a:cs typeface="Calibri" panose="020F0502020204030204" pitchFamily="34" charset="0"/>
              </a:rPr>
              <a:t>ال</a:t>
            </a:r>
            <a:r>
              <a:rPr lang="en-GB" sz="2000" dirty="0" err="1">
                <a:latin typeface="Calibri" panose="020F0502020204030204" pitchFamily="34" charset="0"/>
                <a:ea typeface="+mn-lt"/>
                <a:cs typeface="Calibri" panose="020F0502020204030204" pitchFamily="34" charset="0"/>
              </a:rPr>
              <a:t>سلامة</a:t>
            </a:r>
            <a:r>
              <a:rPr lang="en-GB" sz="2000" dirty="0">
                <a:latin typeface="Calibri" panose="020F0502020204030204" pitchFamily="34" charset="0"/>
                <a:ea typeface="+mn-lt"/>
                <a:cs typeface="Calibri" panose="020F0502020204030204" pitchFamily="34" charset="0"/>
              </a:rPr>
              <a:t> </a:t>
            </a:r>
            <a:r>
              <a:rPr lang="en-GB" sz="2000" dirty="0" err="1">
                <a:latin typeface="Calibri" panose="020F0502020204030204" pitchFamily="34" charset="0"/>
                <a:ea typeface="+mn-lt"/>
                <a:cs typeface="Calibri" panose="020F0502020204030204" pitchFamily="34" charset="0"/>
              </a:rPr>
              <a:t>وكيف</a:t>
            </a:r>
            <a:r>
              <a:rPr lang="en-GB" sz="2000" dirty="0">
                <a:latin typeface="Calibri" panose="020F0502020204030204" pitchFamily="34" charset="0"/>
                <a:ea typeface="+mn-lt"/>
                <a:cs typeface="Calibri" panose="020F0502020204030204" pitchFamily="34" charset="0"/>
              </a:rPr>
              <a:t> </a:t>
            </a:r>
            <a:r>
              <a:rPr lang="en-GB" sz="2000" dirty="0" err="1">
                <a:latin typeface="Calibri" panose="020F0502020204030204" pitchFamily="34" charset="0"/>
                <a:ea typeface="+mn-lt"/>
                <a:cs typeface="Calibri" panose="020F0502020204030204" pitchFamily="34" charset="0"/>
              </a:rPr>
              <a:t>سيساعدهم</a:t>
            </a:r>
            <a:r>
              <a:rPr lang="en-GB" sz="2000" dirty="0">
                <a:latin typeface="Calibri" panose="020F0502020204030204" pitchFamily="34" charset="0"/>
                <a:ea typeface="+mn-lt"/>
                <a:cs typeface="Calibri" panose="020F0502020204030204" pitchFamily="34" charset="0"/>
              </a:rPr>
              <a:t> </a:t>
            </a:r>
            <a:r>
              <a:rPr lang="en-GB" sz="2000" dirty="0" err="1">
                <a:latin typeface="Calibri" panose="020F0502020204030204" pitchFamily="34" charset="0"/>
                <a:ea typeface="+mn-lt"/>
                <a:cs typeface="Calibri" panose="020F0502020204030204" pitchFamily="34" charset="0"/>
              </a:rPr>
              <a:t>ذلك</a:t>
            </a:r>
            <a:endParaRPr lang="en-GB" sz="2000" dirty="0">
              <a:latin typeface="Calibri" panose="020F0502020204030204" pitchFamily="34" charset="0"/>
              <a:cs typeface="Calibri" panose="020F0502020204030204" pitchFamily="34" charset="0"/>
            </a:endParaRPr>
          </a:p>
          <a:p>
            <a:pPr algn="r" rtl="1"/>
            <a:endParaRPr lang="en-GB" sz="2000" b="1" dirty="0">
              <a:latin typeface="Calibri" panose="020F0502020204030204" pitchFamily="34" charset="0"/>
              <a:cs typeface="Calibri" panose="020F0502020204030204" pitchFamily="34" charset="0"/>
            </a:endParaRPr>
          </a:p>
          <a:p>
            <a:pPr algn="r" rtl="1"/>
            <a:r>
              <a:rPr lang="en-GB" sz="2000" b="1" dirty="0" err="1">
                <a:latin typeface="Calibri" panose="020F0502020204030204" pitchFamily="34" charset="0"/>
                <a:cs typeface="Calibri" panose="020F0502020204030204" pitchFamily="34" charset="0"/>
              </a:rPr>
              <a:t>استخدم</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اتخاذ</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القرار</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الذي</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يحقق</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المصلحة</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الفضلى</a:t>
            </a:r>
            <a:r>
              <a:rPr lang="en-GB" sz="2000" dirty="0" err="1">
                <a:latin typeface="Calibri" panose="020F0502020204030204" pitchFamily="34" charset="0"/>
                <a:cs typeface="Calibri" panose="020F0502020204030204" pitchFamily="34" charset="0"/>
              </a:rPr>
              <a:t>عند</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إنشاء</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الخطة</a:t>
            </a:r>
            <a:endParaRPr lang="en-GB" sz="20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endParaRPr lang="en-GB" sz="2000" b="1" dirty="0">
              <a:latin typeface="Calibri" panose="020F0502020204030204" pitchFamily="34" charset="0"/>
              <a:cs typeface="Calibri" panose="020F0502020204030204" pitchFamily="34" charset="0"/>
            </a:endParaRPr>
          </a:p>
          <a:p>
            <a:pPr algn="r" rtl="1"/>
            <a:r>
              <a:rPr lang="en-GB" sz="2000" b="1" dirty="0" err="1">
                <a:latin typeface="Calibri" panose="020F0502020204030204" pitchFamily="34" charset="0"/>
                <a:cs typeface="Calibri" panose="020F0502020204030204" pitchFamily="34" charset="0"/>
              </a:rPr>
              <a:t>المرونة</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مهمة.</a:t>
            </a:r>
            <a:r>
              <a:rPr lang="en-GB" sz="2000" dirty="0" err="1">
                <a:latin typeface="Calibri" panose="020F0502020204030204" pitchFamily="34" charset="0"/>
                <a:cs typeface="Calibri" panose="020F0502020204030204" pitchFamily="34" charset="0"/>
              </a:rPr>
              <a:t>يمكن</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مراجعة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خطط</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السلامة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وتعديلها</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في</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أي</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وقت</a:t>
            </a:r>
            <a:r>
              <a:rPr lang="en-GB" sz="2000" dirty="0">
                <a:latin typeface="Calibri" panose="020F0502020204030204" pitchFamily="34" charset="0"/>
                <a:cs typeface="Calibri" panose="020F0502020204030204" pitchFamily="34" charset="0"/>
              </a:rPr>
              <a:t>.</a:t>
            </a:r>
            <a:endParaRPr lang="en-BE" sz="2000" dirty="0">
              <a:latin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DCDB165A-8251-CEEC-AD09-9C860FDF0EDB}"/>
              </a:ext>
            </a:extLst>
          </p:cNvPr>
          <p:cNvGrpSpPr/>
          <p:nvPr/>
        </p:nvGrpSpPr>
        <p:grpSpPr>
          <a:xfrm>
            <a:off x="838200" y="2097326"/>
            <a:ext cx="409137" cy="427525"/>
            <a:chOff x="7345680" y="2484120"/>
            <a:chExt cx="904240" cy="944880"/>
          </a:xfrm>
        </p:grpSpPr>
        <p:sp>
          <p:nvSpPr>
            <p:cNvPr id="6" name="Oval 5">
              <a:extLst>
                <a:ext uri="{FF2B5EF4-FFF2-40B4-BE49-F238E27FC236}">
                  <a16:creationId xmlns:a16="http://schemas.microsoft.com/office/drawing/2014/main" id="{764A5DE9-70EE-AF9B-3B31-7725796F816C}"/>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 name="L-Shape 6">
              <a:extLst>
                <a:ext uri="{FF2B5EF4-FFF2-40B4-BE49-F238E27FC236}">
                  <a16:creationId xmlns:a16="http://schemas.microsoft.com/office/drawing/2014/main" id="{14C54EBC-8600-6FF4-A26E-1F3C5A3D1EF0}"/>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8" name="Group 7">
            <a:extLst>
              <a:ext uri="{FF2B5EF4-FFF2-40B4-BE49-F238E27FC236}">
                <a16:creationId xmlns:a16="http://schemas.microsoft.com/office/drawing/2014/main" id="{9BFD5F23-E685-7D58-8956-6076EC73058E}"/>
              </a:ext>
            </a:extLst>
          </p:cNvPr>
          <p:cNvGrpSpPr/>
          <p:nvPr/>
        </p:nvGrpSpPr>
        <p:grpSpPr>
          <a:xfrm>
            <a:off x="838200" y="2959773"/>
            <a:ext cx="409137" cy="427525"/>
            <a:chOff x="7345680" y="2484120"/>
            <a:chExt cx="904240" cy="944880"/>
          </a:xfrm>
        </p:grpSpPr>
        <p:sp>
          <p:nvSpPr>
            <p:cNvPr id="9" name="Oval 8">
              <a:extLst>
                <a:ext uri="{FF2B5EF4-FFF2-40B4-BE49-F238E27FC236}">
                  <a16:creationId xmlns:a16="http://schemas.microsoft.com/office/drawing/2014/main" id="{3E0BA345-FC72-5773-D71D-73B4FDFC8A47}"/>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0" name="L-Shape 9">
              <a:extLst>
                <a:ext uri="{FF2B5EF4-FFF2-40B4-BE49-F238E27FC236}">
                  <a16:creationId xmlns:a16="http://schemas.microsoft.com/office/drawing/2014/main" id="{5D6BB419-0854-425D-7719-7AE6C0F22F62}"/>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1" name="Group 10">
            <a:extLst>
              <a:ext uri="{FF2B5EF4-FFF2-40B4-BE49-F238E27FC236}">
                <a16:creationId xmlns:a16="http://schemas.microsoft.com/office/drawing/2014/main" id="{DB123059-6891-6DA6-A796-0F7B45DB092D}"/>
              </a:ext>
            </a:extLst>
          </p:cNvPr>
          <p:cNvGrpSpPr/>
          <p:nvPr/>
        </p:nvGrpSpPr>
        <p:grpSpPr>
          <a:xfrm>
            <a:off x="6494673" y="3695075"/>
            <a:ext cx="409137" cy="427525"/>
            <a:chOff x="7345680" y="2484120"/>
            <a:chExt cx="904240" cy="944880"/>
          </a:xfrm>
        </p:grpSpPr>
        <p:sp>
          <p:nvSpPr>
            <p:cNvPr id="12" name="Oval 11">
              <a:extLst>
                <a:ext uri="{FF2B5EF4-FFF2-40B4-BE49-F238E27FC236}">
                  <a16:creationId xmlns:a16="http://schemas.microsoft.com/office/drawing/2014/main" id="{0A9DF0B5-6729-1811-8FD7-0D85D44CDE7D}"/>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3" name="L-Shape 12">
              <a:extLst>
                <a:ext uri="{FF2B5EF4-FFF2-40B4-BE49-F238E27FC236}">
                  <a16:creationId xmlns:a16="http://schemas.microsoft.com/office/drawing/2014/main" id="{CC51FD49-6CB3-7D95-4715-D53D8CB81477}"/>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4" name="Group 13">
            <a:extLst>
              <a:ext uri="{FF2B5EF4-FFF2-40B4-BE49-F238E27FC236}">
                <a16:creationId xmlns:a16="http://schemas.microsoft.com/office/drawing/2014/main" id="{16DA5529-DC28-D472-E252-9414A43F581D}"/>
              </a:ext>
            </a:extLst>
          </p:cNvPr>
          <p:cNvGrpSpPr/>
          <p:nvPr/>
        </p:nvGrpSpPr>
        <p:grpSpPr>
          <a:xfrm>
            <a:off x="6478252" y="4599128"/>
            <a:ext cx="409137" cy="427525"/>
            <a:chOff x="7345680" y="2484120"/>
            <a:chExt cx="904240" cy="944880"/>
          </a:xfrm>
        </p:grpSpPr>
        <p:sp>
          <p:nvSpPr>
            <p:cNvPr id="15" name="Oval 14">
              <a:extLst>
                <a:ext uri="{FF2B5EF4-FFF2-40B4-BE49-F238E27FC236}">
                  <a16:creationId xmlns:a16="http://schemas.microsoft.com/office/drawing/2014/main" id="{4EF3DAD5-2A9C-6755-0179-DDCFC2DE959E}"/>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6" name="L-Shape 15">
              <a:extLst>
                <a:ext uri="{FF2B5EF4-FFF2-40B4-BE49-F238E27FC236}">
                  <a16:creationId xmlns:a16="http://schemas.microsoft.com/office/drawing/2014/main" id="{39BAAEB5-C082-DE7A-795D-12EA02FCC19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7" name="Group 16">
            <a:extLst>
              <a:ext uri="{FF2B5EF4-FFF2-40B4-BE49-F238E27FC236}">
                <a16:creationId xmlns:a16="http://schemas.microsoft.com/office/drawing/2014/main" id="{69838FE3-6883-BE91-4980-6C025AEE472A}"/>
              </a:ext>
            </a:extLst>
          </p:cNvPr>
          <p:cNvGrpSpPr/>
          <p:nvPr/>
        </p:nvGrpSpPr>
        <p:grpSpPr>
          <a:xfrm>
            <a:off x="6478253" y="2097326"/>
            <a:ext cx="409137" cy="427525"/>
            <a:chOff x="7345680" y="2484120"/>
            <a:chExt cx="904240" cy="944880"/>
          </a:xfrm>
        </p:grpSpPr>
        <p:sp>
          <p:nvSpPr>
            <p:cNvPr id="18" name="Oval 17">
              <a:extLst>
                <a:ext uri="{FF2B5EF4-FFF2-40B4-BE49-F238E27FC236}">
                  <a16:creationId xmlns:a16="http://schemas.microsoft.com/office/drawing/2014/main" id="{14D97737-6F6D-79A7-16EA-A67B47F53B86}"/>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9" name="L-Shape 18">
              <a:extLst>
                <a:ext uri="{FF2B5EF4-FFF2-40B4-BE49-F238E27FC236}">
                  <a16:creationId xmlns:a16="http://schemas.microsoft.com/office/drawing/2014/main" id="{FA863379-78B5-9D69-6050-6D8400F9B77C}"/>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20" name="Group 19">
            <a:extLst>
              <a:ext uri="{FF2B5EF4-FFF2-40B4-BE49-F238E27FC236}">
                <a16:creationId xmlns:a16="http://schemas.microsoft.com/office/drawing/2014/main" id="{62B475C2-34DA-EB1C-95A0-51A3602F1B77}"/>
              </a:ext>
            </a:extLst>
          </p:cNvPr>
          <p:cNvGrpSpPr/>
          <p:nvPr/>
        </p:nvGrpSpPr>
        <p:grpSpPr>
          <a:xfrm>
            <a:off x="6486463" y="2791022"/>
            <a:ext cx="409137" cy="427525"/>
            <a:chOff x="7345680" y="2484120"/>
            <a:chExt cx="904240" cy="944880"/>
          </a:xfrm>
        </p:grpSpPr>
        <p:sp>
          <p:nvSpPr>
            <p:cNvPr id="21" name="Oval 20">
              <a:extLst>
                <a:ext uri="{FF2B5EF4-FFF2-40B4-BE49-F238E27FC236}">
                  <a16:creationId xmlns:a16="http://schemas.microsoft.com/office/drawing/2014/main" id="{BF9CD1F8-2541-258E-273D-D6EFBA50B311}"/>
                </a:ext>
              </a:extLst>
            </p:cNvPr>
            <p:cNvSpPr/>
            <p:nvPr/>
          </p:nvSpPr>
          <p:spPr>
            <a:xfrm>
              <a:off x="7345680" y="2484120"/>
              <a:ext cx="904240" cy="94488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2" name="L-Shape 21">
              <a:extLst>
                <a:ext uri="{FF2B5EF4-FFF2-40B4-BE49-F238E27FC236}">
                  <a16:creationId xmlns:a16="http://schemas.microsoft.com/office/drawing/2014/main" id="{3A497BCC-F30B-E5C4-7CF0-A979F2453E3B}"/>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Tree>
    <p:extLst>
      <p:ext uri="{BB962C8B-B14F-4D97-AF65-F5344CB8AC3E}">
        <p14:creationId xmlns:p14="http://schemas.microsoft.com/office/powerpoint/2010/main" val="11771652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E0EE6-CFA5-4E73-2579-3E19F4436E66}"/>
              </a:ext>
            </a:extLst>
          </p:cNvPr>
          <p:cNvSpPr>
            <a:spLocks noGrp="1"/>
          </p:cNvSpPr>
          <p:nvPr>
            <p:ph type="title"/>
          </p:nvPr>
        </p:nvSpPr>
        <p:spPr/>
        <p:txBody>
          <a:bodyPr/>
          <a:lstStyle/>
          <a:p>
            <a:pPr rtl="1"/>
            <a:r>
              <a:rPr lang="ar-SA" dirty="0">
                <a:latin typeface="Calibri" panose="020F0502020204030204" pitchFamily="34" charset="0"/>
                <a:cs typeface="Calibri" panose="020F0502020204030204" pitchFamily="34" charset="0"/>
              </a:rPr>
              <a:t>ال</a:t>
            </a:r>
            <a:r>
              <a:rPr lang="en-GB" dirty="0" err="1">
                <a:latin typeface="Calibri" panose="020F0502020204030204" pitchFamily="34" charset="0"/>
                <a:cs typeface="Calibri" panose="020F0502020204030204" pitchFamily="34" charset="0"/>
              </a:rPr>
              <a:t>مناقشة</a:t>
            </a:r>
            <a:r>
              <a:rPr lang="en-GB" dirty="0">
                <a:latin typeface="Calibri" panose="020F0502020204030204" pitchFamily="34" charset="0"/>
                <a:cs typeface="Calibri" panose="020F0502020204030204" pitchFamily="34" charset="0"/>
              </a:rPr>
              <a:t> حول السلامة مع الطفل</a:t>
            </a:r>
            <a:endParaRPr lang="en-BE">
              <a:latin typeface="Calibri" panose="020F0502020204030204" pitchFamily="34" charset="0"/>
              <a:cs typeface="Calibri" panose="020F0502020204030204" pitchFamily="34" charset="0"/>
            </a:endParaRPr>
          </a:p>
        </p:txBody>
      </p:sp>
      <p:pic>
        <p:nvPicPr>
          <p:cNvPr id="13" name="Graphic 12" descr="Door Closed with solid fill">
            <a:extLst>
              <a:ext uri="{FF2B5EF4-FFF2-40B4-BE49-F238E27FC236}">
                <a16:creationId xmlns:a16="http://schemas.microsoft.com/office/drawing/2014/main" id="{F3FA23A5-0F41-B774-C372-3EB9C739E5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07989" y="2282124"/>
            <a:ext cx="2163149" cy="2163149"/>
          </a:xfrm>
          <a:prstGeom prst="rect">
            <a:avLst/>
          </a:prstGeom>
        </p:spPr>
      </p:pic>
      <p:pic>
        <p:nvPicPr>
          <p:cNvPr id="15" name="Graphic 14" descr="Security camera with solid fill">
            <a:extLst>
              <a:ext uri="{FF2B5EF4-FFF2-40B4-BE49-F238E27FC236}">
                <a16:creationId xmlns:a16="http://schemas.microsoft.com/office/drawing/2014/main" id="{AFF42237-2999-240E-C410-CA90709030A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50544" y="1791313"/>
            <a:ext cx="1039057" cy="1039057"/>
          </a:xfrm>
          <a:prstGeom prst="rect">
            <a:avLst/>
          </a:prstGeom>
        </p:spPr>
      </p:pic>
      <p:grpSp>
        <p:nvGrpSpPr>
          <p:cNvPr id="39" name="Group 38">
            <a:extLst>
              <a:ext uri="{FF2B5EF4-FFF2-40B4-BE49-F238E27FC236}">
                <a16:creationId xmlns:a16="http://schemas.microsoft.com/office/drawing/2014/main" id="{D8D3B404-4C60-37ED-D149-4935378F675A}"/>
              </a:ext>
            </a:extLst>
          </p:cNvPr>
          <p:cNvGrpSpPr/>
          <p:nvPr/>
        </p:nvGrpSpPr>
        <p:grpSpPr>
          <a:xfrm>
            <a:off x="4437819" y="3291282"/>
            <a:ext cx="1487153" cy="2376197"/>
            <a:chOff x="4733094" y="3272232"/>
            <a:chExt cx="1487153" cy="2376197"/>
          </a:xfrm>
        </p:grpSpPr>
        <p:grpSp>
          <p:nvGrpSpPr>
            <p:cNvPr id="3" name="Group 2">
              <a:extLst>
                <a:ext uri="{FF2B5EF4-FFF2-40B4-BE49-F238E27FC236}">
                  <a16:creationId xmlns:a16="http://schemas.microsoft.com/office/drawing/2014/main" id="{C6440EBE-50BC-FE1B-623F-E45B31876924}"/>
                </a:ext>
              </a:extLst>
            </p:cNvPr>
            <p:cNvGrpSpPr/>
            <p:nvPr/>
          </p:nvGrpSpPr>
          <p:grpSpPr>
            <a:xfrm>
              <a:off x="4733094" y="3272232"/>
              <a:ext cx="1487153" cy="2376197"/>
              <a:chOff x="697842" y="3315817"/>
              <a:chExt cx="514964" cy="822818"/>
            </a:xfrm>
            <a:solidFill>
              <a:schemeClr val="accent4">
                <a:lumMod val="75000"/>
              </a:schemeClr>
            </a:solidFill>
          </p:grpSpPr>
          <p:sp>
            <p:nvSpPr>
              <p:cNvPr id="4" name="Trapezoid 3">
                <a:extLst>
                  <a:ext uri="{FF2B5EF4-FFF2-40B4-BE49-F238E27FC236}">
                    <a16:creationId xmlns:a16="http://schemas.microsoft.com/office/drawing/2014/main" id="{54F680AD-4C33-EA7A-8078-D53319F72A6F}"/>
                  </a:ext>
                </a:extLst>
              </p:cNvPr>
              <p:cNvSpPr/>
              <p:nvPr/>
            </p:nvSpPr>
            <p:spPr>
              <a:xfrm>
                <a:off x="697842" y="3826277"/>
                <a:ext cx="514964" cy="312358"/>
              </a:xfrm>
              <a:prstGeom prst="trapezoid">
                <a:avLst>
                  <a:gd name="adj" fmla="val 339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 name="Round Same Side Corner Rectangle 46">
                <a:extLst>
                  <a:ext uri="{FF2B5EF4-FFF2-40B4-BE49-F238E27FC236}">
                    <a16:creationId xmlns:a16="http://schemas.microsoft.com/office/drawing/2014/main" id="{0827EEC2-92A5-4C78-D949-CFB60C6B533C}"/>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6" name="Oval 5">
                <a:extLst>
                  <a:ext uri="{FF2B5EF4-FFF2-40B4-BE49-F238E27FC236}">
                    <a16:creationId xmlns:a16="http://schemas.microsoft.com/office/drawing/2014/main" id="{7CF55C57-B364-A46A-D51F-A57F8F6CD9C8}"/>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b="1" dirty="0">
                  <a:solidFill>
                    <a:schemeClr val="bg1"/>
                  </a:solidFill>
                  <a:latin typeface="Arial" panose="020B0604020202020204" pitchFamily="34" charset="0"/>
                  <a:cs typeface="Arial" panose="020B0604020202020204" pitchFamily="34" charset="0"/>
                </a:endParaRPr>
              </a:p>
            </p:txBody>
          </p:sp>
        </p:grpSp>
        <p:pic>
          <p:nvPicPr>
            <p:cNvPr id="17" name="Graphic 16" descr="Water with solid fill">
              <a:extLst>
                <a:ext uri="{FF2B5EF4-FFF2-40B4-BE49-F238E27FC236}">
                  <a16:creationId xmlns:a16="http://schemas.microsoft.com/office/drawing/2014/main" id="{A6BDE545-14D2-C91D-E36B-9905478359F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527355" y="3465881"/>
              <a:ext cx="390525" cy="390525"/>
            </a:xfrm>
            <a:prstGeom prst="rect">
              <a:avLst/>
            </a:prstGeom>
          </p:spPr>
        </p:pic>
        <p:sp>
          <p:nvSpPr>
            <p:cNvPr id="11" name="Oval 10">
              <a:extLst>
                <a:ext uri="{FF2B5EF4-FFF2-40B4-BE49-F238E27FC236}">
                  <a16:creationId xmlns:a16="http://schemas.microsoft.com/office/drawing/2014/main" id="{8519BB41-1A0E-15A4-28BB-BA412DD24158}"/>
                </a:ext>
              </a:extLst>
            </p:cNvPr>
            <p:cNvSpPr/>
            <p:nvPr/>
          </p:nvSpPr>
          <p:spPr>
            <a:xfrm>
              <a:off x="5683484" y="4564546"/>
              <a:ext cx="536763" cy="560886"/>
            </a:xfrm>
            <a:prstGeom prst="ellipse">
              <a:avLst/>
            </a:prstGeom>
            <a:solidFill>
              <a:schemeClr val="bg1"/>
            </a:solid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4000" b="1" dirty="0">
                  <a:solidFill>
                    <a:schemeClr val="accent4">
                      <a:lumMod val="75000"/>
                    </a:schemeClr>
                  </a:solidFill>
                  <a:latin typeface="Britannic Bold" panose="020B0903060703020204" pitchFamily="34" charset="0"/>
                </a:rPr>
                <a:t>!</a:t>
              </a:r>
            </a:p>
          </p:txBody>
        </p:sp>
      </p:grpSp>
      <p:sp>
        <p:nvSpPr>
          <p:cNvPr id="19" name="TextBox 18">
            <a:extLst>
              <a:ext uri="{FF2B5EF4-FFF2-40B4-BE49-F238E27FC236}">
                <a16:creationId xmlns:a16="http://schemas.microsoft.com/office/drawing/2014/main" id="{BF9389FA-E9BC-55E4-2B97-A3EED12A72C5}"/>
              </a:ext>
            </a:extLst>
          </p:cNvPr>
          <p:cNvSpPr txBox="1"/>
          <p:nvPr/>
        </p:nvSpPr>
        <p:spPr>
          <a:xfrm>
            <a:off x="6896100" y="2780347"/>
            <a:ext cx="3810000" cy="1569660"/>
          </a:xfrm>
          <a:prstGeom prst="rect">
            <a:avLst/>
          </a:prstGeom>
          <a:noFill/>
        </p:spPr>
        <p:txBody>
          <a:bodyPr wrap="square">
            <a:spAutoFit/>
          </a:bodyPr>
          <a:lstStyle/>
          <a:p>
            <a:pPr algn="r" rtl="1"/>
            <a:r>
              <a:rPr lang="en-GB" sz="3200" dirty="0">
                <a:latin typeface="Calibri" panose="020F0502020204030204" pitchFamily="34" charset="0"/>
                <a:cs typeface="Calibri" panose="020F0502020204030204" pitchFamily="34" charset="0"/>
              </a:rPr>
              <a:t>الشعور بالأمان </a:t>
            </a:r>
            <a:r>
              <a:rPr lang="en-GB" sz="3200" dirty="0" err="1">
                <a:latin typeface="Calibri" panose="020F0502020204030204" pitchFamily="34" charset="0"/>
                <a:cs typeface="Calibri" panose="020F0502020204030204" pitchFamily="34" charset="0"/>
              </a:rPr>
              <a:t>أمر</a:t>
            </a:r>
            <a:r>
              <a:rPr lang="en-GB" sz="3200" dirty="0">
                <a:latin typeface="Calibri" panose="020F0502020204030204" pitchFamily="34" charset="0"/>
                <a:cs typeface="Calibri" panose="020F0502020204030204" pitchFamily="34" charset="0"/>
              </a:rPr>
              <a:t> </a:t>
            </a:r>
            <a:r>
              <a:rPr lang="en-GB" sz="3200" dirty="0" err="1">
                <a:latin typeface="Calibri" panose="020F0502020204030204" pitchFamily="34" charset="0"/>
                <a:cs typeface="Calibri" panose="020F0502020204030204" pitchFamily="34" charset="0"/>
              </a:rPr>
              <a:t>شخصي</a:t>
            </a:r>
            <a:r>
              <a:rPr lang="ar-SA" sz="3200" dirty="0">
                <a:latin typeface="Calibri" panose="020F0502020204030204" pitchFamily="34" charset="0"/>
                <a:cs typeface="Calibri" panose="020F0502020204030204" pitchFamily="34" charset="0"/>
              </a:rPr>
              <a:t>، </a:t>
            </a:r>
            <a:r>
              <a:rPr lang="ar-SA" sz="3200" dirty="0" err="1">
                <a:latin typeface="Calibri" panose="020F0502020204030204" pitchFamily="34" charset="0"/>
                <a:cs typeface="Calibri" panose="020F0502020204030204" pitchFamily="34" charset="0"/>
              </a:rPr>
              <a:t>م</a:t>
            </a:r>
            <a:r>
              <a:rPr lang="en-GB" sz="3200" dirty="0" err="1">
                <a:latin typeface="Calibri" panose="020F0502020204030204" pitchFamily="34" charset="0"/>
                <a:cs typeface="Calibri" panose="020F0502020204030204" pitchFamily="34" charset="0"/>
              </a:rPr>
              <a:t>ختلف</a:t>
            </a:r>
            <a:r>
              <a:rPr lang="en-GB" sz="3200" dirty="0">
                <a:latin typeface="Calibri" panose="020F0502020204030204" pitchFamily="34" charset="0"/>
                <a:cs typeface="Calibri" panose="020F0502020204030204" pitchFamily="34" charset="0"/>
              </a:rPr>
              <a:t> </a:t>
            </a:r>
            <a:r>
              <a:rPr lang="ar-SA" sz="3200" dirty="0">
                <a:latin typeface="Calibri" panose="020F0502020204030204" pitchFamily="34" charset="0"/>
                <a:cs typeface="Calibri" panose="020F0502020204030204" pitchFamily="34" charset="0"/>
              </a:rPr>
              <a:t>ل</a:t>
            </a:r>
            <a:r>
              <a:rPr lang="en-GB" sz="3200" dirty="0" err="1">
                <a:latin typeface="Calibri" panose="020F0502020204030204" pitchFamily="34" charset="0"/>
                <a:cs typeface="Calibri" panose="020F0502020204030204" pitchFamily="34" charset="0"/>
              </a:rPr>
              <a:t>كل</a:t>
            </a:r>
            <a:r>
              <a:rPr lang="en-GB" sz="3200" dirty="0">
                <a:latin typeface="Calibri" panose="020F0502020204030204" pitchFamily="34" charset="0"/>
                <a:cs typeface="Calibri" panose="020F0502020204030204" pitchFamily="34" charset="0"/>
              </a:rPr>
              <a:t> طفل</a:t>
            </a:r>
            <a:r>
              <a:rPr lang="en-GB" sz="3200" dirty="0">
                <a:latin typeface="Arial" panose="020B0604020202020204" pitchFamily="34" charset="0"/>
                <a:cs typeface="Arial" panose="020B0604020202020204" pitchFamily="34" charset="0"/>
              </a:rPr>
              <a:t>!</a:t>
            </a:r>
            <a:endParaRPr lang="en-BE" sz="3200" dirty="0">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A03B6176-D8F9-0DF6-5538-83D8A8773F0B}"/>
              </a:ext>
            </a:extLst>
          </p:cNvPr>
          <p:cNvGrpSpPr/>
          <p:nvPr/>
        </p:nvGrpSpPr>
        <p:grpSpPr>
          <a:xfrm>
            <a:off x="1928785" y="3142588"/>
            <a:ext cx="489461" cy="1569661"/>
            <a:chOff x="5566637" y="1598443"/>
            <a:chExt cx="1058725" cy="3395240"/>
          </a:xfrm>
        </p:grpSpPr>
        <p:sp>
          <p:nvSpPr>
            <p:cNvPr id="20" name="Round Same Side Corner Rectangle 46">
              <a:extLst>
                <a:ext uri="{FF2B5EF4-FFF2-40B4-BE49-F238E27FC236}">
                  <a16:creationId xmlns:a16="http://schemas.microsoft.com/office/drawing/2014/main" id="{6E20015C-D3A5-FB3D-46A3-E0EFA9CE278A}"/>
                </a:ext>
              </a:extLst>
            </p:cNvPr>
            <p:cNvSpPr/>
            <p:nvPr/>
          </p:nvSpPr>
          <p:spPr>
            <a:xfrm>
              <a:off x="5578535" y="2839000"/>
              <a:ext cx="1046827" cy="2154683"/>
            </a:xfrm>
            <a:prstGeom prst="round2SameRect">
              <a:avLst>
                <a:gd name="adj1" fmla="val 50000"/>
                <a:gd name="adj2" fmla="val 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1" name="Oval 20">
              <a:extLst>
                <a:ext uri="{FF2B5EF4-FFF2-40B4-BE49-F238E27FC236}">
                  <a16:creationId xmlns:a16="http://schemas.microsoft.com/office/drawing/2014/main" id="{AED23B7D-7B7C-79AE-101A-3AAA62A2D69F}"/>
                </a:ext>
              </a:extLst>
            </p:cNvPr>
            <p:cNvSpPr/>
            <p:nvPr/>
          </p:nvSpPr>
          <p:spPr>
            <a:xfrm>
              <a:off x="5566637" y="1598443"/>
              <a:ext cx="1058725" cy="105872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b="1" dirty="0">
                <a:solidFill>
                  <a:schemeClr val="bg1"/>
                </a:solidFill>
                <a:latin typeface="Arial" panose="020B0604020202020204" pitchFamily="34" charset="0"/>
                <a:cs typeface="Arial" panose="020B0604020202020204" pitchFamily="34" charset="0"/>
              </a:endParaRPr>
            </a:p>
          </p:txBody>
        </p:sp>
      </p:grpSp>
      <p:grpSp>
        <p:nvGrpSpPr>
          <p:cNvPr id="38" name="Group 37">
            <a:extLst>
              <a:ext uri="{FF2B5EF4-FFF2-40B4-BE49-F238E27FC236}">
                <a16:creationId xmlns:a16="http://schemas.microsoft.com/office/drawing/2014/main" id="{16198482-A6AF-051F-2D3B-C9538E0A8978}"/>
              </a:ext>
            </a:extLst>
          </p:cNvPr>
          <p:cNvGrpSpPr/>
          <p:nvPr/>
        </p:nvGrpSpPr>
        <p:grpSpPr>
          <a:xfrm>
            <a:off x="1192903" y="3495002"/>
            <a:ext cx="896699" cy="1569661"/>
            <a:chOff x="5737727" y="3375288"/>
            <a:chExt cx="972529" cy="1702401"/>
          </a:xfrm>
        </p:grpSpPr>
        <p:grpSp>
          <p:nvGrpSpPr>
            <p:cNvPr id="28" name="Group 27">
              <a:extLst>
                <a:ext uri="{FF2B5EF4-FFF2-40B4-BE49-F238E27FC236}">
                  <a16:creationId xmlns:a16="http://schemas.microsoft.com/office/drawing/2014/main" id="{745BFC72-D01A-D4F8-9190-D72B1ED419F0}"/>
                </a:ext>
              </a:extLst>
            </p:cNvPr>
            <p:cNvGrpSpPr/>
            <p:nvPr/>
          </p:nvGrpSpPr>
          <p:grpSpPr>
            <a:xfrm>
              <a:off x="5958566" y="3375288"/>
              <a:ext cx="530853" cy="1702401"/>
              <a:chOff x="5566637" y="1598443"/>
              <a:chExt cx="1058725" cy="3395240"/>
            </a:xfrm>
          </p:grpSpPr>
          <p:sp>
            <p:nvSpPr>
              <p:cNvPr id="29" name="Round Same Side Corner Rectangle 46">
                <a:extLst>
                  <a:ext uri="{FF2B5EF4-FFF2-40B4-BE49-F238E27FC236}">
                    <a16:creationId xmlns:a16="http://schemas.microsoft.com/office/drawing/2014/main" id="{EB91181B-74A5-105B-5BD4-F6AE2268BF3A}"/>
                  </a:ext>
                </a:extLst>
              </p:cNvPr>
              <p:cNvSpPr/>
              <p:nvPr/>
            </p:nvSpPr>
            <p:spPr>
              <a:xfrm>
                <a:off x="5578535" y="2839000"/>
                <a:ext cx="1046827" cy="2154683"/>
              </a:xfrm>
              <a:prstGeom prst="round2SameRect">
                <a:avLst>
                  <a:gd name="adj1" fmla="val 50000"/>
                  <a:gd name="adj2" fmla="val 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0" name="Oval 29">
                <a:extLst>
                  <a:ext uri="{FF2B5EF4-FFF2-40B4-BE49-F238E27FC236}">
                    <a16:creationId xmlns:a16="http://schemas.microsoft.com/office/drawing/2014/main" id="{AD3EF97C-A86A-C57F-036C-561D1399A8DD}"/>
                  </a:ext>
                </a:extLst>
              </p:cNvPr>
              <p:cNvSpPr/>
              <p:nvPr/>
            </p:nvSpPr>
            <p:spPr>
              <a:xfrm>
                <a:off x="5566637" y="1598443"/>
                <a:ext cx="1058725" cy="105872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b="1" dirty="0">
                  <a:solidFill>
                    <a:schemeClr val="bg1"/>
                  </a:solidFill>
                  <a:latin typeface="Arial" panose="020B0604020202020204" pitchFamily="34" charset="0"/>
                  <a:cs typeface="Arial" panose="020B0604020202020204" pitchFamily="34" charset="0"/>
                </a:endParaRPr>
              </a:p>
            </p:txBody>
          </p:sp>
        </p:grpSp>
        <p:sp>
          <p:nvSpPr>
            <p:cNvPr id="37" name="Trapezoid 36">
              <a:extLst>
                <a:ext uri="{FF2B5EF4-FFF2-40B4-BE49-F238E27FC236}">
                  <a16:creationId xmlns:a16="http://schemas.microsoft.com/office/drawing/2014/main" id="{D820DEFD-D710-F9D9-D744-A6F22DE4024E}"/>
                </a:ext>
              </a:extLst>
            </p:cNvPr>
            <p:cNvSpPr/>
            <p:nvPr/>
          </p:nvSpPr>
          <p:spPr>
            <a:xfrm>
              <a:off x="5737727" y="4175638"/>
              <a:ext cx="972529" cy="902051"/>
            </a:xfrm>
            <a:prstGeom prst="trapezoid">
              <a:avLst>
                <a:gd name="adj" fmla="val 3394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Tree>
    <p:extLst>
      <p:ext uri="{BB962C8B-B14F-4D97-AF65-F5344CB8AC3E}">
        <p14:creationId xmlns:p14="http://schemas.microsoft.com/office/powerpoint/2010/main" val="37488393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FD70D98-EECB-1A3D-D4D4-C3F1F02741A0}"/>
              </a:ext>
            </a:extLst>
          </p:cNvPr>
          <p:cNvSpPr txBox="1">
            <a:spLocks/>
          </p:cNvSpPr>
          <p:nvPr/>
        </p:nvSpPr>
        <p:spPr>
          <a:xfrm>
            <a:off x="4968336" y="2289304"/>
            <a:ext cx="5915913" cy="1893589"/>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14769307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45ECFCE2-FD08-9F91-0E4B-53A655C86599}"/>
              </a:ext>
            </a:extLst>
          </p:cNvPr>
          <p:cNvSpPr/>
          <p:nvPr/>
        </p:nvSpPr>
        <p:spPr>
          <a:xfrm>
            <a:off x="6781498" y="2241520"/>
            <a:ext cx="3937000" cy="2894628"/>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p:txBody>
          <a:bodyPr>
            <a:normAutofit/>
          </a:bodyPr>
          <a:lstStyle/>
          <a:p>
            <a:pPr rtl="1"/>
            <a:r>
              <a:rPr lang="en-GB" dirty="0">
                <a:latin typeface="Calibri" panose="020F0502020204030204" pitchFamily="34" charset="0"/>
                <a:cs typeface="Calibri" panose="020F0502020204030204" pitchFamily="34" charset="0"/>
              </a:rPr>
              <a:t>نقاط </a:t>
            </a:r>
            <a:r>
              <a:rPr lang="en-GB" dirty="0" err="1">
                <a:latin typeface="Calibri" panose="020F0502020204030204" pitchFamily="34" charset="0"/>
                <a:cs typeface="Calibri" panose="020F0502020204030204" pitchFamily="34" charset="0"/>
              </a:rPr>
              <a:t>المناقشة</a:t>
            </a:r>
            <a:r>
              <a:rPr lang="en-GB"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ل</a:t>
            </a:r>
            <a:r>
              <a:rPr lang="en-GB" dirty="0" err="1">
                <a:latin typeface="Calibri" panose="020F0502020204030204" pitchFamily="34" charset="0"/>
                <a:cs typeface="Calibri" panose="020F0502020204030204" pitchFamily="34" charset="0"/>
              </a:rPr>
              <a:t>خط</a:t>
            </a:r>
            <a:r>
              <a:rPr lang="ar-SA" dirty="0" err="1">
                <a:latin typeface="Calibri" panose="020F0502020204030204" pitchFamily="34" charset="0"/>
                <a:cs typeface="Calibri" panose="020F0502020204030204" pitchFamily="34" charset="0"/>
              </a:rPr>
              <a:t>ة</a:t>
            </a:r>
            <a:r>
              <a:rPr lang="en-GB" dirty="0">
                <a:latin typeface="Calibri" panose="020F0502020204030204" pitchFamily="34" charset="0"/>
                <a:cs typeface="Calibri" panose="020F0502020204030204" pitchFamily="34" charset="0"/>
              </a:rPr>
              <a:t> السلامة</a:t>
            </a:r>
            <a:endParaRPr lang="en-BE">
              <a:latin typeface="Calibri" panose="020F0502020204030204" pitchFamily="34" charset="0"/>
              <a:cs typeface="Calibri" panose="020F0502020204030204" pitchFamily="34" charset="0"/>
            </a:endParaRPr>
          </a:p>
        </p:txBody>
      </p:sp>
      <p:grpSp>
        <p:nvGrpSpPr>
          <p:cNvPr id="6" name="Group 5">
            <a:extLst>
              <a:ext uri="{FF2B5EF4-FFF2-40B4-BE49-F238E27FC236}">
                <a16:creationId xmlns:a16="http://schemas.microsoft.com/office/drawing/2014/main" id="{B09E4B31-530B-888A-A2F4-41A4440B31BE}"/>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0D0865C2-C362-28D4-4BB7-747B22DD331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3" name="Group 12">
              <a:extLst>
                <a:ext uri="{FF2B5EF4-FFF2-40B4-BE49-F238E27FC236}">
                  <a16:creationId xmlns:a16="http://schemas.microsoft.com/office/drawing/2014/main" id="{89596FF2-8E1E-93F6-06D8-82AA62AF8584}"/>
                </a:ext>
              </a:extLst>
            </p:cNvPr>
            <p:cNvGrpSpPr/>
            <p:nvPr/>
          </p:nvGrpSpPr>
          <p:grpSpPr>
            <a:xfrm>
              <a:off x="10621771" y="762700"/>
              <a:ext cx="562136" cy="634675"/>
              <a:chOff x="760175" y="830142"/>
              <a:chExt cx="867619" cy="979579"/>
            </a:xfrm>
          </p:grpSpPr>
          <p:sp>
            <p:nvSpPr>
              <p:cNvPr id="24" name="Rectangle 23">
                <a:extLst>
                  <a:ext uri="{FF2B5EF4-FFF2-40B4-BE49-F238E27FC236}">
                    <a16:creationId xmlns:a16="http://schemas.microsoft.com/office/drawing/2014/main" id="{18A1F776-26FE-DA3A-721A-E11FC5CB8083}"/>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600" b="1" dirty="0">
                    <a:latin typeface="Arial" panose="020B0604020202020204" pitchFamily="34" charset="0"/>
                    <a:cs typeface="Arial" panose="020B0604020202020204" pitchFamily="34" charset="0"/>
                  </a:rPr>
                  <a:t>٧٥-٧٦</a:t>
                </a:r>
                <a:endParaRPr lang="en-CA" sz="1600" b="1" dirty="0">
                  <a:latin typeface="Arial" panose="020B0604020202020204" pitchFamily="34" charset="0"/>
                  <a:cs typeface="Arial" panose="020B0604020202020204" pitchFamily="34" charset="0"/>
                </a:endParaRPr>
              </a:p>
            </p:txBody>
          </p:sp>
          <p:sp>
            <p:nvSpPr>
              <p:cNvPr id="25" name="Rectangle 24">
                <a:extLst>
                  <a:ext uri="{FF2B5EF4-FFF2-40B4-BE49-F238E27FC236}">
                    <a16:creationId xmlns:a16="http://schemas.microsoft.com/office/drawing/2014/main" id="{051B8354-B0C7-8A6F-F5C8-4E8EFD62FC4C}"/>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5" name="Group 14">
              <a:extLst>
                <a:ext uri="{FF2B5EF4-FFF2-40B4-BE49-F238E27FC236}">
                  <a16:creationId xmlns:a16="http://schemas.microsoft.com/office/drawing/2014/main" id="{891DAE71-8D1E-FFFC-3CA0-7F0F4CFFEC81}"/>
                </a:ext>
              </a:extLst>
            </p:cNvPr>
            <p:cNvGrpSpPr/>
            <p:nvPr/>
          </p:nvGrpSpPr>
          <p:grpSpPr>
            <a:xfrm>
              <a:off x="11325415" y="762701"/>
              <a:ext cx="182192" cy="634674"/>
              <a:chOff x="2121762" y="2323619"/>
              <a:chExt cx="200378" cy="825210"/>
            </a:xfrm>
          </p:grpSpPr>
          <p:sp>
            <p:nvSpPr>
              <p:cNvPr id="22" name="Isosceles Triangle 21">
                <a:extLst>
                  <a:ext uri="{FF2B5EF4-FFF2-40B4-BE49-F238E27FC236}">
                    <a16:creationId xmlns:a16="http://schemas.microsoft.com/office/drawing/2014/main" id="{DA20A4F4-FE3A-FB67-8E92-78BABE93D690}"/>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3" name="Rectangle 22">
                <a:extLst>
                  <a:ext uri="{FF2B5EF4-FFF2-40B4-BE49-F238E27FC236}">
                    <a16:creationId xmlns:a16="http://schemas.microsoft.com/office/drawing/2014/main" id="{EB8C169E-FFE2-84DE-7B2A-9DC9F7B6836E}"/>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9" name="TextBox 8">
            <a:extLst>
              <a:ext uri="{FF2B5EF4-FFF2-40B4-BE49-F238E27FC236}">
                <a16:creationId xmlns:a16="http://schemas.microsoft.com/office/drawing/2014/main" id="{56B5E271-A34C-2651-361D-64B85495DEFF}"/>
              </a:ext>
            </a:extLst>
          </p:cNvPr>
          <p:cNvSpPr txBox="1"/>
          <p:nvPr/>
        </p:nvSpPr>
        <p:spPr>
          <a:xfrm>
            <a:off x="7202572" y="3053547"/>
            <a:ext cx="3192493" cy="954107"/>
          </a:xfrm>
          <a:prstGeom prst="rect">
            <a:avLst/>
          </a:prstGeom>
          <a:noFill/>
        </p:spPr>
        <p:txBody>
          <a:bodyPr wrap="square">
            <a:spAutoFit/>
          </a:bodyPr>
          <a:lstStyle/>
          <a:p>
            <a:pPr algn="r" rtl="1"/>
            <a:r>
              <a:rPr lang="en-GB" sz="2800" dirty="0">
                <a:latin typeface="Calibri" panose="020F0502020204030204" pitchFamily="34" charset="0"/>
                <a:cs typeface="Calibri" panose="020F0502020204030204" pitchFamily="34" charset="0"/>
              </a:rPr>
              <a:t>لا تستخدم </a:t>
            </a:r>
            <a:r>
              <a:rPr lang="en-GB" sz="2800" dirty="0" err="1">
                <a:latin typeface="Calibri" panose="020F0502020204030204" pitchFamily="34" charset="0"/>
                <a:cs typeface="Calibri" panose="020F0502020204030204" pitchFamily="34" charset="0"/>
              </a:rPr>
              <a:t>هذا</a:t>
            </a:r>
            <a:r>
              <a:rPr lang="en-GB" sz="2800" dirty="0">
                <a:latin typeface="Calibri" panose="020F0502020204030204" pitchFamily="34" charset="0"/>
                <a:cs typeface="Calibri" panose="020F0502020204030204" pitchFamily="34" charset="0"/>
              </a:rPr>
              <a:t> </a:t>
            </a:r>
            <a:r>
              <a:rPr lang="en-GB" sz="2800" dirty="0" err="1">
                <a:latin typeface="Calibri" panose="020F0502020204030204" pitchFamily="34" charset="0"/>
                <a:cs typeface="Calibri" panose="020F0502020204030204" pitchFamily="34" charset="0"/>
              </a:rPr>
              <a:t>ك</a:t>
            </a:r>
            <a:r>
              <a:rPr lang="ar-SA" sz="2800" dirty="0" err="1">
                <a:latin typeface="Calibri" panose="020F0502020204030204" pitchFamily="34" charset="0"/>
                <a:cs typeface="Calibri" panose="020F0502020204030204" pitchFamily="34" charset="0"/>
              </a:rPr>
              <a:t>إ</a:t>
            </a:r>
            <a:r>
              <a:rPr lang="en-GB" sz="2800" dirty="0" err="1">
                <a:latin typeface="Calibri" panose="020F0502020204030204" pitchFamily="34" charset="0"/>
                <a:cs typeface="Calibri" panose="020F0502020204030204" pitchFamily="34" charset="0"/>
              </a:rPr>
              <a:t>ستبيان</a:t>
            </a:r>
            <a:r>
              <a:rPr lang="en-GB" sz="2800" dirty="0">
                <a:latin typeface="Calibri" panose="020F0502020204030204" pitchFamily="34" charset="0"/>
                <a:cs typeface="Calibri" panose="020F0502020204030204" pitchFamily="34" charset="0"/>
              </a:rPr>
              <a:t> </a:t>
            </a:r>
            <a:r>
              <a:rPr lang="en-GB" sz="2800" dirty="0" err="1">
                <a:latin typeface="Calibri" panose="020F0502020204030204" pitchFamily="34" charset="0"/>
                <a:cs typeface="Calibri" panose="020F0502020204030204" pitchFamily="34" charset="0"/>
              </a:rPr>
              <a:t>بل</a:t>
            </a:r>
            <a:r>
              <a:rPr lang="en-GB" sz="2800" dirty="0">
                <a:latin typeface="Calibri" panose="020F0502020204030204" pitchFamily="34" charset="0"/>
                <a:cs typeface="Calibri" panose="020F0502020204030204" pitchFamily="34" charset="0"/>
              </a:rPr>
              <a:t> </a:t>
            </a:r>
            <a:r>
              <a:rPr lang="en-GB" sz="2800" dirty="0" err="1">
                <a:latin typeface="Calibri" panose="020F0502020204030204" pitchFamily="34" charset="0"/>
                <a:cs typeface="Calibri" panose="020F0502020204030204" pitchFamily="34" charset="0"/>
              </a:rPr>
              <a:t>ك</a:t>
            </a:r>
            <a:r>
              <a:rPr lang="ar-SA" sz="2800" dirty="0">
                <a:latin typeface="Calibri" panose="020F0502020204030204" pitchFamily="34" charset="0"/>
                <a:cs typeface="Calibri" panose="020F0502020204030204" pitchFamily="34" charset="0"/>
              </a:rPr>
              <a:t>توجيه</a:t>
            </a:r>
            <a:r>
              <a:rPr lang="en-GB" sz="2800" dirty="0">
                <a:latin typeface="Arial" panose="020B0604020202020204" pitchFamily="34" charset="0"/>
                <a:cs typeface="Arial" panose="020B0604020202020204" pitchFamily="34" charset="0"/>
              </a:rPr>
              <a:t>!</a:t>
            </a:r>
            <a:endParaRPr lang="en-BE" sz="2800" dirty="0">
              <a:latin typeface="Arial" panose="020B0604020202020204" pitchFamily="34" charset="0"/>
              <a:cs typeface="Arial" panose="020B0604020202020204" pitchFamily="34" charset="0"/>
            </a:endParaRPr>
          </a:p>
        </p:txBody>
      </p:sp>
      <p:sp>
        <p:nvSpPr>
          <p:cNvPr id="10" name="Arrow: Right 9">
            <a:extLst>
              <a:ext uri="{FF2B5EF4-FFF2-40B4-BE49-F238E27FC236}">
                <a16:creationId xmlns:a16="http://schemas.microsoft.com/office/drawing/2014/main" id="{348C2AB5-A89A-4953-93D1-7BEA60B6B621}"/>
              </a:ext>
            </a:extLst>
          </p:cNvPr>
          <p:cNvSpPr/>
          <p:nvPr/>
        </p:nvSpPr>
        <p:spPr>
          <a:xfrm>
            <a:off x="1239433" y="1778000"/>
            <a:ext cx="952500" cy="762000"/>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Arrow: Right 18">
            <a:extLst>
              <a:ext uri="{FF2B5EF4-FFF2-40B4-BE49-F238E27FC236}">
                <a16:creationId xmlns:a16="http://schemas.microsoft.com/office/drawing/2014/main" id="{5380ECFB-FAC8-4096-FEC8-2C5F29033255}"/>
              </a:ext>
            </a:extLst>
          </p:cNvPr>
          <p:cNvSpPr/>
          <p:nvPr/>
        </p:nvSpPr>
        <p:spPr>
          <a:xfrm>
            <a:off x="1239433" y="3149601"/>
            <a:ext cx="952500" cy="762000"/>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Arrow: Right 19">
            <a:extLst>
              <a:ext uri="{FF2B5EF4-FFF2-40B4-BE49-F238E27FC236}">
                <a16:creationId xmlns:a16="http://schemas.microsoft.com/office/drawing/2014/main" id="{6A93FFE5-998B-4D74-62AC-64AC62C13B18}"/>
              </a:ext>
            </a:extLst>
          </p:cNvPr>
          <p:cNvSpPr/>
          <p:nvPr/>
        </p:nvSpPr>
        <p:spPr>
          <a:xfrm>
            <a:off x="1239433" y="4692829"/>
            <a:ext cx="952500" cy="762000"/>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TextBox 25">
            <a:extLst>
              <a:ext uri="{FF2B5EF4-FFF2-40B4-BE49-F238E27FC236}">
                <a16:creationId xmlns:a16="http://schemas.microsoft.com/office/drawing/2014/main" id="{F7920566-AAFC-C990-BE96-65C95BCFCCE2}"/>
              </a:ext>
            </a:extLst>
          </p:cNvPr>
          <p:cNvSpPr txBox="1"/>
          <p:nvPr/>
        </p:nvSpPr>
        <p:spPr>
          <a:xfrm>
            <a:off x="2547142" y="1831293"/>
            <a:ext cx="3390900" cy="523220"/>
          </a:xfrm>
          <a:prstGeom prst="rect">
            <a:avLst/>
          </a:prstGeom>
          <a:noFill/>
        </p:spPr>
        <p:txBody>
          <a:bodyPr wrap="square">
            <a:spAutoFit/>
          </a:bodyPr>
          <a:lstStyle/>
          <a:p>
            <a:pPr algn="r" rtl="1"/>
            <a:r>
              <a:rPr lang="ar-SA" sz="2800" dirty="0">
                <a:solidFill>
                  <a:schemeClr val="tx1"/>
                </a:solidFill>
                <a:latin typeface="Arial" panose="020B0604020202020204" pitchFamily="34" charset="0"/>
                <a:cs typeface="Calibri" panose="020F0502020204030204" pitchFamily="34" charset="0"/>
              </a:rPr>
              <a:t>الموضوع</a:t>
            </a:r>
            <a:endParaRPr lang="en-US" sz="2800" dirty="0">
              <a:solidFill>
                <a:schemeClr val="tx1"/>
              </a:solidFill>
              <a:latin typeface="Arial" panose="020B0604020202020204" pitchFamily="34" charset="0"/>
              <a:cs typeface="Calibri" panose="020F0502020204030204" pitchFamily="34" charset="0"/>
            </a:endParaRPr>
          </a:p>
        </p:txBody>
      </p:sp>
      <p:sp>
        <p:nvSpPr>
          <p:cNvPr id="27" name="TextBox 26">
            <a:extLst>
              <a:ext uri="{FF2B5EF4-FFF2-40B4-BE49-F238E27FC236}">
                <a16:creationId xmlns:a16="http://schemas.microsoft.com/office/drawing/2014/main" id="{64FD424E-59B6-ED49-7AB9-CE8C514D757F}"/>
              </a:ext>
            </a:extLst>
          </p:cNvPr>
          <p:cNvSpPr txBox="1"/>
          <p:nvPr/>
        </p:nvSpPr>
        <p:spPr>
          <a:xfrm>
            <a:off x="2547142" y="3053547"/>
            <a:ext cx="3390900" cy="523220"/>
          </a:xfrm>
          <a:prstGeom prst="rect">
            <a:avLst/>
          </a:prstGeom>
          <a:noFill/>
        </p:spPr>
        <p:txBody>
          <a:bodyPr wrap="square">
            <a:spAutoFit/>
          </a:bodyPr>
          <a:lstStyle/>
          <a:p>
            <a:pPr algn="r" rtl="1"/>
            <a:r>
              <a:rPr lang="en-CA" sz="2800" dirty="0">
                <a:solidFill>
                  <a:schemeClr val="tx1"/>
                </a:solidFill>
                <a:latin typeface="Arial" panose="020B0604020202020204" pitchFamily="34" charset="0"/>
                <a:cs typeface="Calibri" panose="020F0502020204030204" pitchFamily="34" charset="0"/>
              </a:rPr>
              <a:t>أسئلة لتقييم السلامة</a:t>
            </a:r>
            <a:endParaRPr lang="en-US" sz="2800" dirty="0">
              <a:solidFill>
                <a:schemeClr val="tx1"/>
              </a:solidFill>
              <a:latin typeface="Arial" panose="020B0604020202020204" pitchFamily="34" charset="0"/>
              <a:cs typeface="Calibri" panose="020F0502020204030204" pitchFamily="34" charset="0"/>
            </a:endParaRPr>
          </a:p>
        </p:txBody>
      </p:sp>
      <p:sp>
        <p:nvSpPr>
          <p:cNvPr id="28" name="TextBox 27">
            <a:extLst>
              <a:ext uri="{FF2B5EF4-FFF2-40B4-BE49-F238E27FC236}">
                <a16:creationId xmlns:a16="http://schemas.microsoft.com/office/drawing/2014/main" id="{27851E35-39B7-AEBD-4F76-857F8C12EBF3}"/>
              </a:ext>
            </a:extLst>
          </p:cNvPr>
          <p:cNvSpPr txBox="1"/>
          <p:nvPr/>
        </p:nvSpPr>
        <p:spPr>
          <a:xfrm>
            <a:off x="2547142" y="4596775"/>
            <a:ext cx="3390900" cy="954107"/>
          </a:xfrm>
          <a:prstGeom prst="rect">
            <a:avLst/>
          </a:prstGeom>
          <a:noFill/>
        </p:spPr>
        <p:txBody>
          <a:bodyPr wrap="square">
            <a:spAutoFit/>
          </a:bodyPr>
          <a:lstStyle/>
          <a:p>
            <a:pPr algn="r" rtl="1"/>
            <a:r>
              <a:rPr lang="en-CA" sz="2800" dirty="0">
                <a:solidFill>
                  <a:schemeClr val="tx1"/>
                </a:solidFill>
                <a:latin typeface="Arial" panose="020B0604020202020204" pitchFamily="34" charset="0"/>
                <a:cs typeface="Calibri" panose="020F0502020204030204" pitchFamily="34" charset="0"/>
              </a:rPr>
              <a:t>أسئلة لصياغة خطة السلامة</a:t>
            </a:r>
            <a:endParaRPr lang="en-US" sz="2800" dirty="0">
              <a:solidFill>
                <a:schemeClr val="tx1"/>
              </a:solidFill>
              <a:latin typeface="Arial" panose="020B0604020202020204" pitchFamily="34" charset="0"/>
              <a:cs typeface="Calibri" panose="020F0502020204030204" pitchFamily="34" charset="0"/>
            </a:endParaRPr>
          </a:p>
        </p:txBody>
      </p:sp>
    </p:spTree>
    <p:extLst>
      <p:ext uri="{BB962C8B-B14F-4D97-AF65-F5344CB8AC3E}">
        <p14:creationId xmlns:p14="http://schemas.microsoft.com/office/powerpoint/2010/main" val="2455527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10567415" y="566229"/>
            <a:ext cx="0" cy="568524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6606366" y="297728"/>
            <a:ext cx="3284736" cy="646331"/>
          </a:xfrm>
          <a:prstGeom prst="rect">
            <a:avLst/>
          </a:prstGeom>
          <a:noFill/>
        </p:spPr>
        <p:txBody>
          <a:bodyPr wrap="square">
            <a:spAutoFit/>
          </a:bodyPr>
          <a:lstStyle/>
          <a:p>
            <a:pPr marL="0" indent="0" algn="r" rtl="1">
              <a:buNone/>
            </a:pPr>
            <a:r>
              <a:rPr lang="ar-SA" b="1" dirty="0" err="1">
                <a:solidFill>
                  <a:schemeClr val="bg1"/>
                </a:solidFill>
                <a:latin typeface="Calibri" panose="020F0502020204030204" pitchFamily="34" charset="0"/>
                <a:ea typeface="Calibri" panose="020F0502020204030204" pitchFamily="34" charset="0"/>
                <a:cs typeface="Calibri" panose="020F0502020204030204" pitchFamily="34" charset="0"/>
              </a:rPr>
              <a:t>ا</a:t>
            </a:r>
            <a:r>
              <a:rPr lang="en-US" b="1" dirty="0" err="1">
                <a:solidFill>
                  <a:schemeClr val="bg1"/>
                </a:solidFill>
                <a:latin typeface="Calibri" panose="020F0502020204030204" pitchFamily="34" charset="0"/>
                <a:ea typeface="Calibri" panose="020F0502020204030204" pitchFamily="34" charset="0"/>
                <a:cs typeface="Calibri" panose="020F0502020204030204" pitchFamily="34" charset="0"/>
              </a:rPr>
              <a:t>فت</a:t>
            </a:r>
            <a:r>
              <a:rPr lang="ar-SA" b="1" dirty="0">
                <a:solidFill>
                  <a:schemeClr val="bg1"/>
                </a:solidFill>
                <a:latin typeface="Calibri" panose="020F0502020204030204" pitchFamily="34" charset="0"/>
                <a:ea typeface="Calibri" panose="020F0502020204030204" pitchFamily="34" charset="0"/>
                <a:cs typeface="Calibri" panose="020F0502020204030204" pitchFamily="34" charset="0"/>
              </a:rPr>
              <a:t>تا</a:t>
            </a:r>
            <a:r>
              <a:rPr lang="en-US" b="1" dirty="0" err="1">
                <a:solidFill>
                  <a:schemeClr val="bg1"/>
                </a:solidFill>
                <a:latin typeface="Calibri" panose="020F0502020204030204" pitchFamily="34" charset="0"/>
                <a:ea typeface="Calibri" panose="020F0502020204030204" pitchFamily="34" charset="0"/>
                <a:cs typeface="Calibri" panose="020F0502020204030204" pitchFamily="34" charset="0"/>
              </a:rPr>
              <a:t>ح</a:t>
            </a: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 الوحدة</a:t>
            </a:r>
          </a:p>
          <a:p>
            <a:pPr marL="0" indent="0" algn="r" rtl="1">
              <a:buNone/>
            </a:pPr>
            <a:r>
              <a:rPr lang="ar-SA" i="1" dirty="0">
                <a:solidFill>
                  <a:schemeClr val="bg1"/>
                </a:solidFill>
                <a:latin typeface="Calibri" panose="020F0502020204030204" pitchFamily="34" charset="0"/>
                <a:ea typeface="Calibri" panose="020F0502020204030204" pitchFamily="34" charset="0"/>
                <a:cs typeface="Calibri" panose="020F0502020204030204" pitchFamily="34" charset="0"/>
              </a:rPr>
              <a:t>٤٥</a:t>
            </a:r>
            <a:r>
              <a:rPr lang="en-US" i="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دق</a:t>
            </a:r>
            <a:r>
              <a:rPr lang="ar-SA" i="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يقة</a:t>
            </a:r>
            <a:endParaRPr lang="en-US"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BBFB386E-6551-4A1A-A6BB-9382E7E7FF5C}"/>
              </a:ext>
            </a:extLst>
          </p:cNvPr>
          <p:cNvSpPr txBox="1"/>
          <p:nvPr/>
        </p:nvSpPr>
        <p:spPr>
          <a:xfrm>
            <a:off x="6167338" y="1064345"/>
            <a:ext cx="3901205" cy="646331"/>
          </a:xfrm>
          <a:prstGeom prst="rect">
            <a:avLst/>
          </a:prstGeom>
          <a:noFill/>
        </p:spPr>
        <p:txBody>
          <a:bodyPr wrap="square" lIns="91440" tIns="45720" rIns="91440" bIns="45720" anchor="t">
            <a:spAutoFit/>
          </a:bodyPr>
          <a:lstStyle/>
          <a:p>
            <a:pPr marL="0" indent="0" algn="r" rtl="1">
              <a:buNone/>
            </a:pPr>
            <a:r>
              <a:rPr lang="en-GB" b="1" dirty="0">
                <a:solidFill>
                  <a:schemeClr val="bg1"/>
                </a:solidFill>
                <a:latin typeface="Calibri" panose="020F0502020204030204" pitchFamily="34" charset="0"/>
                <a:ea typeface="Calibri" panose="020F0502020204030204" pitchFamily="34" charset="0"/>
                <a:cs typeface="Calibri" panose="020F0502020204030204" pitchFamily="34" charset="0"/>
              </a:rPr>
              <a:t>ما هي المخاوف التي تتطلب استجابة فورية</a:t>
            </a: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0" indent="0" algn="r" rtl="1">
              <a:buNone/>
            </a:pPr>
            <a:r>
              <a:rPr lang="ar-SA" i="1" dirty="0">
                <a:solidFill>
                  <a:schemeClr val="bg1"/>
                </a:solidFill>
                <a:latin typeface="Calibri" panose="020F0502020204030204" pitchFamily="34" charset="0"/>
                <a:ea typeface="Calibri" panose="020F0502020204030204" pitchFamily="34" charset="0"/>
                <a:cs typeface="Calibri" panose="020F0502020204030204" pitchFamily="34" charset="0"/>
              </a:rPr>
              <a:t>٣٠</a:t>
            </a:r>
            <a:r>
              <a:rPr lang="en-US" i="1" dirty="0" err="1">
                <a:solidFill>
                  <a:schemeClr val="bg1"/>
                </a:solidFill>
                <a:latin typeface="Calibri" panose="020F0502020204030204" pitchFamily="34" charset="0"/>
                <a:ea typeface="Calibri" panose="020F0502020204030204" pitchFamily="34" charset="0"/>
                <a:cs typeface="Calibri" panose="020F0502020204030204" pitchFamily="34" charset="0"/>
              </a:rPr>
              <a:t>دقيقة</a:t>
            </a:r>
            <a:endParaRPr lang="en-US"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733F3946-B216-415C-9730-A510A95A13CA}"/>
              </a:ext>
            </a:extLst>
          </p:cNvPr>
          <p:cNvSpPr txBox="1"/>
          <p:nvPr/>
        </p:nvSpPr>
        <p:spPr>
          <a:xfrm>
            <a:off x="10563294" y="1675711"/>
            <a:ext cx="1349407" cy="400110"/>
          </a:xfrm>
          <a:prstGeom prst="rect">
            <a:avLst/>
          </a:prstGeom>
          <a:noFill/>
        </p:spPr>
        <p:txBody>
          <a:bodyPr wrap="square">
            <a:spAutoFit/>
          </a:bodyPr>
          <a:lstStyle/>
          <a:p>
            <a:pPr marL="0" indent="0" algn="r" rtl="1">
              <a:buNone/>
            </a:pPr>
            <a:r>
              <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rPr>
              <a:t>استراحة</a:t>
            </a:r>
            <a:endParaRPr lang="en-US" sz="2000" b="1"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6783805" y="1830962"/>
            <a:ext cx="3284738" cy="1200329"/>
          </a:xfrm>
          <a:prstGeom prst="rect">
            <a:avLst/>
          </a:prstGeom>
          <a:noFill/>
        </p:spPr>
        <p:txBody>
          <a:bodyPr wrap="square">
            <a:spAutoFit/>
          </a:bodyPr>
          <a:lstStyle/>
          <a:p>
            <a:pPr marL="0" indent="0" algn="r" rtl="1">
              <a:buNone/>
            </a:pPr>
            <a:r>
              <a:rPr lang="en-GB" b="1" dirty="0">
                <a:solidFill>
                  <a:schemeClr val="bg1"/>
                </a:solidFill>
                <a:latin typeface="Calibri" panose="020F0502020204030204" pitchFamily="34" charset="0"/>
                <a:ea typeface="Calibri" panose="020F0502020204030204" pitchFamily="34" charset="0"/>
                <a:cs typeface="Calibri" panose="020F0502020204030204" pitchFamily="34" charset="0"/>
              </a:rPr>
              <a:t>ماذا يمكنني أن أفعل عندما يكون لدى الطفل احتياجات فورية للصحة النفسية والدعم النفسي الاجتماعي؟</a:t>
            </a:r>
          </a:p>
          <a:p>
            <a:pPr marL="0" indent="0" algn="r" rtl="1">
              <a:buNone/>
            </a:pPr>
            <a:r>
              <a:rPr lang="en-US" i="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ساعة</a:t>
            </a:r>
            <a:r>
              <a:rPr lang="en-US"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ar-SA"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و ١٥</a:t>
            </a:r>
            <a:r>
              <a:rPr lang="en-US"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دقيقة</a:t>
            </a:r>
          </a:p>
        </p:txBody>
      </p:sp>
      <p:sp>
        <p:nvSpPr>
          <p:cNvPr id="19" name="TextBox 18">
            <a:extLst>
              <a:ext uri="{FF2B5EF4-FFF2-40B4-BE49-F238E27FC236}">
                <a16:creationId xmlns:a16="http://schemas.microsoft.com/office/drawing/2014/main" id="{E1ED7D59-DD7D-4D01-8768-ED10E5D40571}"/>
              </a:ext>
            </a:extLst>
          </p:cNvPr>
          <p:cNvSpPr txBox="1"/>
          <p:nvPr/>
        </p:nvSpPr>
        <p:spPr>
          <a:xfrm>
            <a:off x="10442090" y="2867693"/>
            <a:ext cx="1349407" cy="400110"/>
          </a:xfrm>
          <a:prstGeom prst="rect">
            <a:avLst/>
          </a:prstGeom>
          <a:noFill/>
        </p:spPr>
        <p:txBody>
          <a:bodyPr wrap="square">
            <a:spAutoFit/>
          </a:bodyPr>
          <a:lstStyle/>
          <a:p>
            <a:pPr marL="0" indent="0" algn="r" rtl="1">
              <a:buNone/>
            </a:pPr>
            <a:r>
              <a:rPr lang="ar-SA" sz="2000" b="1" dirty="0">
                <a:solidFill>
                  <a:schemeClr val="bg1"/>
                </a:solidFill>
                <a:latin typeface="Arial" panose="020B0604020202020204" pitchFamily="34" charset="0"/>
                <a:ea typeface="Calibri" panose="020F0502020204030204" pitchFamily="34" charset="0"/>
                <a:cs typeface="Arial" panose="020B0604020202020204" pitchFamily="34" charset="0"/>
              </a:rPr>
              <a:t>ال</a:t>
            </a:r>
            <a:r>
              <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rPr>
              <a:t>غداء</a:t>
            </a:r>
            <a:endParaRPr lang="en-US" sz="2000" b="1"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6199338" y="3218332"/>
            <a:ext cx="3901205" cy="923330"/>
          </a:xfrm>
          <a:prstGeom prst="rect">
            <a:avLst/>
          </a:prstGeom>
          <a:noFill/>
        </p:spPr>
        <p:txBody>
          <a:bodyPr wrap="square">
            <a:spAutoFit/>
          </a:bodyPr>
          <a:lstStyle/>
          <a:p>
            <a:pPr marL="0" indent="0" algn="r" rtl="1">
              <a:buNone/>
            </a:pPr>
            <a:r>
              <a:rPr lang="en-US" b="1" dirty="0" err="1">
                <a:solidFill>
                  <a:schemeClr val="bg1"/>
                </a:solidFill>
                <a:latin typeface="Calibri" panose="020F0502020204030204" pitchFamily="34" charset="0"/>
                <a:ea typeface="Helvetica Neue"/>
                <a:cs typeface="Calibri" panose="020F0502020204030204" pitchFamily="34" charset="0"/>
              </a:rPr>
              <a:t>كيف</a:t>
            </a:r>
            <a:r>
              <a:rPr lang="ar-SA" b="1" dirty="0">
                <a:solidFill>
                  <a:schemeClr val="bg1"/>
                </a:solidFill>
                <a:latin typeface="Calibri" panose="020F0502020204030204" pitchFamily="34" charset="0"/>
                <a:ea typeface="Helvetica Neue"/>
                <a:cs typeface="Calibri" panose="020F0502020204030204" pitchFamily="34" charset="0"/>
              </a:rPr>
              <a:t> أقوم بالاستجابة</a:t>
            </a:r>
            <a:r>
              <a:rPr lang="en-US" b="1" dirty="0">
                <a:solidFill>
                  <a:schemeClr val="bg1"/>
                </a:solidFill>
                <a:latin typeface="Calibri" panose="020F0502020204030204" pitchFamily="34" charset="0"/>
                <a:ea typeface="Helvetica Neue"/>
                <a:cs typeface="Calibri" panose="020F0502020204030204" pitchFamily="34" charset="0"/>
              </a:rPr>
              <a:t> لطفل لديه احتياجات صحية جسدية </a:t>
            </a:r>
            <a:r>
              <a:rPr lang="en-US" b="1" dirty="0" err="1">
                <a:solidFill>
                  <a:schemeClr val="bg1"/>
                </a:solidFill>
                <a:latin typeface="Calibri" panose="020F0502020204030204" pitchFamily="34" charset="0"/>
                <a:ea typeface="Helvetica Neue"/>
                <a:cs typeface="Calibri" panose="020F0502020204030204" pitchFamily="34" charset="0"/>
              </a:rPr>
              <a:t>وجنسية</a:t>
            </a:r>
            <a:r>
              <a:rPr lang="en-US" b="1" dirty="0">
                <a:solidFill>
                  <a:schemeClr val="bg1"/>
                </a:solidFill>
                <a:latin typeface="Calibri" panose="020F0502020204030204" pitchFamily="34" charset="0"/>
                <a:ea typeface="Helvetica Neue"/>
                <a:cs typeface="Calibri" panose="020F0502020204030204" pitchFamily="34" charset="0"/>
              </a:rPr>
              <a:t> </a:t>
            </a:r>
            <a:r>
              <a:rPr lang="en-US" b="1" dirty="0" err="1">
                <a:solidFill>
                  <a:schemeClr val="bg1"/>
                </a:solidFill>
                <a:latin typeface="Calibri" panose="020F0502020204030204" pitchFamily="34" charset="0"/>
                <a:ea typeface="Helvetica Neue"/>
                <a:cs typeface="Calibri" panose="020F0502020204030204" pitchFamily="34" charset="0"/>
              </a:rPr>
              <a:t>إنجابية</a:t>
            </a:r>
            <a:r>
              <a:rPr lang="en-US" b="1" dirty="0">
                <a:solidFill>
                  <a:schemeClr val="bg1"/>
                </a:solidFill>
                <a:latin typeface="Calibri" panose="020F0502020204030204" pitchFamily="34" charset="0"/>
                <a:ea typeface="Helvetica Neue"/>
                <a:cs typeface="Calibri" panose="020F0502020204030204" pitchFamily="34" charset="0"/>
              </a:rPr>
              <a:t> عاجلة؟</a:t>
            </a:r>
          </a:p>
          <a:p>
            <a:pPr marL="0" indent="0" algn="r" rtl="1">
              <a:buNone/>
            </a:pPr>
            <a:r>
              <a:rPr lang="ar-SA" i="1" dirty="0">
                <a:solidFill>
                  <a:schemeClr val="bg1"/>
                </a:solidFill>
                <a:latin typeface="Calibri" panose="020F0502020204030204" pitchFamily="34" charset="0"/>
                <a:ea typeface="Calibri" panose="020F0502020204030204" pitchFamily="34" charset="0"/>
                <a:cs typeface="Calibri" panose="020F0502020204030204" pitchFamily="34" charset="0"/>
              </a:rPr>
              <a:t> ٣٠</a:t>
            </a:r>
            <a:r>
              <a:rPr lang="en-US" i="1" dirty="0" err="1">
                <a:solidFill>
                  <a:schemeClr val="bg1"/>
                </a:solidFill>
                <a:latin typeface="Calibri" panose="020F0502020204030204" pitchFamily="34" charset="0"/>
                <a:ea typeface="Calibri" panose="020F0502020204030204" pitchFamily="34" charset="0"/>
                <a:cs typeface="Calibri" panose="020F0502020204030204" pitchFamily="34" charset="0"/>
              </a:rPr>
              <a:t>دقيقة</a:t>
            </a:r>
            <a:endParaRPr lang="en-US"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9638F6D1-0A37-4F47-96E4-AEF2CAFF1F80}"/>
              </a:ext>
            </a:extLst>
          </p:cNvPr>
          <p:cNvSpPr txBox="1"/>
          <p:nvPr/>
        </p:nvSpPr>
        <p:spPr>
          <a:xfrm>
            <a:off x="10442091" y="4744553"/>
            <a:ext cx="1349407" cy="400110"/>
          </a:xfrm>
          <a:prstGeom prst="rect">
            <a:avLst/>
          </a:prstGeom>
          <a:noFill/>
        </p:spPr>
        <p:txBody>
          <a:bodyPr wrap="square">
            <a:spAutoFit/>
          </a:bodyPr>
          <a:lstStyle/>
          <a:p>
            <a:pPr marL="0" indent="0" algn="r" rtl="1">
              <a:buNone/>
            </a:pPr>
            <a:r>
              <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rPr>
              <a:t>استراحة</a:t>
            </a:r>
            <a:endParaRPr lang="en-US" sz="2000" b="1"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2C80475D-5F3E-47EF-B6D0-18A09AFB8F0C}"/>
              </a:ext>
            </a:extLst>
          </p:cNvPr>
          <p:cNvSpPr txBox="1"/>
          <p:nvPr/>
        </p:nvSpPr>
        <p:spPr>
          <a:xfrm>
            <a:off x="6369778" y="4328703"/>
            <a:ext cx="3757912" cy="646331"/>
          </a:xfrm>
          <a:prstGeom prst="rect">
            <a:avLst/>
          </a:prstGeom>
          <a:noFill/>
        </p:spPr>
        <p:txBody>
          <a:bodyPr wrap="square">
            <a:spAutoFit/>
          </a:bodyPr>
          <a:lstStyle/>
          <a:p>
            <a:pPr marL="0" indent="0" algn="r" rtl="1">
              <a:buNone/>
            </a:pP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كيف يمكنني دعم الطفل ليشعر بالأمان؟</a:t>
            </a:r>
          </a:p>
          <a:p>
            <a:pPr marL="0" indent="0" algn="r" rtl="1">
              <a:buNone/>
            </a:pPr>
            <a:r>
              <a:rPr lang="en-US" i="1" dirty="0">
                <a:solidFill>
                  <a:schemeClr val="bg1"/>
                </a:solidFill>
                <a:latin typeface="Calibri" panose="020F0502020204030204" pitchFamily="34" charset="0"/>
                <a:ea typeface="Calibri" panose="020F0502020204030204" pitchFamily="34" charset="0"/>
                <a:cs typeface="Calibri" panose="020F0502020204030204" pitchFamily="34" charset="0"/>
              </a:rPr>
              <a:t>ساعة </a:t>
            </a:r>
            <a:r>
              <a:rPr lang="en-US" i="1" dirty="0" err="1">
                <a:solidFill>
                  <a:schemeClr val="bg1"/>
                </a:solidFill>
                <a:latin typeface="Calibri" panose="020F0502020204030204" pitchFamily="34" charset="0"/>
                <a:ea typeface="Calibri" panose="020F0502020204030204" pitchFamily="34" charset="0"/>
                <a:cs typeface="Calibri" panose="020F0502020204030204" pitchFamily="34" charset="0"/>
              </a:rPr>
              <a:t>و</a:t>
            </a:r>
            <a:r>
              <a:rPr lang="en-US" i="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ar-SA" i="1" dirty="0">
                <a:solidFill>
                  <a:schemeClr val="bg1"/>
                </a:solidFill>
                <a:latin typeface="Calibri" panose="020F0502020204030204" pitchFamily="34" charset="0"/>
                <a:ea typeface="Calibri" panose="020F0502020204030204" pitchFamily="34" charset="0"/>
                <a:cs typeface="Calibri" panose="020F0502020204030204" pitchFamily="34" charset="0"/>
              </a:rPr>
              <a:t>١٥</a:t>
            </a:r>
            <a:r>
              <a:rPr lang="en-US" i="1" dirty="0">
                <a:solidFill>
                  <a:schemeClr val="bg1"/>
                </a:solidFill>
                <a:latin typeface="Calibri" panose="020F0502020204030204" pitchFamily="34" charset="0"/>
                <a:ea typeface="Calibri" panose="020F0502020204030204" pitchFamily="34" charset="0"/>
                <a:cs typeface="Calibri" panose="020F0502020204030204" pitchFamily="34" charset="0"/>
              </a:rPr>
              <a:t> دقيقة</a:t>
            </a:r>
            <a:endParaRPr lang="en-US"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4" name="TextBox 23">
            <a:extLst>
              <a:ext uri="{FF2B5EF4-FFF2-40B4-BE49-F238E27FC236}">
                <a16:creationId xmlns:a16="http://schemas.microsoft.com/office/drawing/2014/main" id="{AE311838-E39D-459A-A218-83E02F1EE356}"/>
              </a:ext>
            </a:extLst>
          </p:cNvPr>
          <p:cNvSpPr txBox="1"/>
          <p:nvPr/>
        </p:nvSpPr>
        <p:spPr>
          <a:xfrm>
            <a:off x="6911672" y="6090623"/>
            <a:ext cx="3224991" cy="646331"/>
          </a:xfrm>
          <a:prstGeom prst="rect">
            <a:avLst/>
          </a:prstGeom>
          <a:noFill/>
        </p:spPr>
        <p:txBody>
          <a:bodyPr wrap="square">
            <a:spAutoFit/>
          </a:bodyPr>
          <a:lstStyle/>
          <a:p>
            <a:pPr marL="0" indent="0" algn="r" rtl="1">
              <a:buNone/>
            </a:pPr>
            <a:r>
              <a:rPr lang="en-US" b="1" dirty="0" err="1">
                <a:solidFill>
                  <a:schemeClr val="bg1"/>
                </a:solidFill>
                <a:latin typeface="Calibri" panose="020F0502020204030204" pitchFamily="34" charset="0"/>
                <a:ea typeface="Calibri" panose="020F0502020204030204" pitchFamily="34" charset="0"/>
                <a:cs typeface="Calibri" panose="020F0502020204030204" pitchFamily="34" charset="0"/>
              </a:rPr>
              <a:t>إغلاق</a:t>
            </a:r>
            <a:r>
              <a:rPr lang="ar-SA" b="1" dirty="0">
                <a:solidFill>
                  <a:schemeClr val="bg1"/>
                </a:solidFill>
                <a:latin typeface="Calibri" panose="020F0502020204030204" pitchFamily="34" charset="0"/>
                <a:ea typeface="Calibri" panose="020F0502020204030204" pitchFamily="34" charset="0"/>
                <a:cs typeface="Calibri" panose="020F0502020204030204" pitchFamily="34" charset="0"/>
              </a:rPr>
              <a:t> الوحدة</a:t>
            </a:r>
            <a:endParaRPr lang="en-U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indent="0" algn="r" rtl="1">
              <a:buNone/>
            </a:pPr>
            <a:r>
              <a:rPr lang="ar-SA" i="1" dirty="0">
                <a:solidFill>
                  <a:schemeClr val="bg1"/>
                </a:solidFill>
                <a:latin typeface="Calibri" panose="020F0502020204030204" pitchFamily="34" charset="0"/>
                <a:ea typeface="Calibri" panose="020F0502020204030204" pitchFamily="34" charset="0"/>
                <a:cs typeface="Calibri" panose="020F0502020204030204" pitchFamily="34" charset="0"/>
              </a:rPr>
              <a:t>٣٠</a:t>
            </a:r>
            <a:r>
              <a:rPr lang="en-US" i="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i="1" dirty="0" err="1">
                <a:solidFill>
                  <a:schemeClr val="bg1"/>
                </a:solidFill>
                <a:latin typeface="Calibri" panose="020F0502020204030204" pitchFamily="34" charset="0"/>
                <a:ea typeface="Calibri" panose="020F0502020204030204" pitchFamily="34" charset="0"/>
                <a:cs typeface="Calibri" panose="020F0502020204030204" pitchFamily="34" charset="0"/>
              </a:rPr>
              <a:t>دقيقة</a:t>
            </a:r>
            <a:endParaRPr lang="en-US"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5" name="Hexagon 24">
            <a:extLst>
              <a:ext uri="{FF2B5EF4-FFF2-40B4-BE49-F238E27FC236}">
                <a16:creationId xmlns:a16="http://schemas.microsoft.com/office/drawing/2014/main" id="{37D81114-568C-4AAA-9976-2EB696817307}"/>
              </a:ext>
            </a:extLst>
          </p:cNvPr>
          <p:cNvSpPr/>
          <p:nvPr/>
        </p:nvSpPr>
        <p:spPr>
          <a:xfrm rot="1782986">
            <a:off x="10399618" y="476241"/>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10395497" y="1101861"/>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10399617" y="1727481"/>
            <a:ext cx="335595" cy="289306"/>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10395497" y="2353101"/>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10399618" y="2978721"/>
            <a:ext cx="335595" cy="289306"/>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10399618" y="4229961"/>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1" name="Hexagon 30">
            <a:extLst>
              <a:ext uri="{FF2B5EF4-FFF2-40B4-BE49-F238E27FC236}">
                <a16:creationId xmlns:a16="http://schemas.microsoft.com/office/drawing/2014/main" id="{1A21B561-6CC5-4F29-9E34-644CC16CF189}"/>
              </a:ext>
            </a:extLst>
          </p:cNvPr>
          <p:cNvSpPr/>
          <p:nvPr/>
        </p:nvSpPr>
        <p:spPr>
          <a:xfrm rot="1782986">
            <a:off x="10399618" y="4855581"/>
            <a:ext cx="335595" cy="289306"/>
          </a:xfrm>
          <a:prstGeom prst="hexagon">
            <a:avLst>
              <a:gd name="adj" fmla="val 28965"/>
              <a:gd name="vf" fmla="val 115470"/>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2" name="Hexagon 31">
            <a:extLst>
              <a:ext uri="{FF2B5EF4-FFF2-40B4-BE49-F238E27FC236}">
                <a16:creationId xmlns:a16="http://schemas.microsoft.com/office/drawing/2014/main" id="{ACB160BB-5C43-437B-A56D-9358A65C17FB}"/>
              </a:ext>
            </a:extLst>
          </p:cNvPr>
          <p:cNvSpPr/>
          <p:nvPr/>
        </p:nvSpPr>
        <p:spPr>
          <a:xfrm rot="1782986">
            <a:off x="10399618" y="5481201"/>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10395498" y="6147118"/>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pPr rtl="1"/>
            <a:r>
              <a:rPr lang="ar-SA" dirty="0">
                <a:latin typeface="Calibri" panose="020F0502020204030204" pitchFamily="34" charset="0"/>
                <a:cs typeface="Calibri" panose="020F0502020204030204" pitchFamily="34" charset="0"/>
              </a:rPr>
              <a:t>الأجندة</a:t>
            </a:r>
            <a:endParaRPr lang="en-CA" dirty="0">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5C2B7117-FB7A-A74B-EE13-2F1155662050}"/>
              </a:ext>
            </a:extLst>
          </p:cNvPr>
          <p:cNvSpPr txBox="1"/>
          <p:nvPr/>
        </p:nvSpPr>
        <p:spPr>
          <a:xfrm>
            <a:off x="6378751" y="5144663"/>
            <a:ext cx="3757912" cy="923330"/>
          </a:xfrm>
          <a:prstGeom prst="rect">
            <a:avLst/>
          </a:prstGeom>
          <a:noFill/>
        </p:spPr>
        <p:txBody>
          <a:bodyPr wrap="square">
            <a:spAutoFit/>
          </a:bodyPr>
          <a:lstStyle/>
          <a:p>
            <a:pPr marL="0" indent="0" algn="r" rtl="1">
              <a:buNone/>
            </a:pP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كيف يمكنني دعم طفل في </a:t>
            </a:r>
            <a:r>
              <a:rPr lang="en-US" b="1" dirty="0" err="1">
                <a:solidFill>
                  <a:schemeClr val="bg1"/>
                </a:solidFill>
                <a:latin typeface="Calibri" panose="020F0502020204030204" pitchFamily="34" charset="0"/>
                <a:ea typeface="Calibri" panose="020F0502020204030204" pitchFamily="34" charset="0"/>
                <a:cs typeface="Calibri" panose="020F0502020204030204" pitchFamily="34" charset="0"/>
              </a:rPr>
              <a:t>ترتيبات</a:t>
            </a: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ar-SA" b="1" dirty="0">
                <a:solidFill>
                  <a:schemeClr val="bg1"/>
                </a:solidFill>
                <a:latin typeface="Calibri" panose="020F0502020204030204" pitchFamily="34" charset="0"/>
                <a:ea typeface="Calibri" panose="020F0502020204030204" pitchFamily="34" charset="0"/>
                <a:cs typeface="Calibri" panose="020F0502020204030204" pitchFamily="34" charset="0"/>
              </a:rPr>
              <a:t>ال</a:t>
            </a:r>
            <a:r>
              <a:rPr lang="en-US" b="1" dirty="0" err="1">
                <a:solidFill>
                  <a:schemeClr val="bg1"/>
                </a:solidFill>
                <a:latin typeface="Calibri" panose="020F0502020204030204" pitchFamily="34" charset="0"/>
                <a:ea typeface="Calibri" panose="020F0502020204030204" pitchFamily="34" charset="0"/>
                <a:cs typeface="Calibri" panose="020F0502020204030204" pitchFamily="34" charset="0"/>
              </a:rPr>
              <a:t>رعاية</a:t>
            </a: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b="1" dirty="0" err="1">
                <a:solidFill>
                  <a:schemeClr val="bg1"/>
                </a:solidFill>
                <a:latin typeface="Calibri" panose="020F0502020204030204" pitchFamily="34" charset="0"/>
                <a:ea typeface="Calibri" panose="020F0502020204030204" pitchFamily="34" charset="0"/>
                <a:cs typeface="Calibri" panose="020F0502020204030204" pitchFamily="34" charset="0"/>
              </a:rPr>
              <a:t>غير</a:t>
            </a: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ar-SA" b="1" dirty="0" err="1">
                <a:solidFill>
                  <a:schemeClr val="bg1"/>
                </a:solidFill>
                <a:latin typeface="Calibri" panose="020F0502020204030204" pitchFamily="34" charset="0"/>
                <a:ea typeface="Calibri" panose="020F0502020204030204" pitchFamily="34" charset="0"/>
                <a:cs typeface="Calibri" panose="020F0502020204030204" pitchFamily="34" charset="0"/>
              </a:rPr>
              <a:t>الآ</a:t>
            </a:r>
            <a:r>
              <a:rPr lang="en-US" b="1" dirty="0" err="1">
                <a:solidFill>
                  <a:schemeClr val="bg1"/>
                </a:solidFill>
                <a:latin typeface="Calibri" panose="020F0502020204030204" pitchFamily="34" charset="0"/>
                <a:ea typeface="Calibri" panose="020F0502020204030204" pitchFamily="34" charset="0"/>
                <a:cs typeface="Calibri" panose="020F0502020204030204" pitchFamily="34" charset="0"/>
              </a:rPr>
              <a:t>منة</a:t>
            </a: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0" indent="0" algn="r" rtl="1">
              <a:buNone/>
            </a:pPr>
            <a:r>
              <a:rPr lang="en-US" i="1" dirty="0" err="1">
                <a:solidFill>
                  <a:schemeClr val="bg1"/>
                </a:solidFill>
                <a:latin typeface="Calibri" panose="020F0502020204030204" pitchFamily="34" charset="0"/>
                <a:ea typeface="Calibri" panose="020F0502020204030204" pitchFamily="34" charset="0"/>
                <a:cs typeface="Calibri" panose="020F0502020204030204" pitchFamily="34" charset="0"/>
              </a:rPr>
              <a:t>ساعة</a:t>
            </a:r>
            <a:r>
              <a:rPr lang="en-US" i="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i="1" dirty="0" err="1">
                <a:solidFill>
                  <a:schemeClr val="bg1"/>
                </a:solidFill>
                <a:latin typeface="Calibri" panose="020F0502020204030204" pitchFamily="34" charset="0"/>
                <a:ea typeface="Calibri" panose="020F0502020204030204" pitchFamily="34" charset="0"/>
                <a:cs typeface="Calibri" panose="020F0502020204030204" pitchFamily="34" charset="0"/>
              </a:rPr>
              <a:t>و</a:t>
            </a:r>
            <a:r>
              <a:rPr lang="en-US" i="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ar-SA" i="1" dirty="0">
                <a:solidFill>
                  <a:schemeClr val="bg1"/>
                </a:solidFill>
                <a:latin typeface="Calibri" panose="020F0502020204030204" pitchFamily="34" charset="0"/>
                <a:ea typeface="Calibri" panose="020F0502020204030204" pitchFamily="34" charset="0"/>
                <a:cs typeface="Calibri" panose="020F0502020204030204" pitchFamily="34" charset="0"/>
              </a:rPr>
              <a:t>٣٠</a:t>
            </a:r>
            <a:r>
              <a:rPr lang="en-US" i="1" dirty="0">
                <a:solidFill>
                  <a:schemeClr val="bg1"/>
                </a:solidFill>
                <a:latin typeface="Calibri" panose="020F0502020204030204" pitchFamily="34" charset="0"/>
                <a:ea typeface="Calibri" panose="020F0502020204030204" pitchFamily="34" charset="0"/>
                <a:cs typeface="Calibri" panose="020F0502020204030204" pitchFamily="34" charset="0"/>
              </a:rPr>
              <a:t> دقيقة</a:t>
            </a:r>
            <a:endParaRPr lang="en-US"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3" name="Hexagon 2">
            <a:extLst>
              <a:ext uri="{FF2B5EF4-FFF2-40B4-BE49-F238E27FC236}">
                <a16:creationId xmlns:a16="http://schemas.microsoft.com/office/drawing/2014/main" id="{5DBC3A6F-DCAD-DB5D-F50C-085E2606EB2F}"/>
              </a:ext>
            </a:extLst>
          </p:cNvPr>
          <p:cNvSpPr/>
          <p:nvPr/>
        </p:nvSpPr>
        <p:spPr>
          <a:xfrm rot="1782986">
            <a:off x="10399618" y="3604341"/>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p:txBody>
          <a:bodyPr>
            <a:normAutofit/>
          </a:bodyPr>
          <a:lstStyle/>
          <a:p>
            <a:pPr rtl="1"/>
            <a:r>
              <a:rPr lang="en-GB" dirty="0" err="1">
                <a:latin typeface="Calibri" panose="020F0502020204030204" pitchFamily="34" charset="0"/>
                <a:cs typeface="Calibri" panose="020F0502020204030204" pitchFamily="34" charset="0"/>
              </a:rPr>
              <a:t>أدوات</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خط</a:t>
            </a:r>
            <a:r>
              <a:rPr lang="ar-SA" dirty="0" err="1">
                <a:latin typeface="Calibri" panose="020F0502020204030204" pitchFamily="34" charset="0"/>
                <a:cs typeface="Calibri" panose="020F0502020204030204" pitchFamily="34" charset="0"/>
              </a:rPr>
              <a:t>ة</a:t>
            </a:r>
            <a:r>
              <a:rPr lang="en-GB" dirty="0">
                <a:latin typeface="Calibri" panose="020F0502020204030204" pitchFamily="34" charset="0"/>
                <a:cs typeface="Calibri" panose="020F0502020204030204" pitchFamily="34" charset="0"/>
              </a:rPr>
              <a:t> السلامة</a:t>
            </a:r>
            <a:endParaRPr lang="en-BE">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2F259A2B-386E-158B-4D51-CD54265B51BA}"/>
              </a:ext>
            </a:extLst>
          </p:cNvPr>
          <p:cNvSpPr txBox="1"/>
          <p:nvPr/>
        </p:nvSpPr>
        <p:spPr>
          <a:xfrm>
            <a:off x="5003859" y="2264683"/>
            <a:ext cx="6613872" cy="3323987"/>
          </a:xfrm>
          <a:prstGeom prst="rect">
            <a:avLst/>
          </a:prstGeom>
          <a:noFill/>
        </p:spPr>
        <p:txBody>
          <a:bodyPr wrap="square" lIns="91440" tIns="45720" rIns="91440" bIns="45720" rtlCol="0" anchor="t">
            <a:spAutoFit/>
          </a:bodyPr>
          <a:lstStyle/>
          <a:p>
            <a:pPr algn="r" rtl="1"/>
            <a:r>
              <a:rPr lang="ar-SA" sz="2100" b="1" dirty="0">
                <a:latin typeface="Calibri" panose="020F0502020204030204" pitchFamily="34" charset="0"/>
                <a:cs typeface="Calibri" panose="020F0502020204030204" pitchFamily="34" charset="0"/>
              </a:rPr>
              <a:t>ال</a:t>
            </a:r>
            <a:r>
              <a:rPr lang="en-GB" sz="2100" b="1" dirty="0" err="1">
                <a:latin typeface="Calibri" panose="020F0502020204030204" pitchFamily="34" charset="0"/>
                <a:cs typeface="Calibri" panose="020F0502020204030204" pitchFamily="34" charset="0"/>
              </a:rPr>
              <a:t>خريطة</a:t>
            </a:r>
            <a:r>
              <a:rPr lang="en-GB" sz="2100" b="1" dirty="0">
                <a:latin typeface="Calibri" panose="020F0502020204030204" pitchFamily="34" charset="0"/>
                <a:cs typeface="Calibri" panose="020F0502020204030204" pitchFamily="34" charset="0"/>
              </a:rPr>
              <a:t> </a:t>
            </a:r>
            <a:r>
              <a:rPr lang="en-GB" sz="2100" b="1" dirty="0" err="1">
                <a:latin typeface="Calibri" panose="020F0502020204030204" pitchFamily="34" charset="0"/>
                <a:cs typeface="Calibri" panose="020F0502020204030204" pitchFamily="34" charset="0"/>
              </a:rPr>
              <a:t>المجتمع</a:t>
            </a:r>
            <a:r>
              <a:rPr lang="ar-SA" sz="2100" b="1" dirty="0" err="1">
                <a:latin typeface="Calibri" panose="020F0502020204030204" pitchFamily="34" charset="0"/>
                <a:cs typeface="Calibri" panose="020F0502020204030204" pitchFamily="34" charset="0"/>
              </a:rPr>
              <a:t>ية</a:t>
            </a:r>
            <a:endParaRPr lang="en-GB" sz="2100" b="1"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100" dirty="0">
                <a:latin typeface="Calibri" panose="020F0502020204030204" pitchFamily="34" charset="0"/>
                <a:cs typeface="Calibri" panose="020F0502020204030204" pitchFamily="34" charset="0"/>
              </a:rPr>
              <a:t>الفئة العمرية: </a:t>
            </a:r>
            <a:r>
              <a:rPr lang="en-GB" sz="2100" dirty="0" err="1">
                <a:latin typeface="Calibri" panose="020F0502020204030204" pitchFamily="34" charset="0"/>
                <a:cs typeface="Calibri" panose="020F0502020204030204" pitchFamily="34" charset="0"/>
              </a:rPr>
              <a:t>من</a:t>
            </a:r>
            <a:r>
              <a:rPr lang="en-GB" sz="2100" dirty="0">
                <a:latin typeface="Calibri" panose="020F0502020204030204" pitchFamily="34" charset="0"/>
                <a:cs typeface="Calibri" panose="020F0502020204030204" pitchFamily="34" charset="0"/>
              </a:rPr>
              <a:t> </a:t>
            </a:r>
            <a:r>
              <a:rPr lang="ar-SA" sz="2100" dirty="0">
                <a:latin typeface="Calibri" panose="020F0502020204030204" pitchFamily="34" charset="0"/>
                <a:cs typeface="Calibri" panose="020F0502020204030204" pitchFamily="34" charset="0"/>
              </a:rPr>
              <a:t>٤</a:t>
            </a:r>
            <a:r>
              <a:rPr lang="en-GB" sz="2100" dirty="0">
                <a:latin typeface="Calibri" panose="020F0502020204030204" pitchFamily="34" charset="0"/>
                <a:cs typeface="Calibri" panose="020F0502020204030204" pitchFamily="34" charset="0"/>
              </a:rPr>
              <a:t> </a:t>
            </a:r>
            <a:r>
              <a:rPr lang="en-GB" sz="2100" dirty="0" err="1">
                <a:latin typeface="Calibri" panose="020F0502020204030204" pitchFamily="34" charset="0"/>
                <a:cs typeface="Calibri" panose="020F0502020204030204" pitchFamily="34" charset="0"/>
              </a:rPr>
              <a:t>إلى</a:t>
            </a:r>
            <a:r>
              <a:rPr lang="en-GB" sz="2100" dirty="0">
                <a:latin typeface="Calibri" panose="020F0502020204030204" pitchFamily="34" charset="0"/>
                <a:cs typeface="Calibri" panose="020F0502020204030204" pitchFamily="34" charset="0"/>
              </a:rPr>
              <a:t> </a:t>
            </a:r>
            <a:r>
              <a:rPr lang="ar-SA" sz="2100" dirty="0">
                <a:latin typeface="Calibri" panose="020F0502020204030204" pitchFamily="34" charset="0"/>
                <a:cs typeface="Calibri" panose="020F0502020204030204" pitchFamily="34" charset="0"/>
              </a:rPr>
              <a:t>١٢</a:t>
            </a:r>
            <a:r>
              <a:rPr lang="en-GB" sz="2100" dirty="0">
                <a:latin typeface="Calibri" panose="020F0502020204030204" pitchFamily="34" charset="0"/>
                <a:cs typeface="Calibri" panose="020F0502020204030204" pitchFamily="34" charset="0"/>
              </a:rPr>
              <a:t> سنة</a:t>
            </a:r>
          </a:p>
          <a:p>
            <a:pPr marL="342900" indent="-342900" algn="r" rtl="1">
              <a:buFont typeface="Arial" panose="020B0604020202020204" pitchFamily="34" charset="0"/>
              <a:buChar char="•"/>
            </a:pPr>
            <a:r>
              <a:rPr lang="en-GB" sz="2100" dirty="0">
                <a:latin typeface="Calibri" panose="020F0502020204030204" pitchFamily="34" charset="0"/>
                <a:cs typeface="Calibri" panose="020F0502020204030204" pitchFamily="34" charset="0"/>
              </a:rPr>
              <a:t>الوقت: </a:t>
            </a:r>
            <a:r>
              <a:rPr lang="en-GB" sz="2100" dirty="0" err="1">
                <a:latin typeface="Calibri" panose="020F0502020204030204" pitchFamily="34" charset="0"/>
                <a:cs typeface="Calibri" panose="020F0502020204030204" pitchFamily="34" charset="0"/>
              </a:rPr>
              <a:t>من</a:t>
            </a:r>
            <a:r>
              <a:rPr lang="en-GB" sz="2100" dirty="0">
                <a:latin typeface="Calibri" panose="020F0502020204030204" pitchFamily="34" charset="0"/>
                <a:cs typeface="Calibri" panose="020F0502020204030204" pitchFamily="34" charset="0"/>
              </a:rPr>
              <a:t> </a:t>
            </a:r>
            <a:r>
              <a:rPr lang="ar-SA" sz="2100" dirty="0">
                <a:latin typeface="Calibri" panose="020F0502020204030204" pitchFamily="34" charset="0"/>
                <a:cs typeface="Calibri" panose="020F0502020204030204" pitchFamily="34" charset="0"/>
              </a:rPr>
              <a:t>١٥</a:t>
            </a:r>
            <a:r>
              <a:rPr lang="en-GB" sz="2100" dirty="0">
                <a:latin typeface="Calibri" panose="020F0502020204030204" pitchFamily="34" charset="0"/>
                <a:cs typeface="Calibri" panose="020F0502020204030204" pitchFamily="34" charset="0"/>
              </a:rPr>
              <a:t> دقيقة </a:t>
            </a:r>
            <a:r>
              <a:rPr lang="en-GB" sz="2100" dirty="0" err="1">
                <a:latin typeface="Calibri" panose="020F0502020204030204" pitchFamily="34" charset="0"/>
                <a:cs typeface="Calibri" panose="020F0502020204030204" pitchFamily="34" charset="0"/>
              </a:rPr>
              <a:t>إلى</a:t>
            </a:r>
            <a:r>
              <a:rPr lang="en-GB" sz="2100" dirty="0">
                <a:latin typeface="Calibri" panose="020F0502020204030204" pitchFamily="34" charset="0"/>
                <a:cs typeface="Calibri" panose="020F0502020204030204" pitchFamily="34" charset="0"/>
              </a:rPr>
              <a:t> </a:t>
            </a:r>
            <a:r>
              <a:rPr lang="ar-SA" sz="2100" dirty="0">
                <a:latin typeface="Calibri" panose="020F0502020204030204" pitchFamily="34" charset="0"/>
                <a:cs typeface="Calibri" panose="020F0502020204030204" pitchFamily="34" charset="0"/>
              </a:rPr>
              <a:t>٣٠</a:t>
            </a:r>
            <a:r>
              <a:rPr lang="en-GB" sz="2100" dirty="0">
                <a:latin typeface="Calibri" panose="020F0502020204030204" pitchFamily="34" charset="0"/>
                <a:cs typeface="Calibri" panose="020F0502020204030204" pitchFamily="34" charset="0"/>
              </a:rPr>
              <a:t> دقيقة (يعتمد على الطفل)</a:t>
            </a:r>
          </a:p>
          <a:p>
            <a:pPr marL="342900" indent="-342900" algn="r" rtl="1">
              <a:buFont typeface="Arial" panose="020B0604020202020204" pitchFamily="34" charset="0"/>
              <a:buChar char="•"/>
            </a:pPr>
            <a:r>
              <a:rPr lang="en-GB" sz="2100" dirty="0">
                <a:latin typeface="Calibri" panose="020F0502020204030204" pitchFamily="34" charset="0"/>
                <a:cs typeface="Calibri" panose="020F0502020204030204" pitchFamily="34" charset="0"/>
              </a:rPr>
              <a:t>المواد: الورق وأقلام الرصاص</a:t>
            </a:r>
          </a:p>
          <a:p>
            <a:pPr algn="r" rtl="1"/>
            <a:endParaRPr lang="en-GB" sz="2100" b="1" dirty="0">
              <a:latin typeface="Calibri" panose="020F0502020204030204" pitchFamily="34" charset="0"/>
              <a:cs typeface="Calibri" panose="020F0502020204030204" pitchFamily="34" charset="0"/>
            </a:endParaRPr>
          </a:p>
          <a:p>
            <a:pPr algn="r" rtl="1"/>
            <a:r>
              <a:rPr lang="ar-SA" sz="2100" b="1" dirty="0">
                <a:latin typeface="Calibri" panose="020F0502020204030204" pitchFamily="34" charset="0"/>
                <a:cs typeface="Calibri" panose="020F0502020204030204" pitchFamily="34" charset="0"/>
              </a:rPr>
              <a:t>الهدف</a:t>
            </a:r>
            <a:endParaRPr lang="en-GB" sz="2100" dirty="0">
              <a:latin typeface="Calibri" panose="020F0502020204030204" pitchFamily="34" charset="0"/>
              <a:cs typeface="Calibri" panose="020F0502020204030204" pitchFamily="34" charset="0"/>
            </a:endParaRPr>
          </a:p>
          <a:p>
            <a:pPr marL="342900" indent="-342900" algn="r" rtl="1">
              <a:buFont typeface="Arial"/>
              <a:buChar char="•"/>
            </a:pPr>
            <a:r>
              <a:rPr lang="en-GB" sz="2100" dirty="0">
                <a:latin typeface="Calibri" panose="020F0502020204030204" pitchFamily="34" charset="0"/>
                <a:cs typeface="Calibri" panose="020F0502020204030204" pitchFamily="34" charset="0"/>
              </a:rPr>
              <a:t>اكتساب فهم أفضل لمجتمع الطفل</a:t>
            </a:r>
          </a:p>
          <a:p>
            <a:pPr marL="342900" indent="-342900" algn="r" rtl="1">
              <a:buFont typeface="Arial"/>
              <a:buChar char="•"/>
            </a:pPr>
            <a:r>
              <a:rPr lang="en-GB" sz="2100" dirty="0">
                <a:latin typeface="Calibri" panose="020F0502020204030204" pitchFamily="34" charset="0"/>
                <a:cs typeface="Calibri" panose="020F0502020204030204" pitchFamily="34" charset="0"/>
              </a:rPr>
              <a:t>حدد المخاطر وعوامل الحماية في المجتمع</a:t>
            </a:r>
            <a:endParaRPr lang="en-GB" dirty="0">
              <a:latin typeface="Calibri" panose="020F0502020204030204" pitchFamily="34" charset="0"/>
              <a:cs typeface="Calibri" panose="020F0502020204030204" pitchFamily="34" charset="0"/>
            </a:endParaRPr>
          </a:p>
          <a:p>
            <a:pPr marL="342900" indent="-342900" algn="r" rtl="1">
              <a:buFont typeface="Arial"/>
              <a:buChar char="•"/>
            </a:pPr>
            <a:r>
              <a:rPr lang="en-GB" sz="2100" dirty="0">
                <a:latin typeface="Calibri" panose="020F0502020204030204" pitchFamily="34" charset="0"/>
                <a:cs typeface="Calibri" panose="020F0502020204030204" pitchFamily="34" charset="0"/>
              </a:rPr>
              <a:t>تحديد الأشخاص والأماكن غير الآمنة</a:t>
            </a:r>
          </a:p>
          <a:p>
            <a:pPr marL="342900" indent="-342900" algn="r" rtl="1">
              <a:buFont typeface="Arial"/>
              <a:buChar char="•"/>
            </a:pPr>
            <a:r>
              <a:rPr lang="en-GB" sz="2100" dirty="0">
                <a:latin typeface="Calibri" panose="020F0502020204030204" pitchFamily="34" charset="0"/>
                <a:cs typeface="Calibri" panose="020F0502020204030204" pitchFamily="34" charset="0"/>
              </a:rPr>
              <a:t>تحديد الأشخاص والأماكن الآمنة</a:t>
            </a:r>
          </a:p>
        </p:txBody>
      </p:sp>
      <p:grpSp>
        <p:nvGrpSpPr>
          <p:cNvPr id="3" name="Group 2">
            <a:extLst>
              <a:ext uri="{FF2B5EF4-FFF2-40B4-BE49-F238E27FC236}">
                <a16:creationId xmlns:a16="http://schemas.microsoft.com/office/drawing/2014/main" id="{AA256C04-CD25-D159-B31D-35360AD3803E}"/>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3860E5E0-FA66-4439-083D-491A810DBD8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EE0DE9E0-B67D-DA28-8A35-3B23B67F02CF}"/>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683F434F-B314-0397-7385-04C9301CEF84}"/>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600" b="1" dirty="0">
                    <a:latin typeface="Arial" panose="020B0604020202020204" pitchFamily="34" charset="0"/>
                    <a:cs typeface="Arial" panose="020B0604020202020204" pitchFamily="34" charset="0"/>
                  </a:rPr>
                  <a:t>٧٧-٧٩</a:t>
                </a:r>
                <a:endParaRPr lang="en-CA" sz="1600" b="1"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77BE70A9-F4E6-A883-E003-E80A950FD3B6}"/>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25B11F42-345F-7A01-B274-0D2350C44FBA}"/>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68B00677-029F-B34A-3506-F995963E947B}"/>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21E6C628-F026-9196-B8FD-883F396F435B}"/>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grpSp>
        <p:nvGrpSpPr>
          <p:cNvPr id="7" name="Group 6">
            <a:extLst>
              <a:ext uri="{FF2B5EF4-FFF2-40B4-BE49-F238E27FC236}">
                <a16:creationId xmlns:a16="http://schemas.microsoft.com/office/drawing/2014/main" id="{DF5F3292-07E2-B27F-1312-5DE8BE6C355C}"/>
              </a:ext>
            </a:extLst>
          </p:cNvPr>
          <p:cNvGrpSpPr/>
          <p:nvPr/>
        </p:nvGrpSpPr>
        <p:grpSpPr>
          <a:xfrm>
            <a:off x="724513" y="3087708"/>
            <a:ext cx="3626794" cy="2126923"/>
            <a:chOff x="1148814" y="2839157"/>
            <a:chExt cx="4770763" cy="1930400"/>
          </a:xfrm>
        </p:grpSpPr>
        <p:sp>
          <p:nvSpPr>
            <p:cNvPr id="8" name="Arrow: Chevron 7">
              <a:extLst>
                <a:ext uri="{FF2B5EF4-FFF2-40B4-BE49-F238E27FC236}">
                  <a16:creationId xmlns:a16="http://schemas.microsoft.com/office/drawing/2014/main" id="{1A99670B-E41D-E13A-1AFD-839C3E9EC004}"/>
                </a:ext>
              </a:extLst>
            </p:cNvPr>
            <p:cNvSpPr/>
            <p:nvPr/>
          </p:nvSpPr>
          <p:spPr>
            <a:xfrm rot="16200000">
              <a:off x="1378914"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solidFill>
                  <a:schemeClr val="tx1"/>
                </a:solidFill>
              </a:endParaRPr>
            </a:p>
          </p:txBody>
        </p:sp>
        <p:sp>
          <p:nvSpPr>
            <p:cNvPr id="9" name="Arrow: Chevron 8">
              <a:extLst>
                <a:ext uri="{FF2B5EF4-FFF2-40B4-BE49-F238E27FC236}">
                  <a16:creationId xmlns:a16="http://schemas.microsoft.com/office/drawing/2014/main" id="{286244E7-AD1C-351B-40B7-6490C713772B}"/>
                </a:ext>
              </a:extLst>
            </p:cNvPr>
            <p:cNvSpPr/>
            <p:nvPr/>
          </p:nvSpPr>
          <p:spPr>
            <a:xfrm rot="16200000">
              <a:off x="3759077"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solidFill>
                  <a:schemeClr val="tx1"/>
                </a:solidFill>
              </a:endParaRPr>
            </a:p>
          </p:txBody>
        </p:sp>
      </p:grpSp>
      <p:pic>
        <p:nvPicPr>
          <p:cNvPr id="10" name="Graphic 9" descr="Marker with solid fill">
            <a:extLst>
              <a:ext uri="{FF2B5EF4-FFF2-40B4-BE49-F238E27FC236}">
                <a16:creationId xmlns:a16="http://schemas.microsoft.com/office/drawing/2014/main" id="{A611974A-0085-4A99-84C1-09BBBAA08D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8391" y="3436333"/>
            <a:ext cx="1007490" cy="1007490"/>
          </a:xfrm>
          <a:prstGeom prst="rect">
            <a:avLst/>
          </a:prstGeom>
        </p:spPr>
      </p:pic>
      <p:pic>
        <p:nvPicPr>
          <p:cNvPr id="19" name="Graphic 18" descr="Marker with solid fill">
            <a:extLst>
              <a:ext uri="{FF2B5EF4-FFF2-40B4-BE49-F238E27FC236}">
                <a16:creationId xmlns:a16="http://schemas.microsoft.com/office/drawing/2014/main" id="{006617C9-C0F1-1542-2FC8-C3D1D2BA41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22293" y="3759369"/>
            <a:ext cx="1007490" cy="1007490"/>
          </a:xfrm>
          <a:prstGeom prst="rect">
            <a:avLst/>
          </a:prstGeom>
        </p:spPr>
      </p:pic>
      <p:pic>
        <p:nvPicPr>
          <p:cNvPr id="20" name="Graphic 19" descr="Marker with solid fill">
            <a:extLst>
              <a:ext uri="{FF2B5EF4-FFF2-40B4-BE49-F238E27FC236}">
                <a16:creationId xmlns:a16="http://schemas.microsoft.com/office/drawing/2014/main" id="{F4A80C4D-7800-0BDA-F0F5-FDB79103968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46196" y="2919187"/>
            <a:ext cx="1007490" cy="1007490"/>
          </a:xfrm>
          <a:prstGeom prst="rect">
            <a:avLst/>
          </a:prstGeom>
        </p:spPr>
      </p:pic>
      <p:grpSp>
        <p:nvGrpSpPr>
          <p:cNvPr id="21" name="Group 20">
            <a:extLst>
              <a:ext uri="{FF2B5EF4-FFF2-40B4-BE49-F238E27FC236}">
                <a16:creationId xmlns:a16="http://schemas.microsoft.com/office/drawing/2014/main" id="{05FAE766-E55B-F654-0CA9-2EA659D53A5F}"/>
              </a:ext>
            </a:extLst>
          </p:cNvPr>
          <p:cNvGrpSpPr/>
          <p:nvPr/>
        </p:nvGrpSpPr>
        <p:grpSpPr>
          <a:xfrm rot="1465369">
            <a:off x="1544194" y="2266537"/>
            <a:ext cx="1363688" cy="564506"/>
            <a:chOff x="-75030" y="1568450"/>
            <a:chExt cx="2316311" cy="958850"/>
          </a:xfrm>
        </p:grpSpPr>
        <p:sp>
          <p:nvSpPr>
            <p:cNvPr id="29" name="Oval 28">
              <a:extLst>
                <a:ext uri="{FF2B5EF4-FFF2-40B4-BE49-F238E27FC236}">
                  <a16:creationId xmlns:a16="http://schemas.microsoft.com/office/drawing/2014/main" id="{691F9498-D8C3-C2F1-8CC2-0D629D925F19}"/>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0" name="Rectangle: Top Corners Rounded 29">
              <a:extLst>
                <a:ext uri="{FF2B5EF4-FFF2-40B4-BE49-F238E27FC236}">
                  <a16:creationId xmlns:a16="http://schemas.microsoft.com/office/drawing/2014/main" id="{B996983F-9132-E2B4-ACDF-87E1855A1DC6}"/>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1" name="Rectangle: Top Corners Rounded 30">
              <a:extLst>
                <a:ext uri="{FF2B5EF4-FFF2-40B4-BE49-F238E27FC236}">
                  <a16:creationId xmlns:a16="http://schemas.microsoft.com/office/drawing/2014/main" id="{E4FBF0E3-688D-F569-31AC-872F6CB3B359}"/>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spTree>
    <p:extLst>
      <p:ext uri="{BB962C8B-B14F-4D97-AF65-F5344CB8AC3E}">
        <p14:creationId xmlns:p14="http://schemas.microsoft.com/office/powerpoint/2010/main" val="7978754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p:txBody>
          <a:bodyPr>
            <a:normAutofit/>
          </a:bodyPr>
          <a:lstStyle/>
          <a:p>
            <a:pPr rtl="1"/>
            <a:r>
              <a:rPr lang="en-GB" dirty="0" err="1">
                <a:latin typeface="Calibri" panose="020F0502020204030204" pitchFamily="34" charset="0"/>
                <a:cs typeface="Calibri" panose="020F0502020204030204" pitchFamily="34" charset="0"/>
              </a:rPr>
              <a:t>أدوات</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خط</a:t>
            </a:r>
            <a:r>
              <a:rPr lang="ar-SA" dirty="0" err="1">
                <a:latin typeface="Calibri" panose="020F0502020204030204" pitchFamily="34" charset="0"/>
                <a:cs typeface="Calibri" panose="020F0502020204030204" pitchFamily="34" charset="0"/>
              </a:rPr>
              <a:t>ة</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السلامة</a:t>
            </a:r>
            <a:endParaRPr lang="en-BE"/>
          </a:p>
        </p:txBody>
      </p:sp>
      <p:sp>
        <p:nvSpPr>
          <p:cNvPr id="6" name="TextBox 5">
            <a:extLst>
              <a:ext uri="{FF2B5EF4-FFF2-40B4-BE49-F238E27FC236}">
                <a16:creationId xmlns:a16="http://schemas.microsoft.com/office/drawing/2014/main" id="{2F259A2B-386E-158B-4D51-CD54265B51BA}"/>
              </a:ext>
            </a:extLst>
          </p:cNvPr>
          <p:cNvSpPr txBox="1"/>
          <p:nvPr/>
        </p:nvSpPr>
        <p:spPr>
          <a:xfrm>
            <a:off x="5042770" y="1745434"/>
            <a:ext cx="6662770" cy="4293483"/>
          </a:xfrm>
          <a:prstGeom prst="rect">
            <a:avLst/>
          </a:prstGeom>
          <a:noFill/>
        </p:spPr>
        <p:txBody>
          <a:bodyPr wrap="square" lIns="91440" tIns="45720" rIns="91440" bIns="45720" rtlCol="0" anchor="t">
            <a:spAutoFit/>
          </a:bodyPr>
          <a:lstStyle/>
          <a:p>
            <a:pPr algn="r" rtl="1"/>
            <a:r>
              <a:rPr lang="en-GB" sz="2100" b="1" dirty="0">
                <a:latin typeface="Calibri" panose="020F0502020204030204" pitchFamily="34" charset="0"/>
                <a:cs typeface="Calibri" panose="020F0502020204030204" pitchFamily="34" charset="0"/>
              </a:rPr>
              <a:t>دائرة الأمان</a:t>
            </a:r>
          </a:p>
          <a:p>
            <a:pPr marL="342900" indent="-342900" algn="r" rtl="1">
              <a:buFont typeface="Arial" panose="020B0604020202020204" pitchFamily="34" charset="0"/>
              <a:buChar char="•"/>
            </a:pPr>
            <a:r>
              <a:rPr lang="en-GB" sz="2100" dirty="0">
                <a:latin typeface="Calibri" panose="020F0502020204030204" pitchFamily="34" charset="0"/>
                <a:cs typeface="Calibri" panose="020F0502020204030204" pitchFamily="34" charset="0"/>
              </a:rPr>
              <a:t>الفئة العمرية: </a:t>
            </a:r>
            <a:r>
              <a:rPr lang="en-GB" sz="2100" dirty="0" err="1">
                <a:latin typeface="Calibri" panose="020F0502020204030204" pitchFamily="34" charset="0"/>
                <a:cs typeface="Calibri" panose="020F0502020204030204" pitchFamily="34" charset="0"/>
              </a:rPr>
              <a:t>من</a:t>
            </a:r>
            <a:r>
              <a:rPr lang="ar-SA" sz="2100" dirty="0">
                <a:latin typeface="Calibri" panose="020F0502020204030204" pitchFamily="34" charset="0"/>
                <a:cs typeface="Calibri" panose="020F0502020204030204" pitchFamily="34" charset="0"/>
              </a:rPr>
              <a:t> </a:t>
            </a:r>
            <a:r>
              <a:rPr lang="en-GB" sz="2100" dirty="0">
                <a:latin typeface="Calibri" panose="020F0502020204030204" pitchFamily="34" charset="0"/>
                <a:cs typeface="Calibri" panose="020F0502020204030204" pitchFamily="34" charset="0"/>
              </a:rPr>
              <a:t> </a:t>
            </a:r>
            <a:r>
              <a:rPr lang="ar-SA" sz="2100" dirty="0">
                <a:latin typeface="Calibri" panose="020F0502020204030204" pitchFamily="34" charset="0"/>
                <a:cs typeface="Calibri" panose="020F0502020204030204" pitchFamily="34" charset="0"/>
              </a:rPr>
              <a:t>٤</a:t>
            </a:r>
            <a:r>
              <a:rPr lang="en-GB" sz="2100" dirty="0">
                <a:latin typeface="Calibri" panose="020F0502020204030204" pitchFamily="34" charset="0"/>
                <a:cs typeface="Calibri" panose="020F0502020204030204" pitchFamily="34" charset="0"/>
              </a:rPr>
              <a:t> </a:t>
            </a:r>
            <a:r>
              <a:rPr lang="en-GB" sz="2100" dirty="0" err="1">
                <a:latin typeface="Calibri" panose="020F0502020204030204" pitchFamily="34" charset="0"/>
                <a:cs typeface="Calibri" panose="020F0502020204030204" pitchFamily="34" charset="0"/>
              </a:rPr>
              <a:t>إلى</a:t>
            </a:r>
            <a:r>
              <a:rPr lang="en-GB" sz="2100" dirty="0">
                <a:latin typeface="Calibri" panose="020F0502020204030204" pitchFamily="34" charset="0"/>
                <a:cs typeface="Calibri" panose="020F0502020204030204" pitchFamily="34" charset="0"/>
              </a:rPr>
              <a:t> </a:t>
            </a:r>
            <a:r>
              <a:rPr lang="ar-SA" sz="2100" dirty="0">
                <a:latin typeface="Calibri" panose="020F0502020204030204" pitchFamily="34" charset="0"/>
                <a:cs typeface="Calibri" panose="020F0502020204030204" pitchFamily="34" charset="0"/>
              </a:rPr>
              <a:t>١٢</a:t>
            </a:r>
            <a:r>
              <a:rPr lang="en-GB" sz="2100" dirty="0">
                <a:latin typeface="Calibri" panose="020F0502020204030204" pitchFamily="34" charset="0"/>
                <a:cs typeface="Calibri" panose="020F0502020204030204" pitchFamily="34" charset="0"/>
              </a:rPr>
              <a:t> سنة</a:t>
            </a:r>
          </a:p>
          <a:p>
            <a:pPr marL="342900" indent="-342900" algn="r" rtl="1">
              <a:buFont typeface="Arial" panose="020B0604020202020204" pitchFamily="34" charset="0"/>
              <a:buChar char="•"/>
            </a:pPr>
            <a:r>
              <a:rPr lang="en-GB" sz="2100" dirty="0">
                <a:latin typeface="Calibri" panose="020F0502020204030204" pitchFamily="34" charset="0"/>
                <a:cs typeface="Calibri" panose="020F0502020204030204" pitchFamily="34" charset="0"/>
              </a:rPr>
              <a:t>الوقت: </a:t>
            </a:r>
            <a:r>
              <a:rPr lang="en-GB" sz="2100" dirty="0" err="1">
                <a:latin typeface="Calibri" panose="020F0502020204030204" pitchFamily="34" charset="0"/>
                <a:cs typeface="Calibri" panose="020F0502020204030204" pitchFamily="34" charset="0"/>
              </a:rPr>
              <a:t>من</a:t>
            </a:r>
            <a:r>
              <a:rPr lang="en-GB" sz="2100" dirty="0">
                <a:latin typeface="Calibri" panose="020F0502020204030204" pitchFamily="34" charset="0"/>
                <a:cs typeface="Calibri" panose="020F0502020204030204" pitchFamily="34" charset="0"/>
              </a:rPr>
              <a:t> </a:t>
            </a:r>
            <a:r>
              <a:rPr lang="ar-SA" sz="2100" dirty="0">
                <a:latin typeface="Calibri" panose="020F0502020204030204" pitchFamily="34" charset="0"/>
                <a:cs typeface="Calibri" panose="020F0502020204030204" pitchFamily="34" charset="0"/>
              </a:rPr>
              <a:t>٥ </a:t>
            </a:r>
            <a:r>
              <a:rPr lang="en-GB" sz="2100" dirty="0">
                <a:latin typeface="Calibri" panose="020F0502020204030204" pitchFamily="34" charset="0"/>
                <a:cs typeface="Calibri" panose="020F0502020204030204" pitchFamily="34" charset="0"/>
              </a:rPr>
              <a:t> دقائق </a:t>
            </a:r>
            <a:r>
              <a:rPr lang="en-GB" sz="2100" dirty="0" err="1">
                <a:latin typeface="Calibri" panose="020F0502020204030204" pitchFamily="34" charset="0"/>
                <a:cs typeface="Calibri" panose="020F0502020204030204" pitchFamily="34" charset="0"/>
              </a:rPr>
              <a:t>إلى</a:t>
            </a:r>
            <a:r>
              <a:rPr lang="en-GB" sz="2100" dirty="0">
                <a:latin typeface="Calibri" panose="020F0502020204030204" pitchFamily="34" charset="0"/>
                <a:cs typeface="Calibri" panose="020F0502020204030204" pitchFamily="34" charset="0"/>
              </a:rPr>
              <a:t> </a:t>
            </a:r>
            <a:r>
              <a:rPr lang="ar-SA" sz="2100" dirty="0">
                <a:latin typeface="Calibri" panose="020F0502020204030204" pitchFamily="34" charset="0"/>
                <a:cs typeface="Calibri" panose="020F0502020204030204" pitchFamily="34" charset="0"/>
              </a:rPr>
              <a:t>١٥</a:t>
            </a:r>
            <a:r>
              <a:rPr lang="en-GB" sz="2100" dirty="0">
                <a:latin typeface="Calibri" panose="020F0502020204030204" pitchFamily="34" charset="0"/>
                <a:cs typeface="Calibri" panose="020F0502020204030204" pitchFamily="34" charset="0"/>
              </a:rPr>
              <a:t> دقيقة (يعتمد على الطفل)</a:t>
            </a:r>
          </a:p>
          <a:p>
            <a:pPr marL="342900" indent="-342900" algn="r" rtl="1">
              <a:buFont typeface="Arial" panose="020B0604020202020204" pitchFamily="34" charset="0"/>
              <a:buChar char="•"/>
            </a:pPr>
            <a:r>
              <a:rPr lang="en-GB" sz="2100" dirty="0">
                <a:latin typeface="Calibri" panose="020F0502020204030204" pitchFamily="34" charset="0"/>
                <a:cs typeface="Calibri" panose="020F0502020204030204" pitchFamily="34" charset="0"/>
              </a:rPr>
              <a:t>المواد: ورق ، وأقلام رصاص ، وشريط لاصق ، وصور / رسومات مسبقة الصنع أو مطبوعة (ألعاب ودمى)</a:t>
            </a:r>
          </a:p>
          <a:p>
            <a:pPr marL="342900" indent="-342900" algn="r" rtl="1">
              <a:buFont typeface="Arial" panose="020B0604020202020204" pitchFamily="34" charset="0"/>
              <a:buChar char="•"/>
            </a:pPr>
            <a:endParaRPr lang="en-GB" sz="2100" dirty="0">
              <a:latin typeface="Calibri" panose="020F0502020204030204" pitchFamily="34" charset="0"/>
              <a:cs typeface="Calibri" panose="020F0502020204030204" pitchFamily="34" charset="0"/>
            </a:endParaRPr>
          </a:p>
          <a:p>
            <a:pPr algn="r" rtl="1"/>
            <a:r>
              <a:rPr lang="ar-SA" sz="2100" b="1" dirty="0">
                <a:latin typeface="Calibri" panose="020F0502020204030204" pitchFamily="34" charset="0"/>
                <a:cs typeface="Calibri" panose="020F0502020204030204" pitchFamily="34" charset="0"/>
              </a:rPr>
              <a:t>الهدف</a:t>
            </a:r>
            <a:endParaRPr lang="en-GB" dirty="0">
              <a:latin typeface="Calibri" panose="020F0502020204030204" pitchFamily="34" charset="0"/>
              <a:cs typeface="Calibri" panose="020F0502020204030204" pitchFamily="34" charset="0"/>
            </a:endParaRPr>
          </a:p>
          <a:p>
            <a:pPr marL="342900" indent="-342900" algn="r" rtl="1">
              <a:buFont typeface="Arial"/>
              <a:buChar char="•"/>
            </a:pPr>
            <a:r>
              <a:rPr lang="en-GB" sz="2100" dirty="0">
                <a:latin typeface="Calibri" panose="020F0502020204030204" pitchFamily="34" charset="0"/>
                <a:cs typeface="Calibri" panose="020F0502020204030204" pitchFamily="34" charset="0"/>
              </a:rPr>
              <a:t>اكتساب فهم أفضل للعناصر أو الأشخاص أو الأماكن التي تجعلهم يشعرون بالأمان أو عدم الأمان</a:t>
            </a:r>
          </a:p>
          <a:p>
            <a:pPr marL="342900" indent="-342900" algn="r" rtl="1">
              <a:buFont typeface="Arial"/>
              <a:buChar char="•"/>
            </a:pPr>
            <a:r>
              <a:rPr lang="en-GB" sz="2100" dirty="0">
                <a:latin typeface="Calibri" panose="020F0502020204030204" pitchFamily="34" charset="0"/>
                <a:cs typeface="Calibri" panose="020F0502020204030204" pitchFamily="34" charset="0"/>
              </a:rPr>
              <a:t>تحديد الأشخاص الذين يمكن للأطفال الذهاب إليهم عندما يشعرون بعدم الأمان</a:t>
            </a:r>
          </a:p>
          <a:p>
            <a:pPr marL="342900" indent="-342900" algn="r" rtl="1">
              <a:buFont typeface="Arial"/>
              <a:buChar char="•"/>
            </a:pPr>
            <a:r>
              <a:rPr lang="en-GB" sz="2100" dirty="0">
                <a:latin typeface="Calibri" panose="020F0502020204030204" pitchFamily="34" charset="0"/>
                <a:cs typeface="Calibri" panose="020F0502020204030204" pitchFamily="34" charset="0"/>
              </a:rPr>
              <a:t>تحديد الأماكن التي يمكن للأطفال الذهاب إليها عندما يشعرون بعدم الأمان</a:t>
            </a:r>
          </a:p>
        </p:txBody>
      </p:sp>
      <p:grpSp>
        <p:nvGrpSpPr>
          <p:cNvPr id="3" name="Group 2">
            <a:extLst>
              <a:ext uri="{FF2B5EF4-FFF2-40B4-BE49-F238E27FC236}">
                <a16:creationId xmlns:a16="http://schemas.microsoft.com/office/drawing/2014/main" id="{97A327D6-611E-1DEA-8E47-1460A79618AE}"/>
              </a:ext>
            </a:extLst>
          </p:cNvPr>
          <p:cNvGrpSpPr/>
          <p:nvPr/>
        </p:nvGrpSpPr>
        <p:grpSpPr>
          <a:xfrm>
            <a:off x="10354769" y="355779"/>
            <a:ext cx="1587872" cy="1368854"/>
            <a:chOff x="10228983" y="337468"/>
            <a:chExt cx="1587872" cy="1368854"/>
          </a:xfrm>
        </p:grpSpPr>
        <p:sp>
          <p:nvSpPr>
            <p:cNvPr id="11" name="Hexagon 10">
              <a:extLst>
                <a:ext uri="{FF2B5EF4-FFF2-40B4-BE49-F238E27FC236}">
                  <a16:creationId xmlns:a16="http://schemas.microsoft.com/office/drawing/2014/main" id="{90A197D2-0F5A-14DC-FA4D-DE1D1298E73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D0611B09-D8E1-1DD9-F860-5077038321AF}"/>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929942B7-5F9A-C1E1-C084-29381A7D2484}"/>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٨٠</a:t>
                </a:r>
                <a:endParaRPr lang="en-CA" b="1"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8B54D306-A317-41CC-D491-8B3238D257E6}"/>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E2A1BE6D-D64C-0F55-C1C5-7E00FE4AE35A}"/>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3AEFDD54-EEE2-A1BA-9047-ADBC0A34BC59}"/>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EE71599D-6235-8185-EC1D-210E660CE0D4}"/>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7" name="Oval 6">
            <a:extLst>
              <a:ext uri="{FF2B5EF4-FFF2-40B4-BE49-F238E27FC236}">
                <a16:creationId xmlns:a16="http://schemas.microsoft.com/office/drawing/2014/main" id="{678C3D44-AAB8-3B4A-CA02-40CC41604BDD}"/>
              </a:ext>
            </a:extLst>
          </p:cNvPr>
          <p:cNvSpPr/>
          <p:nvPr/>
        </p:nvSpPr>
        <p:spPr>
          <a:xfrm>
            <a:off x="1234177" y="2459783"/>
            <a:ext cx="3136900" cy="3136900"/>
          </a:xfrm>
          <a:prstGeom prst="ellipse">
            <a:avLst/>
          </a:prstGeom>
          <a:noFill/>
          <a:ln w="571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28" name="Group 27">
            <a:extLst>
              <a:ext uri="{FF2B5EF4-FFF2-40B4-BE49-F238E27FC236}">
                <a16:creationId xmlns:a16="http://schemas.microsoft.com/office/drawing/2014/main" id="{B57BBE34-0F82-6F7B-D692-316B7ED5A07B}"/>
              </a:ext>
            </a:extLst>
          </p:cNvPr>
          <p:cNvGrpSpPr/>
          <p:nvPr/>
        </p:nvGrpSpPr>
        <p:grpSpPr>
          <a:xfrm>
            <a:off x="1988027" y="2956018"/>
            <a:ext cx="842769" cy="1072215"/>
            <a:chOff x="6583595" y="3385093"/>
            <a:chExt cx="936987" cy="1192085"/>
          </a:xfrm>
          <a:solidFill>
            <a:schemeClr val="accent4">
              <a:lumMod val="75000"/>
            </a:schemeClr>
          </a:solidFill>
        </p:grpSpPr>
        <p:grpSp>
          <p:nvGrpSpPr>
            <p:cNvPr id="29" name="Group 28">
              <a:extLst>
                <a:ext uri="{FF2B5EF4-FFF2-40B4-BE49-F238E27FC236}">
                  <a16:creationId xmlns:a16="http://schemas.microsoft.com/office/drawing/2014/main" id="{0B08F976-85EE-F86C-05F4-90CDEDACA040}"/>
                </a:ext>
              </a:extLst>
            </p:cNvPr>
            <p:cNvGrpSpPr/>
            <p:nvPr/>
          </p:nvGrpSpPr>
          <p:grpSpPr>
            <a:xfrm>
              <a:off x="6583595" y="3385093"/>
              <a:ext cx="936987" cy="1121072"/>
              <a:chOff x="2780231" y="3039417"/>
              <a:chExt cx="1162307" cy="1390660"/>
            </a:xfrm>
            <a:grpFill/>
          </p:grpSpPr>
          <p:sp>
            <p:nvSpPr>
              <p:cNvPr id="31" name="Rectangle 30">
                <a:extLst>
                  <a:ext uri="{FF2B5EF4-FFF2-40B4-BE49-F238E27FC236}">
                    <a16:creationId xmlns:a16="http://schemas.microsoft.com/office/drawing/2014/main" id="{6162D0CB-E009-9697-F9E1-CCE61201D905}"/>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2" name="Flowchart: Stored Data 31">
                <a:extLst>
                  <a:ext uri="{FF2B5EF4-FFF2-40B4-BE49-F238E27FC236}">
                    <a16:creationId xmlns:a16="http://schemas.microsoft.com/office/drawing/2014/main" id="{A6EA2CE1-84EC-C2DE-D852-D1099F9E2C5B}"/>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3" name="Flowchart: Stored Data 32">
                <a:extLst>
                  <a:ext uri="{FF2B5EF4-FFF2-40B4-BE49-F238E27FC236}">
                    <a16:creationId xmlns:a16="http://schemas.microsoft.com/office/drawing/2014/main" id="{EE594947-733E-6D7D-D494-0ECBD475AABF}"/>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0B12878B-A973-7D88-A5CD-F114E8BC88FE}"/>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5" name="Isosceles Triangle 34">
                <a:extLst>
                  <a:ext uri="{FF2B5EF4-FFF2-40B4-BE49-F238E27FC236}">
                    <a16:creationId xmlns:a16="http://schemas.microsoft.com/office/drawing/2014/main" id="{A4986D16-4B21-1CAE-DB67-DF024DF1A8F9}"/>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30" name="Plus Sign 29">
              <a:extLst>
                <a:ext uri="{FF2B5EF4-FFF2-40B4-BE49-F238E27FC236}">
                  <a16:creationId xmlns:a16="http://schemas.microsoft.com/office/drawing/2014/main" id="{C4E07363-A70F-AD15-4B45-D87F1801308E}"/>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36" name="Group 35">
            <a:extLst>
              <a:ext uri="{FF2B5EF4-FFF2-40B4-BE49-F238E27FC236}">
                <a16:creationId xmlns:a16="http://schemas.microsoft.com/office/drawing/2014/main" id="{3585A93D-6E74-E385-577D-9E62A3EAEC66}"/>
              </a:ext>
            </a:extLst>
          </p:cNvPr>
          <p:cNvGrpSpPr/>
          <p:nvPr/>
        </p:nvGrpSpPr>
        <p:grpSpPr>
          <a:xfrm>
            <a:off x="3105489" y="3362178"/>
            <a:ext cx="842769" cy="1072215"/>
            <a:chOff x="6583595" y="3385093"/>
            <a:chExt cx="936987" cy="1192085"/>
          </a:xfrm>
          <a:solidFill>
            <a:schemeClr val="accent4">
              <a:lumMod val="75000"/>
            </a:schemeClr>
          </a:solidFill>
        </p:grpSpPr>
        <p:grpSp>
          <p:nvGrpSpPr>
            <p:cNvPr id="37" name="Group 36">
              <a:extLst>
                <a:ext uri="{FF2B5EF4-FFF2-40B4-BE49-F238E27FC236}">
                  <a16:creationId xmlns:a16="http://schemas.microsoft.com/office/drawing/2014/main" id="{49CFAE6A-ABA5-2B85-135D-E723B59545A4}"/>
                </a:ext>
              </a:extLst>
            </p:cNvPr>
            <p:cNvGrpSpPr/>
            <p:nvPr/>
          </p:nvGrpSpPr>
          <p:grpSpPr>
            <a:xfrm>
              <a:off x="6583595" y="3385093"/>
              <a:ext cx="936987" cy="1121072"/>
              <a:chOff x="2780231" y="3039417"/>
              <a:chExt cx="1162307" cy="1390660"/>
            </a:xfrm>
            <a:grpFill/>
          </p:grpSpPr>
          <p:sp>
            <p:nvSpPr>
              <p:cNvPr id="39" name="Rectangle 38">
                <a:extLst>
                  <a:ext uri="{FF2B5EF4-FFF2-40B4-BE49-F238E27FC236}">
                    <a16:creationId xmlns:a16="http://schemas.microsoft.com/office/drawing/2014/main" id="{2556730E-AB22-454D-4989-2DCC91291748}"/>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0" name="Flowchart: Stored Data 39">
                <a:extLst>
                  <a:ext uri="{FF2B5EF4-FFF2-40B4-BE49-F238E27FC236}">
                    <a16:creationId xmlns:a16="http://schemas.microsoft.com/office/drawing/2014/main" id="{79CCD23C-0D35-4738-02DC-860C6CE6062A}"/>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1" name="Flowchart: Stored Data 40">
                <a:extLst>
                  <a:ext uri="{FF2B5EF4-FFF2-40B4-BE49-F238E27FC236}">
                    <a16:creationId xmlns:a16="http://schemas.microsoft.com/office/drawing/2014/main" id="{72EB73FC-ABB0-3D9A-C754-7EEE2EA1AB4B}"/>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BB56009F-BB7D-DEF1-2FB6-B140B164C533}"/>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3" name="Isosceles Triangle 42">
                <a:extLst>
                  <a:ext uri="{FF2B5EF4-FFF2-40B4-BE49-F238E27FC236}">
                    <a16:creationId xmlns:a16="http://schemas.microsoft.com/office/drawing/2014/main" id="{7711780A-DED8-8B93-0543-918FC712B2E7}"/>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38" name="Plus Sign 37">
              <a:extLst>
                <a:ext uri="{FF2B5EF4-FFF2-40B4-BE49-F238E27FC236}">
                  <a16:creationId xmlns:a16="http://schemas.microsoft.com/office/drawing/2014/main" id="{FCCFB6EB-CB9B-7C82-1A20-67969D56A923}"/>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44" name="Group 43">
            <a:extLst>
              <a:ext uri="{FF2B5EF4-FFF2-40B4-BE49-F238E27FC236}">
                <a16:creationId xmlns:a16="http://schemas.microsoft.com/office/drawing/2014/main" id="{FB877DAC-5207-B711-245F-79F0C11A55DF}"/>
              </a:ext>
            </a:extLst>
          </p:cNvPr>
          <p:cNvGrpSpPr/>
          <p:nvPr/>
        </p:nvGrpSpPr>
        <p:grpSpPr>
          <a:xfrm>
            <a:off x="2274511" y="4274271"/>
            <a:ext cx="842769" cy="1072215"/>
            <a:chOff x="6583595" y="3385093"/>
            <a:chExt cx="936987" cy="1192085"/>
          </a:xfrm>
          <a:solidFill>
            <a:schemeClr val="accent4">
              <a:lumMod val="75000"/>
            </a:schemeClr>
          </a:solidFill>
        </p:grpSpPr>
        <p:grpSp>
          <p:nvGrpSpPr>
            <p:cNvPr id="45" name="Group 44">
              <a:extLst>
                <a:ext uri="{FF2B5EF4-FFF2-40B4-BE49-F238E27FC236}">
                  <a16:creationId xmlns:a16="http://schemas.microsoft.com/office/drawing/2014/main" id="{80964065-F60E-3A50-AFA1-0C5E7F18235F}"/>
                </a:ext>
              </a:extLst>
            </p:cNvPr>
            <p:cNvGrpSpPr/>
            <p:nvPr/>
          </p:nvGrpSpPr>
          <p:grpSpPr>
            <a:xfrm>
              <a:off x="6583595" y="3385093"/>
              <a:ext cx="936987" cy="1121072"/>
              <a:chOff x="2780231" y="3039417"/>
              <a:chExt cx="1162307" cy="1390660"/>
            </a:xfrm>
            <a:grpFill/>
          </p:grpSpPr>
          <p:sp>
            <p:nvSpPr>
              <p:cNvPr id="47" name="Rectangle 46">
                <a:extLst>
                  <a:ext uri="{FF2B5EF4-FFF2-40B4-BE49-F238E27FC236}">
                    <a16:creationId xmlns:a16="http://schemas.microsoft.com/office/drawing/2014/main" id="{A55483FA-1554-4634-8141-6270CC95959E}"/>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8" name="Flowchart: Stored Data 47">
                <a:extLst>
                  <a:ext uri="{FF2B5EF4-FFF2-40B4-BE49-F238E27FC236}">
                    <a16:creationId xmlns:a16="http://schemas.microsoft.com/office/drawing/2014/main" id="{FD4AE50F-D67F-4749-546E-7678E6BB1367}"/>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9" name="Flowchart: Stored Data 48">
                <a:extLst>
                  <a:ext uri="{FF2B5EF4-FFF2-40B4-BE49-F238E27FC236}">
                    <a16:creationId xmlns:a16="http://schemas.microsoft.com/office/drawing/2014/main" id="{C078253F-D41F-5396-F4AB-C8DA7C6D998E}"/>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0" name="Rectangle 49">
                <a:extLst>
                  <a:ext uri="{FF2B5EF4-FFF2-40B4-BE49-F238E27FC236}">
                    <a16:creationId xmlns:a16="http://schemas.microsoft.com/office/drawing/2014/main" id="{A0BA1359-0FD2-5708-D7D1-5F2974504ED9}"/>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1" name="Isosceles Triangle 50">
                <a:extLst>
                  <a:ext uri="{FF2B5EF4-FFF2-40B4-BE49-F238E27FC236}">
                    <a16:creationId xmlns:a16="http://schemas.microsoft.com/office/drawing/2014/main" id="{438FE3FC-C642-63B0-384A-3A91A10154F5}"/>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46" name="Plus Sign 45">
              <a:extLst>
                <a:ext uri="{FF2B5EF4-FFF2-40B4-BE49-F238E27FC236}">
                  <a16:creationId xmlns:a16="http://schemas.microsoft.com/office/drawing/2014/main" id="{15EBD6F5-E5EA-D3B2-02DA-C5AAB168A760}"/>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52" name="Group 51">
            <a:extLst>
              <a:ext uri="{FF2B5EF4-FFF2-40B4-BE49-F238E27FC236}">
                <a16:creationId xmlns:a16="http://schemas.microsoft.com/office/drawing/2014/main" id="{C2B049C0-2DE6-BDD6-2335-A886A8BAD4EF}"/>
              </a:ext>
            </a:extLst>
          </p:cNvPr>
          <p:cNvGrpSpPr/>
          <p:nvPr/>
        </p:nvGrpSpPr>
        <p:grpSpPr>
          <a:xfrm rot="1465369">
            <a:off x="818804" y="2266537"/>
            <a:ext cx="1363688" cy="564506"/>
            <a:chOff x="-75030" y="1568450"/>
            <a:chExt cx="2316311" cy="958850"/>
          </a:xfrm>
        </p:grpSpPr>
        <p:sp>
          <p:nvSpPr>
            <p:cNvPr id="53" name="Oval 52">
              <a:extLst>
                <a:ext uri="{FF2B5EF4-FFF2-40B4-BE49-F238E27FC236}">
                  <a16:creationId xmlns:a16="http://schemas.microsoft.com/office/drawing/2014/main" id="{6391EABD-8F41-E6FE-F1F1-62B2ACE31AB8}"/>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4" name="Rectangle: Top Corners Rounded 53">
              <a:extLst>
                <a:ext uri="{FF2B5EF4-FFF2-40B4-BE49-F238E27FC236}">
                  <a16:creationId xmlns:a16="http://schemas.microsoft.com/office/drawing/2014/main" id="{274F886F-5A80-4538-9799-34179443956D}"/>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5" name="Rectangle: Top Corners Rounded 54">
              <a:extLst>
                <a:ext uri="{FF2B5EF4-FFF2-40B4-BE49-F238E27FC236}">
                  <a16:creationId xmlns:a16="http://schemas.microsoft.com/office/drawing/2014/main" id="{7A32C4EC-F56A-078D-ECC9-9B1D499F7006}"/>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spTree>
    <p:extLst>
      <p:ext uri="{BB962C8B-B14F-4D97-AF65-F5344CB8AC3E}">
        <p14:creationId xmlns:p14="http://schemas.microsoft.com/office/powerpoint/2010/main" val="40409814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p:txBody>
          <a:bodyPr>
            <a:normAutofit/>
          </a:bodyPr>
          <a:lstStyle/>
          <a:p>
            <a:pPr rtl="1"/>
            <a:r>
              <a:rPr lang="en-GB" dirty="0" err="1">
                <a:latin typeface="Calibri" panose="020F0502020204030204" pitchFamily="34" charset="0"/>
                <a:cs typeface="Calibri" panose="020F0502020204030204" pitchFamily="34" charset="0"/>
              </a:rPr>
              <a:t>أدوات</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خط</a:t>
            </a:r>
            <a:r>
              <a:rPr lang="ar-SA" dirty="0" err="1">
                <a:latin typeface="Calibri" panose="020F0502020204030204" pitchFamily="34" charset="0"/>
                <a:cs typeface="Calibri" panose="020F0502020204030204" pitchFamily="34" charset="0"/>
              </a:rPr>
              <a:t>ة</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السلامة</a:t>
            </a:r>
            <a:endParaRPr lang="en-BE"/>
          </a:p>
        </p:txBody>
      </p:sp>
      <p:sp>
        <p:nvSpPr>
          <p:cNvPr id="6" name="TextBox 5">
            <a:extLst>
              <a:ext uri="{FF2B5EF4-FFF2-40B4-BE49-F238E27FC236}">
                <a16:creationId xmlns:a16="http://schemas.microsoft.com/office/drawing/2014/main" id="{2F259A2B-386E-158B-4D51-CD54265B51BA}"/>
              </a:ext>
            </a:extLst>
          </p:cNvPr>
          <p:cNvSpPr txBox="1"/>
          <p:nvPr/>
        </p:nvSpPr>
        <p:spPr>
          <a:xfrm>
            <a:off x="4830571" y="1992272"/>
            <a:ext cx="6523229" cy="3323987"/>
          </a:xfrm>
          <a:prstGeom prst="rect">
            <a:avLst/>
          </a:prstGeom>
          <a:noFill/>
        </p:spPr>
        <p:txBody>
          <a:bodyPr wrap="square" lIns="91440" tIns="45720" rIns="91440" bIns="45720" rtlCol="0" anchor="t">
            <a:spAutoFit/>
          </a:bodyPr>
          <a:lstStyle/>
          <a:p>
            <a:pPr algn="r" rtl="1"/>
            <a:r>
              <a:rPr lang="en-GB" sz="2100" b="1" dirty="0" err="1">
                <a:latin typeface="Calibri" panose="020F0502020204030204" pitchFamily="34" charset="0"/>
                <a:cs typeface="Calibri" panose="020F0502020204030204" pitchFamily="34" charset="0"/>
              </a:rPr>
              <a:t>قائمة</a:t>
            </a:r>
            <a:r>
              <a:rPr lang="ar-SA" sz="2100" b="1" dirty="0">
                <a:latin typeface="Calibri" panose="020F0502020204030204" pitchFamily="34" charset="0"/>
                <a:cs typeface="Calibri" panose="020F0502020204030204" pitchFamily="34" charset="0"/>
              </a:rPr>
              <a:t> التحقق من</a:t>
            </a:r>
            <a:r>
              <a:rPr lang="en-GB" sz="2100" b="1" dirty="0">
                <a:latin typeface="Calibri" panose="020F0502020204030204" pitchFamily="34" charset="0"/>
                <a:cs typeface="Calibri" panose="020F0502020204030204" pitchFamily="34" charset="0"/>
              </a:rPr>
              <a:t> </a:t>
            </a:r>
            <a:r>
              <a:rPr lang="en-GB" sz="2100" b="1" dirty="0" err="1">
                <a:latin typeface="Calibri" panose="020F0502020204030204" pitchFamily="34" charset="0"/>
                <a:cs typeface="Calibri" panose="020F0502020204030204" pitchFamily="34" charset="0"/>
              </a:rPr>
              <a:t>السلامة</a:t>
            </a:r>
            <a:endParaRPr lang="en-GB" sz="2100" b="1"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GB" sz="2100" dirty="0" err="1">
                <a:latin typeface="Calibri" panose="020F0502020204030204" pitchFamily="34" charset="0"/>
                <a:cs typeface="Calibri" panose="020F0502020204030204" pitchFamily="34" charset="0"/>
              </a:rPr>
              <a:t>الفئة</a:t>
            </a:r>
            <a:r>
              <a:rPr lang="en-GB" sz="2100" dirty="0">
                <a:latin typeface="Calibri" panose="020F0502020204030204" pitchFamily="34" charset="0"/>
                <a:cs typeface="Calibri" panose="020F0502020204030204" pitchFamily="34" charset="0"/>
              </a:rPr>
              <a:t> </a:t>
            </a:r>
            <a:r>
              <a:rPr lang="en-GB" sz="2100" dirty="0" err="1">
                <a:latin typeface="Calibri" panose="020F0502020204030204" pitchFamily="34" charset="0"/>
                <a:cs typeface="Calibri" panose="020F0502020204030204" pitchFamily="34" charset="0"/>
              </a:rPr>
              <a:t>العمرية</a:t>
            </a:r>
            <a:r>
              <a:rPr lang="ar-SA" sz="2100" dirty="0">
                <a:latin typeface="Calibri" panose="020F0502020204030204" pitchFamily="34" charset="0"/>
                <a:cs typeface="Calibri" panose="020F0502020204030204" pitchFamily="34" charset="0"/>
              </a:rPr>
              <a:t>: ١٠+ </a:t>
            </a:r>
            <a:r>
              <a:rPr lang="en-GB" sz="2100" dirty="0" err="1">
                <a:latin typeface="Calibri" panose="020F0502020204030204" pitchFamily="34" charset="0"/>
                <a:cs typeface="Calibri" panose="020F0502020204030204" pitchFamily="34" charset="0"/>
              </a:rPr>
              <a:t>سنوات</a:t>
            </a:r>
            <a:r>
              <a:rPr lang="en-GB" sz="2100" dirty="0">
                <a:latin typeface="Calibri" panose="020F0502020204030204" pitchFamily="34" charset="0"/>
                <a:cs typeface="Calibri" panose="020F0502020204030204" pitchFamily="34" charset="0"/>
              </a:rPr>
              <a:t> (الأطفال الذين يمكنهم القراءة / الكتابة)</a:t>
            </a:r>
          </a:p>
          <a:p>
            <a:pPr marL="342900" indent="-342900" algn="r" rtl="1">
              <a:buFont typeface="Arial" panose="020B0604020202020204" pitchFamily="34" charset="0"/>
              <a:buChar char="•"/>
            </a:pPr>
            <a:r>
              <a:rPr lang="en-GB" sz="2100" dirty="0">
                <a:latin typeface="Calibri" panose="020F0502020204030204" pitchFamily="34" charset="0"/>
                <a:cs typeface="Calibri" panose="020F0502020204030204" pitchFamily="34" charset="0"/>
              </a:rPr>
              <a:t>الوقت: </a:t>
            </a:r>
            <a:r>
              <a:rPr lang="ar-SA" sz="2100" dirty="0">
                <a:latin typeface="Calibri" panose="020F0502020204030204" pitchFamily="34" charset="0"/>
                <a:cs typeface="Calibri" panose="020F0502020204030204" pitchFamily="34" charset="0"/>
              </a:rPr>
              <a:t>من ٢٠ إلى ٤٥ </a:t>
            </a:r>
            <a:r>
              <a:rPr lang="en-GB" sz="2100" dirty="0" err="1">
                <a:latin typeface="Calibri" panose="020F0502020204030204" pitchFamily="34" charset="0"/>
                <a:cs typeface="Calibri" panose="020F0502020204030204" pitchFamily="34" charset="0"/>
              </a:rPr>
              <a:t>دقيقة</a:t>
            </a:r>
            <a:r>
              <a:rPr lang="en-GB" sz="2100" dirty="0">
                <a:latin typeface="Calibri" panose="020F0502020204030204" pitchFamily="34" charset="0"/>
                <a:cs typeface="Calibri" panose="020F0502020204030204" pitchFamily="34" charset="0"/>
              </a:rPr>
              <a:t> (يعتمد على الطفل)</a:t>
            </a:r>
          </a:p>
          <a:p>
            <a:pPr marL="342900" indent="-342900" algn="r" rtl="1">
              <a:buFont typeface="Arial" panose="020B0604020202020204" pitchFamily="34" charset="0"/>
              <a:buChar char="•"/>
            </a:pPr>
            <a:r>
              <a:rPr lang="en-GB" sz="2100" dirty="0">
                <a:latin typeface="Calibri" panose="020F0502020204030204" pitchFamily="34" charset="0"/>
                <a:cs typeface="Calibri" panose="020F0502020204030204" pitchFamily="34" charset="0"/>
              </a:rPr>
              <a:t>المواد: قائمة التحقق من السلامة ، </a:t>
            </a:r>
            <a:r>
              <a:rPr lang="en-GB" sz="2100" dirty="0" err="1">
                <a:latin typeface="Calibri" panose="020F0502020204030204" pitchFamily="34" charset="0"/>
                <a:cs typeface="Calibri" panose="020F0502020204030204" pitchFamily="34" charset="0"/>
              </a:rPr>
              <a:t>قلم</a:t>
            </a:r>
            <a:r>
              <a:rPr lang="en-GB" sz="2100" dirty="0">
                <a:latin typeface="Calibri" panose="020F0502020204030204" pitchFamily="34" charset="0"/>
                <a:cs typeface="Calibri" panose="020F0502020204030204" pitchFamily="34" charset="0"/>
              </a:rPr>
              <a:t> أو قلم رصاص</a:t>
            </a:r>
          </a:p>
          <a:p>
            <a:pPr algn="r" rtl="1"/>
            <a:endParaRPr lang="en-GB" sz="2100" b="1" dirty="0">
              <a:latin typeface="Calibri" panose="020F0502020204030204" pitchFamily="34" charset="0"/>
              <a:cs typeface="Calibri" panose="020F0502020204030204" pitchFamily="34" charset="0"/>
            </a:endParaRPr>
          </a:p>
          <a:p>
            <a:pPr algn="r" rtl="1"/>
            <a:r>
              <a:rPr lang="ar-SA" sz="2100" b="1" dirty="0">
                <a:latin typeface="Calibri" panose="020F0502020204030204" pitchFamily="34" charset="0"/>
                <a:cs typeface="Calibri" panose="020F0502020204030204" pitchFamily="34" charset="0"/>
              </a:rPr>
              <a:t>الهدف</a:t>
            </a:r>
            <a:endParaRPr lang="en-GB" sz="2100" b="1" dirty="0">
              <a:latin typeface="Calibri" panose="020F0502020204030204" pitchFamily="34" charset="0"/>
              <a:cs typeface="Calibri" panose="020F0502020204030204" pitchFamily="34" charset="0"/>
            </a:endParaRPr>
          </a:p>
          <a:p>
            <a:pPr marL="628650" lvl="1" indent="-171450" algn="r" rtl="1">
              <a:buFont typeface="Arial,Sans-Serif"/>
              <a:buChar char="•"/>
            </a:pPr>
            <a:r>
              <a:rPr lang="ar-SA" sz="2100" dirty="0" err="1">
                <a:latin typeface="Calibri" panose="020F0502020204030204" pitchFamily="34" charset="0"/>
                <a:ea typeface="+mn-lt"/>
                <a:cs typeface="Calibri" panose="020F0502020204030204" pitchFamily="34" charset="0"/>
              </a:rPr>
              <a:t>ت</a:t>
            </a:r>
            <a:r>
              <a:rPr lang="en-GB" sz="2100" dirty="0" err="1">
                <a:latin typeface="Calibri" panose="020F0502020204030204" pitchFamily="34" charset="0"/>
                <a:ea typeface="+mn-lt"/>
                <a:cs typeface="Calibri" panose="020F0502020204030204" pitchFamily="34" charset="0"/>
              </a:rPr>
              <a:t>حد</a:t>
            </a:r>
            <a:r>
              <a:rPr lang="ar-SA" sz="2100" dirty="0" err="1">
                <a:latin typeface="Calibri" panose="020F0502020204030204" pitchFamily="34" charset="0"/>
                <a:ea typeface="+mn-lt"/>
                <a:cs typeface="Calibri" panose="020F0502020204030204" pitchFamily="34" charset="0"/>
              </a:rPr>
              <a:t>ي</a:t>
            </a:r>
            <a:r>
              <a:rPr lang="en-GB" sz="2100" dirty="0" err="1">
                <a:latin typeface="Calibri" panose="020F0502020204030204" pitchFamily="34" charset="0"/>
                <a:ea typeface="+mn-lt"/>
                <a:cs typeface="Calibri" panose="020F0502020204030204" pitchFamily="34" charset="0"/>
              </a:rPr>
              <a:t>د</a:t>
            </a:r>
            <a:r>
              <a:rPr lang="en-GB" sz="2100" dirty="0">
                <a:latin typeface="Calibri" panose="020F0502020204030204" pitchFamily="34" charset="0"/>
                <a:ea typeface="+mn-lt"/>
                <a:cs typeface="Calibri" panose="020F0502020204030204" pitchFamily="34" charset="0"/>
              </a:rPr>
              <a:t> الإجراءات المحددة التي يمكن للأطفال اتخاذها عندما يشعرون بعدم الأمان</a:t>
            </a:r>
            <a:endParaRPr lang="en-US" sz="2100" dirty="0">
              <a:latin typeface="Calibri" panose="020F0502020204030204" pitchFamily="34" charset="0"/>
              <a:ea typeface="+mn-lt"/>
              <a:cs typeface="Calibri" panose="020F0502020204030204" pitchFamily="34" charset="0"/>
            </a:endParaRPr>
          </a:p>
          <a:p>
            <a:pPr marL="628650" lvl="1" indent="-171450" algn="r" rtl="1">
              <a:buFont typeface="Arial,Sans-Serif"/>
              <a:buChar char="•"/>
            </a:pPr>
            <a:r>
              <a:rPr lang="ar-SA" sz="2100" dirty="0" err="1">
                <a:latin typeface="Calibri" panose="020F0502020204030204" pitchFamily="34" charset="0"/>
                <a:ea typeface="+mn-lt"/>
                <a:cs typeface="Calibri" panose="020F0502020204030204" pitchFamily="34" charset="0"/>
              </a:rPr>
              <a:t>ت</a:t>
            </a:r>
            <a:r>
              <a:rPr lang="en-GB" sz="2100" dirty="0" err="1">
                <a:latin typeface="Calibri" panose="020F0502020204030204" pitchFamily="34" charset="0"/>
                <a:ea typeface="+mn-lt"/>
                <a:cs typeface="Calibri" panose="020F0502020204030204" pitchFamily="34" charset="0"/>
              </a:rPr>
              <a:t>وث</a:t>
            </a:r>
            <a:r>
              <a:rPr lang="ar-SA" sz="2100" dirty="0" err="1">
                <a:latin typeface="Calibri" panose="020F0502020204030204" pitchFamily="34" charset="0"/>
                <a:ea typeface="+mn-lt"/>
                <a:cs typeface="Calibri" panose="020F0502020204030204" pitchFamily="34" charset="0"/>
              </a:rPr>
              <a:t>ي</a:t>
            </a:r>
            <a:r>
              <a:rPr lang="en-GB" sz="2100" dirty="0" err="1">
                <a:latin typeface="Calibri" panose="020F0502020204030204" pitchFamily="34" charset="0"/>
                <a:ea typeface="+mn-lt"/>
                <a:cs typeface="Calibri" panose="020F0502020204030204" pitchFamily="34" charset="0"/>
              </a:rPr>
              <a:t>ق</a:t>
            </a:r>
            <a:r>
              <a:rPr lang="en-GB" sz="2100" dirty="0">
                <a:latin typeface="Calibri" panose="020F0502020204030204" pitchFamily="34" charset="0"/>
                <a:ea typeface="+mn-lt"/>
                <a:cs typeface="Calibri" panose="020F0502020204030204" pitchFamily="34" charset="0"/>
              </a:rPr>
              <a:t> الخطة و / </a:t>
            </a:r>
            <a:r>
              <a:rPr lang="en-GB" sz="2100" dirty="0" err="1">
                <a:latin typeface="Calibri" panose="020F0502020204030204" pitchFamily="34" charset="0"/>
                <a:ea typeface="+mn-lt"/>
                <a:cs typeface="Calibri" panose="020F0502020204030204" pitchFamily="34" charset="0"/>
              </a:rPr>
              <a:t>أو</a:t>
            </a:r>
            <a:r>
              <a:rPr lang="ar-SA" sz="2100" dirty="0">
                <a:latin typeface="Calibri" panose="020F0502020204030204" pitchFamily="34" charset="0"/>
                <a:ea typeface="+mn-lt"/>
                <a:cs typeface="Calibri" panose="020F0502020204030204" pitchFamily="34" charset="0"/>
              </a:rPr>
              <a:t>تذكر</a:t>
            </a:r>
            <a:r>
              <a:rPr lang="en-GB" sz="2100" dirty="0">
                <a:latin typeface="Calibri" panose="020F0502020204030204" pitchFamily="34" charset="0"/>
                <a:ea typeface="+mn-lt"/>
                <a:cs typeface="Calibri" panose="020F0502020204030204" pitchFamily="34" charset="0"/>
              </a:rPr>
              <a:t> إجراءات محددة مثل الأرقام والكلمات الرمزية وما إلى ذلك.</a:t>
            </a:r>
          </a:p>
        </p:txBody>
      </p:sp>
      <p:grpSp>
        <p:nvGrpSpPr>
          <p:cNvPr id="4" name="Group 3">
            <a:extLst>
              <a:ext uri="{FF2B5EF4-FFF2-40B4-BE49-F238E27FC236}">
                <a16:creationId xmlns:a16="http://schemas.microsoft.com/office/drawing/2014/main" id="{E68F1CA7-8DD2-AC07-AB13-E3639E5C3A22}"/>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99EE31B9-1EF3-BDBC-F807-A930D485F24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85E1AE7D-42DA-1A75-2BFA-C01019779314}"/>
                </a:ext>
              </a:extLst>
            </p:cNvPr>
            <p:cNvGrpSpPr/>
            <p:nvPr/>
          </p:nvGrpSpPr>
          <p:grpSpPr>
            <a:xfrm>
              <a:off x="10621771" y="762700"/>
              <a:ext cx="562136" cy="634675"/>
              <a:chOff x="760175" y="830142"/>
              <a:chExt cx="867619" cy="979579"/>
            </a:xfrm>
          </p:grpSpPr>
          <p:sp>
            <p:nvSpPr>
              <p:cNvPr id="29" name="Rectangle 28">
                <a:extLst>
                  <a:ext uri="{FF2B5EF4-FFF2-40B4-BE49-F238E27FC236}">
                    <a16:creationId xmlns:a16="http://schemas.microsoft.com/office/drawing/2014/main" id="{A50C03DA-E8CC-6FB4-8274-7270751C63CC}"/>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sz="1600" b="1" dirty="0">
                    <a:latin typeface="Arial" panose="020B0604020202020204" pitchFamily="34" charset="0"/>
                    <a:cs typeface="Arial" panose="020B0604020202020204" pitchFamily="34" charset="0"/>
                  </a:rPr>
                  <a:t>81-82</a:t>
                </a:r>
              </a:p>
            </p:txBody>
          </p:sp>
          <p:sp>
            <p:nvSpPr>
              <p:cNvPr id="30" name="Rectangle 29">
                <a:extLst>
                  <a:ext uri="{FF2B5EF4-FFF2-40B4-BE49-F238E27FC236}">
                    <a16:creationId xmlns:a16="http://schemas.microsoft.com/office/drawing/2014/main" id="{3AC8BC7D-793D-FD2E-886A-62494A8F617F}"/>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26" name="Group 25">
              <a:extLst>
                <a:ext uri="{FF2B5EF4-FFF2-40B4-BE49-F238E27FC236}">
                  <a16:creationId xmlns:a16="http://schemas.microsoft.com/office/drawing/2014/main" id="{438383EF-0EC3-2273-1940-BA3CF4478F83}"/>
                </a:ext>
              </a:extLst>
            </p:cNvPr>
            <p:cNvGrpSpPr/>
            <p:nvPr/>
          </p:nvGrpSpPr>
          <p:grpSpPr>
            <a:xfrm>
              <a:off x="11325415" y="762701"/>
              <a:ext cx="182192" cy="634674"/>
              <a:chOff x="2121762" y="2323619"/>
              <a:chExt cx="200378" cy="825210"/>
            </a:xfrm>
          </p:grpSpPr>
          <p:sp>
            <p:nvSpPr>
              <p:cNvPr id="27" name="Isosceles Triangle 26">
                <a:extLst>
                  <a:ext uri="{FF2B5EF4-FFF2-40B4-BE49-F238E27FC236}">
                    <a16:creationId xmlns:a16="http://schemas.microsoft.com/office/drawing/2014/main" id="{EADCCE3D-D6CC-2011-E36F-DF97813F7E99}"/>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D6D55BC7-4F53-BE30-597B-5675D37AD6BE}"/>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grpSp>
        <p:nvGrpSpPr>
          <p:cNvPr id="41" name="Group 40">
            <a:extLst>
              <a:ext uri="{FF2B5EF4-FFF2-40B4-BE49-F238E27FC236}">
                <a16:creationId xmlns:a16="http://schemas.microsoft.com/office/drawing/2014/main" id="{3DAF58B3-1019-0988-73CE-69DDFB17A907}"/>
              </a:ext>
            </a:extLst>
          </p:cNvPr>
          <p:cNvGrpSpPr/>
          <p:nvPr/>
        </p:nvGrpSpPr>
        <p:grpSpPr>
          <a:xfrm>
            <a:off x="1806065" y="2703701"/>
            <a:ext cx="2203922" cy="2665856"/>
            <a:chOff x="1589692" y="2426187"/>
            <a:chExt cx="2547125" cy="3080993"/>
          </a:xfrm>
        </p:grpSpPr>
        <p:grpSp>
          <p:nvGrpSpPr>
            <p:cNvPr id="7" name="Group 6">
              <a:extLst>
                <a:ext uri="{FF2B5EF4-FFF2-40B4-BE49-F238E27FC236}">
                  <a16:creationId xmlns:a16="http://schemas.microsoft.com/office/drawing/2014/main" id="{5192E53C-79E9-D912-4312-418ED61B60DD}"/>
                </a:ext>
              </a:extLst>
            </p:cNvPr>
            <p:cNvGrpSpPr/>
            <p:nvPr/>
          </p:nvGrpSpPr>
          <p:grpSpPr>
            <a:xfrm>
              <a:off x="1589692" y="2426187"/>
              <a:ext cx="2547125" cy="3080993"/>
              <a:chOff x="8419175" y="3493727"/>
              <a:chExt cx="2155544" cy="2384525"/>
            </a:xfrm>
            <a:solidFill>
              <a:schemeClr val="accent4">
                <a:lumMod val="75000"/>
              </a:schemeClr>
            </a:solidFill>
          </p:grpSpPr>
          <p:sp>
            <p:nvSpPr>
              <p:cNvPr id="8" name="Rectangle: Single Corner Snipped 7">
                <a:extLst>
                  <a:ext uri="{FF2B5EF4-FFF2-40B4-BE49-F238E27FC236}">
                    <a16:creationId xmlns:a16="http://schemas.microsoft.com/office/drawing/2014/main" id="{FD2096DB-EE19-573C-BFCA-D36BDE383226}"/>
                  </a:ext>
                </a:extLst>
              </p:cNvPr>
              <p:cNvSpPr/>
              <p:nvPr/>
            </p:nvSpPr>
            <p:spPr>
              <a:xfrm>
                <a:off x="8419175" y="3493727"/>
                <a:ext cx="2155544" cy="2384525"/>
              </a:xfrm>
              <a:prstGeom prst="snip1Rect">
                <a:avLst>
                  <a:gd name="adj" fmla="val 2326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9" name="L-Shape 8">
                <a:extLst>
                  <a:ext uri="{FF2B5EF4-FFF2-40B4-BE49-F238E27FC236}">
                    <a16:creationId xmlns:a16="http://schemas.microsoft.com/office/drawing/2014/main" id="{61E5DE35-565B-EB95-6BDC-CBB2B6DBD1CD}"/>
                  </a:ext>
                </a:extLst>
              </p:cNvPr>
              <p:cNvSpPr/>
              <p:nvPr/>
            </p:nvSpPr>
            <p:spPr>
              <a:xfrm rot="18361091">
                <a:off x="8728640" y="3742638"/>
                <a:ext cx="404995" cy="206111"/>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0" name="L-Shape 9">
                <a:extLst>
                  <a:ext uri="{FF2B5EF4-FFF2-40B4-BE49-F238E27FC236}">
                    <a16:creationId xmlns:a16="http://schemas.microsoft.com/office/drawing/2014/main" id="{53ABE348-157F-4B4C-007A-361F07EBF9C8}"/>
                  </a:ext>
                </a:extLst>
              </p:cNvPr>
              <p:cNvSpPr/>
              <p:nvPr/>
            </p:nvSpPr>
            <p:spPr>
              <a:xfrm rot="18361091">
                <a:off x="8745315" y="4171562"/>
                <a:ext cx="404995" cy="206111"/>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6" name="L-Shape 35">
                <a:extLst>
                  <a:ext uri="{FF2B5EF4-FFF2-40B4-BE49-F238E27FC236}">
                    <a16:creationId xmlns:a16="http://schemas.microsoft.com/office/drawing/2014/main" id="{57EDC46E-7FD9-0BC8-92C8-1BD80B47FFD0}"/>
                  </a:ext>
                </a:extLst>
              </p:cNvPr>
              <p:cNvSpPr/>
              <p:nvPr/>
            </p:nvSpPr>
            <p:spPr>
              <a:xfrm rot="18361091">
                <a:off x="8745315" y="4582933"/>
                <a:ext cx="404995" cy="206111"/>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EEE9E8F1-8F76-F481-EA38-E0849DC3E4DE}"/>
                </a:ext>
              </a:extLst>
            </p:cNvPr>
            <p:cNvGrpSpPr/>
            <p:nvPr/>
          </p:nvGrpSpPr>
          <p:grpSpPr>
            <a:xfrm>
              <a:off x="3143165" y="4404811"/>
              <a:ext cx="685925" cy="872670"/>
              <a:chOff x="6583595" y="3385093"/>
              <a:chExt cx="936987" cy="1192085"/>
            </a:xfrm>
            <a:solidFill>
              <a:schemeClr val="bg1"/>
            </a:solidFill>
          </p:grpSpPr>
          <p:grpSp>
            <p:nvGrpSpPr>
              <p:cNvPr id="20" name="Group 19">
                <a:extLst>
                  <a:ext uri="{FF2B5EF4-FFF2-40B4-BE49-F238E27FC236}">
                    <a16:creationId xmlns:a16="http://schemas.microsoft.com/office/drawing/2014/main" id="{A58124F4-C0C3-F846-0BE7-EBBD1C2E7A78}"/>
                  </a:ext>
                </a:extLst>
              </p:cNvPr>
              <p:cNvGrpSpPr/>
              <p:nvPr/>
            </p:nvGrpSpPr>
            <p:grpSpPr>
              <a:xfrm>
                <a:off x="6583595" y="3385093"/>
                <a:ext cx="936987" cy="1121072"/>
                <a:chOff x="2780231" y="3039417"/>
                <a:chExt cx="1162307" cy="1390660"/>
              </a:xfrm>
              <a:grpFill/>
            </p:grpSpPr>
            <p:sp>
              <p:nvSpPr>
                <p:cNvPr id="31" name="Rectangle 30">
                  <a:extLst>
                    <a:ext uri="{FF2B5EF4-FFF2-40B4-BE49-F238E27FC236}">
                      <a16:creationId xmlns:a16="http://schemas.microsoft.com/office/drawing/2014/main" id="{B7B49F97-3F65-4D8C-A758-1F63F81D2CCF}"/>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2" name="Flowchart: Stored Data 31">
                  <a:extLst>
                    <a:ext uri="{FF2B5EF4-FFF2-40B4-BE49-F238E27FC236}">
                      <a16:creationId xmlns:a16="http://schemas.microsoft.com/office/drawing/2014/main" id="{4B11ED24-6F91-56A6-57A5-03ADCD1D422F}"/>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3" name="Flowchart: Stored Data 32">
                  <a:extLst>
                    <a:ext uri="{FF2B5EF4-FFF2-40B4-BE49-F238E27FC236}">
                      <a16:creationId xmlns:a16="http://schemas.microsoft.com/office/drawing/2014/main" id="{68914351-EACC-D752-2E29-59129BFFD894}"/>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0A34188F-05CA-2502-15C1-353C18BA2FF0}"/>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5" name="Isosceles Triangle 34">
                  <a:extLst>
                    <a:ext uri="{FF2B5EF4-FFF2-40B4-BE49-F238E27FC236}">
                      <a16:creationId xmlns:a16="http://schemas.microsoft.com/office/drawing/2014/main" id="{1A799F3A-7122-56B6-2BAA-EBE5FA7F1E5F}"/>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
            <p:nvSpPr>
              <p:cNvPr id="21" name="Plus Sign 20">
                <a:extLst>
                  <a:ext uri="{FF2B5EF4-FFF2-40B4-BE49-F238E27FC236}">
                    <a16:creationId xmlns:a16="http://schemas.microsoft.com/office/drawing/2014/main" id="{2CC30FC8-FA70-9166-75F5-0194758977D2}"/>
                  </a:ext>
                </a:extLst>
              </p:cNvPr>
              <p:cNvSpPr/>
              <p:nvPr/>
            </p:nvSpPr>
            <p:spPr>
              <a:xfrm>
                <a:off x="6602642" y="3392652"/>
                <a:ext cx="886622" cy="1184526"/>
              </a:xfrm>
              <a:prstGeom prst="mathPlus">
                <a:avLst>
                  <a:gd name="adj1" fmla="val 1701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grpSp>
        <p:nvGrpSpPr>
          <p:cNvPr id="37" name="Group 36">
            <a:extLst>
              <a:ext uri="{FF2B5EF4-FFF2-40B4-BE49-F238E27FC236}">
                <a16:creationId xmlns:a16="http://schemas.microsoft.com/office/drawing/2014/main" id="{F3305CFB-2DC2-3FFA-F558-5F9443FE5138}"/>
              </a:ext>
            </a:extLst>
          </p:cNvPr>
          <p:cNvGrpSpPr/>
          <p:nvPr/>
        </p:nvGrpSpPr>
        <p:grpSpPr>
          <a:xfrm rot="1465369">
            <a:off x="664998" y="2266537"/>
            <a:ext cx="1363688" cy="564506"/>
            <a:chOff x="-75030" y="1568450"/>
            <a:chExt cx="2316311" cy="958850"/>
          </a:xfrm>
        </p:grpSpPr>
        <p:sp>
          <p:nvSpPr>
            <p:cNvPr id="40" name="Rectangle: Top Corners Rounded 39">
              <a:extLst>
                <a:ext uri="{FF2B5EF4-FFF2-40B4-BE49-F238E27FC236}">
                  <a16:creationId xmlns:a16="http://schemas.microsoft.com/office/drawing/2014/main" id="{C43B9E5F-FA1A-CE23-1C90-5756375E0FB3}"/>
                </a:ext>
              </a:extLst>
            </p:cNvPr>
            <p:cNvSpPr/>
            <p:nvPr/>
          </p:nvSpPr>
          <p:spPr>
            <a:xfrm rot="6300000">
              <a:off x="1820522" y="1812699"/>
              <a:ext cx="259785" cy="581733"/>
            </a:xfrm>
            <a:prstGeom prst="round2SameRect">
              <a:avLst>
                <a:gd name="adj1" fmla="val 50000"/>
                <a:gd name="adj2" fmla="val 0"/>
              </a:avLst>
            </a:prstGeom>
            <a:solidFill>
              <a:schemeClr val="accent4">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8" name="Oval 37">
              <a:extLst>
                <a:ext uri="{FF2B5EF4-FFF2-40B4-BE49-F238E27FC236}">
                  <a16:creationId xmlns:a16="http://schemas.microsoft.com/office/drawing/2014/main" id="{382EEB25-4963-1B56-0C72-82ADD1A4A36E}"/>
                </a:ext>
              </a:extLst>
            </p:cNvPr>
            <p:cNvSpPr/>
            <p:nvPr/>
          </p:nvSpPr>
          <p:spPr>
            <a:xfrm>
              <a:off x="1319570" y="1892300"/>
              <a:ext cx="635000" cy="63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9" name="Rectangle: Top Corners Rounded 38">
              <a:extLst>
                <a:ext uri="{FF2B5EF4-FFF2-40B4-BE49-F238E27FC236}">
                  <a16:creationId xmlns:a16="http://schemas.microsoft.com/office/drawing/2014/main" id="{66454EE4-08B3-4A68-C694-E636F56D152E}"/>
                </a:ext>
              </a:extLst>
            </p:cNvPr>
            <p:cNvSpPr/>
            <p:nvPr/>
          </p:nvSpPr>
          <p:spPr>
            <a:xfrm rot="6300000">
              <a:off x="267870" y="1225550"/>
              <a:ext cx="647700" cy="1333500"/>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spTree>
    <p:extLst>
      <p:ext uri="{BB962C8B-B14F-4D97-AF65-F5344CB8AC3E}">
        <p14:creationId xmlns:p14="http://schemas.microsoft.com/office/powerpoint/2010/main" val="3836945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347388" y="3682897"/>
            <a:ext cx="2588109" cy="707886"/>
          </a:xfrm>
          <a:prstGeom prst="rect">
            <a:avLst/>
          </a:prstGeom>
          <a:noFill/>
        </p:spPr>
        <p:txBody>
          <a:bodyPr wrap="square">
            <a:spAutoFit/>
          </a:bodyPr>
          <a:lstStyle/>
          <a:p>
            <a:pPr algn="ctr" rtl="1"/>
            <a:r>
              <a:rPr lang="ar-SA" sz="2000" dirty="0">
                <a:latin typeface="Calibri" panose="020F0502020204030204" pitchFamily="34" charset="0"/>
                <a:ea typeface="Helvetica Neue" panose="020B0604020202020204"/>
                <a:cs typeface="Calibri" panose="020F0502020204030204" pitchFamily="34" charset="0"/>
              </a:rPr>
              <a:t>ت</a:t>
            </a:r>
            <a:r>
              <a:rPr lang="en-US" sz="2000" dirty="0" err="1">
                <a:effectLst/>
                <a:latin typeface="Calibri" panose="020F0502020204030204" pitchFamily="34" charset="0"/>
                <a:ea typeface="Helvetica Neue" panose="020B0604020202020204"/>
                <a:cs typeface="Calibri" panose="020F0502020204030204" pitchFamily="34" charset="0"/>
              </a:rPr>
              <a:t>تعلق</a:t>
            </a:r>
            <a:r>
              <a:rPr lang="en-US" sz="2000" dirty="0">
                <a:effectLst/>
                <a:latin typeface="Calibri" panose="020F0502020204030204" pitchFamily="34" charset="0"/>
                <a:ea typeface="Helvetica Neue" panose="020B0604020202020204"/>
                <a:cs typeface="Calibri" panose="020F0502020204030204" pitchFamily="34" charset="0"/>
              </a:rPr>
              <a:t> </a:t>
            </a:r>
            <a:r>
              <a:rPr lang="en-US" sz="2000" dirty="0" err="1">
                <a:effectLst/>
                <a:latin typeface="Calibri" panose="020F0502020204030204" pitchFamily="34" charset="0"/>
                <a:ea typeface="Helvetica Neue" panose="020B0604020202020204"/>
                <a:cs typeface="Calibri" panose="020F0502020204030204" pitchFamily="34" charset="0"/>
              </a:rPr>
              <a:t>خط</a:t>
            </a:r>
            <a:r>
              <a:rPr lang="ar-SA" sz="2000" dirty="0" err="1">
                <a:effectLst/>
                <a:latin typeface="Calibri" panose="020F0502020204030204" pitchFamily="34" charset="0"/>
                <a:ea typeface="Helvetica Neue" panose="020B0604020202020204"/>
                <a:cs typeface="Calibri" panose="020F0502020204030204" pitchFamily="34" charset="0"/>
              </a:rPr>
              <a:t>ة</a:t>
            </a:r>
            <a:r>
              <a:rPr lang="en-US" sz="2000" dirty="0">
                <a:effectLst/>
                <a:latin typeface="Calibri" panose="020F0502020204030204" pitchFamily="34" charset="0"/>
                <a:ea typeface="Helvetica Neue" panose="020B0604020202020204"/>
                <a:cs typeface="Calibri" panose="020F0502020204030204" pitchFamily="34" charset="0"/>
              </a:rPr>
              <a:t> السلامة بتقليل احتمالية تعرض الطفل للأذى</a:t>
            </a:r>
            <a:endParaRPr lang="en-CA" sz="2000" dirty="0">
              <a:latin typeface="Calibri" panose="020F0502020204030204" pitchFamily="34" charset="0"/>
              <a:cs typeface="Calibri" panose="020F050202020403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4497747" y="3683114"/>
            <a:ext cx="2967905" cy="1015663"/>
          </a:xfrm>
          <a:prstGeom prst="rect">
            <a:avLst/>
          </a:prstGeom>
          <a:noFill/>
        </p:spPr>
        <p:txBody>
          <a:bodyPr wrap="square" lIns="91440" tIns="45720" rIns="91440" bIns="45720" anchor="t">
            <a:spAutoFit/>
          </a:bodyPr>
          <a:lstStyle/>
          <a:p>
            <a:pPr algn="ctr" rtl="1">
              <a:buClr>
                <a:srgbClr val="000000"/>
              </a:buClr>
            </a:pPr>
            <a:r>
              <a:rPr lang="en-US" sz="2000" dirty="0">
                <a:solidFill>
                  <a:srgbClr val="000000"/>
                </a:solidFill>
                <a:latin typeface="Calibri" panose="020F0502020204030204" pitchFamily="34" charset="0"/>
                <a:ea typeface="Helvetica Neue" panose="020B0604020202020204"/>
                <a:cs typeface="Calibri" panose="020F0502020204030204" pitchFamily="34" charset="0"/>
              </a:rPr>
              <a:t>يجب أن يكون أفراد </a:t>
            </a:r>
            <a:r>
              <a:rPr lang="en-US" sz="2000" dirty="0" err="1">
                <a:solidFill>
                  <a:srgbClr val="000000"/>
                </a:solidFill>
                <a:latin typeface="Calibri" panose="020F0502020204030204" pitchFamily="34" charset="0"/>
                <a:ea typeface="Helvetica Neue" panose="020B0604020202020204"/>
                <a:cs typeface="Calibri" panose="020F0502020204030204" pitchFamily="34" charset="0"/>
              </a:rPr>
              <a:t>الأسرة</a:t>
            </a:r>
            <a:r>
              <a:rPr lang="en-US" sz="2000" dirty="0">
                <a:solidFill>
                  <a:srgbClr val="000000"/>
                </a:solidFill>
                <a:latin typeface="Calibri" panose="020F0502020204030204" pitchFamily="34" charset="0"/>
                <a:ea typeface="Helvetica Neue" panose="020B0604020202020204"/>
                <a:cs typeface="Calibri" panose="020F0502020204030204" pitchFamily="34" charset="0"/>
              </a:rPr>
              <a:t> </a:t>
            </a:r>
            <a:r>
              <a:rPr lang="en-US" sz="2000" dirty="0" err="1">
                <a:solidFill>
                  <a:srgbClr val="000000"/>
                </a:solidFill>
                <a:latin typeface="Calibri" panose="020F0502020204030204" pitchFamily="34" charset="0"/>
                <a:ea typeface="Helvetica Neue" panose="020B0604020202020204"/>
                <a:cs typeface="Calibri" panose="020F0502020204030204" pitchFamily="34" charset="0"/>
              </a:rPr>
              <a:t>الداعم</a:t>
            </a:r>
            <a:r>
              <a:rPr lang="ar-SA" sz="2000" dirty="0" err="1">
                <a:solidFill>
                  <a:srgbClr val="000000"/>
                </a:solidFill>
                <a:latin typeface="Calibri" panose="020F0502020204030204" pitchFamily="34" charset="0"/>
                <a:ea typeface="Helvetica Neue" panose="020B0604020202020204"/>
                <a:cs typeface="Calibri" panose="020F0502020204030204" pitchFamily="34" charset="0"/>
              </a:rPr>
              <a:t>ي</a:t>
            </a:r>
            <a:r>
              <a:rPr lang="en-US" sz="2000" dirty="0" err="1">
                <a:solidFill>
                  <a:srgbClr val="000000"/>
                </a:solidFill>
                <a:latin typeface="Calibri" panose="020F0502020204030204" pitchFamily="34" charset="0"/>
                <a:ea typeface="Helvetica Neue" panose="020B0604020202020204"/>
                <a:cs typeface="Calibri" panose="020F0502020204030204" pitchFamily="34" charset="0"/>
              </a:rPr>
              <a:t>ن</a:t>
            </a:r>
            <a:r>
              <a:rPr lang="en-US" sz="2000" dirty="0">
                <a:solidFill>
                  <a:srgbClr val="000000"/>
                </a:solidFill>
                <a:latin typeface="Calibri" panose="020F0502020204030204" pitchFamily="34" charset="0"/>
                <a:ea typeface="Helvetica Neue" panose="020B0604020202020204"/>
                <a:cs typeface="Calibri" panose="020F0502020204030204" pitchFamily="34" charset="0"/>
              </a:rPr>
              <a:t> </a:t>
            </a:r>
            <a:r>
              <a:rPr lang="en-US" sz="2000" dirty="0" err="1">
                <a:solidFill>
                  <a:srgbClr val="000000"/>
                </a:solidFill>
                <a:latin typeface="Calibri" panose="020F0502020204030204" pitchFamily="34" charset="0"/>
                <a:ea typeface="Helvetica Neue" panose="020B0604020202020204"/>
                <a:cs typeface="Calibri" panose="020F0502020204030204" pitchFamily="34" charset="0"/>
              </a:rPr>
              <a:t>والموثوق</a:t>
            </a:r>
            <a:r>
              <a:rPr lang="ar-SA" sz="2000" dirty="0" err="1">
                <a:solidFill>
                  <a:srgbClr val="000000"/>
                </a:solidFill>
                <a:latin typeface="Calibri" panose="020F0502020204030204" pitchFamily="34" charset="0"/>
                <a:ea typeface="Helvetica Neue" panose="020B0604020202020204"/>
                <a:cs typeface="Calibri" panose="020F0502020204030204" pitchFamily="34" charset="0"/>
              </a:rPr>
              <a:t>ي</a:t>
            </a:r>
            <a:r>
              <a:rPr lang="en-US" sz="2000" dirty="0" err="1">
                <a:solidFill>
                  <a:srgbClr val="000000"/>
                </a:solidFill>
                <a:latin typeface="Calibri" panose="020F0502020204030204" pitchFamily="34" charset="0"/>
                <a:ea typeface="Helvetica Neue" panose="020B0604020202020204"/>
                <a:cs typeface="Calibri" panose="020F0502020204030204" pitchFamily="34" charset="0"/>
              </a:rPr>
              <a:t>ن</a:t>
            </a:r>
            <a:r>
              <a:rPr lang="en-US" sz="2000" dirty="0">
                <a:solidFill>
                  <a:srgbClr val="000000"/>
                </a:solidFill>
                <a:latin typeface="Calibri" panose="020F0502020204030204" pitchFamily="34" charset="0"/>
                <a:ea typeface="Helvetica Neue" panose="020B0604020202020204"/>
                <a:cs typeface="Calibri" panose="020F0502020204030204" pitchFamily="34" charset="0"/>
              </a:rPr>
              <a:t> جزءًا من </a:t>
            </a:r>
            <a:r>
              <a:rPr lang="en-US" sz="2000" dirty="0" err="1">
                <a:solidFill>
                  <a:srgbClr val="000000"/>
                </a:solidFill>
                <a:latin typeface="Calibri" panose="020F0502020204030204" pitchFamily="34" charset="0"/>
                <a:ea typeface="Helvetica Neue" panose="020B0604020202020204"/>
                <a:cs typeface="Calibri" panose="020F0502020204030204" pitchFamily="34" charset="0"/>
              </a:rPr>
              <a:t>عملية</a:t>
            </a:r>
            <a:r>
              <a:rPr lang="en-US" sz="2000" dirty="0">
                <a:solidFill>
                  <a:srgbClr val="000000"/>
                </a:solidFill>
                <a:latin typeface="Calibri" panose="020F0502020204030204" pitchFamily="34" charset="0"/>
                <a:ea typeface="Helvetica Neue" panose="020B0604020202020204"/>
                <a:cs typeface="Calibri" panose="020F0502020204030204" pitchFamily="34" charset="0"/>
              </a:rPr>
              <a:t> </a:t>
            </a:r>
            <a:r>
              <a:rPr lang="en-US" sz="2000" dirty="0" err="1">
                <a:solidFill>
                  <a:srgbClr val="000000"/>
                </a:solidFill>
                <a:latin typeface="Calibri" panose="020F0502020204030204" pitchFamily="34" charset="0"/>
                <a:ea typeface="Helvetica Neue" panose="020B0604020202020204"/>
                <a:cs typeface="Calibri" panose="020F0502020204030204" pitchFamily="34" charset="0"/>
              </a:rPr>
              <a:t>خط</a:t>
            </a:r>
            <a:r>
              <a:rPr lang="ar-SA" sz="2000" dirty="0" err="1">
                <a:solidFill>
                  <a:srgbClr val="000000"/>
                </a:solidFill>
                <a:latin typeface="Calibri" panose="020F0502020204030204" pitchFamily="34" charset="0"/>
                <a:ea typeface="Helvetica Neue" panose="020B0604020202020204"/>
                <a:cs typeface="Calibri" panose="020F0502020204030204" pitchFamily="34" charset="0"/>
              </a:rPr>
              <a:t>ة</a:t>
            </a:r>
            <a:r>
              <a:rPr lang="en-US" sz="2000" dirty="0">
                <a:solidFill>
                  <a:srgbClr val="000000"/>
                </a:solidFill>
                <a:latin typeface="Calibri" panose="020F0502020204030204" pitchFamily="34" charset="0"/>
                <a:ea typeface="Helvetica Neue" panose="020B0604020202020204"/>
                <a:cs typeface="Calibri" panose="020F0502020204030204" pitchFamily="34" charset="0"/>
              </a:rPr>
              <a:t> السلامة مع الأطفال</a:t>
            </a:r>
            <a:endParaRPr lang="en-US" sz="2000" dirty="0">
              <a:effectLst/>
              <a:latin typeface="Calibri" panose="020F0502020204030204" pitchFamily="34" charset="0"/>
              <a:ea typeface="Arial" panose="020B0604020202020204" pitchFamily="34" charset="0"/>
              <a:cs typeface="Calibri" panose="020F0502020204030204" pitchFamily="34" charset="0"/>
            </a:endParaRPr>
          </a:p>
        </p:txBody>
      </p:sp>
      <p:sp>
        <p:nvSpPr>
          <p:cNvPr id="59" name="TextBox 58">
            <a:extLst>
              <a:ext uri="{FF2B5EF4-FFF2-40B4-BE49-F238E27FC236}">
                <a16:creationId xmlns:a16="http://schemas.microsoft.com/office/drawing/2014/main" id="{71865365-E0D2-4F1C-94B2-26F808C53A89}"/>
              </a:ext>
            </a:extLst>
          </p:cNvPr>
          <p:cNvSpPr txBox="1"/>
          <p:nvPr/>
        </p:nvSpPr>
        <p:spPr>
          <a:xfrm>
            <a:off x="8027902" y="3682897"/>
            <a:ext cx="2967905" cy="1015663"/>
          </a:xfrm>
          <a:prstGeom prst="rect">
            <a:avLst/>
          </a:prstGeom>
          <a:noFill/>
        </p:spPr>
        <p:txBody>
          <a:bodyPr wrap="square" lIns="91440" tIns="45720" rIns="91440" bIns="45720" anchor="t">
            <a:spAutoFit/>
          </a:bodyPr>
          <a:lstStyle/>
          <a:p>
            <a:pPr algn="ctr" rtl="1"/>
            <a:r>
              <a:rPr lang="en-US" sz="2000" dirty="0">
                <a:solidFill>
                  <a:srgbClr val="000000"/>
                </a:solidFill>
                <a:latin typeface="Calibri" panose="020F0502020204030204" pitchFamily="34" charset="0"/>
                <a:ea typeface="Helvetica Neue" panose="020B0604020202020204"/>
                <a:cs typeface="Calibri" panose="020F0502020204030204" pitchFamily="34" charset="0"/>
              </a:rPr>
              <a:t>يجب </a:t>
            </a:r>
            <a:r>
              <a:rPr lang="en-US" sz="2000" dirty="0" err="1">
                <a:solidFill>
                  <a:srgbClr val="000000"/>
                </a:solidFill>
                <a:latin typeface="Calibri" panose="020F0502020204030204" pitchFamily="34" charset="0"/>
                <a:ea typeface="Helvetica Neue" panose="020B0604020202020204"/>
                <a:cs typeface="Calibri" panose="020F0502020204030204" pitchFamily="34" charset="0"/>
              </a:rPr>
              <a:t>استخدام</a:t>
            </a:r>
            <a:r>
              <a:rPr lang="en-US" sz="2000" dirty="0">
                <a:solidFill>
                  <a:srgbClr val="000000"/>
                </a:solidFill>
                <a:latin typeface="Calibri" panose="020F0502020204030204" pitchFamily="34" charset="0"/>
                <a:ea typeface="Helvetica Neue" panose="020B0604020202020204"/>
                <a:cs typeface="Calibri" panose="020F0502020204030204" pitchFamily="34" charset="0"/>
              </a:rPr>
              <a:t> </a:t>
            </a:r>
            <a:r>
              <a:rPr lang="ar-SA" sz="2000" dirty="0">
                <a:solidFill>
                  <a:srgbClr val="000000"/>
                </a:solidFill>
                <a:latin typeface="Calibri" panose="020F0502020204030204" pitchFamily="34" charset="0"/>
                <a:ea typeface="Helvetica Neue" panose="020B0604020202020204"/>
                <a:cs typeface="Calibri" panose="020F0502020204030204" pitchFamily="34" charset="0"/>
              </a:rPr>
              <a:t>التقنيات الصديقة للطفل </a:t>
            </a:r>
            <a:r>
              <a:rPr lang="en-US" sz="2000" dirty="0" err="1">
                <a:solidFill>
                  <a:srgbClr val="000000"/>
                </a:solidFill>
                <a:latin typeface="Calibri" panose="020F0502020204030204" pitchFamily="34" charset="0"/>
                <a:ea typeface="Helvetica Neue" panose="020B0604020202020204"/>
                <a:cs typeface="Calibri" panose="020F0502020204030204" pitchFamily="34" charset="0"/>
              </a:rPr>
              <a:t>عند</a:t>
            </a:r>
            <a:r>
              <a:rPr lang="en-US" sz="2000" dirty="0">
                <a:solidFill>
                  <a:srgbClr val="000000"/>
                </a:solidFill>
                <a:latin typeface="Calibri" panose="020F0502020204030204" pitchFamily="34" charset="0"/>
                <a:ea typeface="Helvetica Neue" panose="020B0604020202020204"/>
                <a:cs typeface="Calibri" panose="020F0502020204030204" pitchFamily="34" charset="0"/>
              </a:rPr>
              <a:t> وضع خطط السلامة مع الأطفال</a:t>
            </a:r>
            <a:endParaRPr lang="en-US" sz="2000" dirty="0">
              <a:latin typeface="Calibri" panose="020F0502020204030204" pitchFamily="34" charset="0"/>
              <a:cs typeface="Calibri" panose="020F050202020403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115663" y="2123544"/>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465095" y="2123544"/>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8986074" y="2123544"/>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13498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70D53A0D-E09F-8B16-FEA8-6616A3D34FFC}"/>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bg1"/>
                </a:solidFill>
                <a:latin typeface="Garamond"/>
              </a:rPr>
              <a:t>الجلسة</a:t>
            </a:r>
            <a:r>
              <a:rPr lang="en-CA" sz="3000" b="1" dirty="0">
                <a:solidFill>
                  <a:schemeClr val="bg1"/>
                </a:solidFill>
                <a:latin typeface="Garamond"/>
              </a:rPr>
              <a:t> </a:t>
            </a:r>
            <a:r>
              <a:rPr lang="ar-SA" sz="2400" b="1" dirty="0">
                <a:solidFill>
                  <a:schemeClr val="bg1"/>
                </a:solidFill>
                <a:latin typeface="Garamond"/>
              </a:rPr>
              <a:t>٦</a:t>
            </a:r>
            <a:endParaRPr lang="en-CA" sz="2400" b="1" dirty="0">
              <a:solidFill>
                <a:schemeClr val="bg1"/>
              </a:solidFill>
              <a:latin typeface="Garamond"/>
            </a:endParaRPr>
          </a:p>
          <a:p>
            <a:pPr algn="r" rtl="1"/>
            <a:br>
              <a:rPr lang="en-CA" b="1" dirty="0">
                <a:solidFill>
                  <a:schemeClr val="bg1"/>
                </a:solidFill>
                <a:latin typeface="Garamond"/>
              </a:rPr>
            </a:br>
            <a:r>
              <a:rPr lang="en-US" sz="5400" b="1" dirty="0">
                <a:solidFill>
                  <a:schemeClr val="bg1"/>
                </a:solidFill>
                <a:latin typeface="Garamond"/>
              </a:rPr>
              <a:t>كيف يمكنني دعم طفل في </a:t>
            </a:r>
            <a:r>
              <a:rPr lang="en-US" sz="5400" b="1" dirty="0" err="1">
                <a:solidFill>
                  <a:schemeClr val="bg1"/>
                </a:solidFill>
                <a:latin typeface="Garamond"/>
              </a:rPr>
              <a:t>ترتيبات</a:t>
            </a:r>
            <a:r>
              <a:rPr lang="en-US" sz="5400" b="1" dirty="0">
                <a:solidFill>
                  <a:schemeClr val="bg1"/>
                </a:solidFill>
                <a:latin typeface="Garamond"/>
              </a:rPr>
              <a:t> </a:t>
            </a:r>
            <a:r>
              <a:rPr lang="ar-SA" sz="5400" b="1" dirty="0">
                <a:solidFill>
                  <a:schemeClr val="bg1"/>
                </a:solidFill>
                <a:latin typeface="Garamond"/>
              </a:rPr>
              <a:t>ال</a:t>
            </a:r>
            <a:r>
              <a:rPr lang="en-US" sz="5400" b="1" dirty="0" err="1">
                <a:solidFill>
                  <a:schemeClr val="bg1"/>
                </a:solidFill>
                <a:latin typeface="Garamond"/>
              </a:rPr>
              <a:t>رعاية</a:t>
            </a:r>
            <a:r>
              <a:rPr lang="en-US" sz="5400" b="1" dirty="0">
                <a:solidFill>
                  <a:schemeClr val="bg1"/>
                </a:solidFill>
                <a:latin typeface="Garamond"/>
              </a:rPr>
              <a:t> </a:t>
            </a:r>
            <a:r>
              <a:rPr lang="en-US" sz="5400" b="1" dirty="0" err="1">
                <a:solidFill>
                  <a:schemeClr val="bg1"/>
                </a:solidFill>
                <a:latin typeface="Garamond"/>
              </a:rPr>
              <a:t>غير</a:t>
            </a:r>
            <a:r>
              <a:rPr lang="en-US" sz="5400" b="1" dirty="0">
                <a:solidFill>
                  <a:schemeClr val="bg1"/>
                </a:solidFill>
                <a:latin typeface="Garamond"/>
              </a:rPr>
              <a:t> </a:t>
            </a:r>
            <a:r>
              <a:rPr lang="ar-SA" sz="5400" b="1" dirty="0">
                <a:solidFill>
                  <a:schemeClr val="bg1"/>
                </a:solidFill>
                <a:latin typeface="Garamond"/>
              </a:rPr>
              <a:t>ال</a:t>
            </a:r>
            <a:r>
              <a:rPr lang="en-US" sz="5400" b="1" dirty="0" err="1">
                <a:solidFill>
                  <a:schemeClr val="bg1"/>
                </a:solidFill>
                <a:latin typeface="Garamond"/>
              </a:rPr>
              <a:t>آمنة</a:t>
            </a:r>
            <a:r>
              <a:rPr lang="en-US" sz="5400" b="1" dirty="0">
                <a:solidFill>
                  <a:schemeClr val="bg1"/>
                </a:solidFill>
                <a:latin typeface="Garamond"/>
              </a:rPr>
              <a:t>؟</a:t>
            </a:r>
          </a:p>
        </p:txBody>
      </p:sp>
    </p:spTree>
    <p:extLst>
      <p:ext uri="{BB962C8B-B14F-4D97-AF65-F5344CB8AC3E}">
        <p14:creationId xmlns:p14="http://schemas.microsoft.com/office/powerpoint/2010/main" val="6171501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4B650-D63C-E7EA-5BA3-E7134C115A80}"/>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الإبعاد من الرعاية</a:t>
            </a:r>
            <a:endParaRPr lang="en-BE"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D1E13036-6163-86AE-6773-92B6F9C5BF2E}"/>
              </a:ext>
            </a:extLst>
          </p:cNvPr>
          <p:cNvSpPr txBox="1"/>
          <p:nvPr/>
        </p:nvSpPr>
        <p:spPr>
          <a:xfrm>
            <a:off x="1328906" y="2452467"/>
            <a:ext cx="5334000" cy="24622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en-US" sz="2200" dirty="0">
                <a:solidFill>
                  <a:srgbClr val="0F0F0F"/>
                </a:solidFill>
                <a:latin typeface="Calibri" panose="020F0502020204030204" pitchFamily="34" charset="0"/>
                <a:ea typeface="Roboto"/>
                <a:cs typeface="Calibri" panose="020F0502020204030204" pitchFamily="34" charset="0"/>
              </a:rPr>
              <a:t>إذا اعتقد أخصائي الحالة بوجود وضع غير آمن ويستدعي الإزالة الطارئة ،</a:t>
            </a:r>
            <a:r>
              <a:rPr lang="en-US" sz="2200" b="1" dirty="0">
                <a:solidFill>
                  <a:srgbClr val="0F0F0F"/>
                </a:solidFill>
                <a:latin typeface="Calibri" panose="020F0502020204030204" pitchFamily="34" charset="0"/>
                <a:ea typeface="Roboto"/>
                <a:cs typeface="Calibri" panose="020F0502020204030204" pitchFamily="34" charset="0"/>
              </a:rPr>
              <a:t>يجب أن يكون </a:t>
            </a:r>
            <a:r>
              <a:rPr lang="en-US" sz="2200" b="1" dirty="0" err="1">
                <a:solidFill>
                  <a:srgbClr val="0F0F0F"/>
                </a:solidFill>
                <a:latin typeface="Calibri" panose="020F0502020204030204" pitchFamily="34" charset="0"/>
                <a:ea typeface="Roboto"/>
                <a:cs typeface="Calibri" panose="020F0502020204030204" pitchFamily="34" charset="0"/>
              </a:rPr>
              <a:t>هناك</a:t>
            </a:r>
            <a:r>
              <a:rPr lang="en-US" sz="2200" b="1" dirty="0">
                <a:solidFill>
                  <a:srgbClr val="0F0F0F"/>
                </a:solidFill>
                <a:latin typeface="Calibri" panose="020F0502020204030204" pitchFamily="34" charset="0"/>
                <a:ea typeface="Roboto"/>
                <a:cs typeface="Calibri" panose="020F0502020204030204" pitchFamily="34" charset="0"/>
              </a:rPr>
              <a:t> </a:t>
            </a:r>
            <a:r>
              <a:rPr lang="ar-SA" sz="2200" b="1" dirty="0">
                <a:solidFill>
                  <a:srgbClr val="0F0F0F"/>
                </a:solidFill>
                <a:latin typeface="Calibri" panose="020F0502020204030204" pitchFamily="34" charset="0"/>
                <a:ea typeface="Roboto"/>
                <a:cs typeface="Calibri" panose="020F0502020204030204" pitchFamily="34" charset="0"/>
              </a:rPr>
              <a:t>مبرر مقبول </a:t>
            </a:r>
            <a:r>
              <a:rPr lang="en-US" sz="2200" b="1" dirty="0" err="1">
                <a:solidFill>
                  <a:srgbClr val="0F0F0F"/>
                </a:solidFill>
                <a:latin typeface="Calibri" panose="020F0502020204030204" pitchFamily="34" charset="0"/>
                <a:ea typeface="Roboto"/>
                <a:cs typeface="Calibri" panose="020F0502020204030204" pitchFamily="34" charset="0"/>
              </a:rPr>
              <a:t>بأن</a:t>
            </a:r>
            <a:r>
              <a:rPr lang="en-US" sz="2200" b="1" dirty="0">
                <a:solidFill>
                  <a:srgbClr val="0F0F0F"/>
                </a:solidFill>
                <a:latin typeface="Calibri" panose="020F0502020204030204" pitchFamily="34" charset="0"/>
                <a:ea typeface="Roboto"/>
                <a:cs typeface="Calibri" panose="020F0502020204030204" pitchFamily="34" charset="0"/>
              </a:rPr>
              <a:t>:</a:t>
            </a:r>
            <a:r>
              <a:rPr lang="en-US" sz="2200" b="1" dirty="0">
                <a:latin typeface="Calibri" panose="020F0502020204030204" pitchFamily="34" charset="0"/>
                <a:ea typeface="+mn-lt"/>
                <a:cs typeface="Calibri" panose="020F0502020204030204" pitchFamily="34" charset="0"/>
              </a:rPr>
              <a:t> </a:t>
            </a:r>
            <a:endParaRPr lang="en-US" sz="2200" b="1" dirty="0">
              <a:latin typeface="Calibri" panose="020F0502020204030204" pitchFamily="34" charset="0"/>
              <a:cs typeface="Calibri" panose="020F0502020204030204" pitchFamily="34" charset="0"/>
            </a:endParaRPr>
          </a:p>
          <a:p>
            <a:pPr algn="r" rtl="1">
              <a:buChar char="•"/>
            </a:pPr>
            <a:endParaRPr lang="en-US" sz="2200" dirty="0">
              <a:solidFill>
                <a:srgbClr val="0F0F0F"/>
              </a:solidFill>
              <a:latin typeface="Calibri" panose="020F0502020204030204" pitchFamily="34" charset="0"/>
              <a:ea typeface="Roboto"/>
              <a:cs typeface="Calibri" panose="020F0502020204030204" pitchFamily="34" charset="0"/>
            </a:endParaRPr>
          </a:p>
          <a:p>
            <a:pPr marL="342900" indent="-342900" algn="r" rtl="1">
              <a:buFont typeface="Arial" panose="020B0604020202020204" pitchFamily="34" charset="0"/>
              <a:buChar char="•"/>
            </a:pPr>
            <a:r>
              <a:rPr lang="en-US" sz="2200" dirty="0">
                <a:solidFill>
                  <a:srgbClr val="0F0F0F"/>
                </a:solidFill>
                <a:latin typeface="Calibri" panose="020F0502020204030204" pitchFamily="34" charset="0"/>
                <a:ea typeface="Roboto"/>
                <a:cs typeface="Calibri" panose="020F0502020204030204" pitchFamily="34" charset="0"/>
              </a:rPr>
              <a:t>الوالد / مقدم الرعاية / الأسرة أو أحد أفراد الأسرة يشكل تهديدًا مباشرًا للطفل</a:t>
            </a:r>
            <a:endParaRPr lang="en-US" sz="2200" dirty="0">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en-US" sz="2200" dirty="0">
                <a:solidFill>
                  <a:srgbClr val="0F0F0F"/>
                </a:solidFill>
                <a:latin typeface="Calibri" panose="020F0502020204030204" pitchFamily="34" charset="0"/>
                <a:ea typeface="Roboto"/>
                <a:cs typeface="Calibri" panose="020F0502020204030204" pitchFamily="34" charset="0"/>
              </a:rPr>
              <a:t>لن يكون الطفل آمنًا إذا بقي في المنزل</a:t>
            </a:r>
          </a:p>
          <a:p>
            <a:pPr marL="342900" indent="-342900" algn="r" rtl="1">
              <a:buFont typeface="Arial" panose="020B0604020202020204" pitchFamily="34" charset="0"/>
              <a:buChar char="•"/>
            </a:pPr>
            <a:r>
              <a:rPr lang="en-US" sz="2200" dirty="0">
                <a:solidFill>
                  <a:srgbClr val="0F0F0F"/>
                </a:solidFill>
                <a:latin typeface="Calibri" panose="020F0502020204030204" pitchFamily="34" charset="0"/>
                <a:ea typeface="Roboto"/>
                <a:cs typeface="Calibri" panose="020F0502020204030204" pitchFamily="34" charset="0"/>
              </a:rPr>
              <a:t>الطفل في خطر وشيك</a:t>
            </a:r>
          </a:p>
        </p:txBody>
      </p:sp>
      <p:grpSp>
        <p:nvGrpSpPr>
          <p:cNvPr id="6" name="Group 5">
            <a:extLst>
              <a:ext uri="{FF2B5EF4-FFF2-40B4-BE49-F238E27FC236}">
                <a16:creationId xmlns:a16="http://schemas.microsoft.com/office/drawing/2014/main" id="{BA4C2982-E655-3E30-81F5-5BEF9FC68DBE}"/>
              </a:ext>
            </a:extLst>
          </p:cNvPr>
          <p:cNvGrpSpPr/>
          <p:nvPr/>
        </p:nvGrpSpPr>
        <p:grpSpPr>
          <a:xfrm>
            <a:off x="7705365" y="2616606"/>
            <a:ext cx="2656163" cy="2437993"/>
            <a:chOff x="7502166" y="4712562"/>
            <a:chExt cx="500332" cy="459236"/>
          </a:xfrm>
          <a:solidFill>
            <a:schemeClr val="accent4">
              <a:lumMod val="75000"/>
            </a:schemeClr>
          </a:solidFill>
        </p:grpSpPr>
        <p:sp>
          <p:nvSpPr>
            <p:cNvPr id="4" name="Trapezoid 3">
              <a:extLst>
                <a:ext uri="{FF2B5EF4-FFF2-40B4-BE49-F238E27FC236}">
                  <a16:creationId xmlns:a16="http://schemas.microsoft.com/office/drawing/2014/main" id="{FBA43EFC-908B-EF8E-79F0-F0418D0333F2}"/>
                </a:ext>
              </a:extLst>
            </p:cNvPr>
            <p:cNvSpPr/>
            <p:nvPr/>
          </p:nvSpPr>
          <p:spPr>
            <a:xfrm>
              <a:off x="7502166" y="4712562"/>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 name="Rectangle 4">
              <a:extLst>
                <a:ext uri="{FF2B5EF4-FFF2-40B4-BE49-F238E27FC236}">
                  <a16:creationId xmlns:a16="http://schemas.microsoft.com/office/drawing/2014/main" id="{B06FD0B0-4B69-8E16-5DC6-7636EEBC7E64}"/>
                </a:ext>
              </a:extLst>
            </p:cNvPr>
            <p:cNvSpPr/>
            <p:nvPr/>
          </p:nvSpPr>
          <p:spPr>
            <a:xfrm>
              <a:off x="7545503" y="4913543"/>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pic>
        <p:nvPicPr>
          <p:cNvPr id="8" name="Graphic 7" descr="Broken Heart with solid fill">
            <a:extLst>
              <a:ext uri="{FF2B5EF4-FFF2-40B4-BE49-F238E27FC236}">
                <a16:creationId xmlns:a16="http://schemas.microsoft.com/office/drawing/2014/main" id="{40A0809C-5EC5-0153-4183-6C2181BD767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05932" y="2971226"/>
            <a:ext cx="1855028" cy="1855028"/>
          </a:xfrm>
          <a:prstGeom prst="rect">
            <a:avLst/>
          </a:prstGeom>
        </p:spPr>
      </p:pic>
    </p:spTree>
    <p:extLst>
      <p:ext uri="{BB962C8B-B14F-4D97-AF65-F5344CB8AC3E}">
        <p14:creationId xmlns:p14="http://schemas.microsoft.com/office/powerpoint/2010/main" val="18178276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4B650-D63C-E7EA-5BA3-E7134C115A80}"/>
              </a:ext>
            </a:extLst>
          </p:cNvPr>
          <p:cNvSpPr>
            <a:spLocks noGrp="1"/>
          </p:cNvSpPr>
          <p:nvPr>
            <p:ph type="title"/>
          </p:nvPr>
        </p:nvSpPr>
        <p:spPr/>
        <p:txBody>
          <a:bodyPr/>
          <a:lstStyle/>
          <a:p>
            <a:pPr rtl="1"/>
            <a:r>
              <a:rPr lang="en-GB" dirty="0">
                <a:highlight>
                  <a:srgbClr val="FFFF00"/>
                </a:highlight>
                <a:latin typeface="Calibri" panose="020F0502020204030204" pitchFamily="34" charset="0"/>
                <a:cs typeface="Calibri" panose="020F0502020204030204" pitchFamily="34" charset="0"/>
              </a:rPr>
              <a:t>الأسباب الشائعة لإبعاد الأطفال عن الرعاية</a:t>
            </a:r>
            <a:endParaRPr lang="en-BE" dirty="0">
              <a:highlight>
                <a:srgbClr val="FFFF00"/>
              </a:highlight>
              <a:latin typeface="Calibri" panose="020F0502020204030204" pitchFamily="34" charset="0"/>
              <a:cs typeface="Calibri" panose="020F0502020204030204" pitchFamily="34" charset="0"/>
            </a:endParaRPr>
          </a:p>
        </p:txBody>
      </p:sp>
      <p:sp>
        <p:nvSpPr>
          <p:cNvPr id="4" name="Speech Bubble: Rectangle with Corners Rounded 3">
            <a:extLst>
              <a:ext uri="{FF2B5EF4-FFF2-40B4-BE49-F238E27FC236}">
                <a16:creationId xmlns:a16="http://schemas.microsoft.com/office/drawing/2014/main" id="{37AE2E17-0B8B-2CFC-CAA4-DCD99B8343AB}"/>
              </a:ext>
            </a:extLst>
          </p:cNvPr>
          <p:cNvSpPr/>
          <p:nvPr/>
        </p:nvSpPr>
        <p:spPr>
          <a:xfrm>
            <a:off x="838200" y="1480076"/>
            <a:ext cx="10629900" cy="520015"/>
          </a:xfrm>
          <a:prstGeom prst="wedgeRoundRectCallout">
            <a:avLst>
              <a:gd name="adj1" fmla="val -51395"/>
              <a:gd name="adj2" fmla="val -35189"/>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1800" dirty="0">
                <a:solidFill>
                  <a:schemeClr val="tx1"/>
                </a:solidFill>
                <a:latin typeface="Arial" panose="020B0604020202020204" pitchFamily="34" charset="0"/>
                <a:cs typeface="Arial" panose="020B0604020202020204" pitchFamily="34" charset="0"/>
              </a:rPr>
              <a:t>ما هي الأسباب الأكثر شيوعًا لإبعاد الطفل عن الرعاية في المكان الذي تعمل فيه؟</a:t>
            </a:r>
          </a:p>
        </p:txBody>
      </p:sp>
      <p:sp>
        <p:nvSpPr>
          <p:cNvPr id="6" name="TextBox 5">
            <a:extLst>
              <a:ext uri="{FF2B5EF4-FFF2-40B4-BE49-F238E27FC236}">
                <a16:creationId xmlns:a16="http://schemas.microsoft.com/office/drawing/2014/main" id="{D6A45E47-4506-34CC-D49B-2BA1BE20DB72}"/>
              </a:ext>
            </a:extLst>
          </p:cNvPr>
          <p:cNvSpPr txBox="1"/>
          <p:nvPr/>
        </p:nvSpPr>
        <p:spPr>
          <a:xfrm>
            <a:off x="2050788" y="2635467"/>
            <a:ext cx="3949700" cy="3170099"/>
          </a:xfrm>
          <a:prstGeom prst="rect">
            <a:avLst/>
          </a:prstGeom>
          <a:noFill/>
        </p:spPr>
        <p:txBody>
          <a:bodyPr wrap="square">
            <a:spAutoFit/>
          </a:bodyPr>
          <a:lstStyle/>
          <a:p>
            <a:pPr algn="r" rtl="1"/>
            <a:r>
              <a:rPr lang="en-US" sz="2000" b="1" dirty="0">
                <a:latin typeface="Calibri" panose="020F0502020204030204" pitchFamily="34" charset="0"/>
                <a:cs typeface="Calibri" panose="020F0502020204030204" pitchFamily="34" charset="0"/>
              </a:rPr>
              <a:t>الاعتداء الجسدي</a:t>
            </a:r>
          </a:p>
          <a:p>
            <a:pPr algn="r" rtl="1"/>
            <a:r>
              <a:rPr lang="en-US" sz="2000" dirty="0">
                <a:latin typeface="Calibri" panose="020F0502020204030204" pitchFamily="34" charset="0"/>
                <a:cs typeface="Calibri" panose="020F0502020204030204" pitchFamily="34" charset="0"/>
              </a:rPr>
              <a:t>العنف الجسدي القاسي الذي يسبب ألمًا و / أو إصابات و / أو تهديدات لصحة الطفل وحياته</a:t>
            </a:r>
          </a:p>
          <a:p>
            <a:pPr algn="r" rtl="1"/>
            <a:endParaRPr lang="en-US" sz="2000" dirty="0">
              <a:latin typeface="Calibri" panose="020F0502020204030204" pitchFamily="34" charset="0"/>
              <a:cs typeface="Calibri" panose="020F0502020204030204" pitchFamily="34" charset="0"/>
            </a:endParaRPr>
          </a:p>
          <a:p>
            <a:pPr algn="r" rtl="1"/>
            <a:r>
              <a:rPr lang="en-US" sz="2000" b="1" dirty="0">
                <a:solidFill>
                  <a:srgbClr val="000000"/>
                </a:solidFill>
                <a:latin typeface="Calibri" panose="020F0502020204030204" pitchFamily="34" charset="0"/>
                <a:ea typeface="Roboto"/>
                <a:cs typeface="Calibri" panose="020F0502020204030204" pitchFamily="34" charset="0"/>
              </a:rPr>
              <a:t>استخدام العقاقير الضارة أو غير المشروعة</a:t>
            </a:r>
          </a:p>
          <a:p>
            <a:pPr algn="r" rtl="1"/>
            <a:r>
              <a:rPr lang="ar-SA" sz="2000" dirty="0">
                <a:solidFill>
                  <a:srgbClr val="000000"/>
                </a:solidFill>
                <a:latin typeface="Calibri" panose="020F0502020204030204" pitchFamily="34" charset="0"/>
                <a:ea typeface="Roboto"/>
                <a:cs typeface="Calibri" panose="020F0502020204030204" pitchFamily="34" charset="0"/>
              </a:rPr>
              <a:t>إذا كان مقدمو الرعاية أو أفراد الأسرة يعانون من مشاكل تعاطي المخدرات ولا يمكنهم رعاية الطفل رعاية كافية ؛ أو إجبار الطفل على استخدام المواد</a:t>
            </a:r>
            <a:r>
              <a:rPr lang="en-US" sz="2000" b="1" dirty="0">
                <a:solidFill>
                  <a:srgbClr val="000000"/>
                </a:solidFill>
                <a:latin typeface="Calibri" panose="020F0502020204030204" pitchFamily="34" charset="0"/>
                <a:ea typeface="Roboto"/>
                <a:cs typeface="Calibri" panose="020F0502020204030204" pitchFamily="34" charset="0"/>
              </a:rPr>
              <a:t> </a:t>
            </a:r>
          </a:p>
        </p:txBody>
      </p:sp>
      <p:sp>
        <p:nvSpPr>
          <p:cNvPr id="8" name="TextBox 7">
            <a:extLst>
              <a:ext uri="{FF2B5EF4-FFF2-40B4-BE49-F238E27FC236}">
                <a16:creationId xmlns:a16="http://schemas.microsoft.com/office/drawing/2014/main" id="{A94B9A6A-919E-211E-2EFF-B92153BE7DFA}"/>
              </a:ext>
            </a:extLst>
          </p:cNvPr>
          <p:cNvSpPr txBox="1"/>
          <p:nvPr/>
        </p:nvSpPr>
        <p:spPr>
          <a:xfrm>
            <a:off x="7404100" y="2561782"/>
            <a:ext cx="3949700" cy="2862322"/>
          </a:xfrm>
          <a:prstGeom prst="rect">
            <a:avLst/>
          </a:prstGeom>
          <a:noFill/>
        </p:spPr>
        <p:txBody>
          <a:bodyPr wrap="square">
            <a:spAutoFit/>
          </a:bodyPr>
          <a:lstStyle/>
          <a:p>
            <a:pPr algn="r" rtl="1"/>
            <a:r>
              <a:rPr lang="en-US" sz="2000" b="1" dirty="0">
                <a:solidFill>
                  <a:srgbClr val="000000"/>
                </a:solidFill>
                <a:latin typeface="Calibri" panose="020F0502020204030204" pitchFamily="34" charset="0"/>
                <a:ea typeface="Roboto"/>
                <a:cs typeface="Calibri" panose="020F0502020204030204" pitchFamily="34" charset="0"/>
              </a:rPr>
              <a:t>العنف الجنسي</a:t>
            </a:r>
            <a:endParaRPr lang="en-US" sz="2000" dirty="0">
              <a:solidFill>
                <a:srgbClr val="000000"/>
              </a:solidFill>
              <a:latin typeface="Calibri" panose="020F0502020204030204" pitchFamily="34" charset="0"/>
              <a:ea typeface="Roboto"/>
              <a:cs typeface="Calibri" panose="020F0502020204030204" pitchFamily="34" charset="0"/>
            </a:endParaRPr>
          </a:p>
          <a:p>
            <a:pPr algn="r" rtl="1"/>
            <a:r>
              <a:rPr lang="en-US" sz="2000" dirty="0" err="1">
                <a:solidFill>
                  <a:srgbClr val="000000"/>
                </a:solidFill>
                <a:latin typeface="Calibri" panose="020F0502020204030204" pitchFamily="34" charset="0"/>
                <a:ea typeface="Roboto"/>
                <a:cs typeface="Calibri" panose="020F0502020204030204" pitchFamily="34" charset="0"/>
              </a:rPr>
              <a:t>أي</a:t>
            </a:r>
            <a:r>
              <a:rPr lang="en-US" sz="2000" dirty="0">
                <a:solidFill>
                  <a:srgbClr val="000000"/>
                </a:solidFill>
                <a:latin typeface="Calibri" panose="020F0502020204030204" pitchFamily="34" charset="0"/>
                <a:ea typeface="Roboto"/>
                <a:cs typeface="Calibri" panose="020F0502020204030204" pitchFamily="34" charset="0"/>
              </a:rPr>
              <a:t> شكل من أشكال الاعتداء الجنسي الذي يرتكبه شخص ما في </a:t>
            </a:r>
            <a:r>
              <a:rPr lang="en-US" sz="2000" dirty="0" err="1">
                <a:solidFill>
                  <a:srgbClr val="000000"/>
                </a:solidFill>
                <a:latin typeface="Calibri" panose="020F0502020204030204" pitchFamily="34" charset="0"/>
                <a:ea typeface="Roboto"/>
                <a:cs typeface="Calibri" panose="020F0502020204030204" pitchFamily="34" charset="0"/>
              </a:rPr>
              <a:t>المنزل</a:t>
            </a:r>
            <a:r>
              <a:rPr lang="en-US" sz="2000" dirty="0">
                <a:solidFill>
                  <a:srgbClr val="000000"/>
                </a:solidFill>
                <a:latin typeface="Calibri" panose="020F0502020204030204" pitchFamily="34" charset="0"/>
                <a:ea typeface="Roboto"/>
                <a:cs typeface="Calibri" panose="020F0502020204030204" pitchFamily="34" charset="0"/>
              </a:rPr>
              <a:t> </a:t>
            </a:r>
            <a:r>
              <a:rPr lang="en-US" sz="2000" dirty="0" err="1">
                <a:solidFill>
                  <a:srgbClr val="000000"/>
                </a:solidFill>
                <a:latin typeface="Calibri" panose="020F0502020204030204" pitchFamily="34" charset="0"/>
                <a:ea typeface="Roboto"/>
                <a:cs typeface="Calibri" panose="020F0502020204030204" pitchFamily="34" charset="0"/>
              </a:rPr>
              <a:t>أو</a:t>
            </a:r>
            <a:r>
              <a:rPr lang="ar-SA" sz="2000" dirty="0">
                <a:solidFill>
                  <a:srgbClr val="000000"/>
                </a:solidFill>
                <a:latin typeface="Calibri" panose="020F0502020204030204" pitchFamily="34" charset="0"/>
                <a:ea typeface="Roboto"/>
                <a:cs typeface="Calibri" panose="020F0502020204030204" pitchFamily="34" charset="0"/>
              </a:rPr>
              <a:t> مكان</a:t>
            </a:r>
            <a:r>
              <a:rPr lang="en-US" sz="2000" dirty="0">
                <a:solidFill>
                  <a:srgbClr val="000000"/>
                </a:solidFill>
                <a:latin typeface="Calibri" panose="020F0502020204030204" pitchFamily="34" charset="0"/>
                <a:ea typeface="Roboto"/>
                <a:cs typeface="Calibri" panose="020F0502020204030204" pitchFamily="34" charset="0"/>
              </a:rPr>
              <a:t> الإقامة</a:t>
            </a:r>
          </a:p>
          <a:p>
            <a:pPr algn="r" rtl="1"/>
            <a:endParaRPr lang="en-US" sz="2000" dirty="0">
              <a:solidFill>
                <a:srgbClr val="000000"/>
              </a:solidFill>
              <a:latin typeface="Calibri" panose="020F0502020204030204" pitchFamily="34" charset="0"/>
              <a:ea typeface="Roboto"/>
              <a:cs typeface="Calibri" panose="020F0502020204030204" pitchFamily="34" charset="0"/>
            </a:endParaRPr>
          </a:p>
          <a:p>
            <a:pPr algn="r" rtl="1"/>
            <a:r>
              <a:rPr lang="en-US" sz="2000" b="1" dirty="0">
                <a:solidFill>
                  <a:srgbClr val="000000"/>
                </a:solidFill>
                <a:latin typeface="Calibri" panose="020F0502020204030204" pitchFamily="34" charset="0"/>
                <a:ea typeface="Roboto"/>
                <a:cs typeface="Calibri" panose="020F0502020204030204" pitchFamily="34" charset="0"/>
              </a:rPr>
              <a:t>الهجر أو الإهمال</a:t>
            </a:r>
            <a:r>
              <a:rPr lang="en-US" sz="2000" dirty="0">
                <a:solidFill>
                  <a:srgbClr val="000000"/>
                </a:solidFill>
                <a:latin typeface="Calibri" panose="020F0502020204030204" pitchFamily="34" charset="0"/>
                <a:ea typeface="Roboto"/>
                <a:cs typeface="Calibri" panose="020F0502020204030204" pitchFamily="34" charset="0"/>
              </a:rPr>
              <a:t> </a:t>
            </a:r>
          </a:p>
          <a:p>
            <a:pPr algn="r" rtl="1"/>
            <a:r>
              <a:rPr lang="en-US" sz="2000" dirty="0">
                <a:solidFill>
                  <a:srgbClr val="000000"/>
                </a:solidFill>
                <a:latin typeface="Calibri" panose="020F0502020204030204" pitchFamily="34" charset="0"/>
                <a:ea typeface="Roboto"/>
                <a:cs typeface="Calibri" panose="020F0502020204030204" pitchFamily="34" charset="0"/>
              </a:rPr>
              <a:t>حبس الطفل في مكان مغلق ، وترك الطفل لفترات طويلة دون رعاية كافية ، وحرمان الطفل عن قصد من الاحتياجات الأساسية ، وما إلى ذلك.</a:t>
            </a:r>
          </a:p>
        </p:txBody>
      </p:sp>
      <p:sp>
        <p:nvSpPr>
          <p:cNvPr id="17" name="Freeform: Shape 16">
            <a:extLst>
              <a:ext uri="{FF2B5EF4-FFF2-40B4-BE49-F238E27FC236}">
                <a16:creationId xmlns:a16="http://schemas.microsoft.com/office/drawing/2014/main" id="{1D59B66A-37E9-A155-31BB-A91E169F602C}"/>
              </a:ext>
            </a:extLst>
          </p:cNvPr>
          <p:cNvSpPr/>
          <p:nvPr/>
        </p:nvSpPr>
        <p:spPr>
          <a:xfrm>
            <a:off x="967854" y="2632882"/>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7" name="Freeform: Shape 26">
            <a:extLst>
              <a:ext uri="{FF2B5EF4-FFF2-40B4-BE49-F238E27FC236}">
                <a16:creationId xmlns:a16="http://schemas.microsoft.com/office/drawing/2014/main" id="{93ECADF9-4DE5-3EFD-8E40-34C21745F87B}"/>
              </a:ext>
            </a:extLst>
          </p:cNvPr>
          <p:cNvSpPr/>
          <p:nvPr/>
        </p:nvSpPr>
        <p:spPr>
          <a:xfrm>
            <a:off x="967854" y="4243486"/>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8" name="Freeform: Shape 27">
            <a:extLst>
              <a:ext uri="{FF2B5EF4-FFF2-40B4-BE49-F238E27FC236}">
                <a16:creationId xmlns:a16="http://schemas.microsoft.com/office/drawing/2014/main" id="{9890A09D-4032-C169-1332-D1C1B2A11AB3}"/>
              </a:ext>
            </a:extLst>
          </p:cNvPr>
          <p:cNvSpPr/>
          <p:nvPr/>
        </p:nvSpPr>
        <p:spPr>
          <a:xfrm>
            <a:off x="6580667" y="2632882"/>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9" name="Freeform: Shape 28">
            <a:extLst>
              <a:ext uri="{FF2B5EF4-FFF2-40B4-BE49-F238E27FC236}">
                <a16:creationId xmlns:a16="http://schemas.microsoft.com/office/drawing/2014/main" id="{72857542-7407-9C84-5D66-00A0BBC0DBDE}"/>
              </a:ext>
            </a:extLst>
          </p:cNvPr>
          <p:cNvSpPr/>
          <p:nvPr/>
        </p:nvSpPr>
        <p:spPr>
          <a:xfrm>
            <a:off x="6580667" y="4243486"/>
            <a:ext cx="580806" cy="1204448"/>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Tree>
    <p:extLst>
      <p:ext uri="{BB962C8B-B14F-4D97-AF65-F5344CB8AC3E}">
        <p14:creationId xmlns:p14="http://schemas.microsoft.com/office/powerpoint/2010/main" val="291281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7" grpId="0" animBg="1"/>
      <p:bldP spid="27" grpId="0" animBg="1"/>
      <p:bldP spid="28" grpId="0" animBg="1"/>
      <p:bldP spid="29"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B6530-142B-A1F2-4572-E38D82ECFE29}"/>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اعتبارات قبل الإبعاد من الرعاية</a:t>
            </a:r>
            <a:endParaRPr lang="en-BE">
              <a:latin typeface="Calibri" panose="020F0502020204030204" pitchFamily="34" charset="0"/>
              <a:cs typeface="Calibri" panose="020F0502020204030204" pitchFamily="34" charset="0"/>
            </a:endParaRPr>
          </a:p>
        </p:txBody>
      </p:sp>
      <p:pic>
        <p:nvPicPr>
          <p:cNvPr id="4" name="Graphic 3" descr="Scales of justice with solid fill">
            <a:extLst>
              <a:ext uri="{FF2B5EF4-FFF2-40B4-BE49-F238E27FC236}">
                <a16:creationId xmlns:a16="http://schemas.microsoft.com/office/drawing/2014/main" id="{EE5B06F7-D7FF-DA27-F95F-07BF3A27658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55240" y="1774575"/>
            <a:ext cx="1838960" cy="1838960"/>
          </a:xfrm>
          <a:prstGeom prst="rect">
            <a:avLst/>
          </a:prstGeom>
        </p:spPr>
      </p:pic>
      <p:sp>
        <p:nvSpPr>
          <p:cNvPr id="8" name="TextBox 7">
            <a:extLst>
              <a:ext uri="{FF2B5EF4-FFF2-40B4-BE49-F238E27FC236}">
                <a16:creationId xmlns:a16="http://schemas.microsoft.com/office/drawing/2014/main" id="{7216F017-10A6-811C-131C-AB75063B1EBC}"/>
              </a:ext>
            </a:extLst>
          </p:cNvPr>
          <p:cNvSpPr txBox="1"/>
          <p:nvPr/>
        </p:nvSpPr>
        <p:spPr>
          <a:xfrm>
            <a:off x="976909" y="3841641"/>
            <a:ext cx="2795621" cy="1107996"/>
          </a:xfrm>
          <a:prstGeom prst="rect">
            <a:avLst/>
          </a:prstGeom>
          <a:noFill/>
        </p:spPr>
        <p:txBody>
          <a:bodyPr wrap="square" lIns="91440" tIns="45720" rIns="91440" bIns="45720" rtlCol="0" anchor="t">
            <a:spAutoFit/>
          </a:bodyPr>
          <a:lstStyle/>
          <a:p>
            <a:pPr algn="ctr" rtl="1"/>
            <a:r>
              <a:rPr lang="ar-SA" sz="2200" dirty="0">
                <a:latin typeface="Calibri" panose="020F0502020204030204" pitchFamily="34" charset="0"/>
                <a:cs typeface="Calibri" panose="020F0502020204030204" pitchFamily="34" charset="0"/>
              </a:rPr>
              <a:t>الإبعاد</a:t>
            </a:r>
            <a:r>
              <a:rPr lang="en-GB" sz="2200" dirty="0">
                <a:latin typeface="Calibri" panose="020F0502020204030204" pitchFamily="34" charset="0"/>
                <a:cs typeface="Calibri" panose="020F0502020204030204" pitchFamily="34" charset="0"/>
              </a:rPr>
              <a:t> من الرعاية يتوافق مع</a:t>
            </a:r>
            <a:r>
              <a:rPr lang="en-GB" sz="2200" b="1" dirty="0">
                <a:latin typeface="Calibri" panose="020F0502020204030204" pitchFamily="34" charset="0"/>
                <a:cs typeface="Calibri" panose="020F0502020204030204" pitchFamily="34" charset="0"/>
              </a:rPr>
              <a:t>الإطار القانوني والقوانين المحلية</a:t>
            </a:r>
            <a:endParaRPr lang="en-BE" sz="2200" b="1"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783CF1AC-93D0-D1F6-2AC3-0CE3DDB2846A}"/>
              </a:ext>
            </a:extLst>
          </p:cNvPr>
          <p:cNvSpPr txBox="1"/>
          <p:nvPr/>
        </p:nvSpPr>
        <p:spPr>
          <a:xfrm>
            <a:off x="8302558" y="3841641"/>
            <a:ext cx="2912533" cy="1107996"/>
          </a:xfrm>
          <a:prstGeom prst="rect">
            <a:avLst/>
          </a:prstGeom>
          <a:noFill/>
        </p:spPr>
        <p:txBody>
          <a:bodyPr wrap="square" rtlCol="0">
            <a:spAutoFit/>
          </a:bodyPr>
          <a:lstStyle/>
          <a:p>
            <a:pPr algn="ctr" rtl="1"/>
            <a:r>
              <a:rPr lang="en-GB" sz="2200" dirty="0">
                <a:latin typeface="Calibri" panose="020F0502020204030204" pitchFamily="34" charset="0"/>
                <a:cs typeface="Calibri" panose="020F0502020204030204" pitchFamily="34" charset="0"/>
              </a:rPr>
              <a:t>يجب ألا يتم الإزالة من الرعاية إلا إذا </a:t>
            </a:r>
            <a:r>
              <a:rPr lang="en-GB" sz="2200" dirty="0" err="1">
                <a:latin typeface="Calibri" panose="020F0502020204030204" pitchFamily="34" charset="0"/>
                <a:cs typeface="Calibri" panose="020F0502020204030204" pitchFamily="34" charset="0"/>
              </a:rPr>
              <a:t>كان</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في</a:t>
            </a:r>
            <a:r>
              <a:rPr lang="ar-SA" sz="2200" dirty="0">
                <a:latin typeface="Calibri" panose="020F0502020204030204" pitchFamily="34" charset="0"/>
                <a:cs typeface="Calibri" panose="020F0502020204030204" pitchFamily="34" charset="0"/>
              </a:rPr>
              <a:t> </a:t>
            </a:r>
            <a:r>
              <a:rPr lang="en-GB" sz="2200" b="1" dirty="0" err="1">
                <a:latin typeface="Calibri" panose="020F0502020204030204" pitchFamily="34" charset="0"/>
                <a:cs typeface="Calibri" panose="020F0502020204030204" pitchFamily="34" charset="0"/>
              </a:rPr>
              <a:t>مصلحة</a:t>
            </a:r>
            <a:r>
              <a:rPr lang="en-GB" sz="2200" b="1" dirty="0">
                <a:latin typeface="Calibri" panose="020F0502020204030204" pitchFamily="34" charset="0"/>
                <a:cs typeface="Calibri" panose="020F0502020204030204" pitchFamily="34" charset="0"/>
              </a:rPr>
              <a:t> </a:t>
            </a:r>
            <a:r>
              <a:rPr lang="en-GB" sz="2200" b="1" dirty="0" err="1">
                <a:latin typeface="Calibri" panose="020F0502020204030204" pitchFamily="34" charset="0"/>
                <a:cs typeface="Calibri" panose="020F0502020204030204" pitchFamily="34" charset="0"/>
              </a:rPr>
              <a:t>الطفل</a:t>
            </a:r>
            <a:r>
              <a:rPr lang="ar-SA" sz="2200" b="1" dirty="0">
                <a:latin typeface="Calibri" panose="020F0502020204030204" pitchFamily="34" charset="0"/>
                <a:cs typeface="Calibri" panose="020F0502020204030204" pitchFamily="34" charset="0"/>
              </a:rPr>
              <a:t> الفضلى</a:t>
            </a:r>
            <a:endParaRPr lang="en-BE" sz="2200" b="1" dirty="0">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8BFDBCD2-6920-DD13-EF0C-B8422D591995}"/>
              </a:ext>
            </a:extLst>
          </p:cNvPr>
          <p:cNvSpPr txBox="1"/>
          <p:nvPr/>
        </p:nvSpPr>
        <p:spPr>
          <a:xfrm>
            <a:off x="4698189" y="3841641"/>
            <a:ext cx="2795621" cy="1107996"/>
          </a:xfrm>
          <a:prstGeom prst="rect">
            <a:avLst/>
          </a:prstGeom>
          <a:noFill/>
        </p:spPr>
        <p:txBody>
          <a:bodyPr wrap="square" lIns="91440" tIns="45720" rIns="91440" bIns="45720" rtlCol="0" anchor="t">
            <a:spAutoFit/>
          </a:bodyPr>
          <a:lstStyle/>
          <a:p>
            <a:pPr algn="ctr" rtl="1"/>
            <a:r>
              <a:rPr lang="en-GB" sz="2200" dirty="0">
                <a:latin typeface="Calibri" panose="020F0502020204030204" pitchFamily="34" charset="0"/>
                <a:cs typeface="Calibri" panose="020F0502020204030204" pitchFamily="34" charset="0"/>
              </a:rPr>
              <a:t>يجب أن يستند قرار إخراج الطفل من الرعاية إلى</a:t>
            </a:r>
            <a:r>
              <a:rPr lang="en-GB" sz="2200" b="1" dirty="0">
                <a:latin typeface="Calibri" panose="020F0502020204030204" pitchFamily="34" charset="0"/>
                <a:cs typeface="Calibri" panose="020F0502020204030204" pitchFamily="34" charset="0"/>
              </a:rPr>
              <a:t>الأدلة والتقييمات</a:t>
            </a:r>
          </a:p>
        </p:txBody>
      </p:sp>
      <p:pic>
        <p:nvPicPr>
          <p:cNvPr id="3" name="Graphic 2" descr="Magnifying glass with solid fill">
            <a:extLst>
              <a:ext uri="{FF2B5EF4-FFF2-40B4-BE49-F238E27FC236}">
                <a16:creationId xmlns:a16="http://schemas.microsoft.com/office/drawing/2014/main" id="{EAE773F3-0F77-A51E-57AF-3046B0FFD25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76520" y="1802113"/>
            <a:ext cx="1838960" cy="1838960"/>
          </a:xfrm>
          <a:prstGeom prst="rect">
            <a:avLst/>
          </a:prstGeom>
        </p:spPr>
      </p:pic>
      <p:grpSp>
        <p:nvGrpSpPr>
          <p:cNvPr id="24" name="Group 23">
            <a:extLst>
              <a:ext uri="{FF2B5EF4-FFF2-40B4-BE49-F238E27FC236}">
                <a16:creationId xmlns:a16="http://schemas.microsoft.com/office/drawing/2014/main" id="{34062C11-E3A2-7037-48EA-ADD974CDADEB}"/>
              </a:ext>
            </a:extLst>
          </p:cNvPr>
          <p:cNvGrpSpPr/>
          <p:nvPr/>
        </p:nvGrpSpPr>
        <p:grpSpPr>
          <a:xfrm>
            <a:off x="9570646" y="2285625"/>
            <a:ext cx="376358" cy="836593"/>
            <a:chOff x="9678219" y="2378942"/>
            <a:chExt cx="376358" cy="836593"/>
          </a:xfrm>
        </p:grpSpPr>
        <p:sp>
          <p:nvSpPr>
            <p:cNvPr id="5" name="Round Same Side Corner Rectangle 21">
              <a:extLst>
                <a:ext uri="{FF2B5EF4-FFF2-40B4-BE49-F238E27FC236}">
                  <a16:creationId xmlns:a16="http://schemas.microsoft.com/office/drawing/2014/main" id="{24659296-47CC-75E0-32FB-7985D425C3F2}"/>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 name="Oval 6">
              <a:extLst>
                <a:ext uri="{FF2B5EF4-FFF2-40B4-BE49-F238E27FC236}">
                  <a16:creationId xmlns:a16="http://schemas.microsoft.com/office/drawing/2014/main" id="{F43AE16D-A75E-22C9-E72B-770642301F34}"/>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10" name="Oval 9">
            <a:extLst>
              <a:ext uri="{FF2B5EF4-FFF2-40B4-BE49-F238E27FC236}">
                <a16:creationId xmlns:a16="http://schemas.microsoft.com/office/drawing/2014/main" id="{FFC237D8-ABC4-4B85-9873-01BCEBB67481}"/>
              </a:ext>
            </a:extLst>
          </p:cNvPr>
          <p:cNvSpPr/>
          <p:nvPr/>
        </p:nvSpPr>
        <p:spPr>
          <a:xfrm>
            <a:off x="8995647" y="1940744"/>
            <a:ext cx="1526356" cy="1526356"/>
          </a:xfrm>
          <a:prstGeom prst="ellipse">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21045565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51DA4D07-5090-57FC-D64D-D87B6EEEC367}"/>
              </a:ext>
            </a:extLst>
          </p:cNvPr>
          <p:cNvSpPr txBox="1">
            <a:spLocks/>
          </p:cNvSpPr>
          <p:nvPr/>
        </p:nvSpPr>
        <p:spPr>
          <a:xfrm>
            <a:off x="4954420" y="30671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17435979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B6530-142B-A1F2-4572-E38D82ECFE29}"/>
              </a:ext>
            </a:extLst>
          </p:cNvPr>
          <p:cNvSpPr>
            <a:spLocks noGrp="1"/>
          </p:cNvSpPr>
          <p:nvPr>
            <p:ph type="title"/>
          </p:nvPr>
        </p:nvSpPr>
        <p:spPr>
          <a:xfrm>
            <a:off x="552206" y="120516"/>
            <a:ext cx="11074400" cy="868968"/>
          </a:xfrm>
        </p:spPr>
        <p:txBody>
          <a:bodyPr>
            <a:normAutofit/>
          </a:bodyPr>
          <a:lstStyle/>
          <a:p>
            <a:pPr rtl="1"/>
            <a:r>
              <a:rPr lang="en-GB" dirty="0">
                <a:latin typeface="Calibri" panose="020F0502020204030204" pitchFamily="34" charset="0"/>
                <a:cs typeface="Calibri" panose="020F0502020204030204" pitchFamily="34" charset="0"/>
              </a:rPr>
              <a:t>الاعتبارات عند اتخاذ </a:t>
            </a:r>
            <a:r>
              <a:rPr lang="en-GB" dirty="0" err="1">
                <a:latin typeface="Calibri" panose="020F0502020204030204" pitchFamily="34" charset="0"/>
                <a:cs typeface="Calibri" panose="020F0502020204030204" pitchFamily="34" charset="0"/>
              </a:rPr>
              <a:t>قرار</a:t>
            </a:r>
            <a:r>
              <a:rPr lang="en-GB"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الإبعاد</a:t>
            </a:r>
            <a:r>
              <a:rPr lang="en-GB" dirty="0">
                <a:latin typeface="Calibri" panose="020F0502020204030204" pitchFamily="34" charset="0"/>
                <a:cs typeface="Calibri" panose="020F0502020204030204" pitchFamily="34" charset="0"/>
              </a:rPr>
              <a:t> من الرعاية</a:t>
            </a:r>
            <a:endParaRPr lang="en-BE"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7216F017-10A6-811C-131C-AB75063B1EBC}"/>
              </a:ext>
            </a:extLst>
          </p:cNvPr>
          <p:cNvSpPr txBox="1"/>
          <p:nvPr/>
        </p:nvSpPr>
        <p:spPr>
          <a:xfrm>
            <a:off x="838201" y="3772127"/>
            <a:ext cx="3185160" cy="1446550"/>
          </a:xfrm>
          <a:prstGeom prst="rect">
            <a:avLst/>
          </a:prstGeom>
          <a:noFill/>
        </p:spPr>
        <p:txBody>
          <a:bodyPr wrap="square" lIns="91440" tIns="45720" rIns="91440" bIns="45720" rtlCol="0" anchor="t">
            <a:spAutoFit/>
          </a:bodyPr>
          <a:lstStyle/>
          <a:p>
            <a:pPr algn="ctr" rtl="1"/>
            <a:r>
              <a:rPr lang="en-GB" sz="2200" dirty="0">
                <a:latin typeface="Calibri" panose="020F0502020204030204" pitchFamily="34" charset="0"/>
                <a:cs typeface="Calibri" panose="020F0502020204030204" pitchFamily="34" charset="0"/>
              </a:rPr>
              <a:t>يجب </a:t>
            </a:r>
            <a:r>
              <a:rPr lang="en-GB" sz="2200" dirty="0" err="1">
                <a:latin typeface="Calibri" panose="020F0502020204030204" pitchFamily="34" charset="0"/>
                <a:cs typeface="Calibri" panose="020F0502020204030204" pitchFamily="34" charset="0"/>
              </a:rPr>
              <a:t>على</a:t>
            </a:r>
            <a:r>
              <a:rPr lang="en-GB" sz="2200" dirty="0">
                <a:latin typeface="Calibri" panose="020F0502020204030204" pitchFamily="34" charset="0"/>
                <a:cs typeface="Calibri" panose="020F0502020204030204" pitchFamily="34" charset="0"/>
              </a:rPr>
              <a:t> </a:t>
            </a:r>
            <a:r>
              <a:rPr lang="ar-SA" sz="2200" dirty="0" err="1">
                <a:latin typeface="Calibri" panose="020F0502020204030204" pitchFamily="34" charset="0"/>
                <a:cs typeface="Calibri" panose="020F0502020204030204" pitchFamily="34" charset="0"/>
              </a:rPr>
              <a:t>أخصائيي</a:t>
            </a:r>
            <a:r>
              <a:rPr lang="ar-SA"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الحال</a:t>
            </a:r>
            <a:r>
              <a:rPr lang="ar-SA" sz="2200" dirty="0" err="1">
                <a:latin typeface="Calibri" panose="020F0502020204030204" pitchFamily="34" charset="0"/>
                <a:cs typeface="Calibri" panose="020F0502020204030204" pitchFamily="34" charset="0"/>
              </a:rPr>
              <a:t>ة</a:t>
            </a:r>
            <a:r>
              <a:rPr lang="ar-SA" sz="2200" dirty="0">
                <a:latin typeface="Calibri" panose="020F0502020204030204" pitchFamily="34" charset="0"/>
                <a:cs typeface="Calibri" panose="020F0502020204030204" pitchFamily="34" charset="0"/>
              </a:rPr>
              <a:t> </a:t>
            </a:r>
            <a:r>
              <a:rPr lang="ar-SA" sz="2200" b="1" dirty="0">
                <a:latin typeface="Calibri" panose="020F0502020204030204" pitchFamily="34" charset="0"/>
                <a:cs typeface="Calibri" panose="020F0502020204030204" pitchFamily="34" charset="0"/>
              </a:rPr>
              <a:t>ال</a:t>
            </a:r>
            <a:r>
              <a:rPr lang="en-GB" sz="2200" b="1" dirty="0" err="1">
                <a:latin typeface="Calibri" panose="020F0502020204030204" pitchFamily="34" charset="0"/>
                <a:cs typeface="Calibri" panose="020F0502020204030204" pitchFamily="34" charset="0"/>
              </a:rPr>
              <a:t>تنسيق</a:t>
            </a:r>
            <a:r>
              <a:rPr lang="ar-SA" sz="2200" b="1"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عن</a:t>
            </a:r>
            <a:r>
              <a:rPr lang="en-GB" sz="2200" dirty="0">
                <a:latin typeface="Calibri" panose="020F0502020204030204" pitchFamily="34" charset="0"/>
                <a:cs typeface="Calibri" panose="020F0502020204030204" pitchFamily="34" charset="0"/>
              </a:rPr>
              <a:t> كثب مع السلطات المحلية والشبكة الاجتماعية للطفل والوكالات الأخرى</a:t>
            </a:r>
            <a:endParaRPr lang="en-BE" sz="2200" b="1"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783CF1AC-93D0-D1F6-2AC3-0CE3DDB2846A}"/>
              </a:ext>
            </a:extLst>
          </p:cNvPr>
          <p:cNvSpPr txBox="1"/>
          <p:nvPr/>
        </p:nvSpPr>
        <p:spPr>
          <a:xfrm>
            <a:off x="4496826" y="3772127"/>
            <a:ext cx="3185160" cy="769441"/>
          </a:xfrm>
          <a:prstGeom prst="rect">
            <a:avLst/>
          </a:prstGeom>
          <a:noFill/>
        </p:spPr>
        <p:txBody>
          <a:bodyPr wrap="square" lIns="91440" tIns="45720" rIns="91440" bIns="45720" rtlCol="0" anchor="t">
            <a:spAutoFit/>
          </a:bodyPr>
          <a:lstStyle/>
          <a:p>
            <a:pPr algn="ctr" rtl="1"/>
            <a:r>
              <a:rPr lang="en-GB" sz="2200" dirty="0">
                <a:latin typeface="Calibri" panose="020F0502020204030204" pitchFamily="34" charset="0"/>
                <a:cs typeface="Calibri" panose="020F0502020204030204" pitchFamily="34" charset="0"/>
              </a:rPr>
              <a:t>يجب اتخاذ القرارات والإجراءات </a:t>
            </a:r>
            <a:r>
              <a:rPr lang="en-GB" sz="2200" dirty="0" err="1">
                <a:latin typeface="Calibri" panose="020F0502020204030204" pitchFamily="34" charset="0"/>
                <a:cs typeface="Calibri" panose="020F0502020204030204" pitchFamily="34" charset="0"/>
              </a:rPr>
              <a:t>في</a:t>
            </a:r>
            <a:r>
              <a:rPr lang="en-GB" sz="2200" dirty="0">
                <a:latin typeface="Calibri" panose="020F0502020204030204" pitchFamily="34" charset="0"/>
                <a:cs typeface="Calibri" panose="020F0502020204030204" pitchFamily="34" charset="0"/>
              </a:rPr>
              <a:t> </a:t>
            </a:r>
            <a:r>
              <a:rPr lang="ar-SA" sz="2200" b="1" dirty="0">
                <a:latin typeface="Calibri" panose="020F0502020204030204" pitchFamily="34" charset="0"/>
                <a:cs typeface="Calibri" panose="020F0502020204030204" pitchFamily="34" charset="0"/>
              </a:rPr>
              <a:t>ال</a:t>
            </a:r>
            <a:r>
              <a:rPr lang="en-GB" sz="2200" b="1" dirty="0" err="1">
                <a:latin typeface="Calibri" panose="020F0502020204030204" pitchFamily="34" charset="0"/>
                <a:cs typeface="Calibri" panose="020F0502020204030204" pitchFamily="34" charset="0"/>
              </a:rPr>
              <a:t>وقت</a:t>
            </a:r>
            <a:r>
              <a:rPr lang="en-GB" sz="2200" b="1" dirty="0">
                <a:latin typeface="Calibri" panose="020F0502020204030204" pitchFamily="34" charset="0"/>
                <a:cs typeface="Calibri" panose="020F0502020204030204" pitchFamily="34" charset="0"/>
              </a:rPr>
              <a:t> مناسب</a:t>
            </a:r>
            <a:endParaRPr lang="en-BE" sz="2200" b="1" dirty="0">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8BFDBCD2-6920-DD13-EF0C-B8422D591995}"/>
              </a:ext>
            </a:extLst>
          </p:cNvPr>
          <p:cNvSpPr txBox="1"/>
          <p:nvPr/>
        </p:nvSpPr>
        <p:spPr>
          <a:xfrm>
            <a:off x="8168640" y="3772127"/>
            <a:ext cx="3185160" cy="1107996"/>
          </a:xfrm>
          <a:prstGeom prst="rect">
            <a:avLst/>
          </a:prstGeom>
          <a:noFill/>
        </p:spPr>
        <p:txBody>
          <a:bodyPr wrap="square" rtlCol="0">
            <a:spAutoFit/>
          </a:bodyPr>
          <a:lstStyle/>
          <a:p>
            <a:pPr algn="ctr" rtl="1"/>
            <a:r>
              <a:rPr lang="en-GB" sz="2200" dirty="0">
                <a:latin typeface="Calibri" panose="020F0502020204030204" pitchFamily="34" charset="0"/>
                <a:cs typeface="Calibri" panose="020F0502020204030204" pitchFamily="34" charset="0"/>
              </a:rPr>
              <a:t>عند التخطيط لإخراج طفل من الرعاية ، يجب </a:t>
            </a:r>
            <a:r>
              <a:rPr lang="en-GB" sz="2200" dirty="0" err="1">
                <a:latin typeface="Calibri" panose="020F0502020204030204" pitchFamily="34" charset="0"/>
                <a:cs typeface="Calibri" panose="020F0502020204030204" pitchFamily="34" charset="0"/>
              </a:rPr>
              <a:t>القيام</a:t>
            </a:r>
            <a:r>
              <a:rPr lang="en-GB" sz="2200" dirty="0">
                <a:latin typeface="Calibri" panose="020F0502020204030204" pitchFamily="34" charset="0"/>
                <a:cs typeface="Calibri" panose="020F0502020204030204" pitchFamily="34" charset="0"/>
              </a:rPr>
              <a:t> </a:t>
            </a:r>
            <a:r>
              <a:rPr lang="en-GB" sz="2200" dirty="0" err="1">
                <a:latin typeface="Calibri" panose="020F0502020204030204" pitchFamily="34" charset="0"/>
                <a:cs typeface="Calibri" panose="020F0502020204030204" pitchFamily="34" charset="0"/>
              </a:rPr>
              <a:t>بذلك</a:t>
            </a:r>
            <a:r>
              <a:rPr lang="ar-SA" sz="2200" dirty="0">
                <a:latin typeface="Calibri" panose="020F0502020204030204" pitchFamily="34" charset="0"/>
                <a:cs typeface="Calibri" panose="020F0502020204030204" pitchFamily="34" charset="0"/>
              </a:rPr>
              <a:t> </a:t>
            </a:r>
            <a:r>
              <a:rPr lang="ar-SA" sz="2200" b="1" dirty="0">
                <a:latin typeface="Calibri" panose="020F0502020204030204" pitchFamily="34" charset="0"/>
                <a:cs typeface="Calibri" panose="020F0502020204030204" pitchFamily="34" charset="0"/>
              </a:rPr>
              <a:t>ب</a:t>
            </a:r>
            <a:r>
              <a:rPr lang="en-GB" sz="2200" b="1" dirty="0" err="1">
                <a:latin typeface="Calibri" panose="020F0502020204030204" pitchFamily="34" charset="0"/>
                <a:cs typeface="Calibri" panose="020F0502020204030204" pitchFamily="34" charset="0"/>
              </a:rPr>
              <a:t>الطريقة</a:t>
            </a:r>
            <a:r>
              <a:rPr lang="en-GB" sz="2200" b="1" dirty="0">
                <a:latin typeface="Calibri" panose="020F0502020204030204" pitchFamily="34" charset="0"/>
                <a:cs typeface="Calibri" panose="020F0502020204030204" pitchFamily="34" charset="0"/>
              </a:rPr>
              <a:t> الأقل ضررًا</a:t>
            </a:r>
            <a:endParaRPr lang="en-BE" sz="2200" b="1"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EB09D83F-D659-B1D5-67DD-85DEDE9623C8}"/>
              </a:ext>
            </a:extLst>
          </p:cNvPr>
          <p:cNvGrpSpPr/>
          <p:nvPr/>
        </p:nvGrpSpPr>
        <p:grpSpPr>
          <a:xfrm>
            <a:off x="1726245" y="1809288"/>
            <a:ext cx="1409071" cy="1518333"/>
            <a:chOff x="7892902" y="1235921"/>
            <a:chExt cx="1061882" cy="1131157"/>
          </a:xfrm>
          <a:solidFill>
            <a:schemeClr val="accent4">
              <a:lumMod val="75000"/>
            </a:schemeClr>
          </a:solidFill>
        </p:grpSpPr>
        <p:sp>
          <p:nvSpPr>
            <p:cNvPr id="5" name="Arrow: Down 4">
              <a:extLst>
                <a:ext uri="{FF2B5EF4-FFF2-40B4-BE49-F238E27FC236}">
                  <a16:creationId xmlns:a16="http://schemas.microsoft.com/office/drawing/2014/main" id="{96359CBC-771F-4A39-5500-7A92FA7DC1AF}"/>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7" name="Arrow: Bent 6">
              <a:extLst>
                <a:ext uri="{FF2B5EF4-FFF2-40B4-BE49-F238E27FC236}">
                  <a16:creationId xmlns:a16="http://schemas.microsoft.com/office/drawing/2014/main" id="{611EB7AF-041D-FDC4-EE0A-EFFA1770A807}"/>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latin typeface="Arial" panose="020B0604020202020204" pitchFamily="34" charset="0"/>
                <a:cs typeface="Arial" panose="020B0604020202020204" pitchFamily="34" charset="0"/>
              </a:endParaRPr>
            </a:p>
          </p:txBody>
        </p:sp>
        <p:sp>
          <p:nvSpPr>
            <p:cNvPr id="10" name="Arrow: Bent 9">
              <a:extLst>
                <a:ext uri="{FF2B5EF4-FFF2-40B4-BE49-F238E27FC236}">
                  <a16:creationId xmlns:a16="http://schemas.microsoft.com/office/drawing/2014/main" id="{B53D3531-5FD5-286B-444B-CC2D3D5CA58E}"/>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latin typeface="Arial" panose="020B0604020202020204" pitchFamily="34" charset="0"/>
                <a:cs typeface="Arial" panose="020B0604020202020204" pitchFamily="34" charset="0"/>
              </a:endParaRPr>
            </a:p>
          </p:txBody>
        </p:sp>
        <p:sp>
          <p:nvSpPr>
            <p:cNvPr id="24" name="Plus Sign 23">
              <a:extLst>
                <a:ext uri="{FF2B5EF4-FFF2-40B4-BE49-F238E27FC236}">
                  <a16:creationId xmlns:a16="http://schemas.microsoft.com/office/drawing/2014/main" id="{A694F966-291E-5A3F-FAC0-E56B900FF969}"/>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5" name="Circle: Hollow 24">
              <a:extLst>
                <a:ext uri="{FF2B5EF4-FFF2-40B4-BE49-F238E27FC236}">
                  <a16:creationId xmlns:a16="http://schemas.microsoft.com/office/drawing/2014/main" id="{B87EE958-3CC7-7ECF-76A1-578DA96617BA}"/>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latin typeface="Arial" panose="020B0604020202020204" pitchFamily="34" charset="0"/>
                <a:cs typeface="Arial" panose="020B0604020202020204" pitchFamily="34" charset="0"/>
              </a:endParaRPr>
            </a:p>
          </p:txBody>
        </p:sp>
      </p:grpSp>
      <p:pic>
        <p:nvPicPr>
          <p:cNvPr id="27" name="Graphic 26" descr="Hourglass Finished with solid fill">
            <a:extLst>
              <a:ext uri="{FF2B5EF4-FFF2-40B4-BE49-F238E27FC236}">
                <a16:creationId xmlns:a16="http://schemas.microsoft.com/office/drawing/2014/main" id="{285987E7-1EBB-BCC7-DB72-28B2B4DBF63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64536" y="1701078"/>
            <a:ext cx="1643665" cy="1643665"/>
          </a:xfrm>
          <a:prstGeom prst="rect">
            <a:avLst/>
          </a:prstGeom>
        </p:spPr>
      </p:pic>
      <p:sp>
        <p:nvSpPr>
          <p:cNvPr id="4" name="Freeform: Shape 3">
            <a:extLst>
              <a:ext uri="{FF2B5EF4-FFF2-40B4-BE49-F238E27FC236}">
                <a16:creationId xmlns:a16="http://schemas.microsoft.com/office/drawing/2014/main" id="{42D4B998-CC04-3078-3102-7D21262FA36A}"/>
              </a:ext>
            </a:extLst>
          </p:cNvPr>
          <p:cNvSpPr/>
          <p:nvPr/>
        </p:nvSpPr>
        <p:spPr>
          <a:xfrm>
            <a:off x="9567639" y="2045288"/>
            <a:ext cx="460637" cy="95524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6" name="Oval 5">
            <a:extLst>
              <a:ext uri="{FF2B5EF4-FFF2-40B4-BE49-F238E27FC236}">
                <a16:creationId xmlns:a16="http://schemas.microsoft.com/office/drawing/2014/main" id="{B06170A9-D3E3-AE26-86B3-3D8131B25F40}"/>
              </a:ext>
            </a:extLst>
          </p:cNvPr>
          <p:cNvSpPr/>
          <p:nvPr/>
        </p:nvSpPr>
        <p:spPr>
          <a:xfrm>
            <a:off x="8978826" y="1655141"/>
            <a:ext cx="1643664" cy="1643664"/>
          </a:xfrm>
          <a:prstGeom prst="ellipse">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cxnSp>
        <p:nvCxnSpPr>
          <p:cNvPr id="13" name="Straight Connector 12">
            <a:extLst>
              <a:ext uri="{FF2B5EF4-FFF2-40B4-BE49-F238E27FC236}">
                <a16:creationId xmlns:a16="http://schemas.microsoft.com/office/drawing/2014/main" id="{2745F070-DE79-0F15-5096-4BC0DE1CDB39}"/>
              </a:ext>
            </a:extLst>
          </p:cNvPr>
          <p:cNvCxnSpPr>
            <a:stCxn id="6" idx="7"/>
          </p:cNvCxnSpPr>
          <p:nvPr/>
        </p:nvCxnSpPr>
        <p:spPr>
          <a:xfrm flipH="1">
            <a:off x="9245600" y="1895850"/>
            <a:ext cx="1136181" cy="1191945"/>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0182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DA7D5AAE-87A6-DEF1-C89C-0AE97F7B0DD4}"/>
              </a:ext>
            </a:extLst>
          </p:cNvPr>
          <p:cNvSpPr/>
          <p:nvPr/>
        </p:nvSpPr>
        <p:spPr>
          <a:xfrm>
            <a:off x="1181100" y="1427057"/>
            <a:ext cx="4914900" cy="4627972"/>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rgbClr val="8C5F7A"/>
              </a:buClr>
              <a:buSzPts val="3200"/>
              <a:buFont typeface="Arial"/>
              <a:buNone/>
            </a:pPr>
            <a:r>
              <a:rPr lang="ar-SA" dirty="0">
                <a:latin typeface="Calibri" panose="020F0502020204030204" pitchFamily="34" charset="0"/>
                <a:ea typeface="Arial"/>
                <a:cs typeface="Calibri" panose="020F0502020204030204" pitchFamily="34" charset="0"/>
                <a:sym typeface="Arial"/>
              </a:rPr>
              <a:t>مراجعة</a:t>
            </a:r>
            <a:endParaRPr dirty="0">
              <a:latin typeface="Calibri" panose="020F0502020204030204" pitchFamily="34" charset="0"/>
              <a:cs typeface="Calibri" panose="020F0502020204030204" pitchFamily="34" charset="0"/>
            </a:endParaRPr>
          </a:p>
        </p:txBody>
      </p:sp>
      <p:sp>
        <p:nvSpPr>
          <p:cNvPr id="313" name="Google Shape;313;p6"/>
          <p:cNvSpPr txBox="1"/>
          <p:nvPr/>
        </p:nvSpPr>
        <p:spPr>
          <a:xfrm>
            <a:off x="-127571" y="1527070"/>
            <a:ext cx="4476750" cy="1056097"/>
          </a:xfrm>
          <a:prstGeom prst="rect">
            <a:avLst/>
          </a:prstGeom>
          <a:noFill/>
          <a:ln>
            <a:noFill/>
          </a:ln>
        </p:spPr>
        <p:txBody>
          <a:bodyPr spcFirstLastPara="1" wrap="square" lIns="91425" tIns="45700" rIns="91425" bIns="45700" anchor="ctr" anchorCtr="0">
            <a:noAutofit/>
          </a:bodyPr>
          <a:lstStyle/>
          <a:p>
            <a:pPr marL="0" marR="0" lvl="0" indent="0" algn="r" rtl="1">
              <a:lnSpc>
                <a:spcPct val="90000"/>
              </a:lnSpc>
              <a:spcBef>
                <a:spcPts val="0"/>
              </a:spcBef>
              <a:spcAft>
                <a:spcPts val="0"/>
              </a:spcAft>
              <a:buClr>
                <a:srgbClr val="8C5F7A"/>
              </a:buClr>
              <a:buSzPts val="2400"/>
              <a:buFont typeface="Arial"/>
              <a:buNone/>
            </a:pPr>
            <a:endParaRPr dirty="0">
              <a:latin typeface="Arial" panose="020B0604020202020204" pitchFamily="34" charset="0"/>
              <a:cs typeface="Arial" panose="020B0604020202020204" pitchFamily="34" charset="0"/>
            </a:endParaRPr>
          </a:p>
        </p:txBody>
      </p:sp>
      <p:sp>
        <p:nvSpPr>
          <p:cNvPr id="314" name="Google Shape;314;p6"/>
          <p:cNvSpPr txBox="1"/>
          <p:nvPr/>
        </p:nvSpPr>
        <p:spPr>
          <a:xfrm>
            <a:off x="1546796" y="1967111"/>
            <a:ext cx="4183508" cy="3785611"/>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000" b="1" dirty="0">
                <a:solidFill>
                  <a:schemeClr val="dk1"/>
                </a:solidFill>
                <a:latin typeface="Calibri" panose="020F0502020204030204" pitchFamily="34" charset="0"/>
                <a:ea typeface="Arial"/>
                <a:cs typeface="Calibri" panose="020F0502020204030204" pitchFamily="34" charset="0"/>
                <a:sym typeface="Arial"/>
              </a:rPr>
              <a:t>ال</a:t>
            </a:r>
            <a:r>
              <a:rPr lang="en-GB" sz="2000" b="1" dirty="0" err="1">
                <a:solidFill>
                  <a:schemeClr val="dk1"/>
                </a:solidFill>
                <a:latin typeface="Calibri" panose="020F0502020204030204" pitchFamily="34" charset="0"/>
                <a:ea typeface="Arial"/>
                <a:cs typeface="Calibri" panose="020F0502020204030204" pitchFamily="34" charset="0"/>
                <a:sym typeface="Arial"/>
              </a:rPr>
              <a:t>مجموعة</a:t>
            </a:r>
            <a:r>
              <a:rPr lang="en-GB" sz="2000" b="1" dirty="0">
                <a:solidFill>
                  <a:schemeClr val="dk1"/>
                </a:solidFill>
                <a:latin typeface="Calibri" panose="020F0502020204030204" pitchFamily="34" charset="0"/>
                <a:ea typeface="Arial"/>
                <a:cs typeface="Calibri" panose="020F0502020204030204" pitchFamily="34" charset="0"/>
                <a:sym typeface="Arial"/>
              </a:rPr>
              <a:t> </a:t>
            </a:r>
            <a:r>
              <a:rPr lang="ar-SA" sz="2000" b="1" dirty="0">
                <a:solidFill>
                  <a:schemeClr val="dk1"/>
                </a:solidFill>
                <a:latin typeface="Calibri" panose="020F0502020204030204" pitchFamily="34" charset="0"/>
                <a:ea typeface="Arial"/>
                <a:cs typeface="Calibri" panose="020F0502020204030204" pitchFamily="34" charset="0"/>
                <a:sym typeface="Arial"/>
              </a:rPr>
              <a:t>١</a:t>
            </a:r>
            <a:endParaRPr lang="en-GB" sz="2000" b="1" dirty="0">
              <a:solidFill>
                <a:schemeClr val="dk1"/>
              </a:solidFill>
              <a:latin typeface="Calibri" panose="020F0502020204030204" pitchFamily="34" charset="0"/>
              <a:ea typeface="Arial"/>
              <a:cs typeface="Calibri" panose="020F0502020204030204" pitchFamily="34" charset="0"/>
              <a:sym typeface="Arial"/>
            </a:endParaRPr>
          </a:p>
          <a:p>
            <a:pPr algn="r" rtl="1"/>
            <a:r>
              <a:rPr lang="en-GB" sz="2000" dirty="0">
                <a:solidFill>
                  <a:schemeClr val="dk1"/>
                </a:solidFill>
                <a:latin typeface="Calibri" panose="020F0502020204030204" pitchFamily="34" charset="0"/>
                <a:cs typeface="Calibri" panose="020F0502020204030204" pitchFamily="34" charset="0"/>
                <a:sym typeface="Arial"/>
              </a:rPr>
              <a:t>تعريف الصحة النفسية وشرح الاحتياجات المختلفة للصحة النفسية والدعم النفسي الاجتماعي</a:t>
            </a:r>
          </a:p>
          <a:p>
            <a:pPr marL="0" marR="0" lvl="0" indent="0" algn="r" rtl="1">
              <a:spcBef>
                <a:spcPts val="0"/>
              </a:spcBef>
              <a:spcAft>
                <a:spcPts val="0"/>
              </a:spcAft>
              <a:buNone/>
            </a:pPr>
            <a:endParaRPr lang="en-US" sz="2000" b="1" dirty="0">
              <a:solidFill>
                <a:schemeClr val="dk1"/>
              </a:solidFill>
              <a:latin typeface="Calibri" panose="020F0502020204030204" pitchFamily="34" charset="0"/>
              <a:ea typeface="Arial"/>
              <a:cs typeface="Calibri" panose="020F0502020204030204" pitchFamily="34" charset="0"/>
              <a:sym typeface="Arial"/>
            </a:endParaRPr>
          </a:p>
          <a:p>
            <a:pPr marL="0" marR="0" lvl="0" indent="0" algn="r" rtl="1">
              <a:spcBef>
                <a:spcPts val="0"/>
              </a:spcBef>
              <a:spcAft>
                <a:spcPts val="0"/>
              </a:spcAft>
              <a:buNone/>
            </a:pPr>
            <a:r>
              <a:rPr lang="en-US" sz="2000" b="1" dirty="0" err="1">
                <a:solidFill>
                  <a:schemeClr val="dk1"/>
                </a:solidFill>
                <a:latin typeface="Calibri" panose="020F0502020204030204" pitchFamily="34" charset="0"/>
                <a:ea typeface="Arial"/>
                <a:cs typeface="Calibri" panose="020F0502020204030204" pitchFamily="34" charset="0"/>
                <a:sym typeface="Arial"/>
              </a:rPr>
              <a:t>المجموعة</a:t>
            </a:r>
            <a:r>
              <a:rPr lang="en-US" sz="2000" b="1" dirty="0">
                <a:solidFill>
                  <a:schemeClr val="dk1"/>
                </a:solidFill>
                <a:latin typeface="Calibri" panose="020F0502020204030204" pitchFamily="34" charset="0"/>
                <a:ea typeface="Arial"/>
                <a:cs typeface="Calibri" panose="020F0502020204030204" pitchFamily="34" charset="0"/>
                <a:sym typeface="Arial"/>
              </a:rPr>
              <a:t> </a:t>
            </a:r>
            <a:r>
              <a:rPr lang="ar-SA" sz="2000" b="1" dirty="0">
                <a:solidFill>
                  <a:schemeClr val="dk1"/>
                </a:solidFill>
                <a:latin typeface="Calibri" panose="020F0502020204030204" pitchFamily="34" charset="0"/>
                <a:ea typeface="Arial"/>
                <a:cs typeface="Calibri" panose="020F0502020204030204" pitchFamily="34" charset="0"/>
                <a:sym typeface="Arial"/>
              </a:rPr>
              <a:t>٢</a:t>
            </a:r>
            <a:endParaRPr lang="en-US" sz="2000" dirty="0">
              <a:solidFill>
                <a:schemeClr val="dk1"/>
              </a:solidFill>
              <a:latin typeface="Calibri" panose="020F0502020204030204" pitchFamily="34" charset="0"/>
              <a:cs typeface="Calibri" panose="020F0502020204030204" pitchFamily="34" charset="0"/>
            </a:endParaRPr>
          </a:p>
          <a:p>
            <a:pPr marL="0" marR="0" lvl="0" indent="0" algn="r" rtl="1">
              <a:spcBef>
                <a:spcPts val="0"/>
              </a:spcBef>
              <a:spcAft>
                <a:spcPts val="0"/>
              </a:spcAft>
              <a:buNone/>
            </a:pPr>
            <a:r>
              <a:rPr lang="en-US" sz="2000" dirty="0">
                <a:solidFill>
                  <a:schemeClr val="dk1"/>
                </a:solidFill>
                <a:latin typeface="Calibri" panose="020F0502020204030204" pitchFamily="34" charset="0"/>
                <a:ea typeface="Arial"/>
                <a:cs typeface="Calibri" panose="020F0502020204030204" pitchFamily="34" charset="0"/>
                <a:sym typeface="Arial"/>
              </a:rPr>
              <a:t>ضع قائمة بالعلامات المحتملة التي تشير إلى أن الطفل يعاني </a:t>
            </a:r>
            <a:r>
              <a:rPr lang="en-US" sz="2000" dirty="0" err="1">
                <a:solidFill>
                  <a:schemeClr val="dk1"/>
                </a:solidFill>
                <a:latin typeface="Calibri" panose="020F0502020204030204" pitchFamily="34" charset="0"/>
                <a:ea typeface="Arial"/>
                <a:cs typeface="Calibri" panose="020F0502020204030204" pitchFamily="34" charset="0"/>
                <a:sym typeface="Arial"/>
              </a:rPr>
              <a:t>من</a:t>
            </a:r>
            <a:r>
              <a:rPr lang="en-US" sz="2000" dirty="0">
                <a:solidFill>
                  <a:schemeClr val="dk1"/>
                </a:solidFill>
                <a:latin typeface="Calibri" panose="020F0502020204030204" pitchFamily="34" charset="0"/>
                <a:ea typeface="Arial"/>
                <a:cs typeface="Calibri" panose="020F0502020204030204" pitchFamily="34" charset="0"/>
                <a:sym typeface="Arial"/>
              </a:rPr>
              <a:t> </a:t>
            </a:r>
            <a:r>
              <a:rPr lang="ar-SA" sz="2000" dirty="0">
                <a:solidFill>
                  <a:schemeClr val="dk1"/>
                </a:solidFill>
                <a:latin typeface="Calibri" panose="020F0502020204030204" pitchFamily="34" charset="0"/>
                <a:ea typeface="Arial"/>
                <a:cs typeface="Calibri" panose="020F0502020204030204" pitchFamily="34" charset="0"/>
                <a:sym typeface="Arial"/>
              </a:rPr>
              <a:t>الإجهاد</a:t>
            </a:r>
            <a:endParaRPr lang="en-US" sz="2000" dirty="0">
              <a:solidFill>
                <a:schemeClr val="dk1"/>
              </a:solidFill>
              <a:latin typeface="Calibri" panose="020F0502020204030204" pitchFamily="34" charset="0"/>
              <a:ea typeface="Arial"/>
              <a:cs typeface="Calibri" panose="020F0502020204030204" pitchFamily="34" charset="0"/>
              <a:sym typeface="Arial"/>
            </a:endParaRPr>
          </a:p>
          <a:p>
            <a:pPr marL="0" marR="0" lvl="0" indent="0" algn="r" rtl="1">
              <a:spcBef>
                <a:spcPts val="0"/>
              </a:spcBef>
              <a:spcAft>
                <a:spcPts val="0"/>
              </a:spcAft>
              <a:buNone/>
            </a:pPr>
            <a:endParaRPr lang="en-US" sz="2000" b="1" dirty="0">
              <a:solidFill>
                <a:schemeClr val="dk1"/>
              </a:solidFill>
              <a:latin typeface="Calibri" panose="020F0502020204030204" pitchFamily="34" charset="0"/>
              <a:ea typeface="Arial"/>
              <a:cs typeface="Calibri" panose="020F0502020204030204" pitchFamily="34" charset="0"/>
              <a:sym typeface="Arial"/>
            </a:endParaRPr>
          </a:p>
          <a:p>
            <a:pPr marL="0" marR="0" lvl="0" indent="0" algn="r" rtl="1">
              <a:spcBef>
                <a:spcPts val="0"/>
              </a:spcBef>
              <a:spcAft>
                <a:spcPts val="0"/>
              </a:spcAft>
              <a:buNone/>
            </a:pPr>
            <a:r>
              <a:rPr lang="en-US" sz="2000" b="1" dirty="0" err="1">
                <a:solidFill>
                  <a:schemeClr val="dk1"/>
                </a:solidFill>
                <a:latin typeface="Calibri" panose="020F0502020204030204" pitchFamily="34" charset="0"/>
                <a:ea typeface="Arial"/>
                <a:cs typeface="Calibri" panose="020F0502020204030204" pitchFamily="34" charset="0"/>
                <a:sym typeface="Arial"/>
              </a:rPr>
              <a:t>المجموعة</a:t>
            </a:r>
            <a:r>
              <a:rPr lang="en-US" sz="2000" b="1" dirty="0">
                <a:solidFill>
                  <a:schemeClr val="dk1"/>
                </a:solidFill>
                <a:latin typeface="Calibri" panose="020F0502020204030204" pitchFamily="34" charset="0"/>
                <a:ea typeface="Arial"/>
                <a:cs typeface="Calibri" panose="020F0502020204030204" pitchFamily="34" charset="0"/>
                <a:sym typeface="Arial"/>
              </a:rPr>
              <a:t> </a:t>
            </a:r>
            <a:r>
              <a:rPr lang="ar-SA" sz="2000" b="1" dirty="0">
                <a:solidFill>
                  <a:schemeClr val="dk1"/>
                </a:solidFill>
                <a:latin typeface="Calibri" panose="020F0502020204030204" pitchFamily="34" charset="0"/>
                <a:ea typeface="Arial"/>
                <a:cs typeface="Calibri" panose="020F0502020204030204" pitchFamily="34" charset="0"/>
                <a:sym typeface="Arial"/>
              </a:rPr>
              <a:t>٣</a:t>
            </a:r>
            <a:endParaRPr lang="en-US" sz="2000" dirty="0">
              <a:solidFill>
                <a:schemeClr val="dk1"/>
              </a:solidFill>
              <a:latin typeface="Calibri" panose="020F0502020204030204" pitchFamily="34" charset="0"/>
              <a:cs typeface="Calibri" panose="020F0502020204030204" pitchFamily="34" charset="0"/>
            </a:endParaRPr>
          </a:p>
          <a:p>
            <a:pPr algn="r" rtl="1"/>
            <a:r>
              <a:rPr lang="en-US" sz="2000" dirty="0">
                <a:solidFill>
                  <a:schemeClr val="dk1"/>
                </a:solidFill>
                <a:latin typeface="Calibri" panose="020F0502020204030204" pitchFamily="34" charset="0"/>
                <a:ea typeface="Arial"/>
                <a:cs typeface="Calibri" panose="020F0502020204030204" pitchFamily="34" charset="0"/>
                <a:sym typeface="Arial"/>
              </a:rPr>
              <a:t>وصف المهارات الأساسية للصحة النفسية والدعم النفسي الاجتماعي</a:t>
            </a:r>
          </a:p>
        </p:txBody>
      </p:sp>
      <p:pic>
        <p:nvPicPr>
          <p:cNvPr id="6" name="Graphic 5" descr="Teacher with solid fill">
            <a:extLst>
              <a:ext uri="{FF2B5EF4-FFF2-40B4-BE49-F238E27FC236}">
                <a16:creationId xmlns:a16="http://schemas.microsoft.com/office/drawing/2014/main" id="{2C92FED3-C512-87E5-0ADD-7A28E6C5BF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53735" y="2237855"/>
            <a:ext cx="3426271" cy="3426271"/>
          </a:xfrm>
          <a:prstGeom prst="rect">
            <a:avLst/>
          </a:prstGeom>
        </p:spPr>
      </p:pic>
      <p:sp>
        <p:nvSpPr>
          <p:cNvPr id="3" name="TextBox 2">
            <a:extLst>
              <a:ext uri="{FF2B5EF4-FFF2-40B4-BE49-F238E27FC236}">
                <a16:creationId xmlns:a16="http://schemas.microsoft.com/office/drawing/2014/main" id="{F3E8B406-23DF-7549-2D9F-00EF0C2A5BD6}"/>
              </a:ext>
            </a:extLst>
          </p:cNvPr>
          <p:cNvSpPr txBox="1"/>
          <p:nvPr/>
        </p:nvSpPr>
        <p:spPr>
          <a:xfrm>
            <a:off x="5188744" y="2127036"/>
            <a:ext cx="6165056" cy="397032"/>
          </a:xfrm>
          <a:prstGeom prst="rect">
            <a:avLst/>
          </a:prstGeom>
          <a:noFill/>
        </p:spPr>
        <p:txBody>
          <a:bodyPr wrap="square">
            <a:spAutoFit/>
          </a:bodyPr>
          <a:lstStyle/>
          <a:p>
            <a:pPr marL="0" marR="0" lvl="0" indent="0" algn="r" rtl="1">
              <a:lnSpc>
                <a:spcPct val="90000"/>
              </a:lnSpc>
              <a:spcBef>
                <a:spcPts val="0"/>
              </a:spcBef>
              <a:spcAft>
                <a:spcPts val="0"/>
              </a:spcAft>
              <a:buClr>
                <a:srgbClr val="8C5F7A"/>
              </a:buClr>
              <a:buSzPts val="2400"/>
              <a:buFont typeface="Arial"/>
              <a:buNone/>
            </a:pPr>
            <a:r>
              <a:rPr lang="ar-SA" sz="2200" b="1" dirty="0">
                <a:latin typeface="Calibri" panose="020F0502020204030204" pitchFamily="34" charset="0"/>
                <a:ea typeface="Arial"/>
                <a:cs typeface="Calibri" panose="020F0502020204030204" pitchFamily="34" charset="0"/>
                <a:sym typeface="Arial"/>
              </a:rPr>
              <a:t>تقديم سريع مدته ٥ دقائق حول ...</a:t>
            </a:r>
            <a:endParaRPr lang="ar-SA" sz="2200" dirty="0">
              <a:latin typeface="Calibri" panose="020F0502020204030204" pitchFamily="34" charset="0"/>
              <a:cs typeface="Calibri" panose="020F050202020403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3DDE3980-5DAB-055B-9252-D05928E3E63F}"/>
              </a:ext>
            </a:extLst>
          </p:cNvPr>
          <p:cNvSpPr txBox="1">
            <a:spLocks/>
          </p:cNvSpPr>
          <p:nvPr/>
        </p:nvSpPr>
        <p:spPr>
          <a:xfrm>
            <a:off x="4926047" y="286683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41263090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3D39EC-3F4C-FDF1-FFF1-49017AF7C520}"/>
              </a:ext>
            </a:extLst>
          </p:cNvPr>
          <p:cNvSpPr>
            <a:spLocks noGrp="1"/>
          </p:cNvSpPr>
          <p:nvPr>
            <p:ph type="title"/>
          </p:nvPr>
        </p:nvSpPr>
        <p:spPr/>
        <p:txBody>
          <a:bodyPr>
            <a:normAutofit/>
          </a:bodyPr>
          <a:lstStyle/>
          <a:p>
            <a:pPr rtl="1"/>
            <a:r>
              <a:rPr lang="en-GB" dirty="0">
                <a:latin typeface="Calibri" panose="020F0502020204030204" pitchFamily="34" charset="0"/>
                <a:cs typeface="Calibri" panose="020F0502020204030204" pitchFamily="34" charset="0"/>
              </a:rPr>
              <a:t>الرعاية البديلة في حالات الطوارئ: الرعاية المؤقتة</a:t>
            </a:r>
            <a:endParaRPr lang="en-BE">
              <a:latin typeface="Calibri" panose="020F0502020204030204" pitchFamily="34" charset="0"/>
              <a:cs typeface="Calibri" panose="020F0502020204030204" pitchFamily="34" charset="0"/>
            </a:endParaRPr>
          </a:p>
        </p:txBody>
      </p:sp>
      <p:sp>
        <p:nvSpPr>
          <p:cNvPr id="4" name="Rectangle: Rounded Corners 3">
            <a:extLst>
              <a:ext uri="{FF2B5EF4-FFF2-40B4-BE49-F238E27FC236}">
                <a16:creationId xmlns:a16="http://schemas.microsoft.com/office/drawing/2014/main" id="{30F008EB-8176-514A-DAF5-2CD792FCAD12}"/>
              </a:ext>
            </a:extLst>
          </p:cNvPr>
          <p:cNvSpPr/>
          <p:nvPr/>
        </p:nvSpPr>
        <p:spPr>
          <a:xfrm>
            <a:off x="3385693" y="1972783"/>
            <a:ext cx="7780538" cy="719618"/>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2" algn="r" rtl="1"/>
            <a:r>
              <a:rPr lang="ar-SA" sz="2200" b="1" dirty="0">
                <a:solidFill>
                  <a:schemeClr val="tx1"/>
                </a:solidFill>
                <a:latin typeface="Calibri" panose="020F0502020204030204" pitchFamily="34" charset="0"/>
                <a:cs typeface="Calibri" panose="020F0502020204030204" pitchFamily="34" charset="0"/>
              </a:rPr>
              <a:t>ال</a:t>
            </a:r>
            <a:r>
              <a:rPr lang="en-CA" sz="2200" b="1" dirty="0" err="1">
                <a:solidFill>
                  <a:schemeClr val="tx1"/>
                </a:solidFill>
                <a:latin typeface="Calibri" panose="020F0502020204030204" pitchFamily="34" charset="0"/>
                <a:cs typeface="Calibri" panose="020F0502020204030204" pitchFamily="34" charset="0"/>
              </a:rPr>
              <a:t>رعاية</a:t>
            </a:r>
            <a:r>
              <a:rPr lang="en-CA" sz="2200" b="1" dirty="0">
                <a:solidFill>
                  <a:schemeClr val="tx1"/>
                </a:solidFill>
                <a:latin typeface="Calibri" panose="020F0502020204030204" pitchFamily="34" charset="0"/>
                <a:cs typeface="Calibri" panose="020F0502020204030204" pitchFamily="34" charset="0"/>
              </a:rPr>
              <a:t> </a:t>
            </a:r>
            <a:r>
              <a:rPr lang="ar-SA" sz="2200" b="1" dirty="0">
                <a:solidFill>
                  <a:schemeClr val="tx1"/>
                </a:solidFill>
                <a:latin typeface="Calibri" panose="020F0502020204030204" pitchFamily="34" charset="0"/>
                <a:cs typeface="Calibri" panose="020F0502020204030204" pitchFamily="34" charset="0"/>
              </a:rPr>
              <a:t>ال</a:t>
            </a:r>
            <a:r>
              <a:rPr lang="en-CA" sz="2200" b="1" dirty="0" err="1">
                <a:solidFill>
                  <a:schemeClr val="tx1"/>
                </a:solidFill>
                <a:latin typeface="Calibri" panose="020F0502020204030204" pitchFamily="34" charset="0"/>
                <a:cs typeface="Calibri" panose="020F0502020204030204" pitchFamily="34" charset="0"/>
              </a:rPr>
              <a:t>مؤقتة</a:t>
            </a:r>
            <a:endParaRPr lang="en-US" sz="2200" b="1" dirty="0">
              <a:solidFill>
                <a:schemeClr val="tx1"/>
              </a:solidFill>
              <a:latin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64213742-384A-1297-EEC9-A8C1C4C070A0}"/>
              </a:ext>
            </a:extLst>
          </p:cNvPr>
          <p:cNvPicPr>
            <a:picLocks noChangeAspect="1"/>
          </p:cNvPicPr>
          <p:nvPr/>
        </p:nvPicPr>
        <p:blipFill>
          <a:blip r:embed="rId3"/>
          <a:stretch>
            <a:fillRect/>
          </a:stretch>
        </p:blipFill>
        <p:spPr>
          <a:xfrm>
            <a:off x="1141664" y="1758223"/>
            <a:ext cx="2653603" cy="3747743"/>
          </a:xfrm>
          <a:prstGeom prst="rect">
            <a:avLst/>
          </a:prstGeom>
          <a:ln>
            <a:solidFill>
              <a:schemeClr val="accent4">
                <a:lumMod val="75000"/>
              </a:schemeClr>
            </a:solidFill>
          </a:ln>
        </p:spPr>
      </p:pic>
      <p:sp>
        <p:nvSpPr>
          <p:cNvPr id="5" name="TextBox 4">
            <a:extLst>
              <a:ext uri="{FF2B5EF4-FFF2-40B4-BE49-F238E27FC236}">
                <a16:creationId xmlns:a16="http://schemas.microsoft.com/office/drawing/2014/main" id="{5BD77712-B41E-93C5-74AC-B8110BAA4A63}"/>
              </a:ext>
            </a:extLst>
          </p:cNvPr>
          <p:cNvSpPr txBox="1"/>
          <p:nvPr/>
        </p:nvSpPr>
        <p:spPr>
          <a:xfrm>
            <a:off x="4435230" y="5161928"/>
            <a:ext cx="6096000" cy="307777"/>
          </a:xfrm>
          <a:prstGeom prst="rect">
            <a:avLst/>
          </a:prstGeom>
          <a:noFill/>
        </p:spPr>
        <p:txBody>
          <a:bodyPr wrap="square">
            <a:spAutoFit/>
          </a:bodyPr>
          <a:lstStyle/>
          <a:p>
            <a:pPr algn="r" rtl="1"/>
            <a:r>
              <a:rPr lang="en-US" sz="1400" b="0" i="1" dirty="0">
                <a:solidFill>
                  <a:schemeClr val="accent4">
                    <a:lumMod val="75000"/>
                  </a:schemeClr>
                </a:solidFill>
                <a:effectLst/>
                <a:latin typeface="Arial" panose="020B0604020202020204" pitchFamily="34" charset="0"/>
                <a:cs typeface="Arial" panose="020B0604020202020204" pitchFamily="34" charset="0"/>
              </a:rPr>
              <a:t>المصدر: </a:t>
            </a:r>
            <a:r>
              <a:rPr lang="ar-SA" sz="1400" b="0" i="1" dirty="0">
                <a:solidFill>
                  <a:schemeClr val="accent4">
                    <a:lumMod val="75000"/>
                  </a:schemeClr>
                </a:solidFill>
                <a:effectLst/>
                <a:latin typeface="Arial" panose="020B0604020202020204" pitchFamily="34" charset="0"/>
                <a:cs typeface="Arial" panose="020B0604020202020204" pitchFamily="34" charset="0"/>
              </a:rPr>
              <a:t>منظمة </a:t>
            </a:r>
            <a:r>
              <a:rPr lang="ar-SA" sz="1400" i="1" dirty="0">
                <a:solidFill>
                  <a:schemeClr val="accent4">
                    <a:lumMod val="75000"/>
                  </a:schemeClr>
                </a:solidFill>
                <a:latin typeface="Arial" panose="020B0604020202020204" pitchFamily="34" charset="0"/>
                <a:cs typeface="Arial" panose="020B0604020202020204" pitchFamily="34" charset="0"/>
              </a:rPr>
              <a:t>إنقاذ الطفولة (٢٠١٣)</a:t>
            </a:r>
            <a:r>
              <a:rPr lang="en-US" sz="1400" b="0" i="1" dirty="0">
                <a:solidFill>
                  <a:schemeClr val="accent4">
                    <a:lumMod val="75000"/>
                  </a:schemeClr>
                </a:solidFill>
                <a:effectLst/>
                <a:latin typeface="Arial" panose="020B0604020202020204" pitchFamily="34" charset="0"/>
                <a:cs typeface="Arial" panose="020B0604020202020204" pitchFamily="34" charset="0"/>
              </a:rPr>
              <a:t>. مجموعة أدوات الرعاية البديلة في حالات الطوارئ</a:t>
            </a:r>
            <a:endParaRPr lang="en-US" sz="1400" i="1" dirty="0">
              <a:solidFill>
                <a:schemeClr val="accent4">
                  <a:lumMod val="75000"/>
                </a:schemeClr>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30112B9C-2210-590B-7BD7-213AB33F2656}"/>
              </a:ext>
            </a:extLst>
          </p:cNvPr>
          <p:cNvSpPr txBox="1"/>
          <p:nvPr/>
        </p:nvSpPr>
        <p:spPr>
          <a:xfrm>
            <a:off x="4435230" y="3050001"/>
            <a:ext cx="6731000" cy="1785104"/>
          </a:xfrm>
          <a:prstGeom prst="rect">
            <a:avLst/>
          </a:prstGeom>
          <a:noFill/>
        </p:spPr>
        <p:txBody>
          <a:bodyPr wrap="square">
            <a:spAutoFit/>
          </a:bodyPr>
          <a:lstStyle/>
          <a:p>
            <a:pPr algn="r" rtl="1"/>
            <a:r>
              <a:rPr lang="en-GB" sz="2200" dirty="0">
                <a:solidFill>
                  <a:schemeClr val="tx1"/>
                </a:solidFill>
                <a:latin typeface="Arial" panose="020B0604020202020204" pitchFamily="34" charset="0"/>
                <a:cs typeface="Arial" panose="020B0604020202020204" pitchFamily="34" charset="0"/>
              </a:rPr>
              <a:t>"</a:t>
            </a:r>
            <a:r>
              <a:rPr lang="ar-SA" sz="2200" dirty="0">
                <a:solidFill>
                  <a:schemeClr val="tx1"/>
                </a:solidFill>
                <a:latin typeface="Calibri" panose="020F0502020204030204" pitchFamily="34" charset="0"/>
                <a:cs typeface="Calibri" panose="020F0502020204030204" pitchFamily="34" charset="0"/>
              </a:rPr>
              <a:t> تُعرّف الرعاية المؤقتة</a:t>
            </a:r>
            <a:r>
              <a:rPr lang="en-GB" sz="2200" dirty="0">
                <a:solidFill>
                  <a:schemeClr val="tx1"/>
                </a:solidFill>
                <a:latin typeface="Calibri" panose="020F0502020204030204" pitchFamily="34" charset="0"/>
                <a:cs typeface="Calibri" panose="020F0502020204030204" pitchFamily="34" charset="0"/>
              </a:rPr>
              <a:t> </a:t>
            </a:r>
            <a:r>
              <a:rPr lang="ar-SA" sz="2200" dirty="0">
                <a:solidFill>
                  <a:schemeClr val="tx1"/>
                </a:solidFill>
                <a:latin typeface="Calibri" panose="020F0502020204030204" pitchFamily="34" charset="0"/>
                <a:cs typeface="Calibri" panose="020F0502020204030204" pitchFamily="34" charset="0"/>
              </a:rPr>
              <a:t>بأنها الرعاية البديلة المقدمة على أساس مؤقت لمدة تصل إلى ١٢ أسبوع. وقد يكون الإيداع رسميا أو غير رسمي. قد يكون الطفل مع الأقارب أو مقدمي الرعاية الحاضنين، أو في الرعاية السكنية مثل مركز الرعاية المؤقتة. بمجرد إجراء مراجعة أولية لمدة ١٢ أسبوعًا، يجب أن يشار إلى الإيداع على أنه رعاية طويلة الأمد</a:t>
            </a:r>
            <a:r>
              <a:rPr lang="en-BE" sz="2200" dirty="0">
                <a:solidFill>
                  <a:schemeClr val="tx1"/>
                </a:solidFill>
                <a:latin typeface="Calibri" panose="020F0502020204030204" pitchFamily="34" charset="0"/>
                <a:cs typeface="Calibri" panose="020F0502020204030204" pitchFamily="34" charset="0"/>
              </a:rPr>
              <a:t>.</a:t>
            </a:r>
            <a:r>
              <a:rPr lang="en-CA" sz="2200" dirty="0">
                <a:solidFill>
                  <a:schemeClr val="tx1"/>
                </a:solidFill>
                <a:latin typeface="Calibri" panose="020F0502020204030204" pitchFamily="34" charset="0"/>
                <a:cs typeface="Calibri" panose="020F0502020204030204" pitchFamily="34" charset="0"/>
              </a:rPr>
              <a:t>"</a:t>
            </a:r>
            <a:endParaRPr lang="en-US" sz="2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719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 name="Group 82">
            <a:extLst>
              <a:ext uri="{FF2B5EF4-FFF2-40B4-BE49-F238E27FC236}">
                <a16:creationId xmlns:a16="http://schemas.microsoft.com/office/drawing/2014/main" id="{9C6C7B7E-0B12-9A4B-1554-4B7F92032840}"/>
              </a:ext>
            </a:extLst>
          </p:cNvPr>
          <p:cNvGrpSpPr/>
          <p:nvPr/>
        </p:nvGrpSpPr>
        <p:grpSpPr>
          <a:xfrm>
            <a:off x="1608333" y="1757007"/>
            <a:ext cx="1470823" cy="1318453"/>
            <a:chOff x="6753502" y="4766094"/>
            <a:chExt cx="1164705" cy="1044047"/>
          </a:xfrm>
          <a:solidFill>
            <a:schemeClr val="accent4">
              <a:lumMod val="40000"/>
              <a:lumOff val="60000"/>
            </a:schemeClr>
          </a:solidFill>
        </p:grpSpPr>
        <p:grpSp>
          <p:nvGrpSpPr>
            <p:cNvPr id="84" name="Group 83">
              <a:extLst>
                <a:ext uri="{FF2B5EF4-FFF2-40B4-BE49-F238E27FC236}">
                  <a16:creationId xmlns:a16="http://schemas.microsoft.com/office/drawing/2014/main" id="{71CEC66D-B2C2-E222-F2FC-8AA99BB3DC1B}"/>
                </a:ext>
              </a:extLst>
            </p:cNvPr>
            <p:cNvGrpSpPr/>
            <p:nvPr/>
          </p:nvGrpSpPr>
          <p:grpSpPr>
            <a:xfrm>
              <a:off x="6753502" y="5024349"/>
              <a:ext cx="500332" cy="459236"/>
              <a:chOff x="6376458" y="4851543"/>
              <a:chExt cx="774687" cy="711057"/>
            </a:xfrm>
            <a:grpFill/>
          </p:grpSpPr>
          <p:sp>
            <p:nvSpPr>
              <p:cNvPr id="91" name="Trapezoid 90">
                <a:extLst>
                  <a:ext uri="{FF2B5EF4-FFF2-40B4-BE49-F238E27FC236}">
                    <a16:creationId xmlns:a16="http://schemas.microsoft.com/office/drawing/2014/main" id="{F09EF6D7-EB70-EB92-69EA-9291143B800B}"/>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92" name="Rectangle 91">
                <a:extLst>
                  <a:ext uri="{FF2B5EF4-FFF2-40B4-BE49-F238E27FC236}">
                    <a16:creationId xmlns:a16="http://schemas.microsoft.com/office/drawing/2014/main" id="{590E26F9-8E46-FC20-0A27-283A8F09D34A}"/>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85" name="Group 84">
              <a:extLst>
                <a:ext uri="{FF2B5EF4-FFF2-40B4-BE49-F238E27FC236}">
                  <a16:creationId xmlns:a16="http://schemas.microsoft.com/office/drawing/2014/main" id="{3A75A78F-A5EA-3D37-5F00-004B445E6A4C}"/>
                </a:ext>
              </a:extLst>
            </p:cNvPr>
            <p:cNvGrpSpPr/>
            <p:nvPr/>
          </p:nvGrpSpPr>
          <p:grpSpPr>
            <a:xfrm>
              <a:off x="7300192" y="4766094"/>
              <a:ext cx="500332" cy="459236"/>
              <a:chOff x="6376458" y="4851543"/>
              <a:chExt cx="774687" cy="711057"/>
            </a:xfrm>
            <a:grpFill/>
          </p:grpSpPr>
          <p:sp>
            <p:nvSpPr>
              <p:cNvPr id="89" name="Trapezoid 88">
                <a:extLst>
                  <a:ext uri="{FF2B5EF4-FFF2-40B4-BE49-F238E27FC236}">
                    <a16:creationId xmlns:a16="http://schemas.microsoft.com/office/drawing/2014/main" id="{4CF36447-A7B1-AD2B-D14F-C5FBA0EFBCD3}"/>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90" name="Rectangle 89">
                <a:extLst>
                  <a:ext uri="{FF2B5EF4-FFF2-40B4-BE49-F238E27FC236}">
                    <a16:creationId xmlns:a16="http://schemas.microsoft.com/office/drawing/2014/main" id="{0CDE919B-63A7-CA86-DB0C-202FB8273C0F}"/>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86" name="Group 85">
              <a:extLst>
                <a:ext uri="{FF2B5EF4-FFF2-40B4-BE49-F238E27FC236}">
                  <a16:creationId xmlns:a16="http://schemas.microsoft.com/office/drawing/2014/main" id="{37F17FFE-A457-73BA-569C-6DB5119C188A}"/>
                </a:ext>
              </a:extLst>
            </p:cNvPr>
            <p:cNvGrpSpPr/>
            <p:nvPr/>
          </p:nvGrpSpPr>
          <p:grpSpPr>
            <a:xfrm>
              <a:off x="7417875" y="5350905"/>
              <a:ext cx="500332" cy="459236"/>
              <a:chOff x="6376458" y="4851543"/>
              <a:chExt cx="774687" cy="711057"/>
            </a:xfrm>
            <a:grpFill/>
          </p:grpSpPr>
          <p:sp>
            <p:nvSpPr>
              <p:cNvPr id="87" name="Trapezoid 86">
                <a:extLst>
                  <a:ext uri="{FF2B5EF4-FFF2-40B4-BE49-F238E27FC236}">
                    <a16:creationId xmlns:a16="http://schemas.microsoft.com/office/drawing/2014/main" id="{29340FFA-480D-0C4A-676E-1A89609DC0BD}"/>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88" name="Rectangle 87">
                <a:extLst>
                  <a:ext uri="{FF2B5EF4-FFF2-40B4-BE49-F238E27FC236}">
                    <a16:creationId xmlns:a16="http://schemas.microsoft.com/office/drawing/2014/main" id="{6EC11199-7FF2-8F5A-6059-60075456206D}"/>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46" name="Rectangle: Rounded Corners 45">
            <a:extLst>
              <a:ext uri="{FF2B5EF4-FFF2-40B4-BE49-F238E27FC236}">
                <a16:creationId xmlns:a16="http://schemas.microsoft.com/office/drawing/2014/main" id="{561AAC1C-42FF-9257-2BAE-103085A66CA1}"/>
              </a:ext>
            </a:extLst>
          </p:cNvPr>
          <p:cNvSpPr/>
          <p:nvPr/>
        </p:nvSpPr>
        <p:spPr>
          <a:xfrm>
            <a:off x="1009650" y="5029200"/>
            <a:ext cx="7551054" cy="1080816"/>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GB" sz="2400" dirty="0">
                <a:solidFill>
                  <a:schemeClr val="bg1"/>
                </a:solidFill>
                <a:latin typeface="Arial" panose="020B0604020202020204" pitchFamily="34" charset="0"/>
                <a:cs typeface="Calibri" panose="020F0502020204030204" pitchFamily="34" charset="0"/>
              </a:rPr>
              <a:t>يفضل دائمًا الرعاية الأسرية والمجتمعية</a:t>
            </a:r>
            <a:endParaRPr lang="en-BE" sz="2400" dirty="0">
              <a:solidFill>
                <a:schemeClr val="bg1"/>
              </a:solidFill>
              <a:latin typeface="Arial" panose="020B0604020202020204" pitchFamily="34" charset="0"/>
              <a:cs typeface="Calibri" panose="020F0502020204030204" pitchFamily="34" charset="0"/>
            </a:endParaRPr>
          </a:p>
        </p:txBody>
      </p:sp>
      <p:sp>
        <p:nvSpPr>
          <p:cNvPr id="2" name="Title 1">
            <a:extLst>
              <a:ext uri="{FF2B5EF4-FFF2-40B4-BE49-F238E27FC236}">
                <a16:creationId xmlns:a16="http://schemas.microsoft.com/office/drawing/2014/main" id="{6D708753-0F55-5577-A504-D6455C136957}"/>
              </a:ext>
            </a:extLst>
          </p:cNvPr>
          <p:cNvSpPr>
            <a:spLocks noGrp="1"/>
          </p:cNvSpPr>
          <p:nvPr>
            <p:ph type="title"/>
          </p:nvPr>
        </p:nvSpPr>
        <p:spPr/>
        <p:txBody>
          <a:bodyPr>
            <a:normAutofit/>
          </a:bodyPr>
          <a:lstStyle/>
          <a:p>
            <a:pPr rtl="1"/>
            <a:r>
              <a:rPr lang="en-US" dirty="0">
                <a:latin typeface="Calibri" panose="020F0502020204030204" pitchFamily="34" charset="0"/>
                <a:cs typeface="Calibri" panose="020F0502020204030204" pitchFamily="34" charset="0"/>
              </a:rPr>
              <a:t>أنواع الرعاية المؤقتة</a:t>
            </a:r>
          </a:p>
        </p:txBody>
      </p:sp>
      <p:sp>
        <p:nvSpPr>
          <p:cNvPr id="6" name="TextBox 5">
            <a:extLst>
              <a:ext uri="{FF2B5EF4-FFF2-40B4-BE49-F238E27FC236}">
                <a16:creationId xmlns:a16="http://schemas.microsoft.com/office/drawing/2014/main" id="{452A881D-CA72-9E95-191B-0C09359A9DD3}"/>
              </a:ext>
            </a:extLst>
          </p:cNvPr>
          <p:cNvSpPr txBox="1"/>
          <p:nvPr/>
        </p:nvSpPr>
        <p:spPr>
          <a:xfrm>
            <a:off x="9033281" y="3703458"/>
            <a:ext cx="2114550" cy="707886"/>
          </a:xfrm>
          <a:prstGeom prst="rect">
            <a:avLst/>
          </a:prstGeom>
          <a:noFill/>
        </p:spPr>
        <p:txBody>
          <a:bodyPr wrap="square" rtlCol="0">
            <a:spAutoFit/>
          </a:bodyPr>
          <a:lstStyle/>
          <a:p>
            <a:pPr algn="ctr" rtl="1"/>
            <a:r>
              <a:rPr lang="en-GB" sz="2000" dirty="0">
                <a:latin typeface="Arial" panose="020B0604020202020204" pitchFamily="34" charset="0"/>
                <a:cs typeface="Calibri" panose="020F0502020204030204" pitchFamily="34" charset="0"/>
              </a:rPr>
              <a:t>مراكز رعاية الطوارئ والبيوت الآمنة</a:t>
            </a:r>
            <a:endParaRPr lang="en-BE" sz="2000" dirty="0">
              <a:latin typeface="Arial" panose="020B0604020202020204" pitchFamily="34" charset="0"/>
              <a:cs typeface="Calibri" panose="020F0502020204030204" pitchFamily="34" charset="0"/>
            </a:endParaRPr>
          </a:p>
        </p:txBody>
      </p:sp>
      <p:pic>
        <p:nvPicPr>
          <p:cNvPr id="8" name="Graphic 7" descr="Schoolhouse with solid fill">
            <a:extLst>
              <a:ext uri="{FF2B5EF4-FFF2-40B4-BE49-F238E27FC236}">
                <a16:creationId xmlns:a16="http://schemas.microsoft.com/office/drawing/2014/main" id="{37264E7B-7862-62DD-7FEA-CF04E62851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033281" y="1438248"/>
            <a:ext cx="2114550" cy="2114550"/>
          </a:xfrm>
          <a:prstGeom prst="rect">
            <a:avLst/>
          </a:prstGeom>
        </p:spPr>
      </p:pic>
      <p:sp>
        <p:nvSpPr>
          <p:cNvPr id="23" name="TextBox 22">
            <a:extLst>
              <a:ext uri="{FF2B5EF4-FFF2-40B4-BE49-F238E27FC236}">
                <a16:creationId xmlns:a16="http://schemas.microsoft.com/office/drawing/2014/main" id="{78D4541F-FE18-BBED-80AA-0FDB76C25195}"/>
              </a:ext>
            </a:extLst>
          </p:cNvPr>
          <p:cNvSpPr txBox="1"/>
          <p:nvPr/>
        </p:nvSpPr>
        <p:spPr>
          <a:xfrm>
            <a:off x="4411719" y="3703458"/>
            <a:ext cx="1927251" cy="707886"/>
          </a:xfrm>
          <a:prstGeom prst="rect">
            <a:avLst/>
          </a:prstGeom>
          <a:noFill/>
        </p:spPr>
        <p:txBody>
          <a:bodyPr wrap="square" rtlCol="0">
            <a:spAutoFit/>
          </a:bodyPr>
          <a:lstStyle/>
          <a:p>
            <a:pPr algn="ctr" rtl="1"/>
            <a:r>
              <a:rPr lang="en-GB" sz="2000" dirty="0">
                <a:latin typeface="Arial" panose="020B0604020202020204" pitchFamily="34" charset="0"/>
                <a:cs typeface="Calibri" panose="020F0502020204030204" pitchFamily="34" charset="0"/>
              </a:rPr>
              <a:t>رعاية الأسرة </a:t>
            </a:r>
            <a:r>
              <a:rPr lang="en-GB" sz="2000" dirty="0" err="1">
                <a:latin typeface="Arial" panose="020B0604020202020204" pitchFamily="34" charset="0"/>
                <a:cs typeface="Calibri" panose="020F0502020204030204" pitchFamily="34" charset="0"/>
              </a:rPr>
              <a:t>الاحتياطية</a:t>
            </a:r>
            <a:r>
              <a:rPr lang="en-GB" sz="2000" dirty="0">
                <a:latin typeface="Arial" panose="020B0604020202020204" pitchFamily="34" charset="0"/>
                <a:cs typeface="Calibri" panose="020F0502020204030204" pitchFamily="34" charset="0"/>
              </a:rPr>
              <a:t> </a:t>
            </a:r>
            <a:r>
              <a:rPr lang="ar-SA" sz="2000" dirty="0">
                <a:latin typeface="Arial" panose="020B0604020202020204" pitchFamily="34" charset="0"/>
                <a:cs typeface="Calibri" panose="020F0502020204030204" pitchFamily="34" charset="0"/>
              </a:rPr>
              <a:t>الحاضنة</a:t>
            </a:r>
            <a:endParaRPr lang="en-BE" sz="2000" dirty="0">
              <a:latin typeface="Arial" panose="020B0604020202020204" pitchFamily="34" charset="0"/>
              <a:cs typeface="Calibri" panose="020F0502020204030204" pitchFamily="34" charset="0"/>
            </a:endParaRPr>
          </a:p>
        </p:txBody>
      </p:sp>
      <p:sp>
        <p:nvSpPr>
          <p:cNvPr id="25" name="TextBox 24">
            <a:extLst>
              <a:ext uri="{FF2B5EF4-FFF2-40B4-BE49-F238E27FC236}">
                <a16:creationId xmlns:a16="http://schemas.microsoft.com/office/drawing/2014/main" id="{B25D775A-09C8-5E25-A2A5-5169643EE9F5}"/>
              </a:ext>
            </a:extLst>
          </p:cNvPr>
          <p:cNvSpPr txBox="1"/>
          <p:nvPr/>
        </p:nvSpPr>
        <p:spPr>
          <a:xfrm>
            <a:off x="1048322" y="3703458"/>
            <a:ext cx="2969642" cy="1015663"/>
          </a:xfrm>
          <a:prstGeom prst="rect">
            <a:avLst/>
          </a:prstGeom>
          <a:noFill/>
        </p:spPr>
        <p:txBody>
          <a:bodyPr wrap="square">
            <a:spAutoFit/>
          </a:bodyPr>
          <a:lstStyle/>
          <a:p>
            <a:pPr algn="ctr" rtl="1"/>
            <a:r>
              <a:rPr lang="en-GB" sz="2000" dirty="0">
                <a:latin typeface="Arial" panose="020B0604020202020204" pitchFamily="34" charset="0"/>
                <a:cs typeface="Calibri" panose="020F0502020204030204" pitchFamily="34" charset="0"/>
              </a:rPr>
              <a:t>الرعاية من قبل الأسرة الممتدة أو الجيران أو أصدقاء العائلة الذين يعرفون الطفل</a:t>
            </a:r>
            <a:endParaRPr lang="en-BE" sz="2000" dirty="0">
              <a:latin typeface="Arial" panose="020B060402020202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746821F3-65F9-58F9-A48E-31F75165EAA7}"/>
              </a:ext>
            </a:extLst>
          </p:cNvPr>
          <p:cNvSpPr txBox="1"/>
          <p:nvPr/>
        </p:nvSpPr>
        <p:spPr>
          <a:xfrm>
            <a:off x="6714547" y="3703458"/>
            <a:ext cx="1529288" cy="1015663"/>
          </a:xfrm>
          <a:prstGeom prst="rect">
            <a:avLst/>
          </a:prstGeom>
          <a:noFill/>
        </p:spPr>
        <p:txBody>
          <a:bodyPr wrap="square" rtlCol="0">
            <a:spAutoFit/>
          </a:bodyPr>
          <a:lstStyle/>
          <a:p>
            <a:pPr algn="ctr" rtl="1"/>
            <a:r>
              <a:rPr lang="en-GB" sz="2000" dirty="0">
                <a:latin typeface="Arial" panose="020B0604020202020204" pitchFamily="34" charset="0"/>
                <a:cs typeface="Calibri" panose="020F0502020204030204" pitchFamily="34" charset="0"/>
              </a:rPr>
              <a:t>رعاية مجموعة صغيرة داخل المجتمع</a:t>
            </a:r>
            <a:endParaRPr lang="en-BE" sz="2000" dirty="0">
              <a:latin typeface="Arial" panose="020B0604020202020204" pitchFamily="34" charset="0"/>
              <a:cs typeface="Calibri" panose="020F0502020204030204" pitchFamily="34" charset="0"/>
            </a:endParaRPr>
          </a:p>
        </p:txBody>
      </p:sp>
      <p:sp>
        <p:nvSpPr>
          <p:cNvPr id="47" name="Rectangle: Rounded Corners 46">
            <a:extLst>
              <a:ext uri="{FF2B5EF4-FFF2-40B4-BE49-F238E27FC236}">
                <a16:creationId xmlns:a16="http://schemas.microsoft.com/office/drawing/2014/main" id="{265C97B7-FC6F-C5EA-1C82-21100C515839}"/>
              </a:ext>
            </a:extLst>
          </p:cNvPr>
          <p:cNvSpPr/>
          <p:nvPr/>
        </p:nvSpPr>
        <p:spPr>
          <a:xfrm>
            <a:off x="8896350" y="5029200"/>
            <a:ext cx="2562225" cy="1080816"/>
          </a:xfrm>
          <a:prstGeom prst="round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GB" sz="2000" dirty="0">
                <a:latin typeface="Arial" panose="020B0604020202020204" pitchFamily="34" charset="0"/>
                <a:cs typeface="Calibri" panose="020F0502020204030204" pitchFamily="34" charset="0"/>
              </a:rPr>
              <a:t>يجب أن تكون الرعاية السكنية صغيرة الحجم ومؤقتة</a:t>
            </a:r>
            <a:endParaRPr lang="en-BE" sz="2000" dirty="0">
              <a:latin typeface="Arial" panose="020B0604020202020204" pitchFamily="34" charset="0"/>
              <a:cs typeface="Calibri" panose="020F0502020204030204" pitchFamily="34" charset="0"/>
            </a:endParaRPr>
          </a:p>
        </p:txBody>
      </p:sp>
      <p:grpSp>
        <p:nvGrpSpPr>
          <p:cNvPr id="50" name="Group 49">
            <a:extLst>
              <a:ext uri="{FF2B5EF4-FFF2-40B4-BE49-F238E27FC236}">
                <a16:creationId xmlns:a16="http://schemas.microsoft.com/office/drawing/2014/main" id="{4D89040F-A26B-A93C-4FB2-0F5C0D0D7FD5}"/>
              </a:ext>
            </a:extLst>
          </p:cNvPr>
          <p:cNvGrpSpPr/>
          <p:nvPr/>
        </p:nvGrpSpPr>
        <p:grpSpPr>
          <a:xfrm>
            <a:off x="4701952" y="1899921"/>
            <a:ext cx="1291368" cy="1459784"/>
            <a:chOff x="4354757" y="1735599"/>
            <a:chExt cx="1066174" cy="1205221"/>
          </a:xfrm>
          <a:solidFill>
            <a:schemeClr val="accent4">
              <a:lumMod val="75000"/>
            </a:schemeClr>
          </a:solidFill>
        </p:grpSpPr>
        <p:grpSp>
          <p:nvGrpSpPr>
            <p:cNvPr id="3" name="Group 2">
              <a:extLst>
                <a:ext uri="{FF2B5EF4-FFF2-40B4-BE49-F238E27FC236}">
                  <a16:creationId xmlns:a16="http://schemas.microsoft.com/office/drawing/2014/main" id="{AE66BF0D-C298-925C-6455-F3211570E7CF}"/>
                </a:ext>
              </a:extLst>
            </p:cNvPr>
            <p:cNvGrpSpPr/>
            <p:nvPr/>
          </p:nvGrpSpPr>
          <p:grpSpPr>
            <a:xfrm>
              <a:off x="5047267" y="1735599"/>
              <a:ext cx="373664" cy="1205221"/>
              <a:chOff x="4045582" y="1684320"/>
              <a:chExt cx="350098" cy="1129211"/>
            </a:xfrm>
            <a:grpFill/>
          </p:grpSpPr>
          <p:sp>
            <p:nvSpPr>
              <p:cNvPr id="4" name="Round Same Side Corner Rectangle 21">
                <a:extLst>
                  <a:ext uri="{FF2B5EF4-FFF2-40B4-BE49-F238E27FC236}">
                    <a16:creationId xmlns:a16="http://schemas.microsoft.com/office/drawing/2014/main" id="{42B9BA99-3D9C-B499-1421-C13F312932E3}"/>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 name="Oval 4">
                <a:extLst>
                  <a:ext uri="{FF2B5EF4-FFF2-40B4-BE49-F238E27FC236}">
                    <a16:creationId xmlns:a16="http://schemas.microsoft.com/office/drawing/2014/main" id="{56FCF89B-319C-248E-7AC2-85E7B203265E}"/>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7" name="Group 6">
              <a:extLst>
                <a:ext uri="{FF2B5EF4-FFF2-40B4-BE49-F238E27FC236}">
                  <a16:creationId xmlns:a16="http://schemas.microsoft.com/office/drawing/2014/main" id="{3193D33C-6C6A-9849-F131-A4DA6BFA0253}"/>
                </a:ext>
              </a:extLst>
            </p:cNvPr>
            <p:cNvGrpSpPr/>
            <p:nvPr/>
          </p:nvGrpSpPr>
          <p:grpSpPr>
            <a:xfrm>
              <a:off x="4354757" y="1735599"/>
              <a:ext cx="535513" cy="1205221"/>
              <a:chOff x="3000654" y="1516217"/>
              <a:chExt cx="245039" cy="551483"/>
            </a:xfrm>
            <a:grpFill/>
          </p:grpSpPr>
          <p:grpSp>
            <p:nvGrpSpPr>
              <p:cNvPr id="24" name="Group 23">
                <a:extLst>
                  <a:ext uri="{FF2B5EF4-FFF2-40B4-BE49-F238E27FC236}">
                    <a16:creationId xmlns:a16="http://schemas.microsoft.com/office/drawing/2014/main" id="{62BFB364-A740-8769-8A9A-BA050C94F2E0}"/>
                  </a:ext>
                </a:extLst>
              </p:cNvPr>
              <p:cNvGrpSpPr/>
              <p:nvPr/>
            </p:nvGrpSpPr>
            <p:grpSpPr>
              <a:xfrm>
                <a:off x="3036509" y="1516217"/>
                <a:ext cx="172158" cy="551483"/>
                <a:chOff x="4043172" y="1684320"/>
                <a:chExt cx="352508" cy="1129211"/>
              </a:xfrm>
              <a:grpFill/>
            </p:grpSpPr>
            <p:sp>
              <p:nvSpPr>
                <p:cNvPr id="48" name="Round Same Side Corner Rectangle 21">
                  <a:extLst>
                    <a:ext uri="{FF2B5EF4-FFF2-40B4-BE49-F238E27FC236}">
                      <a16:creationId xmlns:a16="http://schemas.microsoft.com/office/drawing/2014/main" id="{D3AA1EB4-DF58-FFD4-6106-0A202922A4B9}"/>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9" name="Oval 48">
                  <a:extLst>
                    <a:ext uri="{FF2B5EF4-FFF2-40B4-BE49-F238E27FC236}">
                      <a16:creationId xmlns:a16="http://schemas.microsoft.com/office/drawing/2014/main" id="{31C7D8EB-91BD-DFA0-5477-37CF22B0BD1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45" name="Flowchart: Manual Operation 44">
                <a:extLst>
                  <a:ext uri="{FF2B5EF4-FFF2-40B4-BE49-F238E27FC236}">
                    <a16:creationId xmlns:a16="http://schemas.microsoft.com/office/drawing/2014/main" id="{683096FA-FE21-90A2-72AC-A6C4D469DD01}"/>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65" name="Group 64">
            <a:extLst>
              <a:ext uri="{FF2B5EF4-FFF2-40B4-BE49-F238E27FC236}">
                <a16:creationId xmlns:a16="http://schemas.microsoft.com/office/drawing/2014/main" id="{C1DC34EB-3B7C-987C-5BAC-8433893DFBBB}"/>
              </a:ext>
            </a:extLst>
          </p:cNvPr>
          <p:cNvGrpSpPr/>
          <p:nvPr/>
        </p:nvGrpSpPr>
        <p:grpSpPr>
          <a:xfrm>
            <a:off x="1492448" y="2154165"/>
            <a:ext cx="556691" cy="629293"/>
            <a:chOff x="4354757" y="1735599"/>
            <a:chExt cx="1066174" cy="1205221"/>
          </a:xfrm>
          <a:solidFill>
            <a:schemeClr val="accent4">
              <a:lumMod val="75000"/>
            </a:schemeClr>
          </a:solidFill>
        </p:grpSpPr>
        <p:grpSp>
          <p:nvGrpSpPr>
            <p:cNvPr id="66" name="Group 65">
              <a:extLst>
                <a:ext uri="{FF2B5EF4-FFF2-40B4-BE49-F238E27FC236}">
                  <a16:creationId xmlns:a16="http://schemas.microsoft.com/office/drawing/2014/main" id="{D79A0129-5ECA-7F6E-2582-32CB4F15964A}"/>
                </a:ext>
              </a:extLst>
            </p:cNvPr>
            <p:cNvGrpSpPr/>
            <p:nvPr/>
          </p:nvGrpSpPr>
          <p:grpSpPr>
            <a:xfrm>
              <a:off x="5047267" y="1735599"/>
              <a:ext cx="373664" cy="1205221"/>
              <a:chOff x="4045582" y="1684320"/>
              <a:chExt cx="350098" cy="1129211"/>
            </a:xfrm>
            <a:grpFill/>
          </p:grpSpPr>
          <p:sp>
            <p:nvSpPr>
              <p:cNvPr id="72" name="Round Same Side Corner Rectangle 21">
                <a:extLst>
                  <a:ext uri="{FF2B5EF4-FFF2-40B4-BE49-F238E27FC236}">
                    <a16:creationId xmlns:a16="http://schemas.microsoft.com/office/drawing/2014/main" id="{662AE1DE-90E8-64F4-62B9-4D601C63111E}"/>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3" name="Oval 72">
                <a:extLst>
                  <a:ext uri="{FF2B5EF4-FFF2-40B4-BE49-F238E27FC236}">
                    <a16:creationId xmlns:a16="http://schemas.microsoft.com/office/drawing/2014/main" id="{30FC123C-AA37-CF9F-0D45-D5AEBA8DD797}"/>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67" name="Group 66">
              <a:extLst>
                <a:ext uri="{FF2B5EF4-FFF2-40B4-BE49-F238E27FC236}">
                  <a16:creationId xmlns:a16="http://schemas.microsoft.com/office/drawing/2014/main" id="{8568598E-CC74-885E-10C2-D3F86D697A92}"/>
                </a:ext>
              </a:extLst>
            </p:cNvPr>
            <p:cNvGrpSpPr/>
            <p:nvPr/>
          </p:nvGrpSpPr>
          <p:grpSpPr>
            <a:xfrm>
              <a:off x="4354757" y="1735599"/>
              <a:ext cx="535513" cy="1205221"/>
              <a:chOff x="3000654" y="1516217"/>
              <a:chExt cx="245039" cy="551483"/>
            </a:xfrm>
            <a:grpFill/>
          </p:grpSpPr>
          <p:grpSp>
            <p:nvGrpSpPr>
              <p:cNvPr id="68" name="Group 67">
                <a:extLst>
                  <a:ext uri="{FF2B5EF4-FFF2-40B4-BE49-F238E27FC236}">
                    <a16:creationId xmlns:a16="http://schemas.microsoft.com/office/drawing/2014/main" id="{FE6A476F-1122-64A7-79CC-9253E7D9053C}"/>
                  </a:ext>
                </a:extLst>
              </p:cNvPr>
              <p:cNvGrpSpPr/>
              <p:nvPr/>
            </p:nvGrpSpPr>
            <p:grpSpPr>
              <a:xfrm>
                <a:off x="3036509" y="1516217"/>
                <a:ext cx="172158" cy="551483"/>
                <a:chOff x="4043172" y="1684320"/>
                <a:chExt cx="352508" cy="1129211"/>
              </a:xfrm>
              <a:grpFill/>
            </p:grpSpPr>
            <p:sp>
              <p:nvSpPr>
                <p:cNvPr id="70" name="Round Same Side Corner Rectangle 21">
                  <a:extLst>
                    <a:ext uri="{FF2B5EF4-FFF2-40B4-BE49-F238E27FC236}">
                      <a16:creationId xmlns:a16="http://schemas.microsoft.com/office/drawing/2014/main" id="{C3348002-EFF8-87B8-EB12-27C24AD1CC3C}"/>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1" name="Oval 70">
                  <a:extLst>
                    <a:ext uri="{FF2B5EF4-FFF2-40B4-BE49-F238E27FC236}">
                      <a16:creationId xmlns:a16="http://schemas.microsoft.com/office/drawing/2014/main" id="{329D7C83-F827-F91E-2061-CD8955D85A84}"/>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69" name="Flowchart: Manual Operation 68">
                <a:extLst>
                  <a:ext uri="{FF2B5EF4-FFF2-40B4-BE49-F238E27FC236}">
                    <a16:creationId xmlns:a16="http://schemas.microsoft.com/office/drawing/2014/main" id="{BB166B18-70EE-2AE4-B120-0D1408A93888}"/>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93" name="Group 92">
            <a:extLst>
              <a:ext uri="{FF2B5EF4-FFF2-40B4-BE49-F238E27FC236}">
                <a16:creationId xmlns:a16="http://schemas.microsoft.com/office/drawing/2014/main" id="{5004A15E-9BC6-15BF-FAD5-6556908DDD38}"/>
              </a:ext>
            </a:extLst>
          </p:cNvPr>
          <p:cNvGrpSpPr/>
          <p:nvPr/>
        </p:nvGrpSpPr>
        <p:grpSpPr>
          <a:xfrm>
            <a:off x="2225289" y="2909529"/>
            <a:ext cx="186176" cy="413844"/>
            <a:chOff x="9678219" y="2378942"/>
            <a:chExt cx="376358" cy="836593"/>
          </a:xfrm>
        </p:grpSpPr>
        <p:sp>
          <p:nvSpPr>
            <p:cNvPr id="94" name="Round Same Side Corner Rectangle 21">
              <a:extLst>
                <a:ext uri="{FF2B5EF4-FFF2-40B4-BE49-F238E27FC236}">
                  <a16:creationId xmlns:a16="http://schemas.microsoft.com/office/drawing/2014/main" id="{F6D8835C-B433-F482-4CDE-7BD3902779A4}"/>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95" name="Oval 94">
              <a:extLst>
                <a:ext uri="{FF2B5EF4-FFF2-40B4-BE49-F238E27FC236}">
                  <a16:creationId xmlns:a16="http://schemas.microsoft.com/office/drawing/2014/main" id="{C24EAC96-8884-383D-966D-DCFAEEE0CF53}"/>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17" name="Group 116">
            <a:extLst>
              <a:ext uri="{FF2B5EF4-FFF2-40B4-BE49-F238E27FC236}">
                <a16:creationId xmlns:a16="http://schemas.microsoft.com/office/drawing/2014/main" id="{2445614D-2169-1137-3416-F18F30C8DCD3}"/>
              </a:ext>
            </a:extLst>
          </p:cNvPr>
          <p:cNvGrpSpPr/>
          <p:nvPr/>
        </p:nvGrpSpPr>
        <p:grpSpPr>
          <a:xfrm>
            <a:off x="6970801" y="1638735"/>
            <a:ext cx="1075133" cy="1684638"/>
            <a:chOff x="6940270" y="1919674"/>
            <a:chExt cx="919024" cy="1440029"/>
          </a:xfrm>
        </p:grpSpPr>
        <p:grpSp>
          <p:nvGrpSpPr>
            <p:cNvPr id="96" name="Group 95">
              <a:extLst>
                <a:ext uri="{FF2B5EF4-FFF2-40B4-BE49-F238E27FC236}">
                  <a16:creationId xmlns:a16="http://schemas.microsoft.com/office/drawing/2014/main" id="{760E22B0-F8A1-4036-34E8-7FFD797BBA5B}"/>
                </a:ext>
              </a:extLst>
            </p:cNvPr>
            <p:cNvGrpSpPr/>
            <p:nvPr/>
          </p:nvGrpSpPr>
          <p:grpSpPr>
            <a:xfrm>
              <a:off x="7275636" y="2714386"/>
              <a:ext cx="186176" cy="500303"/>
              <a:chOff x="9678219" y="2378942"/>
              <a:chExt cx="376358" cy="1011371"/>
            </a:xfrm>
          </p:grpSpPr>
          <p:sp>
            <p:nvSpPr>
              <p:cNvPr id="97" name="Round Same Side Corner Rectangle 21">
                <a:extLst>
                  <a:ext uri="{FF2B5EF4-FFF2-40B4-BE49-F238E27FC236}">
                    <a16:creationId xmlns:a16="http://schemas.microsoft.com/office/drawing/2014/main" id="{9C3CD29D-0567-13B7-6ECC-398483EC57F1}"/>
                  </a:ext>
                </a:extLst>
              </p:cNvPr>
              <p:cNvSpPr/>
              <p:nvPr/>
            </p:nvSpPr>
            <p:spPr>
              <a:xfrm>
                <a:off x="9680978" y="2819938"/>
                <a:ext cx="372129" cy="570375"/>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98" name="Oval 97">
                <a:extLst>
                  <a:ext uri="{FF2B5EF4-FFF2-40B4-BE49-F238E27FC236}">
                    <a16:creationId xmlns:a16="http://schemas.microsoft.com/office/drawing/2014/main" id="{370E0C46-E286-1D01-D90A-90F7ED741F2F}"/>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99" name="Group 98">
              <a:extLst>
                <a:ext uri="{FF2B5EF4-FFF2-40B4-BE49-F238E27FC236}">
                  <a16:creationId xmlns:a16="http://schemas.microsoft.com/office/drawing/2014/main" id="{65E894B0-E87E-A3C1-2535-279C3F71846D}"/>
                </a:ext>
              </a:extLst>
            </p:cNvPr>
            <p:cNvGrpSpPr/>
            <p:nvPr/>
          </p:nvGrpSpPr>
          <p:grpSpPr>
            <a:xfrm>
              <a:off x="7614641" y="2842499"/>
              <a:ext cx="186176" cy="413844"/>
              <a:chOff x="9678219" y="2378942"/>
              <a:chExt cx="376358" cy="836593"/>
            </a:xfrm>
          </p:grpSpPr>
          <p:sp>
            <p:nvSpPr>
              <p:cNvPr id="100" name="Round Same Side Corner Rectangle 21">
                <a:extLst>
                  <a:ext uri="{FF2B5EF4-FFF2-40B4-BE49-F238E27FC236}">
                    <a16:creationId xmlns:a16="http://schemas.microsoft.com/office/drawing/2014/main" id="{7345FFD5-6377-5894-FA18-0E3DAD2A0D4E}"/>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01" name="Oval 100">
                <a:extLst>
                  <a:ext uri="{FF2B5EF4-FFF2-40B4-BE49-F238E27FC236}">
                    <a16:creationId xmlns:a16="http://schemas.microsoft.com/office/drawing/2014/main" id="{A3CB11EE-D600-3B76-DD22-DAE41DA341C6}"/>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02" name="Group 101">
              <a:extLst>
                <a:ext uri="{FF2B5EF4-FFF2-40B4-BE49-F238E27FC236}">
                  <a16:creationId xmlns:a16="http://schemas.microsoft.com/office/drawing/2014/main" id="{FF81F99F-E80D-CA94-1D9F-76FC66AD1A1D}"/>
                </a:ext>
              </a:extLst>
            </p:cNvPr>
            <p:cNvGrpSpPr/>
            <p:nvPr/>
          </p:nvGrpSpPr>
          <p:grpSpPr>
            <a:xfrm>
              <a:off x="6965515" y="2945859"/>
              <a:ext cx="186176" cy="413844"/>
              <a:chOff x="9678219" y="2378942"/>
              <a:chExt cx="376358" cy="836593"/>
            </a:xfrm>
          </p:grpSpPr>
          <p:sp>
            <p:nvSpPr>
              <p:cNvPr id="103" name="Round Same Side Corner Rectangle 21">
                <a:extLst>
                  <a:ext uri="{FF2B5EF4-FFF2-40B4-BE49-F238E27FC236}">
                    <a16:creationId xmlns:a16="http://schemas.microsoft.com/office/drawing/2014/main" id="{A7F67655-C877-F19B-F098-1E05BEFE20C9}"/>
                  </a:ext>
                </a:extLst>
              </p:cNvPr>
              <p:cNvSpPr/>
              <p:nvPr/>
            </p:nvSpPr>
            <p:spPr>
              <a:xfrm>
                <a:off x="9680979" y="2819938"/>
                <a:ext cx="372128" cy="395597"/>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04" name="Oval 103">
                <a:extLst>
                  <a:ext uri="{FF2B5EF4-FFF2-40B4-BE49-F238E27FC236}">
                    <a16:creationId xmlns:a16="http://schemas.microsoft.com/office/drawing/2014/main" id="{A7E691DD-4F88-0489-4D53-4433B7991E96}"/>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05" name="Group 104">
              <a:extLst>
                <a:ext uri="{FF2B5EF4-FFF2-40B4-BE49-F238E27FC236}">
                  <a16:creationId xmlns:a16="http://schemas.microsoft.com/office/drawing/2014/main" id="{A7F36404-BA93-4D3C-B3D1-8C5519C76D24}"/>
                </a:ext>
              </a:extLst>
            </p:cNvPr>
            <p:cNvGrpSpPr/>
            <p:nvPr/>
          </p:nvGrpSpPr>
          <p:grpSpPr>
            <a:xfrm>
              <a:off x="7319772" y="1919674"/>
              <a:ext cx="539522" cy="762056"/>
              <a:chOff x="4354757" y="1735599"/>
              <a:chExt cx="1086456" cy="1534582"/>
            </a:xfrm>
            <a:solidFill>
              <a:schemeClr val="accent4">
                <a:lumMod val="75000"/>
              </a:schemeClr>
            </a:solidFill>
          </p:grpSpPr>
          <p:grpSp>
            <p:nvGrpSpPr>
              <p:cNvPr id="106" name="Group 105">
                <a:extLst>
                  <a:ext uri="{FF2B5EF4-FFF2-40B4-BE49-F238E27FC236}">
                    <a16:creationId xmlns:a16="http://schemas.microsoft.com/office/drawing/2014/main" id="{6FCF5B2D-07AF-906C-B5EA-29FDEFA9A12D}"/>
                  </a:ext>
                </a:extLst>
              </p:cNvPr>
              <p:cNvGrpSpPr/>
              <p:nvPr/>
            </p:nvGrpSpPr>
            <p:grpSpPr>
              <a:xfrm>
                <a:off x="5067549" y="2064960"/>
                <a:ext cx="373664" cy="1205221"/>
                <a:chOff x="4064585" y="1992909"/>
                <a:chExt cx="350098" cy="1129211"/>
              </a:xfrm>
              <a:grpFill/>
            </p:grpSpPr>
            <p:sp>
              <p:nvSpPr>
                <p:cNvPr id="112" name="Round Same Side Corner Rectangle 21">
                  <a:extLst>
                    <a:ext uri="{FF2B5EF4-FFF2-40B4-BE49-F238E27FC236}">
                      <a16:creationId xmlns:a16="http://schemas.microsoft.com/office/drawing/2014/main" id="{18F4AECD-4662-FCD9-5E9D-F4448525AD46}"/>
                    </a:ext>
                  </a:extLst>
                </p:cNvPr>
                <p:cNvSpPr/>
                <p:nvPr/>
              </p:nvSpPr>
              <p:spPr>
                <a:xfrm>
                  <a:off x="4064585" y="2377949"/>
                  <a:ext cx="350098" cy="74417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13" name="Oval 112">
                  <a:extLst>
                    <a:ext uri="{FF2B5EF4-FFF2-40B4-BE49-F238E27FC236}">
                      <a16:creationId xmlns:a16="http://schemas.microsoft.com/office/drawing/2014/main" id="{D7B05B23-E670-0ED4-46D1-608F80BECD38}"/>
                    </a:ext>
                  </a:extLst>
                </p:cNvPr>
                <p:cNvSpPr/>
                <p:nvPr/>
              </p:nvSpPr>
              <p:spPr>
                <a:xfrm>
                  <a:off x="4083380" y="1992909"/>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07" name="Group 106">
                <a:extLst>
                  <a:ext uri="{FF2B5EF4-FFF2-40B4-BE49-F238E27FC236}">
                    <a16:creationId xmlns:a16="http://schemas.microsoft.com/office/drawing/2014/main" id="{8F11D424-CF5B-E95F-B406-7B40111BB1B2}"/>
                  </a:ext>
                </a:extLst>
              </p:cNvPr>
              <p:cNvGrpSpPr/>
              <p:nvPr/>
            </p:nvGrpSpPr>
            <p:grpSpPr>
              <a:xfrm>
                <a:off x="4354757" y="1735599"/>
                <a:ext cx="535513" cy="1205221"/>
                <a:chOff x="3000654" y="1516217"/>
                <a:chExt cx="245039" cy="551483"/>
              </a:xfrm>
              <a:grpFill/>
            </p:grpSpPr>
            <p:grpSp>
              <p:nvGrpSpPr>
                <p:cNvPr id="108" name="Group 107">
                  <a:extLst>
                    <a:ext uri="{FF2B5EF4-FFF2-40B4-BE49-F238E27FC236}">
                      <a16:creationId xmlns:a16="http://schemas.microsoft.com/office/drawing/2014/main" id="{CE5B5EC0-1CEF-17F8-3A50-21A9FBD92B15}"/>
                    </a:ext>
                  </a:extLst>
                </p:cNvPr>
                <p:cNvGrpSpPr/>
                <p:nvPr/>
              </p:nvGrpSpPr>
              <p:grpSpPr>
                <a:xfrm>
                  <a:off x="3036509" y="1516217"/>
                  <a:ext cx="172158" cy="551483"/>
                  <a:chOff x="4043172" y="1684320"/>
                  <a:chExt cx="352508" cy="1129211"/>
                </a:xfrm>
                <a:grpFill/>
              </p:grpSpPr>
              <p:sp>
                <p:nvSpPr>
                  <p:cNvPr id="110" name="Round Same Side Corner Rectangle 21">
                    <a:extLst>
                      <a:ext uri="{FF2B5EF4-FFF2-40B4-BE49-F238E27FC236}">
                        <a16:creationId xmlns:a16="http://schemas.microsoft.com/office/drawing/2014/main" id="{CBAFDA5C-CD9A-5935-5275-F91BB2FA7310}"/>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11" name="Oval 110">
                    <a:extLst>
                      <a:ext uri="{FF2B5EF4-FFF2-40B4-BE49-F238E27FC236}">
                        <a16:creationId xmlns:a16="http://schemas.microsoft.com/office/drawing/2014/main" id="{419D754B-5925-DE86-5AA1-405FC988B47B}"/>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109" name="Flowchart: Manual Operation 108">
                  <a:extLst>
                    <a:ext uri="{FF2B5EF4-FFF2-40B4-BE49-F238E27FC236}">
                      <a16:creationId xmlns:a16="http://schemas.microsoft.com/office/drawing/2014/main" id="{19F24D40-4FAB-F19F-C673-6A61CFF94F0F}"/>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114" name="Group 113">
              <a:extLst>
                <a:ext uri="{FF2B5EF4-FFF2-40B4-BE49-F238E27FC236}">
                  <a16:creationId xmlns:a16="http://schemas.microsoft.com/office/drawing/2014/main" id="{4AD55F96-2EC8-95BF-EB58-A815E1C92C21}"/>
                </a:ext>
              </a:extLst>
            </p:cNvPr>
            <p:cNvGrpSpPr/>
            <p:nvPr/>
          </p:nvGrpSpPr>
          <p:grpSpPr>
            <a:xfrm>
              <a:off x="6940270" y="2336943"/>
              <a:ext cx="186176" cy="529931"/>
              <a:chOff x="9678219" y="2378942"/>
              <a:chExt cx="376358" cy="1071265"/>
            </a:xfrm>
          </p:grpSpPr>
          <p:sp>
            <p:nvSpPr>
              <p:cNvPr id="115" name="Round Same Side Corner Rectangle 21">
                <a:extLst>
                  <a:ext uri="{FF2B5EF4-FFF2-40B4-BE49-F238E27FC236}">
                    <a16:creationId xmlns:a16="http://schemas.microsoft.com/office/drawing/2014/main" id="{82E95898-7F0E-BA82-6B8E-2A86830D04D8}"/>
                  </a:ext>
                </a:extLst>
              </p:cNvPr>
              <p:cNvSpPr/>
              <p:nvPr/>
            </p:nvSpPr>
            <p:spPr>
              <a:xfrm>
                <a:off x="9680978" y="2819938"/>
                <a:ext cx="372129" cy="630269"/>
              </a:xfrm>
              <a:prstGeom prst="round2SameRect">
                <a:avLst>
                  <a:gd name="adj1" fmla="val 50000"/>
                  <a:gd name="adj2" fmla="val 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16" name="Oval 115">
                <a:extLst>
                  <a:ext uri="{FF2B5EF4-FFF2-40B4-BE49-F238E27FC236}">
                    <a16:creationId xmlns:a16="http://schemas.microsoft.com/office/drawing/2014/main" id="{3C4E54AC-EBD1-05DA-C01D-6B79381234A2}"/>
                  </a:ext>
                </a:extLst>
              </p:cNvPr>
              <p:cNvSpPr/>
              <p:nvPr/>
            </p:nvSpPr>
            <p:spPr>
              <a:xfrm>
                <a:off x="9678219" y="2378942"/>
                <a:ext cx="376358" cy="376358"/>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20479458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4B650-D63C-E7EA-5BA3-E7134C115A80}"/>
              </a:ext>
            </a:extLst>
          </p:cNvPr>
          <p:cNvSpPr>
            <a:spLocks noGrp="1"/>
          </p:cNvSpPr>
          <p:nvPr>
            <p:ph type="title"/>
          </p:nvPr>
        </p:nvSpPr>
        <p:spPr/>
        <p:txBody>
          <a:bodyPr/>
          <a:lstStyle/>
          <a:p>
            <a:pPr rtl="1"/>
            <a:r>
              <a:rPr lang="en-GB" dirty="0">
                <a:latin typeface="+mn-lt"/>
                <a:cs typeface="Calibri" panose="020F0502020204030204" pitchFamily="34" charset="0"/>
              </a:rPr>
              <a:t>الإبعاد من الرعاية كحل أخير</a:t>
            </a:r>
            <a:endParaRPr lang="en-BE">
              <a:latin typeface="+mn-lt"/>
              <a:cs typeface="Calibri" panose="020F0502020204030204" pitchFamily="34" charset="0"/>
            </a:endParaRPr>
          </a:p>
        </p:txBody>
      </p:sp>
      <p:grpSp>
        <p:nvGrpSpPr>
          <p:cNvPr id="3" name="Group 2">
            <a:extLst>
              <a:ext uri="{FF2B5EF4-FFF2-40B4-BE49-F238E27FC236}">
                <a16:creationId xmlns:a16="http://schemas.microsoft.com/office/drawing/2014/main" id="{AD18D58F-5354-BA6C-54A8-424B46EB1903}"/>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02E62BB5-766C-0488-701A-E8E64BA0625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2" name="Group 11">
              <a:extLst>
                <a:ext uri="{FF2B5EF4-FFF2-40B4-BE49-F238E27FC236}">
                  <a16:creationId xmlns:a16="http://schemas.microsoft.com/office/drawing/2014/main" id="{1A2BEE8B-FD93-2946-14EE-E5EC9BBA5545}"/>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F963E3BC-1362-B804-DEF9-5B188DE99E5D}"/>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cs typeface="Arial" panose="020B0604020202020204" pitchFamily="34" charset="0"/>
                  </a:rPr>
                  <a:t>٨٣</a:t>
                </a:r>
                <a:endParaRPr lang="en-CA" b="1" dirty="0">
                  <a:cs typeface="Arial" panose="020B0604020202020204" pitchFamily="34" charset="0"/>
                </a:endParaRPr>
              </a:p>
            </p:txBody>
          </p:sp>
          <p:sp>
            <p:nvSpPr>
              <p:cNvPr id="18" name="Rectangle 17">
                <a:extLst>
                  <a:ext uri="{FF2B5EF4-FFF2-40B4-BE49-F238E27FC236}">
                    <a16:creationId xmlns:a16="http://schemas.microsoft.com/office/drawing/2014/main" id="{F50B8E11-0060-89E9-42C3-E8F09BFEF157}"/>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3" name="Group 12">
              <a:extLst>
                <a:ext uri="{FF2B5EF4-FFF2-40B4-BE49-F238E27FC236}">
                  <a16:creationId xmlns:a16="http://schemas.microsoft.com/office/drawing/2014/main" id="{D9A870BB-1700-4423-DF52-A1CC27D63252}"/>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8E4D726C-8207-E8DF-D49A-8A6C511CEA68}"/>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6" name="Rectangle 15">
                <a:extLst>
                  <a:ext uri="{FF2B5EF4-FFF2-40B4-BE49-F238E27FC236}">
                    <a16:creationId xmlns:a16="http://schemas.microsoft.com/office/drawing/2014/main" id="{CDC08E96-E6C1-858D-20CA-E9631A316A9F}"/>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cxnSp>
        <p:nvCxnSpPr>
          <p:cNvPr id="5" name="Straight Arrow Connector 4">
            <a:extLst>
              <a:ext uri="{FF2B5EF4-FFF2-40B4-BE49-F238E27FC236}">
                <a16:creationId xmlns:a16="http://schemas.microsoft.com/office/drawing/2014/main" id="{AF27396B-73C3-7B0A-66B6-2264B01B58F7}"/>
              </a:ext>
            </a:extLst>
          </p:cNvPr>
          <p:cNvCxnSpPr/>
          <p:nvPr/>
        </p:nvCxnSpPr>
        <p:spPr>
          <a:xfrm>
            <a:off x="4031468" y="3010538"/>
            <a:ext cx="5168900" cy="0"/>
          </a:xfrm>
          <a:prstGeom prst="straightConnector1">
            <a:avLst/>
          </a:prstGeom>
          <a:ln w="1524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 name="Freeform: Shape 5">
            <a:extLst>
              <a:ext uri="{FF2B5EF4-FFF2-40B4-BE49-F238E27FC236}">
                <a16:creationId xmlns:a16="http://schemas.microsoft.com/office/drawing/2014/main" id="{217279B2-9F4D-800C-0A44-B49BAA870B4D}"/>
              </a:ext>
            </a:extLst>
          </p:cNvPr>
          <p:cNvSpPr/>
          <p:nvPr/>
        </p:nvSpPr>
        <p:spPr>
          <a:xfrm>
            <a:off x="4018768" y="1820692"/>
            <a:ext cx="3810000" cy="444500"/>
          </a:xfrm>
          <a:custGeom>
            <a:avLst/>
            <a:gdLst>
              <a:gd name="connsiteX0" fmla="*/ 0 w 3810000"/>
              <a:gd name="connsiteY0" fmla="*/ 444500 h 444500"/>
              <a:gd name="connsiteX1" fmla="*/ 2336800 w 3810000"/>
              <a:gd name="connsiteY1" fmla="*/ 444500 h 444500"/>
              <a:gd name="connsiteX2" fmla="*/ 3810000 w 3810000"/>
              <a:gd name="connsiteY2" fmla="*/ 0 h 444500"/>
            </a:gdLst>
            <a:ahLst/>
            <a:cxnLst>
              <a:cxn ang="0">
                <a:pos x="connsiteX0" y="connsiteY0"/>
              </a:cxn>
              <a:cxn ang="0">
                <a:pos x="connsiteX1" y="connsiteY1"/>
              </a:cxn>
              <a:cxn ang="0">
                <a:pos x="connsiteX2" y="connsiteY2"/>
              </a:cxn>
            </a:cxnLst>
            <a:rect l="l" t="t" r="r" b="b"/>
            <a:pathLst>
              <a:path w="3810000" h="444500">
                <a:moveTo>
                  <a:pt x="0" y="444500"/>
                </a:moveTo>
                <a:lnTo>
                  <a:pt x="2336800" y="444500"/>
                </a:lnTo>
                <a:lnTo>
                  <a:pt x="3810000" y="0"/>
                </a:lnTo>
              </a:path>
            </a:pathLst>
          </a:custGeom>
          <a:noFill/>
          <a:ln w="15240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Freeform: Shape 6">
            <a:extLst>
              <a:ext uri="{FF2B5EF4-FFF2-40B4-BE49-F238E27FC236}">
                <a16:creationId xmlns:a16="http://schemas.microsoft.com/office/drawing/2014/main" id="{10F96FB0-8471-6D53-6A17-56585A1047CF}"/>
              </a:ext>
            </a:extLst>
          </p:cNvPr>
          <p:cNvSpPr/>
          <p:nvPr/>
        </p:nvSpPr>
        <p:spPr>
          <a:xfrm>
            <a:off x="4031468" y="3670564"/>
            <a:ext cx="5537200" cy="584200"/>
          </a:xfrm>
          <a:custGeom>
            <a:avLst/>
            <a:gdLst>
              <a:gd name="connsiteX0" fmla="*/ 0 w 5537200"/>
              <a:gd name="connsiteY0" fmla="*/ 304800 h 584200"/>
              <a:gd name="connsiteX1" fmla="*/ 1485900 w 5537200"/>
              <a:gd name="connsiteY1" fmla="*/ 0 h 584200"/>
              <a:gd name="connsiteX2" fmla="*/ 2755900 w 5537200"/>
              <a:gd name="connsiteY2" fmla="*/ 482600 h 584200"/>
              <a:gd name="connsiteX3" fmla="*/ 5537200 w 5537200"/>
              <a:gd name="connsiteY3" fmla="*/ 584200 h 584200"/>
            </a:gdLst>
            <a:ahLst/>
            <a:cxnLst>
              <a:cxn ang="0">
                <a:pos x="connsiteX0" y="connsiteY0"/>
              </a:cxn>
              <a:cxn ang="0">
                <a:pos x="connsiteX1" y="connsiteY1"/>
              </a:cxn>
              <a:cxn ang="0">
                <a:pos x="connsiteX2" y="connsiteY2"/>
              </a:cxn>
              <a:cxn ang="0">
                <a:pos x="connsiteX3" y="connsiteY3"/>
              </a:cxn>
            </a:cxnLst>
            <a:rect l="l" t="t" r="r" b="b"/>
            <a:pathLst>
              <a:path w="5537200" h="584200">
                <a:moveTo>
                  <a:pt x="0" y="304800"/>
                </a:moveTo>
                <a:lnTo>
                  <a:pt x="1485900" y="0"/>
                </a:lnTo>
                <a:lnTo>
                  <a:pt x="2755900" y="482600"/>
                </a:lnTo>
                <a:lnTo>
                  <a:pt x="5537200" y="584200"/>
                </a:lnTo>
              </a:path>
            </a:pathLst>
          </a:custGeom>
          <a:noFill/>
          <a:ln w="15240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Freeform: Shape 7">
            <a:extLst>
              <a:ext uri="{FF2B5EF4-FFF2-40B4-BE49-F238E27FC236}">
                <a16:creationId xmlns:a16="http://schemas.microsoft.com/office/drawing/2014/main" id="{C0943766-0714-418B-2C3F-C85CDACFA2A0}"/>
              </a:ext>
            </a:extLst>
          </p:cNvPr>
          <p:cNvSpPr/>
          <p:nvPr/>
        </p:nvSpPr>
        <p:spPr>
          <a:xfrm>
            <a:off x="4018768" y="4642536"/>
            <a:ext cx="2209800" cy="838200"/>
          </a:xfrm>
          <a:custGeom>
            <a:avLst/>
            <a:gdLst>
              <a:gd name="connsiteX0" fmla="*/ 0 w 2209800"/>
              <a:gd name="connsiteY0" fmla="*/ 0 h 838200"/>
              <a:gd name="connsiteX1" fmla="*/ 1473200 w 2209800"/>
              <a:gd name="connsiteY1" fmla="*/ 215900 h 838200"/>
              <a:gd name="connsiteX2" fmla="*/ 2209800 w 2209800"/>
              <a:gd name="connsiteY2" fmla="*/ 838200 h 838200"/>
            </a:gdLst>
            <a:ahLst/>
            <a:cxnLst>
              <a:cxn ang="0">
                <a:pos x="connsiteX0" y="connsiteY0"/>
              </a:cxn>
              <a:cxn ang="0">
                <a:pos x="connsiteX1" y="connsiteY1"/>
              </a:cxn>
              <a:cxn ang="0">
                <a:pos x="connsiteX2" y="connsiteY2"/>
              </a:cxn>
            </a:cxnLst>
            <a:rect l="l" t="t" r="r" b="b"/>
            <a:pathLst>
              <a:path w="2209800" h="838200">
                <a:moveTo>
                  <a:pt x="0" y="0"/>
                </a:moveTo>
                <a:lnTo>
                  <a:pt x="1473200" y="215900"/>
                </a:lnTo>
                <a:lnTo>
                  <a:pt x="2209800" y="838200"/>
                </a:lnTo>
              </a:path>
            </a:pathLst>
          </a:custGeom>
          <a:noFill/>
          <a:ln w="152400">
            <a:solidFill>
              <a:schemeClr val="accent4">
                <a:lumMod val="75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9" name="TextBox 8">
            <a:extLst>
              <a:ext uri="{FF2B5EF4-FFF2-40B4-BE49-F238E27FC236}">
                <a16:creationId xmlns:a16="http://schemas.microsoft.com/office/drawing/2014/main" id="{C0722C10-29F8-BA65-188F-0099B9A9E948}"/>
              </a:ext>
            </a:extLst>
          </p:cNvPr>
          <p:cNvSpPr txBox="1"/>
          <p:nvPr/>
        </p:nvSpPr>
        <p:spPr>
          <a:xfrm>
            <a:off x="6514318" y="5397071"/>
            <a:ext cx="3479800" cy="461665"/>
          </a:xfrm>
          <a:prstGeom prst="rect">
            <a:avLst/>
          </a:prstGeom>
          <a:noFill/>
        </p:spPr>
        <p:txBody>
          <a:bodyPr wrap="square" rtlCol="0">
            <a:spAutoFit/>
          </a:bodyPr>
          <a:lstStyle/>
          <a:p>
            <a:pPr algn="r" rtl="1"/>
            <a:r>
              <a:rPr lang="en-GB" sz="2400" dirty="0">
                <a:solidFill>
                  <a:schemeClr val="accent4">
                    <a:lumMod val="75000"/>
                  </a:schemeClr>
                </a:solidFill>
                <a:cs typeface="Calibri" panose="020F0502020204030204" pitchFamily="34" charset="0"/>
              </a:rPr>
              <a:t>الإبعاد من الرعاية</a:t>
            </a:r>
            <a:endParaRPr lang="en-BE" sz="2400" dirty="0">
              <a:solidFill>
                <a:schemeClr val="accent4">
                  <a:lumMod val="75000"/>
                </a:schemeClr>
              </a:solidFill>
              <a:cs typeface="Calibri" panose="020F0502020204030204" pitchFamily="34" charset="0"/>
            </a:endParaRPr>
          </a:p>
        </p:txBody>
      </p:sp>
      <p:sp>
        <p:nvSpPr>
          <p:cNvPr id="10" name="TextBox 9">
            <a:extLst>
              <a:ext uri="{FF2B5EF4-FFF2-40B4-BE49-F238E27FC236}">
                <a16:creationId xmlns:a16="http://schemas.microsoft.com/office/drawing/2014/main" id="{78C946C0-3DD6-9A6F-56B3-5F0B98EA37AB}"/>
              </a:ext>
            </a:extLst>
          </p:cNvPr>
          <p:cNvSpPr txBox="1"/>
          <p:nvPr/>
        </p:nvSpPr>
        <p:spPr>
          <a:xfrm>
            <a:off x="2173686" y="2009873"/>
            <a:ext cx="1676400" cy="461665"/>
          </a:xfrm>
          <a:prstGeom prst="rect">
            <a:avLst/>
          </a:prstGeom>
          <a:noFill/>
        </p:spPr>
        <p:txBody>
          <a:bodyPr wrap="square" rtlCol="0">
            <a:spAutoFit/>
          </a:bodyPr>
          <a:lstStyle/>
          <a:p>
            <a:pPr algn="r" rtl="1"/>
            <a:r>
              <a:rPr lang="ar-SA" sz="2400" dirty="0">
                <a:cs typeface="Calibri" panose="020F0502020204030204" pitchFamily="34" charset="0"/>
              </a:rPr>
              <a:t>ال</a:t>
            </a:r>
            <a:r>
              <a:rPr lang="en-GB" sz="2400" dirty="0" err="1">
                <a:cs typeface="Calibri" panose="020F0502020204030204" pitchFamily="34" charset="0"/>
              </a:rPr>
              <a:t>خيار</a:t>
            </a:r>
            <a:r>
              <a:rPr lang="ar-SA" sz="2400" dirty="0">
                <a:cs typeface="Calibri" panose="020F0502020204030204" pitchFamily="34" charset="0"/>
              </a:rPr>
              <a:t> الأول</a:t>
            </a:r>
            <a:endParaRPr lang="en-BE" sz="2400" dirty="0">
              <a:cs typeface="Calibri" panose="020F0502020204030204" pitchFamily="34" charset="0"/>
            </a:endParaRPr>
          </a:p>
        </p:txBody>
      </p:sp>
      <p:sp>
        <p:nvSpPr>
          <p:cNvPr id="19" name="TextBox 18">
            <a:extLst>
              <a:ext uri="{FF2B5EF4-FFF2-40B4-BE49-F238E27FC236}">
                <a16:creationId xmlns:a16="http://schemas.microsoft.com/office/drawing/2014/main" id="{627AD230-EB96-3549-2615-C775A3438759}"/>
              </a:ext>
            </a:extLst>
          </p:cNvPr>
          <p:cNvSpPr txBox="1"/>
          <p:nvPr/>
        </p:nvSpPr>
        <p:spPr>
          <a:xfrm>
            <a:off x="2173686" y="2810483"/>
            <a:ext cx="1676400" cy="461665"/>
          </a:xfrm>
          <a:prstGeom prst="rect">
            <a:avLst/>
          </a:prstGeom>
          <a:noFill/>
        </p:spPr>
        <p:txBody>
          <a:bodyPr wrap="square" rtlCol="0">
            <a:spAutoFit/>
          </a:bodyPr>
          <a:lstStyle/>
          <a:p>
            <a:pPr algn="r" rtl="1"/>
            <a:r>
              <a:rPr lang="ar-SA" sz="2400" dirty="0">
                <a:cs typeface="Calibri" panose="020F0502020204030204" pitchFamily="34" charset="0"/>
              </a:rPr>
              <a:t>ال</a:t>
            </a:r>
            <a:r>
              <a:rPr lang="en-GB" sz="2400" dirty="0" err="1">
                <a:cs typeface="Calibri" panose="020F0502020204030204" pitchFamily="34" charset="0"/>
              </a:rPr>
              <a:t>خيار</a:t>
            </a:r>
            <a:r>
              <a:rPr lang="ar-SA" sz="2400" dirty="0">
                <a:cs typeface="Calibri" panose="020F0502020204030204" pitchFamily="34" charset="0"/>
              </a:rPr>
              <a:t> الثاني</a:t>
            </a:r>
            <a:endParaRPr lang="en-BE" sz="2400" dirty="0">
              <a:cs typeface="Calibri" panose="020F0502020204030204" pitchFamily="34" charset="0"/>
            </a:endParaRPr>
          </a:p>
        </p:txBody>
      </p:sp>
      <p:sp>
        <p:nvSpPr>
          <p:cNvPr id="20" name="TextBox 19">
            <a:extLst>
              <a:ext uri="{FF2B5EF4-FFF2-40B4-BE49-F238E27FC236}">
                <a16:creationId xmlns:a16="http://schemas.microsoft.com/office/drawing/2014/main" id="{C9C6A2DC-090B-6A4B-4779-75D2C180662D}"/>
              </a:ext>
            </a:extLst>
          </p:cNvPr>
          <p:cNvSpPr txBox="1"/>
          <p:nvPr/>
        </p:nvSpPr>
        <p:spPr>
          <a:xfrm>
            <a:off x="2173686" y="3611093"/>
            <a:ext cx="1676400" cy="461665"/>
          </a:xfrm>
          <a:prstGeom prst="rect">
            <a:avLst/>
          </a:prstGeom>
          <a:noFill/>
        </p:spPr>
        <p:txBody>
          <a:bodyPr wrap="square" rtlCol="0">
            <a:spAutoFit/>
          </a:bodyPr>
          <a:lstStyle/>
          <a:p>
            <a:pPr algn="r" rtl="1"/>
            <a:r>
              <a:rPr lang="ar-SA" sz="2400" dirty="0">
                <a:cs typeface="Calibri" panose="020F0502020204030204" pitchFamily="34" charset="0"/>
              </a:rPr>
              <a:t>ال</a:t>
            </a:r>
            <a:r>
              <a:rPr lang="en-GB" sz="2400" dirty="0" err="1">
                <a:cs typeface="Calibri" panose="020F0502020204030204" pitchFamily="34" charset="0"/>
              </a:rPr>
              <a:t>خيار</a:t>
            </a:r>
            <a:r>
              <a:rPr lang="ar-SA" sz="2400" dirty="0">
                <a:cs typeface="Calibri" panose="020F0502020204030204" pitchFamily="34" charset="0"/>
              </a:rPr>
              <a:t> الثالث </a:t>
            </a:r>
            <a:endParaRPr lang="en-BE" sz="2400" dirty="0">
              <a:cs typeface="Calibri" panose="020F0502020204030204" pitchFamily="34" charset="0"/>
            </a:endParaRPr>
          </a:p>
        </p:txBody>
      </p:sp>
      <p:sp>
        <p:nvSpPr>
          <p:cNvPr id="21" name="TextBox 20">
            <a:extLst>
              <a:ext uri="{FF2B5EF4-FFF2-40B4-BE49-F238E27FC236}">
                <a16:creationId xmlns:a16="http://schemas.microsoft.com/office/drawing/2014/main" id="{AC4885A3-2755-9825-6228-47F02D6BAABA}"/>
              </a:ext>
            </a:extLst>
          </p:cNvPr>
          <p:cNvSpPr txBox="1"/>
          <p:nvPr/>
        </p:nvSpPr>
        <p:spPr>
          <a:xfrm>
            <a:off x="2173686" y="4411704"/>
            <a:ext cx="1676400" cy="461665"/>
          </a:xfrm>
          <a:prstGeom prst="rect">
            <a:avLst/>
          </a:prstGeom>
          <a:noFill/>
        </p:spPr>
        <p:txBody>
          <a:bodyPr wrap="square" rtlCol="0">
            <a:spAutoFit/>
          </a:bodyPr>
          <a:lstStyle/>
          <a:p>
            <a:pPr algn="r" rtl="1"/>
            <a:r>
              <a:rPr lang="en-GB" sz="2400" dirty="0">
                <a:solidFill>
                  <a:schemeClr val="accent4">
                    <a:lumMod val="75000"/>
                  </a:schemeClr>
                </a:solidFill>
                <a:cs typeface="Calibri" panose="020F0502020204030204" pitchFamily="34" charset="0"/>
              </a:rPr>
              <a:t>الخيار الأخير</a:t>
            </a:r>
            <a:endParaRPr lang="en-BE" sz="2400" dirty="0">
              <a:solidFill>
                <a:schemeClr val="accent4">
                  <a:lumMod val="75000"/>
                </a:schemeClr>
              </a:solidFill>
              <a:cs typeface="Calibri" panose="020F0502020204030204" pitchFamily="34" charset="0"/>
            </a:endParaRPr>
          </a:p>
        </p:txBody>
      </p:sp>
    </p:spTree>
    <p:extLst>
      <p:ext uri="{BB962C8B-B14F-4D97-AF65-F5344CB8AC3E}">
        <p14:creationId xmlns:p14="http://schemas.microsoft.com/office/powerpoint/2010/main" val="7369392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31ADA253-4BEC-BF42-D3F4-75F50722288B}"/>
              </a:ext>
            </a:extLst>
          </p:cNvPr>
          <p:cNvSpPr txBox="1">
            <a:spLocks/>
          </p:cNvSpPr>
          <p:nvPr/>
        </p:nvSpPr>
        <p:spPr>
          <a:xfrm>
            <a:off x="4939288" y="2985575"/>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9369012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AF4F-946C-4B92-9CA3-D72C363872EB}"/>
              </a:ext>
            </a:extLst>
          </p:cNvPr>
          <p:cNvSpPr>
            <a:spLocks noGrp="1"/>
          </p:cNvSpPr>
          <p:nvPr>
            <p:ph type="title"/>
          </p:nvPr>
        </p:nvSpPr>
        <p:spPr>
          <a:xfrm>
            <a:off x="469900" y="120516"/>
            <a:ext cx="11252200" cy="868968"/>
          </a:xfrm>
        </p:spPr>
        <p:txBody>
          <a:bodyPr>
            <a:normAutofit/>
          </a:bodyPr>
          <a:lstStyle/>
          <a:p>
            <a:pPr rtl="1"/>
            <a:r>
              <a:rPr lang="en-GB" dirty="0">
                <a:latin typeface="Calibri" panose="020F0502020204030204" pitchFamily="34" charset="0"/>
                <a:cs typeface="Calibri" panose="020F0502020204030204" pitchFamily="34" charset="0"/>
              </a:rPr>
              <a:t>زيادة سلامة الطفل في ترتيبات الرعاية الحالية</a:t>
            </a:r>
            <a:endParaRPr lang="en-BE"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D72FB39A-61AE-6340-57B5-700E0065E381}"/>
              </a:ext>
            </a:extLst>
          </p:cNvPr>
          <p:cNvSpPr txBox="1"/>
          <p:nvPr/>
        </p:nvSpPr>
        <p:spPr>
          <a:xfrm>
            <a:off x="834284" y="3282828"/>
            <a:ext cx="4722454" cy="2246769"/>
          </a:xfrm>
          <a:prstGeom prst="rect">
            <a:avLst/>
          </a:prstGeom>
          <a:noFill/>
        </p:spPr>
        <p:txBody>
          <a:bodyPr wrap="square">
            <a:spAutoFit/>
          </a:bodyPr>
          <a:lstStyle/>
          <a:p>
            <a:pPr algn="r" rtl="1"/>
            <a:r>
              <a:rPr lang="en-GB" sz="2000" b="1" dirty="0">
                <a:latin typeface="Calibri" panose="020F0502020204030204" pitchFamily="34" charset="0"/>
                <a:cs typeface="Calibri" panose="020F0502020204030204" pitchFamily="34" charset="0"/>
              </a:rPr>
              <a:t>دعم الوالد (الوالدين) </a:t>
            </a:r>
            <a:r>
              <a:rPr lang="en-GB" sz="2000" b="1" dirty="0" err="1">
                <a:latin typeface="Calibri" panose="020F0502020204030204" pitchFamily="34" charset="0"/>
                <a:cs typeface="Calibri" panose="020F0502020204030204" pitchFamily="34" charset="0"/>
              </a:rPr>
              <a:t>أو</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مقدم</a:t>
            </a:r>
            <a:r>
              <a:rPr lang="ar-SA" sz="2000" b="1" dirty="0">
                <a:latin typeface="Calibri" panose="020F0502020204030204" pitchFamily="34" charset="0"/>
                <a:cs typeface="Calibri" panose="020F0502020204030204" pitchFamily="34" charset="0"/>
              </a:rPr>
              <a:t>/ مقدمي الرعاية</a:t>
            </a:r>
            <a:endParaRPr lang="en-GB" sz="2000" b="1"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حدد سبب الضرر المحتمل للطفل ، وما الذي يجعله يشعر بعدم الأمان في إطار ترتيبات الرعاية</a:t>
            </a:r>
          </a:p>
          <a:p>
            <a:pPr marL="285750" indent="-28575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اعمل مع الوالد (الوالدين) و / أو </a:t>
            </a:r>
            <a:r>
              <a:rPr lang="en-GB" sz="2000" dirty="0" err="1">
                <a:latin typeface="Calibri" panose="020F0502020204030204" pitchFamily="34" charset="0"/>
                <a:cs typeface="Calibri" panose="020F0502020204030204" pitchFamily="34" charset="0"/>
              </a:rPr>
              <a:t>مقدم</a:t>
            </a:r>
            <a:r>
              <a:rPr lang="en-GB" sz="2000"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/مقدمي </a:t>
            </a:r>
            <a:r>
              <a:rPr lang="en-GB" sz="2000" dirty="0" err="1">
                <a:latin typeface="Calibri" panose="020F0502020204030204" pitchFamily="34" charset="0"/>
                <a:cs typeface="Calibri" panose="020F0502020204030204" pitchFamily="34" charset="0"/>
              </a:rPr>
              <a:t>الرعاية</a:t>
            </a:r>
            <a:r>
              <a:rPr lang="en-GB" sz="2000" dirty="0">
                <a:latin typeface="Calibri" panose="020F0502020204030204" pitchFamily="34" charset="0"/>
                <a:cs typeface="Calibri" panose="020F0502020204030204" pitchFamily="34" charset="0"/>
              </a:rPr>
              <a:t> لتقليل المخاطر وزيادة السلامة</a:t>
            </a:r>
          </a:p>
          <a:p>
            <a:pPr marL="285750" indent="-28575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تطبيق نهج تقوية الأسرة ، باستخدام تقنيات لتقليل العقوبة القاسية ، وما إلى ذلك.</a:t>
            </a:r>
            <a:endParaRPr lang="en-BE" sz="2000"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C61961EF-8D53-A41E-015D-1FDB1A1326A5}"/>
              </a:ext>
            </a:extLst>
          </p:cNvPr>
          <p:cNvSpPr txBox="1"/>
          <p:nvPr/>
        </p:nvSpPr>
        <p:spPr>
          <a:xfrm>
            <a:off x="6096000" y="3282828"/>
            <a:ext cx="5473328" cy="2862322"/>
          </a:xfrm>
          <a:prstGeom prst="rect">
            <a:avLst/>
          </a:prstGeom>
          <a:noFill/>
        </p:spPr>
        <p:txBody>
          <a:bodyPr wrap="square">
            <a:spAutoFit/>
          </a:bodyPr>
          <a:lstStyle/>
          <a:p>
            <a:pPr algn="r" rtl="1"/>
            <a:r>
              <a:rPr lang="ar-SA" sz="2000" b="1" dirty="0">
                <a:latin typeface="Calibri" panose="020F0502020204030204" pitchFamily="34" charset="0"/>
                <a:cs typeface="Calibri" panose="020F0502020204030204" pitchFamily="34" charset="0"/>
              </a:rPr>
              <a:t>ال</a:t>
            </a:r>
            <a:r>
              <a:rPr lang="en-GB" sz="2000" b="1" dirty="0" err="1">
                <a:latin typeface="Calibri" panose="020F0502020204030204" pitchFamily="34" charset="0"/>
                <a:cs typeface="Calibri" panose="020F0502020204030204" pitchFamily="34" charset="0"/>
              </a:rPr>
              <a:t>مراقبة</a:t>
            </a:r>
            <a:r>
              <a:rPr lang="en-GB" sz="2000" b="1" dirty="0">
                <a:latin typeface="Calibri" panose="020F0502020204030204" pitchFamily="34" charset="0"/>
                <a:cs typeface="Calibri" panose="020F0502020204030204" pitchFamily="34" charset="0"/>
              </a:rPr>
              <a:t> </a:t>
            </a:r>
            <a:r>
              <a:rPr lang="en-GB" sz="2000" b="1" dirty="0" err="1">
                <a:latin typeface="Calibri" panose="020F0502020204030204" pitchFamily="34" charset="0"/>
                <a:cs typeface="Calibri" panose="020F0502020204030204" pitchFamily="34" charset="0"/>
              </a:rPr>
              <a:t>بانتظام</a:t>
            </a:r>
            <a:r>
              <a:rPr lang="en-GB" sz="2000" b="1" dirty="0">
                <a:latin typeface="Calibri" panose="020F0502020204030204" pitchFamily="34" charset="0"/>
                <a:cs typeface="Calibri" panose="020F0502020204030204" pitchFamily="34" charset="0"/>
              </a:rPr>
              <a:t> </a:t>
            </a:r>
            <a:r>
              <a:rPr lang="ar-SA" sz="2000" b="1" dirty="0">
                <a:latin typeface="Calibri" panose="020F0502020204030204" pitchFamily="34" charset="0"/>
                <a:cs typeface="Calibri" panose="020F0502020204030204" pitchFamily="34" charset="0"/>
              </a:rPr>
              <a:t>ل</a:t>
            </a:r>
            <a:r>
              <a:rPr lang="en-GB" sz="2000" b="1" dirty="0" err="1">
                <a:latin typeface="Calibri" panose="020F0502020204030204" pitchFamily="34" charset="0"/>
                <a:cs typeface="Calibri" panose="020F0502020204030204" pitchFamily="34" charset="0"/>
              </a:rPr>
              <a:t>ترتيب</a:t>
            </a:r>
            <a:r>
              <a:rPr lang="en-GB" sz="2000" b="1" dirty="0">
                <a:latin typeface="Calibri" panose="020F0502020204030204" pitchFamily="34" charset="0"/>
                <a:cs typeface="Calibri" panose="020F0502020204030204" pitchFamily="34" charset="0"/>
              </a:rPr>
              <a:t> الرعاية</a:t>
            </a:r>
          </a:p>
          <a:p>
            <a:pPr algn="r" rtl="1"/>
            <a:endParaRPr lang="en-GB" sz="2000" b="1"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قم بزيارة الطفل بانتظام لمراقبة </a:t>
            </a:r>
            <a:r>
              <a:rPr lang="en-GB" sz="2000" dirty="0" err="1">
                <a:latin typeface="Calibri" panose="020F0502020204030204" pitchFamily="34" charset="0"/>
                <a:cs typeface="Calibri" panose="020F0502020204030204" pitchFamily="34" charset="0"/>
              </a:rPr>
              <a:t>سلامته</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و</a:t>
            </a:r>
            <a:r>
              <a:rPr lang="ar-SA" sz="2000" dirty="0">
                <a:latin typeface="Calibri" panose="020F0502020204030204" pitchFamily="34" charset="0"/>
                <a:cs typeface="Calibri" panose="020F0502020204030204" pitchFamily="34" charset="0"/>
              </a:rPr>
              <a:t>رفاهه</a:t>
            </a:r>
            <a:endParaRPr lang="en-GB" sz="2000"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اتفق مع الطفل والوالد أو مقدم الرعاية ، إذا كان ذلك مناسبًا ، على كيفية الاتصال بشخص بالغ موثوق به </a:t>
            </a:r>
            <a:r>
              <a:rPr lang="en-GB" sz="2000" dirty="0" err="1">
                <a:latin typeface="Calibri" panose="020F0502020204030204" pitchFamily="34" charset="0"/>
                <a:cs typeface="Calibri" panose="020F0502020204030204" pitchFamily="34" charset="0"/>
              </a:rPr>
              <a:t>عندما</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يشعر</a:t>
            </a:r>
            <a:r>
              <a:rPr lang="ar-SA" sz="2000" dirty="0" err="1">
                <a:latin typeface="Calibri" panose="020F0502020204030204" pitchFamily="34" charset="0"/>
                <a:cs typeface="Calibri" panose="020F0502020204030204" pitchFamily="34" charset="0"/>
              </a:rPr>
              <a:t>ون</a:t>
            </a:r>
            <a:r>
              <a:rPr lang="en-GB" sz="2000" dirty="0">
                <a:latin typeface="Calibri" panose="020F0502020204030204" pitchFamily="34" charset="0"/>
                <a:cs typeface="Calibri" panose="020F0502020204030204" pitchFamily="34" charset="0"/>
              </a:rPr>
              <a:t> بعدم الأمان</a:t>
            </a:r>
          </a:p>
          <a:p>
            <a:pPr marL="285750" indent="-28575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حاول تحديد شخص موثوق به يعيش في مكان قريب </a:t>
            </a:r>
            <a:r>
              <a:rPr lang="en-GB" sz="2000" dirty="0" err="1">
                <a:latin typeface="Calibri" panose="020F0502020204030204" pitchFamily="34" charset="0"/>
                <a:cs typeface="Calibri" panose="020F0502020204030204" pitchFamily="34" charset="0"/>
              </a:rPr>
              <a:t>يمكنه</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الوصول</a:t>
            </a:r>
            <a:r>
              <a:rPr lang="en-GB" sz="2000" dirty="0">
                <a:latin typeface="Calibri" panose="020F0502020204030204" pitchFamily="34" charset="0"/>
                <a:cs typeface="Calibri" panose="020F0502020204030204" pitchFamily="34" charset="0"/>
              </a:rPr>
              <a:t> إلى </a:t>
            </a:r>
            <a:r>
              <a:rPr lang="en-GB" sz="2000" dirty="0" err="1">
                <a:latin typeface="Calibri" panose="020F0502020204030204" pitchFamily="34" charset="0"/>
                <a:cs typeface="Calibri" panose="020F0502020204030204" pitchFamily="34" charset="0"/>
              </a:rPr>
              <a:t>الطفل</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و</a:t>
            </a:r>
            <a:r>
              <a:rPr lang="ar-SA" sz="2000" dirty="0">
                <a:latin typeface="Calibri" panose="020F0502020204030204" pitchFamily="34" charset="0"/>
                <a:cs typeface="Calibri" panose="020F0502020204030204" pitchFamily="34" charset="0"/>
              </a:rPr>
              <a:t>إبلاغ</a:t>
            </a:r>
            <a:r>
              <a:rPr lang="en-GB" sz="2000" dirty="0">
                <a:latin typeface="Calibri" panose="020F0502020204030204" pitchFamily="34" charset="0"/>
                <a:cs typeface="Calibri" panose="020F0502020204030204" pitchFamily="34" charset="0"/>
              </a:rPr>
              <a:t> أخصائي الحالة (الأسرة الممتدة ، عضو المجتمع ، إلخ.</a:t>
            </a:r>
            <a:endParaRPr lang="en-BE" sz="2000" dirty="0">
              <a:latin typeface="Calibri" panose="020F0502020204030204" pitchFamily="34" charset="0"/>
              <a:cs typeface="Calibri" panose="020F0502020204030204" pitchFamily="34" charset="0"/>
            </a:endParaRPr>
          </a:p>
        </p:txBody>
      </p:sp>
      <p:grpSp>
        <p:nvGrpSpPr>
          <p:cNvPr id="10" name="Group 9">
            <a:extLst>
              <a:ext uri="{FF2B5EF4-FFF2-40B4-BE49-F238E27FC236}">
                <a16:creationId xmlns:a16="http://schemas.microsoft.com/office/drawing/2014/main" id="{28C32184-06DB-FB90-BA55-34B642521B07}"/>
              </a:ext>
            </a:extLst>
          </p:cNvPr>
          <p:cNvGrpSpPr/>
          <p:nvPr/>
        </p:nvGrpSpPr>
        <p:grpSpPr>
          <a:xfrm>
            <a:off x="3188762" y="1873742"/>
            <a:ext cx="812515" cy="918480"/>
            <a:chOff x="4354757" y="1735599"/>
            <a:chExt cx="1066174" cy="1205221"/>
          </a:xfrm>
          <a:solidFill>
            <a:schemeClr val="accent4">
              <a:lumMod val="75000"/>
            </a:schemeClr>
          </a:solidFill>
        </p:grpSpPr>
        <p:grpSp>
          <p:nvGrpSpPr>
            <p:cNvPr id="11" name="Group 10">
              <a:extLst>
                <a:ext uri="{FF2B5EF4-FFF2-40B4-BE49-F238E27FC236}">
                  <a16:creationId xmlns:a16="http://schemas.microsoft.com/office/drawing/2014/main" id="{E928B999-0202-4091-3507-21B37D3DA9BD}"/>
                </a:ext>
              </a:extLst>
            </p:cNvPr>
            <p:cNvGrpSpPr/>
            <p:nvPr/>
          </p:nvGrpSpPr>
          <p:grpSpPr>
            <a:xfrm>
              <a:off x="5047267" y="1735599"/>
              <a:ext cx="373664" cy="1205221"/>
              <a:chOff x="4045582" y="1684320"/>
              <a:chExt cx="350098" cy="1129211"/>
            </a:xfrm>
            <a:grpFill/>
          </p:grpSpPr>
          <p:sp>
            <p:nvSpPr>
              <p:cNvPr id="17" name="Round Same Side Corner Rectangle 21">
                <a:extLst>
                  <a:ext uri="{FF2B5EF4-FFF2-40B4-BE49-F238E27FC236}">
                    <a16:creationId xmlns:a16="http://schemas.microsoft.com/office/drawing/2014/main" id="{E4FD4AA0-52AE-9951-0383-DFB78E18D4CA}"/>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 name="Oval 17">
                <a:extLst>
                  <a:ext uri="{FF2B5EF4-FFF2-40B4-BE49-F238E27FC236}">
                    <a16:creationId xmlns:a16="http://schemas.microsoft.com/office/drawing/2014/main" id="{31CAFA36-01C9-CE03-74C4-2AC735C1E610}"/>
                  </a:ext>
                </a:extLst>
              </p:cNvPr>
              <p:cNvSpPr/>
              <p:nvPr/>
            </p:nvSpPr>
            <p:spPr>
              <a:xfrm>
                <a:off x="4064379"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2" name="Group 11">
              <a:extLst>
                <a:ext uri="{FF2B5EF4-FFF2-40B4-BE49-F238E27FC236}">
                  <a16:creationId xmlns:a16="http://schemas.microsoft.com/office/drawing/2014/main" id="{3CE2B5D3-0D71-EAE8-C6AF-1FE39E13C1DB}"/>
                </a:ext>
              </a:extLst>
            </p:cNvPr>
            <p:cNvGrpSpPr/>
            <p:nvPr/>
          </p:nvGrpSpPr>
          <p:grpSpPr>
            <a:xfrm>
              <a:off x="4354757" y="1735599"/>
              <a:ext cx="535513" cy="1205221"/>
              <a:chOff x="3000654" y="1516217"/>
              <a:chExt cx="245039" cy="551483"/>
            </a:xfrm>
            <a:grpFill/>
          </p:grpSpPr>
          <p:grpSp>
            <p:nvGrpSpPr>
              <p:cNvPr id="13" name="Group 12">
                <a:extLst>
                  <a:ext uri="{FF2B5EF4-FFF2-40B4-BE49-F238E27FC236}">
                    <a16:creationId xmlns:a16="http://schemas.microsoft.com/office/drawing/2014/main" id="{D8EB8C11-D9A2-4116-759F-E4BB4CADE0A5}"/>
                  </a:ext>
                </a:extLst>
              </p:cNvPr>
              <p:cNvGrpSpPr/>
              <p:nvPr/>
            </p:nvGrpSpPr>
            <p:grpSpPr>
              <a:xfrm>
                <a:off x="3036509" y="1516217"/>
                <a:ext cx="172158" cy="551483"/>
                <a:chOff x="4043172" y="1684320"/>
                <a:chExt cx="352508" cy="1129211"/>
              </a:xfrm>
              <a:grpFill/>
            </p:grpSpPr>
            <p:sp>
              <p:nvSpPr>
                <p:cNvPr id="15" name="Round Same Side Corner Rectangle 21">
                  <a:extLst>
                    <a:ext uri="{FF2B5EF4-FFF2-40B4-BE49-F238E27FC236}">
                      <a16:creationId xmlns:a16="http://schemas.microsoft.com/office/drawing/2014/main" id="{CDD4118E-19AF-1CCD-C609-823F08C245FB}"/>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6" name="Oval 15">
                  <a:extLst>
                    <a:ext uri="{FF2B5EF4-FFF2-40B4-BE49-F238E27FC236}">
                      <a16:creationId xmlns:a16="http://schemas.microsoft.com/office/drawing/2014/main" id="{29926900-2B9B-AD02-A9F3-1D19148A827E}"/>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14" name="Flowchart: Manual Operation 13">
                <a:extLst>
                  <a:ext uri="{FF2B5EF4-FFF2-40B4-BE49-F238E27FC236}">
                    <a16:creationId xmlns:a16="http://schemas.microsoft.com/office/drawing/2014/main" id="{D54FDC91-E229-5C3F-D5F0-F25E6BC0D97D}"/>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20" name="Group 19">
            <a:extLst>
              <a:ext uri="{FF2B5EF4-FFF2-40B4-BE49-F238E27FC236}">
                <a16:creationId xmlns:a16="http://schemas.microsoft.com/office/drawing/2014/main" id="{8DA05457-1EFC-43B1-792D-05FD7591892E}"/>
              </a:ext>
            </a:extLst>
          </p:cNvPr>
          <p:cNvGrpSpPr/>
          <p:nvPr/>
        </p:nvGrpSpPr>
        <p:grpSpPr>
          <a:xfrm rot="5400000">
            <a:off x="1558802" y="1557680"/>
            <a:ext cx="745343" cy="1699103"/>
            <a:chOff x="8619006" y="1366612"/>
            <a:chExt cx="416505" cy="949476"/>
          </a:xfrm>
          <a:solidFill>
            <a:schemeClr val="accent4">
              <a:lumMod val="75000"/>
            </a:schemeClr>
          </a:solidFill>
        </p:grpSpPr>
        <p:sp>
          <p:nvSpPr>
            <p:cNvPr id="22" name="Rectangle: Rounded Corners 21">
              <a:extLst>
                <a:ext uri="{FF2B5EF4-FFF2-40B4-BE49-F238E27FC236}">
                  <a16:creationId xmlns:a16="http://schemas.microsoft.com/office/drawing/2014/main" id="{166A001B-5371-6D76-A7EC-3929DC738DDA}"/>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3" name="Rectangle: Rounded Corners 22">
              <a:extLst>
                <a:ext uri="{FF2B5EF4-FFF2-40B4-BE49-F238E27FC236}">
                  <a16:creationId xmlns:a16="http://schemas.microsoft.com/office/drawing/2014/main" id="{4B033508-7732-82EA-F869-F73478EC213E}"/>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4" name="Rectangle: Rounded Corners 23">
              <a:extLst>
                <a:ext uri="{FF2B5EF4-FFF2-40B4-BE49-F238E27FC236}">
                  <a16:creationId xmlns:a16="http://schemas.microsoft.com/office/drawing/2014/main" id="{1D5F3BF1-24C5-58C1-6382-7CE494298019}"/>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5" name="Flowchart: Manual Input 24">
              <a:extLst>
                <a:ext uri="{FF2B5EF4-FFF2-40B4-BE49-F238E27FC236}">
                  <a16:creationId xmlns:a16="http://schemas.microsoft.com/office/drawing/2014/main" id="{9D0AA75F-4036-4E1A-0020-73230C8D5DEA}"/>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6" name="Rectangle 25">
              <a:extLst>
                <a:ext uri="{FF2B5EF4-FFF2-40B4-BE49-F238E27FC236}">
                  <a16:creationId xmlns:a16="http://schemas.microsoft.com/office/drawing/2014/main" id="{EA56753A-0030-1283-27BE-3B355C758C93}"/>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38" name="Group 37">
            <a:extLst>
              <a:ext uri="{FF2B5EF4-FFF2-40B4-BE49-F238E27FC236}">
                <a16:creationId xmlns:a16="http://schemas.microsoft.com/office/drawing/2014/main" id="{C52BA7E7-6558-7007-C332-4D3A9672CF93}"/>
              </a:ext>
            </a:extLst>
          </p:cNvPr>
          <p:cNvGrpSpPr/>
          <p:nvPr/>
        </p:nvGrpSpPr>
        <p:grpSpPr>
          <a:xfrm flipH="1">
            <a:off x="6565403" y="1674862"/>
            <a:ext cx="674965" cy="1161894"/>
            <a:chOff x="5102983" y="1330093"/>
            <a:chExt cx="611190" cy="1090296"/>
          </a:xfrm>
          <a:solidFill>
            <a:schemeClr val="accent4">
              <a:lumMod val="75000"/>
            </a:schemeClr>
          </a:solidFill>
        </p:grpSpPr>
        <p:grpSp>
          <p:nvGrpSpPr>
            <p:cNvPr id="39" name="Group 38">
              <a:extLst>
                <a:ext uri="{FF2B5EF4-FFF2-40B4-BE49-F238E27FC236}">
                  <a16:creationId xmlns:a16="http://schemas.microsoft.com/office/drawing/2014/main" id="{8C252D36-EFAD-F870-4612-94BDF339ED85}"/>
                </a:ext>
              </a:extLst>
            </p:cNvPr>
            <p:cNvGrpSpPr/>
            <p:nvPr/>
          </p:nvGrpSpPr>
          <p:grpSpPr>
            <a:xfrm>
              <a:off x="5157952" y="1808115"/>
              <a:ext cx="241654" cy="277569"/>
              <a:chOff x="2968390" y="1782471"/>
              <a:chExt cx="241654" cy="277569"/>
            </a:xfrm>
            <a:grpFill/>
          </p:grpSpPr>
          <p:sp>
            <p:nvSpPr>
              <p:cNvPr id="47" name="Round Same Side Corner Rectangle 25">
                <a:extLst>
                  <a:ext uri="{FF2B5EF4-FFF2-40B4-BE49-F238E27FC236}">
                    <a16:creationId xmlns:a16="http://schemas.microsoft.com/office/drawing/2014/main" id="{E6E7B980-F070-056C-E2E8-CB70B67781E5}"/>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8" name="Round Same Side Corner Rectangle 26">
                <a:extLst>
                  <a:ext uri="{FF2B5EF4-FFF2-40B4-BE49-F238E27FC236}">
                    <a16:creationId xmlns:a16="http://schemas.microsoft.com/office/drawing/2014/main" id="{0A6AA7C6-7058-7B79-238E-6819AFB36FF3}"/>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40" name="Rectangle 39">
              <a:extLst>
                <a:ext uri="{FF2B5EF4-FFF2-40B4-BE49-F238E27FC236}">
                  <a16:creationId xmlns:a16="http://schemas.microsoft.com/office/drawing/2014/main" id="{9FC597B9-58DC-B15A-4F18-B2175AF17B0F}"/>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1" name="Round Same Side Corner Rectangle 26">
              <a:extLst>
                <a:ext uri="{FF2B5EF4-FFF2-40B4-BE49-F238E27FC236}">
                  <a16:creationId xmlns:a16="http://schemas.microsoft.com/office/drawing/2014/main" id="{C2F42B68-3663-3668-CEF1-04708781B44E}"/>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cxnSp>
          <p:nvCxnSpPr>
            <p:cNvPr id="42" name="Straight Arrow Connector 41">
              <a:extLst>
                <a:ext uri="{FF2B5EF4-FFF2-40B4-BE49-F238E27FC236}">
                  <a16:creationId xmlns:a16="http://schemas.microsoft.com/office/drawing/2014/main" id="{4B305671-A7FC-C169-5EC2-6731B8399201}"/>
                </a:ext>
              </a:extLst>
            </p:cNvPr>
            <p:cNvCxnSpPr>
              <a:cxnSpLocks/>
            </p:cNvCxnSpPr>
            <p:nvPr/>
          </p:nvCxnSpPr>
          <p:spPr>
            <a:xfrm flipH="1">
              <a:off x="5175388" y="1694718"/>
              <a:ext cx="74812" cy="109302"/>
            </a:xfrm>
            <a:prstGeom prst="straightConnector1">
              <a:avLst/>
            </a:prstGeom>
            <a:grpFill/>
            <a:ln w="28575">
              <a:solidFill>
                <a:schemeClr val="accent4">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43" name="Group 42">
              <a:extLst>
                <a:ext uri="{FF2B5EF4-FFF2-40B4-BE49-F238E27FC236}">
                  <a16:creationId xmlns:a16="http://schemas.microsoft.com/office/drawing/2014/main" id="{B5647192-115C-2A27-9C9B-ECEC8A91508D}"/>
                </a:ext>
              </a:extLst>
            </p:cNvPr>
            <p:cNvGrpSpPr/>
            <p:nvPr/>
          </p:nvGrpSpPr>
          <p:grpSpPr>
            <a:xfrm>
              <a:off x="5274909" y="1330093"/>
              <a:ext cx="439264" cy="1090296"/>
              <a:chOff x="4152776" y="1302447"/>
              <a:chExt cx="365595" cy="907443"/>
            </a:xfrm>
            <a:grpFill/>
          </p:grpSpPr>
          <p:sp>
            <p:nvSpPr>
              <p:cNvPr id="44" name="Flowchart: Manual Operation 43">
                <a:extLst>
                  <a:ext uri="{FF2B5EF4-FFF2-40B4-BE49-F238E27FC236}">
                    <a16:creationId xmlns:a16="http://schemas.microsoft.com/office/drawing/2014/main" id="{A5171E3A-44F9-3E06-4AE7-016A0312215F}"/>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5" name="Round Same Side Corner Rectangle 23">
                <a:extLst>
                  <a:ext uri="{FF2B5EF4-FFF2-40B4-BE49-F238E27FC236}">
                    <a16:creationId xmlns:a16="http://schemas.microsoft.com/office/drawing/2014/main" id="{149497E1-4FD9-1D35-964F-A54625CB7435}"/>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6" name="Oval 45">
                <a:extLst>
                  <a:ext uri="{FF2B5EF4-FFF2-40B4-BE49-F238E27FC236}">
                    <a16:creationId xmlns:a16="http://schemas.microsoft.com/office/drawing/2014/main" id="{D53EFBCD-01A1-2415-7904-D4C81BAB41E3}"/>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51" name="Group 50">
            <a:extLst>
              <a:ext uri="{FF2B5EF4-FFF2-40B4-BE49-F238E27FC236}">
                <a16:creationId xmlns:a16="http://schemas.microsoft.com/office/drawing/2014/main" id="{9A14BE0E-BF89-2494-F14B-E525AD20D2DA}"/>
              </a:ext>
            </a:extLst>
          </p:cNvPr>
          <p:cNvGrpSpPr/>
          <p:nvPr/>
        </p:nvGrpSpPr>
        <p:grpSpPr>
          <a:xfrm>
            <a:off x="7545669" y="1595330"/>
            <a:ext cx="1392811" cy="1278409"/>
            <a:chOff x="7810349" y="1701366"/>
            <a:chExt cx="500332" cy="459236"/>
          </a:xfrm>
          <a:solidFill>
            <a:schemeClr val="accent4">
              <a:lumMod val="75000"/>
            </a:schemeClr>
          </a:solidFill>
        </p:grpSpPr>
        <p:sp>
          <p:nvSpPr>
            <p:cNvPr id="49" name="Trapezoid 48">
              <a:extLst>
                <a:ext uri="{FF2B5EF4-FFF2-40B4-BE49-F238E27FC236}">
                  <a16:creationId xmlns:a16="http://schemas.microsoft.com/office/drawing/2014/main" id="{794429FB-A95C-0EBA-FA0D-074E034A266B}"/>
                </a:ext>
              </a:extLst>
            </p:cNvPr>
            <p:cNvSpPr/>
            <p:nvPr/>
          </p:nvSpPr>
          <p:spPr>
            <a:xfrm>
              <a:off x="7810349" y="1701366"/>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0" name="Rectangle 49">
              <a:extLst>
                <a:ext uri="{FF2B5EF4-FFF2-40B4-BE49-F238E27FC236}">
                  <a16:creationId xmlns:a16="http://schemas.microsoft.com/office/drawing/2014/main" id="{6E006322-4223-EC01-9409-6B66FCA2CA0F}"/>
                </a:ext>
              </a:extLst>
            </p:cNvPr>
            <p:cNvSpPr/>
            <p:nvPr/>
          </p:nvSpPr>
          <p:spPr>
            <a:xfrm>
              <a:off x="7853686" y="1902347"/>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Tree>
    <p:extLst>
      <p:ext uri="{BB962C8B-B14F-4D97-AF65-F5344CB8AC3E}">
        <p14:creationId xmlns:p14="http://schemas.microsoft.com/office/powerpoint/2010/main" val="23484485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AF4F-946C-4B92-9CA3-D72C363872EB}"/>
              </a:ext>
            </a:extLst>
          </p:cNvPr>
          <p:cNvSpPr>
            <a:spLocks noGrp="1"/>
          </p:cNvSpPr>
          <p:nvPr>
            <p:ph type="title"/>
          </p:nvPr>
        </p:nvSpPr>
        <p:spPr>
          <a:xfrm>
            <a:off x="311150" y="120516"/>
            <a:ext cx="11569700" cy="868968"/>
          </a:xfrm>
        </p:spPr>
        <p:txBody>
          <a:bodyPr>
            <a:normAutofit/>
          </a:bodyPr>
          <a:lstStyle/>
          <a:p>
            <a:pPr rtl="1"/>
            <a:r>
              <a:rPr lang="en-GB" dirty="0">
                <a:latin typeface="Calibri" panose="020F0502020204030204" pitchFamily="34" charset="0"/>
                <a:cs typeface="Calibri" panose="020F0502020204030204" pitchFamily="34" charset="0"/>
              </a:rPr>
              <a:t>زيادة سلامة الطفل ضمن ترتيبات </a:t>
            </a:r>
            <a:r>
              <a:rPr lang="en-GB" dirty="0" err="1">
                <a:latin typeface="Calibri" panose="020F0502020204030204" pitchFamily="34" charset="0"/>
                <a:cs typeface="Calibri" panose="020F0502020204030204" pitchFamily="34" charset="0"/>
              </a:rPr>
              <a:t>الرعاية</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a:t>
            </a:r>
            <a:r>
              <a:rPr lang="ar-SA" dirty="0">
                <a:latin typeface="Calibri" panose="020F0502020204030204" pitchFamily="34" charset="0"/>
                <a:cs typeface="Calibri" panose="020F0502020204030204" pitchFamily="34" charset="0"/>
              </a:rPr>
              <a:t>قائمة</a:t>
            </a:r>
            <a:endParaRPr lang="en-BE"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488644DE-8F35-4876-905F-72C72A5405B9}"/>
              </a:ext>
            </a:extLst>
          </p:cNvPr>
          <p:cNvSpPr txBox="1"/>
          <p:nvPr/>
        </p:nvSpPr>
        <p:spPr>
          <a:xfrm>
            <a:off x="1320800" y="3532690"/>
            <a:ext cx="4319117" cy="1323439"/>
          </a:xfrm>
          <a:prstGeom prst="rect">
            <a:avLst/>
          </a:prstGeom>
          <a:noFill/>
        </p:spPr>
        <p:txBody>
          <a:bodyPr wrap="square">
            <a:spAutoFit/>
          </a:bodyPr>
          <a:lstStyle/>
          <a:p>
            <a:pPr algn="r" rtl="1"/>
            <a:r>
              <a:rPr lang="en-GB" sz="2000" b="1" dirty="0" err="1">
                <a:latin typeface="Calibri" panose="020F0502020204030204" pitchFamily="34" charset="0"/>
                <a:cs typeface="Calibri" panose="020F0502020204030204" pitchFamily="34" charset="0"/>
              </a:rPr>
              <a:t>إنشاء</a:t>
            </a:r>
            <a:r>
              <a:rPr lang="en-GB" sz="2000" b="1" dirty="0">
                <a:latin typeface="Calibri" panose="020F0502020204030204" pitchFamily="34" charset="0"/>
                <a:cs typeface="Calibri" panose="020F0502020204030204" pitchFamily="34" charset="0"/>
              </a:rPr>
              <a:t> خطة أمان</a:t>
            </a:r>
            <a:endParaRPr lang="en-BE" sz="2000" b="1" dirty="0">
              <a:latin typeface="Calibri" panose="020F0502020204030204" pitchFamily="34" charset="0"/>
              <a:cs typeface="Calibri" panose="020F0502020204030204" pitchFamily="34" charset="0"/>
            </a:endParaRPr>
          </a:p>
          <a:p>
            <a:pPr algn="r" rtl="1"/>
            <a:endParaRPr lang="en-GB" sz="2000" b="1"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ضع خطة أمان مع الطفل (ومع الوالد و / أو مقدم الرعاية إذا كان ذلك مناسبًا)</a:t>
            </a:r>
            <a:endParaRPr lang="en-US" sz="2000"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4F4BC6AD-6F2E-02AF-F2E9-24095776FE0F}"/>
              </a:ext>
            </a:extLst>
          </p:cNvPr>
          <p:cNvSpPr txBox="1"/>
          <p:nvPr/>
        </p:nvSpPr>
        <p:spPr>
          <a:xfrm>
            <a:off x="6349680" y="3532690"/>
            <a:ext cx="4644571" cy="1938992"/>
          </a:xfrm>
          <a:prstGeom prst="rect">
            <a:avLst/>
          </a:prstGeom>
          <a:noFill/>
        </p:spPr>
        <p:txBody>
          <a:bodyPr wrap="square">
            <a:spAutoFit/>
          </a:bodyPr>
          <a:lstStyle/>
          <a:p>
            <a:pPr algn="r" rtl="1"/>
            <a:r>
              <a:rPr lang="en-GB" sz="2000" b="1" dirty="0" err="1">
                <a:latin typeface="Calibri" panose="020F0502020204030204" pitchFamily="34" charset="0"/>
                <a:cs typeface="Calibri" panose="020F0502020204030204" pitchFamily="34" charset="0"/>
              </a:rPr>
              <a:t>منع</a:t>
            </a:r>
            <a:r>
              <a:rPr lang="en-GB" sz="2000" b="1" dirty="0">
                <a:latin typeface="Calibri" panose="020F0502020204030204" pitchFamily="34" charset="0"/>
                <a:cs typeface="Calibri" panose="020F0502020204030204" pitchFamily="34" charset="0"/>
              </a:rPr>
              <a:t> </a:t>
            </a:r>
            <a:r>
              <a:rPr lang="ar-SA" sz="2000" b="1" dirty="0">
                <a:latin typeface="Calibri" panose="020F0502020204030204" pitchFamily="34" charset="0"/>
                <a:cs typeface="Calibri" panose="020F0502020204030204" pitchFamily="34" charset="0"/>
              </a:rPr>
              <a:t>ال</a:t>
            </a:r>
            <a:r>
              <a:rPr lang="en-GB" sz="2000" b="1" dirty="0" err="1">
                <a:latin typeface="Calibri" panose="020F0502020204030204" pitchFamily="34" charset="0"/>
                <a:cs typeface="Calibri" panose="020F0502020204030204" pitchFamily="34" charset="0"/>
              </a:rPr>
              <a:t>وصول</a:t>
            </a:r>
            <a:r>
              <a:rPr lang="en-GB"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لل</a:t>
            </a:r>
            <a:r>
              <a:rPr lang="en-GB" sz="2000" b="1" dirty="0" err="1">
                <a:latin typeface="Calibri" panose="020F0502020204030204" pitchFamily="34" charset="0"/>
                <a:cs typeface="Calibri" panose="020F0502020204030204" pitchFamily="34" charset="0"/>
              </a:rPr>
              <a:t>طفل</a:t>
            </a:r>
            <a:endParaRPr lang="en-BE" sz="2000" b="1" dirty="0">
              <a:latin typeface="Calibri" panose="020F0502020204030204" pitchFamily="34" charset="0"/>
              <a:cs typeface="Calibri" panose="020F0502020204030204" pitchFamily="34" charset="0"/>
            </a:endParaRPr>
          </a:p>
          <a:p>
            <a:pPr algn="r" rtl="1"/>
            <a:endParaRPr lang="en-GB" sz="2000" b="1" dirty="0">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إذا كان ذلك مناسبًا وآمنًا ، فقم بالاتصال بالسلطات المحلية لمنع الجاني من الوصول إلى الطفل (قم بتقديم شكوى ضد الجاني لمنع الشخص رسميًا من الاتصال بالطفل ، وما إلى ذلك).</a:t>
            </a:r>
            <a:endParaRPr lang="en-BE" sz="2000" dirty="0">
              <a:latin typeface="Calibri" panose="020F0502020204030204" pitchFamily="34" charset="0"/>
              <a:cs typeface="Calibri" panose="020F0502020204030204" pitchFamily="34" charset="0"/>
            </a:endParaRPr>
          </a:p>
        </p:txBody>
      </p:sp>
      <p:pic>
        <p:nvPicPr>
          <p:cNvPr id="10" name="Graphic 9" descr="Stop with solid fill">
            <a:extLst>
              <a:ext uri="{FF2B5EF4-FFF2-40B4-BE49-F238E27FC236}">
                <a16:creationId xmlns:a16="http://schemas.microsoft.com/office/drawing/2014/main" id="{4CBE6A91-E619-E4F7-21CA-BCD39AAC9D8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08146" y="1750643"/>
            <a:ext cx="1572710" cy="1572710"/>
          </a:xfrm>
          <a:prstGeom prst="rect">
            <a:avLst/>
          </a:prstGeom>
        </p:spPr>
      </p:pic>
      <p:grpSp>
        <p:nvGrpSpPr>
          <p:cNvPr id="11" name="Group 10">
            <a:extLst>
              <a:ext uri="{FF2B5EF4-FFF2-40B4-BE49-F238E27FC236}">
                <a16:creationId xmlns:a16="http://schemas.microsoft.com/office/drawing/2014/main" id="{CA037A7C-809D-E6BA-7F07-D04D3DAC4A55}"/>
              </a:ext>
            </a:extLst>
          </p:cNvPr>
          <p:cNvGrpSpPr/>
          <p:nvPr/>
        </p:nvGrpSpPr>
        <p:grpSpPr>
          <a:xfrm>
            <a:off x="1505315" y="1967938"/>
            <a:ext cx="1940702" cy="1138119"/>
            <a:chOff x="1148814" y="2839157"/>
            <a:chExt cx="4770763" cy="1930400"/>
          </a:xfrm>
        </p:grpSpPr>
        <p:sp>
          <p:nvSpPr>
            <p:cNvPr id="12" name="Arrow: Chevron 11">
              <a:extLst>
                <a:ext uri="{FF2B5EF4-FFF2-40B4-BE49-F238E27FC236}">
                  <a16:creationId xmlns:a16="http://schemas.microsoft.com/office/drawing/2014/main" id="{4C7F0DFF-B0AB-EF21-EB12-1C6E23ABF2EF}"/>
                </a:ext>
              </a:extLst>
            </p:cNvPr>
            <p:cNvSpPr/>
            <p:nvPr/>
          </p:nvSpPr>
          <p:spPr>
            <a:xfrm rot="16200000">
              <a:off x="1378914"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solidFill>
                  <a:schemeClr val="tx1"/>
                </a:solidFill>
              </a:endParaRPr>
            </a:p>
          </p:txBody>
        </p:sp>
        <p:sp>
          <p:nvSpPr>
            <p:cNvPr id="13" name="Arrow: Chevron 12">
              <a:extLst>
                <a:ext uri="{FF2B5EF4-FFF2-40B4-BE49-F238E27FC236}">
                  <a16:creationId xmlns:a16="http://schemas.microsoft.com/office/drawing/2014/main" id="{DBD775FE-5979-F311-262D-D2EE77BFDD7F}"/>
                </a:ext>
              </a:extLst>
            </p:cNvPr>
            <p:cNvSpPr/>
            <p:nvPr/>
          </p:nvSpPr>
          <p:spPr>
            <a:xfrm rot="16200000">
              <a:off x="3759077" y="2609057"/>
              <a:ext cx="1930400" cy="2390600"/>
            </a:xfrm>
            <a:prstGeom prst="chevron">
              <a:avLst>
                <a:gd name="adj" fmla="val 2039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solidFill>
                  <a:schemeClr val="tx1"/>
                </a:solidFill>
              </a:endParaRPr>
            </a:p>
          </p:txBody>
        </p:sp>
      </p:grpSp>
      <p:pic>
        <p:nvPicPr>
          <p:cNvPr id="14" name="Graphic 13" descr="Marker with solid fill">
            <a:extLst>
              <a:ext uri="{FF2B5EF4-FFF2-40B4-BE49-F238E27FC236}">
                <a16:creationId xmlns:a16="http://schemas.microsoft.com/office/drawing/2014/main" id="{17E91181-78AC-7231-D50D-6DB8C463705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02130" y="1601313"/>
            <a:ext cx="1319547" cy="1319547"/>
          </a:xfrm>
          <a:prstGeom prst="rect">
            <a:avLst/>
          </a:prstGeom>
        </p:spPr>
      </p:pic>
    </p:spTree>
    <p:extLst>
      <p:ext uri="{BB962C8B-B14F-4D97-AF65-F5344CB8AC3E}">
        <p14:creationId xmlns:p14="http://schemas.microsoft.com/office/powerpoint/2010/main" val="19750404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636E60F-787F-CE66-CC6E-C3E9F5495EB7}"/>
              </a:ext>
            </a:extLst>
          </p:cNvPr>
          <p:cNvSpPr/>
          <p:nvPr/>
        </p:nvSpPr>
        <p:spPr>
          <a:xfrm>
            <a:off x="1473567" y="1777555"/>
            <a:ext cx="5466080" cy="382311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rtl="1"/>
            <a:r>
              <a:rPr lang="en-GB" sz="2000" dirty="0">
                <a:solidFill>
                  <a:schemeClr val="tx1"/>
                </a:solidFill>
                <a:latin typeface="Calibri" panose="020F0502020204030204" pitchFamily="34" charset="0"/>
                <a:cs typeface="Calibri" panose="020F0502020204030204" pitchFamily="34" charset="0"/>
              </a:rPr>
              <a:t>يجب على أخصائيي </a:t>
            </a:r>
            <a:r>
              <a:rPr lang="en-GB" sz="2000" dirty="0" err="1">
                <a:solidFill>
                  <a:schemeClr val="tx1"/>
                </a:solidFill>
                <a:latin typeface="Calibri" panose="020F0502020204030204" pitchFamily="34" charset="0"/>
                <a:cs typeface="Calibri" panose="020F0502020204030204" pitchFamily="34" charset="0"/>
              </a:rPr>
              <a:t>الحالة</a:t>
            </a:r>
            <a:r>
              <a:rPr lang="en-GB" sz="2000" dirty="0">
                <a:solidFill>
                  <a:schemeClr val="tx1"/>
                </a:solidFill>
                <a:latin typeface="Calibri" panose="020F0502020204030204" pitchFamily="34" charset="0"/>
                <a:cs typeface="Calibri" panose="020F0502020204030204" pitchFamily="34" charset="0"/>
              </a:rPr>
              <a:t> </a:t>
            </a:r>
            <a:r>
              <a:rPr lang="en-GB" sz="2000" dirty="0" err="1">
                <a:solidFill>
                  <a:schemeClr val="tx1"/>
                </a:solidFill>
                <a:latin typeface="Calibri" panose="020F0502020204030204" pitchFamily="34" charset="0"/>
                <a:cs typeface="Calibri" panose="020F0502020204030204" pitchFamily="34" charset="0"/>
              </a:rPr>
              <a:t>إبلاغ</a:t>
            </a:r>
            <a:r>
              <a:rPr lang="ar-SA" sz="2000" dirty="0">
                <a:solidFill>
                  <a:schemeClr val="tx1"/>
                </a:solidFill>
                <a:latin typeface="Calibri" panose="020F0502020204030204" pitchFamily="34" charset="0"/>
                <a:cs typeface="Calibri" panose="020F0502020204030204" pitchFamily="34" charset="0"/>
              </a:rPr>
              <a:t> </a:t>
            </a:r>
            <a:r>
              <a:rPr lang="en-GB" sz="2000" b="1" dirty="0" err="1">
                <a:solidFill>
                  <a:schemeClr val="tx1"/>
                </a:solidFill>
                <a:latin typeface="Calibri" panose="020F0502020204030204" pitchFamily="34" charset="0"/>
                <a:cs typeface="Calibri" panose="020F0502020204030204" pitchFamily="34" charset="0"/>
              </a:rPr>
              <a:t>مشرف</a:t>
            </a:r>
            <a:r>
              <a:rPr lang="ar-SA" sz="2000" b="1" dirty="0">
                <a:solidFill>
                  <a:schemeClr val="tx1"/>
                </a:solidFill>
                <a:latin typeface="Calibri" panose="020F0502020204030204" pitchFamily="34" charset="0"/>
                <a:cs typeface="Calibri" panose="020F0502020204030204" pitchFamily="34" charset="0"/>
              </a:rPr>
              <a:t>يهم </a:t>
            </a:r>
            <a:r>
              <a:rPr lang="ar-SA" sz="2000" dirty="0">
                <a:solidFill>
                  <a:schemeClr val="tx1"/>
                </a:solidFill>
                <a:latin typeface="Calibri" panose="020F0502020204030204" pitchFamily="34" charset="0"/>
                <a:cs typeface="Calibri" panose="020F0502020204030204" pitchFamily="34" charset="0"/>
              </a:rPr>
              <a:t>ب</a:t>
            </a:r>
            <a:r>
              <a:rPr lang="en-GB" sz="2000" dirty="0" err="1">
                <a:solidFill>
                  <a:schemeClr val="tx1"/>
                </a:solidFill>
                <a:latin typeface="Calibri" panose="020F0502020204030204" pitchFamily="34" charset="0"/>
                <a:cs typeface="Calibri" panose="020F0502020204030204" pitchFamily="34" charset="0"/>
              </a:rPr>
              <a:t>المخاطر</a:t>
            </a:r>
            <a:r>
              <a:rPr lang="en-GB" sz="2000" dirty="0">
                <a:solidFill>
                  <a:schemeClr val="tx1"/>
                </a:solidFill>
                <a:latin typeface="Calibri" panose="020F0502020204030204" pitchFamily="34" charset="0"/>
                <a:cs typeface="Calibri" panose="020F0502020204030204" pitchFamily="34" charset="0"/>
              </a:rPr>
              <a:t> ومناقشة الخيارات للحفاظ على سلامة الطفل</a:t>
            </a:r>
            <a:endParaRPr lang="en-BE" sz="2000" b="1" dirty="0">
              <a:solidFill>
                <a:schemeClr val="tx1"/>
              </a:solidFill>
              <a:latin typeface="Calibri" panose="020F0502020204030204" pitchFamily="34" charset="0"/>
              <a:cs typeface="Calibri" panose="020F0502020204030204" pitchFamily="34" charset="0"/>
            </a:endParaRPr>
          </a:p>
          <a:p>
            <a:pPr marL="342900" indent="-342900" algn="r" rtl="1">
              <a:buFont typeface="Arial"/>
              <a:buChar char="•"/>
            </a:pPr>
            <a:endParaRPr lang="en-GB" sz="2000" dirty="0">
              <a:solidFill>
                <a:schemeClr val="tx1"/>
              </a:solidFill>
              <a:latin typeface="Arial" panose="020B0604020202020204" pitchFamily="34" charset="0"/>
              <a:cs typeface="Arial" panose="020B0604020202020204" pitchFamily="34" charset="0"/>
            </a:endParaRPr>
          </a:p>
          <a:p>
            <a:pPr algn="r" rtl="1"/>
            <a:endParaRPr lang="en-GB" sz="2000" dirty="0">
              <a:solidFill>
                <a:schemeClr val="tx1"/>
              </a:solidFill>
              <a:latin typeface="Arial" panose="020B0604020202020204" pitchFamily="34" charset="0"/>
              <a:cs typeface="Arial" panose="020B0604020202020204" pitchFamily="34" charset="0"/>
            </a:endParaRPr>
          </a:p>
          <a:p>
            <a:pPr algn="r" rtl="1"/>
            <a:r>
              <a:rPr lang="ar-SA" sz="2000" dirty="0">
                <a:solidFill>
                  <a:schemeClr val="tx1"/>
                </a:solidFill>
                <a:latin typeface="Calibri" panose="020F0502020204030204" pitchFamily="34" charset="0"/>
                <a:cs typeface="Calibri" panose="020F0502020204030204" pitchFamily="34" charset="0"/>
              </a:rPr>
              <a:t>ينبغي تنظيم </a:t>
            </a:r>
            <a:r>
              <a:rPr lang="ar-SA" sz="2000" b="1" dirty="0">
                <a:solidFill>
                  <a:schemeClr val="tx1"/>
                </a:solidFill>
                <a:latin typeface="Calibri" panose="020F0502020204030204" pitchFamily="34" charset="0"/>
                <a:cs typeface="Calibri" panose="020F0502020204030204" pitchFamily="34" charset="0"/>
              </a:rPr>
              <a:t>مؤتمر الحالة </a:t>
            </a:r>
            <a:r>
              <a:rPr lang="ar-SA" sz="2000" dirty="0">
                <a:solidFill>
                  <a:schemeClr val="tx1"/>
                </a:solidFill>
                <a:latin typeface="Calibri" panose="020F0502020204030204" pitchFamily="34" charset="0"/>
                <a:cs typeface="Calibri" panose="020F0502020204030204" pitchFamily="34" charset="0"/>
              </a:rPr>
              <a:t>لمناقشة خيارات زيادة السلامة التي تخدم مصلحة الطفل الفضلى</a:t>
            </a:r>
            <a:endParaRPr lang="en-BE" sz="2000" dirty="0">
              <a:solidFill>
                <a:schemeClr val="tx1"/>
              </a:solidFill>
              <a:latin typeface="Calibri" panose="020F0502020204030204" pitchFamily="34" charset="0"/>
              <a:cs typeface="Calibri" panose="020F0502020204030204" pitchFamily="34" charset="0"/>
            </a:endParaRPr>
          </a:p>
        </p:txBody>
      </p:sp>
      <p:sp>
        <p:nvSpPr>
          <p:cNvPr id="3" name="Title 1">
            <a:extLst>
              <a:ext uri="{FF2B5EF4-FFF2-40B4-BE49-F238E27FC236}">
                <a16:creationId xmlns:a16="http://schemas.microsoft.com/office/drawing/2014/main" id="{6090CFF9-D8D7-ED1F-9C68-F4EAE65ECB93}"/>
              </a:ext>
            </a:extLst>
          </p:cNvPr>
          <p:cNvSpPr>
            <a:spLocks noGrp="1"/>
          </p:cNvSpPr>
          <p:nvPr>
            <p:ph type="title"/>
          </p:nvPr>
        </p:nvSpPr>
        <p:spPr>
          <a:xfrm>
            <a:off x="311150" y="120516"/>
            <a:ext cx="11569700" cy="868968"/>
          </a:xfrm>
        </p:spPr>
        <p:txBody>
          <a:bodyPr>
            <a:normAutofit/>
          </a:bodyPr>
          <a:lstStyle/>
          <a:p>
            <a:pPr rtl="1"/>
            <a:r>
              <a:rPr lang="ar-SA" dirty="0">
                <a:latin typeface="Calibri" panose="020F0502020204030204" pitchFamily="34" charset="0"/>
                <a:cs typeface="Calibri" panose="020F0502020204030204" pitchFamily="34" charset="0"/>
              </a:rPr>
              <a:t>الممارسة </a:t>
            </a:r>
            <a:r>
              <a:rPr lang="ar-SA" dirty="0" err="1">
                <a:latin typeface="Calibri" panose="020F0502020204030204" pitchFamily="34" charset="0"/>
                <a:cs typeface="Calibri" panose="020F0502020204030204" pitchFamily="34" charset="0"/>
              </a:rPr>
              <a:t>الأ</a:t>
            </a:r>
            <a:r>
              <a:rPr lang="en-GB" dirty="0" err="1">
                <a:latin typeface="Calibri" panose="020F0502020204030204" pitchFamily="34" charset="0"/>
                <a:cs typeface="Calibri" panose="020F0502020204030204" pitchFamily="34" charset="0"/>
              </a:rPr>
              <a:t>فضل</a:t>
            </a:r>
            <a:r>
              <a:rPr lang="en-GB" dirty="0">
                <a:latin typeface="Calibri" panose="020F0502020204030204" pitchFamily="34" charset="0"/>
                <a:cs typeface="Calibri" panose="020F0502020204030204" pitchFamily="34" charset="0"/>
              </a:rPr>
              <a:t> </a:t>
            </a:r>
            <a:endParaRPr lang="en-BE" dirty="0">
              <a:latin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F7FC5827-48CC-BB6E-E4FF-224F105C5F5B}"/>
              </a:ext>
            </a:extLst>
          </p:cNvPr>
          <p:cNvGrpSpPr/>
          <p:nvPr/>
        </p:nvGrpSpPr>
        <p:grpSpPr>
          <a:xfrm>
            <a:off x="7558018" y="2199215"/>
            <a:ext cx="2786179" cy="2967944"/>
            <a:chOff x="7892902" y="1235921"/>
            <a:chExt cx="1061882" cy="1131157"/>
          </a:xfrm>
          <a:solidFill>
            <a:schemeClr val="accent4">
              <a:lumMod val="75000"/>
            </a:schemeClr>
          </a:solidFill>
        </p:grpSpPr>
        <p:sp>
          <p:nvSpPr>
            <p:cNvPr id="6" name="Arrow: Down 5">
              <a:extLst>
                <a:ext uri="{FF2B5EF4-FFF2-40B4-BE49-F238E27FC236}">
                  <a16:creationId xmlns:a16="http://schemas.microsoft.com/office/drawing/2014/main" id="{658880E9-2D9E-4C46-4C6D-F12557833B18}"/>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 name="Arrow: Bent 6">
              <a:extLst>
                <a:ext uri="{FF2B5EF4-FFF2-40B4-BE49-F238E27FC236}">
                  <a16:creationId xmlns:a16="http://schemas.microsoft.com/office/drawing/2014/main" id="{8A0FF680-1826-DAF6-3B2C-917DA96BD7C4}"/>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endParaRPr>
            </a:p>
          </p:txBody>
        </p:sp>
        <p:sp>
          <p:nvSpPr>
            <p:cNvPr id="8" name="Arrow: Bent 7">
              <a:extLst>
                <a:ext uri="{FF2B5EF4-FFF2-40B4-BE49-F238E27FC236}">
                  <a16:creationId xmlns:a16="http://schemas.microsoft.com/office/drawing/2014/main" id="{BCF5924F-5ACD-10FB-2D9B-16E1816BB75B}"/>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endParaRPr>
            </a:p>
          </p:txBody>
        </p:sp>
        <p:sp>
          <p:nvSpPr>
            <p:cNvPr id="9" name="Plus Sign 8">
              <a:extLst>
                <a:ext uri="{FF2B5EF4-FFF2-40B4-BE49-F238E27FC236}">
                  <a16:creationId xmlns:a16="http://schemas.microsoft.com/office/drawing/2014/main" id="{4AD8931D-FDFF-9242-A279-E4991F2F2454}"/>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0" name="Circle: Hollow 9">
              <a:extLst>
                <a:ext uri="{FF2B5EF4-FFF2-40B4-BE49-F238E27FC236}">
                  <a16:creationId xmlns:a16="http://schemas.microsoft.com/office/drawing/2014/main" id="{A31D0BEF-882A-F5C9-F1C1-CE2A77C1B2AA}"/>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endParaRPr>
            </a:p>
          </p:txBody>
        </p:sp>
      </p:grpSp>
    </p:spTree>
    <p:extLst>
      <p:ext uri="{BB962C8B-B14F-4D97-AF65-F5344CB8AC3E}">
        <p14:creationId xmlns:p14="http://schemas.microsoft.com/office/powerpoint/2010/main" val="14051460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57" name="TextBox 56">
            <a:extLst>
              <a:ext uri="{FF2B5EF4-FFF2-40B4-BE49-F238E27FC236}">
                <a16:creationId xmlns:a16="http://schemas.microsoft.com/office/drawing/2014/main" id="{D62B3BE0-0F5B-4153-A0BA-E16ACFF0EE66}"/>
              </a:ext>
            </a:extLst>
          </p:cNvPr>
          <p:cNvSpPr txBox="1"/>
          <p:nvPr/>
        </p:nvSpPr>
        <p:spPr>
          <a:xfrm>
            <a:off x="838200" y="3444630"/>
            <a:ext cx="2138115" cy="1200329"/>
          </a:xfrm>
          <a:prstGeom prst="rect">
            <a:avLst/>
          </a:prstGeom>
          <a:noFill/>
        </p:spPr>
        <p:txBody>
          <a:bodyPr wrap="square" lIns="91440" tIns="45720" rIns="91440" bIns="45720" anchor="t">
            <a:spAutoFit/>
          </a:bodyPr>
          <a:lstStyle/>
          <a:p>
            <a:pPr algn="ctr" rtl="1"/>
            <a:r>
              <a:rPr lang="en-US" dirty="0">
                <a:latin typeface="Calibri" panose="020F0502020204030204" pitchFamily="34" charset="0"/>
                <a:cs typeface="Calibri" panose="020F0502020204030204" pitchFamily="34" charset="0"/>
              </a:rPr>
              <a:t>يجب ألا يتم إخراج الأطفال من ترتيبات رعايتهم إلا إذا كان في مصلحة الطفل الفضلى</a:t>
            </a:r>
            <a:endParaRPr lang="en-CA" dirty="0">
              <a:latin typeface="Calibri" panose="020F0502020204030204" pitchFamily="34" charset="0"/>
              <a:cs typeface="Calibri" panose="020F050202020403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3549613" y="3429000"/>
            <a:ext cx="2138116" cy="923330"/>
          </a:xfrm>
          <a:prstGeom prst="rect">
            <a:avLst/>
          </a:prstGeom>
          <a:noFill/>
        </p:spPr>
        <p:txBody>
          <a:bodyPr wrap="square" lIns="91440" tIns="45720" rIns="91440" bIns="45720" anchor="t">
            <a:spAutoFit/>
          </a:bodyPr>
          <a:lstStyle/>
          <a:p>
            <a:pPr algn="ctr" rtl="1"/>
            <a:r>
              <a:rPr lang="ar-SA" dirty="0">
                <a:effectLst/>
                <a:latin typeface="Calibri" panose="020F0502020204030204" pitchFamily="34" charset="0"/>
                <a:ea typeface="Helvetica Neue" panose="020B0604020202020204"/>
                <a:cs typeface="Calibri" panose="020F0502020204030204" pitchFamily="34" charset="0"/>
              </a:rPr>
              <a:t>ينبغي استكشاف بدائل لزيادة السلامة في إطار ترتيبات الرعاية القائمة</a:t>
            </a:r>
            <a:endParaRPr lang="en-CA" dirty="0">
              <a:latin typeface="Calibri" panose="020F0502020204030204" pitchFamily="34" charset="0"/>
              <a:cs typeface="Calibri" panose="020F0502020204030204" pitchFamily="34" charset="0"/>
            </a:endParaRPr>
          </a:p>
        </p:txBody>
      </p:sp>
      <p:sp>
        <p:nvSpPr>
          <p:cNvPr id="59" name="TextBox 58">
            <a:extLst>
              <a:ext uri="{FF2B5EF4-FFF2-40B4-BE49-F238E27FC236}">
                <a16:creationId xmlns:a16="http://schemas.microsoft.com/office/drawing/2014/main" id="{71865365-E0D2-4F1C-94B2-26F808C53A89}"/>
              </a:ext>
            </a:extLst>
          </p:cNvPr>
          <p:cNvSpPr txBox="1"/>
          <p:nvPr/>
        </p:nvSpPr>
        <p:spPr>
          <a:xfrm>
            <a:off x="5992064" y="3429000"/>
            <a:ext cx="2676043" cy="1200329"/>
          </a:xfrm>
          <a:prstGeom prst="rect">
            <a:avLst/>
          </a:prstGeom>
          <a:noFill/>
        </p:spPr>
        <p:txBody>
          <a:bodyPr wrap="square" lIns="91440" tIns="45720" rIns="91440" bIns="45720" anchor="t">
            <a:spAutoFit/>
          </a:bodyPr>
          <a:lstStyle/>
          <a:p>
            <a:pPr algn="ctr" rtl="1"/>
            <a:r>
              <a:rPr lang="en-US" dirty="0">
                <a:latin typeface="Calibri" panose="020F0502020204030204" pitchFamily="34" charset="0"/>
                <a:cs typeface="Calibri" panose="020F0502020204030204" pitchFamily="34" charset="0"/>
              </a:rPr>
              <a:t>يجب أن يتم الإبعاد من الرعاية وفقًا للقوانين الوطنية وبالتنسيق مع السلطات (حيثما كان ذلك آمنًا ومناسبًا)</a:t>
            </a:r>
            <a:endParaRPr lang="en-CA" dirty="0">
              <a:latin typeface="Calibri" panose="020F0502020204030204" pitchFamily="34" charset="0"/>
              <a:cs typeface="Calibri" panose="020F050202020403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1381477" y="1986739"/>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4092891" y="2002607"/>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621734" y="1986739"/>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45FC83FC-6673-A85A-9FC9-278BF190FF57}"/>
              </a:ext>
            </a:extLst>
          </p:cNvPr>
          <p:cNvSpPr txBox="1"/>
          <p:nvPr/>
        </p:nvSpPr>
        <p:spPr>
          <a:xfrm>
            <a:off x="8995985" y="3444630"/>
            <a:ext cx="2303058" cy="1200329"/>
          </a:xfrm>
          <a:prstGeom prst="rect">
            <a:avLst/>
          </a:prstGeom>
          <a:noFill/>
        </p:spPr>
        <p:txBody>
          <a:bodyPr wrap="square" lIns="91440" tIns="45720" rIns="91440" bIns="45720" anchor="t">
            <a:spAutoFit/>
          </a:bodyPr>
          <a:lstStyle/>
          <a:p>
            <a:pPr algn="ctr" rtl="1"/>
            <a:r>
              <a:rPr lang="en-US" dirty="0">
                <a:latin typeface="Calibri" panose="020F0502020204030204" pitchFamily="34" charset="0"/>
                <a:cs typeface="Calibri" panose="020F0502020204030204" pitchFamily="34" charset="0"/>
              </a:rPr>
              <a:t>الرعاية البديلة القائمة على الأسرة داخل مجتمع الطفل هي أفضل </a:t>
            </a:r>
            <a:r>
              <a:rPr lang="en-US" dirty="0" err="1">
                <a:latin typeface="Calibri" panose="020F0502020204030204" pitchFamily="34" charset="0"/>
                <a:cs typeface="Calibri" panose="020F0502020204030204" pitchFamily="34" charset="0"/>
              </a:rPr>
              <a:t>خيار</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لرفاه</a:t>
            </a:r>
            <a:r>
              <a:rPr lang="ar-SA" dirty="0">
                <a:latin typeface="Calibri" panose="020F0502020204030204" pitchFamily="34" charset="0"/>
                <a:cs typeface="Calibri" panose="020F0502020204030204" pitchFamily="34" charset="0"/>
              </a:rPr>
              <a:t>ه</a:t>
            </a:r>
            <a:r>
              <a:rPr lang="en-US" dirty="0">
                <a:latin typeface="Calibri" panose="020F0502020204030204" pitchFamily="34" charset="0"/>
                <a:cs typeface="Calibri" panose="020F0502020204030204" pitchFamily="34" charset="0"/>
              </a:rPr>
              <a:t> ونموه الصحي</a:t>
            </a:r>
            <a:endParaRPr lang="en-CA" dirty="0">
              <a:latin typeface="Calibri" panose="020F0502020204030204" pitchFamily="34" charset="0"/>
              <a:cs typeface="Calibri" panose="020F0502020204030204" pitchFamily="34" charset="0"/>
            </a:endParaRPr>
          </a:p>
        </p:txBody>
      </p:sp>
      <p:sp>
        <p:nvSpPr>
          <p:cNvPr id="3" name="5-Point Star 5">
            <a:extLst>
              <a:ext uri="{FF2B5EF4-FFF2-40B4-BE49-F238E27FC236}">
                <a16:creationId xmlns:a16="http://schemas.microsoft.com/office/drawing/2014/main" id="{483FCA34-8C7E-7681-6CA2-C1ED80B098D7}"/>
              </a:ext>
            </a:extLst>
          </p:cNvPr>
          <p:cNvSpPr/>
          <p:nvPr/>
        </p:nvSpPr>
        <p:spPr>
          <a:xfrm>
            <a:off x="6804305" y="1986739"/>
            <a:ext cx="1051560" cy="1051560"/>
          </a:xfrm>
          <a:prstGeom prst="star5">
            <a:avLst>
              <a:gd name="adj" fmla="val 28143"/>
              <a:gd name="hf" fmla="val 105146"/>
              <a:gd name="vf" fmla="val 11055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222191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Shape 859"/>
        <p:cNvGrpSpPr/>
        <p:nvPr/>
      </p:nvGrpSpPr>
      <p:grpSpPr>
        <a:xfrm>
          <a:off x="0" y="0"/>
          <a:ext cx="0" cy="0"/>
          <a:chOff x="0" y="0"/>
          <a:chExt cx="0" cy="0"/>
        </a:xfrm>
      </p:grpSpPr>
      <p:sp>
        <p:nvSpPr>
          <p:cNvPr id="2" name="Title 72">
            <a:extLst>
              <a:ext uri="{FF2B5EF4-FFF2-40B4-BE49-F238E27FC236}">
                <a16:creationId xmlns:a16="http://schemas.microsoft.com/office/drawing/2014/main" id="{714B2B0B-E960-6C3F-D2C8-CED234BC07CE}"/>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bg1"/>
                </a:solidFill>
                <a:latin typeface="Calibri" panose="020F0502020204030204" pitchFamily="34" charset="0"/>
                <a:cs typeface="Calibri" panose="020F0502020204030204" pitchFamily="34" charset="0"/>
              </a:rPr>
              <a:t>الجلسة</a:t>
            </a:r>
            <a:r>
              <a:rPr lang="ar-SA" sz="3000" b="1" dirty="0">
                <a:solidFill>
                  <a:schemeClr val="bg1"/>
                </a:solidFill>
                <a:latin typeface="Calibri" panose="020F0502020204030204" pitchFamily="34" charset="0"/>
                <a:cs typeface="Calibri" panose="020F0502020204030204" pitchFamily="34" charset="0"/>
              </a:rPr>
              <a:t> </a:t>
            </a:r>
            <a:r>
              <a:rPr lang="en-CA" sz="3000" b="1" dirty="0">
                <a:solidFill>
                  <a:schemeClr val="bg1"/>
                </a:solidFill>
                <a:latin typeface="Calibri" panose="020F0502020204030204" pitchFamily="34" charset="0"/>
                <a:cs typeface="Calibri" panose="020F0502020204030204" pitchFamily="34" charset="0"/>
              </a:rPr>
              <a:t> </a:t>
            </a:r>
            <a:r>
              <a:rPr lang="ar-SA" sz="3000" b="1" dirty="0">
                <a:solidFill>
                  <a:schemeClr val="bg1"/>
                </a:solidFill>
                <a:latin typeface="Calibri" panose="020F0502020204030204" pitchFamily="34" charset="0"/>
                <a:cs typeface="Calibri" panose="020F0502020204030204" pitchFamily="34" charset="0"/>
              </a:rPr>
              <a:t>٧</a:t>
            </a:r>
            <a:endParaRPr lang="en-CA" sz="3000" b="1" dirty="0">
              <a:solidFill>
                <a:schemeClr val="bg1"/>
              </a:solidFill>
              <a:latin typeface="Calibri" panose="020F0502020204030204" pitchFamily="34" charset="0"/>
              <a:cs typeface="Calibri" panose="020F0502020204030204" pitchFamily="34" charset="0"/>
            </a:endParaRPr>
          </a:p>
          <a:p>
            <a:pPr algn="r" rtl="1"/>
            <a:br>
              <a:rPr lang="en-CA" b="1" dirty="0">
                <a:solidFill>
                  <a:schemeClr val="bg1"/>
                </a:solidFill>
                <a:latin typeface="Calibri" panose="020F0502020204030204" pitchFamily="34" charset="0"/>
                <a:cs typeface="Calibri" panose="020F0502020204030204" pitchFamily="34" charset="0"/>
              </a:rPr>
            </a:br>
            <a:r>
              <a:rPr lang="en-US" sz="5400" b="1" dirty="0" err="1">
                <a:solidFill>
                  <a:schemeClr val="bg1"/>
                </a:solidFill>
                <a:latin typeface="Calibri" panose="020F0502020204030204" pitchFamily="34" charset="0"/>
                <a:cs typeface="Calibri" panose="020F0502020204030204" pitchFamily="34" charset="0"/>
              </a:rPr>
              <a:t>إغلاق</a:t>
            </a:r>
            <a:r>
              <a:rPr lang="ar-SA" sz="5400" b="1" dirty="0">
                <a:solidFill>
                  <a:schemeClr val="bg1"/>
                </a:solidFill>
                <a:latin typeface="Calibri" panose="020F0502020204030204" pitchFamily="34" charset="0"/>
                <a:cs typeface="Calibri" panose="020F0502020204030204" pitchFamily="34" charset="0"/>
              </a:rPr>
              <a:t> الوحدة</a:t>
            </a:r>
            <a:endParaRPr lang="en-US" sz="5400" b="1" dirty="0">
              <a:solidFill>
                <a:schemeClr val="bg1"/>
              </a:solidFill>
              <a:latin typeface="Calibri" panose="020F0502020204030204" pitchFamily="34" charset="0"/>
              <a:cs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311"/>
        <p:cNvGrpSpPr/>
        <p:nvPr/>
      </p:nvGrpSpPr>
      <p:grpSpPr>
        <a:xfrm>
          <a:off x="0" y="0"/>
          <a:ext cx="0" cy="0"/>
          <a:chOff x="0" y="0"/>
          <a:chExt cx="0" cy="0"/>
        </a:xfrm>
      </p:grpSpPr>
      <p:sp>
        <p:nvSpPr>
          <p:cNvPr id="4" name="Title 72">
            <a:extLst>
              <a:ext uri="{FF2B5EF4-FFF2-40B4-BE49-F238E27FC236}">
                <a16:creationId xmlns:a16="http://schemas.microsoft.com/office/drawing/2014/main" id="{0803392E-6923-0C51-2114-541AD97236A5}"/>
              </a:ext>
            </a:extLst>
          </p:cNvPr>
          <p:cNvSpPr txBox="1">
            <a:spLocks/>
          </p:cNvSpPr>
          <p:nvPr/>
        </p:nvSpPr>
        <p:spPr>
          <a:xfrm>
            <a:off x="4783814" y="2781179"/>
            <a:ext cx="5915913" cy="1295641"/>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22683561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200B426-6FB9-55BE-036D-6C8C57EAC372}"/>
              </a:ext>
            </a:extLst>
          </p:cNvPr>
          <p:cNvSpPr>
            <a:spLocks noGrp="1"/>
          </p:cNvSpPr>
          <p:nvPr>
            <p:ph type="title"/>
          </p:nvPr>
        </p:nvSpPr>
        <p:spPr/>
        <p:txBody>
          <a:bodyPr/>
          <a:lstStyle/>
          <a:p>
            <a:pPr rtl="1"/>
            <a:r>
              <a:rPr lang="en-GB" dirty="0" err="1">
                <a:latin typeface="Calibri" panose="020F0502020204030204" pitchFamily="34" charset="0"/>
                <a:cs typeface="Calibri" panose="020F0502020204030204" pitchFamily="34" charset="0"/>
              </a:rPr>
              <a:t>قائمة</a:t>
            </a:r>
            <a:r>
              <a:rPr lang="en-GB"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التحقق</a:t>
            </a:r>
            <a:r>
              <a:rPr lang="en-GB"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لل</a:t>
            </a:r>
            <a:r>
              <a:rPr lang="en-GB" dirty="0" err="1">
                <a:latin typeface="Calibri" panose="020F0502020204030204" pitchFamily="34" charset="0"/>
                <a:cs typeface="Calibri" panose="020F0502020204030204" pitchFamily="34" charset="0"/>
              </a:rPr>
              <a:t>دعم</a:t>
            </a:r>
            <a:r>
              <a:rPr lang="en-GB" dirty="0">
                <a:latin typeface="Calibri" panose="020F0502020204030204" pitchFamily="34" charset="0"/>
                <a:cs typeface="Calibri" panose="020F0502020204030204" pitchFamily="34" charset="0"/>
              </a:rPr>
              <a:t> الفوري</a:t>
            </a:r>
            <a:endParaRPr lang="en-BE">
              <a:latin typeface="Calibri" panose="020F0502020204030204" pitchFamily="34" charset="0"/>
              <a:cs typeface="Calibri" panose="020F0502020204030204" pitchFamily="34" charset="0"/>
            </a:endParaRPr>
          </a:p>
        </p:txBody>
      </p:sp>
      <p:grpSp>
        <p:nvGrpSpPr>
          <p:cNvPr id="16" name="Group 15">
            <a:extLst>
              <a:ext uri="{FF2B5EF4-FFF2-40B4-BE49-F238E27FC236}">
                <a16:creationId xmlns:a16="http://schemas.microsoft.com/office/drawing/2014/main" id="{D558150F-336A-E81E-03BA-7247A74309AF}"/>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3DEE2932-E77D-DD92-2888-3491A3AA890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9D07C473-6041-40C8-6D3F-C7F8772B9147}"/>
                </a:ext>
              </a:extLst>
            </p:cNvPr>
            <p:cNvGrpSpPr/>
            <p:nvPr/>
          </p:nvGrpSpPr>
          <p:grpSpPr>
            <a:xfrm>
              <a:off x="10741851" y="707024"/>
              <a:ext cx="562136" cy="634675"/>
              <a:chOff x="760175" y="830141"/>
              <a:chExt cx="867619" cy="979580"/>
            </a:xfrm>
          </p:grpSpPr>
          <p:sp>
            <p:nvSpPr>
              <p:cNvPr id="19" name="Rectangle 18">
                <a:extLst>
                  <a:ext uri="{FF2B5EF4-FFF2-40B4-BE49-F238E27FC236}">
                    <a16:creationId xmlns:a16="http://schemas.microsoft.com/office/drawing/2014/main" id="{0EEF3DDD-A94A-4E5F-EBCE-0F316B9E58A6}"/>
                  </a:ext>
                </a:extLst>
              </p:cNvPr>
              <p:cNvSpPr/>
              <p:nvPr/>
            </p:nvSpPr>
            <p:spPr>
              <a:xfrm>
                <a:off x="864636" y="830141"/>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600" b="1" dirty="0">
                    <a:latin typeface="Arial" panose="020B0604020202020204" pitchFamily="34" charset="0"/>
                    <a:cs typeface="Arial" panose="020B0604020202020204" pitchFamily="34" charset="0"/>
                  </a:rPr>
                  <a:t>٨٤</a:t>
                </a:r>
                <a:endParaRPr lang="en-CA" sz="1600" b="1" dirty="0">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6CE5FA41-E450-7A84-0FB9-E9C7FF57F66F}"/>
                  </a:ext>
                </a:extLst>
              </p:cNvPr>
              <p:cNvSpPr/>
              <p:nvPr/>
            </p:nvSpPr>
            <p:spPr>
              <a:xfrm>
                <a:off x="760175" y="830143"/>
                <a:ext cx="149292" cy="97957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4" name="Rectangle: Single Corner Snipped 3">
            <a:extLst>
              <a:ext uri="{FF2B5EF4-FFF2-40B4-BE49-F238E27FC236}">
                <a16:creationId xmlns:a16="http://schemas.microsoft.com/office/drawing/2014/main" id="{614173D1-2ED2-AA17-8814-15B0C79C85B4}"/>
              </a:ext>
            </a:extLst>
          </p:cNvPr>
          <p:cNvSpPr/>
          <p:nvPr/>
        </p:nvSpPr>
        <p:spPr>
          <a:xfrm>
            <a:off x="4952637" y="2218543"/>
            <a:ext cx="2835968" cy="3137229"/>
          </a:xfrm>
          <a:prstGeom prst="snip1Rect">
            <a:avLst>
              <a:gd name="adj" fmla="val 23266"/>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25" name="Group 24">
            <a:extLst>
              <a:ext uri="{FF2B5EF4-FFF2-40B4-BE49-F238E27FC236}">
                <a16:creationId xmlns:a16="http://schemas.microsoft.com/office/drawing/2014/main" id="{9EBD2CBB-F2AE-BD98-8E46-D1CE6DDDE58B}"/>
              </a:ext>
            </a:extLst>
          </p:cNvPr>
          <p:cNvGrpSpPr/>
          <p:nvPr/>
        </p:nvGrpSpPr>
        <p:grpSpPr>
          <a:xfrm>
            <a:off x="5420751" y="2952813"/>
            <a:ext cx="1879209" cy="1701884"/>
            <a:chOff x="5298831" y="2790092"/>
            <a:chExt cx="2042056" cy="1849365"/>
          </a:xfrm>
        </p:grpSpPr>
        <p:sp>
          <p:nvSpPr>
            <p:cNvPr id="7" name="Rectangle 6">
              <a:extLst>
                <a:ext uri="{FF2B5EF4-FFF2-40B4-BE49-F238E27FC236}">
                  <a16:creationId xmlns:a16="http://schemas.microsoft.com/office/drawing/2014/main" id="{61B0E880-E078-2E87-F12E-93F4D3965803}"/>
                </a:ext>
              </a:extLst>
            </p:cNvPr>
            <p:cNvSpPr/>
            <p:nvPr/>
          </p:nvSpPr>
          <p:spPr>
            <a:xfrm>
              <a:off x="5298831" y="2790092"/>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Rectangle 7">
              <a:extLst>
                <a:ext uri="{FF2B5EF4-FFF2-40B4-BE49-F238E27FC236}">
                  <a16:creationId xmlns:a16="http://schemas.microsoft.com/office/drawing/2014/main" id="{19827DE2-5EC5-74DE-1F4C-A9A8A0430900}"/>
                </a:ext>
              </a:extLst>
            </p:cNvPr>
            <p:cNvSpPr/>
            <p:nvPr/>
          </p:nvSpPr>
          <p:spPr>
            <a:xfrm>
              <a:off x="5298831" y="4000549"/>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9" name="Rectangle 8">
              <a:extLst>
                <a:ext uri="{FF2B5EF4-FFF2-40B4-BE49-F238E27FC236}">
                  <a16:creationId xmlns:a16="http://schemas.microsoft.com/office/drawing/2014/main" id="{24E7A709-D8FB-DCDA-DE54-BF2059B4CA7C}"/>
                </a:ext>
              </a:extLst>
            </p:cNvPr>
            <p:cNvSpPr/>
            <p:nvPr/>
          </p:nvSpPr>
          <p:spPr>
            <a:xfrm>
              <a:off x="6543718" y="2790092"/>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0" name="Rectangle 9">
              <a:extLst>
                <a:ext uri="{FF2B5EF4-FFF2-40B4-BE49-F238E27FC236}">
                  <a16:creationId xmlns:a16="http://schemas.microsoft.com/office/drawing/2014/main" id="{FDD34F1C-71F9-5866-3059-D1391F1FD9C0}"/>
                </a:ext>
              </a:extLst>
            </p:cNvPr>
            <p:cNvSpPr/>
            <p:nvPr/>
          </p:nvSpPr>
          <p:spPr>
            <a:xfrm>
              <a:off x="6543718" y="4000549"/>
              <a:ext cx="797169" cy="6389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cxnSp>
          <p:nvCxnSpPr>
            <p:cNvPr id="12" name="Straight Arrow Connector 11">
              <a:extLst>
                <a:ext uri="{FF2B5EF4-FFF2-40B4-BE49-F238E27FC236}">
                  <a16:creationId xmlns:a16="http://schemas.microsoft.com/office/drawing/2014/main" id="{8C44E516-A99D-6C9B-6D27-BF6E9E57CEBD}"/>
                </a:ext>
              </a:extLst>
            </p:cNvPr>
            <p:cNvCxnSpPr>
              <a:cxnSpLocks/>
              <a:stCxn id="7" idx="3"/>
              <a:endCxn id="9" idx="1"/>
            </p:cNvCxnSpPr>
            <p:nvPr/>
          </p:nvCxnSpPr>
          <p:spPr>
            <a:xfrm>
              <a:off x="6096000" y="3109546"/>
              <a:ext cx="447718" cy="0"/>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626B9980-BCE1-F93C-60EE-4BB86A6E69F6}"/>
                </a:ext>
              </a:extLst>
            </p:cNvPr>
            <p:cNvCxnSpPr>
              <a:cxnSpLocks/>
              <a:stCxn id="8" idx="3"/>
              <a:endCxn id="10" idx="1"/>
            </p:cNvCxnSpPr>
            <p:nvPr/>
          </p:nvCxnSpPr>
          <p:spPr>
            <a:xfrm>
              <a:off x="6096000" y="4320003"/>
              <a:ext cx="447718" cy="0"/>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A025DCB-D40C-56D9-4F55-AD5CD8ECC238}"/>
                </a:ext>
              </a:extLst>
            </p:cNvPr>
            <p:cNvCxnSpPr>
              <a:cxnSpLocks/>
              <a:stCxn id="7" idx="2"/>
              <a:endCxn id="8" idx="0"/>
            </p:cNvCxnSpPr>
            <p:nvPr/>
          </p:nvCxnSpPr>
          <p:spPr>
            <a:xfrm>
              <a:off x="5697416" y="3429000"/>
              <a:ext cx="0" cy="571549"/>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075109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نهاية </a:t>
            </a:r>
            <a:r>
              <a:rPr lang="en-CA" dirty="0" err="1">
                <a:latin typeface="Calibri" panose="020F0502020204030204" pitchFamily="34" charset="0"/>
                <a:cs typeface="Calibri" panose="020F0502020204030204" pitchFamily="34" charset="0"/>
              </a:rPr>
              <a:t>الوحدة</a:t>
            </a:r>
            <a:r>
              <a:rPr lang="en-CA"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٥</a:t>
            </a:r>
            <a:endParaRPr lang="en-CA" dirty="0">
              <a:latin typeface="Calibri" panose="020F0502020204030204" pitchFamily="34" charset="0"/>
              <a:cs typeface="Calibri" panose="020F0502020204030204" pitchFamily="34" charset="0"/>
            </a:endParaRPr>
          </a:p>
        </p:txBody>
      </p:sp>
      <p:sp>
        <p:nvSpPr>
          <p:cNvPr id="3" name="Speech Bubble: Rectangle with Corners Rounded 2">
            <a:extLst>
              <a:ext uri="{FF2B5EF4-FFF2-40B4-BE49-F238E27FC236}">
                <a16:creationId xmlns:a16="http://schemas.microsoft.com/office/drawing/2014/main" id="{ED8C010B-2B06-C408-8894-E379E6A1A3E7}"/>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lnSpc>
                <a:spcPct val="107000"/>
              </a:lnSpc>
              <a:spcAft>
                <a:spcPts val="800"/>
              </a:spcAft>
              <a:tabLst>
                <a:tab pos="457200" algn="l"/>
              </a:tabLst>
            </a:pPr>
            <a:r>
              <a:rPr lang="ar-SA" sz="2800" dirty="0">
                <a:solidFill>
                  <a:schemeClr val="tx1"/>
                </a:solidFill>
                <a:latin typeface="Calibri" panose="020F0502020204030204" pitchFamily="34" charset="0"/>
                <a:ea typeface="Calibri" panose="020F0502020204030204" pitchFamily="34" charset="0"/>
                <a:cs typeface="Calibri" panose="020F0502020204030204" pitchFamily="34" charset="0"/>
              </a:rPr>
              <a:t>الإغلاق</a:t>
            </a:r>
            <a:endPar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Speech Bubble: Rectangle with Corners Rounded 6">
            <a:extLst>
              <a:ext uri="{FF2B5EF4-FFF2-40B4-BE49-F238E27FC236}">
                <a16:creationId xmlns:a16="http://schemas.microsoft.com/office/drawing/2014/main" id="{665E827C-09B4-B0CC-8DFF-F425FC1038E4}"/>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lnSpc>
                <a:spcPct val="107000"/>
              </a:lnSpc>
              <a:spcAft>
                <a:spcPts val="800"/>
              </a:spcAft>
              <a:tabLst>
                <a:tab pos="457200" algn="l"/>
              </a:tabLst>
            </a:pPr>
            <a:r>
              <a:rPr lang="ar-SA" sz="2800" dirty="0">
                <a:solidFill>
                  <a:schemeClr val="tx1"/>
                </a:solidFill>
                <a:latin typeface="Calibri" panose="020F0502020204030204" pitchFamily="34" charset="0"/>
                <a:ea typeface="Calibri" panose="020F0502020204030204" pitchFamily="34" charset="0"/>
                <a:cs typeface="Calibri" panose="020F0502020204030204" pitchFamily="34" charset="0"/>
              </a:rPr>
              <a:t>التأمل و التعليقات</a:t>
            </a:r>
            <a:endPar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1" name="Speech Bubble: Rectangle with Corners Rounded 10">
            <a:extLst>
              <a:ext uri="{FF2B5EF4-FFF2-40B4-BE49-F238E27FC236}">
                <a16:creationId xmlns:a16="http://schemas.microsoft.com/office/drawing/2014/main" id="{09A00E0B-C920-72AF-DE0E-2E3C98BF674C}"/>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lnSpc>
                <a:spcPct val="107000"/>
              </a:lnSpc>
              <a:spcAft>
                <a:spcPts val="800"/>
              </a:spcAft>
              <a:tabLst>
                <a:tab pos="457200" algn="l"/>
              </a:tabLst>
            </a:pPr>
            <a:r>
              <a:rPr lang="en-GB" sz="2800" dirty="0" err="1">
                <a:solidFill>
                  <a:schemeClr val="tx1"/>
                </a:solidFill>
                <a:latin typeface="Calibri" panose="020F0502020204030204" pitchFamily="34" charset="0"/>
                <a:ea typeface="Calibri" panose="020F0502020204030204" pitchFamily="34" charset="0"/>
                <a:cs typeface="Calibri" panose="020F0502020204030204" pitchFamily="34" charset="0"/>
              </a:rPr>
              <a:t>مراجعة</a:t>
            </a:r>
            <a:r>
              <a:rPr lang="en-GB" sz="28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2800" dirty="0" err="1">
                <a:solidFill>
                  <a:schemeClr val="tx1"/>
                </a:solidFill>
                <a:latin typeface="Calibri" panose="020F0502020204030204" pitchFamily="34" charset="0"/>
                <a:ea typeface="Calibri" panose="020F0502020204030204" pitchFamily="34" charset="0"/>
                <a:cs typeface="Calibri" panose="020F0502020204030204" pitchFamily="34" charset="0"/>
              </a:rPr>
              <a:t>أهداف</a:t>
            </a:r>
            <a:r>
              <a:rPr lang="en-GB" sz="28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2800" dirty="0" err="1">
                <a:solidFill>
                  <a:schemeClr val="tx1"/>
                </a:solidFill>
                <a:latin typeface="Calibri" panose="020F0502020204030204" pitchFamily="34" charset="0"/>
                <a:ea typeface="Calibri" panose="020F0502020204030204" pitchFamily="34" charset="0"/>
                <a:cs typeface="Calibri" panose="020F0502020204030204" pitchFamily="34" charset="0"/>
              </a:rPr>
              <a:t>التعلم</a:t>
            </a:r>
            <a:endPar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2" name="Group 11">
            <a:extLst>
              <a:ext uri="{FF2B5EF4-FFF2-40B4-BE49-F238E27FC236}">
                <a16:creationId xmlns:a16="http://schemas.microsoft.com/office/drawing/2014/main" id="{F5CDA638-6FB5-8E17-B7E0-FAF1C724A52F}"/>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138F9D5F-5B07-32A0-BAC4-D54742DF892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4" name="Group 13">
              <a:extLst>
                <a:ext uri="{FF2B5EF4-FFF2-40B4-BE49-F238E27FC236}">
                  <a16:creationId xmlns:a16="http://schemas.microsoft.com/office/drawing/2014/main" id="{0103EE5D-51C1-25AE-17ED-3B6EECB14FEF}"/>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388E98A4-A3BD-BBE0-310E-38E99EFB4982}"/>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٨٥</a:t>
                </a:r>
                <a:endParaRPr lang="en-CA" b="1"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36FCC2D6-2545-CFC2-9361-8C0677C176D2}"/>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5" name="Group 14">
              <a:extLst>
                <a:ext uri="{FF2B5EF4-FFF2-40B4-BE49-F238E27FC236}">
                  <a16:creationId xmlns:a16="http://schemas.microsoft.com/office/drawing/2014/main" id="{45B75C72-E9D3-7872-BF04-4E97AD156E78}"/>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CD7BA4EA-F76A-EDE1-D164-5500C259B841}"/>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7" name="Rectangle 16">
                <a:extLst>
                  <a:ext uri="{FF2B5EF4-FFF2-40B4-BE49-F238E27FC236}">
                    <a16:creationId xmlns:a16="http://schemas.microsoft.com/office/drawing/2014/main" id="{457ECF5B-6A2B-F268-19AC-ADD7E1FE00BE}"/>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12217360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rgbClr val="156995"/>
              </a:buClr>
              <a:buSzPts val="3200"/>
              <a:buFont typeface="Arial"/>
              <a:buNone/>
            </a:pPr>
            <a:r>
              <a:rPr lang="ar-SA" dirty="0">
                <a:latin typeface="Calibri" panose="020F0502020204030204" pitchFamily="34" charset="0"/>
                <a:cs typeface="Calibri" panose="020F0502020204030204" pitchFamily="34" charset="0"/>
              </a:rPr>
              <a:t>ال</a:t>
            </a:r>
            <a:r>
              <a:rPr lang="en-GB" dirty="0" err="1">
                <a:latin typeface="Calibri" panose="020F0502020204030204" pitchFamily="34" charset="0"/>
                <a:cs typeface="Calibri" panose="020F0502020204030204" pitchFamily="34" charset="0"/>
              </a:rPr>
              <a:t>رعاية</a:t>
            </a:r>
            <a:r>
              <a:rPr lang="en-GB"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a:t>
            </a:r>
            <a:r>
              <a:rPr lang="en-GB" dirty="0" err="1">
                <a:latin typeface="Calibri" panose="020F0502020204030204" pitchFamily="34" charset="0"/>
                <a:cs typeface="Calibri" panose="020F0502020204030204" pitchFamily="34" charset="0"/>
              </a:rPr>
              <a:t>ذاتية</a:t>
            </a:r>
            <a:endParaRPr dirty="0">
              <a:latin typeface="Calibri" panose="020F0502020204030204" pitchFamily="34" charset="0"/>
              <a:cs typeface="Calibri" panose="020F0502020204030204" pitchFamily="34" charset="0"/>
            </a:endParaRPr>
          </a:p>
        </p:txBody>
      </p:sp>
      <p:sp>
        <p:nvSpPr>
          <p:cNvPr id="733" name="Google Shape;733;p31"/>
          <p:cNvSpPr txBox="1"/>
          <p:nvPr/>
        </p:nvSpPr>
        <p:spPr>
          <a:xfrm>
            <a:off x="1759065" y="3251932"/>
            <a:ext cx="2072639" cy="1179129"/>
          </a:xfrm>
          <a:prstGeom prst="rect">
            <a:avLst/>
          </a:prstGeom>
          <a:noFill/>
          <a:ln>
            <a:noFill/>
          </a:ln>
        </p:spPr>
        <p:txBody>
          <a:bodyPr spcFirstLastPara="1" wrap="square" lIns="91425" tIns="45700" rIns="91425" bIns="45700" anchor="t" anchorCtr="0">
            <a:spAutoFit/>
          </a:bodyPr>
          <a:lstStyle/>
          <a:p>
            <a:pPr marL="0" marR="0" lvl="0" indent="0" algn="ctr" rtl="1">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التفكير في وحدة اليوم</a:t>
            </a:r>
            <a:endParaRPr sz="2200" b="1" dirty="0">
              <a:solidFill>
                <a:schemeClr val="lt1"/>
              </a:solidFill>
              <a:latin typeface="Calibri"/>
              <a:ea typeface="Calibri"/>
              <a:cs typeface="Calibri"/>
              <a:sym typeface="Calibri"/>
            </a:endParaRPr>
          </a:p>
        </p:txBody>
      </p:sp>
      <p:sp>
        <p:nvSpPr>
          <p:cNvPr id="735" name="Google Shape;735;p31"/>
          <p:cNvSpPr txBox="1"/>
          <p:nvPr/>
        </p:nvSpPr>
        <p:spPr>
          <a:xfrm>
            <a:off x="8647545" y="3437143"/>
            <a:ext cx="2072639" cy="428259"/>
          </a:xfrm>
          <a:prstGeom prst="rect">
            <a:avLst/>
          </a:prstGeom>
          <a:noFill/>
          <a:ln>
            <a:noFill/>
          </a:ln>
        </p:spPr>
        <p:txBody>
          <a:bodyPr spcFirstLastPara="1" wrap="square" lIns="91425" tIns="45700" rIns="91425" bIns="45700" anchor="t" anchorCtr="0">
            <a:spAutoFit/>
          </a:bodyPr>
          <a:lstStyle/>
          <a:p>
            <a:pPr marL="0" marR="0" lvl="0" indent="0" algn="ctr" rtl="1">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إغلاق</a:t>
            </a:r>
            <a:endParaRPr dirty="0"/>
          </a:p>
        </p:txBody>
      </p:sp>
      <p:sp>
        <p:nvSpPr>
          <p:cNvPr id="5" name="Heart 4">
            <a:extLst>
              <a:ext uri="{FF2B5EF4-FFF2-40B4-BE49-F238E27FC236}">
                <a16:creationId xmlns:a16="http://schemas.microsoft.com/office/drawing/2014/main" id="{3AD0E0F2-AB27-F1FF-CEDD-B7E2EA852AC4}"/>
              </a:ext>
            </a:extLst>
          </p:cNvPr>
          <p:cNvSpPr/>
          <p:nvPr/>
        </p:nvSpPr>
        <p:spPr>
          <a:xfrm>
            <a:off x="4674820" y="2453495"/>
            <a:ext cx="2842360" cy="2539419"/>
          </a:xfrm>
          <a:prstGeom prst="hear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6" name="Block Arc 5">
            <a:extLst>
              <a:ext uri="{FF2B5EF4-FFF2-40B4-BE49-F238E27FC236}">
                <a16:creationId xmlns:a16="http://schemas.microsoft.com/office/drawing/2014/main" id="{D59F24A0-9957-BE28-AFF6-80FB4E936855}"/>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endParaRPr>
          </a:p>
        </p:txBody>
      </p:sp>
    </p:spTree>
    <p:extLst>
      <p:ext uri="{BB962C8B-B14F-4D97-AF65-F5344CB8AC3E}">
        <p14:creationId xmlns:p14="http://schemas.microsoft.com/office/powerpoint/2010/main" val="189238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rgbClr val="8C5F7A"/>
              </a:buClr>
              <a:buSzPts val="3200"/>
              <a:buFont typeface="Arial"/>
              <a:buNone/>
            </a:pPr>
            <a:r>
              <a:rPr lang="en-GB" dirty="0" err="1">
                <a:latin typeface="Calibri" panose="020F0502020204030204" pitchFamily="34" charset="0"/>
                <a:ea typeface="Arial"/>
                <a:cs typeface="Calibri" panose="020F0502020204030204" pitchFamily="34" charset="0"/>
                <a:sym typeface="Arial"/>
              </a:rPr>
              <a:t>ماذا</a:t>
            </a:r>
            <a:r>
              <a:rPr lang="en-GB" dirty="0">
                <a:latin typeface="Calibri" panose="020F0502020204030204" pitchFamily="34" charset="0"/>
                <a:ea typeface="Arial"/>
                <a:cs typeface="Calibri" panose="020F0502020204030204" pitchFamily="34" charset="0"/>
                <a:sym typeface="Arial"/>
              </a:rPr>
              <a:t> تتوقع من هذه الوحدة</a:t>
            </a:r>
            <a:endParaRPr dirty="0">
              <a:latin typeface="Calibri" panose="020F0502020204030204" pitchFamily="34" charset="0"/>
              <a:cs typeface="Calibri" panose="020F0502020204030204" pitchFamily="34" charset="0"/>
            </a:endParaRPr>
          </a:p>
        </p:txBody>
      </p:sp>
      <p:grpSp>
        <p:nvGrpSpPr>
          <p:cNvPr id="356" name="Google Shape;356;p7"/>
          <p:cNvGrpSpPr/>
          <p:nvPr/>
        </p:nvGrpSpPr>
        <p:grpSpPr>
          <a:xfrm>
            <a:off x="8904821" y="2194398"/>
            <a:ext cx="1196375" cy="868968"/>
            <a:chOff x="6878053" y="1156317"/>
            <a:chExt cx="1431178" cy="1039513"/>
          </a:xfrm>
          <a:solidFill>
            <a:schemeClr val="accent4">
              <a:lumMod val="75000"/>
            </a:schemeClr>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62" name="Google Shape;362;p7"/>
          <p:cNvGrpSpPr/>
          <p:nvPr/>
        </p:nvGrpSpPr>
        <p:grpSpPr>
          <a:xfrm>
            <a:off x="2003253" y="2194398"/>
            <a:ext cx="1196375" cy="868968"/>
            <a:chOff x="6878053" y="1156317"/>
            <a:chExt cx="1431178" cy="1039513"/>
          </a:xfrm>
          <a:solidFill>
            <a:schemeClr val="accent4">
              <a:lumMod val="75000"/>
            </a:schemeClr>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68" name="Google Shape;368;p7"/>
          <p:cNvGrpSpPr/>
          <p:nvPr/>
        </p:nvGrpSpPr>
        <p:grpSpPr>
          <a:xfrm>
            <a:off x="5457118" y="2194398"/>
            <a:ext cx="1196375" cy="868968"/>
            <a:chOff x="6878053" y="1156317"/>
            <a:chExt cx="1431178" cy="1039513"/>
          </a:xfrm>
          <a:solidFill>
            <a:schemeClr val="accent4">
              <a:lumMod val="75000"/>
            </a:schemeClr>
          </a:solidFill>
        </p:grpSpPr>
        <p:grpSp>
          <p:nvGrpSpPr>
            <p:cNvPr id="369" name="Google Shape;369;p7"/>
            <p:cNvGrpSpPr/>
            <p:nvPr/>
          </p:nvGrpSpPr>
          <p:grpSpPr>
            <a:xfrm>
              <a:off x="7672978" y="1156317"/>
              <a:ext cx="412941" cy="436880"/>
              <a:chOff x="243840" y="1676400"/>
              <a:chExt cx="701040" cy="741680"/>
            </a:xfrm>
            <a:grpFill/>
          </p:grpSpPr>
          <p:sp>
            <p:nvSpPr>
              <p:cNvPr id="370" name="Google Shape;370;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371" name="Google Shape;371;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grpSp>
        <p:sp>
          <p:nvSpPr>
            <p:cNvPr id="372" name="Google Shape;372;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sp>
          <p:nvSpPr>
            <p:cNvPr id="373" name="Google Shape;373;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Calibri"/>
                <a:ea typeface="Calibri"/>
                <a:cs typeface="Calibri"/>
                <a:sym typeface="Calibri"/>
              </a:endParaRPr>
            </a:p>
          </p:txBody>
        </p:sp>
      </p:grpSp>
      <p:sp>
        <p:nvSpPr>
          <p:cNvPr id="2" name="Google Shape;348;p7">
            <a:extLst>
              <a:ext uri="{FF2B5EF4-FFF2-40B4-BE49-F238E27FC236}">
                <a16:creationId xmlns:a16="http://schemas.microsoft.com/office/drawing/2014/main" id="{E1A270C8-88E5-A21D-58DB-0367CEEE87F8}"/>
              </a:ext>
            </a:extLst>
          </p:cNvPr>
          <p:cNvSpPr txBox="1"/>
          <p:nvPr/>
        </p:nvSpPr>
        <p:spPr>
          <a:xfrm>
            <a:off x="4906045" y="3597190"/>
            <a:ext cx="2332955" cy="1200288"/>
          </a:xfrm>
          <a:prstGeom prst="rect">
            <a:avLst/>
          </a:prstGeom>
          <a:noFill/>
          <a:ln>
            <a:noFill/>
          </a:ln>
        </p:spPr>
        <p:txBody>
          <a:bodyPr spcFirstLastPara="1" wrap="square" lIns="91425" tIns="45700" rIns="91425" bIns="45700" anchor="t" anchorCtr="0">
            <a:spAutoFit/>
          </a:bodyPr>
          <a:lstStyle/>
          <a:p>
            <a:pPr algn="ctr" rtl="1"/>
            <a:r>
              <a:rPr lang="ar-SA"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إظهار كيفية صياغة خطة الأمان بشكل مشترك مع الطفل</a:t>
            </a:r>
            <a:endParaRPr lang="en-BE"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9" name="Google Shape;348;p7">
            <a:extLst>
              <a:ext uri="{FF2B5EF4-FFF2-40B4-BE49-F238E27FC236}">
                <a16:creationId xmlns:a16="http://schemas.microsoft.com/office/drawing/2014/main" id="{C90F2225-168C-2D89-F3D8-F2A82707FD7E}"/>
              </a:ext>
            </a:extLst>
          </p:cNvPr>
          <p:cNvSpPr txBox="1"/>
          <p:nvPr/>
        </p:nvSpPr>
        <p:spPr>
          <a:xfrm>
            <a:off x="1192351" y="3597190"/>
            <a:ext cx="2950817" cy="1200288"/>
          </a:xfrm>
          <a:prstGeom prst="rect">
            <a:avLst/>
          </a:prstGeom>
          <a:noFill/>
          <a:ln>
            <a:noFill/>
          </a:ln>
        </p:spPr>
        <p:txBody>
          <a:bodyPr spcFirstLastPara="1" wrap="square" lIns="91425" tIns="45700" rIns="91425" bIns="45700" anchor="t" anchorCtr="0">
            <a:spAutoFit/>
          </a:bodyPr>
          <a:lstStyle/>
          <a:p>
            <a:pPr algn="ctr" rtl="1"/>
            <a:r>
              <a:rPr lang="en-GB"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شرح</a:t>
            </a:r>
            <a:r>
              <a:rPr lang="ar-SA" sz="2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دور</a:t>
            </a:r>
            <a:r>
              <a:rPr lang="en-GB" sz="2400" dirty="0">
                <a:solidFill>
                  <a:srgbClr val="000000"/>
                </a:solidFill>
                <a:latin typeface="Calibri" panose="020F0502020204030204" pitchFamily="34" charset="0"/>
                <a:ea typeface="Calibri" panose="020F0502020204030204" pitchFamily="34" charset="0"/>
                <a:cs typeface="Calibri" panose="020F0502020204030204" pitchFamily="34" charset="0"/>
              </a:rPr>
              <a:t> أخصائي الحالة</a:t>
            </a:r>
            <a:r>
              <a:rPr lang="en-GB"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GB"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في</a:t>
            </a:r>
            <a:r>
              <a:rPr lang="en-GB" sz="2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الاستجابة</a:t>
            </a:r>
            <a:r>
              <a:rPr lang="ar-SA" sz="2400" dirty="0">
                <a:solidFill>
                  <a:srgbClr val="000000"/>
                </a:solidFill>
                <a:latin typeface="Calibri" panose="020F0502020204030204" pitchFamily="34" charset="0"/>
                <a:ea typeface="Calibri" panose="020F0502020204030204" pitchFamily="34" charset="0"/>
                <a:cs typeface="Calibri" panose="020F0502020204030204" pitchFamily="34" charset="0"/>
              </a:rPr>
              <a:t> ل</a:t>
            </a:r>
            <a:r>
              <a:rPr lang="en-GB"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ل</a:t>
            </a:r>
            <a:r>
              <a:rPr lang="en-GB"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احتياجات</a:t>
            </a:r>
            <a:r>
              <a:rPr lang="en-GB" sz="2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ar-SA" sz="2400" dirty="0">
                <a:solidFill>
                  <a:srgbClr val="000000"/>
                </a:solidFill>
                <a:latin typeface="Calibri" panose="020F0502020204030204" pitchFamily="34" charset="0"/>
                <a:ea typeface="Calibri" panose="020F0502020204030204" pitchFamily="34" charset="0"/>
                <a:cs typeface="Calibri" panose="020F0502020204030204" pitchFamily="34" charset="0"/>
              </a:rPr>
              <a:t>ال</a:t>
            </a:r>
            <a:r>
              <a:rPr lang="en-GB"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فورية</a:t>
            </a:r>
            <a:endParaRPr lang="en-BE"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2" name="Google Shape;348;p7">
            <a:extLst>
              <a:ext uri="{FF2B5EF4-FFF2-40B4-BE49-F238E27FC236}">
                <a16:creationId xmlns:a16="http://schemas.microsoft.com/office/drawing/2014/main" id="{E6605781-A6EA-8B92-0B2E-41C36B9FDCA2}"/>
              </a:ext>
            </a:extLst>
          </p:cNvPr>
          <p:cNvSpPr txBox="1"/>
          <p:nvPr/>
        </p:nvSpPr>
        <p:spPr>
          <a:xfrm>
            <a:off x="7920381" y="3597190"/>
            <a:ext cx="3152566" cy="1200288"/>
          </a:xfrm>
          <a:prstGeom prst="rect">
            <a:avLst/>
          </a:prstGeom>
          <a:noFill/>
          <a:ln>
            <a:noFill/>
          </a:ln>
        </p:spPr>
        <p:txBody>
          <a:bodyPr spcFirstLastPara="1" wrap="square" lIns="91425" tIns="45700" rIns="91425" bIns="45700" anchor="t" anchorCtr="0">
            <a:spAutoFit/>
          </a:bodyPr>
          <a:lstStyle/>
          <a:p>
            <a:pPr algn="ctr" rtl="1"/>
            <a:r>
              <a:rPr lang="en-GB"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فهم</a:t>
            </a:r>
            <a:r>
              <a:rPr lang="en-GB" sz="2400" dirty="0">
                <a:solidFill>
                  <a:srgbClr val="000000"/>
                </a:solidFill>
                <a:latin typeface="Calibri" panose="020F0502020204030204" pitchFamily="34" charset="0"/>
                <a:ea typeface="Calibri" panose="020F0502020204030204" pitchFamily="34" charset="0"/>
                <a:cs typeface="Calibri" panose="020F0502020204030204" pitchFamily="34" charset="0"/>
              </a:rPr>
              <a:t> الاعتبارات الرئيسية قبل إخراج طفل </a:t>
            </a:r>
            <a:r>
              <a:rPr lang="en-GB"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من</a:t>
            </a:r>
            <a:r>
              <a:rPr lang="en-GB" sz="2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GB"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ترتيب</a:t>
            </a:r>
            <a:r>
              <a:rPr lang="ar-SA" sz="2400" dirty="0">
                <a:solidFill>
                  <a:srgbClr val="000000"/>
                </a:solidFill>
                <a:latin typeface="Calibri" panose="020F0502020204030204" pitchFamily="34" charset="0"/>
                <a:ea typeface="Calibri" panose="020F0502020204030204" pitchFamily="34" charset="0"/>
                <a:cs typeface="Calibri" panose="020F0502020204030204" pitchFamily="34" charset="0"/>
              </a:rPr>
              <a:t>ات</a:t>
            </a:r>
            <a:r>
              <a:rPr lang="en-GB" sz="2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ar-SA" sz="2400" dirty="0">
                <a:solidFill>
                  <a:srgbClr val="000000"/>
                </a:solidFill>
                <a:latin typeface="Calibri" panose="020F0502020204030204" pitchFamily="34" charset="0"/>
                <a:ea typeface="Calibri" panose="020F0502020204030204" pitchFamily="34" charset="0"/>
                <a:cs typeface="Calibri" panose="020F0502020204030204" pitchFamily="34" charset="0"/>
              </a:rPr>
              <a:t>ال</a:t>
            </a:r>
            <a:r>
              <a:rPr lang="en-GB"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رعاية</a:t>
            </a:r>
            <a:r>
              <a:rPr lang="en-GB" sz="2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ar-SA" sz="2400" dirty="0">
                <a:solidFill>
                  <a:srgbClr val="000000"/>
                </a:solidFill>
                <a:latin typeface="Calibri" panose="020F0502020204030204" pitchFamily="34" charset="0"/>
                <a:ea typeface="Calibri" panose="020F0502020204030204" pitchFamily="34" charset="0"/>
                <a:cs typeface="Calibri" panose="020F0502020204030204" pitchFamily="34" charset="0"/>
              </a:rPr>
              <a:t>القائمة</a:t>
            </a:r>
            <a:endParaRPr lang="en-BE"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BEBFFC64-2A86-2CF4-AD92-5C44C2125F54}"/>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346EE876-BAAC-BA7E-57D1-25681D52FB9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81F78379-CB73-0706-30B1-EE00D05E8C3D}"/>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0F608A93-E55F-EA42-CA62-E9DCB586BF1C}"/>
                  </a:ext>
                </a:extLst>
              </p:cNvPr>
              <p:cNvSpPr/>
              <p:nvPr/>
            </p:nvSpPr>
            <p:spPr>
              <a:xfrm>
                <a:off x="864636" y="830141"/>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600" b="1" dirty="0">
                    <a:latin typeface="Arial" panose="020B0604020202020204" pitchFamily="34" charset="0"/>
                    <a:cs typeface="Arial" panose="020B0604020202020204" pitchFamily="34" charset="0"/>
                  </a:rPr>
                  <a:t>٧١</a:t>
                </a:r>
                <a:endParaRPr lang="en-CA" sz="1600" b="1"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00ABA53F-F973-4D6C-F9AB-878C74AC5592}"/>
                  </a:ext>
                </a:extLst>
              </p:cNvPr>
              <p:cNvSpPr/>
              <p:nvPr/>
            </p:nvSpPr>
            <p:spPr>
              <a:xfrm>
                <a:off x="760175" y="830143"/>
                <a:ext cx="149292" cy="97957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D90EA464-95F2-BB09-B143-D40A33517044}"/>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bg1"/>
                </a:solidFill>
                <a:latin typeface="Calibri" panose="020F0502020204030204" pitchFamily="34" charset="0"/>
                <a:cs typeface="Calibri" panose="020F0502020204030204" pitchFamily="34" charset="0"/>
              </a:rPr>
              <a:t>الجلسة</a:t>
            </a:r>
            <a:r>
              <a:rPr lang="en-CA" sz="3000" b="1" dirty="0">
                <a:solidFill>
                  <a:schemeClr val="bg1"/>
                </a:solidFill>
                <a:latin typeface="Calibri" panose="020F0502020204030204" pitchFamily="34" charset="0"/>
                <a:cs typeface="Calibri" panose="020F0502020204030204" pitchFamily="34" charset="0"/>
              </a:rPr>
              <a:t> </a:t>
            </a:r>
            <a:r>
              <a:rPr lang="ar-SA" sz="3000" b="1" dirty="0">
                <a:solidFill>
                  <a:schemeClr val="bg1"/>
                </a:solidFill>
                <a:latin typeface="Calibri" panose="020F0502020204030204" pitchFamily="34" charset="0"/>
                <a:cs typeface="Calibri" panose="020F0502020204030204" pitchFamily="34" charset="0"/>
              </a:rPr>
              <a:t>٢</a:t>
            </a:r>
            <a:endParaRPr lang="en-CA" sz="3000" b="1" dirty="0">
              <a:solidFill>
                <a:schemeClr val="bg1"/>
              </a:solidFill>
              <a:latin typeface="Calibri" panose="020F0502020204030204" pitchFamily="34" charset="0"/>
              <a:cs typeface="Calibri" panose="020F0502020204030204" pitchFamily="34" charset="0"/>
            </a:endParaRPr>
          </a:p>
          <a:p>
            <a:pPr algn="r" rtl="1"/>
            <a:br>
              <a:rPr lang="en-CA" b="1" dirty="0">
                <a:solidFill>
                  <a:schemeClr val="bg1"/>
                </a:solidFill>
                <a:latin typeface="Calibri" panose="020F0502020204030204" pitchFamily="34" charset="0"/>
                <a:cs typeface="Calibri" panose="020F0502020204030204" pitchFamily="34" charset="0"/>
              </a:rPr>
            </a:br>
            <a:r>
              <a:rPr lang="en-US" sz="5400" b="1" dirty="0">
                <a:solidFill>
                  <a:schemeClr val="bg1"/>
                </a:solidFill>
                <a:latin typeface="Calibri" panose="020F0502020204030204" pitchFamily="34" charset="0"/>
                <a:cs typeface="Calibri" panose="020F0502020204030204" pitchFamily="34" charset="0"/>
              </a:rPr>
              <a:t>ما هي المخاوف التي </a:t>
            </a:r>
            <a:r>
              <a:rPr lang="en-US" sz="5400" b="1" dirty="0" err="1">
                <a:solidFill>
                  <a:schemeClr val="bg1"/>
                </a:solidFill>
                <a:latin typeface="Calibri" panose="020F0502020204030204" pitchFamily="34" charset="0"/>
                <a:cs typeface="Calibri" panose="020F0502020204030204" pitchFamily="34" charset="0"/>
              </a:rPr>
              <a:t>تتطلب</a:t>
            </a:r>
            <a:r>
              <a:rPr lang="en-US" sz="5400" b="1" dirty="0">
                <a:solidFill>
                  <a:schemeClr val="bg1"/>
                </a:solidFill>
                <a:latin typeface="Calibri" panose="020F0502020204030204" pitchFamily="34" charset="0"/>
                <a:cs typeface="Calibri" panose="020F0502020204030204" pitchFamily="34" charset="0"/>
              </a:rPr>
              <a:t> </a:t>
            </a:r>
            <a:r>
              <a:rPr lang="ar-SA" sz="5400" b="1" dirty="0">
                <a:solidFill>
                  <a:schemeClr val="bg1"/>
                </a:solidFill>
                <a:latin typeface="Calibri" panose="020F0502020204030204" pitchFamily="34" charset="0"/>
                <a:cs typeface="Calibri" panose="020F0502020204030204" pitchFamily="34" charset="0"/>
              </a:rPr>
              <a:t>ال</a:t>
            </a:r>
            <a:r>
              <a:rPr lang="en-US" sz="5400" b="1" dirty="0" err="1">
                <a:solidFill>
                  <a:schemeClr val="bg1"/>
                </a:solidFill>
                <a:latin typeface="Calibri" panose="020F0502020204030204" pitchFamily="34" charset="0"/>
                <a:cs typeface="Calibri" panose="020F0502020204030204" pitchFamily="34" charset="0"/>
              </a:rPr>
              <a:t>استجابة</a:t>
            </a:r>
            <a:r>
              <a:rPr lang="en-US" sz="5400" b="1" dirty="0">
                <a:solidFill>
                  <a:schemeClr val="bg1"/>
                </a:solidFill>
                <a:latin typeface="Calibri" panose="020F0502020204030204" pitchFamily="34" charset="0"/>
                <a:cs typeface="Calibri" panose="020F0502020204030204" pitchFamily="34" charset="0"/>
              </a:rPr>
              <a:t> </a:t>
            </a:r>
            <a:r>
              <a:rPr lang="ar-SA" sz="5400" b="1" dirty="0">
                <a:solidFill>
                  <a:schemeClr val="bg1"/>
                </a:solidFill>
                <a:latin typeface="Calibri" panose="020F0502020204030204" pitchFamily="34" charset="0"/>
                <a:cs typeface="Calibri" panose="020F0502020204030204" pitchFamily="34" charset="0"/>
              </a:rPr>
              <a:t>ال</a:t>
            </a:r>
            <a:r>
              <a:rPr lang="en-US" sz="5400" b="1" dirty="0" err="1">
                <a:solidFill>
                  <a:schemeClr val="bg1"/>
                </a:solidFill>
                <a:latin typeface="Calibri" panose="020F0502020204030204" pitchFamily="34" charset="0"/>
                <a:cs typeface="Calibri" panose="020F0502020204030204" pitchFamily="34" charset="0"/>
              </a:rPr>
              <a:t>فورية</a:t>
            </a:r>
            <a:r>
              <a:rPr lang="en-US" sz="5400" b="1" dirty="0">
                <a:solidFill>
                  <a:schemeClr val="bg1"/>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935605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8B4EE2-5B10-BEEF-C87C-5135B17047DB}"/>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الاحتياجات الفورية للطفل</a:t>
            </a:r>
            <a:endParaRPr lang="en-BE">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7D651556-E31F-EF84-10E4-A2F7FE252734}"/>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FF196D03-B15D-7BAC-6354-11157E4F294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3" name="Group 12">
              <a:extLst>
                <a:ext uri="{FF2B5EF4-FFF2-40B4-BE49-F238E27FC236}">
                  <a16:creationId xmlns:a16="http://schemas.microsoft.com/office/drawing/2014/main" id="{2D63156C-63C1-3E6B-CE6E-ED2DCE80B6A4}"/>
                </a:ext>
              </a:extLst>
            </p:cNvPr>
            <p:cNvGrpSpPr/>
            <p:nvPr/>
          </p:nvGrpSpPr>
          <p:grpSpPr>
            <a:xfrm>
              <a:off x="10621771" y="762700"/>
              <a:ext cx="562136" cy="634675"/>
              <a:chOff x="760175" y="830142"/>
              <a:chExt cx="867619" cy="979579"/>
            </a:xfrm>
          </p:grpSpPr>
          <p:sp>
            <p:nvSpPr>
              <p:cNvPr id="26" name="Rectangle 25">
                <a:extLst>
                  <a:ext uri="{FF2B5EF4-FFF2-40B4-BE49-F238E27FC236}">
                    <a16:creationId xmlns:a16="http://schemas.microsoft.com/office/drawing/2014/main" id="{F8A6BE1A-25FF-6BFD-7DCB-314DD4598C63}"/>
                  </a:ext>
                </a:extLst>
              </p:cNvPr>
              <p:cNvSpPr/>
              <p:nvPr/>
            </p:nvSpPr>
            <p:spPr>
              <a:xfrm>
                <a:off x="864636" y="830142"/>
                <a:ext cx="763158"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٧٢</a:t>
                </a:r>
                <a:endParaRPr lang="en-CA" b="1" dirty="0">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81E33A03-46A9-124C-9084-0A92EC4C3714}"/>
                  </a:ext>
                </a:extLst>
              </p:cNvPr>
              <p:cNvSpPr/>
              <p:nvPr/>
            </p:nvSpPr>
            <p:spPr>
              <a:xfrm>
                <a:off x="760175" y="830144"/>
                <a:ext cx="149292" cy="97957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5" name="Group 14">
              <a:extLst>
                <a:ext uri="{FF2B5EF4-FFF2-40B4-BE49-F238E27FC236}">
                  <a16:creationId xmlns:a16="http://schemas.microsoft.com/office/drawing/2014/main" id="{80740AF0-7987-EA46-D1F1-1FB3AAC82906}"/>
                </a:ext>
              </a:extLst>
            </p:cNvPr>
            <p:cNvGrpSpPr/>
            <p:nvPr/>
          </p:nvGrpSpPr>
          <p:grpSpPr>
            <a:xfrm>
              <a:off x="11325415" y="762701"/>
              <a:ext cx="182192" cy="634674"/>
              <a:chOff x="2121762" y="2323619"/>
              <a:chExt cx="200378" cy="825210"/>
            </a:xfrm>
          </p:grpSpPr>
          <p:sp>
            <p:nvSpPr>
              <p:cNvPr id="24" name="Isosceles Triangle 23">
                <a:extLst>
                  <a:ext uri="{FF2B5EF4-FFF2-40B4-BE49-F238E27FC236}">
                    <a16:creationId xmlns:a16="http://schemas.microsoft.com/office/drawing/2014/main" id="{38F0EE6D-2746-CB4B-972B-31E1F451F072}"/>
                  </a:ext>
                </a:extLst>
              </p:cNvPr>
              <p:cNvSpPr/>
              <p:nvPr/>
            </p:nvSpPr>
            <p:spPr>
              <a:xfrm>
                <a:off x="2121763" y="2323619"/>
                <a:ext cx="200377" cy="172739"/>
              </a:xfrm>
              <a:prstGeom prst="triangl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5" name="Rectangle 24">
                <a:extLst>
                  <a:ext uri="{FF2B5EF4-FFF2-40B4-BE49-F238E27FC236}">
                    <a16:creationId xmlns:a16="http://schemas.microsoft.com/office/drawing/2014/main" id="{5AD9F09A-0FCD-93CF-0C5B-F9CA69A4B085}"/>
                  </a:ext>
                </a:extLst>
              </p:cNvPr>
              <p:cNvSpPr/>
              <p:nvPr/>
            </p:nvSpPr>
            <p:spPr>
              <a:xfrm>
                <a:off x="2121762" y="2496169"/>
                <a:ext cx="200377" cy="6526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aphicFrame>
        <p:nvGraphicFramePr>
          <p:cNvPr id="29" name="Diagram 28">
            <a:extLst>
              <a:ext uri="{FF2B5EF4-FFF2-40B4-BE49-F238E27FC236}">
                <a16:creationId xmlns:a16="http://schemas.microsoft.com/office/drawing/2014/main" id="{4CE08B92-6501-58FE-9F42-D1344A423399}"/>
              </a:ext>
            </a:extLst>
          </p:cNvPr>
          <p:cNvGraphicFramePr/>
          <p:nvPr>
            <p:extLst>
              <p:ext uri="{D42A27DB-BD31-4B8C-83A1-F6EECF244321}">
                <p14:modId xmlns:p14="http://schemas.microsoft.com/office/powerpoint/2010/main" val="1762164819"/>
              </p:ext>
            </p:extLst>
          </p:nvPr>
        </p:nvGraphicFramePr>
        <p:xfrm>
          <a:off x="2272257" y="1269228"/>
          <a:ext cx="7532562" cy="5198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0" name="Group 29">
            <a:extLst>
              <a:ext uri="{FF2B5EF4-FFF2-40B4-BE49-F238E27FC236}">
                <a16:creationId xmlns:a16="http://schemas.microsoft.com/office/drawing/2014/main" id="{D73848A9-942D-B88C-6345-E01E6E075EA4}"/>
              </a:ext>
            </a:extLst>
          </p:cNvPr>
          <p:cNvGrpSpPr/>
          <p:nvPr/>
        </p:nvGrpSpPr>
        <p:grpSpPr>
          <a:xfrm>
            <a:off x="5716678" y="3272916"/>
            <a:ext cx="643719" cy="1490140"/>
            <a:chOff x="8155842" y="2175314"/>
            <a:chExt cx="1334607" cy="3089473"/>
          </a:xfrm>
          <a:solidFill>
            <a:schemeClr val="accent4">
              <a:lumMod val="75000"/>
            </a:schemeClr>
          </a:solidFill>
        </p:grpSpPr>
        <p:sp>
          <p:nvSpPr>
            <p:cNvPr id="31" name="Round Same Side Corner Rectangle 3">
              <a:extLst>
                <a:ext uri="{FF2B5EF4-FFF2-40B4-BE49-F238E27FC236}">
                  <a16:creationId xmlns:a16="http://schemas.microsoft.com/office/drawing/2014/main" id="{7B1932BF-B377-41A6-5721-2C1FE51C3EF6}"/>
                </a:ext>
              </a:extLst>
            </p:cNvPr>
            <p:cNvSpPr/>
            <p:nvPr/>
          </p:nvSpPr>
          <p:spPr>
            <a:xfrm>
              <a:off x="8212525" y="3701175"/>
              <a:ext cx="1224623" cy="156361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1C5FCE2B-5809-F68D-16C9-94DE3EA7286C}"/>
                </a:ext>
              </a:extLst>
            </p:cNvPr>
            <p:cNvSpPr/>
            <p:nvPr/>
          </p:nvSpPr>
          <p:spPr>
            <a:xfrm>
              <a:off x="8155842" y="2175314"/>
              <a:ext cx="1334607" cy="13346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651827324"/>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1724</TotalTime>
  <Words>9475</Words>
  <Application>Microsoft Office PowerPoint</Application>
  <PresentationFormat>Widescreen</PresentationFormat>
  <Paragraphs>1023</Paragraphs>
  <Slides>62</Slides>
  <Notes>62</Notes>
  <HiddenSlides>6</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62</vt:i4>
      </vt:variant>
    </vt:vector>
  </HeadingPairs>
  <TitlesOfParts>
    <vt:vector size="70" baseType="lpstr">
      <vt:lpstr>Arial</vt:lpstr>
      <vt:lpstr>Arial,Sans-Serif</vt:lpstr>
      <vt:lpstr>Britannic Bold</vt:lpstr>
      <vt:lpstr>Calibri</vt:lpstr>
      <vt:lpstr>Calibri Light</vt:lpstr>
      <vt:lpstr>Garamond</vt:lpstr>
      <vt:lpstr>Helvetica Neue</vt:lpstr>
      <vt:lpstr>Office Theme</vt:lpstr>
      <vt:lpstr>PowerPoint Presentation</vt:lpstr>
      <vt:lpstr>PowerPoint Presentation</vt:lpstr>
      <vt:lpstr>هدف الوحدة</vt:lpstr>
      <vt:lpstr>الأجندة</vt:lpstr>
      <vt:lpstr>مراجعة</vt:lpstr>
      <vt:lpstr>PowerPoint Presentation</vt:lpstr>
      <vt:lpstr>ماذا تتوقع من هذه الوحدة</vt:lpstr>
      <vt:lpstr>PowerPoint Presentation</vt:lpstr>
      <vt:lpstr>الاحتياجات الفورية للطفل</vt:lpstr>
      <vt:lpstr>الاحتياجات الفورية للطفل</vt:lpstr>
      <vt:lpstr>التقاطع: الاحتياجات الأساسية</vt:lpstr>
      <vt:lpstr>إجراءات لدعم تلبية الاحتياجات الأساسية</vt:lpstr>
      <vt:lpstr>دعم فوري في عملية إدارة الحالة</vt:lpstr>
      <vt:lpstr>نقاط التعلم الأساسية</vt:lpstr>
      <vt:lpstr>PowerPoint Presentation</vt:lpstr>
      <vt:lpstr>الاحتياجات العاجلة للصحة النفسية والدعم النفسي الاجتماعي</vt:lpstr>
      <vt:lpstr>الاحتياجات العاجلة للصحة النفسية والدعم النفسي الاجتماعي</vt:lpstr>
      <vt:lpstr>كيفية الاستجابة للاحتياجات العاجلة للصحة النفسية والدعم النفسي الاجتماعي</vt:lpstr>
      <vt:lpstr>الأطفال الذين يعانون من مخاوف عاجلة بشأن الصحة النفسية والدعم النفسي الاجتماعي</vt:lpstr>
      <vt:lpstr>ما الذي تستمع إليه؟</vt:lpstr>
      <vt:lpstr>ما الذي تبحث عنه؟</vt:lpstr>
      <vt:lpstr>ما الذي تقوله؟</vt:lpstr>
      <vt:lpstr>خطوات يجب اتخاذها فورًا إذا كان الطفل معرضًا لخطر الانتحار أو إيذاء النفس</vt:lpstr>
      <vt:lpstr>خطوات يجب اتخاذها فورًا إذا كان الطفل معرضًا لخطر الانتحار أو إيذاء النفس</vt:lpstr>
      <vt:lpstr>خطوات يجب اتخاذها فورًا إذا كان الطفل معرضًا لخطر الانتحار أو إيذاء النفس</vt:lpstr>
      <vt:lpstr>خطوات يجب اتخاذها فورًا إذا كان الطفل معرضًا لخطر الانتحار أو إيذاء النفس</vt:lpstr>
      <vt:lpstr>نقاط التعلم الأساسية</vt:lpstr>
      <vt:lpstr>PowerPoint Presentation</vt:lpstr>
      <vt:lpstr>الاحتياجات العاجلة للصحة الجسدية والجنسية والإنجابية</vt:lpstr>
      <vt:lpstr>كيفية الاستجابة للاحتياجات الصحية الجسدية والجنسية والإنتاجية العاجلة</vt:lpstr>
      <vt:lpstr>PowerPoint Presentation</vt:lpstr>
      <vt:lpstr>الرعاية الطبية الحرجة للأطفال الذين تعرضوا للإيذاء الجنسي</vt:lpstr>
      <vt:lpstr>نقاط التعلم الأساسية</vt:lpstr>
      <vt:lpstr>PowerPoint Presentation</vt:lpstr>
      <vt:lpstr>ما هي خطة السلامة؟</vt:lpstr>
      <vt:lpstr>ما يجب مراعاته عند وضع خطة السلامة</vt:lpstr>
      <vt:lpstr>المناقشة حول السلامة مع الطفل</vt:lpstr>
      <vt:lpstr>PowerPoint Presentation</vt:lpstr>
      <vt:lpstr>نقاط المناقشة لخطة السلامة</vt:lpstr>
      <vt:lpstr>أدوات خطة السلامة</vt:lpstr>
      <vt:lpstr>أدوات خطة السلامة</vt:lpstr>
      <vt:lpstr>أدوات خطة السلامة</vt:lpstr>
      <vt:lpstr>نقاط التعلم الأساسية</vt:lpstr>
      <vt:lpstr>PowerPoint Presentation</vt:lpstr>
      <vt:lpstr>الإبعاد من الرعاية</vt:lpstr>
      <vt:lpstr>الأسباب الشائعة لإبعاد الأطفال عن الرعاية</vt:lpstr>
      <vt:lpstr>اعتبارات قبل الإبعاد من الرعاية</vt:lpstr>
      <vt:lpstr>PowerPoint Presentation</vt:lpstr>
      <vt:lpstr>الاعتبارات عند اتخاذ قرار الإبعاد من الرعاية</vt:lpstr>
      <vt:lpstr>PowerPoint Presentation</vt:lpstr>
      <vt:lpstr>الرعاية البديلة في حالات الطوارئ: الرعاية المؤقتة</vt:lpstr>
      <vt:lpstr>أنواع الرعاية المؤقتة</vt:lpstr>
      <vt:lpstr>الإبعاد من الرعاية كحل أخير</vt:lpstr>
      <vt:lpstr>PowerPoint Presentation</vt:lpstr>
      <vt:lpstr>زيادة سلامة الطفل في ترتيبات الرعاية الحالية</vt:lpstr>
      <vt:lpstr>زيادة سلامة الطفل ضمن ترتيبات الرعاية القائمة</vt:lpstr>
      <vt:lpstr>الممارسة الأفضل </vt:lpstr>
      <vt:lpstr>نقاط التعلم الأساسية</vt:lpstr>
      <vt:lpstr>PowerPoint Presentation</vt:lpstr>
      <vt:lpstr>قائمة التحقق للدعم الفوري</vt:lpstr>
      <vt:lpstr>نهاية الوحدة ٥</vt:lpstr>
      <vt:lpstr>الرعاية الذاتية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Ilse Van der Straeten</cp:lastModifiedBy>
  <cp:revision>6</cp:revision>
  <cp:lastPrinted>2023-03-03T13:49:47Z</cp:lastPrinted>
  <dcterms:created xsi:type="dcterms:W3CDTF">2023-02-13T10:29:32Z</dcterms:created>
  <dcterms:modified xsi:type="dcterms:W3CDTF">2023-04-03T11:19:36Z</dcterms:modified>
</cp:coreProperties>
</file>